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2"/>
  </p:notesMasterIdLst>
  <p:sldIdLst>
    <p:sldId id="256" r:id="rId2"/>
    <p:sldId id="296" r:id="rId3"/>
    <p:sldId id="29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2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7" r:id="rId21"/>
    <p:sldId id="273" r:id="rId22"/>
    <p:sldId id="274" r:id="rId23"/>
    <p:sldId id="276" r:id="rId24"/>
    <p:sldId id="275" r:id="rId25"/>
    <p:sldId id="277" r:id="rId26"/>
    <p:sldId id="279" r:id="rId27"/>
    <p:sldId id="278" r:id="rId28"/>
    <p:sldId id="318" r:id="rId29"/>
    <p:sldId id="280" r:id="rId30"/>
    <p:sldId id="319" r:id="rId31"/>
    <p:sldId id="298" r:id="rId32"/>
    <p:sldId id="299" r:id="rId33"/>
    <p:sldId id="323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272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281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282" r:id="rId75"/>
    <p:sldId id="283" r:id="rId76"/>
    <p:sldId id="345" r:id="rId77"/>
    <p:sldId id="284" r:id="rId78"/>
    <p:sldId id="346" r:id="rId79"/>
    <p:sldId id="285" r:id="rId80"/>
    <p:sldId id="286" r:id="rId81"/>
    <p:sldId id="347" r:id="rId82"/>
    <p:sldId id="287" r:id="rId83"/>
    <p:sldId id="348" r:id="rId84"/>
    <p:sldId id="349" r:id="rId85"/>
    <p:sldId id="350" r:id="rId86"/>
    <p:sldId id="351" r:id="rId87"/>
    <p:sldId id="352" r:id="rId88"/>
    <p:sldId id="353" r:id="rId89"/>
    <p:sldId id="321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288" r:id="rId107"/>
    <p:sldId id="289" r:id="rId108"/>
    <p:sldId id="290" r:id="rId109"/>
    <p:sldId id="370" r:id="rId110"/>
    <p:sldId id="371" r:id="rId111"/>
    <p:sldId id="372" r:id="rId112"/>
    <p:sldId id="291" r:id="rId113"/>
    <p:sldId id="320" r:id="rId114"/>
    <p:sldId id="292" r:id="rId115"/>
    <p:sldId id="293" r:id="rId116"/>
    <p:sldId id="294" r:id="rId117"/>
    <p:sldId id="374" r:id="rId118"/>
    <p:sldId id="373" r:id="rId119"/>
    <p:sldId id="375" r:id="rId120"/>
    <p:sldId id="449" r:id="rId121"/>
    <p:sldId id="450" r:id="rId122"/>
    <p:sldId id="448" r:id="rId123"/>
    <p:sldId id="451" r:id="rId124"/>
    <p:sldId id="452" r:id="rId125"/>
    <p:sldId id="453" r:id="rId126"/>
    <p:sldId id="454" r:id="rId127"/>
    <p:sldId id="455" r:id="rId128"/>
    <p:sldId id="456" r:id="rId129"/>
    <p:sldId id="457" r:id="rId130"/>
    <p:sldId id="458" r:id="rId131"/>
    <p:sldId id="459" r:id="rId132"/>
    <p:sldId id="460" r:id="rId133"/>
    <p:sldId id="461" r:id="rId134"/>
    <p:sldId id="462" r:id="rId135"/>
    <p:sldId id="463" r:id="rId136"/>
    <p:sldId id="464" r:id="rId137"/>
    <p:sldId id="465" r:id="rId138"/>
    <p:sldId id="466" r:id="rId139"/>
    <p:sldId id="467" r:id="rId140"/>
    <p:sldId id="468" r:id="rId141"/>
    <p:sldId id="469" r:id="rId142"/>
    <p:sldId id="470" r:id="rId143"/>
    <p:sldId id="471" r:id="rId144"/>
    <p:sldId id="472" r:id="rId145"/>
    <p:sldId id="473" r:id="rId146"/>
    <p:sldId id="474" r:id="rId147"/>
    <p:sldId id="475" r:id="rId148"/>
    <p:sldId id="476" r:id="rId149"/>
    <p:sldId id="477" r:id="rId150"/>
    <p:sldId id="478" r:id="rId1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840-4CA4-998C-3EBB869CE9A6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40-4CA4-998C-3EBB869CE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586-490C-9DE5-6EBD749E2A82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6-490C-9DE5-6EBD749E2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650-46A2-BA1E-779665DB3D59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50-46A2-BA1E-779665DB3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DC4-49AC-8F93-57E20EAA4FB5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4-49AC-8F93-57E20EAA4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1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AB7-4603-91B3-7C5999F09B7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AB7-4603-91B3-7C5999F09B7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AB7-4603-91B3-7C5999F09B7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AB7-4603-91B3-7C5999F09B7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AB7-4603-91B3-7C5999F09B7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AB7-4603-91B3-7C5999F09B7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AB7-4603-91B3-7C5999F09B7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FAB7-4603-91B3-7C5999F09B7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AB7-4603-91B3-7C5999F09B7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AB7-4603-91B3-7C5999F09B7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FAB7-4603-91B3-7C5999F09B7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FAB7-4603-91B3-7C5999F09B73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B7-4603-91B3-7C5999F09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86A-4098-8960-612AD3192B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86A-4098-8960-612AD3192B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86A-4098-8960-612AD3192B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86A-4098-8960-612AD3192B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86A-4098-8960-612AD3192B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86A-4098-8960-612AD3192B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86A-4098-8960-612AD3192B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86A-4098-8960-612AD3192B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86A-4098-8960-612AD3192B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986A-4098-8960-612AD3192B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986A-4098-8960-612AD3192B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986A-4098-8960-612AD3192B85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6A-4098-8960-612AD3192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F2E-4A64-82C4-2241952CD40E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2E-4A64-82C4-2241952C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9CE-4DA4-AACE-1C1BFACF7B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9CE-4DA4-AACE-1C1BFACF7B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9CE-4DA4-AACE-1C1BFACF7B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9CE-4DA4-AACE-1C1BFACF7B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9CE-4DA4-AACE-1C1BFACF7B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9CE-4DA4-AACE-1C1BFACF7B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9CE-4DA4-AACE-1C1BFACF7B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9CE-4DA4-AACE-1C1BFACF7B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69CE-4DA4-AACE-1C1BFACF7B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69CE-4DA4-AACE-1C1BFACF7B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69CE-4DA4-AACE-1C1BFACF7B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69CE-4DA4-AACE-1C1BFACF7B85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9CE-4DA4-AACE-1C1BFACF7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5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54F-4CC3-903A-A395F5B0011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54F-4CC3-903A-A395F5B0011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54F-4CC3-903A-A395F5B0011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54F-4CC3-903A-A395F5B0011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54F-4CC3-903A-A395F5B0011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54F-4CC3-903A-A395F5B0011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54F-4CC3-903A-A395F5B0011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54F-4CC3-903A-A395F5B0011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54F-4CC3-903A-A395F5B0011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54F-4CC3-903A-A395F5B0011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54F-4CC3-903A-A395F5B0011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054F-4CC3-903A-A395F5B00119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54F-4CC3-903A-A395F5B00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>
            <a:extLst>
              <a:ext uri="{FF2B5EF4-FFF2-40B4-BE49-F238E27FC236}">
                <a16:creationId xmlns:a16="http://schemas.microsoft.com/office/drawing/2014/main" id="{BE4B5B91-B747-AA2D-9011-DB5BA86D0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1027">
            <a:extLst>
              <a:ext uri="{FF2B5EF4-FFF2-40B4-BE49-F238E27FC236}">
                <a16:creationId xmlns:a16="http://schemas.microsoft.com/office/drawing/2014/main" id="{93E67DB1-B00F-E344-46EE-9467F009C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85751" y="6559551"/>
            <a:ext cx="1714500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44D1C85-2E80-4868-B101-975080F927DA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2024-05-02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4"/>
            <a:ext cx="1428749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1" y="6582996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5482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 gövde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1509185"/>
            <a:ext cx="10972800" cy="4555017"/>
          </a:xfrm>
          <a:prstGeom prst="rect">
            <a:avLst/>
          </a:prstGeom>
        </p:spPr>
        <p:txBody>
          <a:bodyPr lIns="0" tIns="0" rIns="0" bIns="0"/>
          <a:lstStyle>
            <a:lvl1pPr marL="287993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1pPr>
            <a:lvl2pPr marL="575986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2pPr>
            <a:lvl3pPr marL="863978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3pPr>
            <a:lvl4pPr marL="1151971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4pPr>
            <a:lvl5pPr marL="1439964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Başlık Yer Tutucusu 1"/>
          <p:cNvSpPr>
            <a:spLocks noGrp="1"/>
          </p:cNvSpPr>
          <p:nvPr>
            <p:ph type="title"/>
          </p:nvPr>
        </p:nvSpPr>
        <p:spPr>
          <a:xfrm>
            <a:off x="912000" y="355200"/>
            <a:ext cx="10560000" cy="672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>
              <a:lnSpc>
                <a:spcPts val="3067"/>
              </a:lnSpc>
              <a:defRPr>
                <a:solidFill>
                  <a:srgbClr val="009A46"/>
                </a:solidFill>
              </a:defRPr>
            </a:lvl1pPr>
          </a:lstStyle>
          <a:p>
            <a:r>
              <a:rPr lang="tr-TR" dirty="0"/>
              <a:t>ASIL BAŞLIK STİLİ İÇİN TIKLATIN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032BEB5-83B1-4D97-AD51-1822D03DA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79717" y="6405033"/>
            <a:ext cx="1219200" cy="1219200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5079871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76AA8FC-C4DE-55FB-8F8C-097A0A784DB4}"/>
              </a:ext>
            </a:extLst>
          </p:cNvPr>
          <p:cNvSpPr txBox="1"/>
          <p:nvPr/>
        </p:nvSpPr>
        <p:spPr>
          <a:xfrm>
            <a:off x="4208106" y="3374379"/>
            <a:ext cx="5178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rgbClr val="FF0000"/>
                </a:solidFill>
              </a:rPr>
              <a:t>3rd </a:t>
            </a:r>
            <a:r>
              <a:rPr lang="tr-TR" sz="4400" dirty="0" err="1">
                <a:solidFill>
                  <a:srgbClr val="FF0000"/>
                </a:solidFill>
              </a:rPr>
              <a:t>Piece</a:t>
            </a:r>
            <a:r>
              <a:rPr lang="tr-TR" sz="4400" dirty="0">
                <a:solidFill>
                  <a:srgbClr val="FF0000"/>
                </a:solidFill>
              </a:rPr>
              <a:t>: </a:t>
            </a:r>
            <a:r>
              <a:rPr lang="tr-TR" sz="4400" dirty="0" err="1">
                <a:solidFill>
                  <a:srgbClr val="FF0000"/>
                </a:solidFill>
              </a:rPr>
              <a:t>Persistence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402584"/>
            <a:ext cx="8786812" cy="4205114"/>
          </a:xfrm>
        </p:spPr>
        <p:txBody>
          <a:bodyPr/>
          <a:lstStyle/>
          <a:p>
            <a:r>
              <a:rPr lang="en-US" altLang="ko-KR" dirty="0"/>
              <a:t>Operating system waits until the device is ready by </a:t>
            </a:r>
            <a:r>
              <a:rPr lang="en-US" altLang="ko-KR" b="1" dirty="0"/>
              <a:t>repeatedly</a:t>
            </a:r>
            <a:r>
              <a:rPr lang="en-US" altLang="ko-KR" dirty="0"/>
              <a:t> reading the status register.</a:t>
            </a:r>
          </a:p>
          <a:p>
            <a:pPr lvl="1"/>
            <a:r>
              <a:rPr lang="en-US" altLang="ko-KR" dirty="0"/>
              <a:t>Positive aspect</a:t>
            </a:r>
            <a:r>
              <a:rPr lang="tr-TR" altLang="ko-KR" dirty="0"/>
              <a:t>: </a:t>
            </a:r>
            <a:r>
              <a:rPr lang="en-US" altLang="ko-KR" dirty="0"/>
              <a:t>simple and working. </a:t>
            </a:r>
          </a:p>
          <a:p>
            <a:pPr lvl="1"/>
            <a:r>
              <a:rPr lang="en-US" altLang="ko-KR" b="1" dirty="0"/>
              <a:t>However,</a:t>
            </a:r>
            <a:r>
              <a:rPr lang="en-US" altLang="ko-KR" dirty="0"/>
              <a:t> </a:t>
            </a:r>
            <a:r>
              <a:rPr lang="en-US" altLang="ko-KR" b="1" dirty="0"/>
              <a:t>it wastes CPU time just waiting for the device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Switching to another ready process is better.</a:t>
            </a:r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20784"/>
              </p:ext>
            </p:extLst>
          </p:nvPr>
        </p:nvGraphicFramePr>
        <p:xfrm>
          <a:off x="3143672" y="49006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900641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573616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9736" y="632777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polling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25085"/>
              </p:ext>
            </p:extLst>
          </p:nvPr>
        </p:nvGraphicFramePr>
        <p:xfrm>
          <a:off x="5184576" y="5664153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91544" y="4003778"/>
            <a:ext cx="8208912" cy="232400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5523" y="420144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79701"/>
              </p:ext>
            </p:extLst>
          </p:nvPr>
        </p:nvGraphicFramePr>
        <p:xfrm>
          <a:off x="7686774" y="416753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336360" y="420144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polling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7348"/>
              </p:ext>
            </p:extLst>
          </p:nvPr>
        </p:nvGraphicFramePr>
        <p:xfrm>
          <a:off x="8907611" y="416753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5190059" y="4443111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10028" y="4445208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99760" y="4401471"/>
            <a:ext cx="1995411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22730" y="4079978"/>
            <a:ext cx="112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“waiting IO”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7390801-1C34-FEE6-28D0-9ACA272B5EBF}"/>
              </a:ext>
            </a:extLst>
          </p:cNvPr>
          <p:cNvSpPr txBox="1">
            <a:spLocks/>
          </p:cNvSpPr>
          <p:nvPr/>
        </p:nvSpPr>
        <p:spPr>
          <a:xfrm>
            <a:off x="641479" y="151279"/>
            <a:ext cx="109090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ko-KR" dirty="0" err="1"/>
              <a:t>Polling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0382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see stat information, you can use the command line tool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stat.</a:t>
            </a: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endParaRPr lang="tr-TR" altLang="ko-KR" dirty="0">
              <a:cs typeface="+mn-cs"/>
            </a:endParaRPr>
          </a:p>
          <a:p>
            <a:r>
              <a:rPr lang="en-US" altLang="ko-KR" dirty="0">
                <a:cs typeface="+mn-cs"/>
              </a:rPr>
              <a:t>File system keeps this type of information in a</a:t>
            </a:r>
            <a:r>
              <a:rPr lang="tr-TR" altLang="ko-KR" dirty="0">
                <a:cs typeface="+mn-cs"/>
              </a:rPr>
              <a:t>n</a:t>
            </a:r>
            <a:r>
              <a:rPr lang="en-US" altLang="ko-KR" dirty="0">
                <a:cs typeface="+mn-cs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>
                <a:cs typeface="+mn-cs"/>
              </a:rPr>
              <a:t> structure.</a:t>
            </a:r>
          </a:p>
          <a:p>
            <a:pPr lvl="1"/>
            <a:endParaRPr lang="en-US" altLang="ko-KR" dirty="0"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293" y="2394189"/>
            <a:ext cx="777686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File: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Size: 6 Blocks: 8 IO Block: 4096 regular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Device: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811h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2065d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(0640/-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-r-----)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root)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Modify: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Change: 2011-05-03 15:50:20.157594748 -0500</a:t>
            </a:r>
          </a:p>
        </p:txBody>
      </p:sp>
    </p:spTree>
    <p:extLst>
      <p:ext uri="{BB962C8B-B14F-4D97-AF65-F5344CB8AC3E}">
        <p14:creationId xmlns:p14="http://schemas.microsoft.com/office/powerpoint/2010/main" val="14194322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is Linux command to remove a file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call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to remove a file.</a:t>
            </a: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2" y="3284241"/>
            <a:ext cx="66967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strace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foo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unlink(“foo”)		= 0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return 0 upon success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656" y="4940424"/>
            <a:ext cx="6264696" cy="8944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Why it calls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unlink()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not “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remove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or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delete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”</a:t>
            </a:r>
            <a:r>
              <a:rPr lang="tr-TR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?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299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Make a directory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a directory is created, it is </a:t>
            </a:r>
            <a:r>
              <a:rPr lang="en-US" altLang="ko-KR" dirty="0">
                <a:solidFill>
                  <a:schemeClr val="accent1"/>
                </a:solidFill>
              </a:rPr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Empty directory ha</a:t>
            </a:r>
            <a:r>
              <a:rPr lang="tr-TR" altLang="ko-KR" dirty="0"/>
              <a:t>s</a:t>
            </a:r>
            <a:r>
              <a:rPr lang="en-US" altLang="ko-KR" dirty="0"/>
              <a:t> two entries: 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(itself), ..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(parent)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639616" y="4449614"/>
            <a:ext cx="66247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	../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-al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8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 2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 Apr 30 16:17 ./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-x--- 26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4096 Apr 30 16:17 ../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9696" y="2290218"/>
            <a:ext cx="5184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…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(“foo”, 0777)		= 0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4272260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Reading Directories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/>
          <a:lstStyle/>
          <a:p>
            <a:r>
              <a:rPr lang="en-US" altLang="ko-KR" dirty="0"/>
              <a:t>A sample code to read directory entries (like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information available within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dirent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67608" y="2085219"/>
            <a:ext cx="71287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DIR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("."); 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current directory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*d;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((d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!=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one directory entry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ko-KR" sz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out</a:t>
            </a:r>
            <a:r>
              <a:rPr lang="tr-TR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name and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of each file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 %s\n",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current directory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7608" y="5147122"/>
            <a:ext cx="71287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filename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offset to the next dire</a:t>
            </a:r>
            <a:r>
              <a:rPr lang="tr-TR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d_reclen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length of this record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type of file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736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Delete a directory. </a:t>
            </a:r>
          </a:p>
          <a:p>
            <a:pPr lvl="1"/>
            <a:r>
              <a:rPr lang="en-US" altLang="ko-KR" dirty="0"/>
              <a:t>Require that the directory be </a:t>
            </a:r>
            <a:r>
              <a:rPr lang="en-US" altLang="ko-KR" b="1" dirty="0"/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you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to a non-empty directory, it will fail.</a:t>
            </a:r>
          </a:p>
          <a:p>
            <a:pPr lvl="2"/>
            <a:r>
              <a:rPr lang="tr-TR" altLang="ko-KR" dirty="0"/>
              <a:t>i</a:t>
            </a:r>
            <a:r>
              <a:rPr lang="en-US" altLang="ko-KR" dirty="0"/>
              <a:t>.e., </a:t>
            </a:r>
            <a:r>
              <a:rPr lang="tr-TR" altLang="ko-KR" dirty="0"/>
              <a:t>o</a:t>
            </a:r>
            <a:r>
              <a:rPr lang="en-US" altLang="ko-KR" dirty="0" err="1"/>
              <a:t>nly</a:t>
            </a:r>
            <a:r>
              <a:rPr lang="en-US" altLang="ko-KR" dirty="0"/>
              <a:t> has “.” and “..” entries.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2930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link(old pathname, new one)</a:t>
            </a:r>
            <a:endParaRPr lang="en-US" altLang="ko-KR" dirty="0"/>
          </a:p>
          <a:p>
            <a:pPr lvl="1"/>
            <a:r>
              <a:rPr lang="en-US" altLang="ko-KR" b="1" dirty="0"/>
              <a:t>Link</a:t>
            </a:r>
            <a:r>
              <a:rPr lang="en-US" altLang="ko-KR" dirty="0"/>
              <a:t> a new file name to an old one</a:t>
            </a:r>
          </a:p>
          <a:p>
            <a:pPr lvl="1"/>
            <a:r>
              <a:rPr lang="en-US" altLang="ko-KR" dirty="0"/>
              <a:t>Create another way to refer to </a:t>
            </a:r>
            <a:r>
              <a:rPr lang="en-US" altLang="ko-KR" i="1" dirty="0"/>
              <a:t>the same file</a:t>
            </a:r>
          </a:p>
          <a:p>
            <a:pPr lvl="1"/>
            <a:r>
              <a:rPr lang="en-US" altLang="ko-KR" dirty="0"/>
              <a:t>The command-line link program 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351584" y="3907161"/>
            <a:ext cx="74888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file2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create a hard link, link file to file2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826381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altLang="ko-KR" dirty="0"/>
              <a:t> works:</a:t>
            </a:r>
          </a:p>
          <a:p>
            <a:pPr lvl="1"/>
            <a:r>
              <a:rPr lang="en-US" altLang="ko-KR" b="1" dirty="0"/>
              <a:t>Create</a:t>
            </a:r>
            <a:r>
              <a:rPr lang="en-US" altLang="ko-KR" dirty="0"/>
              <a:t> another name in the directory.</a:t>
            </a:r>
          </a:p>
          <a:p>
            <a:pPr lvl="1"/>
            <a:r>
              <a:rPr lang="en-US" altLang="ko-KR" b="1" dirty="0"/>
              <a:t>Refer</a:t>
            </a:r>
            <a:r>
              <a:rPr lang="en-US" altLang="ko-KR" dirty="0"/>
              <a:t> it to the </a:t>
            </a:r>
            <a:r>
              <a:rPr lang="en-US" altLang="ko-KR" u="sng" dirty="0"/>
              <a:t>same </a:t>
            </a:r>
            <a:r>
              <a:rPr lang="en-US" altLang="ko-KR" u="sng" dirty="0" err="1"/>
              <a:t>inode</a:t>
            </a:r>
            <a:r>
              <a:rPr lang="en-US" altLang="ko-KR" u="sng" dirty="0"/>
              <a:t> number</a:t>
            </a:r>
            <a:r>
              <a:rPr lang="en-US" altLang="ko-KR" dirty="0"/>
              <a:t> of the original file.</a:t>
            </a:r>
          </a:p>
          <a:p>
            <a:pPr lvl="2"/>
            <a:r>
              <a:rPr lang="en-US" altLang="ko-KR" dirty="0"/>
              <a:t>The file is not copied in any way.</a:t>
            </a:r>
          </a:p>
          <a:p>
            <a:pPr lvl="1"/>
            <a:r>
              <a:rPr lang="en-US" altLang="ko-KR" dirty="0"/>
              <a:t>Then, we now just have two human names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that both refer</a:t>
            </a:r>
            <a:r>
              <a:rPr lang="tr-TR" altLang="ko-KR" dirty="0"/>
              <a:t>s</a:t>
            </a:r>
            <a:r>
              <a:rPr lang="en-US" altLang="ko-KR" dirty="0"/>
              <a:t> to the same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6222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Two files have</a:t>
            </a:r>
            <a:r>
              <a:rPr lang="tr-TR" altLang="ko-KR" dirty="0"/>
              <a:t> the</a:t>
            </a:r>
            <a:r>
              <a:rPr lang="en-US" altLang="ko-KR" dirty="0"/>
              <a:t> </a:t>
            </a:r>
            <a:r>
              <a:rPr lang="en-US" altLang="ko-KR" b="1" dirty="0"/>
              <a:t>same </a:t>
            </a:r>
            <a:r>
              <a:rPr lang="en-US" altLang="ko-KR" b="1" dirty="0" err="1"/>
              <a:t>inode</a:t>
            </a:r>
            <a:r>
              <a:rPr lang="en-US" altLang="ko-KR" b="1" dirty="0"/>
              <a:t> </a:t>
            </a:r>
            <a:r>
              <a:rPr lang="en-US" altLang="ko-KR" dirty="0"/>
              <a:t>number, but two human name</a:t>
            </a:r>
            <a:r>
              <a:rPr lang="tr-TR" altLang="ko-KR" dirty="0"/>
              <a:t>s</a:t>
            </a:r>
            <a:r>
              <a:rPr lang="en-US" altLang="ko-KR" dirty="0"/>
              <a:t> (file, file2).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difference </a:t>
            </a:r>
            <a:r>
              <a:rPr lang="en-US" altLang="ko-KR" dirty="0"/>
              <a:t>between file and file2.</a:t>
            </a:r>
          </a:p>
          <a:p>
            <a:pPr lvl="2"/>
            <a:r>
              <a:rPr lang="en-US" altLang="ko-KR" dirty="0"/>
              <a:t>Both just links to the </a:t>
            </a:r>
            <a:r>
              <a:rPr lang="tr-TR" altLang="ko-KR" dirty="0" err="1"/>
              <a:t>same</a:t>
            </a:r>
            <a:r>
              <a:rPr lang="tr-TR" altLang="ko-KR" dirty="0"/>
              <a:t> </a:t>
            </a:r>
            <a:r>
              <a:rPr lang="en-US" altLang="ko-KR" dirty="0"/>
              <a:t>underlying metadata about the file.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281" y="2317652"/>
            <a:ext cx="5616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file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26196294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Thus, to remove a file, we call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tr-TR" altLang="ko-KR" b="1" i="1" dirty="0"/>
          </a:p>
          <a:p>
            <a:pPr lvl="1"/>
            <a:r>
              <a:rPr lang="en-US" altLang="ko-KR" b="1" i="1" dirty="0"/>
              <a:t>reference count</a:t>
            </a:r>
            <a:endParaRPr lang="en-US" altLang="ko-KR" dirty="0"/>
          </a:p>
          <a:p>
            <a:pPr lvl="2"/>
            <a:r>
              <a:rPr lang="en-US" altLang="ko-KR" dirty="0"/>
              <a:t>Track how many different file names have been linked to this </a:t>
            </a:r>
            <a:r>
              <a:rPr lang="en-US" altLang="ko-KR" dirty="0" err="1"/>
              <a:t>inode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 </a:t>
            </a:r>
            <a:r>
              <a:rPr lang="en-US" altLang="ko-KR" dirty="0"/>
              <a:t>is called, the reference count decrements.</a:t>
            </a:r>
          </a:p>
          <a:p>
            <a:pPr lvl="2"/>
            <a:r>
              <a:rPr lang="en-US" altLang="ko-KR" dirty="0"/>
              <a:t>If the reference count reaches zero, the filesystem free</a:t>
            </a:r>
            <a:r>
              <a:rPr lang="tr-TR" altLang="ko-KR" dirty="0"/>
              <a:t>s</a:t>
            </a:r>
            <a:r>
              <a:rPr lang="en-US" altLang="ko-KR" dirty="0"/>
              <a:t> the </a:t>
            </a:r>
            <a:r>
              <a:rPr lang="en-US" altLang="ko-KR" dirty="0" err="1"/>
              <a:t>inode</a:t>
            </a:r>
            <a:r>
              <a:rPr lang="en-US" altLang="ko-KR" dirty="0"/>
              <a:t> and related data blocks. </a:t>
            </a:r>
            <a:r>
              <a:rPr lang="en-US" altLang="ko-KR" dirty="0">
                <a:sym typeface="Wingdings" pitchFamily="2" charset="2"/>
              </a:rPr>
              <a:t> truly “delete” the file</a:t>
            </a:r>
            <a:endParaRPr lang="tr-TR" altLang="ko-KR" dirty="0">
              <a:sym typeface="Wingdings" pitchFamily="2" charset="2"/>
            </a:endParaRPr>
          </a:p>
          <a:p>
            <a:pPr lvl="2"/>
            <a:r>
              <a:rPr lang="tr-TR" altLang="ko-KR" dirty="0" err="1">
                <a:solidFill>
                  <a:srgbClr val="FF0000"/>
                </a:solidFill>
                <a:sym typeface="Wingdings" pitchFamily="2" charset="2"/>
              </a:rPr>
              <a:t>truly</a:t>
            </a:r>
            <a:r>
              <a:rPr lang="tr-TR" altLang="ko-KR" dirty="0">
                <a:solidFill>
                  <a:srgbClr val="FF0000"/>
                </a:solidFill>
                <a:sym typeface="Wingdings" pitchFamily="2" charset="2"/>
              </a:rPr>
              <a:t> ???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8891" y="2352607"/>
            <a:ext cx="619421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removed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file2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Still access the file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7094498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altLang="ko-KR" dirty="0">
                <a:cs typeface="Courier New" panose="02070309020205020404" pitchFamily="49" charset="0"/>
              </a:rPr>
              <a:t> shows the reference count of a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2818" y="2745507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/* create file*/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   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3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3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7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I</a:t>
            </a:r>
            <a:r>
              <a:rPr lang="en-US" altLang="ko-KR" dirty="0" err="1"/>
              <a:t>nterrupts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486561"/>
            <a:ext cx="8786812" cy="4205114"/>
          </a:xfrm>
        </p:spPr>
        <p:txBody>
          <a:bodyPr/>
          <a:lstStyle/>
          <a:p>
            <a:r>
              <a:rPr lang="en-US" altLang="ko-KR" b="1" dirty="0"/>
              <a:t>Put the I/O request process to sleep </a:t>
            </a:r>
            <a:r>
              <a:rPr lang="en-US" altLang="ko-KR" dirty="0"/>
              <a:t>and context switch to another.</a:t>
            </a:r>
          </a:p>
          <a:p>
            <a:r>
              <a:rPr lang="en-US" altLang="ko-KR" dirty="0"/>
              <a:t>When the device is finished, wake the process waiting for the I/O by </a:t>
            </a:r>
            <a:r>
              <a:rPr lang="en-US" altLang="ko-KR" b="1" dirty="0"/>
              <a:t>interrupt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Positive aspect</a:t>
            </a:r>
            <a:r>
              <a:rPr lang="tr-TR" altLang="ko-KR" dirty="0"/>
              <a:t>: </a:t>
            </a:r>
            <a:r>
              <a:rPr lang="en-US" altLang="ko-KR" dirty="0"/>
              <a:t>allow </a:t>
            </a:r>
            <a:r>
              <a:rPr lang="en-US" altLang="ko-KR" b="1" dirty="0"/>
              <a:t>CPU and the disk properly utilized.</a:t>
            </a:r>
          </a:p>
          <a:p>
            <a:endParaRPr lang="en-US" altLang="ko-KR" sz="1800" b="1" dirty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15327"/>
              </p:ext>
            </p:extLst>
          </p:nvPr>
        </p:nvGraphicFramePr>
        <p:xfrm>
          <a:off x="3143672" y="47358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9870" y="4735827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870" y="5515374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1744" y="6123723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interrupt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58980"/>
              </p:ext>
            </p:extLst>
          </p:nvPr>
        </p:nvGraphicFramePr>
        <p:xfrm>
          <a:off x="5184576" y="5464851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91544" y="3747459"/>
            <a:ext cx="8208912" cy="23762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224" y="394557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4572"/>
              </p:ext>
            </p:extLst>
          </p:nvPr>
        </p:nvGraphicFramePr>
        <p:xfrm>
          <a:off x="7683475" y="391166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408368" y="394557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4485"/>
              </p:ext>
            </p:extLst>
          </p:nvPr>
        </p:nvGraphicFramePr>
        <p:xfrm>
          <a:off x="8979619" y="391166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5024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(Soft Link)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link is </a:t>
            </a:r>
            <a:r>
              <a:rPr lang="tr-TR" altLang="ko-KR" dirty="0" err="1"/>
              <a:t>sometimes</a:t>
            </a:r>
            <a:r>
              <a:rPr lang="tr-TR" altLang="ko-KR" dirty="0"/>
              <a:t> </a:t>
            </a:r>
            <a:r>
              <a:rPr lang="en-US" altLang="ko-KR" dirty="0"/>
              <a:t>more </a:t>
            </a:r>
            <a:r>
              <a:rPr lang="en-US" altLang="ko-KR" b="1" dirty="0">
                <a:solidFill>
                  <a:schemeClr val="accent6"/>
                </a:solidFill>
              </a:rPr>
              <a:t>useful</a:t>
            </a:r>
            <a:r>
              <a:rPr lang="en-US" altLang="ko-KR" dirty="0"/>
              <a:t> than Hard link.</a:t>
            </a:r>
          </a:p>
          <a:p>
            <a:pPr lvl="1"/>
            <a:r>
              <a:rPr lang="en-US" altLang="ko-KR" dirty="0"/>
              <a:t>Hard Link cannot </a:t>
            </a:r>
            <a:r>
              <a:rPr lang="tr-TR" altLang="ko-KR" dirty="0"/>
              <a:t>be </a:t>
            </a:r>
            <a:r>
              <a:rPr lang="en-US" altLang="ko-KR" dirty="0"/>
              <a:t>create</a:t>
            </a:r>
            <a:r>
              <a:rPr lang="tr-TR" altLang="ko-KR" dirty="0"/>
              <a:t>d</a:t>
            </a:r>
            <a:r>
              <a:rPr lang="en-US" altLang="ko-KR" dirty="0"/>
              <a:t> to a directory. </a:t>
            </a:r>
          </a:p>
          <a:p>
            <a:pPr lvl="1"/>
            <a:r>
              <a:rPr lang="en-US" altLang="ko-KR" dirty="0"/>
              <a:t>Hard Link cannot </a:t>
            </a:r>
            <a:r>
              <a:rPr lang="tr-TR" altLang="ko-KR" dirty="0"/>
              <a:t>be </a:t>
            </a:r>
            <a:r>
              <a:rPr lang="en-US" altLang="ko-KR" dirty="0"/>
              <a:t>create</a:t>
            </a:r>
            <a:r>
              <a:rPr lang="tr-TR" altLang="ko-KR" dirty="0"/>
              <a:t>d</a:t>
            </a:r>
            <a:r>
              <a:rPr lang="en-US" altLang="ko-KR" dirty="0"/>
              <a:t> to a file </a:t>
            </a:r>
            <a:r>
              <a:rPr lang="tr-TR" altLang="ko-KR" dirty="0"/>
              <a:t>in an</a:t>
            </a:r>
            <a:r>
              <a:rPr lang="en-US" altLang="ko-KR" dirty="0"/>
              <a:t>other </a:t>
            </a:r>
            <a:r>
              <a:rPr lang="tr-TR" altLang="ko-KR" dirty="0"/>
              <a:t>disk </a:t>
            </a:r>
            <a:r>
              <a:rPr lang="en-US" altLang="ko-KR" dirty="0"/>
              <a:t>partition.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/>
              <a:t>inode</a:t>
            </a:r>
            <a:r>
              <a:rPr lang="en-US" altLang="ko-KR" dirty="0"/>
              <a:t> numbers are only unique within a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Create a symbolic link: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4458073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–s file file2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option –s: create a symbolic link,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2588072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different between </a:t>
            </a:r>
            <a:r>
              <a:rPr lang="en-US" altLang="ko-KR" i="1" dirty="0"/>
              <a:t>Symbolic link</a:t>
            </a:r>
            <a:r>
              <a:rPr lang="en-US" altLang="ko-KR" dirty="0"/>
              <a:t> and </a:t>
            </a:r>
            <a:r>
              <a:rPr lang="en-US" altLang="ko-KR" i="1" dirty="0"/>
              <a:t>Hard Link</a:t>
            </a:r>
            <a:r>
              <a:rPr lang="en-US" altLang="ko-KR" dirty="0"/>
              <a:t>? 	</a:t>
            </a:r>
          </a:p>
          <a:p>
            <a:pPr lvl="1"/>
            <a:r>
              <a:rPr lang="en-US" altLang="ko-KR" dirty="0"/>
              <a:t>Symbolic links are </a:t>
            </a:r>
            <a:r>
              <a:rPr lang="en-US" altLang="ko-KR" b="1" dirty="0"/>
              <a:t>a third type </a:t>
            </a:r>
            <a:r>
              <a:rPr lang="en-US" altLang="ko-KR" dirty="0"/>
              <a:t>the file system knows about.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size of symbolic link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is </a:t>
            </a:r>
            <a:r>
              <a:rPr lang="en-US" altLang="ko-KR" b="1" dirty="0"/>
              <a:t>4 bytes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tr-TR" altLang="ko-KR" dirty="0"/>
          </a:p>
          <a:p>
            <a:pPr lvl="2"/>
            <a:r>
              <a:rPr lang="en-US" altLang="ko-KR" dirty="0"/>
              <a:t>A symbolic link holds the </a:t>
            </a:r>
            <a:r>
              <a:rPr lang="en-US" altLang="ko-KR" u="sng" dirty="0"/>
              <a:t>pathname</a:t>
            </a:r>
            <a:r>
              <a:rPr lang="en-US" altLang="ko-KR" dirty="0"/>
              <a:t> of the linked-to file as the data of the link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423592" y="2775343"/>
            <a:ext cx="7488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regular file ...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file2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symbolic link ...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Actually a file it self of a different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592" y="4379693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-al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 2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29 May 3 19:10 ./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-x--- 27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4096 May 3 15:14 ../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directory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-r-----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6 May 3 19:10 file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regular file</a:t>
            </a:r>
          </a:p>
          <a:p>
            <a:r>
              <a:rPr lang="en-US" altLang="ko-KR" sz="1200" dirty="0" err="1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l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rwxrwxrwx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4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May 3 19:10 file2 -&gt; file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symbolic link </a:t>
            </a:r>
          </a:p>
        </p:txBody>
      </p:sp>
    </p:spTree>
    <p:extLst>
      <p:ext uri="{BB962C8B-B14F-4D97-AF65-F5344CB8AC3E}">
        <p14:creationId xmlns:p14="http://schemas.microsoft.com/office/powerpoint/2010/main" val="13067017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link to a longer pathname, our link file would be bigger.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2661693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echo hello 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-r----- 1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May 3 19:17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May 3 19:17 file3 -&gt;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97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Dangling reference</a:t>
            </a:r>
          </a:p>
          <a:p>
            <a:pPr lvl="1"/>
            <a:r>
              <a:rPr lang="en-US" altLang="ko-KR" dirty="0"/>
              <a:t>When </a:t>
            </a:r>
            <a:r>
              <a:rPr lang="tr-TR" altLang="ko-KR" dirty="0" err="1"/>
              <a:t>we</a:t>
            </a:r>
            <a:r>
              <a:rPr lang="tr-TR" altLang="ko-KR" dirty="0"/>
              <a:t> </a:t>
            </a:r>
            <a:r>
              <a:rPr lang="en-US" altLang="ko-KR" dirty="0"/>
              <a:t>remove </a:t>
            </a:r>
            <a:r>
              <a:rPr lang="tr-TR" altLang="ko-KR" dirty="0"/>
              <a:t>the</a:t>
            </a:r>
            <a:r>
              <a:rPr lang="en-US" altLang="ko-KR" dirty="0"/>
              <a:t> original file, symbolic link points not</a:t>
            </a:r>
            <a:r>
              <a:rPr lang="tr-TR" altLang="ko-KR" dirty="0"/>
              <a:t>h</a:t>
            </a:r>
            <a:r>
              <a:rPr lang="en-US" altLang="ko-KR" dirty="0" err="1"/>
              <a:t>ing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625899" y="2846090"/>
            <a:ext cx="67687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-s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remove the original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cat: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27879328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mkfs</a:t>
            </a:r>
            <a:r>
              <a:rPr lang="en-US" altLang="ko-KR" dirty="0"/>
              <a:t> tool : Make a file system</a:t>
            </a:r>
          </a:p>
          <a:p>
            <a:pPr lvl="1"/>
            <a:r>
              <a:rPr lang="en-US" altLang="ko-KR" dirty="0"/>
              <a:t>Write an </a:t>
            </a:r>
            <a:r>
              <a:rPr lang="en-US" altLang="ko-KR" u="sng" dirty="0"/>
              <a:t>empty file system</a:t>
            </a:r>
            <a:r>
              <a:rPr lang="en-US" altLang="ko-KR" dirty="0"/>
              <a:t>, starting with </a:t>
            </a:r>
            <a:r>
              <a:rPr lang="en-US" altLang="ko-KR" i="1" dirty="0"/>
              <a:t>a root directory</a:t>
            </a:r>
            <a:r>
              <a:rPr lang="en-US" altLang="ko-KR" dirty="0"/>
              <a:t>, on to a disk partition.</a:t>
            </a:r>
          </a:p>
          <a:p>
            <a:pPr lvl="1"/>
            <a:r>
              <a:rPr lang="en-US" altLang="ko-KR" dirty="0"/>
              <a:t>Input:</a:t>
            </a:r>
          </a:p>
          <a:p>
            <a:pPr lvl="2"/>
            <a:r>
              <a:rPr lang="en-US" altLang="ko-KR" dirty="0"/>
              <a:t>A device (such as a disk partition, e.g.,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/sda1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 file system type (e.g.,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ext3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760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mount()</a:t>
            </a:r>
          </a:p>
          <a:p>
            <a:pPr lvl="1"/>
            <a:r>
              <a:rPr lang="en-US" altLang="ko-KR" dirty="0"/>
              <a:t>Take</a:t>
            </a:r>
            <a:r>
              <a:rPr lang="tr-TR" altLang="ko-KR" dirty="0"/>
              <a:t>s</a:t>
            </a:r>
            <a:r>
              <a:rPr lang="en-US" altLang="ko-KR" dirty="0"/>
              <a:t> an existing directory as a target </a:t>
            </a:r>
            <a:r>
              <a:rPr lang="en-US" altLang="ko-KR" b="1" dirty="0"/>
              <a:t>mount point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Essentially paste a new file system onto the directory tree at that point.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Example</a:t>
            </a:r>
            <a:r>
              <a:rPr lang="tr-TR" altLang="ko-KR" b="1" dirty="0"/>
              <a:t>: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pathname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/home/users/ </a:t>
            </a:r>
            <a:r>
              <a:rPr lang="en-US" altLang="ko-KR" dirty="0"/>
              <a:t>now refers to the root of the newly-mounted directory.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199" y="3429000"/>
            <a:ext cx="67687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mount –t ext3 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/sda1 /home/users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/home/users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 b</a:t>
            </a:r>
          </a:p>
        </p:txBody>
      </p:sp>
    </p:spTree>
    <p:extLst>
      <p:ext uri="{BB962C8B-B14F-4D97-AF65-F5344CB8AC3E}">
        <p14:creationId xmlns:p14="http://schemas.microsoft.com/office/powerpoint/2010/main" val="41860873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and Mounting a File System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mount</a:t>
            </a:r>
            <a:r>
              <a:rPr lang="en-US" altLang="ko-KR" dirty="0">
                <a:cs typeface="Courier New" pitchFamily="49" charset="0"/>
              </a:rPr>
              <a:t> program: show </a:t>
            </a:r>
            <a:r>
              <a:rPr lang="en-US" altLang="ko-KR" b="1" dirty="0">
                <a:cs typeface="Courier New" pitchFamily="49" charset="0"/>
              </a:rPr>
              <a:t>what is mounted </a:t>
            </a:r>
            <a:r>
              <a:rPr lang="en-US" altLang="ko-KR" dirty="0">
                <a:cs typeface="Courier New" pitchFamily="49" charset="0"/>
              </a:rPr>
              <a:t>on a system.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tr-TR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ext3</a:t>
            </a:r>
            <a:r>
              <a:rPr lang="en-US" altLang="ko-KR" dirty="0"/>
              <a:t>: A standard disk-based file system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altLang="ko-KR" dirty="0"/>
              <a:t>: A file system for accessing information about current processes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tmpfs</a:t>
            </a:r>
            <a:r>
              <a:rPr lang="en-US" altLang="ko-KR" dirty="0"/>
              <a:t>: A</a:t>
            </a:r>
            <a:r>
              <a:rPr lang="ko-KR" altLang="en-US" dirty="0"/>
              <a:t> </a:t>
            </a:r>
            <a:r>
              <a:rPr lang="en-US" altLang="ko-KR" dirty="0"/>
              <a:t>file system just for temporary files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AFS</a:t>
            </a:r>
            <a:r>
              <a:rPr lang="en-US" altLang="ko-KR" dirty="0">
                <a:cs typeface="Courier New" pitchFamily="49" charset="0"/>
              </a:rPr>
              <a:t>: A</a:t>
            </a:r>
            <a:r>
              <a:rPr lang="en-US" altLang="ko-KR" dirty="0"/>
              <a:t> distributed file 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7529" y="2400856"/>
            <a:ext cx="572335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/sda1 on /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sysfs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/sys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sysfs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/sda5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/sda7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var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/vice/cache type ext3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dev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shm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 on 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type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afs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rw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2614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917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absolute path name of the file with the relative path name</a:t>
            </a:r>
            <a:r>
              <a:rPr lang="tr-TR" dirty="0"/>
              <a:t> 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../</a:t>
            </a:r>
            <a:r>
              <a:rPr lang="en-US" dirty="0" err="1">
                <a:solidFill>
                  <a:srgbClr val="FF0000"/>
                </a:solidFill>
              </a:rPr>
              <a:t>mehmet</a:t>
            </a:r>
            <a:r>
              <a:rPr lang="en-US" dirty="0">
                <a:solidFill>
                  <a:srgbClr val="FF0000"/>
                </a:solidFill>
              </a:rPr>
              <a:t>/x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ahmet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folder?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ahmet</a:t>
            </a:r>
            <a:r>
              <a:rPr lang="en-US" dirty="0"/>
              <a:t>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../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40. File </a:t>
            </a:r>
            <a:r>
              <a:rPr lang="tr-TR" altLang="ko-KR" dirty="0"/>
              <a:t>S</a:t>
            </a:r>
            <a:r>
              <a:rPr lang="en-US" altLang="ko-KR" dirty="0" err="1"/>
              <a:t>ystem</a:t>
            </a:r>
            <a:r>
              <a:rPr lang="en-US" altLang="ko-KR" dirty="0"/>
              <a:t> Implementation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4504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3605A1DC-5AFA-1D4A-5F10-DB3ED216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</a:rPr>
              <a:t>I/O by Interrupts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CCB61FA-4472-36FB-06EE-6906C2CBF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6565901"/>
            <a:ext cx="8712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A69E2F-333E-2B79-9E0A-3819EEF7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938212"/>
            <a:ext cx="89820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F6960-307C-F0A9-CEC4-CB38D1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191" y="2389868"/>
            <a:ext cx="10515600" cy="1325563"/>
          </a:xfrm>
        </p:spPr>
        <p:txBody>
          <a:bodyPr/>
          <a:lstStyle/>
          <a:p>
            <a:r>
              <a:rPr lang="en-US" dirty="0"/>
              <a:t>What is ``</a:t>
            </a:r>
            <a:r>
              <a:rPr lang="en-US" dirty="0">
                <a:solidFill>
                  <a:srgbClr val="FF0000"/>
                </a:solidFill>
              </a:rPr>
              <a:t>secure erase</a:t>
            </a:r>
            <a:r>
              <a:rPr lang="en-US" dirty="0"/>
              <a:t>’’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176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F6960-307C-F0A9-CEC4-CB38D1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14" y="792357"/>
            <a:ext cx="10515600" cy="1325563"/>
          </a:xfrm>
        </p:spPr>
        <p:txBody>
          <a:bodyPr/>
          <a:lstStyle/>
          <a:p>
            <a:r>
              <a:rPr lang="en-US" dirty="0"/>
              <a:t>What is ``</a:t>
            </a:r>
            <a:r>
              <a:rPr lang="en-US" dirty="0">
                <a:solidFill>
                  <a:srgbClr val="FF0000"/>
                </a:solidFill>
              </a:rPr>
              <a:t>secure erase</a:t>
            </a:r>
            <a:r>
              <a:rPr lang="en-US" dirty="0"/>
              <a:t>’’</a:t>
            </a:r>
            <a:r>
              <a:rPr lang="tr-TR" dirty="0"/>
              <a:t>?</a:t>
            </a:r>
            <a:endParaRPr lang="en-US" dirty="0"/>
          </a:p>
        </p:txBody>
      </p:sp>
      <p:pic>
        <p:nvPicPr>
          <p:cNvPr id="3074" name="Picture 2" descr="EBA 2339S Paper Shredder (Straight Cut) | Shredder2u">
            <a:extLst>
              <a:ext uri="{FF2B5EF4-FFF2-40B4-BE49-F238E27FC236}">
                <a16:creationId xmlns:a16="http://schemas.microsoft.com/office/drawing/2014/main" id="{3FFEE1B4-14D8-82AB-31E5-BC5F5012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62" y="2303650"/>
            <a:ext cx="4063982" cy="40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DEAL 2270 Strip Cut Shredder | IDEAL Shredder | Ricoh Hong Kong">
            <a:extLst>
              <a:ext uri="{FF2B5EF4-FFF2-40B4-BE49-F238E27FC236}">
                <a16:creationId xmlns:a16="http://schemas.microsoft.com/office/drawing/2014/main" id="{BFF2B296-48D0-78DE-CF14-9B5DE94E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63" y="2362817"/>
            <a:ext cx="3784283" cy="37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58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E5964504-0A86-4821-8479-7B74AABD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Mental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DBDF8F9-1F77-4F54-989B-43BD05B0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5" y="1988841"/>
            <a:ext cx="7525371" cy="297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A7DB7D5-136E-4232-9411-7F4AED489962}"/>
              </a:ext>
            </a:extLst>
          </p:cNvPr>
          <p:cNvSpPr txBox="1"/>
          <p:nvPr/>
        </p:nvSpPr>
        <p:spPr>
          <a:xfrm>
            <a:off x="2390933" y="5120349"/>
            <a:ext cx="7638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of a </a:t>
            </a:r>
            <a:r>
              <a:rPr lang="tr-TR" sz="2400" dirty="0" err="1"/>
              <a:t>correct</a:t>
            </a:r>
            <a:r>
              <a:rPr lang="tr-TR" sz="2400" dirty="0"/>
              <a:t> </a:t>
            </a:r>
            <a:r>
              <a:rPr lang="tr-TR" sz="2400" dirty="0" err="1"/>
              <a:t>metaphor</a:t>
            </a:r>
            <a:r>
              <a:rPr lang="tr-TR" sz="2400" dirty="0"/>
              <a:t> (</a:t>
            </a:r>
            <a:r>
              <a:rPr lang="tr-TR" sz="2400" dirty="0" err="1"/>
              <a:t>shredder</a:t>
            </a:r>
            <a:r>
              <a:rPr lang="tr-TR" sz="2400" dirty="0"/>
              <a:t>)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>
                <a:solidFill>
                  <a:srgbClr val="FF0000"/>
                </a:solidFill>
              </a:rPr>
              <a:t>secure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erase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966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Way To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different aspects to implement </a:t>
            </a:r>
            <a:r>
              <a:rPr lang="tr-TR" altLang="ko-KR" dirty="0"/>
              <a:t>a </a:t>
            </a:r>
            <a:r>
              <a:rPr lang="en-US" altLang="ko-KR" dirty="0"/>
              <a:t>file system 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Data structures</a:t>
            </a:r>
          </a:p>
          <a:p>
            <a:pPr lvl="2"/>
            <a:r>
              <a:rPr lang="en-US" altLang="ko-KR" dirty="0"/>
              <a:t>What types of on-disk structures are utilized by the file system to organize its data and metadata?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Access methods</a:t>
            </a:r>
            <a:endParaRPr lang="en-US" altLang="ko-KR" b="1" dirty="0"/>
          </a:p>
          <a:p>
            <a:pPr lvl="2"/>
            <a:r>
              <a:rPr lang="en-US" altLang="ko-KR" dirty="0"/>
              <a:t>How does it map the calls made by a process </a:t>
            </a:r>
            <a:r>
              <a:rPr lang="tr-TR" altLang="ko-KR" dirty="0" err="1"/>
              <a:t>like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  <a:p>
            <a:pPr lvl="2"/>
            <a:r>
              <a:rPr lang="en-US" altLang="ko-KR" dirty="0"/>
              <a:t>Which structures are read during the execution of a particular system call? </a:t>
            </a:r>
          </a:p>
        </p:txBody>
      </p:sp>
    </p:spTree>
    <p:extLst>
      <p:ext uri="{BB962C8B-B14F-4D97-AF65-F5344CB8AC3E}">
        <p14:creationId xmlns:p14="http://schemas.microsoft.com/office/powerpoint/2010/main" val="35696877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16881-CD26-9CAC-D122-7B0CB21C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Possible</a:t>
            </a:r>
            <a:r>
              <a:rPr lang="tr-TR" dirty="0"/>
              <a:t> File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Layout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8D0A00-ECDF-90A2-25F8-03648BFF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139043"/>
            <a:ext cx="9210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203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FA0057-4707-BE70-862F-E6661142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Layout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4B57A9-63DE-AE4D-8F1F-AE113D19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File systems are stored on disks. </a:t>
            </a:r>
            <a:endParaRPr lang="tr-TR" dirty="0"/>
          </a:p>
          <a:p>
            <a:r>
              <a:rPr lang="en-US" dirty="0"/>
              <a:t>Most disks can be divided up into one or more partitions, with independent file systems on each partition. </a:t>
            </a:r>
            <a:endParaRPr lang="tr-TR" dirty="0"/>
          </a:p>
          <a:p>
            <a:r>
              <a:rPr lang="en-US" dirty="0"/>
              <a:t>Sector 0 of the disk is called the </a:t>
            </a:r>
            <a:r>
              <a:rPr lang="en-US" dirty="0">
                <a:solidFill>
                  <a:srgbClr val="FF0000"/>
                </a:solidFill>
              </a:rPr>
              <a:t>MBR (Master Boot Record) </a:t>
            </a:r>
            <a:r>
              <a:rPr lang="en-US" dirty="0"/>
              <a:t>and is used to boot the computer. </a:t>
            </a:r>
            <a:endParaRPr lang="tr-TR" dirty="0"/>
          </a:p>
          <a:p>
            <a:r>
              <a:rPr lang="en-US" dirty="0"/>
              <a:t>The end of the MBR contains the </a:t>
            </a:r>
            <a:r>
              <a:rPr lang="en-US" dirty="0">
                <a:solidFill>
                  <a:srgbClr val="FF0000"/>
                </a:solidFill>
              </a:rPr>
              <a:t>partition table</a:t>
            </a:r>
            <a:r>
              <a:rPr lang="en-US" dirty="0"/>
              <a:t>. This table gives the starting and ending addresses of each partition. </a:t>
            </a:r>
            <a:endParaRPr lang="tr-TR" dirty="0"/>
          </a:p>
          <a:p>
            <a:r>
              <a:rPr lang="en-US" dirty="0"/>
              <a:t>One of the partitions in the table is marked as active. </a:t>
            </a:r>
          </a:p>
          <a:p>
            <a:r>
              <a:rPr lang="en-US" dirty="0"/>
              <a:t>When the computer is booted, the </a:t>
            </a:r>
            <a:r>
              <a:rPr lang="en-US" dirty="0">
                <a:solidFill>
                  <a:srgbClr val="FF0000"/>
                </a:solidFill>
              </a:rPr>
              <a:t>BIOS</a:t>
            </a:r>
            <a:r>
              <a:rPr lang="en-US" dirty="0"/>
              <a:t> reads in and executes the MBR. </a:t>
            </a:r>
            <a:endParaRPr lang="tr-TR" dirty="0"/>
          </a:p>
          <a:p>
            <a:r>
              <a:rPr lang="en-US" dirty="0"/>
              <a:t>The first thing the MBR program does is locate the active partition, read in its first block, which is called the </a:t>
            </a:r>
            <a:r>
              <a:rPr lang="en-US" dirty="0">
                <a:solidFill>
                  <a:srgbClr val="FF0000"/>
                </a:solidFill>
              </a:rPr>
              <a:t>boot block</a:t>
            </a:r>
            <a:r>
              <a:rPr lang="en-US" dirty="0"/>
              <a:t>, and execute it. </a:t>
            </a:r>
            <a:endParaRPr lang="tr-TR" dirty="0"/>
          </a:p>
          <a:p>
            <a:r>
              <a:rPr lang="en-US" dirty="0"/>
              <a:t>The program in the boot block loads the operating system contained in that partition. </a:t>
            </a:r>
          </a:p>
        </p:txBody>
      </p:sp>
    </p:spTree>
    <p:extLst>
      <p:ext uri="{BB962C8B-B14F-4D97-AF65-F5344CB8AC3E}">
        <p14:creationId xmlns:p14="http://schemas.microsoft.com/office/powerpoint/2010/main" val="2146451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E5F7A5-83B6-F143-6B48-83F6AAE7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Layout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50029D-10A1-B9BD-96C3-873B9CB8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uniformity, every</a:t>
            </a:r>
            <a:r>
              <a:rPr lang="tr-TR" dirty="0"/>
              <a:t> </a:t>
            </a:r>
            <a:r>
              <a:rPr lang="en-US" dirty="0"/>
              <a:t>partition starts with a boot block, even if it does not contain a bootable operating system. Besides, it might contain one in the future. </a:t>
            </a:r>
            <a:endParaRPr lang="tr-TR" dirty="0"/>
          </a:p>
          <a:p>
            <a:r>
              <a:rPr lang="en-US" dirty="0"/>
              <a:t>Other than starting with a boot block, the layout of a disk partition varies a lot from file system to file system. </a:t>
            </a:r>
            <a:endParaRPr lang="tr-TR" dirty="0"/>
          </a:p>
          <a:p>
            <a:r>
              <a:rPr lang="en-US" dirty="0"/>
              <a:t>Often the file system will contain some of the items shown. </a:t>
            </a:r>
            <a:endParaRPr lang="tr-TR" dirty="0"/>
          </a:p>
          <a:p>
            <a:r>
              <a:rPr lang="en-US" dirty="0"/>
              <a:t>The first one is the </a:t>
            </a:r>
            <a:r>
              <a:rPr lang="en-US" dirty="0">
                <a:solidFill>
                  <a:srgbClr val="FF0000"/>
                </a:solidFill>
              </a:rPr>
              <a:t>superblock</a:t>
            </a:r>
            <a:r>
              <a:rPr lang="en-US" dirty="0"/>
              <a:t>. It contains all the key parameters about the file system and is read into memory when the computer is booted or the file system is first touched. </a:t>
            </a:r>
            <a:endParaRPr lang="tr-TR" dirty="0"/>
          </a:p>
          <a:p>
            <a:r>
              <a:rPr lang="en-US" dirty="0"/>
              <a:t>Typical information in the superblock includes a </a:t>
            </a:r>
            <a:r>
              <a:rPr lang="en-US" dirty="0">
                <a:solidFill>
                  <a:srgbClr val="FF0000"/>
                </a:solidFill>
              </a:rPr>
              <a:t>magic number </a:t>
            </a:r>
            <a:r>
              <a:rPr lang="en-US" dirty="0"/>
              <a:t>to identify the file-system type, the number of blocks in the file system, and other key administrative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5644150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tr-TR" altLang="ko-KR" dirty="0"/>
              <a:t>First, d</a:t>
            </a:r>
            <a:r>
              <a:rPr lang="en-US" altLang="ko-KR" dirty="0" err="1"/>
              <a:t>ivide</a:t>
            </a:r>
            <a:r>
              <a:rPr lang="en-US" altLang="ko-KR" dirty="0"/>
              <a:t> the disk into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49322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49322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493224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493224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588356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588356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588356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588356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88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region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</a:t>
            </a:r>
            <a:r>
              <a:rPr lang="en-US" altLang="ko-KR" b="1" dirty="0">
                <a:solidFill>
                  <a:schemeClr val="accent6"/>
                </a:solidFill>
              </a:rPr>
              <a:t>data region</a:t>
            </a:r>
            <a:r>
              <a:rPr lang="en-US" altLang="ko-KR" b="1" dirty="0"/>
              <a:t> </a:t>
            </a:r>
            <a:r>
              <a:rPr lang="en-US" altLang="ko-KR" dirty="0"/>
              <a:t>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 system has to track which data block</a:t>
            </a:r>
            <a:r>
              <a:rPr lang="tr-TR" altLang="ko-KR" dirty="0">
                <a:cs typeface="Courier New" panose="02070309020205020404" pitchFamily="49" charset="0"/>
              </a:rPr>
              <a:t>s</a:t>
            </a:r>
            <a:r>
              <a:rPr lang="en-US" altLang="ko-KR" dirty="0">
                <a:cs typeface="Courier New" panose="02070309020205020404" pitchFamily="49" charset="0"/>
              </a:rPr>
              <a:t> comprise a file, the size of the file, its owner, etc. 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10205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54421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98637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42853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710205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654421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98637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542853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72105" y="304434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4543" y="304434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4214" y="3044348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6178" y="3044348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38197" y="4211689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5968" y="4211689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3738" y="4211689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70846" y="4211689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118" y="2503241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9037" y="2503241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199037" y="3655369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10205" y="3655369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710205" y="3727377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654100" y="2575249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78865" y="343934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96225" y="228721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04337" y="5751578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</a:t>
            </a:r>
            <a:r>
              <a:rPr lang="tr-TR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we store these 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</p:spTree>
    <p:extLst>
      <p:ext uri="{BB962C8B-B14F-4D97-AF65-F5344CB8AC3E}">
        <p14:creationId xmlns:p14="http://schemas.microsoft.com/office/powerpoint/2010/main" val="30462996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table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E</a:t>
            </a:r>
            <a:r>
              <a:rPr lang="tr-TR" altLang="ko-KR" dirty="0" err="1">
                <a:cs typeface="Courier New" panose="02070309020205020404" pitchFamily="49" charset="0"/>
              </a:rPr>
              <a:t>xample</a:t>
            </a:r>
            <a:r>
              <a:rPr lang="tr-TR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>
                <a:cs typeface="Courier New" panose="02070309020205020404" pitchFamily="49" charset="0"/>
              </a:rPr>
              <a:t> </a:t>
            </a:r>
            <a:r>
              <a:rPr lang="tr-TR" altLang="ko-KR" dirty="0" err="1">
                <a:cs typeface="Courier New" panose="02070309020205020404" pitchFamily="49" charset="0"/>
              </a:rPr>
              <a:t>for</a:t>
            </a:r>
            <a:r>
              <a:rPr lang="tr-TR" altLang="ko-KR" dirty="0"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tables: </a:t>
            </a:r>
            <a:r>
              <a:rPr lang="tr-TR" altLang="ko-KR" dirty="0" err="1">
                <a:cs typeface="Courier New" panose="02070309020205020404" pitchFamily="49" charset="0"/>
              </a:rPr>
              <a:t>use</a:t>
            </a:r>
            <a:r>
              <a:rPr lang="tr-TR" altLang="ko-KR" dirty="0">
                <a:cs typeface="Courier New" panose="02070309020205020404" pitchFamily="49" charset="0"/>
              </a:rPr>
              <a:t> </a:t>
            </a:r>
            <a:r>
              <a:rPr lang="tr-TR" altLang="ko-KR" dirty="0" err="1">
                <a:cs typeface="Courier New" panose="02070309020205020404" pitchFamily="49" charset="0"/>
              </a:rPr>
              <a:t>blocks</a:t>
            </a:r>
            <a:r>
              <a:rPr lang="tr-TR" altLang="ko-KR" dirty="0">
                <a:cs typeface="Courier New" panose="02070309020205020404" pitchFamily="49" charset="0"/>
              </a:rPr>
              <a:t># </a:t>
            </a:r>
            <a:r>
              <a:rPr lang="en-US" altLang="ko-KR" dirty="0">
                <a:cs typeface="Courier New" panose="02070309020205020404" pitchFamily="49" charset="0"/>
              </a:rPr>
              <a:t>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filesystem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484860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484860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4848605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4848605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6015946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6015946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6015946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6015946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545962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545962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553163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437950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5243603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4091475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4379506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4091475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 vs</a:t>
            </a:r>
            <a:r>
              <a:rPr lang="tr-TR" altLang="ko-KR" dirty="0"/>
              <a:t>.</a:t>
            </a:r>
            <a:r>
              <a:rPr lang="en-US" altLang="ko-KR" dirty="0"/>
              <a:t> </a:t>
            </a:r>
            <a:r>
              <a:rPr lang="tr-TR" altLang="ko-KR" dirty="0"/>
              <a:t>I</a:t>
            </a:r>
            <a:r>
              <a:rPr lang="en-US" altLang="ko-KR" dirty="0" err="1"/>
              <a:t>nterrupt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97107"/>
            <a:ext cx="8786812" cy="4205114"/>
          </a:xfrm>
        </p:spPr>
        <p:txBody>
          <a:bodyPr/>
          <a:lstStyle/>
          <a:p>
            <a:r>
              <a:rPr lang="en-US" altLang="ko-KR" i="1" dirty="0"/>
              <a:t>However,</a:t>
            </a:r>
            <a:r>
              <a:rPr lang="en-US" altLang="ko-KR" b="1" dirty="0"/>
              <a:t> “interrupt is not always the best solution”</a:t>
            </a:r>
          </a:p>
          <a:p>
            <a:pPr lvl="1"/>
            <a:r>
              <a:rPr lang="en-US" altLang="ko-KR" dirty="0"/>
              <a:t>If, device performs very quickly, interrupt will “slow down” the system. 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b="1" dirty="0"/>
              <a:t>context switch is expensive (switching to another process)</a:t>
            </a:r>
          </a:p>
          <a:p>
            <a:pPr lvl="1"/>
            <a:endParaRPr lang="en-US" altLang="ko-KR" b="1" dirty="0"/>
          </a:p>
          <a:p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47728" y="4252528"/>
            <a:ext cx="4752528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a device is fast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</a:t>
            </a:r>
            <a:r>
              <a:rPr kumimoji="1" lang="tr-TR" altLang="ko-KR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ing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 </a:t>
            </a:r>
            <a:r>
              <a:rPr kumimoji="1" lang="tr-TR" altLang="ko-KR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better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it is slow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interrupt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 better.</a:t>
            </a:r>
          </a:p>
        </p:txBody>
      </p:sp>
    </p:spTree>
    <p:extLst>
      <p:ext uri="{BB962C8B-B14F-4D97-AF65-F5344CB8AC3E}">
        <p14:creationId xmlns:p14="http://schemas.microsoft.com/office/powerpoint/2010/main" val="28396736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A</a:t>
            </a:r>
            <a:r>
              <a:rPr lang="en-US" altLang="ko-KR" dirty="0" err="1"/>
              <a:t>llocation</a:t>
            </a:r>
            <a:r>
              <a:rPr lang="en-US" altLang="ko-KR" dirty="0"/>
              <a:t> </a:t>
            </a:r>
            <a:r>
              <a:rPr lang="tr-TR" altLang="ko-KR" dirty="0"/>
              <a:t>S</a:t>
            </a:r>
            <a:r>
              <a:rPr lang="en-US" altLang="ko-KR" dirty="0" err="1"/>
              <a:t>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 </a:t>
            </a:r>
            <a:r>
              <a:rPr lang="en-US" altLang="ko-KR" b="1" dirty="0">
                <a:solidFill>
                  <a:schemeClr val="accent6"/>
                </a:solidFill>
              </a:rPr>
              <a:t>bitmap</a:t>
            </a:r>
            <a:r>
              <a:rPr lang="en-US" altLang="ko-KR" dirty="0"/>
              <a:t>, each bit indicates free(0) or in-use(1) </a:t>
            </a:r>
          </a:p>
          <a:p>
            <a:pPr lvl="1"/>
            <a:r>
              <a:rPr lang="en-US" altLang="ko-KR" b="1" dirty="0"/>
              <a:t>data bitmap</a:t>
            </a:r>
            <a:r>
              <a:rPr lang="en-US" altLang="ko-KR" dirty="0"/>
              <a:t>: for data region </a:t>
            </a:r>
          </a:p>
          <a:p>
            <a:pPr lvl="1"/>
            <a:r>
              <a:rPr lang="en-US" altLang="ko-KR" b="1" dirty="0" err="1"/>
              <a:t>inode</a:t>
            </a:r>
            <a:r>
              <a:rPr lang="en-US" altLang="ko-KR" b="1" dirty="0"/>
              <a:t> bitmap</a:t>
            </a:r>
            <a:r>
              <a:rPr lang="en-US" altLang="ko-KR" dirty="0"/>
              <a:t>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463258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463258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463258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463258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5799922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5799922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5799922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5799922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524360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524360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531561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416348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5027579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3875451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416348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3875451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3459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</a:t>
            </a:r>
            <a:r>
              <a:rPr lang="en-US" altLang="ko-KR" dirty="0" err="1"/>
              <a:t>th</a:t>
            </a:r>
            <a:r>
              <a:rPr lang="tr-TR" altLang="ko-KR" dirty="0"/>
              <a:t>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information</a:t>
            </a:r>
            <a:r>
              <a:rPr lang="en-US" altLang="ko-KR" b="1" dirty="0"/>
              <a:t> </a:t>
            </a:r>
            <a:r>
              <a:rPr lang="en-US" altLang="ko-KR" dirty="0"/>
              <a:t>for</a:t>
            </a:r>
            <a:r>
              <a:rPr lang="tr-TR" altLang="ko-KR" dirty="0"/>
              <a:t> a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particular file system</a:t>
            </a:r>
          </a:p>
          <a:p>
            <a:pPr lvl="1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</a:t>
            </a:r>
            <a:r>
              <a:rPr lang="en-US" altLang="ko-KR" dirty="0"/>
              <a:t>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  <a:endParaRPr lang="tr-TR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342183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342183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342183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342183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458917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458917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458917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458917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4032855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4032855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4104863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2952735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381683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26647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2952735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2664704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912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</a:t>
            </a:r>
            <a:r>
              <a:rPr lang="tr-TR" altLang="ko-KR" dirty="0"/>
              <a:t> </a:t>
            </a:r>
            <a:r>
              <a:rPr lang="tr-TR" altLang="ko-KR" dirty="0" err="1"/>
              <a:t>its</a:t>
            </a:r>
            <a:r>
              <a:rPr lang="en-US" altLang="ko-KR" dirty="0"/>
              <a:t>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tr-TR" altLang="ko-KR" dirty="0"/>
              <a:t>B</a:t>
            </a:r>
            <a:r>
              <a:rPr lang="en-US" altLang="ko-KR" dirty="0"/>
              <a:t>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calculates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</a:t>
            </a:r>
            <a:r>
              <a:rPr lang="tr-TR" altLang="ko-KR" dirty="0" err="1">
                <a:cs typeface="Courier New" panose="02070309020205020404" pitchFamily="49" charset="0"/>
              </a:rPr>
              <a:t>ample</a:t>
            </a:r>
            <a:r>
              <a:rPr lang="tr-TR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6984" y="5842587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631504" y="4916695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640360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62045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76110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90174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04239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218303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332368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446432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560496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59897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3890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7638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758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39886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7832" y="5842587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47728" y="5842587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338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07968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6009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4021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2033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28448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01359" y="4154011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580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Disk are not byte addressable, sector addressable.</a:t>
            </a:r>
          </a:p>
          <a:p>
            <a:r>
              <a:rPr lang="en-US" altLang="ko-KR" dirty="0"/>
              <a:t>Disk consists of a large number of addressable sectors, (512 bytes)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</a:t>
            </a:r>
            <a:r>
              <a:rPr lang="tr-TR" altLang="ko-KR" dirty="0" err="1">
                <a:cs typeface="Courier New" panose="02070309020205020404" pitchFamily="49" charset="0"/>
              </a:rPr>
              <a:t>ample</a:t>
            </a:r>
            <a:r>
              <a:rPr lang="tr-TR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>
                <a:cs typeface="Courier New" panose="02070309020205020404" pitchFamily="49" charset="0"/>
              </a:rPr>
              <a:t> Fetch the block of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Sector address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altLang="ko-KR" dirty="0">
                <a:cs typeface="Courier New" panose="02070309020205020404" pitchFamily="49" charset="0"/>
              </a:rPr>
              <a:t>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block: 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blk: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inumber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sector: (blk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inodeStartAddr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) 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sectorsize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984" y="619999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31504" y="527409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640360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62045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876110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90174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04239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18303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32368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46432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560496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59897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3890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638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87758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39886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7832" y="619999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7728" y="619999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338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021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033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28448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1359" y="4511414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4794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/>
              <a:t> ha</a:t>
            </a:r>
            <a:r>
              <a:rPr lang="tr-TR" altLang="ko-KR" dirty="0"/>
              <a:t>s </a:t>
            </a:r>
            <a:r>
              <a:rPr lang="en-US" altLang="ko-KR" dirty="0"/>
              <a:t>all of the information about a file </a:t>
            </a:r>
          </a:p>
          <a:p>
            <a:pPr lvl="1"/>
            <a:r>
              <a:rPr lang="en-US" altLang="ko-KR" sz="2000" dirty="0"/>
              <a:t>File type (regular file, directory, etc.),</a:t>
            </a:r>
          </a:p>
          <a:p>
            <a:pPr lvl="1"/>
            <a:r>
              <a:rPr lang="en-US" altLang="ko-KR" sz="2000" dirty="0"/>
              <a:t>Size, the number of blocks allocated to it.</a:t>
            </a:r>
          </a:p>
          <a:p>
            <a:pPr lvl="1"/>
            <a:r>
              <a:rPr lang="en-US" altLang="ko-KR" sz="2000" dirty="0"/>
              <a:t>Protection information</a:t>
            </a:r>
            <a:r>
              <a:rPr lang="tr-TR" altLang="ko-KR" sz="2000" dirty="0"/>
              <a:t> </a:t>
            </a:r>
            <a:r>
              <a:rPr lang="en-US" altLang="ko-KR" sz="2000" dirty="0"/>
              <a:t>(who o</a:t>
            </a:r>
            <a:r>
              <a:rPr lang="tr-TR" altLang="ko-KR" sz="2000" dirty="0"/>
              <a:t>w</a:t>
            </a:r>
            <a:r>
              <a:rPr lang="en-US" altLang="ko-KR" sz="2000" dirty="0" err="1"/>
              <a:t>nes</a:t>
            </a:r>
            <a:r>
              <a:rPr lang="en-US" altLang="ko-KR" sz="2000" dirty="0"/>
              <a:t> the file, who can access, etc).</a:t>
            </a:r>
          </a:p>
          <a:p>
            <a:pPr lvl="1"/>
            <a:r>
              <a:rPr lang="en-US" altLang="ko-KR" sz="2000" dirty="0"/>
              <a:t>Time information</a:t>
            </a:r>
          </a:p>
          <a:p>
            <a:pPr lvl="1"/>
            <a:r>
              <a:rPr lang="en-US" altLang="ko-KR" sz="2000" dirty="0"/>
              <a:t>Etc.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82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5732" y="1465920"/>
            <a:ext cx="8786812" cy="504056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cs typeface="Courier New" panose="02070309020205020404" pitchFamily="49" charset="0"/>
              </a:rPr>
              <a:t>Size 	Name		What is this </a:t>
            </a:r>
            <a:r>
              <a:rPr lang="en-US" altLang="ko-KR" sz="1400" b="1" dirty="0" err="1">
                <a:cs typeface="Courier New" panose="02070309020205020404" pitchFamily="49" charset="0"/>
              </a:rPr>
              <a:t>inode</a:t>
            </a:r>
            <a:r>
              <a:rPr lang="en-US" altLang="ko-KR" sz="1400" b="1" dirty="0">
                <a:cs typeface="Courier New" panose="02070309020205020404" pitchFamily="49" charset="0"/>
              </a:rPr>
              <a:t> field for?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mode		can this file be read/written/executed?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uid</a:t>
            </a:r>
            <a:r>
              <a:rPr lang="en-US" altLang="ko-KR" sz="1400" dirty="0">
                <a:cs typeface="Courier New" panose="02070309020205020404" pitchFamily="49" charset="0"/>
              </a:rPr>
              <a:t>     		who owns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size		how many bytes are in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time 		what time was this file last accessed?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ctime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created?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mtime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last modified?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deleted?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gid</a:t>
            </a:r>
            <a:r>
              <a:rPr lang="en-US" altLang="ko-KR" sz="1400" dirty="0">
                <a:cs typeface="Courier New" panose="02070309020205020404" pitchFamily="49" charset="0"/>
              </a:rPr>
              <a:t>		which group does this file belong to?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links_count</a:t>
            </a:r>
            <a:r>
              <a:rPr lang="en-US" altLang="ko-KR" sz="1400" dirty="0">
                <a:cs typeface="Courier New" panose="02070309020205020404" pitchFamily="49" charset="0"/>
              </a:rPr>
              <a:t>		how many hard links are there to this file?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blocks		how many blocks have been allocated to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flags		how should </a:t>
            </a:r>
            <a:r>
              <a:rPr lang="en-US" altLang="ko-KR" sz="1400" dirty="0" err="1">
                <a:cs typeface="Courier New" panose="02070309020205020404" pitchFamily="49" charset="0"/>
              </a:rPr>
              <a:t>ext2</a:t>
            </a:r>
            <a:r>
              <a:rPr lang="en-US" altLang="ko-KR" sz="1400" dirty="0">
                <a:cs typeface="Courier New" panose="02070309020205020404" pitchFamily="49" charset="0"/>
              </a:rPr>
              <a:t> use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osd1</a:t>
            </a:r>
            <a:r>
              <a:rPr lang="en-US" altLang="ko-KR" sz="1400" dirty="0">
                <a:cs typeface="Courier New" panose="02070309020205020404" pitchFamily="49" charset="0"/>
              </a:rPr>
              <a:t>		an OS-dependent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60 	block		a set of disk pointers (15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generation		file version (used by NFS)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file_acl</a:t>
            </a:r>
            <a:r>
              <a:rPr lang="en-US" altLang="ko-KR" sz="1400" dirty="0">
                <a:cs typeface="Courier New" panose="02070309020205020404" pitchFamily="49" charset="0"/>
              </a:rPr>
              <a:t>		a new permissions model beyond mode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dir_acl</a:t>
            </a:r>
            <a:r>
              <a:rPr lang="en-US" altLang="ko-KR" sz="1400" dirty="0">
                <a:cs typeface="Courier New" panose="02070309020205020404" pitchFamily="49" charset="0"/>
              </a:rPr>
              <a:t>		called access control lists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faddr</a:t>
            </a:r>
            <a:r>
              <a:rPr lang="en-US" altLang="ko-KR" sz="1400" dirty="0">
                <a:cs typeface="Courier New" panose="02070309020205020404" pitchFamily="49" charset="0"/>
              </a:rPr>
              <a:t>		an unsupported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12 	</a:t>
            </a:r>
            <a:r>
              <a:rPr lang="en-US" altLang="ko-KR" sz="1400" dirty="0" err="1">
                <a:cs typeface="Courier New" panose="02070309020205020404" pitchFamily="49" charset="0"/>
              </a:rPr>
              <a:t>i_osd2</a:t>
            </a:r>
            <a:r>
              <a:rPr lang="en-US" altLang="ko-KR" sz="1400" dirty="0">
                <a:cs typeface="Courier New" panose="02070309020205020404" pitchFamily="49" charset="0"/>
              </a:rPr>
              <a:t>		another OS-dependent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6486736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17700" y="1742904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726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support bigger files, we use multi-level index.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Indirect pointer</a:t>
            </a:r>
            <a:r>
              <a:rPr lang="en-US" altLang="ko-KR" b="1" dirty="0"/>
              <a:t> </a:t>
            </a:r>
            <a:r>
              <a:rPr lang="en-US" altLang="ko-KR" dirty="0"/>
              <a:t>points to a block that contains more pointers.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ha</a:t>
            </a:r>
            <a:r>
              <a:rPr lang="tr-TR" altLang="ko-KR" dirty="0"/>
              <a:t>s</a:t>
            </a:r>
            <a:r>
              <a:rPr lang="en-US" altLang="ko-KR" dirty="0"/>
              <a:t> fixed number of direct pointers (12) and a single indirect pointer.</a:t>
            </a:r>
          </a:p>
          <a:p>
            <a:pPr lvl="1"/>
            <a:r>
              <a:rPr lang="en-US" altLang="ko-KR" dirty="0"/>
              <a:t>If a file grows large enough, an indirect block is allocated, </a:t>
            </a:r>
            <a:r>
              <a:rPr lang="en-US" altLang="ko-KR" dirty="0" err="1"/>
              <a:t>inode’s</a:t>
            </a:r>
            <a:r>
              <a:rPr lang="en-US" altLang="ko-KR" dirty="0"/>
              <a:t> slot for an indirect pointer is set to point to it. </a:t>
            </a:r>
          </a:p>
          <a:p>
            <a:pPr lvl="2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(12 + 1024) x 4 K or 4144 KB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0264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accent6"/>
                    </a:solidFill>
                  </a:rPr>
                  <a:t>Double indirect pointer </a:t>
                </a:r>
                <a:r>
                  <a:rPr lang="en-US" altLang="ko-KR" dirty="0"/>
                  <a:t>points to a block that contains indirect blocks.</a:t>
                </a:r>
              </a:p>
              <a:p>
                <a:pPr lvl="1"/>
                <a:r>
                  <a:rPr lang="en-US" altLang="ko-KR" dirty="0"/>
                  <a:t>Allow file to grow with an additional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1024 x 1024</a:t>
                </a:r>
                <a:r>
                  <a:rPr lang="en-US" altLang="ko-KR" dirty="0"/>
                  <a:t> or 1 million </a:t>
                </a:r>
                <a:r>
                  <a:rPr lang="en-US" altLang="ko-KR" dirty="0" err="1"/>
                  <a:t>4KB</a:t>
                </a:r>
                <a:r>
                  <a:rPr lang="en-US" altLang="ko-KR" dirty="0"/>
                  <a:t> blocks.</a:t>
                </a:r>
              </a:p>
              <a:p>
                <a:r>
                  <a:rPr lang="en-US" altLang="ko-KR" dirty="0">
                    <a:solidFill>
                      <a:schemeClr val="accent6"/>
                    </a:solidFill>
                  </a:rPr>
                  <a:t>Triple indirect pointer </a:t>
                </a:r>
                <a:r>
                  <a:rPr lang="en-US" altLang="ko-KR" dirty="0"/>
                  <a:t>points to a block that contains double indirect blocks.</a:t>
                </a:r>
              </a:p>
              <a:p>
                <a:r>
                  <a:rPr lang="en-US" altLang="ko-KR" dirty="0"/>
                  <a:t>Multi-Level Index approach to pointing to file blocks.</a:t>
                </a:r>
              </a:p>
              <a:p>
                <a:pPr lvl="1"/>
                <a:r>
                  <a:rPr lang="en-US" altLang="ko-KR" dirty="0"/>
                  <a:t>Ex</a:t>
                </a:r>
                <a:r>
                  <a:rPr lang="tr-TR" altLang="ko-KR" dirty="0" err="1"/>
                  <a:t>ample</a:t>
                </a:r>
                <a:r>
                  <a:rPr lang="tr-TR" altLang="ko-KR" dirty="0"/>
                  <a:t>:</a:t>
                </a:r>
                <a:r>
                  <a:rPr lang="en-US" altLang="ko-KR" dirty="0"/>
                  <a:t> twelve direct pointers, a single and a double indirect block.</a:t>
                </a:r>
              </a:p>
              <a:p>
                <a:pPr lvl="2"/>
                <a:r>
                  <a:rPr lang="en-US" altLang="ko-KR" dirty="0"/>
                  <a:t>over </a:t>
                </a:r>
                <a:r>
                  <a:rPr lang="en-US" altLang="ko-KR" dirty="0" err="1"/>
                  <a:t>4GB</a:t>
                </a:r>
                <a:r>
                  <a:rPr lang="en-US" altLang="ko-KR" dirty="0"/>
                  <a:t> in size (</a:t>
                </a:r>
                <a:r>
                  <a:rPr lang="en-US" altLang="ko-KR" dirty="0">
                    <a:latin typeface="Cambria Math"/>
                  </a:rPr>
                  <a:t>12+1024+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0">
                            <a:latin typeface="Cambria Math"/>
                          </a:rPr>
                          <m:t>1024</m:t>
                        </m:r>
                      </m:e>
                      <m:sup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0">
                        <a:latin typeface="Cambria Math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x</m:t>
                    </m:r>
                    <m:r>
                      <a:rPr lang="en-US" altLang="ko-KR" i="0">
                        <a:latin typeface="Cambria Math"/>
                      </a:rPr>
                      <m:t> 4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KB</m:t>
                    </m:r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Many file system use a multi-level index.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EXT2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EXT3</a:t>
                </a:r>
                <a:r>
                  <a:rPr lang="en-US" altLang="ko-KR" dirty="0"/>
                  <a:t>, NetApp’s </a:t>
                </a:r>
                <a:r>
                  <a:rPr lang="en-US" altLang="ko-KR" dirty="0" err="1"/>
                  <a:t>WAFL</a:t>
                </a:r>
                <a:r>
                  <a:rPr lang="en-US" altLang="ko-KR" dirty="0"/>
                  <a:t>, Unix file system. 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EXT4</a:t>
                </a:r>
                <a:r>
                  <a:rPr lang="en-US" altLang="ko-KR" dirty="0"/>
                  <a:t> use </a:t>
                </a:r>
                <a:r>
                  <a:rPr lang="en-US" altLang="ko-KR" sz="2000" dirty="0">
                    <a:solidFill>
                      <a:schemeClr val="accent6"/>
                    </a:solidFill>
                  </a:rPr>
                  <a:t>extents</a:t>
                </a:r>
                <a:r>
                  <a:rPr lang="en-US" altLang="ko-KR" dirty="0"/>
                  <a:t> instead of simple pointers.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05470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File </a:t>
            </a:r>
            <a:r>
              <a:rPr lang="tr-TR" altLang="ko-KR" dirty="0" err="1"/>
              <a:t>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1716" y="2248222"/>
            <a:ext cx="8354764" cy="19008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files are small	</a:t>
            </a:r>
            <a:r>
              <a:rPr lang="en-US" altLang="ko-KR" sz="1600" dirty="0"/>
              <a:t>	Roughly </a:t>
            </a:r>
            <a:r>
              <a:rPr lang="en-US" altLang="ko-KR" sz="1600" dirty="0" err="1"/>
              <a:t>2K</a:t>
            </a:r>
            <a:r>
              <a:rPr lang="en-US" altLang="ko-KR" sz="1600" dirty="0"/>
              <a:t> is the most common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Average file size is growing	</a:t>
            </a:r>
            <a:r>
              <a:rPr lang="en-US" altLang="ko-KR" sz="1600" dirty="0"/>
              <a:t>Almost 200K is the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bytes are stored in large files</a:t>
            </a:r>
            <a:r>
              <a:rPr lang="en-US" altLang="ko-KR" sz="1600" dirty="0"/>
              <a:t>	A few big files use most of the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contains lots of files</a:t>
            </a:r>
            <a:r>
              <a:rPr lang="en-US" altLang="ko-KR" sz="1600" dirty="0"/>
              <a:t>	Almost </a:t>
            </a:r>
            <a:r>
              <a:rPr lang="en-US" altLang="ko-KR" sz="1600" dirty="0" err="1"/>
              <a:t>100K</a:t>
            </a:r>
            <a:r>
              <a:rPr lang="en-US" altLang="ko-KR" sz="1600" dirty="0"/>
              <a:t> on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are roughly half full</a:t>
            </a:r>
            <a:r>
              <a:rPr lang="en-US" altLang="ko-KR" sz="1600" dirty="0"/>
              <a:t>	Even as disks grow, file system remain -50% full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Directories are typically small	</a:t>
            </a:r>
            <a:r>
              <a:rPr lang="en-US" altLang="ko-KR" sz="1600" dirty="0"/>
              <a:t>Many have few entries; most have 20 or fewer</a:t>
            </a:r>
            <a:endParaRPr lang="ko-KR" altLang="en-US" sz="1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5760" y="4509120"/>
            <a:ext cx="39604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kern="0" dirty="0"/>
              <a:t>File System Measurement Summary</a:t>
            </a:r>
            <a:endParaRPr lang="ko-KR" altLang="en-US" sz="16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859809" y="2035493"/>
            <a:ext cx="0" cy="2304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7083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contains a list of (entry name, </a:t>
            </a:r>
            <a:r>
              <a:rPr lang="en-US" altLang="ko-KR" dirty="0" err="1"/>
              <a:t>inode</a:t>
            </a:r>
            <a:r>
              <a:rPr lang="en-US" altLang="ko-KR" dirty="0"/>
              <a:t> number) pairs.</a:t>
            </a:r>
          </a:p>
          <a:p>
            <a:r>
              <a:rPr lang="en-US" altLang="ko-KR" dirty="0"/>
              <a:t>Each directory has two extra files </a:t>
            </a:r>
            <a:r>
              <a:rPr lang="en-US" altLang="ko-KR" dirty="0">
                <a:solidFill>
                  <a:schemeClr val="accent6"/>
                </a:solidFill>
              </a:rPr>
              <a:t>.”dot” for current directory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/>
                </a:solidFill>
              </a:rPr>
              <a:t>..”dot-dot” for parent directory</a:t>
            </a:r>
          </a:p>
          <a:p>
            <a:r>
              <a:rPr lang="en-US" altLang="ko-KR" dirty="0"/>
              <a:t>For example,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dirty="0"/>
              <a:t> has three files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foo, bar,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altLang="ko-KR" dirty="0"/>
              <a:t>)</a:t>
            </a:r>
            <a:r>
              <a:rPr lang="tr-TR" altLang="ko-KR" dirty="0"/>
              <a:t>: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828256" y="40113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name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5 	 4	  2       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	 4 	  3       ..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12	 4	  4       foo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13	 4	  4       bar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24 	 8	  7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is once again over-burdened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607858"/>
            <a:ext cx="8786812" cy="4205114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en-US" altLang="ko-KR" b="1" dirty="0"/>
              <a:t>wastes a lot of time </a:t>
            </a:r>
            <a:r>
              <a:rPr lang="en-US" altLang="ko-KR" dirty="0"/>
              <a:t>to copy the </a:t>
            </a:r>
            <a:r>
              <a:rPr lang="en-US" altLang="ko-KR" i="1" dirty="0"/>
              <a:t>a large chunk of data </a:t>
            </a:r>
            <a:r>
              <a:rPr lang="en-US" altLang="ko-KR" dirty="0"/>
              <a:t>from memory to the device.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67281"/>
              </p:ext>
            </p:extLst>
          </p:nvPr>
        </p:nvGraphicFramePr>
        <p:xfrm>
          <a:off x="3143672" y="428105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281060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5073148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5720" y="569044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22415"/>
              </p:ext>
            </p:extLst>
          </p:nvPr>
        </p:nvGraphicFramePr>
        <p:xfrm>
          <a:off x="6008216" y="5001139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4771281" y="3635835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85892" y="3652846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56423" y="3580724"/>
            <a:ext cx="1238994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9110" y="3216939"/>
            <a:ext cx="164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“over-burdened”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0216" y="318258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05438"/>
              </p:ext>
            </p:extLst>
          </p:nvPr>
        </p:nvGraphicFramePr>
        <p:xfrm>
          <a:off x="7611467" y="314867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336360" y="318258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99348"/>
              </p:ext>
            </p:extLst>
          </p:nvPr>
        </p:nvGraphicFramePr>
        <p:xfrm>
          <a:off x="8907611" y="314867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20301"/>
              </p:ext>
            </p:extLst>
          </p:nvPr>
        </p:nvGraphicFramePr>
        <p:xfrm>
          <a:off x="7608168" y="3645141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059612" y="3688446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91544" y="2932652"/>
            <a:ext cx="8352928" cy="273630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027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system track</a:t>
            </a:r>
            <a:r>
              <a:rPr lang="tr-TR" altLang="ko-KR" dirty="0"/>
              <a:t>s</a:t>
            </a:r>
            <a:r>
              <a:rPr lang="en-US" altLang="ko-KR" dirty="0"/>
              <a:t> which </a:t>
            </a:r>
            <a:r>
              <a:rPr lang="en-US" altLang="ko-KR" dirty="0" err="1"/>
              <a:t>inode</a:t>
            </a:r>
            <a:r>
              <a:rPr lang="tr-TR" altLang="ko-KR" dirty="0"/>
              <a:t>s</a:t>
            </a:r>
            <a:r>
              <a:rPr lang="en-US" altLang="ko-KR" dirty="0"/>
              <a:t> and data block</a:t>
            </a:r>
            <a:r>
              <a:rPr lang="tr-TR" altLang="ko-KR" dirty="0"/>
              <a:t>s</a:t>
            </a:r>
            <a:r>
              <a:rPr lang="en-US" altLang="ko-KR" dirty="0"/>
              <a:t> are free or not.</a:t>
            </a:r>
          </a:p>
          <a:p>
            <a:r>
              <a:rPr lang="en-US" altLang="ko-KR" dirty="0"/>
              <a:t>In order to manage free space, we have two simple bitmaps.</a:t>
            </a:r>
          </a:p>
          <a:p>
            <a:pPr lvl="1"/>
            <a:r>
              <a:rPr lang="en-US" altLang="ko-KR" dirty="0"/>
              <a:t>When file is newly created, it </a:t>
            </a:r>
            <a:r>
              <a:rPr lang="tr-TR" altLang="ko-KR" dirty="0"/>
              <a:t>is </a:t>
            </a:r>
            <a:r>
              <a:rPr lang="en-US" altLang="ko-KR" dirty="0"/>
              <a:t>allocated </a:t>
            </a:r>
            <a:r>
              <a:rPr lang="en-US" altLang="ko-KR" dirty="0" err="1"/>
              <a:t>inode</a:t>
            </a:r>
            <a:r>
              <a:rPr lang="en-US" altLang="ko-KR" dirty="0"/>
              <a:t> by searching the </a:t>
            </a:r>
            <a:r>
              <a:rPr lang="en-US" altLang="ko-KR" dirty="0" err="1"/>
              <a:t>inode</a:t>
            </a:r>
            <a:r>
              <a:rPr lang="en-US" altLang="ko-KR" dirty="0"/>
              <a:t> bitmap and update on-disk bitmap.</a:t>
            </a:r>
          </a:p>
          <a:p>
            <a:pPr lvl="1"/>
            <a:r>
              <a:rPr lang="en-US" altLang="ko-KR" dirty="0"/>
              <a:t>Pre-allocation policy is commonly used for </a:t>
            </a:r>
            <a:r>
              <a:rPr lang="en-US" altLang="ko-KR" dirty="0" err="1"/>
              <a:t>allocat</a:t>
            </a:r>
            <a:r>
              <a:rPr lang="tr-TR" altLang="ko-KR" dirty="0" err="1"/>
              <a:t>ion</a:t>
            </a:r>
            <a:r>
              <a:rPr lang="tr-TR" altLang="ko-KR" dirty="0"/>
              <a:t> of</a:t>
            </a:r>
            <a:r>
              <a:rPr lang="en-US" altLang="ko-KR" dirty="0"/>
              <a:t> contiguous blocks.</a:t>
            </a:r>
          </a:p>
        </p:txBody>
      </p:sp>
    </p:spTree>
    <p:extLst>
      <p:ext uri="{BB962C8B-B14F-4D97-AF65-F5344CB8AC3E}">
        <p14:creationId xmlns:p14="http://schemas.microsoft.com/office/powerpoint/2010/main" val="29357354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486561"/>
            <a:ext cx="8786812" cy="5429250"/>
          </a:xfrm>
        </p:spPr>
        <p:txBody>
          <a:bodyPr/>
          <a:lstStyle/>
          <a:p>
            <a:r>
              <a:rPr lang="en-US" altLang="ko-KR" dirty="0"/>
              <a:t>Issue an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open(“/foo/bar”, O_RDONLY)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Traverse the pathname and thus locate the desired </a:t>
            </a:r>
            <a:r>
              <a:rPr lang="en-US" altLang="ko-KR" dirty="0" err="1"/>
              <a:t>ino</a:t>
            </a:r>
            <a:r>
              <a:rPr lang="tr-TR" altLang="ko-KR" dirty="0"/>
              <a:t>d</a:t>
            </a:r>
            <a:r>
              <a:rPr lang="en-US" altLang="ko-KR" dirty="0"/>
              <a:t>e.</a:t>
            </a:r>
          </a:p>
          <a:p>
            <a:pPr lvl="1"/>
            <a:r>
              <a:rPr lang="en-US" altLang="ko-KR" dirty="0"/>
              <a:t>Begin at the root of the file system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(/)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In most Unix file systems, the root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is 2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Filesystem reads in the block that contains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2.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Look inside of it to find pointer to data blocks (contents of the root).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By reading in one or more directory data blocks, It will find “foo” directory.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Traverse recursively the path name until the desired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 (“bar”)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Check finale permissions, allocate a file descriptor for this process and returns file descriptor to user.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557833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22462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to read from the file.</a:t>
            </a:r>
          </a:p>
          <a:p>
            <a:pPr lvl="1"/>
            <a:r>
              <a:rPr lang="en-US" altLang="ko-KR" dirty="0"/>
              <a:t>Read in the first block of the file, consulting the </a:t>
            </a:r>
            <a:r>
              <a:rPr lang="en-US" altLang="ko-KR" dirty="0" err="1"/>
              <a:t>inode</a:t>
            </a:r>
            <a:r>
              <a:rPr lang="en-US" altLang="ko-KR" dirty="0"/>
              <a:t> to find the location of such a block.</a:t>
            </a:r>
          </a:p>
          <a:p>
            <a:pPr lvl="2"/>
            <a:r>
              <a:rPr lang="en-US" altLang="ko-KR" dirty="0"/>
              <a:t>Update the </a:t>
            </a:r>
            <a:r>
              <a:rPr lang="en-US" altLang="ko-KR" dirty="0" err="1"/>
              <a:t>inode</a:t>
            </a:r>
            <a:r>
              <a:rPr lang="en-US" altLang="ko-KR" dirty="0"/>
              <a:t> with a new last accessed time.</a:t>
            </a:r>
          </a:p>
          <a:p>
            <a:pPr lvl="2"/>
            <a:r>
              <a:rPr lang="en-US" altLang="ko-KR" dirty="0"/>
              <a:t>Update in-memory open file table for file descriptor, the file offset.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When file is closed:</a:t>
            </a:r>
          </a:p>
          <a:p>
            <a:pPr lvl="1"/>
            <a:r>
              <a:rPr lang="en-US" altLang="ko-KR" dirty="0"/>
              <a:t>File descriptor should be deallocated, but for now, that is all the file system really needs to do. No dis</a:t>
            </a:r>
            <a:r>
              <a:rPr lang="tr-TR" altLang="ko-KR" dirty="0"/>
              <a:t>k</a:t>
            </a:r>
            <a:r>
              <a:rPr lang="en-US" altLang="ko-KR" dirty="0"/>
              <a:t> I/</a:t>
            </a:r>
            <a:r>
              <a:rPr lang="en-US" altLang="ko-KR" dirty="0" err="1"/>
              <a:t>Os</a:t>
            </a:r>
            <a:r>
              <a:rPr lang="en-US" altLang="ko-KR" dirty="0"/>
              <a:t> take place.</a:t>
            </a:r>
          </a:p>
        </p:txBody>
      </p:sp>
    </p:spTree>
    <p:extLst>
      <p:ext uri="{BB962C8B-B14F-4D97-AF65-F5344CB8AC3E}">
        <p14:creationId xmlns:p14="http://schemas.microsoft.com/office/powerpoint/2010/main" val="79064654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75520" y="1628800"/>
          <a:ext cx="871296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143673" y="5410984"/>
            <a:ext cx="5319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Read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11835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607858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 to update the file with new contents.</a:t>
            </a:r>
          </a:p>
          <a:p>
            <a:r>
              <a:rPr lang="en-US" altLang="ko-KR" dirty="0"/>
              <a:t>File may allocate a block (unless the block is being overwritten).</a:t>
            </a:r>
          </a:p>
          <a:p>
            <a:pPr lvl="1"/>
            <a:r>
              <a:rPr lang="en-US" altLang="ko-KR" dirty="0"/>
              <a:t>Need to update data block, data bitmap.</a:t>
            </a:r>
          </a:p>
          <a:p>
            <a:pPr lvl="1"/>
            <a:r>
              <a:rPr lang="en-US" altLang="ko-KR" dirty="0"/>
              <a:t>It generates five I/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one to read the data bitmap</a:t>
            </a:r>
          </a:p>
          <a:p>
            <a:pPr lvl="2"/>
            <a:r>
              <a:rPr lang="en-US" altLang="ko-KR" dirty="0"/>
              <a:t>one to write the bitmap (to reflect its new state to disk)</a:t>
            </a:r>
          </a:p>
          <a:p>
            <a:pPr lvl="2"/>
            <a:r>
              <a:rPr lang="en-US" altLang="ko-KR" dirty="0"/>
              <a:t>two more to read and then write the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one to write the actual block itself.</a:t>
            </a:r>
          </a:p>
          <a:p>
            <a:pPr lvl="1"/>
            <a:r>
              <a:rPr lang="en-US" altLang="ko-KR" dirty="0"/>
              <a:t>To create file, it also allocate</a:t>
            </a:r>
            <a:r>
              <a:rPr lang="tr-TR" altLang="ko-KR" dirty="0"/>
              <a:t>s</a:t>
            </a:r>
            <a:r>
              <a:rPr lang="en-US" altLang="ko-KR" dirty="0"/>
              <a:t> space </a:t>
            </a:r>
            <a:r>
              <a:rPr lang="tr-TR" altLang="ko-KR" dirty="0" err="1"/>
              <a:t>within</a:t>
            </a:r>
            <a:r>
              <a:rPr lang="tr-TR" altLang="ko-KR" dirty="0"/>
              <a:t> the </a:t>
            </a:r>
            <a:r>
              <a:rPr lang="en-US" altLang="ko-KR" dirty="0"/>
              <a:t>directory</a:t>
            </a:r>
            <a:r>
              <a:rPr lang="tr-TR" altLang="ko-KR" dirty="0"/>
              <a:t> </a:t>
            </a:r>
            <a:r>
              <a:rPr lang="tr-TR" altLang="ko-KR" dirty="0" err="1"/>
              <a:t>containing</a:t>
            </a:r>
            <a:r>
              <a:rPr lang="tr-TR" altLang="ko-KR" dirty="0"/>
              <a:t> the file</a:t>
            </a:r>
            <a:r>
              <a:rPr lang="en-US" altLang="ko-KR" dirty="0"/>
              <a:t>, causing high I/O traffic.</a:t>
            </a:r>
          </a:p>
        </p:txBody>
      </p:sp>
    </p:spTree>
    <p:extLst>
      <p:ext uri="{BB962C8B-B14F-4D97-AF65-F5344CB8AC3E}">
        <p14:creationId xmlns:p14="http://schemas.microsoft.com/office/powerpoint/2010/main" val="16598281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75520" y="1395938"/>
          <a:ext cx="871296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31704" y="6497146"/>
            <a:ext cx="5659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Creation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28689203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Reading and writing files are expensive, incurring many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example, long pathname(/1/2/3/…./100/</a:t>
            </a:r>
            <a:r>
              <a:rPr lang="en-US" altLang="ko-KR" dirty="0" err="1"/>
              <a:t>file.txt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to read the </a:t>
            </a:r>
            <a:r>
              <a:rPr lang="en-US" altLang="ko-KR" dirty="0" err="1"/>
              <a:t>inode</a:t>
            </a:r>
            <a:r>
              <a:rPr lang="en-US" altLang="ko-KR" dirty="0"/>
              <a:t> of the directory and at least one </a:t>
            </a:r>
            <a:r>
              <a:rPr lang="tr-TR" altLang="ko-KR" dirty="0" err="1"/>
              <a:t>to</a:t>
            </a:r>
            <a:r>
              <a:rPr lang="tr-TR" altLang="ko-KR" dirty="0"/>
              <a:t> </a:t>
            </a:r>
            <a:r>
              <a:rPr lang="en-US" altLang="ko-KR" dirty="0"/>
              <a:t>read its data.</a:t>
            </a:r>
          </a:p>
          <a:p>
            <a:pPr lvl="2"/>
            <a:r>
              <a:rPr lang="en-US" altLang="ko-KR" dirty="0"/>
              <a:t>Literally perform</a:t>
            </a:r>
            <a:r>
              <a:rPr lang="tr-TR" altLang="ko-KR" dirty="0"/>
              <a:t>s</a:t>
            </a:r>
            <a:r>
              <a:rPr lang="en-US" altLang="ko-KR" dirty="0"/>
              <a:t> hundreds of reads just to open the file.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 order to reduce I/O traffic, file systems aggressively use system memory</a:t>
            </a:r>
            <a:r>
              <a:rPr lang="tr-TR" altLang="ko-KR" dirty="0"/>
              <a:t> </a:t>
            </a:r>
            <a:r>
              <a:rPr lang="en-US" altLang="ko-KR" dirty="0"/>
              <a:t>(DRAM) to cache.</a:t>
            </a:r>
          </a:p>
          <a:p>
            <a:pPr lvl="1"/>
            <a:r>
              <a:rPr lang="en-US" altLang="ko-KR" dirty="0"/>
              <a:t>Early file system</a:t>
            </a:r>
            <a:r>
              <a:rPr lang="tr-TR" altLang="ko-KR" dirty="0"/>
              <a:t>s</a:t>
            </a:r>
            <a:r>
              <a:rPr lang="en-US" altLang="ko-KR" dirty="0"/>
              <a:t> use fixed-size cache to hold popular blocks.</a:t>
            </a:r>
          </a:p>
          <a:p>
            <a:pPr lvl="2"/>
            <a:r>
              <a:rPr lang="en-US" altLang="ko-KR" dirty="0"/>
              <a:t>Static partitioning of memory can be wasteful;</a:t>
            </a:r>
          </a:p>
          <a:p>
            <a:pPr lvl="1"/>
            <a:r>
              <a:rPr lang="en-US" altLang="ko-KR" dirty="0"/>
              <a:t>Modem systems use </a:t>
            </a:r>
            <a:r>
              <a:rPr lang="en-US" altLang="ko-KR" dirty="0">
                <a:solidFill>
                  <a:schemeClr val="accent6"/>
                </a:solidFill>
              </a:rPr>
              <a:t>dynamic partitioning approach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unified page cache.</a:t>
            </a:r>
          </a:p>
          <a:p>
            <a:r>
              <a:rPr lang="en-US" altLang="ko-KR" dirty="0"/>
              <a:t>Read I/O can be avoided by large cache.</a:t>
            </a:r>
          </a:p>
          <a:p>
            <a:endParaRPr lang="en-US" altLang="ko-KR" dirty="0">
              <a:solidFill>
                <a:schemeClr val="accent6"/>
              </a:solidFill>
            </a:endParaRP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5631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Write traffic has to go to disk for </a:t>
            </a:r>
            <a:r>
              <a:rPr lang="en-US" altLang="ko-KR" dirty="0" err="1"/>
              <a:t>persisten</a:t>
            </a:r>
            <a:r>
              <a:rPr lang="tr-TR" altLang="ko-KR" dirty="0"/>
              <a:t>ce.</a:t>
            </a:r>
            <a:r>
              <a:rPr lang="en-US" altLang="ko-KR" dirty="0"/>
              <a:t> Thus, cache does not reduce write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 system use</a:t>
            </a:r>
            <a:r>
              <a:rPr lang="tr-TR" altLang="ko-KR" dirty="0"/>
              <a:t>s</a:t>
            </a:r>
            <a:r>
              <a:rPr lang="en-US" altLang="ko-KR" dirty="0"/>
              <a:t> write buffering for write performance benefits.</a:t>
            </a:r>
          </a:p>
          <a:p>
            <a:pPr lvl="1"/>
            <a:r>
              <a:rPr lang="en-US" altLang="ko-KR" dirty="0"/>
              <a:t>delaying </a:t>
            </a:r>
            <a:r>
              <a:rPr lang="tr-TR" altLang="ko-KR" dirty="0"/>
              <a:t>the </a:t>
            </a:r>
            <a:r>
              <a:rPr lang="en-US" altLang="ko-KR" dirty="0"/>
              <a:t>writes (file system batch</a:t>
            </a:r>
            <a:r>
              <a:rPr lang="tr-TR" altLang="ko-KR" dirty="0"/>
              <a:t>es</a:t>
            </a:r>
            <a:r>
              <a:rPr lang="en-US" altLang="ko-KR" dirty="0"/>
              <a:t> some updates into a smaller set of I/</a:t>
            </a:r>
            <a:r>
              <a:rPr lang="en-US" altLang="ko-KR" dirty="0" err="1"/>
              <a:t>Os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By buffering a number of writes in memory, the file system can then schedule the subsequent I/</a:t>
            </a:r>
            <a:r>
              <a:rPr lang="en-US" altLang="ko-KR" dirty="0" err="1"/>
              <a:t>Os</a:t>
            </a:r>
            <a:r>
              <a:rPr lang="tr-TR" altLang="ko-KR" dirty="0"/>
              <a:t> </a:t>
            </a:r>
            <a:r>
              <a:rPr lang="tr-TR" altLang="ko-KR" dirty="0" err="1"/>
              <a:t>more</a:t>
            </a:r>
            <a:r>
              <a:rPr lang="tr-TR" altLang="ko-KR" dirty="0"/>
              <a:t> </a:t>
            </a:r>
            <a:r>
              <a:rPr lang="tr-TR" altLang="ko-KR" dirty="0" err="1"/>
              <a:t>efficiently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avoiding writes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application</a:t>
            </a:r>
            <a:r>
              <a:rPr lang="tr-TR" altLang="ko-KR" dirty="0"/>
              <a:t>s</a:t>
            </a:r>
            <a:r>
              <a:rPr lang="en-US" altLang="ko-KR" dirty="0"/>
              <a:t> force flush data to disk by calling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or </a:t>
            </a:r>
            <a:r>
              <a:rPr lang="tr-TR" altLang="ko-KR" dirty="0" err="1"/>
              <a:t>makes</a:t>
            </a:r>
            <a:r>
              <a:rPr lang="tr-TR" altLang="ko-KR" dirty="0"/>
              <a:t> </a:t>
            </a:r>
            <a:r>
              <a:rPr lang="en-US" altLang="ko-KR" dirty="0"/>
              <a:t>direct I/O.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679391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F6960-307C-F0A9-CEC4-CB38D1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191" y="2389868"/>
            <a:ext cx="10515600" cy="1325563"/>
          </a:xfrm>
        </p:spPr>
        <p:txBody>
          <a:bodyPr/>
          <a:lstStyle/>
          <a:p>
            <a:r>
              <a:rPr lang="tr-TR" dirty="0"/>
              <a:t>How about Windows?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436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7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620" y="68946"/>
            <a:ext cx="10515600" cy="1325563"/>
          </a:xfrm>
        </p:spPr>
        <p:txBody>
          <a:bodyPr/>
          <a:lstStyle/>
          <a:p>
            <a:r>
              <a:rPr lang="en-US" altLang="ko-KR" dirty="0"/>
              <a:t>DMA (Direct Memory Access)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2" y="1309282"/>
            <a:ext cx="9316907" cy="4205114"/>
          </a:xfrm>
        </p:spPr>
        <p:txBody>
          <a:bodyPr/>
          <a:lstStyle/>
          <a:p>
            <a:r>
              <a:rPr lang="en-US" altLang="ko-KR" b="1" dirty="0"/>
              <a:t>Copy data </a:t>
            </a:r>
            <a:r>
              <a:rPr lang="en-US" altLang="ko-KR" dirty="0"/>
              <a:t>in memory</a:t>
            </a:r>
            <a:r>
              <a:rPr lang="en-US" altLang="ko-KR" b="1" dirty="0"/>
              <a:t> </a:t>
            </a:r>
            <a:r>
              <a:rPr lang="en-US" dirty="0"/>
              <a:t>without much CPU intervention</a:t>
            </a:r>
            <a:r>
              <a:rPr lang="tr-TR" dirty="0"/>
              <a:t> </a:t>
            </a:r>
            <a:r>
              <a:rPr lang="en-US" altLang="ko-KR" dirty="0"/>
              <a:t>by knowing “where the data lives in memory, how much data to copy”</a:t>
            </a:r>
            <a:r>
              <a:rPr lang="tr-TR" altLang="ko-KR" dirty="0"/>
              <a:t>.</a:t>
            </a:r>
            <a:endParaRPr lang="en-US" altLang="ko-KR" dirty="0"/>
          </a:p>
          <a:p>
            <a:r>
              <a:rPr lang="en-US" altLang="ko-KR" dirty="0"/>
              <a:t>When completed, DMA raises an interrupt, I/O begins on Disk.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27147"/>
              </p:ext>
            </p:extLst>
          </p:nvPr>
        </p:nvGraphicFramePr>
        <p:xfrm>
          <a:off x="3143672" y="45893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589325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5226365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7728" y="645050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DMA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50436"/>
              </p:ext>
            </p:extLst>
          </p:nvPr>
        </p:nvGraphicFramePr>
        <p:xfrm>
          <a:off x="6008216" y="5863636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91544" y="3426164"/>
            <a:ext cx="8352928" cy="29738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71389"/>
              </p:ext>
            </p:extLst>
          </p:nvPr>
        </p:nvGraphicFramePr>
        <p:xfrm>
          <a:off x="4784080" y="5235309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51584" y="585469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0216" y="360087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84194"/>
              </p:ext>
            </p:extLst>
          </p:nvPr>
        </p:nvGraphicFramePr>
        <p:xfrm>
          <a:off x="7611467" y="3566971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336360" y="360087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85889"/>
              </p:ext>
            </p:extLst>
          </p:nvPr>
        </p:nvGraphicFramePr>
        <p:xfrm>
          <a:off x="8907611" y="3566971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1822"/>
              </p:ext>
            </p:extLst>
          </p:nvPr>
        </p:nvGraphicFramePr>
        <p:xfrm>
          <a:off x="7608168" y="406343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059612" y="4106741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43780591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30203C-EDF3-6903-5646-7B242A7F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(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here?)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9EB9FE-07ED-A33C-637A-7B12FBAD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1" dirty="0"/>
              <a:t>«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every</a:t>
            </a:r>
            <a:r>
              <a:rPr lang="tr-TR" i="1" dirty="0"/>
              <a:t> </a:t>
            </a:r>
            <a:r>
              <a:rPr lang="tr-TR" i="1" dirty="0" err="1"/>
              <a:t>release</a:t>
            </a:r>
            <a:r>
              <a:rPr lang="tr-TR" i="1" dirty="0"/>
              <a:t>, software </a:t>
            </a:r>
            <a:r>
              <a:rPr lang="tr-TR" i="1" dirty="0" err="1"/>
              <a:t>gets</a:t>
            </a:r>
            <a:r>
              <a:rPr lang="tr-TR" i="1" dirty="0"/>
              <a:t> </a:t>
            </a:r>
            <a:r>
              <a:rPr lang="tr-TR" i="1" dirty="0" err="1"/>
              <a:t>more</a:t>
            </a:r>
            <a:r>
              <a:rPr lang="tr-TR" i="1" dirty="0"/>
              <a:t> </a:t>
            </a:r>
            <a:r>
              <a:rPr lang="tr-TR" i="1" dirty="0" err="1"/>
              <a:t>complex</a:t>
            </a:r>
            <a:r>
              <a:rPr lang="tr-TR" i="1" dirty="0"/>
              <a:t> and </a:t>
            </a:r>
            <a:r>
              <a:rPr lang="tr-TR" i="1" dirty="0" err="1"/>
              <a:t>less</a:t>
            </a:r>
            <a:r>
              <a:rPr lang="tr-TR" i="1" dirty="0"/>
              <a:t> </a:t>
            </a:r>
            <a:r>
              <a:rPr lang="tr-TR" i="1" dirty="0" err="1"/>
              <a:t>secure</a:t>
            </a:r>
            <a:r>
              <a:rPr lang="tr-TR" i="1" dirty="0"/>
              <a:t> </a:t>
            </a:r>
            <a:r>
              <a:rPr lang="tr-TR" i="1" dirty="0" err="1"/>
              <a:t>until</a:t>
            </a:r>
            <a:r>
              <a:rPr lang="tr-TR" i="1" dirty="0"/>
              <a:t> the </a:t>
            </a:r>
            <a:r>
              <a:rPr lang="tr-TR" i="1" dirty="0" err="1"/>
              <a:t>only</a:t>
            </a:r>
            <a:r>
              <a:rPr lang="tr-TR" i="1" dirty="0"/>
              <a:t> </a:t>
            </a:r>
            <a:r>
              <a:rPr lang="tr-TR" i="1" dirty="0" err="1"/>
              <a:t>security</a:t>
            </a:r>
            <a:r>
              <a:rPr lang="tr-TR" i="1" dirty="0"/>
              <a:t> </a:t>
            </a:r>
            <a:r>
              <a:rPr lang="tr-TR" i="1" dirty="0" err="1"/>
              <a:t>left</a:t>
            </a:r>
            <a:r>
              <a:rPr lang="tr-TR" i="1" dirty="0"/>
              <a:t> is </a:t>
            </a:r>
            <a:r>
              <a:rPr lang="tr-TR" i="1" dirty="0" err="1"/>
              <a:t>job</a:t>
            </a:r>
            <a:r>
              <a:rPr lang="tr-TR" i="1" dirty="0"/>
              <a:t> </a:t>
            </a:r>
            <a:r>
              <a:rPr lang="tr-TR" i="1" dirty="0" err="1"/>
              <a:t>security</a:t>
            </a:r>
            <a:r>
              <a:rPr lang="tr-TR" i="1" dirty="0"/>
              <a:t>.»</a:t>
            </a:r>
          </a:p>
          <a:p>
            <a:pPr marL="0" indent="0">
              <a:buNone/>
            </a:pPr>
            <a:r>
              <a:rPr lang="tr-TR" i="1" dirty="0"/>
              <a:t>					- Al </a:t>
            </a:r>
            <a:r>
              <a:rPr lang="tr-TR" i="1" dirty="0" err="1"/>
              <a:t>Eldridge</a:t>
            </a:r>
            <a:endParaRPr lang="tr-TR" i="1" dirty="0"/>
          </a:p>
          <a:p>
            <a:pPr marL="0" indent="0">
              <a:buNone/>
            </a:pPr>
            <a:endParaRPr lang="tr-TR" i="1" dirty="0"/>
          </a:p>
          <a:p>
            <a:pPr>
              <a:buFontTx/>
              <a:buChar char="-"/>
            </a:pP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courses</a:t>
            </a:r>
            <a:r>
              <a:rPr lang="tr-TR" dirty="0"/>
              <a:t> </a:t>
            </a:r>
            <a:r>
              <a:rPr lang="tr-TR" dirty="0" err="1"/>
              <a:t>taught</a:t>
            </a:r>
            <a:r>
              <a:rPr lang="tr-TR" dirty="0"/>
              <a:t> by me: BGK503, BGK504, </a:t>
            </a:r>
            <a:r>
              <a:rPr lang="tr-TR" dirty="0" err="1"/>
              <a:t>others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Internship</a:t>
            </a:r>
            <a:r>
              <a:rPr lang="tr-TR" dirty="0"/>
              <a:t>/</a:t>
            </a:r>
            <a:r>
              <a:rPr lang="tr-TR" dirty="0" err="1"/>
              <a:t>Part</a:t>
            </a:r>
            <a:r>
              <a:rPr lang="tr-TR" dirty="0"/>
              <a:t>-time </a:t>
            </a:r>
            <a:r>
              <a:rPr lang="tr-TR" dirty="0" err="1"/>
              <a:t>positions</a:t>
            </a:r>
            <a:r>
              <a:rPr lang="tr-TR" dirty="0"/>
              <a:t> at Securify (the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I’ve</a:t>
            </a:r>
            <a:r>
              <a:rPr lang="tr-TR" dirty="0"/>
              <a:t> </a:t>
            </a:r>
            <a:r>
              <a:rPr lang="tr-TR" dirty="0" err="1"/>
              <a:t>co-founded</a:t>
            </a:r>
            <a:r>
              <a:rPr lang="tr-TR" dirty="0"/>
              <a:t>)</a:t>
            </a:r>
            <a:r>
              <a:rPr lang="en-US" dirty="0"/>
              <a:t>.</a:t>
            </a:r>
            <a:endParaRPr lang="tr-TR" dirty="0"/>
          </a:p>
          <a:p>
            <a:pPr>
              <a:buFontTx/>
              <a:buChar char="-"/>
            </a:pPr>
            <a:endParaRPr lang="tr-TR" i="1" dirty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560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</a:t>
            </a:r>
            <a:r>
              <a:rPr lang="tr-TR" altLang="ko-KR" dirty="0"/>
              <a:t>I</a:t>
            </a:r>
            <a:r>
              <a:rPr lang="en-US" altLang="ko-KR" dirty="0" err="1"/>
              <a:t>nteraction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22462"/>
            <a:ext cx="8786812" cy="4205114"/>
          </a:xfrm>
        </p:spPr>
        <p:txBody>
          <a:bodyPr/>
          <a:lstStyle/>
          <a:p>
            <a:r>
              <a:rPr lang="en-US" altLang="ko-KR" dirty="0"/>
              <a:t>How the OS communicates with the </a:t>
            </a:r>
            <a:r>
              <a:rPr lang="en-US" altLang="ko-KR" b="1" dirty="0"/>
              <a:t>device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Solutions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I/O instructions</a:t>
            </a:r>
            <a:r>
              <a:rPr lang="en-US" altLang="ko-KR" dirty="0">
                <a:cs typeface="+mn-cs"/>
              </a:rPr>
              <a:t>:</a:t>
            </a:r>
            <a:r>
              <a:rPr lang="en-US" altLang="ko-KR" dirty="0"/>
              <a:t> a way for the OS to send data to specific device registers.</a:t>
            </a:r>
          </a:p>
          <a:p>
            <a:pPr lvl="2"/>
            <a:r>
              <a:rPr lang="en-US" altLang="ko-KR" dirty="0"/>
              <a:t>E</a:t>
            </a:r>
            <a:r>
              <a:rPr lang="tr-TR" altLang="ko-KR" dirty="0"/>
              <a:t>.g.,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/>
              <a:t> instructions on x86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memory-mapped I/O </a:t>
            </a:r>
          </a:p>
          <a:p>
            <a:pPr lvl="2"/>
            <a:r>
              <a:rPr lang="en-US" altLang="ko-KR" dirty="0"/>
              <a:t>Device registers available as if they were memory locations.</a:t>
            </a:r>
          </a:p>
          <a:p>
            <a:pPr lvl="2"/>
            <a:r>
              <a:rPr lang="en-US" altLang="ko-KR" dirty="0"/>
              <a:t>The OS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altLang="ko-KR" dirty="0"/>
              <a:t> (to read) 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altLang="ko-KR" dirty="0"/>
              <a:t> (to write) to the device instead of main memory.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948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</a:t>
            </a:r>
            <a:r>
              <a:rPr lang="tr-TR" altLang="ko-KR" dirty="0"/>
              <a:t>I</a:t>
            </a:r>
            <a:r>
              <a:rPr lang="en-US" altLang="ko-KR" dirty="0" err="1"/>
              <a:t>nteraction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981083"/>
            <a:ext cx="8786812" cy="4205114"/>
          </a:xfrm>
        </p:spPr>
        <p:txBody>
          <a:bodyPr/>
          <a:lstStyle/>
          <a:p>
            <a:r>
              <a:rPr lang="en-US" altLang="ko-KR" dirty="0"/>
              <a:t>How the OS interact with </a:t>
            </a:r>
            <a:r>
              <a:rPr lang="en-US" altLang="ko-KR" b="1" dirty="0"/>
              <a:t>different specific interfaces</a:t>
            </a:r>
            <a:r>
              <a:rPr lang="en-US" altLang="ko-KR" dirty="0"/>
              <a:t>?  </a:t>
            </a:r>
          </a:p>
          <a:p>
            <a:pPr lvl="1"/>
            <a:r>
              <a:rPr lang="en-US" altLang="ko-KR" dirty="0"/>
              <a:t>E</a:t>
            </a:r>
            <a:r>
              <a:rPr lang="tr-TR" altLang="ko-KR" dirty="0"/>
              <a:t>.g.,</a:t>
            </a:r>
            <a:r>
              <a:rPr lang="en-US" altLang="ko-KR" dirty="0"/>
              <a:t> We’d like to build a file system that work</a:t>
            </a:r>
            <a:r>
              <a:rPr lang="tr-TR" altLang="ko-KR" dirty="0"/>
              <a:t>s</a:t>
            </a:r>
            <a:r>
              <a:rPr lang="en-US" altLang="ko-KR" dirty="0"/>
              <a:t> on top of SCSI disks, IDE disks, USB keychain drivers, and so on. </a:t>
            </a:r>
          </a:p>
          <a:p>
            <a:r>
              <a:rPr lang="en-US" altLang="ko-KR" dirty="0"/>
              <a:t>Solutions: </a:t>
            </a:r>
            <a:r>
              <a:rPr lang="en-US" altLang="ko-KR" dirty="0">
                <a:solidFill>
                  <a:schemeClr val="accent1"/>
                </a:solidFill>
              </a:rPr>
              <a:t>Abstraction</a:t>
            </a:r>
          </a:p>
          <a:p>
            <a:pPr lvl="1"/>
            <a:r>
              <a:rPr lang="en-US" altLang="ko-KR" dirty="0"/>
              <a:t>Abstraction encapsulate</a:t>
            </a:r>
            <a:r>
              <a:rPr lang="tr-TR" altLang="ko-KR" dirty="0"/>
              <a:t>s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any specifics of device interaction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7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tr-TR" altLang="ko-KR" dirty="0"/>
              <a:t>S</a:t>
            </a:r>
            <a:r>
              <a:rPr lang="en-US" altLang="ko-KR" dirty="0" err="1"/>
              <a:t>ystem</a:t>
            </a:r>
            <a:r>
              <a:rPr lang="en-US" altLang="ko-KR" dirty="0"/>
              <a:t>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3203" y="1496829"/>
            <a:ext cx="10036920" cy="4205114"/>
          </a:xfrm>
        </p:spPr>
        <p:txBody>
          <a:bodyPr/>
          <a:lstStyle/>
          <a:p>
            <a:r>
              <a:rPr lang="en-US" altLang="ko-KR" dirty="0"/>
              <a:t>File system</a:t>
            </a:r>
            <a:r>
              <a:rPr lang="tr-TR" altLang="ko-KR" dirty="0"/>
              <a:t> </a:t>
            </a:r>
            <a:r>
              <a:rPr lang="en-US" dirty="0"/>
              <a:t>is completely oblivious to the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specifics</a:t>
            </a:r>
            <a:r>
              <a:rPr lang="en-US" altLang="ko-KR" dirty="0"/>
              <a:t> of which disk class it is using.</a:t>
            </a:r>
          </a:p>
          <a:p>
            <a:pPr lvl="1"/>
            <a:r>
              <a:rPr lang="en-US" altLang="ko-KR" dirty="0"/>
              <a:t>It issues </a:t>
            </a:r>
            <a:r>
              <a:rPr lang="en-US" altLang="ko-KR" b="1" dirty="0"/>
              <a:t>block read </a:t>
            </a:r>
            <a:r>
              <a:rPr lang="en-US" altLang="ko-KR" dirty="0"/>
              <a:t>and </a:t>
            </a:r>
            <a:r>
              <a:rPr lang="en-US" altLang="ko-KR" b="1" dirty="0"/>
              <a:t>write</a:t>
            </a:r>
            <a:r>
              <a:rPr lang="en-US" altLang="ko-KR" dirty="0"/>
              <a:t> request to the generic block layer.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3575720" y="6335691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File System 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5066" y="3932327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600" y="3059386"/>
            <a:ext cx="6624736" cy="540000"/>
          </a:xfrm>
          <a:prstGeom prst="roundRect">
            <a:avLst>
              <a:gd name="adj" fmla="val 555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394438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 System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95600" y="474841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Layer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95600" y="556450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Device Driver [SCSI, ATA,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89722" y="5162604"/>
            <a:ext cx="4386886" cy="458576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Specific Block Interface [protocol-specific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56587" y="4344538"/>
            <a:ext cx="3724160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Interface [block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0336" y="3188244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</a:p>
        </p:txBody>
      </p:sp>
      <p:cxnSp>
        <p:nvCxnSpPr>
          <p:cNvPr id="31" name="Straight Arrow Connector 20"/>
          <p:cNvCxnSpPr/>
          <p:nvPr/>
        </p:nvCxnSpPr>
        <p:spPr>
          <a:xfrm>
            <a:off x="2332534" y="3787796"/>
            <a:ext cx="765189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55694" y="3523895"/>
            <a:ext cx="3706332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POSIX API [open, read, write, close,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51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there is a device having special capabilities, these capabilities </a:t>
            </a:r>
            <a:r>
              <a:rPr lang="en-US" altLang="ko-KR" dirty="0">
                <a:solidFill>
                  <a:schemeClr val="accent1"/>
                </a:solidFill>
              </a:rPr>
              <a:t>will go unused </a:t>
            </a:r>
            <a:r>
              <a:rPr lang="en-US" altLang="ko-KR" dirty="0"/>
              <a:t>in the generic interface layer.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4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7CEE0D-4BBF-31B7-E2ED-3A0967B3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Device Drivers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F2EADD-E24C-509F-0047-344C9565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Over 70% of OS </a:t>
            </a:r>
            <a:r>
              <a:rPr lang="en-US" altLang="ko-KR" dirty="0"/>
              <a:t>code is found in device drivers.</a:t>
            </a:r>
          </a:p>
          <a:p>
            <a:pPr lvl="1"/>
            <a:r>
              <a:rPr lang="en-US" altLang="ko-KR" dirty="0"/>
              <a:t>Any device drivers are needed because you might plug it to your system.</a:t>
            </a:r>
          </a:p>
          <a:p>
            <a:pPr lvl="1"/>
            <a:r>
              <a:rPr lang="en-US" altLang="ko-KR" dirty="0"/>
              <a:t>They are primary contributor to </a:t>
            </a:r>
            <a:r>
              <a:rPr lang="en-US" altLang="ko-KR" b="1" dirty="0"/>
              <a:t>kernel crashes</a:t>
            </a:r>
            <a:r>
              <a:rPr lang="en-US" altLang="ko-KR" dirty="0"/>
              <a:t>, making </a:t>
            </a:r>
            <a:r>
              <a:rPr lang="en-US" altLang="ko-KR" b="1" dirty="0"/>
              <a:t>more bugs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4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 of register</a:t>
            </a:r>
          </a:p>
          <a:p>
            <a:pPr lvl="1"/>
            <a:r>
              <a:rPr lang="en-US" dirty="0"/>
              <a:t>Control, command block, status and error</a:t>
            </a:r>
          </a:p>
          <a:p>
            <a:r>
              <a:rPr lang="en-US" dirty="0">
                <a:latin typeface="Courier"/>
                <a:cs typeface="Courier"/>
              </a:rPr>
              <a:t>in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"/>
                <a:cs typeface="Courier"/>
              </a:rPr>
              <a:t>out</a:t>
            </a:r>
            <a:r>
              <a:rPr lang="en-US" dirty="0"/>
              <a:t> I/O instruction</a:t>
            </a:r>
            <a:r>
              <a:rPr lang="tr-TR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Register:</a:t>
            </a:r>
            <a:endParaRPr lang="tr-TR" dirty="0"/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en-US" sz="2000" dirty="0"/>
              <a:t>Address 0x3F6 = 0x80 (0000 1RE0): R=reset, E=0 means "enable interrupt”</a:t>
            </a:r>
          </a:p>
          <a:p>
            <a:pPr marL="0" indent="0" algn="ctr">
              <a:buNone/>
            </a:pPr>
            <a:endParaRPr lang="en-US" sz="2000" dirty="0"/>
          </a:p>
          <a:p>
            <a:r>
              <a:rPr lang="en-US" dirty="0"/>
              <a:t>Command Block Registers:</a:t>
            </a:r>
          </a:p>
          <a:p>
            <a:pPr marL="800100" lvl="2" indent="0">
              <a:buNone/>
            </a:pPr>
            <a:r>
              <a:rPr lang="en-US" dirty="0"/>
              <a:t>Address 0x1F0 = Data Port</a:t>
            </a:r>
          </a:p>
          <a:p>
            <a:pPr marL="800100" lvl="2" indent="0">
              <a:buNone/>
            </a:pPr>
            <a:r>
              <a:rPr lang="en-US" dirty="0"/>
              <a:t>Address 0x1F1 = Error</a:t>
            </a:r>
          </a:p>
          <a:p>
            <a:pPr marL="800100" lvl="2" indent="0">
              <a:buNone/>
            </a:pPr>
            <a:r>
              <a:rPr lang="en-US" dirty="0"/>
              <a:t>Address 0x1F2 = Sector Count</a:t>
            </a:r>
          </a:p>
          <a:p>
            <a:pPr marL="800100" lvl="2" indent="0">
              <a:buNone/>
            </a:pPr>
            <a:r>
              <a:rPr lang="en-US" dirty="0"/>
              <a:t>Address 0x1F3 = LBA low byte</a:t>
            </a:r>
          </a:p>
          <a:p>
            <a:pPr marL="800100" lvl="2" indent="0">
              <a:buNone/>
            </a:pPr>
            <a:r>
              <a:rPr lang="en-US" dirty="0"/>
              <a:t>Address 0x1F4 = LBA mid byte</a:t>
            </a:r>
          </a:p>
          <a:p>
            <a:pPr marL="800100" lvl="2" indent="0">
              <a:buNone/>
            </a:pPr>
            <a:r>
              <a:rPr lang="en-US" dirty="0"/>
              <a:t>Address 0x1F5 = LBA hi byte</a:t>
            </a:r>
          </a:p>
          <a:p>
            <a:pPr marL="800100" lvl="2" indent="0">
              <a:buNone/>
            </a:pPr>
            <a:r>
              <a:rPr lang="en-US" dirty="0"/>
              <a:t>Address 0x1F6 = 1B1D TOP4LBA: B=LBA, D=drive</a:t>
            </a:r>
          </a:p>
          <a:p>
            <a:pPr marL="800100" lvl="2" indent="0">
              <a:buNone/>
            </a:pPr>
            <a:r>
              <a:rPr lang="en-US" dirty="0"/>
              <a:t>Address 0x1F7 = Command/status</a:t>
            </a:r>
          </a:p>
        </p:txBody>
      </p:sp>
    </p:spTree>
    <p:extLst>
      <p:ext uri="{BB962C8B-B14F-4D97-AF65-F5344CB8AC3E}">
        <p14:creationId xmlns:p14="http://schemas.microsoft.com/office/powerpoint/2010/main" val="407397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Status Register (Address 0x1F7):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de-DE" sz="1600" dirty="0"/>
              <a:t>BUSY READY 	FAULT 	SEEK 	DRQ 	CORR 	IDDEX 	ERROR</a:t>
            </a:r>
          </a:p>
          <a:p>
            <a:endParaRPr lang="tr-TR" sz="1400" dirty="0"/>
          </a:p>
          <a:p>
            <a:r>
              <a:rPr lang="en-US" dirty="0"/>
              <a:t>Error Register (Address 0x1F1): (check when Status ERROR==1)</a:t>
            </a:r>
            <a:r>
              <a:rPr lang="tr-TR" dirty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en-US" sz="1600" dirty="0"/>
              <a:t>BBK 	UNC 	MC 	IDNF 	MCR 	ABRT 	T0NF 	AMNF</a:t>
            </a:r>
            <a:endParaRPr lang="tr-TR" sz="1600" dirty="0"/>
          </a:p>
          <a:p>
            <a:pPr marL="400050" lvl="1" indent="0">
              <a:buNone/>
            </a:pPr>
            <a:endParaRPr lang="en-US" sz="1200" dirty="0"/>
          </a:p>
          <a:p>
            <a:pPr lvl="1"/>
            <a:r>
              <a:rPr lang="is-IS" sz="1400" dirty="0"/>
              <a:t>BBK = Bad Block</a:t>
            </a:r>
          </a:p>
          <a:p>
            <a:pPr lvl="1"/>
            <a:r>
              <a:rPr lang="es-ES_tradnl" sz="1400" dirty="0"/>
              <a:t>UNC = </a:t>
            </a:r>
            <a:r>
              <a:rPr lang="es-ES_tradnl" sz="1400" dirty="0" err="1"/>
              <a:t>Uncorrectable</a:t>
            </a:r>
            <a:r>
              <a:rPr lang="es-ES_tradnl" sz="1400" dirty="0"/>
              <a:t> data error</a:t>
            </a:r>
          </a:p>
          <a:p>
            <a:pPr lvl="1"/>
            <a:r>
              <a:rPr lang="nl-NL" sz="1400" dirty="0"/>
              <a:t>MC = Media </a:t>
            </a:r>
            <a:r>
              <a:rPr lang="nl-NL" sz="1400" dirty="0" err="1"/>
              <a:t>Changed</a:t>
            </a:r>
            <a:endParaRPr lang="nl-NL" sz="1400" dirty="0"/>
          </a:p>
          <a:p>
            <a:pPr lvl="1"/>
            <a:r>
              <a:rPr lang="en-US" sz="1400" dirty="0"/>
              <a:t>IDNF = ID mark Not Found</a:t>
            </a:r>
          </a:p>
          <a:p>
            <a:pPr lvl="1"/>
            <a:r>
              <a:rPr lang="it-IT" sz="1400" dirty="0"/>
              <a:t>MCR = Media </a:t>
            </a:r>
            <a:r>
              <a:rPr lang="it-IT" sz="1400" dirty="0" err="1"/>
              <a:t>Change</a:t>
            </a:r>
            <a:r>
              <a:rPr lang="it-IT" sz="1400" dirty="0"/>
              <a:t> </a:t>
            </a:r>
            <a:r>
              <a:rPr lang="it-IT" sz="1400" dirty="0" err="1"/>
              <a:t>Requested</a:t>
            </a:r>
            <a:endParaRPr lang="it-IT" sz="1400" dirty="0"/>
          </a:p>
          <a:p>
            <a:pPr lvl="1"/>
            <a:r>
              <a:rPr lang="en-US" sz="1400" dirty="0"/>
              <a:t>ABRT = Command aborted</a:t>
            </a:r>
          </a:p>
          <a:p>
            <a:pPr lvl="1"/>
            <a:r>
              <a:rPr lang="en-US" sz="1400" dirty="0"/>
              <a:t>T0NF = Track 0 Not Found</a:t>
            </a:r>
          </a:p>
          <a:p>
            <a:pPr lvl="1"/>
            <a:r>
              <a:rPr lang="en-US" sz="1400" dirty="0"/>
              <a:t>AMNF = Address Mark Not Found</a:t>
            </a:r>
          </a:p>
        </p:txBody>
      </p:sp>
    </p:spTree>
    <p:extLst>
      <p:ext uri="{BB962C8B-B14F-4D97-AF65-F5344CB8AC3E}">
        <p14:creationId xmlns:p14="http://schemas.microsoft.com/office/powerpoint/2010/main" val="353726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Wait for drive to be ready</a:t>
            </a:r>
            <a:r>
              <a:rPr lang="en-US" sz="2000" dirty="0"/>
              <a:t>. Read Status Register (0x1F7) until drive is not busy and READY.</a:t>
            </a:r>
          </a:p>
          <a:p>
            <a:r>
              <a:rPr lang="en-US" sz="2000" b="1" dirty="0"/>
              <a:t>Write parameters to command registers</a:t>
            </a:r>
            <a:r>
              <a:rPr lang="en-US" sz="2000" dirty="0"/>
              <a:t>. Write the sector count, logical block address (LBA) of the sectors to be accessed, and drive number (master=0x00 or slave=0x10, as IDE permits just two drives) to command registers (0x1F2-0x1F6).</a:t>
            </a:r>
          </a:p>
          <a:p>
            <a:r>
              <a:rPr lang="en-US" sz="2000" b="1" dirty="0"/>
              <a:t>Start the I/O</a:t>
            </a:r>
            <a:r>
              <a:rPr lang="en-US" sz="2000" dirty="0"/>
              <a:t>. by issuing read/write to command register. Write READ—WRITE command to command register (0x1F7).</a:t>
            </a:r>
          </a:p>
          <a:p>
            <a:r>
              <a:rPr lang="en-US" sz="2000" b="1" dirty="0"/>
              <a:t>Data transfer (for writes)</a:t>
            </a:r>
            <a:r>
              <a:rPr lang="en-US" sz="2000" dirty="0"/>
              <a:t>: Wait until drive status is READY and DRQ (drive request for data); write data to data port.</a:t>
            </a:r>
          </a:p>
          <a:p>
            <a:r>
              <a:rPr lang="en-US" sz="2000" b="1" dirty="0"/>
              <a:t>Handle interrupts</a:t>
            </a:r>
            <a:r>
              <a:rPr lang="en-US" sz="2000" dirty="0"/>
              <a:t>. In the simplest case, handle an interrupt for each sector transferred; more complex approaches allow batching and thus one final interrupt when the entire transfer is complete.</a:t>
            </a:r>
          </a:p>
          <a:p>
            <a:r>
              <a:rPr lang="en-US" sz="2000" b="1" dirty="0"/>
              <a:t>Error handling</a:t>
            </a:r>
            <a:r>
              <a:rPr lang="en-US" sz="2000" dirty="0"/>
              <a:t>. After each operation, read the status register. If the ERROR bit is on, read the error register for details.</a:t>
            </a:r>
          </a:p>
        </p:txBody>
      </p:sp>
    </p:spTree>
    <p:extLst>
      <p:ext uri="{BB962C8B-B14F-4D97-AF65-F5344CB8AC3E}">
        <p14:creationId xmlns:p14="http://schemas.microsoft.com/office/powerpoint/2010/main" val="366785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6992" cy="1325563"/>
          </a:xfrm>
        </p:spPr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(xv6 – Main </a:t>
            </a:r>
            <a:r>
              <a:rPr lang="tr-TR" dirty="0" err="1"/>
              <a:t>Functions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void </a:t>
            </a:r>
            <a:r>
              <a:rPr lang="en-US" sz="2000" dirty="0" err="1">
                <a:latin typeface="Courier"/>
              </a:rPr>
              <a:t>ide_rw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  <a:r>
              <a:rPr lang="tr-TR" sz="2000" dirty="0">
                <a:latin typeface="Courier"/>
              </a:rPr>
              <a:t>}</a:t>
            </a:r>
            <a:endParaRPr lang="tr-TR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static void </a:t>
            </a:r>
            <a:r>
              <a:rPr lang="en-US" sz="2000" dirty="0" err="1">
                <a:latin typeface="Courier"/>
              </a:rPr>
              <a:t>ide_start_request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  <a:r>
              <a:rPr lang="tr-TR" sz="2000" dirty="0">
                <a:latin typeface="Courier"/>
              </a:rPr>
              <a:t>}</a:t>
            </a:r>
            <a:endParaRPr lang="tr-TR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static int </a:t>
            </a:r>
            <a:r>
              <a:rPr lang="en-US" sz="2000" dirty="0" err="1">
                <a:latin typeface="Courier"/>
                <a:cs typeface="Courier"/>
              </a:rPr>
              <a:t>ide_wait_ready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>
                <a:latin typeface="Courier"/>
              </a:rPr>
              <a:t> {</a:t>
            </a:r>
            <a:r>
              <a:rPr lang="tr-TR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ide_intr</a:t>
            </a:r>
            <a:r>
              <a:rPr lang="en-US" sz="2000" dirty="0">
                <a:latin typeface="Courier"/>
                <a:cs typeface="Courier"/>
              </a:rPr>
              <a:t>() {</a:t>
            </a:r>
            <a:r>
              <a:rPr lang="tr-TR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tr-TR" sz="2000" dirty="0">
              <a:latin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endParaRPr lang="tr-T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3430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593" y="1865716"/>
            <a:ext cx="9932680" cy="550125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void </a:t>
            </a:r>
            <a:r>
              <a:rPr lang="en-US" sz="2000" dirty="0" err="1">
                <a:latin typeface="Courier"/>
              </a:rPr>
              <a:t>ide_rw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acquire(&amp;</a:t>
            </a:r>
            <a:r>
              <a:rPr lang="en-US" sz="2000" dirty="0" err="1">
                <a:solidFill>
                  <a:srgbClr val="FF0000"/>
                </a:solidFill>
                <a:latin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for 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**pp = &amp;</a:t>
            </a:r>
            <a:r>
              <a:rPr lang="en-US" sz="2000" dirty="0" err="1">
                <a:latin typeface="Courier"/>
              </a:rPr>
              <a:t>ide_queue</a:t>
            </a:r>
            <a:r>
              <a:rPr lang="en-US" sz="2000" dirty="0">
                <a:latin typeface="Courier"/>
              </a:rPr>
              <a:t>; *pp; pp=&amp;(*pp)&gt;</a:t>
            </a:r>
            <a:r>
              <a:rPr lang="en-US" sz="2000" dirty="0" err="1">
                <a:latin typeface="Courier"/>
              </a:rPr>
              <a:t>qnext</a:t>
            </a:r>
            <a:r>
              <a:rPr lang="en-US" sz="2000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; // walk queue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*pp = b; // add request to end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if (</a:t>
            </a:r>
            <a:r>
              <a:rPr lang="en-US" sz="2000" dirty="0" err="1">
                <a:latin typeface="Courier"/>
              </a:rPr>
              <a:t>ide_queue</a:t>
            </a:r>
            <a:r>
              <a:rPr lang="en-US" sz="2000" dirty="0">
                <a:latin typeface="Courier"/>
              </a:rPr>
              <a:t> == b) // if q is empty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lang="en-US" sz="2000" dirty="0" err="1">
                <a:solidFill>
                  <a:srgbClr val="00B0F0"/>
                </a:solidFill>
                <a:latin typeface="Courier"/>
              </a:rPr>
              <a:t>ide_start_request</a:t>
            </a:r>
            <a:r>
              <a:rPr lang="en-US" sz="2000" dirty="0">
                <a:solidFill>
                  <a:srgbClr val="00B0F0"/>
                </a:solidFill>
                <a:latin typeface="Courier"/>
              </a:rPr>
              <a:t>(b); // send req to disk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while ((b-&gt;flags &amp; (B_VALID|B_DIRTY)) != B_VALID)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Courier"/>
              </a:rPr>
              <a:t>sleep(b, &amp;</a:t>
            </a:r>
            <a:r>
              <a:rPr lang="en-US" sz="2000" dirty="0" err="1">
                <a:solidFill>
                  <a:srgbClr val="00B0F0"/>
                </a:solidFill>
                <a:latin typeface="Courier"/>
              </a:rPr>
              <a:t>ide_lock</a:t>
            </a:r>
            <a:r>
              <a:rPr lang="en-US" sz="2000" dirty="0">
                <a:solidFill>
                  <a:srgbClr val="00B0F0"/>
                </a:solidFill>
                <a:latin typeface="Courier"/>
              </a:rPr>
              <a:t>); // wait for completion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release(&amp;</a:t>
            </a:r>
            <a:r>
              <a:rPr lang="en-US" sz="2000" dirty="0" err="1">
                <a:solidFill>
                  <a:srgbClr val="FF0000"/>
                </a:solidFill>
                <a:latin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659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39" y="103868"/>
            <a:ext cx="10515600" cy="1325563"/>
          </a:xfrm>
        </p:spPr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(xv6)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933" y="1252874"/>
            <a:ext cx="8786812" cy="5501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static void </a:t>
            </a:r>
            <a:r>
              <a:rPr lang="en-US" sz="2000" dirty="0" err="1">
                <a:latin typeface="Courier"/>
              </a:rPr>
              <a:t>ide_start_request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ide_wait_ready</a:t>
            </a:r>
            <a:r>
              <a:rPr lang="en-US" sz="2000" dirty="0">
                <a:latin typeface="Courier"/>
              </a:rPr>
              <a:t>();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(0x3f6, 0); // generate interrupt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(0x1f2, 1); // how many sectors?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(0x1f3, b-&gt;sector &amp; 0xff); // LBA goes here ...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(0x1f4, (b-&gt;sector &gt;&gt; 8) &amp; 0xff); // ... and here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(0x1f5, (b-&gt;sector &gt;&gt; 16) &amp; 0xff); // ... and here!</a:t>
            </a:r>
          </a:p>
          <a:p>
            <a:pPr marL="400050" lvl="1" indent="0">
              <a:buNone/>
            </a:pPr>
            <a:r>
              <a:rPr lang="hr-HR" sz="2000" dirty="0">
                <a:latin typeface="Courier"/>
              </a:rPr>
              <a:t>outb(0x1f6, 0xe0 | ((b-&gt;dev&amp;1)&lt;&lt;4) | ((b-&gt;sector&gt;&gt;24)&amp;0x0f));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</a:rPr>
              <a:t>if(b-&gt;flags &amp; B_DIRTY){</a:t>
            </a:r>
          </a:p>
          <a:p>
            <a:pPr marL="800100" lvl="2" indent="0">
              <a:buNone/>
            </a:pPr>
            <a:r>
              <a:rPr lang="en-US" dirty="0" err="1">
                <a:latin typeface="Courier"/>
              </a:rPr>
              <a:t>outb</a:t>
            </a:r>
            <a:r>
              <a:rPr lang="en-US" dirty="0">
                <a:latin typeface="Courier"/>
              </a:rPr>
              <a:t>(0x1f7, IDE_CMD_WRITE); // this is a WRITE</a:t>
            </a:r>
          </a:p>
          <a:p>
            <a:pPr marL="800100" lvl="2" indent="0">
              <a:buNone/>
            </a:pPr>
            <a:r>
              <a:rPr lang="en-US" dirty="0" err="1">
                <a:latin typeface="Courier"/>
              </a:rPr>
              <a:t>outsl</a:t>
            </a:r>
            <a:r>
              <a:rPr lang="en-US" dirty="0">
                <a:latin typeface="Courier"/>
              </a:rPr>
              <a:t>(0x1f0, b-&gt;data, 512/4); // transfer data too!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</a:rPr>
              <a:t>} else {</a:t>
            </a:r>
          </a:p>
          <a:p>
            <a:pPr marL="800100" lvl="2" indent="0">
              <a:buNone/>
            </a:pPr>
            <a:r>
              <a:rPr lang="en-US" dirty="0" err="1">
                <a:latin typeface="Courier"/>
              </a:rPr>
              <a:t>outb</a:t>
            </a:r>
            <a:r>
              <a:rPr lang="en-US" dirty="0">
                <a:latin typeface="Courier"/>
              </a:rPr>
              <a:t>(0x1f7, IDE_CMD_READ); // this is a READ (no data)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06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(xv6)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static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ide_wait_ready</a:t>
            </a:r>
            <a:r>
              <a:rPr lang="en-US" sz="20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while (((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r = </a:t>
            </a:r>
            <a:r>
              <a:rPr lang="en-US" sz="2000" dirty="0" err="1">
                <a:latin typeface="Courier"/>
                <a:cs typeface="Courier"/>
              </a:rPr>
              <a:t>inb</a:t>
            </a:r>
            <a:r>
              <a:rPr lang="en-US" sz="2000" dirty="0">
                <a:latin typeface="Courier"/>
                <a:cs typeface="Courier"/>
              </a:rPr>
              <a:t>(0x1f7)) &amp; IDE_BSY) ||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	!(r &amp; IDE_DRDY))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; // loop until drive isn’t busy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24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ide_intr</a:t>
            </a:r>
            <a:r>
              <a:rPr lang="en-US" sz="20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struct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buf</a:t>
            </a:r>
            <a:r>
              <a:rPr lang="en-US" sz="2000" dirty="0">
                <a:latin typeface="Courier"/>
                <a:cs typeface="Courier"/>
              </a:rPr>
              <a:t> *b;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acquire(&amp;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if (!(b-&gt;flags &amp; B_DIRTY) &amp;&amp; </a:t>
            </a:r>
            <a:r>
              <a:rPr lang="en-US" sz="2000" dirty="0" err="1">
                <a:latin typeface="Courier"/>
                <a:cs typeface="Courier"/>
              </a:rPr>
              <a:t>ide_wait_ready</a:t>
            </a:r>
            <a:r>
              <a:rPr lang="en-US" sz="2000" dirty="0">
                <a:latin typeface="Courier"/>
                <a:cs typeface="Courier"/>
              </a:rPr>
              <a:t>(1) &gt;= 0)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err="1">
                <a:latin typeface="Courier"/>
                <a:cs typeface="Courier"/>
              </a:rPr>
              <a:t>insl</a:t>
            </a:r>
            <a:r>
              <a:rPr lang="en-US" sz="2000" dirty="0">
                <a:latin typeface="Courier"/>
                <a:cs typeface="Courier"/>
              </a:rPr>
              <a:t>(0x1f0, b-&gt;data, 512/4); // if READ: get data</a:t>
            </a:r>
          </a:p>
          <a:p>
            <a:pPr marL="0" indent="0">
              <a:buNone/>
            </a:pPr>
            <a:r>
              <a:rPr lang="es-ES_tradnl" sz="2000" dirty="0">
                <a:latin typeface="Courier"/>
                <a:cs typeface="Courier"/>
              </a:rPr>
              <a:t>   b-&gt;</a:t>
            </a:r>
            <a:r>
              <a:rPr lang="es-ES_tradnl" sz="2000" dirty="0" err="1">
                <a:latin typeface="Courier"/>
                <a:cs typeface="Courier"/>
              </a:rPr>
              <a:t>flags</a:t>
            </a:r>
            <a:r>
              <a:rPr lang="es-ES_tradnl" sz="2000" dirty="0">
                <a:latin typeface="Courier"/>
                <a:cs typeface="Courier"/>
              </a:rPr>
              <a:t> |= B_VALID;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b-&gt;flags &amp;= ˜B_DIRTY;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00B0F0"/>
                </a:solidFill>
                <a:latin typeface="Courier"/>
                <a:cs typeface="Courier"/>
              </a:rPr>
              <a:t>wakeup(b); // wake waiting process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if ((</a:t>
            </a:r>
            <a:r>
              <a:rPr lang="en-US" sz="2000" dirty="0" err="1">
                <a:latin typeface="Courier"/>
                <a:cs typeface="Courier"/>
              </a:rPr>
              <a:t>ide_queue</a:t>
            </a:r>
            <a:r>
              <a:rPr lang="en-US" sz="2000" dirty="0">
                <a:latin typeface="Courier"/>
                <a:cs typeface="Courier"/>
              </a:rPr>
              <a:t> = b-&gt;</a:t>
            </a:r>
            <a:r>
              <a:rPr lang="en-US" sz="2000" dirty="0" err="1">
                <a:latin typeface="Courier"/>
                <a:cs typeface="Courier"/>
              </a:rPr>
              <a:t>qnext</a:t>
            </a:r>
            <a:r>
              <a:rPr lang="en-US" sz="2000" dirty="0">
                <a:latin typeface="Courier"/>
                <a:cs typeface="Courier"/>
              </a:rPr>
              <a:t>) != 0) // start next request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err="1">
                <a:latin typeface="Courier"/>
                <a:cs typeface="Courier"/>
              </a:rPr>
              <a:t>ide_start_request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ide_queue</a:t>
            </a:r>
            <a:r>
              <a:rPr lang="en-US" sz="2000" dirty="0">
                <a:latin typeface="Courier"/>
                <a:cs typeface="Courier"/>
              </a:rPr>
              <a:t>); // (if one exists)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release(&amp;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1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36. I/O Devices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0061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A3841-1076-BF75-0347-F5138CE2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Explanation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7DB210-A08C-40BD-E03F-5BB07C01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>
                <a:latin typeface="Courier"/>
              </a:rPr>
              <a:t>ide_rw</a:t>
            </a:r>
            <a:r>
              <a:rPr lang="en-US" dirty="0"/>
              <a:t> queues a request (if there are others pending), or issues it directly to the disk (via </a:t>
            </a:r>
            <a:r>
              <a:rPr lang="en-US" sz="2800" dirty="0" err="1">
                <a:latin typeface="Courier"/>
              </a:rPr>
              <a:t>ide_start_request</a:t>
            </a:r>
            <a:r>
              <a:rPr lang="en-US" dirty="0"/>
              <a:t>)</a:t>
            </a:r>
            <a:r>
              <a:rPr lang="tr-TR" dirty="0"/>
              <a:t>.</a:t>
            </a:r>
          </a:p>
          <a:p>
            <a:r>
              <a:rPr lang="tr-TR" dirty="0"/>
              <a:t>I</a:t>
            </a:r>
            <a:r>
              <a:rPr lang="en-US" dirty="0"/>
              <a:t>n either case, the routine waits for the request to complete and the calling process is put to sleep</a:t>
            </a:r>
            <a:r>
              <a:rPr lang="tr-TR" dirty="0"/>
              <a:t>.</a:t>
            </a:r>
          </a:p>
          <a:p>
            <a:r>
              <a:rPr lang="en-US" sz="2800" dirty="0" err="1">
                <a:latin typeface="Courier"/>
              </a:rPr>
              <a:t>ide_start_request</a:t>
            </a:r>
            <a:r>
              <a:rPr lang="en-US" sz="2800" dirty="0">
                <a:latin typeface="Courier"/>
              </a:rPr>
              <a:t> </a:t>
            </a:r>
            <a:r>
              <a:rPr lang="en-US" dirty="0"/>
              <a:t>is used to send a request (and perhaps data, in the case of a write) to the disk; the in and out x86 instructions are called to read and write device registers, respectively. </a:t>
            </a:r>
            <a:endParaRPr lang="tr-TR" dirty="0"/>
          </a:p>
          <a:p>
            <a:r>
              <a:rPr lang="en-US" dirty="0"/>
              <a:t>The start request routine uses the third function, </a:t>
            </a:r>
            <a:r>
              <a:rPr lang="en-US" sz="2800" dirty="0" err="1">
                <a:latin typeface="Courier"/>
                <a:cs typeface="Courier"/>
              </a:rPr>
              <a:t>ide_wait_ready</a:t>
            </a:r>
            <a:r>
              <a:rPr lang="en-US" dirty="0"/>
              <a:t>, to ensure the drive is ready before issuing a request to it. </a:t>
            </a:r>
            <a:endParaRPr lang="tr-TR" dirty="0"/>
          </a:p>
          <a:p>
            <a:r>
              <a:rPr lang="en-US" dirty="0"/>
              <a:t>Finally, </a:t>
            </a:r>
            <a:r>
              <a:rPr lang="en-US" sz="2800" dirty="0" err="1">
                <a:latin typeface="Courier"/>
                <a:cs typeface="Courier"/>
              </a:rPr>
              <a:t>ide_intr</a:t>
            </a:r>
            <a:r>
              <a:rPr lang="en-US" sz="2800" dirty="0">
                <a:latin typeface="Courier"/>
                <a:cs typeface="Courier"/>
              </a:rPr>
              <a:t>()</a:t>
            </a:r>
            <a:r>
              <a:rPr lang="en-US" dirty="0"/>
              <a:t> is invoked when an interrupt takes place; it reads data from the device (if the request is a read, not a write), wakes the process waiting for the I/O to complete, and (if there are more requests in the I/O queue), launches the next I/O via </a:t>
            </a:r>
            <a:r>
              <a:rPr lang="en-US" sz="2800" dirty="0" err="1">
                <a:latin typeface="Courier"/>
              </a:rPr>
              <a:t>ide_start_request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978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37. Hard Disk Drives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5424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 disk driver</a:t>
            </a:r>
            <a:r>
              <a:rPr lang="tr-TR" altLang="ko-KR" dirty="0"/>
              <a:t>s</a:t>
            </a:r>
            <a:r>
              <a:rPr lang="en-US" altLang="ko-KR" dirty="0"/>
              <a:t> have been </a:t>
            </a:r>
            <a:r>
              <a:rPr lang="en-US" altLang="ko-KR" b="1" dirty="0">
                <a:solidFill>
                  <a:schemeClr val="accent6"/>
                </a:solidFill>
              </a:rPr>
              <a:t>the main form of persistent data storage </a:t>
            </a:r>
            <a:r>
              <a:rPr lang="en-US" altLang="ko-KR" dirty="0"/>
              <a:t>in computer systems for decades.</a:t>
            </a:r>
            <a:endParaRPr lang="tr-TR" altLang="ko-KR" dirty="0"/>
          </a:p>
          <a:p>
            <a:pPr lvl="1"/>
            <a:r>
              <a:rPr lang="tr-TR" altLang="ko-KR" dirty="0">
                <a:solidFill>
                  <a:srgbClr val="FF0000"/>
                </a:solidFill>
              </a:rPr>
              <a:t>HDD vs. SSD?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The drive consists of a large number of </a:t>
            </a:r>
            <a:r>
              <a:rPr lang="en-US" altLang="ko-KR" b="1" dirty="0"/>
              <a:t>sectors</a:t>
            </a:r>
            <a:r>
              <a:rPr lang="en-US" altLang="ko-KR" dirty="0"/>
              <a:t> (512-byte blocks).</a:t>
            </a:r>
          </a:p>
          <a:p>
            <a:r>
              <a:rPr lang="en-US" altLang="ko-KR" b="1" dirty="0"/>
              <a:t>Address Space : </a:t>
            </a:r>
          </a:p>
          <a:p>
            <a:pPr lvl="1"/>
            <a:r>
              <a:rPr lang="en-US" altLang="ko-KR" dirty="0"/>
              <a:t>We can view the disk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sectors as </a:t>
            </a:r>
            <a:r>
              <a:rPr lang="en-US" altLang="ko-KR" u="sng" dirty="0"/>
              <a:t>an array of</a:t>
            </a:r>
            <a:r>
              <a:rPr lang="en-US" altLang="ko-KR" i="1" dirty="0"/>
              <a:t> </a:t>
            </a:r>
            <a:r>
              <a:rPr lang="en-US" altLang="ko-KR" dirty="0"/>
              <a:t>sectors;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64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n SSD? | Solid-State Drive Definition | Avast">
            <a:extLst>
              <a:ext uri="{FF2B5EF4-FFF2-40B4-BE49-F238E27FC236}">
                <a16:creationId xmlns:a16="http://schemas.microsoft.com/office/drawing/2014/main" id="{240CB151-7118-9F98-8C74-C985D22D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65" y="397232"/>
            <a:ext cx="7894670" cy="632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01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only guarantee is that a single 512-byte write is </a:t>
            </a:r>
            <a:r>
              <a:rPr lang="en-US" altLang="ko-KR" b="1" dirty="0">
                <a:solidFill>
                  <a:schemeClr val="accent6"/>
                </a:solidFill>
              </a:rPr>
              <a:t>atomic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Multi-sector operations are possible.</a:t>
            </a:r>
          </a:p>
          <a:p>
            <a:pPr lvl="1"/>
            <a:r>
              <a:rPr lang="en-US" altLang="ko-KR" dirty="0"/>
              <a:t>Many file systems read or write 4KB at a time.</a:t>
            </a:r>
          </a:p>
          <a:p>
            <a:pPr lvl="1"/>
            <a:r>
              <a:rPr lang="en-US" altLang="ko-KR" b="1" dirty="0"/>
              <a:t>Torn write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If an untimely power loss occurs, only a portion of a larger write may complete.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Accessing blocks in </a:t>
            </a:r>
            <a:r>
              <a:rPr lang="en-US" altLang="ko-KR" b="1" dirty="0"/>
              <a:t>a contiguous chunk </a:t>
            </a:r>
            <a:r>
              <a:rPr lang="en-US" altLang="ko-KR" dirty="0"/>
              <a:t>is the fastest access mode.</a:t>
            </a:r>
          </a:p>
          <a:p>
            <a:pPr lvl="1"/>
            <a:r>
              <a:rPr lang="en-US" altLang="ko-KR" dirty="0"/>
              <a:t>A sequential read or write</a:t>
            </a:r>
          </a:p>
          <a:p>
            <a:pPr lvl="1"/>
            <a:r>
              <a:rPr lang="en-US" altLang="ko-KR" dirty="0"/>
              <a:t>Much faster than any more random access pattern.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470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Geometry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Platter </a:t>
            </a:r>
            <a:r>
              <a:rPr lang="en-US" altLang="ko-KR" dirty="0"/>
              <a:t>(Aluminum coated with a thin magnetic layer)</a:t>
            </a:r>
          </a:p>
          <a:p>
            <a:pPr lvl="1"/>
            <a:r>
              <a:rPr lang="en-US" altLang="ko-KR" dirty="0"/>
              <a:t>A circular hard surface</a:t>
            </a:r>
          </a:p>
          <a:p>
            <a:pPr lvl="1"/>
            <a:r>
              <a:rPr lang="en-US" altLang="ko-KR" dirty="0"/>
              <a:t>Data is stored persistently by inducing magnetic changes to it.</a:t>
            </a:r>
          </a:p>
          <a:p>
            <a:pPr lvl="1"/>
            <a:r>
              <a:rPr lang="en-US" altLang="ko-KR" dirty="0"/>
              <a:t>Each platter has 2 sides, each of which is called a </a:t>
            </a:r>
            <a:r>
              <a:rPr lang="en-US" altLang="ko-KR" b="1" dirty="0"/>
              <a:t>surface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9" name="차트 18"/>
          <p:cNvGraphicFramePr>
            <a:graphicFrameLocks/>
          </p:cNvGraphicFramePr>
          <p:nvPr/>
        </p:nvGraphicFramePr>
        <p:xfrm>
          <a:off x="4307007" y="706984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타원 19"/>
          <p:cNvSpPr/>
          <p:nvPr/>
        </p:nvSpPr>
        <p:spPr>
          <a:xfrm>
            <a:off x="4904631" y="976534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36769" y="1421043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823485" y="1925500"/>
            <a:ext cx="119192" cy="1180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0687" y="1655449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1744" y="292494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Disk with Just A Single Track (12 sectors)</a:t>
            </a:r>
          </a:p>
        </p:txBody>
      </p:sp>
    </p:spTree>
    <p:extLst>
      <p:ext uri="{BB962C8B-B14F-4D97-AF65-F5344CB8AC3E}">
        <p14:creationId xmlns:p14="http://schemas.microsoft.com/office/powerpoint/2010/main" val="281153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Geometry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Spindle</a:t>
            </a:r>
          </a:p>
          <a:p>
            <a:pPr lvl="1"/>
            <a:r>
              <a:rPr lang="en-US" altLang="ko-KR" dirty="0"/>
              <a:t>Spindle is connected to a motor that spins the platters around.</a:t>
            </a:r>
          </a:p>
          <a:p>
            <a:pPr lvl="1"/>
            <a:r>
              <a:rPr lang="en-US" altLang="ko-KR" dirty="0"/>
              <a:t>The rate of rotations is measured in </a:t>
            </a:r>
            <a:r>
              <a:rPr lang="en-US" altLang="ko-KR" b="1" dirty="0">
                <a:solidFill>
                  <a:schemeClr val="accent6"/>
                </a:solidFill>
              </a:rPr>
              <a:t>RPM</a:t>
            </a:r>
            <a:r>
              <a:rPr lang="en-US" altLang="ko-KR" b="1" dirty="0"/>
              <a:t> </a:t>
            </a:r>
            <a:r>
              <a:rPr lang="en-US" altLang="ko-KR" dirty="0"/>
              <a:t>(Rotations Per Minute).</a:t>
            </a:r>
          </a:p>
          <a:p>
            <a:pPr lvl="2"/>
            <a:r>
              <a:rPr lang="en-US" altLang="ko-KR" dirty="0"/>
              <a:t>Typical modern values: 7,200 RPM to 15,000 RPM.</a:t>
            </a:r>
          </a:p>
          <a:p>
            <a:pPr lvl="2"/>
            <a:r>
              <a:rPr lang="en-US" altLang="ko-KR" dirty="0"/>
              <a:t>E.g., 10000 RPM : A single rotation takes about 6 </a:t>
            </a:r>
            <a:r>
              <a:rPr lang="en-US" altLang="ko-KR" dirty="0" err="1"/>
              <a:t>ms.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Track</a:t>
            </a:r>
          </a:p>
          <a:p>
            <a:pPr lvl="1"/>
            <a:r>
              <a:rPr lang="en-US" altLang="ko-KR" dirty="0"/>
              <a:t>Concentric circles of sectors</a:t>
            </a:r>
          </a:p>
          <a:p>
            <a:pPr lvl="1"/>
            <a:r>
              <a:rPr lang="en-US" altLang="ko-KR" dirty="0"/>
              <a:t>Data is encoded on each surface in a track.</a:t>
            </a:r>
          </a:p>
          <a:p>
            <a:pPr lvl="1"/>
            <a:r>
              <a:rPr lang="en-US" altLang="ko-KR" dirty="0"/>
              <a:t>A single surface contains many thousands of tracks.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162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Disk Drive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Disk head </a:t>
            </a:r>
            <a:r>
              <a:rPr lang="en-US" altLang="ko-KR" dirty="0"/>
              <a:t>(One head per surface of the drive)</a:t>
            </a:r>
            <a:endParaRPr lang="en-US" altLang="ko-KR" b="1" dirty="0"/>
          </a:p>
          <a:p>
            <a:pPr lvl="1"/>
            <a:r>
              <a:rPr lang="en-US" altLang="ko-KR" dirty="0"/>
              <a:t>The process of </a:t>
            </a:r>
            <a:r>
              <a:rPr lang="en-US" altLang="ko-KR" i="1" dirty="0"/>
              <a:t>reading</a:t>
            </a:r>
            <a:r>
              <a:rPr lang="en-US" altLang="ko-KR" dirty="0"/>
              <a:t> and </a:t>
            </a:r>
            <a:r>
              <a:rPr lang="en-US" altLang="ko-KR" i="1" dirty="0"/>
              <a:t>writing</a:t>
            </a:r>
            <a:r>
              <a:rPr lang="en-US" altLang="ko-KR" dirty="0"/>
              <a:t> is accomplished by the </a:t>
            </a:r>
            <a:r>
              <a:rPr lang="en-US" altLang="ko-KR" b="1" dirty="0">
                <a:solidFill>
                  <a:schemeClr val="accent6"/>
                </a:solidFill>
              </a:rPr>
              <a:t>disk head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Attached to a single disk arm, which moves across the surface.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1785" y="4065036"/>
            <a:ext cx="31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Single Track Plus A Head</a:t>
            </a:r>
          </a:p>
        </p:txBody>
      </p:sp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281475"/>
              </p:ext>
            </p:extLst>
          </p:nvPr>
        </p:nvGraphicFramePr>
        <p:xfrm>
          <a:off x="4307007" y="1682092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4904631" y="1951642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36769" y="2396151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86805" y="2901678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595" y="2644621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3873" y="154802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sp>
        <p:nvSpPr>
          <p:cNvPr id="24" name="TextBox 23"/>
          <p:cNvSpPr txBox="1"/>
          <p:nvPr/>
        </p:nvSpPr>
        <p:spPr>
          <a:xfrm rot="635487">
            <a:off x="4353595" y="2494365"/>
            <a:ext cx="6088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25" name="타원 24"/>
          <p:cNvSpPr/>
          <p:nvPr/>
        </p:nvSpPr>
        <p:spPr>
          <a:xfrm>
            <a:off x="4977780" y="2628617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 rot="2062398">
            <a:off x="4594786" y="2757839"/>
            <a:ext cx="238629" cy="12415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328051">
            <a:off x="4370980" y="3200576"/>
            <a:ext cx="6899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맑은 고딕" pitchFamily="50" charset="-127"/>
                <a:ea typeface="맑은 고딕" pitchFamily="50" charset="-127"/>
              </a:rPr>
              <a:t>arm</a:t>
            </a:r>
          </a:p>
        </p:txBody>
      </p:sp>
      <p:cxnSp>
        <p:nvCxnSpPr>
          <p:cNvPr id="28" name="Straight Arrow Connector 20"/>
          <p:cNvCxnSpPr/>
          <p:nvPr/>
        </p:nvCxnSpPr>
        <p:spPr>
          <a:xfrm flipH="1">
            <a:off x="5262650" y="185976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276750" y="367031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3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 Disk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27" y="1603242"/>
            <a:ext cx="6768752" cy="511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39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121409"/>
              </p:ext>
            </p:extLst>
          </p:nvPr>
        </p:nvGraphicFramePr>
        <p:xfrm>
          <a:off x="4472764" y="1688321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b="1" dirty="0">
                    <a:solidFill>
                      <a:schemeClr val="accent6"/>
                    </a:solidFill>
                  </a:rPr>
                  <a:t>Rotational delay: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ko-KR" dirty="0"/>
                  <a:t>Time for the desired sector to rotate</a:t>
                </a:r>
              </a:p>
              <a:p>
                <a:pPr lvl="1"/>
                <a:r>
                  <a:rPr lang="en-US" altLang="ko-KR" dirty="0"/>
                  <a:t>E</a:t>
                </a:r>
                <a:r>
                  <a:rPr lang="tr-TR" altLang="ko-KR" dirty="0"/>
                  <a:t>.g.,</a:t>
                </a:r>
                <a:r>
                  <a:rPr lang="en-US" altLang="ko-KR" dirty="0"/>
                  <a:t> Full rotational delay is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 and we start at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sector 6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Read sector 0: Rotational delay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Read sector 5: Rotational delay =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R-1 </a:t>
                </a:r>
                <a:r>
                  <a:rPr lang="en-US" altLang="ko-KR" dirty="0"/>
                  <a:t>(worst case)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Single-track Latency: The Rotational Delay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70388" y="1957871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2526" y="2402380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52562" y="2958579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8352" y="2701522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13" name="TextBox 12"/>
          <p:cNvSpPr txBox="1"/>
          <p:nvPr/>
        </p:nvSpPr>
        <p:spPr>
          <a:xfrm rot="635487">
            <a:off x="4519352" y="2500594"/>
            <a:ext cx="6088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16" name="타원 15"/>
          <p:cNvSpPr/>
          <p:nvPr/>
        </p:nvSpPr>
        <p:spPr>
          <a:xfrm>
            <a:off x="5143537" y="2634846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2062398">
            <a:off x="4760543" y="2764068"/>
            <a:ext cx="238629" cy="12415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328051">
            <a:off x="4536737" y="3206805"/>
            <a:ext cx="6899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맑은 고딕" pitchFamily="50" charset="-127"/>
                <a:ea typeface="맑은 고딕" pitchFamily="50" charset="-127"/>
              </a:rPr>
              <a:t>arm</a:t>
            </a:r>
          </a:p>
        </p:txBody>
      </p:sp>
      <p:sp>
        <p:nvSpPr>
          <p:cNvPr id="26" name="타원 25"/>
          <p:cNvSpPr/>
          <p:nvPr/>
        </p:nvSpPr>
        <p:spPr>
          <a:xfrm>
            <a:off x="4442507" y="3676540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3873" y="145823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22" name="Straight Arrow Connector 20"/>
          <p:cNvCxnSpPr/>
          <p:nvPr/>
        </p:nvCxnSpPr>
        <p:spPr>
          <a:xfrm flipH="1">
            <a:off x="5262650" y="176997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776" y="4074235"/>
            <a:ext cx="31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Single Track Plus A Head</a:t>
            </a:r>
          </a:p>
        </p:txBody>
      </p:sp>
    </p:spTree>
    <p:extLst>
      <p:ext uri="{BB962C8B-B14F-4D97-AF65-F5344CB8AC3E}">
        <p14:creationId xmlns:p14="http://schemas.microsoft.com/office/powerpoint/2010/main" val="392897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3760"/>
            <a:ext cx="9490982" cy="4205114"/>
          </a:xfrm>
        </p:spPr>
        <p:txBody>
          <a:bodyPr/>
          <a:lstStyle/>
          <a:p>
            <a:r>
              <a:rPr lang="en-US" altLang="ko-KR" dirty="0"/>
              <a:t>I/O is </a:t>
            </a:r>
            <a:r>
              <a:rPr lang="en-US" altLang="ko-KR" b="1" dirty="0"/>
              <a:t>critical</a:t>
            </a:r>
            <a:r>
              <a:rPr lang="en-US" altLang="ko-KR" dirty="0"/>
              <a:t> to computer system</a:t>
            </a:r>
            <a:r>
              <a:rPr lang="tr-TR" altLang="ko-KR" dirty="0"/>
              <a:t>s. </a:t>
            </a:r>
          </a:p>
          <a:p>
            <a:r>
              <a:rPr lang="en-US" dirty="0"/>
              <a:t>Clearly, for computer systems to be interesting, both input and output are required.</a:t>
            </a:r>
            <a:endParaRPr lang="en-US" altLang="ko-KR" b="1" dirty="0"/>
          </a:p>
          <a:p>
            <a:r>
              <a:rPr lang="en-US" altLang="ko-KR" dirty="0"/>
              <a:t>Issue</a:t>
            </a:r>
            <a:r>
              <a:rPr lang="tr-TR" altLang="ko-KR" dirty="0"/>
              <a:t>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How should I/O be integrated into systems? </a:t>
            </a:r>
          </a:p>
          <a:p>
            <a:pPr lvl="1"/>
            <a:r>
              <a:rPr lang="en-US" altLang="ko-KR" dirty="0"/>
              <a:t>What are the general mechanisms? </a:t>
            </a:r>
          </a:p>
          <a:p>
            <a:pPr lvl="1"/>
            <a:r>
              <a:rPr lang="en-US" altLang="ko-KR" dirty="0"/>
              <a:t>How can we make the</a:t>
            </a:r>
            <a:r>
              <a:rPr lang="tr-TR" altLang="ko-KR" dirty="0"/>
              <a:t>m</a:t>
            </a:r>
            <a:r>
              <a:rPr lang="en-US" altLang="ko-KR" dirty="0"/>
              <a:t> efficiently?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345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6636104" y="1057284"/>
            <a:ext cx="3168000" cy="3168000"/>
            <a:chOff x="2981326" y="964419"/>
            <a:chExt cx="3168000" cy="3168000"/>
          </a:xfrm>
        </p:grpSpPr>
        <p:graphicFrame>
          <p:nvGraphicFramePr>
            <p:cNvPr id="43" name="차트 42"/>
            <p:cNvGraphicFramePr>
              <a:graphicFrameLocks/>
            </p:cNvGraphicFramePr>
            <p:nvPr/>
          </p:nvGraphicFramePr>
          <p:xfrm>
            <a:off x="2981326" y="964419"/>
            <a:ext cx="3168000" cy="31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4" name="그룹 43"/>
            <p:cNvGrpSpPr/>
            <p:nvPr/>
          </p:nvGrpSpPr>
          <p:grpSpPr>
            <a:xfrm>
              <a:off x="3268201" y="1271140"/>
              <a:ext cx="2628000" cy="2556000"/>
              <a:chOff x="6041622" y="1365102"/>
              <a:chExt cx="2628000" cy="2556000"/>
            </a:xfrm>
          </p:grpSpPr>
          <p:graphicFrame>
            <p:nvGraphicFramePr>
              <p:cNvPr id="45" name="차트 44"/>
              <p:cNvGraphicFramePr>
                <a:graphicFrameLocks/>
              </p:cNvGraphicFramePr>
              <p:nvPr/>
            </p:nvGraphicFramePr>
            <p:xfrm>
              <a:off x="6149769" y="1438063"/>
              <a:ext cx="2412000" cy="241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46" name="차트 45"/>
              <p:cNvGraphicFramePr>
                <a:graphicFrameLocks/>
              </p:cNvGraphicFramePr>
              <p:nvPr/>
            </p:nvGraphicFramePr>
            <p:xfrm>
              <a:off x="6552112" y="1804113"/>
              <a:ext cx="1620000" cy="162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7" name="타원 46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580687" y="1851503"/>
                <a:ext cx="1548000" cy="154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041622" y="1365102"/>
                <a:ext cx="2628000" cy="255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7" name="모서리가 둥근 직사각형 56"/>
          <p:cNvSpPr/>
          <p:nvPr/>
        </p:nvSpPr>
        <p:spPr>
          <a:xfrm rot="918904">
            <a:off x="6775241" y="2673604"/>
            <a:ext cx="237815" cy="1217307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04008" y="1047412"/>
            <a:ext cx="3168000" cy="3168000"/>
            <a:chOff x="2981326" y="964419"/>
            <a:chExt cx="3168000" cy="3168000"/>
          </a:xfrm>
        </p:grpSpPr>
        <p:graphicFrame>
          <p:nvGraphicFramePr>
            <p:cNvPr id="24" name="차트 23"/>
            <p:cNvGraphicFramePr>
              <a:graphicFrameLocks/>
            </p:cNvGraphicFramePr>
            <p:nvPr/>
          </p:nvGraphicFramePr>
          <p:xfrm>
            <a:off x="2981326" y="964419"/>
            <a:ext cx="3168000" cy="31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6" name="그룹 5"/>
            <p:cNvGrpSpPr/>
            <p:nvPr/>
          </p:nvGrpSpPr>
          <p:grpSpPr>
            <a:xfrm>
              <a:off x="3268201" y="1271140"/>
              <a:ext cx="2628000" cy="2556000"/>
              <a:chOff x="6041622" y="1365102"/>
              <a:chExt cx="2628000" cy="2556000"/>
            </a:xfrm>
          </p:grpSpPr>
          <p:graphicFrame>
            <p:nvGraphicFramePr>
              <p:cNvPr id="22" name="차트 21"/>
              <p:cNvGraphicFramePr>
                <a:graphicFrameLocks/>
              </p:cNvGraphicFramePr>
              <p:nvPr/>
            </p:nvGraphicFramePr>
            <p:xfrm>
              <a:off x="6149769" y="1438063"/>
              <a:ext cx="2412000" cy="241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29" name="차트 28"/>
              <p:cNvGraphicFramePr>
                <a:graphicFrameLocks/>
              </p:cNvGraphicFramePr>
              <p:nvPr/>
            </p:nvGraphicFramePr>
            <p:xfrm>
              <a:off x="6552112" y="1804113"/>
              <a:ext cx="1620000" cy="162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31" name="타원 30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6580687" y="1851503"/>
                <a:ext cx="1548000" cy="154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041622" y="1365102"/>
                <a:ext cx="2628000" cy="255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19" name="모서리가 둥근 직사각형 18"/>
          <p:cNvSpPr/>
          <p:nvPr/>
        </p:nvSpPr>
        <p:spPr>
          <a:xfrm rot="2062398">
            <a:off x="2976730" y="2454848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322" y="-92351"/>
            <a:ext cx="10515600" cy="1325563"/>
          </a:xfrm>
        </p:spPr>
        <p:txBody>
          <a:bodyPr/>
          <a:lstStyle/>
          <a:p>
            <a:r>
              <a:rPr lang="en-US" altLang="ko-KR" dirty="0"/>
              <a:t>Multiple Tracks: Seek Time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4724" y="2712079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0514" y="2455022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16" name="타원 15"/>
          <p:cNvSpPr/>
          <p:nvPr/>
        </p:nvSpPr>
        <p:spPr>
          <a:xfrm>
            <a:off x="3448737" y="2359737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601956" y="358677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7729" y="3985900"/>
            <a:ext cx="499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Three Tracks Plus A Head (Right: With Seek)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(e.g., read to sector 11)</a:t>
            </a:r>
          </a:p>
        </p:txBody>
      </p:sp>
      <p:sp>
        <p:nvSpPr>
          <p:cNvPr id="51" name="모서리가 둥근 직사각형 50"/>
          <p:cNvSpPr/>
          <p:nvPr/>
        </p:nvSpPr>
        <p:spPr>
          <a:xfrm rot="2062398">
            <a:off x="7076919" y="2313928"/>
            <a:ext cx="238629" cy="1688309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169699" y="2721951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25489" y="2464894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56" name="타원 55"/>
          <p:cNvSpPr/>
          <p:nvPr/>
        </p:nvSpPr>
        <p:spPr>
          <a:xfrm>
            <a:off x="6914643" y="244029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26931" y="359664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8" name="Straight Arrow Connector 20"/>
          <p:cNvCxnSpPr/>
          <p:nvPr/>
        </p:nvCxnSpPr>
        <p:spPr>
          <a:xfrm flipH="1" flipV="1">
            <a:off x="7116476" y="2440294"/>
            <a:ext cx="455732" cy="6344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521413">
            <a:off x="7104049" y="2237389"/>
            <a:ext cx="524615" cy="18466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seek</a:t>
            </a:r>
          </a:p>
        </p:txBody>
      </p:sp>
      <p:sp>
        <p:nvSpPr>
          <p:cNvPr id="64" name="내용 개체 틀 63"/>
          <p:cNvSpPr>
            <a:spLocks noGrp="1"/>
          </p:cNvSpPr>
          <p:nvPr>
            <p:ph idx="1"/>
          </p:nvPr>
        </p:nvSpPr>
        <p:spPr>
          <a:xfrm>
            <a:off x="1738312" y="4221088"/>
            <a:ext cx="9934283" cy="2160240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Seek</a:t>
            </a:r>
            <a:r>
              <a:rPr lang="en-US" altLang="ko-KR" dirty="0"/>
              <a:t>: Move the disk arm to the correct track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Seek time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Time to move head to the track contain</a:t>
            </a:r>
            <a:r>
              <a:rPr lang="tr-TR" altLang="ko-KR" dirty="0" err="1"/>
              <a:t>ing</a:t>
            </a:r>
            <a:r>
              <a:rPr lang="en-US" altLang="ko-KR" dirty="0"/>
              <a:t> the desired sector.</a:t>
            </a:r>
          </a:p>
          <a:p>
            <a:pPr lvl="1"/>
            <a:r>
              <a:rPr lang="en-US" altLang="ko-KR" dirty="0"/>
              <a:t>One of the most costly disk operations.</a:t>
            </a:r>
          </a:p>
          <a:p>
            <a:pPr lvl="1"/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3282356" y="968801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9" name="Straight Arrow Connector 20"/>
          <p:cNvCxnSpPr/>
          <p:nvPr/>
        </p:nvCxnSpPr>
        <p:spPr>
          <a:xfrm flipH="1">
            <a:off x="3601133" y="1280544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20137" y="96156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62" name="Straight Arrow Connector 20"/>
          <p:cNvCxnSpPr/>
          <p:nvPr/>
        </p:nvCxnSpPr>
        <p:spPr>
          <a:xfrm flipH="1">
            <a:off x="7638914" y="127330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/>
          <p:cNvSpPr/>
          <p:nvPr/>
        </p:nvSpPr>
        <p:spPr>
          <a:xfrm rot="14624239">
            <a:off x="6903290" y="1208905"/>
            <a:ext cx="1836248" cy="2151423"/>
          </a:xfrm>
          <a:prstGeom prst="arc">
            <a:avLst>
              <a:gd name="adj1" fmla="val 17215085"/>
              <a:gd name="adj2" fmla="val 0"/>
            </a:avLst>
          </a:prstGeom>
          <a:ln w="317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 rot="18533734">
            <a:off x="5958751" y="1641373"/>
            <a:ext cx="180553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Remaining rotation</a:t>
            </a:r>
          </a:p>
        </p:txBody>
      </p:sp>
    </p:spTree>
    <p:extLst>
      <p:ext uri="{BB962C8B-B14F-4D97-AF65-F5344CB8AC3E}">
        <p14:creationId xmlns:p14="http://schemas.microsoft.com/office/powerpoint/2010/main" val="4014534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Phases of Seek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Acceleration </a:t>
            </a:r>
            <a:r>
              <a:rPr lang="en-US" altLang="ko-KR" dirty="0">
                <a:sym typeface="Wingdings" pitchFamily="2" charset="2"/>
              </a:rPr>
              <a:t> Coasting  Deceleration  Settling</a:t>
            </a:r>
          </a:p>
          <a:p>
            <a:pPr lvl="1"/>
            <a:endParaRPr lang="en-US" altLang="ko-KR" b="1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Acceleration</a:t>
            </a:r>
            <a:r>
              <a:rPr lang="en-US" altLang="ko-KR" dirty="0">
                <a:sym typeface="Wingdings" pitchFamily="2" charset="2"/>
              </a:rPr>
              <a:t>: The disk arm gets moving.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Coasting</a:t>
            </a:r>
            <a:r>
              <a:rPr lang="en-US" altLang="ko-KR" dirty="0">
                <a:sym typeface="Wingdings" pitchFamily="2" charset="2"/>
              </a:rPr>
              <a:t>: The arm is moving at full speed.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Deceleration</a:t>
            </a:r>
            <a:r>
              <a:rPr lang="en-US" altLang="ko-KR" dirty="0">
                <a:sym typeface="Wingdings" pitchFamily="2" charset="2"/>
              </a:rPr>
              <a:t>: The arm slows down.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Settling</a:t>
            </a:r>
            <a:r>
              <a:rPr lang="en-US" altLang="ko-KR" dirty="0">
                <a:sym typeface="Wingdings" pitchFamily="2" charset="2"/>
              </a:rPr>
              <a:t>: The head is </a:t>
            </a:r>
            <a:r>
              <a:rPr lang="en-US" altLang="ko-KR" i="1" dirty="0">
                <a:sym typeface="Wingdings" pitchFamily="2" charset="2"/>
              </a:rPr>
              <a:t>carefully positioned </a:t>
            </a:r>
            <a:r>
              <a:rPr lang="en-US" altLang="ko-KR" dirty="0">
                <a:sym typeface="Wingdings" pitchFamily="2" charset="2"/>
              </a:rPr>
              <a:t>over the correct track.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The settling time is often quite significant, e.g., 0.5 to 2ms.</a:t>
            </a:r>
          </a:p>
          <a:p>
            <a:pPr lvl="2"/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9875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final phase of I/O</a:t>
            </a:r>
          </a:p>
          <a:p>
            <a:pPr lvl="1"/>
            <a:r>
              <a:rPr lang="en-US" altLang="ko-KR" dirty="0"/>
              <a:t>Data is either </a:t>
            </a:r>
            <a:r>
              <a:rPr lang="en-US" altLang="ko-KR" i="1" dirty="0"/>
              <a:t>read</a:t>
            </a:r>
            <a:r>
              <a:rPr lang="en-US" altLang="ko-KR" dirty="0"/>
              <a:t> </a:t>
            </a:r>
            <a:r>
              <a:rPr lang="en-US" altLang="ko-KR" i="1" dirty="0"/>
              <a:t>from</a:t>
            </a:r>
            <a:r>
              <a:rPr lang="en-US" altLang="ko-KR" dirty="0"/>
              <a:t> or </a:t>
            </a:r>
            <a:r>
              <a:rPr lang="en-US" altLang="ko-KR" i="1" dirty="0"/>
              <a:t>written</a:t>
            </a:r>
            <a:r>
              <a:rPr lang="en-US" altLang="ko-KR" dirty="0"/>
              <a:t> to the surface.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 I/O time:</a:t>
            </a:r>
          </a:p>
          <a:p>
            <a:pPr lvl="1"/>
            <a:r>
              <a:rPr lang="en-US" altLang="ko-KR" b="1" dirty="0"/>
              <a:t>Seek</a:t>
            </a:r>
          </a:p>
          <a:p>
            <a:pPr lvl="1"/>
            <a:r>
              <a:rPr lang="en-US" altLang="ko-KR" dirty="0"/>
              <a:t>Waiting for the </a:t>
            </a:r>
            <a:r>
              <a:rPr lang="en-US" altLang="ko-KR" b="1" dirty="0"/>
              <a:t>rotational delay</a:t>
            </a:r>
          </a:p>
          <a:p>
            <a:pPr lvl="1"/>
            <a:r>
              <a:rPr lang="en-US" altLang="ko-KR" b="1" dirty="0"/>
              <a:t>Transfer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2701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92" y="1251"/>
            <a:ext cx="10515600" cy="1325563"/>
          </a:xfrm>
        </p:spPr>
        <p:txBody>
          <a:bodyPr/>
          <a:lstStyle/>
          <a:p>
            <a:r>
              <a:rPr lang="en-US" altLang="ko-KR" dirty="0"/>
              <a:t>Track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110" y="895740"/>
            <a:ext cx="10588690" cy="5281224"/>
          </a:xfrm>
        </p:spPr>
        <p:txBody>
          <a:bodyPr>
            <a:normAutofit fontScale="92500" lnSpcReduction="20000"/>
          </a:bodyPr>
          <a:lstStyle/>
          <a:p>
            <a:endParaRPr lang="tr-TR" altLang="ko-KR" dirty="0"/>
          </a:p>
          <a:p>
            <a:r>
              <a:rPr lang="en-US" altLang="ko-KR" dirty="0"/>
              <a:t>Make sure that sequential reads can be properly serviced </a:t>
            </a:r>
            <a:r>
              <a:rPr lang="en-US" altLang="ko-KR" b="1" dirty="0"/>
              <a:t>even when crossing track boundaries</a:t>
            </a:r>
            <a:r>
              <a:rPr lang="en-US" altLang="ko-KR" dirty="0"/>
              <a:t>.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tr-TR" altLang="ko-KR" i="1" dirty="0"/>
          </a:p>
          <a:p>
            <a:pPr lvl="1"/>
            <a:endParaRPr lang="tr-TR" altLang="ko-KR" i="1" dirty="0"/>
          </a:p>
          <a:p>
            <a:endParaRPr lang="tr-TR" altLang="ko-KR" i="1" dirty="0"/>
          </a:p>
          <a:p>
            <a:endParaRPr lang="tr-TR" altLang="ko-KR" i="1" dirty="0"/>
          </a:p>
          <a:p>
            <a:r>
              <a:rPr lang="en-US" altLang="ko-KR" i="1" dirty="0"/>
              <a:t>Without track skew</a:t>
            </a:r>
            <a:r>
              <a:rPr lang="en-US" altLang="ko-KR" dirty="0"/>
              <a:t>, the head would be moved to the next track but the desired next block would have already rotated under the head.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2930" y="4869161"/>
            <a:ext cx="27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Three Tracks: Track Skew Of 2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60376" y="2169753"/>
            <a:ext cx="2831768" cy="2679662"/>
            <a:chOff x="2460312" y="2964101"/>
            <a:chExt cx="2831768" cy="2679662"/>
          </a:xfrm>
        </p:grpSpPr>
        <p:grpSp>
          <p:nvGrpSpPr>
            <p:cNvPr id="9" name="그룹 8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82556" y="1801368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8" name="Straight Arrow Connector 20"/>
          <p:cNvCxnSpPr/>
          <p:nvPr/>
        </p:nvCxnSpPr>
        <p:spPr>
          <a:xfrm flipH="1">
            <a:off x="5401333" y="2113111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 rot="2062398">
            <a:off x="4737290" y="3463953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09297" y="3368842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362516" y="459587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원호 61"/>
          <p:cNvSpPr/>
          <p:nvPr/>
        </p:nvSpPr>
        <p:spPr>
          <a:xfrm rot="7585199">
            <a:off x="5395530" y="3037167"/>
            <a:ext cx="972108" cy="1126793"/>
          </a:xfrm>
          <a:prstGeom prst="arc">
            <a:avLst/>
          </a:prstGeom>
          <a:ln w="142875"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원호 64"/>
          <p:cNvSpPr/>
          <p:nvPr/>
        </p:nvSpPr>
        <p:spPr>
          <a:xfrm rot="4744430">
            <a:off x="5537157" y="2908426"/>
            <a:ext cx="1400520" cy="1327692"/>
          </a:xfrm>
          <a:prstGeom prst="arc">
            <a:avLst/>
          </a:prstGeom>
          <a:ln w="152400"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05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(Track Buffer)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Hold data </a:t>
            </a:r>
            <a:r>
              <a:rPr lang="en-US" altLang="ko-KR" dirty="0"/>
              <a:t>read from or written to the disk</a:t>
            </a:r>
          </a:p>
          <a:p>
            <a:pPr lvl="1"/>
            <a:r>
              <a:rPr lang="en-US" altLang="ko-KR" dirty="0"/>
              <a:t>Allow the drive to </a:t>
            </a:r>
            <a:r>
              <a:rPr lang="en-US" altLang="ko-KR" u="sng" dirty="0"/>
              <a:t>quickly respond</a:t>
            </a:r>
            <a:r>
              <a:rPr lang="en-US" altLang="ko-KR" dirty="0"/>
              <a:t> to requests.</a:t>
            </a:r>
          </a:p>
          <a:p>
            <a:pPr lvl="1"/>
            <a:r>
              <a:rPr lang="en-US" altLang="ko-KR" dirty="0"/>
              <a:t>Small amount of memory (usually around 8 or 16 MB)</a:t>
            </a:r>
          </a:p>
        </p:txBody>
      </p:sp>
    </p:spTree>
    <p:extLst>
      <p:ext uri="{BB962C8B-B14F-4D97-AF65-F5344CB8AC3E}">
        <p14:creationId xmlns:p14="http://schemas.microsoft.com/office/powerpoint/2010/main" val="3612088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on cache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Write</a:t>
            </a:r>
            <a:r>
              <a:rPr lang="tr-TR" altLang="ko-KR" b="1" dirty="0"/>
              <a:t> </a:t>
            </a:r>
            <a:r>
              <a:rPr lang="en-US" altLang="ko-KR" b="1" dirty="0"/>
              <a:t>back</a:t>
            </a:r>
            <a:r>
              <a:rPr lang="en-US" altLang="ko-KR" dirty="0"/>
              <a:t> (Immediate reporting)</a:t>
            </a:r>
          </a:p>
          <a:p>
            <a:pPr lvl="1"/>
            <a:r>
              <a:rPr lang="en-US" altLang="ko-KR" dirty="0"/>
              <a:t>Acknowledge a write has </a:t>
            </a:r>
            <a:r>
              <a:rPr lang="tr-TR" altLang="ko-KR" dirty="0" err="1"/>
              <a:t>been</a:t>
            </a:r>
            <a:r>
              <a:rPr lang="tr-TR" altLang="ko-KR" dirty="0"/>
              <a:t> </a:t>
            </a:r>
            <a:r>
              <a:rPr lang="en-US" altLang="ko-KR" dirty="0"/>
              <a:t>completed when it has </a:t>
            </a:r>
            <a:r>
              <a:rPr lang="en-US" altLang="ko-KR" b="1" dirty="0">
                <a:solidFill>
                  <a:schemeClr val="accent6"/>
                </a:solidFill>
              </a:rPr>
              <a:t>put the data in its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faster but dangerous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Write through</a:t>
            </a:r>
          </a:p>
          <a:p>
            <a:pPr lvl="1"/>
            <a:r>
              <a:rPr lang="en-US" altLang="ko-KR" dirty="0"/>
              <a:t>Acknowledge a write has </a:t>
            </a:r>
            <a:r>
              <a:rPr lang="tr-TR" altLang="ko-KR" dirty="0" err="1"/>
              <a:t>been</a:t>
            </a:r>
            <a:r>
              <a:rPr lang="tr-TR" altLang="ko-KR" dirty="0"/>
              <a:t> </a:t>
            </a:r>
            <a:r>
              <a:rPr lang="en-US" altLang="ko-KR" dirty="0"/>
              <a:t>completed after the write has </a:t>
            </a:r>
            <a:r>
              <a:rPr lang="en-US" altLang="ko-KR" b="1" dirty="0">
                <a:solidFill>
                  <a:schemeClr val="accent6"/>
                </a:solidFill>
              </a:rPr>
              <a:t>actually been written to disk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023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Time: Doing The Math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I/O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dirty="0"/>
                  <a:t>):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rate of I/O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dirty="0"/>
                  <a:t>):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38193" y="1867651"/>
                <a:ext cx="371287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𝑠𝑒𝑒𝑘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𝑟𝑜𝑡𝑎𝑡𝑖𝑜𝑛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𝑡𝑟𝑎𝑛𝑠𝑓𝑒𝑟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93" y="1867651"/>
                <a:ext cx="3712876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0282" y="2790193"/>
                <a:ext cx="2202141" cy="701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𝑆𝑖𝑧𝑒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𝑇𝑟𝑎𝑛𝑠𝑓𝑒𝑟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282" y="2790193"/>
                <a:ext cx="2202141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89738"/>
              </p:ext>
            </p:extLst>
          </p:nvPr>
        </p:nvGraphicFramePr>
        <p:xfrm>
          <a:off x="3802089" y="3990053"/>
          <a:ext cx="59046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9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Cheetah 15K.5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Barracuda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Capacity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 GB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TB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 Seek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Transfer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 MB/s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 MB/s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Platters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MB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16/32 MB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Connects Via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SCSI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2130" y="6438326"/>
            <a:ext cx="49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 Drive Specs: SCSI Versus SATA</a:t>
            </a:r>
          </a:p>
        </p:txBody>
      </p:sp>
    </p:spTree>
    <p:extLst>
      <p:ext uri="{BB962C8B-B14F-4D97-AF65-F5344CB8AC3E}">
        <p14:creationId xmlns:p14="http://schemas.microsoft.com/office/powerpoint/2010/main" val="260952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5934"/>
            <a:ext cx="10515600" cy="4351338"/>
          </a:xfrm>
        </p:spPr>
        <p:txBody>
          <a:bodyPr/>
          <a:lstStyle/>
          <a:p>
            <a:r>
              <a:rPr lang="en-US" altLang="ko-KR" b="1" dirty="0"/>
              <a:t>Random workload</a:t>
            </a:r>
            <a:r>
              <a:rPr lang="en-US" altLang="ko-KR" dirty="0"/>
              <a:t>: Issue 4KB read to random locations on the disk</a:t>
            </a:r>
          </a:p>
          <a:p>
            <a:r>
              <a:rPr lang="en-US" altLang="ko-KR" b="1" dirty="0"/>
              <a:t>Sequential workload</a:t>
            </a:r>
            <a:r>
              <a:rPr lang="en-US" altLang="ko-KR" dirty="0"/>
              <a:t>: Read 100MB consecutively from the disk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055746"/>
                  </p:ext>
                </p:extLst>
              </p:nvPr>
            </p:nvGraphicFramePr>
            <p:xfrm>
              <a:off x="3071664" y="2536711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8936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𝑠𝑒𝑒𝑘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𝑟𝑜𝑡𝑎𝑡𝑖𝑜𝑛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055746"/>
                  </p:ext>
                </p:extLst>
              </p:nvPr>
            </p:nvGraphicFramePr>
            <p:xfrm>
              <a:off x="3071664" y="2536711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000" r="-125182" b="-7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000" r="-125182" b="-6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286792" r="-249758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386792" r="-249758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477778" r="-249758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588679" r="-249758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688679" r="-249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788679" r="-249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3359697" y="5397287"/>
            <a:ext cx="49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 Drive Performance: SCSI Versus SATA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3672" y="5921087"/>
            <a:ext cx="5544616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There is a huge gap in drive performance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between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random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and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sequential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workloads</a:t>
            </a:r>
          </a:p>
        </p:txBody>
      </p:sp>
    </p:spTree>
    <p:extLst>
      <p:ext uri="{BB962C8B-B14F-4D97-AF65-F5344CB8AC3E}">
        <p14:creationId xmlns:p14="http://schemas.microsoft.com/office/powerpoint/2010/main" val="2353033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Disk Scheduler</a:t>
            </a:r>
            <a:r>
              <a:rPr lang="en-US" altLang="ko-KR" dirty="0"/>
              <a:t> decides </a:t>
            </a:r>
            <a:r>
              <a:rPr lang="en-US" altLang="ko-KR" u="sng" dirty="0"/>
              <a:t>which I/O request</a:t>
            </a:r>
            <a:r>
              <a:rPr lang="en-US" altLang="ko-KR" dirty="0"/>
              <a:t> to schedule next.</a:t>
            </a:r>
          </a:p>
          <a:p>
            <a:r>
              <a:rPr lang="en-US" altLang="ko-KR" b="1" dirty="0"/>
              <a:t>SSTF</a:t>
            </a:r>
            <a:r>
              <a:rPr lang="en-US" altLang="ko-KR" dirty="0"/>
              <a:t> (Shortest Seek Time First)</a:t>
            </a:r>
          </a:p>
          <a:p>
            <a:pPr lvl="1"/>
            <a:r>
              <a:rPr lang="en-US" altLang="ko-KR" dirty="0"/>
              <a:t>Order the queue of I/O request by track</a:t>
            </a:r>
          </a:p>
          <a:p>
            <a:pPr lvl="1"/>
            <a:r>
              <a:rPr lang="en-US" altLang="ko-KR" dirty="0"/>
              <a:t>Pick requests on the nearest track to complete first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2184" y="4082802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354364" y="3714417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3673141" y="4026160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3009098" y="5377002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87560" y="526704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34324" y="650892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35960" y="4866545"/>
            <a:ext cx="4536504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SSTF: Scheduling Request 21 and 2</a:t>
            </a:r>
          </a:p>
          <a:p>
            <a:pPr>
              <a:lnSpc>
                <a:spcPct val="150000"/>
              </a:lnSpc>
            </a:pPr>
            <a:r>
              <a:rPr lang="tr-TR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i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ssue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the request to 21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issue the request to 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128481" y="4419111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33723" y="6352947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20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SSTF is not a panacea.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Problem 1</a:t>
            </a:r>
            <a:r>
              <a:rPr lang="en-US" altLang="ko-KR" dirty="0"/>
              <a:t>: The drive geometry is not available to the host OS</a:t>
            </a:r>
          </a:p>
          <a:p>
            <a:pPr lvl="1"/>
            <a:r>
              <a:rPr lang="en-US" altLang="ko-KR" dirty="0"/>
              <a:t>Solution: OS can simply implement </a:t>
            </a:r>
            <a:r>
              <a:rPr lang="en-US" altLang="ko-KR" u="sng" dirty="0"/>
              <a:t>Nearest-block-first</a:t>
            </a:r>
            <a:r>
              <a:rPr lang="en-US" altLang="ko-KR" b="1" dirty="0"/>
              <a:t> </a:t>
            </a:r>
            <a:r>
              <a:rPr lang="en-US" altLang="ko-KR" dirty="0"/>
              <a:t>(NBF)</a:t>
            </a:r>
          </a:p>
          <a:p>
            <a:endParaRPr lang="en-US" altLang="ko-KR" dirty="0"/>
          </a:p>
          <a:p>
            <a:r>
              <a:rPr lang="en-US" altLang="ko-KR" b="1" dirty="0"/>
              <a:t>Problem 2</a:t>
            </a:r>
            <a:r>
              <a:rPr lang="en-US" altLang="ko-KR" dirty="0"/>
              <a:t>: Starvation</a:t>
            </a:r>
          </a:p>
          <a:p>
            <a:pPr lvl="1"/>
            <a:r>
              <a:rPr lang="en-US" altLang="ko-KR" dirty="0"/>
              <a:t>If there were a steady stream of request to the inner track, request to other tracks would then be ignored completely.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63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894" y="168523"/>
            <a:ext cx="10515600" cy="1325563"/>
          </a:xfrm>
        </p:spPr>
        <p:txBody>
          <a:bodyPr/>
          <a:lstStyle/>
          <a:p>
            <a:r>
              <a:rPr lang="tr-TR" altLang="ko-KR" dirty="0" err="1"/>
              <a:t>System</a:t>
            </a:r>
            <a:r>
              <a:rPr lang="tr-TR" altLang="ko-KR" dirty="0"/>
              <a:t> Architecture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025176" y="1407585"/>
            <a:ext cx="847328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5024" y="1397967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Memory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3270920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6060818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665869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455768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2927648" y="2214531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/>
          <p:nvPr/>
        </p:nvCxnSpPr>
        <p:spPr>
          <a:xfrm>
            <a:off x="2927648" y="3817757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2927648" y="2809645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/>
          <p:cNvCxnSpPr/>
          <p:nvPr/>
        </p:nvCxnSpPr>
        <p:spPr>
          <a:xfrm>
            <a:off x="5447928" y="2233581"/>
            <a:ext cx="0" cy="576064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/>
          <p:nvPr/>
        </p:nvCxnSpPr>
        <p:spPr>
          <a:xfrm>
            <a:off x="5447928" y="2809645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0"/>
          <p:cNvCxnSpPr/>
          <p:nvPr/>
        </p:nvCxnSpPr>
        <p:spPr>
          <a:xfrm>
            <a:off x="6583928" y="2809645"/>
            <a:ext cx="0" cy="50405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105024" y="3133681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Graphics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8" name="Straight Arrow Connector 20"/>
          <p:cNvCxnSpPr/>
          <p:nvPr/>
        </p:nvCxnSpPr>
        <p:spPr>
          <a:xfrm>
            <a:off x="6672704" y="1801533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/>
          <p:cNvCxnSpPr/>
          <p:nvPr/>
        </p:nvCxnSpPr>
        <p:spPr>
          <a:xfrm>
            <a:off x="4440456" y="1801533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0"/>
          <p:cNvCxnSpPr/>
          <p:nvPr/>
        </p:nvCxnSpPr>
        <p:spPr>
          <a:xfrm>
            <a:off x="7832576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0"/>
          <p:cNvCxnSpPr/>
          <p:nvPr/>
        </p:nvCxnSpPr>
        <p:spPr>
          <a:xfrm>
            <a:off x="6416418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5000261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/>
          <p:cNvCxnSpPr/>
          <p:nvPr/>
        </p:nvCxnSpPr>
        <p:spPr>
          <a:xfrm>
            <a:off x="3584104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51784" y="4947845"/>
            <a:ext cx="355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Prototypical System Architecture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00256" y="2069820"/>
            <a:ext cx="146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(proprietary)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23684" y="271847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PCI)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23684" y="365457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SCSI</a:t>
            </a:r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SATA,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USB)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47528" y="5485167"/>
            <a:ext cx="8592380" cy="120265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is attached to the main memory of the system via some kind of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tr-TR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 devices are connected to the system via a general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tr-TR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tr-TR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ven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lower down are one or more of what we call a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bus</a:t>
            </a:r>
            <a:r>
              <a:rPr lang="tr-TR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201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(a.k.a. SCAN or C-SCAN)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across the disk servicing requests in order across the tracks.</a:t>
            </a:r>
          </a:p>
          <a:p>
            <a:pPr lvl="1"/>
            <a:r>
              <a:rPr lang="en-US" altLang="ko-KR" b="1" dirty="0"/>
              <a:t>Sweep</a:t>
            </a:r>
            <a:r>
              <a:rPr lang="en-US" altLang="ko-KR" dirty="0"/>
              <a:t>: A single pass across the disk</a:t>
            </a:r>
          </a:p>
          <a:p>
            <a:pPr lvl="2"/>
            <a:r>
              <a:rPr lang="en-US" altLang="ko-KR" dirty="0"/>
              <a:t>If a request comes for a block on a track that has already been services on this sweep of the disk, it is queued until the next sweep.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F-SCAN</a:t>
            </a:r>
          </a:p>
          <a:p>
            <a:pPr lvl="2"/>
            <a:r>
              <a:rPr lang="en-US" altLang="ko-KR" dirty="0"/>
              <a:t>Freeze the queue to be serviced when it is doing a sweep</a:t>
            </a:r>
          </a:p>
          <a:p>
            <a:pPr lvl="2"/>
            <a:r>
              <a:rPr lang="en-US" altLang="ko-KR" dirty="0"/>
              <a:t>Avoid starvation of far-away requests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C-SCAN </a:t>
            </a:r>
            <a:r>
              <a:rPr lang="en-US" altLang="ko-KR" dirty="0"/>
              <a:t>(Circular SCAN)</a:t>
            </a:r>
          </a:p>
          <a:p>
            <a:pPr lvl="2"/>
            <a:r>
              <a:rPr lang="en-US" altLang="ko-KR" dirty="0"/>
              <a:t>Sweep from outer-to-inner, and then inner-to-outer,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86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55" y="56680"/>
            <a:ext cx="10515600" cy="1325563"/>
          </a:xfrm>
        </p:spPr>
        <p:txBody>
          <a:bodyPr/>
          <a:lstStyle/>
          <a:p>
            <a:r>
              <a:rPr lang="en-US" altLang="ko-KR" dirty="0"/>
              <a:t>How to account for Disk rotation costs?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If rotation is faster than seek : request 16 </a:t>
            </a:r>
            <a:r>
              <a:rPr lang="en-US" altLang="ko-KR" dirty="0">
                <a:sym typeface="Wingdings" pitchFamily="2" charset="2"/>
              </a:rPr>
              <a:t> request 8</a:t>
            </a:r>
            <a:endParaRPr lang="en-US" altLang="ko-KR" dirty="0"/>
          </a:p>
          <a:p>
            <a:pPr lvl="1"/>
            <a:r>
              <a:rPr lang="en-US" altLang="ko-KR" dirty="0"/>
              <a:t>If seek is faster than rotation : request 8 </a:t>
            </a:r>
            <a:r>
              <a:rPr lang="en-US" altLang="ko-KR" dirty="0">
                <a:sym typeface="Wingdings" pitchFamily="2" charset="2"/>
              </a:rPr>
              <a:t> request 16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74315" y="1522336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96495" y="1153951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5415272" y="1465694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4751229" y="2816536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229691" y="2706578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76455" y="394846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2168" y="4322303"/>
            <a:ext cx="383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SSTF: Sometimes Not Good Enough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397428" y="3520612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48088" y="1753470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351584" y="5589240"/>
            <a:ext cx="7416824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On modern drives, both seek and rotation are roughly equivalent: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Thus,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SPTF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(Shortest Positioning Time First) is useful.</a:t>
            </a:r>
          </a:p>
        </p:txBody>
      </p:sp>
    </p:spTree>
    <p:extLst>
      <p:ext uri="{BB962C8B-B14F-4D97-AF65-F5344CB8AC3E}">
        <p14:creationId xmlns:p14="http://schemas.microsoft.com/office/powerpoint/2010/main" val="3347071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Reduce the number of request </a:t>
            </a:r>
            <a:r>
              <a:rPr lang="en-US" altLang="ko-KR" dirty="0"/>
              <a:t>sent to the disk and lower overhead</a:t>
            </a:r>
          </a:p>
          <a:p>
            <a:pPr lvl="1"/>
            <a:r>
              <a:rPr lang="en-US" altLang="ko-KR" dirty="0"/>
              <a:t>E.g., read blocks 33, then 8, then 34:</a:t>
            </a:r>
          </a:p>
          <a:p>
            <a:r>
              <a:rPr lang="en-US" altLang="ko-KR" dirty="0"/>
              <a:t>The scheduler merge the request for blocks 33 and 34 </a:t>
            </a:r>
            <a:r>
              <a:rPr lang="en-US" altLang="ko-KR" i="1" dirty="0"/>
              <a:t>into a single two-block request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981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5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38. RAID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7300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(Redundant Array of Inexpensive Disks)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multiple disks </a:t>
            </a:r>
            <a:r>
              <a:rPr lang="en-US" altLang="ko-KR" dirty="0"/>
              <a:t>in concert to build a </a:t>
            </a:r>
            <a:r>
              <a:rPr lang="en-US" altLang="ko-KR" b="1" dirty="0">
                <a:solidFill>
                  <a:schemeClr val="accent6"/>
                </a:solidFill>
              </a:rPr>
              <a:t>faster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bigger</a:t>
            </a:r>
            <a:r>
              <a:rPr lang="en-US" altLang="ko-KR" dirty="0"/>
              <a:t>, and more </a:t>
            </a:r>
            <a:r>
              <a:rPr lang="en-US" altLang="ko-KR" b="1" dirty="0">
                <a:solidFill>
                  <a:schemeClr val="accent6"/>
                </a:solidFill>
              </a:rPr>
              <a:t>reliable</a:t>
            </a:r>
            <a:r>
              <a:rPr lang="en-US" altLang="ko-KR" dirty="0"/>
              <a:t> disk system.</a:t>
            </a:r>
          </a:p>
          <a:p>
            <a:pPr lvl="1"/>
            <a:r>
              <a:rPr lang="en-US" altLang="ko-KR" dirty="0"/>
              <a:t>RAID just looks like </a:t>
            </a:r>
            <a:r>
              <a:rPr lang="en-US" altLang="ko-KR" u="sng" dirty="0"/>
              <a:t>a big disk</a:t>
            </a:r>
            <a:r>
              <a:rPr lang="en-US" altLang="ko-KR" dirty="0"/>
              <a:t> to the host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b="1" dirty="0"/>
              <a:t>Performance </a:t>
            </a:r>
            <a:r>
              <a:rPr lang="en-US" altLang="ko-KR" dirty="0"/>
              <a:t>&amp; </a:t>
            </a:r>
            <a:r>
              <a:rPr lang="en-US" altLang="ko-KR" b="1" dirty="0"/>
              <a:t>Capacity</a:t>
            </a:r>
            <a:r>
              <a:rPr lang="en-US" altLang="ko-KR" dirty="0"/>
              <a:t>: Using multiple disks in parallel</a:t>
            </a:r>
          </a:p>
          <a:p>
            <a:pPr lvl="1"/>
            <a:r>
              <a:rPr lang="en-US" altLang="ko-KR" b="1" dirty="0"/>
              <a:t>Reliability</a:t>
            </a:r>
            <a:r>
              <a:rPr lang="en-US" altLang="ko-KR" dirty="0"/>
              <a:t>: RAID can tolerate the loss of a disk.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697018" y="5310616"/>
            <a:ext cx="5400600" cy="84484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RAIDs provide these advantages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transparently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systems that use them.</a:t>
            </a:r>
          </a:p>
        </p:txBody>
      </p:sp>
    </p:spTree>
    <p:extLst>
      <p:ext uri="{BB962C8B-B14F-4D97-AF65-F5344CB8AC3E}">
        <p14:creationId xmlns:p14="http://schemas.microsoft.com/office/powerpoint/2010/main" val="639414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RAID receives I/O request,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RAID </a:t>
            </a:r>
            <a:r>
              <a:rPr lang="en-US" altLang="ko-KR" b="1" dirty="0"/>
              <a:t>calculates </a:t>
            </a:r>
            <a:r>
              <a:rPr lang="en-US" altLang="ko-KR" dirty="0"/>
              <a:t>which disk to access.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RAID </a:t>
            </a:r>
            <a:r>
              <a:rPr lang="en-US" altLang="ko-KR" b="1" dirty="0"/>
              <a:t>issue</a:t>
            </a:r>
            <a:r>
              <a:rPr lang="tr-TR" altLang="ko-KR" b="1" dirty="0"/>
              <a:t>s</a:t>
            </a:r>
            <a:r>
              <a:rPr lang="en-US" altLang="ko-KR" dirty="0"/>
              <a:t> one or more </a:t>
            </a:r>
            <a:r>
              <a:rPr lang="en-US" altLang="ko-KR" b="1" dirty="0"/>
              <a:t>physical I/</a:t>
            </a: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en-US" altLang="ko-KR" dirty="0"/>
              <a:t>to do so.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RAID example: A mirrored RAID system</a:t>
            </a:r>
          </a:p>
          <a:p>
            <a:pPr lvl="1"/>
            <a:r>
              <a:rPr lang="en-US" altLang="ko-KR" dirty="0"/>
              <a:t>Keep </a:t>
            </a:r>
            <a:r>
              <a:rPr lang="en-US" altLang="ko-KR" u="sng" dirty="0"/>
              <a:t>two copies</a:t>
            </a:r>
            <a:r>
              <a:rPr lang="en-US" altLang="ko-KR" dirty="0"/>
              <a:t> of each block (each one on a separate disk)</a:t>
            </a:r>
          </a:p>
          <a:p>
            <a:pPr lvl="1"/>
            <a:r>
              <a:rPr lang="tr-TR" altLang="ko-KR" dirty="0" err="1"/>
              <a:t>When</a:t>
            </a:r>
            <a:r>
              <a:rPr lang="tr-TR" altLang="ko-KR" dirty="0"/>
              <a:t> </a:t>
            </a:r>
            <a:r>
              <a:rPr lang="tr-TR" altLang="ko-KR" dirty="0" err="1"/>
              <a:t>writing</a:t>
            </a:r>
            <a:r>
              <a:rPr lang="tr-TR" altLang="ko-KR" dirty="0"/>
              <a:t>, p</a:t>
            </a:r>
            <a:r>
              <a:rPr lang="en-US" altLang="ko-KR" dirty="0" err="1"/>
              <a:t>erform</a:t>
            </a:r>
            <a:r>
              <a:rPr lang="en-US" altLang="ko-KR" dirty="0"/>
              <a:t> </a:t>
            </a:r>
            <a:r>
              <a:rPr lang="en-US" altLang="ko-KR" u="sng" dirty="0"/>
              <a:t>two physical I/</a:t>
            </a:r>
            <a:r>
              <a:rPr lang="en-US" altLang="ko-KR" u="sng" dirty="0" err="1"/>
              <a:t>Os</a:t>
            </a:r>
            <a:r>
              <a:rPr lang="en-US" altLang="ko-KR" dirty="0"/>
              <a:t> for every one logical I/O it is issued.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53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Internals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microcontroller</a:t>
            </a:r>
          </a:p>
          <a:p>
            <a:pPr lvl="1"/>
            <a:r>
              <a:rPr lang="en-US" altLang="ko-KR" dirty="0"/>
              <a:t>Run firmware to direct the operation of the RAID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Volatile memory (such as DRAM)</a:t>
            </a:r>
          </a:p>
          <a:p>
            <a:pPr lvl="1"/>
            <a:r>
              <a:rPr lang="en-US" altLang="ko-KR" dirty="0"/>
              <a:t>Buffer data blocks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Non-volatile memory</a:t>
            </a:r>
          </a:p>
          <a:p>
            <a:pPr lvl="1"/>
            <a:r>
              <a:rPr lang="en-US" altLang="ko-KR" dirty="0"/>
              <a:t>Buffer writes safely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Specialized logic to perform parity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3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RAIDs are designed to </a:t>
            </a:r>
            <a:r>
              <a:rPr lang="en-US" altLang="ko-KR" b="1" dirty="0"/>
              <a:t>detect</a:t>
            </a:r>
            <a:r>
              <a:rPr lang="en-US" altLang="ko-KR" dirty="0"/>
              <a:t> and </a:t>
            </a:r>
            <a:r>
              <a:rPr lang="en-US" altLang="ko-KR" b="1" dirty="0"/>
              <a:t>recover</a:t>
            </a:r>
            <a:r>
              <a:rPr lang="en-US" altLang="ko-KR" dirty="0"/>
              <a:t> from certain kinds of disk faults.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6"/>
                </a:solidFill>
              </a:rPr>
              <a:t>Fail-stop</a:t>
            </a:r>
            <a:r>
              <a:rPr lang="en-US" altLang="ko-KR" dirty="0"/>
              <a:t> fault model</a:t>
            </a:r>
          </a:p>
          <a:p>
            <a:pPr lvl="1"/>
            <a:r>
              <a:rPr lang="en-US" altLang="ko-KR" dirty="0"/>
              <a:t>A disk can be in one of two states: </a:t>
            </a:r>
            <a:r>
              <a:rPr lang="en-US" altLang="ko-KR" i="1" dirty="0"/>
              <a:t>Working</a:t>
            </a:r>
            <a:r>
              <a:rPr lang="en-US" altLang="ko-KR" dirty="0"/>
              <a:t> or </a:t>
            </a:r>
            <a:r>
              <a:rPr lang="en-US" altLang="ko-KR" i="1" dirty="0"/>
              <a:t>Failed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Working: all blocks can be read or written.</a:t>
            </a:r>
          </a:p>
          <a:p>
            <a:pPr lvl="2"/>
            <a:r>
              <a:rPr lang="en-US" altLang="ko-KR" dirty="0"/>
              <a:t>Failed: the disk is permanently lost.</a:t>
            </a:r>
          </a:p>
          <a:p>
            <a:pPr lvl="1"/>
            <a:r>
              <a:rPr lang="en-US" altLang="ko-KR" u="sng" dirty="0"/>
              <a:t>RAID controller</a:t>
            </a:r>
            <a:r>
              <a:rPr lang="en-US" altLang="ko-KR" dirty="0"/>
              <a:t> can immediately observe when a disk has failed.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929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a RAID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</a:t>
            </a:r>
          </a:p>
          <a:p>
            <a:pPr lvl="1"/>
            <a:r>
              <a:rPr lang="en-US" altLang="ko-KR" dirty="0"/>
              <a:t>How much useful capacity is available to systems?	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/>
              <a:t>How many disk faults can the given design tolerate?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84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en-US" altLang="zh-CN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62421"/>
            <a:ext cx="10657114" cy="4205114"/>
          </a:xfrm>
        </p:spPr>
        <p:txBody>
          <a:bodyPr/>
          <a:lstStyle/>
          <a:p>
            <a:r>
              <a:rPr lang="en-US" altLang="zh-CN" dirty="0"/>
              <a:t>Buses</a:t>
            </a:r>
          </a:p>
          <a:p>
            <a:pPr lvl="1"/>
            <a:r>
              <a:rPr lang="en-US" altLang="zh-CN" dirty="0"/>
              <a:t>Data paths that provide</a:t>
            </a:r>
            <a:r>
              <a:rPr lang="tr-TR" altLang="zh-CN" dirty="0"/>
              <a:t>s</a:t>
            </a:r>
            <a:r>
              <a:rPr lang="en-US" altLang="zh-CN" dirty="0"/>
              <a:t> to enable information between CPU(s), RAM, and I/O devices.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I/O bus</a:t>
            </a:r>
          </a:p>
          <a:p>
            <a:pPr lvl="1"/>
            <a:r>
              <a:rPr lang="en-US" altLang="zh-CN" dirty="0"/>
              <a:t>Data path that connects a CPU to an I/O device.</a:t>
            </a:r>
          </a:p>
          <a:p>
            <a:pPr lvl="1"/>
            <a:r>
              <a:rPr lang="en-US" altLang="zh-CN" dirty="0"/>
              <a:t>I/O bus is connected to I/O device by three hardware components: I/O ports, interfaces and device controllers.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46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0: Striping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 Level 0 is the simplest form as </a:t>
            </a:r>
            <a:r>
              <a:rPr lang="en-US" altLang="ko-KR" b="1" dirty="0"/>
              <a:t>striping</a:t>
            </a:r>
            <a:r>
              <a:rPr lang="en-US" altLang="ko-KR" dirty="0"/>
              <a:t> blocks.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Spread the blocks </a:t>
            </a:r>
            <a:r>
              <a:rPr lang="en-US" altLang="ko-KR" dirty="0"/>
              <a:t>across the disks in </a:t>
            </a:r>
            <a:r>
              <a:rPr lang="en-US" altLang="ko-KR" u="sng" dirty="0"/>
              <a:t>a round-robin fashion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 redundancy</a:t>
            </a:r>
          </a:p>
          <a:p>
            <a:pPr lvl="1"/>
            <a:r>
              <a:rPr lang="en-US" altLang="ko-KR" dirty="0"/>
              <a:t>Excellent </a:t>
            </a:r>
            <a:r>
              <a:rPr lang="en-US" altLang="ko-KR" u="sng" dirty="0"/>
              <a:t>performance</a:t>
            </a:r>
            <a:r>
              <a:rPr lang="en-US" altLang="ko-KR" dirty="0"/>
              <a:t> and </a:t>
            </a:r>
            <a:r>
              <a:rPr lang="en-US" altLang="ko-KR" u="sng" dirty="0"/>
              <a:t>capacity</a:t>
            </a:r>
            <a:endParaRPr lang="ko-KR" altLang="en-US" u="sng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87688" y="3940688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64986" y="6063175"/>
            <a:ext cx="416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RAID-0: Simple Striping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(Assume here a 4-disk array)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699992" y="4346597"/>
            <a:ext cx="3888432" cy="243206"/>
          </a:xfrm>
          <a:prstGeom prst="roundRect">
            <a:avLst/>
          </a:prstGeom>
          <a:noFill/>
          <a:ln w="9525">
            <a:solidFill>
              <a:schemeClr val="tx2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5840" y="4298323"/>
            <a:ext cx="257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Stripe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(The blocks in the same row)</a:t>
            </a:r>
            <a:endParaRPr lang="ko-KR" altLang="en-US" sz="1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598742" y="4472629"/>
            <a:ext cx="36946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965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Example</a:t>
            </a:r>
            <a:r>
              <a:rPr lang="tr-TR" altLang="ko-KR" dirty="0"/>
              <a:t>:</a:t>
            </a:r>
            <a:r>
              <a:rPr lang="en-US" altLang="ko-KR" dirty="0"/>
              <a:t> RAID-0 with a bigger chunk size</a:t>
            </a:r>
          </a:p>
          <a:p>
            <a:pPr lvl="1"/>
            <a:r>
              <a:rPr lang="en-US" altLang="ko-KR" dirty="0"/>
              <a:t>Chunk size : 2 blocks (8 KB)</a:t>
            </a:r>
          </a:p>
          <a:p>
            <a:pPr lvl="1"/>
            <a:r>
              <a:rPr lang="en-US" altLang="ko-KR" dirty="0"/>
              <a:t>A Stripe: 4 chunks (32 KB)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79442" y="3325251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4770" y="5323468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Striping with a Bigger Chunk Size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63060" y="3738632"/>
            <a:ext cx="25816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56220" y="4115515"/>
            <a:ext cx="25816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3739292"/>
            <a:ext cx="1152128" cy="58477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chunk size:</a:t>
            </a:r>
          </a:p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tr-TR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blocks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578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Chunk Sizes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Chunk size mostly affects performance of the array</a:t>
            </a:r>
          </a:p>
          <a:p>
            <a:pPr lvl="1"/>
            <a:r>
              <a:rPr lang="en-US" altLang="ko-KR" b="1" dirty="0"/>
              <a:t>Small chunk size</a:t>
            </a:r>
          </a:p>
          <a:p>
            <a:pPr lvl="2"/>
            <a:r>
              <a:rPr lang="en-US" altLang="ko-KR" dirty="0"/>
              <a:t>Increasing the parallelism</a:t>
            </a:r>
          </a:p>
          <a:p>
            <a:pPr lvl="2"/>
            <a:r>
              <a:rPr lang="en-US" altLang="ko-KR" dirty="0"/>
              <a:t>Increasing positioning time to access blocks</a:t>
            </a:r>
          </a:p>
          <a:p>
            <a:pPr lvl="1"/>
            <a:r>
              <a:rPr lang="en-US" altLang="ko-KR" b="1" dirty="0"/>
              <a:t>Big chunk size</a:t>
            </a:r>
          </a:p>
          <a:p>
            <a:pPr lvl="2"/>
            <a:r>
              <a:rPr lang="en-US" altLang="ko-KR" dirty="0"/>
              <a:t>Reducing intra-file parallelism</a:t>
            </a:r>
          </a:p>
          <a:p>
            <a:pPr lvl="2"/>
            <a:r>
              <a:rPr lang="en-US" altLang="ko-KR" dirty="0"/>
              <a:t>Reducing positioning time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6045" y="4966237"/>
            <a:ext cx="54006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Determining the “best” chunk size is hard to do.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Most arrays use larger chunk sizes (e.g., 64 KB)</a:t>
            </a:r>
          </a:p>
        </p:txBody>
      </p:sp>
    </p:spTree>
    <p:extLst>
      <p:ext uri="{BB962C8B-B14F-4D97-AF65-F5344CB8AC3E}">
        <p14:creationId xmlns:p14="http://schemas.microsoft.com/office/powerpoint/2010/main" val="2305619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0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RAID-0</a:t>
            </a:r>
            <a:r>
              <a:rPr lang="en-US" altLang="ko-KR" dirty="0"/>
              <a:t> is perfect.</a:t>
            </a:r>
          </a:p>
          <a:p>
            <a:pPr lvl="1"/>
            <a:r>
              <a:rPr lang="en-US" altLang="ko-KR" dirty="0"/>
              <a:t>Striping delivers N disks worth of useful capacity.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 of striping </a:t>
            </a:r>
            <a:r>
              <a:rPr lang="en-US" altLang="ko-KR" dirty="0">
                <a:sym typeface="Wingdings" pitchFamily="2" charset="2"/>
              </a:rPr>
              <a:t> RAID-0</a:t>
            </a:r>
            <a:r>
              <a:rPr lang="en-US" altLang="ko-KR" dirty="0"/>
              <a:t> is excellent.</a:t>
            </a:r>
          </a:p>
          <a:p>
            <a:pPr lvl="1"/>
            <a:r>
              <a:rPr lang="en-US" altLang="ko-KR" dirty="0"/>
              <a:t>All disks are utilized often in parallel.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RAID-0 is bad.</a:t>
            </a:r>
            <a:endParaRPr lang="en-US" altLang="ko-KR" dirty="0"/>
          </a:p>
          <a:p>
            <a:pPr lvl="1"/>
            <a:r>
              <a:rPr lang="en-US" altLang="ko-KR" dirty="0"/>
              <a:t>Any disk failure will lead to data loss.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6192" y="6123543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92" y="6123543"/>
                <a:ext cx="273630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010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Consider two performance metrics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dirty="0"/>
              <a:t>Single request latency</a:t>
            </a:r>
          </a:p>
          <a:p>
            <a:pPr lvl="1"/>
            <a:r>
              <a:rPr lang="en-US" altLang="ko-KR" dirty="0"/>
              <a:t>Steady-state throughput</a:t>
            </a:r>
          </a:p>
          <a:p>
            <a:endParaRPr lang="en-US" altLang="ko-KR" dirty="0"/>
          </a:p>
          <a:p>
            <a:r>
              <a:rPr lang="en-US" altLang="ko-KR" dirty="0"/>
              <a:t>Workload</a:t>
            </a:r>
          </a:p>
          <a:p>
            <a:pPr lvl="1"/>
            <a:r>
              <a:rPr lang="en-US" altLang="ko-KR" b="1" dirty="0"/>
              <a:t>Sequential</a:t>
            </a:r>
            <a:r>
              <a:rPr lang="en-US" altLang="ko-KR" dirty="0"/>
              <a:t>: access MB</a:t>
            </a:r>
            <a:r>
              <a:rPr lang="tr-TR" altLang="ko-KR" dirty="0"/>
              <a:t>s</a:t>
            </a:r>
            <a:r>
              <a:rPr lang="en-US" altLang="ko-KR" dirty="0"/>
              <a:t> of data (</a:t>
            </a:r>
            <a:r>
              <a:rPr lang="tr-TR" altLang="ko-KR" dirty="0" err="1"/>
              <a:t>e.g</a:t>
            </a:r>
            <a:r>
              <a:rPr lang="tr-TR" altLang="ko-KR" dirty="0"/>
              <a:t>., </a:t>
            </a:r>
            <a:r>
              <a:rPr lang="en-US" altLang="ko-KR" dirty="0"/>
              <a:t>block (B) </a:t>
            </a:r>
            <a:r>
              <a:rPr lang="tr-TR" altLang="ko-KR" dirty="0" err="1"/>
              <a:t>to</a:t>
            </a:r>
            <a:r>
              <a:rPr lang="en-US" altLang="ko-KR" dirty="0"/>
              <a:t> block (B + 1</a:t>
            </a:r>
            <a:r>
              <a:rPr lang="tr-TR" altLang="ko-KR" dirty="0"/>
              <a:t>0</a:t>
            </a:r>
            <a:r>
              <a:rPr lang="en-US" altLang="ko-KR" dirty="0"/>
              <a:t>MB))</a:t>
            </a:r>
          </a:p>
          <a:p>
            <a:pPr lvl="1"/>
            <a:r>
              <a:rPr lang="en-US" altLang="ko-KR" b="1" dirty="0"/>
              <a:t>Random</a:t>
            </a:r>
            <a:r>
              <a:rPr lang="en-US" altLang="ko-KR" dirty="0"/>
              <a:t>: access 4KB at random logical 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disk can transfer data at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 MB/s under a sequential workload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ko-KR" dirty="0"/>
              <a:t> MB/s under a random workload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81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 Performance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sequential (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altLang="ko-KR" dirty="0"/>
                  <a:t>) vs random (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b="1" dirty="0"/>
                  <a:t>Sequential </a:t>
                </a:r>
                <a:r>
                  <a:rPr lang="en-US" altLang="ko-KR" dirty="0"/>
                  <a:t>: transfer 10 MB on average as continuous data.</a:t>
                </a:r>
              </a:p>
              <a:p>
                <a:pPr lvl="1"/>
                <a:r>
                  <a:rPr lang="en-US" altLang="ko-KR" b="1" dirty="0"/>
                  <a:t>Random </a:t>
                </a:r>
                <a:r>
                  <a:rPr lang="en-US" altLang="ko-KR" dirty="0"/>
                  <a:t>: transfer 10 KB on average.</a:t>
                </a:r>
              </a:p>
              <a:p>
                <a:pPr lvl="1"/>
                <a:r>
                  <a:rPr lang="en-US" altLang="ko-KR" dirty="0"/>
                  <a:t>Average seek time: 7 </a:t>
                </a:r>
                <a:r>
                  <a:rPr lang="en-US" altLang="ko-KR" dirty="0" err="1"/>
                  <a:t>ms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Average rotational delay: 3 </a:t>
                </a:r>
                <a:r>
                  <a:rPr lang="en-US" altLang="ko-KR" dirty="0" err="1"/>
                  <a:t>ms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Transfer rate of disk: 50 MB/s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Results:</a:t>
                </a:r>
                <a:endParaRPr lang="tr-TR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𝐴𝑚𝑜𝑢𝑛𝑡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𝑇𝑖𝑚𝑒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𝑡𝑜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𝑎𝑐𝑐𝑒𝑠𝑠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en-US" altLang="ko-KR" dirty="0"/>
                  <a:t>  = 47.62 MB /s</a:t>
                </a:r>
                <a:endParaRPr lang="tr-TR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𝐴𝑚𝑜𝑢𝑛𝑡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𝑜𝑓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𝑇𝑖𝑚𝑒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𝑡𝑜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𝑎𝑐𝑐𝑒𝑠𝑠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10 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10.195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en-US" altLang="ko-KR" dirty="0"/>
                  <a:t>  = 0.981 MB /s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31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RAID-0 Performance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Single request latency</a:t>
                </a:r>
              </a:p>
              <a:p>
                <a:pPr lvl="1"/>
                <a:r>
                  <a:rPr lang="en-US" altLang="ko-KR" dirty="0"/>
                  <a:t>Identical to that of a single disk.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Steady-state throughput</a:t>
                </a:r>
              </a:p>
              <a:p>
                <a:pPr lvl="1"/>
                <a:r>
                  <a:rPr lang="en-US" altLang="ko-KR" b="1" dirty="0"/>
                  <a:t>Sequential </a:t>
                </a:r>
                <a:r>
                  <a:rPr lang="en-US" altLang="ko-KR" dirty="0"/>
                  <a:t>workload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1"/>
                <a:r>
                  <a:rPr lang="en-US" altLang="ko-KR" b="1" dirty="0"/>
                  <a:t>Random </a:t>
                </a:r>
                <a:r>
                  <a:rPr lang="en-US" altLang="ko-KR" dirty="0"/>
                  <a:t>workload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tr-TR" altLang="ko-KR" b="0" i="1" smtClean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ko-KR" dirty="0"/>
                  <a:t>MB/s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43217" y="5807631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217" y="5807631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858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1 : Mirroring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RAID Level 1 tolerates </a:t>
            </a:r>
            <a:r>
              <a:rPr lang="en-US" altLang="ko-KR" b="1" dirty="0">
                <a:solidFill>
                  <a:schemeClr val="accent6"/>
                </a:solidFill>
              </a:rPr>
              <a:t>disk failures</a:t>
            </a:r>
            <a:r>
              <a:rPr lang="en-US" altLang="ko-KR" dirty="0"/>
              <a:t>.</a:t>
            </a:r>
          </a:p>
          <a:p>
            <a:pPr lvl="1"/>
            <a:r>
              <a:rPr lang="tr-TR" altLang="ko-KR" dirty="0" err="1"/>
              <a:t>Make</a:t>
            </a:r>
            <a:r>
              <a:rPr lang="en-US" altLang="ko-KR" dirty="0"/>
              <a:t> more than one </a:t>
            </a:r>
            <a:r>
              <a:rPr lang="tr-TR" altLang="ko-KR" b="1" dirty="0" err="1"/>
              <a:t>copy</a:t>
            </a:r>
            <a:r>
              <a:rPr lang="tr-TR" altLang="ko-KR" b="1" dirty="0"/>
              <a:t> </a:t>
            </a:r>
            <a:r>
              <a:rPr lang="en-US" altLang="ko-KR" dirty="0"/>
              <a:t>of </a:t>
            </a:r>
            <a:r>
              <a:rPr lang="en-US" altLang="ko-KR" b="1" dirty="0"/>
              <a:t>each block </a:t>
            </a:r>
            <a:r>
              <a:rPr lang="en-US" altLang="ko-KR" dirty="0"/>
              <a:t>in the system.</a:t>
            </a:r>
          </a:p>
          <a:p>
            <a:pPr lvl="1"/>
            <a:r>
              <a:rPr lang="tr-TR" altLang="ko-KR" dirty="0" err="1"/>
              <a:t>Each</a:t>
            </a:r>
            <a:r>
              <a:rPr lang="tr-TR" altLang="ko-KR" dirty="0"/>
              <a:t> c</a:t>
            </a:r>
            <a:r>
              <a:rPr lang="en-US" altLang="ko-KR" dirty="0" err="1"/>
              <a:t>opy</a:t>
            </a:r>
            <a:r>
              <a:rPr lang="en-US" altLang="ko-KR" dirty="0"/>
              <a:t> </a:t>
            </a:r>
            <a:r>
              <a:rPr lang="tr-TR" altLang="ko-KR" dirty="0" err="1"/>
              <a:t>should</a:t>
            </a:r>
            <a:r>
              <a:rPr lang="tr-TR" altLang="ko-KR" dirty="0"/>
              <a:t> be </a:t>
            </a:r>
            <a:r>
              <a:rPr lang="en-US" altLang="ko-KR" dirty="0"/>
              <a:t>place</a:t>
            </a:r>
            <a:r>
              <a:rPr lang="tr-TR" altLang="ko-KR" dirty="0"/>
              <a:t>d</a:t>
            </a:r>
            <a:r>
              <a:rPr lang="en-US" altLang="ko-KR" dirty="0"/>
              <a:t> </a:t>
            </a:r>
            <a:r>
              <a:rPr lang="en-US" altLang="ko-KR" u="sng" dirty="0"/>
              <a:t>on a separate disk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tr-TR" altLang="ko-KR" dirty="0"/>
          </a:p>
          <a:p>
            <a:pPr lvl="2"/>
            <a:r>
              <a:rPr lang="en-US" altLang="ko-KR" sz="2200" dirty="0"/>
              <a:t>RAID-10 (RAID 1+0) : mirrored pairs and then stripe</a:t>
            </a:r>
            <a:r>
              <a:rPr lang="tr-TR" altLang="ko-KR" sz="2200" dirty="0"/>
              <a:t> (the </a:t>
            </a:r>
            <a:r>
              <a:rPr lang="tr-TR" altLang="ko-KR" sz="2200" dirty="0" err="1"/>
              <a:t>arrangement</a:t>
            </a:r>
            <a:r>
              <a:rPr lang="tr-TR" altLang="ko-KR" sz="2200" dirty="0"/>
              <a:t> </a:t>
            </a:r>
            <a:r>
              <a:rPr lang="tr-TR" altLang="ko-KR" sz="2200" dirty="0" err="1"/>
              <a:t>above</a:t>
            </a:r>
            <a:r>
              <a:rPr lang="tr-TR" altLang="ko-KR" sz="2200" dirty="0"/>
              <a:t>)</a:t>
            </a:r>
            <a:endParaRPr lang="en-US" altLang="ko-KR" sz="2200" dirty="0"/>
          </a:p>
          <a:p>
            <a:pPr lvl="2"/>
            <a:r>
              <a:rPr lang="en-US" altLang="ko-KR" sz="2200" dirty="0"/>
              <a:t>RAID-01 (RAID 0+1) : contain</a:t>
            </a:r>
            <a:r>
              <a:rPr lang="tr-TR" altLang="ko-KR" sz="2200" dirty="0"/>
              <a:t>s</a:t>
            </a:r>
            <a:r>
              <a:rPr lang="en-US" altLang="ko-KR" sz="2200" dirty="0"/>
              <a:t> two large striping</a:t>
            </a:r>
            <a:r>
              <a:rPr lang="tr-TR" altLang="ko-KR" sz="2200" dirty="0"/>
              <a:t> (RAID-0)</a:t>
            </a:r>
            <a:r>
              <a:rPr lang="en-US" altLang="ko-KR" sz="2200" dirty="0"/>
              <a:t> arrays, and then mirrors</a:t>
            </a:r>
            <a:r>
              <a:rPr lang="tr-TR" altLang="ko-KR" sz="2200" dirty="0"/>
              <a:t> (RAID-1)</a:t>
            </a:r>
            <a:endParaRPr lang="en-US" altLang="ko-KR" sz="2200" dirty="0"/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719736" y="4918597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RAID-1: Mirroring (Keep two physical copies)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95464" y="3064396"/>
          <a:ext cx="4588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33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RAID-1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Capacity</a:t>
            </a:r>
            <a:r>
              <a:rPr lang="en-US" altLang="ko-KR" dirty="0"/>
              <a:t>: RAID-1 is Expensive</a:t>
            </a:r>
          </a:p>
          <a:p>
            <a:pPr lvl="1"/>
            <a:r>
              <a:rPr lang="en-US" altLang="ko-KR" dirty="0"/>
              <a:t>The useful capacity of RAID-1 is N/2.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Reliability</a:t>
            </a:r>
            <a:r>
              <a:rPr lang="en-US" altLang="ko-KR" dirty="0"/>
              <a:t>: RAID-1 does well.</a:t>
            </a:r>
          </a:p>
          <a:p>
            <a:pPr lvl="1"/>
            <a:r>
              <a:rPr lang="en-US" altLang="ko-KR" dirty="0"/>
              <a:t>It can tolerate the failure of any one disk (up to N/2 failures depending on which disk fail</a:t>
            </a:r>
            <a:r>
              <a:rPr lang="tr-TR" altLang="ko-KR" dirty="0"/>
              <a:t>s</a:t>
            </a:r>
            <a:r>
              <a:rPr lang="en-US" altLang="ko-K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43292" y="5807631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92" y="5807631"/>
                <a:ext cx="273630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35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RAID-1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altLang="ko-KR" dirty="0" err="1"/>
                  <a:t>Latency</a:t>
                </a:r>
                <a:r>
                  <a:rPr lang="tr-TR" altLang="ko-KR" dirty="0"/>
                  <a:t>: </a:t>
                </a:r>
                <a:r>
                  <a:rPr lang="en-US" altLang="ko-KR" u="sng" dirty="0"/>
                  <a:t>Two physical writes</a:t>
                </a:r>
                <a:r>
                  <a:rPr lang="en-US" altLang="ko-KR" dirty="0"/>
                  <a:t> to complete</a:t>
                </a:r>
              </a:p>
              <a:p>
                <a:pPr lvl="1"/>
                <a:r>
                  <a:rPr lang="en-US" altLang="ko-KR" dirty="0"/>
                  <a:t>It suffers the </a:t>
                </a:r>
                <a:r>
                  <a:rPr lang="en-US" altLang="ko-KR" u="sng" dirty="0"/>
                  <a:t>worst-case seek and rotational delay</a:t>
                </a:r>
                <a:r>
                  <a:rPr lang="en-US" altLang="ko-KR" dirty="0"/>
                  <a:t> of the two request.</a:t>
                </a:r>
                <a:endParaRPr lang="ko-KR" altLang="en-US" dirty="0"/>
              </a:p>
              <a:p>
                <a:pPr lvl="1"/>
                <a:endParaRPr lang="tr-TR" altLang="ko-KR" dirty="0"/>
              </a:p>
              <a:p>
                <a:r>
                  <a:rPr lang="en-US" altLang="ko-KR" dirty="0"/>
                  <a:t>Steady-state throughput</a:t>
                </a:r>
                <a:r>
                  <a:rPr lang="tr-TR" altLang="ko-KR" dirty="0"/>
                  <a:t>:</a:t>
                </a:r>
                <a:endParaRPr lang="en-US" altLang="ko-KR" dirty="0"/>
              </a:p>
              <a:p>
                <a:pPr lvl="2"/>
                <a:r>
                  <a:rPr lang="en-US" altLang="ko-KR" b="1" dirty="0"/>
                  <a:t>Sequential Write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Each logical write must result in two physical writes.</a:t>
                </a:r>
              </a:p>
              <a:p>
                <a:pPr lvl="2"/>
                <a:r>
                  <a:rPr lang="en-US" altLang="ko-KR" b="1" dirty="0"/>
                  <a:t>Sequential Read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MB/s</a:t>
                </a:r>
                <a:r>
                  <a:rPr lang="tr-TR" altLang="ko-KR" dirty="0"/>
                  <a:t> </a:t>
                </a:r>
                <a:r>
                  <a:rPr lang="tr-TR" altLang="ko-KR" dirty="0" err="1">
                    <a:solidFill>
                      <a:srgbClr val="FF0000"/>
                    </a:solidFill>
                  </a:rPr>
                  <a:t>Why</a:t>
                </a:r>
                <a:r>
                  <a:rPr lang="tr-TR" altLang="ko-KR" dirty="0">
                    <a:solidFill>
                      <a:srgbClr val="FF0000"/>
                    </a:solidFill>
                  </a:rPr>
                  <a:t>?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Each disk will only deliver half</a:t>
                </a:r>
                <a:r>
                  <a:rPr lang="tr-TR" altLang="ko-KR" dirty="0"/>
                  <a:t> </a:t>
                </a:r>
                <a:r>
                  <a:rPr lang="en-US" altLang="ko-KR" dirty="0"/>
                  <a:t>its peak bandwidth.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b="1" dirty="0"/>
                  <a:t>Random Write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3"/>
                <a:r>
                  <a:rPr lang="en-US" altLang="ko-KR" dirty="0"/>
                  <a:t>Each logical write must turn into two physical writes.</a:t>
                </a:r>
              </a:p>
              <a:p>
                <a:pPr lvl="2"/>
                <a:r>
                  <a:rPr lang="en-US" altLang="ko-KR" b="1" dirty="0"/>
                  <a:t>Random Read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  <a:r>
                  <a:rPr lang="tr-TR" altLang="ko-KR" dirty="0"/>
                  <a:t> </a:t>
                </a:r>
                <a:r>
                  <a:rPr lang="tr-TR" altLang="ko-KR" dirty="0" err="1">
                    <a:solidFill>
                      <a:srgbClr val="FF0000"/>
                    </a:solidFill>
                  </a:rPr>
                  <a:t>Why</a:t>
                </a:r>
                <a:r>
                  <a:rPr lang="tr-TR" altLang="ko-KR" dirty="0">
                    <a:solidFill>
                      <a:srgbClr val="FF0000"/>
                    </a:solidFill>
                  </a:rPr>
                  <a:t>?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Distribute the reads across all the disks.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5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98559" y="1691834"/>
            <a:ext cx="8786812" cy="4205114"/>
          </a:xfrm>
        </p:spPr>
        <p:txBody>
          <a:bodyPr/>
          <a:lstStyle/>
          <a:p>
            <a:r>
              <a:rPr lang="en-US" altLang="ko-KR" dirty="0"/>
              <a:t>Canonical Devices ha</a:t>
            </a:r>
            <a:r>
              <a:rPr lang="tr-TR" altLang="ko-KR" dirty="0"/>
              <a:t>ve</a:t>
            </a:r>
            <a:r>
              <a:rPr lang="en-US" altLang="ko-KR" dirty="0"/>
              <a:t> two important components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allows the system software to control its operation. </a:t>
            </a:r>
          </a:p>
          <a:p>
            <a:pPr lvl="1"/>
            <a:r>
              <a:rPr lang="en-US" altLang="ko-KR" b="1" dirty="0"/>
              <a:t>Internals</a:t>
            </a:r>
            <a:r>
              <a:rPr lang="en-US" altLang="ko-KR" dirty="0"/>
              <a:t> which is implementation specific.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71870" y="3686186"/>
            <a:ext cx="5904656" cy="196414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76593" y="3994149"/>
            <a:ext cx="113746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Command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9" name="Straight Arrow Connector 20"/>
          <p:cNvCxnSpPr/>
          <p:nvPr/>
        </p:nvCxnSpPr>
        <p:spPr>
          <a:xfrm>
            <a:off x="2015886" y="4570213"/>
            <a:ext cx="561662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367870" y="3994149"/>
            <a:ext cx="832593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Data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0062" y="5702410"/>
            <a:ext cx="239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Canonical Device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6474" y="3994150"/>
            <a:ext cx="14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Registers: 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5886" y="4747722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Micro-controller(CPU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(DRAM or SRAM or both)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 Hardware-specific Chips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8054" y="3994149"/>
            <a:ext cx="93600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Status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20542" y="3922141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9122" y="4910508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internals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3001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4 : Saving Space With Parity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b="1" dirty="0"/>
              <a:t>a single parity block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 </a:t>
            </a:r>
            <a:r>
              <a:rPr lang="tr-TR" altLang="ko-KR" b="1" dirty="0">
                <a:solidFill>
                  <a:schemeClr val="accent6"/>
                </a:solidFill>
              </a:rPr>
              <a:t>p</a:t>
            </a:r>
            <a:r>
              <a:rPr lang="en-US" altLang="ko-KR" b="1" dirty="0">
                <a:solidFill>
                  <a:schemeClr val="accent6"/>
                </a:solidFill>
              </a:rPr>
              <a:t>arity block </a:t>
            </a:r>
            <a:r>
              <a:rPr lang="en-US" altLang="ko-KR" dirty="0"/>
              <a:t>stores the </a:t>
            </a:r>
            <a:r>
              <a:rPr lang="en-US" altLang="ko-KR" i="1" dirty="0"/>
              <a:t>redundant information</a:t>
            </a:r>
            <a:r>
              <a:rPr lang="en-US" altLang="ko-KR" dirty="0"/>
              <a:t> for that stripe of blocks.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134174" y="5518500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Five-disk RAID-4 system layout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03712" y="3472929"/>
          <a:ext cx="5164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r-TR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5671" y="3094882"/>
            <a:ext cx="104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P: Parity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10716" y="3895356"/>
            <a:ext cx="290913" cy="135460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49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4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 parity </a:t>
            </a:r>
            <a:r>
              <a:rPr lang="en-US" altLang="ko-KR" dirty="0"/>
              <a:t>: the XOR of all of bits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Recover from parity</a:t>
            </a:r>
          </a:p>
          <a:p>
            <a:pPr lvl="1"/>
            <a:r>
              <a:rPr lang="en-US" altLang="ko-KR" dirty="0"/>
              <a:t>Imagine the bit of the C2 in the first row is lost.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Reading the other values in that row</a:t>
            </a:r>
            <a:r>
              <a:rPr lang="ko-KR" altLang="en-US" dirty="0"/>
              <a:t> </a:t>
            </a:r>
            <a:r>
              <a:rPr lang="en-US" altLang="ko-KR" dirty="0"/>
              <a:t>: 0, 0,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The parity bit is 0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u="sng" dirty="0">
                <a:sym typeface="Wingdings" pitchFamily="2" charset="2"/>
              </a:rPr>
              <a:t>even number of 1’s</a:t>
            </a:r>
            <a:r>
              <a:rPr lang="en-US" altLang="ko-KR" dirty="0">
                <a:sym typeface="Wingdings" pitchFamily="2" charset="2"/>
              </a:rPr>
              <a:t> in the row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What the missing data must be: 1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960912" y="2514600"/>
          <a:ext cx="51648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XOR(0,0,1,1)=0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XOR(0,1,0,0)=1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43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RAID-4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Capacity</a:t>
                </a:r>
              </a:p>
              <a:p>
                <a:pPr lvl="1"/>
                <a:r>
                  <a:rPr lang="en-US" altLang="ko-KR" dirty="0"/>
                  <a:t>The useful capacity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Reliability</a:t>
                </a:r>
              </a:p>
              <a:p>
                <a:pPr lvl="1"/>
                <a:r>
                  <a:rPr lang="en-US" altLang="ko-KR" dirty="0"/>
                  <a:t>RAID-4 tolerates </a:t>
                </a:r>
                <a:r>
                  <a:rPr lang="en-US" altLang="ko-KR" u="sng" dirty="0"/>
                  <a:t>1 disk failure</a:t>
                </a:r>
                <a:r>
                  <a:rPr lang="en-US" altLang="ko-KR" dirty="0"/>
                  <a:t> and no more.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0392" y="6176963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392" y="6176963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89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RAID-4 Analysis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Performance</a:t>
                </a:r>
              </a:p>
              <a:p>
                <a:pPr lvl="1"/>
                <a:r>
                  <a:rPr lang="en-US" altLang="ko-KR" dirty="0"/>
                  <a:t>Steady-state throughput</a:t>
                </a:r>
              </a:p>
              <a:p>
                <a:pPr lvl="2"/>
                <a:r>
                  <a:rPr lang="en-US" altLang="ko-KR" dirty="0"/>
                  <a:t>Sequential read: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r>
                  <a:rPr lang="en-US" altLang="ko-KR" dirty="0"/>
                  <a:t>Sequential write: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Random read: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MB/s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88786" y="4990009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Full-stripe Writes In RAID-4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95464" y="3413745"/>
          <a:ext cx="516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80922" y="375470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6178" y="3760843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7746" y="376134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2042" y="376134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860" y="3761341"/>
            <a:ext cx="265992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22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tr-TR" altLang="ko-KR" dirty="0"/>
              <a:t>W</a:t>
            </a:r>
            <a:r>
              <a:rPr lang="en-US" altLang="ko-KR" dirty="0"/>
              <a:t>rite </a:t>
            </a:r>
            <a:r>
              <a:rPr lang="tr-TR" altLang="ko-KR" dirty="0"/>
              <a:t>P</a:t>
            </a:r>
            <a:r>
              <a:rPr lang="en-US" altLang="ko-KR" dirty="0" err="1"/>
              <a:t>erformance</a:t>
            </a:r>
            <a:r>
              <a:rPr lang="en-US" altLang="ko-KR" dirty="0"/>
              <a:t> for RAID-4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Overwrite a block + update the parity</a:t>
            </a:r>
          </a:p>
          <a:p>
            <a:r>
              <a:rPr lang="en-US" altLang="ko-KR" b="1" dirty="0"/>
              <a:t>Method 1</a:t>
            </a:r>
            <a:r>
              <a:rPr lang="en-US" altLang="ko-KR" dirty="0"/>
              <a:t>: </a:t>
            </a:r>
            <a:r>
              <a:rPr lang="en-US" altLang="ko-KR" i="1" dirty="0"/>
              <a:t>additive parity</a:t>
            </a:r>
          </a:p>
          <a:p>
            <a:pPr lvl="1"/>
            <a:r>
              <a:rPr lang="en-US" altLang="ko-KR" dirty="0"/>
              <a:t>Read in all of the other data blocks in the stripe</a:t>
            </a:r>
          </a:p>
          <a:p>
            <a:pPr lvl="1"/>
            <a:r>
              <a:rPr lang="en-US" altLang="ko-KR" dirty="0"/>
              <a:t>XOR those blocks with the new block (1)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 the performance </a:t>
            </a:r>
            <a:r>
              <a:rPr lang="en-US" altLang="ko-KR" u="sng" dirty="0"/>
              <a:t>scales with</a:t>
            </a:r>
            <a:r>
              <a:rPr lang="en-US" altLang="ko-KR" dirty="0"/>
              <a:t> the number of disks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6968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tr-TR" altLang="ko-KR" dirty="0"/>
              <a:t>W</a:t>
            </a:r>
            <a:r>
              <a:rPr lang="en-US" altLang="ko-KR" dirty="0"/>
              <a:t>rite </a:t>
            </a:r>
            <a:r>
              <a:rPr lang="tr-TR" altLang="ko-KR" dirty="0"/>
              <a:t>P</a:t>
            </a:r>
            <a:r>
              <a:rPr lang="en-US" altLang="ko-KR" dirty="0" err="1"/>
              <a:t>erformance</a:t>
            </a:r>
            <a:r>
              <a:rPr lang="en-US" altLang="ko-KR" dirty="0"/>
              <a:t> for RAID-4 (Cont.)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Method 2</a:t>
            </a:r>
            <a:r>
              <a:rPr lang="en-US" altLang="ko-KR" dirty="0"/>
              <a:t>: </a:t>
            </a:r>
            <a:r>
              <a:rPr lang="en-US" altLang="ko-KR" i="1" dirty="0"/>
              <a:t>subtractive parity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Update C2(old) </a:t>
            </a:r>
            <a:r>
              <a:rPr lang="en-US" altLang="ko-KR" dirty="0">
                <a:sym typeface="Wingdings" pitchFamily="2" charset="2"/>
              </a:rPr>
              <a:t> C2(new)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Read in the old data at C2 (C2(old)=1) and the old parity (P(old)=0)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Calculate P(new):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If C2(new)==C2(old)  P(new)==P(old)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If C2(new)!=C2(old)  Flip the old parity bit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03712" y="2214017"/>
          <a:ext cx="51648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XOR(0,0,1,1)=0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55841" y="4038781"/>
                <a:ext cx="413677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𝑜𝑙𝑑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𝑋𝑂𝑅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𝑛𝑒𝑤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𝑋𝑂𝑅</m:t>
                      </m:r>
                      <m:r>
                        <a:rPr lang="en-US" altLang="ko-KR" sz="1400" i="1">
                          <a:latin typeface="Cambria Math"/>
                        </a:rPr>
                        <m:t>   </m:t>
                      </m:r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r>
                        <a:rPr lang="en-US" altLang="ko-KR" sz="1400" i="1">
                          <a:latin typeface="Cambria Math"/>
                        </a:rPr>
                        <m:t>𝑜𝑙𝑑</m:t>
                      </m:r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1" y="4038781"/>
                <a:ext cx="4136773" cy="335476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92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Small-write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parity disk can be a </a:t>
            </a:r>
            <a:r>
              <a:rPr lang="en-US" altLang="ko-KR" b="1" dirty="0"/>
              <a:t>bottleneck.</a:t>
            </a:r>
          </a:p>
          <a:p>
            <a:pPr lvl="1"/>
            <a:r>
              <a:rPr lang="en-US" altLang="ko-KR" dirty="0"/>
              <a:t>Example: update blocks 4 and 13 (marked with *)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Disk 0 and Disk 1 can be accessed in parallel.</a:t>
            </a:r>
          </a:p>
          <a:p>
            <a:pPr lvl="2"/>
            <a:r>
              <a:rPr lang="en-US" altLang="ko-KR" dirty="0"/>
              <a:t>Disk 4 </a:t>
            </a:r>
            <a:r>
              <a:rPr lang="en-US" altLang="ko-KR" u="sng" dirty="0"/>
              <a:t>prevents any parallelism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8789" y="4303837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Writes To 4, 13 And Respective Parity Blocks.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23458" y="2647652"/>
          <a:ext cx="516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2345003" y="5551291"/>
                <a:ext cx="8177734" cy="941584"/>
              </a:xfrm>
              <a:prstGeom prst="roundRect">
                <a:avLst/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RAID-4 throughput under random small writes is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(</m:t>
                    </m:r>
                    <m:f>
                      <m:fPr>
                        <m:ctrlP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𝑹</m:t>
                        </m:r>
                      </m:num>
                      <m:den>
                        <m:r>
                          <a:rPr lang="en-US" altLang="ko-KR" sz="1600" b="1" i="1">
                            <a:solidFill>
                              <a:prstClr val="black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𝟐</m:t>
                        </m:r>
                      </m:den>
                    </m:f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MB/s (</a:t>
                </a:r>
                <a:r>
                  <a:rPr lang="en-US" altLang="ko-KR" sz="1600" b="1" i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terrible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).</a:t>
                </a:r>
                <a:endParaRPr lang="tr-TR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(the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parity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disk has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to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perform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two I/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Os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one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read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one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write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per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tr-TR" altLang="ko-KR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logical</a:t>
                </a:r>
                <a:r>
                  <a:rPr lang="tr-TR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I/O)</a:t>
                </a:r>
                <a:endPara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03" y="5551291"/>
                <a:ext cx="8177734" cy="941584"/>
              </a:xfrm>
              <a:prstGeom prst="roundRect">
                <a:avLst/>
              </a:prstGeom>
              <a:blipFill>
                <a:blip r:embed="rId2"/>
                <a:stretch>
                  <a:fillRect b="-6369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3915796" y="3281411"/>
            <a:ext cx="248094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16760" y="3306286"/>
            <a:ext cx="32780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15940" y="3897303"/>
            <a:ext cx="327808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8985" y="3897303"/>
            <a:ext cx="274052" cy="2407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05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tr-TR" altLang="ko-KR" dirty="0"/>
              <a:t>L</a:t>
            </a:r>
            <a:r>
              <a:rPr lang="en-US" altLang="ko-KR" dirty="0" err="1"/>
              <a:t>atency</a:t>
            </a:r>
            <a:r>
              <a:rPr lang="en-US" altLang="ko-KR" dirty="0"/>
              <a:t> in RAID-4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single read</a:t>
            </a:r>
          </a:p>
          <a:p>
            <a:pPr lvl="1"/>
            <a:r>
              <a:rPr lang="en-US" altLang="ko-KR" dirty="0"/>
              <a:t>Equivalent to the latency of a single disk request.</a:t>
            </a:r>
          </a:p>
          <a:p>
            <a:endParaRPr lang="en-US" altLang="ko-KR" dirty="0"/>
          </a:p>
          <a:p>
            <a:r>
              <a:rPr lang="en-US" altLang="ko-KR" b="1" dirty="0"/>
              <a:t>A single write</a:t>
            </a:r>
          </a:p>
          <a:p>
            <a:pPr lvl="1"/>
            <a:r>
              <a:rPr lang="en-US" altLang="ko-KR" dirty="0"/>
              <a:t>Two reads and then two writes</a:t>
            </a:r>
          </a:p>
          <a:p>
            <a:pPr lvl="2"/>
            <a:r>
              <a:rPr lang="en-US" altLang="ko-KR" dirty="0"/>
              <a:t>Data block + Parity block</a:t>
            </a:r>
          </a:p>
          <a:p>
            <a:pPr lvl="2"/>
            <a:r>
              <a:rPr lang="en-US" altLang="ko-KR" dirty="0"/>
              <a:t>The reads can happen </a:t>
            </a:r>
            <a:r>
              <a:rPr lang="en-US" altLang="ko-KR" u="sng" dirty="0"/>
              <a:t>in parallel</a:t>
            </a:r>
            <a:r>
              <a:rPr lang="en-US" altLang="ko-KR" dirty="0"/>
              <a:t> and writes can happen </a:t>
            </a:r>
            <a:r>
              <a:rPr lang="en-US" altLang="ko-KR" u="sng" dirty="0"/>
              <a:t>in parallel.</a:t>
            </a:r>
          </a:p>
          <a:p>
            <a:pPr lvl="1"/>
            <a:r>
              <a:rPr lang="en-US" altLang="ko-KR" dirty="0"/>
              <a:t>Total latency </a:t>
            </a:r>
            <a:r>
              <a:rPr lang="en-US" altLang="ko-KR" i="1" dirty="0"/>
              <a:t>is about twice </a:t>
            </a:r>
            <a:r>
              <a:rPr lang="en-US" altLang="ko-KR" dirty="0"/>
              <a:t>that of a single disk.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00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Level 5: Rotating Parity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RAID-5 </a:t>
            </a:r>
            <a:r>
              <a:rPr lang="en-US" altLang="ko-KR" b="1" dirty="0"/>
              <a:t>is </a:t>
            </a:r>
            <a:r>
              <a:rPr lang="tr-TR" altLang="ko-KR" b="1" dirty="0"/>
              <a:t>a </a:t>
            </a:r>
            <a:r>
              <a:rPr lang="en-US" altLang="ko-KR" b="1" dirty="0"/>
              <a:t>solution of</a:t>
            </a:r>
            <a:r>
              <a:rPr lang="en-US" altLang="ko-KR" dirty="0"/>
              <a:t> small write problem.</a:t>
            </a:r>
          </a:p>
          <a:p>
            <a:pPr lvl="1"/>
            <a:r>
              <a:rPr lang="en-US" altLang="ko-KR" dirty="0"/>
              <a:t>Rotate the parity blocks across drives.</a:t>
            </a:r>
          </a:p>
          <a:p>
            <a:pPr lvl="1"/>
            <a:r>
              <a:rPr lang="en-US" altLang="ko-KR" u="sng" dirty="0"/>
              <a:t>Remove the parity-disk bottleneck</a:t>
            </a:r>
            <a:r>
              <a:rPr lang="en-US" altLang="ko-KR" dirty="0"/>
              <a:t> for RAID-4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2764" y="5832773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RAID-5 With Rotated Parity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451450" y="3476253"/>
          <a:ext cx="51648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60576" y="3880631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37038" y="4252963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4252" y="4613003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71864" y="4997319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0694" y="5380815"/>
            <a:ext cx="263358" cy="23140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641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RAID-5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Capacity</a:t>
                </a:r>
              </a:p>
              <a:p>
                <a:pPr lvl="1"/>
                <a:r>
                  <a:rPr lang="en-US" altLang="ko-KR" dirty="0"/>
                  <a:t>The useful capacity for a RAID group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/>
                  <a:t>Reliability</a:t>
                </a:r>
              </a:p>
              <a:p>
                <a:pPr lvl="1"/>
                <a:r>
                  <a:rPr lang="en-US" altLang="ko-KR" dirty="0"/>
                  <a:t>RAID-5 tolerates </a:t>
                </a:r>
                <a:r>
                  <a:rPr lang="en-US" altLang="ko-KR" u="sng" dirty="0"/>
                  <a:t>1 disk failure</a:t>
                </a:r>
                <a:r>
                  <a:rPr lang="en-US" altLang="ko-KR" dirty="0"/>
                  <a:t> and no more.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8592" y="5618262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92" y="5618262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</a:t>
            </a:r>
            <a:r>
              <a:rPr lang="tr-TR" altLang="ko-KR" dirty="0"/>
              <a:t>I</a:t>
            </a:r>
            <a:r>
              <a:rPr lang="en-US" altLang="ko-KR" dirty="0" err="1"/>
              <a:t>nterface</a:t>
            </a:r>
            <a:r>
              <a:rPr lang="en-US" altLang="ko-KR" sz="2000" dirty="0"/>
              <a:t> </a:t>
            </a:r>
            <a:r>
              <a:rPr lang="tr-TR" altLang="ko-KR" sz="2000" dirty="0"/>
              <a:t> </a:t>
            </a:r>
            <a:r>
              <a:rPr lang="en-US" altLang="ko-KR" sz="2000" dirty="0"/>
              <a:t> </a:t>
            </a:r>
            <a:r>
              <a:rPr lang="tr-TR" altLang="ko-KR" dirty="0"/>
              <a:t>of a C</a:t>
            </a:r>
            <a:r>
              <a:rPr lang="en-US" altLang="ko-KR" dirty="0" err="1"/>
              <a:t>anonical</a:t>
            </a:r>
            <a:r>
              <a:rPr lang="en-US" altLang="ko-KR" dirty="0"/>
              <a:t> Device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3135"/>
            <a:ext cx="8786812" cy="4205114"/>
          </a:xfrm>
        </p:spPr>
        <p:txBody>
          <a:bodyPr/>
          <a:lstStyle/>
          <a:p>
            <a:r>
              <a:rPr lang="en-US" altLang="ko-KR" b="1" dirty="0"/>
              <a:t>status register</a:t>
            </a:r>
            <a:endParaRPr lang="en-US" altLang="ko-KR" dirty="0"/>
          </a:p>
          <a:p>
            <a:pPr lvl="1"/>
            <a:r>
              <a:rPr lang="tr-TR" altLang="ko-KR" dirty="0" err="1"/>
              <a:t>To</a:t>
            </a:r>
            <a:r>
              <a:rPr lang="tr-TR" altLang="ko-KR" dirty="0"/>
              <a:t> s</a:t>
            </a:r>
            <a:r>
              <a:rPr lang="en-US" altLang="ko-KR" dirty="0" err="1"/>
              <a:t>ee</a:t>
            </a:r>
            <a:r>
              <a:rPr lang="en-US" altLang="ko-KR" dirty="0"/>
              <a:t> the current status of the device</a:t>
            </a:r>
          </a:p>
          <a:p>
            <a:r>
              <a:rPr lang="en-US" altLang="ko-KR" b="1" dirty="0"/>
              <a:t>command register</a:t>
            </a:r>
            <a:endParaRPr lang="en-US" altLang="ko-KR" dirty="0"/>
          </a:p>
          <a:p>
            <a:pPr lvl="1"/>
            <a:r>
              <a:rPr lang="tr-TR" altLang="ko-KR" dirty="0" err="1"/>
              <a:t>To</a:t>
            </a:r>
            <a:r>
              <a:rPr lang="tr-TR" altLang="ko-KR" dirty="0"/>
              <a:t> t</a:t>
            </a:r>
            <a:r>
              <a:rPr lang="en-US" altLang="ko-KR" dirty="0"/>
              <a:t>ell the device to perform a certain task</a:t>
            </a:r>
          </a:p>
          <a:p>
            <a:r>
              <a:rPr lang="en-US" altLang="ko-KR" b="1" dirty="0"/>
              <a:t>data register</a:t>
            </a:r>
            <a:endParaRPr lang="en-US" altLang="ko-KR" dirty="0"/>
          </a:p>
          <a:p>
            <a:pPr lvl="1"/>
            <a:r>
              <a:rPr lang="tr-TR" altLang="ko-KR" dirty="0" err="1"/>
              <a:t>To</a:t>
            </a:r>
            <a:r>
              <a:rPr lang="tr-TR" altLang="ko-KR" dirty="0"/>
              <a:t> p</a:t>
            </a:r>
            <a:r>
              <a:rPr lang="en-US" altLang="ko-KR" dirty="0"/>
              <a:t>ass data to the device, or get data from the device</a:t>
            </a:r>
          </a:p>
          <a:p>
            <a:pPr lvl="1"/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95600" y="5195532"/>
            <a:ext cx="72008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By reading and writing above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three registers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operating system can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control device behavior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31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RAID-5 Analysis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Performance</a:t>
                </a:r>
              </a:p>
              <a:p>
                <a:pPr lvl="1"/>
                <a:r>
                  <a:rPr lang="en-US" altLang="ko-KR" dirty="0"/>
                  <a:t>Sequential read and write</a:t>
                </a:r>
              </a:p>
              <a:p>
                <a:pPr lvl="1"/>
                <a:r>
                  <a:rPr lang="en-US" altLang="ko-KR" dirty="0"/>
                  <a:t>A single read and write request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Random read: a little better than RAID-4</a:t>
                </a:r>
              </a:p>
              <a:p>
                <a:pPr lvl="2"/>
                <a:r>
                  <a:rPr lang="en-US" altLang="ko-KR" dirty="0"/>
                  <a:t>RAID-5 can utilize all of the disks</a:t>
                </a:r>
                <a:r>
                  <a:rPr lang="tr-TR" altLang="ko-KR" dirty="0"/>
                  <a:t> (N-1 </a:t>
                </a:r>
                <a:r>
                  <a:rPr lang="tr-TR" altLang="ko-KR" dirty="0">
                    <a:sym typeface="Wingdings" panose="05000000000000000000" pitchFamily="2" charset="2"/>
                  </a:rPr>
                  <a:t> N)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Random write: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MB/s</a:t>
                </a:r>
              </a:p>
              <a:p>
                <a:pPr lvl="2"/>
                <a:r>
                  <a:rPr lang="en-US" altLang="ko-KR" dirty="0"/>
                  <a:t>The factor of four loss is cost of using parity-based RAID</a:t>
                </a:r>
                <a:r>
                  <a:rPr lang="tr-TR" altLang="ko-KR" dirty="0"/>
                  <a:t> (4 I/O </a:t>
                </a:r>
                <a:r>
                  <a:rPr lang="tr-TR" altLang="ko-KR" dirty="0" err="1"/>
                  <a:t>operations</a:t>
                </a:r>
                <a:r>
                  <a:rPr lang="tr-TR" altLang="ko-KR" dirty="0"/>
                  <a:t> </a:t>
                </a:r>
                <a:r>
                  <a:rPr lang="tr-TR" altLang="ko-KR" dirty="0" err="1"/>
                  <a:t>are</a:t>
                </a:r>
                <a:r>
                  <a:rPr lang="tr-TR" altLang="ko-KR" dirty="0"/>
                  <a:t> </a:t>
                </a:r>
                <a:r>
                  <a:rPr lang="tr-TR" altLang="ko-KR" dirty="0" err="1"/>
                  <a:t>generated</a:t>
                </a:r>
                <a:r>
                  <a:rPr lang="tr-TR" altLang="ko-KR" dirty="0"/>
                  <a:t> in </a:t>
                </a:r>
                <a:r>
                  <a:rPr lang="tr-TR" altLang="ko-KR" dirty="0" err="1"/>
                  <a:t>each</a:t>
                </a:r>
                <a:r>
                  <a:rPr lang="tr-TR" altLang="ko-KR" dirty="0"/>
                  <a:t> </a:t>
                </a:r>
                <a:r>
                  <a:rPr lang="tr-TR" altLang="ko-KR" dirty="0" err="1"/>
                  <a:t>write</a:t>
                </a:r>
                <a:r>
                  <a:rPr lang="tr-TR" altLang="ko-KR" dirty="0"/>
                  <a:t>)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/>
          <p:cNvSpPr/>
          <p:nvPr/>
        </p:nvSpPr>
        <p:spPr>
          <a:xfrm>
            <a:off x="6023992" y="2438425"/>
            <a:ext cx="288032" cy="504056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84032" y="250578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Same as RAID-4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95692" y="5937094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92" y="5937094"/>
                <a:ext cx="2736304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988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/>
          <a:p>
            <a:r>
              <a:rPr lang="en-US" altLang="ko-KR" dirty="0"/>
              <a:t>RAID Comparison: A Summary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5026" y="6176814"/>
            <a:ext cx="41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RAID Capacity, Reliability, and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2423592" y="2740174"/>
              <a:ext cx="7416824" cy="335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21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20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Capacity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/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477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Reliability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 (for sure)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(if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lucky)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Throughput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Read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6937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맑은 고딕" panose="020B0503020000020004" pitchFamily="50" charset="-127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69375"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Latency</a:t>
                          </a: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6937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69375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153374"/>
                  </p:ext>
                </p:extLst>
              </p:nvPr>
            </p:nvGraphicFramePr>
            <p:xfrm>
              <a:off x="2423592" y="2740174"/>
              <a:ext cx="7416824" cy="335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21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20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321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RAID-5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Capacity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.B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/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N-1</a:t>
                          </a:r>
                          <a:r>
                            <a:rPr lang="tr-TR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).B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083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Reliability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7798" t="-102273" r="-201376" b="-43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Throughput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Read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Sequential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(N-1)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2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Random</a:t>
                          </a:r>
                          <a:r>
                            <a:rPr lang="en-US" altLang="ko-KR" sz="1200" baseline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(N/2)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ko-KR" altLang="en-US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ㆍ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164" t="-617241" r="-100457" b="-2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6164" t="-617241" r="-457" b="-2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Latency</a:t>
                          </a: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Read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Write</a:t>
                          </a:r>
                          <a:endParaRPr lang="ko-KR" altLang="en-US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2D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07968" y="1732063"/>
                <a:ext cx="4752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𝑁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: the number of disks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 : the time that a request to a single disk take</a:t>
                </a:r>
                <a:r>
                  <a:rPr lang="tr-TR" altLang="ko-KR" sz="1600" dirty="0">
                    <a:latin typeface="맑은 고딕" pitchFamily="50" charset="-127"/>
                    <a:ea typeface="맑은 고딕" pitchFamily="50" charset="-127"/>
                  </a:rPr>
                  <a:t>s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1732063"/>
                <a:ext cx="4752528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560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Comparison: A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Performance</a:t>
            </a:r>
            <a:r>
              <a:rPr lang="en-US" altLang="ko-KR" dirty="0"/>
              <a:t> and do not care about reliability </a:t>
            </a:r>
            <a:r>
              <a:rPr lang="en-US" altLang="ko-KR" dirty="0">
                <a:sym typeface="Wingdings" pitchFamily="2" charset="2"/>
              </a:rPr>
              <a:t> RAID-0 (Striping)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Random I/O </a:t>
            </a:r>
            <a:r>
              <a:rPr lang="en-US" altLang="ko-KR" dirty="0">
                <a:sym typeface="Wingdings" pitchFamily="2" charset="2"/>
              </a:rPr>
              <a:t>performance and </a:t>
            </a:r>
            <a:r>
              <a:rPr lang="en-US" altLang="ko-KR" b="1" dirty="0">
                <a:sym typeface="Wingdings" pitchFamily="2" charset="2"/>
              </a:rPr>
              <a:t>Reliability</a:t>
            </a:r>
            <a:r>
              <a:rPr lang="en-US" altLang="ko-KR" dirty="0">
                <a:sym typeface="Wingdings" pitchFamily="2" charset="2"/>
              </a:rPr>
              <a:t>  RAID-1 (Mirroring)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Capacity</a:t>
            </a:r>
            <a:r>
              <a:rPr lang="en-US" altLang="ko-KR" dirty="0">
                <a:sym typeface="Wingdings" pitchFamily="2" charset="2"/>
              </a:rPr>
              <a:t> and </a:t>
            </a:r>
            <a:r>
              <a:rPr lang="en-US" altLang="ko-KR" b="1" dirty="0">
                <a:sym typeface="Wingdings" pitchFamily="2" charset="2"/>
              </a:rPr>
              <a:t>Reliability</a:t>
            </a:r>
            <a:r>
              <a:rPr lang="en-US" altLang="ko-KR" dirty="0">
                <a:sym typeface="Wingdings" pitchFamily="2" charset="2"/>
              </a:rPr>
              <a:t>  RAID-5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Sequential I/O </a:t>
            </a:r>
            <a:r>
              <a:rPr lang="en-US" altLang="ko-KR" dirty="0">
                <a:sym typeface="Wingdings" pitchFamily="2" charset="2"/>
              </a:rPr>
              <a:t>and Maximize </a:t>
            </a:r>
            <a:r>
              <a:rPr lang="en-US" altLang="ko-KR" b="1" dirty="0">
                <a:sym typeface="Wingdings" pitchFamily="2" charset="2"/>
              </a:rPr>
              <a:t>Capacity</a:t>
            </a:r>
            <a:r>
              <a:rPr lang="en-US" altLang="ko-KR" dirty="0">
                <a:sym typeface="Wingdings" pitchFamily="2" charset="2"/>
              </a:rPr>
              <a:t>  RAID-5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415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39. File and Directories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87883"/>
      </p:ext>
    </p:extLst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Persistent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data </a:t>
            </a:r>
            <a:r>
              <a:rPr lang="en-US" altLang="ko-KR" b="1" dirty="0"/>
              <a:t>intact</a:t>
            </a:r>
            <a:r>
              <a:rPr lang="en-US" altLang="ko-KR" dirty="0"/>
              <a:t> even if there is </a:t>
            </a:r>
            <a:r>
              <a:rPr lang="en-US" altLang="ko-KR" u="sng" dirty="0"/>
              <a:t>a power loss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Hard disk drive</a:t>
            </a:r>
          </a:p>
          <a:p>
            <a:pPr lvl="1"/>
            <a:r>
              <a:rPr lang="en-US" altLang="ko-KR" dirty="0"/>
              <a:t>Solid-state storage device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Two key abstractions in the virtualization of storage</a:t>
            </a:r>
          </a:p>
          <a:p>
            <a:pPr lvl="1"/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96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linear array of bytes</a:t>
            </a:r>
          </a:p>
          <a:p>
            <a:endParaRPr lang="en-US" altLang="ko-KR" dirty="0"/>
          </a:p>
          <a:p>
            <a:r>
              <a:rPr lang="en-US" altLang="ko-KR" dirty="0"/>
              <a:t>Each file has low-level name as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number</a:t>
            </a:r>
          </a:p>
          <a:p>
            <a:pPr lvl="1"/>
            <a:r>
              <a:rPr lang="en-US" altLang="ko-KR" dirty="0"/>
              <a:t>The user is not aware of this name.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</a:t>
            </a:r>
            <a:r>
              <a:rPr lang="tr-TR" altLang="ko-KR" dirty="0"/>
              <a:t> </a:t>
            </a:r>
            <a:r>
              <a:rPr lang="en-US" altLang="ko-KR" dirty="0"/>
              <a:t>system has a responsibility to store data persistently on disk.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278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is like a file, also has a low-level name.</a:t>
            </a:r>
          </a:p>
          <a:p>
            <a:pPr lvl="1"/>
            <a:r>
              <a:rPr lang="en-US" altLang="ko-KR" dirty="0"/>
              <a:t>It contains a list of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(user-readable name, low-level name)</a:t>
            </a:r>
            <a:r>
              <a:rPr lang="en-US" altLang="ko-KR" dirty="0"/>
              <a:t> pairs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Each entry in a directory refers to either </a:t>
            </a:r>
            <a:r>
              <a:rPr lang="en-US" altLang="ko-KR" i="1" dirty="0"/>
              <a:t>files</a:t>
            </a:r>
            <a:r>
              <a:rPr lang="en-US" altLang="ko-KR" dirty="0"/>
              <a:t> or other </a:t>
            </a:r>
            <a:r>
              <a:rPr lang="en-US" altLang="ko-KR" i="1" dirty="0"/>
              <a:t>directories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dirty="0"/>
              <a:t>A directory has an entry (“foo”, “10”)</a:t>
            </a:r>
          </a:p>
          <a:p>
            <a:pPr lvl="2"/>
            <a:r>
              <a:rPr lang="en-US" altLang="ko-KR" dirty="0"/>
              <a:t>A file “foo” with the low-level name “10”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4273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Tree (Directory Hierarchy)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00481" y="1844824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/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77272" y="2515501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foo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90019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bar.txt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7340" y="2515501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83992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foo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62439" y="3172748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77340" y="3856856"/>
            <a:ext cx="540000" cy="54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bar.txt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3838192" y="2305744"/>
            <a:ext cx="341371" cy="2888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3"/>
            <a:endCxn id="8" idx="7"/>
          </p:cNvCxnSpPr>
          <p:nvPr/>
        </p:nvCxnSpPr>
        <p:spPr>
          <a:xfrm flipH="1">
            <a:off x="3150939" y="2976421"/>
            <a:ext cx="305415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3"/>
            <a:endCxn id="11" idx="7"/>
          </p:cNvCxnSpPr>
          <p:nvPr/>
        </p:nvCxnSpPr>
        <p:spPr>
          <a:xfrm flipH="1">
            <a:off x="4623359" y="2976421"/>
            <a:ext cx="333063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12" idx="7"/>
          </p:cNvCxnSpPr>
          <p:nvPr/>
        </p:nvCxnSpPr>
        <p:spPr>
          <a:xfrm flipH="1">
            <a:off x="5338259" y="3633667"/>
            <a:ext cx="224814" cy="3022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5"/>
            <a:endCxn id="10" idx="1"/>
          </p:cNvCxnSpPr>
          <p:nvPr/>
        </p:nvCxnSpPr>
        <p:spPr>
          <a:xfrm>
            <a:off x="5338259" y="2976421"/>
            <a:ext cx="224814" cy="2754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5"/>
            <a:endCxn id="9" idx="1"/>
          </p:cNvCxnSpPr>
          <p:nvPr/>
        </p:nvCxnSpPr>
        <p:spPr>
          <a:xfrm>
            <a:off x="4561401" y="2305744"/>
            <a:ext cx="395021" cy="2888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5217" y="473389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 Example Directory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5841" y="1960936"/>
            <a:ext cx="137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root directory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2104" y="2056657"/>
            <a:ext cx="3096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Valid files (absolute pathname):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Valid directory: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240016" y="2920753"/>
            <a:ext cx="576064" cy="23576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오른쪽 중괄호 22"/>
          <p:cNvSpPr/>
          <p:nvPr/>
        </p:nvSpPr>
        <p:spPr>
          <a:xfrm>
            <a:off x="8112224" y="3442748"/>
            <a:ext cx="288032" cy="778340"/>
          </a:xfrm>
          <a:prstGeom prst="rightBrac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400256" y="364502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Sub-directories</a:t>
            </a:r>
            <a:endParaRPr lang="ko-KR" altLang="en-US" sz="14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46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system call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/>
              <a:t> create file.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dirty="0"/>
              <a:t> : only write to that file while opened.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dirty="0"/>
              <a:t> : make the file size zero (remove any existing content).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 system call returns</a:t>
            </a:r>
            <a:r>
              <a:rPr lang="tr-TR" altLang="ko-KR" dirty="0"/>
              <a:t> a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file descriptor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File descriptor </a:t>
            </a:r>
            <a:r>
              <a:rPr lang="en-US" altLang="ko-KR" dirty="0"/>
              <a:t>is an </a:t>
            </a:r>
            <a:r>
              <a:rPr lang="en-US" altLang="ko-KR" u="sng" dirty="0"/>
              <a:t>integer</a:t>
            </a:r>
            <a:r>
              <a:rPr lang="en-US" altLang="ko-KR" dirty="0"/>
              <a:t>, and is used to access files.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550" y="2409850"/>
            <a:ext cx="705678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open(“foo”, O_CREAT | O_WRONLY | O_TRUNC); </a:t>
            </a:r>
            <a:endParaRPr lang="ko-KR" altLang="en-US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56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AF3BF-B251-5EDA-A643-DD72E29C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4" y="2170112"/>
            <a:ext cx="11287125" cy="1325563"/>
          </a:xfrm>
        </p:spPr>
        <p:txBody>
          <a:bodyPr>
            <a:noAutofit/>
          </a:bodyPr>
          <a:lstStyle/>
          <a:p>
            <a:r>
              <a:rPr lang="tr-TR" sz="3600" dirty="0" err="1">
                <a:solidFill>
                  <a:srgbClr val="FF0000"/>
                </a:solidFill>
              </a:rPr>
              <a:t>Question</a:t>
            </a:r>
            <a:r>
              <a:rPr lang="tr-TR" sz="3600" dirty="0">
                <a:solidFill>
                  <a:srgbClr val="FF0000"/>
                </a:solidFill>
              </a:rPr>
              <a:t> (</a:t>
            </a:r>
            <a:r>
              <a:rPr lang="tr-TR" sz="3600" dirty="0" err="1">
                <a:solidFill>
                  <a:srgbClr val="FF0000"/>
                </a:solidFill>
              </a:rPr>
              <a:t>to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FF0000"/>
                </a:solidFill>
              </a:rPr>
              <a:t>Ken</a:t>
            </a:r>
            <a:r>
              <a:rPr lang="tr-TR" sz="3600" dirty="0">
                <a:solidFill>
                  <a:srgbClr val="FF0000"/>
                </a:solidFill>
              </a:rPr>
              <a:t> Thompson – Unix </a:t>
            </a:r>
            <a:r>
              <a:rPr lang="tr-TR" sz="3600" dirty="0" err="1">
                <a:solidFill>
                  <a:srgbClr val="FF0000"/>
                </a:solidFill>
              </a:rPr>
              <a:t>co-father</a:t>
            </a:r>
            <a:r>
              <a:rPr lang="tr-TR" sz="3600" dirty="0">
                <a:solidFill>
                  <a:srgbClr val="FF0000"/>
                </a:solidFill>
              </a:rPr>
              <a:t>)</a:t>
            </a:r>
            <a:r>
              <a:rPr lang="tr-TR" sz="3600" dirty="0"/>
              <a:t>: </a:t>
            </a:r>
            <a:br>
              <a:rPr lang="tr-TR" sz="3600" dirty="0"/>
            </a:b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would</a:t>
            </a:r>
            <a:r>
              <a:rPr lang="tr-TR" sz="3600" dirty="0"/>
              <a:t> </a:t>
            </a:r>
            <a:r>
              <a:rPr lang="tr-TR" sz="3600" dirty="0" err="1"/>
              <a:t>you</a:t>
            </a:r>
            <a:r>
              <a:rPr lang="tr-TR" sz="3600" dirty="0"/>
              <a:t> do </a:t>
            </a:r>
            <a:r>
              <a:rPr lang="tr-TR" sz="3600" dirty="0" err="1"/>
              <a:t>differently</a:t>
            </a:r>
            <a:r>
              <a:rPr lang="tr-TR" sz="3600" dirty="0"/>
              <a:t> </a:t>
            </a:r>
            <a:r>
              <a:rPr lang="tr-TR" sz="3600" dirty="0" err="1"/>
              <a:t>if</a:t>
            </a:r>
            <a:r>
              <a:rPr lang="tr-TR" sz="3600" dirty="0"/>
              <a:t> </a:t>
            </a:r>
            <a:r>
              <a:rPr lang="tr-TR" sz="3600" dirty="0" err="1"/>
              <a:t>you</a:t>
            </a:r>
            <a:r>
              <a:rPr lang="tr-TR" sz="3600" dirty="0"/>
              <a:t> </a:t>
            </a:r>
            <a:r>
              <a:rPr lang="tr-TR" sz="3600" dirty="0" err="1"/>
              <a:t>were</a:t>
            </a:r>
            <a:r>
              <a:rPr lang="tr-TR" sz="3600" dirty="0"/>
              <a:t> </a:t>
            </a:r>
            <a:r>
              <a:rPr lang="tr-TR" sz="3600" dirty="0" err="1"/>
              <a:t>redesigning</a:t>
            </a:r>
            <a:r>
              <a:rPr lang="tr-TR" sz="3600" dirty="0"/>
              <a:t> Unix?</a:t>
            </a:r>
            <a:br>
              <a:rPr lang="tr-TR" sz="3600" dirty="0"/>
            </a:br>
            <a:br>
              <a:rPr lang="tr-TR" sz="3600" dirty="0"/>
            </a:br>
            <a:r>
              <a:rPr lang="tr-TR" sz="3600" dirty="0" err="1">
                <a:solidFill>
                  <a:srgbClr val="FF0000"/>
                </a:solidFill>
              </a:rPr>
              <a:t>Answer</a:t>
            </a:r>
            <a:r>
              <a:rPr lang="tr-TR" sz="3600" dirty="0"/>
              <a:t>: </a:t>
            </a:r>
            <a:br>
              <a:rPr lang="tr-TR" sz="3600" dirty="0"/>
            </a:br>
            <a:r>
              <a:rPr lang="tr-TR" sz="3600" dirty="0" err="1"/>
              <a:t>I’d</a:t>
            </a:r>
            <a:r>
              <a:rPr lang="tr-TR" sz="3600" dirty="0"/>
              <a:t> </a:t>
            </a:r>
            <a:r>
              <a:rPr lang="tr-TR" sz="3600" dirty="0" err="1"/>
              <a:t>spell</a:t>
            </a:r>
            <a:r>
              <a:rPr lang="tr-TR" sz="3600" dirty="0"/>
              <a:t> </a:t>
            </a:r>
            <a:r>
              <a:rPr lang="tr-TR" sz="3600" dirty="0" err="1"/>
              <a:t>creat</a:t>
            </a:r>
            <a:r>
              <a:rPr lang="tr-TR" sz="3600" dirty="0"/>
              <a:t> </a:t>
            </a:r>
            <a:r>
              <a:rPr lang="tr-TR" sz="3600" dirty="0" err="1"/>
              <a:t>with</a:t>
            </a:r>
            <a:r>
              <a:rPr lang="tr-TR" sz="3600" dirty="0"/>
              <a:t> an e.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141BBA-8437-FFA3-6990-9254A58B3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5" y="3762375"/>
            <a:ext cx="2381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0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321" y="337133"/>
            <a:ext cx="10909041" cy="1325563"/>
          </a:xfrm>
        </p:spPr>
        <p:txBody>
          <a:bodyPr/>
          <a:lstStyle/>
          <a:p>
            <a:r>
              <a:rPr lang="en-US" altLang="ko-KR" dirty="0"/>
              <a:t>Hardware </a:t>
            </a:r>
            <a:r>
              <a:rPr lang="tr-TR" altLang="ko-KR" dirty="0"/>
              <a:t>I</a:t>
            </a:r>
            <a:r>
              <a:rPr lang="en-US" altLang="ko-KR" dirty="0" err="1"/>
              <a:t>nterface</a:t>
            </a:r>
            <a:r>
              <a:rPr lang="en-US" altLang="ko-KR" sz="2000" dirty="0"/>
              <a:t> </a:t>
            </a:r>
            <a:r>
              <a:rPr lang="tr-TR" altLang="ko-KR" dirty="0"/>
              <a:t>of a C</a:t>
            </a:r>
            <a:r>
              <a:rPr lang="en-US" altLang="ko-KR" dirty="0" err="1"/>
              <a:t>anonical</a:t>
            </a:r>
            <a:r>
              <a:rPr lang="en-US" altLang="ko-KR" dirty="0"/>
              <a:t> Device 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22462"/>
            <a:ext cx="8786812" cy="42051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Typical interaction example</a:t>
            </a:r>
            <a:r>
              <a:rPr lang="tr-TR" altLang="ko-KR" dirty="0"/>
              <a:t>: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135560" y="2520958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not busy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data to data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command to command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Doing so starts the device and executes the command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done with your request </a:t>
            </a:r>
          </a:p>
        </p:txBody>
      </p:sp>
    </p:spTree>
    <p:extLst>
      <p:ext uri="{BB962C8B-B14F-4D97-AF65-F5344CB8AC3E}">
        <p14:creationId xmlns:p14="http://schemas.microsoft.com/office/powerpoint/2010/main" val="38261392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Example of reading and writing ‘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’ file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altLang="ko-KR" dirty="0">
                <a:cs typeface="Courier New" pitchFamily="49" charset="0"/>
              </a:rPr>
              <a:t>: redirect the output of echo to the file foo 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ko-KR" dirty="0"/>
              <a:t>: dump the contents of a file to the 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3385" y="2386609"/>
            <a:ext cx="367240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echo hello &gt; foo 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foo 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93876" y="4785466"/>
            <a:ext cx="7776864" cy="96646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does the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cat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program access the file foo ?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 can use </a:t>
            </a:r>
            <a:r>
              <a:rPr lang="en-US" altLang="ko-KR" b="1" dirty="0" err="1">
                <a:solidFill>
                  <a:srgbClr val="C0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strace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to trace the system calls made by a program.</a:t>
            </a:r>
          </a:p>
        </p:txBody>
      </p:sp>
    </p:spTree>
    <p:extLst>
      <p:ext uri="{BB962C8B-B14F-4D97-AF65-F5344CB8AC3E}">
        <p14:creationId xmlns:p14="http://schemas.microsoft.com/office/powerpoint/2010/main" val="17672344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altLang="ko-KR" dirty="0">
                <a:cs typeface="Courier New" panose="02070309020205020404" pitchFamily="49" charset="0"/>
              </a:rPr>
              <a:t>file descriptor, flags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/>
              <a:t>Return file descriptor (3 in example)</a:t>
            </a:r>
          </a:p>
          <a:p>
            <a:pPr lvl="2"/>
            <a:r>
              <a:rPr lang="en-US" altLang="ko-KR" dirty="0"/>
              <a:t>File descriptor</a:t>
            </a:r>
            <a:r>
              <a:rPr lang="tr-TR" altLang="ko-KR" dirty="0"/>
              <a:t>s</a:t>
            </a:r>
            <a:r>
              <a:rPr lang="en-US" altLang="ko-KR" dirty="0"/>
              <a:t> 0, 1, 2 </a:t>
            </a:r>
            <a:r>
              <a:rPr lang="tr-TR" altLang="ko-KR" dirty="0" err="1"/>
              <a:t>are</a:t>
            </a:r>
            <a:r>
              <a:rPr lang="en-US" altLang="ko-KR" dirty="0"/>
              <a:t> for standard input/ output/ error.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size of the 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2"/>
            <a:r>
              <a:rPr lang="en-US" altLang="ko-KR" dirty="0"/>
              <a:t>Return the number of bytes it read</a:t>
            </a:r>
            <a:r>
              <a:rPr lang="tr-TR" altLang="ko-KR" dirty="0"/>
              <a:t>s</a:t>
            </a:r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size of the 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/>
              <a:t>Return the number of bytes it write</a:t>
            </a:r>
            <a:r>
              <a:rPr lang="tr-TR" altLang="ko-KR" dirty="0"/>
              <a:t>s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082602" y="1400166"/>
            <a:ext cx="820891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cat foo  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open(“foo”, O_RDONLY|O_LARGEFILE)	= 3	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	= 6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6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file descriptor 1: standard out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“”, 4096)     		= 0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0: no bytes left in the file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close(3)				= 0 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1441587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Writing a file (A similar set of steps</a:t>
            </a:r>
            <a:r>
              <a:rPr lang="tr-TR" altLang="ko-KR" dirty="0"/>
              <a:t> as in Read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 file is opened for writing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altLang="ko-KR" dirty="0"/>
              <a:t>system call is called.</a:t>
            </a:r>
          </a:p>
          <a:p>
            <a:pPr lvl="2"/>
            <a:r>
              <a:rPr lang="en-US" altLang="ko-KR" dirty="0"/>
              <a:t>Repeatedly called for larger files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close()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48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Writing, But Not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has a </a:t>
            </a:r>
            <a:r>
              <a:rPr lang="en-US" altLang="ko-KR" b="1" dirty="0">
                <a:solidFill>
                  <a:schemeClr val="accent6"/>
                </a:solidFill>
              </a:rPr>
              <a:t>current offset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ko-KR" b="1" dirty="0"/>
              <a:t>where</a:t>
            </a:r>
            <a:r>
              <a:rPr lang="en-US" altLang="ko-KR" dirty="0"/>
              <a:t> the next read or write will begin reading from or writing to within the file.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Update the current offset</a:t>
            </a:r>
          </a:p>
          <a:p>
            <a:pPr lvl="1"/>
            <a:r>
              <a:rPr lang="en-US" altLang="ko-KR" b="1" dirty="0"/>
              <a:t>Implicitly</a:t>
            </a:r>
            <a:r>
              <a:rPr lang="en-US" altLang="ko-KR" dirty="0"/>
              <a:t>: A read or write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bytes takes place,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is added to the current offset.</a:t>
            </a:r>
          </a:p>
          <a:p>
            <a:pPr lvl="1"/>
            <a:r>
              <a:rPr lang="en-US" altLang="ko-KR" b="1" dirty="0"/>
              <a:t>Explicitly</a:t>
            </a:r>
            <a:r>
              <a:rPr lang="en-US" altLang="ko-KR" dirty="0"/>
              <a:t>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lseek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044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41799"/>
            <a:ext cx="11182350" cy="1325563"/>
          </a:xfrm>
        </p:spPr>
        <p:txBody>
          <a:bodyPr/>
          <a:lstStyle/>
          <a:p>
            <a:r>
              <a:rPr lang="en-US" altLang="ko-KR" dirty="0"/>
              <a:t>Reading And Writing, But Not Sequentially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fildes</a:t>
            </a:r>
            <a:r>
              <a:rPr lang="en-US" altLang="ko-KR" dirty="0"/>
              <a:t>: File descriptor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dirty="0"/>
              <a:t>: Position the file offset to a particular location within the file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whence</a:t>
            </a:r>
            <a:r>
              <a:rPr lang="en-US" altLang="ko-KR" dirty="0"/>
              <a:t>: Determine how the seek is performed</a:t>
            </a:r>
            <a:endParaRPr lang="tr-TR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9616" y="1729014"/>
            <a:ext cx="734481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fildes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1624" y="4813266"/>
            <a:ext cx="676875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SEEK_SET, the offset is set to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SEEK_CUR, the offset is set to its current location plus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SEEK_END, the offset is set to the size of the file plus offset bytes.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452291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From the man page: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2683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file system will </a:t>
            </a:r>
            <a:r>
              <a:rPr lang="en-US" altLang="ko-KR" b="1" dirty="0"/>
              <a:t>buffer</a:t>
            </a:r>
            <a:r>
              <a:rPr lang="en-US" altLang="ko-KR" dirty="0"/>
              <a:t> writes in memory for some time.</a:t>
            </a:r>
          </a:p>
          <a:p>
            <a:pPr lvl="1"/>
            <a:r>
              <a:rPr lang="tr-TR" altLang="ko-KR" dirty="0" err="1"/>
              <a:t>Example</a:t>
            </a:r>
            <a:r>
              <a:rPr lang="tr-TR" altLang="ko-KR" dirty="0"/>
              <a:t>: </a:t>
            </a:r>
            <a:r>
              <a:rPr lang="tr-TR" altLang="ko-KR" dirty="0" err="1"/>
              <a:t>for</a:t>
            </a:r>
            <a:r>
              <a:rPr lang="en-US" altLang="ko-KR" dirty="0"/>
              <a:t> 5 seconds, or 30</a:t>
            </a:r>
          </a:p>
          <a:p>
            <a:pPr lvl="1"/>
            <a:r>
              <a:rPr lang="en-US" altLang="ko-KR" dirty="0"/>
              <a:t>Performance reasons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At that later point in time, the write(s) will </a:t>
            </a:r>
            <a:r>
              <a:rPr lang="en-US" altLang="ko-KR" b="1" dirty="0"/>
              <a:t>actually be issued </a:t>
            </a:r>
            <a:r>
              <a:rPr lang="en-US" altLang="ko-KR" dirty="0"/>
              <a:t>to the storage device.</a:t>
            </a:r>
          </a:p>
          <a:p>
            <a:pPr lvl="1"/>
            <a:r>
              <a:rPr lang="en-US" altLang="ko-KR" dirty="0"/>
              <a:t>Write seem</a:t>
            </a:r>
            <a:r>
              <a:rPr lang="tr-TR" altLang="ko-KR" dirty="0"/>
              <a:t>s</a:t>
            </a:r>
            <a:r>
              <a:rPr lang="en-US" altLang="ko-KR" dirty="0"/>
              <a:t> to </a:t>
            </a:r>
            <a:r>
              <a:rPr lang="tr-TR" altLang="ko-KR" dirty="0"/>
              <a:t>be </a:t>
            </a:r>
            <a:r>
              <a:rPr lang="en-US" altLang="ko-KR" u="sng" dirty="0"/>
              <a:t>complete</a:t>
            </a:r>
            <a:r>
              <a:rPr lang="tr-TR" altLang="ko-KR" u="sng" dirty="0"/>
              <a:t>d</a:t>
            </a:r>
            <a:r>
              <a:rPr lang="en-US" altLang="ko-KR" u="sng" dirty="0"/>
              <a:t> quickly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Data can be </a:t>
            </a:r>
            <a:r>
              <a:rPr lang="en-US" altLang="ko-KR" u="sng" dirty="0"/>
              <a:t>lost</a:t>
            </a:r>
            <a:r>
              <a:rPr lang="en-US" altLang="ko-KR" dirty="0"/>
              <a:t> (e.g., the machine crashes).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87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However, some applications require more than eventual guarantee. </a:t>
            </a:r>
          </a:p>
          <a:p>
            <a:pPr lvl="1"/>
            <a:r>
              <a:rPr lang="tr-TR" altLang="ko-KR" dirty="0" err="1"/>
              <a:t>Example</a:t>
            </a:r>
            <a:r>
              <a:rPr lang="tr-TR" altLang="ko-KR" dirty="0"/>
              <a:t>:</a:t>
            </a:r>
            <a:r>
              <a:rPr lang="en-US" altLang="ko-KR" dirty="0"/>
              <a:t> DBMS requires force writes to disk from time to time.</a:t>
            </a:r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off_t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ko-KR" dirty="0"/>
              <a:t>Filesystem forces all dirty (i.e., not yet written) data to disk for the file referred to by the file descript</a:t>
            </a:r>
            <a:r>
              <a:rPr lang="tr-TR" altLang="ko-KR" dirty="0" err="1"/>
              <a:t>or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returns once all of these writes are complete</a:t>
            </a:r>
            <a:r>
              <a:rPr lang="tr-TR" altLang="ko-KR" dirty="0"/>
              <a:t>d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3303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/>
              <a:t>fsync</a:t>
            </a:r>
            <a:r>
              <a:rPr lang="en-US" altLang="ko-KR" dirty="0"/>
              <a:t>()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Example </a:t>
            </a:r>
            <a:r>
              <a:rPr lang="tr-TR" altLang="ko-KR" dirty="0" err="1"/>
              <a:t>for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tr-TR" altLang="ko-KR" dirty="0"/>
          </a:p>
          <a:p>
            <a:r>
              <a:rPr lang="en-US" altLang="ko-KR" dirty="0"/>
              <a:t>In some cases, </a:t>
            </a:r>
            <a:r>
              <a:rPr lang="tr-TR" altLang="ko-KR" dirty="0"/>
              <a:t>t</a:t>
            </a:r>
            <a:r>
              <a:rPr lang="en-US" altLang="ko-KR" dirty="0"/>
              <a:t>he directory that contains the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altLang="ko-KR" dirty="0" err="1"/>
              <a:t>also</a:t>
            </a:r>
            <a:r>
              <a:rPr lang="tr-TR" altLang="ko-KR" dirty="0"/>
              <a:t> </a:t>
            </a:r>
            <a:r>
              <a:rPr lang="en-US" altLang="ko-KR" dirty="0"/>
              <a:t>needs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653333" y="2584624"/>
            <a:ext cx="66967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O_CREAT | O_WRONLY | O_TRUNC);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&gt; -1)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== size);</a:t>
            </a:r>
          </a:p>
          <a:p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 == 0);</a:t>
            </a:r>
          </a:p>
        </p:txBody>
      </p:sp>
    </p:spTree>
    <p:extLst>
      <p:ext uri="{BB962C8B-B14F-4D97-AF65-F5344CB8AC3E}">
        <p14:creationId xmlns:p14="http://schemas.microsoft.com/office/powerpoint/2010/main" val="3823185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Renaming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rename(char* old, char *new)</a:t>
            </a:r>
          </a:p>
          <a:p>
            <a:pPr lvl="1"/>
            <a:r>
              <a:rPr lang="en-US" altLang="ko-KR" dirty="0"/>
              <a:t>Rename a file to different name.</a:t>
            </a:r>
          </a:p>
          <a:p>
            <a:pPr lvl="1"/>
            <a:r>
              <a:rPr lang="en-US" altLang="ko-KR" dirty="0"/>
              <a:t>It </a:t>
            </a:r>
            <a:r>
              <a:rPr lang="tr-TR" altLang="ko-KR" dirty="0"/>
              <a:t>is </a:t>
            </a:r>
            <a:r>
              <a:rPr lang="en-US" altLang="ko-KR" dirty="0"/>
              <a:t>implemented as an </a:t>
            </a:r>
            <a:r>
              <a:rPr lang="en-US" altLang="ko-KR" b="1" dirty="0"/>
              <a:t>atomic call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 </a:t>
            </a:r>
            <a:r>
              <a:rPr lang="en-US" altLang="ko-KR" dirty="0"/>
              <a:t>Change from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bar: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</a:t>
            </a:r>
            <a:r>
              <a:rPr lang="en-US" altLang="ko-KR" dirty="0"/>
              <a:t> How to update a file atomically</a:t>
            </a:r>
            <a:r>
              <a:rPr lang="tr-TR" altLang="ko-KR" dirty="0"/>
              <a:t> </a:t>
            </a:r>
            <a:r>
              <a:rPr lang="tr-TR" altLang="ko-KR" dirty="0" err="1"/>
              <a:t>using</a:t>
            </a:r>
            <a:r>
              <a:rPr lang="tr-TR" altLang="ko-KR" dirty="0"/>
              <a:t> a file </a:t>
            </a:r>
            <a:r>
              <a:rPr lang="tr-TR" altLang="ko-KR" dirty="0" err="1"/>
              <a:t>editor</a:t>
            </a:r>
            <a:r>
              <a:rPr lang="tr-TR" altLang="ko-KR" dirty="0"/>
              <a:t> </a:t>
            </a:r>
            <a:r>
              <a:rPr lang="tr-TR" altLang="ko-KR" dirty="0" err="1"/>
              <a:t>like</a:t>
            </a:r>
            <a:r>
              <a:rPr lang="tr-TR" altLang="ko-KR" dirty="0"/>
              <a:t> </a:t>
            </a:r>
            <a:r>
              <a:rPr lang="tr-TR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603612" y="3497238"/>
            <a:ext cx="69847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mv foo bar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mv uses the system call rename()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3197" y="4980038"/>
            <a:ext cx="61926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2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fint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= open("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",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O_WRONLY|O_CREAT|O_TRUNC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write(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, buffer, size); 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write out new version of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close(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rename("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", "foo.txt");</a:t>
            </a:r>
            <a:endParaRPr lang="en-US" altLang="ko-KR" sz="12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24928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52387"/>
            <a:ext cx="10515600" cy="1325563"/>
          </a:xfrm>
        </p:spPr>
        <p:txBody>
          <a:bodyPr/>
          <a:lstStyle/>
          <a:p>
            <a:r>
              <a:rPr lang="en-US" altLang="ko-KR" dirty="0"/>
              <a:t>Getting Information About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stat(),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tr-TR" altLang="ko-KR" dirty="0" err="1"/>
              <a:t>System</a:t>
            </a:r>
            <a:r>
              <a:rPr lang="tr-TR" altLang="ko-KR" dirty="0"/>
              <a:t> </a:t>
            </a:r>
            <a:r>
              <a:rPr lang="tr-TR" altLang="ko-KR" dirty="0" err="1"/>
              <a:t>calls</a:t>
            </a:r>
            <a:r>
              <a:rPr lang="tr-TR" altLang="ko-KR" dirty="0"/>
              <a:t> s</a:t>
            </a:r>
            <a:r>
              <a:rPr lang="en-US" altLang="ko-KR" dirty="0"/>
              <a:t>how</a:t>
            </a:r>
            <a:r>
              <a:rPr lang="tr-TR" altLang="ko-KR" dirty="0" err="1"/>
              <a:t>ing</a:t>
            </a:r>
            <a:r>
              <a:rPr lang="en-US" altLang="ko-KR" dirty="0"/>
              <a:t> the file metadata</a:t>
            </a:r>
          </a:p>
          <a:p>
            <a:pPr lvl="1"/>
            <a:r>
              <a:rPr lang="en-US" altLang="ko-KR" b="1" dirty="0"/>
              <a:t>Metadata</a:t>
            </a:r>
            <a:r>
              <a:rPr lang="en-US" altLang="ko-KR" dirty="0"/>
              <a:t> is information about each file.</a:t>
            </a:r>
          </a:p>
          <a:p>
            <a:pPr lvl="1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</a:t>
            </a:r>
            <a:r>
              <a:rPr lang="en-US" altLang="ko-KR" dirty="0"/>
              <a:t> Size, Low-level name, Permission, …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altLang="ko-KR" dirty="0"/>
              <a:t> structure: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0782" y="3256226"/>
            <a:ext cx="712879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 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stat {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ID of device containing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st_ino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number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mode_t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protection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nlink_t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st_nlink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hard links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user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group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st_rdev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device ID (if special file)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off_t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total size, in bytes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blksize_t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st_blksize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blocksize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for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filesystem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I/O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blkcnt_t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st_blocks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blocks allocated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st_atime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access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modification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st_ctime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status change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};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752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11602</Words>
  <Application>Microsoft Office PowerPoint</Application>
  <PresentationFormat>Geniş ekran</PresentationFormat>
  <Paragraphs>2539</Paragraphs>
  <Slides>150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150</vt:i4>
      </vt:variant>
    </vt:vector>
  </HeadingPairs>
  <TitlesOfParts>
    <vt:vector size="160" baseType="lpstr">
      <vt:lpstr>맑은 고딕</vt:lpstr>
      <vt:lpstr>Arial</vt:lpstr>
      <vt:lpstr>Calibri</vt:lpstr>
      <vt:lpstr>Calibri Light</vt:lpstr>
      <vt:lpstr>Cambria Math</vt:lpstr>
      <vt:lpstr>Courier</vt:lpstr>
      <vt:lpstr>Courier New</vt:lpstr>
      <vt:lpstr>Wingdings</vt:lpstr>
      <vt:lpstr>Wingdings 3</vt:lpstr>
      <vt:lpstr>Office Teması</vt:lpstr>
      <vt:lpstr>Computer Operating Systems BLG 312E  </vt:lpstr>
      <vt:lpstr>PowerPoint Sunusu</vt:lpstr>
      <vt:lpstr>PowerPoint Sunusu</vt:lpstr>
      <vt:lpstr>I/O Devices </vt:lpstr>
      <vt:lpstr>System Architecture</vt:lpstr>
      <vt:lpstr>I/O Architecture</vt:lpstr>
      <vt:lpstr>Canonical Device </vt:lpstr>
      <vt:lpstr>Hardware Interface   of a Canonical Device </vt:lpstr>
      <vt:lpstr>Hardware Interface of a Canonical Device (Cont.) </vt:lpstr>
      <vt:lpstr>PowerPoint Sunusu</vt:lpstr>
      <vt:lpstr>Interrupts </vt:lpstr>
      <vt:lpstr>PowerPoint Sunusu</vt:lpstr>
      <vt:lpstr>Polling vs. Interrupt</vt:lpstr>
      <vt:lpstr>CPU is once again over-burdened</vt:lpstr>
      <vt:lpstr>DMA (Direct Memory Access)</vt:lpstr>
      <vt:lpstr>Device Interaction</vt:lpstr>
      <vt:lpstr>Device Interaction (Cont.)</vt:lpstr>
      <vt:lpstr>File System Abstraction</vt:lpstr>
      <vt:lpstr>Problem of Abstraction</vt:lpstr>
      <vt:lpstr>Device Drivers</vt:lpstr>
      <vt:lpstr>A Simple IDE Disk Driver</vt:lpstr>
      <vt:lpstr>A Simple IDE Disk Driver (Cont’d)</vt:lpstr>
      <vt:lpstr>A Simple IDE Disk Driver (Cont’d)</vt:lpstr>
      <vt:lpstr>A Simple IDE Disk Driver (Cont’d)</vt:lpstr>
      <vt:lpstr>A Simple IDE Disk Driver (xv6 – Main Functions)</vt:lpstr>
      <vt:lpstr>A Simple IDE Disk Driver (Cont’d)</vt:lpstr>
      <vt:lpstr>A Simple IDE Disk Driver (xv6)</vt:lpstr>
      <vt:lpstr>A Simple IDE Disk Driver (xv6)</vt:lpstr>
      <vt:lpstr>A Simple IDE Disk Driver (Cont’d)</vt:lpstr>
      <vt:lpstr>Explanation</vt:lpstr>
      <vt:lpstr>PowerPoint Sunusu</vt:lpstr>
      <vt:lpstr>Hard Disk Driver</vt:lpstr>
      <vt:lpstr>PowerPoint Sunusu</vt:lpstr>
      <vt:lpstr>Interface</vt:lpstr>
      <vt:lpstr>Basic Geometry</vt:lpstr>
      <vt:lpstr>Basic Geometry (Cont.)</vt:lpstr>
      <vt:lpstr>A Simple Disk Drive</vt:lpstr>
      <vt:lpstr>Example of a Disk</vt:lpstr>
      <vt:lpstr>Single-track Latency: The Rotational Delay</vt:lpstr>
      <vt:lpstr>Multiple Tracks: Seek Time</vt:lpstr>
      <vt:lpstr>Phases of Seek</vt:lpstr>
      <vt:lpstr>Transfer</vt:lpstr>
      <vt:lpstr>Track Skew</vt:lpstr>
      <vt:lpstr>Cache (Track Buffer)</vt:lpstr>
      <vt:lpstr>Write on cache</vt:lpstr>
      <vt:lpstr>I/O Time: Doing The Math</vt:lpstr>
      <vt:lpstr>I/O Time Example</vt:lpstr>
      <vt:lpstr>Disk Scheduling</vt:lpstr>
      <vt:lpstr>SSTF is not a panacea.</vt:lpstr>
      <vt:lpstr>Elevator (a.k.a. SCAN or C-SCAN)</vt:lpstr>
      <vt:lpstr>How to account for Disk rotation costs?</vt:lpstr>
      <vt:lpstr>I/O merging</vt:lpstr>
      <vt:lpstr>PowerPoint Sunusu</vt:lpstr>
      <vt:lpstr>PowerPoint Sunusu</vt:lpstr>
      <vt:lpstr>RAID (Redundant Array of Inexpensive Disks)</vt:lpstr>
      <vt:lpstr>RAID Interface</vt:lpstr>
      <vt:lpstr>RAID Internals</vt:lpstr>
      <vt:lpstr>Fault Model</vt:lpstr>
      <vt:lpstr>How to evaluate a RAID</vt:lpstr>
      <vt:lpstr>RAID Level 0: Striping</vt:lpstr>
      <vt:lpstr>RAID Level 0 (Cont.)</vt:lpstr>
      <vt:lpstr>Chunk Sizes</vt:lpstr>
      <vt:lpstr>RAID Level 0 Analysis</vt:lpstr>
      <vt:lpstr>Evaluating RAID Performance</vt:lpstr>
      <vt:lpstr>Evaluating RAID Performance Example</vt:lpstr>
      <vt:lpstr>Evaluating RAID-0 Performance</vt:lpstr>
      <vt:lpstr>RAID Level 1 : Mirroring</vt:lpstr>
      <vt:lpstr>RAID-1 Analysis</vt:lpstr>
      <vt:lpstr>Performance of RAID-1</vt:lpstr>
      <vt:lpstr>RAID Level 4 : Saving Space With Parity</vt:lpstr>
      <vt:lpstr>RAID Level 4 (Cont.)</vt:lpstr>
      <vt:lpstr>RAID-4 Analysis</vt:lpstr>
      <vt:lpstr>RAID-4 Analysis (Cont.)</vt:lpstr>
      <vt:lpstr>Random Write Performance for RAID-4</vt:lpstr>
      <vt:lpstr>Random Write Performance for RAID-4 (Cont.)</vt:lpstr>
      <vt:lpstr>Small-write problem</vt:lpstr>
      <vt:lpstr>I/O Latency in RAID-4</vt:lpstr>
      <vt:lpstr>RAID Level 5: Rotating Parity</vt:lpstr>
      <vt:lpstr>RAID-5 Analysis</vt:lpstr>
      <vt:lpstr>RAID-5 Analysis (Cont.)</vt:lpstr>
      <vt:lpstr>RAID Comparison: A Summary</vt:lpstr>
      <vt:lpstr>RAID Comparison: A Summary</vt:lpstr>
      <vt:lpstr>PowerPoint Sunusu</vt:lpstr>
      <vt:lpstr>Persistent Storage</vt:lpstr>
      <vt:lpstr>File</vt:lpstr>
      <vt:lpstr>Directory</vt:lpstr>
      <vt:lpstr>Directory Tree (Directory Hierarchy)</vt:lpstr>
      <vt:lpstr>Creating Files</vt:lpstr>
      <vt:lpstr>Question (to Ken Thompson – Unix co-father):  What would you do differently if you were redesigning Unix?  Answer:  I’d spell creat with an e.</vt:lpstr>
      <vt:lpstr>Reading and Writing Files </vt:lpstr>
      <vt:lpstr>Reading and Writing Files (Cont.)</vt:lpstr>
      <vt:lpstr>Reading and Writing Files (Cont.)</vt:lpstr>
      <vt:lpstr>Reading And Writing, But Not Sequentially</vt:lpstr>
      <vt:lpstr>Reading And Writing, But Not Sequentially (Cont.)</vt:lpstr>
      <vt:lpstr>Writing Immediately with fsync()</vt:lpstr>
      <vt:lpstr>Writing Immediately with fsync() (Cont.) </vt:lpstr>
      <vt:lpstr>Writing Immediately with fsync() (Cont.)</vt:lpstr>
      <vt:lpstr>Renaming Files</vt:lpstr>
      <vt:lpstr>Getting Information About Files</vt:lpstr>
      <vt:lpstr>Getting Information About Files (Cont.)</vt:lpstr>
      <vt:lpstr>Removing Files</vt:lpstr>
      <vt:lpstr>Making Directories</vt:lpstr>
      <vt:lpstr>Reading Directories </vt:lpstr>
      <vt:lpstr>Deleting Directories</vt:lpstr>
      <vt:lpstr>Hard Links</vt:lpstr>
      <vt:lpstr>Hard Links (Cont.)</vt:lpstr>
      <vt:lpstr>Hard Links (Cont.)</vt:lpstr>
      <vt:lpstr>Hard Links (Cont.)</vt:lpstr>
      <vt:lpstr>Hard Links (Cont.)</vt:lpstr>
      <vt:lpstr>Symbolic Links (Soft Link)</vt:lpstr>
      <vt:lpstr>Symbolic Links (Cont.)</vt:lpstr>
      <vt:lpstr>Symbolic Links (Cont.)</vt:lpstr>
      <vt:lpstr>Symbolic Links (Cont.)</vt:lpstr>
      <vt:lpstr>Making and Mounting a File System</vt:lpstr>
      <vt:lpstr>Making and Mounting a File System (Cont.)</vt:lpstr>
      <vt:lpstr>Making and Mounting a File System (Cont.)</vt:lpstr>
      <vt:lpstr>PowerPoint Sunusu</vt:lpstr>
      <vt:lpstr>Review Question</vt:lpstr>
      <vt:lpstr>PowerPoint Sunusu</vt:lpstr>
      <vt:lpstr>What is ``secure erase’’?</vt:lpstr>
      <vt:lpstr>What is ``secure erase’’?</vt:lpstr>
      <vt:lpstr>Mental Models</vt:lpstr>
      <vt:lpstr>The Way To Think</vt:lpstr>
      <vt:lpstr>A Possible File System Layout</vt:lpstr>
      <vt:lpstr>File System Layout</vt:lpstr>
      <vt:lpstr>File System Layout (Cont’d)</vt:lpstr>
      <vt:lpstr>Overall Organization</vt:lpstr>
      <vt:lpstr>Data region in file system</vt:lpstr>
      <vt:lpstr>Inode table in file system</vt:lpstr>
      <vt:lpstr>Allocation Structures</vt:lpstr>
      <vt:lpstr>Superblock</vt:lpstr>
      <vt:lpstr>File Organization: The inode</vt:lpstr>
      <vt:lpstr>File Organization: The inode (Cont.)</vt:lpstr>
      <vt:lpstr>File Organization: The inode (Cont.)</vt:lpstr>
      <vt:lpstr>File Organization: The inode (Cont.)</vt:lpstr>
      <vt:lpstr>The Multi-Level Index</vt:lpstr>
      <vt:lpstr>The Multi-Level Index (Cont.)</vt:lpstr>
      <vt:lpstr>File Statistics</vt:lpstr>
      <vt:lpstr>Directory Organization</vt:lpstr>
      <vt:lpstr>Free Space Management</vt:lpstr>
      <vt:lpstr>Access Paths: Reading a File From Disk</vt:lpstr>
      <vt:lpstr>Access Paths: Reading a File From Disk (Cont.)</vt:lpstr>
      <vt:lpstr>Access Paths: Reading a File From Disk (Cont.)</vt:lpstr>
      <vt:lpstr>Access Paths: Writing to Disk</vt:lpstr>
      <vt:lpstr>Access Paths: Writing to Disk (Cont.)</vt:lpstr>
      <vt:lpstr>Caching and Buffering</vt:lpstr>
      <vt:lpstr>Caching and Buffering (Cont.)</vt:lpstr>
      <vt:lpstr>How about Windows?</vt:lpstr>
      <vt:lpstr>PowerPoint Sunusu</vt:lpstr>
      <vt:lpstr>Last Words (Where could we go from here?)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68</cp:revision>
  <dcterms:created xsi:type="dcterms:W3CDTF">2023-01-31T10:17:45Z</dcterms:created>
  <dcterms:modified xsi:type="dcterms:W3CDTF">2024-05-02T12:19:13Z</dcterms:modified>
</cp:coreProperties>
</file>