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6" r:id="rId4"/>
    <p:sldId id="259" r:id="rId5"/>
    <p:sldId id="260" r:id="rId6"/>
    <p:sldId id="262" r:id="rId7"/>
    <p:sldId id="268" r:id="rId8"/>
    <p:sldId id="269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7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AB3FA-7260-4A56-A241-F410C17DBB36}" type="datetimeFigureOut">
              <a:rPr lang="tr-TR" smtClean="0"/>
              <a:t>7.10.2023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3792-F562-4A72-B079-8CF18CD1076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19082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1E0CA-08FA-3343-AF72-4090B1E769CC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539C8-F41E-6B49-8799-24EAD90A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134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457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539C8-F41E-6B49-8799-24EAD90A96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05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150A4-AB98-2C44-B97A-E2348B6FF2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4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50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9" indent="0" algn="ctr">
              <a:buNone/>
            </a:lvl8pPr>
            <a:lvl9pPr marL="3657199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6D4E301E-3247-425F-9892-D3E4757D6180}" type="datetime1">
              <a:rPr lang="en-US" smtClean="0"/>
              <a:t>10/7/2023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1"/>
            <a:ext cx="1219200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B602-CD8B-4732-B707-7757FF3F5DD2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27E2-B567-46B0-8A88-89D4AB8284A2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8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3E1D-E1F5-4E91-9753-C13952C8E207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1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1"/>
            <a:ext cx="2286000" cy="365760"/>
          </a:xfrm>
        </p:spPr>
        <p:txBody>
          <a:bodyPr/>
          <a:lstStyle/>
          <a:p>
            <a:fld id="{1934CD4E-D958-4970-9711-C0F62261FB5D}" type="datetime1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9" y="6355081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1"/>
            <a:ext cx="1520952" cy="365760"/>
          </a:xfrm>
        </p:spPr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59876-F348-4BB8-98E9-A3CEE94412C7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1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9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3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3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04783-33E1-42C2-AAAD-E1855888B740}" type="datetime1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68E6-3840-413E-A690-2FF0F0CE67E3}" type="datetime1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6BDF-D16A-4AEF-A74D-9308A124E454}" type="datetime1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1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C55E-015B-427A-9FB4-12C39A683F68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1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29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EE926-6673-41D4-84D8-F66B218EF6BA}" type="datetime1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lIns="91430" tIns="45715" rIns="91430" bIns="45715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1"/>
            <a:ext cx="2289048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6BEADCC-3D4B-4F78-9B2C-992DF0E32B88}" type="datetime1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9" y="6356351"/>
            <a:ext cx="3505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1"/>
            <a:ext cx="1981200" cy="365760"/>
          </a:xfrm>
          <a:prstGeom prst="rect">
            <a:avLst/>
          </a:prstGeom>
        </p:spPr>
        <p:txBody>
          <a:bodyPr vert="horz" lIns="91430" tIns="45715" rIns="91430" bIns="45715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F5CE407-6216-4202-80E4-A30DC2F709B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290" indent="-27429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580" indent="-27429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870" indent="-228575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160" indent="-228575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50" indent="-228575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740" indent="-18286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18286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459" indent="-18286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319" indent="-18286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yaslan@itu.edu.t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643" y="2677258"/>
            <a:ext cx="7644516" cy="172486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Learning </a:t>
            </a:r>
            <a:r>
              <a:rPr lang="tr-TR" dirty="0" err="1" smtClean="0"/>
              <a:t>From</a:t>
            </a:r>
            <a:r>
              <a:rPr lang="tr-TR" dirty="0" smtClean="0"/>
              <a:t>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tr-TR" dirty="0" smtClean="0"/>
              <a:t>BLG</a:t>
            </a:r>
            <a:r>
              <a:rPr lang="en-US" dirty="0" smtClean="0"/>
              <a:t> </a:t>
            </a:r>
            <a:r>
              <a:rPr lang="tr-TR" dirty="0" smtClean="0"/>
              <a:t>454</a:t>
            </a:r>
            <a:r>
              <a:rPr lang="en-US" dirty="0" smtClean="0"/>
              <a:t>E</a:t>
            </a:r>
            <a:br>
              <a:rPr lang="en-US" dirty="0" smtClean="0"/>
            </a:br>
            <a:r>
              <a:rPr lang="tr-TR" dirty="0" smtClean="0"/>
              <a:t>Fall</a:t>
            </a:r>
            <a:r>
              <a:rPr lang="en-US" dirty="0" smtClean="0"/>
              <a:t> Term</a:t>
            </a:r>
            <a:br>
              <a:rPr lang="en-US" dirty="0" smtClean="0"/>
            </a:br>
            <a:r>
              <a:rPr lang="en-US" dirty="0" smtClean="0"/>
              <a:t>20</a:t>
            </a:r>
            <a:r>
              <a:rPr lang="tr-TR" dirty="0" smtClean="0"/>
              <a:t>23</a:t>
            </a:r>
            <a:r>
              <a:rPr lang="en-US" dirty="0" smtClean="0"/>
              <a:t>-20</a:t>
            </a:r>
            <a:r>
              <a:rPr lang="tr-TR" dirty="0" smtClean="0"/>
              <a:t>24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6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18" y="-563569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52128"/>
            <a:ext cx="9144000" cy="5152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/>
              <a:t>Class Time:</a:t>
            </a:r>
            <a:r>
              <a:rPr lang="en-US" dirty="0" smtClean="0"/>
              <a:t> </a:t>
            </a:r>
            <a:r>
              <a:rPr lang="tr-TR" dirty="0" err="1" smtClean="0"/>
              <a:t>Monday</a:t>
            </a:r>
            <a:r>
              <a:rPr lang="en-US" dirty="0" smtClean="0"/>
              <a:t>, </a:t>
            </a:r>
            <a:r>
              <a:rPr lang="tr-TR" dirty="0" smtClean="0"/>
              <a:t>9</a:t>
            </a:r>
            <a:r>
              <a:rPr lang="en-US" dirty="0" smtClean="0"/>
              <a:t>:30-1</a:t>
            </a:r>
            <a:r>
              <a:rPr lang="tr-TR" dirty="0"/>
              <a:t>2</a:t>
            </a:r>
            <a:r>
              <a:rPr lang="tr-TR" dirty="0" smtClean="0"/>
              <a:t>:30</a:t>
            </a:r>
            <a:endParaRPr lang="en-US" dirty="0" smtClean="0"/>
          </a:p>
          <a:p>
            <a:r>
              <a:rPr lang="en-US" b="1" dirty="0" smtClean="0"/>
              <a:t>Instructor </a:t>
            </a:r>
            <a:r>
              <a:rPr lang="en-US" dirty="0" smtClean="0"/>
              <a:t>Ass</a:t>
            </a:r>
            <a:r>
              <a:rPr lang="tr-TR" dirty="0" err="1" smtClean="0"/>
              <a:t>oc</a:t>
            </a:r>
            <a:r>
              <a:rPr lang="en-US" dirty="0" smtClean="0"/>
              <a:t>. </a:t>
            </a:r>
            <a:r>
              <a:rPr lang="en-US" dirty="0"/>
              <a:t>Prof. Dr. </a:t>
            </a:r>
            <a:r>
              <a:rPr lang="tr-TR" dirty="0"/>
              <a:t>Yusuf </a:t>
            </a:r>
            <a:r>
              <a:rPr lang="tr-TR" dirty="0" smtClean="0"/>
              <a:t>YASLAN</a:t>
            </a:r>
          </a:p>
          <a:p>
            <a:pPr marL="0" indent="0">
              <a:buNone/>
            </a:pPr>
            <a:r>
              <a:rPr lang="tr-TR" dirty="0" smtClean="0"/>
              <a:t>  	</a:t>
            </a:r>
            <a:r>
              <a:rPr lang="tr-TR" dirty="0" err="1" smtClean="0"/>
              <a:t>Classroom</a:t>
            </a:r>
            <a:r>
              <a:rPr lang="tr-TR" dirty="0" smtClean="0"/>
              <a:t>: EEB-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Office: EEB</a:t>
            </a:r>
            <a:r>
              <a:rPr lang="tr-TR" dirty="0" smtClean="0"/>
              <a:t> </a:t>
            </a:r>
            <a:r>
              <a:rPr lang="en-US" dirty="0" smtClean="0"/>
              <a:t>- </a:t>
            </a:r>
            <a:r>
              <a:rPr lang="tr-TR" dirty="0" smtClean="0"/>
              <a:t>2216</a:t>
            </a:r>
            <a:endParaRPr lang="en-US" dirty="0" smtClean="0"/>
          </a:p>
          <a:p>
            <a:pPr marL="349211" lvl="1" indent="0">
              <a:buNone/>
            </a:pPr>
            <a:r>
              <a:rPr lang="en-US" sz="2400" dirty="0"/>
              <a:t>        Email: </a:t>
            </a:r>
            <a:r>
              <a:rPr lang="tr-TR" sz="2400" dirty="0" smtClean="0">
                <a:hlinkClick r:id="rId2"/>
              </a:rPr>
              <a:t>yyaslan@itu.edu.tr</a:t>
            </a:r>
            <a:endParaRPr lang="tr-TR" sz="2400" dirty="0" smtClean="0"/>
          </a:p>
          <a:p>
            <a:pPr marL="349211" lvl="1" indent="0">
              <a:buNone/>
            </a:pPr>
            <a:endParaRPr lang="tr-TR" sz="2400" dirty="0"/>
          </a:p>
          <a:p>
            <a:pPr marL="349211" lvl="1" indent="0">
              <a:buNone/>
            </a:pPr>
            <a:endParaRPr lang="en-US" sz="2400" dirty="0"/>
          </a:p>
          <a:p>
            <a:pPr marL="349211" lvl="1" indent="0">
              <a:buNone/>
            </a:pPr>
            <a:r>
              <a:rPr lang="en-US" sz="240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Course </a:t>
            </a:r>
            <a:r>
              <a:rPr lang="en-US" b="1" u="sng" dirty="0" smtClean="0"/>
              <a:t>Assistant</a:t>
            </a:r>
            <a:r>
              <a:rPr lang="tr-TR" b="1" u="sng" dirty="0" smtClean="0"/>
              <a:t>:</a:t>
            </a:r>
          </a:p>
          <a:p>
            <a:r>
              <a:rPr lang="tr-TR" b="1" dirty="0" smtClean="0"/>
              <a:t>T.A. Mehmet </a:t>
            </a:r>
            <a:r>
              <a:rPr lang="tr-TR" b="1" dirty="0"/>
              <a:t>Selahaddin </a:t>
            </a:r>
            <a:r>
              <a:rPr lang="tr-TR" b="1" dirty="0" err="1"/>
              <a:t>Şentop</a:t>
            </a:r>
            <a:r>
              <a:rPr lang="tr-TR" b="1" dirty="0"/>
              <a:t> </a:t>
            </a:r>
            <a:endParaRPr lang="tr-TR" b="1" u="sng" dirty="0" smtClean="0"/>
          </a:p>
          <a:p>
            <a:r>
              <a:rPr lang="tr-TR" b="1" u="sng" dirty="0" smtClean="0"/>
              <a:t>sentop22@itu.edu.tr</a:t>
            </a:r>
            <a:endParaRPr lang="tr-TR" b="1" u="sng" dirty="0"/>
          </a:p>
          <a:p>
            <a:endParaRPr lang="en-US" b="1" u="sng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tr-TR" dirty="0" smtClean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49275" y="1613159"/>
            <a:ext cx="8042276" cy="4343400"/>
          </a:xfrm>
        </p:spPr>
        <p:txBody>
          <a:bodyPr>
            <a:noAutofit/>
          </a:bodyPr>
          <a:lstStyle/>
          <a:p>
            <a:r>
              <a:rPr lang="en-US" b="1" u="sng" dirty="0" smtClean="0"/>
              <a:t>Prerequisites:</a:t>
            </a:r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Linear </a:t>
            </a:r>
            <a:r>
              <a:rPr lang="en-US" dirty="0" smtClean="0"/>
              <a:t>Algebra </a:t>
            </a:r>
            <a:r>
              <a:rPr lang="en-US" dirty="0"/>
              <a:t>Knowledge.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Calculus </a:t>
            </a:r>
            <a:r>
              <a:rPr lang="en-US" dirty="0" smtClean="0"/>
              <a:t>Knowledge</a:t>
            </a:r>
            <a:r>
              <a:rPr lang="en-US" dirty="0"/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dirty="0" smtClean="0"/>
              <a:t>	-</a:t>
            </a:r>
            <a:r>
              <a:rPr lang="tr-TR" dirty="0" smtClean="0"/>
              <a:t> </a:t>
            </a:r>
            <a:r>
              <a:rPr lang="en-US" dirty="0" smtClean="0"/>
              <a:t>Basic </a:t>
            </a:r>
            <a:r>
              <a:rPr lang="en-US" dirty="0"/>
              <a:t>Programming Skills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9307" y="1219200"/>
            <a:ext cx="8884694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Sources:</a:t>
            </a:r>
            <a:endParaRPr lang="tr-TR" b="1" u="sng" dirty="0" smtClean="0"/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S. Rogers and M. </a:t>
            </a:r>
            <a:r>
              <a:rPr lang="en-US" dirty="0" err="1"/>
              <a:t>Girolami</a:t>
            </a:r>
            <a:r>
              <a:rPr lang="en-US" dirty="0"/>
              <a:t>, A First Course in Machine Learning, Chapman &amp; Hall.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P. </a:t>
            </a:r>
            <a:r>
              <a:rPr lang="en-US" dirty="0" err="1"/>
              <a:t>Flach</a:t>
            </a:r>
            <a:r>
              <a:rPr lang="en-US" dirty="0"/>
              <a:t>, The Art and Science of Algorithms that Make Sense of Data, Cambridge University Press.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E. </a:t>
            </a:r>
            <a:r>
              <a:rPr lang="en-US" dirty="0" err="1"/>
              <a:t>Alpaydin</a:t>
            </a:r>
            <a:r>
              <a:rPr lang="en-US" dirty="0"/>
              <a:t>, Introduction to Machine Learning, MIT Press.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J. Watt, R. </a:t>
            </a:r>
            <a:r>
              <a:rPr lang="en-US" dirty="0" err="1"/>
              <a:t>Borhani</a:t>
            </a:r>
            <a:r>
              <a:rPr lang="en-US" dirty="0"/>
              <a:t>, A. K. </a:t>
            </a:r>
            <a:r>
              <a:rPr lang="en-US" dirty="0" err="1"/>
              <a:t>Katsaggelos</a:t>
            </a:r>
            <a:r>
              <a:rPr lang="en-US" dirty="0"/>
              <a:t>, Machine Learning Refined, 2nd Edition, Cambridge University Press.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M. P. </a:t>
            </a:r>
            <a:r>
              <a:rPr lang="en-US" dirty="0" err="1"/>
              <a:t>Deisenroth</a:t>
            </a:r>
            <a:r>
              <a:rPr lang="en-US" dirty="0"/>
              <a:t>, A. A. Faisal, and C. S. Ong, Mathematics for Machine Learning, Cambridge University </a:t>
            </a:r>
            <a:r>
              <a:rPr lang="en-US" dirty="0" smtClean="0"/>
              <a:t>Press.</a:t>
            </a:r>
            <a:r>
              <a:rPr lang="tr-TR" dirty="0" smtClean="0"/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9275" y="-22003"/>
            <a:ext cx="8042276" cy="1336956"/>
          </a:xfrm>
        </p:spPr>
        <p:txBody>
          <a:bodyPr/>
          <a:lstStyle/>
          <a:p>
            <a:r>
              <a:rPr lang="en-US" dirty="0" smtClean="0"/>
              <a:t>General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085521"/>
          </a:xfrm>
        </p:spPr>
        <p:txBody>
          <a:bodyPr>
            <a:normAutofit/>
          </a:bodyPr>
          <a:lstStyle/>
          <a:p>
            <a:r>
              <a:rPr lang="en-US" b="1" u="sng" dirty="0"/>
              <a:t>Grading Policy: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tr-TR" dirty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Homeworks</a:t>
            </a:r>
            <a:r>
              <a:rPr lang="tr-TR" dirty="0" smtClean="0"/>
              <a:t> (</a:t>
            </a:r>
            <a:r>
              <a:rPr lang="tr-TR" dirty="0" err="1" smtClean="0"/>
              <a:t>HWs</a:t>
            </a:r>
            <a:r>
              <a:rPr lang="tr-TR" dirty="0" smtClean="0"/>
              <a:t>)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tr-TR" dirty="0"/>
              <a:t>2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tr-TR" dirty="0" smtClean="0"/>
              <a:t>10</a:t>
            </a:r>
            <a:r>
              <a:rPr lang="en-US" dirty="0" smtClean="0"/>
              <a:t>=</a:t>
            </a:r>
            <a:r>
              <a:rPr lang="tr-TR" dirty="0" smtClean="0"/>
              <a:t>20</a:t>
            </a:r>
            <a:r>
              <a:rPr lang="en-US" dirty="0" smtClean="0"/>
              <a:t> %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 smtClean="0"/>
              <a:t>Term</a:t>
            </a:r>
            <a:r>
              <a:rPr lang="tr-TR" dirty="0" smtClean="0"/>
              <a:t> Project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smtClean="0"/>
              <a:t>1</a:t>
            </a:r>
            <a:r>
              <a:rPr lang="tr-TR" dirty="0"/>
              <a:t>5</a:t>
            </a:r>
            <a:r>
              <a:rPr lang="en-US" smtClean="0"/>
              <a:t> </a:t>
            </a:r>
            <a:r>
              <a:rPr lang="en-US" dirty="0" smtClean="0"/>
              <a:t>%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         </a:t>
            </a:r>
            <a:r>
              <a:rPr lang="tr-TR" dirty="0" smtClean="0"/>
              <a:t>3</a:t>
            </a:r>
            <a:r>
              <a:rPr lang="en-US" dirty="0" smtClean="0"/>
              <a:t> </a:t>
            </a:r>
            <a:r>
              <a:rPr lang="tr-TR" dirty="0" err="1" smtClean="0"/>
              <a:t>Quiz</a:t>
            </a:r>
            <a:r>
              <a:rPr lang="tr-TR" dirty="0" smtClean="0"/>
              <a:t> (Top 2 of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be </a:t>
            </a:r>
            <a:r>
              <a:rPr lang="tr-TR" dirty="0" err="1" smtClean="0"/>
              <a:t>considered</a:t>
            </a:r>
            <a:r>
              <a:rPr lang="tr-TR" dirty="0" smtClean="0"/>
              <a:t>)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smtClean="0"/>
              <a:t>5</a:t>
            </a:r>
            <a:r>
              <a:rPr lang="en-US" dirty="0" smtClean="0"/>
              <a:t> </a:t>
            </a:r>
            <a:r>
              <a:rPr lang="en-US" dirty="0"/>
              <a:t>x </a:t>
            </a:r>
            <a:r>
              <a:rPr lang="tr-TR" dirty="0" smtClean="0"/>
              <a:t>2</a:t>
            </a:r>
            <a:r>
              <a:rPr lang="en-US" dirty="0" smtClean="0"/>
              <a:t>=</a:t>
            </a:r>
            <a:r>
              <a:rPr lang="tr-TR" dirty="0" smtClean="0"/>
              <a:t>10</a:t>
            </a:r>
            <a:r>
              <a:rPr lang="en-US" dirty="0" smtClean="0"/>
              <a:t> </a:t>
            </a:r>
            <a:r>
              <a:rPr lang="en-US" dirty="0"/>
              <a:t>%</a:t>
            </a:r>
            <a:endParaRPr lang="tr-TR" dirty="0"/>
          </a:p>
          <a:p>
            <a:pPr marL="0" indent="0">
              <a:buNone/>
            </a:pPr>
            <a:r>
              <a:rPr lang="en-US" dirty="0" smtClean="0"/>
              <a:t>	Midterm</a:t>
            </a:r>
            <a:r>
              <a:rPr lang="tr-TR" dirty="0" smtClean="0"/>
              <a:t>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tr-TR" dirty="0" smtClean="0"/>
              <a:t>25</a:t>
            </a:r>
            <a:r>
              <a:rPr lang="en-US" dirty="0" smtClean="0"/>
              <a:t> %</a:t>
            </a:r>
          </a:p>
          <a:p>
            <a:pPr marL="0" indent="0">
              <a:buNone/>
            </a:pPr>
            <a:r>
              <a:rPr lang="en-US" dirty="0" smtClean="0"/>
              <a:t>	Final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</a:t>
            </a:r>
            <a:r>
              <a:rPr lang="tr-TR" dirty="0"/>
              <a:t>3</a:t>
            </a:r>
            <a:r>
              <a:rPr lang="tr-TR" dirty="0" smtClean="0"/>
              <a:t>0</a:t>
            </a:r>
            <a:r>
              <a:rPr lang="en-US" dirty="0" smtClean="0"/>
              <a:t>%	</a:t>
            </a:r>
          </a:p>
          <a:p>
            <a:pPr marL="0" indent="0">
              <a:buNone/>
            </a:pPr>
            <a:r>
              <a:rPr lang="en-US" dirty="0" smtClean="0"/>
              <a:t>	Final </a:t>
            </a:r>
            <a:r>
              <a:rPr lang="en-US" dirty="0"/>
              <a:t>Exam Condition</a:t>
            </a:r>
            <a:r>
              <a:rPr lang="en-US" dirty="0" smtClean="0">
                <a:sym typeface="Wingdings"/>
              </a:rPr>
              <a:t> 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(M</a:t>
            </a:r>
            <a:r>
              <a:rPr lang="tr-TR" dirty="0" err="1" smtClean="0">
                <a:solidFill>
                  <a:srgbClr val="FF0000"/>
                </a:solidFill>
                <a:sym typeface="Wingdings"/>
              </a:rPr>
              <a:t>idterm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 + </a:t>
            </a:r>
            <a:r>
              <a:rPr lang="tr-TR" dirty="0" smtClean="0">
                <a:solidFill>
                  <a:srgbClr val="FF0000"/>
                </a:solidFill>
                <a:sym typeface="Wingdings"/>
              </a:rPr>
              <a:t>HW + Project + </a:t>
            </a:r>
            <a:r>
              <a:rPr lang="tr-TR" dirty="0" err="1" smtClean="0">
                <a:solidFill>
                  <a:srgbClr val="FF0000"/>
                </a:solidFill>
                <a:sym typeface="Wingdings"/>
              </a:rPr>
              <a:t>Quizes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&gt; 30/100</a:t>
            </a:r>
          </a:p>
          <a:p>
            <a:pPr marL="0" indent="0">
              <a:buNone/>
            </a:pPr>
            <a:r>
              <a:rPr lang="tr-TR" dirty="0">
                <a:sym typeface="Wingdings"/>
              </a:rPr>
              <a:t>	</a:t>
            </a:r>
            <a:r>
              <a:rPr lang="tr-TR" dirty="0" smtClean="0">
                <a:sym typeface="Wingdings"/>
              </a:rPr>
              <a:t>70% </a:t>
            </a:r>
            <a:r>
              <a:rPr lang="tr-TR" dirty="0" err="1" smtClean="0">
                <a:sym typeface="Wingdings"/>
              </a:rPr>
              <a:t>Attendance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06797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8000" b="1" u="sng" dirty="0"/>
              <a:t>Cheating attempts: </a:t>
            </a:r>
            <a:endParaRPr lang="tr-TR" sz="8000" b="1" u="sng" dirty="0" smtClean="0"/>
          </a:p>
          <a:p>
            <a:r>
              <a:rPr lang="en-US" sz="8000" dirty="0" smtClean="0"/>
              <a:t>Disciplinary </a:t>
            </a:r>
            <a:r>
              <a:rPr lang="en-US" sz="8000" dirty="0"/>
              <a:t>action will be taken.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228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322;p25"/>
          <p:cNvGraphicFramePr/>
          <p:nvPr>
            <p:extLst>
              <p:ext uri="{D42A27DB-BD31-4B8C-83A1-F6EECF244321}">
                <p14:modId xmlns:p14="http://schemas.microsoft.com/office/powerpoint/2010/main" val="2741589526"/>
              </p:ext>
            </p:extLst>
          </p:nvPr>
        </p:nvGraphicFramePr>
        <p:xfrm>
          <a:off x="897948" y="689644"/>
          <a:ext cx="7181850" cy="6016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Week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Topic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b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Assignments/Exams</a:t>
                      </a:r>
                      <a:endParaRPr sz="1200" b="1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02.10.2023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Introduction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mathematical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preliminaries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&amp;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Supervised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Learning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09.10.2023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Regression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Likelihood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16.10.2023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Likelihood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Estimation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Bayesian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Theory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23.10.2023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Parametric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HW 1</a:t>
                      </a: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30.10.2023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Multivariate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Methods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06.11.2023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Dimensionality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(PCA, LDA,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Factor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Analysis)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</a:t>
                      </a:r>
                      <a:r>
                        <a:rPr lang="tr-T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13.11.2023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Clustering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(K-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Means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Hierarchical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075"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20.11.2023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Trees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Forest</a:t>
                      </a:r>
                      <a:endParaRPr lang="tr-TR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Midterm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27.11.2023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Discrimination</a:t>
                      </a:r>
                      <a:endParaRPr lang="tr-TR" sz="1200" dirty="0" smtClean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HW2</a:t>
                      </a: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04.12.2023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Linear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Discrimination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Neural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Networks (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Multilayer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Perceptron</a:t>
                      </a: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Multilayer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Perceptron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 </a:t>
                      </a:r>
                      <a:r>
                        <a:rPr kumimoji="0" lang="tr-T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VAE- </a:t>
                      </a:r>
                      <a:r>
                        <a:rPr kumimoji="0" lang="tr-TR" sz="12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GANs</a:t>
                      </a:r>
                      <a:r>
                        <a:rPr kumimoji="0" lang="tr-TR" sz="1200" kern="1200" dirty="0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r>
                        <a:rPr kumimoji="0" lang="tr-TR" sz="1200" kern="1200" dirty="0" err="1" smtClean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GNNs</a:t>
                      </a:r>
                      <a:endParaRPr kumimoji="0" lang="tr-TR" sz="1200" kern="1200" dirty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25.12.2023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Kernel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Machines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(SVM)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02.01.2024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Assessing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Comparing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Classification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tr-TR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Algorithms</a:t>
                      </a: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TBD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FINAL</a:t>
                      </a: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28575" marR="28575" marT="19050" marB="1905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1458"/>
            <a:ext cx="8229600" cy="428870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Syllabus</a:t>
            </a:r>
            <a:r>
              <a:rPr lang="tr-TR" dirty="0" smtClean="0"/>
              <a:t>-(</a:t>
            </a:r>
            <a:r>
              <a:rPr lang="tr-TR" dirty="0" err="1" smtClean="0"/>
              <a:t>Tentative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643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22002"/>
            <a:ext cx="8042276" cy="942754"/>
          </a:xfrm>
        </p:spPr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219199"/>
            <a:ext cx="9144001" cy="50855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400" dirty="0" smtClean="0"/>
              <a:t>1. </a:t>
            </a:r>
            <a:r>
              <a:rPr lang="en-US" sz="2400" dirty="0" smtClean="0"/>
              <a:t>Get </a:t>
            </a:r>
            <a:r>
              <a:rPr lang="en-US" sz="2400" dirty="0"/>
              <a:t>familiar with the main problems and approaches for machine learning applications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2. Apply various machine learning methods for solving regression, classification 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clustering problems.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3. Learn to extract, select and reduce features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4. Select an appropriate model for the problem at hand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5. Assess and compare the generalization performance of different models</a:t>
            </a:r>
            <a:endParaRPr lang="tr-TR" sz="2400" dirty="0" smtClean="0"/>
          </a:p>
          <a:p>
            <a:pPr>
              <a:spcAft>
                <a:spcPts val="600"/>
              </a:spcAft>
            </a:pPr>
            <a:r>
              <a:rPr lang="en-US" sz="2400" dirty="0" smtClean="0"/>
              <a:t>You should learn by DOING it yourself (assignments)</a:t>
            </a:r>
          </a:p>
        </p:txBody>
      </p:sp>
    </p:spTree>
    <p:extLst>
      <p:ext uri="{BB962C8B-B14F-4D97-AF65-F5344CB8AC3E}">
        <p14:creationId xmlns:p14="http://schemas.microsoft.com/office/powerpoint/2010/main" val="241825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3113</TotalTime>
  <Words>353</Words>
  <Application>Microsoft Office PowerPoint</Application>
  <PresentationFormat>On-screen Show (4:3)</PresentationFormat>
  <Paragraphs>113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Learning From Data BLG 454E Fall Term 2023-2024  </vt:lpstr>
      <vt:lpstr>General Info</vt:lpstr>
      <vt:lpstr>General Info</vt:lpstr>
      <vt:lpstr>General Info</vt:lpstr>
      <vt:lpstr>General Info</vt:lpstr>
      <vt:lpstr>General Info</vt:lpstr>
      <vt:lpstr>PowerPoint Presentation</vt:lpstr>
      <vt:lpstr>Syllabus-(Tentative)</vt:lpstr>
      <vt:lpstr>Goals</vt:lpstr>
    </vt:vector>
  </TitlesOfParts>
  <Company>ITU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 MAT 202E Fall Term 2012-2013</dc:title>
  <dc:creator>Berk Canberk</dc:creator>
  <cp:lastModifiedBy>itu</cp:lastModifiedBy>
  <cp:revision>174</cp:revision>
  <dcterms:created xsi:type="dcterms:W3CDTF">2012-09-21T10:30:37Z</dcterms:created>
  <dcterms:modified xsi:type="dcterms:W3CDTF">2023-10-07T17:26:38Z</dcterms:modified>
</cp:coreProperties>
</file>