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0" name="Google Shape;120;p1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C0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1371600" y="1449430"/>
            <a:ext cx="94488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/>
              <a:t>BLG 459E</a:t>
            </a:r>
            <a:br>
              <a:rPr lang="en-US"/>
            </a:br>
            <a:r>
              <a:rPr lang="en-US"/>
              <a:t>COMPUTER SECURITY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1371600" y="3274626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The Battle Against Phishing: Comparing Various Machine Learning Models for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Email Threat Mitigation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1800"/>
          </a:p>
        </p:txBody>
      </p:sp>
      <p:sp>
        <p:nvSpPr>
          <p:cNvPr id="146" name="Google Shape;146;p19"/>
          <p:cNvSpPr txBox="1"/>
          <p:nvPr/>
        </p:nvSpPr>
        <p:spPr>
          <a:xfrm>
            <a:off x="2334501" y="4251626"/>
            <a:ext cx="4097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Ahmet Emre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Buz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150200010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Mustafa Can Çalışkan	150200097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Umut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Ural 		150200013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Yusuf Emir </a:t>
            </a:r>
            <a:r>
              <a:rPr lang="en-US" sz="18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Sezgin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	150200066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859700" y="764375"/>
            <a:ext cx="10646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FUTURE WORK / CONCLUSION</a:t>
            </a:r>
            <a:endParaRPr/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407050" y="2181900"/>
            <a:ext cx="5228700" cy="4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Enhancements:</a:t>
            </a:r>
            <a:endParaRPr sz="17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Integrate advanced NLP techniques (e.g., transformers like BERT, GPT).</a:t>
            </a:r>
            <a:endParaRPr sz="12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Develop multilingual and cross-domain adaptable models.</a:t>
            </a:r>
            <a:endParaRPr sz="12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Optimize for real-time detection systems with minimal latency.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Use behavioral analysis (user click patterns) alongside content-based features.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Strengthen against adversarial attacks with robust training techniques.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228600" lvl="0" indent="-1587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Privacy Considerations:</a:t>
            </a:r>
            <a:endParaRPr sz="17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Employ federated learning for decentralized training while maintaining user privacy.</a:t>
            </a:r>
            <a:endParaRPr sz="1200"/>
          </a:p>
          <a:p>
            <a:pPr marL="228600" lvl="0" indent="-88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1200"/>
          </a:p>
          <a:p>
            <a:pPr marL="228600" lvl="0" indent="-88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120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200"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6655675" y="2181900"/>
            <a:ext cx="5104500" cy="42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587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Summary</a:t>
            </a:r>
            <a:endParaRPr sz="17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Logistic Regression and Random Forest are most effective for phishing detection.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Trade-offs between computational cost, recall, and accuracy guide model selection.</a:t>
            </a:r>
            <a:endParaRPr sz="1200"/>
          </a:p>
          <a:p>
            <a:pPr marL="6858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228600" lvl="0" indent="-158750" algn="l" rtl="0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Real-World Implications</a:t>
            </a:r>
            <a:endParaRPr sz="17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Strong defenses against phishing require adaptable and efficient models.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Future systems must address real-time applicability, privacy, and adversarial robustness.</a:t>
            </a:r>
            <a:endParaRPr sz="1200"/>
          </a:p>
          <a:p>
            <a:pPr marL="228600" lvl="0" indent="-889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200"/>
          </a:p>
        </p:txBody>
      </p:sp>
      <p:sp>
        <p:nvSpPr>
          <p:cNvPr id="212" name="Google Shape;212;p28"/>
          <p:cNvSpPr/>
          <p:nvPr/>
        </p:nvSpPr>
        <p:spPr>
          <a:xfrm rot="6456832">
            <a:off x="2607126" y="3399971"/>
            <a:ext cx="7249159" cy="580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820625" y="764375"/>
            <a:ext cx="10685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3716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BACKGROUND / RELATED WORK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07650" y="2194550"/>
            <a:ext cx="53808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Phishing in Cybersecurity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Definition: Fraudulent emails aiming to steal sensitive data (passwords, bank details).</a:t>
            </a:r>
            <a:endParaRPr sz="1200"/>
          </a:p>
          <a:p>
            <a:pPr marL="228600" lvl="0" indent="-88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10"/>
              <a:buNone/>
            </a:pPr>
            <a:endParaRPr sz="1200"/>
          </a:p>
          <a:p>
            <a:pPr marL="228600" lvl="0" indent="-1270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Impact: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347.3 billion daily emails (2023); 56.5% classified as spam.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Over 100,000 phishing targets daily.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Financial sector most affected (23.5% of attempts in Q2 2023).</a:t>
            </a:r>
            <a:endParaRPr sz="120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endParaRPr sz="1200"/>
          </a:p>
          <a:p>
            <a:pPr marL="228600" lvl="0" indent="-1905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Limitations of Traditional Methods: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Dependence on static rules and patterns.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Inability to adapt to evolving attack strategies.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Role of Machine Learning: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Dynamic adaptation to new threats.</a:t>
            </a:r>
            <a:endParaRPr sz="1200"/>
          </a:p>
          <a:p>
            <a:pPr marL="685800" lvl="1" indent="-190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Higher accuracy and recall in phishing detection.</a:t>
            </a:r>
            <a:endParaRPr sz="120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428075" y="2162150"/>
            <a:ext cx="5439600" cy="4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Significant Contributions:</a:t>
            </a:r>
            <a:endParaRPr sz="12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Hybrid Models: HLSTMCNN combining LSTM and CNN achieved 99.86% accuracy.</a:t>
            </a:r>
            <a:endParaRPr sz="12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Deep Learning: Use of GloVe embeddings and dimensionality reduction for feature extraction.</a:t>
            </a:r>
            <a:endParaRPr sz="1200"/>
          </a:p>
          <a:p>
            <a:pPr marL="685800" lvl="1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US" sz="1200"/>
              <a:t>Siamese Neural Networks: Authorship verification models enhanced phishing detection.</a:t>
            </a:r>
            <a:endParaRPr sz="1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/>
          </a:p>
          <a:p>
            <a:pPr marL="228600" lvl="0" indent="-1905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Insights from Prior Studies: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Importance of ensemble methods (e.g., stacking, soft voting).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Challenges of unbalanced datasets and feature representation.</a:t>
            </a:r>
            <a:endParaRPr sz="1200"/>
          </a:p>
          <a:p>
            <a:pPr marL="685800" lvl="1" indent="-190500" algn="l" rtl="0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Role of psychological factors in user susceptibility.</a:t>
            </a:r>
            <a:endParaRPr sz="1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200"/>
          </a:p>
        </p:txBody>
      </p:sp>
      <p:sp>
        <p:nvSpPr>
          <p:cNvPr id="154" name="Google Shape;154;p20"/>
          <p:cNvSpPr/>
          <p:nvPr/>
        </p:nvSpPr>
        <p:spPr>
          <a:xfrm rot="6456832">
            <a:off x="2382426" y="3397521"/>
            <a:ext cx="7249159" cy="580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1619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Objective: </a:t>
            </a:r>
            <a:r>
              <a:rPr lang="en-US"/>
              <a:t>Design a robust ML-based framework for phishing detection.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228600" lvl="0" indent="-1619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800"/>
              <a:t>Models Evaluated:</a:t>
            </a:r>
            <a:endParaRPr/>
          </a:p>
          <a:p>
            <a:pPr marL="685800" lvl="1" indent="-2016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Gaussian Naive Bayes: Fast and efficient but limited to simple relationships.</a:t>
            </a:r>
            <a:endParaRPr/>
          </a:p>
          <a:p>
            <a:pPr marL="685800" lvl="1" indent="-2016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K-Nearest Neighbors: Sensitive to k value; useful for localized data.</a:t>
            </a:r>
            <a:endParaRPr/>
          </a:p>
          <a:p>
            <a:pPr marL="685800" lvl="1" indent="-2016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Logistic Regression: Simple, interpretable, and highly generalizable.</a:t>
            </a:r>
            <a:endParaRPr/>
          </a:p>
          <a:p>
            <a:pPr marL="685800" lvl="1" indent="-20161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Random Forest: Handles complex patterns with high recall.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542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Methodology:</a:t>
            </a:r>
            <a:endParaRPr/>
          </a:p>
          <a:p>
            <a:pPr marL="685800" lvl="1" indent="-201612" algn="l" rtl="0">
              <a:spcBef>
                <a:spcPts val="1000"/>
              </a:spcBef>
              <a:spcAft>
                <a:spcPts val="0"/>
              </a:spcAft>
              <a:buSzPct val="110000"/>
              <a:buChar char="•"/>
            </a:pPr>
            <a:r>
              <a:rPr lang="en-US"/>
              <a:t>Data preprocessing: Noise removal, text cleaning, and tokenization.</a:t>
            </a:r>
            <a:endParaRPr/>
          </a:p>
          <a:p>
            <a:pPr marL="685800" lvl="1" indent="-201612" algn="l" rtl="0">
              <a:spcBef>
                <a:spcPts val="1000"/>
              </a:spcBef>
              <a:spcAft>
                <a:spcPts val="0"/>
              </a:spcAft>
              <a:buSzPct val="110000"/>
              <a:buChar char="•"/>
            </a:pPr>
            <a:r>
              <a:rPr lang="en-US"/>
              <a:t>Feature extraction: Vectorization of email subject, sender, content, and URL detection.</a:t>
            </a:r>
            <a:endParaRPr/>
          </a:p>
          <a:p>
            <a:pPr marL="685800" lvl="1" indent="-201612" algn="l" rtl="0">
              <a:spcBef>
                <a:spcPts val="1000"/>
              </a:spcBef>
              <a:spcAft>
                <a:spcPts val="0"/>
              </a:spcAft>
              <a:buSzPct val="110000"/>
              <a:buChar char="•"/>
            </a:pPr>
            <a:r>
              <a:rPr lang="en-US"/>
              <a:t>Performance evaluation: Metrics include accuracy, precision, recall, and F1-score.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EXPERIMENTAL SETUP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85800" y="2057410"/>
            <a:ext cx="10820400" cy="4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33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Dataset:</a:t>
            </a:r>
            <a:endParaRPr sz="1300"/>
          </a:p>
          <a:p>
            <a:pPr marL="68580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Real-world email datasets from publicly available sources.</a:t>
            </a:r>
            <a:endParaRPr sz="1300"/>
          </a:p>
          <a:p>
            <a:pPr marL="68580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Features: Vectorized email content, sender info, and binary URL presence.</a:t>
            </a:r>
            <a:endParaRPr sz="13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300"/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Training and Testing:</a:t>
            </a:r>
            <a:endParaRPr sz="1300"/>
          </a:p>
          <a:p>
            <a:pPr marL="68580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Varying training data splits (20%–90%) to analyze scalability and performance under different data availability.</a:t>
            </a:r>
            <a:endParaRPr sz="13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300"/>
          </a:p>
          <a:p>
            <a:pPr marL="228600" lvl="0" indent="-133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Models Evaluated:</a:t>
            </a:r>
            <a:endParaRPr sz="1300"/>
          </a:p>
          <a:p>
            <a:pPr marL="685800" lvl="1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1300"/>
              <a:t>Gaussian Naive Bayes, KNN, Logistic Regression, Random Forest.</a:t>
            </a:r>
            <a:endParaRPr sz="13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/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Evaluation Metrics:</a:t>
            </a:r>
            <a:endParaRPr sz="1300"/>
          </a:p>
          <a:p>
            <a:pPr marL="685800" lvl="1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Accuracy: Correct classifications across all emails.</a:t>
            </a:r>
            <a:endParaRPr sz="1300"/>
          </a:p>
          <a:p>
            <a:pPr marL="685800" lvl="1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Precision: Accuracy of positive classifications (phishing emails).</a:t>
            </a:r>
            <a:endParaRPr sz="1300"/>
          </a:p>
          <a:p>
            <a:pPr marL="685800" lvl="1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Recall: Ability to correctly identify phishing emails.</a:t>
            </a:r>
            <a:endParaRPr sz="1300"/>
          </a:p>
          <a:p>
            <a:pPr marL="685800" lvl="1" indent="-196850" algn="l" rtl="0">
              <a:spcBef>
                <a:spcPts val="1000"/>
              </a:spcBef>
              <a:spcAft>
                <a:spcPts val="0"/>
              </a:spcAft>
              <a:buSzPts val="1300"/>
              <a:buChar char="•"/>
            </a:pPr>
            <a:r>
              <a:rPr lang="en-US" sz="1300"/>
              <a:t>F1-Score: Harmonic mean of precision and recall.</a:t>
            </a:r>
            <a:endParaRPr sz="13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MODEL PERFORMANCE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5400300" cy="4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Gaussian Naive Bayes (GNB):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Strengths: Computationally efficient.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Weaknesses: Struggles with complex patterns; high false negatives (660).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Key Metric: Recall = 85.2%.</a:t>
            </a:r>
            <a:endParaRPr sz="1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1400"/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K-Nearest Neighbors (KNN):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Strengths: High recall with small k.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Weaknesses: Computational cost rises with data size; sensitive to outliers.</a:t>
            </a:r>
            <a:endParaRPr sz="1400"/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 sz="1400"/>
              <a:t>Key Metric: Recall = 99.1% (k=5); False positives = 1309.</a:t>
            </a:r>
            <a:endParaRPr sz="14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291475" y="1989025"/>
            <a:ext cx="5158200" cy="3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Logistic Regression (LR):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Strengths: High recall, precision, and simplicity.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Weaknesses: Limited in capturing non-linear relationships.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Metric: Recall = 98.5%; Precision = 98.0%.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39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(RF):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Strengths: Superior recall and accuracy; captures complex relationships.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Weaknesses: Higher computational cost.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0" lvl="1" indent="-203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Metric: Recall = 98.7%; Precision = 98.6%.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0224" y="329600"/>
            <a:ext cx="4369500" cy="2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140225" y="3328775"/>
            <a:ext cx="4447500" cy="26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249975" y="329600"/>
            <a:ext cx="4653900" cy="27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6249975" y="3328775"/>
            <a:ext cx="4653900" cy="26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6450" y="326725"/>
            <a:ext cx="4534200" cy="27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6450" y="3250050"/>
            <a:ext cx="4500300" cy="2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6130900" y="299725"/>
            <a:ext cx="4341600" cy="27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4963988" y="3250050"/>
            <a:ext cx="3437400" cy="27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8568625" y="3250050"/>
            <a:ext cx="3437400" cy="27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44175" y="434950"/>
            <a:ext cx="3630600" cy="29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44175" y="3652825"/>
            <a:ext cx="3630600" cy="288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5506875" y="932200"/>
            <a:ext cx="5796000" cy="19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5506875" y="4124735"/>
            <a:ext cx="5796000" cy="19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865925" y="764375"/>
            <a:ext cx="9640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STRENGTHS AND WEAKNESSES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685800" y="2192975"/>
            <a:ext cx="10820400" cy="40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000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000"/>
              <a:t>Strengths: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Logistic Regression: Simple and efficient; generalizes well to unseen data.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Random Forest: Handles complexity with high accuracy and recall.</a:t>
            </a:r>
            <a:endParaRPr/>
          </a:p>
          <a:p>
            <a:pPr marL="228600" lvl="0" indent="-993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228600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000"/>
              <a:t>Weaknesses: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Gaussian Naive Bayes: Limited by feature independence assumption.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KNN: Requires careful tuning and struggles with scalability in large datasets.</a:t>
            </a:r>
            <a:endParaRPr/>
          </a:p>
          <a:p>
            <a:pPr marL="228600" lvl="0" indent="-993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228600" lvl="0" indent="-2000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3000"/>
              <a:t>Trade-offs: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Balancing recall (minimizing false negatives) and precision (reducing false positives).</a:t>
            </a:r>
            <a:endParaRPr/>
          </a:p>
          <a:p>
            <a:pPr marL="685800" lvl="1" indent="-22256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10000"/>
              <a:buChar char="•"/>
            </a:pPr>
            <a:r>
              <a:rPr lang="en-US"/>
              <a:t>Computational efficiency vs. model complexity.</a:t>
            </a:r>
            <a:endParaRPr/>
          </a:p>
          <a:p>
            <a:pPr marL="228600" lvl="0" indent="-9937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Arial</vt:lpstr>
      <vt:lpstr>Helvetica Neue</vt:lpstr>
      <vt:lpstr>Vapor Trail</vt:lpstr>
      <vt:lpstr>BLG 459E COMPUTER SECURITY</vt:lpstr>
      <vt:lpstr>BACKGROUND / RELATED WORK</vt:lpstr>
      <vt:lpstr>PROPOSED SOLUTION</vt:lpstr>
      <vt:lpstr>EXPERIMENTAL SETUP</vt:lpstr>
      <vt:lpstr>MODEL PERFORMANCE</vt:lpstr>
      <vt:lpstr>PowerPoint Presentation</vt:lpstr>
      <vt:lpstr>PowerPoint Presentation</vt:lpstr>
      <vt:lpstr>PowerPoint Presentation</vt:lpstr>
      <vt:lpstr>STRENGTHS AND WEAKNESSES</vt:lpstr>
      <vt:lpstr>FUTURE WORK /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459E COMPUTER SECURITY</dc:title>
  <cp:lastModifiedBy>Mustafa Can</cp:lastModifiedBy>
  <cp:revision>1</cp:revision>
  <dcterms:modified xsi:type="dcterms:W3CDTF">2024-12-25T08:16:40Z</dcterms:modified>
</cp:coreProperties>
</file>