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sldIdLst>
    <p:sldId id="268" r:id="rId2"/>
    <p:sldId id="350" r:id="rId3"/>
    <p:sldId id="374" r:id="rId4"/>
    <p:sldId id="302" r:id="rId5"/>
    <p:sldId id="261" r:id="rId6"/>
    <p:sldId id="375" r:id="rId7"/>
    <p:sldId id="365" r:id="rId8"/>
    <p:sldId id="376" r:id="rId9"/>
    <p:sldId id="373" r:id="rId10"/>
    <p:sldId id="377" r:id="rId11"/>
    <p:sldId id="35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lı Özkara" initials="AÖ" lastIdx="1" clrIdx="0">
    <p:extLst>
      <p:ext uri="{19B8F6BF-5375-455C-9EA6-DF929625EA0E}">
        <p15:presenceInfo xmlns:p15="http://schemas.microsoft.com/office/powerpoint/2012/main" userId="f52cb1347bb048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A6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44" autoAdjust="0"/>
    <p:restoredTop sz="94660" autoAdjust="0"/>
  </p:normalViewPr>
  <p:slideViewPr>
    <p:cSldViewPr snapToObjects="1">
      <p:cViewPr varScale="1">
        <p:scale>
          <a:sx n="62" d="100"/>
          <a:sy n="62" d="100"/>
        </p:scale>
        <p:origin x="60" y="128"/>
      </p:cViewPr>
      <p:guideLst>
        <p:guide orient="horz" pos="2160"/>
        <p:guide pos="3840"/>
      </p:guideLst>
    </p:cSldViewPr>
  </p:slideViewPr>
  <p:outlineViewPr>
    <p:cViewPr>
      <p:scale>
        <a:sx n="33" d="100"/>
        <a:sy n="33" d="100"/>
      </p:scale>
      <p:origin x="0" y="720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9DF9B-0DCB-4DC3-A4E1-1516A86C76AD}"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095915A1-AA1E-4251-9BC5-6893BE261944}">
      <dgm:prSet/>
      <dgm:spPr/>
      <dgm:t>
        <a:bodyPr/>
        <a:lstStyle/>
        <a:p>
          <a:r>
            <a:rPr lang="en-GB" b="1" dirty="0"/>
            <a:t>UNIT 1: Academic Writing</a:t>
          </a:r>
          <a:endParaRPr lang="en-US" dirty="0"/>
        </a:p>
      </dgm:t>
    </dgm:pt>
    <dgm:pt modelId="{E65E0D2D-CA66-4C9D-8E48-F55E0A7CA5C3}" type="parTrans" cxnId="{F82F23A9-3664-4C15-BDB3-CF4F2EAC8580}">
      <dgm:prSet/>
      <dgm:spPr/>
      <dgm:t>
        <a:bodyPr/>
        <a:lstStyle/>
        <a:p>
          <a:endParaRPr lang="en-US"/>
        </a:p>
      </dgm:t>
    </dgm:pt>
    <dgm:pt modelId="{D145B4BA-9A82-4387-A15F-835CE0C699B5}" type="sibTrans" cxnId="{F82F23A9-3664-4C15-BDB3-CF4F2EAC8580}">
      <dgm:prSet/>
      <dgm:spPr/>
      <dgm:t>
        <a:bodyPr/>
        <a:lstStyle/>
        <a:p>
          <a:endParaRPr lang="en-US"/>
        </a:p>
      </dgm:t>
    </dgm:pt>
    <dgm:pt modelId="{2EA52E45-FF2A-4C08-951A-61EDE5814940}">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endParaRPr lang="en-GB" sz="2100" b="1" dirty="0"/>
        </a:p>
        <a:p>
          <a:pPr marL="0" marR="0" lvl="0" indent="0" defTabSz="914400" eaLnBrk="1" fontAlgn="auto" latinLnBrk="0" hangingPunct="1">
            <a:lnSpc>
              <a:spcPct val="100000"/>
            </a:lnSpc>
            <a:spcBef>
              <a:spcPts val="0"/>
            </a:spcBef>
            <a:spcAft>
              <a:spcPts val="0"/>
            </a:spcAft>
            <a:buClrTx/>
            <a:buSzTx/>
            <a:buFontTx/>
            <a:buNone/>
            <a:tabLst/>
            <a:defRPr/>
          </a:pPr>
          <a:r>
            <a:rPr lang="en-GB" sz="2100" b="1" dirty="0"/>
            <a:t>UNIT 2: Source Analysis</a:t>
          </a:r>
          <a:endParaRPr lang="en-US" sz="2100" dirty="0"/>
        </a:p>
        <a:p>
          <a:pPr marL="0" lvl="0" defTabSz="933450">
            <a:lnSpc>
              <a:spcPct val="90000"/>
            </a:lnSpc>
            <a:spcBef>
              <a:spcPct val="0"/>
            </a:spcBef>
            <a:spcAft>
              <a:spcPct val="35000"/>
            </a:spcAft>
            <a:buNone/>
          </a:pPr>
          <a:endParaRPr lang="en-US" sz="3600" b="1" dirty="0"/>
        </a:p>
      </dgm:t>
    </dgm:pt>
    <dgm:pt modelId="{1DDC75DF-D91A-4D46-AF2A-DA3C4EDD6D4B}" type="parTrans" cxnId="{1AEEE50D-7201-4950-8020-F32C7CAB697E}">
      <dgm:prSet/>
      <dgm:spPr/>
      <dgm:t>
        <a:bodyPr/>
        <a:lstStyle/>
        <a:p>
          <a:endParaRPr lang="en-US"/>
        </a:p>
      </dgm:t>
    </dgm:pt>
    <dgm:pt modelId="{AD8A333C-14F0-493B-B422-27B8855520CB}" type="sibTrans" cxnId="{1AEEE50D-7201-4950-8020-F32C7CAB697E}">
      <dgm:prSet/>
      <dgm:spPr/>
      <dgm:t>
        <a:bodyPr/>
        <a:lstStyle/>
        <a:p>
          <a:endParaRPr lang="en-US"/>
        </a:p>
      </dgm:t>
    </dgm:pt>
    <dgm:pt modelId="{8F53FB09-E4B0-4328-91C4-A3F35DDF5A37}">
      <dgm:prSet custT="1"/>
      <dgm:spPr/>
      <dgm:t>
        <a:bodyPr/>
        <a:lstStyle/>
        <a:p>
          <a:r>
            <a:rPr lang="en-US" sz="2100" b="1" dirty="0"/>
            <a:t>Paragraph Organization</a:t>
          </a:r>
          <a:endParaRPr lang="en-US" sz="2100" dirty="0"/>
        </a:p>
      </dgm:t>
    </dgm:pt>
    <dgm:pt modelId="{31A6565B-A0CE-4A46-8991-0C4D10C777A9}" type="parTrans" cxnId="{25D4A0DB-D7EC-48E3-B2F9-F092B164D45B}">
      <dgm:prSet/>
      <dgm:spPr/>
      <dgm:t>
        <a:bodyPr/>
        <a:lstStyle/>
        <a:p>
          <a:endParaRPr lang="en-US"/>
        </a:p>
      </dgm:t>
    </dgm:pt>
    <dgm:pt modelId="{8DCFEF1F-A6D1-4AD0-BE03-AB555A69926E}" type="sibTrans" cxnId="{25D4A0DB-D7EC-48E3-B2F9-F092B164D45B}">
      <dgm:prSet/>
      <dgm:spPr/>
      <dgm:t>
        <a:bodyPr/>
        <a:lstStyle/>
        <a:p>
          <a:endParaRPr lang="en-US"/>
        </a:p>
      </dgm:t>
    </dgm:pt>
    <dgm:pt modelId="{AB22904C-46C3-4230-841A-945B0A1B825C}">
      <dgm:prSet/>
      <dgm:spPr/>
      <dgm:t>
        <a:bodyPr/>
        <a:lstStyle/>
        <a:p>
          <a:r>
            <a:rPr lang="en-US" b="1" dirty="0"/>
            <a:t>UNIT 3: Interpreting Data</a:t>
          </a:r>
          <a:endParaRPr lang="en-US" dirty="0"/>
        </a:p>
      </dgm:t>
    </dgm:pt>
    <dgm:pt modelId="{5BB6F9B7-33D7-4E51-ACAD-2CDB4A4CFAEA}" type="parTrans" cxnId="{F421A5A6-CAC6-4C82-87B1-A0D3D6DCDB62}">
      <dgm:prSet/>
      <dgm:spPr/>
      <dgm:t>
        <a:bodyPr/>
        <a:lstStyle/>
        <a:p>
          <a:endParaRPr lang="en-US"/>
        </a:p>
      </dgm:t>
    </dgm:pt>
    <dgm:pt modelId="{C7BDB30D-E00C-4C9F-B2AD-C955AE982803}" type="sibTrans" cxnId="{F421A5A6-CAC6-4C82-87B1-A0D3D6DCDB62}">
      <dgm:prSet/>
      <dgm:spPr/>
      <dgm:t>
        <a:bodyPr/>
        <a:lstStyle/>
        <a:p>
          <a:endParaRPr lang="en-US"/>
        </a:p>
      </dgm:t>
    </dgm:pt>
    <dgm:pt modelId="{EB852E36-ADD2-4894-99F3-51AF5E22CDA9}">
      <dgm:prSet/>
      <dgm:spPr/>
      <dgm:t>
        <a:bodyPr/>
        <a:lstStyle/>
        <a:p>
          <a:r>
            <a:rPr lang="en-US" b="1"/>
            <a:t>UNIT 4: Definitions</a:t>
          </a:r>
          <a:endParaRPr lang="en-US"/>
        </a:p>
      </dgm:t>
    </dgm:pt>
    <dgm:pt modelId="{A500BEB6-D2FF-44A0-A820-EBD17C145D97}" type="parTrans" cxnId="{21A016BF-B664-4881-917B-CA6D99B60066}">
      <dgm:prSet/>
      <dgm:spPr/>
      <dgm:t>
        <a:bodyPr/>
        <a:lstStyle/>
        <a:p>
          <a:endParaRPr lang="en-US"/>
        </a:p>
      </dgm:t>
    </dgm:pt>
    <dgm:pt modelId="{A0A72D9A-5815-44E1-9A55-DD9A1F3E51A9}" type="sibTrans" cxnId="{21A016BF-B664-4881-917B-CA6D99B60066}">
      <dgm:prSet/>
      <dgm:spPr/>
      <dgm:t>
        <a:bodyPr/>
        <a:lstStyle/>
        <a:p>
          <a:endParaRPr lang="en-US"/>
        </a:p>
      </dgm:t>
    </dgm:pt>
    <dgm:pt modelId="{353387CB-7364-4FFC-BD3A-51524818A3A3}">
      <dgm:prSet/>
      <dgm:spPr/>
      <dgm:t>
        <a:bodyPr/>
        <a:lstStyle/>
        <a:p>
          <a:r>
            <a:rPr lang="en-US" b="1" dirty="0"/>
            <a:t>UNIT 5: Essay Organization</a:t>
          </a:r>
          <a:endParaRPr lang="en-US" dirty="0"/>
        </a:p>
      </dgm:t>
    </dgm:pt>
    <dgm:pt modelId="{F1A1947C-8540-434A-886F-6DCC239C0EC5}" type="parTrans" cxnId="{DF8FC029-9645-4756-A16F-80A6AD55EA4A}">
      <dgm:prSet/>
      <dgm:spPr/>
      <dgm:t>
        <a:bodyPr/>
        <a:lstStyle/>
        <a:p>
          <a:endParaRPr lang="en-US"/>
        </a:p>
      </dgm:t>
    </dgm:pt>
    <dgm:pt modelId="{CD873587-D64A-4FAD-949C-D891BD7DF3E9}" type="sibTrans" cxnId="{DF8FC029-9645-4756-A16F-80A6AD55EA4A}">
      <dgm:prSet/>
      <dgm:spPr/>
      <dgm:t>
        <a:bodyPr/>
        <a:lstStyle/>
        <a:p>
          <a:endParaRPr lang="en-US"/>
        </a:p>
      </dgm:t>
    </dgm:pt>
    <dgm:pt modelId="{4B356570-00C9-47C6-9595-D0C215540BDA}">
      <dgm:prSet/>
      <dgm:spPr/>
      <dgm:t>
        <a:bodyPr/>
        <a:lstStyle/>
        <a:p>
          <a:r>
            <a:rPr lang="en-US" b="1" dirty="0"/>
            <a:t>UNIT 6: Argumentative essay</a:t>
          </a:r>
          <a:endParaRPr lang="en-US" dirty="0"/>
        </a:p>
      </dgm:t>
    </dgm:pt>
    <dgm:pt modelId="{763F9355-240D-4B76-A2FB-432899C8AEE1}" type="parTrans" cxnId="{818EBD13-4E6F-47B0-9F86-EFE15CB7BBED}">
      <dgm:prSet/>
      <dgm:spPr/>
      <dgm:t>
        <a:bodyPr/>
        <a:lstStyle/>
        <a:p>
          <a:endParaRPr lang="en-US"/>
        </a:p>
      </dgm:t>
    </dgm:pt>
    <dgm:pt modelId="{4414D7C6-C1E8-498C-8F1F-D9AEC0F177A6}" type="sibTrans" cxnId="{818EBD13-4E6F-47B0-9F86-EFE15CB7BBED}">
      <dgm:prSet/>
      <dgm:spPr/>
      <dgm:t>
        <a:bodyPr/>
        <a:lstStyle/>
        <a:p>
          <a:endParaRPr lang="en-US"/>
        </a:p>
      </dgm:t>
    </dgm:pt>
    <dgm:pt modelId="{63CE71F4-E0BB-4730-9BC2-A14A676D4758}" type="pres">
      <dgm:prSet presAssocID="{25C9DF9B-0DCB-4DC3-A4E1-1516A86C76AD}" presName="Name0" presStyleCnt="0">
        <dgm:presLayoutVars>
          <dgm:dir/>
          <dgm:resizeHandles val="exact"/>
        </dgm:presLayoutVars>
      </dgm:prSet>
      <dgm:spPr/>
    </dgm:pt>
    <dgm:pt modelId="{B1A8B63D-E442-4369-A040-B79676A98557}" type="pres">
      <dgm:prSet presAssocID="{095915A1-AA1E-4251-9BC5-6893BE261944}" presName="node" presStyleLbl="node1" presStyleIdx="0" presStyleCnt="7">
        <dgm:presLayoutVars>
          <dgm:bulletEnabled val="1"/>
        </dgm:presLayoutVars>
      </dgm:prSet>
      <dgm:spPr/>
    </dgm:pt>
    <dgm:pt modelId="{253AEED3-DD0C-4635-A04D-77AA4355D2FA}" type="pres">
      <dgm:prSet presAssocID="{D145B4BA-9A82-4387-A15F-835CE0C699B5}" presName="sibTrans" presStyleLbl="sibTrans1D1" presStyleIdx="0" presStyleCnt="6"/>
      <dgm:spPr/>
    </dgm:pt>
    <dgm:pt modelId="{FE7D0D44-8BA1-43D8-B9F6-AFE16701C5CD}" type="pres">
      <dgm:prSet presAssocID="{D145B4BA-9A82-4387-A15F-835CE0C699B5}" presName="connectorText" presStyleLbl="sibTrans1D1" presStyleIdx="0" presStyleCnt="6"/>
      <dgm:spPr/>
    </dgm:pt>
    <dgm:pt modelId="{543B55DC-DCE3-48F2-9998-409DE4810426}" type="pres">
      <dgm:prSet presAssocID="{2EA52E45-FF2A-4C08-951A-61EDE5814940}" presName="node" presStyleLbl="node1" presStyleIdx="1" presStyleCnt="7">
        <dgm:presLayoutVars>
          <dgm:bulletEnabled val="1"/>
        </dgm:presLayoutVars>
      </dgm:prSet>
      <dgm:spPr/>
    </dgm:pt>
    <dgm:pt modelId="{56042C2B-4195-4124-9C13-F072D0D9D7BC}" type="pres">
      <dgm:prSet presAssocID="{AD8A333C-14F0-493B-B422-27B8855520CB}" presName="sibTrans" presStyleLbl="sibTrans1D1" presStyleIdx="1" presStyleCnt="6"/>
      <dgm:spPr/>
    </dgm:pt>
    <dgm:pt modelId="{BC56E5D8-A340-4C64-B8A3-DA4131514D54}" type="pres">
      <dgm:prSet presAssocID="{AD8A333C-14F0-493B-B422-27B8855520CB}" presName="connectorText" presStyleLbl="sibTrans1D1" presStyleIdx="1" presStyleCnt="6"/>
      <dgm:spPr/>
    </dgm:pt>
    <dgm:pt modelId="{8C1128A9-093A-4C43-B45B-E05D3C83953B}" type="pres">
      <dgm:prSet presAssocID="{8F53FB09-E4B0-4328-91C4-A3F35DDF5A37}" presName="node" presStyleLbl="node1" presStyleIdx="2" presStyleCnt="7">
        <dgm:presLayoutVars>
          <dgm:bulletEnabled val="1"/>
        </dgm:presLayoutVars>
      </dgm:prSet>
      <dgm:spPr/>
    </dgm:pt>
    <dgm:pt modelId="{BD8019F4-525F-4147-AA1B-F6B37F0E6AB5}" type="pres">
      <dgm:prSet presAssocID="{8DCFEF1F-A6D1-4AD0-BE03-AB555A69926E}" presName="sibTrans" presStyleLbl="sibTrans1D1" presStyleIdx="2" presStyleCnt="6"/>
      <dgm:spPr/>
    </dgm:pt>
    <dgm:pt modelId="{1C385610-4BAA-4ED2-8C5B-4E1102BC0763}" type="pres">
      <dgm:prSet presAssocID="{8DCFEF1F-A6D1-4AD0-BE03-AB555A69926E}" presName="connectorText" presStyleLbl="sibTrans1D1" presStyleIdx="2" presStyleCnt="6"/>
      <dgm:spPr/>
    </dgm:pt>
    <dgm:pt modelId="{14E1B09A-6FC4-4B13-A6C8-21CC198DEA5F}" type="pres">
      <dgm:prSet presAssocID="{AB22904C-46C3-4230-841A-945B0A1B825C}" presName="node" presStyleLbl="node1" presStyleIdx="3" presStyleCnt="7">
        <dgm:presLayoutVars>
          <dgm:bulletEnabled val="1"/>
        </dgm:presLayoutVars>
      </dgm:prSet>
      <dgm:spPr/>
    </dgm:pt>
    <dgm:pt modelId="{414F8E2B-B210-47CC-9212-CF212755EFAB}" type="pres">
      <dgm:prSet presAssocID="{C7BDB30D-E00C-4C9F-B2AD-C955AE982803}" presName="sibTrans" presStyleLbl="sibTrans1D1" presStyleIdx="3" presStyleCnt="6"/>
      <dgm:spPr/>
    </dgm:pt>
    <dgm:pt modelId="{15AAB9F8-6AAF-493C-A6EE-C1EA08E0B824}" type="pres">
      <dgm:prSet presAssocID="{C7BDB30D-E00C-4C9F-B2AD-C955AE982803}" presName="connectorText" presStyleLbl="sibTrans1D1" presStyleIdx="3" presStyleCnt="6"/>
      <dgm:spPr/>
    </dgm:pt>
    <dgm:pt modelId="{F98231B1-40CA-496E-B008-8470C378A4AB}" type="pres">
      <dgm:prSet presAssocID="{EB852E36-ADD2-4894-99F3-51AF5E22CDA9}" presName="node" presStyleLbl="node1" presStyleIdx="4" presStyleCnt="7">
        <dgm:presLayoutVars>
          <dgm:bulletEnabled val="1"/>
        </dgm:presLayoutVars>
      </dgm:prSet>
      <dgm:spPr/>
    </dgm:pt>
    <dgm:pt modelId="{AAC3535F-D2F4-4FB7-8246-E52CCFD67E25}" type="pres">
      <dgm:prSet presAssocID="{A0A72D9A-5815-44E1-9A55-DD9A1F3E51A9}" presName="sibTrans" presStyleLbl="sibTrans1D1" presStyleIdx="4" presStyleCnt="6"/>
      <dgm:spPr/>
    </dgm:pt>
    <dgm:pt modelId="{BA94FFBE-9702-4136-AF19-4BEF3916CE4C}" type="pres">
      <dgm:prSet presAssocID="{A0A72D9A-5815-44E1-9A55-DD9A1F3E51A9}" presName="connectorText" presStyleLbl="sibTrans1D1" presStyleIdx="4" presStyleCnt="6"/>
      <dgm:spPr/>
    </dgm:pt>
    <dgm:pt modelId="{96494170-2E78-4A4E-A9D7-A6847D36769A}" type="pres">
      <dgm:prSet presAssocID="{353387CB-7364-4FFC-BD3A-51524818A3A3}" presName="node" presStyleLbl="node1" presStyleIdx="5" presStyleCnt="7">
        <dgm:presLayoutVars>
          <dgm:bulletEnabled val="1"/>
        </dgm:presLayoutVars>
      </dgm:prSet>
      <dgm:spPr/>
    </dgm:pt>
    <dgm:pt modelId="{15B1AFB3-5670-4A17-BAC5-DD84B0E9A0D6}" type="pres">
      <dgm:prSet presAssocID="{CD873587-D64A-4FAD-949C-D891BD7DF3E9}" presName="sibTrans" presStyleLbl="sibTrans1D1" presStyleIdx="5" presStyleCnt="6"/>
      <dgm:spPr/>
    </dgm:pt>
    <dgm:pt modelId="{89223D46-93D3-4430-9FE4-1CE6634E7AF7}" type="pres">
      <dgm:prSet presAssocID="{CD873587-D64A-4FAD-949C-D891BD7DF3E9}" presName="connectorText" presStyleLbl="sibTrans1D1" presStyleIdx="5" presStyleCnt="6"/>
      <dgm:spPr/>
    </dgm:pt>
    <dgm:pt modelId="{343E2D65-5EB7-4442-96EB-A46A2000BDC7}" type="pres">
      <dgm:prSet presAssocID="{4B356570-00C9-47C6-9595-D0C215540BDA}" presName="node" presStyleLbl="node1" presStyleIdx="6" presStyleCnt="7">
        <dgm:presLayoutVars>
          <dgm:bulletEnabled val="1"/>
        </dgm:presLayoutVars>
      </dgm:prSet>
      <dgm:spPr/>
    </dgm:pt>
  </dgm:ptLst>
  <dgm:cxnLst>
    <dgm:cxn modelId="{98B2CD03-F78E-4D68-9B67-3294834774D9}" type="presOf" srcId="{A0A72D9A-5815-44E1-9A55-DD9A1F3E51A9}" destId="{BA94FFBE-9702-4136-AF19-4BEF3916CE4C}" srcOrd="1" destOrd="0" presId="urn:microsoft.com/office/officeart/2016/7/layout/RepeatingBendingProcessNew"/>
    <dgm:cxn modelId="{FEDD1805-A1CF-4DBC-A9C9-6F09DC7AB061}" type="presOf" srcId="{8F53FB09-E4B0-4328-91C4-A3F35DDF5A37}" destId="{8C1128A9-093A-4C43-B45B-E05D3C83953B}" srcOrd="0" destOrd="0" presId="urn:microsoft.com/office/officeart/2016/7/layout/RepeatingBendingProcessNew"/>
    <dgm:cxn modelId="{1AEEE50D-7201-4950-8020-F32C7CAB697E}" srcId="{25C9DF9B-0DCB-4DC3-A4E1-1516A86C76AD}" destId="{2EA52E45-FF2A-4C08-951A-61EDE5814940}" srcOrd="1" destOrd="0" parTransId="{1DDC75DF-D91A-4D46-AF2A-DA3C4EDD6D4B}" sibTransId="{AD8A333C-14F0-493B-B422-27B8855520CB}"/>
    <dgm:cxn modelId="{818EBD13-4E6F-47B0-9F86-EFE15CB7BBED}" srcId="{25C9DF9B-0DCB-4DC3-A4E1-1516A86C76AD}" destId="{4B356570-00C9-47C6-9595-D0C215540BDA}" srcOrd="6" destOrd="0" parTransId="{763F9355-240D-4B76-A2FB-432899C8AEE1}" sibTransId="{4414D7C6-C1E8-498C-8F1F-D9AEC0F177A6}"/>
    <dgm:cxn modelId="{B01EE021-2147-4E05-B1B2-C630F8911359}" type="presOf" srcId="{A0A72D9A-5815-44E1-9A55-DD9A1F3E51A9}" destId="{AAC3535F-D2F4-4FB7-8246-E52CCFD67E25}" srcOrd="0" destOrd="0" presId="urn:microsoft.com/office/officeart/2016/7/layout/RepeatingBendingProcessNew"/>
    <dgm:cxn modelId="{DF8FC029-9645-4756-A16F-80A6AD55EA4A}" srcId="{25C9DF9B-0DCB-4DC3-A4E1-1516A86C76AD}" destId="{353387CB-7364-4FFC-BD3A-51524818A3A3}" srcOrd="5" destOrd="0" parTransId="{F1A1947C-8540-434A-886F-6DCC239C0EC5}" sibTransId="{CD873587-D64A-4FAD-949C-D891BD7DF3E9}"/>
    <dgm:cxn modelId="{50B2BE2A-9A9A-4EC3-BF84-F522D9A2C641}" type="presOf" srcId="{EB852E36-ADD2-4894-99F3-51AF5E22CDA9}" destId="{F98231B1-40CA-496E-B008-8470C378A4AB}" srcOrd="0" destOrd="0" presId="urn:microsoft.com/office/officeart/2016/7/layout/RepeatingBendingProcessNew"/>
    <dgm:cxn modelId="{F21F972F-F246-42C3-85BC-6154F088CFF3}" type="presOf" srcId="{2EA52E45-FF2A-4C08-951A-61EDE5814940}" destId="{543B55DC-DCE3-48F2-9998-409DE4810426}" srcOrd="0" destOrd="0" presId="urn:microsoft.com/office/officeart/2016/7/layout/RepeatingBendingProcessNew"/>
    <dgm:cxn modelId="{BD1C955B-4B8D-4FE1-80AE-21108DA38F4F}" type="presOf" srcId="{C7BDB30D-E00C-4C9F-B2AD-C955AE982803}" destId="{15AAB9F8-6AAF-493C-A6EE-C1EA08E0B824}" srcOrd="1" destOrd="0" presId="urn:microsoft.com/office/officeart/2016/7/layout/RepeatingBendingProcessNew"/>
    <dgm:cxn modelId="{FF45FF5E-B79D-4B7E-9C0F-068AB5E3F334}" type="presOf" srcId="{C7BDB30D-E00C-4C9F-B2AD-C955AE982803}" destId="{414F8E2B-B210-47CC-9212-CF212755EFAB}" srcOrd="0" destOrd="0" presId="urn:microsoft.com/office/officeart/2016/7/layout/RepeatingBendingProcessNew"/>
    <dgm:cxn modelId="{E4F9BF61-F87A-4A13-A9B9-3BC96C368EEF}" type="presOf" srcId="{8DCFEF1F-A6D1-4AD0-BE03-AB555A69926E}" destId="{1C385610-4BAA-4ED2-8C5B-4E1102BC0763}" srcOrd="1" destOrd="0" presId="urn:microsoft.com/office/officeart/2016/7/layout/RepeatingBendingProcessNew"/>
    <dgm:cxn modelId="{540F6064-0FE8-4D71-BB61-618262A34425}" type="presOf" srcId="{095915A1-AA1E-4251-9BC5-6893BE261944}" destId="{B1A8B63D-E442-4369-A040-B79676A98557}" srcOrd="0" destOrd="0" presId="urn:microsoft.com/office/officeart/2016/7/layout/RepeatingBendingProcessNew"/>
    <dgm:cxn modelId="{71279144-A67F-4C40-8B8B-D98C605204BF}" type="presOf" srcId="{CD873587-D64A-4FAD-949C-D891BD7DF3E9}" destId="{89223D46-93D3-4430-9FE4-1CE6634E7AF7}" srcOrd="1" destOrd="0" presId="urn:microsoft.com/office/officeart/2016/7/layout/RepeatingBendingProcessNew"/>
    <dgm:cxn modelId="{F5592E48-8A74-463B-8463-3DDD499721A3}" type="presOf" srcId="{8DCFEF1F-A6D1-4AD0-BE03-AB555A69926E}" destId="{BD8019F4-525F-4147-AA1B-F6B37F0E6AB5}" srcOrd="0" destOrd="0" presId="urn:microsoft.com/office/officeart/2016/7/layout/RepeatingBendingProcessNew"/>
    <dgm:cxn modelId="{D83E794E-29FF-4C04-8BF5-F0B67950DEDC}" type="presOf" srcId="{AB22904C-46C3-4230-841A-945B0A1B825C}" destId="{14E1B09A-6FC4-4B13-A6C8-21CC198DEA5F}" srcOrd="0" destOrd="0" presId="urn:microsoft.com/office/officeart/2016/7/layout/RepeatingBendingProcessNew"/>
    <dgm:cxn modelId="{D9A5AC7F-13A1-4B10-AFDB-51FFFEAEC265}" type="presOf" srcId="{25C9DF9B-0DCB-4DC3-A4E1-1516A86C76AD}" destId="{63CE71F4-E0BB-4730-9BC2-A14A676D4758}" srcOrd="0" destOrd="0" presId="urn:microsoft.com/office/officeart/2016/7/layout/RepeatingBendingProcessNew"/>
    <dgm:cxn modelId="{79F54794-7468-4D80-9BBE-CBFE97A3901B}" type="presOf" srcId="{CD873587-D64A-4FAD-949C-D891BD7DF3E9}" destId="{15B1AFB3-5670-4A17-BAC5-DD84B0E9A0D6}" srcOrd="0" destOrd="0" presId="urn:microsoft.com/office/officeart/2016/7/layout/RepeatingBendingProcessNew"/>
    <dgm:cxn modelId="{F421A5A6-CAC6-4C82-87B1-A0D3D6DCDB62}" srcId="{25C9DF9B-0DCB-4DC3-A4E1-1516A86C76AD}" destId="{AB22904C-46C3-4230-841A-945B0A1B825C}" srcOrd="3" destOrd="0" parTransId="{5BB6F9B7-33D7-4E51-ACAD-2CDB4A4CFAEA}" sibTransId="{C7BDB30D-E00C-4C9F-B2AD-C955AE982803}"/>
    <dgm:cxn modelId="{F82F23A9-3664-4C15-BDB3-CF4F2EAC8580}" srcId="{25C9DF9B-0DCB-4DC3-A4E1-1516A86C76AD}" destId="{095915A1-AA1E-4251-9BC5-6893BE261944}" srcOrd="0" destOrd="0" parTransId="{E65E0D2D-CA66-4C9D-8E48-F55E0A7CA5C3}" sibTransId="{D145B4BA-9A82-4387-A15F-835CE0C699B5}"/>
    <dgm:cxn modelId="{EEFD9EA9-C13A-4F3F-91C9-06934CB26857}" type="presOf" srcId="{AD8A333C-14F0-493B-B422-27B8855520CB}" destId="{BC56E5D8-A340-4C64-B8A3-DA4131514D54}" srcOrd="1" destOrd="0" presId="urn:microsoft.com/office/officeart/2016/7/layout/RepeatingBendingProcessNew"/>
    <dgm:cxn modelId="{21A016BF-B664-4881-917B-CA6D99B60066}" srcId="{25C9DF9B-0DCB-4DC3-A4E1-1516A86C76AD}" destId="{EB852E36-ADD2-4894-99F3-51AF5E22CDA9}" srcOrd="4" destOrd="0" parTransId="{A500BEB6-D2FF-44A0-A820-EBD17C145D97}" sibTransId="{A0A72D9A-5815-44E1-9A55-DD9A1F3E51A9}"/>
    <dgm:cxn modelId="{4A273ACE-1CCC-4D6A-9E40-2CB081FAF558}" type="presOf" srcId="{D145B4BA-9A82-4387-A15F-835CE0C699B5}" destId="{253AEED3-DD0C-4635-A04D-77AA4355D2FA}" srcOrd="0" destOrd="0" presId="urn:microsoft.com/office/officeart/2016/7/layout/RepeatingBendingProcessNew"/>
    <dgm:cxn modelId="{42EBD4D1-7DED-4CB2-A039-F83EDAE8D282}" type="presOf" srcId="{353387CB-7364-4FFC-BD3A-51524818A3A3}" destId="{96494170-2E78-4A4E-A9D7-A6847D36769A}" srcOrd="0" destOrd="0" presId="urn:microsoft.com/office/officeart/2016/7/layout/RepeatingBendingProcessNew"/>
    <dgm:cxn modelId="{25D4A0DB-D7EC-48E3-B2F9-F092B164D45B}" srcId="{25C9DF9B-0DCB-4DC3-A4E1-1516A86C76AD}" destId="{8F53FB09-E4B0-4328-91C4-A3F35DDF5A37}" srcOrd="2" destOrd="0" parTransId="{31A6565B-A0CE-4A46-8991-0C4D10C777A9}" sibTransId="{8DCFEF1F-A6D1-4AD0-BE03-AB555A69926E}"/>
    <dgm:cxn modelId="{E74EAFDD-393B-4897-96FA-D7E78F528751}" type="presOf" srcId="{4B356570-00C9-47C6-9595-D0C215540BDA}" destId="{343E2D65-5EB7-4442-96EB-A46A2000BDC7}" srcOrd="0" destOrd="0" presId="urn:microsoft.com/office/officeart/2016/7/layout/RepeatingBendingProcessNew"/>
    <dgm:cxn modelId="{3B03A4E7-4098-4984-A3FF-2A32025A5934}" type="presOf" srcId="{D145B4BA-9A82-4387-A15F-835CE0C699B5}" destId="{FE7D0D44-8BA1-43D8-B9F6-AFE16701C5CD}" srcOrd="1" destOrd="0" presId="urn:microsoft.com/office/officeart/2016/7/layout/RepeatingBendingProcessNew"/>
    <dgm:cxn modelId="{5EAB8DE8-E7D1-4A93-BAD2-31F4B92AB8A8}" type="presOf" srcId="{AD8A333C-14F0-493B-B422-27B8855520CB}" destId="{56042C2B-4195-4124-9C13-F072D0D9D7BC}" srcOrd="0" destOrd="0" presId="urn:microsoft.com/office/officeart/2016/7/layout/RepeatingBendingProcessNew"/>
    <dgm:cxn modelId="{D3684A70-3D57-48EA-8B90-3816D063B29D}" type="presParOf" srcId="{63CE71F4-E0BB-4730-9BC2-A14A676D4758}" destId="{B1A8B63D-E442-4369-A040-B79676A98557}" srcOrd="0" destOrd="0" presId="urn:microsoft.com/office/officeart/2016/7/layout/RepeatingBendingProcessNew"/>
    <dgm:cxn modelId="{16281115-D3E7-4DAE-B865-112579C67A12}" type="presParOf" srcId="{63CE71F4-E0BB-4730-9BC2-A14A676D4758}" destId="{253AEED3-DD0C-4635-A04D-77AA4355D2FA}" srcOrd="1" destOrd="0" presId="urn:microsoft.com/office/officeart/2016/7/layout/RepeatingBendingProcessNew"/>
    <dgm:cxn modelId="{4EBB1DF1-1E06-4068-8D61-2D260D8533CC}" type="presParOf" srcId="{253AEED3-DD0C-4635-A04D-77AA4355D2FA}" destId="{FE7D0D44-8BA1-43D8-B9F6-AFE16701C5CD}" srcOrd="0" destOrd="0" presId="urn:microsoft.com/office/officeart/2016/7/layout/RepeatingBendingProcessNew"/>
    <dgm:cxn modelId="{76F0316C-5FC2-485D-B548-09D94AA920F4}" type="presParOf" srcId="{63CE71F4-E0BB-4730-9BC2-A14A676D4758}" destId="{543B55DC-DCE3-48F2-9998-409DE4810426}" srcOrd="2" destOrd="0" presId="urn:microsoft.com/office/officeart/2016/7/layout/RepeatingBendingProcessNew"/>
    <dgm:cxn modelId="{C7AC8FA0-39DE-42FA-943F-9C077CD82694}" type="presParOf" srcId="{63CE71F4-E0BB-4730-9BC2-A14A676D4758}" destId="{56042C2B-4195-4124-9C13-F072D0D9D7BC}" srcOrd="3" destOrd="0" presId="urn:microsoft.com/office/officeart/2016/7/layout/RepeatingBendingProcessNew"/>
    <dgm:cxn modelId="{282B238D-0F2C-430B-A832-349F74DED1E0}" type="presParOf" srcId="{56042C2B-4195-4124-9C13-F072D0D9D7BC}" destId="{BC56E5D8-A340-4C64-B8A3-DA4131514D54}" srcOrd="0" destOrd="0" presId="urn:microsoft.com/office/officeart/2016/7/layout/RepeatingBendingProcessNew"/>
    <dgm:cxn modelId="{46E5A05E-3694-4C48-A119-B92E44E07B1C}" type="presParOf" srcId="{63CE71F4-E0BB-4730-9BC2-A14A676D4758}" destId="{8C1128A9-093A-4C43-B45B-E05D3C83953B}" srcOrd="4" destOrd="0" presId="urn:microsoft.com/office/officeart/2016/7/layout/RepeatingBendingProcessNew"/>
    <dgm:cxn modelId="{6A965B5C-E6CB-40A7-A7E0-BD27538095B1}" type="presParOf" srcId="{63CE71F4-E0BB-4730-9BC2-A14A676D4758}" destId="{BD8019F4-525F-4147-AA1B-F6B37F0E6AB5}" srcOrd="5" destOrd="0" presId="urn:microsoft.com/office/officeart/2016/7/layout/RepeatingBendingProcessNew"/>
    <dgm:cxn modelId="{5892BC03-193E-4EC0-9BA1-E8B1AA8D4522}" type="presParOf" srcId="{BD8019F4-525F-4147-AA1B-F6B37F0E6AB5}" destId="{1C385610-4BAA-4ED2-8C5B-4E1102BC0763}" srcOrd="0" destOrd="0" presId="urn:microsoft.com/office/officeart/2016/7/layout/RepeatingBendingProcessNew"/>
    <dgm:cxn modelId="{8104778E-F2F4-4DC7-B45C-61D6277DD6E4}" type="presParOf" srcId="{63CE71F4-E0BB-4730-9BC2-A14A676D4758}" destId="{14E1B09A-6FC4-4B13-A6C8-21CC198DEA5F}" srcOrd="6" destOrd="0" presId="urn:microsoft.com/office/officeart/2016/7/layout/RepeatingBendingProcessNew"/>
    <dgm:cxn modelId="{FA80B918-EBE4-4BC6-BF7B-4912FBFE53BC}" type="presParOf" srcId="{63CE71F4-E0BB-4730-9BC2-A14A676D4758}" destId="{414F8E2B-B210-47CC-9212-CF212755EFAB}" srcOrd="7" destOrd="0" presId="urn:microsoft.com/office/officeart/2016/7/layout/RepeatingBendingProcessNew"/>
    <dgm:cxn modelId="{AB4DDAD8-ED9B-4134-B571-1FD1B824FDF7}" type="presParOf" srcId="{414F8E2B-B210-47CC-9212-CF212755EFAB}" destId="{15AAB9F8-6AAF-493C-A6EE-C1EA08E0B824}" srcOrd="0" destOrd="0" presId="urn:microsoft.com/office/officeart/2016/7/layout/RepeatingBendingProcessNew"/>
    <dgm:cxn modelId="{7A9D6F4D-786F-4607-8912-7FAA45812A1D}" type="presParOf" srcId="{63CE71F4-E0BB-4730-9BC2-A14A676D4758}" destId="{F98231B1-40CA-496E-B008-8470C378A4AB}" srcOrd="8" destOrd="0" presId="urn:microsoft.com/office/officeart/2016/7/layout/RepeatingBendingProcessNew"/>
    <dgm:cxn modelId="{FCD5CC73-9F23-4361-A354-C2F13F600B73}" type="presParOf" srcId="{63CE71F4-E0BB-4730-9BC2-A14A676D4758}" destId="{AAC3535F-D2F4-4FB7-8246-E52CCFD67E25}" srcOrd="9" destOrd="0" presId="urn:microsoft.com/office/officeart/2016/7/layout/RepeatingBendingProcessNew"/>
    <dgm:cxn modelId="{0F5B71A6-F3E7-4112-B18D-8F87FAAE980B}" type="presParOf" srcId="{AAC3535F-D2F4-4FB7-8246-E52CCFD67E25}" destId="{BA94FFBE-9702-4136-AF19-4BEF3916CE4C}" srcOrd="0" destOrd="0" presId="urn:microsoft.com/office/officeart/2016/7/layout/RepeatingBendingProcessNew"/>
    <dgm:cxn modelId="{CD4C435F-CE9B-4313-A0FB-BC8AAAE5FDCC}" type="presParOf" srcId="{63CE71F4-E0BB-4730-9BC2-A14A676D4758}" destId="{96494170-2E78-4A4E-A9D7-A6847D36769A}" srcOrd="10" destOrd="0" presId="urn:microsoft.com/office/officeart/2016/7/layout/RepeatingBendingProcessNew"/>
    <dgm:cxn modelId="{D1A3822C-34A6-47CC-AC2F-9052D18D1F15}" type="presParOf" srcId="{63CE71F4-E0BB-4730-9BC2-A14A676D4758}" destId="{15B1AFB3-5670-4A17-BAC5-DD84B0E9A0D6}" srcOrd="11" destOrd="0" presId="urn:microsoft.com/office/officeart/2016/7/layout/RepeatingBendingProcessNew"/>
    <dgm:cxn modelId="{892CE3FD-C25A-4EEA-8A47-CA201665E595}" type="presParOf" srcId="{15B1AFB3-5670-4A17-BAC5-DD84B0E9A0D6}" destId="{89223D46-93D3-4430-9FE4-1CE6634E7AF7}" srcOrd="0" destOrd="0" presId="urn:microsoft.com/office/officeart/2016/7/layout/RepeatingBendingProcessNew"/>
    <dgm:cxn modelId="{1DD0E7EA-6075-4F41-B930-2EE18DA3E8AB}" type="presParOf" srcId="{63CE71F4-E0BB-4730-9BC2-A14A676D4758}" destId="{343E2D65-5EB7-4442-96EB-A46A2000BDC7}"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AEED3-DD0C-4635-A04D-77AA4355D2FA}">
      <dsp:nvSpPr>
        <dsp:cNvPr id="0" name=""/>
        <dsp:cNvSpPr/>
      </dsp:nvSpPr>
      <dsp:spPr>
        <a:xfrm>
          <a:off x="2197077" y="679812"/>
          <a:ext cx="473515" cy="91440"/>
        </a:xfrm>
        <a:custGeom>
          <a:avLst/>
          <a:gdLst/>
          <a:ahLst/>
          <a:cxnLst/>
          <a:rect l="0" t="0" r="0" b="0"/>
          <a:pathLst>
            <a:path>
              <a:moveTo>
                <a:pt x="0" y="45720"/>
              </a:moveTo>
              <a:lnTo>
                <a:pt x="47351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1232" y="723009"/>
        <a:ext cx="25205" cy="5046"/>
      </dsp:txXfrm>
    </dsp:sp>
    <dsp:sp modelId="{B1A8B63D-E442-4369-A040-B79676A98557}">
      <dsp:nvSpPr>
        <dsp:cNvPr id="0" name=""/>
        <dsp:cNvSpPr/>
      </dsp:nvSpPr>
      <dsp:spPr>
        <a:xfrm>
          <a:off x="7072" y="67991"/>
          <a:ext cx="2191805" cy="131508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400" tIns="112735" rIns="107400" bIns="112735" numCol="1" spcCol="1270" anchor="ctr" anchorCtr="0">
          <a:noAutofit/>
        </a:bodyPr>
        <a:lstStyle/>
        <a:p>
          <a:pPr marL="0" lvl="0" indent="0" algn="ctr" defTabSz="933450">
            <a:lnSpc>
              <a:spcPct val="90000"/>
            </a:lnSpc>
            <a:spcBef>
              <a:spcPct val="0"/>
            </a:spcBef>
            <a:spcAft>
              <a:spcPct val="35000"/>
            </a:spcAft>
            <a:buNone/>
          </a:pPr>
          <a:r>
            <a:rPr lang="en-GB" sz="2100" b="1" kern="1200" dirty="0"/>
            <a:t>UNIT 1: Academic Writing</a:t>
          </a:r>
          <a:endParaRPr lang="en-US" sz="2100" kern="1200" dirty="0"/>
        </a:p>
      </dsp:txBody>
      <dsp:txXfrm>
        <a:off x="7072" y="67991"/>
        <a:ext cx="2191805" cy="1315083"/>
      </dsp:txXfrm>
    </dsp:sp>
    <dsp:sp modelId="{56042C2B-4195-4124-9C13-F072D0D9D7BC}">
      <dsp:nvSpPr>
        <dsp:cNvPr id="0" name=""/>
        <dsp:cNvSpPr/>
      </dsp:nvSpPr>
      <dsp:spPr>
        <a:xfrm>
          <a:off x="4892997" y="679812"/>
          <a:ext cx="473515" cy="91440"/>
        </a:xfrm>
        <a:custGeom>
          <a:avLst/>
          <a:gdLst/>
          <a:ahLst/>
          <a:cxnLst/>
          <a:rect l="0" t="0" r="0" b="0"/>
          <a:pathLst>
            <a:path>
              <a:moveTo>
                <a:pt x="0" y="45720"/>
              </a:moveTo>
              <a:lnTo>
                <a:pt x="47351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17152" y="723009"/>
        <a:ext cx="25205" cy="5046"/>
      </dsp:txXfrm>
    </dsp:sp>
    <dsp:sp modelId="{543B55DC-DCE3-48F2-9998-409DE4810426}">
      <dsp:nvSpPr>
        <dsp:cNvPr id="0" name=""/>
        <dsp:cNvSpPr/>
      </dsp:nvSpPr>
      <dsp:spPr>
        <a:xfrm>
          <a:off x="2702992" y="67991"/>
          <a:ext cx="2191805" cy="131508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400" tIns="112735" rIns="107400" bIns="1127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GB" sz="2100" b="1" kern="1200" dirty="0"/>
        </a:p>
        <a:p>
          <a:pPr marL="0" marR="0" lvl="0" indent="0" algn="ctr" defTabSz="914400" eaLnBrk="1" fontAlgn="auto" latinLnBrk="0" hangingPunct="1">
            <a:lnSpc>
              <a:spcPct val="100000"/>
            </a:lnSpc>
            <a:spcBef>
              <a:spcPct val="0"/>
            </a:spcBef>
            <a:spcAft>
              <a:spcPts val="0"/>
            </a:spcAft>
            <a:buClrTx/>
            <a:buSzTx/>
            <a:buFontTx/>
            <a:buNone/>
            <a:tabLst/>
            <a:defRPr/>
          </a:pPr>
          <a:r>
            <a:rPr lang="en-GB" sz="2100" b="1" kern="1200" dirty="0"/>
            <a:t>UNIT 2: Source Analysis</a:t>
          </a:r>
          <a:endParaRPr lang="en-US" sz="2100" kern="1200" dirty="0"/>
        </a:p>
        <a:p>
          <a:pPr marL="0" lvl="0" algn="ctr" defTabSz="933450">
            <a:lnSpc>
              <a:spcPct val="90000"/>
            </a:lnSpc>
            <a:spcBef>
              <a:spcPct val="0"/>
            </a:spcBef>
            <a:spcAft>
              <a:spcPct val="35000"/>
            </a:spcAft>
            <a:buNone/>
          </a:pPr>
          <a:endParaRPr lang="en-US" sz="3600" b="1" kern="1200" dirty="0"/>
        </a:p>
      </dsp:txBody>
      <dsp:txXfrm>
        <a:off x="2702992" y="67991"/>
        <a:ext cx="2191805" cy="1315083"/>
      </dsp:txXfrm>
    </dsp:sp>
    <dsp:sp modelId="{BD8019F4-525F-4147-AA1B-F6B37F0E6AB5}">
      <dsp:nvSpPr>
        <dsp:cNvPr id="0" name=""/>
        <dsp:cNvSpPr/>
      </dsp:nvSpPr>
      <dsp:spPr>
        <a:xfrm>
          <a:off x="7588918" y="679812"/>
          <a:ext cx="473515" cy="91440"/>
        </a:xfrm>
        <a:custGeom>
          <a:avLst/>
          <a:gdLst/>
          <a:ahLst/>
          <a:cxnLst/>
          <a:rect l="0" t="0" r="0" b="0"/>
          <a:pathLst>
            <a:path>
              <a:moveTo>
                <a:pt x="0" y="45720"/>
              </a:moveTo>
              <a:lnTo>
                <a:pt x="47351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3072" y="723009"/>
        <a:ext cx="25205" cy="5046"/>
      </dsp:txXfrm>
    </dsp:sp>
    <dsp:sp modelId="{8C1128A9-093A-4C43-B45B-E05D3C83953B}">
      <dsp:nvSpPr>
        <dsp:cNvPr id="0" name=""/>
        <dsp:cNvSpPr/>
      </dsp:nvSpPr>
      <dsp:spPr>
        <a:xfrm>
          <a:off x="5398913" y="67991"/>
          <a:ext cx="2191805" cy="131508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400" tIns="112735" rIns="107400" bIns="112735" numCol="1" spcCol="1270" anchor="ctr" anchorCtr="0">
          <a:noAutofit/>
        </a:bodyPr>
        <a:lstStyle/>
        <a:p>
          <a:pPr marL="0" lvl="0" indent="0" algn="ctr" defTabSz="933450">
            <a:lnSpc>
              <a:spcPct val="90000"/>
            </a:lnSpc>
            <a:spcBef>
              <a:spcPct val="0"/>
            </a:spcBef>
            <a:spcAft>
              <a:spcPct val="35000"/>
            </a:spcAft>
            <a:buNone/>
          </a:pPr>
          <a:r>
            <a:rPr lang="en-US" sz="2100" b="1" kern="1200" dirty="0"/>
            <a:t>Paragraph Organization</a:t>
          </a:r>
          <a:endParaRPr lang="en-US" sz="2100" kern="1200" dirty="0"/>
        </a:p>
      </dsp:txBody>
      <dsp:txXfrm>
        <a:off x="5398913" y="67991"/>
        <a:ext cx="2191805" cy="1315083"/>
      </dsp:txXfrm>
    </dsp:sp>
    <dsp:sp modelId="{414F8E2B-B210-47CC-9212-CF212755EFAB}">
      <dsp:nvSpPr>
        <dsp:cNvPr id="0" name=""/>
        <dsp:cNvSpPr/>
      </dsp:nvSpPr>
      <dsp:spPr>
        <a:xfrm>
          <a:off x="1102974" y="1381274"/>
          <a:ext cx="8087761" cy="473515"/>
        </a:xfrm>
        <a:custGeom>
          <a:avLst/>
          <a:gdLst/>
          <a:ahLst/>
          <a:cxnLst/>
          <a:rect l="0" t="0" r="0" b="0"/>
          <a:pathLst>
            <a:path>
              <a:moveTo>
                <a:pt x="8087761" y="0"/>
              </a:moveTo>
              <a:lnTo>
                <a:pt x="8087761" y="253857"/>
              </a:lnTo>
              <a:lnTo>
                <a:pt x="0" y="253857"/>
              </a:lnTo>
              <a:lnTo>
                <a:pt x="0" y="473515"/>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44269" y="1615508"/>
        <a:ext cx="405172" cy="5046"/>
      </dsp:txXfrm>
    </dsp:sp>
    <dsp:sp modelId="{14E1B09A-6FC4-4B13-A6C8-21CC198DEA5F}">
      <dsp:nvSpPr>
        <dsp:cNvPr id="0" name=""/>
        <dsp:cNvSpPr/>
      </dsp:nvSpPr>
      <dsp:spPr>
        <a:xfrm>
          <a:off x="8094833" y="67991"/>
          <a:ext cx="2191805" cy="131508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400" tIns="112735" rIns="107400" bIns="112735" numCol="1" spcCol="1270" anchor="ctr" anchorCtr="0">
          <a:noAutofit/>
        </a:bodyPr>
        <a:lstStyle/>
        <a:p>
          <a:pPr marL="0" lvl="0" indent="0" algn="ctr" defTabSz="933450">
            <a:lnSpc>
              <a:spcPct val="90000"/>
            </a:lnSpc>
            <a:spcBef>
              <a:spcPct val="0"/>
            </a:spcBef>
            <a:spcAft>
              <a:spcPct val="35000"/>
            </a:spcAft>
            <a:buNone/>
          </a:pPr>
          <a:r>
            <a:rPr lang="en-US" sz="2100" b="1" kern="1200" dirty="0"/>
            <a:t>UNIT 3: Interpreting Data</a:t>
          </a:r>
          <a:endParaRPr lang="en-US" sz="2100" kern="1200" dirty="0"/>
        </a:p>
      </dsp:txBody>
      <dsp:txXfrm>
        <a:off x="8094833" y="67991"/>
        <a:ext cx="2191805" cy="1315083"/>
      </dsp:txXfrm>
    </dsp:sp>
    <dsp:sp modelId="{AAC3535F-D2F4-4FB7-8246-E52CCFD67E25}">
      <dsp:nvSpPr>
        <dsp:cNvPr id="0" name=""/>
        <dsp:cNvSpPr/>
      </dsp:nvSpPr>
      <dsp:spPr>
        <a:xfrm>
          <a:off x="2197077" y="2499011"/>
          <a:ext cx="473515" cy="91440"/>
        </a:xfrm>
        <a:custGeom>
          <a:avLst/>
          <a:gdLst/>
          <a:ahLst/>
          <a:cxnLst/>
          <a:rect l="0" t="0" r="0" b="0"/>
          <a:pathLst>
            <a:path>
              <a:moveTo>
                <a:pt x="0" y="45720"/>
              </a:moveTo>
              <a:lnTo>
                <a:pt x="47351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1232" y="2542208"/>
        <a:ext cx="25205" cy="5046"/>
      </dsp:txXfrm>
    </dsp:sp>
    <dsp:sp modelId="{F98231B1-40CA-496E-B008-8470C378A4AB}">
      <dsp:nvSpPr>
        <dsp:cNvPr id="0" name=""/>
        <dsp:cNvSpPr/>
      </dsp:nvSpPr>
      <dsp:spPr>
        <a:xfrm>
          <a:off x="7072" y="1887189"/>
          <a:ext cx="2191805" cy="131508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400" tIns="112735" rIns="107400" bIns="112735" numCol="1" spcCol="1270" anchor="ctr" anchorCtr="0">
          <a:noAutofit/>
        </a:bodyPr>
        <a:lstStyle/>
        <a:p>
          <a:pPr marL="0" lvl="0" indent="0" algn="ctr" defTabSz="933450">
            <a:lnSpc>
              <a:spcPct val="90000"/>
            </a:lnSpc>
            <a:spcBef>
              <a:spcPct val="0"/>
            </a:spcBef>
            <a:spcAft>
              <a:spcPct val="35000"/>
            </a:spcAft>
            <a:buNone/>
          </a:pPr>
          <a:r>
            <a:rPr lang="en-US" sz="2100" b="1" kern="1200"/>
            <a:t>UNIT 4: Definitions</a:t>
          </a:r>
          <a:endParaRPr lang="en-US" sz="2100" kern="1200"/>
        </a:p>
      </dsp:txBody>
      <dsp:txXfrm>
        <a:off x="7072" y="1887189"/>
        <a:ext cx="2191805" cy="1315083"/>
      </dsp:txXfrm>
    </dsp:sp>
    <dsp:sp modelId="{15B1AFB3-5670-4A17-BAC5-DD84B0E9A0D6}">
      <dsp:nvSpPr>
        <dsp:cNvPr id="0" name=""/>
        <dsp:cNvSpPr/>
      </dsp:nvSpPr>
      <dsp:spPr>
        <a:xfrm>
          <a:off x="4892997" y="2499011"/>
          <a:ext cx="473515" cy="91440"/>
        </a:xfrm>
        <a:custGeom>
          <a:avLst/>
          <a:gdLst/>
          <a:ahLst/>
          <a:cxnLst/>
          <a:rect l="0" t="0" r="0" b="0"/>
          <a:pathLst>
            <a:path>
              <a:moveTo>
                <a:pt x="0" y="45720"/>
              </a:moveTo>
              <a:lnTo>
                <a:pt x="47351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17152" y="2542208"/>
        <a:ext cx="25205" cy="5046"/>
      </dsp:txXfrm>
    </dsp:sp>
    <dsp:sp modelId="{96494170-2E78-4A4E-A9D7-A6847D36769A}">
      <dsp:nvSpPr>
        <dsp:cNvPr id="0" name=""/>
        <dsp:cNvSpPr/>
      </dsp:nvSpPr>
      <dsp:spPr>
        <a:xfrm>
          <a:off x="2702992" y="1887189"/>
          <a:ext cx="2191805" cy="131508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400" tIns="112735" rIns="107400" bIns="112735" numCol="1" spcCol="1270" anchor="ctr" anchorCtr="0">
          <a:noAutofit/>
        </a:bodyPr>
        <a:lstStyle/>
        <a:p>
          <a:pPr marL="0" lvl="0" indent="0" algn="ctr" defTabSz="933450">
            <a:lnSpc>
              <a:spcPct val="90000"/>
            </a:lnSpc>
            <a:spcBef>
              <a:spcPct val="0"/>
            </a:spcBef>
            <a:spcAft>
              <a:spcPct val="35000"/>
            </a:spcAft>
            <a:buNone/>
          </a:pPr>
          <a:r>
            <a:rPr lang="en-US" sz="2100" b="1" kern="1200" dirty="0"/>
            <a:t>UNIT 5: Essay Organization</a:t>
          </a:r>
          <a:endParaRPr lang="en-US" sz="2100" kern="1200" dirty="0"/>
        </a:p>
      </dsp:txBody>
      <dsp:txXfrm>
        <a:off x="2702992" y="1887189"/>
        <a:ext cx="2191805" cy="1315083"/>
      </dsp:txXfrm>
    </dsp:sp>
    <dsp:sp modelId="{343E2D65-5EB7-4442-96EB-A46A2000BDC7}">
      <dsp:nvSpPr>
        <dsp:cNvPr id="0" name=""/>
        <dsp:cNvSpPr/>
      </dsp:nvSpPr>
      <dsp:spPr>
        <a:xfrm>
          <a:off x="5398913" y="1887189"/>
          <a:ext cx="2191805" cy="131508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400" tIns="112735" rIns="107400" bIns="112735" numCol="1" spcCol="1270" anchor="ctr" anchorCtr="0">
          <a:noAutofit/>
        </a:bodyPr>
        <a:lstStyle/>
        <a:p>
          <a:pPr marL="0" lvl="0" indent="0" algn="ctr" defTabSz="933450">
            <a:lnSpc>
              <a:spcPct val="90000"/>
            </a:lnSpc>
            <a:spcBef>
              <a:spcPct val="0"/>
            </a:spcBef>
            <a:spcAft>
              <a:spcPct val="35000"/>
            </a:spcAft>
            <a:buNone/>
          </a:pPr>
          <a:r>
            <a:rPr lang="en-US" sz="2100" b="1" kern="1200" dirty="0"/>
            <a:t>UNIT 6: Argumentative essay</a:t>
          </a:r>
          <a:endParaRPr lang="en-US" sz="2100" kern="1200" dirty="0"/>
        </a:p>
      </dsp:txBody>
      <dsp:txXfrm>
        <a:off x="5398913" y="1887189"/>
        <a:ext cx="2191805" cy="131508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C56213-B4C4-4C5C-8EAE-01416D175C4F}" type="slidenum">
              <a:rPr lang="en-GB" smtClean="0"/>
              <a:pPr/>
              <a:t>‹#›</a:t>
            </a:fld>
            <a:endParaRPr lang="en-GB"/>
          </a:p>
        </p:txBody>
      </p:sp>
    </p:spTree>
    <p:extLst>
      <p:ext uri="{BB962C8B-B14F-4D97-AF65-F5344CB8AC3E}">
        <p14:creationId xmlns:p14="http://schemas.microsoft.com/office/powerpoint/2010/main" val="221555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74861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687BE-C7F0-2E48-A7D9-9106ED12C951}"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0596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4086763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687BE-C7F0-2E48-A7D9-9106ED12C951}"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6377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681466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18532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408998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310349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46343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73690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89324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337695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34768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7EE3FD-0A41-48FF-9850-002E446D12C3}" type="slidenum">
              <a:rPr lang="en-GB" smtClean="0"/>
              <a:pPr/>
              <a:t>‹#›</a:t>
            </a:fld>
            <a:endParaRPr lang="en-GB"/>
          </a:p>
        </p:txBody>
      </p:sp>
    </p:spTree>
    <p:extLst>
      <p:ext uri="{BB962C8B-B14F-4D97-AF65-F5344CB8AC3E}">
        <p14:creationId xmlns:p14="http://schemas.microsoft.com/office/powerpoint/2010/main" val="204400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369996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51A727-F5BA-8547-B51B-38F2B3C45A43}" type="datetimeFigureOut">
              <a:rPr lang="en-US" smtClean="0"/>
              <a:pPr/>
              <a:t>10/6/2021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09007881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ictionary.cambridge.org/dictionary/english-turkish/" TargetMode="External"/><Relationship Id="rId7" Type="http://schemas.openxmlformats.org/officeDocument/2006/relationships/hyperlink" Target="http://www.fraze.it/" TargetMode="External"/><Relationship Id="rId2" Type="http://schemas.openxmlformats.org/officeDocument/2006/relationships/hyperlink" Target="http://www.tureng.com/" TargetMode="External"/><Relationship Id="rId1" Type="http://schemas.openxmlformats.org/officeDocument/2006/relationships/slideLayout" Target="../slideLayouts/slideLayout2.xml"/><Relationship Id="rId6" Type="http://schemas.openxmlformats.org/officeDocument/2006/relationships/hyperlink" Target="http://oxforddictionary.so8848.com/" TargetMode="External"/><Relationship Id="rId5" Type="http://schemas.openxmlformats.org/officeDocument/2006/relationships/hyperlink" Target="http://www.thesaurus.com/" TargetMode="External"/><Relationship Id="rId4" Type="http://schemas.openxmlformats.org/officeDocument/2006/relationships/hyperlink" Target="https://www.merriam-webster.com/dictionary"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abc.amarilisonline.com/vrste-priloga-i-pozicija-priloga-u-engleskoj-recenici/02-see-you-soon/" TargetMode="External"/><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www.bristol.ac.uk/arts/exercises/grammar/grammar_tutorial/page_02.htm" TargetMode="External"/><Relationship Id="rId2" Type="http://schemas.openxmlformats.org/officeDocument/2006/relationships/hyperlink" Target="http://learnenglish.britishcouncil.org/" TargetMode="External"/><Relationship Id="rId1" Type="http://schemas.openxmlformats.org/officeDocument/2006/relationships/slideLayout" Target="../slideLayouts/slideLayout2.xml"/><Relationship Id="rId4" Type="http://schemas.openxmlformats.org/officeDocument/2006/relationships/hyperlink" Target="http://www.phrasebank.manchester.ac.u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6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8"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7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7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9"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9"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p:cNvSpPr>
            <a:spLocks noGrp="1"/>
          </p:cNvSpPr>
          <p:nvPr>
            <p:ph type="ctrTitle"/>
          </p:nvPr>
        </p:nvSpPr>
        <p:spPr>
          <a:xfrm>
            <a:off x="987215" y="1318590"/>
            <a:ext cx="5102159" cy="4220820"/>
          </a:xfrm>
        </p:spPr>
        <p:txBody>
          <a:bodyPr vert="horz" lIns="91440" tIns="45720" rIns="91440" bIns="45720" rtlCol="0" anchor="ctr">
            <a:normAutofit fontScale="90000"/>
          </a:bodyPr>
          <a:lstStyle/>
          <a:p>
            <a:pPr>
              <a:lnSpc>
                <a:spcPct val="90000"/>
              </a:lnSpc>
              <a:spcAft>
                <a:spcPts val="600"/>
              </a:spcAft>
            </a:pPr>
            <a:br>
              <a:rPr lang="en-US" sz="4200" b="1" dirty="0">
                <a:solidFill>
                  <a:srgbClr val="FFFFFF"/>
                </a:solidFill>
              </a:rPr>
            </a:br>
            <a:r>
              <a:rPr lang="en-US" sz="4200" b="1" dirty="0">
                <a:solidFill>
                  <a:srgbClr val="FFFFFF"/>
                </a:solidFill>
              </a:rPr>
              <a:t>ING 112 </a:t>
            </a:r>
            <a:br>
              <a:rPr lang="en-US" sz="4200" b="1" dirty="0">
                <a:solidFill>
                  <a:srgbClr val="FFFFFF"/>
                </a:solidFill>
              </a:rPr>
            </a:br>
            <a:r>
              <a:rPr lang="en-US" sz="4200" b="1" dirty="0">
                <a:solidFill>
                  <a:srgbClr val="FFFFFF"/>
                </a:solidFill>
              </a:rPr>
              <a:t>fall 2021 </a:t>
            </a:r>
            <a:br>
              <a:rPr lang="en-US" sz="4200" b="1" dirty="0">
                <a:solidFill>
                  <a:srgbClr val="FFFFFF"/>
                </a:solidFill>
              </a:rPr>
            </a:br>
            <a:r>
              <a:rPr lang="en-US" sz="4200" b="1" dirty="0">
                <a:solidFill>
                  <a:srgbClr val="FFFFFF"/>
                </a:solidFill>
              </a:rPr>
              <a:t>ONLINE COURSE</a:t>
            </a:r>
            <a:br>
              <a:rPr lang="en-US" sz="4200" b="1" dirty="0">
                <a:solidFill>
                  <a:srgbClr val="FFFFFF"/>
                </a:solidFill>
              </a:rPr>
            </a:br>
            <a:br>
              <a:rPr lang="en-US" sz="4200" dirty="0">
                <a:solidFill>
                  <a:srgbClr val="FFFFFF"/>
                </a:solidFill>
              </a:rPr>
            </a:br>
            <a:r>
              <a:rPr lang="en-US" sz="4200" dirty="0">
                <a:solidFill>
                  <a:srgbClr val="FFFFFF"/>
                </a:solidFill>
              </a:rPr>
              <a:t>Week 1</a:t>
            </a:r>
            <a:br>
              <a:rPr lang="en-US" sz="4200" dirty="0">
                <a:solidFill>
                  <a:srgbClr val="FFFFFF"/>
                </a:solidFill>
              </a:rPr>
            </a:br>
            <a:r>
              <a:rPr lang="en-US" sz="4200" dirty="0">
                <a:solidFill>
                  <a:srgbClr val="FFFFFF"/>
                </a:solidFill>
              </a:rPr>
              <a:t>UNIT 1- ACADEMIC WRITING</a:t>
            </a:r>
          </a:p>
        </p:txBody>
      </p:sp>
      <p:sp>
        <p:nvSpPr>
          <p:cNvPr id="3" name="Subtitle 2"/>
          <p:cNvSpPr>
            <a:spLocks noGrp="1"/>
          </p:cNvSpPr>
          <p:nvPr>
            <p:ph type="subTitle" idx="1"/>
          </p:nvPr>
        </p:nvSpPr>
        <p:spPr>
          <a:xfrm>
            <a:off x="7712032" y="804334"/>
            <a:ext cx="3675634" cy="5249332"/>
          </a:xfrm>
        </p:spPr>
        <p:txBody>
          <a:bodyPr vert="horz" lIns="91440" tIns="45720" rIns="91440" bIns="45720" rtlCol="0" anchor="ctr">
            <a:normAutofit/>
          </a:bodyPr>
          <a:lstStyle/>
          <a:p>
            <a:pPr>
              <a:buFont typeface="Wingdings 3" charset="2"/>
              <a:buChar char=""/>
            </a:pPr>
            <a:endParaRPr lang="en-US" b="1" dirty="0">
              <a:solidFill>
                <a:schemeClr val="tx1"/>
              </a:solidFill>
            </a:endParaRPr>
          </a:p>
          <a:p>
            <a:pPr>
              <a:buFont typeface="Wingdings 3" charset="2"/>
              <a:buChar char=""/>
            </a:pPr>
            <a:endParaRPr lang="en-US" b="1" dirty="0">
              <a:solidFill>
                <a:schemeClr val="tx1"/>
              </a:solidFill>
            </a:endParaRPr>
          </a:p>
          <a:p>
            <a:pPr>
              <a:buFont typeface="Wingdings 3" charset="2"/>
              <a:buChar char=""/>
            </a:pPr>
            <a:endParaRPr lang="en-US" b="1" dirty="0">
              <a:solidFill>
                <a:schemeClr val="tx1"/>
              </a:solidFill>
            </a:endParaRPr>
          </a:p>
          <a:p>
            <a:pPr>
              <a:buFont typeface="Wingdings 3" charset="2"/>
              <a:buChar char=""/>
            </a:pPr>
            <a:endParaRPr lang="en-US" b="1" dirty="0">
              <a:solidFill>
                <a:schemeClr val="tx1"/>
              </a:solidFill>
            </a:endParaRPr>
          </a:p>
          <a:p>
            <a:pPr>
              <a:buFont typeface="Wingdings 3" charset="2"/>
              <a:buChar char=""/>
            </a:pPr>
            <a:endParaRPr lang="en-US" b="1" dirty="0">
              <a:solidFill>
                <a:schemeClr val="tx1"/>
              </a:solidFill>
            </a:endParaRPr>
          </a:p>
          <a:p>
            <a:pPr>
              <a:buFont typeface="Wingdings 3" charset="2"/>
              <a:buChar char=""/>
            </a:pPr>
            <a:endParaRPr lang="en-US" b="1" dirty="0">
              <a:solidFill>
                <a:schemeClr val="tx1"/>
              </a:solidFill>
            </a:endParaRPr>
          </a:p>
          <a:p>
            <a:pPr>
              <a:buFont typeface="Wingdings 3" charset="2"/>
              <a:buChar char=""/>
            </a:pPr>
            <a:endParaRPr lang="en-US" b="1" dirty="0">
              <a:solidFill>
                <a:schemeClr val="tx1"/>
              </a:solidFill>
            </a:endParaRPr>
          </a:p>
          <a:p>
            <a:r>
              <a:rPr lang="en-US" b="1" dirty="0">
                <a:solidFill>
                  <a:schemeClr val="tx1"/>
                </a:solidFill>
              </a:rPr>
              <a:t>ASLI ÖZKARA</a:t>
            </a:r>
          </a:p>
          <a:p>
            <a:r>
              <a:rPr lang="en-US" b="1" dirty="0">
                <a:solidFill>
                  <a:schemeClr val="tx1"/>
                </a:solidFill>
              </a:rPr>
              <a:t>ITU, ADVANCED ENGLISH PROGRAM</a:t>
            </a:r>
          </a:p>
          <a:p>
            <a:pPr>
              <a:buFont typeface="Wingdings 3" charset="2"/>
              <a:buChar char=""/>
            </a:pPr>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E2B3-10F8-4526-9F06-A38011767949}"/>
              </a:ext>
            </a:extLst>
          </p:cNvPr>
          <p:cNvSpPr>
            <a:spLocks noGrp="1"/>
          </p:cNvSpPr>
          <p:nvPr>
            <p:ph type="title"/>
          </p:nvPr>
        </p:nvSpPr>
        <p:spPr/>
        <p:txBody>
          <a:bodyPr/>
          <a:lstStyle/>
          <a:p>
            <a:r>
              <a:rPr lang="en-GB" dirty="0"/>
              <a:t>Online dictionary suggestions</a:t>
            </a:r>
          </a:p>
        </p:txBody>
      </p:sp>
      <p:sp>
        <p:nvSpPr>
          <p:cNvPr id="3" name="Content Placeholder 2">
            <a:extLst>
              <a:ext uri="{FF2B5EF4-FFF2-40B4-BE49-F238E27FC236}">
                <a16:creationId xmlns:a16="http://schemas.microsoft.com/office/drawing/2014/main" id="{075E0701-A51C-4129-A201-FA5614AD34DE}"/>
              </a:ext>
            </a:extLst>
          </p:cNvPr>
          <p:cNvSpPr>
            <a:spLocks noGrp="1"/>
          </p:cNvSpPr>
          <p:nvPr>
            <p:ph idx="1"/>
          </p:nvPr>
        </p:nvSpPr>
        <p:spPr>
          <a:xfrm>
            <a:off x="2362200" y="1447800"/>
            <a:ext cx="9142412" cy="4463422"/>
          </a:xfrm>
        </p:spPr>
        <p:txBody>
          <a:bodyPr>
            <a:normAutofit fontScale="92500" lnSpcReduction="10000"/>
          </a:bodyPr>
          <a:lstStyle/>
          <a:p>
            <a:pPr>
              <a:lnSpc>
                <a:spcPct val="150000"/>
              </a:lnSpc>
            </a:pPr>
            <a:r>
              <a:rPr lang="en-GB" u="sng" dirty="0">
                <a:hlinkClick r:id="rId2"/>
              </a:rPr>
              <a:t>http://www.tureng.com</a:t>
            </a:r>
            <a:endParaRPr lang="en-GB" dirty="0"/>
          </a:p>
          <a:p>
            <a:pPr>
              <a:lnSpc>
                <a:spcPct val="150000"/>
              </a:lnSpc>
            </a:pPr>
            <a:r>
              <a:rPr lang="en-GB" u="sng" dirty="0">
                <a:hlinkClick r:id="rId3"/>
              </a:rPr>
              <a:t>https://dictionary.cambridge.org/dictionary/english-turkish/</a:t>
            </a:r>
            <a:endParaRPr lang="en-GB" dirty="0"/>
          </a:p>
          <a:p>
            <a:pPr>
              <a:lnSpc>
                <a:spcPct val="150000"/>
              </a:lnSpc>
            </a:pPr>
            <a:r>
              <a:rPr lang="en-US" u="sng" dirty="0">
                <a:hlinkClick r:id="rId4"/>
              </a:rPr>
              <a:t>https://www.merriam-webster.com/dictionary</a:t>
            </a:r>
            <a:endParaRPr lang="en-GB" dirty="0"/>
          </a:p>
          <a:p>
            <a:pPr>
              <a:lnSpc>
                <a:spcPct val="150000"/>
              </a:lnSpc>
            </a:pPr>
            <a:r>
              <a:rPr lang="en-GB" u="sng" dirty="0">
                <a:hlinkClick r:id="rId5"/>
              </a:rPr>
              <a:t>http://www.thesaurus.com</a:t>
            </a:r>
            <a:endParaRPr lang="en-GB" u="sng" dirty="0"/>
          </a:p>
          <a:p>
            <a:pPr>
              <a:lnSpc>
                <a:spcPct val="150000"/>
              </a:lnSpc>
            </a:pPr>
            <a:r>
              <a:rPr lang="en-GB" u="sng" dirty="0">
                <a:hlinkClick r:id="rId6"/>
              </a:rPr>
              <a:t>http://freecollocation.com/</a:t>
            </a:r>
            <a:r>
              <a:rPr lang="en-GB" dirty="0"/>
              <a:t> </a:t>
            </a:r>
          </a:p>
          <a:p>
            <a:pPr>
              <a:lnSpc>
                <a:spcPct val="150000"/>
              </a:lnSpc>
            </a:pPr>
            <a:r>
              <a:rPr lang="en-GB" u="sng" dirty="0">
                <a:hlinkClick r:id="rId7"/>
              </a:rPr>
              <a:t>http://www.fraze.it</a:t>
            </a:r>
            <a:endParaRPr lang="en-GB" dirty="0"/>
          </a:p>
          <a:p>
            <a:endParaRPr lang="en-GB" u="sng" dirty="0"/>
          </a:p>
          <a:p>
            <a:r>
              <a:rPr lang="en-GB" u="sng" dirty="0" err="1"/>
              <a:t>aşı</a:t>
            </a:r>
            <a:endParaRPr lang="en-GB" u="sng" dirty="0"/>
          </a:p>
          <a:p>
            <a:r>
              <a:rPr lang="en-GB" u="sng" dirty="0"/>
              <a:t>anti-vaxxer</a:t>
            </a:r>
          </a:p>
          <a:p>
            <a:r>
              <a:rPr lang="en-GB" u="sng" dirty="0"/>
              <a:t>graft</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63951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down)">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A06A-076B-4459-AB51-B3483FC0DEBF}"/>
              </a:ext>
            </a:extLst>
          </p:cNvPr>
          <p:cNvSpPr>
            <a:spLocks noGrp="1"/>
          </p:cNvSpPr>
          <p:nvPr>
            <p:ph type="title"/>
          </p:nvPr>
        </p:nvSpPr>
        <p:spPr>
          <a:xfrm>
            <a:off x="2589213" y="4191000"/>
            <a:ext cx="8915400" cy="2514600"/>
          </a:xfrm>
        </p:spPr>
        <p:txBody>
          <a:bodyPr>
            <a:normAutofit/>
          </a:bodyPr>
          <a:lstStyle/>
          <a:p>
            <a:r>
              <a:rPr lang="en-GB" dirty="0"/>
              <a:t>This is the end of week 1.</a:t>
            </a:r>
            <a:br>
              <a:rPr lang="en-GB" dirty="0"/>
            </a:br>
            <a:br>
              <a:rPr lang="en-GB" dirty="0"/>
            </a:br>
            <a:r>
              <a:rPr lang="en-GB" dirty="0"/>
              <a:t>Please, follow the announcements for the next week.</a:t>
            </a:r>
            <a:br>
              <a:rPr lang="en-GB" dirty="0"/>
            </a:br>
            <a:endParaRPr lang="en-GB" dirty="0"/>
          </a:p>
        </p:txBody>
      </p:sp>
      <p:pic>
        <p:nvPicPr>
          <p:cNvPr id="9" name="Picture Placeholder 8">
            <a:extLst>
              <a:ext uri="{FF2B5EF4-FFF2-40B4-BE49-F238E27FC236}">
                <a16:creationId xmlns:a16="http://schemas.microsoft.com/office/drawing/2014/main" id="{8B71A0CB-3E51-436B-BB3D-E1AEE29C82E1}"/>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t="428" b="428"/>
          <a:stretch>
            <a:fillRect/>
          </a:stretch>
        </p:blipFill>
        <p:spPr>
          <a:xfrm>
            <a:off x="2589212" y="634965"/>
            <a:ext cx="8915400" cy="2794035"/>
          </a:xfrm>
        </p:spPr>
      </p:pic>
    </p:spTree>
    <p:extLst>
      <p:ext uri="{BB962C8B-B14F-4D97-AF65-F5344CB8AC3E}">
        <p14:creationId xmlns:p14="http://schemas.microsoft.com/office/powerpoint/2010/main" val="293631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F1FB08-679D-4C7A-A8E0-06822558DB6D}"/>
              </a:ext>
            </a:extLst>
          </p:cNvPr>
          <p:cNvSpPr>
            <a:spLocks noGrp="1"/>
          </p:cNvSpPr>
          <p:nvPr>
            <p:ph type="title"/>
          </p:nvPr>
        </p:nvSpPr>
        <p:spPr>
          <a:xfrm>
            <a:off x="1687669" y="624110"/>
            <a:ext cx="4137059" cy="1280890"/>
          </a:xfrm>
        </p:spPr>
        <p:txBody>
          <a:bodyPr>
            <a:normAutofit/>
          </a:bodyPr>
          <a:lstStyle/>
          <a:p>
            <a:r>
              <a:rPr lang="en-GB" sz="3200" dirty="0"/>
              <a:t>What are we going to learn today?</a:t>
            </a:r>
          </a:p>
        </p:txBody>
      </p:sp>
      <p:sp>
        <p:nvSpPr>
          <p:cNvPr id="6" name="Content Placeholder 5">
            <a:extLst>
              <a:ext uri="{FF2B5EF4-FFF2-40B4-BE49-F238E27FC236}">
                <a16:creationId xmlns:a16="http://schemas.microsoft.com/office/drawing/2014/main" id="{E8B6D037-EB8A-44C2-BC68-26FC19E02C18}"/>
              </a:ext>
            </a:extLst>
          </p:cNvPr>
          <p:cNvSpPr>
            <a:spLocks noGrp="1"/>
          </p:cNvSpPr>
          <p:nvPr>
            <p:ph idx="1"/>
          </p:nvPr>
        </p:nvSpPr>
        <p:spPr>
          <a:xfrm>
            <a:off x="1683956" y="2133600"/>
            <a:ext cx="4140772" cy="3777622"/>
          </a:xfrm>
        </p:spPr>
        <p:txBody>
          <a:bodyPr>
            <a:normAutofit/>
          </a:bodyPr>
          <a:lstStyle/>
          <a:p>
            <a:r>
              <a:rPr lang="en-GB" sz="2000" dirty="0">
                <a:solidFill>
                  <a:srgbClr val="000000"/>
                </a:solidFill>
              </a:rPr>
              <a:t>Course </a:t>
            </a:r>
            <a:r>
              <a:rPr lang="en-GB" sz="2000" b="1" dirty="0">
                <a:solidFill>
                  <a:srgbClr val="000000"/>
                </a:solidFill>
              </a:rPr>
              <a:t>objectives</a:t>
            </a:r>
          </a:p>
          <a:p>
            <a:r>
              <a:rPr lang="en-GB" sz="2000" dirty="0">
                <a:solidFill>
                  <a:srgbClr val="000000"/>
                </a:solidFill>
              </a:rPr>
              <a:t>What </a:t>
            </a:r>
            <a:r>
              <a:rPr lang="en-GB" sz="2000" b="1" dirty="0">
                <a:solidFill>
                  <a:srgbClr val="000000"/>
                </a:solidFill>
              </a:rPr>
              <a:t>academic writing</a:t>
            </a:r>
            <a:r>
              <a:rPr lang="en-GB" sz="2000" dirty="0">
                <a:solidFill>
                  <a:srgbClr val="000000"/>
                </a:solidFill>
              </a:rPr>
              <a:t> means</a:t>
            </a:r>
          </a:p>
          <a:p>
            <a:r>
              <a:rPr lang="en-GB" sz="2000" dirty="0">
                <a:solidFill>
                  <a:srgbClr val="000000"/>
                </a:solidFill>
              </a:rPr>
              <a:t>How to use different </a:t>
            </a:r>
            <a:r>
              <a:rPr lang="en-GB" sz="2000" b="1" dirty="0">
                <a:solidFill>
                  <a:srgbClr val="000000"/>
                </a:solidFill>
              </a:rPr>
              <a:t>dictionary</a:t>
            </a:r>
            <a:r>
              <a:rPr lang="en-GB" sz="2000" dirty="0">
                <a:solidFill>
                  <a:srgbClr val="000000"/>
                </a:solidFill>
              </a:rPr>
              <a:t> types.</a:t>
            </a:r>
          </a:p>
          <a:p>
            <a:r>
              <a:rPr lang="en-GB" sz="2000" dirty="0">
                <a:solidFill>
                  <a:srgbClr val="000000"/>
                </a:solidFill>
              </a:rPr>
              <a:t>The differences between </a:t>
            </a:r>
            <a:r>
              <a:rPr lang="en-GB" sz="2000" b="1" dirty="0">
                <a:solidFill>
                  <a:srgbClr val="000000"/>
                </a:solidFill>
              </a:rPr>
              <a:t>informal</a:t>
            </a:r>
            <a:r>
              <a:rPr lang="en-GB" sz="2000" dirty="0">
                <a:solidFill>
                  <a:srgbClr val="000000"/>
                </a:solidFill>
              </a:rPr>
              <a:t> &amp; </a:t>
            </a:r>
            <a:r>
              <a:rPr lang="en-GB" sz="2000" b="1" dirty="0">
                <a:solidFill>
                  <a:srgbClr val="000000"/>
                </a:solidFill>
              </a:rPr>
              <a:t>formal</a:t>
            </a:r>
            <a:r>
              <a:rPr lang="en-GB" sz="2000" dirty="0">
                <a:solidFill>
                  <a:srgbClr val="000000"/>
                </a:solidFill>
              </a:rPr>
              <a:t> writing styles</a:t>
            </a:r>
          </a:p>
          <a:p>
            <a:r>
              <a:rPr lang="en-GB" sz="2000" dirty="0">
                <a:solidFill>
                  <a:srgbClr val="000000"/>
                </a:solidFill>
              </a:rPr>
              <a:t>The </a:t>
            </a:r>
            <a:r>
              <a:rPr lang="en-GB" sz="2000" b="1" dirty="0">
                <a:solidFill>
                  <a:srgbClr val="000000"/>
                </a:solidFill>
              </a:rPr>
              <a:t>guidelines</a:t>
            </a:r>
            <a:r>
              <a:rPr lang="en-GB" sz="2000" dirty="0">
                <a:solidFill>
                  <a:srgbClr val="000000"/>
                </a:solidFill>
              </a:rPr>
              <a:t> to follow while writing academically</a:t>
            </a:r>
          </a:p>
          <a:p>
            <a:pPr marL="0" indent="0">
              <a:buNone/>
            </a:pPr>
            <a:endParaRPr lang="en-GB" sz="1600" dirty="0">
              <a:solidFill>
                <a:srgbClr val="000000"/>
              </a:solidFill>
            </a:endParaRPr>
          </a:p>
          <a:p>
            <a:pPr marL="0" indent="0">
              <a:buNone/>
            </a:pPr>
            <a:endParaRPr lang="en-GB" sz="1600" dirty="0">
              <a:solidFill>
                <a:srgbClr val="000000"/>
              </a:solidFill>
            </a:endParaRPr>
          </a:p>
        </p:txBody>
      </p:sp>
      <p:pic>
        <p:nvPicPr>
          <p:cNvPr id="10" name="Graphic 9" descr="Open Enrollment">
            <a:extLst>
              <a:ext uri="{FF2B5EF4-FFF2-40B4-BE49-F238E27FC236}">
                <a16:creationId xmlns:a16="http://schemas.microsoft.com/office/drawing/2014/main" id="{ACC4C1DD-85D2-4B05-9CC3-775CAC9F99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86214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C705-483F-4B89-812F-0802DAB14602}"/>
              </a:ext>
            </a:extLst>
          </p:cNvPr>
          <p:cNvSpPr>
            <a:spLocks noGrp="1"/>
          </p:cNvSpPr>
          <p:nvPr>
            <p:ph type="title"/>
          </p:nvPr>
        </p:nvSpPr>
        <p:spPr>
          <a:xfrm>
            <a:off x="1687669" y="624110"/>
            <a:ext cx="4137059" cy="1280890"/>
          </a:xfrm>
        </p:spPr>
        <p:txBody>
          <a:bodyPr>
            <a:normAutofit/>
          </a:bodyPr>
          <a:lstStyle/>
          <a:p>
            <a:r>
              <a:rPr lang="en-GB" sz="3200"/>
              <a:t>Course Description</a:t>
            </a:r>
          </a:p>
        </p:txBody>
      </p:sp>
      <p:sp>
        <p:nvSpPr>
          <p:cNvPr id="3" name="Content Placeholder 2">
            <a:extLst>
              <a:ext uri="{FF2B5EF4-FFF2-40B4-BE49-F238E27FC236}">
                <a16:creationId xmlns:a16="http://schemas.microsoft.com/office/drawing/2014/main" id="{FADE5F7E-0713-4542-B01E-46A79403842C}"/>
              </a:ext>
            </a:extLst>
          </p:cNvPr>
          <p:cNvSpPr>
            <a:spLocks noGrp="1"/>
          </p:cNvSpPr>
          <p:nvPr>
            <p:ph idx="1"/>
          </p:nvPr>
        </p:nvSpPr>
        <p:spPr>
          <a:xfrm>
            <a:off x="2514600" y="2161880"/>
            <a:ext cx="4140772" cy="3777622"/>
          </a:xfrm>
        </p:spPr>
        <p:txBody>
          <a:bodyPr>
            <a:normAutofit/>
          </a:bodyPr>
          <a:lstStyle/>
          <a:p>
            <a:pPr marL="0" indent="0">
              <a:buNone/>
            </a:pPr>
            <a:r>
              <a:rPr lang="en-US" sz="2400" dirty="0">
                <a:solidFill>
                  <a:srgbClr val="000000"/>
                </a:solidFill>
              </a:rPr>
              <a:t>ING 112 Course aims to improve the learners’ </a:t>
            </a:r>
            <a:r>
              <a:rPr lang="en-US" sz="2400" b="1" dirty="0">
                <a:solidFill>
                  <a:srgbClr val="000000"/>
                </a:solidFill>
              </a:rPr>
              <a:t>reading</a:t>
            </a:r>
            <a:r>
              <a:rPr lang="en-US" sz="2400" dirty="0">
                <a:solidFill>
                  <a:srgbClr val="000000"/>
                </a:solidFill>
              </a:rPr>
              <a:t> and </a:t>
            </a:r>
            <a:r>
              <a:rPr lang="en-US" sz="2400" b="1" dirty="0">
                <a:solidFill>
                  <a:srgbClr val="000000"/>
                </a:solidFill>
              </a:rPr>
              <a:t>writing</a:t>
            </a:r>
            <a:r>
              <a:rPr lang="en-US" sz="2400" dirty="0">
                <a:solidFill>
                  <a:srgbClr val="000000"/>
                </a:solidFill>
              </a:rPr>
              <a:t> skills and to teach the </a:t>
            </a:r>
            <a:r>
              <a:rPr lang="en-US" sz="2400" b="1" dirty="0">
                <a:solidFill>
                  <a:srgbClr val="000000"/>
                </a:solidFill>
              </a:rPr>
              <a:t>basics of academic</a:t>
            </a:r>
            <a:r>
              <a:rPr lang="en-US" sz="2400" dirty="0">
                <a:solidFill>
                  <a:srgbClr val="000000"/>
                </a:solidFill>
              </a:rPr>
              <a:t> reading and writing.</a:t>
            </a:r>
            <a:endParaRPr lang="en-GB" sz="2400" dirty="0">
              <a:solidFill>
                <a:srgbClr val="000000"/>
              </a:solidFill>
            </a:endParaRPr>
          </a:p>
          <a:p>
            <a:endParaRPr lang="en-GB" sz="1600" dirty="0">
              <a:solidFill>
                <a:srgbClr val="000000"/>
              </a:solidFill>
            </a:endParaRPr>
          </a:p>
        </p:txBody>
      </p:sp>
      <p:pic>
        <p:nvPicPr>
          <p:cNvPr id="7" name="Graphic 6" descr="Books">
            <a:extLst>
              <a:ext uri="{FF2B5EF4-FFF2-40B4-BE49-F238E27FC236}">
                <a16:creationId xmlns:a16="http://schemas.microsoft.com/office/drawing/2014/main" id="{4DD0B3DF-E95D-4B91-B9CA-F56D498C1C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800" y="990600"/>
            <a:ext cx="5247747" cy="5247747"/>
          </a:xfrm>
          <a:prstGeom prst="rect">
            <a:avLst/>
          </a:prstGeom>
        </p:spPr>
      </p:pic>
    </p:spTree>
    <p:extLst>
      <p:ext uri="{BB962C8B-B14F-4D97-AF65-F5344CB8AC3E}">
        <p14:creationId xmlns:p14="http://schemas.microsoft.com/office/powerpoint/2010/main" val="30618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 School Essay vs. University Essay</a:t>
            </a:r>
            <a:endParaRPr lang="en-GB" dirty="0"/>
          </a:p>
        </p:txBody>
      </p:sp>
      <p:sp>
        <p:nvSpPr>
          <p:cNvPr id="3" name="Content Placeholder 2"/>
          <p:cNvSpPr>
            <a:spLocks noGrp="1"/>
          </p:cNvSpPr>
          <p:nvPr>
            <p:ph idx="1"/>
          </p:nvPr>
        </p:nvSpPr>
        <p:spPr/>
        <p:txBody>
          <a:bodyPr/>
          <a:lstStyle/>
          <a:p>
            <a:endParaRPr lang="en-GB" dirty="0"/>
          </a:p>
        </p:txBody>
      </p:sp>
      <p:pic>
        <p:nvPicPr>
          <p:cNvPr id="3076" name="Picture 4" descr="Image result for dep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9" y="1506382"/>
            <a:ext cx="9144000" cy="50320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09689" y="3266603"/>
            <a:ext cx="9144000" cy="3271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extBox 4"/>
          <p:cNvSpPr txBox="1"/>
          <p:nvPr/>
        </p:nvSpPr>
        <p:spPr>
          <a:xfrm>
            <a:off x="6667500" y="3586164"/>
            <a:ext cx="3786189" cy="34163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entury Gothic" panose="020B0502020202020204"/>
                <a:ea typeface="+mn-ea"/>
                <a:cs typeface="+mn-cs"/>
              </a:rPr>
              <a:t>A prep school essay is about your opinion, what you think and what you believe.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entury Gothic" panose="020B0502020202020204"/>
                <a:ea typeface="+mn-ea"/>
                <a:cs typeface="+mn-cs"/>
              </a:rPr>
              <a:t>A university essay is based on evidence, what you can prove.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entury Gothic" panose="020B0502020202020204"/>
                <a:ea typeface="+mn-ea"/>
                <a:cs typeface="+mn-cs"/>
              </a:rPr>
              <a:t>So you need information.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F4E4922C-AEE4-4964-A167-F51A04B6B878}"/>
              </a:ext>
            </a:extLst>
          </p:cNvPr>
          <p:cNvSpPr txBox="1"/>
          <p:nvPr/>
        </p:nvSpPr>
        <p:spPr>
          <a:xfrm>
            <a:off x="7049716" y="45524"/>
            <a:ext cx="3612204"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75000"/>
                  </a:prstClr>
                </a:solidFill>
                <a:effectLst/>
                <a:uLnTx/>
                <a:uFillTx/>
                <a:latin typeface="Century Gothic" panose="020B0502020202020204"/>
                <a:ea typeface="+mn-ea"/>
                <a:cs typeface="+mn-cs"/>
              </a:rPr>
              <a:t>Develop EAP – Bolster &amp; Levrai</a:t>
            </a:r>
          </a:p>
        </p:txBody>
      </p:sp>
    </p:spTree>
    <p:extLst>
      <p:ext uri="{BB962C8B-B14F-4D97-AF65-F5344CB8AC3E}">
        <p14:creationId xmlns:p14="http://schemas.microsoft.com/office/powerpoint/2010/main" val="392027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3" presetClass="emph" presetSubtype="2" fill="hold" nodeType="withEffect">
                                  <p:stCondLst>
                                    <p:cond delay="0"/>
                                  </p:stCondLst>
                                  <p:childTnLst>
                                    <p:animClr clrSpc="rgb" dir="cw">
                                      <p:cBhvr override="childStyle">
                                        <p:cTn id="29" dur="2000" fill="hold"/>
                                        <p:tgtEl>
                                          <p:spTgt spid="5">
                                            <p:txEl>
                                              <p:pRg st="0" end="0"/>
                                            </p:txEl>
                                          </p:spTgt>
                                        </p:tgtEl>
                                        <p:attrNameLst>
                                          <p:attrName>style.color</p:attrName>
                                        </p:attrNameLst>
                                      </p:cBhvr>
                                      <p:to>
                                        <a:schemeClr val="bg1"/>
                                      </p:to>
                                    </p:animClr>
                                  </p:childTnLst>
                                </p:cTn>
                              </p:par>
                              <p:par>
                                <p:cTn id="30" presetID="3" presetClass="emph" presetSubtype="2" fill="hold" nodeType="withEffect">
                                  <p:stCondLst>
                                    <p:cond delay="0"/>
                                  </p:stCondLst>
                                  <p:childTnLst>
                                    <p:animClr clrSpc="rgb" dir="cw">
                                      <p:cBhvr override="childStyle">
                                        <p:cTn id="31" dur="2000" fill="hold"/>
                                        <p:tgtEl>
                                          <p:spTgt spid="5">
                                            <p:txEl>
                                              <p:pRg st="1" end="1"/>
                                            </p:txEl>
                                          </p:spTgt>
                                        </p:tgtEl>
                                        <p:attrNameLst>
                                          <p:attrName>style.color</p:attrName>
                                        </p:attrNameLst>
                                      </p:cBhvr>
                                      <p:to>
                                        <a:schemeClr val="bg1"/>
                                      </p:to>
                                    </p:animClr>
                                  </p:childTnLst>
                                </p:cTn>
                              </p:par>
                              <p:par>
                                <p:cTn id="32" presetID="3" presetClass="emph" presetSubtype="2" fill="hold" nodeType="withEffect">
                                  <p:stCondLst>
                                    <p:cond delay="0"/>
                                  </p:stCondLst>
                                  <p:childTnLst>
                                    <p:animClr clrSpc="rgb" dir="cw">
                                      <p:cBhvr override="childStyle">
                                        <p:cTn id="33" dur="2000" fill="hold"/>
                                        <p:tgtEl>
                                          <p:spTgt spid="5">
                                            <p:txEl>
                                              <p:pRg st="2" end="2"/>
                                            </p:txEl>
                                          </p:spTgt>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Reading </a:t>
            </a:r>
            <a:endParaRPr lang="en-GB" dirty="0"/>
          </a:p>
        </p:txBody>
      </p:sp>
      <p:sp>
        <p:nvSpPr>
          <p:cNvPr id="3" name="Content Placeholder 2"/>
          <p:cNvSpPr>
            <a:spLocks noGrp="1"/>
          </p:cNvSpPr>
          <p:nvPr>
            <p:ph idx="1"/>
          </p:nvPr>
        </p:nvSpPr>
        <p:spPr/>
        <p:txBody>
          <a:bodyPr/>
          <a:lstStyle/>
          <a:p>
            <a:r>
              <a:rPr lang="en-US" dirty="0"/>
              <a:t>Reading isn’t the end.</a:t>
            </a:r>
          </a:p>
          <a:p>
            <a:r>
              <a:rPr lang="en-US" dirty="0"/>
              <a:t>It is the beginning.</a:t>
            </a:r>
          </a:p>
          <a:p>
            <a:r>
              <a:rPr lang="en-US" dirty="0"/>
              <a:t>You need to </a:t>
            </a:r>
            <a:r>
              <a:rPr lang="en-US" b="1" dirty="0"/>
              <a:t>use</a:t>
            </a:r>
            <a:r>
              <a:rPr lang="en-US" dirty="0"/>
              <a:t> what you read in your assignments.</a:t>
            </a:r>
          </a:p>
          <a:p>
            <a:endParaRPr lang="en-GB" dirty="0"/>
          </a:p>
        </p:txBody>
      </p:sp>
      <p:pic>
        <p:nvPicPr>
          <p:cNvPr id="6" name="Picture 5"/>
          <p:cNvPicPr>
            <a:picLocks noChangeAspect="1"/>
          </p:cNvPicPr>
          <p:nvPr/>
        </p:nvPicPr>
        <p:blipFill>
          <a:blip r:embed="rId2"/>
          <a:stretch>
            <a:fillRect/>
          </a:stretch>
        </p:blipFill>
        <p:spPr>
          <a:xfrm>
            <a:off x="5276736" y="4025581"/>
            <a:ext cx="1638529" cy="2286319"/>
          </a:xfrm>
          <a:prstGeom prst="rect">
            <a:avLst/>
          </a:prstGeom>
        </p:spPr>
      </p:pic>
      <p:pic>
        <p:nvPicPr>
          <p:cNvPr id="2056" name="Picture 8" descr="Image result for co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5761" y="4216840"/>
            <a:ext cx="351630" cy="3516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Image result for co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7563" y="4559558"/>
            <a:ext cx="247649" cy="2476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co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451070">
            <a:off x="5862246" y="4512173"/>
            <a:ext cx="351630" cy="3516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Image result for co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1006" y="4097322"/>
            <a:ext cx="471148" cy="4711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clrChange>
              <a:clrFrom>
                <a:srgbClr val="FFFFFF"/>
              </a:clrFrom>
              <a:clrTo>
                <a:srgbClr val="FFFFFF">
                  <a:alpha val="0"/>
                </a:srgbClr>
              </a:clrTo>
            </a:clrChange>
          </a:blip>
          <a:stretch>
            <a:fillRect/>
          </a:stretch>
        </p:blipFill>
        <p:spPr>
          <a:xfrm>
            <a:off x="2397756" y="4121149"/>
            <a:ext cx="2085975" cy="2190750"/>
          </a:xfrm>
          <a:prstGeom prst="rect">
            <a:avLst/>
          </a:prstGeom>
        </p:spPr>
      </p:pic>
      <p:pic>
        <p:nvPicPr>
          <p:cNvPr id="17" name="Picture 16"/>
          <p:cNvPicPr>
            <a:picLocks noChangeAspect="1"/>
          </p:cNvPicPr>
          <p:nvPr/>
        </p:nvPicPr>
        <p:blipFill>
          <a:blip r:embed="rId5"/>
          <a:stretch>
            <a:fillRect/>
          </a:stretch>
        </p:blipFill>
        <p:spPr>
          <a:xfrm flipH="1">
            <a:off x="7113352" y="4683382"/>
            <a:ext cx="2619375" cy="1743075"/>
          </a:xfrm>
          <a:prstGeom prst="rect">
            <a:avLst/>
          </a:prstGeom>
        </p:spPr>
      </p:pic>
      <p:sp>
        <p:nvSpPr>
          <p:cNvPr id="14" name="TextBox 13">
            <a:extLst>
              <a:ext uri="{FF2B5EF4-FFF2-40B4-BE49-F238E27FC236}">
                <a16:creationId xmlns:a16="http://schemas.microsoft.com/office/drawing/2014/main" id="{6BB76C8E-DD7E-465C-960C-7494D3FDBBC5}"/>
              </a:ext>
            </a:extLst>
          </p:cNvPr>
          <p:cNvSpPr txBox="1"/>
          <p:nvPr/>
        </p:nvSpPr>
        <p:spPr>
          <a:xfrm>
            <a:off x="7055796" y="0"/>
            <a:ext cx="3612204"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75000"/>
                  </a:prstClr>
                </a:solidFill>
                <a:effectLst/>
                <a:uLnTx/>
                <a:uFillTx/>
                <a:latin typeface="Century Gothic" panose="020B0502020202020204"/>
                <a:ea typeface="+mn-ea"/>
                <a:cs typeface="+mn-cs"/>
              </a:rPr>
              <a:t>Develop EAP – Bolster &amp; Levrai</a:t>
            </a:r>
          </a:p>
        </p:txBody>
      </p:sp>
    </p:spTree>
    <p:extLst>
      <p:ext uri="{BB962C8B-B14F-4D97-AF65-F5344CB8AC3E}">
        <p14:creationId xmlns:p14="http://schemas.microsoft.com/office/powerpoint/2010/main" val="202601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xit" presetSubtype="0" fill="hold" nodeType="clickEffect">
                                  <p:stCondLst>
                                    <p:cond delay="0"/>
                                  </p:stCondLst>
                                  <p:childTnLst>
                                    <p:anim calcmode="lin" valueType="num">
                                      <p:cBhvr>
                                        <p:cTn id="31" dur="2000"/>
                                        <p:tgtEl>
                                          <p:spTgt spid="10"/>
                                        </p:tgtEl>
                                        <p:attrNameLst>
                                          <p:attrName>ppt_w</p:attrName>
                                        </p:attrNameLst>
                                      </p:cBhvr>
                                      <p:tavLst>
                                        <p:tav tm="0">
                                          <p:val>
                                            <p:strVal val="ppt_w"/>
                                          </p:val>
                                        </p:tav>
                                        <p:tav tm="100000">
                                          <p:val>
                                            <p:fltVal val="0"/>
                                          </p:val>
                                        </p:tav>
                                      </p:tavLst>
                                    </p:anim>
                                    <p:anim calcmode="lin" valueType="num">
                                      <p:cBhvr>
                                        <p:cTn id="32" dur="2000"/>
                                        <p:tgtEl>
                                          <p:spTgt spid="10"/>
                                        </p:tgtEl>
                                        <p:attrNameLst>
                                          <p:attrName>ppt_h</p:attrName>
                                        </p:attrNameLst>
                                      </p:cBhvr>
                                      <p:tavLst>
                                        <p:tav tm="0">
                                          <p:val>
                                            <p:strVal val="ppt_h"/>
                                          </p:val>
                                        </p:tav>
                                        <p:tav tm="100000">
                                          <p:val>
                                            <p:fltVal val="0"/>
                                          </p:val>
                                        </p:tav>
                                      </p:tavLst>
                                    </p:anim>
                                    <p:anim calcmode="lin" valueType="num">
                                      <p:cBhvr>
                                        <p:cTn id="33" dur="2000"/>
                                        <p:tgtEl>
                                          <p:spTgt spid="10"/>
                                        </p:tgtEl>
                                        <p:attrNameLst>
                                          <p:attrName>style.rotation</p:attrName>
                                        </p:attrNameLst>
                                      </p:cBhvr>
                                      <p:tavLst>
                                        <p:tav tm="0">
                                          <p:val>
                                            <p:fltVal val="0"/>
                                          </p:val>
                                        </p:tav>
                                        <p:tav tm="100000">
                                          <p:val>
                                            <p:fltVal val="90"/>
                                          </p:val>
                                        </p:tav>
                                      </p:tavLst>
                                    </p:anim>
                                    <p:animEffect transition="out" filter="fade">
                                      <p:cBhvr>
                                        <p:cTn id="34" dur="2000"/>
                                        <p:tgtEl>
                                          <p:spTgt spid="10"/>
                                        </p:tgtEl>
                                      </p:cBhvr>
                                    </p:animEffect>
                                    <p:set>
                                      <p:cBhvr>
                                        <p:cTn id="35" dur="1" fill="hold">
                                          <p:stCondLst>
                                            <p:cond delay="1999"/>
                                          </p:stCondLst>
                                        </p:cTn>
                                        <p:tgtEl>
                                          <p:spTgt spid="10"/>
                                        </p:tgtEl>
                                        <p:attrNameLst>
                                          <p:attrName>style.visibility</p:attrName>
                                        </p:attrNameLst>
                                      </p:cBhvr>
                                      <p:to>
                                        <p:strVal val="hidden"/>
                                      </p:to>
                                    </p:set>
                                  </p:childTnLst>
                                </p:cTn>
                              </p:par>
                              <p:par>
                                <p:cTn id="36" presetID="42" presetClass="path" presetSubtype="0" accel="50000" decel="50000" fill="hold" nodeType="withEffect">
                                  <p:stCondLst>
                                    <p:cond delay="0"/>
                                  </p:stCondLst>
                                  <p:childTnLst>
                                    <p:animMotion origin="layout" path="M 1.38889E-6 1.85185E-6 L 0.27743 -0.11088 " pathEditMode="relative" rAng="0" ptsTypes="AA">
                                      <p:cBhvr>
                                        <p:cTn id="37" dur="1500" fill="hold"/>
                                        <p:tgtEl>
                                          <p:spTgt spid="10"/>
                                        </p:tgtEl>
                                        <p:attrNameLst>
                                          <p:attrName>ppt_x</p:attrName>
                                          <p:attrName>ppt_y</p:attrName>
                                        </p:attrNameLst>
                                      </p:cBhvr>
                                      <p:rCtr x="13872" y="-5556"/>
                                    </p:animMotion>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056"/>
                                        </p:tgtEl>
                                        <p:attrNameLst>
                                          <p:attrName>style.visibility</p:attrName>
                                        </p:attrNameLst>
                                      </p:cBhvr>
                                      <p:to>
                                        <p:strVal val="visible"/>
                                      </p:to>
                                    </p:set>
                                    <p:animEffect transition="in" filter="fade">
                                      <p:cBhvr>
                                        <p:cTn id="41" dur="500"/>
                                        <p:tgtEl>
                                          <p:spTgt spid="2056"/>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21600000">
                                      <p:cBhvr>
                                        <p:cTn id="54" dur="2000" fill="hold"/>
                                        <p:tgtEl>
                                          <p:spTgt spid="2056"/>
                                        </p:tgtEl>
                                        <p:attrNameLst>
                                          <p:attrName>r</p:attrName>
                                        </p:attrNameLst>
                                      </p:cBhvr>
                                    </p:animRot>
                                  </p:childTnLst>
                                </p:cTn>
                              </p:par>
                              <p:par>
                                <p:cTn id="55" presetID="8" presetClass="emph" presetSubtype="0" fill="hold" nodeType="withEffect">
                                  <p:stCondLst>
                                    <p:cond delay="0"/>
                                  </p:stCondLst>
                                  <p:childTnLst>
                                    <p:animRot by="21600000">
                                      <p:cBhvr>
                                        <p:cTn id="56" dur="2000" fill="hold"/>
                                        <p:tgtEl>
                                          <p:spTgt spid="11"/>
                                        </p:tgtEl>
                                        <p:attrNameLst>
                                          <p:attrName>r</p:attrName>
                                        </p:attrNameLst>
                                      </p:cBhvr>
                                    </p:animRot>
                                  </p:childTnLst>
                                </p:cTn>
                              </p:par>
                              <p:par>
                                <p:cTn id="57" presetID="8" presetClass="emph" presetSubtype="0" fill="hold" nodeType="withEffect">
                                  <p:stCondLst>
                                    <p:cond delay="0"/>
                                  </p:stCondLst>
                                  <p:childTnLst>
                                    <p:animRot by="21600000">
                                      <p:cBhvr>
                                        <p:cTn id="58" dur="2000" fill="hold"/>
                                        <p:tgtEl>
                                          <p:spTgt spid="12"/>
                                        </p:tgtEl>
                                        <p:attrNameLst>
                                          <p:attrName>r</p:attrName>
                                        </p:attrNameLst>
                                      </p:cBhvr>
                                    </p:animRot>
                                  </p:childTnLst>
                                </p:cTn>
                              </p:par>
                              <p:par>
                                <p:cTn id="59" presetID="8" presetClass="emph" presetSubtype="0" fill="hold" nodeType="withEffect">
                                  <p:stCondLst>
                                    <p:cond delay="0"/>
                                  </p:stCondLst>
                                  <p:childTnLst>
                                    <p:animRot by="21600000">
                                      <p:cBhvr>
                                        <p:cTn id="60" dur="2000" fill="hold"/>
                                        <p:tgtEl>
                                          <p:spTgt spid="13"/>
                                        </p:tgtEl>
                                        <p:attrNameLst>
                                          <p:attrName>r</p:attrName>
                                        </p:attrNameLst>
                                      </p:cBhvr>
                                    </p:animRot>
                                  </p:childTnLst>
                                </p:cTn>
                              </p:par>
                            </p:childTnLst>
                          </p:cTn>
                        </p:par>
                        <p:par>
                          <p:cTn id="61" fill="hold">
                            <p:stCondLst>
                              <p:cond delay="2000"/>
                            </p:stCondLst>
                            <p:childTnLst>
                              <p:par>
                                <p:cTn id="62" presetID="10"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197AE94-44A3-4EE2-8EFE-52D04E25679E}"/>
              </a:ext>
            </a:extLst>
          </p:cNvPr>
          <p:cNvSpPr>
            <a:spLocks noGrp="1"/>
          </p:cNvSpPr>
          <p:nvPr>
            <p:ph type="title"/>
          </p:nvPr>
        </p:nvSpPr>
        <p:spPr>
          <a:xfrm>
            <a:off x="649224" y="645106"/>
            <a:ext cx="5065776" cy="1259894"/>
          </a:xfrm>
        </p:spPr>
        <p:txBody>
          <a:bodyPr>
            <a:normAutofit/>
          </a:bodyPr>
          <a:lstStyle/>
          <a:p>
            <a:pPr>
              <a:lnSpc>
                <a:spcPct val="90000"/>
              </a:lnSpc>
            </a:pPr>
            <a:r>
              <a:rPr lang="en-US" dirty="0"/>
              <a:t>Importance of Writing</a:t>
            </a:r>
            <a:endParaRPr lang="en-GB" dirty="0"/>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AA9D280-7B61-443E-9E8E-978654C64F89}"/>
              </a:ext>
            </a:extLst>
          </p:cNvPr>
          <p:cNvSpPr>
            <a:spLocks noGrp="1"/>
          </p:cNvSpPr>
          <p:nvPr>
            <p:ph idx="1"/>
          </p:nvPr>
        </p:nvSpPr>
        <p:spPr>
          <a:xfrm>
            <a:off x="649225" y="2133600"/>
            <a:ext cx="3650278" cy="3759253"/>
          </a:xfrm>
        </p:spPr>
        <p:txBody>
          <a:bodyPr>
            <a:normAutofit/>
          </a:bodyPr>
          <a:lstStyle/>
          <a:p>
            <a:r>
              <a:rPr lang="en-GB" sz="2400" dirty="0"/>
              <a:t>Developing powers of </a:t>
            </a:r>
            <a:r>
              <a:rPr lang="en-GB" sz="2400" b="1" dirty="0"/>
              <a:t>independent</a:t>
            </a:r>
            <a:r>
              <a:rPr lang="en-GB" sz="2400" dirty="0"/>
              <a:t> </a:t>
            </a:r>
            <a:r>
              <a:rPr lang="en-GB" sz="2400" b="1" dirty="0"/>
              <a:t>reasoning</a:t>
            </a:r>
          </a:p>
          <a:p>
            <a:endParaRPr lang="en-GB" sz="2400" dirty="0">
              <a:latin typeface="Calibri" panose="020F0502020204030204" pitchFamily="34" charset="0"/>
              <a:ea typeface="Calibri" panose="020F0502020204030204" pitchFamily="34" charset="0"/>
              <a:cs typeface="Times New Roman" panose="02020603050405020304" pitchFamily="18" charset="0"/>
            </a:endParaRPr>
          </a:p>
          <a:p>
            <a:r>
              <a:rPr lang="en-GB" sz="2400" dirty="0"/>
              <a:t>Learning to </a:t>
            </a:r>
            <a:r>
              <a:rPr lang="en-GB" sz="2400" b="1" dirty="0"/>
              <a:t>argue</a:t>
            </a:r>
            <a:r>
              <a:rPr lang="en-GB" sz="2400" dirty="0"/>
              <a:t> on a particular topic making use of </a:t>
            </a:r>
            <a:r>
              <a:rPr lang="en-GB" sz="2400" b="1" dirty="0"/>
              <a:t>evidence</a:t>
            </a:r>
          </a:p>
        </p:txBody>
      </p:sp>
      <p:pic>
        <p:nvPicPr>
          <p:cNvPr id="7" name="Graphic 6" descr="Questions">
            <a:extLst>
              <a:ext uri="{FF2B5EF4-FFF2-40B4-BE49-F238E27FC236}">
                <a16:creationId xmlns:a16="http://schemas.microsoft.com/office/drawing/2014/main" id="{F4D11CFB-EB88-4725-AFDB-08F9AE78D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90830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D86849-E2E1-4C25-8432-AFF77CA9C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3E11B8DB-3AB0-4325-BE39-AD33C1B62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CB7B493-FC37-46EB-8ABD-1196C2E07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B1854-E02A-4D97-B464-13BF43682433}"/>
              </a:ext>
            </a:extLst>
          </p:cNvPr>
          <p:cNvSpPr>
            <a:spLocks noGrp="1"/>
          </p:cNvSpPr>
          <p:nvPr>
            <p:ph type="title"/>
          </p:nvPr>
        </p:nvSpPr>
        <p:spPr>
          <a:xfrm>
            <a:off x="1742871" y="4912467"/>
            <a:ext cx="9765023" cy="1100405"/>
          </a:xfrm>
        </p:spPr>
        <p:txBody>
          <a:bodyPr>
            <a:normAutofit/>
          </a:bodyPr>
          <a:lstStyle/>
          <a:p>
            <a:r>
              <a:rPr lang="en-GB" dirty="0">
                <a:solidFill>
                  <a:schemeClr val="bg1"/>
                </a:solidFill>
              </a:rPr>
              <a:t>What are we going to learn in this course?</a:t>
            </a:r>
          </a:p>
        </p:txBody>
      </p:sp>
      <p:sp>
        <p:nvSpPr>
          <p:cNvPr id="44" name="Freeform 11">
            <a:extLst>
              <a:ext uri="{FF2B5EF4-FFF2-40B4-BE49-F238E27FC236}">
                <a16:creationId xmlns:a16="http://schemas.microsoft.com/office/drawing/2014/main" id="{0D80F8D8-4F61-4BB0-8DE6-E1FA97658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8AC2A1D2-604C-4E0B-A803-1FB12E727E3A}"/>
              </a:ext>
            </a:extLst>
          </p:cNvPr>
          <p:cNvGraphicFramePr>
            <a:graphicFrameLocks noGrp="1"/>
          </p:cNvGraphicFramePr>
          <p:nvPr>
            <p:ph idx="1"/>
            <p:extLst>
              <p:ext uri="{D42A27DB-BD31-4B8C-83A1-F6EECF244321}">
                <p14:modId xmlns:p14="http://schemas.microsoft.com/office/powerpoint/2010/main" val="3353314404"/>
              </p:ext>
            </p:extLst>
          </p:nvPr>
        </p:nvGraphicFramePr>
        <p:xfrm>
          <a:off x="955931" y="640080"/>
          <a:ext cx="10293711" cy="3270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31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1D71-D82A-4053-B013-DD38EBDBB3E7}"/>
              </a:ext>
            </a:extLst>
          </p:cNvPr>
          <p:cNvSpPr>
            <a:spLocks noGrp="1"/>
          </p:cNvSpPr>
          <p:nvPr>
            <p:ph type="title"/>
          </p:nvPr>
        </p:nvSpPr>
        <p:spPr/>
        <p:txBody>
          <a:bodyPr/>
          <a:lstStyle/>
          <a:p>
            <a:r>
              <a:rPr lang="en-US" dirty="0"/>
              <a:t>Resources to understand academic writing</a:t>
            </a:r>
            <a:endParaRPr lang="en-GB" dirty="0"/>
          </a:p>
        </p:txBody>
      </p:sp>
      <p:sp>
        <p:nvSpPr>
          <p:cNvPr id="3" name="Content Placeholder 2">
            <a:extLst>
              <a:ext uri="{FF2B5EF4-FFF2-40B4-BE49-F238E27FC236}">
                <a16:creationId xmlns:a16="http://schemas.microsoft.com/office/drawing/2014/main" id="{4F1B5499-7A63-42F8-AA20-9F12566C998C}"/>
              </a:ext>
            </a:extLst>
          </p:cNvPr>
          <p:cNvSpPr>
            <a:spLocks noGrp="1"/>
          </p:cNvSpPr>
          <p:nvPr>
            <p:ph idx="1"/>
          </p:nvPr>
        </p:nvSpPr>
        <p:spPr/>
        <p:txBody>
          <a:bodyPr>
            <a:normAutofit lnSpcReduction="10000"/>
          </a:bodyPr>
          <a:lstStyle/>
          <a:p>
            <a:r>
              <a:rPr lang="en-GB" dirty="0">
                <a:hlinkClick r:id="rId2"/>
              </a:rPr>
              <a:t>http://learnenglish.britishcouncil.org</a:t>
            </a:r>
            <a:endParaRPr lang="en-GB" dirty="0"/>
          </a:p>
          <a:p>
            <a:pPr marL="0" indent="0">
              <a:buNone/>
            </a:pPr>
            <a:endParaRPr lang="en-GB" dirty="0"/>
          </a:p>
          <a:p>
            <a:r>
              <a:rPr lang="en-GB" dirty="0">
                <a:hlinkClick r:id="rId3"/>
              </a:rPr>
              <a:t>http://www.bristol.ac.uk/arts/exercises/grammar/grammar_tutorial/page_02.htm</a:t>
            </a:r>
            <a:r>
              <a:rPr lang="en-GB" dirty="0"/>
              <a:t> </a:t>
            </a:r>
          </a:p>
          <a:p>
            <a:pPr lvl="1"/>
            <a:r>
              <a:rPr lang="en-GB" dirty="0"/>
              <a:t>For explanations and exercises about grammar and punctuation in academic writing, go to the University of Bristol’s excellent web page, ‘Improve your writing’. 	</a:t>
            </a:r>
          </a:p>
          <a:p>
            <a:r>
              <a:rPr lang="en-GB" dirty="0">
                <a:hlinkClick r:id="rId4"/>
              </a:rPr>
              <a:t>http://www.phrasebank.manchester.ac.uk</a:t>
            </a:r>
            <a:r>
              <a:rPr lang="en-GB" dirty="0"/>
              <a:t> </a:t>
            </a:r>
          </a:p>
          <a:p>
            <a:pPr lvl="1"/>
            <a:r>
              <a:rPr lang="en-GB" dirty="0"/>
              <a:t>The University of Manchester has created an ‘Academic Phrasebank’ after a great deal of research. It provides many fixed phrases which can be used in your essays but which are not plagiarised. The wide variety of phrases include those for referencing, comparing and contrasting, transitioning and many more. 	</a:t>
            </a:r>
          </a:p>
          <a:p>
            <a:endParaRPr lang="en-GB" dirty="0"/>
          </a:p>
        </p:txBody>
      </p:sp>
    </p:spTree>
    <p:extLst>
      <p:ext uri="{BB962C8B-B14F-4D97-AF65-F5344CB8AC3E}">
        <p14:creationId xmlns:p14="http://schemas.microsoft.com/office/powerpoint/2010/main" val="384514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D823-456C-46D3-B76C-B3DEBA03BE5C}"/>
              </a:ext>
            </a:extLst>
          </p:cNvPr>
          <p:cNvSpPr>
            <a:spLocks noGrp="1"/>
          </p:cNvSpPr>
          <p:nvPr>
            <p:ph type="title"/>
          </p:nvPr>
        </p:nvSpPr>
        <p:spPr/>
        <p:txBody>
          <a:bodyPr>
            <a:normAutofit fontScale="90000"/>
          </a:bodyPr>
          <a:lstStyle/>
          <a:p>
            <a:r>
              <a:rPr lang="en-GB" dirty="0"/>
              <a:t>Reasons Why Google Translate Hinders Learning a Language</a:t>
            </a:r>
            <a:br>
              <a:rPr lang="en-GB" dirty="0"/>
            </a:br>
            <a:endParaRPr lang="en-GB" dirty="0"/>
          </a:p>
        </p:txBody>
      </p:sp>
      <p:sp>
        <p:nvSpPr>
          <p:cNvPr id="3" name="Content Placeholder 2">
            <a:extLst>
              <a:ext uri="{FF2B5EF4-FFF2-40B4-BE49-F238E27FC236}">
                <a16:creationId xmlns:a16="http://schemas.microsoft.com/office/drawing/2014/main" id="{86AE3122-52A2-4B4B-BB13-CA78A21133AF}"/>
              </a:ext>
            </a:extLst>
          </p:cNvPr>
          <p:cNvSpPr>
            <a:spLocks noGrp="1"/>
          </p:cNvSpPr>
          <p:nvPr>
            <p:ph idx="1"/>
          </p:nvPr>
        </p:nvSpPr>
        <p:spPr/>
        <p:txBody>
          <a:bodyPr>
            <a:normAutofit/>
          </a:bodyPr>
          <a:lstStyle/>
          <a:p>
            <a:r>
              <a:rPr lang="en-GB" dirty="0"/>
              <a:t>It translates </a:t>
            </a:r>
            <a:r>
              <a:rPr lang="en-GB" b="1" dirty="0"/>
              <a:t>idiomatic expressions</a:t>
            </a:r>
            <a:r>
              <a:rPr lang="en-GB" dirty="0"/>
              <a:t>, </a:t>
            </a:r>
            <a:r>
              <a:rPr lang="en-GB" b="1" dirty="0"/>
              <a:t>phrasal verbs</a:t>
            </a:r>
            <a:r>
              <a:rPr lang="en-GB" dirty="0"/>
              <a:t>, and </a:t>
            </a:r>
            <a:r>
              <a:rPr lang="en-GB" b="1" dirty="0"/>
              <a:t>cultural references</a:t>
            </a:r>
            <a:r>
              <a:rPr lang="en-GB" dirty="0"/>
              <a:t> wrong. </a:t>
            </a:r>
          </a:p>
          <a:p>
            <a:r>
              <a:rPr lang="en-GB" dirty="0"/>
              <a:t>It stops analytical thinking – a key component of learning a language.</a:t>
            </a:r>
          </a:p>
          <a:p>
            <a:r>
              <a:rPr lang="en-GB" dirty="0"/>
              <a:t>It is just a band-aid solution.</a:t>
            </a:r>
          </a:p>
          <a:p>
            <a:r>
              <a:rPr lang="en-GB" dirty="0"/>
              <a:t>You learn from mistakes – just like learning to cook.</a:t>
            </a:r>
          </a:p>
          <a:p>
            <a:endParaRPr lang="en-GB" dirty="0"/>
          </a:p>
          <a:p>
            <a:pPr lvl="1"/>
            <a:r>
              <a:rPr lang="en-GB" dirty="0" err="1"/>
              <a:t>Aşılar</a:t>
            </a:r>
            <a:r>
              <a:rPr lang="en-GB" dirty="0"/>
              <a:t>, </a:t>
            </a:r>
            <a:r>
              <a:rPr lang="en-GB" dirty="0" err="1"/>
              <a:t>çocukların</a:t>
            </a:r>
            <a:r>
              <a:rPr lang="en-GB" dirty="0"/>
              <a:t> </a:t>
            </a:r>
            <a:r>
              <a:rPr lang="en-GB" dirty="0" err="1"/>
              <a:t>hastalanmalarını</a:t>
            </a:r>
            <a:r>
              <a:rPr lang="en-GB" dirty="0"/>
              <a:t> </a:t>
            </a:r>
            <a:r>
              <a:rPr lang="en-GB" dirty="0" err="1"/>
              <a:t>önler</a:t>
            </a:r>
            <a:r>
              <a:rPr lang="en-GB" dirty="0"/>
              <a:t>. </a:t>
            </a:r>
            <a:r>
              <a:rPr lang="en-GB" dirty="0" err="1"/>
              <a:t>Ayrıca</a:t>
            </a:r>
            <a:r>
              <a:rPr lang="en-GB" dirty="0"/>
              <a:t> </a:t>
            </a:r>
            <a:r>
              <a:rPr lang="en-GB" dirty="0" err="1"/>
              <a:t>sürü</a:t>
            </a:r>
            <a:r>
              <a:rPr lang="en-GB" dirty="0"/>
              <a:t> </a:t>
            </a:r>
            <a:r>
              <a:rPr lang="en-GB" dirty="0" err="1"/>
              <a:t>bağışıklığını</a:t>
            </a:r>
            <a:r>
              <a:rPr lang="en-GB" dirty="0"/>
              <a:t> da </a:t>
            </a:r>
            <a:r>
              <a:rPr lang="en-GB" dirty="0" err="1"/>
              <a:t>sağlar</a:t>
            </a:r>
            <a:r>
              <a:rPr lang="en-GB" dirty="0"/>
              <a:t>. </a:t>
            </a:r>
          </a:p>
          <a:p>
            <a:pPr lvl="1"/>
            <a:r>
              <a:rPr lang="en-GB" dirty="0" err="1"/>
              <a:t>Aşı</a:t>
            </a:r>
            <a:r>
              <a:rPr lang="en-GB" dirty="0"/>
              <a:t> </a:t>
            </a:r>
            <a:r>
              <a:rPr lang="en-GB" dirty="0" err="1"/>
              <a:t>karşıtları</a:t>
            </a:r>
            <a:r>
              <a:rPr lang="en-GB" dirty="0"/>
              <a:t> </a:t>
            </a:r>
            <a:r>
              <a:rPr lang="en-GB" dirty="0" err="1"/>
              <a:t>diyor</a:t>
            </a:r>
            <a:r>
              <a:rPr lang="en-GB" dirty="0"/>
              <a:t> </a:t>
            </a:r>
            <a:r>
              <a:rPr lang="en-GB" dirty="0" err="1"/>
              <a:t>ki</a:t>
            </a:r>
            <a:r>
              <a:rPr lang="en-GB" dirty="0"/>
              <a:t> </a:t>
            </a:r>
          </a:p>
          <a:p>
            <a:pPr lvl="1"/>
            <a:r>
              <a:rPr lang="en-GB" dirty="0" err="1"/>
              <a:t>Dağıtılan</a:t>
            </a:r>
            <a:r>
              <a:rPr lang="en-GB" dirty="0"/>
              <a:t> </a:t>
            </a:r>
            <a:r>
              <a:rPr lang="en-GB" dirty="0" err="1"/>
              <a:t>paralar</a:t>
            </a:r>
            <a:r>
              <a:rPr lang="en-GB" dirty="0"/>
              <a:t> </a:t>
            </a:r>
            <a:r>
              <a:rPr lang="en-GB" dirty="0" err="1"/>
              <a:t>sadece</a:t>
            </a:r>
            <a:r>
              <a:rPr lang="en-GB" dirty="0"/>
              <a:t> </a:t>
            </a:r>
            <a:r>
              <a:rPr lang="en-GB" dirty="0" err="1"/>
              <a:t>günü</a:t>
            </a:r>
            <a:r>
              <a:rPr lang="en-GB" dirty="0"/>
              <a:t> </a:t>
            </a:r>
            <a:r>
              <a:rPr lang="en-GB" dirty="0" err="1"/>
              <a:t>kurtarmaya</a:t>
            </a:r>
            <a:r>
              <a:rPr lang="en-GB" dirty="0"/>
              <a:t> </a:t>
            </a:r>
            <a:r>
              <a:rPr lang="en-GB" dirty="0" err="1"/>
              <a:t>yarıyor</a:t>
            </a:r>
            <a:r>
              <a:rPr lang="en-GB" dirty="0"/>
              <a:t>.</a:t>
            </a:r>
          </a:p>
        </p:txBody>
      </p:sp>
    </p:spTree>
    <p:extLst>
      <p:ext uri="{BB962C8B-B14F-4D97-AF65-F5344CB8AC3E}">
        <p14:creationId xmlns:p14="http://schemas.microsoft.com/office/powerpoint/2010/main" val="118732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4152</TotalTime>
  <Words>508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Wisp</vt:lpstr>
      <vt:lpstr> ING 112  fall 2021  ONLINE COURSE  Week 1 UNIT 1- ACADEMIC WRITING</vt:lpstr>
      <vt:lpstr>What are we going to learn today?</vt:lpstr>
      <vt:lpstr>Course Description</vt:lpstr>
      <vt:lpstr>Prep School Essay vs. University Essay</vt:lpstr>
      <vt:lpstr>Importance of Reading </vt:lpstr>
      <vt:lpstr>Importance of Writing</vt:lpstr>
      <vt:lpstr>What are we going to learn in this course?</vt:lpstr>
      <vt:lpstr>Resources to understand academic writing</vt:lpstr>
      <vt:lpstr>Reasons Why Google Translate Hinders Learning a Language </vt:lpstr>
      <vt:lpstr>Online dictionary suggestions</vt:lpstr>
      <vt:lpstr>This is the end of week 1.  Please, follow the announcements for the next week.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112  SUMMER 2020 ONLINE COURSE  UNIT 1- ACADEMIC WRITING</dc:title>
  <dc:creator>Aslı Özkara</dc:creator>
  <cp:lastModifiedBy>Aslı Özkara</cp:lastModifiedBy>
  <cp:revision>67</cp:revision>
  <dcterms:created xsi:type="dcterms:W3CDTF">2020-07-09T13:35:18Z</dcterms:created>
  <dcterms:modified xsi:type="dcterms:W3CDTF">2021-10-06T07:56:34Z</dcterms:modified>
</cp:coreProperties>
</file>