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8" r:id="rId3"/>
    <p:sldId id="368" r:id="rId4"/>
    <p:sldId id="259" r:id="rId5"/>
    <p:sldId id="260" r:id="rId6"/>
    <p:sldId id="261" r:id="rId7"/>
    <p:sldId id="263" r:id="rId8"/>
    <p:sldId id="257" r:id="rId9"/>
    <p:sldId id="361" r:id="rId10"/>
    <p:sldId id="312" r:id="rId11"/>
    <p:sldId id="346" r:id="rId12"/>
    <p:sldId id="364" r:id="rId13"/>
    <p:sldId id="365" r:id="rId14"/>
    <p:sldId id="369" r:id="rId15"/>
    <p:sldId id="366" r:id="rId16"/>
    <p:sldId id="367" r:id="rId17"/>
    <p:sldId id="362" r:id="rId18"/>
    <p:sldId id="3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67" d="100"/>
          <a:sy n="67" d="100"/>
        </p:scale>
        <p:origin x="9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5/25/2022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5/25/2022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5/25/2022</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5/25/2022</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5/25/2022</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43CC573D-23E8-4844-9CC5-5F91BF2A6D19}"/>
              </a:ext>
            </a:extLst>
          </p:cNvPr>
          <p:cNvSpPr>
            <a:spLocks noGrp="1"/>
          </p:cNvSpPr>
          <p:nvPr>
            <p:ph type="ctrTitle"/>
          </p:nvPr>
        </p:nvSpPr>
        <p:spPr>
          <a:xfrm>
            <a:off x="1263520" y="1272800"/>
            <a:ext cx="6544620" cy="4312402"/>
          </a:xfrm>
        </p:spPr>
        <p:txBody>
          <a:bodyPr anchor="ctr">
            <a:normAutofit/>
          </a:bodyPr>
          <a:lstStyle/>
          <a:p>
            <a:pPr algn="r"/>
            <a:r>
              <a:rPr lang="en-US" sz="3700" b="1" dirty="0">
                <a:solidFill>
                  <a:schemeClr val="tx1"/>
                </a:solidFill>
              </a:rPr>
              <a:t>ING 112A </a:t>
            </a:r>
            <a:br>
              <a:rPr lang="en-US" sz="3700" b="1" dirty="0">
                <a:solidFill>
                  <a:schemeClr val="tx1"/>
                </a:solidFill>
              </a:rPr>
            </a:br>
            <a:r>
              <a:rPr lang="en-US" sz="3700" b="1" dirty="0" err="1">
                <a:solidFill>
                  <a:schemeClr val="tx1"/>
                </a:solidFill>
              </a:rPr>
              <a:t>sprıng</a:t>
            </a:r>
            <a:r>
              <a:rPr lang="en-US" sz="3700" b="1" dirty="0">
                <a:solidFill>
                  <a:schemeClr val="tx1"/>
                </a:solidFill>
              </a:rPr>
              <a:t> 2022</a:t>
            </a:r>
            <a:br>
              <a:rPr lang="en-US" sz="3700" b="1" dirty="0">
                <a:solidFill>
                  <a:schemeClr val="tx1"/>
                </a:solidFill>
              </a:rPr>
            </a:br>
            <a:r>
              <a:rPr lang="en-US" sz="3700" b="1" dirty="0">
                <a:solidFill>
                  <a:schemeClr val="tx1"/>
                </a:solidFill>
              </a:rPr>
              <a:t>ONLINE COURSE</a:t>
            </a:r>
            <a:br>
              <a:rPr lang="en-US" sz="3700" b="1" dirty="0">
                <a:solidFill>
                  <a:schemeClr val="tx1"/>
                </a:solidFill>
              </a:rPr>
            </a:br>
            <a:br>
              <a:rPr lang="en-US" sz="3700" dirty="0">
                <a:solidFill>
                  <a:schemeClr val="tx1"/>
                </a:solidFill>
              </a:rPr>
            </a:br>
            <a:r>
              <a:rPr lang="en-US" sz="3700" dirty="0">
                <a:solidFill>
                  <a:schemeClr val="tx1"/>
                </a:solidFill>
              </a:rPr>
              <a:t>Week 13 </a:t>
            </a:r>
            <a:br>
              <a:rPr lang="en-US" sz="3700" dirty="0">
                <a:solidFill>
                  <a:schemeClr val="tx1"/>
                </a:solidFill>
              </a:rPr>
            </a:br>
            <a:r>
              <a:rPr lang="en-US" sz="3700" dirty="0">
                <a:solidFill>
                  <a:schemeClr val="tx1"/>
                </a:solidFill>
              </a:rPr>
              <a:t>UNIT 6 – Argumentative Essay- revision </a:t>
            </a:r>
            <a:br>
              <a:rPr lang="en-US" sz="3700" dirty="0">
                <a:solidFill>
                  <a:schemeClr val="tx1"/>
                </a:solidFill>
              </a:rPr>
            </a:br>
            <a:r>
              <a:rPr lang="en-US" sz="3700" dirty="0">
                <a:solidFill>
                  <a:schemeClr val="tx1"/>
                </a:solidFill>
              </a:rPr>
              <a:t>(EV CARS)</a:t>
            </a:r>
            <a:endParaRPr lang="en-GB" sz="3700" dirty="0">
              <a:solidFill>
                <a:schemeClr val="tx1"/>
              </a:solidFill>
            </a:endParaRPr>
          </a:p>
        </p:txBody>
      </p:sp>
      <p:sp>
        <p:nvSpPr>
          <p:cNvPr id="3" name="Subtitle 2">
            <a:extLst>
              <a:ext uri="{FF2B5EF4-FFF2-40B4-BE49-F238E27FC236}">
                <a16:creationId xmlns:a16="http://schemas.microsoft.com/office/drawing/2014/main" id="{56030A1E-4B06-498A-B8C7-F471A30A9182}"/>
              </a:ext>
            </a:extLst>
          </p:cNvPr>
          <p:cNvSpPr>
            <a:spLocks noGrp="1"/>
          </p:cNvSpPr>
          <p:nvPr>
            <p:ph type="subTitle" idx="1"/>
          </p:nvPr>
        </p:nvSpPr>
        <p:spPr>
          <a:xfrm>
            <a:off x="8473440" y="1272800"/>
            <a:ext cx="2481307" cy="4312402"/>
          </a:xfrm>
        </p:spPr>
        <p:txBody>
          <a:bodyPr anchor="ctr">
            <a:normAutofit/>
          </a:bodyPr>
          <a:lstStyle/>
          <a:p>
            <a:pPr algn="l">
              <a:spcAft>
                <a:spcPts val="600"/>
              </a:spcAft>
            </a:pPr>
            <a:r>
              <a:rPr lang="en-US" sz="2000" b="1"/>
              <a:t>ASLI ÖZKARA</a:t>
            </a:r>
          </a:p>
          <a:p>
            <a:pPr algn="l">
              <a:spcAft>
                <a:spcPts val="600"/>
              </a:spcAft>
            </a:pPr>
            <a:r>
              <a:rPr lang="en-US" sz="2000" b="1"/>
              <a:t>ITU, ADVANCED ENGLISH PROGRAM</a:t>
            </a:r>
          </a:p>
          <a:p>
            <a:pPr algn="l">
              <a:spcAft>
                <a:spcPts val="600"/>
              </a:spcAft>
            </a:pPr>
            <a:endParaRPr lang="en-GB" sz="2000"/>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70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1A310-6C78-42B0-A6CB-C0AED55FB1F8}"/>
              </a:ext>
            </a:extLst>
          </p:cNvPr>
          <p:cNvSpPr>
            <a:spLocks noGrp="1"/>
          </p:cNvSpPr>
          <p:nvPr>
            <p:ph idx="1"/>
          </p:nvPr>
        </p:nvSpPr>
        <p:spPr>
          <a:xfrm>
            <a:off x="480767" y="287384"/>
            <a:ext cx="11060993" cy="6306456"/>
          </a:xfrm>
        </p:spPr>
        <p:txBody>
          <a:bodyPr>
            <a:normAutofit/>
          </a:bodyPr>
          <a:lstStyle/>
          <a:p>
            <a:pPr marL="0" indent="0">
              <a:buNone/>
            </a:pPr>
            <a:endParaRPr lang="en-US" b="1" dirty="0">
              <a:solidFill>
                <a:schemeClr val="tx1"/>
              </a:solidFill>
            </a:endParaRPr>
          </a:p>
          <a:p>
            <a:pPr marL="0" indent="0">
              <a:buNone/>
            </a:pPr>
            <a:r>
              <a:rPr lang="en-US" b="1" dirty="0">
                <a:solidFill>
                  <a:schemeClr val="tx1"/>
                </a:solidFill>
              </a:rPr>
              <a:t>SAMPLE OUTLINE FOR THE FIRST BODY PARAGRAPH</a:t>
            </a:r>
            <a:endParaRPr lang="en-GB" sz="2000" dirty="0">
              <a:solidFill>
                <a:srgbClr val="00B050"/>
              </a:solidFill>
            </a:endParaRPr>
          </a:p>
          <a:p>
            <a:pPr marL="0" indent="0">
              <a:buNone/>
            </a:pPr>
            <a:endParaRPr lang="en-GB" sz="2000" dirty="0">
              <a:solidFill>
                <a:srgbClr val="00B050"/>
              </a:solidFill>
            </a:endParaRPr>
          </a:p>
          <a:p>
            <a:pPr marL="0" indent="0">
              <a:buNone/>
            </a:pPr>
            <a:r>
              <a:rPr lang="tr-TR" sz="2000" dirty="0">
                <a:solidFill>
                  <a:srgbClr val="00B050"/>
                </a:solidFill>
              </a:rPr>
              <a:t>Electric cars are claimed to</a:t>
            </a:r>
            <a:r>
              <a:rPr lang="tr-TR" sz="2000" dirty="0"/>
              <a:t> </a:t>
            </a:r>
            <a:r>
              <a:rPr lang="tr-TR" sz="2000" dirty="0">
                <a:solidFill>
                  <a:srgbClr val="FF0000"/>
                </a:solidFill>
              </a:rPr>
              <a:t>be the </a:t>
            </a:r>
            <a:r>
              <a:rPr lang="en-GB" sz="2000" dirty="0">
                <a:solidFill>
                  <a:srgbClr val="FF0000"/>
                </a:solidFill>
              </a:rPr>
              <a:t>most effective</a:t>
            </a:r>
            <a:r>
              <a:rPr lang="tr-TR" sz="2000" dirty="0">
                <a:solidFill>
                  <a:srgbClr val="FF0000"/>
                </a:solidFill>
              </a:rPr>
              <a:t> alternative means of transportation for reducing global pollution rates</a:t>
            </a:r>
            <a:r>
              <a:rPr lang="tr-TR" sz="2000" dirty="0"/>
              <a:t>; however, </a:t>
            </a:r>
            <a:r>
              <a:rPr lang="tr-TR" sz="2000" dirty="0">
                <a:solidFill>
                  <a:srgbClr val="0070C0"/>
                </a:solidFill>
              </a:rPr>
              <a:t>they are not as environmentally friendly as suggested</a:t>
            </a:r>
            <a:r>
              <a:rPr lang="tr-TR" sz="2000" dirty="0"/>
              <a:t> since </a:t>
            </a:r>
            <a:r>
              <a:rPr lang="tr-TR" sz="2000" u="sng" dirty="0">
                <a:solidFill>
                  <a:srgbClr val="7030A0"/>
                </a:solidFill>
              </a:rPr>
              <a:t>the electricity </a:t>
            </a:r>
            <a:r>
              <a:rPr lang="en-GB" sz="2000" u="sng" dirty="0">
                <a:solidFill>
                  <a:srgbClr val="7030A0"/>
                </a:solidFill>
              </a:rPr>
              <a:t>production causes more carbon emissions </a:t>
            </a:r>
            <a:r>
              <a:rPr lang="en-GB" sz="2000" dirty="0">
                <a:solidFill>
                  <a:srgbClr val="7030A0"/>
                </a:solidFill>
              </a:rPr>
              <a:t>and waste batteries cannot be easily recycled.</a:t>
            </a:r>
          </a:p>
          <a:p>
            <a:pPr marL="0" indent="0">
              <a:buNone/>
            </a:pPr>
            <a:endParaRPr lang="en-GB" dirty="0"/>
          </a:p>
          <a:p>
            <a:pPr marL="0" indent="0">
              <a:buNone/>
            </a:pPr>
            <a:r>
              <a:rPr lang="en-GB" dirty="0"/>
              <a:t>I. Greenhouse gas emissions</a:t>
            </a:r>
          </a:p>
          <a:p>
            <a:pPr marL="0" indent="0">
              <a:lnSpc>
                <a:spcPct val="120000"/>
              </a:lnSpc>
              <a:spcBef>
                <a:spcPts val="0"/>
              </a:spcBef>
              <a:buNone/>
            </a:pPr>
            <a:r>
              <a:rPr lang="en-GB" dirty="0"/>
              <a:t>	A. </a:t>
            </a:r>
            <a:r>
              <a:rPr lang="tr-TR" dirty="0"/>
              <a:t>zero carbon emission </a:t>
            </a:r>
            <a:r>
              <a:rPr lang="en-GB" dirty="0"/>
              <a:t>from tailpipes</a:t>
            </a:r>
          </a:p>
          <a:p>
            <a:pPr marL="0" indent="0">
              <a:lnSpc>
                <a:spcPct val="120000"/>
              </a:lnSpc>
              <a:spcBef>
                <a:spcPts val="0"/>
              </a:spcBef>
              <a:buNone/>
            </a:pPr>
            <a:r>
              <a:rPr lang="en-GB" dirty="0"/>
              <a:t>		1. emissions cause smog, diseases, greenhouse effect</a:t>
            </a:r>
          </a:p>
          <a:p>
            <a:pPr marL="0" indent="0">
              <a:lnSpc>
                <a:spcPct val="120000"/>
              </a:lnSpc>
              <a:spcBef>
                <a:spcPts val="0"/>
              </a:spcBef>
              <a:buNone/>
            </a:pPr>
            <a:r>
              <a:rPr lang="en-GB" dirty="0"/>
              <a:t>		</a:t>
            </a:r>
          </a:p>
          <a:p>
            <a:pPr marL="0" indent="0">
              <a:lnSpc>
                <a:spcPct val="120000"/>
              </a:lnSpc>
              <a:spcBef>
                <a:spcPts val="0"/>
              </a:spcBef>
              <a:buNone/>
            </a:pPr>
            <a:r>
              <a:rPr lang="en-GB" dirty="0"/>
              <a:t>	B. more carbon emissions from power plants</a:t>
            </a:r>
          </a:p>
          <a:p>
            <a:pPr marL="0" indent="0">
              <a:lnSpc>
                <a:spcPct val="120000"/>
              </a:lnSpc>
              <a:spcBef>
                <a:spcPts val="0"/>
              </a:spcBef>
              <a:buNone/>
            </a:pPr>
            <a:r>
              <a:rPr lang="en-GB" dirty="0"/>
              <a:t>		1. power plants depend on fossil fuels</a:t>
            </a:r>
          </a:p>
          <a:p>
            <a:pPr marL="0" indent="0">
              <a:lnSpc>
                <a:spcPct val="120000"/>
              </a:lnSpc>
              <a:spcBef>
                <a:spcPts val="0"/>
              </a:spcBef>
              <a:buNone/>
            </a:pPr>
            <a:r>
              <a:rPr lang="en-GB" dirty="0"/>
              <a:t>			a. </a:t>
            </a:r>
            <a:r>
              <a:rPr lang="tr-TR" dirty="0"/>
              <a:t>Countries having the highest rate of electricity production </a:t>
            </a:r>
            <a:r>
              <a:rPr lang="en-GB" dirty="0"/>
              <a:t> (The Shift 			Project 	Data Portal, n.d.) </a:t>
            </a:r>
          </a:p>
          <a:p>
            <a:pPr marL="0" indent="0">
              <a:lnSpc>
                <a:spcPct val="120000"/>
              </a:lnSpc>
              <a:spcBef>
                <a:spcPts val="0"/>
              </a:spcBef>
              <a:buNone/>
            </a:pPr>
            <a:r>
              <a:rPr lang="en-GB" dirty="0"/>
              <a:t>		2.  </a:t>
            </a:r>
            <a:r>
              <a:rPr lang="tr-TR" dirty="0"/>
              <a:t>charging battery cause more carbon emission</a:t>
            </a:r>
            <a:endParaRPr lang="en-GB" dirty="0"/>
          </a:p>
          <a:p>
            <a:pPr marL="0" indent="0">
              <a:lnSpc>
                <a:spcPct val="120000"/>
              </a:lnSpc>
              <a:spcBef>
                <a:spcPts val="0"/>
              </a:spcBef>
              <a:buNone/>
            </a:pPr>
            <a:r>
              <a:rPr lang="en-GB" dirty="0"/>
              <a:t>			</a:t>
            </a:r>
          </a:p>
          <a:p>
            <a:pPr marL="0" indent="0">
              <a:buNone/>
            </a:pPr>
            <a:endParaRPr lang="en-GB" dirty="0"/>
          </a:p>
        </p:txBody>
      </p:sp>
    </p:spTree>
    <p:extLst>
      <p:ext uri="{BB962C8B-B14F-4D97-AF65-F5344CB8AC3E}">
        <p14:creationId xmlns:p14="http://schemas.microsoft.com/office/powerpoint/2010/main" val="192936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CB2C5-4777-42E0-AD8C-3149276D69D7}"/>
              </a:ext>
            </a:extLst>
          </p:cNvPr>
          <p:cNvSpPr>
            <a:spLocks noGrp="1"/>
          </p:cNvSpPr>
          <p:nvPr>
            <p:ph sz="half" idx="1"/>
          </p:nvPr>
        </p:nvSpPr>
        <p:spPr>
          <a:xfrm>
            <a:off x="399068" y="522514"/>
            <a:ext cx="4754880" cy="5953699"/>
          </a:xfrm>
        </p:spPr>
        <p:txBody>
          <a:bodyPr>
            <a:normAutofit/>
          </a:bodyPr>
          <a:lstStyle/>
          <a:p>
            <a:pPr marL="0" indent="0">
              <a:lnSpc>
                <a:spcPct val="120000"/>
              </a:lnSpc>
              <a:spcBef>
                <a:spcPts val="0"/>
              </a:spcBef>
              <a:buNone/>
            </a:pPr>
            <a:r>
              <a:rPr lang="en-GB" dirty="0"/>
              <a:t>I. </a:t>
            </a:r>
            <a:r>
              <a:rPr lang="en-GB" dirty="0">
                <a:highlight>
                  <a:srgbClr val="FFFF00"/>
                </a:highlight>
              </a:rPr>
              <a:t>Greenhouse gas emissions</a:t>
            </a:r>
          </a:p>
          <a:p>
            <a:pPr marL="0" indent="0">
              <a:lnSpc>
                <a:spcPct val="120000"/>
              </a:lnSpc>
              <a:spcBef>
                <a:spcPts val="0"/>
              </a:spcBef>
              <a:buNone/>
            </a:pPr>
            <a:r>
              <a:rPr lang="en-GB" dirty="0"/>
              <a:t>   </a:t>
            </a:r>
          </a:p>
          <a:p>
            <a:pPr marL="0" indent="0">
              <a:lnSpc>
                <a:spcPct val="120000"/>
              </a:lnSpc>
              <a:spcBef>
                <a:spcPts val="0"/>
              </a:spcBef>
              <a:buNone/>
            </a:pPr>
            <a:r>
              <a:rPr lang="en-GB" dirty="0"/>
              <a:t>   A. </a:t>
            </a:r>
            <a:r>
              <a:rPr lang="tr-TR" dirty="0"/>
              <a:t>zero carbon emission </a:t>
            </a:r>
            <a:r>
              <a:rPr lang="en-GB" dirty="0"/>
              <a:t>from tailpipes</a:t>
            </a:r>
          </a:p>
          <a:p>
            <a:pPr marL="0" indent="0">
              <a:lnSpc>
                <a:spcPct val="120000"/>
              </a:lnSpc>
              <a:spcBef>
                <a:spcPts val="0"/>
              </a:spcBef>
              <a:buNone/>
            </a:pPr>
            <a:r>
              <a:rPr lang="en-GB" dirty="0"/>
              <a:t>      1. conventional cars cause smog, diseases, greenhouse effect</a:t>
            </a:r>
          </a:p>
          <a:p>
            <a:pPr marL="0" indent="0">
              <a:lnSpc>
                <a:spcPct val="120000"/>
              </a:lnSpc>
              <a:spcBef>
                <a:spcPts val="0"/>
              </a:spcBef>
              <a:buNone/>
            </a:pPr>
            <a:r>
              <a:rPr lang="en-GB" dirty="0"/>
              <a:t>   </a:t>
            </a:r>
          </a:p>
          <a:p>
            <a:pPr marL="0" indent="0">
              <a:lnSpc>
                <a:spcPct val="120000"/>
              </a:lnSpc>
              <a:spcBef>
                <a:spcPts val="0"/>
              </a:spcBef>
              <a:buNone/>
            </a:pPr>
            <a:r>
              <a:rPr lang="en-GB" dirty="0"/>
              <a:t>   B. more carbon emissions from power   plants</a:t>
            </a:r>
          </a:p>
          <a:p>
            <a:pPr marL="0" indent="0">
              <a:lnSpc>
                <a:spcPct val="120000"/>
              </a:lnSpc>
              <a:spcBef>
                <a:spcPts val="0"/>
              </a:spcBef>
              <a:buNone/>
            </a:pPr>
            <a:r>
              <a:rPr lang="en-GB" dirty="0"/>
              <a:t>      1. power plants depend on fossil fuels</a:t>
            </a:r>
          </a:p>
          <a:p>
            <a:pPr marL="0" indent="0">
              <a:lnSpc>
                <a:spcPct val="120000"/>
              </a:lnSpc>
              <a:spcBef>
                <a:spcPts val="0"/>
              </a:spcBef>
              <a:buNone/>
            </a:pPr>
            <a:r>
              <a:rPr lang="en-GB" dirty="0"/>
              <a:t>            a. </a:t>
            </a:r>
            <a:r>
              <a:rPr lang="tr-TR" dirty="0"/>
              <a:t>Countries having the highest rate </a:t>
            </a:r>
            <a:r>
              <a:rPr lang="en-GB" dirty="0"/>
              <a:t> </a:t>
            </a:r>
            <a:r>
              <a:rPr lang="tr-TR" dirty="0"/>
              <a:t>of electricity production</a:t>
            </a:r>
            <a:r>
              <a:rPr lang="en-GB" dirty="0"/>
              <a:t> (The Shift Project Data Portal, n.d.) </a:t>
            </a:r>
          </a:p>
          <a:p>
            <a:pPr marL="0" indent="0">
              <a:lnSpc>
                <a:spcPct val="120000"/>
              </a:lnSpc>
              <a:spcBef>
                <a:spcPts val="0"/>
              </a:spcBef>
              <a:buNone/>
            </a:pPr>
            <a:r>
              <a:rPr lang="en-GB" dirty="0"/>
              <a:t>     2.  </a:t>
            </a:r>
            <a:r>
              <a:rPr lang="tr-TR" dirty="0"/>
              <a:t>charging battery cause more carbon emission</a:t>
            </a:r>
            <a:endParaRPr lang="en-GB" dirty="0"/>
          </a:p>
          <a:p>
            <a:pPr marL="0" indent="0">
              <a:lnSpc>
                <a:spcPct val="120000"/>
              </a:lnSpc>
              <a:spcBef>
                <a:spcPts val="0"/>
              </a:spcBef>
              <a:buNone/>
            </a:pPr>
            <a:r>
              <a:rPr lang="en-GB" dirty="0"/>
              <a:t>         </a:t>
            </a:r>
          </a:p>
        </p:txBody>
      </p:sp>
      <p:sp>
        <p:nvSpPr>
          <p:cNvPr id="4" name="Content Placeholder 3">
            <a:extLst>
              <a:ext uri="{FF2B5EF4-FFF2-40B4-BE49-F238E27FC236}">
                <a16:creationId xmlns:a16="http://schemas.microsoft.com/office/drawing/2014/main" id="{DCE2ACB3-8D06-42C9-AFB0-8F4A1A320D79}"/>
              </a:ext>
            </a:extLst>
          </p:cNvPr>
          <p:cNvSpPr>
            <a:spLocks noGrp="1"/>
          </p:cNvSpPr>
          <p:nvPr>
            <p:ph sz="half" idx="2"/>
          </p:nvPr>
        </p:nvSpPr>
        <p:spPr>
          <a:xfrm>
            <a:off x="5153947" y="757646"/>
            <a:ext cx="6865228" cy="5718567"/>
          </a:xfrm>
        </p:spPr>
        <p:txBody>
          <a:bodyPr>
            <a:normAutofit/>
          </a:bodyPr>
          <a:lstStyle/>
          <a:p>
            <a:pPr marL="0" indent="0">
              <a:buNone/>
            </a:pPr>
            <a:r>
              <a:rPr lang="en-GB" sz="3000" b="1" dirty="0">
                <a:solidFill>
                  <a:schemeClr val="tx1"/>
                </a:solidFill>
              </a:rPr>
              <a:t>STUDENT SAMPLES</a:t>
            </a:r>
          </a:p>
          <a:p>
            <a:pPr marL="0" indent="0">
              <a:buNone/>
            </a:pPr>
            <a:endParaRPr lang="en-GB" sz="2200"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429959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FF0A-2C35-4AE7-A14D-E579838EDECD}"/>
              </a:ext>
            </a:extLst>
          </p:cNvPr>
          <p:cNvSpPr>
            <a:spLocks noGrp="1"/>
          </p:cNvSpPr>
          <p:nvPr>
            <p:ph type="title"/>
          </p:nvPr>
        </p:nvSpPr>
        <p:spPr>
          <a:xfrm>
            <a:off x="9167854" y="1536568"/>
            <a:ext cx="2559326" cy="3648174"/>
          </a:xfrm>
        </p:spPr>
        <p:txBody>
          <a:bodyPr>
            <a:normAutofit fontScale="90000"/>
          </a:bodyPr>
          <a:lstStyle/>
          <a:p>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r>
              <a:rPr lang="en-GB" b="1" dirty="0">
                <a:solidFill>
                  <a:schemeClr val="tx2">
                    <a:lumMod val="75000"/>
                  </a:schemeClr>
                </a:solidFill>
              </a:rPr>
              <a:t>Put the sentences in order to form the FIRST  BODY PARAGRAPH</a:t>
            </a:r>
            <a:br>
              <a:rPr lang="en-GB" b="1" dirty="0">
                <a:solidFill>
                  <a:schemeClr val="tx2">
                    <a:lumMod val="75000"/>
                  </a:schemeClr>
                </a:solidFill>
              </a:rPr>
            </a:br>
            <a:r>
              <a:rPr lang="en-GB" b="1" dirty="0">
                <a:solidFill>
                  <a:schemeClr val="tx2">
                    <a:lumMod val="75000"/>
                  </a:schemeClr>
                </a:solidFill>
              </a:rPr>
              <a:t>about “ELECTRIC CARS”</a:t>
            </a:r>
            <a:br>
              <a:rPr lang="en-GB" b="1" dirty="0">
                <a:solidFill>
                  <a:schemeClr val="tx2">
                    <a:lumMod val="75000"/>
                  </a:schemeClr>
                </a:solidFill>
              </a:rPr>
            </a:br>
            <a:endParaRPr lang="en-GB" dirty="0"/>
          </a:p>
        </p:txBody>
      </p:sp>
      <p:sp>
        <p:nvSpPr>
          <p:cNvPr id="3" name="Content Placeholder 2">
            <a:extLst>
              <a:ext uri="{FF2B5EF4-FFF2-40B4-BE49-F238E27FC236}">
                <a16:creationId xmlns:a16="http://schemas.microsoft.com/office/drawing/2014/main" id="{D1DAC214-DDDF-4A9B-8E18-AE0D2FCEB7A8}"/>
              </a:ext>
            </a:extLst>
          </p:cNvPr>
          <p:cNvSpPr>
            <a:spLocks noGrp="1"/>
          </p:cNvSpPr>
          <p:nvPr>
            <p:ph idx="1"/>
          </p:nvPr>
        </p:nvSpPr>
        <p:spPr>
          <a:xfrm>
            <a:off x="464819" y="457199"/>
            <a:ext cx="8057011" cy="5887039"/>
          </a:xfrm>
        </p:spPr>
        <p:txBody>
          <a:bodyPr>
            <a:normAutofit fontScale="92500" lnSpcReduction="20000"/>
          </a:bodyPr>
          <a:lstStyle/>
          <a:p>
            <a:pPr marL="0" indent="0">
              <a:buNone/>
            </a:pPr>
            <a:r>
              <a:rPr lang="en-GB" dirty="0">
                <a:solidFill>
                  <a:srgbClr val="FF0000"/>
                </a:solidFill>
              </a:rPr>
              <a:t>1. </a:t>
            </a:r>
            <a:r>
              <a:rPr lang="en-GB" dirty="0">
                <a:solidFill>
                  <a:srgbClr val="0070C0"/>
                </a:solidFill>
              </a:rPr>
              <a:t>However, this view is highly debatable. </a:t>
            </a:r>
          </a:p>
          <a:p>
            <a:pPr marL="0" indent="0">
              <a:buNone/>
            </a:pPr>
            <a:r>
              <a:rPr lang="en-GB" dirty="0">
                <a:solidFill>
                  <a:srgbClr val="FF0000"/>
                </a:solidFill>
              </a:rPr>
              <a:t>2. </a:t>
            </a:r>
            <a:r>
              <a:rPr lang="en-GB" dirty="0">
                <a:solidFill>
                  <a:srgbClr val="0070C0"/>
                </a:solidFill>
              </a:rPr>
              <a:t>Advocates of electric cars argue that since electric cars operate with batteries rather than fuel engines, there will be zero carbon emission. </a:t>
            </a:r>
          </a:p>
          <a:p>
            <a:pPr marL="0" indent="0">
              <a:buNone/>
            </a:pPr>
            <a:r>
              <a:rPr lang="en-GB" dirty="0">
                <a:solidFill>
                  <a:srgbClr val="FF0000"/>
                </a:solidFill>
              </a:rPr>
              <a:t>3. </a:t>
            </a:r>
            <a:r>
              <a:rPr lang="en-GB" dirty="0">
                <a:solidFill>
                  <a:srgbClr val="0070C0"/>
                </a:solidFill>
              </a:rPr>
              <a:t>Therefore, to supply electricity to charge the battery of a single electric car will eventually lead to a greater carbon emission than the amount released from a tailpipe of a conventional car. </a:t>
            </a:r>
          </a:p>
          <a:p>
            <a:pPr marL="0" indent="0">
              <a:buNone/>
            </a:pPr>
            <a:r>
              <a:rPr lang="en-GB" dirty="0">
                <a:solidFill>
                  <a:srgbClr val="FF0000"/>
                </a:solidFill>
              </a:rPr>
              <a:t>4. </a:t>
            </a:r>
            <a:r>
              <a:rPr lang="en-GB" dirty="0">
                <a:solidFill>
                  <a:srgbClr val="0070C0"/>
                </a:solidFill>
              </a:rPr>
              <a:t>Their claim is that conventional cars are responsible for most of the smog, air pollution related diseases and greenhouse effect due to the harmful gases released from tailpipes. </a:t>
            </a:r>
          </a:p>
          <a:p>
            <a:pPr marL="0" indent="0">
              <a:buNone/>
            </a:pPr>
            <a:r>
              <a:rPr lang="en-GB" dirty="0">
                <a:solidFill>
                  <a:srgbClr val="FF0000"/>
                </a:solidFill>
              </a:rPr>
              <a:t>5. </a:t>
            </a:r>
            <a:r>
              <a:rPr lang="en-GB" dirty="0">
                <a:solidFill>
                  <a:srgbClr val="0070C0"/>
                </a:solidFill>
              </a:rPr>
              <a:t>First of all, </a:t>
            </a:r>
            <a:r>
              <a:rPr lang="en-US" dirty="0">
                <a:solidFill>
                  <a:srgbClr val="0070C0"/>
                </a:solidFill>
              </a:rPr>
              <a:t>concerns about global pollution advances heated arguments about </a:t>
            </a:r>
            <a:r>
              <a:rPr lang="en-GB" dirty="0">
                <a:solidFill>
                  <a:srgbClr val="0070C0"/>
                </a:solidFill>
              </a:rPr>
              <a:t>the amount of greenhouse gases released by </a:t>
            </a:r>
            <a:r>
              <a:rPr lang="en-US" dirty="0">
                <a:solidFill>
                  <a:srgbClr val="0070C0"/>
                </a:solidFill>
              </a:rPr>
              <a:t>EV cars. </a:t>
            </a:r>
          </a:p>
          <a:p>
            <a:pPr marL="0" indent="0">
              <a:buNone/>
            </a:pPr>
            <a:r>
              <a:rPr lang="en-GB" dirty="0">
                <a:solidFill>
                  <a:srgbClr val="FF0000"/>
                </a:solidFill>
              </a:rPr>
              <a:t>6. </a:t>
            </a:r>
            <a:r>
              <a:rPr lang="en-GB" dirty="0">
                <a:solidFill>
                  <a:srgbClr val="0070C0"/>
                </a:solidFill>
              </a:rPr>
              <a:t>When there is a larger number of electric cars, more electricity production will be required, so generating more electricity will lead to more carbon emissions from power plants. Power plants in the world largely depend on burning fossil fuels, especially coal. </a:t>
            </a:r>
          </a:p>
          <a:p>
            <a:pPr marL="0" indent="0">
              <a:buNone/>
            </a:pPr>
            <a:r>
              <a:rPr lang="en-GB" dirty="0">
                <a:solidFill>
                  <a:srgbClr val="FF0000"/>
                </a:solidFill>
              </a:rPr>
              <a:t>7. </a:t>
            </a:r>
            <a:r>
              <a:rPr lang="en-GB" dirty="0">
                <a:solidFill>
                  <a:srgbClr val="0070C0"/>
                </a:solidFill>
              </a:rPr>
              <a:t>In brief, a plug-in car is not clean as long as the world power capacity mainly depends on coal, oil or natural gas. </a:t>
            </a:r>
          </a:p>
          <a:p>
            <a:pPr marL="0" indent="0">
              <a:buNone/>
            </a:pPr>
            <a:r>
              <a:rPr lang="en-GB" dirty="0">
                <a:solidFill>
                  <a:srgbClr val="FF0000"/>
                </a:solidFill>
              </a:rPr>
              <a:t>8. </a:t>
            </a:r>
            <a:r>
              <a:rPr lang="en-GB" dirty="0">
                <a:solidFill>
                  <a:srgbClr val="0070C0"/>
                </a:solidFill>
              </a:rPr>
              <a:t>This is evident in the bar graph by The Shift Project Data Portal presenting some countries that have the highest rate of electricity generation in 2014. The graph shows that in the most populated countries such as China, the US, and India, the largest source of electricity production is the fossil fuels reaching up to 800 gigawatts in the first two nations (n.d.). </a:t>
            </a:r>
          </a:p>
        </p:txBody>
      </p:sp>
      <p:sp>
        <p:nvSpPr>
          <p:cNvPr id="4" name="Text Placeholder 3">
            <a:extLst>
              <a:ext uri="{FF2B5EF4-FFF2-40B4-BE49-F238E27FC236}">
                <a16:creationId xmlns:a16="http://schemas.microsoft.com/office/drawing/2014/main" id="{260172D0-69DE-4B8E-B7FE-2973502D7C75}"/>
              </a:ext>
            </a:extLst>
          </p:cNvPr>
          <p:cNvSpPr>
            <a:spLocks noGrp="1"/>
          </p:cNvSpPr>
          <p:nvPr>
            <p:ph type="body" sz="half" idx="2"/>
          </p:nvPr>
        </p:nvSpPr>
        <p:spPr>
          <a:xfrm>
            <a:off x="9232127" y="4697690"/>
            <a:ext cx="2430780" cy="974103"/>
          </a:xfrm>
        </p:spPr>
        <p:txBody>
          <a:bodyPr/>
          <a:lstStyle/>
          <a:p>
            <a:endParaRPr lang="en-GB" dirty="0"/>
          </a:p>
          <a:p>
            <a:endParaRPr lang="en-GB" dirty="0"/>
          </a:p>
        </p:txBody>
      </p:sp>
    </p:spTree>
    <p:extLst>
      <p:ext uri="{BB962C8B-B14F-4D97-AF65-F5344CB8AC3E}">
        <p14:creationId xmlns:p14="http://schemas.microsoft.com/office/powerpoint/2010/main" val="167268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648B-0051-4A2D-A009-8D963954FDB7}"/>
              </a:ext>
            </a:extLst>
          </p:cNvPr>
          <p:cNvSpPr>
            <a:spLocks noGrp="1"/>
          </p:cNvSpPr>
          <p:nvPr>
            <p:ph type="title"/>
          </p:nvPr>
        </p:nvSpPr>
        <p:spPr>
          <a:xfrm>
            <a:off x="721830" y="5439618"/>
            <a:ext cx="8534400" cy="1176168"/>
          </a:xfrm>
        </p:spPr>
        <p:txBody>
          <a:bodyPr>
            <a:normAutofit fontScale="90000"/>
          </a:bodyPr>
          <a:lstStyle/>
          <a:p>
            <a:pPr algn="l">
              <a:lnSpc>
                <a:spcPct val="90000"/>
              </a:lnSpc>
            </a:pPr>
            <a:br>
              <a:rPr lang="en-US" sz="3100" b="1" dirty="0">
                <a:solidFill>
                  <a:schemeClr val="tx2"/>
                </a:solidFill>
              </a:rPr>
            </a:br>
            <a:r>
              <a:rPr lang="en-US" sz="3100" b="1" dirty="0">
                <a:solidFill>
                  <a:schemeClr val="tx2"/>
                </a:solidFill>
              </a:rPr>
              <a:t>Sample 1</a:t>
            </a:r>
            <a:r>
              <a:rPr lang="en-US" sz="3100" b="1" baseline="30000" dirty="0">
                <a:solidFill>
                  <a:schemeClr val="tx2"/>
                </a:solidFill>
              </a:rPr>
              <a:t>st</a:t>
            </a:r>
            <a:r>
              <a:rPr lang="en-US" sz="3100" b="1" dirty="0">
                <a:solidFill>
                  <a:schemeClr val="tx2"/>
                </a:solidFill>
              </a:rPr>
              <a:t> body </a:t>
            </a:r>
            <a:r>
              <a:rPr lang="en-US" sz="3100" b="1" cap="none" dirty="0">
                <a:solidFill>
                  <a:schemeClr val="tx2"/>
                </a:solidFill>
              </a:rPr>
              <a:t>about “e</a:t>
            </a:r>
            <a:r>
              <a:rPr lang="en-US" sz="3100" b="1" dirty="0">
                <a:solidFill>
                  <a:schemeClr val="tx2"/>
                </a:solidFill>
              </a:rPr>
              <a:t>lectric cars”</a:t>
            </a:r>
            <a:br>
              <a:rPr lang="en-GB" sz="3100" dirty="0">
                <a:solidFill>
                  <a:schemeClr val="tx2"/>
                </a:solidFill>
              </a:rPr>
            </a:br>
            <a:endParaRPr lang="en-GB" sz="3100" dirty="0">
              <a:solidFill>
                <a:schemeClr val="tx2"/>
              </a:solidFill>
            </a:endParaRPr>
          </a:p>
        </p:txBody>
      </p:sp>
      <p:sp>
        <p:nvSpPr>
          <p:cNvPr id="3" name="Content Placeholder 2">
            <a:extLst>
              <a:ext uri="{FF2B5EF4-FFF2-40B4-BE49-F238E27FC236}">
                <a16:creationId xmlns:a16="http://schemas.microsoft.com/office/drawing/2014/main" id="{7A43AECD-26BC-4F4B-A96E-BAA16511AA91}"/>
              </a:ext>
            </a:extLst>
          </p:cNvPr>
          <p:cNvSpPr>
            <a:spLocks noGrp="1"/>
          </p:cNvSpPr>
          <p:nvPr>
            <p:ph idx="1"/>
          </p:nvPr>
        </p:nvSpPr>
        <p:spPr>
          <a:xfrm>
            <a:off x="301659" y="386499"/>
            <a:ext cx="8573272" cy="5401559"/>
          </a:xfrm>
        </p:spPr>
        <p:txBody>
          <a:bodyPr>
            <a:normAutofit lnSpcReduction="10000"/>
          </a:bodyPr>
          <a:lstStyle/>
          <a:p>
            <a:pPr marL="0" indent="0">
              <a:buNone/>
            </a:pPr>
            <a:r>
              <a:rPr lang="en-GB" dirty="0">
                <a:solidFill>
                  <a:srgbClr val="7030A0"/>
                </a:solidFill>
              </a:rPr>
              <a:t>First of all, </a:t>
            </a:r>
            <a:r>
              <a:rPr lang="en-US" dirty="0">
                <a:solidFill>
                  <a:srgbClr val="7030A0"/>
                </a:solidFill>
              </a:rPr>
              <a:t>concerns about global pollution advances heated arguments about </a:t>
            </a:r>
            <a:r>
              <a:rPr lang="en-GB" dirty="0">
                <a:solidFill>
                  <a:srgbClr val="7030A0"/>
                </a:solidFill>
              </a:rPr>
              <a:t>the amount of greenhouse gases released by </a:t>
            </a:r>
            <a:r>
              <a:rPr lang="en-US" dirty="0">
                <a:solidFill>
                  <a:srgbClr val="7030A0"/>
                </a:solidFill>
              </a:rPr>
              <a:t>EV cars. </a:t>
            </a:r>
            <a:r>
              <a:rPr lang="en-GB" dirty="0">
                <a:solidFill>
                  <a:srgbClr val="FF0000"/>
                </a:solidFill>
              </a:rPr>
              <a:t>Advocates of electric cars argue that since electric cars operate with batteries rather than fuel engines, there will be zero carbon emission. Their claim is that conventional cars are responsible for most of the smog, air pollution related diseases and greenhouse effect due to the harmful gases released from tailpipes. </a:t>
            </a:r>
            <a:r>
              <a:rPr lang="en-GB" dirty="0">
                <a:solidFill>
                  <a:srgbClr val="0070C0"/>
                </a:solidFill>
              </a:rPr>
              <a:t>However, this view is highly debatable. When there is a larger number of electric cars, more electricity production will be required, so generating more electricity will lead to more carbon emissions from power plants. Power plants in the world largely depend on burning fossil fuels, especially coal. This is evident in the bar graph by The Shift Project Data Portal presenting some countries that have the highest rate of electricity generation in 2014. The graph shows that in the most populated countries such as China, the US, and India, the largest source of electricity production is the fossil fuels reaching up to 800 gigawatts in the first two nations (n.d.). Therefore, to supply electricity to charge the battery of a single electric car will eventually lead to a greater carbon emission than the amount released from a tailpipe of a conventional car. </a:t>
            </a:r>
            <a:r>
              <a:rPr lang="en-GB" dirty="0">
                <a:solidFill>
                  <a:srgbClr val="00B050"/>
                </a:solidFill>
              </a:rPr>
              <a:t>In brief, a plug-in car is not clean as long as the world power capacity mainly depends on coal, oil or natural gas.</a:t>
            </a:r>
          </a:p>
        </p:txBody>
      </p:sp>
      <p:sp>
        <p:nvSpPr>
          <p:cNvPr id="9" name="Right Brace 8">
            <a:extLst>
              <a:ext uri="{FF2B5EF4-FFF2-40B4-BE49-F238E27FC236}">
                <a16:creationId xmlns:a16="http://schemas.microsoft.com/office/drawing/2014/main" id="{7AD8DADB-6BE7-4FD8-83C1-DC5FE2638E88}"/>
              </a:ext>
            </a:extLst>
          </p:cNvPr>
          <p:cNvSpPr/>
          <p:nvPr/>
        </p:nvSpPr>
        <p:spPr>
          <a:xfrm>
            <a:off x="8824094" y="464845"/>
            <a:ext cx="45719" cy="298726"/>
          </a:xfrm>
          <a:prstGeom prst="rightBrace">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
        <p:nvSpPr>
          <p:cNvPr id="12" name="Right Brace 11">
            <a:extLst>
              <a:ext uri="{FF2B5EF4-FFF2-40B4-BE49-F238E27FC236}">
                <a16:creationId xmlns:a16="http://schemas.microsoft.com/office/drawing/2014/main" id="{55B4D9C3-CCA9-4C23-9278-A7C2F160C796}"/>
              </a:ext>
            </a:extLst>
          </p:cNvPr>
          <p:cNvSpPr/>
          <p:nvPr/>
        </p:nvSpPr>
        <p:spPr>
          <a:xfrm>
            <a:off x="8811325" y="763571"/>
            <a:ext cx="73550" cy="6504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41F2A8CC-2910-4E67-95B3-7A7DF2CC9E7B}"/>
              </a:ext>
            </a:extLst>
          </p:cNvPr>
          <p:cNvSpPr/>
          <p:nvPr/>
        </p:nvSpPr>
        <p:spPr>
          <a:xfrm>
            <a:off x="8830852" y="1538228"/>
            <a:ext cx="54023" cy="291141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25AF10C0-8D5E-40B0-864A-DAFC2C44C57D}"/>
              </a:ext>
            </a:extLst>
          </p:cNvPr>
          <p:cNvSpPr txBox="1"/>
          <p:nvPr/>
        </p:nvSpPr>
        <p:spPr>
          <a:xfrm>
            <a:off x="9020855" y="348792"/>
            <a:ext cx="1832554" cy="5478423"/>
          </a:xfrm>
          <a:prstGeom prst="rect">
            <a:avLst/>
          </a:prstGeom>
          <a:noFill/>
        </p:spPr>
        <p:txBody>
          <a:bodyPr wrap="square" rtlCol="0">
            <a:spAutoFit/>
          </a:bodyPr>
          <a:lstStyle/>
          <a:p>
            <a:r>
              <a:rPr lang="en-GB" sz="1600" dirty="0"/>
              <a:t>TOPIC SENTENCE</a:t>
            </a:r>
          </a:p>
          <a:p>
            <a:endParaRPr lang="en-GB" sz="1600" dirty="0"/>
          </a:p>
          <a:p>
            <a:r>
              <a:rPr lang="en-GB" sz="1600" dirty="0"/>
              <a:t>MAJOR &amp; MINOR SUPPORT for CON</a:t>
            </a:r>
          </a:p>
          <a:p>
            <a:endParaRPr lang="en-GB" sz="1600" dirty="0"/>
          </a:p>
          <a:p>
            <a:pPr lvl="0"/>
            <a:endParaRPr lang="en-GB" sz="1600" dirty="0">
              <a:solidFill>
                <a:prstClr val="black"/>
              </a:solidFill>
            </a:endParaRPr>
          </a:p>
          <a:p>
            <a:pPr lvl="0"/>
            <a:endParaRPr lang="en-GB" sz="1600" dirty="0">
              <a:solidFill>
                <a:prstClr val="black"/>
              </a:solidFill>
            </a:endParaRPr>
          </a:p>
          <a:p>
            <a:pPr lvl="0"/>
            <a:r>
              <a:rPr lang="en-GB" sz="1600" dirty="0">
                <a:solidFill>
                  <a:prstClr val="black"/>
                </a:solidFill>
              </a:rPr>
              <a:t>MAJOR &amp; MINOR SUPPORT for PRO</a:t>
            </a: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r>
              <a:rPr lang="en-GB" sz="1600" dirty="0">
                <a:solidFill>
                  <a:prstClr val="black"/>
                </a:solidFill>
              </a:rPr>
              <a:t>CONCLUDING SENTENCE</a:t>
            </a:r>
          </a:p>
          <a:p>
            <a:pPr lvl="0"/>
            <a:endParaRPr lang="en-GB" sz="1600" dirty="0">
              <a:solidFill>
                <a:prstClr val="black"/>
              </a:solidFill>
            </a:endParaRPr>
          </a:p>
          <a:p>
            <a:endParaRPr lang="en-GB" sz="1000" dirty="0"/>
          </a:p>
          <a:p>
            <a:endParaRPr lang="en-GB" sz="1000" dirty="0"/>
          </a:p>
          <a:p>
            <a:endParaRPr lang="en-GB" sz="1000" dirty="0"/>
          </a:p>
        </p:txBody>
      </p:sp>
      <p:sp>
        <p:nvSpPr>
          <p:cNvPr id="8" name="Right Brace 7">
            <a:extLst>
              <a:ext uri="{FF2B5EF4-FFF2-40B4-BE49-F238E27FC236}">
                <a16:creationId xmlns:a16="http://schemas.microsoft.com/office/drawing/2014/main" id="{3CCCE753-31C8-41A8-A73E-272B643C149F}"/>
              </a:ext>
            </a:extLst>
          </p:cNvPr>
          <p:cNvSpPr/>
          <p:nvPr/>
        </p:nvSpPr>
        <p:spPr>
          <a:xfrm>
            <a:off x="8834184" y="4639805"/>
            <a:ext cx="45719" cy="298726"/>
          </a:xfrm>
          <a:prstGeom prst="rightBrace">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68479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1A310-6C78-42B0-A6CB-C0AED55FB1F8}"/>
              </a:ext>
            </a:extLst>
          </p:cNvPr>
          <p:cNvSpPr>
            <a:spLocks noGrp="1"/>
          </p:cNvSpPr>
          <p:nvPr>
            <p:ph idx="1"/>
          </p:nvPr>
        </p:nvSpPr>
        <p:spPr>
          <a:xfrm>
            <a:off x="480767" y="287384"/>
            <a:ext cx="11060993" cy="6306456"/>
          </a:xfrm>
        </p:spPr>
        <p:txBody>
          <a:bodyPr>
            <a:normAutofit lnSpcReduction="10000"/>
          </a:bodyPr>
          <a:lstStyle/>
          <a:p>
            <a:pPr marL="0" indent="0">
              <a:buNone/>
            </a:pPr>
            <a:endParaRPr lang="en-US" b="1" dirty="0">
              <a:solidFill>
                <a:schemeClr val="tx1"/>
              </a:solidFill>
            </a:endParaRPr>
          </a:p>
          <a:p>
            <a:pPr marL="0" indent="0">
              <a:buNone/>
            </a:pPr>
            <a:r>
              <a:rPr lang="en-US" b="1" dirty="0">
                <a:solidFill>
                  <a:schemeClr val="tx1"/>
                </a:solidFill>
              </a:rPr>
              <a:t>SAMPLE OUTLINE FOR THE </a:t>
            </a:r>
            <a:r>
              <a:rPr lang="en-US" b="1" dirty="0"/>
              <a:t>SECOND</a:t>
            </a:r>
            <a:r>
              <a:rPr lang="en-US" b="1" dirty="0">
                <a:solidFill>
                  <a:schemeClr val="tx1"/>
                </a:solidFill>
              </a:rPr>
              <a:t> BODY PARAGRAPH</a:t>
            </a:r>
            <a:endParaRPr lang="en-GB" sz="2000" dirty="0">
              <a:solidFill>
                <a:srgbClr val="00B050"/>
              </a:solidFill>
            </a:endParaRPr>
          </a:p>
          <a:p>
            <a:pPr marL="0" indent="0">
              <a:buNone/>
            </a:pPr>
            <a:endParaRPr lang="en-GB" sz="2000" dirty="0">
              <a:solidFill>
                <a:srgbClr val="00B050"/>
              </a:solidFill>
            </a:endParaRPr>
          </a:p>
          <a:p>
            <a:pPr marL="0" indent="0">
              <a:buNone/>
            </a:pPr>
            <a:r>
              <a:rPr lang="tr-TR" sz="2000" dirty="0">
                <a:solidFill>
                  <a:srgbClr val="00B050"/>
                </a:solidFill>
              </a:rPr>
              <a:t>Electric cars are claimed to</a:t>
            </a:r>
            <a:r>
              <a:rPr lang="tr-TR" sz="2000" dirty="0"/>
              <a:t> </a:t>
            </a:r>
            <a:r>
              <a:rPr lang="tr-TR" sz="2000" dirty="0">
                <a:solidFill>
                  <a:srgbClr val="FF0000"/>
                </a:solidFill>
              </a:rPr>
              <a:t>be the </a:t>
            </a:r>
            <a:r>
              <a:rPr lang="en-GB" sz="2000" dirty="0">
                <a:solidFill>
                  <a:srgbClr val="FF0000"/>
                </a:solidFill>
              </a:rPr>
              <a:t>most effective</a:t>
            </a:r>
            <a:r>
              <a:rPr lang="tr-TR" sz="2000" dirty="0">
                <a:solidFill>
                  <a:srgbClr val="FF0000"/>
                </a:solidFill>
              </a:rPr>
              <a:t> alternative means of transportation for reducing global pollution rates</a:t>
            </a:r>
            <a:r>
              <a:rPr lang="tr-TR" sz="2000" dirty="0"/>
              <a:t>; however, </a:t>
            </a:r>
            <a:r>
              <a:rPr lang="tr-TR" sz="2000" dirty="0">
                <a:solidFill>
                  <a:srgbClr val="0070C0"/>
                </a:solidFill>
              </a:rPr>
              <a:t>they are not as environmentally friendly as suggested</a:t>
            </a:r>
            <a:r>
              <a:rPr lang="tr-TR" sz="2000" dirty="0"/>
              <a:t> since </a:t>
            </a:r>
            <a:r>
              <a:rPr lang="tr-TR" sz="2000" dirty="0">
                <a:solidFill>
                  <a:srgbClr val="7030A0"/>
                </a:solidFill>
              </a:rPr>
              <a:t>the electricity </a:t>
            </a:r>
            <a:r>
              <a:rPr lang="en-GB" sz="2000" dirty="0">
                <a:solidFill>
                  <a:srgbClr val="7030A0"/>
                </a:solidFill>
              </a:rPr>
              <a:t>production causes more carbon emissions and </a:t>
            </a:r>
            <a:r>
              <a:rPr lang="en-GB" sz="2000" u="sng" dirty="0">
                <a:solidFill>
                  <a:srgbClr val="7030A0"/>
                </a:solidFill>
              </a:rPr>
              <a:t>waste batteries cannot be easily recycled.</a:t>
            </a:r>
            <a:endParaRPr lang="en-GB" sz="2000" dirty="0">
              <a:solidFill>
                <a:srgbClr val="7030A0"/>
              </a:solidFill>
            </a:endParaRPr>
          </a:p>
          <a:p>
            <a:pPr marL="0" indent="0">
              <a:buNone/>
            </a:pPr>
            <a:endParaRPr lang="en-GB" dirty="0"/>
          </a:p>
          <a:p>
            <a:pPr marL="0" indent="0">
              <a:lnSpc>
                <a:spcPct val="107000"/>
              </a:lnSpc>
              <a:spcAft>
                <a:spcPts val="800"/>
              </a:spcAft>
              <a:buNone/>
            </a:pPr>
            <a:r>
              <a:rPr lang="en-GB" sz="2000" dirty="0">
                <a:ea typeface="Calibri" panose="020F0502020204030204" pitchFamily="34" charset="0"/>
                <a:cs typeface="Times New Roman" panose="02020603050405020304" pitchFamily="18" charset="0"/>
              </a:rPr>
              <a:t>II. Waste battery disposal</a:t>
            </a:r>
          </a:p>
          <a:p>
            <a:pPr marL="0" indent="0">
              <a:lnSpc>
                <a:spcPct val="120000"/>
              </a:lnSpc>
              <a:spcBef>
                <a:spcPts val="0"/>
              </a:spcBef>
              <a:buNone/>
            </a:pPr>
            <a:r>
              <a:rPr lang="en-GB" sz="2000" dirty="0"/>
              <a:t>   A. can be fully recycled</a:t>
            </a:r>
          </a:p>
          <a:p>
            <a:pPr marL="0" indent="0">
              <a:lnSpc>
                <a:spcPct val="120000"/>
              </a:lnSpc>
              <a:spcBef>
                <a:spcPts val="0"/>
              </a:spcBef>
              <a:buNone/>
            </a:pPr>
            <a:r>
              <a:rPr lang="en-GB" sz="2000" dirty="0"/>
              <a:t>      1. zero waste</a:t>
            </a:r>
          </a:p>
          <a:p>
            <a:pPr marL="0" indent="0">
              <a:lnSpc>
                <a:spcPct val="107000"/>
              </a:lnSpc>
              <a:spcAft>
                <a:spcPts val="800"/>
              </a:spcAft>
              <a:buNone/>
            </a:pPr>
            <a:r>
              <a:rPr lang="en-GB" sz="2000" dirty="0"/>
              <a:t>   B. </a:t>
            </a:r>
            <a:r>
              <a:rPr lang="en-GB" sz="2000" dirty="0">
                <a:ea typeface="Calibri" panose="020F0502020204030204" pitchFamily="34" charset="0"/>
                <a:cs typeface="Times New Roman" panose="02020603050405020304" pitchFamily="18" charset="0"/>
              </a:rPr>
              <a:t>recycling is not easy</a:t>
            </a:r>
          </a:p>
          <a:p>
            <a:pPr marL="0" indent="0">
              <a:lnSpc>
                <a:spcPct val="120000"/>
              </a:lnSpc>
              <a:spcBef>
                <a:spcPts val="0"/>
              </a:spcBef>
              <a:buNone/>
            </a:pPr>
            <a:r>
              <a:rPr lang="en-GB" sz="2000" dirty="0"/>
              <a:t>      1. risk of toxic gases when damaged</a:t>
            </a:r>
          </a:p>
          <a:p>
            <a:pPr marL="0" indent="0">
              <a:lnSpc>
                <a:spcPct val="120000"/>
              </a:lnSpc>
              <a:spcBef>
                <a:spcPts val="0"/>
              </a:spcBef>
              <a:buNone/>
            </a:pPr>
            <a:r>
              <a:rPr lang="en-GB" sz="2000" dirty="0"/>
              <a:t>      2. lithium/cobalt cannot be fully extracted</a:t>
            </a:r>
          </a:p>
          <a:p>
            <a:pPr marL="0" indent="0">
              <a:lnSpc>
                <a:spcPct val="120000"/>
              </a:lnSpc>
              <a:spcBef>
                <a:spcPts val="0"/>
              </a:spcBef>
              <a:buNone/>
            </a:pPr>
            <a:r>
              <a:rPr lang="en-GB" sz="2000" dirty="0"/>
              <a:t>      3. insufficient recycling infrastructure </a:t>
            </a:r>
          </a:p>
          <a:p>
            <a:pPr marL="0" indent="0">
              <a:lnSpc>
                <a:spcPct val="120000"/>
              </a:lnSpc>
              <a:spcBef>
                <a:spcPts val="0"/>
              </a:spcBef>
              <a:buNone/>
            </a:pPr>
            <a:r>
              <a:rPr lang="en-GB" sz="2000" dirty="0"/>
              <a:t>            a. 140 million cars by 2030 (International Energy Agency, 2019)</a:t>
            </a:r>
          </a:p>
          <a:p>
            <a:pPr marL="0" indent="0">
              <a:lnSpc>
                <a:spcPct val="120000"/>
              </a:lnSpc>
              <a:spcBef>
                <a:spcPts val="0"/>
              </a:spcBef>
              <a:buNone/>
            </a:pPr>
            <a:r>
              <a:rPr lang="en-GB" dirty="0"/>
              <a:t>      </a:t>
            </a:r>
          </a:p>
          <a:p>
            <a:pPr marL="0" indent="0">
              <a:buNone/>
            </a:pPr>
            <a:endParaRPr lang="en-GB" dirty="0"/>
          </a:p>
        </p:txBody>
      </p:sp>
    </p:spTree>
    <p:extLst>
      <p:ext uri="{BB962C8B-B14F-4D97-AF65-F5344CB8AC3E}">
        <p14:creationId xmlns:p14="http://schemas.microsoft.com/office/powerpoint/2010/main" val="41130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FF0A-2C35-4AE7-A14D-E579838EDECD}"/>
              </a:ext>
            </a:extLst>
          </p:cNvPr>
          <p:cNvSpPr>
            <a:spLocks noGrp="1"/>
          </p:cNvSpPr>
          <p:nvPr>
            <p:ph type="title"/>
          </p:nvPr>
        </p:nvSpPr>
        <p:spPr>
          <a:xfrm>
            <a:off x="9167854" y="1536568"/>
            <a:ext cx="2559326" cy="3648174"/>
          </a:xfrm>
        </p:spPr>
        <p:txBody>
          <a:bodyPr>
            <a:normAutofit fontScale="90000"/>
          </a:bodyPr>
          <a:lstStyle/>
          <a:p>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r>
              <a:rPr lang="en-GB" b="1" dirty="0">
                <a:solidFill>
                  <a:schemeClr val="tx2">
                    <a:lumMod val="75000"/>
                  </a:schemeClr>
                </a:solidFill>
              </a:rPr>
              <a:t>Put the sentences in order to form the SECOND BODY PARAGRAPH</a:t>
            </a:r>
            <a:br>
              <a:rPr lang="en-GB" b="1" dirty="0">
                <a:solidFill>
                  <a:schemeClr val="tx2">
                    <a:lumMod val="75000"/>
                  </a:schemeClr>
                </a:solidFill>
              </a:rPr>
            </a:br>
            <a:r>
              <a:rPr lang="en-GB" b="1" dirty="0">
                <a:solidFill>
                  <a:schemeClr val="tx2">
                    <a:lumMod val="75000"/>
                  </a:schemeClr>
                </a:solidFill>
              </a:rPr>
              <a:t>about “ELECTRIC CARS”</a:t>
            </a:r>
            <a:br>
              <a:rPr lang="en-GB" b="1" dirty="0">
                <a:solidFill>
                  <a:schemeClr val="tx2">
                    <a:lumMod val="75000"/>
                  </a:schemeClr>
                </a:solidFill>
              </a:rPr>
            </a:br>
            <a:endParaRPr lang="en-GB" dirty="0"/>
          </a:p>
        </p:txBody>
      </p:sp>
      <p:sp>
        <p:nvSpPr>
          <p:cNvPr id="3" name="Content Placeholder 2">
            <a:extLst>
              <a:ext uri="{FF2B5EF4-FFF2-40B4-BE49-F238E27FC236}">
                <a16:creationId xmlns:a16="http://schemas.microsoft.com/office/drawing/2014/main" id="{D1DAC214-DDDF-4A9B-8E18-AE0D2FCEB7A8}"/>
              </a:ext>
            </a:extLst>
          </p:cNvPr>
          <p:cNvSpPr>
            <a:spLocks noGrp="1"/>
          </p:cNvSpPr>
          <p:nvPr>
            <p:ph idx="1"/>
          </p:nvPr>
        </p:nvSpPr>
        <p:spPr>
          <a:xfrm>
            <a:off x="464819" y="457199"/>
            <a:ext cx="8057011" cy="5887039"/>
          </a:xfrm>
        </p:spPr>
        <p:txBody>
          <a:bodyPr>
            <a:normAutofit fontScale="85000" lnSpcReduction="10000"/>
          </a:bodyPr>
          <a:lstStyle/>
          <a:p>
            <a:pPr marL="0" indent="0">
              <a:buNone/>
            </a:pPr>
            <a:r>
              <a:rPr lang="en-GB" dirty="0">
                <a:solidFill>
                  <a:srgbClr val="FF0000"/>
                </a:solidFill>
              </a:rPr>
              <a:t>1. </a:t>
            </a:r>
            <a:r>
              <a:rPr lang="en-GB" dirty="0">
                <a:solidFill>
                  <a:srgbClr val="0070C0"/>
                </a:solidFill>
              </a:rPr>
              <a:t>Another environmental question about electric car movement is the disposal of lithium-ion batteries. </a:t>
            </a:r>
          </a:p>
          <a:p>
            <a:pPr marL="0" indent="0">
              <a:buNone/>
            </a:pPr>
            <a:r>
              <a:rPr lang="en-GB" dirty="0">
                <a:solidFill>
                  <a:srgbClr val="FF0000"/>
                </a:solidFill>
              </a:rPr>
              <a:t>2. </a:t>
            </a:r>
            <a:r>
              <a:rPr lang="en-GB" dirty="0">
                <a:solidFill>
                  <a:srgbClr val="0070C0"/>
                </a:solidFill>
              </a:rPr>
              <a:t>What is more, the International Energy Agency estimates there will be 140 million electric cars globally by 2030 if countries meet Paris climate agreement targets (2019). This electric vehicle boom could leave tons of spent lithium-ion batteries in need of recycling between now and 2030. </a:t>
            </a:r>
          </a:p>
          <a:p>
            <a:pPr marL="0" indent="0">
              <a:buNone/>
            </a:pPr>
            <a:r>
              <a:rPr lang="en-GB" dirty="0">
                <a:solidFill>
                  <a:srgbClr val="FF0000"/>
                </a:solidFill>
              </a:rPr>
              <a:t>3. </a:t>
            </a:r>
            <a:r>
              <a:rPr lang="en-GB" dirty="0">
                <a:solidFill>
                  <a:srgbClr val="0070C0"/>
                </a:solidFill>
              </a:rPr>
              <a:t>Not only do the batteries carry a risk of giving off toxic gases if damaged, but core ingredients such as lithium and cobalt cannot be completely extracted, so they are mixed with by-products and continue to pose risks for soil and water in landfills. </a:t>
            </a:r>
          </a:p>
          <a:p>
            <a:pPr marL="0" indent="0">
              <a:buNone/>
            </a:pPr>
            <a:r>
              <a:rPr lang="en-GB" dirty="0">
                <a:solidFill>
                  <a:srgbClr val="FF0000"/>
                </a:solidFill>
              </a:rPr>
              <a:t>4. </a:t>
            </a:r>
            <a:r>
              <a:rPr lang="en-GB" dirty="0">
                <a:solidFill>
                  <a:srgbClr val="0070C0"/>
                </a:solidFill>
              </a:rPr>
              <a:t>This means that while electric vehicle batteries might be taken to recycling facilities, there is no guarantee the lithium itself will be recovered. </a:t>
            </a:r>
          </a:p>
          <a:p>
            <a:pPr marL="0" indent="0">
              <a:buNone/>
            </a:pPr>
            <a:r>
              <a:rPr lang="en-GB" dirty="0">
                <a:solidFill>
                  <a:srgbClr val="FF0000"/>
                </a:solidFill>
              </a:rPr>
              <a:t>5. </a:t>
            </a:r>
            <a:r>
              <a:rPr lang="en-GB" dirty="0">
                <a:solidFill>
                  <a:srgbClr val="0070C0"/>
                </a:solidFill>
              </a:rPr>
              <a:t>Therefore, the assertion is ‘zero waste’ from spent batteries in the future. </a:t>
            </a:r>
          </a:p>
          <a:p>
            <a:pPr marL="0" indent="0">
              <a:buNone/>
            </a:pPr>
            <a:r>
              <a:rPr lang="en-GB" dirty="0">
                <a:solidFill>
                  <a:srgbClr val="FF0000"/>
                </a:solidFill>
              </a:rPr>
              <a:t>6. </a:t>
            </a:r>
            <a:r>
              <a:rPr lang="en-GB" dirty="0">
                <a:solidFill>
                  <a:srgbClr val="0070C0"/>
                </a:solidFill>
              </a:rPr>
              <a:t>Recycling old batteries is not an easy process. </a:t>
            </a:r>
          </a:p>
          <a:p>
            <a:pPr marL="0" indent="0">
              <a:buNone/>
            </a:pPr>
            <a:r>
              <a:rPr lang="en-GB" dirty="0">
                <a:solidFill>
                  <a:srgbClr val="FF0000"/>
                </a:solidFill>
              </a:rPr>
              <a:t>7. </a:t>
            </a:r>
            <a:r>
              <a:rPr lang="en-GB" dirty="0">
                <a:solidFill>
                  <a:srgbClr val="0070C0"/>
                </a:solidFill>
              </a:rPr>
              <a:t>Although this is a highly optimistic view, it is definitely not a goal to attain easily, at least in near future.  </a:t>
            </a:r>
          </a:p>
          <a:p>
            <a:pPr marL="0" indent="0">
              <a:buNone/>
            </a:pPr>
            <a:r>
              <a:rPr lang="en-GB" dirty="0">
                <a:solidFill>
                  <a:srgbClr val="FF0000"/>
                </a:solidFill>
              </a:rPr>
              <a:t>8. </a:t>
            </a:r>
            <a:r>
              <a:rPr lang="en-GB" dirty="0">
                <a:solidFill>
                  <a:srgbClr val="0070C0"/>
                </a:solidFill>
              </a:rPr>
              <a:t>However, there is insufficient recycling infrastructure when the current wave of batteries die. </a:t>
            </a:r>
          </a:p>
          <a:p>
            <a:pPr marL="0" indent="0">
              <a:buNone/>
            </a:pPr>
            <a:r>
              <a:rPr lang="en-GB" dirty="0">
                <a:solidFill>
                  <a:srgbClr val="FF0000"/>
                </a:solidFill>
              </a:rPr>
              <a:t>9. </a:t>
            </a:r>
            <a:r>
              <a:rPr lang="en-GB" dirty="0">
                <a:solidFill>
                  <a:srgbClr val="0070C0"/>
                </a:solidFill>
              </a:rPr>
              <a:t>EV supporters claim that new companies have been pioneering to recycle lithium-ion batteries when they wear out and these companies have been trying to make deals with major electric car producers, such as Tesla and Toyota. </a:t>
            </a:r>
          </a:p>
          <a:p>
            <a:pPr marL="0" indent="0">
              <a:buNone/>
            </a:pPr>
            <a:r>
              <a:rPr lang="en-GB" dirty="0">
                <a:solidFill>
                  <a:srgbClr val="FF0000"/>
                </a:solidFill>
              </a:rPr>
              <a:t>10.</a:t>
            </a:r>
            <a:r>
              <a:rPr lang="en-GB" dirty="0">
                <a:solidFill>
                  <a:srgbClr val="0070C0"/>
                </a:solidFill>
              </a:rPr>
              <a:t>In short, there still needs to be more development in battery disposal to protect the environment but none seems over the decade ahead.</a:t>
            </a:r>
            <a:r>
              <a:rPr lang="en-GB" dirty="0">
                <a:solidFill>
                  <a:srgbClr val="00B050"/>
                </a:solidFill>
              </a:rPr>
              <a:t> </a:t>
            </a:r>
          </a:p>
          <a:p>
            <a:pPr marL="0" indent="0">
              <a:buNone/>
            </a:pPr>
            <a:endParaRPr lang="en-GB" dirty="0">
              <a:solidFill>
                <a:srgbClr val="0070C0"/>
              </a:solidFill>
            </a:endParaRPr>
          </a:p>
        </p:txBody>
      </p:sp>
      <p:sp>
        <p:nvSpPr>
          <p:cNvPr id="4" name="Text Placeholder 3">
            <a:extLst>
              <a:ext uri="{FF2B5EF4-FFF2-40B4-BE49-F238E27FC236}">
                <a16:creationId xmlns:a16="http://schemas.microsoft.com/office/drawing/2014/main" id="{260172D0-69DE-4B8E-B7FE-2973502D7C75}"/>
              </a:ext>
            </a:extLst>
          </p:cNvPr>
          <p:cNvSpPr>
            <a:spLocks noGrp="1"/>
          </p:cNvSpPr>
          <p:nvPr>
            <p:ph type="body" sz="half" idx="2"/>
          </p:nvPr>
        </p:nvSpPr>
        <p:spPr>
          <a:xfrm>
            <a:off x="9232127" y="4697690"/>
            <a:ext cx="2430780" cy="974103"/>
          </a:xfrm>
        </p:spPr>
        <p:txBody>
          <a:bodyPr/>
          <a:lstStyle/>
          <a:p>
            <a:endParaRPr lang="en-GB" dirty="0"/>
          </a:p>
          <a:p>
            <a:endParaRPr lang="en-GB" dirty="0"/>
          </a:p>
        </p:txBody>
      </p:sp>
    </p:spTree>
    <p:extLst>
      <p:ext uri="{BB962C8B-B14F-4D97-AF65-F5344CB8AC3E}">
        <p14:creationId xmlns:p14="http://schemas.microsoft.com/office/powerpoint/2010/main" val="92282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648B-0051-4A2D-A009-8D963954FDB7}"/>
              </a:ext>
            </a:extLst>
          </p:cNvPr>
          <p:cNvSpPr>
            <a:spLocks noGrp="1"/>
          </p:cNvSpPr>
          <p:nvPr>
            <p:ph type="title"/>
          </p:nvPr>
        </p:nvSpPr>
        <p:spPr>
          <a:xfrm>
            <a:off x="721830" y="5439618"/>
            <a:ext cx="8534400" cy="1176168"/>
          </a:xfrm>
        </p:spPr>
        <p:txBody>
          <a:bodyPr>
            <a:normAutofit fontScale="90000"/>
          </a:bodyPr>
          <a:lstStyle/>
          <a:p>
            <a:pPr algn="l">
              <a:lnSpc>
                <a:spcPct val="90000"/>
              </a:lnSpc>
            </a:pPr>
            <a:br>
              <a:rPr lang="en-US" sz="3100" b="1" dirty="0">
                <a:solidFill>
                  <a:schemeClr val="tx2"/>
                </a:solidFill>
              </a:rPr>
            </a:br>
            <a:r>
              <a:rPr lang="en-US" sz="3100" b="1" dirty="0">
                <a:solidFill>
                  <a:schemeClr val="tx2"/>
                </a:solidFill>
              </a:rPr>
              <a:t>Sample 2</a:t>
            </a:r>
            <a:r>
              <a:rPr lang="en-US" sz="3100" b="1" baseline="30000" dirty="0">
                <a:solidFill>
                  <a:schemeClr val="tx2"/>
                </a:solidFill>
              </a:rPr>
              <a:t>nd</a:t>
            </a:r>
            <a:r>
              <a:rPr lang="en-US" sz="3100" b="1" dirty="0">
                <a:solidFill>
                  <a:schemeClr val="tx2"/>
                </a:solidFill>
              </a:rPr>
              <a:t> body </a:t>
            </a:r>
            <a:r>
              <a:rPr lang="en-US" sz="3100" b="1" cap="none" dirty="0">
                <a:solidFill>
                  <a:schemeClr val="tx2"/>
                </a:solidFill>
              </a:rPr>
              <a:t>about “e</a:t>
            </a:r>
            <a:r>
              <a:rPr lang="en-US" sz="3100" b="1" dirty="0">
                <a:solidFill>
                  <a:schemeClr val="tx2"/>
                </a:solidFill>
              </a:rPr>
              <a:t>lectric cars”</a:t>
            </a:r>
            <a:br>
              <a:rPr lang="en-GB" sz="3100" dirty="0">
                <a:solidFill>
                  <a:schemeClr val="tx2"/>
                </a:solidFill>
              </a:rPr>
            </a:br>
            <a:endParaRPr lang="en-GB" sz="3100" dirty="0">
              <a:solidFill>
                <a:schemeClr val="tx2"/>
              </a:solidFill>
            </a:endParaRPr>
          </a:p>
        </p:txBody>
      </p:sp>
      <p:sp>
        <p:nvSpPr>
          <p:cNvPr id="3" name="Content Placeholder 2">
            <a:extLst>
              <a:ext uri="{FF2B5EF4-FFF2-40B4-BE49-F238E27FC236}">
                <a16:creationId xmlns:a16="http://schemas.microsoft.com/office/drawing/2014/main" id="{7A43AECD-26BC-4F4B-A96E-BAA16511AA91}"/>
              </a:ext>
            </a:extLst>
          </p:cNvPr>
          <p:cNvSpPr>
            <a:spLocks noGrp="1"/>
          </p:cNvSpPr>
          <p:nvPr>
            <p:ph idx="1"/>
          </p:nvPr>
        </p:nvSpPr>
        <p:spPr>
          <a:xfrm>
            <a:off x="301659" y="386499"/>
            <a:ext cx="8573272" cy="5401559"/>
          </a:xfrm>
        </p:spPr>
        <p:txBody>
          <a:bodyPr>
            <a:normAutofit lnSpcReduction="10000"/>
          </a:bodyPr>
          <a:lstStyle/>
          <a:p>
            <a:pPr marL="0" indent="0">
              <a:buNone/>
            </a:pPr>
            <a:r>
              <a:rPr lang="en-GB" dirty="0">
                <a:solidFill>
                  <a:srgbClr val="7030A0"/>
                </a:solidFill>
              </a:rPr>
              <a:t>Another environmental question about electric car movement is the disposal of lithium-ion batteries. </a:t>
            </a:r>
            <a:r>
              <a:rPr lang="en-GB" dirty="0">
                <a:solidFill>
                  <a:srgbClr val="FF0000"/>
                </a:solidFill>
              </a:rPr>
              <a:t>EV supporters claim that new companies have been pioneering to recycle lithium-ion batteries when they wear out and these companies have been trying to make deals with major electric car producers, such as Tesla and Toyota. Therefore, the assertion is ‘zero waste’ from spent batteries in the future.</a:t>
            </a:r>
            <a:r>
              <a:rPr lang="en-GB" dirty="0">
                <a:solidFill>
                  <a:srgbClr val="0070C0"/>
                </a:solidFill>
              </a:rPr>
              <a:t> Although this is a highly optimistic view, it is definitely not a goal to attain easily, at least in near future.  Recycling old batteries is not an easy process. Not only do the batteries carry a risk of giving off toxic gases if damaged, but core ingredients such as lithium and cobalt cannot be completely extracted, so they are mixed with by-products and continue to pose risks for soil and water in landfills. This means that while electric vehicle batteries might be taken to recycling facilities, there is no guarantee the lithium itself will be recovered. What is more, the International Energy Agency estimates there will be 140 million electric cars globally by 2030 if countries meet Paris climate agreement targets (2019). This electric vehicle boom could leave tons of spent lithium-ion batteries in need of recycling between now and 2030. However, there is insufficient recycling infrastructure when the current wave of batteries die</a:t>
            </a:r>
            <a:r>
              <a:rPr lang="en-GB" dirty="0">
                <a:solidFill>
                  <a:srgbClr val="00B050"/>
                </a:solidFill>
              </a:rPr>
              <a:t>. In short, there still needs to be more development in battery disposal to protect the environment but none seems over the decade ahead. </a:t>
            </a:r>
          </a:p>
        </p:txBody>
      </p:sp>
      <p:sp>
        <p:nvSpPr>
          <p:cNvPr id="9" name="Right Brace 8">
            <a:extLst>
              <a:ext uri="{FF2B5EF4-FFF2-40B4-BE49-F238E27FC236}">
                <a16:creationId xmlns:a16="http://schemas.microsoft.com/office/drawing/2014/main" id="{7AD8DADB-6BE7-4FD8-83C1-DC5FE2638E88}"/>
              </a:ext>
            </a:extLst>
          </p:cNvPr>
          <p:cNvSpPr/>
          <p:nvPr/>
        </p:nvSpPr>
        <p:spPr>
          <a:xfrm>
            <a:off x="8824094" y="464845"/>
            <a:ext cx="45719" cy="298726"/>
          </a:xfrm>
          <a:prstGeom prst="rightBrace">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
        <p:nvSpPr>
          <p:cNvPr id="12" name="Right Brace 11">
            <a:extLst>
              <a:ext uri="{FF2B5EF4-FFF2-40B4-BE49-F238E27FC236}">
                <a16:creationId xmlns:a16="http://schemas.microsoft.com/office/drawing/2014/main" id="{55B4D9C3-CCA9-4C23-9278-A7C2F160C796}"/>
              </a:ext>
            </a:extLst>
          </p:cNvPr>
          <p:cNvSpPr/>
          <p:nvPr/>
        </p:nvSpPr>
        <p:spPr>
          <a:xfrm>
            <a:off x="8811325" y="763571"/>
            <a:ext cx="73550" cy="6504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41F2A8CC-2910-4E67-95B3-7A7DF2CC9E7B}"/>
              </a:ext>
            </a:extLst>
          </p:cNvPr>
          <p:cNvSpPr/>
          <p:nvPr/>
        </p:nvSpPr>
        <p:spPr>
          <a:xfrm>
            <a:off x="8830852" y="1538228"/>
            <a:ext cx="45719" cy="286447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25AF10C0-8D5E-40B0-864A-DAFC2C44C57D}"/>
              </a:ext>
            </a:extLst>
          </p:cNvPr>
          <p:cNvSpPr txBox="1"/>
          <p:nvPr/>
        </p:nvSpPr>
        <p:spPr>
          <a:xfrm>
            <a:off x="8893492" y="303058"/>
            <a:ext cx="1832554" cy="5478423"/>
          </a:xfrm>
          <a:prstGeom prst="rect">
            <a:avLst/>
          </a:prstGeom>
          <a:noFill/>
        </p:spPr>
        <p:txBody>
          <a:bodyPr wrap="square" rtlCol="0">
            <a:spAutoFit/>
          </a:bodyPr>
          <a:lstStyle/>
          <a:p>
            <a:r>
              <a:rPr lang="en-GB" sz="1600" dirty="0"/>
              <a:t>TOPIC SENTENCE</a:t>
            </a:r>
          </a:p>
          <a:p>
            <a:endParaRPr lang="en-GB" sz="1600" dirty="0"/>
          </a:p>
          <a:p>
            <a:r>
              <a:rPr lang="en-GB" sz="1600" dirty="0"/>
              <a:t>MAJOR &amp; MINOR SUPPORT for CON</a:t>
            </a:r>
          </a:p>
          <a:p>
            <a:endParaRPr lang="en-GB" sz="1600" dirty="0"/>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r>
              <a:rPr lang="en-GB" sz="1600" dirty="0">
                <a:solidFill>
                  <a:prstClr val="black"/>
                </a:solidFill>
              </a:rPr>
              <a:t>MAJOR &amp; MINOR SUPPORT for PRO</a:t>
            </a: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endParaRPr lang="en-GB" sz="1600" dirty="0">
              <a:solidFill>
                <a:prstClr val="black"/>
              </a:solidFill>
            </a:endParaRPr>
          </a:p>
          <a:p>
            <a:pPr lvl="0"/>
            <a:r>
              <a:rPr lang="en-GB" sz="1600" dirty="0">
                <a:solidFill>
                  <a:prstClr val="black"/>
                </a:solidFill>
              </a:rPr>
              <a:t>CONCLUDING SENTENCE</a:t>
            </a:r>
          </a:p>
          <a:p>
            <a:pPr lvl="0"/>
            <a:endParaRPr lang="en-GB" sz="1600" dirty="0">
              <a:solidFill>
                <a:prstClr val="black"/>
              </a:solidFill>
            </a:endParaRPr>
          </a:p>
          <a:p>
            <a:endParaRPr lang="en-GB" sz="1000" dirty="0"/>
          </a:p>
          <a:p>
            <a:endParaRPr lang="en-GB" sz="1000" dirty="0"/>
          </a:p>
          <a:p>
            <a:endParaRPr lang="en-GB" sz="1000" dirty="0"/>
          </a:p>
        </p:txBody>
      </p:sp>
      <p:sp>
        <p:nvSpPr>
          <p:cNvPr id="8" name="Right Brace 7">
            <a:extLst>
              <a:ext uri="{FF2B5EF4-FFF2-40B4-BE49-F238E27FC236}">
                <a16:creationId xmlns:a16="http://schemas.microsoft.com/office/drawing/2014/main" id="{3CCCE753-31C8-41A8-A73E-272B643C149F}"/>
              </a:ext>
            </a:extLst>
          </p:cNvPr>
          <p:cNvSpPr/>
          <p:nvPr/>
        </p:nvSpPr>
        <p:spPr>
          <a:xfrm>
            <a:off x="8835463" y="4667201"/>
            <a:ext cx="45719" cy="298726"/>
          </a:xfrm>
          <a:prstGeom prst="rightBrace">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0533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FF0A-2C35-4AE7-A14D-E579838EDECD}"/>
              </a:ext>
            </a:extLst>
          </p:cNvPr>
          <p:cNvSpPr>
            <a:spLocks noGrp="1"/>
          </p:cNvSpPr>
          <p:nvPr>
            <p:ph type="title"/>
          </p:nvPr>
        </p:nvSpPr>
        <p:spPr>
          <a:xfrm>
            <a:off x="9167854" y="1536568"/>
            <a:ext cx="2559326" cy="3648174"/>
          </a:xfrm>
        </p:spPr>
        <p:txBody>
          <a:bodyPr>
            <a:normAutofit fontScale="90000"/>
          </a:bodyPr>
          <a:lstStyle/>
          <a:p>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r>
              <a:rPr lang="en-GB" b="1" dirty="0">
                <a:solidFill>
                  <a:schemeClr val="tx2">
                    <a:lumMod val="75000"/>
                  </a:schemeClr>
                </a:solidFill>
              </a:rPr>
              <a:t>Put the sentences in order to form a CONCLUSION PARAGRAPH</a:t>
            </a:r>
            <a:br>
              <a:rPr lang="en-GB" b="1" dirty="0">
                <a:solidFill>
                  <a:schemeClr val="tx2">
                    <a:lumMod val="75000"/>
                  </a:schemeClr>
                </a:solidFill>
              </a:rPr>
            </a:br>
            <a:r>
              <a:rPr lang="en-GB" b="1" dirty="0">
                <a:solidFill>
                  <a:schemeClr val="tx2">
                    <a:lumMod val="75000"/>
                  </a:schemeClr>
                </a:solidFill>
              </a:rPr>
              <a:t>about “ELECTRIC CARS”</a:t>
            </a:r>
            <a:br>
              <a:rPr lang="en-GB" b="1" dirty="0">
                <a:solidFill>
                  <a:schemeClr val="tx2">
                    <a:lumMod val="75000"/>
                  </a:schemeClr>
                </a:solidFill>
              </a:rPr>
            </a:br>
            <a:endParaRPr lang="en-GB" dirty="0"/>
          </a:p>
        </p:txBody>
      </p:sp>
      <p:sp>
        <p:nvSpPr>
          <p:cNvPr id="3" name="Content Placeholder 2">
            <a:extLst>
              <a:ext uri="{FF2B5EF4-FFF2-40B4-BE49-F238E27FC236}">
                <a16:creationId xmlns:a16="http://schemas.microsoft.com/office/drawing/2014/main" id="{D1DAC214-DDDF-4A9B-8E18-AE0D2FCEB7A8}"/>
              </a:ext>
            </a:extLst>
          </p:cNvPr>
          <p:cNvSpPr>
            <a:spLocks noGrp="1"/>
          </p:cNvSpPr>
          <p:nvPr>
            <p:ph idx="1"/>
          </p:nvPr>
        </p:nvSpPr>
        <p:spPr>
          <a:xfrm>
            <a:off x="464820" y="457200"/>
            <a:ext cx="7772400" cy="5334000"/>
          </a:xfrm>
        </p:spPr>
        <p:txBody>
          <a:bodyPr>
            <a:normAutofit/>
          </a:bodyPr>
          <a:lstStyle/>
          <a:p>
            <a:pPr marL="0" indent="0">
              <a:buNone/>
            </a:pPr>
            <a:r>
              <a:rPr lang="en-GB" dirty="0">
                <a:solidFill>
                  <a:srgbClr val="0070C0"/>
                </a:solidFill>
              </a:rPr>
              <a:t>In conclusion, …</a:t>
            </a:r>
          </a:p>
          <a:p>
            <a:pPr marL="342900" indent="-342900">
              <a:buAutoNum type="arabicPeriod"/>
            </a:pPr>
            <a:endParaRPr lang="en-GB" dirty="0">
              <a:solidFill>
                <a:srgbClr val="0070C0"/>
              </a:solidFill>
            </a:endParaRPr>
          </a:p>
          <a:p>
            <a:pPr marL="0" indent="0">
              <a:buNone/>
            </a:pPr>
            <a:r>
              <a:rPr lang="en-GB" dirty="0">
                <a:solidFill>
                  <a:srgbClr val="FF0000"/>
                </a:solidFill>
              </a:rPr>
              <a:t>1. </a:t>
            </a:r>
            <a:r>
              <a:rPr lang="en-GB" dirty="0">
                <a:solidFill>
                  <a:srgbClr val="0070C0"/>
                </a:solidFill>
              </a:rPr>
              <a:t>Driving an electric car might be a well-intentioned attempt at protecting the environment, yet as long as policymakers do not take more radical and determined steps towards the real causes of global pollution, these individualistic efforts will be futile. </a:t>
            </a:r>
          </a:p>
          <a:p>
            <a:pPr marL="0" indent="0">
              <a:buNone/>
            </a:pPr>
            <a:r>
              <a:rPr lang="en-GB" dirty="0">
                <a:solidFill>
                  <a:srgbClr val="FF0000"/>
                </a:solidFill>
              </a:rPr>
              <a:t>2. </a:t>
            </a:r>
            <a:r>
              <a:rPr lang="en-GB" dirty="0">
                <a:solidFill>
                  <a:srgbClr val="0070C0"/>
                </a:solidFill>
              </a:rPr>
              <a:t>Electric cars cannot be a solution to pollution problems because of fossil fuel dependent power plants and disposed batteries. </a:t>
            </a:r>
          </a:p>
          <a:p>
            <a:pPr marL="0" indent="0">
              <a:buNone/>
            </a:pPr>
            <a:r>
              <a:rPr lang="en-GB" dirty="0">
                <a:solidFill>
                  <a:srgbClr val="FF0000"/>
                </a:solidFill>
              </a:rPr>
              <a:t>3. </a:t>
            </a:r>
            <a:r>
              <a:rPr lang="en-GB" dirty="0">
                <a:solidFill>
                  <a:srgbClr val="0070C0"/>
                </a:solidFill>
              </a:rPr>
              <a:t>Power plants are a major source of greenhouse gas emissions and batteries are toxic when not recycled. </a:t>
            </a:r>
          </a:p>
        </p:txBody>
      </p:sp>
      <p:sp>
        <p:nvSpPr>
          <p:cNvPr id="4" name="Text Placeholder 3">
            <a:extLst>
              <a:ext uri="{FF2B5EF4-FFF2-40B4-BE49-F238E27FC236}">
                <a16:creationId xmlns:a16="http://schemas.microsoft.com/office/drawing/2014/main" id="{260172D0-69DE-4B8E-B7FE-2973502D7C75}"/>
              </a:ext>
            </a:extLst>
          </p:cNvPr>
          <p:cNvSpPr>
            <a:spLocks noGrp="1"/>
          </p:cNvSpPr>
          <p:nvPr>
            <p:ph type="body" sz="half" idx="2"/>
          </p:nvPr>
        </p:nvSpPr>
        <p:spPr>
          <a:xfrm>
            <a:off x="9232127" y="4697690"/>
            <a:ext cx="2430780" cy="974103"/>
          </a:xfrm>
        </p:spPr>
        <p:txBody>
          <a:bodyPr/>
          <a:lstStyle/>
          <a:p>
            <a:endParaRPr lang="en-GB" dirty="0"/>
          </a:p>
          <a:p>
            <a:endParaRPr lang="en-GB" dirty="0"/>
          </a:p>
        </p:txBody>
      </p:sp>
    </p:spTree>
    <p:extLst>
      <p:ext uri="{BB962C8B-B14F-4D97-AF65-F5344CB8AC3E}">
        <p14:creationId xmlns:p14="http://schemas.microsoft.com/office/powerpoint/2010/main" val="1696283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648B-0051-4A2D-A009-8D963954FDB7}"/>
              </a:ext>
            </a:extLst>
          </p:cNvPr>
          <p:cNvSpPr>
            <a:spLocks noGrp="1"/>
          </p:cNvSpPr>
          <p:nvPr>
            <p:ph type="title"/>
          </p:nvPr>
        </p:nvSpPr>
        <p:spPr>
          <a:xfrm>
            <a:off x="721830" y="5439618"/>
            <a:ext cx="8534400" cy="1176168"/>
          </a:xfrm>
        </p:spPr>
        <p:txBody>
          <a:bodyPr>
            <a:normAutofit fontScale="90000"/>
          </a:bodyPr>
          <a:lstStyle/>
          <a:p>
            <a:pPr algn="l">
              <a:lnSpc>
                <a:spcPct val="90000"/>
              </a:lnSpc>
            </a:pPr>
            <a:br>
              <a:rPr lang="en-US" sz="3100" b="1" dirty="0">
                <a:solidFill>
                  <a:schemeClr val="tx2"/>
                </a:solidFill>
              </a:rPr>
            </a:br>
            <a:r>
              <a:rPr lang="en-US" sz="3100" b="1" dirty="0">
                <a:solidFill>
                  <a:schemeClr val="tx2"/>
                </a:solidFill>
              </a:rPr>
              <a:t>Sample conclusion </a:t>
            </a:r>
            <a:r>
              <a:rPr lang="en-US" sz="3100" b="1" cap="none" dirty="0">
                <a:solidFill>
                  <a:schemeClr val="tx2"/>
                </a:solidFill>
              </a:rPr>
              <a:t>about “e</a:t>
            </a:r>
            <a:r>
              <a:rPr lang="en-US" sz="3100" b="1" dirty="0">
                <a:solidFill>
                  <a:schemeClr val="tx2"/>
                </a:solidFill>
              </a:rPr>
              <a:t>lectric cars”</a:t>
            </a:r>
            <a:br>
              <a:rPr lang="en-GB" sz="3100" dirty="0">
                <a:solidFill>
                  <a:schemeClr val="tx2"/>
                </a:solidFill>
              </a:rPr>
            </a:br>
            <a:endParaRPr lang="en-GB" sz="3100" dirty="0">
              <a:solidFill>
                <a:schemeClr val="tx2"/>
              </a:solidFill>
            </a:endParaRPr>
          </a:p>
        </p:txBody>
      </p:sp>
      <p:sp>
        <p:nvSpPr>
          <p:cNvPr id="3" name="Content Placeholder 2">
            <a:extLst>
              <a:ext uri="{FF2B5EF4-FFF2-40B4-BE49-F238E27FC236}">
                <a16:creationId xmlns:a16="http://schemas.microsoft.com/office/drawing/2014/main" id="{7A43AECD-26BC-4F4B-A96E-BAA16511AA91}"/>
              </a:ext>
            </a:extLst>
          </p:cNvPr>
          <p:cNvSpPr>
            <a:spLocks noGrp="1"/>
          </p:cNvSpPr>
          <p:nvPr>
            <p:ph idx="1"/>
          </p:nvPr>
        </p:nvSpPr>
        <p:spPr>
          <a:xfrm>
            <a:off x="499621" y="1182122"/>
            <a:ext cx="8257913" cy="4316152"/>
          </a:xfrm>
        </p:spPr>
        <p:txBody>
          <a:bodyPr>
            <a:normAutofit/>
          </a:bodyPr>
          <a:lstStyle/>
          <a:p>
            <a:pPr marL="0" indent="0">
              <a:buNone/>
            </a:pPr>
            <a:r>
              <a:rPr lang="en-GB" dirty="0">
                <a:solidFill>
                  <a:srgbClr val="FF0000"/>
                </a:solidFill>
              </a:rPr>
              <a:t>In conclusion, electric cars cannot be a solution to pollution problems because of fossil fuel dependent power plants and disposed batteries.</a:t>
            </a:r>
            <a:r>
              <a:rPr lang="en-GB" dirty="0"/>
              <a:t> </a:t>
            </a:r>
            <a:r>
              <a:rPr lang="en-GB" dirty="0">
                <a:solidFill>
                  <a:srgbClr val="00B050"/>
                </a:solidFill>
              </a:rPr>
              <a:t>Power plants are a major source of greenhouse gas emissions and batteries are toxic when not recycled</a:t>
            </a:r>
            <a:r>
              <a:rPr lang="en-GB" dirty="0">
                <a:solidFill>
                  <a:srgbClr val="002060"/>
                </a:solidFill>
              </a:rPr>
              <a:t>. Driving an electric car might be a well-intentioned attempt at protecting the environment, yet as long as policymakers do not take more radical and determined steps towards the real causes of global pollution, these individualistic efforts will be futile</a:t>
            </a:r>
            <a:r>
              <a:rPr lang="en-GB" dirty="0"/>
              <a:t>. </a:t>
            </a:r>
          </a:p>
        </p:txBody>
      </p:sp>
      <p:sp>
        <p:nvSpPr>
          <p:cNvPr id="9" name="Right Brace 8">
            <a:extLst>
              <a:ext uri="{FF2B5EF4-FFF2-40B4-BE49-F238E27FC236}">
                <a16:creationId xmlns:a16="http://schemas.microsoft.com/office/drawing/2014/main" id="{7AD8DADB-6BE7-4FD8-83C1-DC5FE2638E88}"/>
              </a:ext>
            </a:extLst>
          </p:cNvPr>
          <p:cNvSpPr/>
          <p:nvPr/>
        </p:nvSpPr>
        <p:spPr>
          <a:xfrm>
            <a:off x="8829212" y="1246369"/>
            <a:ext cx="45719" cy="480554"/>
          </a:xfrm>
          <a:prstGeom prst="rightBrace">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
        <p:nvSpPr>
          <p:cNvPr id="12" name="Right Brace 11">
            <a:extLst>
              <a:ext uri="{FF2B5EF4-FFF2-40B4-BE49-F238E27FC236}">
                <a16:creationId xmlns:a16="http://schemas.microsoft.com/office/drawing/2014/main" id="{55B4D9C3-CCA9-4C23-9278-A7C2F160C796}"/>
              </a:ext>
            </a:extLst>
          </p:cNvPr>
          <p:cNvSpPr/>
          <p:nvPr/>
        </p:nvSpPr>
        <p:spPr>
          <a:xfrm>
            <a:off x="8829212" y="1819373"/>
            <a:ext cx="45719" cy="38649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41F2A8CC-2910-4E67-95B3-7A7DF2CC9E7B}"/>
              </a:ext>
            </a:extLst>
          </p:cNvPr>
          <p:cNvSpPr/>
          <p:nvPr/>
        </p:nvSpPr>
        <p:spPr>
          <a:xfrm>
            <a:off x="8829212" y="2321995"/>
            <a:ext cx="45719" cy="9302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25AF10C0-8D5E-40B0-864A-DAFC2C44C57D}"/>
              </a:ext>
            </a:extLst>
          </p:cNvPr>
          <p:cNvSpPr txBox="1"/>
          <p:nvPr/>
        </p:nvSpPr>
        <p:spPr>
          <a:xfrm>
            <a:off x="8996925" y="1182122"/>
            <a:ext cx="1866507" cy="2277547"/>
          </a:xfrm>
          <a:prstGeom prst="rect">
            <a:avLst/>
          </a:prstGeom>
          <a:noFill/>
        </p:spPr>
        <p:txBody>
          <a:bodyPr wrap="square" rtlCol="0">
            <a:spAutoFit/>
          </a:bodyPr>
          <a:lstStyle/>
          <a:p>
            <a:r>
              <a:rPr lang="en-GB" sz="1600" dirty="0"/>
              <a:t>RESTATEMENT OF THESIS</a:t>
            </a:r>
          </a:p>
          <a:p>
            <a:endParaRPr lang="en-GB" sz="1600" dirty="0"/>
          </a:p>
          <a:p>
            <a:r>
              <a:rPr lang="en-GB" sz="1600" dirty="0"/>
              <a:t>SUMMARY OF MAIN POINTS</a:t>
            </a:r>
          </a:p>
          <a:p>
            <a:endParaRPr lang="en-GB" sz="1600" dirty="0"/>
          </a:p>
          <a:p>
            <a:r>
              <a:rPr lang="en-GB" sz="1600" dirty="0"/>
              <a:t>FINAL COMMENT</a:t>
            </a:r>
          </a:p>
          <a:p>
            <a:endParaRPr lang="en-GB" sz="1000" dirty="0"/>
          </a:p>
          <a:p>
            <a:endParaRPr lang="en-GB" sz="1000" dirty="0"/>
          </a:p>
          <a:p>
            <a:endParaRPr lang="en-GB" sz="1000" dirty="0"/>
          </a:p>
        </p:txBody>
      </p:sp>
    </p:spTree>
    <p:extLst>
      <p:ext uri="{BB962C8B-B14F-4D97-AF65-F5344CB8AC3E}">
        <p14:creationId xmlns:p14="http://schemas.microsoft.com/office/powerpoint/2010/main" val="204915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EBFD8-AA93-41F7-BAF5-15F7758A9C58}"/>
              </a:ext>
            </a:extLst>
          </p:cNvPr>
          <p:cNvSpPr/>
          <p:nvPr/>
        </p:nvSpPr>
        <p:spPr>
          <a:xfrm>
            <a:off x="1046375" y="405354"/>
            <a:ext cx="10482606" cy="6801862"/>
          </a:xfrm>
          <a:prstGeom prst="rect">
            <a:avLst/>
          </a:prstGeom>
        </p:spPr>
        <p:txBody>
          <a:bodyPr wrap="square">
            <a:spAutoFit/>
          </a:bodyPr>
          <a:lstStyle/>
          <a:p>
            <a:pPr algn="ctr"/>
            <a:r>
              <a:rPr lang="en-GB" sz="2000" dirty="0">
                <a:solidFill>
                  <a:srgbClr val="C00000"/>
                </a:solidFill>
                <a:latin typeface="+mj-lt"/>
              </a:rPr>
              <a:t>REPLACE THE BOLD WORDS WITH THE ONES IN THE PARENTHESES</a:t>
            </a:r>
            <a:br>
              <a:rPr lang="en-GB" sz="2000" dirty="0">
                <a:solidFill>
                  <a:srgbClr val="C00000"/>
                </a:solidFill>
                <a:latin typeface="+mj-lt"/>
              </a:rPr>
            </a:br>
            <a:br>
              <a:rPr lang="en-GB" sz="2000" dirty="0">
                <a:solidFill>
                  <a:srgbClr val="C00000"/>
                </a:solidFill>
                <a:latin typeface="+mj-lt"/>
              </a:rPr>
            </a:br>
            <a:r>
              <a:rPr lang="en-GB" sz="2000" dirty="0">
                <a:solidFill>
                  <a:srgbClr val="C00000"/>
                </a:solidFill>
                <a:latin typeface="+mj-lt"/>
              </a:rPr>
              <a:t>PASSIVE STRUCTURES</a:t>
            </a:r>
          </a:p>
          <a:p>
            <a:endParaRPr lang="en-GB" sz="2000" dirty="0"/>
          </a:p>
          <a:p>
            <a:r>
              <a:rPr lang="en-GB" sz="2000" dirty="0"/>
              <a:t>1. Adherence to a T2T strategy is another issue that </a:t>
            </a:r>
            <a:r>
              <a:rPr lang="en-GB" sz="2000" b="1" dirty="0"/>
              <a:t>will be considered.</a:t>
            </a:r>
            <a:r>
              <a:rPr lang="en-GB" sz="2000" dirty="0"/>
              <a:t> </a:t>
            </a:r>
            <a:r>
              <a:rPr lang="en-GB" sz="2000" b="1" dirty="0"/>
              <a:t>(consideration)</a:t>
            </a:r>
            <a:r>
              <a:rPr lang="en-GB" sz="2000" dirty="0"/>
              <a:t>  </a:t>
            </a:r>
          </a:p>
          <a:p>
            <a:r>
              <a:rPr lang="en-GB" sz="2000" dirty="0"/>
              <a:t>Adherence to a T2T strategy is another issue that </a:t>
            </a:r>
            <a:r>
              <a:rPr lang="en-GB" sz="2000" b="1" dirty="0"/>
              <a:t>needs</a:t>
            </a:r>
            <a:r>
              <a:rPr lang="en-GB" sz="2000" dirty="0"/>
              <a:t> </a:t>
            </a:r>
            <a:r>
              <a:rPr lang="en-GB" sz="2000" b="1" dirty="0"/>
              <a:t>consideration</a:t>
            </a:r>
            <a:r>
              <a:rPr lang="en-GB" sz="2000" dirty="0"/>
              <a:t>.</a:t>
            </a:r>
          </a:p>
          <a:p>
            <a:endParaRPr lang="en-GB" sz="2000" dirty="0"/>
          </a:p>
          <a:p>
            <a:r>
              <a:rPr lang="en-GB" sz="2000" dirty="0"/>
              <a:t>2. The feast </a:t>
            </a:r>
            <a:r>
              <a:rPr lang="en-GB" sz="2000" b="1" dirty="0"/>
              <a:t>occurred</a:t>
            </a:r>
            <a:r>
              <a:rPr lang="en-GB" sz="2000" dirty="0"/>
              <a:t> annually</a:t>
            </a:r>
            <a:r>
              <a:rPr lang="en-GB" sz="2000" b="1" dirty="0"/>
              <a:t>. (celebrate) (celebration) (There..)</a:t>
            </a:r>
          </a:p>
          <a:p>
            <a:r>
              <a:rPr lang="en-GB" sz="2000" dirty="0"/>
              <a:t>The feast </a:t>
            </a:r>
            <a:r>
              <a:rPr lang="en-GB" sz="2000" b="1" dirty="0"/>
              <a:t>was celebrated</a:t>
            </a:r>
            <a:r>
              <a:rPr lang="en-GB" sz="2000" dirty="0"/>
              <a:t> annually.</a:t>
            </a:r>
          </a:p>
          <a:p>
            <a:r>
              <a:rPr lang="en-GB" sz="2000" dirty="0"/>
              <a:t>The feast </a:t>
            </a:r>
            <a:r>
              <a:rPr lang="en-GB" sz="2000" b="1" dirty="0"/>
              <a:t>was an annual celebration.</a:t>
            </a:r>
          </a:p>
          <a:p>
            <a:r>
              <a:rPr lang="en-GB" sz="2000" b="1" dirty="0"/>
              <a:t>There was </a:t>
            </a:r>
            <a:r>
              <a:rPr lang="en-GB" sz="2000" dirty="0"/>
              <a:t>a feast </a:t>
            </a:r>
            <a:r>
              <a:rPr lang="en-GB" sz="2000" b="1" dirty="0"/>
              <a:t>annually.</a:t>
            </a:r>
          </a:p>
          <a:p>
            <a:endParaRPr lang="en-GB" sz="2000" b="1" dirty="0"/>
          </a:p>
          <a:p>
            <a:pPr fontAlgn="base"/>
            <a:r>
              <a:rPr lang="en-GB" sz="2000" dirty="0"/>
              <a:t>3. Tobacco </a:t>
            </a:r>
            <a:r>
              <a:rPr lang="en-GB" sz="2000" b="1" dirty="0"/>
              <a:t>came first </a:t>
            </a:r>
            <a:r>
              <a:rPr lang="en-GB" sz="2000" dirty="0"/>
              <a:t>from America. </a:t>
            </a:r>
            <a:r>
              <a:rPr lang="en-GB" sz="2000" b="1" dirty="0"/>
              <a:t>(introduce) (import-v) (import-n)</a:t>
            </a:r>
            <a:endParaRPr lang="en-GB" sz="2000" dirty="0"/>
          </a:p>
          <a:p>
            <a:pPr fontAlgn="base"/>
            <a:r>
              <a:rPr lang="en-GB" sz="2000" dirty="0"/>
              <a:t>Tobacco </a:t>
            </a:r>
            <a:r>
              <a:rPr lang="en-GB" sz="2000" b="1" dirty="0"/>
              <a:t>was introduced</a:t>
            </a:r>
            <a:r>
              <a:rPr lang="en-GB" sz="2000" dirty="0"/>
              <a:t> from America.</a:t>
            </a:r>
          </a:p>
          <a:p>
            <a:pPr fontAlgn="base"/>
            <a:r>
              <a:rPr lang="en-GB" sz="2000" dirty="0"/>
              <a:t>Tobacco </a:t>
            </a:r>
            <a:r>
              <a:rPr lang="en-GB" sz="2000" b="1" dirty="0"/>
              <a:t>was originally imported</a:t>
            </a:r>
            <a:r>
              <a:rPr lang="en-GB" sz="2000" dirty="0"/>
              <a:t> from America.</a:t>
            </a:r>
          </a:p>
          <a:p>
            <a:pPr fontAlgn="base"/>
            <a:r>
              <a:rPr lang="en-GB" sz="2000" dirty="0"/>
              <a:t>Tobacco </a:t>
            </a:r>
            <a:r>
              <a:rPr lang="en-GB" sz="2000" b="1" dirty="0"/>
              <a:t>was originally an import</a:t>
            </a:r>
            <a:r>
              <a:rPr lang="en-GB" sz="2000" dirty="0"/>
              <a:t> from America.</a:t>
            </a:r>
          </a:p>
          <a:p>
            <a:pPr fontAlgn="base"/>
            <a:endParaRPr lang="en-GB" sz="2000" dirty="0"/>
          </a:p>
          <a:p>
            <a:pPr fontAlgn="base"/>
            <a:r>
              <a:rPr lang="en-GB" sz="2000" dirty="0"/>
              <a:t>4. It </a:t>
            </a:r>
            <a:r>
              <a:rPr lang="en-GB" sz="2000" b="1" dirty="0"/>
              <a:t>is</a:t>
            </a:r>
            <a:r>
              <a:rPr lang="en-GB" sz="2000" dirty="0"/>
              <a:t> </a:t>
            </a:r>
            <a:r>
              <a:rPr lang="en-GB" sz="2000" b="1" dirty="0"/>
              <a:t>arguable</a:t>
            </a:r>
            <a:r>
              <a:rPr lang="en-GB" sz="2000" dirty="0"/>
              <a:t> that warm-weather states draw the most visitors. </a:t>
            </a:r>
            <a:r>
              <a:rPr lang="en-GB" sz="2000" b="1" dirty="0"/>
              <a:t>(argue)</a:t>
            </a:r>
          </a:p>
          <a:p>
            <a:pPr fontAlgn="base"/>
            <a:r>
              <a:rPr lang="en-GB" sz="2000" dirty="0"/>
              <a:t>It </a:t>
            </a:r>
            <a:r>
              <a:rPr lang="en-GB" sz="2000" b="1" dirty="0"/>
              <a:t>can be argued</a:t>
            </a:r>
            <a:r>
              <a:rPr lang="en-GB" sz="2000" dirty="0"/>
              <a:t> that warm-weather states draw the most visitors.</a:t>
            </a:r>
          </a:p>
          <a:p>
            <a:pPr fontAlgn="base"/>
            <a:endParaRPr lang="en-GB" sz="2000" dirty="0"/>
          </a:p>
          <a:p>
            <a:pPr fontAlgn="base"/>
            <a:endParaRPr lang="en-GB" b="1" dirty="0"/>
          </a:p>
          <a:p>
            <a:pPr fontAlgn="base"/>
            <a:endParaRPr lang="en-GB" b="1" dirty="0"/>
          </a:p>
        </p:txBody>
      </p:sp>
    </p:spTree>
    <p:extLst>
      <p:ext uri="{BB962C8B-B14F-4D97-AF65-F5344CB8AC3E}">
        <p14:creationId xmlns:p14="http://schemas.microsoft.com/office/powerpoint/2010/main" val="406225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p:cTn id="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2">
                                            <p:txEl>
                                              <p:pRg st="3" end="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 calcmode="lin" valueType="num">
                                      <p:cBhvr>
                                        <p:cTn id="1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 calcmode="lin" valueType="num">
                                      <p:cBhvr>
                                        <p:cTn id="21"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2">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 calcmode="lin" valueType="num">
                                      <p:cBhvr>
                                        <p:cTn id="28"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29"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 calcmode="lin" valueType="num">
                                      <p:cBhvr additive="base">
                                        <p:cTn id="3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 calcmode="lin" valueType="num">
                                      <p:cBhvr additive="base">
                                        <p:cTn id="41"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anim calcmode="lin" valueType="num">
                                      <p:cBhvr additive="base">
                                        <p:cTn id="47"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nodeType="clickEffect">
                                  <p:stCondLst>
                                    <p:cond delay="0"/>
                                  </p:stCondLst>
                                  <p:childTnLst>
                                    <p:set>
                                      <p:cBhvr>
                                        <p:cTn id="52" dur="1" fill="hold">
                                          <p:stCondLst>
                                            <p:cond delay="0"/>
                                          </p:stCondLst>
                                        </p:cTn>
                                        <p:tgtEl>
                                          <p:spTgt spid="2">
                                            <p:txEl>
                                              <p:pRg st="16" end="16"/>
                                            </p:txEl>
                                          </p:spTgt>
                                        </p:tgtEl>
                                        <p:attrNameLst>
                                          <p:attrName>style.visibility</p:attrName>
                                        </p:attrNameLst>
                                      </p:cBhvr>
                                      <p:to>
                                        <p:strVal val="visible"/>
                                      </p:to>
                                    </p:set>
                                    <p:animEffect transition="in" filter="circle(in)">
                                      <p:cBhvr>
                                        <p:cTn id="53" dur="20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EBFD8-AA93-41F7-BAF5-15F7758A9C58}"/>
              </a:ext>
            </a:extLst>
          </p:cNvPr>
          <p:cNvSpPr/>
          <p:nvPr/>
        </p:nvSpPr>
        <p:spPr>
          <a:xfrm>
            <a:off x="1046375" y="405354"/>
            <a:ext cx="10482606" cy="5878532"/>
          </a:xfrm>
          <a:prstGeom prst="rect">
            <a:avLst/>
          </a:prstGeom>
        </p:spPr>
        <p:txBody>
          <a:bodyPr wrap="square">
            <a:spAutoFit/>
          </a:bodyPr>
          <a:lstStyle/>
          <a:p>
            <a:pPr fontAlgn="base"/>
            <a:r>
              <a:rPr lang="en-GB" sz="2000" dirty="0"/>
              <a:t>5. Each bitcoin </a:t>
            </a:r>
            <a:r>
              <a:rPr lang="en-GB" sz="2000" b="1" dirty="0"/>
              <a:t>is</a:t>
            </a:r>
            <a:r>
              <a:rPr lang="en-GB" sz="2000" dirty="0"/>
              <a:t> </a:t>
            </a:r>
            <a:r>
              <a:rPr lang="en-GB" sz="2000" b="1" dirty="0"/>
              <a:t>divisible</a:t>
            </a:r>
            <a:r>
              <a:rPr lang="en-GB" sz="2000" dirty="0"/>
              <a:t> into 100 million parts. </a:t>
            </a:r>
            <a:r>
              <a:rPr lang="en-GB" sz="2000" b="1" dirty="0"/>
              <a:t>(divide)</a:t>
            </a:r>
          </a:p>
          <a:p>
            <a:pPr fontAlgn="base"/>
            <a:r>
              <a:rPr lang="en-GB" sz="2000" dirty="0"/>
              <a:t>Each bitcoin </a:t>
            </a:r>
            <a:r>
              <a:rPr lang="en-GB" sz="2000" b="1" dirty="0"/>
              <a:t>can be divided</a:t>
            </a:r>
            <a:r>
              <a:rPr lang="en-GB" sz="2000" dirty="0"/>
              <a:t> into 100 million parts. </a:t>
            </a:r>
          </a:p>
          <a:p>
            <a:pPr fontAlgn="base"/>
            <a:endParaRPr lang="en-GB" sz="2000" dirty="0"/>
          </a:p>
          <a:p>
            <a:pPr fontAlgn="base"/>
            <a:r>
              <a:rPr lang="en-GB" sz="2000" dirty="0"/>
              <a:t>6. Obesity </a:t>
            </a:r>
            <a:r>
              <a:rPr lang="en-GB" sz="2000" b="1" dirty="0"/>
              <a:t>is increased by</a:t>
            </a:r>
            <a:r>
              <a:rPr lang="en-GB" sz="2000" dirty="0"/>
              <a:t> overeating. </a:t>
            </a:r>
            <a:r>
              <a:rPr lang="en-GB" sz="2000" b="1" dirty="0"/>
              <a:t>(increase-v)</a:t>
            </a:r>
            <a:endParaRPr lang="en-GB" sz="2000" dirty="0"/>
          </a:p>
          <a:p>
            <a:pPr fontAlgn="base"/>
            <a:r>
              <a:rPr lang="en-GB" sz="2000" dirty="0"/>
              <a:t>Obesity </a:t>
            </a:r>
            <a:r>
              <a:rPr lang="en-GB" sz="2000" b="1" dirty="0"/>
              <a:t>increases with </a:t>
            </a:r>
            <a:r>
              <a:rPr lang="en-GB" sz="2000" dirty="0"/>
              <a:t>overeating.</a:t>
            </a:r>
          </a:p>
          <a:p>
            <a:pPr fontAlgn="base"/>
            <a:endParaRPr lang="en-GB" sz="2000" b="1" dirty="0"/>
          </a:p>
          <a:p>
            <a:pPr fontAlgn="base"/>
            <a:r>
              <a:rPr lang="en-GB" sz="2000" dirty="0"/>
              <a:t>7. All properties in Vietnam </a:t>
            </a:r>
            <a:r>
              <a:rPr lang="en-GB" sz="2000" b="1" dirty="0"/>
              <a:t>belong</a:t>
            </a:r>
            <a:r>
              <a:rPr lang="en-GB" sz="2000" dirty="0"/>
              <a:t> </a:t>
            </a:r>
            <a:r>
              <a:rPr lang="en-GB" sz="2000" b="1" dirty="0"/>
              <a:t>to</a:t>
            </a:r>
            <a:r>
              <a:rPr lang="en-GB" sz="2000" dirty="0"/>
              <a:t> the country and the government</a:t>
            </a:r>
            <a:r>
              <a:rPr lang="en-GB" sz="2000" b="1" dirty="0"/>
              <a:t>. (own)</a:t>
            </a:r>
          </a:p>
          <a:p>
            <a:pPr fontAlgn="base"/>
            <a:r>
              <a:rPr lang="en-GB" sz="2000" dirty="0"/>
              <a:t>All properties in Vietnam </a:t>
            </a:r>
            <a:r>
              <a:rPr lang="en-GB" sz="2000" b="1" dirty="0"/>
              <a:t>are owned by</a:t>
            </a:r>
            <a:r>
              <a:rPr lang="en-GB" sz="2000" dirty="0"/>
              <a:t> the country and the government.</a:t>
            </a:r>
          </a:p>
          <a:p>
            <a:pPr fontAlgn="base"/>
            <a:endParaRPr lang="en-GB" sz="2000" b="1" dirty="0"/>
          </a:p>
          <a:p>
            <a:pPr fontAlgn="base"/>
            <a:r>
              <a:rPr lang="en-GB" sz="2000" dirty="0"/>
              <a:t>8. The ability to learn </a:t>
            </a:r>
            <a:r>
              <a:rPr lang="en-GB" sz="2000" b="1" dirty="0"/>
              <a:t>is</a:t>
            </a:r>
            <a:r>
              <a:rPr lang="en-GB" sz="2000" dirty="0"/>
              <a:t> </a:t>
            </a:r>
            <a:r>
              <a:rPr lang="en-GB" sz="2000" b="1" dirty="0"/>
              <a:t>possessed</a:t>
            </a:r>
            <a:r>
              <a:rPr lang="en-GB" sz="2000" dirty="0"/>
              <a:t> </a:t>
            </a:r>
            <a:r>
              <a:rPr lang="en-GB" sz="2000" b="1" dirty="0"/>
              <a:t>by</a:t>
            </a:r>
            <a:r>
              <a:rPr lang="en-GB" sz="2000" dirty="0"/>
              <a:t> humans, animals and some machines. </a:t>
            </a:r>
            <a:r>
              <a:rPr lang="en-GB" sz="2000" b="1" dirty="0"/>
              <a:t>(There is ..)</a:t>
            </a:r>
            <a:endParaRPr lang="en-GB" sz="2000" dirty="0"/>
          </a:p>
          <a:p>
            <a:pPr fontAlgn="base"/>
            <a:r>
              <a:rPr lang="en-GB" sz="2000" b="1" dirty="0"/>
              <a:t>There is </a:t>
            </a:r>
            <a:r>
              <a:rPr lang="en-GB" sz="2000" dirty="0"/>
              <a:t>the ability to learn </a:t>
            </a:r>
            <a:r>
              <a:rPr lang="en-GB" sz="2000" b="1" dirty="0"/>
              <a:t>in</a:t>
            </a:r>
            <a:r>
              <a:rPr lang="en-GB" sz="2000" dirty="0"/>
              <a:t> humans, animals and some machines.</a:t>
            </a:r>
          </a:p>
          <a:p>
            <a:pPr fontAlgn="base"/>
            <a:endParaRPr lang="en-GB" sz="2000" b="1" dirty="0"/>
          </a:p>
          <a:p>
            <a:pPr fontAlgn="base"/>
            <a:r>
              <a:rPr lang="en-GB" sz="2000" dirty="0"/>
              <a:t>9. Fairtrade certified tea </a:t>
            </a:r>
            <a:r>
              <a:rPr lang="en-GB" sz="2000" b="1" dirty="0"/>
              <a:t>is</a:t>
            </a:r>
            <a:r>
              <a:rPr lang="en-GB" sz="2000" dirty="0"/>
              <a:t> </a:t>
            </a:r>
            <a:r>
              <a:rPr lang="en-GB" sz="2000" b="1" dirty="0"/>
              <a:t>sold</a:t>
            </a:r>
            <a:r>
              <a:rPr lang="en-GB" sz="2000" dirty="0"/>
              <a:t> </a:t>
            </a:r>
            <a:r>
              <a:rPr lang="en-GB" sz="2000" b="1" dirty="0"/>
              <a:t>by</a:t>
            </a:r>
            <a:r>
              <a:rPr lang="en-GB" sz="2000" dirty="0"/>
              <a:t> a large number of stores around the world. </a:t>
            </a:r>
            <a:r>
              <a:rPr lang="en-GB" sz="2000" b="1" dirty="0"/>
              <a:t> (sale)</a:t>
            </a:r>
          </a:p>
          <a:p>
            <a:pPr fontAlgn="base"/>
            <a:r>
              <a:rPr lang="en-GB" sz="2000" dirty="0"/>
              <a:t>Fairtrade certified tea </a:t>
            </a:r>
            <a:r>
              <a:rPr lang="en-GB" sz="2000" b="1" dirty="0"/>
              <a:t>is on sale at </a:t>
            </a:r>
            <a:r>
              <a:rPr lang="en-GB" sz="2000" dirty="0"/>
              <a:t>a large number of suppliers around the world.</a:t>
            </a:r>
          </a:p>
          <a:p>
            <a:pPr fontAlgn="base"/>
            <a:endParaRPr lang="en-GB" sz="2000" dirty="0"/>
          </a:p>
          <a:p>
            <a:pPr fontAlgn="base"/>
            <a:endParaRPr lang="en-GB" dirty="0"/>
          </a:p>
          <a:p>
            <a:pPr fontAlgn="base"/>
            <a:r>
              <a:rPr lang="en-GB" dirty="0"/>
              <a:t>  </a:t>
            </a:r>
            <a:endParaRPr lang="en-GB" b="1" dirty="0"/>
          </a:p>
        </p:txBody>
      </p:sp>
    </p:spTree>
    <p:extLst>
      <p:ext uri="{BB962C8B-B14F-4D97-AF65-F5344CB8AC3E}">
        <p14:creationId xmlns:p14="http://schemas.microsoft.com/office/powerpoint/2010/main" val="2252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80">
                                          <p:stCondLst>
                                            <p:cond delay="0"/>
                                          </p:stCondLst>
                                        </p:cTn>
                                        <p:tgtEl>
                                          <p:spTgt spid="2">
                                            <p:txEl>
                                              <p:pRg st="1" end="1"/>
                                            </p:txEl>
                                          </p:spTgt>
                                        </p:tgtEl>
                                      </p:cBhvr>
                                    </p:animEffect>
                                    <p:anim calcmode="lin" valueType="num">
                                      <p:cBhvr>
                                        <p:cTn id="8"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1" end="1"/>
                                            </p:txEl>
                                          </p:spTgt>
                                        </p:tgtEl>
                                      </p:cBhvr>
                                      <p:to x="100000" y="60000"/>
                                    </p:animScale>
                                    <p:animScale>
                                      <p:cBhvr>
                                        <p:cTn id="14" dur="166" decel="50000">
                                          <p:stCondLst>
                                            <p:cond delay="676"/>
                                          </p:stCondLst>
                                        </p:cTn>
                                        <p:tgtEl>
                                          <p:spTgt spid="2">
                                            <p:txEl>
                                              <p:pRg st="1" end="1"/>
                                            </p:txEl>
                                          </p:spTgt>
                                        </p:tgtEl>
                                      </p:cBhvr>
                                      <p:to x="100000" y="100000"/>
                                    </p:animScale>
                                    <p:animScale>
                                      <p:cBhvr>
                                        <p:cTn id="15" dur="26">
                                          <p:stCondLst>
                                            <p:cond delay="1312"/>
                                          </p:stCondLst>
                                        </p:cTn>
                                        <p:tgtEl>
                                          <p:spTgt spid="2">
                                            <p:txEl>
                                              <p:pRg st="1" end="1"/>
                                            </p:txEl>
                                          </p:spTgt>
                                        </p:tgtEl>
                                      </p:cBhvr>
                                      <p:to x="100000" y="80000"/>
                                    </p:animScale>
                                    <p:animScale>
                                      <p:cBhvr>
                                        <p:cTn id="16" dur="166" decel="50000">
                                          <p:stCondLst>
                                            <p:cond delay="1338"/>
                                          </p:stCondLst>
                                        </p:cTn>
                                        <p:tgtEl>
                                          <p:spTgt spid="2">
                                            <p:txEl>
                                              <p:pRg st="1" end="1"/>
                                            </p:txEl>
                                          </p:spTgt>
                                        </p:tgtEl>
                                      </p:cBhvr>
                                      <p:to x="100000" y="100000"/>
                                    </p:animScale>
                                    <p:animScale>
                                      <p:cBhvr>
                                        <p:cTn id="17" dur="26">
                                          <p:stCondLst>
                                            <p:cond delay="1642"/>
                                          </p:stCondLst>
                                        </p:cTn>
                                        <p:tgtEl>
                                          <p:spTgt spid="2">
                                            <p:txEl>
                                              <p:pRg st="1" end="1"/>
                                            </p:txEl>
                                          </p:spTgt>
                                        </p:tgtEl>
                                      </p:cBhvr>
                                      <p:to x="100000" y="90000"/>
                                    </p:animScale>
                                    <p:animScale>
                                      <p:cBhvr>
                                        <p:cTn id="18" dur="166" decel="50000">
                                          <p:stCondLst>
                                            <p:cond delay="1668"/>
                                          </p:stCondLst>
                                        </p:cTn>
                                        <p:tgtEl>
                                          <p:spTgt spid="2">
                                            <p:txEl>
                                              <p:pRg st="1" end="1"/>
                                            </p:txEl>
                                          </p:spTgt>
                                        </p:tgtEl>
                                      </p:cBhvr>
                                      <p:to x="100000" y="100000"/>
                                    </p:animScale>
                                    <p:animScale>
                                      <p:cBhvr>
                                        <p:cTn id="19" dur="26">
                                          <p:stCondLst>
                                            <p:cond delay="1808"/>
                                          </p:stCondLst>
                                        </p:cTn>
                                        <p:tgtEl>
                                          <p:spTgt spid="2">
                                            <p:txEl>
                                              <p:pRg st="1" end="1"/>
                                            </p:txEl>
                                          </p:spTgt>
                                        </p:tgtEl>
                                      </p:cBhvr>
                                      <p:to x="100000" y="95000"/>
                                    </p:animScale>
                                    <p:animScale>
                                      <p:cBhvr>
                                        <p:cTn id="20" dur="166" decel="50000">
                                          <p:stCondLst>
                                            <p:cond delay="1834"/>
                                          </p:stCondLst>
                                        </p:cTn>
                                        <p:tgtEl>
                                          <p:spTgt spid="2">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p:cTn id="31" dur="1000" fill="hold"/>
                                        <p:tgtEl>
                                          <p:spTgt spid="2">
                                            <p:txEl>
                                              <p:pRg st="7" end="7"/>
                                            </p:txEl>
                                          </p:spTgt>
                                        </p:tgtEl>
                                        <p:attrNameLst>
                                          <p:attrName>ppt_w</p:attrName>
                                        </p:attrNameLst>
                                      </p:cBhvr>
                                      <p:tavLst>
                                        <p:tav tm="0">
                                          <p:val>
                                            <p:fltVal val="0"/>
                                          </p:val>
                                        </p:tav>
                                        <p:tav tm="100000">
                                          <p:val>
                                            <p:strVal val="#ppt_w"/>
                                          </p:val>
                                        </p:tav>
                                      </p:tavLst>
                                    </p:anim>
                                    <p:anim calcmode="lin" valueType="num">
                                      <p:cBhvr>
                                        <p:cTn id="32" dur="1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33" dur="1000" fill="hold"/>
                                        <p:tgtEl>
                                          <p:spTgt spid="2">
                                            <p:txEl>
                                              <p:pRg st="7" end="7"/>
                                            </p:txEl>
                                          </p:spTgt>
                                        </p:tgtEl>
                                        <p:attrNameLst>
                                          <p:attrName>style.rotation</p:attrName>
                                        </p:attrNameLst>
                                      </p:cBhvr>
                                      <p:tavLst>
                                        <p:tav tm="0">
                                          <p:val>
                                            <p:fltVal val="90"/>
                                          </p:val>
                                        </p:tav>
                                        <p:tav tm="100000">
                                          <p:val>
                                            <p:fltVal val="0"/>
                                          </p:val>
                                        </p:tav>
                                      </p:tavLst>
                                    </p:anim>
                                    <p:animEffect transition="in" filter="fade">
                                      <p:cBhvr>
                                        <p:cTn id="34" dur="10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9" dur="500"/>
                                        <p:tgtEl>
                                          <p:spTgt spid="2">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2">
                                            <p:txEl>
                                              <p:pRg st="13" end="13"/>
                                            </p:txEl>
                                          </p:spTgt>
                                        </p:tgtEl>
                                        <p:attrNameLst>
                                          <p:attrName>style.visibility</p:attrName>
                                        </p:attrNameLst>
                                      </p:cBhvr>
                                      <p:to>
                                        <p:strVal val="visible"/>
                                      </p:to>
                                    </p:set>
                                    <p:animEffect transition="in" filter="wheel(1)">
                                      <p:cBhvr>
                                        <p:cTn id="44" dur="20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EBFD8-AA93-41F7-BAF5-15F7758A9C58}"/>
              </a:ext>
            </a:extLst>
          </p:cNvPr>
          <p:cNvSpPr/>
          <p:nvPr/>
        </p:nvSpPr>
        <p:spPr>
          <a:xfrm>
            <a:off x="1046375" y="405354"/>
            <a:ext cx="10482606" cy="6801862"/>
          </a:xfrm>
          <a:prstGeom prst="rect">
            <a:avLst/>
          </a:prstGeom>
        </p:spPr>
        <p:txBody>
          <a:bodyPr wrap="square">
            <a:spAutoFit/>
          </a:bodyPr>
          <a:lstStyle/>
          <a:p>
            <a:pPr algn="ctr" fontAlgn="base"/>
            <a:r>
              <a:rPr lang="en-GB" sz="2000" dirty="0">
                <a:solidFill>
                  <a:srgbClr val="C00000"/>
                </a:solidFill>
                <a:latin typeface="+mj-lt"/>
              </a:rPr>
              <a:t>START THE SENTENCES WITH “WHAT”</a:t>
            </a:r>
            <a:br>
              <a:rPr lang="en-GB" sz="2000" dirty="0">
                <a:solidFill>
                  <a:srgbClr val="C00000"/>
                </a:solidFill>
                <a:latin typeface="+mj-lt"/>
              </a:rPr>
            </a:br>
            <a:br>
              <a:rPr lang="en-GB" sz="2000" dirty="0">
                <a:solidFill>
                  <a:srgbClr val="C00000"/>
                </a:solidFill>
                <a:latin typeface="+mj-lt"/>
              </a:rPr>
            </a:br>
            <a:r>
              <a:rPr lang="en-GB" sz="2000" dirty="0">
                <a:solidFill>
                  <a:srgbClr val="C00000"/>
                </a:solidFill>
                <a:latin typeface="+mj-lt"/>
              </a:rPr>
              <a:t>IT / WHAT STRUCTURES</a:t>
            </a:r>
          </a:p>
          <a:p>
            <a:pPr fontAlgn="base"/>
            <a:endParaRPr lang="en-GB" sz="2000" dirty="0"/>
          </a:p>
          <a:p>
            <a:pPr fontAlgn="base"/>
            <a:r>
              <a:rPr lang="en-GB" sz="1600" dirty="0"/>
              <a:t>1. </a:t>
            </a:r>
            <a:r>
              <a:rPr lang="en-GB" sz="1600" b="1" dirty="0"/>
              <a:t>It is </a:t>
            </a:r>
            <a:r>
              <a:rPr lang="en-GB" sz="1600" dirty="0"/>
              <a:t>impossible</a:t>
            </a:r>
            <a:r>
              <a:rPr lang="en-GB" sz="1600" b="1" dirty="0"/>
              <a:t> </a:t>
            </a:r>
            <a:r>
              <a:rPr lang="en-GB" sz="1600" dirty="0"/>
              <a:t>to reach other stars. </a:t>
            </a:r>
            <a:r>
              <a:rPr lang="en-GB" sz="1600" b="1" dirty="0"/>
              <a:t>(What..)</a:t>
            </a:r>
            <a:endParaRPr lang="en-GB" sz="1600" dirty="0"/>
          </a:p>
          <a:p>
            <a:pPr fontAlgn="base"/>
            <a:r>
              <a:rPr lang="en-GB" sz="1600" b="1" dirty="0"/>
              <a:t>What is </a:t>
            </a:r>
            <a:r>
              <a:rPr lang="en-GB" sz="1600" dirty="0"/>
              <a:t>impossible</a:t>
            </a:r>
            <a:r>
              <a:rPr lang="en-GB" sz="1600" b="1" dirty="0"/>
              <a:t> is </a:t>
            </a:r>
            <a:r>
              <a:rPr lang="en-GB" sz="1600" dirty="0"/>
              <a:t>to reach other stars.</a:t>
            </a:r>
          </a:p>
          <a:p>
            <a:pPr fontAlgn="base"/>
            <a:endParaRPr lang="en-GB" sz="1600" dirty="0"/>
          </a:p>
          <a:p>
            <a:pPr fontAlgn="base"/>
            <a:r>
              <a:rPr lang="en-GB" sz="1600" dirty="0"/>
              <a:t>2.</a:t>
            </a:r>
            <a:r>
              <a:rPr lang="en-GB" sz="1600" b="1" dirty="0"/>
              <a:t> It seems </a:t>
            </a:r>
            <a:r>
              <a:rPr lang="en-GB" sz="1600" dirty="0"/>
              <a:t>a shame</a:t>
            </a:r>
            <a:r>
              <a:rPr lang="en-GB" sz="1600" b="1" dirty="0"/>
              <a:t> </a:t>
            </a:r>
            <a:r>
              <a:rPr lang="en-GB" sz="1600" dirty="0"/>
              <a:t>that poverty still exists. </a:t>
            </a:r>
            <a:r>
              <a:rPr lang="en-GB" sz="1600" b="1" dirty="0"/>
              <a:t>(What ..)</a:t>
            </a:r>
            <a:endParaRPr lang="en-GB" sz="1600" dirty="0"/>
          </a:p>
          <a:p>
            <a:pPr fontAlgn="base"/>
            <a:r>
              <a:rPr lang="en-GB" sz="1600" b="1" dirty="0"/>
              <a:t>What seems </a:t>
            </a:r>
            <a:r>
              <a:rPr lang="en-GB" sz="1600" dirty="0"/>
              <a:t>a</a:t>
            </a:r>
            <a:r>
              <a:rPr lang="en-GB" sz="1600" b="1" dirty="0"/>
              <a:t> </a:t>
            </a:r>
            <a:r>
              <a:rPr lang="en-GB" sz="1600" dirty="0"/>
              <a:t>shame</a:t>
            </a:r>
            <a:r>
              <a:rPr lang="en-GB" sz="1600" b="1" dirty="0"/>
              <a:t> is </a:t>
            </a:r>
            <a:r>
              <a:rPr lang="en-GB" sz="1600" dirty="0"/>
              <a:t>that poverty still exists.</a:t>
            </a:r>
          </a:p>
          <a:p>
            <a:pPr fontAlgn="base"/>
            <a:endParaRPr lang="en-GB" sz="1600" dirty="0"/>
          </a:p>
          <a:p>
            <a:pPr fontAlgn="base"/>
            <a:r>
              <a:rPr lang="en-GB" sz="1600" dirty="0"/>
              <a:t>3. The full costs of our Balkanization are </a:t>
            </a:r>
            <a:r>
              <a:rPr lang="en-GB" sz="1600" b="1" dirty="0"/>
              <a:t>impossible</a:t>
            </a:r>
            <a:r>
              <a:rPr lang="en-GB" sz="1600" dirty="0"/>
              <a:t> to quantify. </a:t>
            </a:r>
            <a:r>
              <a:rPr lang="en-GB" sz="1600" b="1" dirty="0"/>
              <a:t>(It..)</a:t>
            </a:r>
            <a:r>
              <a:rPr lang="en-GB" sz="1600" dirty="0"/>
              <a:t> </a:t>
            </a:r>
            <a:r>
              <a:rPr lang="en-GB" sz="1600" b="1" dirty="0"/>
              <a:t>(What ..)</a:t>
            </a:r>
          </a:p>
          <a:p>
            <a:pPr fontAlgn="base"/>
            <a:r>
              <a:rPr lang="en-GB" sz="1600" b="1" dirty="0"/>
              <a:t>It is impossible</a:t>
            </a:r>
            <a:r>
              <a:rPr lang="en-GB" sz="1600" dirty="0"/>
              <a:t> to quantify the full costs of our Balkanization.  </a:t>
            </a:r>
          </a:p>
          <a:p>
            <a:pPr fontAlgn="base"/>
            <a:r>
              <a:rPr lang="en-GB" sz="1600" b="1" dirty="0"/>
              <a:t>What is impossible</a:t>
            </a:r>
            <a:r>
              <a:rPr lang="en-GB" sz="1600" dirty="0"/>
              <a:t> </a:t>
            </a:r>
            <a:r>
              <a:rPr lang="en-GB" sz="1600" b="1" dirty="0"/>
              <a:t>is</a:t>
            </a:r>
            <a:r>
              <a:rPr lang="en-GB" sz="1600" dirty="0"/>
              <a:t> to quantify the full costs of our Balkanization.  </a:t>
            </a:r>
          </a:p>
          <a:p>
            <a:pPr fontAlgn="base"/>
            <a:endParaRPr lang="en-GB" sz="1600" dirty="0"/>
          </a:p>
          <a:p>
            <a:pPr fontAlgn="base"/>
            <a:r>
              <a:rPr lang="en-GB" sz="1600" dirty="0"/>
              <a:t>4. </a:t>
            </a:r>
            <a:r>
              <a:rPr lang="en-GB" sz="1600" b="1" dirty="0"/>
              <a:t>It</a:t>
            </a:r>
            <a:r>
              <a:rPr lang="en-GB" sz="1600" dirty="0"/>
              <a:t> </a:t>
            </a:r>
            <a:r>
              <a:rPr lang="en-GB" sz="1600" b="1" dirty="0"/>
              <a:t>seems</a:t>
            </a:r>
            <a:r>
              <a:rPr lang="en-GB" sz="1600" dirty="0"/>
              <a:t> </a:t>
            </a:r>
            <a:r>
              <a:rPr lang="en-GB" sz="1600" b="1" dirty="0"/>
              <a:t>a</a:t>
            </a:r>
            <a:r>
              <a:rPr lang="en-GB" sz="1600" dirty="0"/>
              <a:t> better option to increase the taxes. </a:t>
            </a:r>
            <a:r>
              <a:rPr lang="en-GB" sz="1600" b="1" dirty="0"/>
              <a:t>(What ..)</a:t>
            </a:r>
          </a:p>
          <a:p>
            <a:pPr fontAlgn="base"/>
            <a:r>
              <a:rPr lang="en-GB" sz="1600" b="1" dirty="0"/>
              <a:t>What seems a </a:t>
            </a:r>
            <a:r>
              <a:rPr lang="en-GB" sz="1600" dirty="0"/>
              <a:t>better option </a:t>
            </a:r>
            <a:r>
              <a:rPr lang="en-GB" sz="1600" b="1" dirty="0"/>
              <a:t>is </a:t>
            </a:r>
            <a:r>
              <a:rPr lang="en-GB" sz="1600" dirty="0"/>
              <a:t>to increase the taxes. </a:t>
            </a:r>
          </a:p>
          <a:p>
            <a:pPr fontAlgn="base"/>
            <a:endParaRPr lang="en-GB" sz="1600" dirty="0"/>
          </a:p>
          <a:p>
            <a:pPr fontAlgn="base"/>
            <a:r>
              <a:rPr lang="en-GB" sz="1600" b="1" dirty="0"/>
              <a:t>5. It is </a:t>
            </a:r>
            <a:r>
              <a:rPr lang="en-GB" sz="1600" dirty="0"/>
              <a:t>noise that </a:t>
            </a:r>
            <a:r>
              <a:rPr lang="en-GB" sz="1600" b="1" dirty="0"/>
              <a:t>causes</a:t>
            </a:r>
            <a:r>
              <a:rPr lang="en-GB" sz="1600" dirty="0"/>
              <a:t> the most stress. </a:t>
            </a:r>
            <a:r>
              <a:rPr lang="en-GB" sz="1600" b="1" dirty="0"/>
              <a:t>(What ..)</a:t>
            </a:r>
            <a:endParaRPr lang="en-GB" sz="1600" dirty="0"/>
          </a:p>
          <a:p>
            <a:pPr fontAlgn="base"/>
            <a:r>
              <a:rPr lang="en-GB" sz="1600" b="1" dirty="0"/>
              <a:t>What causes </a:t>
            </a:r>
            <a:r>
              <a:rPr lang="en-GB" sz="1600" dirty="0"/>
              <a:t>the most stress</a:t>
            </a:r>
            <a:r>
              <a:rPr lang="en-GB" sz="1600" b="1" dirty="0"/>
              <a:t> is </a:t>
            </a:r>
            <a:r>
              <a:rPr lang="en-GB" sz="1600" dirty="0"/>
              <a:t>noise</a:t>
            </a:r>
            <a:r>
              <a:rPr lang="en-GB" sz="1600" b="1" dirty="0"/>
              <a:t>.</a:t>
            </a:r>
            <a:endParaRPr lang="en-GB" sz="1600" dirty="0"/>
          </a:p>
          <a:p>
            <a:pPr fontAlgn="base"/>
            <a:endParaRPr lang="en-GB" sz="1600" dirty="0"/>
          </a:p>
          <a:p>
            <a:pPr fontAlgn="base"/>
            <a:r>
              <a:rPr lang="en-GB" sz="1600" dirty="0"/>
              <a:t>6. </a:t>
            </a:r>
            <a:r>
              <a:rPr lang="en-GB" sz="1600" b="1" dirty="0"/>
              <a:t>It is</a:t>
            </a:r>
            <a:r>
              <a:rPr lang="en-GB" sz="1600" dirty="0"/>
              <a:t> factual that the reservoir of HIV-1 has been traced to chimps in Cameroon but </a:t>
            </a:r>
            <a:r>
              <a:rPr lang="en-GB" sz="1600" b="1" dirty="0"/>
              <a:t>it is</a:t>
            </a:r>
            <a:r>
              <a:rPr lang="en-GB" sz="1600" dirty="0"/>
              <a:t> highly disputable how it jumped to humans </a:t>
            </a:r>
            <a:r>
              <a:rPr lang="en-GB" sz="1600" b="1" dirty="0"/>
              <a:t>(What .. but how..)</a:t>
            </a:r>
          </a:p>
          <a:p>
            <a:pPr fontAlgn="base"/>
            <a:r>
              <a:rPr lang="en-GB" sz="1600" dirty="0"/>
              <a:t>What </a:t>
            </a:r>
            <a:r>
              <a:rPr lang="en-GB" sz="1600" b="1" dirty="0"/>
              <a:t>is</a:t>
            </a:r>
            <a:r>
              <a:rPr lang="en-GB" sz="1600" dirty="0"/>
              <a:t> factual </a:t>
            </a:r>
            <a:r>
              <a:rPr lang="en-GB" sz="1600" b="1" dirty="0"/>
              <a:t>is</a:t>
            </a:r>
            <a:r>
              <a:rPr lang="en-GB" sz="1600" dirty="0"/>
              <a:t> that the reservoir of HIV-1 has been traced to chimps in Cameroon but </a:t>
            </a:r>
            <a:r>
              <a:rPr lang="en-GB" sz="1600" b="1" dirty="0"/>
              <a:t>how</a:t>
            </a:r>
            <a:r>
              <a:rPr lang="en-GB" sz="1600" dirty="0"/>
              <a:t> </a:t>
            </a:r>
            <a:r>
              <a:rPr lang="en-GB" sz="1600" b="1" dirty="0"/>
              <a:t>it</a:t>
            </a:r>
            <a:r>
              <a:rPr lang="en-GB" sz="1600" dirty="0"/>
              <a:t> jumped to humans </a:t>
            </a:r>
            <a:r>
              <a:rPr lang="en-GB" sz="1600" b="1" dirty="0"/>
              <a:t>is</a:t>
            </a:r>
            <a:r>
              <a:rPr lang="en-GB" sz="1600" dirty="0"/>
              <a:t> highly disputable</a:t>
            </a:r>
          </a:p>
          <a:p>
            <a:pPr fontAlgn="base"/>
            <a:endParaRPr lang="en-GB" dirty="0"/>
          </a:p>
          <a:p>
            <a:pPr fontAlgn="base"/>
            <a:endParaRPr lang="en-GB" b="1" dirty="0"/>
          </a:p>
        </p:txBody>
      </p:sp>
    </p:spTree>
    <p:extLst>
      <p:ext uri="{BB962C8B-B14F-4D97-AF65-F5344CB8AC3E}">
        <p14:creationId xmlns:p14="http://schemas.microsoft.com/office/powerpoint/2010/main" val="359455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wipe(down)">
                                      <p:cBhvr>
                                        <p:cTn id="14" dur="500"/>
                                        <p:tgtEl>
                                          <p:spTgt spid="2">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animEffect transition="in" filter="circle(in)">
                                      <p:cBhvr>
                                        <p:cTn id="19" dur="2000"/>
                                        <p:tgtEl>
                                          <p:spTgt spid="2">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animEffect transition="in" filter="circle(out)">
                                      <p:cBhvr>
                                        <p:cTn id="24" dur="2000"/>
                                        <p:tgtEl>
                                          <p:spTgt spid="2">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animEffect transition="in" filter="barn(inVertical)">
                                      <p:cBhvr>
                                        <p:cTn id="29" dur="500"/>
                                        <p:tgtEl>
                                          <p:spTgt spid="2">
                                            <p:txEl>
                                              <p:pRg st="13" end="1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
                                            <p:txEl>
                                              <p:pRg st="16" end="16"/>
                                            </p:txEl>
                                          </p:spTgt>
                                        </p:tgtEl>
                                        <p:attrNameLst>
                                          <p:attrName>style.visibility</p:attrName>
                                        </p:attrNameLst>
                                      </p:cBhvr>
                                      <p:to>
                                        <p:strVal val="visible"/>
                                      </p:to>
                                    </p:set>
                                    <p:animEffect transition="in" filter="barn(inVertical)">
                                      <p:cBhvr>
                                        <p:cTn id="34" dur="500"/>
                                        <p:tgtEl>
                                          <p:spTgt spid="2">
                                            <p:txEl>
                                              <p:pRg st="16" end="1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2">
                                            <p:txEl>
                                              <p:pRg st="19" end="19"/>
                                            </p:txEl>
                                          </p:spTgt>
                                        </p:tgtEl>
                                        <p:attrNameLst>
                                          <p:attrName>style.visibility</p:attrName>
                                        </p:attrNameLst>
                                      </p:cBhvr>
                                      <p:to>
                                        <p:strVal val="visible"/>
                                      </p:to>
                                    </p:set>
                                    <p:animEffect transition="in" filter="barn(outVertical)">
                                      <p:cBhvr>
                                        <p:cTn id="39" dur="500"/>
                                        <p:tgtEl>
                                          <p:spTgt spid="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EBFD8-AA93-41F7-BAF5-15F7758A9C58}"/>
              </a:ext>
            </a:extLst>
          </p:cNvPr>
          <p:cNvSpPr/>
          <p:nvPr/>
        </p:nvSpPr>
        <p:spPr>
          <a:xfrm>
            <a:off x="1046375" y="405354"/>
            <a:ext cx="10482606" cy="5693866"/>
          </a:xfrm>
          <a:prstGeom prst="rect">
            <a:avLst/>
          </a:prstGeom>
        </p:spPr>
        <p:txBody>
          <a:bodyPr wrap="square">
            <a:spAutoFit/>
          </a:bodyPr>
          <a:lstStyle/>
          <a:p>
            <a:pPr algn="ctr" fontAlgn="base"/>
            <a:r>
              <a:rPr lang="en-GB" sz="2000" dirty="0">
                <a:solidFill>
                  <a:srgbClr val="C00000"/>
                </a:solidFill>
                <a:latin typeface="+mj-lt"/>
              </a:rPr>
              <a:t>ADVERB / WITH + NOUN</a:t>
            </a:r>
          </a:p>
          <a:p>
            <a:pPr algn="ctr" fontAlgn="base"/>
            <a:endParaRPr lang="en-GB" sz="2000" dirty="0">
              <a:solidFill>
                <a:srgbClr val="C00000"/>
              </a:solidFill>
              <a:latin typeface="+mj-lt"/>
            </a:endParaRPr>
          </a:p>
          <a:p>
            <a:pPr fontAlgn="base"/>
            <a:r>
              <a:rPr lang="en-GB" dirty="0"/>
              <a:t>e.g.. Most major charities can handle a stock or mutual fund share transfer </a:t>
            </a:r>
            <a:r>
              <a:rPr lang="en-GB" b="1" dirty="0"/>
              <a:t>easily</a:t>
            </a:r>
            <a:r>
              <a:rPr lang="en-GB" dirty="0"/>
              <a:t>. </a:t>
            </a:r>
          </a:p>
          <a:p>
            <a:pPr fontAlgn="base"/>
            <a:r>
              <a:rPr lang="en-GB" dirty="0"/>
              <a:t>Most major charities can handle a stock or mutual fund share transfer </a:t>
            </a:r>
            <a:r>
              <a:rPr lang="en-GB" b="1" dirty="0"/>
              <a:t>with</a:t>
            </a:r>
            <a:r>
              <a:rPr lang="en-GB" dirty="0"/>
              <a:t> </a:t>
            </a:r>
            <a:r>
              <a:rPr lang="en-GB" b="1" dirty="0"/>
              <a:t>ease</a:t>
            </a:r>
            <a:r>
              <a:rPr lang="en-GB" dirty="0"/>
              <a:t>.</a:t>
            </a:r>
          </a:p>
          <a:p>
            <a:pPr fontAlgn="base"/>
            <a:endParaRPr lang="en-GB" b="1" dirty="0"/>
          </a:p>
          <a:p>
            <a:pPr fontAlgn="base"/>
            <a:r>
              <a:rPr lang="en-GB" dirty="0"/>
              <a:t>1. Open communication  is encouraged by listening </a:t>
            </a:r>
            <a:r>
              <a:rPr lang="en-GB" b="1" dirty="0"/>
              <a:t>attentively.</a:t>
            </a:r>
          </a:p>
          <a:p>
            <a:pPr fontAlgn="base"/>
            <a:r>
              <a:rPr lang="en-GB" dirty="0"/>
              <a:t>Open communication  is encouraged by listening </a:t>
            </a:r>
            <a:r>
              <a:rPr lang="en-GB" b="1" dirty="0"/>
              <a:t>with attention.</a:t>
            </a:r>
          </a:p>
          <a:p>
            <a:pPr fontAlgn="base"/>
            <a:endParaRPr lang="en-GB" b="1" dirty="0"/>
          </a:p>
          <a:p>
            <a:pPr fontAlgn="base"/>
            <a:r>
              <a:rPr lang="en-GB" dirty="0"/>
              <a:t>2. The market set prices </a:t>
            </a:r>
            <a:r>
              <a:rPr lang="en-GB" b="1" dirty="0"/>
              <a:t>efficiently.</a:t>
            </a:r>
            <a:endParaRPr lang="en-GB" dirty="0"/>
          </a:p>
          <a:p>
            <a:pPr fontAlgn="base"/>
            <a:r>
              <a:rPr lang="en-GB" dirty="0"/>
              <a:t>The market set prices </a:t>
            </a:r>
            <a:r>
              <a:rPr lang="en-GB" b="1" dirty="0"/>
              <a:t>with efficiency.</a:t>
            </a:r>
          </a:p>
          <a:p>
            <a:pPr fontAlgn="base"/>
            <a:endParaRPr lang="en-GB" b="1" dirty="0"/>
          </a:p>
          <a:p>
            <a:pPr fontAlgn="base"/>
            <a:r>
              <a:rPr lang="en-GB" dirty="0"/>
              <a:t>3. Nobody knows </a:t>
            </a:r>
            <a:r>
              <a:rPr lang="en-GB" b="1" dirty="0"/>
              <a:t>certainly</a:t>
            </a:r>
            <a:r>
              <a:rPr lang="en-GB" dirty="0"/>
              <a:t> whether fiscal policy would help or hurt.</a:t>
            </a:r>
          </a:p>
          <a:p>
            <a:pPr fontAlgn="base"/>
            <a:r>
              <a:rPr lang="en-GB" dirty="0"/>
              <a:t>Nobody knows </a:t>
            </a:r>
            <a:r>
              <a:rPr lang="en-GB" b="1" dirty="0"/>
              <a:t>with</a:t>
            </a:r>
            <a:r>
              <a:rPr lang="en-GB" dirty="0"/>
              <a:t> </a:t>
            </a:r>
            <a:r>
              <a:rPr lang="en-GB" b="1" dirty="0"/>
              <a:t>much</a:t>
            </a:r>
            <a:r>
              <a:rPr lang="en-GB" dirty="0"/>
              <a:t> </a:t>
            </a:r>
            <a:r>
              <a:rPr lang="en-GB" b="1" dirty="0"/>
              <a:t>certainty</a:t>
            </a:r>
            <a:r>
              <a:rPr lang="en-GB" dirty="0"/>
              <a:t> whether fiscal policy would help or hurt.</a:t>
            </a:r>
          </a:p>
          <a:p>
            <a:pPr fontAlgn="base"/>
            <a:endParaRPr lang="en-GB" dirty="0"/>
          </a:p>
          <a:p>
            <a:pPr fontAlgn="base"/>
            <a:r>
              <a:rPr lang="en-GB" dirty="0"/>
              <a:t>4. Ruskin conveys the scientific understanding  </a:t>
            </a:r>
            <a:r>
              <a:rPr lang="en-GB" b="1" dirty="0"/>
              <a:t>clearly and precisely</a:t>
            </a:r>
            <a:r>
              <a:rPr lang="en-GB" dirty="0"/>
              <a:t>. </a:t>
            </a:r>
          </a:p>
          <a:p>
            <a:pPr fontAlgn="base"/>
            <a:r>
              <a:rPr lang="en-GB" dirty="0"/>
              <a:t>Ruskin conveys the scientific understanding  </a:t>
            </a:r>
            <a:r>
              <a:rPr lang="en-GB" b="1" dirty="0"/>
              <a:t>with</a:t>
            </a:r>
            <a:r>
              <a:rPr lang="en-GB" dirty="0"/>
              <a:t> </a:t>
            </a:r>
            <a:r>
              <a:rPr lang="en-GB" b="1" dirty="0"/>
              <a:t>clarity</a:t>
            </a:r>
            <a:r>
              <a:rPr lang="en-GB" dirty="0"/>
              <a:t> </a:t>
            </a:r>
            <a:r>
              <a:rPr lang="en-GB" b="1" dirty="0"/>
              <a:t>and precision</a:t>
            </a:r>
            <a:r>
              <a:rPr lang="en-GB" dirty="0"/>
              <a:t>. </a:t>
            </a:r>
          </a:p>
          <a:p>
            <a:pPr fontAlgn="base"/>
            <a:endParaRPr lang="en-GB" b="1" dirty="0"/>
          </a:p>
          <a:p>
            <a:pPr fontAlgn="base"/>
            <a:r>
              <a:rPr lang="en-GB" b="1" dirty="0"/>
              <a:t>5. Clearly,</a:t>
            </a:r>
            <a:r>
              <a:rPr lang="en-GB" dirty="0"/>
              <a:t> this behaviour is disturbing and deserving of swift and severe sanctions.</a:t>
            </a:r>
          </a:p>
          <a:p>
            <a:pPr fontAlgn="base"/>
            <a:r>
              <a:rPr lang="en-GB" b="1" dirty="0"/>
              <a:t>Obviously,</a:t>
            </a:r>
            <a:r>
              <a:rPr lang="en-GB" dirty="0"/>
              <a:t> this behaviour is disturbing and deserving of swift and severe sanctions.</a:t>
            </a:r>
          </a:p>
          <a:p>
            <a:pPr fontAlgn="base"/>
            <a:endParaRPr lang="en-GB" b="1" dirty="0"/>
          </a:p>
        </p:txBody>
      </p:sp>
    </p:spTree>
    <p:extLst>
      <p:ext uri="{BB962C8B-B14F-4D97-AF65-F5344CB8AC3E}">
        <p14:creationId xmlns:p14="http://schemas.microsoft.com/office/powerpoint/2010/main" val="192285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circle(in)">
                                      <p:cBhvr>
                                        <p:cTn id="7" dur="20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circle(out)">
                                      <p:cBhvr>
                                        <p:cTn id="12" dur="2000"/>
                                        <p:tgtEl>
                                          <p:spTgt spid="2">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animEffect transition="in" filter="box(in)">
                                      <p:cBhvr>
                                        <p:cTn id="17" dur="2000"/>
                                        <p:tgtEl>
                                          <p:spTgt spid="2">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3" presetClass="entr" presetSubtype="16" fill="hold" nodeType="clickEffect">
                                  <p:stCondLst>
                                    <p:cond delay="0"/>
                                  </p:stCondLst>
                                  <p:childTnLst>
                                    <p:set>
                                      <p:cBhvr>
                                        <p:cTn id="21" dur="1" fill="hold">
                                          <p:stCondLst>
                                            <p:cond delay="0"/>
                                          </p:stCondLst>
                                        </p:cTn>
                                        <p:tgtEl>
                                          <p:spTgt spid="2">
                                            <p:txEl>
                                              <p:pRg st="15" end="15"/>
                                            </p:txEl>
                                          </p:spTgt>
                                        </p:tgtEl>
                                        <p:attrNameLst>
                                          <p:attrName>style.visibility</p:attrName>
                                        </p:attrNameLst>
                                      </p:cBhvr>
                                      <p:to>
                                        <p:strVal val="visible"/>
                                      </p:to>
                                    </p:set>
                                    <p:animEffect transition="in" filter="plus(in)">
                                      <p:cBhvr>
                                        <p:cTn id="22" dur="2000"/>
                                        <p:tgtEl>
                                          <p:spTgt spid="2">
                                            <p:txEl>
                                              <p:pRg st="15"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diamond(in)">
                                      <p:cBhvr>
                                        <p:cTn id="27" dur="20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EBFD8-AA93-41F7-BAF5-15F7758A9C58}"/>
              </a:ext>
            </a:extLst>
          </p:cNvPr>
          <p:cNvSpPr/>
          <p:nvPr/>
        </p:nvSpPr>
        <p:spPr>
          <a:xfrm>
            <a:off x="1046375" y="405354"/>
            <a:ext cx="10482606" cy="5693866"/>
          </a:xfrm>
          <a:prstGeom prst="rect">
            <a:avLst/>
          </a:prstGeom>
        </p:spPr>
        <p:txBody>
          <a:bodyPr wrap="square">
            <a:spAutoFit/>
          </a:bodyPr>
          <a:lstStyle/>
          <a:p>
            <a:pPr algn="ctr" fontAlgn="base"/>
            <a:r>
              <a:rPr lang="en-GB" sz="2000" dirty="0">
                <a:solidFill>
                  <a:srgbClr val="C00000"/>
                </a:solidFill>
                <a:latin typeface="+mj-lt"/>
              </a:rPr>
              <a:t>ADVERB / IN + NOUN</a:t>
            </a:r>
          </a:p>
          <a:p>
            <a:pPr algn="ctr" fontAlgn="base"/>
            <a:endParaRPr lang="en-GB" sz="2000" dirty="0">
              <a:solidFill>
                <a:srgbClr val="C00000"/>
              </a:solidFill>
              <a:latin typeface="+mj-lt"/>
            </a:endParaRPr>
          </a:p>
          <a:p>
            <a:pPr fontAlgn="base"/>
            <a:r>
              <a:rPr lang="en-GB" dirty="0"/>
              <a:t>e.g.. Genistein is found </a:t>
            </a:r>
            <a:r>
              <a:rPr lang="en-GB" b="1" dirty="0"/>
              <a:t>abundantly</a:t>
            </a:r>
            <a:r>
              <a:rPr lang="en-GB" dirty="0"/>
              <a:t> in soybean products. </a:t>
            </a:r>
          </a:p>
          <a:p>
            <a:pPr fontAlgn="base"/>
            <a:r>
              <a:rPr lang="en-GB" dirty="0"/>
              <a:t>Genistein is found </a:t>
            </a:r>
            <a:r>
              <a:rPr lang="en-GB" b="1" dirty="0"/>
              <a:t>in abundance</a:t>
            </a:r>
            <a:r>
              <a:rPr lang="en-GB" dirty="0"/>
              <a:t> in soybean products. </a:t>
            </a:r>
          </a:p>
          <a:p>
            <a:pPr fontAlgn="base"/>
            <a:endParaRPr lang="en-GB" b="1" dirty="0"/>
          </a:p>
          <a:p>
            <a:pPr fontAlgn="base"/>
            <a:r>
              <a:rPr lang="en-GB" dirty="0"/>
              <a:t>1. </a:t>
            </a:r>
            <a:r>
              <a:rPr lang="en-GB" b="1" dirty="0"/>
              <a:t>Essentially</a:t>
            </a:r>
            <a:r>
              <a:rPr lang="en-GB" dirty="0"/>
              <a:t>, they used the smaller polymers to force together the larger spheres. </a:t>
            </a:r>
          </a:p>
          <a:p>
            <a:pPr fontAlgn="base"/>
            <a:r>
              <a:rPr lang="en-GB" b="1" dirty="0"/>
              <a:t>In</a:t>
            </a:r>
            <a:r>
              <a:rPr lang="en-GB" dirty="0"/>
              <a:t> </a:t>
            </a:r>
            <a:r>
              <a:rPr lang="en-GB" b="1" dirty="0"/>
              <a:t>essence</a:t>
            </a:r>
            <a:r>
              <a:rPr lang="en-GB" dirty="0"/>
              <a:t>, they used the smaller polymers to force together the larger spheres.</a:t>
            </a:r>
          </a:p>
          <a:p>
            <a:pPr fontAlgn="base"/>
            <a:endParaRPr lang="en-GB" b="1" dirty="0"/>
          </a:p>
          <a:p>
            <a:pPr fontAlgn="base"/>
            <a:r>
              <a:rPr lang="en-GB" dirty="0"/>
              <a:t>2. The invasion force was divided into three groups, which were to land </a:t>
            </a:r>
            <a:r>
              <a:rPr lang="en-GB" b="1" dirty="0"/>
              <a:t>successively</a:t>
            </a:r>
            <a:r>
              <a:rPr lang="en-GB" dirty="0"/>
              <a:t>.</a:t>
            </a:r>
          </a:p>
          <a:p>
            <a:pPr fontAlgn="base"/>
            <a:r>
              <a:rPr lang="en-GB" dirty="0"/>
              <a:t>The invasion force was divided into three groups, which were to land </a:t>
            </a:r>
            <a:r>
              <a:rPr lang="en-GB" b="1" dirty="0"/>
              <a:t>in succession.</a:t>
            </a:r>
            <a:endParaRPr lang="en-GB" dirty="0"/>
          </a:p>
          <a:p>
            <a:pPr fontAlgn="base"/>
            <a:endParaRPr lang="en-GB" b="1" dirty="0"/>
          </a:p>
          <a:p>
            <a:pPr fontAlgn="base"/>
            <a:r>
              <a:rPr lang="en-GB" dirty="0"/>
              <a:t>3. Finally, the serial numbers are added </a:t>
            </a:r>
            <a:r>
              <a:rPr lang="en-GB" b="1" dirty="0"/>
              <a:t>sequentially</a:t>
            </a:r>
            <a:r>
              <a:rPr lang="en-GB" dirty="0"/>
              <a:t>.</a:t>
            </a:r>
          </a:p>
          <a:p>
            <a:pPr fontAlgn="base"/>
            <a:r>
              <a:rPr lang="en-GB" dirty="0"/>
              <a:t>Finally, the serial numbers are added </a:t>
            </a:r>
            <a:r>
              <a:rPr lang="en-GB" b="1" dirty="0"/>
              <a:t>in sequence.</a:t>
            </a:r>
          </a:p>
          <a:p>
            <a:pPr fontAlgn="base"/>
            <a:endParaRPr lang="en-GB" dirty="0"/>
          </a:p>
          <a:p>
            <a:pPr fontAlgn="base"/>
            <a:r>
              <a:rPr lang="en-GB" dirty="0"/>
              <a:t>4. The brewery is working </a:t>
            </a:r>
            <a:r>
              <a:rPr lang="en-GB" b="1" dirty="0"/>
              <a:t>cooperatively</a:t>
            </a:r>
            <a:r>
              <a:rPr lang="en-GB" dirty="0"/>
              <a:t> with the relief group. </a:t>
            </a:r>
          </a:p>
          <a:p>
            <a:pPr fontAlgn="base"/>
            <a:r>
              <a:rPr lang="en-GB" dirty="0"/>
              <a:t>The brewery is working </a:t>
            </a:r>
            <a:r>
              <a:rPr lang="en-GB" b="1" dirty="0"/>
              <a:t>in</a:t>
            </a:r>
            <a:r>
              <a:rPr lang="en-GB" dirty="0"/>
              <a:t> </a:t>
            </a:r>
            <a:r>
              <a:rPr lang="en-GB" b="1" dirty="0"/>
              <a:t>cooperation</a:t>
            </a:r>
            <a:r>
              <a:rPr lang="en-GB" dirty="0"/>
              <a:t> with the relief group.</a:t>
            </a:r>
          </a:p>
          <a:p>
            <a:pPr fontAlgn="base"/>
            <a:endParaRPr lang="en-GB" b="1" dirty="0"/>
          </a:p>
          <a:p>
            <a:pPr fontAlgn="base"/>
            <a:r>
              <a:rPr lang="en-GB" b="1" dirty="0"/>
              <a:t>5. Comparatively</a:t>
            </a:r>
            <a:r>
              <a:rPr lang="en-GB" dirty="0"/>
              <a:t>, India ranks below on the UN Human Development Index </a:t>
            </a:r>
            <a:r>
              <a:rPr lang="en-GB" b="1" dirty="0"/>
              <a:t>than</a:t>
            </a:r>
            <a:r>
              <a:rPr lang="en-GB" dirty="0"/>
              <a:t> China.</a:t>
            </a:r>
          </a:p>
          <a:p>
            <a:pPr fontAlgn="base"/>
            <a:r>
              <a:rPr lang="en-GB" dirty="0"/>
              <a:t>India ranks below on the UN Human Development Index </a:t>
            </a:r>
            <a:r>
              <a:rPr lang="en-GB" b="1" dirty="0"/>
              <a:t>in</a:t>
            </a:r>
            <a:r>
              <a:rPr lang="en-GB" dirty="0"/>
              <a:t> </a:t>
            </a:r>
            <a:r>
              <a:rPr lang="en-GB" b="1" dirty="0"/>
              <a:t>comparison</a:t>
            </a:r>
            <a:r>
              <a:rPr lang="en-GB" dirty="0"/>
              <a:t> </a:t>
            </a:r>
            <a:r>
              <a:rPr lang="en-GB" b="1" dirty="0"/>
              <a:t>to</a:t>
            </a:r>
            <a:r>
              <a:rPr lang="en-GB" dirty="0"/>
              <a:t> China.</a:t>
            </a:r>
          </a:p>
          <a:p>
            <a:pPr fontAlgn="base"/>
            <a:endParaRPr lang="en-GB" b="1" dirty="0"/>
          </a:p>
        </p:txBody>
      </p:sp>
    </p:spTree>
    <p:extLst>
      <p:ext uri="{BB962C8B-B14F-4D97-AF65-F5344CB8AC3E}">
        <p14:creationId xmlns:p14="http://schemas.microsoft.com/office/powerpoint/2010/main" val="58237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7" dur="500"/>
                                        <p:tgtEl>
                                          <p:spTgt spid="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animEffect transition="in" filter="randombar(vertical)">
                                      <p:cBhvr>
                                        <p:cTn id="12" dur="500"/>
                                        <p:tgtEl>
                                          <p:spTgt spid="2">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animEffect transition="in" filter="randombar(horizontal)">
                                      <p:cBhvr>
                                        <p:cTn id="17" dur="500"/>
                                        <p:tgtEl>
                                          <p:spTgt spid="2">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2">
                                            <p:txEl>
                                              <p:pRg st="15" end="15"/>
                                            </p:txEl>
                                          </p:spTgt>
                                        </p:tgtEl>
                                        <p:attrNameLst>
                                          <p:attrName>style.visibility</p:attrName>
                                        </p:attrNameLst>
                                      </p:cBhvr>
                                      <p:to>
                                        <p:strVal val="visible"/>
                                      </p:to>
                                    </p:set>
                                    <p:animEffect transition="in" filter="randombar(vertical)">
                                      <p:cBhvr>
                                        <p:cTn id="22" dur="500"/>
                                        <p:tgtEl>
                                          <p:spTgt spid="2">
                                            <p:txEl>
                                              <p:pRg st="15"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randombar(horizontal)">
                                      <p:cBhvr>
                                        <p:cTn id="2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3EBFD8-AA93-41F7-BAF5-15F7758A9C58}"/>
              </a:ext>
            </a:extLst>
          </p:cNvPr>
          <p:cNvSpPr/>
          <p:nvPr/>
        </p:nvSpPr>
        <p:spPr>
          <a:xfrm>
            <a:off x="1027521" y="443061"/>
            <a:ext cx="10774837" cy="5570756"/>
          </a:xfrm>
          <a:prstGeom prst="rect">
            <a:avLst/>
          </a:prstGeom>
        </p:spPr>
        <p:txBody>
          <a:bodyPr wrap="square">
            <a:spAutoFit/>
          </a:bodyPr>
          <a:lstStyle/>
          <a:p>
            <a:pPr algn="ctr" fontAlgn="base"/>
            <a:r>
              <a:rPr lang="en-GB" sz="2000" dirty="0">
                <a:solidFill>
                  <a:srgbClr val="C00000"/>
                </a:solidFill>
                <a:latin typeface="+mj-lt"/>
              </a:rPr>
              <a:t>LINKING IDEAS</a:t>
            </a:r>
          </a:p>
          <a:p>
            <a:pPr algn="ctr" fontAlgn="base"/>
            <a:endParaRPr lang="en-GB" sz="1600" dirty="0">
              <a:solidFill>
                <a:srgbClr val="C00000"/>
              </a:solidFill>
              <a:latin typeface="+mj-lt"/>
            </a:endParaRPr>
          </a:p>
          <a:p>
            <a:pPr fontAlgn="base"/>
            <a:r>
              <a:rPr lang="en-GB" sz="1600" b="1" dirty="0"/>
              <a:t>1. </a:t>
            </a:r>
            <a:r>
              <a:rPr lang="en-GB" sz="1600" b="1" u="sng" dirty="0"/>
              <a:t>Linking when there is Word Repetition</a:t>
            </a:r>
            <a:endParaRPr lang="en-GB" sz="1600" b="1" dirty="0"/>
          </a:p>
          <a:p>
            <a:pPr fontAlgn="base"/>
            <a:r>
              <a:rPr lang="en-GB" sz="1600" dirty="0"/>
              <a:t>Economic recessions cause </a:t>
            </a:r>
            <a:r>
              <a:rPr lang="en-GB" sz="1600" b="1" dirty="0"/>
              <a:t>bankruptcies. Bankruptcies </a:t>
            </a:r>
            <a:r>
              <a:rPr lang="en-GB" sz="1600" dirty="0"/>
              <a:t>harm whole communities.</a:t>
            </a:r>
          </a:p>
          <a:p>
            <a:pPr fontAlgn="base"/>
            <a:endParaRPr lang="en-GB" sz="1600" b="1" dirty="0"/>
          </a:p>
          <a:p>
            <a:pPr fontAlgn="base"/>
            <a:r>
              <a:rPr lang="en-GB" sz="1600" b="1" dirty="0"/>
              <a:t>These</a:t>
            </a:r>
            <a:r>
              <a:rPr lang="en-GB" sz="1600" dirty="0"/>
              <a:t> harm whole communities. </a:t>
            </a:r>
            <a:r>
              <a:rPr lang="en-GB" sz="1600" dirty="0">
                <a:solidFill>
                  <a:srgbClr val="C00000"/>
                </a:solidFill>
              </a:rPr>
              <a:t>(pronoun)</a:t>
            </a:r>
          </a:p>
          <a:p>
            <a:pPr fontAlgn="base"/>
            <a:r>
              <a:rPr lang="en-GB" sz="1600" b="1" dirty="0"/>
              <a:t>Losing all of one’s money</a:t>
            </a:r>
            <a:r>
              <a:rPr lang="en-GB" sz="1600" dirty="0"/>
              <a:t> harm whole communities. </a:t>
            </a:r>
            <a:r>
              <a:rPr lang="en-GB" sz="1600" dirty="0">
                <a:solidFill>
                  <a:srgbClr val="C00000"/>
                </a:solidFill>
              </a:rPr>
              <a:t>(paraphrase)</a:t>
            </a:r>
          </a:p>
          <a:p>
            <a:pPr fontAlgn="base"/>
            <a:r>
              <a:rPr lang="en-GB" sz="1600" b="1" dirty="0"/>
              <a:t>Such disasters </a:t>
            </a:r>
            <a:r>
              <a:rPr lang="en-GB" sz="1600" dirty="0"/>
              <a:t>harm whole communities. </a:t>
            </a:r>
            <a:r>
              <a:rPr lang="en-GB" sz="1600" dirty="0">
                <a:solidFill>
                  <a:srgbClr val="C00000"/>
                </a:solidFill>
              </a:rPr>
              <a:t>(more general word)</a:t>
            </a:r>
          </a:p>
          <a:p>
            <a:pPr fontAlgn="base"/>
            <a:r>
              <a:rPr lang="en-GB" sz="1600" b="1" dirty="0"/>
              <a:t>Consequently, harm is suffered by </a:t>
            </a:r>
            <a:r>
              <a:rPr lang="en-GB" sz="1600" dirty="0"/>
              <a:t>whole communities. </a:t>
            </a:r>
            <a:r>
              <a:rPr lang="en-GB" sz="1600" dirty="0">
                <a:solidFill>
                  <a:srgbClr val="C00000"/>
                </a:solidFill>
              </a:rPr>
              <a:t>(connector)</a:t>
            </a:r>
          </a:p>
          <a:p>
            <a:pPr fontAlgn="base"/>
            <a:endParaRPr lang="en-GB" sz="1600" dirty="0">
              <a:solidFill>
                <a:srgbClr val="C00000"/>
              </a:solidFill>
            </a:endParaRPr>
          </a:p>
          <a:p>
            <a:pPr fontAlgn="base"/>
            <a:r>
              <a:rPr lang="en-GB" sz="1600" b="1" dirty="0"/>
              <a:t>2. </a:t>
            </a:r>
            <a:r>
              <a:rPr lang="en-GB" sz="1600" b="1" u="sng" dirty="0"/>
              <a:t>Linking when there is Statement Repetition</a:t>
            </a:r>
          </a:p>
          <a:p>
            <a:pPr fontAlgn="base"/>
            <a:r>
              <a:rPr lang="en-GB" sz="1600" dirty="0"/>
              <a:t>If labour-saving machinery is installed, there will be </a:t>
            </a:r>
            <a:r>
              <a:rPr lang="en-GB" sz="1600" b="1" dirty="0"/>
              <a:t>a rise in the number of the unemployed.</a:t>
            </a:r>
            <a:r>
              <a:rPr lang="en-GB" sz="1600" dirty="0"/>
              <a:t> </a:t>
            </a:r>
            <a:r>
              <a:rPr lang="en-GB" sz="1600" b="1" dirty="0"/>
              <a:t>When the number of the unemployed rises</a:t>
            </a:r>
            <a:r>
              <a:rPr lang="en-GB" sz="1600" dirty="0"/>
              <a:t>, wages will tend to fall.</a:t>
            </a:r>
          </a:p>
          <a:p>
            <a:pPr fontAlgn="base"/>
            <a:endParaRPr lang="en-GB" sz="1600" b="1" dirty="0"/>
          </a:p>
          <a:p>
            <a:pPr fontAlgn="base"/>
            <a:r>
              <a:rPr lang="en-GB" sz="1600" b="1" dirty="0"/>
              <a:t>When that is the case, </a:t>
            </a:r>
            <a:r>
              <a:rPr lang="en-GB" sz="1600" dirty="0"/>
              <a:t>wages will tend to fall.</a:t>
            </a:r>
          </a:p>
          <a:p>
            <a:pPr fontAlgn="base"/>
            <a:r>
              <a:rPr lang="en-GB" sz="1600" b="1" dirty="0"/>
              <a:t>When that happens, </a:t>
            </a:r>
            <a:r>
              <a:rPr lang="en-GB" sz="1600" dirty="0"/>
              <a:t>wages will tend to fall.</a:t>
            </a:r>
          </a:p>
          <a:p>
            <a:pPr fontAlgn="base"/>
            <a:r>
              <a:rPr lang="en-GB" sz="1600" b="1" dirty="0"/>
              <a:t>Yet, a rise in unemployment means </a:t>
            </a:r>
            <a:r>
              <a:rPr lang="en-GB" sz="1600" dirty="0"/>
              <a:t>a fall in wages.</a:t>
            </a:r>
          </a:p>
          <a:p>
            <a:pPr fontAlgn="base"/>
            <a:r>
              <a:rPr lang="en-GB" sz="1600" b="1" dirty="0"/>
              <a:t>Yet, a fall in employment means </a:t>
            </a:r>
            <a:r>
              <a:rPr lang="en-GB" sz="1600" dirty="0"/>
              <a:t>a fall in wages.</a:t>
            </a:r>
          </a:p>
          <a:p>
            <a:pPr fontAlgn="base"/>
            <a:r>
              <a:rPr lang="en-GB" sz="1600" b="1" dirty="0"/>
              <a:t>With increases in unemployment, </a:t>
            </a:r>
            <a:r>
              <a:rPr lang="en-GB" sz="1600" dirty="0"/>
              <a:t>wages will tend to fall.</a:t>
            </a:r>
          </a:p>
          <a:p>
            <a:pPr fontAlgn="base"/>
            <a:endParaRPr lang="en-GB" sz="1600" dirty="0">
              <a:solidFill>
                <a:srgbClr val="C00000"/>
              </a:solidFill>
            </a:endParaRPr>
          </a:p>
          <a:p>
            <a:pPr fontAlgn="base"/>
            <a:r>
              <a:rPr lang="en-GB" sz="1600" dirty="0"/>
              <a:t>Vaccination provides a significant fall in childhood diseases, as well as an increase in </a:t>
            </a:r>
            <a:r>
              <a:rPr lang="en-GB" sz="1600" b="1" dirty="0"/>
              <a:t>herd immunity. Herd immunity </a:t>
            </a:r>
            <a:r>
              <a:rPr lang="en-GB" sz="1600" dirty="0"/>
              <a:t>enables healthy future generations.</a:t>
            </a:r>
          </a:p>
        </p:txBody>
      </p:sp>
    </p:spTree>
    <p:extLst>
      <p:ext uri="{BB962C8B-B14F-4D97-AF65-F5344CB8AC3E}">
        <p14:creationId xmlns:p14="http://schemas.microsoft.com/office/powerpoint/2010/main" val="43605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FF0A-2C35-4AE7-A14D-E579838EDECD}"/>
              </a:ext>
            </a:extLst>
          </p:cNvPr>
          <p:cNvSpPr>
            <a:spLocks noGrp="1"/>
          </p:cNvSpPr>
          <p:nvPr>
            <p:ph type="title"/>
          </p:nvPr>
        </p:nvSpPr>
        <p:spPr>
          <a:xfrm>
            <a:off x="9167854" y="1536568"/>
            <a:ext cx="2559326" cy="3648174"/>
          </a:xfrm>
        </p:spPr>
        <p:txBody>
          <a:bodyPr>
            <a:normAutofit fontScale="90000"/>
          </a:bodyPr>
          <a:lstStyle/>
          <a:p>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br>
              <a:rPr lang="en-GB" b="1" dirty="0">
                <a:solidFill>
                  <a:schemeClr val="tx2">
                    <a:lumMod val="75000"/>
                  </a:schemeClr>
                </a:solidFill>
              </a:rPr>
            </a:br>
            <a:r>
              <a:rPr lang="en-GB" b="1" dirty="0">
                <a:solidFill>
                  <a:schemeClr val="tx2">
                    <a:lumMod val="75000"/>
                  </a:schemeClr>
                </a:solidFill>
              </a:rPr>
              <a:t>Put the sentences in order to form an INTRODUCTORY PARAGRAPH</a:t>
            </a:r>
            <a:br>
              <a:rPr lang="en-GB" b="1" dirty="0">
                <a:solidFill>
                  <a:schemeClr val="tx2">
                    <a:lumMod val="75000"/>
                  </a:schemeClr>
                </a:solidFill>
              </a:rPr>
            </a:br>
            <a:r>
              <a:rPr lang="en-GB" b="1" dirty="0">
                <a:solidFill>
                  <a:schemeClr val="tx2">
                    <a:lumMod val="75000"/>
                  </a:schemeClr>
                </a:solidFill>
              </a:rPr>
              <a:t>about “ELECTRIC CARS”</a:t>
            </a:r>
            <a:br>
              <a:rPr lang="en-GB" b="1" dirty="0">
                <a:solidFill>
                  <a:schemeClr val="tx2">
                    <a:lumMod val="75000"/>
                  </a:schemeClr>
                </a:solidFill>
              </a:rPr>
            </a:br>
            <a:endParaRPr lang="en-GB" dirty="0"/>
          </a:p>
        </p:txBody>
      </p:sp>
      <p:sp>
        <p:nvSpPr>
          <p:cNvPr id="3" name="Content Placeholder 2">
            <a:extLst>
              <a:ext uri="{FF2B5EF4-FFF2-40B4-BE49-F238E27FC236}">
                <a16:creationId xmlns:a16="http://schemas.microsoft.com/office/drawing/2014/main" id="{D1DAC214-DDDF-4A9B-8E18-AE0D2FCEB7A8}"/>
              </a:ext>
            </a:extLst>
          </p:cNvPr>
          <p:cNvSpPr>
            <a:spLocks noGrp="1"/>
          </p:cNvSpPr>
          <p:nvPr>
            <p:ph idx="1"/>
          </p:nvPr>
        </p:nvSpPr>
        <p:spPr>
          <a:xfrm>
            <a:off x="464820" y="457200"/>
            <a:ext cx="7772400" cy="5334000"/>
          </a:xfrm>
        </p:spPr>
        <p:txBody>
          <a:bodyPr>
            <a:normAutofit fontScale="92500" lnSpcReduction="10000"/>
          </a:bodyPr>
          <a:lstStyle/>
          <a:p>
            <a:pPr marL="0" indent="0" algn="just">
              <a:lnSpc>
                <a:spcPct val="90000"/>
              </a:lnSpc>
              <a:buNone/>
            </a:pPr>
            <a:r>
              <a:rPr lang="en-GB" dirty="0">
                <a:solidFill>
                  <a:srgbClr val="FF0000"/>
                </a:solidFill>
              </a:rPr>
              <a:t>1. </a:t>
            </a:r>
            <a:r>
              <a:rPr lang="tr-TR" dirty="0">
                <a:solidFill>
                  <a:srgbClr val="0070C0"/>
                </a:solidFill>
              </a:rPr>
              <a:t>Electric cars are claimed to be the </a:t>
            </a:r>
            <a:r>
              <a:rPr lang="en-GB" dirty="0">
                <a:solidFill>
                  <a:srgbClr val="0070C0"/>
                </a:solidFill>
              </a:rPr>
              <a:t>most effective</a:t>
            </a:r>
            <a:r>
              <a:rPr lang="tr-TR" dirty="0">
                <a:solidFill>
                  <a:srgbClr val="0070C0"/>
                </a:solidFill>
              </a:rPr>
              <a:t> alternative means of transportation for reducing global pollution rates; however, they are not as environmentally friendly as suggested since the electricity </a:t>
            </a:r>
            <a:r>
              <a:rPr lang="en-GB" dirty="0">
                <a:solidFill>
                  <a:srgbClr val="0070C0"/>
                </a:solidFill>
              </a:rPr>
              <a:t>production causes more carbon emissions and waste batteries cannot be easily recycled.</a:t>
            </a:r>
          </a:p>
          <a:p>
            <a:pPr marL="0" indent="0">
              <a:buNone/>
            </a:pPr>
            <a:r>
              <a:rPr lang="en-GB" dirty="0">
                <a:solidFill>
                  <a:srgbClr val="FF0000"/>
                </a:solidFill>
              </a:rPr>
              <a:t>2. </a:t>
            </a:r>
            <a:r>
              <a:rPr lang="tr-TR" dirty="0">
                <a:solidFill>
                  <a:srgbClr val="0070C0"/>
                </a:solidFill>
              </a:rPr>
              <a:t>As indicated by </a:t>
            </a:r>
            <a:r>
              <a:rPr lang="en-GB" dirty="0">
                <a:solidFill>
                  <a:srgbClr val="0070C0"/>
                </a:solidFill>
              </a:rPr>
              <a:t>Radics and Asche, </a:t>
            </a:r>
            <a:r>
              <a:rPr lang="tr-TR" dirty="0">
                <a:solidFill>
                  <a:srgbClr val="0070C0"/>
                </a:solidFill>
              </a:rPr>
              <a:t>electric car sales </a:t>
            </a:r>
            <a:r>
              <a:rPr lang="en-GB" dirty="0">
                <a:solidFill>
                  <a:srgbClr val="0070C0"/>
                </a:solidFill>
              </a:rPr>
              <a:t>have grown markedly especially in Europe in the past a few years and in 2019, the European countries were the biggest market with 47% xEV demands </a:t>
            </a:r>
            <a:r>
              <a:rPr lang="tr-TR" dirty="0">
                <a:solidFill>
                  <a:srgbClr val="0070C0"/>
                </a:solidFill>
              </a:rPr>
              <a:t>(20</a:t>
            </a:r>
            <a:r>
              <a:rPr lang="en-GB" dirty="0">
                <a:solidFill>
                  <a:srgbClr val="0070C0"/>
                </a:solidFill>
              </a:rPr>
              <a:t>20</a:t>
            </a:r>
            <a:r>
              <a:rPr lang="tr-TR" dirty="0">
                <a:solidFill>
                  <a:srgbClr val="0070C0"/>
                </a:solidFill>
              </a:rPr>
              <a:t>).</a:t>
            </a:r>
            <a:endParaRPr lang="en-GB" dirty="0">
              <a:solidFill>
                <a:srgbClr val="0070C0"/>
              </a:solidFill>
            </a:endParaRPr>
          </a:p>
          <a:p>
            <a:pPr marL="0" indent="0">
              <a:buNone/>
            </a:pPr>
            <a:r>
              <a:rPr lang="en-GB" dirty="0">
                <a:solidFill>
                  <a:srgbClr val="FF0000"/>
                </a:solidFill>
              </a:rPr>
              <a:t>3. </a:t>
            </a:r>
            <a:r>
              <a:rPr lang="en-GB" dirty="0">
                <a:solidFill>
                  <a:srgbClr val="0070C0"/>
                </a:solidFill>
              </a:rPr>
              <a:t>Environmental p</a:t>
            </a:r>
            <a:r>
              <a:rPr lang="tr-TR" dirty="0">
                <a:solidFill>
                  <a:srgbClr val="0070C0"/>
                </a:solidFill>
              </a:rPr>
              <a:t>ollution is one of the most challenging problems of </a:t>
            </a:r>
            <a:r>
              <a:rPr lang="en-GB" dirty="0">
                <a:solidFill>
                  <a:srgbClr val="0070C0"/>
                </a:solidFill>
              </a:rPr>
              <a:t>the </a:t>
            </a:r>
            <a:r>
              <a:rPr lang="tr-TR" dirty="0">
                <a:solidFill>
                  <a:srgbClr val="0070C0"/>
                </a:solidFill>
              </a:rPr>
              <a:t>present era. </a:t>
            </a:r>
            <a:endParaRPr lang="en-GB" dirty="0">
              <a:solidFill>
                <a:srgbClr val="0070C0"/>
              </a:solidFill>
            </a:endParaRPr>
          </a:p>
          <a:p>
            <a:pPr marL="0" indent="0">
              <a:buNone/>
            </a:pPr>
            <a:r>
              <a:rPr lang="en-GB" dirty="0">
                <a:solidFill>
                  <a:srgbClr val="FF0000"/>
                </a:solidFill>
              </a:rPr>
              <a:t>4. </a:t>
            </a:r>
            <a:r>
              <a:rPr lang="tr-TR" dirty="0">
                <a:solidFill>
                  <a:srgbClr val="0070C0"/>
                </a:solidFill>
              </a:rPr>
              <a:t>Currently, </a:t>
            </a:r>
            <a:r>
              <a:rPr lang="en-GB" dirty="0">
                <a:solidFill>
                  <a:srgbClr val="0070C0"/>
                </a:solidFill>
              </a:rPr>
              <a:t>an </a:t>
            </a:r>
            <a:r>
              <a:rPr lang="tr-TR" dirty="0">
                <a:solidFill>
                  <a:srgbClr val="0070C0"/>
                </a:solidFill>
              </a:rPr>
              <a:t>increasing number of car buyers seem to prefer electric cars. </a:t>
            </a:r>
            <a:endParaRPr lang="en-GB" dirty="0">
              <a:solidFill>
                <a:srgbClr val="0070C0"/>
              </a:solidFill>
            </a:endParaRPr>
          </a:p>
          <a:p>
            <a:pPr marL="0" indent="0">
              <a:buNone/>
            </a:pPr>
            <a:r>
              <a:rPr lang="en-GB" dirty="0">
                <a:solidFill>
                  <a:srgbClr val="FF0000"/>
                </a:solidFill>
              </a:rPr>
              <a:t>5. </a:t>
            </a:r>
            <a:r>
              <a:rPr lang="en-GB" dirty="0">
                <a:solidFill>
                  <a:srgbClr val="0070C0"/>
                </a:solidFill>
              </a:rPr>
              <a:t>A</a:t>
            </a:r>
            <a:r>
              <a:rPr lang="tr-TR" dirty="0">
                <a:solidFill>
                  <a:srgbClr val="0070C0"/>
                </a:solidFill>
              </a:rPr>
              <a:t>s a protection for the environment</a:t>
            </a:r>
            <a:r>
              <a:rPr lang="en-GB" dirty="0">
                <a:solidFill>
                  <a:srgbClr val="0070C0"/>
                </a:solidFill>
              </a:rPr>
              <a:t>, </a:t>
            </a:r>
            <a:r>
              <a:rPr lang="tr-TR" dirty="0">
                <a:solidFill>
                  <a:srgbClr val="0070C0"/>
                </a:solidFill>
              </a:rPr>
              <a:t>cars have been evolved into electric cars</a:t>
            </a:r>
            <a:r>
              <a:rPr lang="en-GB" dirty="0">
                <a:solidFill>
                  <a:srgbClr val="0070C0"/>
                </a:solidFill>
              </a:rPr>
              <a:t> s</a:t>
            </a:r>
            <a:r>
              <a:rPr lang="tr-TR" dirty="0">
                <a:solidFill>
                  <a:srgbClr val="0070C0"/>
                </a:solidFill>
              </a:rPr>
              <a:t>ince transportation is an important source of greenhouse gas emissions. </a:t>
            </a:r>
            <a:endParaRPr lang="en-GB" dirty="0">
              <a:solidFill>
                <a:srgbClr val="0070C0"/>
              </a:solidFill>
            </a:endParaRPr>
          </a:p>
          <a:p>
            <a:pPr marL="0" indent="0">
              <a:buNone/>
            </a:pPr>
            <a:r>
              <a:rPr lang="en-GB" dirty="0">
                <a:solidFill>
                  <a:srgbClr val="FF0000"/>
                </a:solidFill>
              </a:rPr>
              <a:t>6. </a:t>
            </a:r>
            <a:r>
              <a:rPr lang="tr-TR" dirty="0">
                <a:solidFill>
                  <a:srgbClr val="0070C0"/>
                </a:solidFill>
              </a:rPr>
              <a:t>While the numbers regarding the use of electric cars have an upward trend, intense discussions have also started</a:t>
            </a:r>
            <a:r>
              <a:rPr lang="en-GB" dirty="0">
                <a:solidFill>
                  <a:srgbClr val="0070C0"/>
                </a:solidFill>
              </a:rPr>
              <a:t> </a:t>
            </a:r>
            <a:r>
              <a:rPr lang="tr-TR" dirty="0">
                <a:solidFill>
                  <a:srgbClr val="0070C0"/>
                </a:solidFill>
              </a:rPr>
              <a:t>about how friendly they are</a:t>
            </a:r>
            <a:r>
              <a:rPr lang="en-GB" dirty="0">
                <a:solidFill>
                  <a:srgbClr val="0070C0"/>
                </a:solidFill>
              </a:rPr>
              <a:t> to the environment.</a:t>
            </a:r>
          </a:p>
        </p:txBody>
      </p:sp>
      <p:sp>
        <p:nvSpPr>
          <p:cNvPr id="4" name="Text Placeholder 3">
            <a:extLst>
              <a:ext uri="{FF2B5EF4-FFF2-40B4-BE49-F238E27FC236}">
                <a16:creationId xmlns:a16="http://schemas.microsoft.com/office/drawing/2014/main" id="{260172D0-69DE-4B8E-B7FE-2973502D7C75}"/>
              </a:ext>
            </a:extLst>
          </p:cNvPr>
          <p:cNvSpPr>
            <a:spLocks noGrp="1"/>
          </p:cNvSpPr>
          <p:nvPr>
            <p:ph type="body" sz="half" idx="2"/>
          </p:nvPr>
        </p:nvSpPr>
        <p:spPr>
          <a:xfrm>
            <a:off x="9232127" y="4697690"/>
            <a:ext cx="2430780" cy="974103"/>
          </a:xfrm>
        </p:spPr>
        <p:txBody>
          <a:bodyPr/>
          <a:lstStyle/>
          <a:p>
            <a:endParaRPr lang="en-GB" dirty="0"/>
          </a:p>
          <a:p>
            <a:endParaRPr lang="en-GB" dirty="0"/>
          </a:p>
        </p:txBody>
      </p:sp>
    </p:spTree>
    <p:extLst>
      <p:ext uri="{BB962C8B-B14F-4D97-AF65-F5344CB8AC3E}">
        <p14:creationId xmlns:p14="http://schemas.microsoft.com/office/powerpoint/2010/main" val="25233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648B-0051-4A2D-A009-8D963954FDB7}"/>
              </a:ext>
            </a:extLst>
          </p:cNvPr>
          <p:cNvSpPr>
            <a:spLocks noGrp="1"/>
          </p:cNvSpPr>
          <p:nvPr>
            <p:ph type="title"/>
          </p:nvPr>
        </p:nvSpPr>
        <p:spPr>
          <a:xfrm>
            <a:off x="721830" y="5439618"/>
            <a:ext cx="8534400" cy="1176168"/>
          </a:xfrm>
        </p:spPr>
        <p:txBody>
          <a:bodyPr>
            <a:normAutofit fontScale="90000"/>
          </a:bodyPr>
          <a:lstStyle/>
          <a:p>
            <a:pPr algn="l">
              <a:lnSpc>
                <a:spcPct val="90000"/>
              </a:lnSpc>
            </a:pPr>
            <a:br>
              <a:rPr lang="en-US" sz="3100" b="1" dirty="0">
                <a:solidFill>
                  <a:schemeClr val="tx2"/>
                </a:solidFill>
              </a:rPr>
            </a:br>
            <a:r>
              <a:rPr lang="en-US" sz="3100" b="1" dirty="0">
                <a:solidFill>
                  <a:schemeClr val="tx2"/>
                </a:solidFill>
              </a:rPr>
              <a:t>Sample introduction </a:t>
            </a:r>
            <a:r>
              <a:rPr lang="en-US" sz="3100" b="1" cap="none" dirty="0">
                <a:solidFill>
                  <a:schemeClr val="tx2"/>
                </a:solidFill>
              </a:rPr>
              <a:t>about “e</a:t>
            </a:r>
            <a:r>
              <a:rPr lang="en-US" sz="3100" b="1" dirty="0">
                <a:solidFill>
                  <a:schemeClr val="tx2"/>
                </a:solidFill>
              </a:rPr>
              <a:t>lectric cars” (Funnel method)</a:t>
            </a:r>
            <a:br>
              <a:rPr lang="en-GB" sz="3100" dirty="0">
                <a:solidFill>
                  <a:schemeClr val="tx2"/>
                </a:solidFill>
              </a:rPr>
            </a:br>
            <a:endParaRPr lang="en-GB" sz="3100" dirty="0">
              <a:solidFill>
                <a:schemeClr val="tx2"/>
              </a:solidFill>
            </a:endParaRPr>
          </a:p>
        </p:txBody>
      </p:sp>
      <p:sp>
        <p:nvSpPr>
          <p:cNvPr id="3" name="Content Placeholder 2">
            <a:extLst>
              <a:ext uri="{FF2B5EF4-FFF2-40B4-BE49-F238E27FC236}">
                <a16:creationId xmlns:a16="http://schemas.microsoft.com/office/drawing/2014/main" id="{7A43AECD-26BC-4F4B-A96E-BAA16511AA91}"/>
              </a:ext>
            </a:extLst>
          </p:cNvPr>
          <p:cNvSpPr>
            <a:spLocks noGrp="1"/>
          </p:cNvSpPr>
          <p:nvPr>
            <p:ph idx="1"/>
          </p:nvPr>
        </p:nvSpPr>
        <p:spPr>
          <a:xfrm>
            <a:off x="499621" y="1182122"/>
            <a:ext cx="8257913" cy="4316152"/>
          </a:xfrm>
        </p:spPr>
        <p:txBody>
          <a:bodyPr>
            <a:normAutofit/>
          </a:bodyPr>
          <a:lstStyle/>
          <a:p>
            <a:pPr marL="0" indent="0" algn="just">
              <a:lnSpc>
                <a:spcPct val="90000"/>
              </a:lnSpc>
              <a:buNone/>
            </a:pPr>
            <a:r>
              <a:rPr lang="en-GB" sz="1800" dirty="0">
                <a:solidFill>
                  <a:srgbClr val="C00000"/>
                </a:solidFill>
              </a:rPr>
              <a:t>Air p</a:t>
            </a:r>
            <a:r>
              <a:rPr lang="tr-TR" sz="1800" dirty="0">
                <a:solidFill>
                  <a:srgbClr val="C00000"/>
                </a:solidFill>
              </a:rPr>
              <a:t>ollution is one of the most challenging problems of </a:t>
            </a:r>
            <a:r>
              <a:rPr lang="en-GB" sz="1800" dirty="0">
                <a:solidFill>
                  <a:srgbClr val="C00000"/>
                </a:solidFill>
              </a:rPr>
              <a:t>the </a:t>
            </a:r>
            <a:r>
              <a:rPr lang="tr-TR" sz="1800" dirty="0">
                <a:solidFill>
                  <a:srgbClr val="C00000"/>
                </a:solidFill>
              </a:rPr>
              <a:t>present era.</a:t>
            </a:r>
            <a:r>
              <a:rPr lang="en-GB" sz="1800" dirty="0">
                <a:solidFill>
                  <a:srgbClr val="C00000"/>
                </a:solidFill>
              </a:rPr>
              <a:t> A</a:t>
            </a:r>
            <a:r>
              <a:rPr lang="tr-TR" dirty="0">
                <a:solidFill>
                  <a:srgbClr val="C00000"/>
                </a:solidFill>
              </a:rPr>
              <a:t>s a protection for the environment</a:t>
            </a:r>
            <a:r>
              <a:rPr lang="en-GB" dirty="0">
                <a:solidFill>
                  <a:srgbClr val="C00000"/>
                </a:solidFill>
              </a:rPr>
              <a:t>, </a:t>
            </a:r>
            <a:r>
              <a:rPr lang="tr-TR" dirty="0">
                <a:solidFill>
                  <a:srgbClr val="C00000"/>
                </a:solidFill>
              </a:rPr>
              <a:t>cars have been evolved into electric cars</a:t>
            </a:r>
            <a:r>
              <a:rPr lang="en-GB" dirty="0">
                <a:solidFill>
                  <a:srgbClr val="C00000"/>
                </a:solidFill>
              </a:rPr>
              <a:t> s</a:t>
            </a:r>
            <a:r>
              <a:rPr lang="tr-TR" dirty="0">
                <a:solidFill>
                  <a:srgbClr val="C00000"/>
                </a:solidFill>
              </a:rPr>
              <a:t>ince </a:t>
            </a:r>
            <a:r>
              <a:rPr lang="tr-TR" sz="1800" dirty="0">
                <a:solidFill>
                  <a:srgbClr val="C00000"/>
                </a:solidFill>
              </a:rPr>
              <a:t>transportation is an important source of greenhouse gas emissions. Currently, </a:t>
            </a:r>
            <a:r>
              <a:rPr lang="en-GB" sz="1800" dirty="0">
                <a:solidFill>
                  <a:srgbClr val="C00000"/>
                </a:solidFill>
              </a:rPr>
              <a:t>an </a:t>
            </a:r>
            <a:r>
              <a:rPr lang="tr-TR" sz="1800" dirty="0">
                <a:solidFill>
                  <a:srgbClr val="C00000"/>
                </a:solidFill>
              </a:rPr>
              <a:t>increasing number of car buyers seem to prefer electric cars. As indicated by </a:t>
            </a:r>
            <a:r>
              <a:rPr lang="en-GB" sz="1800" dirty="0">
                <a:solidFill>
                  <a:srgbClr val="C00000"/>
                </a:solidFill>
              </a:rPr>
              <a:t>Radics and Asche, </a:t>
            </a:r>
            <a:r>
              <a:rPr lang="tr-TR" sz="1800" dirty="0">
                <a:solidFill>
                  <a:srgbClr val="C00000"/>
                </a:solidFill>
              </a:rPr>
              <a:t>electric car sales </a:t>
            </a:r>
            <a:r>
              <a:rPr lang="en-GB" sz="1800" dirty="0">
                <a:solidFill>
                  <a:srgbClr val="C00000"/>
                </a:solidFill>
              </a:rPr>
              <a:t>has grown markedly especially in Europe in the past a few years and in 2019, the European countries were the biggest market with 47% xEV demands </a:t>
            </a:r>
            <a:r>
              <a:rPr lang="tr-TR" sz="1800" dirty="0">
                <a:solidFill>
                  <a:srgbClr val="C00000"/>
                </a:solidFill>
              </a:rPr>
              <a:t>(20</a:t>
            </a:r>
            <a:r>
              <a:rPr lang="en-GB" sz="1800" dirty="0">
                <a:solidFill>
                  <a:srgbClr val="C00000"/>
                </a:solidFill>
              </a:rPr>
              <a:t>20</a:t>
            </a:r>
            <a:r>
              <a:rPr lang="tr-TR" sz="1800" dirty="0">
                <a:solidFill>
                  <a:srgbClr val="C00000"/>
                </a:solidFill>
              </a:rPr>
              <a:t>). </a:t>
            </a:r>
            <a:r>
              <a:rPr lang="tr-TR" sz="1800" dirty="0">
                <a:solidFill>
                  <a:srgbClr val="00B050"/>
                </a:solidFill>
              </a:rPr>
              <a:t>While the numbers regarding the use of electric cars have an upward trend, intense discussions about how environmentally friendly they are have also started. </a:t>
            </a:r>
            <a:r>
              <a:rPr lang="tr-TR" dirty="0">
                <a:solidFill>
                  <a:srgbClr val="FF0000"/>
                </a:solidFill>
              </a:rPr>
              <a:t>Electric cars are claimed to be the </a:t>
            </a:r>
            <a:r>
              <a:rPr lang="en-GB" dirty="0">
                <a:solidFill>
                  <a:srgbClr val="FF0000"/>
                </a:solidFill>
              </a:rPr>
              <a:t>most effective</a:t>
            </a:r>
            <a:r>
              <a:rPr lang="tr-TR" dirty="0">
                <a:solidFill>
                  <a:srgbClr val="FF0000"/>
                </a:solidFill>
              </a:rPr>
              <a:t> alternative means of transportation for reducing global pollution rates; however, they are not as environmentally friendly as suggested since the electricity </a:t>
            </a:r>
            <a:r>
              <a:rPr lang="en-GB" dirty="0">
                <a:solidFill>
                  <a:srgbClr val="FF0000"/>
                </a:solidFill>
              </a:rPr>
              <a:t>production causes more carbon emissions and waste batteries cannot be easily recycled.</a:t>
            </a:r>
          </a:p>
          <a:p>
            <a:pPr marL="0" indent="0" algn="just">
              <a:lnSpc>
                <a:spcPct val="90000"/>
              </a:lnSpc>
              <a:buNone/>
            </a:pPr>
            <a:endParaRPr lang="en-GB" sz="1800" dirty="0">
              <a:solidFill>
                <a:srgbClr val="FF0000"/>
              </a:solidFill>
            </a:endParaRPr>
          </a:p>
        </p:txBody>
      </p:sp>
      <p:sp>
        <p:nvSpPr>
          <p:cNvPr id="9" name="Right Brace 8">
            <a:extLst>
              <a:ext uri="{FF2B5EF4-FFF2-40B4-BE49-F238E27FC236}">
                <a16:creationId xmlns:a16="http://schemas.microsoft.com/office/drawing/2014/main" id="{7AD8DADB-6BE7-4FD8-83C1-DC5FE2638E88}"/>
              </a:ext>
            </a:extLst>
          </p:cNvPr>
          <p:cNvSpPr/>
          <p:nvPr/>
        </p:nvSpPr>
        <p:spPr>
          <a:xfrm>
            <a:off x="8829212" y="1338819"/>
            <a:ext cx="45719" cy="1552182"/>
          </a:xfrm>
          <a:prstGeom prst="rightBrace">
            <a:avLst/>
          </a:prstGeom>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
        <p:nvSpPr>
          <p:cNvPr id="12" name="Right Brace 11">
            <a:extLst>
              <a:ext uri="{FF2B5EF4-FFF2-40B4-BE49-F238E27FC236}">
                <a16:creationId xmlns:a16="http://schemas.microsoft.com/office/drawing/2014/main" id="{55B4D9C3-CCA9-4C23-9278-A7C2F160C796}"/>
              </a:ext>
            </a:extLst>
          </p:cNvPr>
          <p:cNvSpPr/>
          <p:nvPr/>
        </p:nvSpPr>
        <p:spPr>
          <a:xfrm>
            <a:off x="8849271" y="3018756"/>
            <a:ext cx="45719" cy="38649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41F2A8CC-2910-4E67-95B3-7A7DF2CC9E7B}"/>
              </a:ext>
            </a:extLst>
          </p:cNvPr>
          <p:cNvSpPr/>
          <p:nvPr/>
        </p:nvSpPr>
        <p:spPr>
          <a:xfrm>
            <a:off x="8832134" y="3533010"/>
            <a:ext cx="45719" cy="105580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TextBox 14">
            <a:extLst>
              <a:ext uri="{FF2B5EF4-FFF2-40B4-BE49-F238E27FC236}">
                <a16:creationId xmlns:a16="http://schemas.microsoft.com/office/drawing/2014/main" id="{25AF10C0-8D5E-40B0-864A-DAFC2C44C57D}"/>
              </a:ext>
            </a:extLst>
          </p:cNvPr>
          <p:cNvSpPr txBox="1"/>
          <p:nvPr/>
        </p:nvSpPr>
        <p:spPr>
          <a:xfrm>
            <a:off x="8996925" y="1182122"/>
            <a:ext cx="1866507" cy="3754874"/>
          </a:xfrm>
          <a:prstGeom prst="rect">
            <a:avLst/>
          </a:prstGeom>
          <a:noFill/>
        </p:spPr>
        <p:txBody>
          <a:bodyPr wrap="square" rtlCol="0">
            <a:spAutoFit/>
          </a:bodyPr>
          <a:lstStyle/>
          <a:p>
            <a:endParaRPr lang="en-GB" sz="1600" dirty="0"/>
          </a:p>
          <a:p>
            <a:endParaRPr lang="en-GB" sz="1600" dirty="0"/>
          </a:p>
          <a:p>
            <a:endParaRPr lang="en-GB" sz="1600" dirty="0"/>
          </a:p>
          <a:p>
            <a:r>
              <a:rPr lang="en-GB" sz="1600" dirty="0"/>
              <a:t>BACKGROUND INFORMATION</a:t>
            </a:r>
          </a:p>
          <a:p>
            <a:endParaRPr lang="en-GB" sz="1600" dirty="0"/>
          </a:p>
          <a:p>
            <a:endParaRPr lang="en-GB" sz="1600" dirty="0"/>
          </a:p>
          <a:p>
            <a:r>
              <a:rPr lang="en-GB" sz="1600" dirty="0"/>
              <a:t>CONTROVERSY</a:t>
            </a:r>
          </a:p>
          <a:p>
            <a:r>
              <a:rPr lang="en-GB" sz="1600" dirty="0"/>
              <a:t>STATEMENT</a:t>
            </a:r>
          </a:p>
          <a:p>
            <a:endParaRPr lang="en-GB" sz="1600" dirty="0"/>
          </a:p>
          <a:p>
            <a:endParaRPr lang="en-GB" sz="1600" dirty="0"/>
          </a:p>
          <a:p>
            <a:r>
              <a:rPr lang="en-GB" sz="1600" dirty="0"/>
              <a:t>THESIS</a:t>
            </a:r>
          </a:p>
          <a:p>
            <a:r>
              <a:rPr lang="en-GB" sz="1600" dirty="0"/>
              <a:t>STATEMENT</a:t>
            </a:r>
          </a:p>
          <a:p>
            <a:endParaRPr lang="en-GB" sz="1000" dirty="0"/>
          </a:p>
          <a:p>
            <a:endParaRPr lang="en-GB" sz="1000" dirty="0"/>
          </a:p>
          <a:p>
            <a:endParaRPr lang="en-GB" sz="1000" dirty="0"/>
          </a:p>
        </p:txBody>
      </p:sp>
    </p:spTree>
    <p:extLst>
      <p:ext uri="{BB962C8B-B14F-4D97-AF65-F5344CB8AC3E}">
        <p14:creationId xmlns:p14="http://schemas.microsoft.com/office/powerpoint/2010/main" val="1754176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otalTime>918</TotalTime>
  <Words>3284</Words>
  <Application>Microsoft Office PowerPoint</Application>
  <PresentationFormat>Widescreen</PresentationFormat>
  <Paragraphs>249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Century Gothic</vt:lpstr>
      <vt:lpstr>Garamond</vt:lpstr>
      <vt:lpstr>Times New Roman</vt:lpstr>
      <vt:lpstr>Savon</vt:lpstr>
      <vt:lpstr>ING 112A  sprıng 2022 ONLINE COURSE  Week 13  UNIT 6 – Argumentative Essay- revision  (EV CARS)</vt:lpstr>
      <vt:lpstr>PowerPoint Presentation</vt:lpstr>
      <vt:lpstr>PowerPoint Presentation</vt:lpstr>
      <vt:lpstr>PowerPoint Presentation</vt:lpstr>
      <vt:lpstr>PowerPoint Presentation</vt:lpstr>
      <vt:lpstr>PowerPoint Presentation</vt:lpstr>
      <vt:lpstr>PowerPoint Presentation</vt:lpstr>
      <vt:lpstr>    Put the sentences in order to form an INTRODUCTORY PARAGRAPH about “ELECTRIC CARS” </vt:lpstr>
      <vt:lpstr> Sample introduction about “electric cars” (Funnel method) </vt:lpstr>
      <vt:lpstr>PowerPoint Presentation</vt:lpstr>
      <vt:lpstr>PowerPoint Presentation</vt:lpstr>
      <vt:lpstr>    Put the sentences in order to form the FIRST  BODY PARAGRAPH about “ELECTRIC CARS” </vt:lpstr>
      <vt:lpstr> Sample 1st body about “electric cars” </vt:lpstr>
      <vt:lpstr>PowerPoint Presentation</vt:lpstr>
      <vt:lpstr>    Put the sentences in order to form the SECOND BODY PARAGRAPH about “ELECTRIC CARS” </vt:lpstr>
      <vt:lpstr> Sample 2nd body about “electric cars” </vt:lpstr>
      <vt:lpstr>    Put the sentences in order to form a CONCLUSION PARAGRAPH about “ELECTRIC CARS” </vt:lpstr>
      <vt:lpstr> Sample conclusion about “electric cars”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 112  FALL 2021 ONLINE COURSE  Week 13  UNIT 6 – Argumentative Essay- revision  (EV CARS)</dc:title>
  <dc:creator>Aslı Özkara</dc:creator>
  <cp:lastModifiedBy>Aslı Özkara</cp:lastModifiedBy>
  <cp:revision>21</cp:revision>
  <dcterms:created xsi:type="dcterms:W3CDTF">2022-01-04T13:00:57Z</dcterms:created>
  <dcterms:modified xsi:type="dcterms:W3CDTF">2022-05-25T10:03:19Z</dcterms:modified>
</cp:coreProperties>
</file>