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sldIdLst>
    <p:sldId id="268" r:id="rId2"/>
    <p:sldId id="350" r:id="rId3"/>
    <p:sldId id="373" r:id="rId4"/>
    <p:sldId id="288" r:id="rId5"/>
    <p:sldId id="289" r:id="rId6"/>
    <p:sldId id="291" r:id="rId7"/>
    <p:sldId id="290" r:id="rId8"/>
    <p:sldId id="405" r:id="rId9"/>
    <p:sldId id="340" r:id="rId10"/>
    <p:sldId id="337" r:id="rId11"/>
    <p:sldId id="338" r:id="rId12"/>
    <p:sldId id="339" r:id="rId13"/>
    <p:sldId id="294" r:id="rId14"/>
    <p:sldId id="366" r:id="rId15"/>
    <p:sldId id="300" r:id="rId16"/>
    <p:sldId id="341" r:id="rId17"/>
    <p:sldId id="400" r:id="rId18"/>
    <p:sldId id="401" r:id="rId19"/>
    <p:sldId id="296" r:id="rId20"/>
    <p:sldId id="404" r:id="rId21"/>
    <p:sldId id="367" r:id="rId22"/>
    <p:sldId id="375" r:id="rId23"/>
    <p:sldId id="396" r:id="rId24"/>
    <p:sldId id="397" r:id="rId25"/>
    <p:sldId id="297" r:id="rId26"/>
    <p:sldId id="298" r:id="rId27"/>
    <p:sldId id="299" r:id="rId28"/>
    <p:sldId id="335" r:id="rId29"/>
    <p:sldId id="410" r:id="rId30"/>
    <p:sldId id="403" r:id="rId31"/>
    <p:sldId id="358" r:id="rId32"/>
    <p:sldId id="378" r:id="rId33"/>
    <p:sldId id="398" r:id="rId34"/>
    <p:sldId id="399" r:id="rId35"/>
    <p:sldId id="35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A6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autoAdjust="0"/>
  </p:normalViewPr>
  <p:slideViewPr>
    <p:cSldViewPr snapToObjects="1">
      <p:cViewPr varScale="1">
        <p:scale>
          <a:sx n="67" d="100"/>
          <a:sy n="67" d="100"/>
        </p:scale>
        <p:origin x="596" y="40"/>
      </p:cViewPr>
      <p:guideLst>
        <p:guide orient="horz" pos="2160"/>
        <p:guide pos="3840"/>
      </p:guideLst>
    </p:cSldViewPr>
  </p:slideViewPr>
  <p:outlineViewPr>
    <p:cViewPr>
      <p:scale>
        <a:sx n="33" d="100"/>
        <a:sy n="33" d="100"/>
      </p:scale>
      <p:origin x="0" y="720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90FE0-3028-4A10-A373-F867E1956A5B}" type="doc">
      <dgm:prSet loTypeId="urn:microsoft.com/office/officeart/2005/8/layout/process4" loCatId="process" qsTypeId="urn:microsoft.com/office/officeart/2005/8/quickstyle/simple5" qsCatId="simple" csTypeId="urn:microsoft.com/office/officeart/2005/8/colors/colorful2" csCatId="colorful" phldr="1"/>
      <dgm:spPr/>
      <dgm:t>
        <a:bodyPr/>
        <a:lstStyle/>
        <a:p>
          <a:endParaRPr lang="en-US"/>
        </a:p>
      </dgm:t>
    </dgm:pt>
    <dgm:pt modelId="{B450447D-9DAA-4E34-9632-F27ACBC26F7B}">
      <dgm:prSet custT="1"/>
      <dgm:spPr/>
      <dgm:t>
        <a:bodyPr/>
        <a:lstStyle/>
        <a:p>
          <a:pPr algn="l"/>
          <a:r>
            <a:rPr lang="en-GB" sz="2000" dirty="0"/>
            <a:t>Academic writing is a writing style employed </a:t>
          </a:r>
          <a:r>
            <a:rPr lang="en-GB" sz="2000" dirty="0">
              <a:solidFill>
                <a:schemeClr val="accent2">
                  <a:lumMod val="75000"/>
                </a:schemeClr>
              </a:solidFill>
            </a:rPr>
            <a:t>by scholars and researchers</a:t>
          </a:r>
          <a:r>
            <a:rPr lang="en-GB" sz="2000" dirty="0"/>
            <a:t> </a:t>
          </a:r>
          <a:r>
            <a:rPr lang="en-GB" sz="2000" dirty="0">
              <a:solidFill>
                <a:schemeClr val="accent1">
                  <a:lumMod val="60000"/>
                  <a:lumOff val="40000"/>
                </a:schemeClr>
              </a:solidFill>
            </a:rPr>
            <a:t>to define their disciplines </a:t>
          </a:r>
          <a:r>
            <a:rPr lang="en-GB" sz="2000" dirty="0"/>
            <a:t>and </a:t>
          </a:r>
          <a:r>
            <a:rPr lang="en-GB" sz="2000" dirty="0">
              <a:solidFill>
                <a:schemeClr val="accent1">
                  <a:lumMod val="60000"/>
                  <a:lumOff val="40000"/>
                </a:schemeClr>
              </a:solidFill>
            </a:rPr>
            <a:t>to express the methods and findings </a:t>
          </a:r>
          <a:r>
            <a:rPr lang="en-GB" sz="2000" dirty="0"/>
            <a:t>of their academic and scientific studies. </a:t>
          </a:r>
          <a:endParaRPr lang="en-US" sz="2000" dirty="0"/>
        </a:p>
      </dgm:t>
    </dgm:pt>
    <dgm:pt modelId="{41C95DAB-BEC1-40E9-8430-EBBEBC41427B}" type="parTrans" cxnId="{80E57F7C-5CD5-48FA-8A5C-BE3F8D5FF795}">
      <dgm:prSet/>
      <dgm:spPr/>
      <dgm:t>
        <a:bodyPr/>
        <a:lstStyle/>
        <a:p>
          <a:pPr algn="l"/>
          <a:endParaRPr lang="en-US"/>
        </a:p>
      </dgm:t>
    </dgm:pt>
    <dgm:pt modelId="{B40DDBB1-5A18-4BFF-90CF-CC7C41478D48}" type="sibTrans" cxnId="{80E57F7C-5CD5-48FA-8A5C-BE3F8D5FF795}">
      <dgm:prSet/>
      <dgm:spPr/>
      <dgm:t>
        <a:bodyPr/>
        <a:lstStyle/>
        <a:p>
          <a:pPr algn="l"/>
          <a:endParaRPr lang="en-US"/>
        </a:p>
      </dgm:t>
    </dgm:pt>
    <dgm:pt modelId="{A0C87159-1E3D-45F0-B0E4-302E288B0662}">
      <dgm:prSet custT="1"/>
      <dgm:spPr/>
      <dgm:t>
        <a:bodyPr/>
        <a:lstStyle/>
        <a:p>
          <a:pPr algn="l"/>
          <a:r>
            <a:rPr lang="en-US" sz="2000" dirty="0"/>
            <a:t>It is a</a:t>
          </a:r>
          <a:r>
            <a:rPr lang="en-US" sz="2000" dirty="0">
              <a:solidFill>
                <a:srgbClr val="00B0F0"/>
              </a:solidFill>
            </a:rPr>
            <a:t> </a:t>
          </a:r>
          <a:r>
            <a:rPr lang="en-US" sz="2000" b="0" dirty="0">
              <a:solidFill>
                <a:srgbClr val="0070C0"/>
              </a:solidFill>
            </a:rPr>
            <a:t>formal </a:t>
          </a:r>
          <a:r>
            <a:rPr lang="en-US" sz="2000" b="0" dirty="0"/>
            <a:t>writing </a:t>
          </a:r>
          <a:r>
            <a:rPr lang="en-US" sz="2000" dirty="0"/>
            <a:t>style. </a:t>
          </a:r>
        </a:p>
        <a:p>
          <a:pPr algn="l"/>
          <a:r>
            <a:rPr lang="en-US" sz="2000" dirty="0"/>
            <a:t>It differs from other formal writing styles in several ways in terms of </a:t>
          </a:r>
          <a:r>
            <a:rPr lang="en-US" sz="2000" b="0" dirty="0">
              <a:solidFill>
                <a:srgbClr val="0070C0"/>
              </a:solidFill>
            </a:rPr>
            <a:t>AUDIENCE</a:t>
          </a:r>
          <a:r>
            <a:rPr lang="en-US" sz="2000" b="1" dirty="0"/>
            <a:t>, </a:t>
          </a:r>
          <a:r>
            <a:rPr lang="en-US" sz="2000" b="0" dirty="0">
              <a:solidFill>
                <a:srgbClr val="0070C0"/>
              </a:solidFill>
            </a:rPr>
            <a:t>TONE</a:t>
          </a:r>
          <a:r>
            <a:rPr lang="tr-TR" sz="2000" b="1" dirty="0"/>
            <a:t> </a:t>
          </a:r>
          <a:r>
            <a:rPr lang="en-US" sz="2000" b="0" dirty="0"/>
            <a:t>and</a:t>
          </a:r>
          <a:r>
            <a:rPr lang="en-US" sz="2000" b="1" dirty="0"/>
            <a:t> </a:t>
          </a:r>
          <a:r>
            <a:rPr lang="en-US" sz="2000" b="0" dirty="0">
              <a:solidFill>
                <a:srgbClr val="0070C0"/>
              </a:solidFill>
            </a:rPr>
            <a:t>PURPOSE</a:t>
          </a:r>
          <a:r>
            <a:rPr lang="en-US" sz="2000" b="1" dirty="0"/>
            <a:t> </a:t>
          </a:r>
          <a:r>
            <a:rPr lang="en-US" sz="2000" dirty="0"/>
            <a:t>and it has </a:t>
          </a:r>
          <a:r>
            <a:rPr lang="en-US" sz="2000" b="1" dirty="0"/>
            <a:t>certain rules</a:t>
          </a:r>
          <a:r>
            <a:rPr lang="en-US" sz="2000" dirty="0"/>
            <a:t>. </a:t>
          </a:r>
        </a:p>
      </dgm:t>
    </dgm:pt>
    <dgm:pt modelId="{6DA6DD5B-C629-4BCE-A5EF-0732CE2AAD98}" type="parTrans" cxnId="{47F50C8C-9C0B-42B8-B203-FD22D28DF66A}">
      <dgm:prSet/>
      <dgm:spPr/>
      <dgm:t>
        <a:bodyPr/>
        <a:lstStyle/>
        <a:p>
          <a:pPr algn="l"/>
          <a:endParaRPr lang="en-US"/>
        </a:p>
      </dgm:t>
    </dgm:pt>
    <dgm:pt modelId="{0CA6BB2C-D3B6-4D89-AD0F-9FC4FAA72375}" type="sibTrans" cxnId="{47F50C8C-9C0B-42B8-B203-FD22D28DF66A}">
      <dgm:prSet/>
      <dgm:spPr/>
      <dgm:t>
        <a:bodyPr/>
        <a:lstStyle/>
        <a:p>
          <a:pPr algn="l"/>
          <a:endParaRPr lang="en-US"/>
        </a:p>
      </dgm:t>
    </dgm:pt>
    <dgm:pt modelId="{B5AFC2A2-7655-4DD0-B849-C490D0DCBA35}" type="pres">
      <dgm:prSet presAssocID="{5CF90FE0-3028-4A10-A373-F867E1956A5B}" presName="Name0" presStyleCnt="0">
        <dgm:presLayoutVars>
          <dgm:dir/>
          <dgm:animLvl val="lvl"/>
          <dgm:resizeHandles val="exact"/>
        </dgm:presLayoutVars>
      </dgm:prSet>
      <dgm:spPr/>
    </dgm:pt>
    <dgm:pt modelId="{6CDBFEF6-9D4F-470F-AF5F-3BA043ACE0DB}" type="pres">
      <dgm:prSet presAssocID="{A0C87159-1E3D-45F0-B0E4-302E288B0662}" presName="boxAndChildren" presStyleCnt="0"/>
      <dgm:spPr/>
    </dgm:pt>
    <dgm:pt modelId="{10A62D9D-00CC-47BC-BDA7-043BB5BECC0F}" type="pres">
      <dgm:prSet presAssocID="{A0C87159-1E3D-45F0-B0E4-302E288B0662}" presName="parentTextBox" presStyleLbl="node1" presStyleIdx="0" presStyleCnt="2"/>
      <dgm:spPr/>
    </dgm:pt>
    <dgm:pt modelId="{710E40CD-2053-47EB-90E3-F77A0E54AB1A}" type="pres">
      <dgm:prSet presAssocID="{B40DDBB1-5A18-4BFF-90CF-CC7C41478D48}" presName="sp" presStyleCnt="0"/>
      <dgm:spPr/>
    </dgm:pt>
    <dgm:pt modelId="{CF06130B-A4C2-4D93-BEEA-1D343BF2DB9C}" type="pres">
      <dgm:prSet presAssocID="{B450447D-9DAA-4E34-9632-F27ACBC26F7B}" presName="arrowAndChildren" presStyleCnt="0"/>
      <dgm:spPr/>
    </dgm:pt>
    <dgm:pt modelId="{21DBDB07-B600-45B9-8D36-1E09285E9587}" type="pres">
      <dgm:prSet presAssocID="{B450447D-9DAA-4E34-9632-F27ACBC26F7B}" presName="parentTextArrow" presStyleLbl="node1" presStyleIdx="1" presStyleCnt="2" custLinFactNeighborX="318" custLinFactNeighborY="354"/>
      <dgm:spPr/>
    </dgm:pt>
  </dgm:ptLst>
  <dgm:cxnLst>
    <dgm:cxn modelId="{7840D60A-B08A-403F-98F5-672D1080B69E}" type="presOf" srcId="{A0C87159-1E3D-45F0-B0E4-302E288B0662}" destId="{10A62D9D-00CC-47BC-BDA7-043BB5BECC0F}" srcOrd="0" destOrd="0" presId="urn:microsoft.com/office/officeart/2005/8/layout/process4"/>
    <dgm:cxn modelId="{8649B33C-FBB1-40A9-B6C1-EB53B1A13133}" type="presOf" srcId="{B450447D-9DAA-4E34-9632-F27ACBC26F7B}" destId="{21DBDB07-B600-45B9-8D36-1E09285E9587}" srcOrd="0" destOrd="0" presId="urn:microsoft.com/office/officeart/2005/8/layout/process4"/>
    <dgm:cxn modelId="{80E57F7C-5CD5-48FA-8A5C-BE3F8D5FF795}" srcId="{5CF90FE0-3028-4A10-A373-F867E1956A5B}" destId="{B450447D-9DAA-4E34-9632-F27ACBC26F7B}" srcOrd="0" destOrd="0" parTransId="{41C95DAB-BEC1-40E9-8430-EBBEBC41427B}" sibTransId="{B40DDBB1-5A18-4BFF-90CF-CC7C41478D48}"/>
    <dgm:cxn modelId="{47F50C8C-9C0B-42B8-B203-FD22D28DF66A}" srcId="{5CF90FE0-3028-4A10-A373-F867E1956A5B}" destId="{A0C87159-1E3D-45F0-B0E4-302E288B0662}" srcOrd="1" destOrd="0" parTransId="{6DA6DD5B-C629-4BCE-A5EF-0732CE2AAD98}" sibTransId="{0CA6BB2C-D3B6-4D89-AD0F-9FC4FAA72375}"/>
    <dgm:cxn modelId="{3A2890E6-E0D9-4007-886C-B275ED9D15C8}" type="presOf" srcId="{5CF90FE0-3028-4A10-A373-F867E1956A5B}" destId="{B5AFC2A2-7655-4DD0-B849-C490D0DCBA35}" srcOrd="0" destOrd="0" presId="urn:microsoft.com/office/officeart/2005/8/layout/process4"/>
    <dgm:cxn modelId="{46C63B6D-FAFC-4316-841C-5E67C5CDA66B}" type="presParOf" srcId="{B5AFC2A2-7655-4DD0-B849-C490D0DCBA35}" destId="{6CDBFEF6-9D4F-470F-AF5F-3BA043ACE0DB}" srcOrd="0" destOrd="0" presId="urn:microsoft.com/office/officeart/2005/8/layout/process4"/>
    <dgm:cxn modelId="{A9451426-07FA-4CEE-A765-9672FCBF0F86}" type="presParOf" srcId="{6CDBFEF6-9D4F-470F-AF5F-3BA043ACE0DB}" destId="{10A62D9D-00CC-47BC-BDA7-043BB5BECC0F}" srcOrd="0" destOrd="0" presId="urn:microsoft.com/office/officeart/2005/8/layout/process4"/>
    <dgm:cxn modelId="{B25642F0-CA1E-4C8E-B8CF-846F20598EF5}" type="presParOf" srcId="{B5AFC2A2-7655-4DD0-B849-C490D0DCBA35}" destId="{710E40CD-2053-47EB-90E3-F77A0E54AB1A}" srcOrd="1" destOrd="0" presId="urn:microsoft.com/office/officeart/2005/8/layout/process4"/>
    <dgm:cxn modelId="{0A305A98-345A-42B7-B056-05A1A81AA1EA}" type="presParOf" srcId="{B5AFC2A2-7655-4DD0-B849-C490D0DCBA35}" destId="{CF06130B-A4C2-4D93-BEEA-1D343BF2DB9C}" srcOrd="2" destOrd="0" presId="urn:microsoft.com/office/officeart/2005/8/layout/process4"/>
    <dgm:cxn modelId="{56DD19B5-47DC-4BEB-BBB7-EFC5CA205D5F}" type="presParOf" srcId="{CF06130B-A4C2-4D93-BEEA-1D343BF2DB9C}" destId="{21DBDB07-B600-45B9-8D36-1E09285E958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43A5D-9771-4132-B53A-1CB088522BC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1BD2207-0BDB-4501-B7CB-56EA3BE4D8E6}">
      <dgm:prSet/>
      <dgm:spPr/>
      <dgm:t>
        <a:bodyPr/>
        <a:lstStyle/>
        <a:p>
          <a:r>
            <a:rPr lang="en-GB" dirty="0"/>
            <a:t>1. NO contractions, abbreviations &amp; acronyms!</a:t>
          </a:r>
          <a:endParaRPr lang="en-US" dirty="0"/>
        </a:p>
      </dgm:t>
    </dgm:pt>
    <dgm:pt modelId="{C4E84F0F-E6A5-4C64-96D1-CA4ADD561AA9}" type="parTrans" cxnId="{51663C97-DD55-483E-8674-66921849A27A}">
      <dgm:prSet/>
      <dgm:spPr/>
      <dgm:t>
        <a:bodyPr/>
        <a:lstStyle/>
        <a:p>
          <a:endParaRPr lang="en-US"/>
        </a:p>
      </dgm:t>
    </dgm:pt>
    <dgm:pt modelId="{ED9EE37A-3037-476F-9582-637D5E1479C2}" type="sibTrans" cxnId="{51663C97-DD55-483E-8674-66921849A27A}">
      <dgm:prSet/>
      <dgm:spPr/>
      <dgm:t>
        <a:bodyPr/>
        <a:lstStyle/>
        <a:p>
          <a:endParaRPr lang="en-US"/>
        </a:p>
      </dgm:t>
    </dgm:pt>
    <dgm:pt modelId="{19F2E756-6506-432D-B52D-C1AFCB5F50DA}">
      <dgm:prSet/>
      <dgm:spPr/>
      <dgm:t>
        <a:bodyPr/>
        <a:lstStyle/>
        <a:p>
          <a:r>
            <a:rPr lang="en-GB"/>
            <a:t>2. NO  phrasal verbs, idioms, informal phrases, slang, emotional language, </a:t>
          </a:r>
          <a:r>
            <a:rPr lang="en-US"/>
            <a:t>clichés!</a:t>
          </a:r>
        </a:p>
      </dgm:t>
    </dgm:pt>
    <dgm:pt modelId="{ECA1323F-161C-44EA-B0BD-99726156D949}" type="parTrans" cxnId="{0B04830A-CF0F-439D-9186-1056951DCF1F}">
      <dgm:prSet/>
      <dgm:spPr/>
      <dgm:t>
        <a:bodyPr/>
        <a:lstStyle/>
        <a:p>
          <a:endParaRPr lang="en-US"/>
        </a:p>
      </dgm:t>
    </dgm:pt>
    <dgm:pt modelId="{13EE67E7-35C4-4463-9D2A-D516FB20BEC1}" type="sibTrans" cxnId="{0B04830A-CF0F-439D-9186-1056951DCF1F}">
      <dgm:prSet/>
      <dgm:spPr/>
      <dgm:t>
        <a:bodyPr/>
        <a:lstStyle/>
        <a:p>
          <a:endParaRPr lang="en-US"/>
        </a:p>
      </dgm:t>
    </dgm:pt>
    <dgm:pt modelId="{A4AE811F-648A-493F-A150-7DE62250E611}">
      <dgm:prSet/>
      <dgm:spPr/>
      <dgm:t>
        <a:bodyPr/>
        <a:lstStyle/>
        <a:p>
          <a:r>
            <a:rPr lang="en-US"/>
            <a:t>3. </a:t>
          </a:r>
          <a:r>
            <a:rPr lang="en-GB"/>
            <a:t>NO </a:t>
          </a:r>
          <a:r>
            <a:rPr lang="en-US"/>
            <a:t>personal tone</a:t>
          </a:r>
          <a:r>
            <a:rPr lang="en-GB"/>
            <a:t>!</a:t>
          </a:r>
          <a:endParaRPr lang="en-US"/>
        </a:p>
      </dgm:t>
    </dgm:pt>
    <dgm:pt modelId="{9B86C362-FD27-40C0-9512-EA0E3FD2121C}" type="parTrans" cxnId="{26E45CED-9F7D-4037-8E18-A2B001576D33}">
      <dgm:prSet/>
      <dgm:spPr/>
      <dgm:t>
        <a:bodyPr/>
        <a:lstStyle/>
        <a:p>
          <a:endParaRPr lang="en-US"/>
        </a:p>
      </dgm:t>
    </dgm:pt>
    <dgm:pt modelId="{AF34B293-81AF-4A55-A4EB-B7B2ED48ADEA}" type="sibTrans" cxnId="{26E45CED-9F7D-4037-8E18-A2B001576D33}">
      <dgm:prSet/>
      <dgm:spPr/>
      <dgm:t>
        <a:bodyPr/>
        <a:lstStyle/>
        <a:p>
          <a:endParaRPr lang="en-US"/>
        </a:p>
      </dgm:t>
    </dgm:pt>
    <dgm:pt modelId="{7890136A-63E9-435F-B8C1-8DF776C79DEE}">
      <dgm:prSet/>
      <dgm:spPr/>
      <dgm:t>
        <a:bodyPr/>
        <a:lstStyle/>
        <a:p>
          <a:r>
            <a:rPr lang="en-GB"/>
            <a:t>4. </a:t>
          </a:r>
          <a:r>
            <a:rPr lang="en-US"/>
            <a:t>Use proper punctuation and capitalization!	</a:t>
          </a:r>
        </a:p>
      </dgm:t>
    </dgm:pt>
    <dgm:pt modelId="{92F2AE5C-5058-479B-9290-7BCD9EF3DBFA}" type="parTrans" cxnId="{45755DAA-E1EC-436B-83BA-91B11F224FF4}">
      <dgm:prSet/>
      <dgm:spPr/>
      <dgm:t>
        <a:bodyPr/>
        <a:lstStyle/>
        <a:p>
          <a:endParaRPr lang="en-US"/>
        </a:p>
      </dgm:t>
    </dgm:pt>
    <dgm:pt modelId="{C324DC82-F1E0-4407-ADF2-BD51A7D2FA97}" type="sibTrans" cxnId="{45755DAA-E1EC-436B-83BA-91B11F224FF4}">
      <dgm:prSet/>
      <dgm:spPr/>
      <dgm:t>
        <a:bodyPr/>
        <a:lstStyle/>
        <a:p>
          <a:endParaRPr lang="en-US"/>
        </a:p>
      </dgm:t>
    </dgm:pt>
    <dgm:pt modelId="{DA2B5EBF-339E-46D5-B85C-4E2051C62BC7}">
      <dgm:prSet/>
      <dgm:spPr/>
      <dgm:t>
        <a:bodyPr/>
        <a:lstStyle/>
        <a:p>
          <a:r>
            <a:rPr lang="en-US"/>
            <a:t>5. </a:t>
          </a:r>
          <a:r>
            <a:rPr lang="en-GB"/>
            <a:t>NO </a:t>
          </a:r>
          <a:r>
            <a:rPr lang="en-US"/>
            <a:t>questions &amp; commands!</a:t>
          </a:r>
        </a:p>
      </dgm:t>
    </dgm:pt>
    <dgm:pt modelId="{95FC8B76-02B3-43DC-A3D9-7B7EE12C8662}" type="parTrans" cxnId="{A6963736-0E37-4823-935C-B1CB9AF4D6F4}">
      <dgm:prSet/>
      <dgm:spPr/>
      <dgm:t>
        <a:bodyPr/>
        <a:lstStyle/>
        <a:p>
          <a:endParaRPr lang="en-US"/>
        </a:p>
      </dgm:t>
    </dgm:pt>
    <dgm:pt modelId="{7995630E-7881-4561-A510-27C3F7FC6859}" type="sibTrans" cxnId="{A6963736-0E37-4823-935C-B1CB9AF4D6F4}">
      <dgm:prSet/>
      <dgm:spPr/>
      <dgm:t>
        <a:bodyPr/>
        <a:lstStyle/>
        <a:p>
          <a:endParaRPr lang="en-US"/>
        </a:p>
      </dgm:t>
    </dgm:pt>
    <dgm:pt modelId="{2BADCF22-90F7-4AE4-8D84-E79BED3C266E}">
      <dgm:prSet/>
      <dgm:spPr/>
      <dgm:t>
        <a:bodyPr/>
        <a:lstStyle/>
        <a:p>
          <a:r>
            <a:rPr lang="en-US"/>
            <a:t>6. </a:t>
          </a:r>
          <a:r>
            <a:rPr lang="en-GB"/>
            <a:t>NO</a:t>
          </a:r>
          <a:r>
            <a:rPr lang="en-US"/>
            <a:t> short and simple sentences!</a:t>
          </a:r>
        </a:p>
      </dgm:t>
    </dgm:pt>
    <dgm:pt modelId="{166365EB-6232-4008-990B-3C63B70183C1}" type="parTrans" cxnId="{0714E0D1-65E5-4DEE-9A2D-F902803CA794}">
      <dgm:prSet/>
      <dgm:spPr/>
      <dgm:t>
        <a:bodyPr/>
        <a:lstStyle/>
        <a:p>
          <a:endParaRPr lang="en-US"/>
        </a:p>
      </dgm:t>
    </dgm:pt>
    <dgm:pt modelId="{12DCD9AD-8A2B-4311-BDF2-BAB24ABC70EA}" type="sibTrans" cxnId="{0714E0D1-65E5-4DEE-9A2D-F902803CA794}">
      <dgm:prSet/>
      <dgm:spPr/>
      <dgm:t>
        <a:bodyPr/>
        <a:lstStyle/>
        <a:p>
          <a:endParaRPr lang="en-US"/>
        </a:p>
      </dgm:t>
    </dgm:pt>
    <dgm:pt modelId="{AC1E1FEC-9DF5-4CAB-BDDC-E8E410F91093}">
      <dgm:prSet/>
      <dgm:spPr/>
      <dgm:t>
        <a:bodyPr/>
        <a:lstStyle/>
        <a:p>
          <a:r>
            <a:rPr lang="en-US"/>
            <a:t>7. </a:t>
          </a:r>
          <a:r>
            <a:rPr lang="en-GB"/>
            <a:t>NO </a:t>
          </a:r>
          <a:r>
            <a:rPr lang="en-US"/>
            <a:t>simple, colloquial, vague &amp; unnecessary words and phrases!</a:t>
          </a:r>
        </a:p>
      </dgm:t>
    </dgm:pt>
    <dgm:pt modelId="{989D5A9E-A8EA-446D-ADCA-500DF0AA3097}" type="parTrans" cxnId="{CD15ABC4-AA0D-4817-B536-5C9761BB64F8}">
      <dgm:prSet/>
      <dgm:spPr/>
      <dgm:t>
        <a:bodyPr/>
        <a:lstStyle/>
        <a:p>
          <a:endParaRPr lang="en-US"/>
        </a:p>
      </dgm:t>
    </dgm:pt>
    <dgm:pt modelId="{B4823735-0678-48E9-9599-E95AEA0B716E}" type="sibTrans" cxnId="{CD15ABC4-AA0D-4817-B536-5C9761BB64F8}">
      <dgm:prSet/>
      <dgm:spPr/>
      <dgm:t>
        <a:bodyPr/>
        <a:lstStyle/>
        <a:p>
          <a:endParaRPr lang="en-US"/>
        </a:p>
      </dgm:t>
    </dgm:pt>
    <dgm:pt modelId="{D0A6A082-CD9B-4C3C-92F8-A4C99CC6AA1A}">
      <dgm:prSet/>
      <dgm:spPr/>
      <dgm:t>
        <a:bodyPr/>
        <a:lstStyle/>
        <a:p>
          <a:r>
            <a:rPr lang="en-US" dirty="0"/>
            <a:t>8. Use suitable collocations!</a:t>
          </a:r>
        </a:p>
      </dgm:t>
    </dgm:pt>
    <dgm:pt modelId="{36C22720-BBA4-4FF9-BADA-FFE922237135}" type="parTrans" cxnId="{21758BC5-3AC4-4AF0-AF4F-26FA5A44113E}">
      <dgm:prSet/>
      <dgm:spPr/>
      <dgm:t>
        <a:bodyPr/>
        <a:lstStyle/>
        <a:p>
          <a:endParaRPr lang="en-US"/>
        </a:p>
      </dgm:t>
    </dgm:pt>
    <dgm:pt modelId="{84BB430C-AB51-4A14-8D8D-BA9214BE6C43}" type="sibTrans" cxnId="{21758BC5-3AC4-4AF0-AF4F-26FA5A44113E}">
      <dgm:prSet/>
      <dgm:spPr/>
      <dgm:t>
        <a:bodyPr/>
        <a:lstStyle/>
        <a:p>
          <a:endParaRPr lang="en-US"/>
        </a:p>
      </dgm:t>
    </dgm:pt>
    <dgm:pt modelId="{3AFA41C0-B4FB-4894-8D93-FD08D33A1DEA}">
      <dgm:prSet/>
      <dgm:spPr/>
      <dgm:t>
        <a:bodyPr/>
        <a:lstStyle/>
        <a:p>
          <a:r>
            <a:rPr lang="en-US" dirty="0"/>
            <a:t>9. Prefer passive voice.</a:t>
          </a:r>
        </a:p>
      </dgm:t>
    </dgm:pt>
    <dgm:pt modelId="{65C492E6-4A80-4417-B102-492715FB9CA6}" type="parTrans" cxnId="{A034B4F1-690C-4532-A6B8-84F64AFC338C}">
      <dgm:prSet/>
      <dgm:spPr/>
      <dgm:t>
        <a:bodyPr/>
        <a:lstStyle/>
        <a:p>
          <a:endParaRPr lang="en-GB"/>
        </a:p>
      </dgm:t>
    </dgm:pt>
    <dgm:pt modelId="{8B4567C9-BCC1-4EF2-B3A7-4BEDB8667D50}" type="sibTrans" cxnId="{A034B4F1-690C-4532-A6B8-84F64AFC338C}">
      <dgm:prSet/>
      <dgm:spPr/>
      <dgm:t>
        <a:bodyPr/>
        <a:lstStyle/>
        <a:p>
          <a:endParaRPr lang="en-GB"/>
        </a:p>
      </dgm:t>
    </dgm:pt>
    <dgm:pt modelId="{32B6B8C1-DED2-4D22-BE59-BF461A583106}" type="pres">
      <dgm:prSet presAssocID="{A5E43A5D-9771-4132-B53A-1CB088522BC0}" presName="linear" presStyleCnt="0">
        <dgm:presLayoutVars>
          <dgm:animLvl val="lvl"/>
          <dgm:resizeHandles val="exact"/>
        </dgm:presLayoutVars>
      </dgm:prSet>
      <dgm:spPr/>
    </dgm:pt>
    <dgm:pt modelId="{7AE42065-F59F-4C07-961B-35B01840C48A}" type="pres">
      <dgm:prSet presAssocID="{61BD2207-0BDB-4501-B7CB-56EA3BE4D8E6}" presName="parentText" presStyleLbl="node1" presStyleIdx="0" presStyleCnt="9">
        <dgm:presLayoutVars>
          <dgm:chMax val="0"/>
          <dgm:bulletEnabled val="1"/>
        </dgm:presLayoutVars>
      </dgm:prSet>
      <dgm:spPr/>
    </dgm:pt>
    <dgm:pt modelId="{95CC411C-DFD1-485F-A8EF-709A6037F8A5}" type="pres">
      <dgm:prSet presAssocID="{ED9EE37A-3037-476F-9582-637D5E1479C2}" presName="spacer" presStyleCnt="0"/>
      <dgm:spPr/>
    </dgm:pt>
    <dgm:pt modelId="{E4DAC1DC-75B9-4C65-81DF-CC23EA79069C}" type="pres">
      <dgm:prSet presAssocID="{19F2E756-6506-432D-B52D-C1AFCB5F50DA}" presName="parentText" presStyleLbl="node1" presStyleIdx="1" presStyleCnt="9">
        <dgm:presLayoutVars>
          <dgm:chMax val="0"/>
          <dgm:bulletEnabled val="1"/>
        </dgm:presLayoutVars>
      </dgm:prSet>
      <dgm:spPr/>
    </dgm:pt>
    <dgm:pt modelId="{A1AFC91D-909A-449A-9A0D-10A1F1FB4191}" type="pres">
      <dgm:prSet presAssocID="{13EE67E7-35C4-4463-9D2A-D516FB20BEC1}" presName="spacer" presStyleCnt="0"/>
      <dgm:spPr/>
    </dgm:pt>
    <dgm:pt modelId="{A95305E2-BC1C-404D-BD38-C8813E984CCB}" type="pres">
      <dgm:prSet presAssocID="{A4AE811F-648A-493F-A150-7DE62250E611}" presName="parentText" presStyleLbl="node1" presStyleIdx="2" presStyleCnt="9">
        <dgm:presLayoutVars>
          <dgm:chMax val="0"/>
          <dgm:bulletEnabled val="1"/>
        </dgm:presLayoutVars>
      </dgm:prSet>
      <dgm:spPr/>
    </dgm:pt>
    <dgm:pt modelId="{167378F6-DD5E-4F92-A4AE-73602049C71F}" type="pres">
      <dgm:prSet presAssocID="{AF34B293-81AF-4A55-A4EB-B7B2ED48ADEA}" presName="spacer" presStyleCnt="0"/>
      <dgm:spPr/>
    </dgm:pt>
    <dgm:pt modelId="{B12AC198-8936-4416-85EB-8187943F2E78}" type="pres">
      <dgm:prSet presAssocID="{7890136A-63E9-435F-B8C1-8DF776C79DEE}" presName="parentText" presStyleLbl="node1" presStyleIdx="3" presStyleCnt="9">
        <dgm:presLayoutVars>
          <dgm:chMax val="0"/>
          <dgm:bulletEnabled val="1"/>
        </dgm:presLayoutVars>
      </dgm:prSet>
      <dgm:spPr/>
    </dgm:pt>
    <dgm:pt modelId="{E23077A6-BC66-4A12-AEF5-7FD47C4E1F67}" type="pres">
      <dgm:prSet presAssocID="{C324DC82-F1E0-4407-ADF2-BD51A7D2FA97}" presName="spacer" presStyleCnt="0"/>
      <dgm:spPr/>
    </dgm:pt>
    <dgm:pt modelId="{FBA53DA9-1FBF-46E3-9C7E-097D5C4F60DC}" type="pres">
      <dgm:prSet presAssocID="{DA2B5EBF-339E-46D5-B85C-4E2051C62BC7}" presName="parentText" presStyleLbl="node1" presStyleIdx="4" presStyleCnt="9">
        <dgm:presLayoutVars>
          <dgm:chMax val="0"/>
          <dgm:bulletEnabled val="1"/>
        </dgm:presLayoutVars>
      </dgm:prSet>
      <dgm:spPr/>
    </dgm:pt>
    <dgm:pt modelId="{83FBC32E-9D99-4A7D-BE3D-48C4C998D023}" type="pres">
      <dgm:prSet presAssocID="{7995630E-7881-4561-A510-27C3F7FC6859}" presName="spacer" presStyleCnt="0"/>
      <dgm:spPr/>
    </dgm:pt>
    <dgm:pt modelId="{DE2FDDE5-8EB1-4E3F-9EDD-BBA1B48EE531}" type="pres">
      <dgm:prSet presAssocID="{2BADCF22-90F7-4AE4-8D84-E79BED3C266E}" presName="parentText" presStyleLbl="node1" presStyleIdx="5" presStyleCnt="9">
        <dgm:presLayoutVars>
          <dgm:chMax val="0"/>
          <dgm:bulletEnabled val="1"/>
        </dgm:presLayoutVars>
      </dgm:prSet>
      <dgm:spPr/>
    </dgm:pt>
    <dgm:pt modelId="{1041AC92-7741-4464-814C-06360DDD8BFE}" type="pres">
      <dgm:prSet presAssocID="{12DCD9AD-8A2B-4311-BDF2-BAB24ABC70EA}" presName="spacer" presStyleCnt="0"/>
      <dgm:spPr/>
    </dgm:pt>
    <dgm:pt modelId="{A2DF4F31-2712-47CA-A567-CA4FB30C1D77}" type="pres">
      <dgm:prSet presAssocID="{AC1E1FEC-9DF5-4CAB-BDDC-E8E410F91093}" presName="parentText" presStyleLbl="node1" presStyleIdx="6" presStyleCnt="9">
        <dgm:presLayoutVars>
          <dgm:chMax val="0"/>
          <dgm:bulletEnabled val="1"/>
        </dgm:presLayoutVars>
      </dgm:prSet>
      <dgm:spPr/>
    </dgm:pt>
    <dgm:pt modelId="{D1C53310-AAF4-42FF-A461-5CD49B3A01F9}" type="pres">
      <dgm:prSet presAssocID="{B4823735-0678-48E9-9599-E95AEA0B716E}" presName="spacer" presStyleCnt="0"/>
      <dgm:spPr/>
    </dgm:pt>
    <dgm:pt modelId="{BB8FDD3F-D66A-4635-A1BA-900B072EAF04}" type="pres">
      <dgm:prSet presAssocID="{D0A6A082-CD9B-4C3C-92F8-A4C99CC6AA1A}" presName="parentText" presStyleLbl="node1" presStyleIdx="7" presStyleCnt="9">
        <dgm:presLayoutVars>
          <dgm:chMax val="0"/>
          <dgm:bulletEnabled val="1"/>
        </dgm:presLayoutVars>
      </dgm:prSet>
      <dgm:spPr/>
    </dgm:pt>
    <dgm:pt modelId="{3B707309-A8D3-4325-92FD-5BDDE73E5F58}" type="pres">
      <dgm:prSet presAssocID="{84BB430C-AB51-4A14-8D8D-BA9214BE6C43}" presName="spacer" presStyleCnt="0"/>
      <dgm:spPr/>
    </dgm:pt>
    <dgm:pt modelId="{69142870-8620-46E2-BFE7-CFD2DB5D1522}" type="pres">
      <dgm:prSet presAssocID="{3AFA41C0-B4FB-4894-8D93-FD08D33A1DEA}" presName="parentText" presStyleLbl="node1" presStyleIdx="8" presStyleCnt="9">
        <dgm:presLayoutVars>
          <dgm:chMax val="0"/>
          <dgm:bulletEnabled val="1"/>
        </dgm:presLayoutVars>
      </dgm:prSet>
      <dgm:spPr/>
    </dgm:pt>
  </dgm:ptLst>
  <dgm:cxnLst>
    <dgm:cxn modelId="{0B04830A-CF0F-439D-9186-1056951DCF1F}" srcId="{A5E43A5D-9771-4132-B53A-1CB088522BC0}" destId="{19F2E756-6506-432D-B52D-C1AFCB5F50DA}" srcOrd="1" destOrd="0" parTransId="{ECA1323F-161C-44EA-B0BD-99726156D949}" sibTransId="{13EE67E7-35C4-4463-9D2A-D516FB20BEC1}"/>
    <dgm:cxn modelId="{A6963736-0E37-4823-935C-B1CB9AF4D6F4}" srcId="{A5E43A5D-9771-4132-B53A-1CB088522BC0}" destId="{DA2B5EBF-339E-46D5-B85C-4E2051C62BC7}" srcOrd="4" destOrd="0" parTransId="{95FC8B76-02B3-43DC-A3D9-7B7EE12C8662}" sibTransId="{7995630E-7881-4561-A510-27C3F7FC6859}"/>
    <dgm:cxn modelId="{3738E544-CFDE-4ADF-B721-1B6D431E94F3}" type="presOf" srcId="{A5E43A5D-9771-4132-B53A-1CB088522BC0}" destId="{32B6B8C1-DED2-4D22-BE59-BF461A583106}" srcOrd="0" destOrd="0" presId="urn:microsoft.com/office/officeart/2005/8/layout/vList2"/>
    <dgm:cxn modelId="{6C772C4A-97C1-4529-95A1-E52E8E6F7E37}" type="presOf" srcId="{2BADCF22-90F7-4AE4-8D84-E79BED3C266E}" destId="{DE2FDDE5-8EB1-4E3F-9EDD-BBA1B48EE531}" srcOrd="0" destOrd="0" presId="urn:microsoft.com/office/officeart/2005/8/layout/vList2"/>
    <dgm:cxn modelId="{904A1075-AAB2-46D2-87A8-29C8C18E8A2A}" type="presOf" srcId="{7890136A-63E9-435F-B8C1-8DF776C79DEE}" destId="{B12AC198-8936-4416-85EB-8187943F2E78}" srcOrd="0" destOrd="0" presId="urn:microsoft.com/office/officeart/2005/8/layout/vList2"/>
    <dgm:cxn modelId="{8832B78B-D45B-4DB8-8CF7-1012BEA90C4D}" type="presOf" srcId="{DA2B5EBF-339E-46D5-B85C-4E2051C62BC7}" destId="{FBA53DA9-1FBF-46E3-9C7E-097D5C4F60DC}" srcOrd="0" destOrd="0" presId="urn:microsoft.com/office/officeart/2005/8/layout/vList2"/>
    <dgm:cxn modelId="{51663C97-DD55-483E-8674-66921849A27A}" srcId="{A5E43A5D-9771-4132-B53A-1CB088522BC0}" destId="{61BD2207-0BDB-4501-B7CB-56EA3BE4D8E6}" srcOrd="0" destOrd="0" parTransId="{C4E84F0F-E6A5-4C64-96D1-CA4ADD561AA9}" sibTransId="{ED9EE37A-3037-476F-9582-637D5E1479C2}"/>
    <dgm:cxn modelId="{545DFA9C-F747-46E4-8E9F-D9ED51ADAC2F}" type="presOf" srcId="{D0A6A082-CD9B-4C3C-92F8-A4C99CC6AA1A}" destId="{BB8FDD3F-D66A-4635-A1BA-900B072EAF04}" srcOrd="0" destOrd="0" presId="urn:microsoft.com/office/officeart/2005/8/layout/vList2"/>
    <dgm:cxn modelId="{7DA19AA9-63DE-49FF-9EBE-5B8EF11D7BE9}" type="presOf" srcId="{3AFA41C0-B4FB-4894-8D93-FD08D33A1DEA}" destId="{69142870-8620-46E2-BFE7-CFD2DB5D1522}" srcOrd="0" destOrd="0" presId="urn:microsoft.com/office/officeart/2005/8/layout/vList2"/>
    <dgm:cxn modelId="{45755DAA-E1EC-436B-83BA-91B11F224FF4}" srcId="{A5E43A5D-9771-4132-B53A-1CB088522BC0}" destId="{7890136A-63E9-435F-B8C1-8DF776C79DEE}" srcOrd="3" destOrd="0" parTransId="{92F2AE5C-5058-479B-9290-7BCD9EF3DBFA}" sibTransId="{C324DC82-F1E0-4407-ADF2-BD51A7D2FA97}"/>
    <dgm:cxn modelId="{C496E5B4-733D-49E5-BCF5-6ACB548AF9E3}" type="presOf" srcId="{AC1E1FEC-9DF5-4CAB-BDDC-E8E410F91093}" destId="{A2DF4F31-2712-47CA-A567-CA4FB30C1D77}" srcOrd="0" destOrd="0" presId="urn:microsoft.com/office/officeart/2005/8/layout/vList2"/>
    <dgm:cxn modelId="{CD15ABC4-AA0D-4817-B536-5C9761BB64F8}" srcId="{A5E43A5D-9771-4132-B53A-1CB088522BC0}" destId="{AC1E1FEC-9DF5-4CAB-BDDC-E8E410F91093}" srcOrd="6" destOrd="0" parTransId="{989D5A9E-A8EA-446D-ADCA-500DF0AA3097}" sibTransId="{B4823735-0678-48E9-9599-E95AEA0B716E}"/>
    <dgm:cxn modelId="{21758BC5-3AC4-4AF0-AF4F-26FA5A44113E}" srcId="{A5E43A5D-9771-4132-B53A-1CB088522BC0}" destId="{D0A6A082-CD9B-4C3C-92F8-A4C99CC6AA1A}" srcOrd="7" destOrd="0" parTransId="{36C22720-BBA4-4FF9-BADA-FFE922237135}" sibTransId="{84BB430C-AB51-4A14-8D8D-BA9214BE6C43}"/>
    <dgm:cxn modelId="{EAFA65C7-F9D2-4700-A62E-F286994690CC}" type="presOf" srcId="{19F2E756-6506-432D-B52D-C1AFCB5F50DA}" destId="{E4DAC1DC-75B9-4C65-81DF-CC23EA79069C}" srcOrd="0" destOrd="0" presId="urn:microsoft.com/office/officeart/2005/8/layout/vList2"/>
    <dgm:cxn modelId="{0714E0D1-65E5-4DEE-9A2D-F902803CA794}" srcId="{A5E43A5D-9771-4132-B53A-1CB088522BC0}" destId="{2BADCF22-90F7-4AE4-8D84-E79BED3C266E}" srcOrd="5" destOrd="0" parTransId="{166365EB-6232-4008-990B-3C63B70183C1}" sibTransId="{12DCD9AD-8A2B-4311-BDF2-BAB24ABC70EA}"/>
    <dgm:cxn modelId="{846609E5-2770-4608-8467-C3601FD91708}" type="presOf" srcId="{61BD2207-0BDB-4501-B7CB-56EA3BE4D8E6}" destId="{7AE42065-F59F-4C07-961B-35B01840C48A}" srcOrd="0" destOrd="0" presId="urn:microsoft.com/office/officeart/2005/8/layout/vList2"/>
    <dgm:cxn modelId="{BC6DE4E6-85B2-4C88-8500-9486F3865E9D}" type="presOf" srcId="{A4AE811F-648A-493F-A150-7DE62250E611}" destId="{A95305E2-BC1C-404D-BD38-C8813E984CCB}" srcOrd="0" destOrd="0" presId="urn:microsoft.com/office/officeart/2005/8/layout/vList2"/>
    <dgm:cxn modelId="{26E45CED-9F7D-4037-8E18-A2B001576D33}" srcId="{A5E43A5D-9771-4132-B53A-1CB088522BC0}" destId="{A4AE811F-648A-493F-A150-7DE62250E611}" srcOrd="2" destOrd="0" parTransId="{9B86C362-FD27-40C0-9512-EA0E3FD2121C}" sibTransId="{AF34B293-81AF-4A55-A4EB-B7B2ED48ADEA}"/>
    <dgm:cxn modelId="{A034B4F1-690C-4532-A6B8-84F64AFC338C}" srcId="{A5E43A5D-9771-4132-B53A-1CB088522BC0}" destId="{3AFA41C0-B4FB-4894-8D93-FD08D33A1DEA}" srcOrd="8" destOrd="0" parTransId="{65C492E6-4A80-4417-B102-492715FB9CA6}" sibTransId="{8B4567C9-BCC1-4EF2-B3A7-4BEDB8667D50}"/>
    <dgm:cxn modelId="{88A8AC6D-B00E-4FBE-AD70-ADF7709C266F}" type="presParOf" srcId="{32B6B8C1-DED2-4D22-BE59-BF461A583106}" destId="{7AE42065-F59F-4C07-961B-35B01840C48A}" srcOrd="0" destOrd="0" presId="urn:microsoft.com/office/officeart/2005/8/layout/vList2"/>
    <dgm:cxn modelId="{54A6A814-C7CE-4E03-B1CE-03C338AAE87F}" type="presParOf" srcId="{32B6B8C1-DED2-4D22-BE59-BF461A583106}" destId="{95CC411C-DFD1-485F-A8EF-709A6037F8A5}" srcOrd="1" destOrd="0" presId="urn:microsoft.com/office/officeart/2005/8/layout/vList2"/>
    <dgm:cxn modelId="{F207971C-49E2-4505-A889-FF327B9BF984}" type="presParOf" srcId="{32B6B8C1-DED2-4D22-BE59-BF461A583106}" destId="{E4DAC1DC-75B9-4C65-81DF-CC23EA79069C}" srcOrd="2" destOrd="0" presId="urn:microsoft.com/office/officeart/2005/8/layout/vList2"/>
    <dgm:cxn modelId="{2503328F-C050-4D2E-A07E-7A29AEB4C66A}" type="presParOf" srcId="{32B6B8C1-DED2-4D22-BE59-BF461A583106}" destId="{A1AFC91D-909A-449A-9A0D-10A1F1FB4191}" srcOrd="3" destOrd="0" presId="urn:microsoft.com/office/officeart/2005/8/layout/vList2"/>
    <dgm:cxn modelId="{D74A8AD6-0E42-4BCF-80CB-0455F25C4EA6}" type="presParOf" srcId="{32B6B8C1-DED2-4D22-BE59-BF461A583106}" destId="{A95305E2-BC1C-404D-BD38-C8813E984CCB}" srcOrd="4" destOrd="0" presId="urn:microsoft.com/office/officeart/2005/8/layout/vList2"/>
    <dgm:cxn modelId="{CA7FC95F-6194-4434-8AB6-033F67F5D8FF}" type="presParOf" srcId="{32B6B8C1-DED2-4D22-BE59-BF461A583106}" destId="{167378F6-DD5E-4F92-A4AE-73602049C71F}" srcOrd="5" destOrd="0" presId="urn:microsoft.com/office/officeart/2005/8/layout/vList2"/>
    <dgm:cxn modelId="{EEAB54A7-4AB4-450F-8177-1D922513A975}" type="presParOf" srcId="{32B6B8C1-DED2-4D22-BE59-BF461A583106}" destId="{B12AC198-8936-4416-85EB-8187943F2E78}" srcOrd="6" destOrd="0" presId="urn:microsoft.com/office/officeart/2005/8/layout/vList2"/>
    <dgm:cxn modelId="{B2A08CEF-8E66-4B2C-87DC-4EA03E401D33}" type="presParOf" srcId="{32B6B8C1-DED2-4D22-BE59-BF461A583106}" destId="{E23077A6-BC66-4A12-AEF5-7FD47C4E1F67}" srcOrd="7" destOrd="0" presId="urn:microsoft.com/office/officeart/2005/8/layout/vList2"/>
    <dgm:cxn modelId="{9C692F70-8D2D-47DA-A079-F731A82DFAAB}" type="presParOf" srcId="{32B6B8C1-DED2-4D22-BE59-BF461A583106}" destId="{FBA53DA9-1FBF-46E3-9C7E-097D5C4F60DC}" srcOrd="8" destOrd="0" presId="urn:microsoft.com/office/officeart/2005/8/layout/vList2"/>
    <dgm:cxn modelId="{5FA624B4-C3C2-4937-99E3-556D025F5D13}" type="presParOf" srcId="{32B6B8C1-DED2-4D22-BE59-BF461A583106}" destId="{83FBC32E-9D99-4A7D-BE3D-48C4C998D023}" srcOrd="9" destOrd="0" presId="urn:microsoft.com/office/officeart/2005/8/layout/vList2"/>
    <dgm:cxn modelId="{07E8730D-627E-4E5B-98B4-301D96FFD0DD}" type="presParOf" srcId="{32B6B8C1-DED2-4D22-BE59-BF461A583106}" destId="{DE2FDDE5-8EB1-4E3F-9EDD-BBA1B48EE531}" srcOrd="10" destOrd="0" presId="urn:microsoft.com/office/officeart/2005/8/layout/vList2"/>
    <dgm:cxn modelId="{6F350933-278C-4F3E-8654-88BA6CAE5B1F}" type="presParOf" srcId="{32B6B8C1-DED2-4D22-BE59-BF461A583106}" destId="{1041AC92-7741-4464-814C-06360DDD8BFE}" srcOrd="11" destOrd="0" presId="urn:microsoft.com/office/officeart/2005/8/layout/vList2"/>
    <dgm:cxn modelId="{FA14AD88-8220-4DCB-98DA-E1C975BF51CD}" type="presParOf" srcId="{32B6B8C1-DED2-4D22-BE59-BF461A583106}" destId="{A2DF4F31-2712-47CA-A567-CA4FB30C1D77}" srcOrd="12" destOrd="0" presId="urn:microsoft.com/office/officeart/2005/8/layout/vList2"/>
    <dgm:cxn modelId="{FDE03C50-11EE-4D4B-95E1-847F28F789D1}" type="presParOf" srcId="{32B6B8C1-DED2-4D22-BE59-BF461A583106}" destId="{D1C53310-AAF4-42FF-A461-5CD49B3A01F9}" srcOrd="13" destOrd="0" presId="urn:microsoft.com/office/officeart/2005/8/layout/vList2"/>
    <dgm:cxn modelId="{D307DCEF-4442-4ADD-8ABA-8B595E23EE86}" type="presParOf" srcId="{32B6B8C1-DED2-4D22-BE59-BF461A583106}" destId="{BB8FDD3F-D66A-4635-A1BA-900B072EAF04}" srcOrd="14" destOrd="0" presId="urn:microsoft.com/office/officeart/2005/8/layout/vList2"/>
    <dgm:cxn modelId="{350D6E68-6608-47D5-974A-0B9BC66877D7}" type="presParOf" srcId="{32B6B8C1-DED2-4D22-BE59-BF461A583106}" destId="{3B707309-A8D3-4325-92FD-5BDDE73E5F58}" srcOrd="15" destOrd="0" presId="urn:microsoft.com/office/officeart/2005/8/layout/vList2"/>
    <dgm:cxn modelId="{9CF0B0C2-4468-49B5-90A3-EF8C3A27D348}" type="presParOf" srcId="{32B6B8C1-DED2-4D22-BE59-BF461A583106}" destId="{69142870-8620-46E2-BFE7-CFD2DB5D152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62D9D-00CC-47BC-BDA7-043BB5BECC0F}">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kern="1200" dirty="0"/>
            <a:t>It is a</a:t>
          </a:r>
          <a:r>
            <a:rPr lang="en-US" sz="2000" kern="1200" dirty="0">
              <a:solidFill>
                <a:srgbClr val="00B0F0"/>
              </a:solidFill>
            </a:rPr>
            <a:t> </a:t>
          </a:r>
          <a:r>
            <a:rPr lang="en-US" sz="2000" b="0" kern="1200" dirty="0">
              <a:solidFill>
                <a:srgbClr val="0070C0"/>
              </a:solidFill>
            </a:rPr>
            <a:t>formal </a:t>
          </a:r>
          <a:r>
            <a:rPr lang="en-US" sz="2000" b="0" kern="1200" dirty="0"/>
            <a:t>writing </a:t>
          </a:r>
          <a:r>
            <a:rPr lang="en-US" sz="2000" kern="1200" dirty="0"/>
            <a:t>style. </a:t>
          </a:r>
        </a:p>
        <a:p>
          <a:pPr marL="0" lvl="0" indent="0" algn="l" defTabSz="889000">
            <a:lnSpc>
              <a:spcPct val="90000"/>
            </a:lnSpc>
            <a:spcBef>
              <a:spcPct val="0"/>
            </a:spcBef>
            <a:spcAft>
              <a:spcPct val="35000"/>
            </a:spcAft>
            <a:buNone/>
          </a:pPr>
          <a:r>
            <a:rPr lang="en-US" sz="2000" kern="1200" dirty="0"/>
            <a:t>It differs from other formal writing styles in several ways in terms of </a:t>
          </a:r>
          <a:r>
            <a:rPr lang="en-US" sz="2000" b="0" kern="1200" dirty="0">
              <a:solidFill>
                <a:srgbClr val="0070C0"/>
              </a:solidFill>
            </a:rPr>
            <a:t>AUDIENCE</a:t>
          </a:r>
          <a:r>
            <a:rPr lang="en-US" sz="2000" b="1" kern="1200" dirty="0"/>
            <a:t>, </a:t>
          </a:r>
          <a:r>
            <a:rPr lang="en-US" sz="2000" b="0" kern="1200" dirty="0">
              <a:solidFill>
                <a:srgbClr val="0070C0"/>
              </a:solidFill>
            </a:rPr>
            <a:t>TONE</a:t>
          </a:r>
          <a:r>
            <a:rPr lang="tr-TR" sz="2000" b="1" kern="1200" dirty="0"/>
            <a:t> </a:t>
          </a:r>
          <a:r>
            <a:rPr lang="en-US" sz="2000" b="0" kern="1200" dirty="0"/>
            <a:t>and</a:t>
          </a:r>
          <a:r>
            <a:rPr lang="en-US" sz="2000" b="1" kern="1200" dirty="0"/>
            <a:t> </a:t>
          </a:r>
          <a:r>
            <a:rPr lang="en-US" sz="2000" b="0" kern="1200" dirty="0">
              <a:solidFill>
                <a:srgbClr val="0070C0"/>
              </a:solidFill>
            </a:rPr>
            <a:t>PURPOSE</a:t>
          </a:r>
          <a:r>
            <a:rPr lang="en-US" sz="2000" b="1" kern="1200" dirty="0"/>
            <a:t> </a:t>
          </a:r>
          <a:r>
            <a:rPr lang="en-US" sz="2000" kern="1200" dirty="0"/>
            <a:t>and it has </a:t>
          </a:r>
          <a:r>
            <a:rPr lang="en-US" sz="2000" b="1" kern="1200" dirty="0"/>
            <a:t>certain rules</a:t>
          </a:r>
          <a:r>
            <a:rPr lang="en-US" sz="2000" kern="1200" dirty="0"/>
            <a:t>. </a:t>
          </a:r>
        </a:p>
      </dsp:txBody>
      <dsp:txXfrm>
        <a:off x="0" y="2205346"/>
        <a:ext cx="8987404" cy="1446946"/>
      </dsp:txXfrm>
    </dsp:sp>
    <dsp:sp modelId="{21DBDB07-B600-45B9-8D36-1E09285E9587}">
      <dsp:nvSpPr>
        <dsp:cNvPr id="0" name=""/>
        <dsp:cNvSpPr/>
      </dsp:nvSpPr>
      <dsp:spPr>
        <a:xfrm rot="10800000">
          <a:off x="0" y="9525"/>
          <a:ext cx="8987404" cy="2225403"/>
        </a:xfrm>
        <a:prstGeom prst="upArrowCallout">
          <a:avLst/>
        </a:prstGeom>
        <a:gradFill rotWithShape="0">
          <a:gsLst>
            <a:gs pos="0">
              <a:schemeClr val="accent2">
                <a:hueOff val="-5738671"/>
                <a:satOff val="5077"/>
                <a:lumOff val="9020"/>
                <a:alphaOff val="0"/>
                <a:tint val="96000"/>
                <a:lumMod val="104000"/>
              </a:schemeClr>
            </a:gs>
            <a:gs pos="100000">
              <a:schemeClr val="accent2">
                <a:hueOff val="-5738671"/>
                <a:satOff val="5077"/>
                <a:lumOff val="902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GB" sz="2000" kern="1200" dirty="0"/>
            <a:t>Academic writing is a writing style employed </a:t>
          </a:r>
          <a:r>
            <a:rPr lang="en-GB" sz="2000" kern="1200" dirty="0">
              <a:solidFill>
                <a:schemeClr val="accent2">
                  <a:lumMod val="75000"/>
                </a:schemeClr>
              </a:solidFill>
            </a:rPr>
            <a:t>by scholars and researchers</a:t>
          </a:r>
          <a:r>
            <a:rPr lang="en-GB" sz="2000" kern="1200" dirty="0"/>
            <a:t> </a:t>
          </a:r>
          <a:r>
            <a:rPr lang="en-GB" sz="2000" kern="1200" dirty="0">
              <a:solidFill>
                <a:schemeClr val="accent1">
                  <a:lumMod val="60000"/>
                  <a:lumOff val="40000"/>
                </a:schemeClr>
              </a:solidFill>
            </a:rPr>
            <a:t>to define their disciplines </a:t>
          </a:r>
          <a:r>
            <a:rPr lang="en-GB" sz="2000" kern="1200" dirty="0"/>
            <a:t>and </a:t>
          </a:r>
          <a:r>
            <a:rPr lang="en-GB" sz="2000" kern="1200" dirty="0">
              <a:solidFill>
                <a:schemeClr val="accent1">
                  <a:lumMod val="60000"/>
                  <a:lumOff val="40000"/>
                </a:schemeClr>
              </a:solidFill>
            </a:rPr>
            <a:t>to express the methods and findings </a:t>
          </a:r>
          <a:r>
            <a:rPr lang="en-GB" sz="2000" kern="1200" dirty="0"/>
            <a:t>of their academic and scientific studies. </a:t>
          </a:r>
          <a:endParaRPr lang="en-US" sz="2000" kern="1200" dirty="0"/>
        </a:p>
      </dsp:txBody>
      <dsp:txXfrm rot="10800000">
        <a:off x="0" y="9525"/>
        <a:ext cx="8987404" cy="144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42065-F59F-4C07-961B-35B01840C48A}">
      <dsp:nvSpPr>
        <dsp:cNvPr id="0" name=""/>
        <dsp:cNvSpPr/>
      </dsp:nvSpPr>
      <dsp:spPr>
        <a:xfrm>
          <a:off x="0" y="155868"/>
          <a:ext cx="7888470" cy="635602"/>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1. NO contractions, abbreviations &amp; acronyms!</a:t>
          </a:r>
          <a:endParaRPr lang="en-US" sz="1600" kern="1200" dirty="0"/>
        </a:p>
      </dsp:txBody>
      <dsp:txXfrm>
        <a:off x="31028" y="186896"/>
        <a:ext cx="7826414" cy="573546"/>
      </dsp:txXfrm>
    </dsp:sp>
    <dsp:sp modelId="{E4DAC1DC-75B9-4C65-81DF-CC23EA79069C}">
      <dsp:nvSpPr>
        <dsp:cNvPr id="0" name=""/>
        <dsp:cNvSpPr/>
      </dsp:nvSpPr>
      <dsp:spPr>
        <a:xfrm>
          <a:off x="0" y="837551"/>
          <a:ext cx="7888470" cy="635602"/>
        </a:xfrm>
        <a:prstGeom prst="roundRect">
          <a:avLst/>
        </a:prstGeom>
        <a:gradFill rotWithShape="0">
          <a:gsLst>
            <a:gs pos="0">
              <a:schemeClr val="accent2">
                <a:hueOff val="-717334"/>
                <a:satOff val="635"/>
                <a:lumOff val="1128"/>
                <a:alphaOff val="0"/>
                <a:tint val="96000"/>
                <a:lumMod val="104000"/>
              </a:schemeClr>
            </a:gs>
            <a:gs pos="100000">
              <a:schemeClr val="accent2">
                <a:hueOff val="-717334"/>
                <a:satOff val="635"/>
                <a:lumOff val="112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2. NO  phrasal verbs, idioms, informal phrases, slang, emotional language, </a:t>
          </a:r>
          <a:r>
            <a:rPr lang="en-US" sz="1600" kern="1200"/>
            <a:t>clichés!</a:t>
          </a:r>
        </a:p>
      </dsp:txBody>
      <dsp:txXfrm>
        <a:off x="31028" y="868579"/>
        <a:ext cx="7826414" cy="573546"/>
      </dsp:txXfrm>
    </dsp:sp>
    <dsp:sp modelId="{A95305E2-BC1C-404D-BD38-C8813E984CCB}">
      <dsp:nvSpPr>
        <dsp:cNvPr id="0" name=""/>
        <dsp:cNvSpPr/>
      </dsp:nvSpPr>
      <dsp:spPr>
        <a:xfrm>
          <a:off x="0" y="1519233"/>
          <a:ext cx="7888470" cy="635602"/>
        </a:xfrm>
        <a:prstGeom prst="roundRect">
          <a:avLst/>
        </a:prstGeom>
        <a:gradFill rotWithShape="0">
          <a:gsLst>
            <a:gs pos="0">
              <a:schemeClr val="accent2">
                <a:hueOff val="-1434668"/>
                <a:satOff val="1269"/>
                <a:lumOff val="2255"/>
                <a:alphaOff val="0"/>
                <a:tint val="96000"/>
                <a:lumMod val="104000"/>
              </a:schemeClr>
            </a:gs>
            <a:gs pos="100000">
              <a:schemeClr val="accent2">
                <a:hueOff val="-1434668"/>
                <a:satOff val="1269"/>
                <a:lumOff val="225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3. </a:t>
          </a:r>
          <a:r>
            <a:rPr lang="en-GB" sz="1600" kern="1200"/>
            <a:t>NO </a:t>
          </a:r>
          <a:r>
            <a:rPr lang="en-US" sz="1600" kern="1200"/>
            <a:t>personal tone</a:t>
          </a:r>
          <a:r>
            <a:rPr lang="en-GB" sz="1600" kern="1200"/>
            <a:t>!</a:t>
          </a:r>
          <a:endParaRPr lang="en-US" sz="1600" kern="1200"/>
        </a:p>
      </dsp:txBody>
      <dsp:txXfrm>
        <a:off x="31028" y="1550261"/>
        <a:ext cx="7826414" cy="573546"/>
      </dsp:txXfrm>
    </dsp:sp>
    <dsp:sp modelId="{B12AC198-8936-4416-85EB-8187943F2E78}">
      <dsp:nvSpPr>
        <dsp:cNvPr id="0" name=""/>
        <dsp:cNvSpPr/>
      </dsp:nvSpPr>
      <dsp:spPr>
        <a:xfrm>
          <a:off x="0" y="2200916"/>
          <a:ext cx="7888470" cy="635602"/>
        </a:xfrm>
        <a:prstGeom prst="roundRect">
          <a:avLst/>
        </a:prstGeom>
        <a:gradFill rotWithShape="0">
          <a:gsLst>
            <a:gs pos="0">
              <a:schemeClr val="accent2">
                <a:hueOff val="-2152001"/>
                <a:satOff val="1904"/>
                <a:lumOff val="3383"/>
                <a:alphaOff val="0"/>
                <a:tint val="96000"/>
                <a:lumMod val="104000"/>
              </a:schemeClr>
            </a:gs>
            <a:gs pos="100000">
              <a:schemeClr val="accent2">
                <a:hueOff val="-2152001"/>
                <a:satOff val="1904"/>
                <a:lumOff val="338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4. </a:t>
          </a:r>
          <a:r>
            <a:rPr lang="en-US" sz="1600" kern="1200"/>
            <a:t>Use proper punctuation and capitalization!	</a:t>
          </a:r>
        </a:p>
      </dsp:txBody>
      <dsp:txXfrm>
        <a:off x="31028" y="2231944"/>
        <a:ext cx="7826414" cy="573546"/>
      </dsp:txXfrm>
    </dsp:sp>
    <dsp:sp modelId="{FBA53DA9-1FBF-46E3-9C7E-097D5C4F60DC}">
      <dsp:nvSpPr>
        <dsp:cNvPr id="0" name=""/>
        <dsp:cNvSpPr/>
      </dsp:nvSpPr>
      <dsp:spPr>
        <a:xfrm>
          <a:off x="0" y="2882598"/>
          <a:ext cx="7888470" cy="635602"/>
        </a:xfrm>
        <a:prstGeom prst="roundRect">
          <a:avLst/>
        </a:prstGeom>
        <a:gradFill rotWithShape="0">
          <a:gsLst>
            <a:gs pos="0">
              <a:schemeClr val="accent2">
                <a:hueOff val="-2869335"/>
                <a:satOff val="2538"/>
                <a:lumOff val="4510"/>
                <a:alphaOff val="0"/>
                <a:tint val="96000"/>
                <a:lumMod val="104000"/>
              </a:schemeClr>
            </a:gs>
            <a:gs pos="100000">
              <a:schemeClr val="accent2">
                <a:hueOff val="-2869335"/>
                <a:satOff val="2538"/>
                <a:lumOff val="451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5. </a:t>
          </a:r>
          <a:r>
            <a:rPr lang="en-GB" sz="1600" kern="1200"/>
            <a:t>NO </a:t>
          </a:r>
          <a:r>
            <a:rPr lang="en-US" sz="1600" kern="1200"/>
            <a:t>questions &amp; commands!</a:t>
          </a:r>
        </a:p>
      </dsp:txBody>
      <dsp:txXfrm>
        <a:off x="31028" y="2913626"/>
        <a:ext cx="7826414" cy="573546"/>
      </dsp:txXfrm>
    </dsp:sp>
    <dsp:sp modelId="{DE2FDDE5-8EB1-4E3F-9EDD-BBA1B48EE531}">
      <dsp:nvSpPr>
        <dsp:cNvPr id="0" name=""/>
        <dsp:cNvSpPr/>
      </dsp:nvSpPr>
      <dsp:spPr>
        <a:xfrm>
          <a:off x="0" y="3564281"/>
          <a:ext cx="7888470" cy="635602"/>
        </a:xfrm>
        <a:prstGeom prst="roundRect">
          <a:avLst/>
        </a:prstGeom>
        <a:gradFill rotWithShape="0">
          <a:gsLst>
            <a:gs pos="0">
              <a:schemeClr val="accent2">
                <a:hueOff val="-3586669"/>
                <a:satOff val="3173"/>
                <a:lumOff val="5638"/>
                <a:alphaOff val="0"/>
                <a:tint val="96000"/>
                <a:lumMod val="104000"/>
              </a:schemeClr>
            </a:gs>
            <a:gs pos="100000">
              <a:schemeClr val="accent2">
                <a:hueOff val="-3586669"/>
                <a:satOff val="3173"/>
                <a:lumOff val="563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6. </a:t>
          </a:r>
          <a:r>
            <a:rPr lang="en-GB" sz="1600" kern="1200"/>
            <a:t>NO</a:t>
          </a:r>
          <a:r>
            <a:rPr lang="en-US" sz="1600" kern="1200"/>
            <a:t> short and simple sentences!</a:t>
          </a:r>
        </a:p>
      </dsp:txBody>
      <dsp:txXfrm>
        <a:off x="31028" y="3595309"/>
        <a:ext cx="7826414" cy="573546"/>
      </dsp:txXfrm>
    </dsp:sp>
    <dsp:sp modelId="{A2DF4F31-2712-47CA-A567-CA4FB30C1D77}">
      <dsp:nvSpPr>
        <dsp:cNvPr id="0" name=""/>
        <dsp:cNvSpPr/>
      </dsp:nvSpPr>
      <dsp:spPr>
        <a:xfrm>
          <a:off x="0" y="4245963"/>
          <a:ext cx="7888470" cy="635602"/>
        </a:xfrm>
        <a:prstGeom prst="roundRect">
          <a:avLst/>
        </a:prstGeom>
        <a:gradFill rotWithShape="0">
          <a:gsLst>
            <a:gs pos="0">
              <a:schemeClr val="accent2">
                <a:hueOff val="-4304003"/>
                <a:satOff val="3808"/>
                <a:lumOff val="6765"/>
                <a:alphaOff val="0"/>
                <a:tint val="96000"/>
                <a:lumMod val="104000"/>
              </a:schemeClr>
            </a:gs>
            <a:gs pos="100000">
              <a:schemeClr val="accent2">
                <a:hueOff val="-4304003"/>
                <a:satOff val="3808"/>
                <a:lumOff val="676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7. </a:t>
          </a:r>
          <a:r>
            <a:rPr lang="en-GB" sz="1600" kern="1200"/>
            <a:t>NO </a:t>
          </a:r>
          <a:r>
            <a:rPr lang="en-US" sz="1600" kern="1200"/>
            <a:t>simple, colloquial, vague &amp; unnecessary words and phrases!</a:t>
          </a:r>
        </a:p>
      </dsp:txBody>
      <dsp:txXfrm>
        <a:off x="31028" y="4276991"/>
        <a:ext cx="7826414" cy="573546"/>
      </dsp:txXfrm>
    </dsp:sp>
    <dsp:sp modelId="{BB8FDD3F-D66A-4635-A1BA-900B072EAF04}">
      <dsp:nvSpPr>
        <dsp:cNvPr id="0" name=""/>
        <dsp:cNvSpPr/>
      </dsp:nvSpPr>
      <dsp:spPr>
        <a:xfrm>
          <a:off x="0" y="4927646"/>
          <a:ext cx="7888470" cy="635602"/>
        </a:xfrm>
        <a:prstGeom prst="roundRect">
          <a:avLst/>
        </a:prstGeom>
        <a:gradFill rotWithShape="0">
          <a:gsLst>
            <a:gs pos="0">
              <a:schemeClr val="accent2">
                <a:hueOff val="-5021337"/>
                <a:satOff val="4442"/>
                <a:lumOff val="7893"/>
                <a:alphaOff val="0"/>
                <a:tint val="96000"/>
                <a:lumMod val="104000"/>
              </a:schemeClr>
            </a:gs>
            <a:gs pos="100000">
              <a:schemeClr val="accent2">
                <a:hueOff val="-5021337"/>
                <a:satOff val="4442"/>
                <a:lumOff val="789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8. Use suitable collocations!</a:t>
          </a:r>
        </a:p>
      </dsp:txBody>
      <dsp:txXfrm>
        <a:off x="31028" y="4958674"/>
        <a:ext cx="7826414" cy="573546"/>
      </dsp:txXfrm>
    </dsp:sp>
    <dsp:sp modelId="{69142870-8620-46E2-BFE7-CFD2DB5D1522}">
      <dsp:nvSpPr>
        <dsp:cNvPr id="0" name=""/>
        <dsp:cNvSpPr/>
      </dsp:nvSpPr>
      <dsp:spPr>
        <a:xfrm>
          <a:off x="0" y="5609328"/>
          <a:ext cx="7888470" cy="635602"/>
        </a:xfrm>
        <a:prstGeom prst="roundRect">
          <a:avLst/>
        </a:prstGeom>
        <a:gradFill rotWithShape="0">
          <a:gsLst>
            <a:gs pos="0">
              <a:schemeClr val="accent2">
                <a:hueOff val="-5738671"/>
                <a:satOff val="5077"/>
                <a:lumOff val="9020"/>
                <a:alphaOff val="0"/>
                <a:tint val="96000"/>
                <a:lumMod val="104000"/>
              </a:schemeClr>
            </a:gs>
            <a:gs pos="100000">
              <a:schemeClr val="accent2">
                <a:hueOff val="-5738671"/>
                <a:satOff val="5077"/>
                <a:lumOff val="902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9. Prefer passive voice.</a:t>
          </a:r>
        </a:p>
      </dsp:txBody>
      <dsp:txXfrm>
        <a:off x="31028" y="5640356"/>
        <a:ext cx="7826414" cy="5735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C56213-B4C4-4C5C-8EAE-01416D175C4F}" type="slidenum">
              <a:rPr lang="en-GB" smtClean="0"/>
              <a:pPr/>
              <a:t>‹#›</a:t>
            </a:fld>
            <a:endParaRPr lang="en-GB"/>
          </a:p>
        </p:txBody>
      </p:sp>
    </p:spTree>
    <p:extLst>
      <p:ext uri="{BB962C8B-B14F-4D97-AF65-F5344CB8AC3E}">
        <p14:creationId xmlns:p14="http://schemas.microsoft.com/office/powerpoint/2010/main" val="221555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74861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687BE-C7F0-2E48-A7D9-9106ED12C951}"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0596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4086763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6377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681466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18532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408998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310349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46343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7369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89324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337695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134768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7EE3FD-0A41-48FF-9850-002E446D12C3}" type="slidenum">
              <a:rPr lang="en-GB" smtClean="0"/>
              <a:pPr/>
              <a:t>‹#›</a:t>
            </a:fld>
            <a:endParaRPr lang="en-GB"/>
          </a:p>
        </p:txBody>
      </p:sp>
    </p:spTree>
    <p:extLst>
      <p:ext uri="{BB962C8B-B14F-4D97-AF65-F5344CB8AC3E}">
        <p14:creationId xmlns:p14="http://schemas.microsoft.com/office/powerpoint/2010/main" val="204400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51A727-F5BA-8547-B51B-38F2B3C45A43}"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369996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51A727-F5BA-8547-B51B-38F2B3C45A43}" type="datetimeFigureOut">
              <a:rPr lang="en-US" smtClean="0"/>
              <a:pPr/>
              <a:t>2/28/2022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6687BE-C7F0-2E48-A7D9-9106ED12C951}" type="slidenum">
              <a:rPr lang="en-US" smtClean="0"/>
              <a:pPr/>
              <a:t>‹#›</a:t>
            </a:fld>
            <a:endParaRPr lang="en-US" dirty="0"/>
          </a:p>
        </p:txBody>
      </p:sp>
    </p:spTree>
    <p:extLst>
      <p:ext uri="{BB962C8B-B14F-4D97-AF65-F5344CB8AC3E}">
        <p14:creationId xmlns:p14="http://schemas.microsoft.com/office/powerpoint/2010/main" val="209007881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writeessays.com/academic-writin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he232.deviantart.com/art/SEE-YOU-LATER-WALLPAPER-339109225"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climateviewer.com/2014/06/26/geoengineering-srm-large-scale-weather-modification-treated-suspicion/"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5"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6"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7"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8"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9"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0"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1"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2"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3"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4"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5"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6"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8" name="Group 147">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49"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0"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1"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2"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3"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4"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5"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6"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7"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8"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9"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0"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2" name="Rectangle 161">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4" name="Freeform 11">
            <a:extLst>
              <a:ext uri="{FF2B5EF4-FFF2-40B4-BE49-F238E27FC236}">
                <a16:creationId xmlns:a16="http://schemas.microsoft.com/office/drawing/2014/main" id="{179DBEAA-367B-4941-8368-15EBD551F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66" name="Rectangle 165">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75642" y="942108"/>
            <a:ext cx="3631806" cy="4969113"/>
          </a:xfrm>
        </p:spPr>
        <p:txBody>
          <a:bodyPr vert="horz" lIns="91440" tIns="45720" rIns="91440" bIns="45720" rtlCol="0" anchor="ctr">
            <a:normAutofit/>
          </a:bodyPr>
          <a:lstStyle/>
          <a:p>
            <a:pPr>
              <a:lnSpc>
                <a:spcPct val="90000"/>
              </a:lnSpc>
              <a:spcAft>
                <a:spcPts val="600"/>
              </a:spcAft>
            </a:pPr>
            <a:br>
              <a:rPr lang="en-US" sz="3300" b="1" dirty="0">
                <a:solidFill>
                  <a:schemeClr val="tx2">
                    <a:lumMod val="75000"/>
                  </a:schemeClr>
                </a:solidFill>
              </a:rPr>
            </a:br>
            <a:r>
              <a:rPr lang="en-US" sz="3300" b="1" dirty="0">
                <a:solidFill>
                  <a:schemeClr val="tx2">
                    <a:lumMod val="75000"/>
                  </a:schemeClr>
                </a:solidFill>
              </a:rPr>
              <a:t>ING 112A</a:t>
            </a:r>
            <a:br>
              <a:rPr lang="en-US" sz="3300" b="1" dirty="0">
                <a:solidFill>
                  <a:schemeClr val="tx2">
                    <a:lumMod val="75000"/>
                  </a:schemeClr>
                </a:solidFill>
              </a:rPr>
            </a:br>
            <a:r>
              <a:rPr lang="en-US" sz="3300" b="1" dirty="0">
                <a:solidFill>
                  <a:schemeClr val="tx2">
                    <a:lumMod val="75000"/>
                  </a:schemeClr>
                </a:solidFill>
              </a:rPr>
              <a:t>Spring 2022 </a:t>
            </a:r>
            <a:br>
              <a:rPr lang="en-US" sz="3300" b="1" dirty="0">
                <a:solidFill>
                  <a:schemeClr val="tx2">
                    <a:lumMod val="75000"/>
                  </a:schemeClr>
                </a:solidFill>
              </a:rPr>
            </a:br>
            <a:r>
              <a:rPr lang="en-US" sz="3300" b="1" dirty="0">
                <a:solidFill>
                  <a:schemeClr val="tx2">
                    <a:lumMod val="75000"/>
                  </a:schemeClr>
                </a:solidFill>
              </a:rPr>
              <a:t>ONLINE COURSE</a:t>
            </a:r>
            <a:br>
              <a:rPr lang="en-US" sz="3300" b="1" dirty="0">
                <a:solidFill>
                  <a:schemeClr val="tx2">
                    <a:lumMod val="75000"/>
                  </a:schemeClr>
                </a:solidFill>
              </a:rPr>
            </a:br>
            <a:br>
              <a:rPr lang="en-US" sz="3300" dirty="0">
                <a:solidFill>
                  <a:schemeClr val="tx2">
                    <a:lumMod val="75000"/>
                  </a:schemeClr>
                </a:solidFill>
              </a:rPr>
            </a:br>
            <a:r>
              <a:rPr lang="en-US" sz="3300" dirty="0">
                <a:solidFill>
                  <a:schemeClr val="tx2">
                    <a:lumMod val="75000"/>
                  </a:schemeClr>
                </a:solidFill>
              </a:rPr>
              <a:t>Week 2</a:t>
            </a:r>
            <a:br>
              <a:rPr lang="en-US" sz="3300" dirty="0">
                <a:solidFill>
                  <a:schemeClr val="tx2">
                    <a:lumMod val="75000"/>
                  </a:schemeClr>
                </a:solidFill>
              </a:rPr>
            </a:br>
            <a:r>
              <a:rPr lang="en-US" sz="3300" dirty="0">
                <a:solidFill>
                  <a:schemeClr val="tx2">
                    <a:lumMod val="75000"/>
                  </a:schemeClr>
                </a:solidFill>
              </a:rPr>
              <a:t>UNIT 1- ACADEMIC WRITING</a:t>
            </a:r>
            <a:br>
              <a:rPr lang="en-US" sz="3300" dirty="0">
                <a:solidFill>
                  <a:schemeClr val="tx2">
                    <a:lumMod val="75000"/>
                  </a:schemeClr>
                </a:solidFill>
              </a:rPr>
            </a:br>
            <a:r>
              <a:rPr lang="en-US" sz="2400" dirty="0">
                <a:solidFill>
                  <a:schemeClr val="tx2">
                    <a:lumMod val="75000"/>
                  </a:schemeClr>
                </a:solidFill>
              </a:rPr>
              <a:t>GUIDELINES for FORMAL WRITING</a:t>
            </a:r>
            <a:endParaRPr lang="en-US" sz="3300" dirty="0">
              <a:solidFill>
                <a:schemeClr val="tx2">
                  <a:lumMod val="75000"/>
                </a:schemeClr>
              </a:solidFill>
            </a:endParaRPr>
          </a:p>
        </p:txBody>
      </p:sp>
      <p:sp>
        <p:nvSpPr>
          <p:cNvPr id="168" name="Rectangle 167">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70" name="Straight Connector 169">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3"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74"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5"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76"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7"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8"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9"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0"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1"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82"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83"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84"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Subtitle 2"/>
          <p:cNvSpPr>
            <a:spLocks noGrp="1"/>
          </p:cNvSpPr>
          <p:nvPr>
            <p:ph type="subTitle" idx="1"/>
          </p:nvPr>
        </p:nvSpPr>
        <p:spPr>
          <a:xfrm>
            <a:off x="5049062" y="942108"/>
            <a:ext cx="6455549" cy="4969114"/>
          </a:xfrm>
        </p:spPr>
        <p:txBody>
          <a:bodyPr vert="horz" lIns="91440" tIns="45720" rIns="91440" bIns="45720" rtlCol="0" anchor="ctr">
            <a:normAutofit/>
          </a:bodyPr>
          <a:lstStyle/>
          <a:p>
            <a:pPr>
              <a:buFont typeface="Wingdings 3" charset="2"/>
              <a:buChar char=""/>
            </a:pPr>
            <a:endParaRPr lang="en-US" b="1" dirty="0">
              <a:solidFill>
                <a:schemeClr val="tx2">
                  <a:lumMod val="75000"/>
                </a:schemeClr>
              </a:solidFill>
            </a:endParaRPr>
          </a:p>
          <a:p>
            <a:pPr>
              <a:buFont typeface="Wingdings 3" charset="2"/>
              <a:buChar char=""/>
            </a:pPr>
            <a:endParaRPr lang="en-US" b="1" dirty="0">
              <a:solidFill>
                <a:schemeClr val="tx2">
                  <a:lumMod val="75000"/>
                </a:schemeClr>
              </a:solidFill>
            </a:endParaRPr>
          </a:p>
          <a:p>
            <a:pPr>
              <a:buFont typeface="Wingdings 3" charset="2"/>
              <a:buChar char=""/>
            </a:pPr>
            <a:endParaRPr lang="en-US" b="1" dirty="0">
              <a:solidFill>
                <a:schemeClr val="tx2">
                  <a:lumMod val="75000"/>
                </a:schemeClr>
              </a:solidFill>
            </a:endParaRPr>
          </a:p>
          <a:p>
            <a:endParaRPr lang="en-US" b="1" dirty="0">
              <a:solidFill>
                <a:schemeClr val="tx2">
                  <a:lumMod val="75000"/>
                </a:schemeClr>
              </a:solidFill>
            </a:endParaRPr>
          </a:p>
          <a:p>
            <a:pPr>
              <a:buFont typeface="Wingdings 3" charset="2"/>
              <a:buChar char=""/>
            </a:pPr>
            <a:endParaRPr lang="en-US" b="1" dirty="0">
              <a:solidFill>
                <a:schemeClr val="tx2">
                  <a:lumMod val="75000"/>
                </a:schemeClr>
              </a:solidFill>
            </a:endParaRPr>
          </a:p>
          <a:p>
            <a:pPr>
              <a:buFont typeface="Wingdings 3" charset="2"/>
              <a:buChar char=""/>
            </a:pPr>
            <a:endParaRPr lang="en-US" b="1" dirty="0">
              <a:solidFill>
                <a:schemeClr val="tx2">
                  <a:lumMod val="75000"/>
                </a:schemeClr>
              </a:solidFill>
            </a:endParaRPr>
          </a:p>
          <a:p>
            <a:pPr>
              <a:buFont typeface="Wingdings 3" charset="2"/>
              <a:buChar char=""/>
            </a:pPr>
            <a:endParaRPr lang="en-US" b="1" dirty="0">
              <a:solidFill>
                <a:schemeClr val="tx2">
                  <a:lumMod val="75000"/>
                </a:schemeClr>
              </a:solidFill>
            </a:endParaRPr>
          </a:p>
          <a:p>
            <a:pPr>
              <a:buFont typeface="Wingdings 3" charset="2"/>
              <a:buChar char=""/>
            </a:pPr>
            <a:r>
              <a:rPr lang="en-US" b="1" dirty="0" err="1">
                <a:solidFill>
                  <a:schemeClr val="tx2">
                    <a:lumMod val="75000"/>
                  </a:schemeClr>
                </a:solidFill>
              </a:rPr>
              <a:t>ASLI</a:t>
            </a:r>
            <a:r>
              <a:rPr lang="en-US" b="1" dirty="0">
                <a:solidFill>
                  <a:schemeClr val="tx2">
                    <a:lumMod val="75000"/>
                  </a:schemeClr>
                </a:solidFill>
              </a:rPr>
              <a:t> ÖZKARA</a:t>
            </a:r>
          </a:p>
          <a:p>
            <a:pPr>
              <a:buFont typeface="Wingdings 3" charset="2"/>
              <a:buChar char=""/>
            </a:pPr>
            <a:r>
              <a:rPr lang="en-US" b="1" dirty="0" err="1">
                <a:solidFill>
                  <a:schemeClr val="tx2">
                    <a:lumMod val="75000"/>
                  </a:schemeClr>
                </a:solidFill>
              </a:rPr>
              <a:t>ITU</a:t>
            </a:r>
            <a:r>
              <a:rPr lang="en-US" b="1" dirty="0">
                <a:solidFill>
                  <a:schemeClr val="tx2">
                    <a:lumMod val="75000"/>
                  </a:schemeClr>
                </a:solidFill>
              </a:rPr>
              <a:t>, ADVANCED ENGLISH PROGRAM</a:t>
            </a:r>
          </a:p>
          <a:p>
            <a:pPr>
              <a:buFont typeface="Wingdings 3" charset="2"/>
              <a:buChar char=""/>
            </a:pPr>
            <a:endParaRPr lang="en-US" dirty="0">
              <a:solidFill>
                <a:schemeClr val="tx2">
                  <a:lumMod val="75000"/>
                </a:schemeClr>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36F1-A78A-4A71-97E5-AFC1F50B010E}"/>
              </a:ext>
            </a:extLst>
          </p:cNvPr>
          <p:cNvSpPr>
            <a:spLocks noGrp="1"/>
          </p:cNvSpPr>
          <p:nvPr>
            <p:ph type="title"/>
          </p:nvPr>
        </p:nvSpPr>
        <p:spPr>
          <a:xfrm>
            <a:off x="1295400" y="609600"/>
            <a:ext cx="3150705" cy="5943600"/>
          </a:xfrm>
        </p:spPr>
        <p:txBody>
          <a:bodyPr>
            <a:normAutofit/>
          </a:bodyPr>
          <a:lstStyle/>
          <a:p>
            <a:pPr>
              <a:lnSpc>
                <a:spcPct val="90000"/>
              </a:lnSpc>
            </a:pPr>
            <a:r>
              <a:rPr lang="tr-TR" sz="2000" dirty="0"/>
              <a:t>“In the 1970s, discussion of “geoengineering”, a radical strategy for arresting climate change by intentional, direct manipulation of the Earth’s energy balance, began to appear in the climate science literature. With growing international concern about the pace of climate change, the scientific and public discourse on the feasibility of geoengineering has recently grown more sophisticated and more energetic” (</a:t>
            </a:r>
            <a:r>
              <a:rPr lang="en-US" sz="2000" dirty="0"/>
              <a:t>Hemming &amp; </a:t>
            </a:r>
            <a:r>
              <a:rPr lang="en-US" sz="2000" dirty="0" err="1"/>
              <a:t>Hangler</a:t>
            </a:r>
            <a:r>
              <a:rPr lang="en-US" sz="2000" dirty="0"/>
              <a:t>, 2011).</a:t>
            </a:r>
            <a:endParaRPr lang="en-GB" sz="2000" dirty="0"/>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FE00EB7-B5DC-4620-ADF0-CC01F0F00124}"/>
              </a:ext>
            </a:extLst>
          </p:cNvPr>
          <p:cNvSpPr>
            <a:spLocks noGrp="1"/>
          </p:cNvSpPr>
          <p:nvPr>
            <p:ph idx="1"/>
          </p:nvPr>
        </p:nvSpPr>
        <p:spPr>
          <a:xfrm>
            <a:off x="5280368" y="1059872"/>
            <a:ext cx="6224244" cy="4851350"/>
          </a:xfrm>
        </p:spPr>
        <p:txBody>
          <a:bodyPr>
            <a:normAutofit/>
          </a:bodyPr>
          <a:lstStyle/>
          <a:p>
            <a:r>
              <a:rPr lang="tr-TR" sz="2000" dirty="0"/>
              <a:t>T</a:t>
            </a:r>
            <a:r>
              <a:rPr lang="en-US" sz="2000" dirty="0"/>
              <a:t>one:</a:t>
            </a:r>
            <a:endParaRPr lang="tr-TR" sz="2000" dirty="0"/>
          </a:p>
          <a:p>
            <a:pPr marL="0" indent="0">
              <a:buNone/>
            </a:pPr>
            <a:r>
              <a:rPr lang="en-US" sz="2000" b="1" dirty="0"/>
              <a:t> </a:t>
            </a:r>
            <a:r>
              <a:rPr lang="en-US" sz="2000" dirty="0">
                <a:solidFill>
                  <a:srgbClr val="FF0000"/>
                </a:solidFill>
              </a:rPr>
              <a:t>Formal (an academic article)</a:t>
            </a:r>
          </a:p>
          <a:p>
            <a:pPr marL="0" indent="0">
              <a:buNone/>
            </a:pPr>
            <a:endParaRPr lang="en-US" sz="2000" dirty="0">
              <a:solidFill>
                <a:srgbClr val="FF0000"/>
              </a:solidFill>
            </a:endParaRPr>
          </a:p>
          <a:p>
            <a:r>
              <a:rPr lang="en-US" sz="2000" dirty="0"/>
              <a:t>Audience: </a:t>
            </a:r>
            <a:endParaRPr lang="tr-TR" sz="2000" dirty="0"/>
          </a:p>
          <a:p>
            <a:pPr marL="0" indent="0">
              <a:buNone/>
            </a:pPr>
            <a:r>
              <a:rPr lang="en-US" sz="2000" dirty="0">
                <a:solidFill>
                  <a:srgbClr val="FF0000"/>
                </a:solidFill>
              </a:rPr>
              <a:t>Academicians, researchers, students</a:t>
            </a:r>
            <a:endParaRPr lang="tr-TR" sz="2000" dirty="0">
              <a:solidFill>
                <a:srgbClr val="FF0000"/>
              </a:solidFill>
            </a:endParaRPr>
          </a:p>
          <a:p>
            <a:endParaRPr lang="en-GB" dirty="0"/>
          </a:p>
        </p:txBody>
      </p:sp>
    </p:spTree>
    <p:extLst>
      <p:ext uri="{BB962C8B-B14F-4D97-AF65-F5344CB8AC3E}">
        <p14:creationId xmlns:p14="http://schemas.microsoft.com/office/powerpoint/2010/main" val="335237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p:cTn id="1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36F1-A78A-4A71-97E5-AFC1F50B010E}"/>
              </a:ext>
            </a:extLst>
          </p:cNvPr>
          <p:cNvSpPr>
            <a:spLocks noGrp="1"/>
          </p:cNvSpPr>
          <p:nvPr>
            <p:ph type="title"/>
          </p:nvPr>
        </p:nvSpPr>
        <p:spPr>
          <a:xfrm>
            <a:off x="1295400" y="609600"/>
            <a:ext cx="3150705" cy="5943600"/>
          </a:xfrm>
        </p:spPr>
        <p:txBody>
          <a:bodyPr>
            <a:normAutofit/>
          </a:bodyPr>
          <a:lstStyle/>
          <a:p>
            <a:r>
              <a:rPr lang="tr-TR" sz="2000" dirty="0"/>
              <a:t>This week’s conference drew attention to the risks involved</a:t>
            </a:r>
            <a:r>
              <a:rPr lang="en-GB" sz="2000" dirty="0"/>
              <a:t> in geoengineering</a:t>
            </a:r>
            <a:r>
              <a:rPr lang="tr-TR" sz="2000" dirty="0"/>
              <a:t>. </a:t>
            </a:r>
            <a:r>
              <a:rPr lang="en-GB" sz="2000" dirty="0"/>
              <a:t>After the conference, leading researchers and campaigners expressed concern that geoengineering research could be used as an excuse not to reduce CO2 emissions.</a:t>
            </a: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FE00EB7-B5DC-4620-ADF0-CC01F0F00124}"/>
              </a:ext>
            </a:extLst>
          </p:cNvPr>
          <p:cNvSpPr>
            <a:spLocks noGrp="1"/>
          </p:cNvSpPr>
          <p:nvPr>
            <p:ph idx="1"/>
          </p:nvPr>
        </p:nvSpPr>
        <p:spPr>
          <a:xfrm>
            <a:off x="5280368" y="1059872"/>
            <a:ext cx="6224244" cy="4851350"/>
          </a:xfrm>
        </p:spPr>
        <p:txBody>
          <a:bodyPr>
            <a:normAutofit/>
          </a:bodyPr>
          <a:lstStyle/>
          <a:p>
            <a:r>
              <a:rPr lang="tr-TR" sz="2000" dirty="0"/>
              <a:t>T</a:t>
            </a:r>
            <a:r>
              <a:rPr lang="en-US" sz="2000" dirty="0"/>
              <a:t>one:</a:t>
            </a:r>
            <a:endParaRPr lang="tr-TR" sz="2000" dirty="0"/>
          </a:p>
          <a:p>
            <a:pPr marL="0" indent="0">
              <a:buNone/>
            </a:pPr>
            <a:r>
              <a:rPr lang="en-US" sz="2000" b="1" dirty="0"/>
              <a:t> </a:t>
            </a:r>
            <a:r>
              <a:rPr lang="en-US" sz="2000" dirty="0">
                <a:solidFill>
                  <a:srgbClr val="FF0000"/>
                </a:solidFill>
              </a:rPr>
              <a:t>Formal (newspaper article)</a:t>
            </a:r>
          </a:p>
          <a:p>
            <a:pPr marL="0" indent="0">
              <a:buNone/>
            </a:pPr>
            <a:endParaRPr lang="en-US" sz="2000" dirty="0">
              <a:solidFill>
                <a:srgbClr val="FF0000"/>
              </a:solidFill>
            </a:endParaRPr>
          </a:p>
          <a:p>
            <a:r>
              <a:rPr lang="en-US" sz="2000" dirty="0"/>
              <a:t>Audience: </a:t>
            </a:r>
            <a:endParaRPr lang="tr-TR" sz="2000" dirty="0"/>
          </a:p>
          <a:p>
            <a:pPr marL="0" indent="0">
              <a:buNone/>
            </a:pPr>
            <a:r>
              <a:rPr lang="en-US" sz="2000" dirty="0">
                <a:solidFill>
                  <a:srgbClr val="FF0000"/>
                </a:solidFill>
              </a:rPr>
              <a:t>General public</a:t>
            </a:r>
            <a:endParaRPr lang="tr-TR" sz="2000" dirty="0">
              <a:solidFill>
                <a:srgbClr val="FF0000"/>
              </a:solidFill>
            </a:endParaRPr>
          </a:p>
          <a:p>
            <a:endParaRPr lang="en-GB" dirty="0"/>
          </a:p>
        </p:txBody>
      </p:sp>
    </p:spTree>
    <p:extLst>
      <p:ext uri="{BB962C8B-B14F-4D97-AF65-F5344CB8AC3E}">
        <p14:creationId xmlns:p14="http://schemas.microsoft.com/office/powerpoint/2010/main" val="358299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p:cTn id="1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36F1-A78A-4A71-97E5-AFC1F50B010E}"/>
              </a:ext>
            </a:extLst>
          </p:cNvPr>
          <p:cNvSpPr>
            <a:spLocks noGrp="1"/>
          </p:cNvSpPr>
          <p:nvPr>
            <p:ph type="title"/>
          </p:nvPr>
        </p:nvSpPr>
        <p:spPr>
          <a:xfrm>
            <a:off x="1295400" y="609600"/>
            <a:ext cx="3150705" cy="5943600"/>
          </a:xfrm>
        </p:spPr>
        <p:txBody>
          <a:bodyPr>
            <a:normAutofit/>
          </a:bodyPr>
          <a:lstStyle/>
          <a:p>
            <a:pPr lvl="0"/>
            <a:r>
              <a:rPr lang="en-US" sz="2000" dirty="0"/>
              <a:t>Geoengineering is an insane attempt at fixing the climate change by tinkering with the atmosphere. I think, it bites off more than it can chew. It is not likely that technology will be a solution to climate change. Am I wrong for thinking that it sounds insane? What do you think? Please, share your comments.</a:t>
            </a: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FE00EB7-B5DC-4620-ADF0-CC01F0F00124}"/>
              </a:ext>
            </a:extLst>
          </p:cNvPr>
          <p:cNvSpPr>
            <a:spLocks noGrp="1"/>
          </p:cNvSpPr>
          <p:nvPr>
            <p:ph idx="1"/>
          </p:nvPr>
        </p:nvSpPr>
        <p:spPr>
          <a:xfrm>
            <a:off x="5280368" y="1059872"/>
            <a:ext cx="6224244" cy="4851350"/>
          </a:xfrm>
        </p:spPr>
        <p:txBody>
          <a:bodyPr>
            <a:normAutofit/>
          </a:bodyPr>
          <a:lstStyle/>
          <a:p>
            <a:r>
              <a:rPr lang="tr-TR" sz="2000" dirty="0"/>
              <a:t>T</a:t>
            </a:r>
            <a:r>
              <a:rPr lang="en-US" sz="2000" dirty="0"/>
              <a:t>one:</a:t>
            </a:r>
            <a:endParaRPr lang="tr-TR" sz="2000" dirty="0"/>
          </a:p>
          <a:p>
            <a:pPr marL="0" indent="0">
              <a:buNone/>
            </a:pPr>
            <a:r>
              <a:rPr lang="en-US" sz="2000" b="1" dirty="0"/>
              <a:t> </a:t>
            </a:r>
            <a:r>
              <a:rPr lang="en-US" sz="2000" dirty="0">
                <a:solidFill>
                  <a:srgbClr val="FF0000"/>
                </a:solidFill>
              </a:rPr>
              <a:t>Informal (blog entry)</a:t>
            </a:r>
          </a:p>
          <a:p>
            <a:pPr marL="0" indent="0">
              <a:buNone/>
            </a:pPr>
            <a:endParaRPr lang="en-US" sz="2000" dirty="0">
              <a:solidFill>
                <a:srgbClr val="FF0000"/>
              </a:solidFill>
            </a:endParaRPr>
          </a:p>
          <a:p>
            <a:r>
              <a:rPr lang="en-US" sz="2000" dirty="0"/>
              <a:t>Audience: </a:t>
            </a:r>
            <a:endParaRPr lang="tr-TR" sz="2000" dirty="0"/>
          </a:p>
          <a:p>
            <a:pPr marL="0" indent="0">
              <a:buNone/>
            </a:pPr>
            <a:r>
              <a:rPr lang="en-US" sz="2000" dirty="0">
                <a:solidFill>
                  <a:srgbClr val="FF0000"/>
                </a:solidFill>
              </a:rPr>
              <a:t>Science enthusiasts, general public</a:t>
            </a:r>
            <a:endParaRPr lang="tr-TR" sz="2000" dirty="0">
              <a:solidFill>
                <a:srgbClr val="FF0000"/>
              </a:solidFill>
            </a:endParaRPr>
          </a:p>
          <a:p>
            <a:pPr marL="0" indent="0">
              <a:buNone/>
            </a:pPr>
            <a:endParaRPr lang="en-GB" dirty="0"/>
          </a:p>
        </p:txBody>
      </p:sp>
    </p:spTree>
    <p:extLst>
      <p:ext uri="{BB962C8B-B14F-4D97-AF65-F5344CB8AC3E}">
        <p14:creationId xmlns:p14="http://schemas.microsoft.com/office/powerpoint/2010/main" val="312422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 calcmode="lin" valueType="num">
                                      <p:cBhvr>
                                        <p:cTn id="1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7193" y="381000"/>
            <a:ext cx="2526752" cy="6172200"/>
          </a:xfrm>
        </p:spPr>
        <p:txBody>
          <a:bodyPr>
            <a:normAutofit fontScale="90000"/>
          </a:bodyPr>
          <a:lstStyle/>
          <a:p>
            <a:r>
              <a:rPr lang="en-US" sz="3200" b="1" dirty="0">
                <a:solidFill>
                  <a:srgbClr val="FEFFFF"/>
                </a:solidFill>
              </a:rPr>
              <a:t>pp. 9-12, Guidelines for academic writing</a:t>
            </a:r>
            <a:br>
              <a:rPr lang="en-US" sz="3200" dirty="0">
                <a:solidFill>
                  <a:srgbClr val="FEFFFF"/>
                </a:solidFill>
              </a:rPr>
            </a:br>
            <a:br>
              <a:rPr lang="en-US" sz="3200" dirty="0">
                <a:solidFill>
                  <a:srgbClr val="FEFFFF"/>
                </a:solidFill>
              </a:rPr>
            </a:br>
            <a:r>
              <a:rPr lang="en-US" sz="3200" dirty="0">
                <a:solidFill>
                  <a:srgbClr val="FEFFFF"/>
                </a:solidFill>
              </a:rPr>
              <a:t>There are 9 criteria for formal writing style. </a:t>
            </a:r>
            <a:br>
              <a:rPr lang="en-US" sz="3200" b="1" dirty="0">
                <a:solidFill>
                  <a:srgbClr val="FEFFFF"/>
                </a:solidFill>
              </a:rPr>
            </a:br>
            <a:br>
              <a:rPr lang="en-US" sz="3200" dirty="0">
                <a:solidFill>
                  <a:srgbClr val="FEFFFF"/>
                </a:solidFill>
              </a:rPr>
            </a:br>
            <a:endParaRPr lang="en-US" sz="3200" b="1"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C1F0808-433D-49DA-A985-FC6530A32E43}"/>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057775" y="1232694"/>
            <a:ext cx="6096000" cy="4752975"/>
          </a:xfrm>
        </p:spPr>
      </p:pic>
    </p:spTree>
    <p:extLst>
      <p:ext uri="{BB962C8B-B14F-4D97-AF65-F5344CB8AC3E}">
        <p14:creationId xmlns:p14="http://schemas.microsoft.com/office/powerpoint/2010/main" val="81042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- 1</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06578" y="589722"/>
            <a:ext cx="6798033" cy="6039678"/>
          </a:xfrm>
        </p:spPr>
        <p:txBody>
          <a:bodyPr anchor="ctr">
            <a:normAutofit fontScale="92500" lnSpcReduction="10000"/>
          </a:bodyPr>
          <a:lstStyle/>
          <a:p>
            <a:pPr marL="0" indent="0">
              <a:lnSpc>
                <a:spcPct val="90000"/>
              </a:lnSpc>
              <a:buNone/>
            </a:pPr>
            <a:r>
              <a:rPr lang="en-US" sz="2000" b="1" dirty="0"/>
              <a:t>AVOID USING SHORT FORMS</a:t>
            </a:r>
          </a:p>
          <a:p>
            <a:pPr marL="0" indent="0">
              <a:lnSpc>
                <a:spcPct val="90000"/>
              </a:lnSpc>
              <a:buNone/>
            </a:pPr>
            <a:endParaRPr lang="en-US" sz="2000" b="1" dirty="0"/>
          </a:p>
          <a:p>
            <a:pPr>
              <a:lnSpc>
                <a:spcPct val="90000"/>
              </a:lnSpc>
              <a:buFont typeface="Arial" panose="020B0604020202020204" pitchFamily="34" charset="0"/>
              <a:buChar char="•"/>
            </a:pPr>
            <a:r>
              <a:rPr lang="en-US" sz="2000" b="1" dirty="0"/>
              <a:t>contractions </a:t>
            </a:r>
          </a:p>
          <a:p>
            <a:pPr marL="0" indent="0">
              <a:lnSpc>
                <a:spcPct val="90000"/>
              </a:lnSpc>
              <a:buNone/>
            </a:pPr>
            <a:r>
              <a:rPr lang="en-US" sz="2000" strike="sngStrike" dirty="0"/>
              <a:t>can’t</a:t>
            </a:r>
            <a:r>
              <a:rPr lang="en-US" sz="2000" b="1" dirty="0"/>
              <a:t> – </a:t>
            </a:r>
            <a:r>
              <a:rPr lang="en-US" sz="2000" dirty="0"/>
              <a:t>cannot		</a:t>
            </a:r>
            <a:r>
              <a:rPr lang="en-US" sz="2000" strike="sngStrike" dirty="0"/>
              <a:t>don’t</a:t>
            </a:r>
            <a:r>
              <a:rPr lang="en-US" sz="2000" dirty="0"/>
              <a:t> – do not		</a:t>
            </a:r>
            <a:r>
              <a:rPr lang="en-US" sz="2000" strike="sngStrike" dirty="0"/>
              <a:t>he’s</a:t>
            </a:r>
            <a:r>
              <a:rPr lang="en-US" sz="2000" dirty="0"/>
              <a:t> – he is</a:t>
            </a:r>
          </a:p>
          <a:p>
            <a:pPr marL="0" indent="0">
              <a:lnSpc>
                <a:spcPct val="90000"/>
              </a:lnSpc>
              <a:buNone/>
            </a:pPr>
            <a:endParaRPr lang="en-US" sz="2000" dirty="0"/>
          </a:p>
          <a:p>
            <a:pPr>
              <a:lnSpc>
                <a:spcPct val="90000"/>
              </a:lnSpc>
              <a:buFont typeface="Arial" panose="020B0604020202020204" pitchFamily="34" charset="0"/>
              <a:buChar char="•"/>
            </a:pPr>
            <a:r>
              <a:rPr lang="en-US" sz="2000" b="1" dirty="0"/>
              <a:t>abbreviations  </a:t>
            </a:r>
          </a:p>
          <a:p>
            <a:pPr marL="0" indent="0">
              <a:lnSpc>
                <a:spcPct val="90000"/>
              </a:lnSpc>
              <a:buNone/>
            </a:pPr>
            <a:r>
              <a:rPr lang="en-US" sz="2000" strike="sngStrike" dirty="0"/>
              <a:t>e.g. </a:t>
            </a:r>
            <a:r>
              <a:rPr lang="en-US" sz="2000" dirty="0"/>
              <a:t>   For example		         </a:t>
            </a:r>
            <a:r>
              <a:rPr lang="en-US" sz="2000" strike="sngStrike" dirty="0"/>
              <a:t>Prof.</a:t>
            </a:r>
            <a:r>
              <a:rPr lang="en-US" sz="2000" dirty="0"/>
              <a:t>   Professor	</a:t>
            </a:r>
          </a:p>
          <a:p>
            <a:pPr marL="0" indent="0">
              <a:lnSpc>
                <a:spcPct val="90000"/>
              </a:lnSpc>
              <a:buNone/>
            </a:pPr>
            <a:r>
              <a:rPr lang="en-US" sz="2000" strike="sngStrike" dirty="0"/>
              <a:t>i.e. </a:t>
            </a:r>
            <a:r>
              <a:rPr lang="en-US" sz="2000" dirty="0"/>
              <a:t>     that is			         </a:t>
            </a:r>
            <a:r>
              <a:rPr lang="en-US" sz="2000" strike="sngStrike" dirty="0"/>
              <a:t>info</a:t>
            </a:r>
            <a:r>
              <a:rPr lang="en-US" sz="2000" dirty="0"/>
              <a:t>    information</a:t>
            </a:r>
          </a:p>
          <a:p>
            <a:pPr marL="0" indent="0">
              <a:lnSpc>
                <a:spcPct val="90000"/>
              </a:lnSpc>
              <a:buNone/>
            </a:pPr>
            <a:r>
              <a:rPr lang="en-US" sz="2000" strike="sngStrike" dirty="0"/>
              <a:t>ad</a:t>
            </a:r>
            <a:r>
              <a:rPr lang="en-US" sz="2000" dirty="0"/>
              <a:t>      advertisement		  </a:t>
            </a:r>
            <a:r>
              <a:rPr lang="en-US" sz="2000" strike="sngStrike" dirty="0"/>
              <a:t>TV</a:t>
            </a:r>
            <a:r>
              <a:rPr lang="en-US" sz="2000" dirty="0"/>
              <a:t>      television			</a:t>
            </a:r>
          </a:p>
          <a:p>
            <a:pPr marL="0" indent="0">
              <a:lnSpc>
                <a:spcPct val="90000"/>
              </a:lnSpc>
              <a:buNone/>
            </a:pPr>
            <a:endParaRPr lang="en-US" sz="2000" dirty="0"/>
          </a:p>
          <a:p>
            <a:pPr>
              <a:lnSpc>
                <a:spcPct val="90000"/>
              </a:lnSpc>
              <a:buFont typeface="Arial" panose="020B0604020202020204" pitchFamily="34" charset="0"/>
              <a:buChar char="•"/>
            </a:pPr>
            <a:r>
              <a:rPr lang="en-US" sz="2000" b="1" dirty="0"/>
              <a:t>acronyms </a:t>
            </a:r>
          </a:p>
          <a:p>
            <a:pPr marL="0" indent="0">
              <a:lnSpc>
                <a:spcPct val="90000"/>
              </a:lnSpc>
              <a:buNone/>
            </a:pPr>
            <a:r>
              <a:rPr lang="en-US" sz="2000" strike="sngStrike" dirty="0"/>
              <a:t>ITU </a:t>
            </a:r>
            <a:r>
              <a:rPr lang="en-US" sz="2000" dirty="0"/>
              <a:t>  – Istanbul Technical University</a:t>
            </a:r>
          </a:p>
          <a:p>
            <a:pPr marL="0" indent="0">
              <a:lnSpc>
                <a:spcPct val="90000"/>
              </a:lnSpc>
              <a:buNone/>
            </a:pPr>
            <a:endParaRPr lang="en-US" sz="2000" dirty="0"/>
          </a:p>
          <a:p>
            <a:pPr marL="0" indent="0">
              <a:lnSpc>
                <a:spcPct val="90000"/>
              </a:lnSpc>
              <a:buNone/>
            </a:pPr>
            <a:r>
              <a:rPr lang="en-US" sz="2000" b="1" dirty="0"/>
              <a:t>(When first used, acronym can be given in parentheses. For the rest of the text you can use only the acronym.)</a:t>
            </a:r>
            <a:endParaRPr lang="tr-TR" sz="2000" b="1" dirty="0"/>
          </a:p>
          <a:p>
            <a:pPr marL="0" indent="0">
              <a:lnSpc>
                <a:spcPct val="90000"/>
              </a:lnSpc>
              <a:buNone/>
            </a:pPr>
            <a:r>
              <a:rPr lang="en-US" sz="2000" dirty="0">
                <a:solidFill>
                  <a:schemeClr val="accent2"/>
                </a:solidFill>
              </a:rPr>
              <a:t>School of Foreign Languages (SFL) </a:t>
            </a:r>
            <a:r>
              <a:rPr lang="en-US" sz="2000" dirty="0"/>
              <a:t>issued a new learning directory. This is the second directory issued by </a:t>
            </a:r>
            <a:r>
              <a:rPr lang="en-US" sz="2000" dirty="0">
                <a:solidFill>
                  <a:schemeClr val="accent2"/>
                </a:solidFill>
              </a:rPr>
              <a:t>SFL</a:t>
            </a:r>
            <a:r>
              <a:rPr lang="en-US" sz="2000" dirty="0"/>
              <a:t> in 2018-2019 academic year.</a:t>
            </a:r>
          </a:p>
          <a:p>
            <a:pPr marL="0" indent="0">
              <a:lnSpc>
                <a:spcPct val="90000"/>
              </a:lnSpc>
              <a:buNone/>
            </a:pPr>
            <a:endParaRPr lang="en-US" sz="1400" b="1" dirty="0"/>
          </a:p>
        </p:txBody>
      </p:sp>
    </p:spTree>
    <p:extLst>
      <p:ext uri="{BB962C8B-B14F-4D97-AF65-F5344CB8AC3E}">
        <p14:creationId xmlns:p14="http://schemas.microsoft.com/office/powerpoint/2010/main" val="421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down)">
                                      <p:cBhvr>
                                        <p:cTn id="15" dur="500"/>
                                        <p:tgtEl>
                                          <p:spTgt spid="3">
                                            <p:txEl>
                                              <p:pRg st="7" end="7"/>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down)">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wipe(down)">
                                      <p:cBhvr>
                                        <p:cTn id="23" dur="500"/>
                                        <p:tgtEl>
                                          <p:spTgt spid="3">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wipe(down)">
                                      <p:cBhvr>
                                        <p:cTn id="28" dur="500"/>
                                        <p:tgtEl>
                                          <p:spTgt spid="3">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wipe(down)">
                                      <p:cBhvr>
                                        <p:cTn id="3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- 2</a:t>
            </a:r>
            <a:endParaRPr lang="en-US" sz="3200" dirty="0">
              <a:solidFill>
                <a:schemeClr val="bg1"/>
              </a:solidFill>
            </a:endParaRPr>
          </a:p>
        </p:txBody>
      </p:sp>
      <p:sp>
        <p:nvSpPr>
          <p:cNvPr id="22"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4" name="Rectangle 23">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idx="1"/>
          </p:nvPr>
        </p:nvSpPr>
        <p:spPr>
          <a:xfrm>
            <a:off x="4450602" y="381000"/>
            <a:ext cx="7054010" cy="6324600"/>
          </a:xfrm>
        </p:spPr>
        <p:txBody>
          <a:bodyPr anchor="ctr">
            <a:normAutofit fontScale="85000" lnSpcReduction="20000"/>
          </a:bodyPr>
          <a:lstStyle/>
          <a:p>
            <a:pPr marL="0" indent="0">
              <a:lnSpc>
                <a:spcPct val="90000"/>
              </a:lnSpc>
              <a:buNone/>
            </a:pPr>
            <a:endParaRPr lang="en-US" sz="2000" b="1" dirty="0"/>
          </a:p>
          <a:p>
            <a:pPr marL="0" indent="0">
              <a:lnSpc>
                <a:spcPct val="90000"/>
              </a:lnSpc>
              <a:buNone/>
            </a:pPr>
            <a:r>
              <a:rPr lang="en-US" sz="2000" b="1" dirty="0"/>
              <a:t>AVOID USING INFORMAL VOCABULARY</a:t>
            </a:r>
          </a:p>
          <a:p>
            <a:pPr marL="0" indent="0">
              <a:lnSpc>
                <a:spcPct val="90000"/>
              </a:lnSpc>
              <a:buNone/>
            </a:pPr>
            <a:endParaRPr lang="en-US" sz="2000" b="1" dirty="0"/>
          </a:p>
          <a:p>
            <a:pPr>
              <a:lnSpc>
                <a:spcPct val="90000"/>
              </a:lnSpc>
              <a:spcBef>
                <a:spcPts val="0"/>
              </a:spcBef>
              <a:spcAft>
                <a:spcPts val="1200"/>
              </a:spcAft>
              <a:buFont typeface="Arial" panose="020B0604020202020204" pitchFamily="34" charset="0"/>
              <a:buChar char="•"/>
            </a:pPr>
            <a:r>
              <a:rPr lang="en-US" sz="2000" b="1" dirty="0"/>
              <a:t>simple words &amp; phrases </a:t>
            </a:r>
          </a:p>
          <a:p>
            <a:pPr lvl="1">
              <a:lnSpc>
                <a:spcPct val="90000"/>
              </a:lnSpc>
              <a:spcBef>
                <a:spcPts val="0"/>
              </a:spcBef>
              <a:spcAft>
                <a:spcPts val="1200"/>
              </a:spcAft>
              <a:buFont typeface="Arial" panose="020B0604020202020204" pitchFamily="34" charset="0"/>
              <a:buChar char="•"/>
            </a:pPr>
            <a:r>
              <a:rPr lang="en-US" sz="1800" b="1" dirty="0"/>
              <a:t>good/bad (menti.com)</a:t>
            </a:r>
          </a:p>
          <a:p>
            <a:pPr marL="0" indent="0">
              <a:lnSpc>
                <a:spcPct val="90000"/>
              </a:lnSpc>
              <a:spcBef>
                <a:spcPts val="0"/>
              </a:spcBef>
              <a:buNone/>
            </a:pPr>
            <a:r>
              <a:rPr lang="en-GB" sz="2000" strike="sngStrike" dirty="0"/>
              <a:t>good</a:t>
            </a:r>
            <a:r>
              <a:rPr lang="en-GB" sz="2000" dirty="0"/>
              <a:t>  	satisfactory/beneficial/valuable, etc.			</a:t>
            </a:r>
          </a:p>
          <a:p>
            <a:pPr marL="0" indent="0">
              <a:lnSpc>
                <a:spcPct val="90000"/>
              </a:lnSpc>
              <a:spcBef>
                <a:spcPts val="0"/>
              </a:spcBef>
              <a:buNone/>
            </a:pPr>
            <a:r>
              <a:rPr lang="en-GB" sz="2000" strike="sngStrike" dirty="0"/>
              <a:t>bad</a:t>
            </a:r>
            <a:r>
              <a:rPr lang="en-GB" sz="2000" dirty="0"/>
              <a:t>  	severe /adverse/ineffective/flawed, etc.</a:t>
            </a:r>
          </a:p>
          <a:p>
            <a:pPr marL="0" indent="0">
              <a:lnSpc>
                <a:spcPct val="90000"/>
              </a:lnSpc>
              <a:spcBef>
                <a:spcPts val="0"/>
              </a:spcBef>
              <a:buNone/>
            </a:pPr>
            <a:endParaRPr lang="en-GB" sz="2000" dirty="0"/>
          </a:p>
          <a:p>
            <a:pPr marL="0" indent="0">
              <a:lnSpc>
                <a:spcPct val="90000"/>
              </a:lnSpc>
              <a:spcBef>
                <a:spcPts val="1200"/>
              </a:spcBef>
              <a:buNone/>
            </a:pPr>
            <a:endParaRPr lang="en-GB" sz="2000" dirty="0"/>
          </a:p>
          <a:p>
            <a:pPr>
              <a:lnSpc>
                <a:spcPct val="90000"/>
              </a:lnSpc>
              <a:spcBef>
                <a:spcPts val="1200"/>
              </a:spcBef>
              <a:buFont typeface="Arial" panose="020B0604020202020204" pitchFamily="34" charset="0"/>
              <a:buChar char="•"/>
            </a:pPr>
            <a:r>
              <a:rPr lang="en-US" sz="2000" b="1" dirty="0"/>
              <a:t>colloquial words &amp; phrases</a:t>
            </a:r>
          </a:p>
          <a:p>
            <a:pPr marL="0" indent="0">
              <a:lnSpc>
                <a:spcPct val="90000"/>
              </a:lnSpc>
              <a:spcBef>
                <a:spcPts val="1200"/>
              </a:spcBef>
              <a:buNone/>
            </a:pPr>
            <a:r>
              <a:rPr lang="en-US" sz="2000" strike="sngStrike" dirty="0"/>
              <a:t>kids</a:t>
            </a:r>
            <a:r>
              <a:rPr lang="en-US" sz="2000" dirty="0"/>
              <a:t>  children	  	</a:t>
            </a:r>
            <a:r>
              <a:rPr lang="en-US" sz="2000" strike="sngStrike" dirty="0"/>
              <a:t>gonna</a:t>
            </a:r>
            <a:r>
              <a:rPr lang="en-US" sz="2000" dirty="0"/>
              <a:t>  going to	   </a:t>
            </a:r>
            <a:r>
              <a:rPr lang="en-US" sz="2000" strike="sngStrike" dirty="0"/>
              <a:t>fire</a:t>
            </a:r>
            <a:r>
              <a:rPr lang="en-US" sz="2000" dirty="0"/>
              <a:t>  dismiss		</a:t>
            </a:r>
            <a:r>
              <a:rPr lang="en-US" sz="2000" strike="sngStrike" dirty="0"/>
              <a:t>get</a:t>
            </a:r>
            <a:r>
              <a:rPr lang="en-US" sz="2000" dirty="0"/>
              <a:t>		</a:t>
            </a:r>
            <a:r>
              <a:rPr lang="en-US" sz="2000" strike="sngStrike" dirty="0"/>
              <a:t>stuff</a:t>
            </a:r>
          </a:p>
          <a:p>
            <a:pPr marL="0" indent="0">
              <a:lnSpc>
                <a:spcPct val="90000"/>
              </a:lnSpc>
              <a:spcBef>
                <a:spcPts val="1200"/>
              </a:spcBef>
              <a:buNone/>
            </a:pPr>
            <a:r>
              <a:rPr lang="en-US" sz="2000" dirty="0"/>
              <a:t>	</a:t>
            </a:r>
            <a:endParaRPr lang="en-GB" sz="2000" b="1" dirty="0"/>
          </a:p>
          <a:p>
            <a:pPr>
              <a:lnSpc>
                <a:spcPct val="90000"/>
              </a:lnSpc>
              <a:spcBef>
                <a:spcPts val="1200"/>
              </a:spcBef>
              <a:buFont typeface="Arial" panose="020B0604020202020204" pitchFamily="34" charset="0"/>
              <a:buChar char="•"/>
            </a:pPr>
            <a:r>
              <a:rPr lang="tr-TR" sz="2000" b="1" dirty="0"/>
              <a:t>vague </a:t>
            </a:r>
            <a:r>
              <a:rPr lang="en-US" sz="2000" b="1" dirty="0"/>
              <a:t>words &amp; phrases</a:t>
            </a:r>
          </a:p>
          <a:p>
            <a:pPr marL="0" indent="0">
              <a:lnSpc>
                <a:spcPct val="90000"/>
              </a:lnSpc>
              <a:spcBef>
                <a:spcPts val="1200"/>
              </a:spcBef>
              <a:buNone/>
            </a:pPr>
            <a:r>
              <a:rPr lang="en-GB" sz="2000" strike="sngStrike" dirty="0"/>
              <a:t>The report presents </a:t>
            </a:r>
            <a:r>
              <a:rPr lang="en-GB" sz="2000" b="1" strike="sngStrike" dirty="0"/>
              <a:t>many things.</a:t>
            </a:r>
            <a:r>
              <a:rPr lang="en-GB" sz="2000" dirty="0"/>
              <a:t>	</a:t>
            </a:r>
          </a:p>
          <a:p>
            <a:pPr marL="0" indent="0">
              <a:lnSpc>
                <a:spcPct val="90000"/>
              </a:lnSpc>
              <a:spcBef>
                <a:spcPts val="0"/>
              </a:spcBef>
              <a:spcAft>
                <a:spcPts val="600"/>
              </a:spcAft>
              <a:buNone/>
            </a:pPr>
            <a:r>
              <a:rPr lang="en-GB" sz="2000" dirty="0"/>
              <a:t>The report presents </a:t>
            </a:r>
            <a:r>
              <a:rPr lang="en-GB" sz="2000" b="1" dirty="0"/>
              <a:t>many</a:t>
            </a:r>
            <a:r>
              <a:rPr lang="en-GB" sz="2000" dirty="0"/>
              <a:t> </a:t>
            </a:r>
            <a:r>
              <a:rPr lang="en-GB" sz="2000" b="1" dirty="0"/>
              <a:t>details/ findings, etc</a:t>
            </a:r>
            <a:r>
              <a:rPr lang="en-GB" sz="2000" dirty="0"/>
              <a:t>.</a:t>
            </a:r>
          </a:p>
          <a:p>
            <a:pPr marL="0" indent="0">
              <a:lnSpc>
                <a:spcPct val="90000"/>
              </a:lnSpc>
              <a:spcBef>
                <a:spcPts val="600"/>
              </a:spcBef>
              <a:buNone/>
            </a:pPr>
            <a:r>
              <a:rPr lang="en-GB" sz="2000" strike="sngStrike" dirty="0"/>
              <a:t>This topic has interested researchers </a:t>
            </a:r>
            <a:r>
              <a:rPr lang="en-GB" sz="2000" b="1" strike="sngStrike" dirty="0"/>
              <a:t>for</a:t>
            </a:r>
            <a:r>
              <a:rPr lang="en-GB" sz="2000" strike="sngStrike" dirty="0"/>
              <a:t> </a:t>
            </a:r>
            <a:r>
              <a:rPr lang="en-GB" sz="2000" b="1" strike="sngStrike" dirty="0"/>
              <a:t>a long time.</a:t>
            </a:r>
          </a:p>
          <a:p>
            <a:pPr marL="0" indent="0">
              <a:lnSpc>
                <a:spcPct val="90000"/>
              </a:lnSpc>
              <a:spcBef>
                <a:spcPts val="0"/>
              </a:spcBef>
              <a:buNone/>
            </a:pPr>
            <a:r>
              <a:rPr lang="en-GB" sz="2000" dirty="0"/>
              <a:t>This topic has interested researchers </a:t>
            </a:r>
            <a:r>
              <a:rPr lang="en-GB" sz="2000" b="1" dirty="0"/>
              <a:t>for</a:t>
            </a:r>
            <a:r>
              <a:rPr lang="en-GB" sz="2000" dirty="0"/>
              <a:t> </a:t>
            </a:r>
            <a:r>
              <a:rPr lang="en-GB" sz="2000" b="1" dirty="0"/>
              <a:t>more than 30 years.</a:t>
            </a:r>
          </a:p>
          <a:p>
            <a:pPr marL="0" indent="0">
              <a:lnSpc>
                <a:spcPct val="90000"/>
              </a:lnSpc>
              <a:spcBef>
                <a:spcPts val="1200"/>
              </a:spcBef>
              <a:buNone/>
            </a:pPr>
            <a:endParaRPr lang="en-GB" sz="2000" dirty="0"/>
          </a:p>
          <a:p>
            <a:pPr>
              <a:lnSpc>
                <a:spcPct val="90000"/>
              </a:lnSpc>
              <a:spcBef>
                <a:spcPts val="1200"/>
              </a:spcBef>
              <a:buFont typeface="Arial" panose="020B0604020202020204" pitchFamily="34" charset="0"/>
              <a:buChar char="•"/>
            </a:pPr>
            <a:r>
              <a:rPr lang="tr-TR" sz="2000" b="1" dirty="0"/>
              <a:t>unnecessary</a:t>
            </a:r>
            <a:r>
              <a:rPr lang="en-US" sz="2000" b="1" dirty="0"/>
              <a:t> words &amp; phrases</a:t>
            </a:r>
          </a:p>
          <a:p>
            <a:pPr marL="0" indent="0">
              <a:lnSpc>
                <a:spcPct val="90000"/>
              </a:lnSpc>
              <a:spcBef>
                <a:spcPts val="1200"/>
              </a:spcBef>
              <a:buNone/>
            </a:pPr>
            <a:r>
              <a:rPr lang="en-GB" sz="2000" strike="sngStrike" dirty="0"/>
              <a:t>This chapter </a:t>
            </a:r>
            <a:r>
              <a:rPr lang="en-GB" sz="2000" b="1" strike="sngStrike" dirty="0"/>
              <a:t>serves to </a:t>
            </a:r>
            <a:r>
              <a:rPr lang="en-GB" sz="2000" strike="sngStrike" dirty="0"/>
              <a:t>explain …</a:t>
            </a:r>
            <a:r>
              <a:rPr lang="en-GB" sz="2000" dirty="0"/>
              <a:t>	</a:t>
            </a:r>
          </a:p>
          <a:p>
            <a:pPr marL="0" indent="0">
              <a:lnSpc>
                <a:spcPct val="90000"/>
              </a:lnSpc>
              <a:spcBef>
                <a:spcPts val="1200"/>
              </a:spcBef>
              <a:buNone/>
            </a:pPr>
            <a:r>
              <a:rPr lang="en-GB" sz="2000" dirty="0"/>
              <a:t>This chapter explains …</a:t>
            </a:r>
          </a:p>
          <a:p>
            <a:pPr marL="0" indent="0">
              <a:lnSpc>
                <a:spcPct val="90000"/>
              </a:lnSpc>
              <a:spcBef>
                <a:spcPts val="1200"/>
              </a:spcBef>
              <a:buNone/>
            </a:pPr>
            <a:endParaRPr lang="en-US" sz="1100" dirty="0"/>
          </a:p>
          <a:p>
            <a:pPr marL="0" indent="0">
              <a:lnSpc>
                <a:spcPct val="90000"/>
              </a:lnSpc>
              <a:buNone/>
            </a:pPr>
            <a:endParaRPr lang="en-US" sz="1100" dirty="0"/>
          </a:p>
        </p:txBody>
      </p:sp>
    </p:spTree>
    <p:extLst>
      <p:ext uri="{BB962C8B-B14F-4D97-AF65-F5344CB8AC3E}">
        <p14:creationId xmlns:p14="http://schemas.microsoft.com/office/powerpoint/2010/main" val="27155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Effect transition="in" filter="wipe(down)">
                                      <p:cBhvr>
                                        <p:cTn id="7" dur="500"/>
                                        <p:tgtEl>
                                          <p:spTgt spid="15">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
                                            <p:txEl>
                                              <p:pRg st="6" end="6"/>
                                            </p:txEl>
                                          </p:spTgt>
                                        </p:tgtEl>
                                        <p:attrNameLst>
                                          <p:attrName>style.visibility</p:attrName>
                                        </p:attrNameLst>
                                      </p:cBhvr>
                                      <p:to>
                                        <p:strVal val="visible"/>
                                      </p:to>
                                    </p:set>
                                    <p:animEffect transition="in" filter="wipe(down)">
                                      <p:cBhvr>
                                        <p:cTn id="10" dur="500"/>
                                        <p:tgtEl>
                                          <p:spTgt spid="1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xEl>
                                              <p:pRg st="10" end="10"/>
                                            </p:txEl>
                                          </p:spTgt>
                                        </p:tgtEl>
                                        <p:attrNameLst>
                                          <p:attrName>style.visibility</p:attrName>
                                        </p:attrNameLst>
                                      </p:cBhvr>
                                      <p:to>
                                        <p:strVal val="visible"/>
                                      </p:to>
                                    </p:set>
                                    <p:animEffect transition="in" filter="wipe(down)">
                                      <p:cBhvr>
                                        <p:cTn id="15" dur="500"/>
                                        <p:tgtEl>
                                          <p:spTgt spid="15">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5">
                                            <p:txEl>
                                              <p:pRg st="13" end="13"/>
                                            </p:txEl>
                                          </p:spTgt>
                                        </p:tgtEl>
                                        <p:attrNameLst>
                                          <p:attrName>style.visibility</p:attrName>
                                        </p:attrNameLst>
                                      </p:cBhvr>
                                      <p:to>
                                        <p:strVal val="visible"/>
                                      </p:to>
                                    </p:set>
                                    <p:animEffect transition="in" filter="wipe(down)">
                                      <p:cBhvr>
                                        <p:cTn id="20" dur="500"/>
                                        <p:tgtEl>
                                          <p:spTgt spid="15">
                                            <p:txEl>
                                              <p:pRg st="13" end="1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5">
                                            <p:txEl>
                                              <p:pRg st="14" end="14"/>
                                            </p:txEl>
                                          </p:spTgt>
                                        </p:tgtEl>
                                        <p:attrNameLst>
                                          <p:attrName>style.visibility</p:attrName>
                                        </p:attrNameLst>
                                      </p:cBhvr>
                                      <p:to>
                                        <p:strVal val="visible"/>
                                      </p:to>
                                    </p:set>
                                    <p:animEffect transition="in" filter="wipe(down)">
                                      <p:cBhvr>
                                        <p:cTn id="25" dur="500"/>
                                        <p:tgtEl>
                                          <p:spTgt spid="15">
                                            <p:txEl>
                                              <p:pRg st="14"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5">
                                            <p:txEl>
                                              <p:pRg st="15" end="15"/>
                                            </p:txEl>
                                          </p:spTgt>
                                        </p:tgtEl>
                                        <p:attrNameLst>
                                          <p:attrName>style.visibility</p:attrName>
                                        </p:attrNameLst>
                                      </p:cBhvr>
                                      <p:to>
                                        <p:strVal val="visible"/>
                                      </p:to>
                                    </p:set>
                                    <p:animEffect transition="in" filter="wipe(down)">
                                      <p:cBhvr>
                                        <p:cTn id="30" dur="500"/>
                                        <p:tgtEl>
                                          <p:spTgt spid="15">
                                            <p:txEl>
                                              <p:pRg st="15" end="1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5">
                                            <p:txEl>
                                              <p:pRg st="16" end="16"/>
                                            </p:txEl>
                                          </p:spTgt>
                                        </p:tgtEl>
                                        <p:attrNameLst>
                                          <p:attrName>style.visibility</p:attrName>
                                        </p:attrNameLst>
                                      </p:cBhvr>
                                      <p:to>
                                        <p:strVal val="visible"/>
                                      </p:to>
                                    </p:set>
                                    <p:animEffect transition="in" filter="wipe(down)">
                                      <p:cBhvr>
                                        <p:cTn id="35" dur="500"/>
                                        <p:tgtEl>
                                          <p:spTgt spid="15">
                                            <p:txEl>
                                              <p:pRg st="16" end="1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5">
                                            <p:txEl>
                                              <p:pRg st="19" end="19"/>
                                            </p:txEl>
                                          </p:spTgt>
                                        </p:tgtEl>
                                        <p:attrNameLst>
                                          <p:attrName>style.visibility</p:attrName>
                                        </p:attrNameLst>
                                      </p:cBhvr>
                                      <p:to>
                                        <p:strVal val="visible"/>
                                      </p:to>
                                    </p:set>
                                    <p:animEffect transition="in" filter="wipe(down)">
                                      <p:cBhvr>
                                        <p:cTn id="40" dur="500"/>
                                        <p:tgtEl>
                                          <p:spTgt spid="15">
                                            <p:txEl>
                                              <p:pRg st="19" end="1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5">
                                            <p:txEl>
                                              <p:pRg st="20" end="20"/>
                                            </p:txEl>
                                          </p:spTgt>
                                        </p:tgtEl>
                                        <p:attrNameLst>
                                          <p:attrName>style.visibility</p:attrName>
                                        </p:attrNameLst>
                                      </p:cBhvr>
                                      <p:to>
                                        <p:strVal val="visible"/>
                                      </p:to>
                                    </p:set>
                                    <p:animEffect transition="in" filter="wipe(down)">
                                      <p:cBhvr>
                                        <p:cTn id="45" dur="500"/>
                                        <p:tgtEl>
                                          <p:spTgt spid="1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- 3</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3905" y="580295"/>
            <a:ext cx="6798033" cy="6039678"/>
          </a:xfrm>
        </p:spPr>
        <p:txBody>
          <a:bodyPr anchor="ctr">
            <a:normAutofit/>
          </a:bodyPr>
          <a:lstStyle/>
          <a:p>
            <a:pPr marL="0" indent="0">
              <a:lnSpc>
                <a:spcPct val="90000"/>
              </a:lnSpc>
              <a:buNone/>
            </a:pPr>
            <a:r>
              <a:rPr lang="en-US" sz="2000" b="1" dirty="0"/>
              <a:t>AVOID USING INFORMAL VOCABULARY</a:t>
            </a:r>
          </a:p>
          <a:p>
            <a:pPr>
              <a:lnSpc>
                <a:spcPct val="90000"/>
              </a:lnSpc>
              <a:spcBef>
                <a:spcPts val="1200"/>
              </a:spcBef>
              <a:buFont typeface="Arial" panose="020B0604020202020204" pitchFamily="34" charset="0"/>
              <a:buChar char="•"/>
            </a:pPr>
            <a:r>
              <a:rPr lang="en-US" sz="2000" b="1" dirty="0"/>
              <a:t>phrasal verbs </a:t>
            </a:r>
          </a:p>
          <a:p>
            <a:pPr marL="0" indent="0">
              <a:lnSpc>
                <a:spcPct val="90000"/>
              </a:lnSpc>
              <a:spcBef>
                <a:spcPts val="1200"/>
              </a:spcBef>
              <a:buNone/>
            </a:pPr>
            <a:r>
              <a:rPr lang="en-US" sz="2000" strike="sngStrike" dirty="0"/>
              <a:t>work out </a:t>
            </a:r>
            <a:r>
              <a:rPr lang="en-US" sz="2000" dirty="0"/>
              <a:t>  solve	      	</a:t>
            </a:r>
            <a:r>
              <a:rPr lang="en-US" sz="2000" strike="sngStrike" dirty="0"/>
              <a:t>cut down</a:t>
            </a:r>
            <a:r>
              <a:rPr lang="en-US" sz="2000" dirty="0"/>
              <a:t>  reduce		</a:t>
            </a:r>
          </a:p>
          <a:p>
            <a:pPr>
              <a:lnSpc>
                <a:spcPct val="90000"/>
              </a:lnSpc>
              <a:spcBef>
                <a:spcPts val="1200"/>
              </a:spcBef>
              <a:buFont typeface="Arial" panose="020B0604020202020204" pitchFamily="34" charset="0"/>
              <a:buChar char="•"/>
            </a:pPr>
            <a:r>
              <a:rPr lang="en-US" sz="2000" b="1" dirty="0"/>
              <a:t>idioms</a:t>
            </a:r>
          </a:p>
          <a:p>
            <a:pPr marL="0" indent="0">
              <a:lnSpc>
                <a:spcPct val="90000"/>
              </a:lnSpc>
              <a:spcBef>
                <a:spcPts val="1200"/>
              </a:spcBef>
              <a:buNone/>
            </a:pPr>
            <a:r>
              <a:rPr lang="en-US" sz="2000" strike="sngStrike" dirty="0"/>
              <a:t>get out of hand</a:t>
            </a:r>
            <a:r>
              <a:rPr lang="en-US" sz="2000" dirty="0"/>
              <a:t>   	 be out of control</a:t>
            </a:r>
          </a:p>
          <a:p>
            <a:pPr>
              <a:lnSpc>
                <a:spcPct val="90000"/>
              </a:lnSpc>
              <a:spcBef>
                <a:spcPts val="1200"/>
              </a:spcBef>
              <a:buFont typeface="Arial" panose="020B0604020202020204" pitchFamily="34" charset="0"/>
              <a:buChar char="•"/>
            </a:pPr>
            <a:r>
              <a:rPr lang="en-US" sz="2000" b="1" dirty="0"/>
              <a:t>informal phrases</a:t>
            </a:r>
          </a:p>
          <a:p>
            <a:pPr marL="0" indent="0">
              <a:lnSpc>
                <a:spcPct val="90000"/>
              </a:lnSpc>
              <a:spcBef>
                <a:spcPts val="1200"/>
              </a:spcBef>
              <a:buNone/>
            </a:pPr>
            <a:r>
              <a:rPr lang="en-US" sz="2000" strike="sngStrike" dirty="0"/>
              <a:t>day by day</a:t>
            </a:r>
            <a:r>
              <a:rPr lang="en-US" sz="2000" dirty="0"/>
              <a:t>      gradually / in time	       </a:t>
            </a:r>
          </a:p>
          <a:p>
            <a:pPr marL="0" indent="0">
              <a:lnSpc>
                <a:spcPct val="90000"/>
              </a:lnSpc>
              <a:spcBef>
                <a:spcPts val="1200"/>
              </a:spcBef>
              <a:buNone/>
            </a:pPr>
            <a:r>
              <a:rPr lang="en-US" sz="2000" strike="sngStrike" dirty="0"/>
              <a:t>more or less</a:t>
            </a:r>
            <a:r>
              <a:rPr lang="en-US" sz="2000" dirty="0"/>
              <a:t>     approximately / nearly</a:t>
            </a:r>
          </a:p>
          <a:p>
            <a:pPr>
              <a:lnSpc>
                <a:spcPct val="90000"/>
              </a:lnSpc>
              <a:spcBef>
                <a:spcPts val="1200"/>
              </a:spcBef>
              <a:buFont typeface="Arial" panose="020B0604020202020204" pitchFamily="34" charset="0"/>
              <a:buChar char="•"/>
            </a:pPr>
            <a:r>
              <a:rPr lang="en-US" sz="2000" b="1" dirty="0"/>
              <a:t>slang</a:t>
            </a:r>
          </a:p>
          <a:p>
            <a:pPr marL="0" indent="0">
              <a:lnSpc>
                <a:spcPct val="90000"/>
              </a:lnSpc>
              <a:spcBef>
                <a:spcPts val="1200"/>
              </a:spcBef>
              <a:buNone/>
            </a:pPr>
            <a:r>
              <a:rPr lang="en-US" sz="2000" strike="sngStrike" dirty="0"/>
              <a:t>screw up</a:t>
            </a:r>
            <a:r>
              <a:rPr lang="en-US" sz="2000" dirty="0"/>
              <a:t>	make a mistake</a:t>
            </a:r>
          </a:p>
          <a:p>
            <a:pPr>
              <a:lnSpc>
                <a:spcPct val="90000"/>
              </a:lnSpc>
              <a:spcBef>
                <a:spcPts val="1200"/>
              </a:spcBef>
              <a:buFont typeface="Arial" panose="020B0604020202020204" pitchFamily="34" charset="0"/>
              <a:buChar char="•"/>
            </a:pPr>
            <a:r>
              <a:rPr lang="en-US" sz="2000" b="1" dirty="0"/>
              <a:t>emotional</a:t>
            </a:r>
            <a:r>
              <a:rPr lang="tr-TR" sz="2000" b="1" dirty="0"/>
              <a:t> </a:t>
            </a:r>
            <a:r>
              <a:rPr lang="en-US" sz="2000" b="1" dirty="0"/>
              <a:t>language </a:t>
            </a:r>
          </a:p>
          <a:p>
            <a:pPr marL="0" indent="0">
              <a:lnSpc>
                <a:spcPct val="90000"/>
              </a:lnSpc>
              <a:spcBef>
                <a:spcPts val="1200"/>
              </a:spcBef>
              <a:buNone/>
            </a:pPr>
            <a:r>
              <a:rPr lang="en-US" sz="2000" strike="sngStrike" dirty="0"/>
              <a:t>amazing results</a:t>
            </a:r>
            <a:r>
              <a:rPr lang="en-US" sz="2000" dirty="0"/>
              <a:t>    satisfactory results</a:t>
            </a:r>
          </a:p>
          <a:p>
            <a:pPr>
              <a:lnSpc>
                <a:spcPct val="90000"/>
              </a:lnSpc>
              <a:spcBef>
                <a:spcPts val="1200"/>
              </a:spcBef>
              <a:buFont typeface="Arial" panose="020B0604020202020204" pitchFamily="34" charset="0"/>
              <a:buChar char="•"/>
            </a:pPr>
            <a:r>
              <a:rPr lang="en-US" sz="2000" b="1" dirty="0"/>
              <a:t>clichés</a:t>
            </a:r>
            <a:r>
              <a:rPr lang="en-US" sz="2000" dirty="0"/>
              <a:t> </a:t>
            </a:r>
          </a:p>
          <a:p>
            <a:pPr marL="0" indent="0">
              <a:lnSpc>
                <a:spcPct val="90000"/>
              </a:lnSpc>
              <a:spcBef>
                <a:spcPts val="1200"/>
              </a:spcBef>
              <a:buNone/>
            </a:pPr>
            <a:r>
              <a:rPr lang="en-US" sz="2000" strike="sngStrike" dirty="0"/>
              <a:t>In today’s world</a:t>
            </a:r>
            <a:r>
              <a:rPr lang="en-US" sz="2000" dirty="0"/>
              <a:t>		</a:t>
            </a:r>
            <a:r>
              <a:rPr lang="en-US" sz="2000" strike="sngStrike" dirty="0"/>
              <a:t>Throughout history</a:t>
            </a:r>
          </a:p>
          <a:p>
            <a:pPr marL="0" indent="0">
              <a:lnSpc>
                <a:spcPct val="90000"/>
              </a:lnSpc>
              <a:buNone/>
            </a:pPr>
            <a:endParaRPr lang="en-US" sz="1400" b="1" dirty="0"/>
          </a:p>
        </p:txBody>
      </p:sp>
    </p:spTree>
    <p:extLst>
      <p:ext uri="{BB962C8B-B14F-4D97-AF65-F5344CB8AC3E}">
        <p14:creationId xmlns:p14="http://schemas.microsoft.com/office/powerpoint/2010/main" val="163866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wipe(down)">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F59E-7466-495F-80A3-766173AE4733}"/>
              </a:ext>
            </a:extLst>
          </p:cNvPr>
          <p:cNvSpPr>
            <a:spLocks noGrp="1"/>
          </p:cNvSpPr>
          <p:nvPr>
            <p:ph type="title"/>
          </p:nvPr>
        </p:nvSpPr>
        <p:spPr/>
        <p:txBody>
          <a:bodyPr>
            <a:normAutofit fontScale="90000"/>
          </a:bodyPr>
          <a:lstStyle/>
          <a:p>
            <a:r>
              <a:rPr lang="en-GB" dirty="0"/>
              <a:t>Replace the </a:t>
            </a:r>
            <a:r>
              <a:rPr lang="en-GB" u="sng" dirty="0"/>
              <a:t>idiom</a:t>
            </a:r>
            <a:r>
              <a:rPr lang="en-GB" dirty="0"/>
              <a:t> with a </a:t>
            </a:r>
            <a:r>
              <a:rPr lang="en-GB" u="sng" dirty="0"/>
              <a:t>formal word</a:t>
            </a:r>
            <a:r>
              <a:rPr lang="en-GB" dirty="0"/>
              <a:t>: </a:t>
            </a:r>
            <a:br>
              <a:rPr lang="en-GB" dirty="0"/>
            </a:br>
            <a:br>
              <a:rPr lang="en-GB" dirty="0"/>
            </a:br>
            <a:r>
              <a:rPr lang="en-GB" sz="2700" dirty="0"/>
              <a:t>"The new economic policy saves farmers from relying on the government help till the end of time."</a:t>
            </a:r>
          </a:p>
        </p:txBody>
      </p:sp>
      <p:sp>
        <p:nvSpPr>
          <p:cNvPr id="3" name="Content Placeholder 2">
            <a:extLst>
              <a:ext uri="{FF2B5EF4-FFF2-40B4-BE49-F238E27FC236}">
                <a16:creationId xmlns:a16="http://schemas.microsoft.com/office/drawing/2014/main" id="{1184366A-144C-47AF-9A16-16BA00F23B02}"/>
              </a:ext>
            </a:extLst>
          </p:cNvPr>
          <p:cNvSpPr>
            <a:spLocks noGrp="1"/>
          </p:cNvSpPr>
          <p:nvPr>
            <p:ph idx="1"/>
          </p:nvPr>
        </p:nvSpPr>
        <p:spPr>
          <a:xfrm>
            <a:off x="2589212" y="3048000"/>
            <a:ext cx="8915400" cy="2863222"/>
          </a:xfrm>
        </p:spPr>
        <p:txBody>
          <a:bodyPr/>
          <a:lstStyle/>
          <a:p>
            <a:endParaRPr lang="en-GB" dirty="0"/>
          </a:p>
        </p:txBody>
      </p:sp>
    </p:spTree>
    <p:extLst>
      <p:ext uri="{BB962C8B-B14F-4D97-AF65-F5344CB8AC3E}">
        <p14:creationId xmlns:p14="http://schemas.microsoft.com/office/powerpoint/2010/main" val="31736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F59E-7466-495F-80A3-766173AE4733}"/>
              </a:ext>
            </a:extLst>
          </p:cNvPr>
          <p:cNvSpPr>
            <a:spLocks noGrp="1"/>
          </p:cNvSpPr>
          <p:nvPr>
            <p:ph type="title"/>
          </p:nvPr>
        </p:nvSpPr>
        <p:spPr>
          <a:xfrm>
            <a:off x="2592925" y="624110"/>
            <a:ext cx="9065675" cy="1280890"/>
          </a:xfrm>
        </p:spPr>
        <p:txBody>
          <a:bodyPr>
            <a:normAutofit fontScale="90000"/>
          </a:bodyPr>
          <a:lstStyle/>
          <a:p>
            <a:r>
              <a:rPr lang="en-GB" dirty="0"/>
              <a:t>Replace the </a:t>
            </a:r>
            <a:r>
              <a:rPr lang="en-GB" u="sng" dirty="0"/>
              <a:t>phrasal verb</a:t>
            </a:r>
            <a:r>
              <a:rPr lang="en-GB" dirty="0"/>
              <a:t> with a </a:t>
            </a:r>
            <a:r>
              <a:rPr lang="en-GB" u="sng" dirty="0"/>
              <a:t>formal verb</a:t>
            </a:r>
            <a:r>
              <a:rPr lang="en-GB" dirty="0"/>
              <a:t>:</a:t>
            </a:r>
            <a:br>
              <a:rPr lang="en-GB" dirty="0"/>
            </a:br>
            <a:r>
              <a:rPr lang="en-GB" dirty="0"/>
              <a:t> </a:t>
            </a:r>
            <a:br>
              <a:rPr lang="en-GB" dirty="0"/>
            </a:br>
            <a:r>
              <a:rPr lang="en-GB" sz="2700" dirty="0"/>
              <a:t>"To establish absolute control, the dictator tried to wipe out all who were opposed to him."</a:t>
            </a:r>
          </a:p>
        </p:txBody>
      </p:sp>
      <p:sp>
        <p:nvSpPr>
          <p:cNvPr id="3" name="Content Placeholder 2">
            <a:extLst>
              <a:ext uri="{FF2B5EF4-FFF2-40B4-BE49-F238E27FC236}">
                <a16:creationId xmlns:a16="http://schemas.microsoft.com/office/drawing/2014/main" id="{1184366A-144C-47AF-9A16-16BA00F23B02}"/>
              </a:ext>
            </a:extLst>
          </p:cNvPr>
          <p:cNvSpPr>
            <a:spLocks noGrp="1"/>
          </p:cNvSpPr>
          <p:nvPr>
            <p:ph idx="1"/>
          </p:nvPr>
        </p:nvSpPr>
        <p:spPr>
          <a:xfrm>
            <a:off x="2589212" y="3048000"/>
            <a:ext cx="8915400" cy="2863222"/>
          </a:xfrm>
        </p:spPr>
        <p:txBody>
          <a:bodyPr/>
          <a:lstStyle/>
          <a:p>
            <a:endParaRPr lang="en-GB" dirty="0"/>
          </a:p>
        </p:txBody>
      </p:sp>
    </p:spTree>
    <p:extLst>
      <p:ext uri="{BB962C8B-B14F-4D97-AF65-F5344CB8AC3E}">
        <p14:creationId xmlns:p14="http://schemas.microsoft.com/office/powerpoint/2010/main" val="258919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- 4</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07274" y="768250"/>
            <a:ext cx="6798033" cy="5321500"/>
          </a:xfrm>
        </p:spPr>
        <p:txBody>
          <a:bodyPr anchor="ctr">
            <a:normAutofit fontScale="92500" lnSpcReduction="20000"/>
          </a:bodyPr>
          <a:lstStyle/>
          <a:p>
            <a:pPr marL="0" indent="0">
              <a:buNone/>
            </a:pPr>
            <a:r>
              <a:rPr lang="en-US" sz="2000" b="1" dirty="0"/>
              <a:t>AVOID </a:t>
            </a:r>
            <a:r>
              <a:rPr lang="tr-TR" sz="2000" b="1" dirty="0"/>
              <a:t>A </a:t>
            </a:r>
            <a:r>
              <a:rPr lang="en-US" sz="2000" b="1" dirty="0"/>
              <a:t>PERSONAL TONE</a:t>
            </a:r>
            <a:r>
              <a:rPr lang="tr-TR" sz="2000" b="1" dirty="0"/>
              <a:t> (I/you/we/us/your</a:t>
            </a:r>
            <a:r>
              <a:rPr lang="en-GB" sz="2000" b="1" dirty="0"/>
              <a:t>, etc.</a:t>
            </a:r>
            <a:r>
              <a:rPr lang="tr-TR" sz="2000" b="1" dirty="0"/>
              <a:t>)</a:t>
            </a:r>
            <a:endParaRPr lang="en-GB" sz="2000" b="1" dirty="0"/>
          </a:p>
          <a:p>
            <a:pPr marL="0" indent="0">
              <a:buNone/>
            </a:pPr>
            <a:endParaRPr lang="en-GB" sz="2000" b="1" dirty="0"/>
          </a:p>
          <a:p>
            <a:pPr marL="0" indent="0">
              <a:buNone/>
            </a:pPr>
            <a:r>
              <a:rPr lang="en-GB" sz="2000" strike="sngStrike" dirty="0"/>
              <a:t>I think</a:t>
            </a:r>
            <a:r>
              <a:rPr lang="en-GB" sz="2000" dirty="0"/>
              <a:t>	   	</a:t>
            </a:r>
            <a:r>
              <a:rPr lang="en-GB" sz="2000" strike="sngStrike" dirty="0"/>
              <a:t>In my opinion</a:t>
            </a:r>
            <a:r>
              <a:rPr lang="en-GB" sz="2000" dirty="0"/>
              <a:t>	     	</a:t>
            </a:r>
            <a:r>
              <a:rPr lang="en-GB" sz="2000" strike="sngStrike" dirty="0"/>
              <a:t>I guess</a:t>
            </a:r>
            <a:r>
              <a:rPr lang="en-GB" sz="2000" dirty="0"/>
              <a:t>	</a:t>
            </a:r>
          </a:p>
          <a:p>
            <a:pPr marL="0" indent="0">
              <a:buNone/>
            </a:pPr>
            <a:r>
              <a:rPr lang="en-GB" sz="2000" strike="sngStrike" dirty="0"/>
              <a:t>We think</a:t>
            </a:r>
            <a:r>
              <a:rPr lang="en-GB" sz="2000" dirty="0"/>
              <a:t>		</a:t>
            </a:r>
            <a:r>
              <a:rPr lang="en-GB" sz="2000" strike="sngStrike" dirty="0"/>
              <a:t>You must</a:t>
            </a:r>
            <a:endParaRPr lang="tr-TR" sz="2000" strike="sngStrike" dirty="0"/>
          </a:p>
          <a:p>
            <a:pPr marL="0" indent="0">
              <a:buNone/>
            </a:pPr>
            <a:endParaRPr lang="en-US" sz="2000" dirty="0"/>
          </a:p>
          <a:p>
            <a:r>
              <a:rPr lang="tr-TR" sz="2000" b="1" strike="sngStrike" dirty="0"/>
              <a:t>I think you</a:t>
            </a:r>
            <a:r>
              <a:rPr lang="tr-TR" sz="2000" strike="sngStrike" dirty="0"/>
              <a:t> </a:t>
            </a:r>
            <a:r>
              <a:rPr lang="en-GB" sz="2000" strike="sngStrike" dirty="0"/>
              <a:t>should abandon </a:t>
            </a:r>
            <a:r>
              <a:rPr lang="tr-TR" sz="2000" b="1" strike="sngStrike" dirty="0"/>
              <a:t>your</a:t>
            </a:r>
            <a:r>
              <a:rPr lang="tr-TR" sz="2000" strike="sngStrike" dirty="0"/>
              <a:t> prejudice against women’s involvement in science.  </a:t>
            </a:r>
            <a:endParaRPr lang="en-GB" sz="2000" strike="sngStrike" dirty="0"/>
          </a:p>
          <a:p>
            <a:r>
              <a:rPr lang="en-GB" sz="2000" b="1" dirty="0"/>
              <a:t>People/The society </a:t>
            </a:r>
            <a:r>
              <a:rPr lang="en-GB" sz="2000" dirty="0"/>
              <a:t>should abandon </a:t>
            </a:r>
            <a:r>
              <a:rPr lang="en-GB" sz="2000" b="1" dirty="0"/>
              <a:t>their/its </a:t>
            </a:r>
            <a:r>
              <a:rPr lang="en-US" sz="2000" dirty="0"/>
              <a:t>prejudice against women’s involvement in science </a:t>
            </a:r>
            <a:endParaRPr lang="tr-TR" sz="2000" b="1" dirty="0"/>
          </a:p>
          <a:p>
            <a:r>
              <a:rPr lang="en-US" sz="2000" dirty="0"/>
              <a:t>The gendered prejudice against women’s involvement in science </a:t>
            </a:r>
            <a:r>
              <a:rPr lang="en-US" sz="2000" b="1" dirty="0">
                <a:solidFill>
                  <a:schemeClr val="tx1"/>
                </a:solidFill>
              </a:rPr>
              <a:t>should be</a:t>
            </a:r>
            <a:r>
              <a:rPr lang="en-US" sz="2000" dirty="0"/>
              <a:t> abandoned. </a:t>
            </a:r>
          </a:p>
          <a:p>
            <a:pPr marL="0" indent="0">
              <a:buNone/>
            </a:pPr>
            <a:endParaRPr lang="en-US" sz="2000" dirty="0"/>
          </a:p>
          <a:p>
            <a:r>
              <a:rPr lang="en-US" sz="2000" b="1" strike="sngStrike" dirty="0"/>
              <a:t>I want to</a:t>
            </a:r>
            <a:r>
              <a:rPr lang="en-US" sz="2000" strike="sngStrike" dirty="0"/>
              <a:t> argue about the capabilities of local authorities.</a:t>
            </a:r>
          </a:p>
          <a:p>
            <a:r>
              <a:rPr lang="tr-TR" sz="2000" b="1" dirty="0">
                <a:solidFill>
                  <a:schemeClr val="tx1"/>
                </a:solidFill>
              </a:rPr>
              <a:t>It is necessary to</a:t>
            </a:r>
            <a:r>
              <a:rPr lang="en-GB" sz="2000" b="1" dirty="0">
                <a:solidFill>
                  <a:schemeClr val="tx1"/>
                </a:solidFill>
              </a:rPr>
              <a:t> / </a:t>
            </a:r>
            <a:r>
              <a:rPr lang="tr-TR" sz="2000" b="1" dirty="0">
                <a:solidFill>
                  <a:schemeClr val="tx1"/>
                </a:solidFill>
              </a:rPr>
              <a:t>There is a need to </a:t>
            </a:r>
            <a:r>
              <a:rPr lang="tr-TR" sz="2000" dirty="0"/>
              <a:t>argue about the capabilities of local authorities</a:t>
            </a:r>
            <a:r>
              <a:rPr lang="en-GB" sz="2000" dirty="0"/>
              <a:t>.</a:t>
            </a:r>
            <a:endParaRPr lang="en-US" sz="2000" dirty="0"/>
          </a:p>
          <a:p>
            <a:pPr marL="0" indent="0">
              <a:buNone/>
            </a:pPr>
            <a:endParaRPr lang="en-US" sz="2000" dirty="0"/>
          </a:p>
        </p:txBody>
      </p:sp>
    </p:spTree>
    <p:extLst>
      <p:ext uri="{BB962C8B-B14F-4D97-AF65-F5344CB8AC3E}">
        <p14:creationId xmlns:p14="http://schemas.microsoft.com/office/powerpoint/2010/main" val="185765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down)">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down)">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F1FB08-679D-4C7A-A8E0-06822558DB6D}"/>
              </a:ext>
            </a:extLst>
          </p:cNvPr>
          <p:cNvSpPr>
            <a:spLocks noGrp="1"/>
          </p:cNvSpPr>
          <p:nvPr>
            <p:ph type="title"/>
          </p:nvPr>
        </p:nvSpPr>
        <p:spPr>
          <a:xfrm>
            <a:off x="2592925" y="624110"/>
            <a:ext cx="8911687" cy="1280890"/>
          </a:xfrm>
        </p:spPr>
        <p:txBody>
          <a:bodyPr>
            <a:normAutofit/>
          </a:bodyPr>
          <a:lstStyle/>
          <a:p>
            <a:r>
              <a:rPr lang="en-GB" dirty="0"/>
              <a:t>What did we learn last week?</a:t>
            </a:r>
          </a:p>
        </p:txBody>
      </p:sp>
      <p:sp>
        <p:nvSpPr>
          <p:cNvPr id="6" name="Content Placeholder 5">
            <a:extLst>
              <a:ext uri="{FF2B5EF4-FFF2-40B4-BE49-F238E27FC236}">
                <a16:creationId xmlns:a16="http://schemas.microsoft.com/office/drawing/2014/main" id="{E8B6D037-EB8A-44C2-BC68-26FC19E02C18}"/>
              </a:ext>
            </a:extLst>
          </p:cNvPr>
          <p:cNvSpPr>
            <a:spLocks noGrp="1"/>
          </p:cNvSpPr>
          <p:nvPr>
            <p:ph idx="1"/>
          </p:nvPr>
        </p:nvSpPr>
        <p:spPr>
          <a:xfrm>
            <a:off x="2589212" y="2286000"/>
            <a:ext cx="5835121" cy="3625222"/>
          </a:xfrm>
        </p:spPr>
        <p:txBody>
          <a:bodyPr>
            <a:normAutofit/>
          </a:bodyPr>
          <a:lstStyle/>
          <a:p>
            <a:r>
              <a:rPr lang="en-GB" dirty="0"/>
              <a:t>Going over the </a:t>
            </a:r>
            <a:r>
              <a:rPr lang="en-GB" b="1" dirty="0"/>
              <a:t>Syllabus</a:t>
            </a:r>
          </a:p>
          <a:p>
            <a:r>
              <a:rPr lang="en-GB" dirty="0"/>
              <a:t>How to write proper </a:t>
            </a:r>
            <a:r>
              <a:rPr lang="en-GB" b="1" dirty="0"/>
              <a:t>e-mails</a:t>
            </a:r>
          </a:p>
          <a:p>
            <a:r>
              <a:rPr lang="en-GB" dirty="0"/>
              <a:t>How to use different online </a:t>
            </a:r>
            <a:r>
              <a:rPr lang="en-GB" b="1" dirty="0"/>
              <a:t>dictionary</a:t>
            </a:r>
            <a:r>
              <a:rPr lang="en-GB" dirty="0"/>
              <a:t> types</a:t>
            </a:r>
          </a:p>
          <a:p>
            <a:pPr marL="0" indent="0">
              <a:buNone/>
            </a:pPr>
            <a:endParaRPr lang="en-GB" dirty="0"/>
          </a:p>
          <a:p>
            <a:pPr marL="0" indent="0">
              <a:buNone/>
            </a:pPr>
            <a:endParaRPr lang="en-GB" dirty="0"/>
          </a:p>
        </p:txBody>
      </p:sp>
      <p:pic>
        <p:nvPicPr>
          <p:cNvPr id="10" name="Graphic 9" descr="Open Enrollment">
            <a:extLst>
              <a:ext uri="{FF2B5EF4-FFF2-40B4-BE49-F238E27FC236}">
                <a16:creationId xmlns:a16="http://schemas.microsoft.com/office/drawing/2014/main" id="{ACC4C1DD-85D2-4B05-9CC3-775CAC9F99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1452" y="2561913"/>
            <a:ext cx="2873159" cy="2873159"/>
          </a:xfrm>
          <a:prstGeom prst="rect">
            <a:avLst/>
          </a:prstGeom>
        </p:spPr>
      </p:pic>
    </p:spTree>
    <p:extLst>
      <p:ext uri="{BB962C8B-B14F-4D97-AF65-F5344CB8AC3E}">
        <p14:creationId xmlns:p14="http://schemas.microsoft.com/office/powerpoint/2010/main" val="86214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3676-38AC-4FDA-8D12-5450FCBF74DD}"/>
              </a:ext>
            </a:extLst>
          </p:cNvPr>
          <p:cNvSpPr>
            <a:spLocks noGrp="1"/>
          </p:cNvSpPr>
          <p:nvPr>
            <p:ph type="title"/>
          </p:nvPr>
        </p:nvSpPr>
        <p:spPr/>
        <p:txBody>
          <a:bodyPr/>
          <a:lstStyle/>
          <a:p>
            <a:r>
              <a:rPr lang="en-GB" dirty="0"/>
              <a:t>Go to breakout rooms</a:t>
            </a:r>
          </a:p>
        </p:txBody>
      </p:sp>
      <p:sp>
        <p:nvSpPr>
          <p:cNvPr id="3" name="Content Placeholder 2">
            <a:extLst>
              <a:ext uri="{FF2B5EF4-FFF2-40B4-BE49-F238E27FC236}">
                <a16:creationId xmlns:a16="http://schemas.microsoft.com/office/drawing/2014/main" id="{9971B5E4-0346-4B31-A38A-EAAC17E6683B}"/>
              </a:ext>
            </a:extLst>
          </p:cNvPr>
          <p:cNvSpPr>
            <a:spLocks noGrp="1"/>
          </p:cNvSpPr>
          <p:nvPr>
            <p:ph idx="1"/>
          </p:nvPr>
        </p:nvSpPr>
        <p:spPr/>
        <p:txBody>
          <a:bodyPr/>
          <a:lstStyle/>
          <a:p>
            <a:r>
              <a:rPr lang="en-GB" dirty="0"/>
              <a:t>Word document is in</a:t>
            </a:r>
          </a:p>
          <a:p>
            <a:pPr lvl="1"/>
            <a:r>
              <a:rPr lang="en-GB" dirty="0"/>
              <a:t>Ninova Class Files </a:t>
            </a:r>
          </a:p>
          <a:p>
            <a:pPr lvl="2"/>
            <a:r>
              <a:rPr lang="en-GB" dirty="0"/>
              <a:t>“Week 2 Exercise for breakout room-Avoiding personal pronouns”</a:t>
            </a:r>
          </a:p>
          <a:p>
            <a:pPr lvl="1"/>
            <a:r>
              <a:rPr lang="en-GB" dirty="0"/>
              <a:t>Chat box</a:t>
            </a:r>
          </a:p>
        </p:txBody>
      </p:sp>
    </p:spTree>
    <p:extLst>
      <p:ext uri="{BB962C8B-B14F-4D97-AF65-F5344CB8AC3E}">
        <p14:creationId xmlns:p14="http://schemas.microsoft.com/office/powerpoint/2010/main" val="2190327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4C8-600B-4223-B528-6E2CD54D8C1F}"/>
              </a:ext>
            </a:extLst>
          </p:cNvPr>
          <p:cNvSpPr>
            <a:spLocks noGrp="1"/>
          </p:cNvSpPr>
          <p:nvPr>
            <p:ph type="title"/>
          </p:nvPr>
        </p:nvSpPr>
        <p:spPr>
          <a:xfrm>
            <a:off x="2948108" y="1265929"/>
            <a:ext cx="8897565" cy="826822"/>
          </a:xfrm>
        </p:spPr>
        <p:txBody>
          <a:bodyPr>
            <a:normAutofit fontScale="90000"/>
          </a:bodyPr>
          <a:lstStyle/>
          <a:p>
            <a:r>
              <a:rPr lang="en-GB" sz="2200" dirty="0"/>
              <a:t>Rewrite the sentences to avoid the use of </a:t>
            </a:r>
            <a:r>
              <a:rPr lang="en-GB" sz="2200" b="1" dirty="0"/>
              <a:t>personal pronouns </a:t>
            </a:r>
            <a:r>
              <a:rPr lang="en-GB" sz="2200" dirty="0"/>
              <a:t>using the words given in parentheses. </a:t>
            </a:r>
            <a:br>
              <a:rPr lang="en-GB" dirty="0"/>
            </a:br>
            <a:endParaRPr lang="en-GB" dirty="0"/>
          </a:p>
        </p:txBody>
      </p:sp>
      <p:sp>
        <p:nvSpPr>
          <p:cNvPr id="3" name="Content Placeholder 2">
            <a:extLst>
              <a:ext uri="{FF2B5EF4-FFF2-40B4-BE49-F238E27FC236}">
                <a16:creationId xmlns:a16="http://schemas.microsoft.com/office/drawing/2014/main" id="{A7B837E5-E69B-413B-9FAA-C48676E47EAA}"/>
              </a:ext>
            </a:extLst>
          </p:cNvPr>
          <p:cNvSpPr>
            <a:spLocks noGrp="1"/>
          </p:cNvSpPr>
          <p:nvPr>
            <p:ph idx="1"/>
          </p:nvPr>
        </p:nvSpPr>
        <p:spPr>
          <a:xfrm>
            <a:off x="3280528" y="2752626"/>
            <a:ext cx="8224084" cy="3267173"/>
          </a:xfrm>
        </p:spPr>
        <p:txBody>
          <a:bodyPr>
            <a:noAutofit/>
          </a:bodyPr>
          <a:lstStyle/>
          <a:p>
            <a:pPr>
              <a:buAutoNum type="arabicPeriod"/>
            </a:pPr>
            <a:r>
              <a:rPr lang="en-GB" dirty="0"/>
              <a:t>Moreover, </a:t>
            </a:r>
            <a:r>
              <a:rPr lang="en-GB" b="1" dirty="0">
                <a:solidFill>
                  <a:srgbClr val="FF0000"/>
                </a:solidFill>
              </a:rPr>
              <a:t>I</a:t>
            </a:r>
            <a:r>
              <a:rPr lang="en-GB" b="1" dirty="0"/>
              <a:t> </a:t>
            </a:r>
            <a:r>
              <a:rPr lang="en-GB" dirty="0"/>
              <a:t>will describe early warning systems for earthquakes. </a:t>
            </a:r>
          </a:p>
          <a:p>
            <a:pPr marL="0" indent="0">
              <a:buNone/>
            </a:pPr>
            <a:r>
              <a:rPr lang="en-GB" dirty="0"/>
              <a:t>(described)   </a:t>
            </a:r>
          </a:p>
          <a:p>
            <a:pPr marL="0" indent="0">
              <a:buNone/>
            </a:pPr>
            <a:endParaRPr lang="en-GB" dirty="0">
              <a:solidFill>
                <a:srgbClr val="0070C0"/>
              </a:solidFill>
            </a:endParaRPr>
          </a:p>
          <a:p>
            <a:r>
              <a:rPr lang="en-GB" dirty="0">
                <a:solidFill>
                  <a:srgbClr val="0070C0"/>
                </a:solidFill>
              </a:rPr>
              <a:t>PASSIVE VOICE </a:t>
            </a:r>
            <a:endParaRPr lang="en-GB" dirty="0"/>
          </a:p>
          <a:p>
            <a:pPr marL="0" indent="0">
              <a:buNone/>
            </a:pPr>
            <a:r>
              <a:rPr lang="en-GB" dirty="0"/>
              <a:t>Moreover, early warning systems for earthquakes </a:t>
            </a:r>
            <a:r>
              <a:rPr lang="en-GB" dirty="0">
                <a:solidFill>
                  <a:srgbClr val="FF0000"/>
                </a:solidFill>
              </a:rPr>
              <a:t>will  be described</a:t>
            </a:r>
            <a:r>
              <a:rPr lang="en-GB" dirty="0"/>
              <a:t>.</a:t>
            </a:r>
          </a:p>
          <a:p>
            <a:pPr marL="0" indent="0">
              <a:buNone/>
            </a:pPr>
            <a:endParaRPr lang="en-GB" dirty="0"/>
          </a:p>
        </p:txBody>
      </p:sp>
    </p:spTree>
    <p:extLst>
      <p:ext uri="{BB962C8B-B14F-4D97-AF65-F5344CB8AC3E}">
        <p14:creationId xmlns:p14="http://schemas.microsoft.com/office/powerpoint/2010/main" val="242585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4C8-600B-4223-B528-6E2CD54D8C1F}"/>
              </a:ext>
            </a:extLst>
          </p:cNvPr>
          <p:cNvSpPr>
            <a:spLocks noGrp="1"/>
          </p:cNvSpPr>
          <p:nvPr>
            <p:ph type="title"/>
          </p:nvPr>
        </p:nvSpPr>
        <p:spPr>
          <a:xfrm>
            <a:off x="2985815" y="1237648"/>
            <a:ext cx="8897565" cy="826822"/>
          </a:xfrm>
        </p:spPr>
        <p:txBody>
          <a:bodyPr>
            <a:normAutofit fontScale="90000"/>
          </a:bodyPr>
          <a:lstStyle/>
          <a:p>
            <a:r>
              <a:rPr lang="en-GB" sz="2200" dirty="0"/>
              <a:t>C. Rewrite the sentences to avoid the use of </a:t>
            </a:r>
            <a:r>
              <a:rPr lang="en-GB" sz="2200" b="1" dirty="0"/>
              <a:t>personal pronouns </a:t>
            </a:r>
            <a:r>
              <a:rPr lang="en-GB" sz="2200" dirty="0"/>
              <a:t>using the words given in parentheses. </a:t>
            </a:r>
            <a:br>
              <a:rPr lang="en-GB" dirty="0"/>
            </a:br>
            <a:endParaRPr lang="en-GB" dirty="0"/>
          </a:p>
        </p:txBody>
      </p:sp>
      <p:sp>
        <p:nvSpPr>
          <p:cNvPr id="3" name="Content Placeholder 2">
            <a:extLst>
              <a:ext uri="{FF2B5EF4-FFF2-40B4-BE49-F238E27FC236}">
                <a16:creationId xmlns:a16="http://schemas.microsoft.com/office/drawing/2014/main" id="{A7B837E5-E69B-413B-9FAA-C48676E47EAA}"/>
              </a:ext>
            </a:extLst>
          </p:cNvPr>
          <p:cNvSpPr>
            <a:spLocks noGrp="1"/>
          </p:cNvSpPr>
          <p:nvPr>
            <p:ph idx="1"/>
          </p:nvPr>
        </p:nvSpPr>
        <p:spPr>
          <a:xfrm>
            <a:off x="3167406" y="2516956"/>
            <a:ext cx="8337206" cy="3502843"/>
          </a:xfrm>
        </p:spPr>
        <p:txBody>
          <a:bodyPr>
            <a:noAutofit/>
          </a:bodyPr>
          <a:lstStyle/>
          <a:p>
            <a:pPr marL="0" indent="0">
              <a:buNone/>
            </a:pPr>
            <a:r>
              <a:rPr lang="en-GB" dirty="0"/>
              <a:t>2. Before</a:t>
            </a:r>
            <a:r>
              <a:rPr lang="en-GB" b="1" dirty="0">
                <a:solidFill>
                  <a:srgbClr val="FF0000"/>
                </a:solidFill>
              </a:rPr>
              <a:t> I </a:t>
            </a:r>
            <a:r>
              <a:rPr lang="en-GB" dirty="0"/>
              <a:t>proceed to the use of early warning systems in earthquake detection, </a:t>
            </a:r>
            <a:r>
              <a:rPr lang="en-GB" b="1" dirty="0">
                <a:solidFill>
                  <a:srgbClr val="FF0000"/>
                </a:solidFill>
              </a:rPr>
              <a:t>let’s</a:t>
            </a:r>
            <a:r>
              <a:rPr lang="en-GB" dirty="0"/>
              <a:t> provide some background information.  </a:t>
            </a:r>
          </a:p>
          <a:p>
            <a:pPr marL="0" indent="0">
              <a:buNone/>
            </a:pPr>
            <a:r>
              <a:rPr lang="en-GB" dirty="0"/>
              <a:t>(proceeding / provided)  </a:t>
            </a:r>
          </a:p>
          <a:p>
            <a:pPr marL="0" indent="0">
              <a:buNone/>
            </a:pPr>
            <a:endParaRPr lang="en-GB" dirty="0"/>
          </a:p>
          <a:p>
            <a:r>
              <a:rPr lang="en-GB" dirty="0">
                <a:solidFill>
                  <a:srgbClr val="0070C0"/>
                </a:solidFill>
              </a:rPr>
              <a:t>BEFORE/AFTER/WHEN/WHILE  +  -ING  (if subjects are the same in both clauses)</a:t>
            </a:r>
            <a:endParaRPr lang="en-GB" dirty="0"/>
          </a:p>
          <a:p>
            <a:pPr marL="0" indent="0">
              <a:buNone/>
            </a:pPr>
            <a:r>
              <a:rPr lang="en-GB" dirty="0"/>
              <a:t>Before</a:t>
            </a:r>
            <a:r>
              <a:rPr lang="en-GB" b="1" dirty="0">
                <a:solidFill>
                  <a:srgbClr val="FF0000"/>
                </a:solidFill>
              </a:rPr>
              <a:t> </a:t>
            </a:r>
            <a:r>
              <a:rPr lang="en-GB" dirty="0">
                <a:solidFill>
                  <a:srgbClr val="FF0000"/>
                </a:solidFill>
              </a:rPr>
              <a:t>proceeding</a:t>
            </a:r>
            <a:r>
              <a:rPr lang="en-GB" dirty="0"/>
              <a:t> to the use of early warning systems in earthquake detection, some background information </a:t>
            </a:r>
            <a:r>
              <a:rPr lang="en-GB" dirty="0">
                <a:solidFill>
                  <a:srgbClr val="FF0000"/>
                </a:solidFill>
              </a:rPr>
              <a:t>will be provided</a:t>
            </a:r>
            <a:r>
              <a:rPr lang="en-GB" dirty="0"/>
              <a:t>.  </a:t>
            </a:r>
          </a:p>
          <a:p>
            <a:pPr marL="0" indent="0">
              <a:buNone/>
            </a:pPr>
            <a:endParaRPr lang="en-GB" dirty="0"/>
          </a:p>
        </p:txBody>
      </p:sp>
    </p:spTree>
    <p:extLst>
      <p:ext uri="{BB962C8B-B14F-4D97-AF65-F5344CB8AC3E}">
        <p14:creationId xmlns:p14="http://schemas.microsoft.com/office/powerpoint/2010/main" val="90298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4C8-600B-4223-B528-6E2CD54D8C1F}"/>
              </a:ext>
            </a:extLst>
          </p:cNvPr>
          <p:cNvSpPr>
            <a:spLocks noGrp="1"/>
          </p:cNvSpPr>
          <p:nvPr>
            <p:ph type="title"/>
          </p:nvPr>
        </p:nvSpPr>
        <p:spPr>
          <a:xfrm>
            <a:off x="2919827" y="1209367"/>
            <a:ext cx="8897565" cy="826822"/>
          </a:xfrm>
        </p:spPr>
        <p:txBody>
          <a:bodyPr>
            <a:normAutofit fontScale="90000"/>
          </a:bodyPr>
          <a:lstStyle/>
          <a:p>
            <a:r>
              <a:rPr lang="en-GB" sz="2200" dirty="0"/>
              <a:t>C. Rewrite the sentences to avoid the use of </a:t>
            </a:r>
            <a:r>
              <a:rPr lang="en-GB" sz="2200" b="1" dirty="0"/>
              <a:t>personal pronouns </a:t>
            </a:r>
            <a:r>
              <a:rPr lang="en-GB" sz="2200" dirty="0"/>
              <a:t>using the words given in parentheses. </a:t>
            </a:r>
            <a:br>
              <a:rPr lang="en-GB" dirty="0"/>
            </a:br>
            <a:endParaRPr lang="en-GB" dirty="0"/>
          </a:p>
        </p:txBody>
      </p:sp>
      <p:sp>
        <p:nvSpPr>
          <p:cNvPr id="3" name="Content Placeholder 2">
            <a:extLst>
              <a:ext uri="{FF2B5EF4-FFF2-40B4-BE49-F238E27FC236}">
                <a16:creationId xmlns:a16="http://schemas.microsoft.com/office/drawing/2014/main" id="{A7B837E5-E69B-413B-9FAA-C48676E47EAA}"/>
              </a:ext>
            </a:extLst>
          </p:cNvPr>
          <p:cNvSpPr>
            <a:spLocks noGrp="1"/>
          </p:cNvSpPr>
          <p:nvPr>
            <p:ph idx="1"/>
          </p:nvPr>
        </p:nvSpPr>
        <p:spPr>
          <a:xfrm>
            <a:off x="2919826" y="2460396"/>
            <a:ext cx="8584785" cy="3559404"/>
          </a:xfrm>
        </p:spPr>
        <p:txBody>
          <a:bodyPr>
            <a:noAutofit/>
          </a:bodyPr>
          <a:lstStyle/>
          <a:p>
            <a:pPr marL="0" indent="0">
              <a:buNone/>
            </a:pPr>
            <a:r>
              <a:rPr lang="en-GB" dirty="0"/>
              <a:t>3. After the earthquake, authorities did not inform </a:t>
            </a:r>
            <a:r>
              <a:rPr lang="en-GB" b="1" dirty="0">
                <a:solidFill>
                  <a:srgbClr val="FF0000"/>
                </a:solidFill>
              </a:rPr>
              <a:t>us</a:t>
            </a:r>
            <a:r>
              <a:rPr lang="en-GB" dirty="0"/>
              <a:t> properly about the number of casualties. </a:t>
            </a:r>
          </a:p>
          <a:p>
            <a:pPr marL="0" indent="0">
              <a:buNone/>
            </a:pPr>
            <a:r>
              <a:rPr lang="en-GB" dirty="0"/>
              <a:t>(information)  </a:t>
            </a:r>
          </a:p>
          <a:p>
            <a:pPr marL="0" indent="0">
              <a:buNone/>
            </a:pPr>
            <a:endParaRPr lang="en-GB" dirty="0"/>
          </a:p>
          <a:p>
            <a:r>
              <a:rPr lang="en-GB" dirty="0">
                <a:solidFill>
                  <a:srgbClr val="0070C0"/>
                </a:solidFill>
              </a:rPr>
              <a:t>WORD FORM CHANGE</a:t>
            </a:r>
          </a:p>
          <a:p>
            <a:pPr marL="0" indent="0">
              <a:buNone/>
            </a:pPr>
            <a:r>
              <a:rPr lang="en-GB" dirty="0"/>
              <a:t>After the earthquake, authorities </a:t>
            </a:r>
            <a:r>
              <a:rPr lang="en-GB" dirty="0">
                <a:solidFill>
                  <a:srgbClr val="FF0000"/>
                </a:solidFill>
              </a:rPr>
              <a:t>did not give proper information </a:t>
            </a:r>
            <a:r>
              <a:rPr lang="en-GB" dirty="0"/>
              <a:t>about the number of casualties. </a:t>
            </a:r>
          </a:p>
          <a:p>
            <a:r>
              <a:rPr lang="en-GB" dirty="0">
                <a:solidFill>
                  <a:srgbClr val="0070C0"/>
                </a:solidFill>
              </a:rPr>
              <a:t>WORD FORM CHANGE + PASSIVE</a:t>
            </a:r>
            <a:endParaRPr lang="en-GB" dirty="0"/>
          </a:p>
          <a:p>
            <a:pPr marL="0" indent="0">
              <a:buNone/>
            </a:pPr>
            <a:r>
              <a:rPr lang="en-GB" dirty="0"/>
              <a:t>After the earthquake, </a:t>
            </a:r>
            <a:r>
              <a:rPr lang="en-GB" dirty="0">
                <a:solidFill>
                  <a:srgbClr val="FF0000"/>
                </a:solidFill>
              </a:rPr>
              <a:t>proper information was not given </a:t>
            </a:r>
            <a:r>
              <a:rPr lang="en-GB" dirty="0"/>
              <a:t>about the number of casualties. </a:t>
            </a:r>
          </a:p>
          <a:p>
            <a:pPr marL="0" indent="0">
              <a:buNone/>
            </a:pPr>
            <a:endParaRPr lang="en-GB" dirty="0"/>
          </a:p>
        </p:txBody>
      </p:sp>
    </p:spTree>
    <p:extLst>
      <p:ext uri="{BB962C8B-B14F-4D97-AF65-F5344CB8AC3E}">
        <p14:creationId xmlns:p14="http://schemas.microsoft.com/office/powerpoint/2010/main" val="189587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4C8-600B-4223-B528-6E2CD54D8C1F}"/>
              </a:ext>
            </a:extLst>
          </p:cNvPr>
          <p:cNvSpPr>
            <a:spLocks noGrp="1"/>
          </p:cNvSpPr>
          <p:nvPr>
            <p:ph type="title"/>
          </p:nvPr>
        </p:nvSpPr>
        <p:spPr>
          <a:xfrm>
            <a:off x="2891547" y="1325632"/>
            <a:ext cx="8897565" cy="807968"/>
          </a:xfrm>
        </p:spPr>
        <p:txBody>
          <a:bodyPr>
            <a:normAutofit fontScale="90000"/>
          </a:bodyPr>
          <a:lstStyle/>
          <a:p>
            <a:r>
              <a:rPr lang="en-GB" sz="2200" dirty="0"/>
              <a:t>C. Rewrite the sentences to avoid the use of </a:t>
            </a:r>
            <a:r>
              <a:rPr lang="en-GB" sz="2200" b="1" dirty="0"/>
              <a:t>personal pronouns </a:t>
            </a:r>
            <a:r>
              <a:rPr lang="en-GB" sz="2200" dirty="0"/>
              <a:t>using the words given in parentheses. </a:t>
            </a:r>
            <a:br>
              <a:rPr lang="en-GB" dirty="0"/>
            </a:br>
            <a:endParaRPr lang="en-GB" dirty="0"/>
          </a:p>
        </p:txBody>
      </p:sp>
      <p:sp>
        <p:nvSpPr>
          <p:cNvPr id="3" name="Content Placeholder 2">
            <a:extLst>
              <a:ext uri="{FF2B5EF4-FFF2-40B4-BE49-F238E27FC236}">
                <a16:creationId xmlns:a16="http://schemas.microsoft.com/office/drawing/2014/main" id="{A7B837E5-E69B-413B-9FAA-C48676E47EAA}"/>
              </a:ext>
            </a:extLst>
          </p:cNvPr>
          <p:cNvSpPr>
            <a:spLocks noGrp="1"/>
          </p:cNvSpPr>
          <p:nvPr>
            <p:ph idx="1"/>
          </p:nvPr>
        </p:nvSpPr>
        <p:spPr>
          <a:xfrm>
            <a:off x="2891546" y="2677212"/>
            <a:ext cx="8613065" cy="3342588"/>
          </a:xfrm>
        </p:spPr>
        <p:txBody>
          <a:bodyPr>
            <a:noAutofit/>
          </a:bodyPr>
          <a:lstStyle/>
          <a:p>
            <a:pPr marL="0" indent="0">
              <a:buNone/>
            </a:pPr>
            <a:r>
              <a:rPr lang="en-GB" b="1" dirty="0">
                <a:solidFill>
                  <a:schemeClr val="tx1"/>
                </a:solidFill>
              </a:rPr>
              <a:t>4. </a:t>
            </a:r>
            <a:r>
              <a:rPr lang="en-GB" b="1" dirty="0">
                <a:solidFill>
                  <a:srgbClr val="FF0000"/>
                </a:solidFill>
              </a:rPr>
              <a:t>We</a:t>
            </a:r>
            <a:r>
              <a:rPr lang="en-GB" dirty="0"/>
              <a:t> could not recover from the post traumatic effects of the earthquake for years.  </a:t>
            </a:r>
          </a:p>
          <a:p>
            <a:pPr marL="0" indent="0">
              <a:buNone/>
            </a:pPr>
            <a:r>
              <a:rPr lang="en-GB" dirty="0"/>
              <a:t>(recovery / lasted) </a:t>
            </a:r>
          </a:p>
          <a:p>
            <a:pPr marL="0" indent="0">
              <a:buNone/>
            </a:pPr>
            <a:endParaRPr lang="en-GB" dirty="0"/>
          </a:p>
          <a:p>
            <a:r>
              <a:rPr lang="en-GB" dirty="0">
                <a:solidFill>
                  <a:srgbClr val="0070C0"/>
                </a:solidFill>
              </a:rPr>
              <a:t>WORD FORM CHANGE</a:t>
            </a:r>
            <a:endParaRPr lang="en-GB" dirty="0"/>
          </a:p>
          <a:p>
            <a:pPr marL="0" indent="0">
              <a:buNone/>
            </a:pPr>
            <a:r>
              <a:rPr lang="en-GB" dirty="0">
                <a:solidFill>
                  <a:srgbClr val="FF0000"/>
                </a:solidFill>
              </a:rPr>
              <a:t>Recovery</a:t>
            </a:r>
            <a:r>
              <a:rPr lang="en-GB" dirty="0"/>
              <a:t> from the post traumatic effects of the earthquake </a:t>
            </a:r>
            <a:r>
              <a:rPr lang="en-GB" dirty="0">
                <a:solidFill>
                  <a:srgbClr val="FF0000"/>
                </a:solidFill>
              </a:rPr>
              <a:t>lasted </a:t>
            </a:r>
            <a:r>
              <a:rPr lang="en-GB" dirty="0"/>
              <a:t>for years.</a:t>
            </a:r>
          </a:p>
          <a:p>
            <a:pPr marL="0" indent="0">
              <a:buNone/>
            </a:pPr>
            <a:r>
              <a:rPr lang="en-GB" dirty="0"/>
              <a:t> </a:t>
            </a:r>
          </a:p>
        </p:txBody>
      </p:sp>
    </p:spTree>
    <p:extLst>
      <p:ext uri="{BB962C8B-B14F-4D97-AF65-F5344CB8AC3E}">
        <p14:creationId xmlns:p14="http://schemas.microsoft.com/office/powerpoint/2010/main" val="263865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- 5</a:t>
            </a:r>
            <a:endParaRPr lang="en-US" sz="3200"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06578" y="589722"/>
            <a:ext cx="6798033" cy="5321500"/>
          </a:xfrm>
        </p:spPr>
        <p:txBody>
          <a:bodyPr anchor="ctr">
            <a:normAutofit lnSpcReduction="10000"/>
          </a:bodyPr>
          <a:lstStyle/>
          <a:p>
            <a:pPr marL="0" indent="0">
              <a:buNone/>
            </a:pPr>
            <a:r>
              <a:rPr lang="en-US" sz="2000" b="1" dirty="0"/>
              <a:t>USE PROPER PUNCTUATION AND CAPITALIZATION</a:t>
            </a:r>
          </a:p>
          <a:p>
            <a:pPr marL="0" indent="0">
              <a:buNone/>
            </a:pPr>
            <a:endParaRPr lang="en-US" sz="2000" b="1" dirty="0"/>
          </a:p>
          <a:p>
            <a:pPr>
              <a:buFont typeface="Arial" panose="020B0604020202020204" pitchFamily="34" charset="0"/>
              <a:buChar char="•"/>
            </a:pPr>
            <a:r>
              <a:rPr lang="tr-TR" sz="2000" dirty="0"/>
              <a:t>Avoid </a:t>
            </a:r>
            <a:r>
              <a:rPr lang="tr-TR" sz="2000" b="1" dirty="0"/>
              <a:t>brackets</a:t>
            </a:r>
            <a:r>
              <a:rPr lang="tr-TR" sz="2000" dirty="0"/>
              <a:t> ([ ]), </a:t>
            </a:r>
            <a:r>
              <a:rPr lang="en-GB" sz="2000" dirty="0"/>
              <a:t>parentheses (</a:t>
            </a:r>
            <a:r>
              <a:rPr lang="en-GB" sz="1600" dirty="0"/>
              <a:t>()</a:t>
            </a:r>
            <a:r>
              <a:rPr lang="en-GB" sz="2000" dirty="0"/>
              <a:t>), </a:t>
            </a:r>
            <a:r>
              <a:rPr lang="tr-TR" sz="2000" b="1" dirty="0"/>
              <a:t>dashes</a:t>
            </a:r>
            <a:r>
              <a:rPr lang="tr-TR" sz="2000" dirty="0"/>
              <a:t> (-) and  </a:t>
            </a:r>
            <a:r>
              <a:rPr lang="en-US" sz="2000" b="1" dirty="0"/>
              <a:t>exclamation marks </a:t>
            </a:r>
            <a:r>
              <a:rPr lang="en-US" sz="2000" dirty="0"/>
              <a:t>(!)</a:t>
            </a:r>
          </a:p>
          <a:p>
            <a:pPr marL="0" indent="0">
              <a:buNone/>
            </a:pPr>
            <a:endParaRPr lang="en-US" sz="2000" dirty="0"/>
          </a:p>
          <a:p>
            <a:pPr>
              <a:buFont typeface="Arial" panose="020B0604020202020204" pitchFamily="34" charset="0"/>
              <a:buChar char="•"/>
            </a:pPr>
            <a:r>
              <a:rPr lang="en-US" sz="2000" dirty="0"/>
              <a:t>Do not give examples in parentheses in a sentence</a:t>
            </a:r>
          </a:p>
          <a:p>
            <a:pPr marL="0" indent="0">
              <a:buNone/>
            </a:pPr>
            <a:r>
              <a:rPr lang="en-US" sz="2000" strike="sngStrike" dirty="0"/>
              <a:t>In academic writing there are various citation methods (APA and Oxford).</a:t>
            </a:r>
          </a:p>
          <a:p>
            <a:pPr marL="0" indent="0">
              <a:buNone/>
            </a:pPr>
            <a:r>
              <a:rPr lang="en-US" sz="2000" dirty="0"/>
              <a:t>In academic writing there are various citation methods </a:t>
            </a:r>
            <a:r>
              <a:rPr lang="en-US" sz="2000" b="1" dirty="0"/>
              <a:t>such as </a:t>
            </a:r>
            <a:r>
              <a:rPr lang="en-US" sz="2000" dirty="0"/>
              <a:t>APA and Oxford.</a:t>
            </a:r>
          </a:p>
          <a:p>
            <a:pPr marL="0" indent="0">
              <a:buNone/>
            </a:pPr>
            <a:endParaRPr lang="en-US" sz="2000" dirty="0"/>
          </a:p>
          <a:p>
            <a:pPr>
              <a:buFont typeface="Arial" panose="020B0604020202020204" pitchFamily="34" charset="0"/>
              <a:buChar char="•"/>
            </a:pPr>
            <a:r>
              <a:rPr lang="en-GB" sz="2000" dirty="0"/>
              <a:t>Pay attention to use </a:t>
            </a:r>
            <a:r>
              <a:rPr lang="en-GB" sz="2000" b="1" dirty="0"/>
              <a:t>capital</a:t>
            </a:r>
            <a:r>
              <a:rPr lang="en-GB" sz="2000" dirty="0"/>
              <a:t> letters when you start a new sentence.</a:t>
            </a:r>
            <a:endParaRPr lang="tr-TR" sz="2000" dirty="0"/>
          </a:p>
          <a:p>
            <a:pPr marL="0" indent="0">
              <a:buNone/>
            </a:pPr>
            <a:endParaRPr lang="en-US" dirty="0"/>
          </a:p>
        </p:txBody>
      </p:sp>
    </p:spTree>
    <p:extLst>
      <p:ext uri="{BB962C8B-B14F-4D97-AF65-F5344CB8AC3E}">
        <p14:creationId xmlns:p14="http://schemas.microsoft.com/office/powerpoint/2010/main" val="395579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- 6</a:t>
            </a:r>
            <a:endParaRPr lang="en-US" sz="3200"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06578" y="589722"/>
            <a:ext cx="6798033" cy="5658678"/>
          </a:xfrm>
        </p:spPr>
        <p:txBody>
          <a:bodyPr anchor="ctr">
            <a:normAutofit fontScale="92500" lnSpcReduction="20000"/>
          </a:bodyPr>
          <a:lstStyle/>
          <a:p>
            <a:pPr marL="0" indent="0">
              <a:lnSpc>
                <a:spcPct val="90000"/>
              </a:lnSpc>
              <a:buNone/>
            </a:pPr>
            <a:endParaRPr lang="en-US" sz="1700" b="1" dirty="0"/>
          </a:p>
          <a:p>
            <a:pPr marL="0" indent="0">
              <a:lnSpc>
                <a:spcPct val="90000"/>
              </a:lnSpc>
              <a:buNone/>
            </a:pPr>
            <a:r>
              <a:rPr lang="en-US" sz="2000" b="1" dirty="0"/>
              <a:t>AVOID USING</a:t>
            </a:r>
          </a:p>
          <a:p>
            <a:pPr marL="0" indent="0">
              <a:lnSpc>
                <a:spcPct val="90000"/>
              </a:lnSpc>
              <a:buNone/>
            </a:pPr>
            <a:endParaRPr lang="en-US" sz="2000" b="1" dirty="0"/>
          </a:p>
          <a:p>
            <a:pPr>
              <a:lnSpc>
                <a:spcPct val="90000"/>
              </a:lnSpc>
              <a:buFont typeface="Arial" panose="020B0604020202020204" pitchFamily="34" charset="0"/>
              <a:buChar char="•"/>
            </a:pPr>
            <a:r>
              <a:rPr lang="en-US" sz="2000" b="1" dirty="0"/>
              <a:t>questions</a:t>
            </a:r>
          </a:p>
          <a:p>
            <a:pPr marL="0" indent="0">
              <a:lnSpc>
                <a:spcPct val="90000"/>
              </a:lnSpc>
              <a:buNone/>
            </a:pPr>
            <a:r>
              <a:rPr lang="en-US" sz="2000" strike="sngStrike" dirty="0"/>
              <a:t> What are the best solutions?</a:t>
            </a:r>
          </a:p>
          <a:p>
            <a:pPr marL="0" indent="0">
              <a:lnSpc>
                <a:spcPct val="90000"/>
              </a:lnSpc>
              <a:buNone/>
            </a:pPr>
            <a:r>
              <a:rPr lang="en-US" sz="2000" dirty="0"/>
              <a:t>The best solutions are …………. .</a:t>
            </a:r>
          </a:p>
          <a:p>
            <a:pPr marL="0" indent="0">
              <a:lnSpc>
                <a:spcPct val="90000"/>
              </a:lnSpc>
              <a:buNone/>
            </a:pPr>
            <a:endParaRPr lang="en-US" sz="2000" b="1" dirty="0"/>
          </a:p>
          <a:p>
            <a:pPr>
              <a:lnSpc>
                <a:spcPct val="90000"/>
              </a:lnSpc>
              <a:buFont typeface="Arial" panose="020B0604020202020204" pitchFamily="34" charset="0"/>
              <a:buChar char="•"/>
            </a:pPr>
            <a:r>
              <a:rPr lang="en-US" sz="2000" b="1" dirty="0"/>
              <a:t>commands </a:t>
            </a:r>
          </a:p>
          <a:p>
            <a:pPr marL="0" indent="0">
              <a:lnSpc>
                <a:spcPct val="90000"/>
              </a:lnSpc>
              <a:buNone/>
            </a:pPr>
            <a:r>
              <a:rPr lang="en-US" sz="2000" b="1" strike="sngStrike" dirty="0"/>
              <a:t>Measure</a:t>
            </a:r>
            <a:r>
              <a:rPr lang="en-US" sz="2000" strike="sngStrike" dirty="0"/>
              <a:t> the surface tension of various liquids using both capillary and ring methods. Then, </a:t>
            </a:r>
            <a:r>
              <a:rPr lang="en-US" sz="2000" b="1" strike="sngStrike" dirty="0"/>
              <a:t>calculate</a:t>
            </a:r>
            <a:r>
              <a:rPr lang="en-US" sz="2000" strike="sngStrike" dirty="0"/>
              <a:t> the surface tension.</a:t>
            </a:r>
          </a:p>
          <a:p>
            <a:pPr marL="0" indent="0">
              <a:lnSpc>
                <a:spcPct val="90000"/>
              </a:lnSpc>
              <a:buNone/>
            </a:pPr>
            <a:endParaRPr lang="tr-TR" sz="2000" strike="sngStrike" dirty="0"/>
          </a:p>
          <a:p>
            <a:pPr marL="0" indent="0">
              <a:lnSpc>
                <a:spcPct val="90000"/>
              </a:lnSpc>
              <a:buNone/>
            </a:pPr>
            <a:r>
              <a:rPr lang="en-US" sz="2000" dirty="0">
                <a:ea typeface="Calibri" panose="020F0502020204030204" pitchFamily="34" charset="0"/>
                <a:cs typeface="Times New Roman" panose="02020603050405020304" pitchFamily="18" charset="0"/>
              </a:rPr>
              <a:t>The surface tension of various </a:t>
            </a:r>
            <a:r>
              <a:rPr lang="en-US" sz="2000" b="1" dirty="0">
                <a:ea typeface="Calibri" panose="020F0502020204030204" pitchFamily="34" charset="0"/>
                <a:cs typeface="Times New Roman" panose="02020603050405020304" pitchFamily="18" charset="0"/>
              </a:rPr>
              <a:t>liquids is measured</a:t>
            </a:r>
            <a:r>
              <a:rPr lang="en-US" sz="2000" dirty="0">
                <a:ea typeface="Calibri" panose="020F0502020204030204" pitchFamily="34" charset="0"/>
                <a:cs typeface="Times New Roman" panose="02020603050405020304" pitchFamily="18" charset="0"/>
              </a:rPr>
              <a:t> using both capillary and ring methods. Then, the surface tension </a:t>
            </a:r>
            <a:r>
              <a:rPr lang="en-US" sz="2000" b="1" dirty="0">
                <a:ea typeface="Calibri" panose="020F0502020204030204" pitchFamily="34" charset="0"/>
                <a:cs typeface="Times New Roman" panose="02020603050405020304" pitchFamily="18" charset="0"/>
              </a:rPr>
              <a:t>is calculated.</a:t>
            </a:r>
            <a:endParaRPr lang="en-US" sz="2000" b="1" dirty="0"/>
          </a:p>
          <a:p>
            <a:pPr marL="0" indent="0">
              <a:lnSpc>
                <a:spcPct val="90000"/>
              </a:lnSpc>
              <a:buNone/>
            </a:pPr>
            <a:endParaRPr lang="en-US" sz="1700" dirty="0"/>
          </a:p>
          <a:p>
            <a:pPr marL="0" indent="0">
              <a:lnSpc>
                <a:spcPct val="90000"/>
              </a:lnSpc>
              <a:buNone/>
            </a:pPr>
            <a:endParaRPr lang="en-US" sz="1700" dirty="0"/>
          </a:p>
          <a:p>
            <a:pPr marL="0" indent="0">
              <a:lnSpc>
                <a:spcPct val="90000"/>
              </a:lnSpc>
              <a:buNone/>
            </a:pPr>
            <a:r>
              <a:rPr lang="en-US" sz="1700" dirty="0"/>
              <a:t>*USE passive voice</a:t>
            </a:r>
          </a:p>
          <a:p>
            <a:pPr marL="0" indent="0">
              <a:lnSpc>
                <a:spcPct val="90000"/>
              </a:lnSpc>
              <a:buNone/>
            </a:pPr>
            <a:endParaRPr lang="en-GB" sz="1700" dirty="0"/>
          </a:p>
          <a:p>
            <a:pPr>
              <a:lnSpc>
                <a:spcPct val="90000"/>
              </a:lnSpc>
            </a:pPr>
            <a:endParaRPr lang="en-US" sz="1700" dirty="0"/>
          </a:p>
        </p:txBody>
      </p:sp>
    </p:spTree>
    <p:extLst>
      <p:ext uri="{BB962C8B-B14F-4D97-AF65-F5344CB8AC3E}">
        <p14:creationId xmlns:p14="http://schemas.microsoft.com/office/powerpoint/2010/main" val="345473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down)">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down)">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- 7</a:t>
            </a:r>
            <a:endParaRPr lang="en-US" sz="3200"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06578" y="589722"/>
            <a:ext cx="6798033" cy="5321500"/>
          </a:xfrm>
        </p:spPr>
        <p:txBody>
          <a:bodyPr anchor="ctr">
            <a:normAutofit/>
          </a:bodyPr>
          <a:lstStyle/>
          <a:p>
            <a:pPr marL="0" indent="0">
              <a:buNone/>
            </a:pPr>
            <a:r>
              <a:rPr lang="en-US" sz="2000" b="1" dirty="0"/>
              <a:t>AVOID SHORT AND SIMPLE SENTENCES </a:t>
            </a:r>
          </a:p>
          <a:p>
            <a:pPr marL="0" indent="0">
              <a:buNone/>
            </a:pPr>
            <a:endParaRPr lang="en-US" sz="2000" dirty="0"/>
          </a:p>
          <a:p>
            <a:pPr>
              <a:buFont typeface="Arial" panose="020B0604020202020204" pitchFamily="34" charset="0"/>
              <a:buChar char="•"/>
            </a:pPr>
            <a:r>
              <a:rPr lang="en-GB" sz="2000" strike="sngStrike" dirty="0"/>
              <a:t>This is a classic field experiment</a:t>
            </a:r>
            <a:r>
              <a:rPr lang="en-GB" sz="2000" b="1" strike="sngStrike" dirty="0"/>
              <a:t>.</a:t>
            </a:r>
            <a:r>
              <a:rPr lang="en-GB" sz="2000" strike="sngStrike" dirty="0"/>
              <a:t> </a:t>
            </a:r>
            <a:r>
              <a:rPr lang="en-GB" sz="2000" b="1" strike="sngStrike" dirty="0"/>
              <a:t>It uses </a:t>
            </a:r>
            <a:r>
              <a:rPr lang="en-GB" sz="2000" strike="sngStrike" dirty="0"/>
              <a:t>game theory and the prisoner's dilemma</a:t>
            </a:r>
            <a:r>
              <a:rPr lang="en-GB" sz="2000" dirty="0"/>
              <a:t>.</a:t>
            </a:r>
          </a:p>
          <a:p>
            <a:pPr marL="0" indent="0">
              <a:buNone/>
            </a:pPr>
            <a:endParaRPr lang="en-GB" sz="2000" dirty="0"/>
          </a:p>
          <a:p>
            <a:pPr>
              <a:buFont typeface="Arial" panose="020B0604020202020204" pitchFamily="34" charset="0"/>
              <a:buChar char="•"/>
            </a:pPr>
            <a:r>
              <a:rPr lang="en-GB" sz="2000" dirty="0"/>
              <a:t>This is a classic field experiment </a:t>
            </a:r>
            <a:r>
              <a:rPr lang="en-GB" sz="2000" b="1" dirty="0"/>
              <a:t>using</a:t>
            </a:r>
            <a:r>
              <a:rPr lang="en-GB" sz="2000" dirty="0"/>
              <a:t> game theory and the prisoner's dilemma.</a:t>
            </a:r>
            <a:endParaRPr lang="en-US" sz="2000" dirty="0"/>
          </a:p>
        </p:txBody>
      </p:sp>
    </p:spTree>
    <p:extLst>
      <p:ext uri="{BB962C8B-B14F-4D97-AF65-F5344CB8AC3E}">
        <p14:creationId xmlns:p14="http://schemas.microsoft.com/office/powerpoint/2010/main" val="369582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- 8</a:t>
            </a:r>
            <a:endParaRPr lang="en-US" sz="3200"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06578" y="589722"/>
            <a:ext cx="6798033" cy="5321500"/>
          </a:xfrm>
        </p:spPr>
        <p:txBody>
          <a:bodyPr anchor="ctr">
            <a:normAutofit fontScale="92500" lnSpcReduction="10000"/>
          </a:bodyPr>
          <a:lstStyle/>
          <a:p>
            <a:pPr marL="0" indent="0">
              <a:buNone/>
            </a:pPr>
            <a:r>
              <a:rPr lang="en-US" sz="2000" b="1" dirty="0"/>
              <a:t>USE SUITABLE COLLOCATIONS</a:t>
            </a:r>
          </a:p>
          <a:p>
            <a:pPr marL="0" indent="0">
              <a:buNone/>
            </a:pPr>
            <a:endParaRPr lang="en-US" sz="2000" b="1" dirty="0"/>
          </a:p>
          <a:p>
            <a:pPr marL="0" indent="0">
              <a:buNone/>
            </a:pPr>
            <a:r>
              <a:rPr lang="en-US" sz="2000" b="1" dirty="0"/>
              <a:t>experiment (n)</a:t>
            </a:r>
          </a:p>
          <a:p>
            <a:pPr marL="0" indent="0">
              <a:buNone/>
            </a:pPr>
            <a:r>
              <a:rPr lang="en-US" sz="2000" dirty="0"/>
              <a:t> </a:t>
            </a:r>
          </a:p>
          <a:p>
            <a:r>
              <a:rPr lang="en-US" sz="2000" dirty="0"/>
              <a:t>VERB </a:t>
            </a:r>
          </a:p>
          <a:p>
            <a:pPr marL="0" indent="0">
              <a:buNone/>
            </a:pPr>
            <a:r>
              <a:rPr lang="en-US" sz="2000" dirty="0"/>
              <a:t>conduct / carry out / do / perform / design / report </a:t>
            </a:r>
            <a:r>
              <a:rPr lang="en-US" sz="2000" b="1" dirty="0"/>
              <a:t>an experiment</a:t>
            </a:r>
          </a:p>
          <a:p>
            <a:pPr marL="0" indent="0">
              <a:buNone/>
            </a:pPr>
            <a:endParaRPr lang="en-US" sz="2000" b="1" dirty="0"/>
          </a:p>
          <a:p>
            <a:r>
              <a:rPr lang="en-US" sz="2000" dirty="0"/>
              <a:t>ADJECTIVE </a:t>
            </a:r>
          </a:p>
          <a:p>
            <a:pPr marL="0" indent="0">
              <a:buNone/>
            </a:pPr>
            <a:r>
              <a:rPr lang="en-US" sz="2000" dirty="0"/>
              <a:t>a successful / simple / controlled / scientific</a:t>
            </a:r>
            <a:r>
              <a:rPr lang="en-US" sz="2000" b="1" dirty="0"/>
              <a:t> / </a:t>
            </a:r>
            <a:r>
              <a:rPr lang="en-US" sz="2000" dirty="0"/>
              <a:t>psychological</a:t>
            </a:r>
            <a:r>
              <a:rPr lang="en-US" sz="2000" b="1" dirty="0"/>
              <a:t> experiment</a:t>
            </a:r>
          </a:p>
          <a:p>
            <a:pPr marL="0" indent="0">
              <a:buNone/>
            </a:pPr>
            <a:endParaRPr lang="en-US" sz="2000" dirty="0"/>
          </a:p>
          <a:p>
            <a:r>
              <a:rPr lang="en-US" sz="2000" dirty="0"/>
              <a:t>PREPOSITION </a:t>
            </a:r>
          </a:p>
          <a:p>
            <a:pPr marL="0" indent="0">
              <a:buNone/>
            </a:pPr>
            <a:r>
              <a:rPr lang="en-US" sz="2000" dirty="0"/>
              <a:t>during / in </a:t>
            </a:r>
            <a:r>
              <a:rPr lang="en-US" sz="2000" b="1" dirty="0"/>
              <a:t>the</a:t>
            </a:r>
            <a:r>
              <a:rPr lang="en-US" sz="2000" dirty="0"/>
              <a:t> </a:t>
            </a:r>
            <a:r>
              <a:rPr lang="en-US" sz="2000" b="1" dirty="0"/>
              <a:t>experiment</a:t>
            </a:r>
            <a:r>
              <a:rPr lang="en-US" sz="2000" dirty="0"/>
              <a:t>  </a:t>
            </a:r>
          </a:p>
          <a:p>
            <a:pPr marL="0" indent="0">
              <a:buNone/>
            </a:pPr>
            <a:endParaRPr lang="en-US" dirty="0"/>
          </a:p>
        </p:txBody>
      </p:sp>
    </p:spTree>
    <p:extLst>
      <p:ext uri="{BB962C8B-B14F-4D97-AF65-F5344CB8AC3E}">
        <p14:creationId xmlns:p14="http://schemas.microsoft.com/office/powerpoint/2010/main" val="126606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down)">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wipe(down)">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1259893" y="3101093"/>
            <a:ext cx="2454052" cy="3029344"/>
          </a:xfrm>
        </p:spPr>
        <p:txBody>
          <a:bodyPr>
            <a:normAutofit/>
          </a:bodyPr>
          <a:lstStyle/>
          <a:p>
            <a:r>
              <a:rPr lang="en-US" sz="3200" b="1" dirty="0">
                <a:solidFill>
                  <a:schemeClr val="bg1"/>
                </a:solidFill>
              </a:rPr>
              <a:t>Guidelines for Academic Writing - 9</a:t>
            </a:r>
            <a:endParaRPr lang="en-US" sz="3200"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Content Placeholder 2"/>
          <p:cNvSpPr>
            <a:spLocks noGrp="1"/>
          </p:cNvSpPr>
          <p:nvPr>
            <p:ph idx="1"/>
          </p:nvPr>
        </p:nvSpPr>
        <p:spPr>
          <a:xfrm>
            <a:off x="4706578" y="589722"/>
            <a:ext cx="6798033" cy="5321500"/>
          </a:xfrm>
        </p:spPr>
        <p:txBody>
          <a:bodyPr anchor="ctr">
            <a:normAutofit/>
          </a:bodyPr>
          <a:lstStyle/>
          <a:p>
            <a:pPr marL="0" indent="0">
              <a:buNone/>
            </a:pPr>
            <a:r>
              <a:rPr lang="en-US" sz="2000" b="1" dirty="0"/>
              <a:t>PREFER PASSIVE VOICE</a:t>
            </a:r>
          </a:p>
          <a:p>
            <a:pPr marL="0" indent="0">
              <a:buNone/>
            </a:pPr>
            <a:r>
              <a:rPr lang="en-US" sz="2000" dirty="0"/>
              <a:t> </a:t>
            </a:r>
          </a:p>
          <a:p>
            <a:r>
              <a:rPr lang="en-US" sz="2000" dirty="0"/>
              <a:t>Highlight </a:t>
            </a:r>
            <a:r>
              <a:rPr lang="en-US" sz="2000" dirty="0">
                <a:solidFill>
                  <a:schemeClr val="accent2"/>
                </a:solidFill>
              </a:rPr>
              <a:t>the</a:t>
            </a:r>
            <a:r>
              <a:rPr lang="en-US" sz="2000" dirty="0"/>
              <a:t> </a:t>
            </a:r>
            <a:r>
              <a:rPr lang="en-US" sz="2000" dirty="0">
                <a:solidFill>
                  <a:schemeClr val="accent2"/>
                </a:solidFill>
              </a:rPr>
              <a:t>action</a:t>
            </a:r>
            <a:r>
              <a:rPr lang="en-US" sz="2000" dirty="0"/>
              <a:t> rather than </a:t>
            </a:r>
            <a:r>
              <a:rPr lang="en-US" sz="2000" dirty="0">
                <a:solidFill>
                  <a:schemeClr val="accent2"/>
                </a:solidFill>
              </a:rPr>
              <a:t>the</a:t>
            </a:r>
            <a:r>
              <a:rPr lang="en-US" sz="2000" dirty="0"/>
              <a:t> </a:t>
            </a:r>
            <a:r>
              <a:rPr lang="en-US" sz="2000" dirty="0">
                <a:solidFill>
                  <a:schemeClr val="accent2"/>
                </a:solidFill>
              </a:rPr>
              <a:t>doer</a:t>
            </a:r>
            <a:r>
              <a:rPr lang="en-US" sz="2000" dirty="0"/>
              <a:t>.</a:t>
            </a:r>
          </a:p>
          <a:p>
            <a:pPr marL="0" indent="0">
              <a:buNone/>
            </a:pPr>
            <a:endParaRPr lang="en-US" sz="2000" b="1" dirty="0"/>
          </a:p>
          <a:p>
            <a:r>
              <a:rPr lang="en-US" sz="2000" dirty="0"/>
              <a:t>lab reports, research papers</a:t>
            </a:r>
            <a:endParaRPr lang="en-US" sz="2000" b="1" dirty="0"/>
          </a:p>
          <a:p>
            <a:pPr marL="0" indent="0">
              <a:buNone/>
            </a:pPr>
            <a:endParaRPr lang="en-US" sz="2000" dirty="0"/>
          </a:p>
          <a:p>
            <a:pPr lvl="1"/>
            <a:r>
              <a:rPr lang="en-US" sz="1800" dirty="0"/>
              <a:t>ACTIVE</a:t>
            </a:r>
          </a:p>
          <a:p>
            <a:pPr lvl="2"/>
            <a:r>
              <a:rPr lang="en-US" sz="1600" dirty="0"/>
              <a:t>First, </a:t>
            </a:r>
            <a:r>
              <a:rPr lang="en-US" sz="1600" b="1" dirty="0"/>
              <a:t>you should calculate</a:t>
            </a:r>
            <a:r>
              <a:rPr lang="en-US" sz="1600" dirty="0"/>
              <a:t> the surface tension.</a:t>
            </a:r>
          </a:p>
          <a:p>
            <a:pPr lvl="1"/>
            <a:r>
              <a:rPr lang="en-US" sz="1800" dirty="0"/>
              <a:t>PASSIVE</a:t>
            </a:r>
          </a:p>
          <a:p>
            <a:pPr lvl="2"/>
            <a:r>
              <a:rPr lang="en-US" sz="1600" dirty="0"/>
              <a:t>First surface tension </a:t>
            </a:r>
            <a:r>
              <a:rPr lang="en-US" sz="1600" b="1" dirty="0"/>
              <a:t>is calculated/should be calculated</a:t>
            </a:r>
            <a:r>
              <a:rPr lang="en-US" sz="1600" dirty="0"/>
              <a:t>.</a:t>
            </a:r>
          </a:p>
          <a:p>
            <a:pPr marL="0" indent="0">
              <a:buNone/>
            </a:pPr>
            <a:endParaRPr lang="en-US" dirty="0"/>
          </a:p>
        </p:txBody>
      </p:sp>
    </p:spTree>
    <p:extLst>
      <p:ext uri="{BB962C8B-B14F-4D97-AF65-F5344CB8AC3E}">
        <p14:creationId xmlns:p14="http://schemas.microsoft.com/office/powerpoint/2010/main" val="13536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down)">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F1FB08-679D-4C7A-A8E0-06822558DB6D}"/>
              </a:ext>
            </a:extLst>
          </p:cNvPr>
          <p:cNvSpPr>
            <a:spLocks noGrp="1"/>
          </p:cNvSpPr>
          <p:nvPr>
            <p:ph type="title"/>
          </p:nvPr>
        </p:nvSpPr>
        <p:spPr>
          <a:xfrm>
            <a:off x="2592925" y="624110"/>
            <a:ext cx="8911687" cy="1280890"/>
          </a:xfrm>
        </p:spPr>
        <p:txBody>
          <a:bodyPr>
            <a:normAutofit/>
          </a:bodyPr>
          <a:lstStyle/>
          <a:p>
            <a:r>
              <a:rPr lang="en-GB"/>
              <a:t>What are we going to learn today?</a:t>
            </a:r>
          </a:p>
        </p:txBody>
      </p:sp>
      <p:sp>
        <p:nvSpPr>
          <p:cNvPr id="6" name="Content Placeholder 5">
            <a:extLst>
              <a:ext uri="{FF2B5EF4-FFF2-40B4-BE49-F238E27FC236}">
                <a16:creationId xmlns:a16="http://schemas.microsoft.com/office/drawing/2014/main" id="{E8B6D037-EB8A-44C2-BC68-26FC19E02C18}"/>
              </a:ext>
            </a:extLst>
          </p:cNvPr>
          <p:cNvSpPr>
            <a:spLocks noGrp="1"/>
          </p:cNvSpPr>
          <p:nvPr>
            <p:ph idx="1"/>
          </p:nvPr>
        </p:nvSpPr>
        <p:spPr>
          <a:xfrm>
            <a:off x="2589212" y="2125362"/>
            <a:ext cx="5835121" cy="3785860"/>
          </a:xfrm>
        </p:spPr>
        <p:txBody>
          <a:bodyPr>
            <a:normAutofit/>
          </a:bodyPr>
          <a:lstStyle/>
          <a:p>
            <a:r>
              <a:rPr lang="en-GB" dirty="0"/>
              <a:t>The differences between </a:t>
            </a:r>
            <a:r>
              <a:rPr lang="en-GB" b="1" dirty="0"/>
              <a:t>informal</a:t>
            </a:r>
            <a:r>
              <a:rPr lang="en-GB" dirty="0"/>
              <a:t> &amp; </a:t>
            </a:r>
            <a:r>
              <a:rPr lang="en-GB" b="1" dirty="0"/>
              <a:t>formal</a:t>
            </a:r>
            <a:r>
              <a:rPr lang="en-GB" dirty="0"/>
              <a:t> writing styles</a:t>
            </a:r>
          </a:p>
          <a:p>
            <a:r>
              <a:rPr lang="en-GB" dirty="0"/>
              <a:t>The </a:t>
            </a:r>
            <a:r>
              <a:rPr lang="en-GB" b="1" dirty="0"/>
              <a:t>guidelines</a:t>
            </a:r>
            <a:r>
              <a:rPr lang="en-GB" dirty="0"/>
              <a:t> to follow while writing formally</a:t>
            </a:r>
          </a:p>
          <a:p>
            <a:pPr marL="0" indent="0">
              <a:buNone/>
            </a:pPr>
            <a:endParaRPr lang="en-GB" dirty="0"/>
          </a:p>
          <a:p>
            <a:pPr marL="0" indent="0">
              <a:buNone/>
            </a:pPr>
            <a:endParaRPr lang="en-GB" dirty="0"/>
          </a:p>
        </p:txBody>
      </p:sp>
      <p:pic>
        <p:nvPicPr>
          <p:cNvPr id="10" name="Graphic 9" descr="Open Enrollment">
            <a:extLst>
              <a:ext uri="{FF2B5EF4-FFF2-40B4-BE49-F238E27FC236}">
                <a16:creationId xmlns:a16="http://schemas.microsoft.com/office/drawing/2014/main" id="{ACC4C1DD-85D2-4B05-9CC3-775CAC9F99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1452" y="2561913"/>
            <a:ext cx="2873159" cy="2873159"/>
          </a:xfrm>
          <a:prstGeom prst="rect">
            <a:avLst/>
          </a:prstGeom>
        </p:spPr>
      </p:pic>
    </p:spTree>
    <p:extLst>
      <p:ext uri="{BB962C8B-B14F-4D97-AF65-F5344CB8AC3E}">
        <p14:creationId xmlns:p14="http://schemas.microsoft.com/office/powerpoint/2010/main" val="105197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1444F-4648-427D-90D2-08B610E4E2F8}"/>
              </a:ext>
            </a:extLst>
          </p:cNvPr>
          <p:cNvSpPr>
            <a:spLocks noGrp="1"/>
          </p:cNvSpPr>
          <p:nvPr>
            <p:ph type="title"/>
          </p:nvPr>
        </p:nvSpPr>
        <p:spPr>
          <a:xfrm>
            <a:off x="1259893" y="3101093"/>
            <a:ext cx="2454052" cy="3029344"/>
          </a:xfrm>
        </p:spPr>
        <p:txBody>
          <a:bodyPr>
            <a:normAutofit/>
          </a:bodyPr>
          <a:lstStyle/>
          <a:p>
            <a:r>
              <a:rPr lang="en-GB" sz="3200">
                <a:solidFill>
                  <a:schemeClr val="bg1"/>
                </a:solidFill>
              </a:rPr>
              <a:t>In summary, </a:t>
            </a:r>
          </a:p>
        </p:txBody>
      </p:sp>
      <p:sp>
        <p:nvSpPr>
          <p:cNvPr id="11"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E0E405C-6455-4899-A33F-0936500FD770}"/>
              </a:ext>
            </a:extLst>
          </p:cNvPr>
          <p:cNvGraphicFramePr>
            <a:graphicFrameLocks noGrp="1"/>
          </p:cNvGraphicFramePr>
          <p:nvPr>
            <p:ph idx="1"/>
            <p:extLst>
              <p:ext uri="{D42A27DB-BD31-4B8C-83A1-F6EECF244321}">
                <p14:modId xmlns:p14="http://schemas.microsoft.com/office/powerpoint/2010/main" val="2190787544"/>
              </p:ext>
            </p:extLst>
          </p:nvPr>
        </p:nvGraphicFramePr>
        <p:xfrm>
          <a:off x="4220938" y="228601"/>
          <a:ext cx="788847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676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3B0F-2F43-4623-A386-1AD64600F504}"/>
              </a:ext>
            </a:extLst>
          </p:cNvPr>
          <p:cNvSpPr>
            <a:spLocks noGrp="1"/>
          </p:cNvSpPr>
          <p:nvPr>
            <p:ph type="title"/>
          </p:nvPr>
        </p:nvSpPr>
        <p:spPr>
          <a:xfrm>
            <a:off x="2919828" y="1218794"/>
            <a:ext cx="8897565" cy="789115"/>
          </a:xfrm>
        </p:spPr>
        <p:txBody>
          <a:bodyPr>
            <a:normAutofit fontScale="90000"/>
          </a:bodyPr>
          <a:lstStyle/>
          <a:p>
            <a:r>
              <a:rPr lang="en-US" sz="2200" b="1" dirty="0"/>
              <a:t>Exercise: </a:t>
            </a:r>
            <a:r>
              <a:rPr lang="en-US" sz="2200" dirty="0"/>
              <a:t>In each sentence there are </a:t>
            </a:r>
            <a:r>
              <a:rPr lang="en-US" sz="2200" b="1" dirty="0"/>
              <a:t>two </a:t>
            </a:r>
            <a:r>
              <a:rPr lang="en-US" sz="2200" dirty="0"/>
              <a:t>informal usages. Rewrite the sentences in a formal style.</a:t>
            </a:r>
            <a:br>
              <a:rPr lang="en-US" b="1" dirty="0"/>
            </a:br>
            <a:endParaRPr lang="en-GB" dirty="0"/>
          </a:p>
        </p:txBody>
      </p:sp>
      <p:sp>
        <p:nvSpPr>
          <p:cNvPr id="3" name="Content Placeholder 2">
            <a:extLst>
              <a:ext uri="{FF2B5EF4-FFF2-40B4-BE49-F238E27FC236}">
                <a16:creationId xmlns:a16="http://schemas.microsoft.com/office/drawing/2014/main" id="{E7DA9153-3A25-4CA7-983A-5B8613661FBB}"/>
              </a:ext>
            </a:extLst>
          </p:cNvPr>
          <p:cNvSpPr>
            <a:spLocks noGrp="1"/>
          </p:cNvSpPr>
          <p:nvPr>
            <p:ph idx="1"/>
          </p:nvPr>
        </p:nvSpPr>
        <p:spPr>
          <a:xfrm>
            <a:off x="3007150" y="2762054"/>
            <a:ext cx="8497461" cy="3471836"/>
          </a:xfrm>
        </p:spPr>
        <p:txBody>
          <a:bodyPr/>
          <a:lstStyle/>
          <a:p>
            <a:pPr marL="457200" indent="-457200">
              <a:spcAft>
                <a:spcPts val="1000"/>
              </a:spcAft>
              <a:buAutoNum type="arabicPeriod"/>
            </a:pPr>
            <a:r>
              <a:rPr lang="en-US" sz="2000" dirty="0">
                <a:highlight>
                  <a:srgbClr val="FFFF00"/>
                </a:highlight>
                <a:ea typeface="Cambria" panose="02040503050406030204" pitchFamily="18" charset="0"/>
                <a:cs typeface="Times New Roman" panose="02020603050405020304" pitchFamily="18" charset="0"/>
              </a:rPr>
              <a:t>There’s</a:t>
            </a:r>
            <a:r>
              <a:rPr lang="en-US" sz="2000" dirty="0">
                <a:ea typeface="Cambria" panose="02040503050406030204" pitchFamily="18" charset="0"/>
                <a:cs typeface="Times New Roman" panose="02020603050405020304" pitchFamily="18" charset="0"/>
              </a:rPr>
              <a:t> high inflation in the country,</a:t>
            </a:r>
            <a:r>
              <a:rPr lang="en-US" sz="2000" dirty="0">
                <a:highlight>
                  <a:srgbClr val="FFFF00"/>
                </a:highlight>
                <a:ea typeface="Cambria" panose="02040503050406030204" pitchFamily="18" charset="0"/>
                <a:cs typeface="Times New Roman" panose="02020603050405020304" pitchFamily="18" charset="0"/>
              </a:rPr>
              <a:t> i.e. </a:t>
            </a:r>
            <a:r>
              <a:rPr lang="en-US" sz="2000" dirty="0">
                <a:ea typeface="Cambria" panose="02040503050406030204" pitchFamily="18" charset="0"/>
                <a:cs typeface="Times New Roman" panose="02020603050405020304" pitchFamily="18" charset="0"/>
              </a:rPr>
              <a:t>the prices increase and value of money decreases.</a:t>
            </a:r>
          </a:p>
          <a:p>
            <a:pPr>
              <a:spcAft>
                <a:spcPts val="1000"/>
              </a:spcAft>
            </a:pPr>
            <a:r>
              <a:rPr lang="en-US" sz="2000" dirty="0">
                <a:solidFill>
                  <a:srgbClr val="0070C0"/>
                </a:solidFill>
                <a:ea typeface="Cambria" panose="02040503050406030204" pitchFamily="18" charset="0"/>
                <a:cs typeface="Times New Roman" panose="02020603050405020304" pitchFamily="18" charset="0"/>
              </a:rPr>
              <a:t>AVOID CONTRACTIONS</a:t>
            </a:r>
          </a:p>
          <a:p>
            <a:pPr>
              <a:spcAft>
                <a:spcPts val="1000"/>
              </a:spcAft>
            </a:pPr>
            <a:r>
              <a:rPr lang="en-US" sz="2000" dirty="0">
                <a:solidFill>
                  <a:srgbClr val="0070C0"/>
                </a:solidFill>
                <a:ea typeface="Cambria" panose="02040503050406030204" pitchFamily="18" charset="0"/>
                <a:cs typeface="Times New Roman" panose="02020603050405020304" pitchFamily="18" charset="0"/>
              </a:rPr>
              <a:t>AVOID ABBREVIATIONS</a:t>
            </a:r>
          </a:p>
          <a:p>
            <a:pPr marL="0" indent="0">
              <a:spcAft>
                <a:spcPts val="1000"/>
              </a:spcAft>
              <a:buNone/>
            </a:pPr>
            <a:r>
              <a:rPr lang="en-US" sz="2000" dirty="0">
                <a:solidFill>
                  <a:srgbClr val="FF0000"/>
                </a:solidFill>
                <a:ea typeface="Cambria" panose="02040503050406030204" pitchFamily="18" charset="0"/>
                <a:cs typeface="Times New Roman" panose="02020603050405020304" pitchFamily="18" charset="0"/>
              </a:rPr>
              <a:t>There is</a:t>
            </a:r>
            <a:r>
              <a:rPr lang="en-US" sz="2000" dirty="0">
                <a:ea typeface="Cambria" panose="02040503050406030204" pitchFamily="18" charset="0"/>
                <a:cs typeface="Times New Roman" panose="02020603050405020304" pitchFamily="18" charset="0"/>
              </a:rPr>
              <a:t> high inflation in the country, </a:t>
            </a:r>
            <a:r>
              <a:rPr lang="en-US" sz="2000" dirty="0">
                <a:solidFill>
                  <a:srgbClr val="FF0000"/>
                </a:solidFill>
                <a:ea typeface="Cambria" panose="02040503050406030204" pitchFamily="18" charset="0"/>
                <a:cs typeface="Times New Roman" panose="02020603050405020304" pitchFamily="18" charset="0"/>
              </a:rPr>
              <a:t>that is </a:t>
            </a:r>
            <a:r>
              <a:rPr lang="en-US" sz="2000" dirty="0">
                <a:ea typeface="Cambria" panose="02040503050406030204" pitchFamily="18" charset="0"/>
                <a:cs typeface="Times New Roman" panose="02020603050405020304" pitchFamily="18" charset="0"/>
              </a:rPr>
              <a:t>the prices increase and value of money decreases.</a:t>
            </a:r>
            <a:endParaRPr lang="en-GB" sz="2000" dirty="0">
              <a:ea typeface="Cambria" panose="02040503050406030204" pitchFamily="18" charset="0"/>
              <a:cs typeface="Times New Roman" panose="02020603050405020304" pitchFamily="18" charset="0"/>
            </a:endParaRPr>
          </a:p>
          <a:p>
            <a:pPr marL="457200" indent="-457200">
              <a:spcAft>
                <a:spcPts val="1000"/>
              </a:spcAft>
              <a:buAutoNum type="arabicPeriod"/>
            </a:pPr>
            <a:endParaRPr lang="en-GB" sz="2000" dirty="0">
              <a:ea typeface="Cambria" panose="02040503050406030204" pitchFamily="18" charset="0"/>
              <a:cs typeface="Times New Roman" panose="02020603050405020304" pitchFamily="18" charset="0"/>
            </a:endParaRPr>
          </a:p>
          <a:p>
            <a:pPr marL="0" indent="0">
              <a:spcAft>
                <a:spcPts val="1000"/>
              </a:spcAft>
              <a:buNone/>
            </a:pPr>
            <a:endParaRPr lang="en-US" sz="2000" dirty="0">
              <a:ea typeface="Cambria" panose="020405030504060302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78226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9153-3A25-4CA7-983A-5B8613661FBB}"/>
              </a:ext>
            </a:extLst>
          </p:cNvPr>
          <p:cNvSpPr>
            <a:spLocks noGrp="1"/>
          </p:cNvSpPr>
          <p:nvPr>
            <p:ph idx="1"/>
          </p:nvPr>
        </p:nvSpPr>
        <p:spPr>
          <a:xfrm>
            <a:off x="2919828" y="2601798"/>
            <a:ext cx="8584784" cy="3632092"/>
          </a:xfrm>
        </p:spPr>
        <p:txBody>
          <a:bodyPr/>
          <a:lstStyle/>
          <a:p>
            <a:pPr marL="0" indent="0">
              <a:spcAft>
                <a:spcPts val="1000"/>
              </a:spcAft>
              <a:buNone/>
            </a:pPr>
            <a:r>
              <a:rPr lang="en-US" sz="2000" dirty="0">
                <a:ea typeface="Cambria" panose="02040503050406030204" pitchFamily="18" charset="0"/>
                <a:cs typeface="Times New Roman" panose="02020603050405020304" pitchFamily="18" charset="0"/>
              </a:rPr>
              <a:t>2. </a:t>
            </a:r>
            <a:r>
              <a:rPr lang="en-US" sz="2000" dirty="0">
                <a:highlight>
                  <a:srgbClr val="FFFF00"/>
                </a:highlight>
                <a:ea typeface="Cambria" panose="02040503050406030204" pitchFamily="18" charset="0"/>
                <a:cs typeface="Times New Roman" panose="02020603050405020304" pitchFamily="18" charset="0"/>
              </a:rPr>
              <a:t>Apply</a:t>
            </a:r>
            <a:r>
              <a:rPr lang="en-US" sz="2000" dirty="0">
                <a:ea typeface="Cambria" panose="02040503050406030204" pitchFamily="18" charset="0"/>
                <a:cs typeface="Times New Roman" panose="02020603050405020304" pitchFamily="18" charset="0"/>
              </a:rPr>
              <a:t> t</a:t>
            </a:r>
            <a:r>
              <a:rPr lang="tr-TR" sz="2000" dirty="0">
                <a:ea typeface="Cambria" panose="02040503050406030204" pitchFamily="18" charset="0"/>
                <a:cs typeface="Times New Roman" panose="02020603050405020304" pitchFamily="18" charset="0"/>
              </a:rPr>
              <a:t>he guidelines of the</a:t>
            </a:r>
            <a:r>
              <a:rPr lang="tr-TR" sz="2000" b="1" dirty="0">
                <a:ea typeface="Cambria" panose="02040503050406030204" pitchFamily="18" charset="0"/>
                <a:cs typeface="Times New Roman" panose="02020603050405020304" pitchFamily="18" charset="0"/>
              </a:rPr>
              <a:t> </a:t>
            </a:r>
            <a:r>
              <a:rPr lang="tr-TR" sz="2000" dirty="0">
                <a:highlight>
                  <a:srgbClr val="FFFF00"/>
                </a:highlight>
                <a:ea typeface="Cambria" panose="02040503050406030204" pitchFamily="18" charset="0"/>
                <a:cs typeface="Times New Roman" panose="02020603050405020304" pitchFamily="18" charset="0"/>
              </a:rPr>
              <a:t>(APA) American Psychological Association</a:t>
            </a:r>
            <a:r>
              <a:rPr lang="tr-TR" sz="2000" dirty="0">
                <a:ea typeface="Cambria" panose="02040503050406030204" pitchFamily="18" charset="0"/>
                <a:cs typeface="Times New Roman" panose="02020603050405020304" pitchFamily="18" charset="0"/>
              </a:rPr>
              <a:t> citation manual.</a:t>
            </a:r>
            <a:endParaRPr lang="en-GB" sz="2000" dirty="0">
              <a:ea typeface="Cambria" panose="02040503050406030204" pitchFamily="18" charset="0"/>
              <a:cs typeface="Times New Roman" panose="02020603050405020304" pitchFamily="18" charset="0"/>
            </a:endParaRPr>
          </a:p>
          <a:p>
            <a:pPr>
              <a:spcAft>
                <a:spcPts val="1000"/>
              </a:spcAft>
            </a:pPr>
            <a:r>
              <a:rPr lang="en-GB" sz="2000" dirty="0">
                <a:solidFill>
                  <a:srgbClr val="0070C0"/>
                </a:solidFill>
                <a:ea typeface="Cambria" panose="02040503050406030204" pitchFamily="18" charset="0"/>
                <a:cs typeface="Times New Roman" panose="02020603050405020304" pitchFamily="18" charset="0"/>
              </a:rPr>
              <a:t>AVOID COMMANDS</a:t>
            </a:r>
            <a:endParaRPr lang="en-GB" sz="2000" dirty="0">
              <a:ea typeface="Cambria" panose="02040503050406030204" pitchFamily="18" charset="0"/>
              <a:cs typeface="Times New Roman" panose="02020603050405020304" pitchFamily="18" charset="0"/>
            </a:endParaRPr>
          </a:p>
          <a:p>
            <a:pPr>
              <a:spcAft>
                <a:spcPts val="1000"/>
              </a:spcAft>
            </a:pPr>
            <a:r>
              <a:rPr lang="en-GB" sz="2000" dirty="0">
                <a:solidFill>
                  <a:srgbClr val="0070C0"/>
                </a:solidFill>
                <a:ea typeface="Cambria" panose="02040503050406030204" pitchFamily="18" charset="0"/>
                <a:cs typeface="Times New Roman" panose="02020603050405020304" pitchFamily="18" charset="0"/>
              </a:rPr>
              <a:t>SHOW the ACRONYM after the FULL FORM</a:t>
            </a:r>
          </a:p>
          <a:p>
            <a:pPr marL="0" indent="0">
              <a:spcAft>
                <a:spcPts val="1000"/>
              </a:spcAft>
              <a:buNone/>
            </a:pPr>
            <a:r>
              <a:rPr lang="en-US" sz="2000" dirty="0">
                <a:ea typeface="Cambria" panose="02040503050406030204" pitchFamily="18" charset="0"/>
                <a:cs typeface="Times New Roman" panose="02020603050405020304" pitchFamily="18" charset="0"/>
              </a:rPr>
              <a:t>T</a:t>
            </a:r>
            <a:r>
              <a:rPr lang="tr-TR" sz="2000" dirty="0">
                <a:ea typeface="Cambria" panose="02040503050406030204" pitchFamily="18" charset="0"/>
                <a:cs typeface="Times New Roman" panose="02020603050405020304" pitchFamily="18" charset="0"/>
              </a:rPr>
              <a:t>he guidelines of the</a:t>
            </a:r>
            <a:r>
              <a:rPr lang="tr-TR" sz="2000" b="1" dirty="0">
                <a:ea typeface="Cambria" panose="02040503050406030204" pitchFamily="18" charset="0"/>
                <a:cs typeface="Times New Roman" panose="02020603050405020304" pitchFamily="18" charset="0"/>
              </a:rPr>
              <a:t> </a:t>
            </a:r>
            <a:r>
              <a:rPr lang="tr-TR" sz="2000" dirty="0">
                <a:ea typeface="Cambria" panose="02040503050406030204" pitchFamily="18" charset="0"/>
                <a:cs typeface="Times New Roman" panose="02020603050405020304" pitchFamily="18" charset="0"/>
              </a:rPr>
              <a:t>American Psychological Association </a:t>
            </a:r>
            <a:r>
              <a:rPr lang="tr-TR" sz="2000" dirty="0">
                <a:solidFill>
                  <a:srgbClr val="FF0000"/>
                </a:solidFill>
                <a:ea typeface="Cambria" panose="02040503050406030204" pitchFamily="18" charset="0"/>
                <a:cs typeface="Times New Roman" panose="02020603050405020304" pitchFamily="18" charset="0"/>
              </a:rPr>
              <a:t>(APA) </a:t>
            </a:r>
            <a:r>
              <a:rPr lang="tr-TR" sz="2000" dirty="0">
                <a:ea typeface="Cambria" panose="02040503050406030204" pitchFamily="18" charset="0"/>
                <a:cs typeface="Times New Roman" panose="02020603050405020304" pitchFamily="18" charset="0"/>
              </a:rPr>
              <a:t>citation manual</a:t>
            </a:r>
            <a:r>
              <a:rPr lang="en-GB" sz="2000" dirty="0">
                <a:ea typeface="Cambria" panose="02040503050406030204" pitchFamily="18" charset="0"/>
                <a:cs typeface="Times New Roman" panose="02020603050405020304" pitchFamily="18" charset="0"/>
              </a:rPr>
              <a:t> </a:t>
            </a:r>
            <a:r>
              <a:rPr lang="en-GB" sz="2000" dirty="0">
                <a:solidFill>
                  <a:srgbClr val="FF0000"/>
                </a:solidFill>
                <a:ea typeface="Cambria" panose="02040503050406030204" pitchFamily="18" charset="0"/>
                <a:cs typeface="Times New Roman" panose="02020603050405020304" pitchFamily="18" charset="0"/>
              </a:rPr>
              <a:t>are applied.</a:t>
            </a:r>
          </a:p>
          <a:p>
            <a:pPr marL="0" indent="0">
              <a:spcAft>
                <a:spcPts val="1000"/>
              </a:spcAft>
              <a:buNone/>
            </a:pPr>
            <a:endParaRPr lang="en-GB" sz="2000" dirty="0">
              <a:ea typeface="Cambria" panose="02040503050406030204" pitchFamily="18" charset="0"/>
              <a:cs typeface="Times New Roman" panose="02020603050405020304" pitchFamily="18" charset="0"/>
            </a:endParaRPr>
          </a:p>
          <a:p>
            <a:pPr marL="0" indent="0">
              <a:spcAft>
                <a:spcPts val="1000"/>
              </a:spcAft>
              <a:buNone/>
            </a:pPr>
            <a:endParaRPr lang="en-US" sz="2000" dirty="0">
              <a:ea typeface="Cambria" panose="020405030504060302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9647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9153-3A25-4CA7-983A-5B8613661FBB}"/>
              </a:ext>
            </a:extLst>
          </p:cNvPr>
          <p:cNvSpPr>
            <a:spLocks noGrp="1"/>
          </p:cNvSpPr>
          <p:nvPr>
            <p:ph idx="1"/>
          </p:nvPr>
        </p:nvSpPr>
        <p:spPr>
          <a:xfrm>
            <a:off x="2851358" y="2526384"/>
            <a:ext cx="8653254" cy="3707506"/>
          </a:xfrm>
        </p:spPr>
        <p:txBody>
          <a:bodyPr>
            <a:normAutofit fontScale="92500" lnSpcReduction="20000"/>
          </a:bodyPr>
          <a:lstStyle/>
          <a:p>
            <a:pPr marL="0" indent="0">
              <a:spcAft>
                <a:spcPts val="1000"/>
              </a:spcAft>
              <a:buNone/>
            </a:pPr>
            <a:r>
              <a:rPr lang="tr-TR" sz="2000" dirty="0">
                <a:ea typeface="Cambria" panose="02040503050406030204" pitchFamily="18" charset="0"/>
                <a:cs typeface="Times New Roman" panose="02020603050405020304" pitchFamily="18" charset="0"/>
              </a:rPr>
              <a:t>3. </a:t>
            </a:r>
            <a:r>
              <a:rPr lang="en-US" sz="2000" dirty="0">
                <a:ea typeface="Cambria" panose="02040503050406030204" pitchFamily="18" charset="0"/>
                <a:cs typeface="Times New Roman" panose="02020603050405020304" pitchFamily="18" charset="0"/>
              </a:rPr>
              <a:t>What measures </a:t>
            </a:r>
            <a:r>
              <a:rPr lang="en-US" sz="2000" dirty="0">
                <a:highlight>
                  <a:srgbClr val="FFFF00"/>
                </a:highlight>
                <a:ea typeface="Cambria" panose="02040503050406030204" pitchFamily="18" charset="0"/>
                <a:cs typeface="Times New Roman" panose="02020603050405020304" pitchFamily="18" charset="0"/>
              </a:rPr>
              <a:t>can we take </a:t>
            </a:r>
            <a:r>
              <a:rPr lang="en-US" sz="2000" dirty="0">
                <a:ea typeface="Cambria" panose="02040503050406030204" pitchFamily="18" charset="0"/>
                <a:cs typeface="Times New Roman" panose="02020603050405020304" pitchFamily="18" charset="0"/>
              </a:rPr>
              <a:t>against climate change? </a:t>
            </a:r>
            <a:r>
              <a:rPr lang="en-US" sz="2000" dirty="0">
                <a:highlight>
                  <a:srgbClr val="FFFF00"/>
                </a:highlight>
                <a:ea typeface="Cambria" panose="02040503050406030204" pitchFamily="18" charset="0"/>
                <a:cs typeface="Times New Roman" panose="02020603050405020304" pitchFamily="18" charset="0"/>
              </a:rPr>
              <a:t>This </a:t>
            </a:r>
            <a:r>
              <a:rPr lang="en-US" sz="2000" dirty="0">
                <a:ea typeface="Cambria" panose="02040503050406030204" pitchFamily="18" charset="0"/>
                <a:cs typeface="Times New Roman" panose="02020603050405020304" pitchFamily="18" charset="0"/>
              </a:rPr>
              <a:t>is the main concern.</a:t>
            </a:r>
          </a:p>
          <a:p>
            <a:pPr>
              <a:spcAft>
                <a:spcPts val="1000"/>
              </a:spcAft>
            </a:pPr>
            <a:endParaRPr lang="en-US" sz="2000" dirty="0">
              <a:solidFill>
                <a:srgbClr val="0070C0"/>
              </a:solidFill>
              <a:ea typeface="Cambria" panose="02040503050406030204" pitchFamily="18" charset="0"/>
              <a:cs typeface="Times New Roman" panose="02020603050405020304" pitchFamily="18" charset="0"/>
            </a:endParaRPr>
          </a:p>
          <a:p>
            <a:pPr>
              <a:spcAft>
                <a:spcPts val="1000"/>
              </a:spcAft>
            </a:pPr>
            <a:r>
              <a:rPr lang="en-US" sz="2000" dirty="0">
                <a:solidFill>
                  <a:srgbClr val="0070C0"/>
                </a:solidFill>
                <a:ea typeface="Cambria" panose="02040503050406030204" pitchFamily="18" charset="0"/>
                <a:cs typeface="Times New Roman" panose="02020603050405020304" pitchFamily="18" charset="0"/>
              </a:rPr>
              <a:t>AVOID QUESTIONS</a:t>
            </a:r>
          </a:p>
          <a:p>
            <a:pPr>
              <a:spcAft>
                <a:spcPts val="1000"/>
              </a:spcAft>
            </a:pPr>
            <a:r>
              <a:rPr lang="en-US" sz="2000" dirty="0">
                <a:solidFill>
                  <a:srgbClr val="0070C0"/>
                </a:solidFill>
                <a:ea typeface="Cambria" panose="02040503050406030204" pitchFamily="18" charset="0"/>
                <a:cs typeface="Times New Roman" panose="02020603050405020304" pitchFamily="18" charset="0"/>
              </a:rPr>
              <a:t>AVOID SHORT SENTENCES</a:t>
            </a:r>
          </a:p>
          <a:p>
            <a:pPr marL="0" indent="0">
              <a:spcAft>
                <a:spcPts val="1000"/>
              </a:spcAft>
              <a:buNone/>
            </a:pPr>
            <a:r>
              <a:rPr lang="en-US" sz="2000" dirty="0">
                <a:solidFill>
                  <a:srgbClr val="FF0000"/>
                </a:solidFill>
                <a:ea typeface="Cambria" panose="02040503050406030204" pitchFamily="18" charset="0"/>
                <a:cs typeface="Times New Roman" panose="02020603050405020304" pitchFamily="18" charset="0"/>
              </a:rPr>
              <a:t>The main concern is</a:t>
            </a:r>
            <a:r>
              <a:rPr lang="en-US" sz="2000" dirty="0">
                <a:ea typeface="Cambria" panose="02040503050406030204" pitchFamily="18" charset="0"/>
                <a:cs typeface="Times New Roman" panose="02020603050405020304" pitchFamily="18" charset="0"/>
              </a:rPr>
              <a:t> what measures </a:t>
            </a:r>
            <a:r>
              <a:rPr lang="en-US" sz="2000" dirty="0">
                <a:solidFill>
                  <a:srgbClr val="FF0000"/>
                </a:solidFill>
                <a:ea typeface="Cambria" panose="02040503050406030204" pitchFamily="18" charset="0"/>
                <a:cs typeface="Times New Roman" panose="02020603050405020304" pitchFamily="18" charset="0"/>
              </a:rPr>
              <a:t>can be taken</a:t>
            </a:r>
            <a:r>
              <a:rPr lang="en-US" sz="2000" dirty="0">
                <a:ea typeface="Cambria" panose="02040503050406030204" pitchFamily="18" charset="0"/>
                <a:cs typeface="Times New Roman" panose="02020603050405020304" pitchFamily="18" charset="0"/>
              </a:rPr>
              <a:t> against climate change.</a:t>
            </a:r>
          </a:p>
          <a:p>
            <a:pPr marL="0" indent="0">
              <a:spcAft>
                <a:spcPts val="1000"/>
              </a:spcAft>
              <a:buNone/>
            </a:pPr>
            <a:r>
              <a:rPr lang="en-US" sz="2000" dirty="0">
                <a:ea typeface="Cambria" panose="02040503050406030204" pitchFamily="18" charset="0"/>
                <a:cs typeface="Times New Roman" panose="02020603050405020304" pitchFamily="18" charset="0"/>
              </a:rPr>
              <a:t>What measures </a:t>
            </a:r>
            <a:r>
              <a:rPr lang="en-US" sz="2000" dirty="0">
                <a:solidFill>
                  <a:srgbClr val="FF0000"/>
                </a:solidFill>
                <a:ea typeface="Cambria" panose="02040503050406030204" pitchFamily="18" charset="0"/>
                <a:cs typeface="Times New Roman" panose="02020603050405020304" pitchFamily="18" charset="0"/>
              </a:rPr>
              <a:t>can be taken </a:t>
            </a:r>
            <a:r>
              <a:rPr lang="en-US" sz="2000" dirty="0">
                <a:ea typeface="Cambria" panose="02040503050406030204" pitchFamily="18" charset="0"/>
                <a:cs typeface="Times New Roman" panose="02020603050405020304" pitchFamily="18" charset="0"/>
              </a:rPr>
              <a:t>against climate change </a:t>
            </a:r>
            <a:r>
              <a:rPr lang="en-US" sz="2000" dirty="0">
                <a:solidFill>
                  <a:srgbClr val="FF0000"/>
                </a:solidFill>
                <a:ea typeface="Cambria" panose="02040503050406030204" pitchFamily="18" charset="0"/>
                <a:cs typeface="Times New Roman" panose="02020603050405020304" pitchFamily="18" charset="0"/>
              </a:rPr>
              <a:t>is the main concern</a:t>
            </a:r>
            <a:r>
              <a:rPr lang="en-US" sz="2000" dirty="0">
                <a:ea typeface="Cambria" panose="02040503050406030204" pitchFamily="18" charset="0"/>
                <a:cs typeface="Times New Roman" panose="02020603050405020304" pitchFamily="18" charset="0"/>
              </a:rPr>
              <a:t>. </a:t>
            </a:r>
          </a:p>
          <a:p>
            <a:pPr marL="0" indent="0">
              <a:spcAft>
                <a:spcPts val="1000"/>
              </a:spcAft>
              <a:buNone/>
            </a:pPr>
            <a:endParaRPr lang="en-US" sz="2000" dirty="0">
              <a:ea typeface="Cambria" panose="02040503050406030204" pitchFamily="18" charset="0"/>
              <a:cs typeface="Times New Roman" panose="02020603050405020304" pitchFamily="18" charset="0"/>
            </a:endParaRPr>
          </a:p>
          <a:p>
            <a:pPr marL="0" indent="0">
              <a:spcAft>
                <a:spcPts val="1000"/>
              </a:spcAft>
              <a:buNone/>
            </a:pPr>
            <a:endParaRPr lang="en-GB" sz="2000" dirty="0">
              <a:ea typeface="Cambria" panose="02040503050406030204" pitchFamily="18" charset="0"/>
              <a:cs typeface="Times New Roman" panose="02020603050405020304" pitchFamily="18" charset="0"/>
            </a:endParaRPr>
          </a:p>
          <a:p>
            <a:pPr marL="0" indent="0">
              <a:spcAft>
                <a:spcPts val="1000"/>
              </a:spcAft>
              <a:buNone/>
            </a:pPr>
            <a:endParaRPr lang="en-US" sz="2000" dirty="0">
              <a:ea typeface="Cambria" panose="020405030504060302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0205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9153-3A25-4CA7-983A-5B8613661FBB}"/>
              </a:ext>
            </a:extLst>
          </p:cNvPr>
          <p:cNvSpPr>
            <a:spLocks noGrp="1"/>
          </p:cNvSpPr>
          <p:nvPr>
            <p:ph idx="1"/>
          </p:nvPr>
        </p:nvSpPr>
        <p:spPr>
          <a:xfrm>
            <a:off x="2894028" y="2554664"/>
            <a:ext cx="8610583" cy="3679226"/>
          </a:xfrm>
        </p:spPr>
        <p:txBody>
          <a:bodyPr/>
          <a:lstStyle/>
          <a:p>
            <a:pPr marL="0" indent="0">
              <a:spcAft>
                <a:spcPts val="1000"/>
              </a:spcAft>
              <a:buNone/>
            </a:pPr>
            <a:r>
              <a:rPr lang="en-US" sz="2000" dirty="0">
                <a:ea typeface="Cambria" panose="02040503050406030204" pitchFamily="18" charset="0"/>
                <a:cs typeface="Times New Roman" panose="02020603050405020304" pitchFamily="18" charset="0"/>
              </a:rPr>
              <a:t>4. In the last decade, some species </a:t>
            </a:r>
            <a:r>
              <a:rPr lang="en-US" sz="2000" dirty="0">
                <a:highlight>
                  <a:srgbClr val="FFFF00"/>
                </a:highlight>
                <a:ea typeface="Cambria" panose="02040503050406030204" pitchFamily="18" charset="0"/>
                <a:cs typeface="Times New Roman" panose="02020603050405020304" pitchFamily="18" charset="0"/>
              </a:rPr>
              <a:t>(Eastern cougar, Yangtze river dolphin, Formosan leopard) </a:t>
            </a:r>
            <a:r>
              <a:rPr lang="en-US" sz="2000" dirty="0">
                <a:ea typeface="Cambria" panose="02040503050406030204" pitchFamily="18" charset="0"/>
                <a:cs typeface="Times New Roman" panose="02020603050405020304" pitchFamily="18" charset="0"/>
              </a:rPr>
              <a:t>went extinct because of </a:t>
            </a:r>
            <a:r>
              <a:rPr lang="en-US" sz="2000" dirty="0">
                <a:highlight>
                  <a:srgbClr val="FFFF00"/>
                </a:highlight>
                <a:ea typeface="Cambria" panose="02040503050406030204" pitchFamily="18" charset="0"/>
                <a:cs typeface="Times New Roman" panose="02020603050405020304" pitchFamily="18" charset="0"/>
              </a:rPr>
              <a:t>bad</a:t>
            </a:r>
            <a:r>
              <a:rPr lang="en-US" sz="2000" dirty="0">
                <a:ea typeface="Cambria" panose="02040503050406030204" pitchFamily="18" charset="0"/>
                <a:cs typeface="Times New Roman" panose="02020603050405020304" pitchFamily="18" charset="0"/>
              </a:rPr>
              <a:t> treatment of the environment.</a:t>
            </a:r>
          </a:p>
          <a:p>
            <a:pPr>
              <a:spcAft>
                <a:spcPts val="1000"/>
              </a:spcAft>
            </a:pPr>
            <a:r>
              <a:rPr lang="en-US" sz="2000" dirty="0">
                <a:solidFill>
                  <a:srgbClr val="0070C0"/>
                </a:solidFill>
                <a:ea typeface="Cambria" panose="02040503050406030204" pitchFamily="18" charset="0"/>
                <a:cs typeface="Times New Roman" panose="02020603050405020304" pitchFamily="18" charset="0"/>
              </a:rPr>
              <a:t>AVOID PARANTHESES</a:t>
            </a:r>
          </a:p>
          <a:p>
            <a:pPr>
              <a:spcAft>
                <a:spcPts val="1000"/>
              </a:spcAft>
            </a:pPr>
            <a:r>
              <a:rPr lang="en-US" sz="2000" dirty="0">
                <a:solidFill>
                  <a:srgbClr val="0070C0"/>
                </a:solidFill>
                <a:ea typeface="Cambria" panose="02040503050406030204" pitchFamily="18" charset="0"/>
                <a:cs typeface="Times New Roman" panose="02020603050405020304" pitchFamily="18" charset="0"/>
              </a:rPr>
              <a:t>AVOID SIMPLE WORDS</a:t>
            </a:r>
          </a:p>
          <a:p>
            <a:pPr marL="0" indent="0">
              <a:spcAft>
                <a:spcPts val="1000"/>
              </a:spcAft>
              <a:buNone/>
            </a:pPr>
            <a:r>
              <a:rPr lang="en-US" sz="2000" dirty="0">
                <a:ea typeface="Cambria" panose="02040503050406030204" pitchFamily="18" charset="0"/>
                <a:cs typeface="Times New Roman" panose="02020603050405020304" pitchFamily="18" charset="0"/>
              </a:rPr>
              <a:t>In the last decade, some species </a:t>
            </a:r>
            <a:r>
              <a:rPr lang="en-US" sz="2000" dirty="0">
                <a:solidFill>
                  <a:srgbClr val="FF0000"/>
                </a:solidFill>
                <a:ea typeface="Cambria" panose="02040503050406030204" pitchFamily="18" charset="0"/>
                <a:cs typeface="Times New Roman" panose="02020603050405020304" pitchFamily="18" charset="0"/>
              </a:rPr>
              <a:t>such as </a:t>
            </a:r>
            <a:r>
              <a:rPr lang="en-US" sz="2000" dirty="0">
                <a:ea typeface="Cambria" panose="02040503050406030204" pitchFamily="18" charset="0"/>
                <a:cs typeface="Times New Roman" panose="02020603050405020304" pitchFamily="18" charset="0"/>
              </a:rPr>
              <a:t>Eastern cougar, Yangtze river dolphin, Formosan leopard went extinct because of </a:t>
            </a:r>
            <a:r>
              <a:rPr lang="en-US" sz="2000" dirty="0">
                <a:solidFill>
                  <a:srgbClr val="FF0000"/>
                </a:solidFill>
                <a:ea typeface="Cambria" panose="02040503050406030204" pitchFamily="18" charset="0"/>
                <a:cs typeface="Times New Roman" panose="02020603050405020304" pitchFamily="18" charset="0"/>
              </a:rPr>
              <a:t>ill-/ improper/poor </a:t>
            </a:r>
            <a:r>
              <a:rPr lang="en-US" sz="2000" dirty="0">
                <a:ea typeface="Cambria" panose="02040503050406030204" pitchFamily="18" charset="0"/>
                <a:cs typeface="Times New Roman" panose="02020603050405020304" pitchFamily="18" charset="0"/>
              </a:rPr>
              <a:t>treatment of the environment.</a:t>
            </a:r>
          </a:p>
          <a:p>
            <a:pPr marL="0" indent="0">
              <a:spcAft>
                <a:spcPts val="1000"/>
              </a:spcAft>
              <a:buNone/>
            </a:pPr>
            <a:endParaRPr lang="en-US" sz="2000" dirty="0">
              <a:ea typeface="Cambria" panose="02040503050406030204" pitchFamily="18" charset="0"/>
              <a:cs typeface="Times New Roman" panose="02020603050405020304" pitchFamily="18" charset="0"/>
            </a:endParaRPr>
          </a:p>
          <a:p>
            <a:pPr marL="0" indent="0">
              <a:spcAft>
                <a:spcPts val="1000"/>
              </a:spcAft>
              <a:buNone/>
            </a:pPr>
            <a:endParaRPr lang="en-US" sz="2000" dirty="0">
              <a:ea typeface="Cambria" panose="020405030504060302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55115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A06A-076B-4459-AB51-B3483FC0DEBF}"/>
              </a:ext>
            </a:extLst>
          </p:cNvPr>
          <p:cNvSpPr>
            <a:spLocks noGrp="1"/>
          </p:cNvSpPr>
          <p:nvPr>
            <p:ph type="title"/>
          </p:nvPr>
        </p:nvSpPr>
        <p:spPr>
          <a:xfrm>
            <a:off x="2589213" y="4191000"/>
            <a:ext cx="8915400" cy="2514600"/>
          </a:xfrm>
        </p:spPr>
        <p:txBody>
          <a:bodyPr>
            <a:normAutofit/>
          </a:bodyPr>
          <a:lstStyle/>
          <a:p>
            <a:r>
              <a:rPr lang="en-GB" dirty="0"/>
              <a:t>This is the end of Week 2.</a:t>
            </a:r>
            <a:br>
              <a:rPr lang="en-GB" dirty="0"/>
            </a:br>
            <a:br>
              <a:rPr lang="en-GB" dirty="0"/>
            </a:br>
            <a:r>
              <a:rPr lang="en-GB" dirty="0"/>
              <a:t>Please, follow the announcements for the next session.</a:t>
            </a:r>
            <a:br>
              <a:rPr lang="en-GB" dirty="0"/>
            </a:br>
            <a:endParaRPr lang="en-GB" dirty="0"/>
          </a:p>
        </p:txBody>
      </p:sp>
      <p:pic>
        <p:nvPicPr>
          <p:cNvPr id="6" name="Picture Placeholder 5">
            <a:extLst>
              <a:ext uri="{FF2B5EF4-FFF2-40B4-BE49-F238E27FC236}">
                <a16:creationId xmlns:a16="http://schemas.microsoft.com/office/drawing/2014/main" id="{81519190-5039-4C4B-8DAB-2CD7F260BB95}"/>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t="15827" b="15827"/>
          <a:stretch>
            <a:fillRect/>
          </a:stretch>
        </p:blipFill>
        <p:spPr/>
      </p:pic>
    </p:spTree>
    <p:extLst>
      <p:ext uri="{BB962C8B-B14F-4D97-AF65-F5344CB8AC3E}">
        <p14:creationId xmlns:p14="http://schemas.microsoft.com/office/powerpoint/2010/main" val="293631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897" y="624110"/>
            <a:ext cx="9712998" cy="1280890"/>
          </a:xfrm>
        </p:spPr>
        <p:txBody>
          <a:bodyPr>
            <a:normAutofit/>
          </a:bodyPr>
          <a:lstStyle/>
          <a:p>
            <a:r>
              <a:rPr lang="en-US" b="1" dirty="0"/>
              <a:t>What is Academic Writing? </a:t>
            </a:r>
            <a:br>
              <a:rPr lang="en-US" dirty="0"/>
            </a:br>
            <a:endParaRPr lang="en-US" dirty="0"/>
          </a:p>
        </p:txBody>
      </p:sp>
      <p:graphicFrame>
        <p:nvGraphicFramePr>
          <p:cNvPr id="5" name="Content Placeholder 2">
            <a:extLst>
              <a:ext uri="{FF2B5EF4-FFF2-40B4-BE49-F238E27FC236}">
                <a16:creationId xmlns:a16="http://schemas.microsoft.com/office/drawing/2014/main" id="{2DCA12B2-A477-40D5-9B80-062C34F99494}"/>
              </a:ext>
            </a:extLst>
          </p:cNvPr>
          <p:cNvGraphicFramePr>
            <a:graphicFrameLocks noGrp="1"/>
          </p:cNvGraphicFramePr>
          <p:nvPr>
            <p:ph idx="1"/>
            <p:extLst>
              <p:ext uri="{D42A27DB-BD31-4B8C-83A1-F6EECF244321}">
                <p14:modId xmlns:p14="http://schemas.microsoft.com/office/powerpoint/2010/main" val="309141227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80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624110"/>
            <a:ext cx="6400800" cy="1280890"/>
          </a:xfrm>
        </p:spPr>
        <p:txBody>
          <a:bodyPr>
            <a:normAutofit/>
          </a:bodyPr>
          <a:lstStyle/>
          <a:p>
            <a:r>
              <a:rPr lang="en-US" b="1" dirty="0"/>
              <a:t>What is audience in writing? </a:t>
            </a:r>
            <a:endParaRPr lang="en-US" dirty="0"/>
          </a:p>
        </p:txBody>
      </p:sp>
      <p:sp>
        <p:nvSpPr>
          <p:cNvPr id="3" name="Content Placeholder 2"/>
          <p:cNvSpPr>
            <a:spLocks noGrp="1"/>
          </p:cNvSpPr>
          <p:nvPr>
            <p:ph idx="1"/>
          </p:nvPr>
        </p:nvSpPr>
        <p:spPr>
          <a:xfrm>
            <a:off x="2786968" y="1905000"/>
            <a:ext cx="3719458" cy="4495800"/>
          </a:xfrm>
        </p:spPr>
        <p:txBody>
          <a:bodyPr>
            <a:normAutofit/>
          </a:bodyPr>
          <a:lstStyle/>
          <a:p>
            <a:endParaRPr lang="tr-TR" sz="1400" b="1" dirty="0">
              <a:solidFill>
                <a:srgbClr val="000000"/>
              </a:solidFill>
            </a:endParaRPr>
          </a:p>
          <a:p>
            <a:r>
              <a:rPr lang="en-US" sz="2000" b="1" dirty="0">
                <a:solidFill>
                  <a:srgbClr val="000000"/>
                </a:solidFill>
              </a:rPr>
              <a:t>Audience</a:t>
            </a:r>
            <a:r>
              <a:rPr lang="en-US" sz="2000" dirty="0">
                <a:solidFill>
                  <a:srgbClr val="000000"/>
                </a:solidFill>
              </a:rPr>
              <a:t> is your reader. </a:t>
            </a:r>
          </a:p>
          <a:p>
            <a:pPr lvl="1"/>
            <a:r>
              <a:rPr lang="en-US" sz="2000" dirty="0">
                <a:solidFill>
                  <a:srgbClr val="000000"/>
                </a:solidFill>
              </a:rPr>
              <a:t>It determines the </a:t>
            </a:r>
            <a:r>
              <a:rPr lang="en-US" sz="2000" b="1" dirty="0">
                <a:solidFill>
                  <a:srgbClr val="000000"/>
                </a:solidFill>
              </a:rPr>
              <a:t>content</a:t>
            </a:r>
            <a:r>
              <a:rPr lang="en-US" sz="2000" dirty="0">
                <a:solidFill>
                  <a:srgbClr val="000000"/>
                </a:solidFill>
              </a:rPr>
              <a:t>.</a:t>
            </a:r>
          </a:p>
          <a:p>
            <a:pPr lvl="1"/>
            <a:r>
              <a:rPr lang="en-US" sz="2000" dirty="0">
                <a:solidFill>
                  <a:srgbClr val="000000"/>
                </a:solidFill>
              </a:rPr>
              <a:t>It determines the </a:t>
            </a:r>
            <a:r>
              <a:rPr lang="en-US" sz="2000" b="1" dirty="0">
                <a:solidFill>
                  <a:srgbClr val="000000"/>
                </a:solidFill>
              </a:rPr>
              <a:t>level.</a:t>
            </a:r>
          </a:p>
          <a:p>
            <a:pPr marL="0" indent="0">
              <a:buNone/>
            </a:pPr>
            <a:endParaRPr lang="en-US" sz="2000" b="1" dirty="0">
              <a:solidFill>
                <a:srgbClr val="000000"/>
              </a:solidFill>
            </a:endParaRPr>
          </a:p>
          <a:p>
            <a:r>
              <a:rPr lang="en-US" sz="2000" dirty="0">
                <a:solidFill>
                  <a:srgbClr val="000000"/>
                </a:solidFill>
              </a:rPr>
              <a:t>In academic writing, the audience is usually</a:t>
            </a:r>
            <a:r>
              <a:rPr lang="en-US" sz="2000" b="1" dirty="0">
                <a:solidFill>
                  <a:srgbClr val="000000"/>
                </a:solidFill>
              </a:rPr>
              <a:t> scholars, researchers </a:t>
            </a:r>
            <a:r>
              <a:rPr lang="en-US" sz="2000" dirty="0">
                <a:solidFill>
                  <a:srgbClr val="000000"/>
                </a:solidFill>
              </a:rPr>
              <a:t>and</a:t>
            </a:r>
            <a:r>
              <a:rPr lang="en-US" sz="2000" b="1" dirty="0">
                <a:solidFill>
                  <a:srgbClr val="000000"/>
                </a:solidFill>
              </a:rPr>
              <a:t> students.</a:t>
            </a:r>
          </a:p>
          <a:p>
            <a:endParaRPr lang="en-US" sz="1400" dirty="0">
              <a:solidFill>
                <a:srgbClr val="000000"/>
              </a:solidFill>
            </a:endParaRPr>
          </a:p>
        </p:txBody>
      </p:sp>
      <p:sp>
        <p:nvSpPr>
          <p:cNvPr id="14" name="TextBox 13">
            <a:extLst>
              <a:ext uri="{FF2B5EF4-FFF2-40B4-BE49-F238E27FC236}">
                <a16:creationId xmlns:a16="http://schemas.microsoft.com/office/drawing/2014/main" id="{1D745704-6DBE-4286-B087-DA1BA52C19E7}"/>
              </a:ext>
            </a:extLst>
          </p:cNvPr>
          <p:cNvSpPr txBox="1"/>
          <p:nvPr/>
        </p:nvSpPr>
        <p:spPr>
          <a:xfrm rot="21106947">
            <a:off x="7010400" y="2082969"/>
            <a:ext cx="2743200" cy="2123658"/>
          </a:xfrm>
          <a:prstGeom prst="rect">
            <a:avLst/>
          </a:prstGeom>
          <a:noFill/>
        </p:spPr>
        <p:txBody>
          <a:bodyPr wrap="square" rtlCol="0">
            <a:spAutoFit/>
          </a:bodyPr>
          <a:lstStyle/>
          <a:p>
            <a:endParaRPr lang="en-GB" sz="6600" dirty="0">
              <a:latin typeface="Showcard Gothic" panose="04020904020102020604" pitchFamily="82" charset="0"/>
            </a:endParaRPr>
          </a:p>
          <a:p>
            <a:r>
              <a:rPr lang="en-GB" sz="6600" dirty="0">
                <a:latin typeface="Showcard Gothic" panose="04020904020102020604" pitchFamily="82" charset="0"/>
              </a:rPr>
              <a:t>WHO?</a:t>
            </a:r>
          </a:p>
        </p:txBody>
      </p:sp>
    </p:spTree>
    <p:extLst>
      <p:ext uri="{BB962C8B-B14F-4D97-AF65-F5344CB8AC3E}">
        <p14:creationId xmlns:p14="http://schemas.microsoft.com/office/powerpoint/2010/main" val="389776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Tone?</a:t>
            </a:r>
            <a:endParaRPr lang="en-US" dirty="0"/>
          </a:p>
        </p:txBody>
      </p:sp>
      <p:sp>
        <p:nvSpPr>
          <p:cNvPr id="3" name="Content Placeholder 2"/>
          <p:cNvSpPr>
            <a:spLocks noGrp="1"/>
          </p:cNvSpPr>
          <p:nvPr>
            <p:ph idx="1"/>
          </p:nvPr>
        </p:nvSpPr>
        <p:spPr>
          <a:xfrm>
            <a:off x="2362200" y="1600200"/>
            <a:ext cx="4267200" cy="5029200"/>
          </a:xfrm>
        </p:spPr>
        <p:txBody>
          <a:bodyPr>
            <a:normAutofit fontScale="92500" lnSpcReduction="20000"/>
          </a:bodyPr>
          <a:lstStyle/>
          <a:p>
            <a:r>
              <a:rPr lang="en-US" sz="2200" b="1" dirty="0"/>
              <a:t>Tone</a:t>
            </a:r>
            <a:r>
              <a:rPr lang="en-US" sz="2200" dirty="0"/>
              <a:t> is the attitude </a:t>
            </a:r>
            <a:r>
              <a:rPr lang="tr-TR" sz="2200" dirty="0"/>
              <a:t>of </a:t>
            </a:r>
            <a:r>
              <a:rPr lang="en-US" sz="2200" dirty="0"/>
              <a:t>the writer. </a:t>
            </a:r>
          </a:p>
          <a:p>
            <a:pPr lvl="1"/>
            <a:r>
              <a:rPr lang="en-US" sz="2200" dirty="0"/>
              <a:t>Serious?</a:t>
            </a:r>
          </a:p>
          <a:p>
            <a:pPr lvl="1"/>
            <a:r>
              <a:rPr lang="en-US" sz="2200" dirty="0"/>
              <a:t>Humorous?</a:t>
            </a:r>
          </a:p>
          <a:p>
            <a:pPr lvl="1"/>
            <a:r>
              <a:rPr lang="en-US" sz="2200" dirty="0"/>
              <a:t>Threatening?</a:t>
            </a:r>
          </a:p>
          <a:p>
            <a:pPr lvl="1"/>
            <a:r>
              <a:rPr lang="en-US" sz="2200" dirty="0"/>
              <a:t>Light-hearted?</a:t>
            </a:r>
          </a:p>
          <a:p>
            <a:pPr lvl="1"/>
            <a:r>
              <a:rPr lang="en-US" sz="2200" dirty="0"/>
              <a:t>Formal?</a:t>
            </a:r>
          </a:p>
          <a:p>
            <a:pPr lvl="1"/>
            <a:r>
              <a:rPr lang="en-US" sz="2200" dirty="0"/>
              <a:t>Informal?</a:t>
            </a:r>
          </a:p>
          <a:p>
            <a:pPr lvl="1"/>
            <a:endParaRPr lang="en-US" sz="2200" dirty="0"/>
          </a:p>
          <a:p>
            <a:r>
              <a:rPr lang="en-US" sz="2200" dirty="0"/>
              <a:t>In academic writing, the tone is</a:t>
            </a:r>
            <a:r>
              <a:rPr lang="en-US" sz="2200" b="1" dirty="0"/>
              <a:t> formal.</a:t>
            </a:r>
            <a:endParaRPr lang="en-US" sz="2200" dirty="0"/>
          </a:p>
          <a:p>
            <a:r>
              <a:rPr lang="en-US" sz="2200" dirty="0"/>
              <a:t>Academic texts require </a:t>
            </a:r>
            <a:r>
              <a:rPr lang="en-US" sz="2200" b="1" dirty="0"/>
              <a:t>formal use of language</a:t>
            </a:r>
            <a:r>
              <a:rPr lang="en-US" sz="2200" dirty="0"/>
              <a:t> and </a:t>
            </a:r>
            <a:r>
              <a:rPr lang="en-US" sz="2200" b="1" dirty="0"/>
              <a:t>scientific, advanced vocabulary. </a:t>
            </a:r>
          </a:p>
          <a:p>
            <a:endParaRPr lang="en-US" b="1" dirty="0"/>
          </a:p>
          <a:p>
            <a:pPr marL="0" indent="0">
              <a:buNone/>
            </a:pPr>
            <a:endParaRPr lang="en-US" dirty="0"/>
          </a:p>
        </p:txBody>
      </p:sp>
      <p:sp>
        <p:nvSpPr>
          <p:cNvPr id="4" name="TextBox 3">
            <a:extLst>
              <a:ext uri="{FF2B5EF4-FFF2-40B4-BE49-F238E27FC236}">
                <a16:creationId xmlns:a16="http://schemas.microsoft.com/office/drawing/2014/main" id="{71488286-B815-4573-9992-8D5B8817B355}"/>
              </a:ext>
            </a:extLst>
          </p:cNvPr>
          <p:cNvSpPr txBox="1"/>
          <p:nvPr/>
        </p:nvSpPr>
        <p:spPr>
          <a:xfrm rot="21265204">
            <a:off x="7010401" y="2556407"/>
            <a:ext cx="3047999" cy="1107996"/>
          </a:xfrm>
          <a:prstGeom prst="rect">
            <a:avLst/>
          </a:prstGeom>
          <a:noFill/>
        </p:spPr>
        <p:txBody>
          <a:bodyPr wrap="square" rtlCol="0">
            <a:spAutoFit/>
          </a:bodyPr>
          <a:lstStyle/>
          <a:p>
            <a:r>
              <a:rPr lang="en-GB" sz="6600" dirty="0">
                <a:latin typeface="Showcard Gothic" panose="04020904020102020604" pitchFamily="82" charset="0"/>
              </a:rPr>
              <a:t>how?</a:t>
            </a:r>
          </a:p>
        </p:txBody>
      </p:sp>
    </p:spTree>
    <p:extLst>
      <p:ext uri="{BB962C8B-B14F-4D97-AF65-F5344CB8AC3E}">
        <p14:creationId xmlns:p14="http://schemas.microsoft.com/office/powerpoint/2010/main" val="398834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Purpose?</a:t>
            </a:r>
            <a:br>
              <a:rPr lang="en-US" sz="4800" dirty="0"/>
            </a:br>
            <a:endParaRPr lang="en-US" dirty="0"/>
          </a:p>
        </p:txBody>
      </p:sp>
      <p:sp>
        <p:nvSpPr>
          <p:cNvPr id="3" name="Content Placeholder 2"/>
          <p:cNvSpPr>
            <a:spLocks noGrp="1"/>
          </p:cNvSpPr>
          <p:nvPr>
            <p:ph idx="1"/>
          </p:nvPr>
        </p:nvSpPr>
        <p:spPr>
          <a:xfrm>
            <a:off x="2630824" y="1905000"/>
            <a:ext cx="3617577" cy="4328890"/>
          </a:xfrm>
        </p:spPr>
        <p:txBody>
          <a:bodyPr>
            <a:normAutofit lnSpcReduction="10000"/>
          </a:bodyPr>
          <a:lstStyle/>
          <a:p>
            <a:r>
              <a:rPr lang="en-US" sz="2000" b="1" dirty="0"/>
              <a:t>Purpose</a:t>
            </a:r>
            <a:r>
              <a:rPr lang="en-US" sz="2000" dirty="0"/>
              <a:t> </a:t>
            </a:r>
            <a:r>
              <a:rPr lang="tr-TR" sz="2000" dirty="0"/>
              <a:t>is the </a:t>
            </a:r>
            <a:r>
              <a:rPr lang="en-US" sz="2000" dirty="0"/>
              <a:t>reason to write.</a:t>
            </a:r>
          </a:p>
          <a:p>
            <a:pPr lvl="1"/>
            <a:r>
              <a:rPr lang="en-US" sz="2000" dirty="0"/>
              <a:t>to entertain?</a:t>
            </a:r>
          </a:p>
          <a:p>
            <a:pPr lvl="1"/>
            <a:r>
              <a:rPr lang="en-US" sz="2000" dirty="0"/>
              <a:t>to teach?</a:t>
            </a:r>
          </a:p>
          <a:p>
            <a:pPr lvl="1"/>
            <a:r>
              <a:rPr lang="en-US" sz="2000" dirty="0"/>
              <a:t>to document?</a:t>
            </a:r>
          </a:p>
          <a:p>
            <a:pPr lvl="1"/>
            <a:r>
              <a:rPr lang="en-US" sz="2000" dirty="0"/>
              <a:t>to persuade?</a:t>
            </a:r>
          </a:p>
          <a:p>
            <a:pPr marL="0" indent="0">
              <a:buNone/>
            </a:pPr>
            <a:endParaRPr lang="en-US" sz="2000" dirty="0"/>
          </a:p>
          <a:p>
            <a:r>
              <a:rPr lang="en-US" sz="2000" dirty="0"/>
              <a:t>In academic writing, the purpose is</a:t>
            </a:r>
            <a:r>
              <a:rPr lang="en-US" sz="2000" b="1" dirty="0"/>
              <a:t> to give information with a clear presentation of a specific topic. </a:t>
            </a:r>
          </a:p>
          <a:p>
            <a:pPr marL="0" indent="0">
              <a:buNone/>
            </a:pPr>
            <a:endParaRPr lang="en-US" dirty="0"/>
          </a:p>
        </p:txBody>
      </p:sp>
      <p:sp>
        <p:nvSpPr>
          <p:cNvPr id="4" name="TextBox 3">
            <a:extLst>
              <a:ext uri="{FF2B5EF4-FFF2-40B4-BE49-F238E27FC236}">
                <a16:creationId xmlns:a16="http://schemas.microsoft.com/office/drawing/2014/main" id="{0ACDAEAE-3C23-4612-909E-12513ECBCBF0}"/>
              </a:ext>
            </a:extLst>
          </p:cNvPr>
          <p:cNvSpPr txBox="1"/>
          <p:nvPr/>
        </p:nvSpPr>
        <p:spPr>
          <a:xfrm rot="21161996">
            <a:off x="6858001" y="2789367"/>
            <a:ext cx="3505200" cy="1107996"/>
          </a:xfrm>
          <a:prstGeom prst="rect">
            <a:avLst/>
          </a:prstGeom>
          <a:noFill/>
        </p:spPr>
        <p:txBody>
          <a:bodyPr wrap="square" rtlCol="0">
            <a:spAutoFit/>
          </a:bodyPr>
          <a:lstStyle/>
          <a:p>
            <a:r>
              <a:rPr lang="en-GB" sz="6600" dirty="0">
                <a:latin typeface="Showcard Gothic" panose="04020904020102020604" pitchFamily="82" charset="0"/>
              </a:rPr>
              <a:t>why?</a:t>
            </a:r>
          </a:p>
        </p:txBody>
      </p:sp>
    </p:spTree>
    <p:extLst>
      <p:ext uri="{BB962C8B-B14F-4D97-AF65-F5344CB8AC3E}">
        <p14:creationId xmlns:p14="http://schemas.microsoft.com/office/powerpoint/2010/main" val="339533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A63E-7688-4DC6-AC32-7F73911C419F}"/>
              </a:ext>
            </a:extLst>
          </p:cNvPr>
          <p:cNvSpPr>
            <a:spLocks noGrp="1"/>
          </p:cNvSpPr>
          <p:nvPr>
            <p:ph type="title"/>
          </p:nvPr>
        </p:nvSpPr>
        <p:spPr>
          <a:xfrm>
            <a:off x="1752600" y="624110"/>
            <a:ext cx="9752011" cy="1280890"/>
          </a:xfrm>
        </p:spPr>
        <p:txBody>
          <a:bodyPr>
            <a:normAutofit/>
          </a:bodyPr>
          <a:lstStyle/>
          <a:p>
            <a:r>
              <a:rPr lang="en-GB" sz="3200" dirty="0"/>
              <a:t>Academic article vs. Non-academic article</a:t>
            </a:r>
          </a:p>
        </p:txBody>
      </p:sp>
      <p:sp>
        <p:nvSpPr>
          <p:cNvPr id="4" name="Content Placeholder 3">
            <a:extLst>
              <a:ext uri="{FF2B5EF4-FFF2-40B4-BE49-F238E27FC236}">
                <a16:creationId xmlns:a16="http://schemas.microsoft.com/office/drawing/2014/main" id="{7313A4E5-712A-4EF0-AEA8-8EFE747DFD6C}"/>
              </a:ext>
            </a:extLst>
          </p:cNvPr>
          <p:cNvSpPr>
            <a:spLocks noGrp="1"/>
          </p:cNvSpPr>
          <p:nvPr>
            <p:ph sz="half" idx="1"/>
          </p:nvPr>
        </p:nvSpPr>
        <p:spPr>
          <a:xfrm>
            <a:off x="2362200" y="2133600"/>
            <a:ext cx="4540876" cy="3777622"/>
          </a:xfrm>
        </p:spPr>
        <p:txBody>
          <a:bodyPr/>
          <a:lstStyle/>
          <a:p>
            <a:r>
              <a:rPr lang="en-GB" dirty="0"/>
              <a:t>written by professionals</a:t>
            </a:r>
          </a:p>
          <a:p>
            <a:r>
              <a:rPr lang="en-GB" dirty="0"/>
              <a:t>edited by peers and take years to publish</a:t>
            </a:r>
          </a:p>
          <a:p>
            <a:r>
              <a:rPr lang="en-GB" dirty="0"/>
              <a:t>formal language and field terminology</a:t>
            </a:r>
          </a:p>
          <a:p>
            <a:r>
              <a:rPr lang="en-GB" dirty="0"/>
              <a:t>author names &amp; credentials are present</a:t>
            </a:r>
          </a:p>
          <a:p>
            <a:r>
              <a:rPr lang="en-GB" dirty="0"/>
              <a:t>a list of references</a:t>
            </a:r>
          </a:p>
          <a:p>
            <a:r>
              <a:rPr lang="en-GB" dirty="0"/>
              <a:t>published in scientific journals</a:t>
            </a:r>
          </a:p>
        </p:txBody>
      </p:sp>
      <p:sp>
        <p:nvSpPr>
          <p:cNvPr id="5" name="Content Placeholder 4">
            <a:extLst>
              <a:ext uri="{FF2B5EF4-FFF2-40B4-BE49-F238E27FC236}">
                <a16:creationId xmlns:a16="http://schemas.microsoft.com/office/drawing/2014/main" id="{B3241C0D-285D-4D9E-B003-48FD89850F17}"/>
              </a:ext>
            </a:extLst>
          </p:cNvPr>
          <p:cNvSpPr>
            <a:spLocks noGrp="1"/>
          </p:cNvSpPr>
          <p:nvPr>
            <p:ph sz="half" idx="2"/>
          </p:nvPr>
        </p:nvSpPr>
        <p:spPr>
          <a:xfrm>
            <a:off x="7190746" y="2126222"/>
            <a:ext cx="4772653" cy="3777622"/>
          </a:xfrm>
        </p:spPr>
        <p:txBody>
          <a:bodyPr/>
          <a:lstStyle/>
          <a:p>
            <a:r>
              <a:rPr lang="en-GB" dirty="0"/>
              <a:t>written by anyone for the mass public</a:t>
            </a:r>
          </a:p>
          <a:p>
            <a:r>
              <a:rPr lang="en-GB" dirty="0"/>
              <a:t>published quickly</a:t>
            </a:r>
          </a:p>
          <a:p>
            <a:pPr marL="0" indent="0">
              <a:buNone/>
            </a:pPr>
            <a:endParaRPr lang="en-GB" dirty="0"/>
          </a:p>
          <a:p>
            <a:r>
              <a:rPr lang="en-GB"/>
              <a:t>(in)formal</a:t>
            </a:r>
            <a:r>
              <a:rPr lang="en-GB" dirty="0"/>
              <a:t>, casual language</a:t>
            </a:r>
          </a:p>
          <a:p>
            <a:pPr marL="0" indent="0">
              <a:buNone/>
            </a:pPr>
            <a:endParaRPr lang="en-GB" dirty="0"/>
          </a:p>
          <a:p>
            <a:r>
              <a:rPr lang="en-GB" dirty="0"/>
              <a:t>author is not obligatory presented</a:t>
            </a:r>
          </a:p>
          <a:p>
            <a:r>
              <a:rPr lang="en-GB" dirty="0"/>
              <a:t>no reference list</a:t>
            </a:r>
          </a:p>
          <a:p>
            <a:r>
              <a:rPr lang="en-GB" dirty="0"/>
              <a:t>published in non-scientific magazines, newspapers, blogs, etc.</a:t>
            </a:r>
          </a:p>
          <a:p>
            <a:pPr marL="0" indent="0">
              <a:buNone/>
            </a:pPr>
            <a:endParaRPr lang="en-GB" dirty="0"/>
          </a:p>
        </p:txBody>
      </p:sp>
    </p:spTree>
    <p:extLst>
      <p:ext uri="{BB962C8B-B14F-4D97-AF65-F5344CB8AC3E}">
        <p14:creationId xmlns:p14="http://schemas.microsoft.com/office/powerpoint/2010/main" val="66006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fad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fade">
                                      <p:cBhvr>
                                        <p:cTn id="6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9"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6" name="Rectangle 45">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8" name="Rectangle 47">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rgbClr val="458E98"/>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4931BF-8FD1-4FA6-A689-D8678B641008}"/>
              </a:ext>
            </a:extLst>
          </p:cNvPr>
          <p:cNvSpPr>
            <a:spLocks noGrp="1"/>
          </p:cNvSpPr>
          <p:nvPr>
            <p:ph type="title"/>
          </p:nvPr>
        </p:nvSpPr>
        <p:spPr>
          <a:xfrm>
            <a:off x="540279" y="1795849"/>
            <a:ext cx="3778870" cy="1279500"/>
          </a:xfrm>
        </p:spPr>
        <p:txBody>
          <a:bodyPr vert="horz" lIns="91440" tIns="45720" rIns="91440" bIns="45720" rtlCol="0" anchor="b">
            <a:normAutofit/>
          </a:bodyPr>
          <a:lstStyle/>
          <a:p>
            <a:r>
              <a:rPr lang="en-US" sz="3600" dirty="0">
                <a:solidFill>
                  <a:schemeClr val="bg1"/>
                </a:solidFill>
              </a:rPr>
              <a:t>p. 8, Exercise1</a:t>
            </a:r>
          </a:p>
        </p:txBody>
      </p:sp>
      <p:sp>
        <p:nvSpPr>
          <p:cNvPr id="3" name="Text Placeholder 2">
            <a:extLst>
              <a:ext uri="{FF2B5EF4-FFF2-40B4-BE49-F238E27FC236}">
                <a16:creationId xmlns:a16="http://schemas.microsoft.com/office/drawing/2014/main" id="{9C76E738-CC9A-4667-A4D3-C9B0FCA69903}"/>
              </a:ext>
            </a:extLst>
          </p:cNvPr>
          <p:cNvSpPr>
            <a:spLocks noGrp="1"/>
          </p:cNvSpPr>
          <p:nvPr>
            <p:ph type="body" sz="half" idx="2"/>
          </p:nvPr>
        </p:nvSpPr>
        <p:spPr>
          <a:xfrm>
            <a:off x="540279" y="3886200"/>
            <a:ext cx="3778870" cy="2133600"/>
          </a:xfrm>
        </p:spPr>
        <p:txBody>
          <a:bodyPr vert="horz" lIns="91440" tIns="45720" rIns="91440" bIns="45720" rtlCol="0" anchor="t">
            <a:normAutofit/>
          </a:bodyPr>
          <a:lstStyle/>
          <a:p>
            <a:pPr>
              <a:buClr>
                <a:srgbClr val="F7FB7B"/>
              </a:buClr>
            </a:pPr>
            <a:r>
              <a:rPr lang="en-US" sz="2000" dirty="0">
                <a:solidFill>
                  <a:schemeClr val="bg1"/>
                </a:solidFill>
              </a:rPr>
              <a:t>Identify </a:t>
            </a:r>
            <a:r>
              <a:rPr lang="en-US" sz="2000" b="1" dirty="0">
                <a:solidFill>
                  <a:schemeClr val="bg1"/>
                </a:solidFill>
              </a:rPr>
              <a:t>the tone </a:t>
            </a:r>
            <a:r>
              <a:rPr lang="en-US" sz="2000" dirty="0">
                <a:solidFill>
                  <a:schemeClr val="bg1"/>
                </a:solidFill>
              </a:rPr>
              <a:t>(formal or informal) and </a:t>
            </a:r>
            <a:r>
              <a:rPr lang="en-US" sz="2000" b="1" dirty="0">
                <a:solidFill>
                  <a:schemeClr val="bg1"/>
                </a:solidFill>
              </a:rPr>
              <a:t>the audience</a:t>
            </a:r>
            <a:r>
              <a:rPr lang="en-US" sz="2000" dirty="0">
                <a:solidFill>
                  <a:schemeClr val="bg1"/>
                </a:solidFill>
              </a:rPr>
              <a:t> of the texts 1, 2 &amp; 3 about “</a:t>
            </a:r>
            <a:r>
              <a:rPr lang="en-US" sz="2000" b="1" dirty="0">
                <a:solidFill>
                  <a:schemeClr val="bg1"/>
                </a:solidFill>
              </a:rPr>
              <a:t>GEOENGINEERING</a:t>
            </a:r>
            <a:r>
              <a:rPr lang="en-US" sz="2000" dirty="0">
                <a:solidFill>
                  <a:schemeClr val="bg1"/>
                </a:solidFill>
              </a:rPr>
              <a:t>”.</a:t>
            </a:r>
          </a:p>
        </p:txBody>
      </p:sp>
      <p:pic>
        <p:nvPicPr>
          <p:cNvPr id="7" name="Content Placeholder 6">
            <a:extLst>
              <a:ext uri="{FF2B5EF4-FFF2-40B4-BE49-F238E27FC236}">
                <a16:creationId xmlns:a16="http://schemas.microsoft.com/office/drawing/2014/main" id="{64972BDB-62BE-4BA2-AB6B-DDD2125D66B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639733" y="1475215"/>
            <a:ext cx="7427079" cy="4811358"/>
          </a:xfrm>
        </p:spPr>
      </p:pic>
    </p:spTree>
    <p:extLst>
      <p:ext uri="{BB962C8B-B14F-4D97-AF65-F5344CB8AC3E}">
        <p14:creationId xmlns:p14="http://schemas.microsoft.com/office/powerpoint/2010/main" val="185229040"/>
      </p:ext>
    </p:extLst>
  </p:cSld>
  <p:clrMapOvr>
    <a:masterClrMapping/>
  </p:clrMapOvr>
</p:sld>
</file>

<file path=ppt/theme/theme1.xml><?xml version="1.0" encoding="utf-8"?>
<a:theme xmlns:a="http://schemas.openxmlformats.org/drawingml/2006/main" name="Wisp">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2043</TotalTime>
  <Words>2003</Words>
  <Application>Microsoft Office PowerPoint</Application>
  <PresentationFormat>Widescreen</PresentationFormat>
  <Paragraphs>276</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Cambria</vt:lpstr>
      <vt:lpstr>Century Gothic</vt:lpstr>
      <vt:lpstr>Showcard Gothic</vt:lpstr>
      <vt:lpstr>Times New Roman</vt:lpstr>
      <vt:lpstr>Wingdings 3</vt:lpstr>
      <vt:lpstr>Wisp</vt:lpstr>
      <vt:lpstr> ING 112A Spring 2022  ONLINE COURSE  Week 2 UNIT 1- ACADEMIC WRITING GUIDELINES for FORMAL WRITING</vt:lpstr>
      <vt:lpstr>What did we learn last week?</vt:lpstr>
      <vt:lpstr>What are we going to learn today?</vt:lpstr>
      <vt:lpstr>What is Academic Writing?  </vt:lpstr>
      <vt:lpstr>What is audience in writing? </vt:lpstr>
      <vt:lpstr>What is Tone?</vt:lpstr>
      <vt:lpstr>What is Purpose? </vt:lpstr>
      <vt:lpstr>Academic article vs. Non-academic article</vt:lpstr>
      <vt:lpstr>p. 8, Exercise1</vt:lpstr>
      <vt:lpstr>“In the 1970s, discussion of “geoengineering”, a radical strategy for arresting climate change by intentional, direct manipulation of the Earth’s energy balance, began to appear in the climate science literature. With growing international concern about the pace of climate change, the scientific and public discourse on the feasibility of geoengineering has recently grown more sophisticated and more energetic” (Hemming &amp; Hangler, 2011).</vt:lpstr>
      <vt:lpstr>This week’s conference drew attention to the risks involved in geoengineering. After the conference, leading researchers and campaigners expressed concern that geoengineering research could be used as an excuse not to reduce CO2 emissions.</vt:lpstr>
      <vt:lpstr>Geoengineering is an insane attempt at fixing the climate change by tinkering with the atmosphere. I think, it bites off more than it can chew. It is not likely that technology will be a solution to climate change. Am I wrong for thinking that it sounds insane? What do you think? Please, share your comments.</vt:lpstr>
      <vt:lpstr>pp. 9-12, Guidelines for academic writing  There are 9 criteria for formal writing style.   </vt:lpstr>
      <vt:lpstr>Guidelines for Academic Writing - 1</vt:lpstr>
      <vt:lpstr>Guidelines for Academic Writing - 2</vt:lpstr>
      <vt:lpstr>Guidelines for Academic Writing - 3</vt:lpstr>
      <vt:lpstr>Replace the idiom with a formal word:   "The new economic policy saves farmers from relying on the government help till the end of time."</vt:lpstr>
      <vt:lpstr>Replace the phrasal verb with a formal verb:   "To establish absolute control, the dictator tried to wipe out all who were opposed to him."</vt:lpstr>
      <vt:lpstr>Guidelines for Academic Writing - 4</vt:lpstr>
      <vt:lpstr>Go to breakout rooms</vt:lpstr>
      <vt:lpstr>Rewrite the sentences to avoid the use of personal pronouns using the words given in parentheses.  </vt:lpstr>
      <vt:lpstr>C. Rewrite the sentences to avoid the use of personal pronouns using the words given in parentheses.  </vt:lpstr>
      <vt:lpstr>C. Rewrite the sentences to avoid the use of personal pronouns using the words given in parentheses.  </vt:lpstr>
      <vt:lpstr>C. Rewrite the sentences to avoid the use of personal pronouns using the words given in parentheses.  </vt:lpstr>
      <vt:lpstr>Guidelines for Academic Writing - 5</vt:lpstr>
      <vt:lpstr>Guidelines for Academic Writing - 6</vt:lpstr>
      <vt:lpstr>Guidelines for Academic Writing - 7</vt:lpstr>
      <vt:lpstr>Guidelines for Academic Writing - 8</vt:lpstr>
      <vt:lpstr>Guidelines for Academic Writing - 9</vt:lpstr>
      <vt:lpstr>In summary, </vt:lpstr>
      <vt:lpstr>Exercise: In each sentence there are two informal usages. Rewrite the sentences in a formal style. </vt:lpstr>
      <vt:lpstr>PowerPoint Presentation</vt:lpstr>
      <vt:lpstr>PowerPoint Presentation</vt:lpstr>
      <vt:lpstr>PowerPoint Presentation</vt:lpstr>
      <vt:lpstr>This is the end of Week 2.  Please, follow the announcements for the next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ING 112  Summer 2021  ONLINE COURSE  Week 1 Session 2 UNIT 1- ACADEMIC WRITING</dc:title>
  <dc:creator>Aslı Özkara</dc:creator>
  <cp:lastModifiedBy>Aslı Özkara</cp:lastModifiedBy>
  <cp:revision>28</cp:revision>
  <dcterms:created xsi:type="dcterms:W3CDTF">2021-07-12T13:25:02Z</dcterms:created>
  <dcterms:modified xsi:type="dcterms:W3CDTF">2022-02-28T19:03:06Z</dcterms:modified>
</cp:coreProperties>
</file>