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38"/>
  </p:notesMasterIdLst>
  <p:sldIdLst>
    <p:sldId id="257" r:id="rId2"/>
    <p:sldId id="304" r:id="rId3"/>
    <p:sldId id="393" r:id="rId4"/>
    <p:sldId id="382" r:id="rId5"/>
    <p:sldId id="279" r:id="rId6"/>
    <p:sldId id="278" r:id="rId7"/>
    <p:sldId id="260" r:id="rId8"/>
    <p:sldId id="403" r:id="rId9"/>
    <p:sldId id="387" r:id="rId10"/>
    <p:sldId id="369" r:id="rId11"/>
    <p:sldId id="340" r:id="rId12"/>
    <p:sldId id="371" r:id="rId13"/>
    <p:sldId id="370" r:id="rId14"/>
    <p:sldId id="268" r:id="rId15"/>
    <p:sldId id="400" r:id="rId16"/>
    <p:sldId id="348" r:id="rId17"/>
    <p:sldId id="372" r:id="rId18"/>
    <p:sldId id="352" r:id="rId19"/>
    <p:sldId id="354" r:id="rId20"/>
    <p:sldId id="349" r:id="rId21"/>
    <p:sldId id="355" r:id="rId22"/>
    <p:sldId id="401" r:id="rId23"/>
    <p:sldId id="404" r:id="rId24"/>
    <p:sldId id="388" r:id="rId25"/>
    <p:sldId id="271" r:id="rId26"/>
    <p:sldId id="376" r:id="rId27"/>
    <p:sldId id="385" r:id="rId28"/>
    <p:sldId id="405" r:id="rId29"/>
    <p:sldId id="386" r:id="rId30"/>
    <p:sldId id="377" r:id="rId31"/>
    <p:sldId id="383" r:id="rId32"/>
    <p:sldId id="380" r:id="rId33"/>
    <p:sldId id="379" r:id="rId34"/>
    <p:sldId id="406" r:id="rId35"/>
    <p:sldId id="407" r:id="rId36"/>
    <p:sldId id="3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lı Özkara" initials="AÖ" lastIdx="1" clrIdx="0">
    <p:extLst>
      <p:ext uri="{19B8F6BF-5375-455C-9EA6-DF929625EA0E}">
        <p15:presenceInfo xmlns:p15="http://schemas.microsoft.com/office/powerpoint/2012/main" userId="f52cb1347bb048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3883" autoAdjust="0"/>
  </p:normalViewPr>
  <p:slideViewPr>
    <p:cSldViewPr snapToGrid="0">
      <p:cViewPr varScale="1">
        <p:scale>
          <a:sx n="67" d="100"/>
          <a:sy n="67" d="100"/>
        </p:scale>
        <p:origin x="488" y="4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EDE08-299B-4A1B-A6E5-D7AF1C8A61E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F6EB43-F437-42C1-B4F6-B26717E72EFE}">
      <dgm:prSet/>
      <dgm:spPr/>
      <dgm:t>
        <a:bodyPr/>
        <a:lstStyle/>
        <a:p>
          <a:r>
            <a:rPr lang="en-GB" dirty="0"/>
            <a:t>What is plagiarism?</a:t>
          </a:r>
          <a:endParaRPr lang="en-US" dirty="0"/>
        </a:p>
      </dgm:t>
    </dgm:pt>
    <dgm:pt modelId="{74E92884-835B-4BE6-81EE-4B9AD5E042BA}" type="parTrans" cxnId="{EE36B52B-7392-4C14-8005-CF25D1D50B16}">
      <dgm:prSet/>
      <dgm:spPr/>
      <dgm:t>
        <a:bodyPr/>
        <a:lstStyle/>
        <a:p>
          <a:endParaRPr lang="en-US"/>
        </a:p>
      </dgm:t>
    </dgm:pt>
    <dgm:pt modelId="{057761C6-D77F-4849-B422-DDC3C6641625}" type="sibTrans" cxnId="{EE36B52B-7392-4C14-8005-CF25D1D50B16}">
      <dgm:prSet/>
      <dgm:spPr/>
      <dgm:t>
        <a:bodyPr/>
        <a:lstStyle/>
        <a:p>
          <a:endParaRPr lang="en-US"/>
        </a:p>
      </dgm:t>
    </dgm:pt>
    <dgm:pt modelId="{9800000F-0285-4DFD-A5B0-F5C22603BC78}">
      <dgm:prSet/>
      <dgm:spPr/>
      <dgm:t>
        <a:bodyPr/>
        <a:lstStyle/>
        <a:p>
          <a:r>
            <a:rPr lang="en-GB" dirty="0"/>
            <a:t>What is citation?</a:t>
          </a:r>
          <a:endParaRPr lang="en-US" dirty="0"/>
        </a:p>
      </dgm:t>
    </dgm:pt>
    <dgm:pt modelId="{61F7848F-781D-4E9A-9876-1A962B042FC0}" type="parTrans" cxnId="{D19CB981-8B37-4A75-9915-2E41D5F89512}">
      <dgm:prSet/>
      <dgm:spPr/>
      <dgm:t>
        <a:bodyPr/>
        <a:lstStyle/>
        <a:p>
          <a:endParaRPr lang="en-US"/>
        </a:p>
      </dgm:t>
    </dgm:pt>
    <dgm:pt modelId="{6BB30BF0-076E-4722-B1CF-9BF5D8F19536}" type="sibTrans" cxnId="{D19CB981-8B37-4A75-9915-2E41D5F89512}">
      <dgm:prSet/>
      <dgm:spPr/>
      <dgm:t>
        <a:bodyPr/>
        <a:lstStyle/>
        <a:p>
          <a:endParaRPr lang="en-US"/>
        </a:p>
      </dgm:t>
    </dgm:pt>
    <dgm:pt modelId="{CA3A6FB4-EF6F-41BC-97B6-BE6708658ED3}">
      <dgm:prSet/>
      <dgm:spPr/>
      <dgm:t>
        <a:bodyPr/>
        <a:lstStyle/>
        <a:p>
          <a:r>
            <a:rPr lang="en-GB" dirty="0"/>
            <a:t>What should be cited?</a:t>
          </a:r>
          <a:endParaRPr lang="en-US" dirty="0"/>
        </a:p>
      </dgm:t>
    </dgm:pt>
    <dgm:pt modelId="{070B2392-B7BC-49EC-8463-C59870642F33}" type="parTrans" cxnId="{048D71B2-E599-40E5-B7E2-B4B2D9A7A1C3}">
      <dgm:prSet/>
      <dgm:spPr/>
      <dgm:t>
        <a:bodyPr/>
        <a:lstStyle/>
        <a:p>
          <a:endParaRPr lang="en-US"/>
        </a:p>
      </dgm:t>
    </dgm:pt>
    <dgm:pt modelId="{FE9D925A-3E0A-43FE-B986-2B9D23E03594}" type="sibTrans" cxnId="{048D71B2-E599-40E5-B7E2-B4B2D9A7A1C3}">
      <dgm:prSet/>
      <dgm:spPr/>
      <dgm:t>
        <a:bodyPr/>
        <a:lstStyle/>
        <a:p>
          <a:endParaRPr lang="en-US"/>
        </a:p>
      </dgm:t>
    </dgm:pt>
    <dgm:pt modelId="{EBEAFE2A-CA28-4B4F-81D2-4765C0F18801}">
      <dgm:prSet/>
      <dgm:spPr/>
      <dgm:t>
        <a:bodyPr/>
        <a:lstStyle/>
        <a:p>
          <a:r>
            <a:rPr lang="en-US" dirty="0"/>
            <a:t>APA style</a:t>
          </a:r>
        </a:p>
      </dgm:t>
    </dgm:pt>
    <dgm:pt modelId="{ACB3FBFF-7E27-4099-BEA1-E61A9C792C06}" type="parTrans" cxnId="{9E5248D2-4674-4025-BBCF-1BEEB62D35C1}">
      <dgm:prSet/>
      <dgm:spPr/>
      <dgm:t>
        <a:bodyPr/>
        <a:lstStyle/>
        <a:p>
          <a:endParaRPr lang="en-US"/>
        </a:p>
      </dgm:t>
    </dgm:pt>
    <dgm:pt modelId="{9DDBB7A1-FBB8-4689-9570-C5628C06D5B5}" type="sibTrans" cxnId="{9E5248D2-4674-4025-BBCF-1BEEB62D35C1}">
      <dgm:prSet/>
      <dgm:spPr/>
      <dgm:t>
        <a:bodyPr/>
        <a:lstStyle/>
        <a:p>
          <a:endParaRPr lang="en-US"/>
        </a:p>
      </dgm:t>
    </dgm:pt>
    <dgm:pt modelId="{BDA91411-F92D-4BB6-B7C2-2E34F97FC4E5}">
      <dgm:prSet/>
      <dgm:spPr/>
      <dgm:t>
        <a:bodyPr/>
        <a:lstStyle/>
        <a:p>
          <a:r>
            <a:rPr lang="en-US" dirty="0"/>
            <a:t>In-text citations</a:t>
          </a:r>
        </a:p>
      </dgm:t>
    </dgm:pt>
    <dgm:pt modelId="{3676A06E-492B-4F46-A1A4-604DC7087625}" type="parTrans" cxnId="{B8C8BDD1-C289-47D5-BCBB-DC87EEDF4CE4}">
      <dgm:prSet/>
      <dgm:spPr/>
      <dgm:t>
        <a:bodyPr/>
        <a:lstStyle/>
        <a:p>
          <a:endParaRPr lang="en-US"/>
        </a:p>
      </dgm:t>
    </dgm:pt>
    <dgm:pt modelId="{224403E9-B693-4E1A-B135-2CF9FC0036AD}" type="sibTrans" cxnId="{B8C8BDD1-C289-47D5-BCBB-DC87EEDF4CE4}">
      <dgm:prSet/>
      <dgm:spPr/>
      <dgm:t>
        <a:bodyPr/>
        <a:lstStyle/>
        <a:p>
          <a:endParaRPr lang="en-US"/>
        </a:p>
      </dgm:t>
    </dgm:pt>
    <dgm:pt modelId="{BDE8E002-7B17-4DE6-9D10-DCFE087CC91E}">
      <dgm:prSet/>
      <dgm:spPr/>
      <dgm:t>
        <a:bodyPr/>
        <a:lstStyle/>
        <a:p>
          <a:r>
            <a:rPr lang="en-US" dirty="0"/>
            <a:t>Direct quotation</a:t>
          </a:r>
        </a:p>
      </dgm:t>
    </dgm:pt>
    <dgm:pt modelId="{1FD21FC5-1373-467A-BF66-4679DBEC1068}" type="parTrans" cxnId="{A75162BC-4086-4DEE-8BB4-49348F6B2FDB}">
      <dgm:prSet/>
      <dgm:spPr/>
      <dgm:t>
        <a:bodyPr/>
        <a:lstStyle/>
        <a:p>
          <a:endParaRPr lang="en-US"/>
        </a:p>
      </dgm:t>
    </dgm:pt>
    <dgm:pt modelId="{78150246-0BA4-4310-9424-D800A4388C98}" type="sibTrans" cxnId="{A75162BC-4086-4DEE-8BB4-49348F6B2FDB}">
      <dgm:prSet/>
      <dgm:spPr/>
      <dgm:t>
        <a:bodyPr/>
        <a:lstStyle/>
        <a:p>
          <a:endParaRPr lang="en-US"/>
        </a:p>
      </dgm:t>
    </dgm:pt>
    <dgm:pt modelId="{7D6BD1F9-0B92-4B51-B03B-C0A167DD4C95}" type="pres">
      <dgm:prSet presAssocID="{A39EDE08-299B-4A1B-A6E5-D7AF1C8A61ED}" presName="diagram" presStyleCnt="0">
        <dgm:presLayoutVars>
          <dgm:dir/>
          <dgm:resizeHandles val="exact"/>
        </dgm:presLayoutVars>
      </dgm:prSet>
      <dgm:spPr/>
    </dgm:pt>
    <dgm:pt modelId="{BB52B279-097C-487C-9866-38801A9B56C1}" type="pres">
      <dgm:prSet presAssocID="{C9F6EB43-F437-42C1-B4F6-B26717E72EFE}" presName="node" presStyleLbl="node1" presStyleIdx="0" presStyleCnt="6">
        <dgm:presLayoutVars>
          <dgm:bulletEnabled val="1"/>
        </dgm:presLayoutVars>
      </dgm:prSet>
      <dgm:spPr/>
    </dgm:pt>
    <dgm:pt modelId="{9B19F8B2-913D-4E8E-9EFA-CC72C85A8A49}" type="pres">
      <dgm:prSet presAssocID="{057761C6-D77F-4849-B422-DDC3C6641625}" presName="sibTrans" presStyleCnt="0"/>
      <dgm:spPr/>
    </dgm:pt>
    <dgm:pt modelId="{C8CF130E-07A3-4C4A-9753-BF43D4079AED}" type="pres">
      <dgm:prSet presAssocID="{9800000F-0285-4DFD-A5B0-F5C22603BC78}" presName="node" presStyleLbl="node1" presStyleIdx="1" presStyleCnt="6" custLinFactNeighborY="-1006">
        <dgm:presLayoutVars>
          <dgm:bulletEnabled val="1"/>
        </dgm:presLayoutVars>
      </dgm:prSet>
      <dgm:spPr/>
    </dgm:pt>
    <dgm:pt modelId="{C4E8A65B-9013-41EA-B79D-173C57C4280B}" type="pres">
      <dgm:prSet presAssocID="{6BB30BF0-076E-4722-B1CF-9BF5D8F19536}" presName="sibTrans" presStyleCnt="0"/>
      <dgm:spPr/>
    </dgm:pt>
    <dgm:pt modelId="{34A9A8B5-3581-49A0-A82E-1A410B41D40A}" type="pres">
      <dgm:prSet presAssocID="{CA3A6FB4-EF6F-41BC-97B6-BE6708658ED3}" presName="node" presStyleLbl="node1" presStyleIdx="2" presStyleCnt="6">
        <dgm:presLayoutVars>
          <dgm:bulletEnabled val="1"/>
        </dgm:presLayoutVars>
      </dgm:prSet>
      <dgm:spPr/>
    </dgm:pt>
    <dgm:pt modelId="{9E3BBADB-8F9F-406E-950A-51A37E9A5C8E}" type="pres">
      <dgm:prSet presAssocID="{FE9D925A-3E0A-43FE-B986-2B9D23E03594}" presName="sibTrans" presStyleCnt="0"/>
      <dgm:spPr/>
    </dgm:pt>
    <dgm:pt modelId="{77C6FE33-6042-4F6D-A950-1B2FC86F10EA}" type="pres">
      <dgm:prSet presAssocID="{EBEAFE2A-CA28-4B4F-81D2-4765C0F18801}" presName="node" presStyleLbl="node1" presStyleIdx="3" presStyleCnt="6">
        <dgm:presLayoutVars>
          <dgm:bulletEnabled val="1"/>
        </dgm:presLayoutVars>
      </dgm:prSet>
      <dgm:spPr/>
    </dgm:pt>
    <dgm:pt modelId="{516F82D1-7B45-417B-BE0E-73B27F2BDADC}" type="pres">
      <dgm:prSet presAssocID="{9DDBB7A1-FBB8-4689-9570-C5628C06D5B5}" presName="sibTrans" presStyleCnt="0"/>
      <dgm:spPr/>
    </dgm:pt>
    <dgm:pt modelId="{92F82C59-4B1E-4F07-B4A5-7C9CDD833371}" type="pres">
      <dgm:prSet presAssocID="{BDA91411-F92D-4BB6-B7C2-2E34F97FC4E5}" presName="node" presStyleLbl="node1" presStyleIdx="4" presStyleCnt="6">
        <dgm:presLayoutVars>
          <dgm:bulletEnabled val="1"/>
        </dgm:presLayoutVars>
      </dgm:prSet>
      <dgm:spPr/>
    </dgm:pt>
    <dgm:pt modelId="{616C4983-B2BF-45F5-AB4F-7582B4FDE197}" type="pres">
      <dgm:prSet presAssocID="{224403E9-B693-4E1A-B135-2CF9FC0036AD}" presName="sibTrans" presStyleCnt="0"/>
      <dgm:spPr/>
    </dgm:pt>
    <dgm:pt modelId="{E654CAFB-227B-4E78-B1E2-70563F244334}" type="pres">
      <dgm:prSet presAssocID="{BDE8E002-7B17-4DE6-9D10-DCFE087CC91E}" presName="node" presStyleLbl="node1" presStyleIdx="5" presStyleCnt="6">
        <dgm:presLayoutVars>
          <dgm:bulletEnabled val="1"/>
        </dgm:presLayoutVars>
      </dgm:prSet>
      <dgm:spPr/>
    </dgm:pt>
  </dgm:ptLst>
  <dgm:cxnLst>
    <dgm:cxn modelId="{EB027F17-03A0-4D4C-98F3-C7E406C34EDF}" type="presOf" srcId="{BDA91411-F92D-4BB6-B7C2-2E34F97FC4E5}" destId="{92F82C59-4B1E-4F07-B4A5-7C9CDD833371}" srcOrd="0" destOrd="0" presId="urn:microsoft.com/office/officeart/2005/8/layout/default"/>
    <dgm:cxn modelId="{EE36B52B-7392-4C14-8005-CF25D1D50B16}" srcId="{A39EDE08-299B-4A1B-A6E5-D7AF1C8A61ED}" destId="{C9F6EB43-F437-42C1-B4F6-B26717E72EFE}" srcOrd="0" destOrd="0" parTransId="{74E92884-835B-4BE6-81EE-4B9AD5E042BA}" sibTransId="{057761C6-D77F-4849-B422-DDC3C6641625}"/>
    <dgm:cxn modelId="{D37A8C37-0349-41C4-8E89-0E8A9D32CD7E}" type="presOf" srcId="{EBEAFE2A-CA28-4B4F-81D2-4765C0F18801}" destId="{77C6FE33-6042-4F6D-A950-1B2FC86F10EA}" srcOrd="0" destOrd="0" presId="urn:microsoft.com/office/officeart/2005/8/layout/default"/>
    <dgm:cxn modelId="{87E02660-5884-4A29-AEDB-90C7078463C8}" type="presOf" srcId="{C9F6EB43-F437-42C1-B4F6-B26717E72EFE}" destId="{BB52B279-097C-487C-9866-38801A9B56C1}" srcOrd="0" destOrd="0" presId="urn:microsoft.com/office/officeart/2005/8/layout/default"/>
    <dgm:cxn modelId="{D19CB981-8B37-4A75-9915-2E41D5F89512}" srcId="{A39EDE08-299B-4A1B-A6E5-D7AF1C8A61ED}" destId="{9800000F-0285-4DFD-A5B0-F5C22603BC78}" srcOrd="1" destOrd="0" parTransId="{61F7848F-781D-4E9A-9876-1A962B042FC0}" sibTransId="{6BB30BF0-076E-4722-B1CF-9BF5D8F19536}"/>
    <dgm:cxn modelId="{BA78859B-A6C5-416C-B9F0-0175B0BF6894}" type="presOf" srcId="{A39EDE08-299B-4A1B-A6E5-D7AF1C8A61ED}" destId="{7D6BD1F9-0B92-4B51-B03B-C0A167DD4C95}" srcOrd="0" destOrd="0" presId="urn:microsoft.com/office/officeart/2005/8/layout/default"/>
    <dgm:cxn modelId="{7F94C5B1-F425-40D1-882F-5BF742BA9A2E}" type="presOf" srcId="{9800000F-0285-4DFD-A5B0-F5C22603BC78}" destId="{C8CF130E-07A3-4C4A-9753-BF43D4079AED}" srcOrd="0" destOrd="0" presId="urn:microsoft.com/office/officeart/2005/8/layout/default"/>
    <dgm:cxn modelId="{048D71B2-E599-40E5-B7E2-B4B2D9A7A1C3}" srcId="{A39EDE08-299B-4A1B-A6E5-D7AF1C8A61ED}" destId="{CA3A6FB4-EF6F-41BC-97B6-BE6708658ED3}" srcOrd="2" destOrd="0" parTransId="{070B2392-B7BC-49EC-8463-C59870642F33}" sibTransId="{FE9D925A-3E0A-43FE-B986-2B9D23E03594}"/>
    <dgm:cxn modelId="{A75162BC-4086-4DEE-8BB4-49348F6B2FDB}" srcId="{A39EDE08-299B-4A1B-A6E5-D7AF1C8A61ED}" destId="{BDE8E002-7B17-4DE6-9D10-DCFE087CC91E}" srcOrd="5" destOrd="0" parTransId="{1FD21FC5-1373-467A-BF66-4679DBEC1068}" sibTransId="{78150246-0BA4-4310-9424-D800A4388C98}"/>
    <dgm:cxn modelId="{B8C8BDD1-C289-47D5-BCBB-DC87EEDF4CE4}" srcId="{A39EDE08-299B-4A1B-A6E5-D7AF1C8A61ED}" destId="{BDA91411-F92D-4BB6-B7C2-2E34F97FC4E5}" srcOrd="4" destOrd="0" parTransId="{3676A06E-492B-4F46-A1A4-604DC7087625}" sibTransId="{224403E9-B693-4E1A-B135-2CF9FC0036AD}"/>
    <dgm:cxn modelId="{9E5248D2-4674-4025-BBCF-1BEEB62D35C1}" srcId="{A39EDE08-299B-4A1B-A6E5-D7AF1C8A61ED}" destId="{EBEAFE2A-CA28-4B4F-81D2-4765C0F18801}" srcOrd="3" destOrd="0" parTransId="{ACB3FBFF-7E27-4099-BEA1-E61A9C792C06}" sibTransId="{9DDBB7A1-FBB8-4689-9570-C5628C06D5B5}"/>
    <dgm:cxn modelId="{CA0FD7E3-0F01-4028-A815-4C7B4F416967}" type="presOf" srcId="{CA3A6FB4-EF6F-41BC-97B6-BE6708658ED3}" destId="{34A9A8B5-3581-49A0-A82E-1A410B41D40A}" srcOrd="0" destOrd="0" presId="urn:microsoft.com/office/officeart/2005/8/layout/default"/>
    <dgm:cxn modelId="{5F6A0CEF-F82A-4852-9A33-F5F6256CED88}" type="presOf" srcId="{BDE8E002-7B17-4DE6-9D10-DCFE087CC91E}" destId="{E654CAFB-227B-4E78-B1E2-70563F244334}" srcOrd="0" destOrd="0" presId="urn:microsoft.com/office/officeart/2005/8/layout/default"/>
    <dgm:cxn modelId="{76AA2CAB-85D6-4E1B-B664-44EAD87DC0A9}" type="presParOf" srcId="{7D6BD1F9-0B92-4B51-B03B-C0A167DD4C95}" destId="{BB52B279-097C-487C-9866-38801A9B56C1}" srcOrd="0" destOrd="0" presId="urn:microsoft.com/office/officeart/2005/8/layout/default"/>
    <dgm:cxn modelId="{A27BE173-4876-4851-866F-39C56A9469C4}" type="presParOf" srcId="{7D6BD1F9-0B92-4B51-B03B-C0A167DD4C95}" destId="{9B19F8B2-913D-4E8E-9EFA-CC72C85A8A49}" srcOrd="1" destOrd="0" presId="urn:microsoft.com/office/officeart/2005/8/layout/default"/>
    <dgm:cxn modelId="{863B4062-EF3A-4B3E-B25E-077F0AB4B7CD}" type="presParOf" srcId="{7D6BD1F9-0B92-4B51-B03B-C0A167DD4C95}" destId="{C8CF130E-07A3-4C4A-9753-BF43D4079AED}" srcOrd="2" destOrd="0" presId="urn:microsoft.com/office/officeart/2005/8/layout/default"/>
    <dgm:cxn modelId="{86C9CEB7-E35A-47A5-8268-0CB982EB7F8B}" type="presParOf" srcId="{7D6BD1F9-0B92-4B51-B03B-C0A167DD4C95}" destId="{C4E8A65B-9013-41EA-B79D-173C57C4280B}" srcOrd="3" destOrd="0" presId="urn:microsoft.com/office/officeart/2005/8/layout/default"/>
    <dgm:cxn modelId="{0A965C89-716B-464A-BB81-05704DA2145C}" type="presParOf" srcId="{7D6BD1F9-0B92-4B51-B03B-C0A167DD4C95}" destId="{34A9A8B5-3581-49A0-A82E-1A410B41D40A}" srcOrd="4" destOrd="0" presId="urn:microsoft.com/office/officeart/2005/8/layout/default"/>
    <dgm:cxn modelId="{C6AA7B0E-96BC-4AFF-95E1-72A9DEE3CA73}" type="presParOf" srcId="{7D6BD1F9-0B92-4B51-B03B-C0A167DD4C95}" destId="{9E3BBADB-8F9F-406E-950A-51A37E9A5C8E}" srcOrd="5" destOrd="0" presId="urn:microsoft.com/office/officeart/2005/8/layout/default"/>
    <dgm:cxn modelId="{0A075134-0629-468C-964E-D9ED32968CC7}" type="presParOf" srcId="{7D6BD1F9-0B92-4B51-B03B-C0A167DD4C95}" destId="{77C6FE33-6042-4F6D-A950-1B2FC86F10EA}" srcOrd="6" destOrd="0" presId="urn:microsoft.com/office/officeart/2005/8/layout/default"/>
    <dgm:cxn modelId="{C0229DDF-7C03-407B-87FE-BBFC843C994C}" type="presParOf" srcId="{7D6BD1F9-0B92-4B51-B03B-C0A167DD4C95}" destId="{516F82D1-7B45-417B-BE0E-73B27F2BDADC}" srcOrd="7" destOrd="0" presId="urn:microsoft.com/office/officeart/2005/8/layout/default"/>
    <dgm:cxn modelId="{A463758D-DE88-48C9-8531-BB57840DE737}" type="presParOf" srcId="{7D6BD1F9-0B92-4B51-B03B-C0A167DD4C95}" destId="{92F82C59-4B1E-4F07-B4A5-7C9CDD833371}" srcOrd="8" destOrd="0" presId="urn:microsoft.com/office/officeart/2005/8/layout/default"/>
    <dgm:cxn modelId="{2D792BB6-DC26-424F-A96A-C6C6A28DF111}" type="presParOf" srcId="{7D6BD1F9-0B92-4B51-B03B-C0A167DD4C95}" destId="{616C4983-B2BF-45F5-AB4F-7582B4FDE197}" srcOrd="9" destOrd="0" presId="urn:microsoft.com/office/officeart/2005/8/layout/default"/>
    <dgm:cxn modelId="{393355BB-B587-4EAC-8625-8969F1F0313F}" type="presParOf" srcId="{7D6BD1F9-0B92-4B51-B03B-C0A167DD4C95}" destId="{E654CAFB-227B-4E78-B1E2-70563F24433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37F935-AF20-465F-8E13-40743273BF24}"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6A3AC34F-C8BE-4FEC-95EC-DD7F1B51D68F}">
      <dgm:prSet/>
      <dgm:spPr/>
      <dgm:t>
        <a:bodyPr/>
        <a:lstStyle/>
        <a:p>
          <a:r>
            <a:rPr lang="en-US" b="1" dirty="0"/>
            <a:t>PLAGIARISM</a:t>
          </a:r>
          <a:r>
            <a:rPr lang="en-US" dirty="0"/>
            <a:t> is using someone else’s ideas and work without acknowledging the owner. </a:t>
          </a:r>
        </a:p>
      </dgm:t>
    </dgm:pt>
    <dgm:pt modelId="{EDF64991-98CF-49AA-94DB-ECF33C4EE480}" type="parTrans" cxnId="{CD9B8B48-DD4A-4555-970F-A587D0147053}">
      <dgm:prSet/>
      <dgm:spPr/>
      <dgm:t>
        <a:bodyPr/>
        <a:lstStyle/>
        <a:p>
          <a:endParaRPr lang="en-US"/>
        </a:p>
      </dgm:t>
    </dgm:pt>
    <dgm:pt modelId="{C291C47E-044A-4AFB-B8FA-56115DDD3477}" type="sibTrans" cxnId="{CD9B8B48-DD4A-4555-970F-A587D0147053}">
      <dgm:prSet phldrT="01"/>
      <dgm:spPr/>
      <dgm:t>
        <a:bodyPr/>
        <a:lstStyle/>
        <a:p>
          <a:endParaRPr lang="en-US" dirty="0"/>
        </a:p>
      </dgm:t>
    </dgm:pt>
    <dgm:pt modelId="{C32C25E8-FDEF-4DDC-8B6B-880415E352AE}">
      <dgm:prSet/>
      <dgm:spPr/>
      <dgm:t>
        <a:bodyPr/>
        <a:lstStyle/>
        <a:p>
          <a:r>
            <a:rPr lang="tr-TR" dirty="0"/>
            <a:t>I</a:t>
          </a:r>
          <a:r>
            <a:rPr lang="en-US" dirty="0"/>
            <a:t>t is </a:t>
          </a:r>
          <a:r>
            <a:rPr lang="en-US" b="1" dirty="0"/>
            <a:t>stealing</a:t>
          </a:r>
          <a:r>
            <a:rPr lang="en-US" dirty="0"/>
            <a:t> intellectual property. </a:t>
          </a:r>
        </a:p>
      </dgm:t>
    </dgm:pt>
    <dgm:pt modelId="{D5D86742-A671-4E9A-B58B-0185A89908E4}" type="parTrans" cxnId="{801C6131-8717-46E8-A4CF-16CD8AEA3E8E}">
      <dgm:prSet/>
      <dgm:spPr/>
      <dgm:t>
        <a:bodyPr/>
        <a:lstStyle/>
        <a:p>
          <a:endParaRPr lang="en-US"/>
        </a:p>
      </dgm:t>
    </dgm:pt>
    <dgm:pt modelId="{1359762B-939D-45D7-B9BE-7219178573B7}" type="sibTrans" cxnId="{801C6131-8717-46E8-A4CF-16CD8AEA3E8E}">
      <dgm:prSet phldrT="02"/>
      <dgm:spPr/>
      <dgm:t>
        <a:bodyPr/>
        <a:lstStyle/>
        <a:p>
          <a:endParaRPr lang="en-US" dirty="0"/>
        </a:p>
      </dgm:t>
    </dgm:pt>
    <dgm:pt modelId="{CC8D12DF-108A-4C31-B935-1E1ABEA826F7}">
      <dgm:prSet/>
      <dgm:spPr/>
      <dgm:t>
        <a:bodyPr/>
        <a:lstStyle/>
        <a:p>
          <a:r>
            <a:rPr lang="en-US" dirty="0"/>
            <a:t>In order to </a:t>
          </a:r>
          <a:r>
            <a:rPr lang="en-US" b="1" dirty="0"/>
            <a:t>legally</a:t>
          </a:r>
          <a:r>
            <a:rPr lang="en-US" dirty="0"/>
            <a:t> borrow information, </a:t>
          </a:r>
          <a:r>
            <a:rPr lang="en-US" b="1" dirty="0"/>
            <a:t>CITATION</a:t>
          </a:r>
          <a:r>
            <a:rPr lang="en-US" dirty="0"/>
            <a:t> is essential. </a:t>
          </a:r>
        </a:p>
      </dgm:t>
    </dgm:pt>
    <dgm:pt modelId="{F50178F7-9175-4A5C-BDE5-EAE455106C35}" type="parTrans" cxnId="{98F64294-6714-4CAD-9A1F-FDC2DE393934}">
      <dgm:prSet/>
      <dgm:spPr/>
      <dgm:t>
        <a:bodyPr/>
        <a:lstStyle/>
        <a:p>
          <a:endParaRPr lang="en-US"/>
        </a:p>
      </dgm:t>
    </dgm:pt>
    <dgm:pt modelId="{14F560C8-24D6-4207-A13F-4398F587A779}" type="sibTrans" cxnId="{98F64294-6714-4CAD-9A1F-FDC2DE393934}">
      <dgm:prSet phldrT="03"/>
      <dgm:spPr/>
      <dgm:t>
        <a:bodyPr/>
        <a:lstStyle/>
        <a:p>
          <a:endParaRPr lang="en-US" dirty="0"/>
        </a:p>
      </dgm:t>
    </dgm:pt>
    <dgm:pt modelId="{6FFFC1E3-6272-419F-8E57-01A50052D0A3}" type="pres">
      <dgm:prSet presAssocID="{2D37F935-AF20-465F-8E13-40743273BF24}" presName="diagram" presStyleCnt="0">
        <dgm:presLayoutVars>
          <dgm:dir/>
          <dgm:resizeHandles val="exact"/>
        </dgm:presLayoutVars>
      </dgm:prSet>
      <dgm:spPr/>
    </dgm:pt>
    <dgm:pt modelId="{0AFBDBCD-6613-4BBD-8209-6EEC11FEC379}" type="pres">
      <dgm:prSet presAssocID="{6A3AC34F-C8BE-4FEC-95EC-DD7F1B51D68F}" presName="node" presStyleLbl="node1" presStyleIdx="0" presStyleCnt="3">
        <dgm:presLayoutVars>
          <dgm:bulletEnabled val="1"/>
        </dgm:presLayoutVars>
      </dgm:prSet>
      <dgm:spPr/>
    </dgm:pt>
    <dgm:pt modelId="{4CF66FBC-8687-4E56-AB97-3B23C347E818}" type="pres">
      <dgm:prSet presAssocID="{C291C47E-044A-4AFB-B8FA-56115DDD3477}" presName="sibTrans" presStyleLbl="sibTrans2D1" presStyleIdx="0" presStyleCnt="2"/>
      <dgm:spPr/>
    </dgm:pt>
    <dgm:pt modelId="{CF2C530A-E593-467B-B6B8-9B95C2676935}" type="pres">
      <dgm:prSet presAssocID="{C291C47E-044A-4AFB-B8FA-56115DDD3477}" presName="connectorText" presStyleLbl="sibTrans2D1" presStyleIdx="0" presStyleCnt="2"/>
      <dgm:spPr/>
    </dgm:pt>
    <dgm:pt modelId="{5AAF4364-8098-403D-A745-6E0E34DF79E7}" type="pres">
      <dgm:prSet presAssocID="{C32C25E8-FDEF-4DDC-8B6B-880415E352AE}" presName="node" presStyleLbl="node1" presStyleIdx="1" presStyleCnt="3">
        <dgm:presLayoutVars>
          <dgm:bulletEnabled val="1"/>
        </dgm:presLayoutVars>
      </dgm:prSet>
      <dgm:spPr/>
    </dgm:pt>
    <dgm:pt modelId="{7A4F933E-8F10-424D-B20F-06E554D4D99F}" type="pres">
      <dgm:prSet presAssocID="{1359762B-939D-45D7-B9BE-7219178573B7}" presName="sibTrans" presStyleLbl="sibTrans2D1" presStyleIdx="1" presStyleCnt="2"/>
      <dgm:spPr/>
    </dgm:pt>
    <dgm:pt modelId="{8B9C5D1F-C70B-4C3F-ACC8-125DDF601FF7}" type="pres">
      <dgm:prSet presAssocID="{1359762B-939D-45D7-B9BE-7219178573B7}" presName="connectorText" presStyleLbl="sibTrans2D1" presStyleIdx="1" presStyleCnt="2"/>
      <dgm:spPr/>
    </dgm:pt>
    <dgm:pt modelId="{B71BC18E-2E8A-404E-8C1F-E0276DA272F4}" type="pres">
      <dgm:prSet presAssocID="{CC8D12DF-108A-4C31-B935-1E1ABEA826F7}" presName="node" presStyleLbl="node1" presStyleIdx="2" presStyleCnt="3">
        <dgm:presLayoutVars>
          <dgm:bulletEnabled val="1"/>
        </dgm:presLayoutVars>
      </dgm:prSet>
      <dgm:spPr/>
    </dgm:pt>
  </dgm:ptLst>
  <dgm:cxnLst>
    <dgm:cxn modelId="{801C6131-8717-46E8-A4CF-16CD8AEA3E8E}" srcId="{2D37F935-AF20-465F-8E13-40743273BF24}" destId="{C32C25E8-FDEF-4DDC-8B6B-880415E352AE}" srcOrd="1" destOrd="0" parTransId="{D5D86742-A671-4E9A-B58B-0185A89908E4}" sibTransId="{1359762B-939D-45D7-B9BE-7219178573B7}"/>
    <dgm:cxn modelId="{CD9B8B48-DD4A-4555-970F-A587D0147053}" srcId="{2D37F935-AF20-465F-8E13-40743273BF24}" destId="{6A3AC34F-C8BE-4FEC-95EC-DD7F1B51D68F}" srcOrd="0" destOrd="0" parTransId="{EDF64991-98CF-49AA-94DB-ECF33C4EE480}" sibTransId="{C291C47E-044A-4AFB-B8FA-56115DDD3477}"/>
    <dgm:cxn modelId="{C18CB96D-4498-4114-8E01-F9835B77273F}" type="presOf" srcId="{1359762B-939D-45D7-B9BE-7219178573B7}" destId="{7A4F933E-8F10-424D-B20F-06E554D4D99F}" srcOrd="0" destOrd="0" presId="urn:microsoft.com/office/officeart/2005/8/layout/process5"/>
    <dgm:cxn modelId="{CA657259-3323-4080-B987-0AEE2E88F805}" type="presOf" srcId="{C291C47E-044A-4AFB-B8FA-56115DDD3477}" destId="{CF2C530A-E593-467B-B6B8-9B95C2676935}" srcOrd="1" destOrd="0" presId="urn:microsoft.com/office/officeart/2005/8/layout/process5"/>
    <dgm:cxn modelId="{98F64294-6714-4CAD-9A1F-FDC2DE393934}" srcId="{2D37F935-AF20-465F-8E13-40743273BF24}" destId="{CC8D12DF-108A-4C31-B935-1E1ABEA826F7}" srcOrd="2" destOrd="0" parTransId="{F50178F7-9175-4A5C-BDE5-EAE455106C35}" sibTransId="{14F560C8-24D6-4207-A13F-4398F587A779}"/>
    <dgm:cxn modelId="{5CD57AA7-4F42-493D-A69A-685CCEAFB41A}" type="presOf" srcId="{1359762B-939D-45D7-B9BE-7219178573B7}" destId="{8B9C5D1F-C70B-4C3F-ACC8-125DDF601FF7}" srcOrd="1" destOrd="0" presId="urn:microsoft.com/office/officeart/2005/8/layout/process5"/>
    <dgm:cxn modelId="{698C66B6-BA0A-49D5-8BCF-75C6F79A6C37}" type="presOf" srcId="{C291C47E-044A-4AFB-B8FA-56115DDD3477}" destId="{4CF66FBC-8687-4E56-AB97-3B23C347E818}" srcOrd="0" destOrd="0" presId="urn:microsoft.com/office/officeart/2005/8/layout/process5"/>
    <dgm:cxn modelId="{96FB49E4-DEB4-4D6C-9399-8BFDB0ACB018}" type="presOf" srcId="{2D37F935-AF20-465F-8E13-40743273BF24}" destId="{6FFFC1E3-6272-419F-8E57-01A50052D0A3}" srcOrd="0" destOrd="0" presId="urn:microsoft.com/office/officeart/2005/8/layout/process5"/>
    <dgm:cxn modelId="{D77CADF2-860C-4F86-ABB1-9F1F2C6C2BBA}" type="presOf" srcId="{6A3AC34F-C8BE-4FEC-95EC-DD7F1B51D68F}" destId="{0AFBDBCD-6613-4BBD-8209-6EEC11FEC379}" srcOrd="0" destOrd="0" presId="urn:microsoft.com/office/officeart/2005/8/layout/process5"/>
    <dgm:cxn modelId="{7681E4F5-F365-4CDA-B9B6-799A41E3892C}" type="presOf" srcId="{CC8D12DF-108A-4C31-B935-1E1ABEA826F7}" destId="{B71BC18E-2E8A-404E-8C1F-E0276DA272F4}" srcOrd="0" destOrd="0" presId="urn:microsoft.com/office/officeart/2005/8/layout/process5"/>
    <dgm:cxn modelId="{39BC19FA-EA3D-467D-BD0B-A717BEC07A32}" type="presOf" srcId="{C32C25E8-FDEF-4DDC-8B6B-880415E352AE}" destId="{5AAF4364-8098-403D-A745-6E0E34DF79E7}" srcOrd="0" destOrd="0" presId="urn:microsoft.com/office/officeart/2005/8/layout/process5"/>
    <dgm:cxn modelId="{A1267479-C468-4E24-B2FD-59A53C592ED8}" type="presParOf" srcId="{6FFFC1E3-6272-419F-8E57-01A50052D0A3}" destId="{0AFBDBCD-6613-4BBD-8209-6EEC11FEC379}" srcOrd="0" destOrd="0" presId="urn:microsoft.com/office/officeart/2005/8/layout/process5"/>
    <dgm:cxn modelId="{10EEA6A6-1153-43E2-9E52-F6FD63535757}" type="presParOf" srcId="{6FFFC1E3-6272-419F-8E57-01A50052D0A3}" destId="{4CF66FBC-8687-4E56-AB97-3B23C347E818}" srcOrd="1" destOrd="0" presId="urn:microsoft.com/office/officeart/2005/8/layout/process5"/>
    <dgm:cxn modelId="{24A1B848-EB47-4E4B-B713-27F8D2FDB250}" type="presParOf" srcId="{4CF66FBC-8687-4E56-AB97-3B23C347E818}" destId="{CF2C530A-E593-467B-B6B8-9B95C2676935}" srcOrd="0" destOrd="0" presId="urn:microsoft.com/office/officeart/2005/8/layout/process5"/>
    <dgm:cxn modelId="{E49B63D1-EB0F-4368-8CCA-B81780A7891E}" type="presParOf" srcId="{6FFFC1E3-6272-419F-8E57-01A50052D0A3}" destId="{5AAF4364-8098-403D-A745-6E0E34DF79E7}" srcOrd="2" destOrd="0" presId="urn:microsoft.com/office/officeart/2005/8/layout/process5"/>
    <dgm:cxn modelId="{AE1B2194-16BC-485E-8E7B-D51A4EEF4723}" type="presParOf" srcId="{6FFFC1E3-6272-419F-8E57-01A50052D0A3}" destId="{7A4F933E-8F10-424D-B20F-06E554D4D99F}" srcOrd="3" destOrd="0" presId="urn:microsoft.com/office/officeart/2005/8/layout/process5"/>
    <dgm:cxn modelId="{C7105F03-5302-4270-B780-AA44F256E2CD}" type="presParOf" srcId="{7A4F933E-8F10-424D-B20F-06E554D4D99F}" destId="{8B9C5D1F-C70B-4C3F-ACC8-125DDF601FF7}" srcOrd="0" destOrd="0" presId="urn:microsoft.com/office/officeart/2005/8/layout/process5"/>
    <dgm:cxn modelId="{91F62F46-7EAC-47E5-9BA8-90811474B38E}" type="presParOf" srcId="{6FFFC1E3-6272-419F-8E57-01A50052D0A3}" destId="{B71BC18E-2E8A-404E-8C1F-E0276DA272F4}"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372F66-E9C6-475D-8E99-C82F5E11DF1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B19E8623-D84F-4322-9ABF-3104575E4757}">
      <dgm:prSet custT="1"/>
      <dgm:spPr/>
      <dgm:t>
        <a:bodyPr/>
        <a:lstStyle/>
        <a:p>
          <a:r>
            <a:rPr lang="en-US" sz="2400" dirty="0"/>
            <a:t>When writing academic papers, you need to </a:t>
          </a:r>
          <a:r>
            <a:rPr lang="en-US" sz="2400" b="1" dirty="0"/>
            <a:t>support</a:t>
          </a:r>
          <a:r>
            <a:rPr lang="en-US" sz="2400" dirty="0"/>
            <a:t> your ideas by </a:t>
          </a:r>
          <a:r>
            <a:rPr lang="en-US" sz="2400" b="1" dirty="0"/>
            <a:t>borrowing information </a:t>
          </a:r>
          <a:r>
            <a:rPr lang="en-US" sz="2400" dirty="0"/>
            <a:t>from other academic sources and expert opinions. </a:t>
          </a:r>
        </a:p>
      </dgm:t>
    </dgm:pt>
    <dgm:pt modelId="{898551EE-A5A8-4A34-902C-C8A38ADDCEAF}" type="parTrans" cxnId="{DCC8D858-DDB0-4932-8935-AAF9D575E3DC}">
      <dgm:prSet/>
      <dgm:spPr/>
      <dgm:t>
        <a:bodyPr/>
        <a:lstStyle/>
        <a:p>
          <a:endParaRPr lang="en-US"/>
        </a:p>
      </dgm:t>
    </dgm:pt>
    <dgm:pt modelId="{3CFAFC1E-CDA9-420C-949C-1F6A507353FE}" type="sibTrans" cxnId="{DCC8D858-DDB0-4932-8935-AAF9D575E3DC}">
      <dgm:prSet/>
      <dgm:spPr/>
      <dgm:t>
        <a:bodyPr/>
        <a:lstStyle/>
        <a:p>
          <a:endParaRPr lang="en-US"/>
        </a:p>
      </dgm:t>
    </dgm:pt>
    <dgm:pt modelId="{B1FB2E81-A781-41F0-BD93-C58C1184A2DD}">
      <dgm:prSet custT="1"/>
      <dgm:spPr/>
      <dgm:t>
        <a:bodyPr/>
        <a:lstStyle/>
        <a:p>
          <a:r>
            <a:rPr lang="en-US" sz="2400" b="1" dirty="0"/>
            <a:t>CITATION</a:t>
          </a:r>
          <a:r>
            <a:rPr lang="en-US" sz="2400" dirty="0"/>
            <a:t> is referring to the original source of the information you borrowed.</a:t>
          </a:r>
        </a:p>
      </dgm:t>
    </dgm:pt>
    <dgm:pt modelId="{3A27A5D5-BAA4-480D-A1F4-C9309CE32997}" type="parTrans" cxnId="{DF92428E-1443-4C02-8C06-8D5F183C9FB4}">
      <dgm:prSet/>
      <dgm:spPr/>
      <dgm:t>
        <a:bodyPr/>
        <a:lstStyle/>
        <a:p>
          <a:endParaRPr lang="en-US"/>
        </a:p>
      </dgm:t>
    </dgm:pt>
    <dgm:pt modelId="{C4FC45BF-8B2E-4794-A412-78A8D66E6022}" type="sibTrans" cxnId="{DF92428E-1443-4C02-8C06-8D5F183C9FB4}">
      <dgm:prSet/>
      <dgm:spPr/>
      <dgm:t>
        <a:bodyPr/>
        <a:lstStyle/>
        <a:p>
          <a:endParaRPr lang="en-US"/>
        </a:p>
      </dgm:t>
    </dgm:pt>
    <dgm:pt modelId="{2199CE80-CBD1-4A21-8C72-6B2D3472E6DB}">
      <dgm:prSet custT="1"/>
      <dgm:spPr/>
      <dgm:t>
        <a:bodyPr/>
        <a:lstStyle/>
        <a:p>
          <a:pPr marL="0" marR="0" lvl="0" indent="0" defTabSz="914400" eaLnBrk="1" fontAlgn="auto" latinLnBrk="0" hangingPunct="1">
            <a:spcBef>
              <a:spcPts val="0"/>
            </a:spcBef>
            <a:spcAft>
              <a:spcPts val="0"/>
            </a:spcAft>
            <a:buClrTx/>
            <a:buSzTx/>
            <a:buFontTx/>
            <a:buNone/>
            <a:tabLst/>
            <a:defRPr/>
          </a:pPr>
          <a:endParaRPr lang="en-US" sz="2400" dirty="0"/>
        </a:p>
        <a:p>
          <a:pPr marL="0" marR="0" lvl="0" indent="0" defTabSz="914400" eaLnBrk="1" fontAlgn="auto" latinLnBrk="0" hangingPunct="1">
            <a:spcBef>
              <a:spcPts val="0"/>
            </a:spcBef>
            <a:spcAft>
              <a:spcPts val="0"/>
            </a:spcAft>
            <a:buClrTx/>
            <a:buSzTx/>
            <a:buFontTx/>
            <a:buNone/>
            <a:tabLst/>
            <a:defRPr/>
          </a:pPr>
          <a:r>
            <a:rPr lang="en-US" sz="2400" dirty="0"/>
            <a:t>A citation makes an academic paper </a:t>
          </a:r>
          <a:r>
            <a:rPr lang="en-US" sz="2400" b="1" dirty="0"/>
            <a:t>more</a:t>
          </a:r>
          <a:r>
            <a:rPr lang="en-US" sz="2400" dirty="0"/>
            <a:t> </a:t>
          </a:r>
          <a:r>
            <a:rPr lang="tr-TR" sz="2400" b="1" dirty="0"/>
            <a:t>reliable</a:t>
          </a:r>
          <a:r>
            <a:rPr lang="en-GB" sz="2400" dirty="0"/>
            <a:t> and </a:t>
          </a:r>
          <a:r>
            <a:rPr lang="en-US" sz="2400" dirty="0"/>
            <a:t>help</a:t>
          </a:r>
          <a:r>
            <a:rPr lang="tr-TR" sz="2400" dirty="0"/>
            <a:t>s</a:t>
          </a:r>
          <a:r>
            <a:rPr lang="en-US" sz="2400" dirty="0"/>
            <a:t> the readers </a:t>
          </a:r>
          <a:r>
            <a:rPr lang="en-US" sz="2400" b="1" dirty="0"/>
            <a:t>reach</a:t>
          </a:r>
          <a:r>
            <a:rPr lang="en-US" sz="2400" dirty="0"/>
            <a:t> </a:t>
          </a:r>
          <a:r>
            <a:rPr lang="en-US" sz="2400" b="1" dirty="0"/>
            <a:t>other</a:t>
          </a:r>
          <a:r>
            <a:rPr lang="en-US" sz="2400" dirty="0"/>
            <a:t> </a:t>
          </a:r>
          <a:r>
            <a:rPr lang="en-US" sz="2400" b="1" dirty="0"/>
            <a:t>sources</a:t>
          </a:r>
          <a:r>
            <a:rPr lang="en-US" sz="2400" dirty="0"/>
            <a:t>.</a:t>
          </a:r>
        </a:p>
        <a:p>
          <a:pPr marL="0" lvl="0" defTabSz="755650">
            <a:spcBef>
              <a:spcPct val="0"/>
            </a:spcBef>
            <a:spcAft>
              <a:spcPct val="35000"/>
            </a:spcAft>
            <a:buNone/>
          </a:pPr>
          <a:endParaRPr lang="en-US" sz="2000" dirty="0"/>
        </a:p>
      </dgm:t>
    </dgm:pt>
    <dgm:pt modelId="{2B8AC0E2-D727-4400-BB3F-9B400B444E54}" type="parTrans" cxnId="{6D390DA4-515C-4D5B-BDC1-764D81B0D9F0}">
      <dgm:prSet/>
      <dgm:spPr/>
      <dgm:t>
        <a:bodyPr/>
        <a:lstStyle/>
        <a:p>
          <a:endParaRPr lang="en-US"/>
        </a:p>
      </dgm:t>
    </dgm:pt>
    <dgm:pt modelId="{34EC502A-B910-488D-AB97-EF00862CC05E}" type="sibTrans" cxnId="{6D390DA4-515C-4D5B-BDC1-764D81B0D9F0}">
      <dgm:prSet/>
      <dgm:spPr/>
      <dgm:t>
        <a:bodyPr/>
        <a:lstStyle/>
        <a:p>
          <a:endParaRPr lang="en-US"/>
        </a:p>
      </dgm:t>
    </dgm:pt>
    <dgm:pt modelId="{7AC22A66-F506-40A2-887D-E6D7BA15D375}" type="pres">
      <dgm:prSet presAssocID="{75372F66-E9C6-475D-8E99-C82F5E11DF15}" presName="outerComposite" presStyleCnt="0">
        <dgm:presLayoutVars>
          <dgm:chMax val="5"/>
          <dgm:dir/>
          <dgm:resizeHandles val="exact"/>
        </dgm:presLayoutVars>
      </dgm:prSet>
      <dgm:spPr/>
    </dgm:pt>
    <dgm:pt modelId="{05898EE1-507E-4716-8ED5-AEAE1D52439C}" type="pres">
      <dgm:prSet presAssocID="{75372F66-E9C6-475D-8E99-C82F5E11DF15}" presName="dummyMaxCanvas" presStyleCnt="0">
        <dgm:presLayoutVars/>
      </dgm:prSet>
      <dgm:spPr/>
    </dgm:pt>
    <dgm:pt modelId="{28E65A19-9841-40BB-95D5-F7A0415331B8}" type="pres">
      <dgm:prSet presAssocID="{75372F66-E9C6-475D-8E99-C82F5E11DF15}" presName="ThreeNodes_1" presStyleLbl="node1" presStyleIdx="0" presStyleCnt="3" custScaleY="127890">
        <dgm:presLayoutVars>
          <dgm:bulletEnabled val="1"/>
        </dgm:presLayoutVars>
      </dgm:prSet>
      <dgm:spPr/>
    </dgm:pt>
    <dgm:pt modelId="{5BA687BF-C005-4A76-A25C-FCAD4B357CE4}" type="pres">
      <dgm:prSet presAssocID="{75372F66-E9C6-475D-8E99-C82F5E11DF15}" presName="ThreeNodes_2" presStyleLbl="node1" presStyleIdx="1" presStyleCnt="3" custLinFactNeighborX="-802" custLinFactNeighborY="8257">
        <dgm:presLayoutVars>
          <dgm:bulletEnabled val="1"/>
        </dgm:presLayoutVars>
      </dgm:prSet>
      <dgm:spPr/>
    </dgm:pt>
    <dgm:pt modelId="{FBA879C3-2D37-4241-B6CC-2D30F636572B}" type="pres">
      <dgm:prSet presAssocID="{75372F66-E9C6-475D-8E99-C82F5E11DF15}" presName="ThreeNodes_3" presStyleLbl="node1" presStyleIdx="2" presStyleCnt="3" custScaleY="99525" custLinFactNeighborX="-5" custLinFactNeighborY="18549">
        <dgm:presLayoutVars>
          <dgm:bulletEnabled val="1"/>
        </dgm:presLayoutVars>
      </dgm:prSet>
      <dgm:spPr/>
    </dgm:pt>
    <dgm:pt modelId="{4166A0DE-C806-4305-BC36-B2E696207C57}" type="pres">
      <dgm:prSet presAssocID="{75372F66-E9C6-475D-8E99-C82F5E11DF15}" presName="ThreeConn_1-2" presStyleLbl="fgAccFollowNode1" presStyleIdx="0" presStyleCnt="2">
        <dgm:presLayoutVars>
          <dgm:bulletEnabled val="1"/>
        </dgm:presLayoutVars>
      </dgm:prSet>
      <dgm:spPr/>
    </dgm:pt>
    <dgm:pt modelId="{7CB49027-6833-405B-AB6B-D5F07EFE855E}" type="pres">
      <dgm:prSet presAssocID="{75372F66-E9C6-475D-8E99-C82F5E11DF15}" presName="ThreeConn_2-3" presStyleLbl="fgAccFollowNode1" presStyleIdx="1" presStyleCnt="2">
        <dgm:presLayoutVars>
          <dgm:bulletEnabled val="1"/>
        </dgm:presLayoutVars>
      </dgm:prSet>
      <dgm:spPr/>
    </dgm:pt>
    <dgm:pt modelId="{E98C9F1D-D3E3-4B1A-8CF5-BAD70FF80229}" type="pres">
      <dgm:prSet presAssocID="{75372F66-E9C6-475D-8E99-C82F5E11DF15}" presName="ThreeNodes_1_text" presStyleLbl="node1" presStyleIdx="2" presStyleCnt="3">
        <dgm:presLayoutVars>
          <dgm:bulletEnabled val="1"/>
        </dgm:presLayoutVars>
      </dgm:prSet>
      <dgm:spPr/>
    </dgm:pt>
    <dgm:pt modelId="{83AD071E-82C0-408B-9695-58458692A551}" type="pres">
      <dgm:prSet presAssocID="{75372F66-E9C6-475D-8E99-C82F5E11DF15}" presName="ThreeNodes_2_text" presStyleLbl="node1" presStyleIdx="2" presStyleCnt="3">
        <dgm:presLayoutVars>
          <dgm:bulletEnabled val="1"/>
        </dgm:presLayoutVars>
      </dgm:prSet>
      <dgm:spPr/>
    </dgm:pt>
    <dgm:pt modelId="{A1597C35-83BA-4458-8FDC-BF0C93170318}" type="pres">
      <dgm:prSet presAssocID="{75372F66-E9C6-475D-8E99-C82F5E11DF15}" presName="ThreeNodes_3_text" presStyleLbl="node1" presStyleIdx="2" presStyleCnt="3">
        <dgm:presLayoutVars>
          <dgm:bulletEnabled val="1"/>
        </dgm:presLayoutVars>
      </dgm:prSet>
      <dgm:spPr/>
    </dgm:pt>
  </dgm:ptLst>
  <dgm:cxnLst>
    <dgm:cxn modelId="{36275424-9D04-4DE1-8E12-17BAC08E87D1}" type="presOf" srcId="{2199CE80-CBD1-4A21-8C72-6B2D3472E6DB}" destId="{FBA879C3-2D37-4241-B6CC-2D30F636572B}" srcOrd="0" destOrd="0" presId="urn:microsoft.com/office/officeart/2005/8/layout/vProcess5"/>
    <dgm:cxn modelId="{25FA5931-E74E-4C16-951A-90A7309B8482}" type="presOf" srcId="{B19E8623-D84F-4322-9ABF-3104575E4757}" destId="{28E65A19-9841-40BB-95D5-F7A0415331B8}" srcOrd="0" destOrd="0" presId="urn:microsoft.com/office/officeart/2005/8/layout/vProcess5"/>
    <dgm:cxn modelId="{CB206C36-305A-40C9-B28F-34EC8C28BC4F}" type="presOf" srcId="{B1FB2E81-A781-41F0-BD93-C58C1184A2DD}" destId="{5BA687BF-C005-4A76-A25C-FCAD4B357CE4}" srcOrd="0" destOrd="0" presId="urn:microsoft.com/office/officeart/2005/8/layout/vProcess5"/>
    <dgm:cxn modelId="{9190C86F-35C5-4277-9EF1-D2193C9D8B44}" type="presOf" srcId="{3CFAFC1E-CDA9-420C-949C-1F6A507353FE}" destId="{4166A0DE-C806-4305-BC36-B2E696207C57}" srcOrd="0" destOrd="0" presId="urn:microsoft.com/office/officeart/2005/8/layout/vProcess5"/>
    <dgm:cxn modelId="{019E1A50-46DC-4092-B9FE-5395AE799197}" type="presOf" srcId="{B19E8623-D84F-4322-9ABF-3104575E4757}" destId="{E98C9F1D-D3E3-4B1A-8CF5-BAD70FF80229}" srcOrd="1" destOrd="0" presId="urn:microsoft.com/office/officeart/2005/8/layout/vProcess5"/>
    <dgm:cxn modelId="{DCC8D858-DDB0-4932-8935-AAF9D575E3DC}" srcId="{75372F66-E9C6-475D-8E99-C82F5E11DF15}" destId="{B19E8623-D84F-4322-9ABF-3104575E4757}" srcOrd="0" destOrd="0" parTransId="{898551EE-A5A8-4A34-902C-C8A38ADDCEAF}" sibTransId="{3CFAFC1E-CDA9-420C-949C-1F6A507353FE}"/>
    <dgm:cxn modelId="{DF92428E-1443-4C02-8C06-8D5F183C9FB4}" srcId="{75372F66-E9C6-475D-8E99-C82F5E11DF15}" destId="{B1FB2E81-A781-41F0-BD93-C58C1184A2DD}" srcOrd="1" destOrd="0" parTransId="{3A27A5D5-BAA4-480D-A1F4-C9309CE32997}" sibTransId="{C4FC45BF-8B2E-4794-A412-78A8D66E6022}"/>
    <dgm:cxn modelId="{6D390DA4-515C-4D5B-BDC1-764D81B0D9F0}" srcId="{75372F66-E9C6-475D-8E99-C82F5E11DF15}" destId="{2199CE80-CBD1-4A21-8C72-6B2D3472E6DB}" srcOrd="2" destOrd="0" parTransId="{2B8AC0E2-D727-4400-BB3F-9B400B444E54}" sibTransId="{34EC502A-B910-488D-AB97-EF00862CC05E}"/>
    <dgm:cxn modelId="{BC8BADB8-2D16-4A0D-A036-1F1E14B34579}" type="presOf" srcId="{2199CE80-CBD1-4A21-8C72-6B2D3472E6DB}" destId="{A1597C35-83BA-4458-8FDC-BF0C93170318}" srcOrd="1" destOrd="0" presId="urn:microsoft.com/office/officeart/2005/8/layout/vProcess5"/>
    <dgm:cxn modelId="{D40BACCA-6AC2-4D2A-A116-DE8A49A41C33}" type="presOf" srcId="{75372F66-E9C6-475D-8E99-C82F5E11DF15}" destId="{7AC22A66-F506-40A2-887D-E6D7BA15D375}" srcOrd="0" destOrd="0" presId="urn:microsoft.com/office/officeart/2005/8/layout/vProcess5"/>
    <dgm:cxn modelId="{9867CAD4-DDB6-49AB-8340-E2FD0953F1F0}" type="presOf" srcId="{C4FC45BF-8B2E-4794-A412-78A8D66E6022}" destId="{7CB49027-6833-405B-AB6B-D5F07EFE855E}" srcOrd="0" destOrd="0" presId="urn:microsoft.com/office/officeart/2005/8/layout/vProcess5"/>
    <dgm:cxn modelId="{763559F6-A5E6-4484-A0F5-38525B3DFAAA}" type="presOf" srcId="{B1FB2E81-A781-41F0-BD93-C58C1184A2DD}" destId="{83AD071E-82C0-408B-9695-58458692A551}" srcOrd="1" destOrd="0" presId="urn:microsoft.com/office/officeart/2005/8/layout/vProcess5"/>
    <dgm:cxn modelId="{B5C3D354-7404-4228-982B-6D9264BDF57D}" type="presParOf" srcId="{7AC22A66-F506-40A2-887D-E6D7BA15D375}" destId="{05898EE1-507E-4716-8ED5-AEAE1D52439C}" srcOrd="0" destOrd="0" presId="urn:microsoft.com/office/officeart/2005/8/layout/vProcess5"/>
    <dgm:cxn modelId="{95960945-D006-483C-859A-9116F12A25E7}" type="presParOf" srcId="{7AC22A66-F506-40A2-887D-E6D7BA15D375}" destId="{28E65A19-9841-40BB-95D5-F7A0415331B8}" srcOrd="1" destOrd="0" presId="urn:microsoft.com/office/officeart/2005/8/layout/vProcess5"/>
    <dgm:cxn modelId="{39073D10-A8FB-4830-9F1F-65D8B68AF0E0}" type="presParOf" srcId="{7AC22A66-F506-40A2-887D-E6D7BA15D375}" destId="{5BA687BF-C005-4A76-A25C-FCAD4B357CE4}" srcOrd="2" destOrd="0" presId="urn:microsoft.com/office/officeart/2005/8/layout/vProcess5"/>
    <dgm:cxn modelId="{EFF74D5E-3858-43C7-BEE4-97B8B6FD15E7}" type="presParOf" srcId="{7AC22A66-F506-40A2-887D-E6D7BA15D375}" destId="{FBA879C3-2D37-4241-B6CC-2D30F636572B}" srcOrd="3" destOrd="0" presId="urn:microsoft.com/office/officeart/2005/8/layout/vProcess5"/>
    <dgm:cxn modelId="{21AF79A0-E9BE-4CE9-B85D-C76E85792B3C}" type="presParOf" srcId="{7AC22A66-F506-40A2-887D-E6D7BA15D375}" destId="{4166A0DE-C806-4305-BC36-B2E696207C57}" srcOrd="4" destOrd="0" presId="urn:microsoft.com/office/officeart/2005/8/layout/vProcess5"/>
    <dgm:cxn modelId="{E23727DA-8B1A-4316-A639-16F89084C36F}" type="presParOf" srcId="{7AC22A66-F506-40A2-887D-E6D7BA15D375}" destId="{7CB49027-6833-405B-AB6B-D5F07EFE855E}" srcOrd="5" destOrd="0" presId="urn:microsoft.com/office/officeart/2005/8/layout/vProcess5"/>
    <dgm:cxn modelId="{C1E4D517-ADF8-4DD7-96AD-B6753C96D273}" type="presParOf" srcId="{7AC22A66-F506-40A2-887D-E6D7BA15D375}" destId="{E98C9F1D-D3E3-4B1A-8CF5-BAD70FF80229}" srcOrd="6" destOrd="0" presId="urn:microsoft.com/office/officeart/2005/8/layout/vProcess5"/>
    <dgm:cxn modelId="{96FE83CA-AC30-4485-8128-9BE77214C7D4}" type="presParOf" srcId="{7AC22A66-F506-40A2-887D-E6D7BA15D375}" destId="{83AD071E-82C0-408B-9695-58458692A551}" srcOrd="7" destOrd="0" presId="urn:microsoft.com/office/officeart/2005/8/layout/vProcess5"/>
    <dgm:cxn modelId="{36DC5BD2-8500-4ED7-81D9-AAA33ED12485}" type="presParOf" srcId="{7AC22A66-F506-40A2-887D-E6D7BA15D375}" destId="{A1597C35-83BA-4458-8FDC-BF0C9317031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93CC36-46C7-4320-A562-8BF3915524F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DB0FB88-8BB6-4E8D-BADB-8F8A7AF78E17}">
      <dgm:prSet custT="1"/>
      <dgm:spPr/>
      <dgm:t>
        <a:bodyPr/>
        <a:lstStyle/>
        <a:p>
          <a:r>
            <a:rPr lang="en-GB" sz="2400" dirty="0"/>
            <a:t>It is a brief notation </a:t>
          </a:r>
          <a:r>
            <a:rPr lang="en-GB" sz="2400" b="1" u="sng" dirty="0"/>
            <a:t>within the text</a:t>
          </a:r>
          <a:r>
            <a:rPr lang="en-GB" sz="2400" b="1" dirty="0"/>
            <a:t> </a:t>
          </a:r>
          <a:r>
            <a:rPr lang="en-GB" sz="2400" dirty="0"/>
            <a:t>which leads the reader to the reference list.</a:t>
          </a:r>
        </a:p>
      </dgm:t>
    </dgm:pt>
    <dgm:pt modelId="{E6E406B6-7D0C-4A6F-9A13-9570320A8BDB}" type="parTrans" cxnId="{AB7E2BF6-9FD3-4046-8E13-6C8695F309FD}">
      <dgm:prSet/>
      <dgm:spPr/>
      <dgm:t>
        <a:bodyPr/>
        <a:lstStyle/>
        <a:p>
          <a:endParaRPr lang="en-GB"/>
        </a:p>
      </dgm:t>
    </dgm:pt>
    <dgm:pt modelId="{86CE5B9A-26CF-46AF-B11F-0BE4091AEEC6}" type="sibTrans" cxnId="{AB7E2BF6-9FD3-4046-8E13-6C8695F309FD}">
      <dgm:prSet/>
      <dgm:spPr/>
      <dgm:t>
        <a:bodyPr/>
        <a:lstStyle/>
        <a:p>
          <a:endParaRPr lang="en-GB"/>
        </a:p>
      </dgm:t>
    </dgm:pt>
    <dgm:pt modelId="{08FEDC68-9FC4-49F6-B001-21BC2A4EFB26}" type="pres">
      <dgm:prSet presAssocID="{6593CC36-46C7-4320-A562-8BF3915524FF}" presName="linear" presStyleCnt="0">
        <dgm:presLayoutVars>
          <dgm:animLvl val="lvl"/>
          <dgm:resizeHandles val="exact"/>
        </dgm:presLayoutVars>
      </dgm:prSet>
      <dgm:spPr/>
    </dgm:pt>
    <dgm:pt modelId="{CF2A902D-CBF7-4E84-A959-046E25062A37}" type="pres">
      <dgm:prSet presAssocID="{DDB0FB88-8BB6-4E8D-BADB-8F8A7AF78E17}" presName="parentText" presStyleLbl="node1" presStyleIdx="0" presStyleCnt="1" custScaleY="184435" custLinFactNeighborX="889" custLinFactNeighborY="-30778">
        <dgm:presLayoutVars>
          <dgm:chMax val="0"/>
          <dgm:bulletEnabled val="1"/>
        </dgm:presLayoutVars>
      </dgm:prSet>
      <dgm:spPr/>
    </dgm:pt>
  </dgm:ptLst>
  <dgm:cxnLst>
    <dgm:cxn modelId="{3C9DB0D6-7180-4C0B-876A-1921DB38F2C7}" type="presOf" srcId="{6593CC36-46C7-4320-A562-8BF3915524FF}" destId="{08FEDC68-9FC4-49F6-B001-21BC2A4EFB26}" srcOrd="0" destOrd="0" presId="urn:microsoft.com/office/officeart/2005/8/layout/vList2"/>
    <dgm:cxn modelId="{29F06FF1-A152-4AFA-9DBD-F70F6C4D4FB1}" type="presOf" srcId="{DDB0FB88-8BB6-4E8D-BADB-8F8A7AF78E17}" destId="{CF2A902D-CBF7-4E84-A959-046E25062A37}" srcOrd="0" destOrd="0" presId="urn:microsoft.com/office/officeart/2005/8/layout/vList2"/>
    <dgm:cxn modelId="{AB7E2BF6-9FD3-4046-8E13-6C8695F309FD}" srcId="{6593CC36-46C7-4320-A562-8BF3915524FF}" destId="{DDB0FB88-8BB6-4E8D-BADB-8F8A7AF78E17}" srcOrd="0" destOrd="0" parTransId="{E6E406B6-7D0C-4A6F-9A13-9570320A8BDB}" sibTransId="{86CE5B9A-26CF-46AF-B11F-0BE4091AEEC6}"/>
    <dgm:cxn modelId="{687C9598-D89F-4B28-9F6B-D976B85394C6}" type="presParOf" srcId="{08FEDC68-9FC4-49F6-B001-21BC2A4EFB26}" destId="{CF2A902D-CBF7-4E84-A959-046E25062A3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72F66-E9C6-475D-8E99-C82F5E11DF15}"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B19E8623-D84F-4322-9ABF-3104575E4757}">
      <dgm:prSet/>
      <dgm:spPr/>
      <dgm:t>
        <a:bodyPr/>
        <a:lstStyle/>
        <a:p>
          <a:r>
            <a:rPr lang="en-US" dirty="0"/>
            <a:t>author </a:t>
          </a:r>
          <a:r>
            <a:rPr lang="en-US" b="1" u="sng" dirty="0"/>
            <a:t>surname</a:t>
          </a:r>
        </a:p>
      </dgm:t>
    </dgm:pt>
    <dgm:pt modelId="{898551EE-A5A8-4A34-902C-C8A38ADDCEAF}" type="parTrans" cxnId="{DCC8D858-DDB0-4932-8935-AAF9D575E3DC}">
      <dgm:prSet/>
      <dgm:spPr/>
      <dgm:t>
        <a:bodyPr/>
        <a:lstStyle/>
        <a:p>
          <a:endParaRPr lang="en-US"/>
        </a:p>
      </dgm:t>
    </dgm:pt>
    <dgm:pt modelId="{3CFAFC1E-CDA9-420C-949C-1F6A507353FE}" type="sibTrans" cxnId="{DCC8D858-DDB0-4932-8935-AAF9D575E3DC}">
      <dgm:prSet phldrT="01"/>
      <dgm:spPr/>
      <dgm:t>
        <a:bodyPr/>
        <a:lstStyle/>
        <a:p>
          <a:r>
            <a:rPr lang="en-US" dirty="0"/>
            <a:t>1</a:t>
          </a:r>
        </a:p>
      </dgm:t>
    </dgm:pt>
    <dgm:pt modelId="{B1FB2E81-A781-41F0-BD93-C58C1184A2DD}">
      <dgm:prSet/>
      <dgm:spPr/>
      <dgm:t>
        <a:bodyPr/>
        <a:lstStyle/>
        <a:p>
          <a:r>
            <a:rPr lang="en-US" dirty="0"/>
            <a:t>publication </a:t>
          </a:r>
          <a:r>
            <a:rPr lang="en-US" b="1" u="sng" dirty="0"/>
            <a:t>year</a:t>
          </a:r>
        </a:p>
      </dgm:t>
    </dgm:pt>
    <dgm:pt modelId="{3A27A5D5-BAA4-480D-A1F4-C9309CE32997}" type="parTrans" cxnId="{DF92428E-1443-4C02-8C06-8D5F183C9FB4}">
      <dgm:prSet/>
      <dgm:spPr/>
      <dgm:t>
        <a:bodyPr/>
        <a:lstStyle/>
        <a:p>
          <a:endParaRPr lang="en-US"/>
        </a:p>
      </dgm:t>
    </dgm:pt>
    <dgm:pt modelId="{C4FC45BF-8B2E-4794-A412-78A8D66E6022}" type="sibTrans" cxnId="{DF92428E-1443-4C02-8C06-8D5F183C9FB4}">
      <dgm:prSet phldrT="02"/>
      <dgm:spPr/>
      <dgm:t>
        <a:bodyPr/>
        <a:lstStyle/>
        <a:p>
          <a:r>
            <a:rPr lang="en-US" dirty="0"/>
            <a:t>2</a:t>
          </a:r>
        </a:p>
      </dgm:t>
    </dgm:pt>
    <dgm:pt modelId="{2199CE80-CBD1-4A21-8C72-6B2D3472E6DB}">
      <dgm:prSet/>
      <dgm:spPr/>
      <dgm:t>
        <a:bodyPr/>
        <a:lstStyle/>
        <a:p>
          <a:pPr marL="0" marR="0" lvl="0" indent="0" defTabSz="914400" eaLnBrk="1" fontAlgn="auto" latinLnBrk="0" hangingPunct="1">
            <a:spcBef>
              <a:spcPts val="0"/>
            </a:spcBef>
            <a:spcAft>
              <a:spcPts val="0"/>
            </a:spcAft>
            <a:buClrTx/>
            <a:buSzTx/>
            <a:buFontTx/>
            <a:buNone/>
            <a:tabLst/>
            <a:defRPr/>
          </a:pPr>
          <a:r>
            <a:rPr lang="en-US" b="1" dirty="0"/>
            <a:t>page</a:t>
          </a:r>
          <a:r>
            <a:rPr lang="en-US" dirty="0"/>
            <a:t> number (for printed sources)</a:t>
          </a:r>
        </a:p>
      </dgm:t>
    </dgm:pt>
    <dgm:pt modelId="{2B8AC0E2-D727-4400-BB3F-9B400B444E54}" type="parTrans" cxnId="{6D390DA4-515C-4D5B-BDC1-764D81B0D9F0}">
      <dgm:prSet/>
      <dgm:spPr/>
      <dgm:t>
        <a:bodyPr/>
        <a:lstStyle/>
        <a:p>
          <a:endParaRPr lang="en-US"/>
        </a:p>
      </dgm:t>
    </dgm:pt>
    <dgm:pt modelId="{34EC502A-B910-488D-AB97-EF00862CC05E}" type="sibTrans" cxnId="{6D390DA4-515C-4D5B-BDC1-764D81B0D9F0}">
      <dgm:prSet phldrT="03"/>
      <dgm:spPr/>
      <dgm:t>
        <a:bodyPr/>
        <a:lstStyle/>
        <a:p>
          <a:r>
            <a:rPr lang="en-US" dirty="0"/>
            <a:t>3</a:t>
          </a:r>
        </a:p>
      </dgm:t>
    </dgm:pt>
    <dgm:pt modelId="{C64F7F34-903B-46FA-BAF3-913C5EA06550}" type="pres">
      <dgm:prSet presAssocID="{75372F66-E9C6-475D-8E99-C82F5E11DF15}" presName="Name0" presStyleCnt="0">
        <dgm:presLayoutVars>
          <dgm:animLvl val="lvl"/>
          <dgm:resizeHandles val="exact"/>
        </dgm:presLayoutVars>
      </dgm:prSet>
      <dgm:spPr/>
    </dgm:pt>
    <dgm:pt modelId="{AC4929C6-A4E1-4988-B750-371699FE4513}" type="pres">
      <dgm:prSet presAssocID="{B19E8623-D84F-4322-9ABF-3104575E4757}" presName="compositeNode" presStyleCnt="0">
        <dgm:presLayoutVars>
          <dgm:bulletEnabled val="1"/>
        </dgm:presLayoutVars>
      </dgm:prSet>
      <dgm:spPr/>
    </dgm:pt>
    <dgm:pt modelId="{B22B5E14-0022-41A8-9489-66CE3391B924}" type="pres">
      <dgm:prSet presAssocID="{B19E8623-D84F-4322-9ABF-3104575E4757}" presName="bgRect" presStyleLbl="alignNode1" presStyleIdx="0" presStyleCnt="3" custLinFactNeighborX="2197" custLinFactNeighborY="1525"/>
      <dgm:spPr/>
    </dgm:pt>
    <dgm:pt modelId="{5D03B170-B8E2-480B-906A-F920543DB6F4}" type="pres">
      <dgm:prSet presAssocID="{3CFAFC1E-CDA9-420C-949C-1F6A507353FE}" presName="sibTransNodeRect" presStyleLbl="alignNode1" presStyleIdx="0" presStyleCnt="3">
        <dgm:presLayoutVars>
          <dgm:chMax val="0"/>
          <dgm:bulletEnabled val="1"/>
        </dgm:presLayoutVars>
      </dgm:prSet>
      <dgm:spPr/>
    </dgm:pt>
    <dgm:pt modelId="{6FB05F6A-1187-43AC-9452-62232C091F13}" type="pres">
      <dgm:prSet presAssocID="{B19E8623-D84F-4322-9ABF-3104575E4757}" presName="nodeRect" presStyleLbl="alignNode1" presStyleIdx="0" presStyleCnt="3">
        <dgm:presLayoutVars>
          <dgm:bulletEnabled val="1"/>
        </dgm:presLayoutVars>
      </dgm:prSet>
      <dgm:spPr/>
    </dgm:pt>
    <dgm:pt modelId="{AC7BC07F-E09C-4853-BAB6-485D4B6BF20F}" type="pres">
      <dgm:prSet presAssocID="{3CFAFC1E-CDA9-420C-949C-1F6A507353FE}" presName="sibTrans" presStyleCnt="0"/>
      <dgm:spPr/>
    </dgm:pt>
    <dgm:pt modelId="{7B33147A-D769-4166-85A2-7BF27F4AEAC5}" type="pres">
      <dgm:prSet presAssocID="{B1FB2E81-A781-41F0-BD93-C58C1184A2DD}" presName="compositeNode" presStyleCnt="0">
        <dgm:presLayoutVars>
          <dgm:bulletEnabled val="1"/>
        </dgm:presLayoutVars>
      </dgm:prSet>
      <dgm:spPr/>
    </dgm:pt>
    <dgm:pt modelId="{0F37420D-9C5A-414F-81FD-F5D2E220F195}" type="pres">
      <dgm:prSet presAssocID="{B1FB2E81-A781-41F0-BD93-C58C1184A2DD}" presName="bgRect" presStyleLbl="alignNode1" presStyleIdx="1" presStyleCnt="3"/>
      <dgm:spPr/>
    </dgm:pt>
    <dgm:pt modelId="{FD6CFD2F-2512-4BFC-B673-949C0B8E1C02}" type="pres">
      <dgm:prSet presAssocID="{C4FC45BF-8B2E-4794-A412-78A8D66E6022}" presName="sibTransNodeRect" presStyleLbl="alignNode1" presStyleIdx="1" presStyleCnt="3">
        <dgm:presLayoutVars>
          <dgm:chMax val="0"/>
          <dgm:bulletEnabled val="1"/>
        </dgm:presLayoutVars>
      </dgm:prSet>
      <dgm:spPr/>
    </dgm:pt>
    <dgm:pt modelId="{E112FE6F-7DA5-451A-8B4A-375243A31F5C}" type="pres">
      <dgm:prSet presAssocID="{B1FB2E81-A781-41F0-BD93-C58C1184A2DD}" presName="nodeRect" presStyleLbl="alignNode1" presStyleIdx="1" presStyleCnt="3">
        <dgm:presLayoutVars>
          <dgm:bulletEnabled val="1"/>
        </dgm:presLayoutVars>
      </dgm:prSet>
      <dgm:spPr/>
    </dgm:pt>
    <dgm:pt modelId="{1943C98C-B5AA-4AC3-8C77-00FB1DD6B611}" type="pres">
      <dgm:prSet presAssocID="{C4FC45BF-8B2E-4794-A412-78A8D66E6022}" presName="sibTrans" presStyleCnt="0"/>
      <dgm:spPr/>
    </dgm:pt>
    <dgm:pt modelId="{002279AE-D3AA-44F1-A3EB-910919B154AF}" type="pres">
      <dgm:prSet presAssocID="{2199CE80-CBD1-4A21-8C72-6B2D3472E6DB}" presName="compositeNode" presStyleCnt="0">
        <dgm:presLayoutVars>
          <dgm:bulletEnabled val="1"/>
        </dgm:presLayoutVars>
      </dgm:prSet>
      <dgm:spPr/>
    </dgm:pt>
    <dgm:pt modelId="{451A1F37-4D4E-4813-B6D7-7C0E831B3873}" type="pres">
      <dgm:prSet presAssocID="{2199CE80-CBD1-4A21-8C72-6B2D3472E6DB}" presName="bgRect" presStyleLbl="alignNode1" presStyleIdx="2" presStyleCnt="3"/>
      <dgm:spPr/>
    </dgm:pt>
    <dgm:pt modelId="{C20C5F1B-0AEC-4B59-920A-8D00F8307237}" type="pres">
      <dgm:prSet presAssocID="{34EC502A-B910-488D-AB97-EF00862CC05E}" presName="sibTransNodeRect" presStyleLbl="alignNode1" presStyleIdx="2" presStyleCnt="3">
        <dgm:presLayoutVars>
          <dgm:chMax val="0"/>
          <dgm:bulletEnabled val="1"/>
        </dgm:presLayoutVars>
      </dgm:prSet>
      <dgm:spPr/>
    </dgm:pt>
    <dgm:pt modelId="{6CC92D86-1A6C-49E1-93DB-6DEA689112B8}" type="pres">
      <dgm:prSet presAssocID="{2199CE80-CBD1-4A21-8C72-6B2D3472E6DB}" presName="nodeRect" presStyleLbl="alignNode1" presStyleIdx="2" presStyleCnt="3">
        <dgm:presLayoutVars>
          <dgm:bulletEnabled val="1"/>
        </dgm:presLayoutVars>
      </dgm:prSet>
      <dgm:spPr/>
    </dgm:pt>
  </dgm:ptLst>
  <dgm:cxnLst>
    <dgm:cxn modelId="{08749707-9A16-4B84-9D28-C3A3D2EC4145}" type="presOf" srcId="{75372F66-E9C6-475D-8E99-C82F5E11DF15}" destId="{C64F7F34-903B-46FA-BAF3-913C5EA06550}" srcOrd="0" destOrd="0" presId="urn:microsoft.com/office/officeart/2016/7/layout/LinearBlockProcessNumbered"/>
    <dgm:cxn modelId="{66BF7C16-DEAF-4DC5-9880-4EF4B6721E63}" type="presOf" srcId="{2199CE80-CBD1-4A21-8C72-6B2D3472E6DB}" destId="{6CC92D86-1A6C-49E1-93DB-6DEA689112B8}" srcOrd="1" destOrd="0" presId="urn:microsoft.com/office/officeart/2016/7/layout/LinearBlockProcessNumbered"/>
    <dgm:cxn modelId="{0D89A418-CB7D-4B32-A607-D58B891D2CA7}" type="presOf" srcId="{B1FB2E81-A781-41F0-BD93-C58C1184A2DD}" destId="{E112FE6F-7DA5-451A-8B4A-375243A31F5C}" srcOrd="1" destOrd="0" presId="urn:microsoft.com/office/officeart/2016/7/layout/LinearBlockProcessNumbered"/>
    <dgm:cxn modelId="{8D4C335C-80C6-4C80-B168-FD3AB8571139}" type="presOf" srcId="{B1FB2E81-A781-41F0-BD93-C58C1184A2DD}" destId="{0F37420D-9C5A-414F-81FD-F5D2E220F195}" srcOrd="0" destOrd="0" presId="urn:microsoft.com/office/officeart/2016/7/layout/LinearBlockProcessNumbered"/>
    <dgm:cxn modelId="{96C23151-FDBC-486E-9393-4F1A95937950}" type="presOf" srcId="{34EC502A-B910-488D-AB97-EF00862CC05E}" destId="{C20C5F1B-0AEC-4B59-920A-8D00F8307237}" srcOrd="0" destOrd="0" presId="urn:microsoft.com/office/officeart/2016/7/layout/LinearBlockProcessNumbered"/>
    <dgm:cxn modelId="{21714552-A739-42FD-B2B2-81844E95F4E6}" type="presOf" srcId="{C4FC45BF-8B2E-4794-A412-78A8D66E6022}" destId="{FD6CFD2F-2512-4BFC-B673-949C0B8E1C02}" srcOrd="0" destOrd="0" presId="urn:microsoft.com/office/officeart/2016/7/layout/LinearBlockProcessNumbered"/>
    <dgm:cxn modelId="{DCC8D858-DDB0-4932-8935-AAF9D575E3DC}" srcId="{75372F66-E9C6-475D-8E99-C82F5E11DF15}" destId="{B19E8623-D84F-4322-9ABF-3104575E4757}" srcOrd="0" destOrd="0" parTransId="{898551EE-A5A8-4A34-902C-C8A38ADDCEAF}" sibTransId="{3CFAFC1E-CDA9-420C-949C-1F6A507353FE}"/>
    <dgm:cxn modelId="{DF92428E-1443-4C02-8C06-8D5F183C9FB4}" srcId="{75372F66-E9C6-475D-8E99-C82F5E11DF15}" destId="{B1FB2E81-A781-41F0-BD93-C58C1184A2DD}" srcOrd="1" destOrd="0" parTransId="{3A27A5D5-BAA4-480D-A1F4-C9309CE32997}" sibTransId="{C4FC45BF-8B2E-4794-A412-78A8D66E6022}"/>
    <dgm:cxn modelId="{6D390DA4-515C-4D5B-BDC1-764D81B0D9F0}" srcId="{75372F66-E9C6-475D-8E99-C82F5E11DF15}" destId="{2199CE80-CBD1-4A21-8C72-6B2D3472E6DB}" srcOrd="2" destOrd="0" parTransId="{2B8AC0E2-D727-4400-BB3F-9B400B444E54}" sibTransId="{34EC502A-B910-488D-AB97-EF00862CC05E}"/>
    <dgm:cxn modelId="{7B3D32A8-F8E8-4762-9E7C-AEE62F91CEC7}" type="presOf" srcId="{B19E8623-D84F-4322-9ABF-3104575E4757}" destId="{6FB05F6A-1187-43AC-9452-62232C091F13}" srcOrd="1" destOrd="0" presId="urn:microsoft.com/office/officeart/2016/7/layout/LinearBlockProcessNumbered"/>
    <dgm:cxn modelId="{1DBD5AC5-C05B-47A9-AC0F-5C155A75FDCC}" type="presOf" srcId="{B19E8623-D84F-4322-9ABF-3104575E4757}" destId="{B22B5E14-0022-41A8-9489-66CE3391B924}" srcOrd="0" destOrd="0" presId="urn:microsoft.com/office/officeart/2016/7/layout/LinearBlockProcessNumbered"/>
    <dgm:cxn modelId="{47D605CA-F9B6-4352-8A3E-14A62396D299}" type="presOf" srcId="{3CFAFC1E-CDA9-420C-949C-1F6A507353FE}" destId="{5D03B170-B8E2-480B-906A-F920543DB6F4}" srcOrd="0" destOrd="0" presId="urn:microsoft.com/office/officeart/2016/7/layout/LinearBlockProcessNumbered"/>
    <dgm:cxn modelId="{298EC3D6-74AF-46E8-B901-791F3F4BC41C}" type="presOf" srcId="{2199CE80-CBD1-4A21-8C72-6B2D3472E6DB}" destId="{451A1F37-4D4E-4813-B6D7-7C0E831B3873}" srcOrd="0" destOrd="0" presId="urn:microsoft.com/office/officeart/2016/7/layout/LinearBlockProcessNumbered"/>
    <dgm:cxn modelId="{2FD66E28-5559-4981-BD17-3C153913346F}" type="presParOf" srcId="{C64F7F34-903B-46FA-BAF3-913C5EA06550}" destId="{AC4929C6-A4E1-4988-B750-371699FE4513}" srcOrd="0" destOrd="0" presId="urn:microsoft.com/office/officeart/2016/7/layout/LinearBlockProcessNumbered"/>
    <dgm:cxn modelId="{9FAF755A-63D9-407D-9A6F-66019C35B326}" type="presParOf" srcId="{AC4929C6-A4E1-4988-B750-371699FE4513}" destId="{B22B5E14-0022-41A8-9489-66CE3391B924}" srcOrd="0" destOrd="0" presId="urn:microsoft.com/office/officeart/2016/7/layout/LinearBlockProcessNumbered"/>
    <dgm:cxn modelId="{7C83275D-C29E-4452-A526-BD56B3C19EAD}" type="presParOf" srcId="{AC4929C6-A4E1-4988-B750-371699FE4513}" destId="{5D03B170-B8E2-480B-906A-F920543DB6F4}" srcOrd="1" destOrd="0" presId="urn:microsoft.com/office/officeart/2016/7/layout/LinearBlockProcessNumbered"/>
    <dgm:cxn modelId="{2CD7FA0B-651F-4CF2-9D39-8E7C0F35697B}" type="presParOf" srcId="{AC4929C6-A4E1-4988-B750-371699FE4513}" destId="{6FB05F6A-1187-43AC-9452-62232C091F13}" srcOrd="2" destOrd="0" presId="urn:microsoft.com/office/officeart/2016/7/layout/LinearBlockProcessNumbered"/>
    <dgm:cxn modelId="{48E6E8E3-2FAC-476A-A715-7DF53C96DD5B}" type="presParOf" srcId="{C64F7F34-903B-46FA-BAF3-913C5EA06550}" destId="{AC7BC07F-E09C-4853-BAB6-485D4B6BF20F}" srcOrd="1" destOrd="0" presId="urn:microsoft.com/office/officeart/2016/7/layout/LinearBlockProcessNumbered"/>
    <dgm:cxn modelId="{E7984C01-077D-47B7-BD7E-9E63E0B0CBF8}" type="presParOf" srcId="{C64F7F34-903B-46FA-BAF3-913C5EA06550}" destId="{7B33147A-D769-4166-85A2-7BF27F4AEAC5}" srcOrd="2" destOrd="0" presId="urn:microsoft.com/office/officeart/2016/7/layout/LinearBlockProcessNumbered"/>
    <dgm:cxn modelId="{99D8EB96-1298-4499-B249-E2E94C6E25B0}" type="presParOf" srcId="{7B33147A-D769-4166-85A2-7BF27F4AEAC5}" destId="{0F37420D-9C5A-414F-81FD-F5D2E220F195}" srcOrd="0" destOrd="0" presId="urn:microsoft.com/office/officeart/2016/7/layout/LinearBlockProcessNumbered"/>
    <dgm:cxn modelId="{CAF22AD4-C046-4CF4-B1F5-7054BBB609FC}" type="presParOf" srcId="{7B33147A-D769-4166-85A2-7BF27F4AEAC5}" destId="{FD6CFD2F-2512-4BFC-B673-949C0B8E1C02}" srcOrd="1" destOrd="0" presId="urn:microsoft.com/office/officeart/2016/7/layout/LinearBlockProcessNumbered"/>
    <dgm:cxn modelId="{9819BE3E-EFC8-4FF9-8D97-6A1BA0B73CA3}" type="presParOf" srcId="{7B33147A-D769-4166-85A2-7BF27F4AEAC5}" destId="{E112FE6F-7DA5-451A-8B4A-375243A31F5C}" srcOrd="2" destOrd="0" presId="urn:microsoft.com/office/officeart/2016/7/layout/LinearBlockProcessNumbered"/>
    <dgm:cxn modelId="{FCF9BC4B-DBC1-41DB-9198-E48B2498E830}" type="presParOf" srcId="{C64F7F34-903B-46FA-BAF3-913C5EA06550}" destId="{1943C98C-B5AA-4AC3-8C77-00FB1DD6B611}" srcOrd="3" destOrd="0" presId="urn:microsoft.com/office/officeart/2016/7/layout/LinearBlockProcessNumbered"/>
    <dgm:cxn modelId="{136133DC-7AB0-4395-83BF-DF6E80E72AA5}" type="presParOf" srcId="{C64F7F34-903B-46FA-BAF3-913C5EA06550}" destId="{002279AE-D3AA-44F1-A3EB-910919B154AF}" srcOrd="4" destOrd="0" presId="urn:microsoft.com/office/officeart/2016/7/layout/LinearBlockProcessNumbered"/>
    <dgm:cxn modelId="{425F34EB-564B-4CD8-9327-42A5582FF269}" type="presParOf" srcId="{002279AE-D3AA-44F1-A3EB-910919B154AF}" destId="{451A1F37-4D4E-4813-B6D7-7C0E831B3873}" srcOrd="0" destOrd="0" presId="urn:microsoft.com/office/officeart/2016/7/layout/LinearBlockProcessNumbered"/>
    <dgm:cxn modelId="{41343387-9FBE-4B64-8E0F-A1C1B7B31180}" type="presParOf" srcId="{002279AE-D3AA-44F1-A3EB-910919B154AF}" destId="{C20C5F1B-0AEC-4B59-920A-8D00F8307237}" srcOrd="1" destOrd="0" presId="urn:microsoft.com/office/officeart/2016/7/layout/LinearBlockProcessNumbered"/>
    <dgm:cxn modelId="{6CA25D6C-984C-4E3A-B46A-52F5DF99E9DE}" type="presParOf" srcId="{002279AE-D3AA-44F1-A3EB-910919B154AF}" destId="{6CC92D86-1A6C-49E1-93DB-6DEA689112B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B74EF8-1234-4250-ACD1-7BD7405C039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BFA89D75-4491-460F-AC48-448E1ED83897}">
      <dgm:prSet/>
      <dgm:spPr/>
      <dgm:t>
        <a:bodyPr/>
        <a:lstStyle/>
        <a:p>
          <a:r>
            <a:rPr lang="en-GB" dirty="0"/>
            <a:t>State / Express / Present / Point out</a:t>
          </a:r>
          <a:endParaRPr lang="en-US" dirty="0"/>
        </a:p>
      </dgm:t>
    </dgm:pt>
    <dgm:pt modelId="{E946CF3A-E769-4F74-9BF4-BE53B2EEB594}" type="parTrans" cxnId="{487471E6-92EB-4319-9893-93D741288234}">
      <dgm:prSet/>
      <dgm:spPr/>
      <dgm:t>
        <a:bodyPr/>
        <a:lstStyle/>
        <a:p>
          <a:endParaRPr lang="en-US"/>
        </a:p>
      </dgm:t>
    </dgm:pt>
    <dgm:pt modelId="{300D7B95-1301-4E40-9431-7CC48B8E2367}" type="sibTrans" cxnId="{487471E6-92EB-4319-9893-93D741288234}">
      <dgm:prSet/>
      <dgm:spPr/>
      <dgm:t>
        <a:bodyPr/>
        <a:lstStyle/>
        <a:p>
          <a:endParaRPr lang="en-US"/>
        </a:p>
      </dgm:t>
    </dgm:pt>
    <dgm:pt modelId="{20213008-9AF7-40A7-B114-8F4FCAC77DB9}">
      <dgm:prSet/>
      <dgm:spPr/>
      <dgm:t>
        <a:bodyPr/>
        <a:lstStyle/>
        <a:p>
          <a:r>
            <a:rPr lang="en-GB"/>
            <a:t>Argue / Assert / Claim</a:t>
          </a:r>
          <a:endParaRPr lang="en-US"/>
        </a:p>
      </dgm:t>
    </dgm:pt>
    <dgm:pt modelId="{0DF596C2-14B0-418F-9603-9E7CB925A0F7}" type="parTrans" cxnId="{CC911A11-9C92-4955-A5EB-85EBC8C1676C}">
      <dgm:prSet/>
      <dgm:spPr/>
      <dgm:t>
        <a:bodyPr/>
        <a:lstStyle/>
        <a:p>
          <a:endParaRPr lang="en-US"/>
        </a:p>
      </dgm:t>
    </dgm:pt>
    <dgm:pt modelId="{A6A18BA2-FEF8-4D17-AD4D-C396E1D3C24D}" type="sibTrans" cxnId="{CC911A11-9C92-4955-A5EB-85EBC8C1676C}">
      <dgm:prSet/>
      <dgm:spPr/>
      <dgm:t>
        <a:bodyPr/>
        <a:lstStyle/>
        <a:p>
          <a:endParaRPr lang="en-US"/>
        </a:p>
      </dgm:t>
    </dgm:pt>
    <dgm:pt modelId="{05D06280-D486-497C-A147-0C01197A4DBF}">
      <dgm:prSet/>
      <dgm:spPr/>
      <dgm:t>
        <a:bodyPr/>
        <a:lstStyle/>
        <a:p>
          <a:r>
            <a:rPr lang="en-GB" dirty="0"/>
            <a:t>Emphasize / Highlight / Stress</a:t>
          </a:r>
          <a:endParaRPr lang="en-US" dirty="0"/>
        </a:p>
      </dgm:t>
    </dgm:pt>
    <dgm:pt modelId="{6EEFD9F8-DE64-4206-BB26-406427C67E8A}" type="parTrans" cxnId="{808A3293-1309-486C-BB6B-18048F5B67B4}">
      <dgm:prSet/>
      <dgm:spPr/>
      <dgm:t>
        <a:bodyPr/>
        <a:lstStyle/>
        <a:p>
          <a:endParaRPr lang="en-US"/>
        </a:p>
      </dgm:t>
    </dgm:pt>
    <dgm:pt modelId="{501F1FF2-613B-4571-B878-636B4B613A8A}" type="sibTrans" cxnId="{808A3293-1309-486C-BB6B-18048F5B67B4}">
      <dgm:prSet/>
      <dgm:spPr/>
      <dgm:t>
        <a:bodyPr/>
        <a:lstStyle/>
        <a:p>
          <a:endParaRPr lang="en-US"/>
        </a:p>
      </dgm:t>
    </dgm:pt>
    <dgm:pt modelId="{201C08A3-AF55-44BC-9606-4F1547C1AEBA}">
      <dgm:prSet/>
      <dgm:spPr/>
      <dgm:t>
        <a:bodyPr/>
        <a:lstStyle/>
        <a:p>
          <a:r>
            <a:rPr lang="en-GB" dirty="0"/>
            <a:t>Explain / Clarify</a:t>
          </a:r>
          <a:endParaRPr lang="en-US" dirty="0"/>
        </a:p>
      </dgm:t>
    </dgm:pt>
    <dgm:pt modelId="{AB0D56C4-6FF4-4195-9575-F51D74CBF8E7}" type="parTrans" cxnId="{0260AE7A-F13C-4F3F-B93D-1AB019951784}">
      <dgm:prSet/>
      <dgm:spPr/>
      <dgm:t>
        <a:bodyPr/>
        <a:lstStyle/>
        <a:p>
          <a:endParaRPr lang="en-US"/>
        </a:p>
      </dgm:t>
    </dgm:pt>
    <dgm:pt modelId="{087E363B-0E53-41E0-BB01-A01ED00EFCD0}" type="sibTrans" cxnId="{0260AE7A-F13C-4F3F-B93D-1AB019951784}">
      <dgm:prSet/>
      <dgm:spPr/>
      <dgm:t>
        <a:bodyPr/>
        <a:lstStyle/>
        <a:p>
          <a:endParaRPr lang="en-US"/>
        </a:p>
      </dgm:t>
    </dgm:pt>
    <dgm:pt modelId="{5E1C10B4-F59F-48EA-A131-5D573B6BB7A8}">
      <dgm:prSet/>
      <dgm:spPr/>
      <dgm:t>
        <a:bodyPr/>
        <a:lstStyle/>
        <a:p>
          <a:r>
            <a:rPr lang="en-GB" dirty="0"/>
            <a:t>Describe / Illustrate / Show / List</a:t>
          </a:r>
          <a:endParaRPr lang="en-US" dirty="0"/>
        </a:p>
      </dgm:t>
    </dgm:pt>
    <dgm:pt modelId="{8D1E897A-1B5C-4AEE-9AAC-1BD928CC5828}" type="parTrans" cxnId="{FD6723DF-F3A2-41B8-BF57-5E72C49DAD7C}">
      <dgm:prSet/>
      <dgm:spPr/>
      <dgm:t>
        <a:bodyPr/>
        <a:lstStyle/>
        <a:p>
          <a:endParaRPr lang="en-US"/>
        </a:p>
      </dgm:t>
    </dgm:pt>
    <dgm:pt modelId="{2E632262-5DB1-4E2B-A712-54BE15B8A8AD}" type="sibTrans" cxnId="{FD6723DF-F3A2-41B8-BF57-5E72C49DAD7C}">
      <dgm:prSet/>
      <dgm:spPr/>
      <dgm:t>
        <a:bodyPr/>
        <a:lstStyle/>
        <a:p>
          <a:endParaRPr lang="en-US"/>
        </a:p>
      </dgm:t>
    </dgm:pt>
    <dgm:pt modelId="{30379E05-47F3-4052-B310-FF059DA7F33F}">
      <dgm:prSet custT="1"/>
      <dgm:spPr/>
      <dgm:t>
        <a:bodyPr/>
        <a:lstStyle/>
        <a:p>
          <a:r>
            <a:rPr lang="en-GB" sz="2800" strike="sngStrike" dirty="0">
              <a:solidFill>
                <a:schemeClr val="bg1"/>
              </a:solidFill>
            </a:rPr>
            <a:t>Say / Tell / Want / Think / Feel / Believe</a:t>
          </a:r>
        </a:p>
      </dgm:t>
    </dgm:pt>
    <dgm:pt modelId="{74CC6DA7-E11B-47FB-967F-0EE4ABE92B33}" type="parTrans" cxnId="{4422D2CC-1A77-41AA-9A1F-BB8AA3D5D468}">
      <dgm:prSet/>
      <dgm:spPr/>
      <dgm:t>
        <a:bodyPr/>
        <a:lstStyle/>
        <a:p>
          <a:endParaRPr lang="en-GB"/>
        </a:p>
      </dgm:t>
    </dgm:pt>
    <dgm:pt modelId="{92A5A72E-1C0F-4F79-91CB-B0F222404DB4}" type="sibTrans" cxnId="{4422D2CC-1A77-41AA-9A1F-BB8AA3D5D468}">
      <dgm:prSet/>
      <dgm:spPr/>
      <dgm:t>
        <a:bodyPr/>
        <a:lstStyle/>
        <a:p>
          <a:endParaRPr lang="en-GB"/>
        </a:p>
      </dgm:t>
    </dgm:pt>
    <dgm:pt modelId="{2FD3536F-B4B4-4D8B-ADF6-2DDC4C26276A}" type="pres">
      <dgm:prSet presAssocID="{7FB74EF8-1234-4250-ACD1-7BD7405C0394}" presName="diagram" presStyleCnt="0">
        <dgm:presLayoutVars>
          <dgm:dir/>
          <dgm:resizeHandles val="exact"/>
        </dgm:presLayoutVars>
      </dgm:prSet>
      <dgm:spPr/>
    </dgm:pt>
    <dgm:pt modelId="{3BEFC0AF-0854-469B-AF7D-27E457EE61BC}" type="pres">
      <dgm:prSet presAssocID="{BFA89D75-4491-460F-AC48-448E1ED83897}" presName="node" presStyleLbl="node1" presStyleIdx="0" presStyleCnt="6">
        <dgm:presLayoutVars>
          <dgm:bulletEnabled val="1"/>
        </dgm:presLayoutVars>
      </dgm:prSet>
      <dgm:spPr/>
    </dgm:pt>
    <dgm:pt modelId="{4F61F79A-B9DB-4B3B-89B3-CFF8E6F6EE3E}" type="pres">
      <dgm:prSet presAssocID="{300D7B95-1301-4E40-9431-7CC48B8E2367}" presName="sibTrans" presStyleCnt="0"/>
      <dgm:spPr/>
    </dgm:pt>
    <dgm:pt modelId="{235E20FF-88F5-40D6-8308-0A7EC5A201A2}" type="pres">
      <dgm:prSet presAssocID="{20213008-9AF7-40A7-B114-8F4FCAC77DB9}" presName="node" presStyleLbl="node1" presStyleIdx="1" presStyleCnt="6">
        <dgm:presLayoutVars>
          <dgm:bulletEnabled val="1"/>
        </dgm:presLayoutVars>
      </dgm:prSet>
      <dgm:spPr/>
    </dgm:pt>
    <dgm:pt modelId="{F7ECE7F1-EDDE-475E-AE79-D3EC45A7CAFE}" type="pres">
      <dgm:prSet presAssocID="{A6A18BA2-FEF8-4D17-AD4D-C396E1D3C24D}" presName="sibTrans" presStyleCnt="0"/>
      <dgm:spPr/>
    </dgm:pt>
    <dgm:pt modelId="{AF6B7A10-2A21-4371-9CEC-FA3CFD4CE0D1}" type="pres">
      <dgm:prSet presAssocID="{05D06280-D486-497C-A147-0C01197A4DBF}" presName="node" presStyleLbl="node1" presStyleIdx="2" presStyleCnt="6">
        <dgm:presLayoutVars>
          <dgm:bulletEnabled val="1"/>
        </dgm:presLayoutVars>
      </dgm:prSet>
      <dgm:spPr/>
    </dgm:pt>
    <dgm:pt modelId="{5BB136D3-337A-43FF-98CF-6E8F485F91BC}" type="pres">
      <dgm:prSet presAssocID="{501F1FF2-613B-4571-B878-636B4B613A8A}" presName="sibTrans" presStyleCnt="0"/>
      <dgm:spPr/>
    </dgm:pt>
    <dgm:pt modelId="{81A9DBB2-313D-454D-9380-F0DBC2737397}" type="pres">
      <dgm:prSet presAssocID="{30379E05-47F3-4052-B310-FF059DA7F33F}" presName="node" presStyleLbl="node1" presStyleIdx="3" presStyleCnt="6" custLinFactX="100000" custLinFactNeighborX="119950" custLinFactNeighborY="-5819">
        <dgm:presLayoutVars>
          <dgm:bulletEnabled val="1"/>
        </dgm:presLayoutVars>
      </dgm:prSet>
      <dgm:spPr/>
    </dgm:pt>
    <dgm:pt modelId="{6EA88625-10E2-4CE8-945C-6049C2993E7A}" type="pres">
      <dgm:prSet presAssocID="{92A5A72E-1C0F-4F79-91CB-B0F222404DB4}" presName="sibTrans" presStyleCnt="0"/>
      <dgm:spPr/>
    </dgm:pt>
    <dgm:pt modelId="{F103A371-5317-4F84-90F0-27F5EE40CF04}" type="pres">
      <dgm:prSet presAssocID="{201C08A3-AF55-44BC-9606-4F1547C1AEBA}" presName="node" presStyleLbl="node1" presStyleIdx="4" presStyleCnt="6" custLinFactX="-10801" custLinFactNeighborX="-100000" custLinFactNeighborY="-2866">
        <dgm:presLayoutVars>
          <dgm:bulletEnabled val="1"/>
        </dgm:presLayoutVars>
      </dgm:prSet>
      <dgm:spPr/>
    </dgm:pt>
    <dgm:pt modelId="{A74738E6-082B-4D49-83A5-CE3D0CC751B0}" type="pres">
      <dgm:prSet presAssocID="{087E363B-0E53-41E0-BB01-A01ED00EFCD0}" presName="sibTrans" presStyleCnt="0"/>
      <dgm:spPr/>
    </dgm:pt>
    <dgm:pt modelId="{BA08A7D0-393C-4731-A105-1FDF60111D7F}" type="pres">
      <dgm:prSet presAssocID="{5E1C10B4-F59F-48EA-A131-5D573B6BB7A8}" presName="node" presStyleLbl="node1" presStyleIdx="5" presStyleCnt="6" custLinFactX="-10589" custLinFactNeighborX="-100000" custLinFactNeighborY="-4953">
        <dgm:presLayoutVars>
          <dgm:bulletEnabled val="1"/>
        </dgm:presLayoutVars>
      </dgm:prSet>
      <dgm:spPr/>
    </dgm:pt>
  </dgm:ptLst>
  <dgm:cxnLst>
    <dgm:cxn modelId="{35F59B0C-AA20-4D23-8595-3E8F91FBD40F}" type="presOf" srcId="{BFA89D75-4491-460F-AC48-448E1ED83897}" destId="{3BEFC0AF-0854-469B-AF7D-27E457EE61BC}" srcOrd="0" destOrd="0" presId="urn:microsoft.com/office/officeart/2005/8/layout/default"/>
    <dgm:cxn modelId="{CC911A11-9C92-4955-A5EB-85EBC8C1676C}" srcId="{7FB74EF8-1234-4250-ACD1-7BD7405C0394}" destId="{20213008-9AF7-40A7-B114-8F4FCAC77DB9}" srcOrd="1" destOrd="0" parTransId="{0DF596C2-14B0-418F-9603-9E7CB925A0F7}" sibTransId="{A6A18BA2-FEF8-4D17-AD4D-C396E1D3C24D}"/>
    <dgm:cxn modelId="{5C486E5F-BDD9-46E7-90A7-F4308C741433}" type="presOf" srcId="{5E1C10B4-F59F-48EA-A131-5D573B6BB7A8}" destId="{BA08A7D0-393C-4731-A105-1FDF60111D7F}" srcOrd="0" destOrd="0" presId="urn:microsoft.com/office/officeart/2005/8/layout/default"/>
    <dgm:cxn modelId="{2FF91545-0314-4625-A30F-0EFFF4816266}" type="presOf" srcId="{20213008-9AF7-40A7-B114-8F4FCAC77DB9}" destId="{235E20FF-88F5-40D6-8308-0A7EC5A201A2}" srcOrd="0" destOrd="0" presId="urn:microsoft.com/office/officeart/2005/8/layout/default"/>
    <dgm:cxn modelId="{74B1B14C-BFA7-4F6A-BF51-6041148A4DBF}" type="presOf" srcId="{05D06280-D486-497C-A147-0C01197A4DBF}" destId="{AF6B7A10-2A21-4371-9CEC-FA3CFD4CE0D1}" srcOrd="0" destOrd="0" presId="urn:microsoft.com/office/officeart/2005/8/layout/default"/>
    <dgm:cxn modelId="{0260AE7A-F13C-4F3F-B93D-1AB019951784}" srcId="{7FB74EF8-1234-4250-ACD1-7BD7405C0394}" destId="{201C08A3-AF55-44BC-9606-4F1547C1AEBA}" srcOrd="4" destOrd="0" parTransId="{AB0D56C4-6FF4-4195-9575-F51D74CBF8E7}" sibTransId="{087E363B-0E53-41E0-BB01-A01ED00EFCD0}"/>
    <dgm:cxn modelId="{808A3293-1309-486C-BB6B-18048F5B67B4}" srcId="{7FB74EF8-1234-4250-ACD1-7BD7405C0394}" destId="{05D06280-D486-497C-A147-0C01197A4DBF}" srcOrd="2" destOrd="0" parTransId="{6EEFD9F8-DE64-4206-BB26-406427C67E8A}" sibTransId="{501F1FF2-613B-4571-B878-636B4B613A8A}"/>
    <dgm:cxn modelId="{4422D2CC-1A77-41AA-9A1F-BB8AA3D5D468}" srcId="{7FB74EF8-1234-4250-ACD1-7BD7405C0394}" destId="{30379E05-47F3-4052-B310-FF059DA7F33F}" srcOrd="3" destOrd="0" parTransId="{74CC6DA7-E11B-47FB-967F-0EE4ABE92B33}" sibTransId="{92A5A72E-1C0F-4F79-91CB-B0F222404DB4}"/>
    <dgm:cxn modelId="{C43FA9CE-4177-4FE3-BEAF-66FAE2DEEAA5}" type="presOf" srcId="{30379E05-47F3-4052-B310-FF059DA7F33F}" destId="{81A9DBB2-313D-454D-9380-F0DBC2737397}" srcOrd="0" destOrd="0" presId="urn:microsoft.com/office/officeart/2005/8/layout/default"/>
    <dgm:cxn modelId="{FD6723DF-F3A2-41B8-BF57-5E72C49DAD7C}" srcId="{7FB74EF8-1234-4250-ACD1-7BD7405C0394}" destId="{5E1C10B4-F59F-48EA-A131-5D573B6BB7A8}" srcOrd="5" destOrd="0" parTransId="{8D1E897A-1B5C-4AEE-9AAC-1BD928CC5828}" sibTransId="{2E632262-5DB1-4E2B-A712-54BE15B8A8AD}"/>
    <dgm:cxn modelId="{487471E6-92EB-4319-9893-93D741288234}" srcId="{7FB74EF8-1234-4250-ACD1-7BD7405C0394}" destId="{BFA89D75-4491-460F-AC48-448E1ED83897}" srcOrd="0" destOrd="0" parTransId="{E946CF3A-E769-4F74-9BF4-BE53B2EEB594}" sibTransId="{300D7B95-1301-4E40-9431-7CC48B8E2367}"/>
    <dgm:cxn modelId="{1F9E83F1-FFC4-469C-BF09-2E7259DC620D}" type="presOf" srcId="{7FB74EF8-1234-4250-ACD1-7BD7405C0394}" destId="{2FD3536F-B4B4-4D8B-ADF6-2DDC4C26276A}" srcOrd="0" destOrd="0" presId="urn:microsoft.com/office/officeart/2005/8/layout/default"/>
    <dgm:cxn modelId="{452D6AF2-A508-44D1-B22B-00121CFF5B2C}" type="presOf" srcId="{201C08A3-AF55-44BC-9606-4F1547C1AEBA}" destId="{F103A371-5317-4F84-90F0-27F5EE40CF04}" srcOrd="0" destOrd="0" presId="urn:microsoft.com/office/officeart/2005/8/layout/default"/>
    <dgm:cxn modelId="{F6D59A90-80DA-4848-A6F4-E4A707DF3B52}" type="presParOf" srcId="{2FD3536F-B4B4-4D8B-ADF6-2DDC4C26276A}" destId="{3BEFC0AF-0854-469B-AF7D-27E457EE61BC}" srcOrd="0" destOrd="0" presId="urn:microsoft.com/office/officeart/2005/8/layout/default"/>
    <dgm:cxn modelId="{A46E8F05-6C77-4507-A868-2A27CFACE5E7}" type="presParOf" srcId="{2FD3536F-B4B4-4D8B-ADF6-2DDC4C26276A}" destId="{4F61F79A-B9DB-4B3B-89B3-CFF8E6F6EE3E}" srcOrd="1" destOrd="0" presId="urn:microsoft.com/office/officeart/2005/8/layout/default"/>
    <dgm:cxn modelId="{D69DE004-275A-4047-8514-51F5A8952EBC}" type="presParOf" srcId="{2FD3536F-B4B4-4D8B-ADF6-2DDC4C26276A}" destId="{235E20FF-88F5-40D6-8308-0A7EC5A201A2}" srcOrd="2" destOrd="0" presId="urn:microsoft.com/office/officeart/2005/8/layout/default"/>
    <dgm:cxn modelId="{2DECD14A-7F87-4E9E-BC3E-DA4DF3A58D94}" type="presParOf" srcId="{2FD3536F-B4B4-4D8B-ADF6-2DDC4C26276A}" destId="{F7ECE7F1-EDDE-475E-AE79-D3EC45A7CAFE}" srcOrd="3" destOrd="0" presId="urn:microsoft.com/office/officeart/2005/8/layout/default"/>
    <dgm:cxn modelId="{18D62A0E-8BFF-41E3-963F-F38197CF8032}" type="presParOf" srcId="{2FD3536F-B4B4-4D8B-ADF6-2DDC4C26276A}" destId="{AF6B7A10-2A21-4371-9CEC-FA3CFD4CE0D1}" srcOrd="4" destOrd="0" presId="urn:microsoft.com/office/officeart/2005/8/layout/default"/>
    <dgm:cxn modelId="{E8CB5715-7A98-4C44-B7D3-71DA22269A82}" type="presParOf" srcId="{2FD3536F-B4B4-4D8B-ADF6-2DDC4C26276A}" destId="{5BB136D3-337A-43FF-98CF-6E8F485F91BC}" srcOrd="5" destOrd="0" presId="urn:microsoft.com/office/officeart/2005/8/layout/default"/>
    <dgm:cxn modelId="{86A179B4-C112-4D05-B003-40C064F3B409}" type="presParOf" srcId="{2FD3536F-B4B4-4D8B-ADF6-2DDC4C26276A}" destId="{81A9DBB2-313D-454D-9380-F0DBC2737397}" srcOrd="6" destOrd="0" presId="urn:microsoft.com/office/officeart/2005/8/layout/default"/>
    <dgm:cxn modelId="{57D2A548-8EC1-4A09-934D-0B17C9D88CE2}" type="presParOf" srcId="{2FD3536F-B4B4-4D8B-ADF6-2DDC4C26276A}" destId="{6EA88625-10E2-4CE8-945C-6049C2993E7A}" srcOrd="7" destOrd="0" presId="urn:microsoft.com/office/officeart/2005/8/layout/default"/>
    <dgm:cxn modelId="{55C021F7-58E2-4E4A-AB64-A13750E2B698}" type="presParOf" srcId="{2FD3536F-B4B4-4D8B-ADF6-2DDC4C26276A}" destId="{F103A371-5317-4F84-90F0-27F5EE40CF04}" srcOrd="8" destOrd="0" presId="urn:microsoft.com/office/officeart/2005/8/layout/default"/>
    <dgm:cxn modelId="{9EB7E8BF-3EA7-42E7-A468-80F61D8389DB}" type="presParOf" srcId="{2FD3536F-B4B4-4D8B-ADF6-2DDC4C26276A}" destId="{A74738E6-082B-4D49-83A5-CE3D0CC751B0}" srcOrd="9" destOrd="0" presId="urn:microsoft.com/office/officeart/2005/8/layout/default"/>
    <dgm:cxn modelId="{3EB197A2-9245-4535-8B88-039ED81344EC}" type="presParOf" srcId="{2FD3536F-B4B4-4D8B-ADF6-2DDC4C26276A}" destId="{BA08A7D0-393C-4731-A105-1FDF60111D7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EE92BD-04F3-476B-8F66-6A66CFDE0C4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7332651-C2EB-44B2-B533-4879AC73D9B4}">
      <dgm:prSet custT="1"/>
      <dgm:spPr/>
      <dgm:t>
        <a:bodyPr/>
        <a:lstStyle/>
        <a:p>
          <a:r>
            <a:rPr lang="en-US" sz="3500" b="1" dirty="0"/>
            <a:t>Direct Quoting</a:t>
          </a:r>
        </a:p>
        <a:p>
          <a:r>
            <a:rPr lang="en-US" sz="2000" b="1" dirty="0"/>
            <a:t>Using the exact copy of the original sentence in between quotation marks (“…”)</a:t>
          </a:r>
          <a:endParaRPr lang="en-US" sz="2000" dirty="0"/>
        </a:p>
      </dgm:t>
    </dgm:pt>
    <dgm:pt modelId="{A4A046AB-DF6A-4335-A615-427084901274}" type="parTrans" cxnId="{1F1D60F8-A846-4E83-A9ED-24D1ED02A5CF}">
      <dgm:prSet/>
      <dgm:spPr/>
      <dgm:t>
        <a:bodyPr/>
        <a:lstStyle/>
        <a:p>
          <a:endParaRPr lang="en-US"/>
        </a:p>
      </dgm:t>
    </dgm:pt>
    <dgm:pt modelId="{39DD2088-FEAA-4484-A2CF-EECB9520686E}" type="sibTrans" cxnId="{1F1D60F8-A846-4E83-A9ED-24D1ED02A5CF}">
      <dgm:prSet/>
      <dgm:spPr/>
      <dgm:t>
        <a:bodyPr/>
        <a:lstStyle/>
        <a:p>
          <a:endParaRPr lang="en-US"/>
        </a:p>
      </dgm:t>
    </dgm:pt>
    <dgm:pt modelId="{9A448591-8E3D-4B38-B80E-97550366A8BF}">
      <dgm:prSet custT="1"/>
      <dgm:spPr/>
      <dgm:t>
        <a:bodyPr/>
        <a:lstStyle/>
        <a:p>
          <a:r>
            <a:rPr lang="en-US" sz="3900" b="1" dirty="0"/>
            <a:t>Paraphrasing</a:t>
          </a:r>
        </a:p>
        <a:p>
          <a:r>
            <a:rPr lang="en-US" sz="2000" b="1" dirty="0"/>
            <a:t>Rewriting in your own words without changing the meaning </a:t>
          </a:r>
        </a:p>
      </dgm:t>
    </dgm:pt>
    <dgm:pt modelId="{68241E3B-7A3E-4CA2-8A30-3C84B122F2A1}" type="parTrans" cxnId="{33757D7D-28D6-4EBB-8757-118B2B891CE6}">
      <dgm:prSet/>
      <dgm:spPr/>
      <dgm:t>
        <a:bodyPr/>
        <a:lstStyle/>
        <a:p>
          <a:endParaRPr lang="en-US"/>
        </a:p>
      </dgm:t>
    </dgm:pt>
    <dgm:pt modelId="{D1575A6C-1F5C-4206-BD9F-4B4279E23BF5}" type="sibTrans" cxnId="{33757D7D-28D6-4EBB-8757-118B2B891CE6}">
      <dgm:prSet/>
      <dgm:spPr/>
      <dgm:t>
        <a:bodyPr/>
        <a:lstStyle/>
        <a:p>
          <a:endParaRPr lang="en-US"/>
        </a:p>
      </dgm:t>
    </dgm:pt>
    <dgm:pt modelId="{64198033-B307-4F4E-9280-A242E1884D5C}" type="pres">
      <dgm:prSet presAssocID="{D7EE92BD-04F3-476B-8F66-6A66CFDE0C4D}" presName="diagram" presStyleCnt="0">
        <dgm:presLayoutVars>
          <dgm:dir/>
          <dgm:resizeHandles val="exact"/>
        </dgm:presLayoutVars>
      </dgm:prSet>
      <dgm:spPr/>
    </dgm:pt>
    <dgm:pt modelId="{B5BE2896-E3AD-43EC-878D-22FB88E68C06}" type="pres">
      <dgm:prSet presAssocID="{57332651-C2EB-44B2-B533-4879AC73D9B4}" presName="node" presStyleLbl="node1" presStyleIdx="0" presStyleCnt="2">
        <dgm:presLayoutVars>
          <dgm:bulletEnabled val="1"/>
        </dgm:presLayoutVars>
      </dgm:prSet>
      <dgm:spPr/>
    </dgm:pt>
    <dgm:pt modelId="{2FA47AAB-115F-4D21-82F4-62B63DD64783}" type="pres">
      <dgm:prSet presAssocID="{39DD2088-FEAA-4484-A2CF-EECB9520686E}" presName="sibTrans" presStyleCnt="0"/>
      <dgm:spPr/>
    </dgm:pt>
    <dgm:pt modelId="{7FD62D14-3864-4245-96D1-7314BA391F70}" type="pres">
      <dgm:prSet presAssocID="{9A448591-8E3D-4B38-B80E-97550366A8BF}" presName="node" presStyleLbl="node1" presStyleIdx="1" presStyleCnt="2">
        <dgm:presLayoutVars>
          <dgm:bulletEnabled val="1"/>
        </dgm:presLayoutVars>
      </dgm:prSet>
      <dgm:spPr/>
    </dgm:pt>
  </dgm:ptLst>
  <dgm:cxnLst>
    <dgm:cxn modelId="{7C70E90E-20E1-4263-998E-585D787667A7}" type="presOf" srcId="{9A448591-8E3D-4B38-B80E-97550366A8BF}" destId="{7FD62D14-3864-4245-96D1-7314BA391F70}" srcOrd="0" destOrd="0" presId="urn:microsoft.com/office/officeart/2005/8/layout/default"/>
    <dgm:cxn modelId="{3BD84B4F-54AA-4A38-B4E6-0BFD7636ADF1}" type="presOf" srcId="{D7EE92BD-04F3-476B-8F66-6A66CFDE0C4D}" destId="{64198033-B307-4F4E-9280-A242E1884D5C}" srcOrd="0" destOrd="0" presId="urn:microsoft.com/office/officeart/2005/8/layout/default"/>
    <dgm:cxn modelId="{7E84F24F-1430-44B6-ADAA-552F136FFC17}" type="presOf" srcId="{57332651-C2EB-44B2-B533-4879AC73D9B4}" destId="{B5BE2896-E3AD-43EC-878D-22FB88E68C06}" srcOrd="0" destOrd="0" presId="urn:microsoft.com/office/officeart/2005/8/layout/default"/>
    <dgm:cxn modelId="{33757D7D-28D6-4EBB-8757-118B2B891CE6}" srcId="{D7EE92BD-04F3-476B-8F66-6A66CFDE0C4D}" destId="{9A448591-8E3D-4B38-B80E-97550366A8BF}" srcOrd="1" destOrd="0" parTransId="{68241E3B-7A3E-4CA2-8A30-3C84B122F2A1}" sibTransId="{D1575A6C-1F5C-4206-BD9F-4B4279E23BF5}"/>
    <dgm:cxn modelId="{1F1D60F8-A846-4E83-A9ED-24D1ED02A5CF}" srcId="{D7EE92BD-04F3-476B-8F66-6A66CFDE0C4D}" destId="{57332651-C2EB-44B2-B533-4879AC73D9B4}" srcOrd="0" destOrd="0" parTransId="{A4A046AB-DF6A-4335-A615-427084901274}" sibTransId="{39DD2088-FEAA-4484-A2CF-EECB9520686E}"/>
    <dgm:cxn modelId="{C85822AA-82BC-419D-A19B-B5B3B75C05DE}" type="presParOf" srcId="{64198033-B307-4F4E-9280-A242E1884D5C}" destId="{B5BE2896-E3AD-43EC-878D-22FB88E68C06}" srcOrd="0" destOrd="0" presId="urn:microsoft.com/office/officeart/2005/8/layout/default"/>
    <dgm:cxn modelId="{D0F2CA8F-F04E-4D5F-BCE5-203EE3284D31}" type="presParOf" srcId="{64198033-B307-4F4E-9280-A242E1884D5C}" destId="{2FA47AAB-115F-4D21-82F4-62B63DD64783}" srcOrd="1" destOrd="0" presId="urn:microsoft.com/office/officeart/2005/8/layout/default"/>
    <dgm:cxn modelId="{E6EBF766-9DBB-4D74-99D5-EE6B631BF2BF}" type="presParOf" srcId="{64198033-B307-4F4E-9280-A242E1884D5C}" destId="{7FD62D14-3864-4245-96D1-7314BA391F70}"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F13520-CCDF-48F7-BA64-161827BFBD8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C6A80FB-40B6-4B37-9394-D38FB8630840}">
      <dgm:prSet custT="1"/>
      <dgm:spPr/>
      <dgm:t>
        <a:bodyPr/>
        <a:lstStyle/>
        <a:p>
          <a:r>
            <a:rPr lang="en-GB" sz="2800" dirty="0"/>
            <a:t>the borrowed text is </a:t>
          </a:r>
          <a:r>
            <a:rPr lang="en-GB" sz="2800" b="1" dirty="0"/>
            <a:t>powerful</a:t>
          </a:r>
          <a:r>
            <a:rPr lang="en-GB" sz="2800" dirty="0"/>
            <a:t> &amp; </a:t>
          </a:r>
          <a:r>
            <a:rPr lang="en-GB" sz="2800" b="1" dirty="0"/>
            <a:t>memorable</a:t>
          </a:r>
          <a:r>
            <a:rPr lang="en-GB" sz="3600" dirty="0"/>
            <a:t>.</a:t>
          </a:r>
          <a:endParaRPr lang="en-US" sz="3600" dirty="0"/>
        </a:p>
      </dgm:t>
    </dgm:pt>
    <dgm:pt modelId="{5FBF1DEF-67DC-4039-9A07-26596CDBCB56}" type="parTrans" cxnId="{5A69CDC5-E7CD-4DC7-ABF2-63F5482290C1}">
      <dgm:prSet/>
      <dgm:spPr/>
      <dgm:t>
        <a:bodyPr/>
        <a:lstStyle/>
        <a:p>
          <a:endParaRPr lang="en-US"/>
        </a:p>
      </dgm:t>
    </dgm:pt>
    <dgm:pt modelId="{98392BF7-4CF9-4DD0-ADE6-0C8FF86EB5C3}" type="sibTrans" cxnId="{5A69CDC5-E7CD-4DC7-ABF2-63F5482290C1}">
      <dgm:prSet/>
      <dgm:spPr/>
      <dgm:t>
        <a:bodyPr/>
        <a:lstStyle/>
        <a:p>
          <a:endParaRPr lang="en-US"/>
        </a:p>
      </dgm:t>
    </dgm:pt>
    <dgm:pt modelId="{259750CB-321E-4C5F-BBA3-6040586F2A8E}">
      <dgm:prSet/>
      <dgm:spPr/>
      <dgm:t>
        <a:bodyPr/>
        <a:lstStyle/>
        <a:p>
          <a:r>
            <a:rPr lang="en-US" dirty="0"/>
            <a:t>we are quoting from a </a:t>
          </a:r>
          <a:r>
            <a:rPr lang="en-US" b="1" dirty="0"/>
            <a:t>well-known person </a:t>
          </a:r>
          <a:r>
            <a:rPr lang="en-US" dirty="0"/>
            <a:t>or from an </a:t>
          </a:r>
          <a:r>
            <a:rPr lang="en-US" b="1" dirty="0"/>
            <a:t>expert</a:t>
          </a:r>
          <a:r>
            <a:rPr lang="en-US" dirty="0"/>
            <a:t> in the field to be more convincing.</a:t>
          </a:r>
        </a:p>
      </dgm:t>
    </dgm:pt>
    <dgm:pt modelId="{FED1E250-6A7D-4A83-9740-A32FDA2DBA59}" type="parTrans" cxnId="{06423B13-A0BB-4555-81C0-8BD26BB4CFE3}">
      <dgm:prSet/>
      <dgm:spPr/>
      <dgm:t>
        <a:bodyPr/>
        <a:lstStyle/>
        <a:p>
          <a:endParaRPr lang="en-US"/>
        </a:p>
      </dgm:t>
    </dgm:pt>
    <dgm:pt modelId="{1D183B88-9975-4025-834A-C22D2D3A1141}" type="sibTrans" cxnId="{06423B13-A0BB-4555-81C0-8BD26BB4CFE3}">
      <dgm:prSet/>
      <dgm:spPr/>
      <dgm:t>
        <a:bodyPr/>
        <a:lstStyle/>
        <a:p>
          <a:endParaRPr lang="en-US"/>
        </a:p>
      </dgm:t>
    </dgm:pt>
    <dgm:pt modelId="{753F59E3-876A-40E7-A890-3DBB6898A825}">
      <dgm:prSet/>
      <dgm:spPr/>
      <dgm:t>
        <a:bodyPr/>
        <a:lstStyle/>
        <a:p>
          <a:r>
            <a:rPr lang="en-GB" dirty="0"/>
            <a:t>changing the words and the sentence structure may </a:t>
          </a:r>
          <a:r>
            <a:rPr lang="en-GB" b="1" dirty="0"/>
            <a:t>risk</a:t>
          </a:r>
          <a:r>
            <a:rPr lang="en-GB" dirty="0"/>
            <a:t> </a:t>
          </a:r>
          <a:r>
            <a:rPr lang="en-GB" b="1" dirty="0"/>
            <a:t>losing</a:t>
          </a:r>
          <a:r>
            <a:rPr lang="en-GB" dirty="0"/>
            <a:t> the original meaning.</a:t>
          </a:r>
          <a:endParaRPr lang="en-US" dirty="0"/>
        </a:p>
      </dgm:t>
    </dgm:pt>
    <dgm:pt modelId="{374E808D-B0DB-4E8F-B0A3-953D3C1D0558}" type="parTrans" cxnId="{07ACED34-B1C6-4C96-BCAA-005B8032811E}">
      <dgm:prSet/>
      <dgm:spPr/>
      <dgm:t>
        <a:bodyPr/>
        <a:lstStyle/>
        <a:p>
          <a:endParaRPr lang="en-US"/>
        </a:p>
      </dgm:t>
    </dgm:pt>
    <dgm:pt modelId="{5799A378-A35C-41AC-B8BF-A02835CCE08E}" type="sibTrans" cxnId="{07ACED34-B1C6-4C96-BCAA-005B8032811E}">
      <dgm:prSet/>
      <dgm:spPr/>
      <dgm:t>
        <a:bodyPr/>
        <a:lstStyle/>
        <a:p>
          <a:endParaRPr lang="en-US"/>
        </a:p>
      </dgm:t>
    </dgm:pt>
    <dgm:pt modelId="{2F9E9C2D-5890-45CB-8F4E-1158FEBAFCAD}" type="pres">
      <dgm:prSet presAssocID="{A9F13520-CCDF-48F7-BA64-161827BFBD84}" presName="linear" presStyleCnt="0">
        <dgm:presLayoutVars>
          <dgm:animLvl val="lvl"/>
          <dgm:resizeHandles val="exact"/>
        </dgm:presLayoutVars>
      </dgm:prSet>
      <dgm:spPr/>
    </dgm:pt>
    <dgm:pt modelId="{7E74C665-2030-4ADB-80F7-F9B4AB13860D}" type="pres">
      <dgm:prSet presAssocID="{6C6A80FB-40B6-4B37-9394-D38FB8630840}" presName="parentText" presStyleLbl="node1" presStyleIdx="0" presStyleCnt="3">
        <dgm:presLayoutVars>
          <dgm:chMax val="0"/>
          <dgm:bulletEnabled val="1"/>
        </dgm:presLayoutVars>
      </dgm:prSet>
      <dgm:spPr/>
    </dgm:pt>
    <dgm:pt modelId="{7E705662-65F4-422D-9FF1-34B86A2B04C8}" type="pres">
      <dgm:prSet presAssocID="{98392BF7-4CF9-4DD0-ADE6-0C8FF86EB5C3}" presName="spacer" presStyleCnt="0"/>
      <dgm:spPr/>
    </dgm:pt>
    <dgm:pt modelId="{155349D2-4C7A-45A5-995A-C2714E45D12E}" type="pres">
      <dgm:prSet presAssocID="{259750CB-321E-4C5F-BBA3-6040586F2A8E}" presName="parentText" presStyleLbl="node1" presStyleIdx="1" presStyleCnt="3" custLinFactNeighborX="-4" custLinFactNeighborY="48684">
        <dgm:presLayoutVars>
          <dgm:chMax val="0"/>
          <dgm:bulletEnabled val="1"/>
        </dgm:presLayoutVars>
      </dgm:prSet>
      <dgm:spPr/>
    </dgm:pt>
    <dgm:pt modelId="{BB138705-4333-4B1E-B899-ABF471775C44}" type="pres">
      <dgm:prSet presAssocID="{1D183B88-9975-4025-834A-C22D2D3A1141}" presName="spacer" presStyleCnt="0"/>
      <dgm:spPr/>
    </dgm:pt>
    <dgm:pt modelId="{2E4144C5-1108-4FC0-B298-86230B159CE5}" type="pres">
      <dgm:prSet presAssocID="{753F59E3-876A-40E7-A890-3DBB6898A825}" presName="parentText" presStyleLbl="node1" presStyleIdx="2" presStyleCnt="3">
        <dgm:presLayoutVars>
          <dgm:chMax val="0"/>
          <dgm:bulletEnabled val="1"/>
        </dgm:presLayoutVars>
      </dgm:prSet>
      <dgm:spPr/>
    </dgm:pt>
  </dgm:ptLst>
  <dgm:cxnLst>
    <dgm:cxn modelId="{F0AF0907-460B-49E3-9C19-7BB192EF0B26}" type="presOf" srcId="{6C6A80FB-40B6-4B37-9394-D38FB8630840}" destId="{7E74C665-2030-4ADB-80F7-F9B4AB13860D}" srcOrd="0" destOrd="0" presId="urn:microsoft.com/office/officeart/2005/8/layout/vList2"/>
    <dgm:cxn modelId="{06423B13-A0BB-4555-81C0-8BD26BB4CFE3}" srcId="{A9F13520-CCDF-48F7-BA64-161827BFBD84}" destId="{259750CB-321E-4C5F-BBA3-6040586F2A8E}" srcOrd="1" destOrd="0" parTransId="{FED1E250-6A7D-4A83-9740-A32FDA2DBA59}" sibTransId="{1D183B88-9975-4025-834A-C22D2D3A1141}"/>
    <dgm:cxn modelId="{5B146118-D141-4E37-9DC9-8B4E2102FB1A}" type="presOf" srcId="{A9F13520-CCDF-48F7-BA64-161827BFBD84}" destId="{2F9E9C2D-5890-45CB-8F4E-1158FEBAFCAD}" srcOrd="0" destOrd="0" presId="urn:microsoft.com/office/officeart/2005/8/layout/vList2"/>
    <dgm:cxn modelId="{07ACED34-B1C6-4C96-BCAA-005B8032811E}" srcId="{A9F13520-CCDF-48F7-BA64-161827BFBD84}" destId="{753F59E3-876A-40E7-A890-3DBB6898A825}" srcOrd="2" destOrd="0" parTransId="{374E808D-B0DB-4E8F-B0A3-953D3C1D0558}" sibTransId="{5799A378-A35C-41AC-B8BF-A02835CCE08E}"/>
    <dgm:cxn modelId="{17EA7284-4CAB-4FEC-A53E-79C97255E1C6}" type="presOf" srcId="{753F59E3-876A-40E7-A890-3DBB6898A825}" destId="{2E4144C5-1108-4FC0-B298-86230B159CE5}" srcOrd="0" destOrd="0" presId="urn:microsoft.com/office/officeart/2005/8/layout/vList2"/>
    <dgm:cxn modelId="{8E91FB8A-E0DF-4F46-BF5F-D4F921CDDA77}" type="presOf" srcId="{259750CB-321E-4C5F-BBA3-6040586F2A8E}" destId="{155349D2-4C7A-45A5-995A-C2714E45D12E}" srcOrd="0" destOrd="0" presId="urn:microsoft.com/office/officeart/2005/8/layout/vList2"/>
    <dgm:cxn modelId="{5A69CDC5-E7CD-4DC7-ABF2-63F5482290C1}" srcId="{A9F13520-CCDF-48F7-BA64-161827BFBD84}" destId="{6C6A80FB-40B6-4B37-9394-D38FB8630840}" srcOrd="0" destOrd="0" parTransId="{5FBF1DEF-67DC-4039-9A07-26596CDBCB56}" sibTransId="{98392BF7-4CF9-4DD0-ADE6-0C8FF86EB5C3}"/>
    <dgm:cxn modelId="{77B89EDE-F713-414F-AFE2-836E0238480A}" type="presParOf" srcId="{2F9E9C2D-5890-45CB-8F4E-1158FEBAFCAD}" destId="{7E74C665-2030-4ADB-80F7-F9B4AB13860D}" srcOrd="0" destOrd="0" presId="urn:microsoft.com/office/officeart/2005/8/layout/vList2"/>
    <dgm:cxn modelId="{0A8EFC6B-93DA-4328-863E-48B2353B316C}" type="presParOf" srcId="{2F9E9C2D-5890-45CB-8F4E-1158FEBAFCAD}" destId="{7E705662-65F4-422D-9FF1-34B86A2B04C8}" srcOrd="1" destOrd="0" presId="urn:microsoft.com/office/officeart/2005/8/layout/vList2"/>
    <dgm:cxn modelId="{466CCD12-1C5A-4A54-9596-E7E680A0B21A}" type="presParOf" srcId="{2F9E9C2D-5890-45CB-8F4E-1158FEBAFCAD}" destId="{155349D2-4C7A-45A5-995A-C2714E45D12E}" srcOrd="2" destOrd="0" presId="urn:microsoft.com/office/officeart/2005/8/layout/vList2"/>
    <dgm:cxn modelId="{EDAE9815-BF89-4F42-BD0F-2CE51B2DAB81}" type="presParOf" srcId="{2F9E9C2D-5890-45CB-8F4E-1158FEBAFCAD}" destId="{BB138705-4333-4B1E-B899-ABF471775C44}" srcOrd="3" destOrd="0" presId="urn:microsoft.com/office/officeart/2005/8/layout/vList2"/>
    <dgm:cxn modelId="{A1C46FD6-E52C-4EFC-B904-2E4B14CAEFE5}" type="presParOf" srcId="{2F9E9C2D-5890-45CB-8F4E-1158FEBAFCAD}" destId="{2E4144C5-1108-4FC0-B298-86230B159CE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6630DE-A5A0-4C4A-AB8C-316961567255}"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76C7AA91-A536-4D10-934B-70B2012CA6EB}">
      <dgm:prSet custT="1"/>
      <dgm:spPr/>
      <dgm:t>
        <a:bodyPr/>
        <a:lstStyle/>
        <a:p>
          <a:r>
            <a:rPr lang="en-US" sz="1800" dirty="0"/>
            <a:t>Incorporate</a:t>
          </a:r>
        </a:p>
      </dgm:t>
    </dgm:pt>
    <dgm:pt modelId="{125DE9AC-F4D0-42E1-B1FA-DC124663C093}" type="parTrans" cxnId="{9666147B-2435-4F6A-8E8D-B667517CE24E}">
      <dgm:prSet/>
      <dgm:spPr/>
      <dgm:t>
        <a:bodyPr/>
        <a:lstStyle/>
        <a:p>
          <a:endParaRPr lang="en-US"/>
        </a:p>
      </dgm:t>
    </dgm:pt>
    <dgm:pt modelId="{D5D06105-EA6D-455B-960B-820DD7320CB3}" type="sibTrans" cxnId="{9666147B-2435-4F6A-8E8D-B667517CE24E}">
      <dgm:prSet/>
      <dgm:spPr/>
      <dgm:t>
        <a:bodyPr/>
        <a:lstStyle/>
        <a:p>
          <a:endParaRPr lang="en-US"/>
        </a:p>
      </dgm:t>
    </dgm:pt>
    <dgm:pt modelId="{556CE6F0-AFC3-4BCD-AFE9-E9A402B8B669}">
      <dgm:prSet custT="1"/>
      <dgm:spPr/>
      <dgm:t>
        <a:bodyPr/>
        <a:lstStyle/>
        <a:p>
          <a:r>
            <a:rPr lang="en-GB" sz="1600" dirty="0">
              <a:solidFill>
                <a:schemeClr val="tx1"/>
              </a:solidFill>
            </a:rPr>
            <a:t>Incorporate the quotation to YOUR text. That means that you need to build a sentence around your quotation.</a:t>
          </a:r>
          <a:r>
            <a:rPr lang="en-US" sz="1600" dirty="0">
              <a:solidFill>
                <a:schemeClr val="tx1"/>
              </a:solidFill>
            </a:rPr>
            <a:t> </a:t>
          </a:r>
        </a:p>
      </dgm:t>
    </dgm:pt>
    <dgm:pt modelId="{0C1C8CD3-41AB-47CF-AE93-FEB338C6FCAC}" type="parTrans" cxnId="{47FFCFB3-319E-4D57-9E1E-B19421AAC9B2}">
      <dgm:prSet/>
      <dgm:spPr/>
      <dgm:t>
        <a:bodyPr/>
        <a:lstStyle/>
        <a:p>
          <a:endParaRPr lang="en-US"/>
        </a:p>
      </dgm:t>
    </dgm:pt>
    <dgm:pt modelId="{C5FB281C-47CA-42BF-B9A6-2910308AFF15}" type="sibTrans" cxnId="{47FFCFB3-319E-4D57-9E1E-B19421AAC9B2}">
      <dgm:prSet/>
      <dgm:spPr/>
      <dgm:t>
        <a:bodyPr/>
        <a:lstStyle/>
        <a:p>
          <a:endParaRPr lang="en-US"/>
        </a:p>
      </dgm:t>
    </dgm:pt>
    <dgm:pt modelId="{9E8AD3FA-7608-49D2-9571-1A82287D0FC9}">
      <dgm:prSet custT="1"/>
      <dgm:spPr/>
      <dgm:t>
        <a:bodyPr/>
        <a:lstStyle/>
        <a:p>
          <a:r>
            <a:rPr lang="en-US" sz="1800" dirty="0"/>
            <a:t>Reporting verb / phrase</a:t>
          </a:r>
        </a:p>
      </dgm:t>
    </dgm:pt>
    <dgm:pt modelId="{A8B06394-8DAB-4804-95C2-A8313D369022}" type="parTrans" cxnId="{8C2F3B91-E8DB-433B-A995-1B4AED7C29A8}">
      <dgm:prSet/>
      <dgm:spPr/>
      <dgm:t>
        <a:bodyPr/>
        <a:lstStyle/>
        <a:p>
          <a:endParaRPr lang="en-US"/>
        </a:p>
      </dgm:t>
    </dgm:pt>
    <dgm:pt modelId="{D0E89C72-FFB1-4739-A3F8-995C8224DB6A}" type="sibTrans" cxnId="{8C2F3B91-E8DB-433B-A995-1B4AED7C29A8}">
      <dgm:prSet/>
      <dgm:spPr/>
      <dgm:t>
        <a:bodyPr/>
        <a:lstStyle/>
        <a:p>
          <a:endParaRPr lang="en-US"/>
        </a:p>
      </dgm:t>
    </dgm:pt>
    <dgm:pt modelId="{C137B1DF-D734-4BD7-A1F9-96816663EDE8}">
      <dgm:prSet custT="1"/>
      <dgm:spPr/>
      <dgm:t>
        <a:bodyPr/>
        <a:lstStyle/>
        <a:p>
          <a:r>
            <a:rPr lang="en-US" sz="1600" dirty="0"/>
            <a:t>Introduce the quotation with a reporting verb or phrase. </a:t>
          </a:r>
        </a:p>
      </dgm:t>
    </dgm:pt>
    <dgm:pt modelId="{E2ABBA78-F4B1-4362-889B-2F199EC7386F}" type="parTrans" cxnId="{801C23A8-9016-403A-9670-8299B7A09BD8}">
      <dgm:prSet/>
      <dgm:spPr/>
      <dgm:t>
        <a:bodyPr/>
        <a:lstStyle/>
        <a:p>
          <a:endParaRPr lang="en-US"/>
        </a:p>
      </dgm:t>
    </dgm:pt>
    <dgm:pt modelId="{DE6F6143-44A9-43D9-9592-6ADB00CEEE92}" type="sibTrans" cxnId="{801C23A8-9016-403A-9670-8299B7A09BD8}">
      <dgm:prSet/>
      <dgm:spPr/>
      <dgm:t>
        <a:bodyPr/>
        <a:lstStyle/>
        <a:p>
          <a:endParaRPr lang="en-US"/>
        </a:p>
      </dgm:t>
    </dgm:pt>
    <dgm:pt modelId="{43EF9B31-1AD6-4EA2-A5C3-9C2FBC02FEE7}">
      <dgm:prSet custT="1"/>
      <dgm:spPr/>
      <dgm:t>
        <a:bodyPr/>
        <a:lstStyle/>
        <a:p>
          <a:r>
            <a:rPr lang="en-US" sz="1800" dirty="0"/>
            <a:t>Copy</a:t>
          </a:r>
        </a:p>
      </dgm:t>
    </dgm:pt>
    <dgm:pt modelId="{3933CC42-E529-439E-8875-220AD2AD179D}" type="parTrans" cxnId="{87CF4407-15DF-4B40-AD39-2DC204661350}">
      <dgm:prSet/>
      <dgm:spPr/>
      <dgm:t>
        <a:bodyPr/>
        <a:lstStyle/>
        <a:p>
          <a:endParaRPr lang="en-US"/>
        </a:p>
      </dgm:t>
    </dgm:pt>
    <dgm:pt modelId="{9E27D660-74A0-4571-864D-2DD796B38485}" type="sibTrans" cxnId="{87CF4407-15DF-4B40-AD39-2DC204661350}">
      <dgm:prSet/>
      <dgm:spPr/>
      <dgm:t>
        <a:bodyPr/>
        <a:lstStyle/>
        <a:p>
          <a:endParaRPr lang="en-US"/>
        </a:p>
      </dgm:t>
    </dgm:pt>
    <dgm:pt modelId="{9577BB5F-82AF-4C7C-B45C-DA917514F558}">
      <dgm:prSet custT="1"/>
      <dgm:spPr/>
      <dgm:t>
        <a:bodyPr/>
        <a:lstStyle/>
        <a:p>
          <a:r>
            <a:rPr lang="en-US" sz="1600" dirty="0"/>
            <a:t>Copy the original sentence exactly, keeping the words, the sentence structure and the punctuation the same. </a:t>
          </a:r>
        </a:p>
      </dgm:t>
    </dgm:pt>
    <dgm:pt modelId="{EF260ABD-D283-4853-B67C-5D6BEFA35DD0}" type="parTrans" cxnId="{1A9464AE-5267-4884-BDA6-C750656292F1}">
      <dgm:prSet/>
      <dgm:spPr/>
      <dgm:t>
        <a:bodyPr/>
        <a:lstStyle/>
        <a:p>
          <a:endParaRPr lang="en-US"/>
        </a:p>
      </dgm:t>
    </dgm:pt>
    <dgm:pt modelId="{3783BB39-AB9F-46D8-9023-248E595ECD4D}" type="sibTrans" cxnId="{1A9464AE-5267-4884-BDA6-C750656292F1}">
      <dgm:prSet/>
      <dgm:spPr/>
      <dgm:t>
        <a:bodyPr/>
        <a:lstStyle/>
        <a:p>
          <a:endParaRPr lang="en-US"/>
        </a:p>
      </dgm:t>
    </dgm:pt>
    <dgm:pt modelId="{B9EC7578-E07F-4A9F-A45B-728908ACBFE2}">
      <dgm:prSet custT="1"/>
      <dgm:spPr/>
      <dgm:t>
        <a:bodyPr/>
        <a:lstStyle/>
        <a:p>
          <a:r>
            <a:rPr lang="en-US" sz="1800" dirty="0"/>
            <a:t>Quotation marks</a:t>
          </a:r>
        </a:p>
      </dgm:t>
    </dgm:pt>
    <dgm:pt modelId="{9567D886-6868-4CB8-9E23-18F95FF97796}" type="parTrans" cxnId="{BEA75CE5-D0AA-488C-B47F-C127172F2380}">
      <dgm:prSet/>
      <dgm:spPr/>
      <dgm:t>
        <a:bodyPr/>
        <a:lstStyle/>
        <a:p>
          <a:endParaRPr lang="en-US"/>
        </a:p>
      </dgm:t>
    </dgm:pt>
    <dgm:pt modelId="{0413EAB6-6DDF-4363-9FD0-FC0ABDAC6609}" type="sibTrans" cxnId="{BEA75CE5-D0AA-488C-B47F-C127172F2380}">
      <dgm:prSet/>
      <dgm:spPr/>
      <dgm:t>
        <a:bodyPr/>
        <a:lstStyle/>
        <a:p>
          <a:endParaRPr lang="en-US"/>
        </a:p>
      </dgm:t>
    </dgm:pt>
    <dgm:pt modelId="{FC5FBA4C-5981-43CC-A992-9CEA3756D293}">
      <dgm:prSet custT="1"/>
      <dgm:spPr/>
      <dgm:t>
        <a:bodyPr/>
        <a:lstStyle/>
        <a:p>
          <a:r>
            <a:rPr lang="en-US" sz="1600" dirty="0"/>
            <a:t>Put quotation marks (“ ”) at the beginning and at the end of the quoted text</a:t>
          </a:r>
          <a:r>
            <a:rPr lang="en-US" sz="1100" dirty="0"/>
            <a:t>. </a:t>
          </a:r>
        </a:p>
      </dgm:t>
    </dgm:pt>
    <dgm:pt modelId="{ED133003-FCC9-4F7E-B21E-FF760220F209}" type="parTrans" cxnId="{121EDC96-081A-4075-AA91-A20312420850}">
      <dgm:prSet/>
      <dgm:spPr/>
      <dgm:t>
        <a:bodyPr/>
        <a:lstStyle/>
        <a:p>
          <a:endParaRPr lang="en-US"/>
        </a:p>
      </dgm:t>
    </dgm:pt>
    <dgm:pt modelId="{0AB45D77-9B51-4D80-8C1B-13F24CB2C28F}" type="sibTrans" cxnId="{121EDC96-081A-4075-AA91-A20312420850}">
      <dgm:prSet/>
      <dgm:spPr/>
      <dgm:t>
        <a:bodyPr/>
        <a:lstStyle/>
        <a:p>
          <a:endParaRPr lang="en-US"/>
        </a:p>
      </dgm:t>
    </dgm:pt>
    <dgm:pt modelId="{78886814-AB04-4436-9EF6-CFFA616E678A}">
      <dgm:prSet custT="1"/>
      <dgm:spPr/>
      <dgm:t>
        <a:bodyPr/>
        <a:lstStyle/>
        <a:p>
          <a:r>
            <a:rPr lang="en-US" sz="1800" dirty="0"/>
            <a:t>Cite</a:t>
          </a:r>
        </a:p>
      </dgm:t>
    </dgm:pt>
    <dgm:pt modelId="{18B112C8-EACB-461C-B995-8EE0C94B11CC}" type="parTrans" cxnId="{9DC6F8CC-09A7-4447-9A6F-331D2313844C}">
      <dgm:prSet/>
      <dgm:spPr/>
      <dgm:t>
        <a:bodyPr/>
        <a:lstStyle/>
        <a:p>
          <a:endParaRPr lang="en-US"/>
        </a:p>
      </dgm:t>
    </dgm:pt>
    <dgm:pt modelId="{E03CD027-7A51-4BAE-AFF8-13DB522A3FBF}" type="sibTrans" cxnId="{9DC6F8CC-09A7-4447-9A6F-331D2313844C}">
      <dgm:prSet/>
      <dgm:spPr/>
      <dgm:t>
        <a:bodyPr/>
        <a:lstStyle/>
        <a:p>
          <a:endParaRPr lang="en-US"/>
        </a:p>
      </dgm:t>
    </dgm:pt>
    <dgm:pt modelId="{BD2C80D0-25D1-42EF-A4DA-FCD3C904BA16}">
      <dgm:prSet custT="1"/>
      <dgm:spPr/>
      <dgm:t>
        <a:bodyPr/>
        <a:lstStyle/>
        <a:p>
          <a:r>
            <a:rPr lang="en-US" sz="1600" dirty="0"/>
            <a:t> Cite the source according to APA citation rules.  </a:t>
          </a:r>
        </a:p>
      </dgm:t>
    </dgm:pt>
    <dgm:pt modelId="{85BC3215-4D61-4235-BA8C-A85255C70923}" type="parTrans" cxnId="{3DC91A63-8A4A-43C5-B1EC-442018621240}">
      <dgm:prSet/>
      <dgm:spPr/>
      <dgm:t>
        <a:bodyPr/>
        <a:lstStyle/>
        <a:p>
          <a:endParaRPr lang="en-US"/>
        </a:p>
      </dgm:t>
    </dgm:pt>
    <dgm:pt modelId="{7EEB59AD-712A-48EE-B48E-D35AC80F9571}" type="sibTrans" cxnId="{3DC91A63-8A4A-43C5-B1EC-442018621240}">
      <dgm:prSet/>
      <dgm:spPr/>
      <dgm:t>
        <a:bodyPr/>
        <a:lstStyle/>
        <a:p>
          <a:endParaRPr lang="en-US"/>
        </a:p>
      </dgm:t>
    </dgm:pt>
    <dgm:pt modelId="{991319E9-684C-4601-9286-52C6CACC5F03}">
      <dgm:prSet custT="1"/>
      <dgm:spPr/>
      <dgm:t>
        <a:bodyPr/>
        <a:lstStyle/>
        <a:p>
          <a:r>
            <a:rPr lang="en-US" sz="1800" dirty="0"/>
            <a:t>Page number</a:t>
          </a:r>
        </a:p>
      </dgm:t>
    </dgm:pt>
    <dgm:pt modelId="{4631A2D4-605B-4480-AEA6-31AE924CE28A}" type="parTrans" cxnId="{96A0EB86-7664-4E89-8C18-2B369ABEBABF}">
      <dgm:prSet/>
      <dgm:spPr/>
      <dgm:t>
        <a:bodyPr/>
        <a:lstStyle/>
        <a:p>
          <a:endParaRPr lang="en-US"/>
        </a:p>
      </dgm:t>
    </dgm:pt>
    <dgm:pt modelId="{20E6F502-D150-4CD6-9A2E-C1D27E86E771}" type="sibTrans" cxnId="{96A0EB86-7664-4E89-8C18-2B369ABEBABF}">
      <dgm:prSet/>
      <dgm:spPr/>
      <dgm:t>
        <a:bodyPr/>
        <a:lstStyle/>
        <a:p>
          <a:endParaRPr lang="en-US"/>
        </a:p>
      </dgm:t>
    </dgm:pt>
    <dgm:pt modelId="{4DCD7C7E-1A1F-4D75-97D1-3DBDD2E85653}">
      <dgm:prSet custT="1"/>
      <dgm:spPr/>
      <dgm:t>
        <a:bodyPr/>
        <a:lstStyle/>
        <a:p>
          <a:r>
            <a:rPr lang="en-US" sz="1600" dirty="0"/>
            <a:t>Make sure to present the </a:t>
          </a:r>
          <a:r>
            <a:rPr lang="en-US" sz="1600" b="1" dirty="0"/>
            <a:t>PAGE OR PARAGRAPH NUMBER FOR PRINTED SOURCES.  </a:t>
          </a:r>
        </a:p>
      </dgm:t>
    </dgm:pt>
    <dgm:pt modelId="{3C710621-1E56-4D09-BDA6-4FB57F295D67}" type="parTrans" cxnId="{22351FC3-79EE-43C6-9659-4BF5475DF38F}">
      <dgm:prSet/>
      <dgm:spPr/>
      <dgm:t>
        <a:bodyPr/>
        <a:lstStyle/>
        <a:p>
          <a:endParaRPr lang="en-US"/>
        </a:p>
      </dgm:t>
    </dgm:pt>
    <dgm:pt modelId="{E2DAEE87-D9CC-40C9-B7E6-BD6AB5E34BE4}" type="sibTrans" cxnId="{22351FC3-79EE-43C6-9659-4BF5475DF38F}">
      <dgm:prSet/>
      <dgm:spPr/>
      <dgm:t>
        <a:bodyPr/>
        <a:lstStyle/>
        <a:p>
          <a:endParaRPr lang="en-US"/>
        </a:p>
      </dgm:t>
    </dgm:pt>
    <dgm:pt modelId="{2D20142F-D9F3-4503-854A-878CB40DA1EC}" type="pres">
      <dgm:prSet presAssocID="{A16630DE-A5A0-4C4A-AB8C-316961567255}" presName="Name0" presStyleCnt="0">
        <dgm:presLayoutVars>
          <dgm:dir/>
          <dgm:animLvl val="lvl"/>
          <dgm:resizeHandles val="exact"/>
        </dgm:presLayoutVars>
      </dgm:prSet>
      <dgm:spPr/>
    </dgm:pt>
    <dgm:pt modelId="{DD9B6193-CB72-4D9E-99C3-36339A787EB1}" type="pres">
      <dgm:prSet presAssocID="{991319E9-684C-4601-9286-52C6CACC5F03}" presName="boxAndChildren" presStyleCnt="0"/>
      <dgm:spPr/>
    </dgm:pt>
    <dgm:pt modelId="{5C897814-C9C3-4000-B0B1-8BFDBE6CFCF5}" type="pres">
      <dgm:prSet presAssocID="{991319E9-684C-4601-9286-52C6CACC5F03}" presName="parentTextBox" presStyleLbl="alignNode1" presStyleIdx="0" presStyleCnt="6"/>
      <dgm:spPr/>
    </dgm:pt>
    <dgm:pt modelId="{9058F966-B740-44F9-83EF-D85A8035ECC3}" type="pres">
      <dgm:prSet presAssocID="{991319E9-684C-4601-9286-52C6CACC5F03}" presName="descendantBox" presStyleLbl="bgAccFollowNode1" presStyleIdx="0" presStyleCnt="6"/>
      <dgm:spPr/>
    </dgm:pt>
    <dgm:pt modelId="{003D59B8-7107-4BC9-87DF-C52218B9C3C3}" type="pres">
      <dgm:prSet presAssocID="{E03CD027-7A51-4BAE-AFF8-13DB522A3FBF}" presName="sp" presStyleCnt="0"/>
      <dgm:spPr/>
    </dgm:pt>
    <dgm:pt modelId="{B3238B8D-265C-4DB8-9152-A56D03BC28C9}" type="pres">
      <dgm:prSet presAssocID="{78886814-AB04-4436-9EF6-CFFA616E678A}" presName="arrowAndChildren" presStyleCnt="0"/>
      <dgm:spPr/>
    </dgm:pt>
    <dgm:pt modelId="{ACC37959-9882-4847-B8C5-86AEDCBF7068}" type="pres">
      <dgm:prSet presAssocID="{78886814-AB04-4436-9EF6-CFFA616E678A}" presName="parentTextArrow" presStyleLbl="node1" presStyleIdx="0" presStyleCnt="0"/>
      <dgm:spPr/>
    </dgm:pt>
    <dgm:pt modelId="{7214B38B-BF9F-4117-A989-94A03D406C05}" type="pres">
      <dgm:prSet presAssocID="{78886814-AB04-4436-9EF6-CFFA616E678A}" presName="arrow" presStyleLbl="alignNode1" presStyleIdx="1" presStyleCnt="6"/>
      <dgm:spPr/>
    </dgm:pt>
    <dgm:pt modelId="{F9FA201E-E877-404F-A683-981559A5E1AC}" type="pres">
      <dgm:prSet presAssocID="{78886814-AB04-4436-9EF6-CFFA616E678A}" presName="descendantArrow" presStyleLbl="bgAccFollowNode1" presStyleIdx="1" presStyleCnt="6" custLinFactNeighborX="-6" custLinFactNeighborY="8000"/>
      <dgm:spPr/>
    </dgm:pt>
    <dgm:pt modelId="{55372964-A77B-4CE6-941F-BA10E592DF7D}" type="pres">
      <dgm:prSet presAssocID="{0413EAB6-6DDF-4363-9FD0-FC0ABDAC6609}" presName="sp" presStyleCnt="0"/>
      <dgm:spPr/>
    </dgm:pt>
    <dgm:pt modelId="{EBA597C0-0F43-40AC-A3A6-45AFF8DC8176}" type="pres">
      <dgm:prSet presAssocID="{B9EC7578-E07F-4A9F-A45B-728908ACBFE2}" presName="arrowAndChildren" presStyleCnt="0"/>
      <dgm:spPr/>
    </dgm:pt>
    <dgm:pt modelId="{11442CDF-AFB5-4F28-BCAB-14A25F0827DF}" type="pres">
      <dgm:prSet presAssocID="{B9EC7578-E07F-4A9F-A45B-728908ACBFE2}" presName="parentTextArrow" presStyleLbl="node1" presStyleIdx="0" presStyleCnt="0"/>
      <dgm:spPr/>
    </dgm:pt>
    <dgm:pt modelId="{33E13D79-6F20-4E6F-9F8B-2C13A3F51F2D}" type="pres">
      <dgm:prSet presAssocID="{B9EC7578-E07F-4A9F-A45B-728908ACBFE2}" presName="arrow" presStyleLbl="alignNode1" presStyleIdx="2" presStyleCnt="6"/>
      <dgm:spPr/>
    </dgm:pt>
    <dgm:pt modelId="{44C8EC98-884D-4CA4-B1D7-5A346137852A}" type="pres">
      <dgm:prSet presAssocID="{B9EC7578-E07F-4A9F-A45B-728908ACBFE2}" presName="descendantArrow" presStyleLbl="bgAccFollowNode1" presStyleIdx="2" presStyleCnt="6"/>
      <dgm:spPr/>
    </dgm:pt>
    <dgm:pt modelId="{8D2AFCCE-ED7B-482C-8DF9-A7FC7C2017D8}" type="pres">
      <dgm:prSet presAssocID="{9E27D660-74A0-4571-864D-2DD796B38485}" presName="sp" presStyleCnt="0"/>
      <dgm:spPr/>
    </dgm:pt>
    <dgm:pt modelId="{638E68E8-4A97-439F-93F4-B1B35F6952D8}" type="pres">
      <dgm:prSet presAssocID="{43EF9B31-1AD6-4EA2-A5C3-9C2FBC02FEE7}" presName="arrowAndChildren" presStyleCnt="0"/>
      <dgm:spPr/>
    </dgm:pt>
    <dgm:pt modelId="{8BDBC03C-D79A-4239-AC80-F37C4B8AFE0F}" type="pres">
      <dgm:prSet presAssocID="{43EF9B31-1AD6-4EA2-A5C3-9C2FBC02FEE7}" presName="parentTextArrow" presStyleLbl="node1" presStyleIdx="0" presStyleCnt="0"/>
      <dgm:spPr/>
    </dgm:pt>
    <dgm:pt modelId="{D1B8362A-5EED-48A4-9D1E-4396BAC5645A}" type="pres">
      <dgm:prSet presAssocID="{43EF9B31-1AD6-4EA2-A5C3-9C2FBC02FEE7}" presName="arrow" presStyleLbl="alignNode1" presStyleIdx="3" presStyleCnt="6"/>
      <dgm:spPr/>
    </dgm:pt>
    <dgm:pt modelId="{6DA7C839-335C-49D4-8F4D-3CD7D8B8F72A}" type="pres">
      <dgm:prSet presAssocID="{43EF9B31-1AD6-4EA2-A5C3-9C2FBC02FEE7}" presName="descendantArrow" presStyleLbl="bgAccFollowNode1" presStyleIdx="3" presStyleCnt="6" custLinFactNeighborX="-6" custLinFactNeighborY="2001"/>
      <dgm:spPr/>
    </dgm:pt>
    <dgm:pt modelId="{F38B3B19-75AF-4385-B0FD-6E4F7E97FFF6}" type="pres">
      <dgm:prSet presAssocID="{D0E89C72-FFB1-4739-A3F8-995C8224DB6A}" presName="sp" presStyleCnt="0"/>
      <dgm:spPr/>
    </dgm:pt>
    <dgm:pt modelId="{EB9D5D96-9BBC-4B38-87C5-F638C3AF8B95}" type="pres">
      <dgm:prSet presAssocID="{9E8AD3FA-7608-49D2-9571-1A82287D0FC9}" presName="arrowAndChildren" presStyleCnt="0"/>
      <dgm:spPr/>
    </dgm:pt>
    <dgm:pt modelId="{01F305A4-483A-4430-98C2-7BE010D405C4}" type="pres">
      <dgm:prSet presAssocID="{9E8AD3FA-7608-49D2-9571-1A82287D0FC9}" presName="parentTextArrow" presStyleLbl="node1" presStyleIdx="0" presStyleCnt="0"/>
      <dgm:spPr/>
    </dgm:pt>
    <dgm:pt modelId="{C7B7FCA5-7707-4819-8A11-025E924F8A35}" type="pres">
      <dgm:prSet presAssocID="{9E8AD3FA-7608-49D2-9571-1A82287D0FC9}" presName="arrow" presStyleLbl="alignNode1" presStyleIdx="4" presStyleCnt="6"/>
      <dgm:spPr/>
    </dgm:pt>
    <dgm:pt modelId="{5086663F-75D4-4304-B8A6-DED1EB17ABEA}" type="pres">
      <dgm:prSet presAssocID="{9E8AD3FA-7608-49D2-9571-1A82287D0FC9}" presName="descendantArrow" presStyleLbl="bgAccFollowNode1" presStyleIdx="4" presStyleCnt="6"/>
      <dgm:spPr/>
    </dgm:pt>
    <dgm:pt modelId="{F840B0AE-EB95-4C2D-81AD-DB674C29FC0F}" type="pres">
      <dgm:prSet presAssocID="{D5D06105-EA6D-455B-960B-820DD7320CB3}" presName="sp" presStyleCnt="0"/>
      <dgm:spPr/>
    </dgm:pt>
    <dgm:pt modelId="{3AC35F69-51F6-4765-9124-4B20CD9A0C76}" type="pres">
      <dgm:prSet presAssocID="{76C7AA91-A536-4D10-934B-70B2012CA6EB}" presName="arrowAndChildren" presStyleCnt="0"/>
      <dgm:spPr/>
    </dgm:pt>
    <dgm:pt modelId="{D353338C-FF2D-4E62-B593-0C08F0E3A7A2}" type="pres">
      <dgm:prSet presAssocID="{76C7AA91-A536-4D10-934B-70B2012CA6EB}" presName="parentTextArrow" presStyleLbl="node1" presStyleIdx="0" presStyleCnt="0"/>
      <dgm:spPr/>
    </dgm:pt>
    <dgm:pt modelId="{724E8D32-616C-43A8-A700-5169D3660B8F}" type="pres">
      <dgm:prSet presAssocID="{76C7AA91-A536-4D10-934B-70B2012CA6EB}" presName="arrow" presStyleLbl="alignNode1" presStyleIdx="5" presStyleCnt="6"/>
      <dgm:spPr/>
    </dgm:pt>
    <dgm:pt modelId="{5D00B400-AFF9-41A6-880F-34E2F1FDF149}" type="pres">
      <dgm:prSet presAssocID="{76C7AA91-A536-4D10-934B-70B2012CA6EB}" presName="descendantArrow" presStyleLbl="bgAccFollowNode1" presStyleIdx="5" presStyleCnt="6" custLinFactNeighborX="-6" custLinFactNeighborY="-8001"/>
      <dgm:spPr/>
    </dgm:pt>
  </dgm:ptLst>
  <dgm:cxnLst>
    <dgm:cxn modelId="{B0009205-C753-487A-BEE5-E3F4F6052FAE}" type="presOf" srcId="{4DCD7C7E-1A1F-4D75-97D1-3DBDD2E85653}" destId="{9058F966-B740-44F9-83EF-D85A8035ECC3}" srcOrd="0" destOrd="0" presId="urn:microsoft.com/office/officeart/2016/7/layout/VerticalDownArrowProcess"/>
    <dgm:cxn modelId="{87CF4407-15DF-4B40-AD39-2DC204661350}" srcId="{A16630DE-A5A0-4C4A-AB8C-316961567255}" destId="{43EF9B31-1AD6-4EA2-A5C3-9C2FBC02FEE7}" srcOrd="2" destOrd="0" parTransId="{3933CC42-E529-439E-8875-220AD2AD179D}" sibTransId="{9E27D660-74A0-4571-864D-2DD796B38485}"/>
    <dgm:cxn modelId="{395EA61D-201B-462D-B033-B557A134B03F}" type="presOf" srcId="{78886814-AB04-4436-9EF6-CFFA616E678A}" destId="{7214B38B-BF9F-4117-A989-94A03D406C05}" srcOrd="1" destOrd="0" presId="urn:microsoft.com/office/officeart/2016/7/layout/VerticalDownArrowProcess"/>
    <dgm:cxn modelId="{9C47EB26-30CC-4239-A040-A66471BA26EA}" type="presOf" srcId="{9577BB5F-82AF-4C7C-B45C-DA917514F558}" destId="{6DA7C839-335C-49D4-8F4D-3CD7D8B8F72A}" srcOrd="0" destOrd="0" presId="urn:microsoft.com/office/officeart/2016/7/layout/VerticalDownArrowProcess"/>
    <dgm:cxn modelId="{A8534E37-16D7-4223-AECD-6FC49237988C}" type="presOf" srcId="{76C7AA91-A536-4D10-934B-70B2012CA6EB}" destId="{724E8D32-616C-43A8-A700-5169D3660B8F}" srcOrd="1" destOrd="0" presId="urn:microsoft.com/office/officeart/2016/7/layout/VerticalDownArrowProcess"/>
    <dgm:cxn modelId="{8C3FA33E-2BA2-4C42-B113-EDD7C0086DFD}" type="presOf" srcId="{A16630DE-A5A0-4C4A-AB8C-316961567255}" destId="{2D20142F-D9F3-4503-854A-878CB40DA1EC}" srcOrd="0" destOrd="0" presId="urn:microsoft.com/office/officeart/2016/7/layout/VerticalDownArrowProcess"/>
    <dgm:cxn modelId="{11B0A661-7583-449E-9A1A-C4C94D1A1165}" type="presOf" srcId="{B9EC7578-E07F-4A9F-A45B-728908ACBFE2}" destId="{11442CDF-AFB5-4F28-BCAB-14A25F0827DF}" srcOrd="0" destOrd="0" presId="urn:microsoft.com/office/officeart/2016/7/layout/VerticalDownArrowProcess"/>
    <dgm:cxn modelId="{3DC91A63-8A4A-43C5-B1EC-442018621240}" srcId="{78886814-AB04-4436-9EF6-CFFA616E678A}" destId="{BD2C80D0-25D1-42EF-A4DA-FCD3C904BA16}" srcOrd="0" destOrd="0" parTransId="{85BC3215-4D61-4235-BA8C-A85255C70923}" sibTransId="{7EEB59AD-712A-48EE-B48E-D35AC80F9571}"/>
    <dgm:cxn modelId="{2634CF44-AEB4-4F74-B4DC-A87F154921CB}" type="presOf" srcId="{B9EC7578-E07F-4A9F-A45B-728908ACBFE2}" destId="{33E13D79-6F20-4E6F-9F8B-2C13A3F51F2D}" srcOrd="1" destOrd="0" presId="urn:microsoft.com/office/officeart/2016/7/layout/VerticalDownArrowProcess"/>
    <dgm:cxn modelId="{06ECDB65-B26E-4EE7-9F22-9B39A6126035}" type="presOf" srcId="{43EF9B31-1AD6-4EA2-A5C3-9C2FBC02FEE7}" destId="{D1B8362A-5EED-48A4-9D1E-4396BAC5645A}" srcOrd="1" destOrd="0" presId="urn:microsoft.com/office/officeart/2016/7/layout/VerticalDownArrowProcess"/>
    <dgm:cxn modelId="{472EFE67-9DD5-4845-83F5-499F206A1FAB}" type="presOf" srcId="{991319E9-684C-4601-9286-52C6CACC5F03}" destId="{5C897814-C9C3-4000-B0B1-8BFDBE6CFCF5}" srcOrd="0" destOrd="0" presId="urn:microsoft.com/office/officeart/2016/7/layout/VerticalDownArrowProcess"/>
    <dgm:cxn modelId="{4AD28149-2FDF-454E-BB7E-DA0307D02BFD}" type="presOf" srcId="{556CE6F0-AFC3-4BCD-AFE9-E9A402B8B669}" destId="{5D00B400-AFF9-41A6-880F-34E2F1FDF149}" srcOrd="0" destOrd="0" presId="urn:microsoft.com/office/officeart/2016/7/layout/VerticalDownArrowProcess"/>
    <dgm:cxn modelId="{C84A8D6B-7942-452A-894E-7CE74E0C6F75}" type="presOf" srcId="{9E8AD3FA-7608-49D2-9571-1A82287D0FC9}" destId="{01F305A4-483A-4430-98C2-7BE010D405C4}" srcOrd="0" destOrd="0" presId="urn:microsoft.com/office/officeart/2016/7/layout/VerticalDownArrowProcess"/>
    <dgm:cxn modelId="{2213F84B-7084-4A1F-A6B6-990743EF1F4C}" type="presOf" srcId="{43EF9B31-1AD6-4EA2-A5C3-9C2FBC02FEE7}" destId="{8BDBC03C-D79A-4239-AC80-F37C4B8AFE0F}" srcOrd="0" destOrd="0" presId="urn:microsoft.com/office/officeart/2016/7/layout/VerticalDownArrowProcess"/>
    <dgm:cxn modelId="{9666147B-2435-4F6A-8E8D-B667517CE24E}" srcId="{A16630DE-A5A0-4C4A-AB8C-316961567255}" destId="{76C7AA91-A536-4D10-934B-70B2012CA6EB}" srcOrd="0" destOrd="0" parTransId="{125DE9AC-F4D0-42E1-B1FA-DC124663C093}" sibTransId="{D5D06105-EA6D-455B-960B-820DD7320CB3}"/>
    <dgm:cxn modelId="{96A0EB86-7664-4E89-8C18-2B369ABEBABF}" srcId="{A16630DE-A5A0-4C4A-AB8C-316961567255}" destId="{991319E9-684C-4601-9286-52C6CACC5F03}" srcOrd="5" destOrd="0" parTransId="{4631A2D4-605B-4480-AEA6-31AE924CE28A}" sibTransId="{20E6F502-D150-4CD6-9A2E-C1D27E86E771}"/>
    <dgm:cxn modelId="{8C2F3B91-E8DB-433B-A995-1B4AED7C29A8}" srcId="{A16630DE-A5A0-4C4A-AB8C-316961567255}" destId="{9E8AD3FA-7608-49D2-9571-1A82287D0FC9}" srcOrd="1" destOrd="0" parTransId="{A8B06394-8DAB-4804-95C2-A8313D369022}" sibTransId="{D0E89C72-FFB1-4739-A3F8-995C8224DB6A}"/>
    <dgm:cxn modelId="{9F08A393-97EE-4FF0-B2F2-754725A2427A}" type="presOf" srcId="{FC5FBA4C-5981-43CC-A992-9CEA3756D293}" destId="{44C8EC98-884D-4CA4-B1D7-5A346137852A}" srcOrd="0" destOrd="0" presId="urn:microsoft.com/office/officeart/2016/7/layout/VerticalDownArrowProcess"/>
    <dgm:cxn modelId="{121EDC96-081A-4075-AA91-A20312420850}" srcId="{B9EC7578-E07F-4A9F-A45B-728908ACBFE2}" destId="{FC5FBA4C-5981-43CC-A992-9CEA3756D293}" srcOrd="0" destOrd="0" parTransId="{ED133003-FCC9-4F7E-B21E-FF760220F209}" sibTransId="{0AB45D77-9B51-4D80-8C1B-13F24CB2C28F}"/>
    <dgm:cxn modelId="{801C23A8-9016-403A-9670-8299B7A09BD8}" srcId="{9E8AD3FA-7608-49D2-9571-1A82287D0FC9}" destId="{C137B1DF-D734-4BD7-A1F9-96816663EDE8}" srcOrd="0" destOrd="0" parTransId="{E2ABBA78-F4B1-4362-889B-2F199EC7386F}" sibTransId="{DE6F6143-44A9-43D9-9592-6ADB00CEEE92}"/>
    <dgm:cxn modelId="{77043EA8-2EA7-4DAE-9F2E-7BFC98F7CC2C}" type="presOf" srcId="{BD2C80D0-25D1-42EF-A4DA-FCD3C904BA16}" destId="{F9FA201E-E877-404F-A683-981559A5E1AC}" srcOrd="0" destOrd="0" presId="urn:microsoft.com/office/officeart/2016/7/layout/VerticalDownArrowProcess"/>
    <dgm:cxn modelId="{1A9464AE-5267-4884-BDA6-C750656292F1}" srcId="{43EF9B31-1AD6-4EA2-A5C3-9C2FBC02FEE7}" destId="{9577BB5F-82AF-4C7C-B45C-DA917514F558}" srcOrd="0" destOrd="0" parTransId="{EF260ABD-D283-4853-B67C-5D6BEFA35DD0}" sibTransId="{3783BB39-AB9F-46D8-9023-248E595ECD4D}"/>
    <dgm:cxn modelId="{47FFCFB3-319E-4D57-9E1E-B19421AAC9B2}" srcId="{76C7AA91-A536-4D10-934B-70B2012CA6EB}" destId="{556CE6F0-AFC3-4BCD-AFE9-E9A402B8B669}" srcOrd="0" destOrd="0" parTransId="{0C1C8CD3-41AB-47CF-AE93-FEB338C6FCAC}" sibTransId="{C5FB281C-47CA-42BF-B9A6-2910308AFF15}"/>
    <dgm:cxn modelId="{22351FC3-79EE-43C6-9659-4BF5475DF38F}" srcId="{991319E9-684C-4601-9286-52C6CACC5F03}" destId="{4DCD7C7E-1A1F-4D75-97D1-3DBDD2E85653}" srcOrd="0" destOrd="0" parTransId="{3C710621-1E56-4D09-BDA6-4FB57F295D67}" sibTransId="{E2DAEE87-D9CC-40C9-B7E6-BD6AB5E34BE4}"/>
    <dgm:cxn modelId="{2EF738CA-4684-4A7B-978B-FEAD6FB7AA1F}" type="presOf" srcId="{78886814-AB04-4436-9EF6-CFFA616E678A}" destId="{ACC37959-9882-4847-B8C5-86AEDCBF7068}" srcOrd="0" destOrd="0" presId="urn:microsoft.com/office/officeart/2016/7/layout/VerticalDownArrowProcess"/>
    <dgm:cxn modelId="{9DC6F8CC-09A7-4447-9A6F-331D2313844C}" srcId="{A16630DE-A5A0-4C4A-AB8C-316961567255}" destId="{78886814-AB04-4436-9EF6-CFFA616E678A}" srcOrd="4" destOrd="0" parTransId="{18B112C8-EACB-461C-B995-8EE0C94B11CC}" sibTransId="{E03CD027-7A51-4BAE-AFF8-13DB522A3FBF}"/>
    <dgm:cxn modelId="{7C4490CD-4A92-49CD-91B8-37CA75515946}" type="presOf" srcId="{76C7AA91-A536-4D10-934B-70B2012CA6EB}" destId="{D353338C-FF2D-4E62-B593-0C08F0E3A7A2}" srcOrd="0" destOrd="0" presId="urn:microsoft.com/office/officeart/2016/7/layout/VerticalDownArrowProcess"/>
    <dgm:cxn modelId="{B1C7F7E0-F925-4444-A255-3DFAB8146B3F}" type="presOf" srcId="{9E8AD3FA-7608-49D2-9571-1A82287D0FC9}" destId="{C7B7FCA5-7707-4819-8A11-025E924F8A35}" srcOrd="1" destOrd="0" presId="urn:microsoft.com/office/officeart/2016/7/layout/VerticalDownArrowProcess"/>
    <dgm:cxn modelId="{BEA75CE5-D0AA-488C-B47F-C127172F2380}" srcId="{A16630DE-A5A0-4C4A-AB8C-316961567255}" destId="{B9EC7578-E07F-4A9F-A45B-728908ACBFE2}" srcOrd="3" destOrd="0" parTransId="{9567D886-6868-4CB8-9E23-18F95FF97796}" sibTransId="{0413EAB6-6DDF-4363-9FD0-FC0ABDAC6609}"/>
    <dgm:cxn modelId="{4E44C4EC-77DC-4994-941E-6B23D9925C82}" type="presOf" srcId="{C137B1DF-D734-4BD7-A1F9-96816663EDE8}" destId="{5086663F-75D4-4304-B8A6-DED1EB17ABEA}" srcOrd="0" destOrd="0" presId="urn:microsoft.com/office/officeart/2016/7/layout/VerticalDownArrowProcess"/>
    <dgm:cxn modelId="{6EF744AE-51F5-4E73-8111-8C27448EA69F}" type="presParOf" srcId="{2D20142F-D9F3-4503-854A-878CB40DA1EC}" destId="{DD9B6193-CB72-4D9E-99C3-36339A787EB1}" srcOrd="0" destOrd="0" presId="urn:microsoft.com/office/officeart/2016/7/layout/VerticalDownArrowProcess"/>
    <dgm:cxn modelId="{350F30D9-C1E8-4BC7-8869-B66F391B59E5}" type="presParOf" srcId="{DD9B6193-CB72-4D9E-99C3-36339A787EB1}" destId="{5C897814-C9C3-4000-B0B1-8BFDBE6CFCF5}" srcOrd="0" destOrd="0" presId="urn:microsoft.com/office/officeart/2016/7/layout/VerticalDownArrowProcess"/>
    <dgm:cxn modelId="{ACAAD7DC-1B84-4D52-A4D8-C9060E9E00EC}" type="presParOf" srcId="{DD9B6193-CB72-4D9E-99C3-36339A787EB1}" destId="{9058F966-B740-44F9-83EF-D85A8035ECC3}" srcOrd="1" destOrd="0" presId="urn:microsoft.com/office/officeart/2016/7/layout/VerticalDownArrowProcess"/>
    <dgm:cxn modelId="{7B317B18-EDB5-4239-8BA6-65DAA7EAF7CE}" type="presParOf" srcId="{2D20142F-D9F3-4503-854A-878CB40DA1EC}" destId="{003D59B8-7107-4BC9-87DF-C52218B9C3C3}" srcOrd="1" destOrd="0" presId="urn:microsoft.com/office/officeart/2016/7/layout/VerticalDownArrowProcess"/>
    <dgm:cxn modelId="{786830AD-148E-4875-83BE-DD8A3EFDAB45}" type="presParOf" srcId="{2D20142F-D9F3-4503-854A-878CB40DA1EC}" destId="{B3238B8D-265C-4DB8-9152-A56D03BC28C9}" srcOrd="2" destOrd="0" presId="urn:microsoft.com/office/officeart/2016/7/layout/VerticalDownArrowProcess"/>
    <dgm:cxn modelId="{873EAEBA-66E5-4078-8674-E2F9B104D216}" type="presParOf" srcId="{B3238B8D-265C-4DB8-9152-A56D03BC28C9}" destId="{ACC37959-9882-4847-B8C5-86AEDCBF7068}" srcOrd="0" destOrd="0" presId="urn:microsoft.com/office/officeart/2016/7/layout/VerticalDownArrowProcess"/>
    <dgm:cxn modelId="{7403303E-CBF8-4414-97A1-F70B23387954}" type="presParOf" srcId="{B3238B8D-265C-4DB8-9152-A56D03BC28C9}" destId="{7214B38B-BF9F-4117-A989-94A03D406C05}" srcOrd="1" destOrd="0" presId="urn:microsoft.com/office/officeart/2016/7/layout/VerticalDownArrowProcess"/>
    <dgm:cxn modelId="{2E560761-6707-4A40-9865-AD43D1285A03}" type="presParOf" srcId="{B3238B8D-265C-4DB8-9152-A56D03BC28C9}" destId="{F9FA201E-E877-404F-A683-981559A5E1AC}" srcOrd="2" destOrd="0" presId="urn:microsoft.com/office/officeart/2016/7/layout/VerticalDownArrowProcess"/>
    <dgm:cxn modelId="{D61EBF3B-895B-4577-8394-5B7A34195024}" type="presParOf" srcId="{2D20142F-D9F3-4503-854A-878CB40DA1EC}" destId="{55372964-A77B-4CE6-941F-BA10E592DF7D}" srcOrd="3" destOrd="0" presId="urn:microsoft.com/office/officeart/2016/7/layout/VerticalDownArrowProcess"/>
    <dgm:cxn modelId="{A5607FF3-379A-4F56-84A1-4D7E54DB7881}" type="presParOf" srcId="{2D20142F-D9F3-4503-854A-878CB40DA1EC}" destId="{EBA597C0-0F43-40AC-A3A6-45AFF8DC8176}" srcOrd="4" destOrd="0" presId="urn:microsoft.com/office/officeart/2016/7/layout/VerticalDownArrowProcess"/>
    <dgm:cxn modelId="{957D1280-69A7-4BE4-95FF-56671DD819E8}" type="presParOf" srcId="{EBA597C0-0F43-40AC-A3A6-45AFF8DC8176}" destId="{11442CDF-AFB5-4F28-BCAB-14A25F0827DF}" srcOrd="0" destOrd="0" presId="urn:microsoft.com/office/officeart/2016/7/layout/VerticalDownArrowProcess"/>
    <dgm:cxn modelId="{C5A0AEA0-D477-47DE-81B3-C6952D76EF62}" type="presParOf" srcId="{EBA597C0-0F43-40AC-A3A6-45AFF8DC8176}" destId="{33E13D79-6F20-4E6F-9F8B-2C13A3F51F2D}" srcOrd="1" destOrd="0" presId="urn:microsoft.com/office/officeart/2016/7/layout/VerticalDownArrowProcess"/>
    <dgm:cxn modelId="{451A6A31-670A-4278-9743-AEB02246124E}" type="presParOf" srcId="{EBA597C0-0F43-40AC-A3A6-45AFF8DC8176}" destId="{44C8EC98-884D-4CA4-B1D7-5A346137852A}" srcOrd="2" destOrd="0" presId="urn:microsoft.com/office/officeart/2016/7/layout/VerticalDownArrowProcess"/>
    <dgm:cxn modelId="{D05931ED-B9AD-42EE-ADD9-1C3C4E7D287F}" type="presParOf" srcId="{2D20142F-D9F3-4503-854A-878CB40DA1EC}" destId="{8D2AFCCE-ED7B-482C-8DF9-A7FC7C2017D8}" srcOrd="5" destOrd="0" presId="urn:microsoft.com/office/officeart/2016/7/layout/VerticalDownArrowProcess"/>
    <dgm:cxn modelId="{2AC7E5C2-8E68-47FE-AA20-391F64002327}" type="presParOf" srcId="{2D20142F-D9F3-4503-854A-878CB40DA1EC}" destId="{638E68E8-4A97-439F-93F4-B1B35F6952D8}" srcOrd="6" destOrd="0" presId="urn:microsoft.com/office/officeart/2016/7/layout/VerticalDownArrowProcess"/>
    <dgm:cxn modelId="{78D84025-0FDD-4C06-B594-F77F5C1E801A}" type="presParOf" srcId="{638E68E8-4A97-439F-93F4-B1B35F6952D8}" destId="{8BDBC03C-D79A-4239-AC80-F37C4B8AFE0F}" srcOrd="0" destOrd="0" presId="urn:microsoft.com/office/officeart/2016/7/layout/VerticalDownArrowProcess"/>
    <dgm:cxn modelId="{35E9B9C1-AC19-454C-846D-2EFE0D6F7869}" type="presParOf" srcId="{638E68E8-4A97-439F-93F4-B1B35F6952D8}" destId="{D1B8362A-5EED-48A4-9D1E-4396BAC5645A}" srcOrd="1" destOrd="0" presId="urn:microsoft.com/office/officeart/2016/7/layout/VerticalDownArrowProcess"/>
    <dgm:cxn modelId="{F4F912D5-D0AB-43E6-9F0E-3665A2E7614C}" type="presParOf" srcId="{638E68E8-4A97-439F-93F4-B1B35F6952D8}" destId="{6DA7C839-335C-49D4-8F4D-3CD7D8B8F72A}" srcOrd="2" destOrd="0" presId="urn:microsoft.com/office/officeart/2016/7/layout/VerticalDownArrowProcess"/>
    <dgm:cxn modelId="{C9786DD6-EBEE-4B9E-8679-D278D7FA95D0}" type="presParOf" srcId="{2D20142F-D9F3-4503-854A-878CB40DA1EC}" destId="{F38B3B19-75AF-4385-B0FD-6E4F7E97FFF6}" srcOrd="7" destOrd="0" presId="urn:microsoft.com/office/officeart/2016/7/layout/VerticalDownArrowProcess"/>
    <dgm:cxn modelId="{5ACD95FD-14EF-438C-8119-C970BF0D3F4A}" type="presParOf" srcId="{2D20142F-D9F3-4503-854A-878CB40DA1EC}" destId="{EB9D5D96-9BBC-4B38-87C5-F638C3AF8B95}" srcOrd="8" destOrd="0" presId="urn:microsoft.com/office/officeart/2016/7/layout/VerticalDownArrowProcess"/>
    <dgm:cxn modelId="{131941AE-F960-41C0-A0A7-A0BC211BF129}" type="presParOf" srcId="{EB9D5D96-9BBC-4B38-87C5-F638C3AF8B95}" destId="{01F305A4-483A-4430-98C2-7BE010D405C4}" srcOrd="0" destOrd="0" presId="urn:microsoft.com/office/officeart/2016/7/layout/VerticalDownArrowProcess"/>
    <dgm:cxn modelId="{2609E984-859C-416A-9CFB-F2B10990B616}" type="presParOf" srcId="{EB9D5D96-9BBC-4B38-87C5-F638C3AF8B95}" destId="{C7B7FCA5-7707-4819-8A11-025E924F8A35}" srcOrd="1" destOrd="0" presId="urn:microsoft.com/office/officeart/2016/7/layout/VerticalDownArrowProcess"/>
    <dgm:cxn modelId="{073BE5EF-438F-41EF-B096-AA8F58E638BD}" type="presParOf" srcId="{EB9D5D96-9BBC-4B38-87C5-F638C3AF8B95}" destId="{5086663F-75D4-4304-B8A6-DED1EB17ABEA}" srcOrd="2" destOrd="0" presId="urn:microsoft.com/office/officeart/2016/7/layout/VerticalDownArrowProcess"/>
    <dgm:cxn modelId="{F2A18139-1A0B-4A9E-A31D-F63AEA113FF2}" type="presParOf" srcId="{2D20142F-D9F3-4503-854A-878CB40DA1EC}" destId="{F840B0AE-EB95-4C2D-81AD-DB674C29FC0F}" srcOrd="9" destOrd="0" presId="urn:microsoft.com/office/officeart/2016/7/layout/VerticalDownArrowProcess"/>
    <dgm:cxn modelId="{5CE24C7B-591C-4F79-A904-D95DAF6DAFA7}" type="presParOf" srcId="{2D20142F-D9F3-4503-854A-878CB40DA1EC}" destId="{3AC35F69-51F6-4765-9124-4B20CD9A0C76}" srcOrd="10" destOrd="0" presId="urn:microsoft.com/office/officeart/2016/7/layout/VerticalDownArrowProcess"/>
    <dgm:cxn modelId="{3C7B3DBE-AFA4-4A15-99F7-48050D3AC758}" type="presParOf" srcId="{3AC35F69-51F6-4765-9124-4B20CD9A0C76}" destId="{D353338C-FF2D-4E62-B593-0C08F0E3A7A2}" srcOrd="0" destOrd="0" presId="urn:microsoft.com/office/officeart/2016/7/layout/VerticalDownArrowProcess"/>
    <dgm:cxn modelId="{DEFEF25C-86A9-4F82-9D7A-B4206C174723}" type="presParOf" srcId="{3AC35F69-51F6-4765-9124-4B20CD9A0C76}" destId="{724E8D32-616C-43A8-A700-5169D3660B8F}" srcOrd="1" destOrd="0" presId="urn:microsoft.com/office/officeart/2016/7/layout/VerticalDownArrowProcess"/>
    <dgm:cxn modelId="{9C9FD3F0-2CB2-4CDC-BA4E-C5D149D0D5BB}" type="presParOf" srcId="{3AC35F69-51F6-4765-9124-4B20CD9A0C76}" destId="{5D00B400-AFF9-41A6-880F-34E2F1FDF149}"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2B279-097C-487C-9866-38801A9B56C1}">
      <dsp:nvSpPr>
        <dsp:cNvPr id="0" name=""/>
        <dsp:cNvSpPr/>
      </dsp:nvSpPr>
      <dsp:spPr>
        <a:xfrm>
          <a:off x="363823" y="2718"/>
          <a:ext cx="2804470" cy="168268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dirty="0"/>
            <a:t>What is plagiarism?</a:t>
          </a:r>
          <a:endParaRPr lang="en-US" sz="3800" kern="1200" dirty="0"/>
        </a:p>
      </dsp:txBody>
      <dsp:txXfrm>
        <a:off x="363823" y="2718"/>
        <a:ext cx="2804470" cy="1682682"/>
      </dsp:txXfrm>
    </dsp:sp>
    <dsp:sp modelId="{C8CF130E-07A3-4C4A-9753-BF43D4079AED}">
      <dsp:nvSpPr>
        <dsp:cNvPr id="0" name=""/>
        <dsp:cNvSpPr/>
      </dsp:nvSpPr>
      <dsp:spPr>
        <a:xfrm>
          <a:off x="3448741" y="0"/>
          <a:ext cx="2804470" cy="1682682"/>
        </a:xfrm>
        <a:prstGeom prst="rect">
          <a:avLst/>
        </a:prstGeom>
        <a:solidFill>
          <a:schemeClr val="accent2">
            <a:hueOff val="1238913"/>
            <a:satOff val="-997"/>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dirty="0"/>
            <a:t>What is citation?</a:t>
          </a:r>
          <a:endParaRPr lang="en-US" sz="3800" kern="1200" dirty="0"/>
        </a:p>
      </dsp:txBody>
      <dsp:txXfrm>
        <a:off x="3448741" y="0"/>
        <a:ext cx="2804470" cy="1682682"/>
      </dsp:txXfrm>
    </dsp:sp>
    <dsp:sp modelId="{34A9A8B5-3581-49A0-A82E-1A410B41D40A}">
      <dsp:nvSpPr>
        <dsp:cNvPr id="0" name=""/>
        <dsp:cNvSpPr/>
      </dsp:nvSpPr>
      <dsp:spPr>
        <a:xfrm>
          <a:off x="6533658" y="2718"/>
          <a:ext cx="2804470" cy="1682682"/>
        </a:xfrm>
        <a:prstGeom prst="rect">
          <a:avLst/>
        </a:prstGeom>
        <a:solidFill>
          <a:schemeClr val="accent2">
            <a:hueOff val="2477826"/>
            <a:satOff val="-1994"/>
            <a:lumOff val="1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dirty="0"/>
            <a:t>What should be cited?</a:t>
          </a:r>
          <a:endParaRPr lang="en-US" sz="3800" kern="1200" dirty="0"/>
        </a:p>
      </dsp:txBody>
      <dsp:txXfrm>
        <a:off x="6533658" y="2718"/>
        <a:ext cx="2804470" cy="1682682"/>
      </dsp:txXfrm>
    </dsp:sp>
    <dsp:sp modelId="{77C6FE33-6042-4F6D-A950-1B2FC86F10EA}">
      <dsp:nvSpPr>
        <dsp:cNvPr id="0" name=""/>
        <dsp:cNvSpPr/>
      </dsp:nvSpPr>
      <dsp:spPr>
        <a:xfrm>
          <a:off x="363823" y="1965848"/>
          <a:ext cx="2804470" cy="1682682"/>
        </a:xfrm>
        <a:prstGeom prst="rect">
          <a:avLst/>
        </a:prstGeom>
        <a:solidFill>
          <a:schemeClr val="accent2">
            <a:hueOff val="3716739"/>
            <a:satOff val="-2991"/>
            <a:lumOff val="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APA style</a:t>
          </a:r>
        </a:p>
      </dsp:txBody>
      <dsp:txXfrm>
        <a:off x="363823" y="1965848"/>
        <a:ext cx="2804470" cy="1682682"/>
      </dsp:txXfrm>
    </dsp:sp>
    <dsp:sp modelId="{92F82C59-4B1E-4F07-B4A5-7C9CDD833371}">
      <dsp:nvSpPr>
        <dsp:cNvPr id="0" name=""/>
        <dsp:cNvSpPr/>
      </dsp:nvSpPr>
      <dsp:spPr>
        <a:xfrm>
          <a:off x="3448741" y="1965848"/>
          <a:ext cx="2804470" cy="1682682"/>
        </a:xfrm>
        <a:prstGeom prst="rect">
          <a:avLst/>
        </a:prstGeom>
        <a:solidFill>
          <a:schemeClr val="accent2">
            <a:hueOff val="4955652"/>
            <a:satOff val="-3988"/>
            <a:lumOff val="235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In-text citations</a:t>
          </a:r>
        </a:p>
      </dsp:txBody>
      <dsp:txXfrm>
        <a:off x="3448741" y="1965848"/>
        <a:ext cx="2804470" cy="1682682"/>
      </dsp:txXfrm>
    </dsp:sp>
    <dsp:sp modelId="{E654CAFB-227B-4E78-B1E2-70563F244334}">
      <dsp:nvSpPr>
        <dsp:cNvPr id="0" name=""/>
        <dsp:cNvSpPr/>
      </dsp:nvSpPr>
      <dsp:spPr>
        <a:xfrm>
          <a:off x="6533658" y="1965848"/>
          <a:ext cx="2804470" cy="1682682"/>
        </a:xfrm>
        <a:prstGeom prst="rect">
          <a:avLst/>
        </a:prstGeom>
        <a:solidFill>
          <a:schemeClr val="accent2">
            <a:hueOff val="6194565"/>
            <a:satOff val="-4985"/>
            <a:lumOff val="294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Direct quotation</a:t>
          </a:r>
        </a:p>
      </dsp:txBody>
      <dsp:txXfrm>
        <a:off x="6533658" y="1965848"/>
        <a:ext cx="2804470" cy="1682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BDBCD-6613-4BBD-8209-6EEC11FEC379}">
      <dsp:nvSpPr>
        <dsp:cNvPr id="0" name=""/>
        <dsp:cNvSpPr/>
      </dsp:nvSpPr>
      <dsp:spPr>
        <a:xfrm>
          <a:off x="9805" y="1046438"/>
          <a:ext cx="2930628" cy="17583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PLAGIARISM</a:t>
          </a:r>
          <a:r>
            <a:rPr lang="en-US" sz="2100" kern="1200" dirty="0"/>
            <a:t> is using someone else’s ideas and work without acknowledging the owner. </a:t>
          </a:r>
        </a:p>
      </dsp:txBody>
      <dsp:txXfrm>
        <a:off x="61306" y="1097939"/>
        <a:ext cx="2827626" cy="1655375"/>
      </dsp:txXfrm>
    </dsp:sp>
    <dsp:sp modelId="{4CF66FBC-8687-4E56-AB97-3B23C347E818}">
      <dsp:nvSpPr>
        <dsp:cNvPr id="0" name=""/>
        <dsp:cNvSpPr/>
      </dsp:nvSpPr>
      <dsp:spPr>
        <a:xfrm>
          <a:off x="3198328" y="1562229"/>
          <a:ext cx="621293" cy="72679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3198328" y="1707588"/>
        <a:ext cx="434905" cy="436077"/>
      </dsp:txXfrm>
    </dsp:sp>
    <dsp:sp modelId="{5AAF4364-8098-403D-A745-6E0E34DF79E7}">
      <dsp:nvSpPr>
        <dsp:cNvPr id="0" name=""/>
        <dsp:cNvSpPr/>
      </dsp:nvSpPr>
      <dsp:spPr>
        <a:xfrm>
          <a:off x="4112684" y="1046438"/>
          <a:ext cx="2930628" cy="17583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dirty="0"/>
            <a:t>I</a:t>
          </a:r>
          <a:r>
            <a:rPr lang="en-US" sz="2100" kern="1200" dirty="0"/>
            <a:t>t is </a:t>
          </a:r>
          <a:r>
            <a:rPr lang="en-US" sz="2100" b="1" kern="1200" dirty="0"/>
            <a:t>stealing</a:t>
          </a:r>
          <a:r>
            <a:rPr lang="en-US" sz="2100" kern="1200" dirty="0"/>
            <a:t> intellectual property. </a:t>
          </a:r>
        </a:p>
      </dsp:txBody>
      <dsp:txXfrm>
        <a:off x="4164185" y="1097939"/>
        <a:ext cx="2827626" cy="1655375"/>
      </dsp:txXfrm>
    </dsp:sp>
    <dsp:sp modelId="{7A4F933E-8F10-424D-B20F-06E554D4D99F}">
      <dsp:nvSpPr>
        <dsp:cNvPr id="0" name=""/>
        <dsp:cNvSpPr/>
      </dsp:nvSpPr>
      <dsp:spPr>
        <a:xfrm>
          <a:off x="7301208" y="1562229"/>
          <a:ext cx="621293" cy="72679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7301208" y="1707588"/>
        <a:ext cx="434905" cy="436077"/>
      </dsp:txXfrm>
    </dsp:sp>
    <dsp:sp modelId="{B71BC18E-2E8A-404E-8C1F-E0276DA272F4}">
      <dsp:nvSpPr>
        <dsp:cNvPr id="0" name=""/>
        <dsp:cNvSpPr/>
      </dsp:nvSpPr>
      <dsp:spPr>
        <a:xfrm>
          <a:off x="8215564" y="1046438"/>
          <a:ext cx="2930628" cy="17583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 order to </a:t>
          </a:r>
          <a:r>
            <a:rPr lang="en-US" sz="2100" b="1" kern="1200" dirty="0"/>
            <a:t>legally</a:t>
          </a:r>
          <a:r>
            <a:rPr lang="en-US" sz="2100" kern="1200" dirty="0"/>
            <a:t> borrow information, </a:t>
          </a:r>
          <a:r>
            <a:rPr lang="en-US" sz="2100" b="1" kern="1200" dirty="0"/>
            <a:t>CITATION</a:t>
          </a:r>
          <a:r>
            <a:rPr lang="en-US" sz="2100" kern="1200" dirty="0"/>
            <a:t> is essential. </a:t>
          </a:r>
        </a:p>
      </dsp:txBody>
      <dsp:txXfrm>
        <a:off x="8267065" y="1097939"/>
        <a:ext cx="2827626" cy="16553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65A19-9841-40BB-95D5-F7A0415331B8}">
      <dsp:nvSpPr>
        <dsp:cNvPr id="0" name=""/>
        <dsp:cNvSpPr/>
      </dsp:nvSpPr>
      <dsp:spPr>
        <a:xfrm>
          <a:off x="0" y="-84384"/>
          <a:ext cx="7461774" cy="15477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When writing academic papers, you need to </a:t>
          </a:r>
          <a:r>
            <a:rPr lang="en-US" sz="2400" b="1" kern="1200" dirty="0"/>
            <a:t>support</a:t>
          </a:r>
          <a:r>
            <a:rPr lang="en-US" sz="2400" kern="1200" dirty="0"/>
            <a:t> your ideas by </a:t>
          </a:r>
          <a:r>
            <a:rPr lang="en-US" sz="2400" b="1" kern="1200" dirty="0"/>
            <a:t>borrowing information </a:t>
          </a:r>
          <a:r>
            <a:rPr lang="en-US" sz="2400" kern="1200" dirty="0"/>
            <a:t>from other academic sources and expert opinions. </a:t>
          </a:r>
        </a:p>
      </dsp:txBody>
      <dsp:txXfrm>
        <a:off x="45333" y="-39051"/>
        <a:ext cx="6136057" cy="1457110"/>
      </dsp:txXfrm>
    </dsp:sp>
    <dsp:sp modelId="{5BA687BF-C005-4A76-A25C-FCAD4B357CE4}">
      <dsp:nvSpPr>
        <dsp:cNvPr id="0" name=""/>
        <dsp:cNvSpPr/>
      </dsp:nvSpPr>
      <dsp:spPr>
        <a:xfrm>
          <a:off x="598548" y="1596260"/>
          <a:ext cx="7461774" cy="1210240"/>
        </a:xfrm>
        <a:prstGeom prst="roundRect">
          <a:avLst>
            <a:gd name="adj" fmla="val 10000"/>
          </a:avLst>
        </a:prstGeom>
        <a:solidFill>
          <a:schemeClr val="accent2">
            <a:hueOff val="3097282"/>
            <a:satOff val="-2492"/>
            <a:lumOff val="147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CITATION</a:t>
          </a:r>
          <a:r>
            <a:rPr lang="en-US" sz="2400" kern="1200" dirty="0"/>
            <a:t> is referring to the original source of the information you borrowed.</a:t>
          </a:r>
        </a:p>
      </dsp:txBody>
      <dsp:txXfrm>
        <a:off x="633995" y="1631707"/>
        <a:ext cx="5945832" cy="1139346"/>
      </dsp:txXfrm>
    </dsp:sp>
    <dsp:sp modelId="{FBA879C3-2D37-4241-B6CC-2D30F636572B}">
      <dsp:nvSpPr>
        <dsp:cNvPr id="0" name=""/>
        <dsp:cNvSpPr/>
      </dsp:nvSpPr>
      <dsp:spPr>
        <a:xfrm>
          <a:off x="1316410" y="2911152"/>
          <a:ext cx="7461774" cy="1204491"/>
        </a:xfrm>
        <a:prstGeom prst="roundRect">
          <a:avLst>
            <a:gd name="adj" fmla="val 10000"/>
          </a:avLst>
        </a:prstGeom>
        <a:solidFill>
          <a:schemeClr val="accent2">
            <a:hueOff val="6194565"/>
            <a:satOff val="-4985"/>
            <a:lumOff val="294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marR="0" lvl="0" indent="0" algn="l" defTabSz="914400" eaLnBrk="1" fontAlgn="auto" latinLnBrk="0" hangingPunct="1">
            <a:lnSpc>
              <a:spcPct val="90000"/>
            </a:lnSpc>
            <a:spcBef>
              <a:spcPct val="0"/>
            </a:spcBef>
            <a:spcAft>
              <a:spcPts val="0"/>
            </a:spcAft>
            <a:buClrTx/>
            <a:buSzTx/>
            <a:buFontTx/>
            <a:buNone/>
            <a:tabLst/>
            <a:defRPr/>
          </a:pPr>
          <a:endParaRPr lang="en-US" sz="2400" kern="1200" dirty="0"/>
        </a:p>
        <a:p>
          <a:pPr marL="0" marR="0" lvl="0" indent="0" algn="l" defTabSz="914400" eaLnBrk="1" fontAlgn="auto" latinLnBrk="0" hangingPunct="1">
            <a:lnSpc>
              <a:spcPct val="90000"/>
            </a:lnSpc>
            <a:spcBef>
              <a:spcPct val="0"/>
            </a:spcBef>
            <a:spcAft>
              <a:spcPts val="0"/>
            </a:spcAft>
            <a:buClrTx/>
            <a:buSzTx/>
            <a:buFontTx/>
            <a:buNone/>
            <a:tabLst/>
            <a:defRPr/>
          </a:pPr>
          <a:r>
            <a:rPr lang="en-US" sz="2400" kern="1200" dirty="0"/>
            <a:t>A citation makes an academic paper </a:t>
          </a:r>
          <a:r>
            <a:rPr lang="en-US" sz="2400" b="1" kern="1200" dirty="0"/>
            <a:t>more</a:t>
          </a:r>
          <a:r>
            <a:rPr lang="en-US" sz="2400" kern="1200" dirty="0"/>
            <a:t> </a:t>
          </a:r>
          <a:r>
            <a:rPr lang="tr-TR" sz="2400" b="1" kern="1200" dirty="0"/>
            <a:t>reliable</a:t>
          </a:r>
          <a:r>
            <a:rPr lang="en-GB" sz="2400" kern="1200" dirty="0"/>
            <a:t> and </a:t>
          </a:r>
          <a:r>
            <a:rPr lang="en-US" sz="2400" kern="1200" dirty="0"/>
            <a:t>help</a:t>
          </a:r>
          <a:r>
            <a:rPr lang="tr-TR" sz="2400" kern="1200" dirty="0"/>
            <a:t>s</a:t>
          </a:r>
          <a:r>
            <a:rPr lang="en-US" sz="2400" kern="1200" dirty="0"/>
            <a:t> the readers </a:t>
          </a:r>
          <a:r>
            <a:rPr lang="en-US" sz="2400" b="1" kern="1200" dirty="0"/>
            <a:t>reach</a:t>
          </a:r>
          <a:r>
            <a:rPr lang="en-US" sz="2400" kern="1200" dirty="0"/>
            <a:t> </a:t>
          </a:r>
          <a:r>
            <a:rPr lang="en-US" sz="2400" b="1" kern="1200" dirty="0"/>
            <a:t>other</a:t>
          </a:r>
          <a:r>
            <a:rPr lang="en-US" sz="2400" kern="1200" dirty="0"/>
            <a:t> </a:t>
          </a:r>
          <a:r>
            <a:rPr lang="en-US" sz="2400" b="1" kern="1200" dirty="0"/>
            <a:t>sources</a:t>
          </a:r>
          <a:r>
            <a:rPr lang="en-US" sz="2400" kern="1200" dirty="0"/>
            <a:t>.</a:t>
          </a:r>
        </a:p>
        <a:p>
          <a:pPr marL="0" lvl="0" algn="l" defTabSz="755650">
            <a:lnSpc>
              <a:spcPct val="90000"/>
            </a:lnSpc>
            <a:spcBef>
              <a:spcPct val="0"/>
            </a:spcBef>
            <a:spcAft>
              <a:spcPct val="35000"/>
            </a:spcAft>
            <a:buNone/>
          </a:pPr>
          <a:endParaRPr lang="en-US" sz="2000" kern="1200" dirty="0"/>
        </a:p>
      </dsp:txBody>
      <dsp:txXfrm>
        <a:off x="1351688" y="2946430"/>
        <a:ext cx="5946170" cy="1133935"/>
      </dsp:txXfrm>
    </dsp:sp>
    <dsp:sp modelId="{4166A0DE-C806-4305-BC36-B2E696207C57}">
      <dsp:nvSpPr>
        <dsp:cNvPr id="0" name=""/>
        <dsp:cNvSpPr/>
      </dsp:nvSpPr>
      <dsp:spPr>
        <a:xfrm>
          <a:off x="6675117" y="1002149"/>
          <a:ext cx="786656" cy="78665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6852115" y="1002149"/>
        <a:ext cx="432660" cy="591959"/>
      </dsp:txXfrm>
    </dsp:sp>
    <dsp:sp modelId="{7CB49027-6833-405B-AB6B-D5F07EFE855E}">
      <dsp:nvSpPr>
        <dsp:cNvPr id="0" name=""/>
        <dsp:cNvSpPr/>
      </dsp:nvSpPr>
      <dsp:spPr>
        <a:xfrm>
          <a:off x="7333509" y="2406028"/>
          <a:ext cx="786656" cy="786656"/>
        </a:xfrm>
        <a:prstGeom prst="downArrow">
          <a:avLst>
            <a:gd name="adj1" fmla="val 55000"/>
            <a:gd name="adj2" fmla="val 45000"/>
          </a:avLst>
        </a:prstGeom>
        <a:solidFill>
          <a:schemeClr val="accent2">
            <a:tint val="40000"/>
            <a:alpha val="90000"/>
            <a:hueOff val="5994144"/>
            <a:satOff val="-3572"/>
            <a:lumOff val="485"/>
            <a:alphaOff val="0"/>
          </a:schemeClr>
        </a:solidFill>
        <a:ln w="12700" cap="flat" cmpd="sng" algn="ctr">
          <a:solidFill>
            <a:schemeClr val="accent2">
              <a:tint val="40000"/>
              <a:alpha val="90000"/>
              <a:hueOff val="5994144"/>
              <a:satOff val="-3572"/>
              <a:lumOff val="4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510507" y="2406028"/>
        <a:ext cx="432660" cy="5919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A902D-CBF7-4E84-A959-046E25062A37}">
      <dsp:nvSpPr>
        <dsp:cNvPr id="0" name=""/>
        <dsp:cNvSpPr/>
      </dsp:nvSpPr>
      <dsp:spPr>
        <a:xfrm>
          <a:off x="0" y="0"/>
          <a:ext cx="4572000" cy="24545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It is a brief notation </a:t>
          </a:r>
          <a:r>
            <a:rPr lang="en-GB" sz="2400" b="1" u="sng" kern="1200" dirty="0"/>
            <a:t>within the text</a:t>
          </a:r>
          <a:r>
            <a:rPr lang="en-GB" sz="2400" b="1" kern="1200" dirty="0"/>
            <a:t> </a:t>
          </a:r>
          <a:r>
            <a:rPr lang="en-GB" sz="2400" kern="1200" dirty="0"/>
            <a:t>which leads the reader to the reference list.</a:t>
          </a:r>
        </a:p>
      </dsp:txBody>
      <dsp:txXfrm>
        <a:off x="119824" y="119824"/>
        <a:ext cx="4332352" cy="22149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B5E14-0022-41A8-9489-66CE3391B924}">
      <dsp:nvSpPr>
        <dsp:cNvPr id="0" name=""/>
        <dsp:cNvSpPr/>
      </dsp:nvSpPr>
      <dsp:spPr>
        <a:xfrm>
          <a:off x="61655" y="211303"/>
          <a:ext cx="2775179" cy="333021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4126" tIns="0" rIns="274126" bIns="330200" numCol="1" spcCol="1270" anchor="t" anchorCtr="0">
          <a:noAutofit/>
        </a:bodyPr>
        <a:lstStyle/>
        <a:p>
          <a:pPr marL="0" lvl="0" indent="0" algn="l" defTabSz="1155700">
            <a:lnSpc>
              <a:spcPct val="90000"/>
            </a:lnSpc>
            <a:spcBef>
              <a:spcPct val="0"/>
            </a:spcBef>
            <a:spcAft>
              <a:spcPct val="35000"/>
            </a:spcAft>
            <a:buNone/>
          </a:pPr>
          <a:r>
            <a:rPr lang="en-US" sz="2600" kern="1200" dirty="0"/>
            <a:t>author </a:t>
          </a:r>
          <a:r>
            <a:rPr lang="en-US" sz="2600" b="1" u="sng" kern="1200" dirty="0"/>
            <a:t>surname</a:t>
          </a:r>
        </a:p>
      </dsp:txBody>
      <dsp:txXfrm>
        <a:off x="61655" y="1543389"/>
        <a:ext cx="2775179" cy="1998129"/>
      </dsp:txXfrm>
    </dsp:sp>
    <dsp:sp modelId="{5D03B170-B8E2-480B-906A-F920543DB6F4}">
      <dsp:nvSpPr>
        <dsp:cNvPr id="0" name=""/>
        <dsp:cNvSpPr/>
      </dsp:nvSpPr>
      <dsp:spPr>
        <a:xfrm>
          <a:off x="685" y="160517"/>
          <a:ext cx="2775179" cy="133208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4126" tIns="165100" rIns="274126" bIns="165100" numCol="1" spcCol="1270" anchor="ctr" anchorCtr="0">
          <a:noAutofit/>
        </a:bodyPr>
        <a:lstStyle/>
        <a:p>
          <a:pPr marL="0" lvl="0" indent="0" algn="l" defTabSz="2933700">
            <a:lnSpc>
              <a:spcPct val="90000"/>
            </a:lnSpc>
            <a:spcBef>
              <a:spcPct val="0"/>
            </a:spcBef>
            <a:spcAft>
              <a:spcPct val="35000"/>
            </a:spcAft>
            <a:buNone/>
          </a:pPr>
          <a:r>
            <a:rPr lang="en-US" sz="6600" kern="1200" dirty="0"/>
            <a:t>1</a:t>
          </a:r>
        </a:p>
      </dsp:txBody>
      <dsp:txXfrm>
        <a:off x="685" y="160517"/>
        <a:ext cx="2775179" cy="1332086"/>
      </dsp:txXfrm>
    </dsp:sp>
    <dsp:sp modelId="{0F37420D-9C5A-414F-81FD-F5D2E220F195}">
      <dsp:nvSpPr>
        <dsp:cNvPr id="0" name=""/>
        <dsp:cNvSpPr/>
      </dsp:nvSpPr>
      <dsp:spPr>
        <a:xfrm>
          <a:off x="2997879" y="160517"/>
          <a:ext cx="2775179" cy="333021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4126" tIns="0" rIns="274126" bIns="330200" numCol="1" spcCol="1270" anchor="t" anchorCtr="0">
          <a:noAutofit/>
        </a:bodyPr>
        <a:lstStyle/>
        <a:p>
          <a:pPr marL="0" lvl="0" indent="0" algn="l" defTabSz="1155700">
            <a:lnSpc>
              <a:spcPct val="90000"/>
            </a:lnSpc>
            <a:spcBef>
              <a:spcPct val="0"/>
            </a:spcBef>
            <a:spcAft>
              <a:spcPct val="35000"/>
            </a:spcAft>
            <a:buNone/>
          </a:pPr>
          <a:r>
            <a:rPr lang="en-US" sz="2600" kern="1200" dirty="0"/>
            <a:t>publication </a:t>
          </a:r>
          <a:r>
            <a:rPr lang="en-US" sz="2600" b="1" u="sng" kern="1200" dirty="0"/>
            <a:t>year</a:t>
          </a:r>
        </a:p>
      </dsp:txBody>
      <dsp:txXfrm>
        <a:off x="2997879" y="1492603"/>
        <a:ext cx="2775179" cy="1998129"/>
      </dsp:txXfrm>
    </dsp:sp>
    <dsp:sp modelId="{FD6CFD2F-2512-4BFC-B673-949C0B8E1C02}">
      <dsp:nvSpPr>
        <dsp:cNvPr id="0" name=""/>
        <dsp:cNvSpPr/>
      </dsp:nvSpPr>
      <dsp:spPr>
        <a:xfrm>
          <a:off x="2997879" y="160517"/>
          <a:ext cx="2775179" cy="133208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4126" tIns="165100" rIns="274126" bIns="165100" numCol="1" spcCol="1270" anchor="ctr" anchorCtr="0">
          <a:noAutofit/>
        </a:bodyPr>
        <a:lstStyle/>
        <a:p>
          <a:pPr marL="0" lvl="0" indent="0" algn="l" defTabSz="2933700">
            <a:lnSpc>
              <a:spcPct val="90000"/>
            </a:lnSpc>
            <a:spcBef>
              <a:spcPct val="0"/>
            </a:spcBef>
            <a:spcAft>
              <a:spcPct val="35000"/>
            </a:spcAft>
            <a:buNone/>
          </a:pPr>
          <a:r>
            <a:rPr lang="en-US" sz="6600" kern="1200" dirty="0"/>
            <a:t>2</a:t>
          </a:r>
        </a:p>
      </dsp:txBody>
      <dsp:txXfrm>
        <a:off x="2997879" y="160517"/>
        <a:ext cx="2775179" cy="1332086"/>
      </dsp:txXfrm>
    </dsp:sp>
    <dsp:sp modelId="{451A1F37-4D4E-4813-B6D7-7C0E831B3873}">
      <dsp:nvSpPr>
        <dsp:cNvPr id="0" name=""/>
        <dsp:cNvSpPr/>
      </dsp:nvSpPr>
      <dsp:spPr>
        <a:xfrm>
          <a:off x="5995073" y="160517"/>
          <a:ext cx="2775179" cy="333021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4126" tIns="0" rIns="274126" bIns="330200" numCol="1" spcCol="1270" anchor="t" anchorCtr="0">
          <a:noAutofit/>
        </a:bodyPr>
        <a:lstStyle/>
        <a:p>
          <a:pPr marL="0" marR="0" lvl="0" indent="0" algn="l" defTabSz="914400" eaLnBrk="1" fontAlgn="auto" latinLnBrk="0" hangingPunct="1">
            <a:lnSpc>
              <a:spcPct val="90000"/>
            </a:lnSpc>
            <a:spcBef>
              <a:spcPct val="0"/>
            </a:spcBef>
            <a:spcAft>
              <a:spcPts val="0"/>
            </a:spcAft>
            <a:buClrTx/>
            <a:buSzTx/>
            <a:buFontTx/>
            <a:buNone/>
            <a:tabLst/>
            <a:defRPr/>
          </a:pPr>
          <a:r>
            <a:rPr lang="en-US" sz="2600" b="1" kern="1200" dirty="0"/>
            <a:t>page</a:t>
          </a:r>
          <a:r>
            <a:rPr lang="en-US" sz="2600" kern="1200" dirty="0"/>
            <a:t> number (for printed sources)</a:t>
          </a:r>
        </a:p>
      </dsp:txBody>
      <dsp:txXfrm>
        <a:off x="5995073" y="1492603"/>
        <a:ext cx="2775179" cy="1998129"/>
      </dsp:txXfrm>
    </dsp:sp>
    <dsp:sp modelId="{C20C5F1B-0AEC-4B59-920A-8D00F8307237}">
      <dsp:nvSpPr>
        <dsp:cNvPr id="0" name=""/>
        <dsp:cNvSpPr/>
      </dsp:nvSpPr>
      <dsp:spPr>
        <a:xfrm>
          <a:off x="5995073" y="160517"/>
          <a:ext cx="2775179" cy="133208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4126" tIns="165100" rIns="274126" bIns="165100" numCol="1" spcCol="1270" anchor="ctr" anchorCtr="0">
          <a:noAutofit/>
        </a:bodyPr>
        <a:lstStyle/>
        <a:p>
          <a:pPr marL="0" lvl="0" indent="0" algn="l" defTabSz="2933700">
            <a:lnSpc>
              <a:spcPct val="90000"/>
            </a:lnSpc>
            <a:spcBef>
              <a:spcPct val="0"/>
            </a:spcBef>
            <a:spcAft>
              <a:spcPct val="35000"/>
            </a:spcAft>
            <a:buNone/>
          </a:pPr>
          <a:r>
            <a:rPr lang="en-US" sz="6600" kern="1200" dirty="0"/>
            <a:t>3</a:t>
          </a:r>
        </a:p>
      </dsp:txBody>
      <dsp:txXfrm>
        <a:off x="5995073" y="160517"/>
        <a:ext cx="2775179" cy="13320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FC0AF-0854-469B-AF7D-27E457EE61BC}">
      <dsp:nvSpPr>
        <dsp:cNvPr id="0" name=""/>
        <dsp:cNvSpPr/>
      </dsp:nvSpPr>
      <dsp:spPr>
        <a:xfrm>
          <a:off x="0" y="44028"/>
          <a:ext cx="2740918" cy="1644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State / Express / Present / Point out</a:t>
          </a:r>
          <a:endParaRPr lang="en-US" sz="3200" kern="1200" dirty="0"/>
        </a:p>
      </dsp:txBody>
      <dsp:txXfrm>
        <a:off x="0" y="44028"/>
        <a:ext cx="2740918" cy="1644550"/>
      </dsp:txXfrm>
    </dsp:sp>
    <dsp:sp modelId="{235E20FF-88F5-40D6-8308-0A7EC5A201A2}">
      <dsp:nvSpPr>
        <dsp:cNvPr id="0" name=""/>
        <dsp:cNvSpPr/>
      </dsp:nvSpPr>
      <dsp:spPr>
        <a:xfrm>
          <a:off x="3015009" y="44028"/>
          <a:ext cx="2740918" cy="164455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a:t>Argue / Assert / Claim</a:t>
          </a:r>
          <a:endParaRPr lang="en-US" sz="3200" kern="1200"/>
        </a:p>
      </dsp:txBody>
      <dsp:txXfrm>
        <a:off x="3015009" y="44028"/>
        <a:ext cx="2740918" cy="1644550"/>
      </dsp:txXfrm>
    </dsp:sp>
    <dsp:sp modelId="{AF6B7A10-2A21-4371-9CEC-FA3CFD4CE0D1}">
      <dsp:nvSpPr>
        <dsp:cNvPr id="0" name=""/>
        <dsp:cNvSpPr/>
      </dsp:nvSpPr>
      <dsp:spPr>
        <a:xfrm>
          <a:off x="6030019" y="44028"/>
          <a:ext cx="2740918" cy="164455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Emphasize / Highlight / Stress</a:t>
          </a:r>
          <a:endParaRPr lang="en-US" sz="3200" kern="1200" dirty="0"/>
        </a:p>
      </dsp:txBody>
      <dsp:txXfrm>
        <a:off x="6030019" y="44028"/>
        <a:ext cx="2740918" cy="1644550"/>
      </dsp:txXfrm>
    </dsp:sp>
    <dsp:sp modelId="{81A9DBB2-313D-454D-9380-F0DBC2737397}">
      <dsp:nvSpPr>
        <dsp:cNvPr id="0" name=""/>
        <dsp:cNvSpPr/>
      </dsp:nvSpPr>
      <dsp:spPr>
        <a:xfrm>
          <a:off x="6028649" y="1866974"/>
          <a:ext cx="2740918" cy="16445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strike="sngStrike" kern="1200" dirty="0">
              <a:solidFill>
                <a:schemeClr val="bg1"/>
              </a:solidFill>
            </a:rPr>
            <a:t>Say / Tell / Want / Think / Feel / Believe</a:t>
          </a:r>
        </a:p>
      </dsp:txBody>
      <dsp:txXfrm>
        <a:off x="6028649" y="1866974"/>
        <a:ext cx="2740918" cy="1644550"/>
      </dsp:txXfrm>
    </dsp:sp>
    <dsp:sp modelId="{F103A371-5317-4F84-90F0-27F5EE40CF04}">
      <dsp:nvSpPr>
        <dsp:cNvPr id="0" name=""/>
        <dsp:cNvSpPr/>
      </dsp:nvSpPr>
      <dsp:spPr>
        <a:xfrm>
          <a:off x="0" y="1915538"/>
          <a:ext cx="2740918" cy="16445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Explain / Clarify</a:t>
          </a:r>
          <a:endParaRPr lang="en-US" sz="3200" kern="1200" dirty="0"/>
        </a:p>
      </dsp:txBody>
      <dsp:txXfrm>
        <a:off x="0" y="1915538"/>
        <a:ext cx="2740918" cy="1644550"/>
      </dsp:txXfrm>
    </dsp:sp>
    <dsp:sp modelId="{BA08A7D0-393C-4731-A105-1FDF60111D7F}">
      <dsp:nvSpPr>
        <dsp:cNvPr id="0" name=""/>
        <dsp:cNvSpPr/>
      </dsp:nvSpPr>
      <dsp:spPr>
        <a:xfrm>
          <a:off x="2998865" y="1881216"/>
          <a:ext cx="2740918" cy="1644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Describe / Illustrate / Show / List</a:t>
          </a:r>
          <a:endParaRPr lang="en-US" sz="3200" kern="1200" dirty="0"/>
        </a:p>
      </dsp:txBody>
      <dsp:txXfrm>
        <a:off x="2998865" y="1881216"/>
        <a:ext cx="2740918" cy="16445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E2896-E3AD-43EC-878D-22FB88E68C06}">
      <dsp:nvSpPr>
        <dsp:cNvPr id="0" name=""/>
        <dsp:cNvSpPr/>
      </dsp:nvSpPr>
      <dsp:spPr>
        <a:xfrm>
          <a:off x="1186" y="417006"/>
          <a:ext cx="4627314" cy="277638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1" kern="1200" dirty="0"/>
            <a:t>Direct Quoting</a:t>
          </a:r>
        </a:p>
        <a:p>
          <a:pPr marL="0" lvl="0" indent="0" algn="ctr" defTabSz="1555750">
            <a:lnSpc>
              <a:spcPct val="90000"/>
            </a:lnSpc>
            <a:spcBef>
              <a:spcPct val="0"/>
            </a:spcBef>
            <a:spcAft>
              <a:spcPct val="35000"/>
            </a:spcAft>
            <a:buNone/>
          </a:pPr>
          <a:r>
            <a:rPr lang="en-US" sz="2000" b="1" kern="1200" dirty="0"/>
            <a:t>Using the exact copy of the original sentence in between quotation marks (“…”)</a:t>
          </a:r>
          <a:endParaRPr lang="en-US" sz="2000" kern="1200" dirty="0"/>
        </a:p>
      </dsp:txBody>
      <dsp:txXfrm>
        <a:off x="1186" y="417006"/>
        <a:ext cx="4627314" cy="2776388"/>
      </dsp:txXfrm>
    </dsp:sp>
    <dsp:sp modelId="{7FD62D14-3864-4245-96D1-7314BA391F70}">
      <dsp:nvSpPr>
        <dsp:cNvPr id="0" name=""/>
        <dsp:cNvSpPr/>
      </dsp:nvSpPr>
      <dsp:spPr>
        <a:xfrm>
          <a:off x="5091232" y="417006"/>
          <a:ext cx="4627314" cy="2776388"/>
        </a:xfrm>
        <a:prstGeom prst="rect">
          <a:avLst/>
        </a:prstGeom>
        <a:solidFill>
          <a:schemeClr val="accent2">
            <a:hueOff val="6194565"/>
            <a:satOff val="-4985"/>
            <a:lumOff val="294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1" kern="1200" dirty="0"/>
            <a:t>Paraphrasing</a:t>
          </a:r>
        </a:p>
        <a:p>
          <a:pPr marL="0" lvl="0" indent="0" algn="ctr" defTabSz="1733550">
            <a:lnSpc>
              <a:spcPct val="90000"/>
            </a:lnSpc>
            <a:spcBef>
              <a:spcPct val="0"/>
            </a:spcBef>
            <a:spcAft>
              <a:spcPct val="35000"/>
            </a:spcAft>
            <a:buNone/>
          </a:pPr>
          <a:r>
            <a:rPr lang="en-US" sz="2000" b="1" kern="1200" dirty="0"/>
            <a:t>Rewriting in your own words without changing the meaning </a:t>
          </a:r>
        </a:p>
      </dsp:txBody>
      <dsp:txXfrm>
        <a:off x="5091232" y="417006"/>
        <a:ext cx="4627314" cy="27763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4C665-2030-4ADB-80F7-F9B4AB13860D}">
      <dsp:nvSpPr>
        <dsp:cNvPr id="0" name=""/>
        <dsp:cNvSpPr/>
      </dsp:nvSpPr>
      <dsp:spPr>
        <a:xfrm>
          <a:off x="0" y="22808"/>
          <a:ext cx="8770938" cy="114619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the borrowed text is </a:t>
          </a:r>
          <a:r>
            <a:rPr lang="en-GB" sz="2800" b="1" kern="1200" dirty="0"/>
            <a:t>powerful</a:t>
          </a:r>
          <a:r>
            <a:rPr lang="en-GB" sz="2800" kern="1200" dirty="0"/>
            <a:t> &amp; </a:t>
          </a:r>
          <a:r>
            <a:rPr lang="en-GB" sz="2800" b="1" kern="1200" dirty="0"/>
            <a:t>memorable</a:t>
          </a:r>
          <a:r>
            <a:rPr lang="en-GB" sz="3600" kern="1200" dirty="0"/>
            <a:t>.</a:t>
          </a:r>
          <a:endParaRPr lang="en-US" sz="3600" kern="1200" dirty="0"/>
        </a:p>
      </dsp:txBody>
      <dsp:txXfrm>
        <a:off x="55953" y="78761"/>
        <a:ext cx="8659032" cy="1034291"/>
      </dsp:txXfrm>
    </dsp:sp>
    <dsp:sp modelId="{155349D2-4C7A-45A5-995A-C2714E45D12E}">
      <dsp:nvSpPr>
        <dsp:cNvPr id="0" name=""/>
        <dsp:cNvSpPr/>
      </dsp:nvSpPr>
      <dsp:spPr>
        <a:xfrm>
          <a:off x="0" y="1293186"/>
          <a:ext cx="8770938" cy="1146197"/>
        </a:xfrm>
        <a:prstGeom prst="roundRect">
          <a:avLst/>
        </a:prstGeom>
        <a:solidFill>
          <a:schemeClr val="accent2">
            <a:hueOff val="3097282"/>
            <a:satOff val="-2492"/>
            <a:lumOff val="147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we are quoting from a </a:t>
          </a:r>
          <a:r>
            <a:rPr lang="en-US" sz="2900" b="1" kern="1200" dirty="0"/>
            <a:t>well-known person </a:t>
          </a:r>
          <a:r>
            <a:rPr lang="en-US" sz="2900" kern="1200" dirty="0"/>
            <a:t>or from an </a:t>
          </a:r>
          <a:r>
            <a:rPr lang="en-US" sz="2900" b="1" kern="1200" dirty="0"/>
            <a:t>expert</a:t>
          </a:r>
          <a:r>
            <a:rPr lang="en-US" sz="2900" kern="1200" dirty="0"/>
            <a:t> in the field to be more convincing.</a:t>
          </a:r>
        </a:p>
      </dsp:txBody>
      <dsp:txXfrm>
        <a:off x="55953" y="1349139"/>
        <a:ext cx="8659032" cy="1034291"/>
      </dsp:txXfrm>
    </dsp:sp>
    <dsp:sp modelId="{2E4144C5-1108-4FC0-B298-86230B159CE5}">
      <dsp:nvSpPr>
        <dsp:cNvPr id="0" name=""/>
        <dsp:cNvSpPr/>
      </dsp:nvSpPr>
      <dsp:spPr>
        <a:xfrm>
          <a:off x="0" y="2482243"/>
          <a:ext cx="8770938" cy="1146197"/>
        </a:xfrm>
        <a:prstGeom prst="roundRect">
          <a:avLst/>
        </a:prstGeom>
        <a:solidFill>
          <a:schemeClr val="accent2">
            <a:hueOff val="6194565"/>
            <a:satOff val="-4985"/>
            <a:lumOff val="294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t>changing the words and the sentence structure may </a:t>
          </a:r>
          <a:r>
            <a:rPr lang="en-GB" sz="2900" b="1" kern="1200" dirty="0"/>
            <a:t>risk</a:t>
          </a:r>
          <a:r>
            <a:rPr lang="en-GB" sz="2900" kern="1200" dirty="0"/>
            <a:t> </a:t>
          </a:r>
          <a:r>
            <a:rPr lang="en-GB" sz="2900" b="1" kern="1200" dirty="0"/>
            <a:t>losing</a:t>
          </a:r>
          <a:r>
            <a:rPr lang="en-GB" sz="2900" kern="1200" dirty="0"/>
            <a:t> the original meaning.</a:t>
          </a:r>
          <a:endParaRPr lang="en-US" sz="2900" kern="1200" dirty="0"/>
        </a:p>
      </dsp:txBody>
      <dsp:txXfrm>
        <a:off x="55953" y="2538196"/>
        <a:ext cx="8659032" cy="10342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97814-C9C3-4000-B0B1-8BFDBE6CFCF5}">
      <dsp:nvSpPr>
        <dsp:cNvPr id="0" name=""/>
        <dsp:cNvSpPr/>
      </dsp:nvSpPr>
      <dsp:spPr>
        <a:xfrm>
          <a:off x="0" y="3226099"/>
          <a:ext cx="2714056" cy="42342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024" tIns="128016" rIns="193024" bIns="128016" numCol="1" spcCol="1270" anchor="ctr" anchorCtr="0">
          <a:noAutofit/>
        </a:bodyPr>
        <a:lstStyle/>
        <a:p>
          <a:pPr marL="0" lvl="0" indent="0" algn="ctr" defTabSz="800100">
            <a:lnSpc>
              <a:spcPct val="90000"/>
            </a:lnSpc>
            <a:spcBef>
              <a:spcPct val="0"/>
            </a:spcBef>
            <a:spcAft>
              <a:spcPct val="35000"/>
            </a:spcAft>
            <a:buNone/>
          </a:pPr>
          <a:r>
            <a:rPr lang="en-US" sz="1800" kern="1200" dirty="0"/>
            <a:t>Page number</a:t>
          </a:r>
        </a:p>
      </dsp:txBody>
      <dsp:txXfrm>
        <a:off x="0" y="3226099"/>
        <a:ext cx="2714056" cy="423423"/>
      </dsp:txXfrm>
    </dsp:sp>
    <dsp:sp modelId="{9058F966-B740-44F9-83EF-D85A8035ECC3}">
      <dsp:nvSpPr>
        <dsp:cNvPr id="0" name=""/>
        <dsp:cNvSpPr/>
      </dsp:nvSpPr>
      <dsp:spPr>
        <a:xfrm>
          <a:off x="2714056" y="3226099"/>
          <a:ext cx="8142169" cy="42342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62" tIns="203200" rIns="165162" bIns="203200" numCol="1" spcCol="1270" anchor="ctr" anchorCtr="0">
          <a:noAutofit/>
        </a:bodyPr>
        <a:lstStyle/>
        <a:p>
          <a:pPr marL="0" lvl="0" indent="0" algn="l" defTabSz="711200">
            <a:lnSpc>
              <a:spcPct val="90000"/>
            </a:lnSpc>
            <a:spcBef>
              <a:spcPct val="0"/>
            </a:spcBef>
            <a:spcAft>
              <a:spcPct val="35000"/>
            </a:spcAft>
            <a:buNone/>
          </a:pPr>
          <a:r>
            <a:rPr lang="en-US" sz="1600" kern="1200" dirty="0"/>
            <a:t>Make sure to present the </a:t>
          </a:r>
          <a:r>
            <a:rPr lang="en-US" sz="1600" b="1" kern="1200" dirty="0"/>
            <a:t>PAGE OR PARAGRAPH NUMBER FOR PRINTED SOURCES.  </a:t>
          </a:r>
        </a:p>
      </dsp:txBody>
      <dsp:txXfrm>
        <a:off x="2714056" y="3226099"/>
        <a:ext cx="8142169" cy="423423"/>
      </dsp:txXfrm>
    </dsp:sp>
    <dsp:sp modelId="{7214B38B-BF9F-4117-A989-94A03D406C05}">
      <dsp:nvSpPr>
        <dsp:cNvPr id="0" name=""/>
        <dsp:cNvSpPr/>
      </dsp:nvSpPr>
      <dsp:spPr>
        <a:xfrm rot="10800000">
          <a:off x="0" y="2581224"/>
          <a:ext cx="2714056" cy="651225"/>
        </a:xfrm>
        <a:prstGeom prst="upArrowCallout">
          <a:avLst>
            <a:gd name="adj1" fmla="val 5000"/>
            <a:gd name="adj2" fmla="val 10000"/>
            <a:gd name="adj3" fmla="val 15000"/>
            <a:gd name="adj4" fmla="val 64977"/>
          </a:avLst>
        </a:prstGeom>
        <a:solidFill>
          <a:schemeClr val="accent2">
            <a:hueOff val="1238913"/>
            <a:satOff val="-997"/>
            <a:lumOff val="588"/>
            <a:alphaOff val="0"/>
          </a:schemeClr>
        </a:solidFill>
        <a:ln w="12700" cap="flat" cmpd="sng" algn="ctr">
          <a:solidFill>
            <a:schemeClr val="accent2">
              <a:hueOff val="1238913"/>
              <a:satOff val="-997"/>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024" tIns="128016" rIns="193024"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Cite</a:t>
          </a:r>
        </a:p>
      </dsp:txBody>
      <dsp:txXfrm rot="-10800000">
        <a:off x="0" y="2581224"/>
        <a:ext cx="2714056" cy="423296"/>
      </dsp:txXfrm>
    </dsp:sp>
    <dsp:sp modelId="{F9FA201E-E877-404F-A683-981559A5E1AC}">
      <dsp:nvSpPr>
        <dsp:cNvPr id="0" name=""/>
        <dsp:cNvSpPr/>
      </dsp:nvSpPr>
      <dsp:spPr>
        <a:xfrm>
          <a:off x="2713567" y="2615088"/>
          <a:ext cx="8142169" cy="423296"/>
        </a:xfrm>
        <a:prstGeom prst="rect">
          <a:avLst/>
        </a:prstGeom>
        <a:solidFill>
          <a:schemeClr val="accent2">
            <a:tint val="40000"/>
            <a:alpha val="90000"/>
            <a:hueOff val="1198829"/>
            <a:satOff val="-714"/>
            <a:lumOff val="97"/>
            <a:alphaOff val="0"/>
          </a:schemeClr>
        </a:solidFill>
        <a:ln w="12700" cap="flat" cmpd="sng" algn="ctr">
          <a:solidFill>
            <a:schemeClr val="accent2">
              <a:tint val="40000"/>
              <a:alpha val="90000"/>
              <a:hueOff val="1198829"/>
              <a:satOff val="-714"/>
              <a:lumOff val="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62" tIns="203200" rIns="165162" bIns="203200" numCol="1" spcCol="1270" anchor="ctr" anchorCtr="0">
          <a:noAutofit/>
        </a:bodyPr>
        <a:lstStyle/>
        <a:p>
          <a:pPr marL="0" lvl="0" indent="0" algn="l" defTabSz="711200">
            <a:lnSpc>
              <a:spcPct val="90000"/>
            </a:lnSpc>
            <a:spcBef>
              <a:spcPct val="0"/>
            </a:spcBef>
            <a:spcAft>
              <a:spcPct val="35000"/>
            </a:spcAft>
            <a:buNone/>
          </a:pPr>
          <a:r>
            <a:rPr lang="en-US" sz="1600" kern="1200" dirty="0"/>
            <a:t> Cite the source according to APA citation rules.  </a:t>
          </a:r>
        </a:p>
      </dsp:txBody>
      <dsp:txXfrm>
        <a:off x="2713567" y="2615088"/>
        <a:ext cx="8142169" cy="423296"/>
      </dsp:txXfrm>
    </dsp:sp>
    <dsp:sp modelId="{33E13D79-6F20-4E6F-9F8B-2C13A3F51F2D}">
      <dsp:nvSpPr>
        <dsp:cNvPr id="0" name=""/>
        <dsp:cNvSpPr/>
      </dsp:nvSpPr>
      <dsp:spPr>
        <a:xfrm rot="10800000">
          <a:off x="0" y="1936350"/>
          <a:ext cx="2714056" cy="651225"/>
        </a:xfrm>
        <a:prstGeom prst="upArrowCallout">
          <a:avLst>
            <a:gd name="adj1" fmla="val 5000"/>
            <a:gd name="adj2" fmla="val 10000"/>
            <a:gd name="adj3" fmla="val 15000"/>
            <a:gd name="adj4" fmla="val 64977"/>
          </a:avLst>
        </a:prstGeom>
        <a:solidFill>
          <a:schemeClr val="accent2">
            <a:hueOff val="2477826"/>
            <a:satOff val="-1994"/>
            <a:lumOff val="1177"/>
            <a:alphaOff val="0"/>
          </a:schemeClr>
        </a:solidFill>
        <a:ln w="12700" cap="flat" cmpd="sng" algn="ctr">
          <a:solidFill>
            <a:schemeClr val="accent2">
              <a:hueOff val="2477826"/>
              <a:satOff val="-1994"/>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024" tIns="128016" rIns="193024" bIns="128016" numCol="1" spcCol="1270" anchor="ctr" anchorCtr="0">
          <a:noAutofit/>
        </a:bodyPr>
        <a:lstStyle/>
        <a:p>
          <a:pPr marL="0" lvl="0" indent="0" algn="ctr" defTabSz="800100">
            <a:lnSpc>
              <a:spcPct val="90000"/>
            </a:lnSpc>
            <a:spcBef>
              <a:spcPct val="0"/>
            </a:spcBef>
            <a:spcAft>
              <a:spcPct val="35000"/>
            </a:spcAft>
            <a:buNone/>
          </a:pPr>
          <a:r>
            <a:rPr lang="en-US" sz="1800" kern="1200" dirty="0"/>
            <a:t>Quotation marks</a:t>
          </a:r>
        </a:p>
      </dsp:txBody>
      <dsp:txXfrm rot="-10800000">
        <a:off x="0" y="1936350"/>
        <a:ext cx="2714056" cy="423296"/>
      </dsp:txXfrm>
    </dsp:sp>
    <dsp:sp modelId="{44C8EC98-884D-4CA4-B1D7-5A346137852A}">
      <dsp:nvSpPr>
        <dsp:cNvPr id="0" name=""/>
        <dsp:cNvSpPr/>
      </dsp:nvSpPr>
      <dsp:spPr>
        <a:xfrm>
          <a:off x="2714056" y="1936350"/>
          <a:ext cx="8142169" cy="423296"/>
        </a:xfrm>
        <a:prstGeom prst="rect">
          <a:avLst/>
        </a:prstGeom>
        <a:solidFill>
          <a:schemeClr val="accent2">
            <a:tint val="40000"/>
            <a:alpha val="90000"/>
            <a:hueOff val="2397658"/>
            <a:satOff val="-1429"/>
            <a:lumOff val="194"/>
            <a:alphaOff val="0"/>
          </a:schemeClr>
        </a:solidFill>
        <a:ln w="12700" cap="flat" cmpd="sng" algn="ctr">
          <a:solidFill>
            <a:schemeClr val="accent2">
              <a:tint val="40000"/>
              <a:alpha val="90000"/>
              <a:hueOff val="2397658"/>
              <a:satOff val="-1429"/>
              <a:lumOff val="1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62" tIns="203200" rIns="165162" bIns="203200" numCol="1" spcCol="1270" anchor="ctr" anchorCtr="0">
          <a:noAutofit/>
        </a:bodyPr>
        <a:lstStyle/>
        <a:p>
          <a:pPr marL="0" lvl="0" indent="0" algn="l" defTabSz="711200">
            <a:lnSpc>
              <a:spcPct val="90000"/>
            </a:lnSpc>
            <a:spcBef>
              <a:spcPct val="0"/>
            </a:spcBef>
            <a:spcAft>
              <a:spcPct val="35000"/>
            </a:spcAft>
            <a:buNone/>
          </a:pPr>
          <a:r>
            <a:rPr lang="en-US" sz="1600" kern="1200" dirty="0"/>
            <a:t>Put quotation marks (“ ”) at the beginning and at the end of the quoted text</a:t>
          </a:r>
          <a:r>
            <a:rPr lang="en-US" sz="1100" kern="1200" dirty="0"/>
            <a:t>. </a:t>
          </a:r>
        </a:p>
      </dsp:txBody>
      <dsp:txXfrm>
        <a:off x="2714056" y="1936350"/>
        <a:ext cx="8142169" cy="423296"/>
      </dsp:txXfrm>
    </dsp:sp>
    <dsp:sp modelId="{D1B8362A-5EED-48A4-9D1E-4396BAC5645A}">
      <dsp:nvSpPr>
        <dsp:cNvPr id="0" name=""/>
        <dsp:cNvSpPr/>
      </dsp:nvSpPr>
      <dsp:spPr>
        <a:xfrm rot="10800000">
          <a:off x="0" y="1291475"/>
          <a:ext cx="2714056" cy="651225"/>
        </a:xfrm>
        <a:prstGeom prst="upArrowCallout">
          <a:avLst>
            <a:gd name="adj1" fmla="val 5000"/>
            <a:gd name="adj2" fmla="val 10000"/>
            <a:gd name="adj3" fmla="val 15000"/>
            <a:gd name="adj4" fmla="val 64977"/>
          </a:avLst>
        </a:prstGeom>
        <a:solidFill>
          <a:schemeClr val="accent2">
            <a:hueOff val="3716739"/>
            <a:satOff val="-2991"/>
            <a:lumOff val="1765"/>
            <a:alphaOff val="0"/>
          </a:schemeClr>
        </a:solidFill>
        <a:ln w="12700" cap="flat" cmpd="sng" algn="ctr">
          <a:solidFill>
            <a:schemeClr val="accent2">
              <a:hueOff val="3716739"/>
              <a:satOff val="-2991"/>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024" tIns="128016" rIns="193024"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Copy</a:t>
          </a:r>
        </a:p>
      </dsp:txBody>
      <dsp:txXfrm rot="-10800000">
        <a:off x="0" y="1291475"/>
        <a:ext cx="2714056" cy="423296"/>
      </dsp:txXfrm>
    </dsp:sp>
    <dsp:sp modelId="{6DA7C839-335C-49D4-8F4D-3CD7D8B8F72A}">
      <dsp:nvSpPr>
        <dsp:cNvPr id="0" name=""/>
        <dsp:cNvSpPr/>
      </dsp:nvSpPr>
      <dsp:spPr>
        <a:xfrm>
          <a:off x="2713567" y="1299946"/>
          <a:ext cx="8142169" cy="423296"/>
        </a:xfrm>
        <a:prstGeom prst="rect">
          <a:avLst/>
        </a:prstGeom>
        <a:solidFill>
          <a:schemeClr val="accent2">
            <a:tint val="40000"/>
            <a:alpha val="90000"/>
            <a:hueOff val="3596486"/>
            <a:satOff val="-2143"/>
            <a:lumOff val="291"/>
            <a:alphaOff val="0"/>
          </a:schemeClr>
        </a:solidFill>
        <a:ln w="12700" cap="flat" cmpd="sng" algn="ctr">
          <a:solidFill>
            <a:schemeClr val="accent2">
              <a:tint val="40000"/>
              <a:alpha val="90000"/>
              <a:hueOff val="3596486"/>
              <a:satOff val="-2143"/>
              <a:lumOff val="2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62" tIns="203200" rIns="165162" bIns="203200" numCol="1" spcCol="1270" anchor="ctr" anchorCtr="0">
          <a:noAutofit/>
        </a:bodyPr>
        <a:lstStyle/>
        <a:p>
          <a:pPr marL="0" lvl="0" indent="0" algn="l" defTabSz="711200">
            <a:lnSpc>
              <a:spcPct val="90000"/>
            </a:lnSpc>
            <a:spcBef>
              <a:spcPct val="0"/>
            </a:spcBef>
            <a:spcAft>
              <a:spcPct val="35000"/>
            </a:spcAft>
            <a:buNone/>
          </a:pPr>
          <a:r>
            <a:rPr lang="en-US" sz="1600" kern="1200" dirty="0"/>
            <a:t>Copy the original sentence exactly, keeping the words, the sentence structure and the punctuation the same. </a:t>
          </a:r>
        </a:p>
      </dsp:txBody>
      <dsp:txXfrm>
        <a:off x="2713567" y="1299946"/>
        <a:ext cx="8142169" cy="423296"/>
      </dsp:txXfrm>
    </dsp:sp>
    <dsp:sp modelId="{C7B7FCA5-7707-4819-8A11-025E924F8A35}">
      <dsp:nvSpPr>
        <dsp:cNvPr id="0" name=""/>
        <dsp:cNvSpPr/>
      </dsp:nvSpPr>
      <dsp:spPr>
        <a:xfrm rot="10800000">
          <a:off x="0" y="646601"/>
          <a:ext cx="2714056" cy="651225"/>
        </a:xfrm>
        <a:prstGeom prst="upArrowCallout">
          <a:avLst>
            <a:gd name="adj1" fmla="val 5000"/>
            <a:gd name="adj2" fmla="val 10000"/>
            <a:gd name="adj3" fmla="val 15000"/>
            <a:gd name="adj4" fmla="val 64977"/>
          </a:avLst>
        </a:prstGeom>
        <a:solidFill>
          <a:schemeClr val="accent2">
            <a:hueOff val="4955652"/>
            <a:satOff val="-3988"/>
            <a:lumOff val="2354"/>
            <a:alphaOff val="0"/>
          </a:schemeClr>
        </a:solidFill>
        <a:ln w="12700" cap="flat" cmpd="sng" algn="ctr">
          <a:solidFill>
            <a:schemeClr val="accent2">
              <a:hueOff val="4955652"/>
              <a:satOff val="-3988"/>
              <a:lumOff val="235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024" tIns="128016" rIns="193024" bIns="128016" numCol="1" spcCol="1270" anchor="ctr" anchorCtr="0">
          <a:noAutofit/>
        </a:bodyPr>
        <a:lstStyle/>
        <a:p>
          <a:pPr marL="0" lvl="0" indent="0" algn="ctr" defTabSz="800100">
            <a:lnSpc>
              <a:spcPct val="90000"/>
            </a:lnSpc>
            <a:spcBef>
              <a:spcPct val="0"/>
            </a:spcBef>
            <a:spcAft>
              <a:spcPct val="35000"/>
            </a:spcAft>
            <a:buNone/>
          </a:pPr>
          <a:r>
            <a:rPr lang="en-US" sz="1800" kern="1200" dirty="0"/>
            <a:t>Reporting verb / phrase</a:t>
          </a:r>
        </a:p>
      </dsp:txBody>
      <dsp:txXfrm rot="-10800000">
        <a:off x="0" y="646601"/>
        <a:ext cx="2714056" cy="423296"/>
      </dsp:txXfrm>
    </dsp:sp>
    <dsp:sp modelId="{5086663F-75D4-4304-B8A6-DED1EB17ABEA}">
      <dsp:nvSpPr>
        <dsp:cNvPr id="0" name=""/>
        <dsp:cNvSpPr/>
      </dsp:nvSpPr>
      <dsp:spPr>
        <a:xfrm>
          <a:off x="2714056" y="646601"/>
          <a:ext cx="8142169" cy="423296"/>
        </a:xfrm>
        <a:prstGeom prst="rect">
          <a:avLst/>
        </a:prstGeom>
        <a:solidFill>
          <a:schemeClr val="accent2">
            <a:tint val="40000"/>
            <a:alpha val="90000"/>
            <a:hueOff val="4795315"/>
            <a:satOff val="-2858"/>
            <a:lumOff val="388"/>
            <a:alphaOff val="0"/>
          </a:schemeClr>
        </a:solidFill>
        <a:ln w="12700" cap="flat" cmpd="sng" algn="ctr">
          <a:solidFill>
            <a:schemeClr val="accent2">
              <a:tint val="40000"/>
              <a:alpha val="90000"/>
              <a:hueOff val="4795315"/>
              <a:satOff val="-2858"/>
              <a:lumOff val="3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62" tIns="203200" rIns="165162" bIns="203200" numCol="1" spcCol="1270" anchor="ctr" anchorCtr="0">
          <a:noAutofit/>
        </a:bodyPr>
        <a:lstStyle/>
        <a:p>
          <a:pPr marL="0" lvl="0" indent="0" algn="l" defTabSz="711200">
            <a:lnSpc>
              <a:spcPct val="90000"/>
            </a:lnSpc>
            <a:spcBef>
              <a:spcPct val="0"/>
            </a:spcBef>
            <a:spcAft>
              <a:spcPct val="35000"/>
            </a:spcAft>
            <a:buNone/>
          </a:pPr>
          <a:r>
            <a:rPr lang="en-US" sz="1600" kern="1200" dirty="0"/>
            <a:t>Introduce the quotation with a reporting verb or phrase. </a:t>
          </a:r>
        </a:p>
      </dsp:txBody>
      <dsp:txXfrm>
        <a:off x="2714056" y="646601"/>
        <a:ext cx="8142169" cy="423296"/>
      </dsp:txXfrm>
    </dsp:sp>
    <dsp:sp modelId="{724E8D32-616C-43A8-A700-5169D3660B8F}">
      <dsp:nvSpPr>
        <dsp:cNvPr id="0" name=""/>
        <dsp:cNvSpPr/>
      </dsp:nvSpPr>
      <dsp:spPr>
        <a:xfrm rot="10800000">
          <a:off x="0" y="1727"/>
          <a:ext cx="2714056" cy="651225"/>
        </a:xfrm>
        <a:prstGeom prst="upArrowCallout">
          <a:avLst>
            <a:gd name="adj1" fmla="val 5000"/>
            <a:gd name="adj2" fmla="val 10000"/>
            <a:gd name="adj3" fmla="val 15000"/>
            <a:gd name="adj4" fmla="val 64977"/>
          </a:avLst>
        </a:prstGeom>
        <a:solidFill>
          <a:schemeClr val="accent2">
            <a:hueOff val="6194565"/>
            <a:satOff val="-4985"/>
            <a:lumOff val="2942"/>
            <a:alphaOff val="0"/>
          </a:schemeClr>
        </a:solidFill>
        <a:ln w="12700" cap="flat" cmpd="sng" algn="ctr">
          <a:solidFill>
            <a:schemeClr val="accent2">
              <a:hueOff val="6194565"/>
              <a:satOff val="-4985"/>
              <a:lumOff val="29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024" tIns="128016" rIns="193024"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Incorporate</a:t>
          </a:r>
        </a:p>
      </dsp:txBody>
      <dsp:txXfrm rot="-10800000">
        <a:off x="0" y="1727"/>
        <a:ext cx="2714056" cy="423296"/>
      </dsp:txXfrm>
    </dsp:sp>
    <dsp:sp modelId="{5D00B400-AFF9-41A6-880F-34E2F1FDF149}">
      <dsp:nvSpPr>
        <dsp:cNvPr id="0" name=""/>
        <dsp:cNvSpPr/>
      </dsp:nvSpPr>
      <dsp:spPr>
        <a:xfrm>
          <a:off x="2713567" y="0"/>
          <a:ext cx="8142169" cy="423296"/>
        </a:xfrm>
        <a:prstGeom prst="rect">
          <a:avLst/>
        </a:prstGeom>
        <a:solidFill>
          <a:schemeClr val="accent2">
            <a:tint val="40000"/>
            <a:alpha val="90000"/>
            <a:hueOff val="5994144"/>
            <a:satOff val="-3572"/>
            <a:lumOff val="485"/>
            <a:alphaOff val="0"/>
          </a:schemeClr>
        </a:solidFill>
        <a:ln w="12700" cap="flat" cmpd="sng" algn="ctr">
          <a:solidFill>
            <a:schemeClr val="accent2">
              <a:tint val="40000"/>
              <a:alpha val="90000"/>
              <a:hueOff val="5994144"/>
              <a:satOff val="-3572"/>
              <a:lumOff val="4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62" tIns="203200" rIns="165162" bIns="203200" numCol="1" spcCol="1270" anchor="ctr" anchorCtr="0">
          <a:noAutofit/>
        </a:bodyPr>
        <a:lstStyle/>
        <a:p>
          <a:pPr marL="0" lvl="0" indent="0" algn="l" defTabSz="711200">
            <a:lnSpc>
              <a:spcPct val="90000"/>
            </a:lnSpc>
            <a:spcBef>
              <a:spcPct val="0"/>
            </a:spcBef>
            <a:spcAft>
              <a:spcPct val="35000"/>
            </a:spcAft>
            <a:buNone/>
          </a:pPr>
          <a:r>
            <a:rPr lang="en-GB" sz="1600" kern="1200" dirty="0">
              <a:solidFill>
                <a:schemeClr val="tx1"/>
              </a:solidFill>
            </a:rPr>
            <a:t>Incorporate the quotation to YOUR text. That means that you need to build a sentence around your quotation.</a:t>
          </a:r>
          <a:r>
            <a:rPr lang="en-US" sz="1600" kern="1200" dirty="0">
              <a:solidFill>
                <a:schemeClr val="tx1"/>
              </a:solidFill>
            </a:rPr>
            <a:t> </a:t>
          </a:r>
        </a:p>
      </dsp:txBody>
      <dsp:txXfrm>
        <a:off x="2713567" y="0"/>
        <a:ext cx="8142169" cy="4232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C7B81-9C4C-41C4-96BE-44A469CA80B7}" type="datetimeFigureOut">
              <a:rPr lang="en-GB" smtClean="0"/>
              <a:t>11/03/2022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A9966-5F87-4C86-9B47-DB4ED68B0F64}" type="slidenum">
              <a:rPr lang="en-GB" smtClean="0"/>
              <a:t>‹#›</a:t>
            </a:fld>
            <a:endParaRPr lang="en-GB"/>
          </a:p>
        </p:txBody>
      </p:sp>
    </p:spTree>
    <p:extLst>
      <p:ext uri="{BB962C8B-B14F-4D97-AF65-F5344CB8AC3E}">
        <p14:creationId xmlns:p14="http://schemas.microsoft.com/office/powerpoint/2010/main" val="407763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DA9966-5F87-4C86-9B47-DB4ED68B0F64}" type="slidenum">
              <a:rPr lang="en-GB" smtClean="0"/>
              <a:t>16</a:t>
            </a:fld>
            <a:endParaRPr lang="en-GB"/>
          </a:p>
        </p:txBody>
      </p:sp>
    </p:spTree>
    <p:extLst>
      <p:ext uri="{BB962C8B-B14F-4D97-AF65-F5344CB8AC3E}">
        <p14:creationId xmlns:p14="http://schemas.microsoft.com/office/powerpoint/2010/main" val="255380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DA9966-5F87-4C86-9B47-DB4ED68B0F64}" type="slidenum">
              <a:rPr lang="en-GB" smtClean="0"/>
              <a:t>21</a:t>
            </a:fld>
            <a:endParaRPr lang="en-GB"/>
          </a:p>
        </p:txBody>
      </p:sp>
    </p:spTree>
    <p:extLst>
      <p:ext uri="{BB962C8B-B14F-4D97-AF65-F5344CB8AC3E}">
        <p14:creationId xmlns:p14="http://schemas.microsoft.com/office/powerpoint/2010/main" val="276646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6A51A727-F5BA-8547-B51B-38F2B3C45A43}"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AFC56213-B4C4-4C5C-8EAE-01416D175C4F}" type="slidenum">
              <a:rPr lang="en-GB" smtClean="0">
                <a:solidFill>
                  <a:prstClr val="black"/>
                </a:solidFill>
              </a:rPr>
              <a:pPr/>
              <a:t>‹#›</a:t>
            </a:fld>
            <a:endParaRPr lang="en-GB">
              <a:solidFill>
                <a:prstClr val="black"/>
              </a:solidFill>
            </a:endParaRPr>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53257002"/>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272725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A51A727-F5BA-8547-B51B-38F2B3C45A43}"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a:xfrm>
            <a:off x="2933699" y="6296615"/>
            <a:ext cx="5959577" cy="365125"/>
          </a:xfr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61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237536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A51A727-F5BA-8547-B51B-38F2B3C45A43}"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40139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51A727-F5BA-8547-B51B-38F2B3C45A43}" type="datetimeFigureOut">
              <a:rPr lang="en-US" smtClean="0">
                <a:solidFill>
                  <a:prstClr val="black"/>
                </a:solidFill>
              </a:rPr>
              <a:pPr/>
              <a:t>3/11/2022</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244516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1A727-F5BA-8547-B51B-38F2B3C45A43}" type="datetimeFigureOut">
              <a:rPr lang="en-US" smtClean="0">
                <a:solidFill>
                  <a:prstClr val="black"/>
                </a:solidFill>
              </a:rPr>
              <a:pPr/>
              <a:t>3/11/2022</a:t>
            </a:fld>
            <a:endParaRPr lang="en-US" dirty="0">
              <a:solidFill>
                <a:prstClr val="black"/>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3240198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51A727-F5BA-8547-B51B-38F2B3C45A43}" type="datetimeFigureOut">
              <a:rPr lang="en-US" smtClean="0">
                <a:solidFill>
                  <a:prstClr val="black"/>
                </a:solidFill>
              </a:rPr>
              <a:pPr/>
              <a:t>3/11/2022</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76655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6A51A727-F5BA-8547-B51B-38F2B3C45A43}" type="datetimeFigureOut">
              <a:rPr lang="en-US" smtClean="0">
                <a:solidFill>
                  <a:prstClr val="black"/>
                </a:solidFill>
              </a:rPr>
              <a:pPr/>
              <a:t>3/11/2022</a:t>
            </a:fld>
            <a:endParaRPr lang="en-US" dirty="0">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109414807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A51A727-F5BA-8547-B51B-38F2B3C45A43}" type="datetimeFigureOut">
              <a:rPr lang="en-US" smtClean="0">
                <a:solidFill>
                  <a:prstClr val="black"/>
                </a:solidFill>
              </a:rPr>
              <a:pPr/>
              <a:t>3/11/2022</a:t>
            </a:fld>
            <a:endParaRPr lang="en-US" dirty="0">
              <a:solidFill>
                <a:prstClr val="black"/>
              </a:solidFill>
            </a:endParaRPr>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solidFill>
                <a:prstClr val="black"/>
              </a:solidFill>
            </a:endParaRPr>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797EE3FD-0A41-48FF-9850-002E446D12C3}" type="slidenum">
              <a:rPr lang="en-GB" smtClean="0">
                <a:gradFill>
                  <a:gsLst>
                    <a:gs pos="0">
                      <a:prstClr val="black">
                        <a:alpha val="10000"/>
                      </a:prstClr>
                    </a:gs>
                    <a:gs pos="100000">
                      <a:prstClr val="black">
                        <a:alpha val="10000"/>
                      </a:prstClr>
                    </a:gs>
                  </a:gsLst>
                  <a:lin ang="5400000" scaled="0"/>
                </a:gradFill>
              </a:rPr>
              <a:pPr/>
              <a:t>‹#›</a:t>
            </a:fld>
            <a:endParaRPr lang="en-GB">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105697760"/>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pPr defTabSz="457200"/>
            <a:fld id="{6A51A727-F5BA-8547-B51B-38F2B3C45A43}" type="datetimeFigureOut">
              <a:rPr lang="en-US" smtClean="0">
                <a:solidFill>
                  <a:prstClr val="black"/>
                </a:solidFill>
              </a:rPr>
              <a:pPr defTabSz="457200"/>
              <a:t>3/11/2022</a:t>
            </a:fld>
            <a:endParaRPr lang="en-US" dirty="0">
              <a:solidFill>
                <a:prstClr val="black"/>
              </a:solidFill>
            </a:endParaRPr>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pPr defTabSz="457200"/>
            <a:endParaRPr lang="en-US" dirty="0">
              <a:solidFill>
                <a:prstClr val="black"/>
              </a:solidFill>
            </a:endParaRPr>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pPr defTabSz="457200"/>
            <a:fld id="{5C6687BE-C7F0-2E48-A7D9-9106ED12C951}" type="slidenum">
              <a:rPr lang="en-US" smtClean="0">
                <a:gradFill>
                  <a:gsLst>
                    <a:gs pos="0">
                      <a:prstClr val="black">
                        <a:alpha val="10000"/>
                      </a:prstClr>
                    </a:gs>
                    <a:gs pos="100000">
                      <a:prstClr val="black">
                        <a:alpha val="10000"/>
                      </a:prstClr>
                    </a:gs>
                  </a:gsLst>
                  <a:lin ang="5400000" scaled="0"/>
                </a:gradFill>
              </a:rPr>
              <a:pPr defTabSz="457200"/>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188827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B6DDCE0-1089-4FFB-BC6B-AE32FDE2024E}" type="datetimeFigureOut">
              <a:rPr lang="en-US" smtClean="0">
                <a:solidFill>
                  <a:prstClr val="black">
                    <a:tint val="75000"/>
                  </a:prstClr>
                </a:solidFill>
              </a:rPr>
              <a:pPr/>
              <a:t>3/11/2022</a:t>
            </a:fld>
            <a:endParaRPr lang="en-US">
              <a:solidFill>
                <a:prstClr val="black">
                  <a:tint val="75000"/>
                </a:prstClr>
              </a:solidFill>
            </a:endParaRPr>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890B219-07F3-442D-BDBA-09CDB7560D3F}" type="slidenum">
              <a:rPr lang="en-US" smtClean="0">
                <a:solidFill>
                  <a:prstClr val="black">
                    <a:tint val="75000"/>
                  </a:prstClr>
                </a:solidFill>
              </a:rPr>
              <a:pPr/>
              <a:t>‹#›</a:t>
            </a:fld>
            <a:endParaRPr lang="en-US">
              <a:solidFill>
                <a:prstClr val="black">
                  <a:tint val="75000"/>
                </a:prstClr>
              </a:solidFill>
            </a:endParaRPr>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165210868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hyperlink" Target="https://apastyle.apa.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19">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5">
            <a:extLst>
              <a:ext uri="{FF2B5EF4-FFF2-40B4-BE49-F238E27FC236}">
                <a16:creationId xmlns:a16="http://schemas.microsoft.com/office/drawing/2014/main" id="{BE1C1577-0B8B-4809-B080-8BCB8E1A8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rgbClr val="FEFCF7">
              <a:alpha val="30000"/>
            </a:srgbClr>
          </a:solidFill>
          <a:ln>
            <a:noFill/>
          </a:ln>
        </p:spPr>
      </p:sp>
      <p:grpSp>
        <p:nvGrpSpPr>
          <p:cNvPr id="24" name="Group 23">
            <a:extLst>
              <a:ext uri="{FF2B5EF4-FFF2-40B4-BE49-F238E27FC236}">
                <a16:creationId xmlns:a16="http://schemas.microsoft.com/office/drawing/2014/main" id="{AD746CED-0567-4DF8-AB5A-955539059A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52688" y="1262063"/>
            <a:ext cx="7286625" cy="4333875"/>
            <a:chOff x="2452688" y="1262063"/>
            <a:chExt cx="7286625" cy="4333875"/>
          </a:xfrm>
        </p:grpSpPr>
        <p:sp useBgFill="1">
          <p:nvSpPr>
            <p:cNvPr id="25" name="Freeform 159">
              <a:extLst>
                <a:ext uri="{FF2B5EF4-FFF2-40B4-BE49-F238E27FC236}">
                  <a16:creationId xmlns:a16="http://schemas.microsoft.com/office/drawing/2014/main" id="{ADA5E076-A7C5-4275-A6C5-D0949C89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ln w="0">
              <a:noFill/>
              <a:prstDash val="solid"/>
              <a:round/>
              <a:headEnd/>
              <a:tailEnd/>
            </a:ln>
          </p:spPr>
        </p:sp>
        <p:sp>
          <p:nvSpPr>
            <p:cNvPr id="26" name="Freeform 164">
              <a:extLst>
                <a:ext uri="{FF2B5EF4-FFF2-40B4-BE49-F238E27FC236}">
                  <a16:creationId xmlns:a16="http://schemas.microsoft.com/office/drawing/2014/main" id="{8DA0B687-0059-4D26-A341-3533C07D8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2">
                <a:lumMod val="75000"/>
              </a:schemeClr>
            </a:solidFill>
            <a:ln w="0">
              <a:noFill/>
              <a:prstDash val="solid"/>
              <a:round/>
              <a:headEnd/>
              <a:tailEnd/>
            </a:ln>
          </p:spPr>
        </p:sp>
        <p:cxnSp>
          <p:nvCxnSpPr>
            <p:cNvPr id="34" name="Straight Connector 26">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410200" y="3862794"/>
              <a:ext cx="137160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162301" y="1830579"/>
            <a:ext cx="5860821" cy="1829015"/>
          </a:xfrm>
        </p:spPr>
        <p:txBody>
          <a:bodyPr anchor="ctr">
            <a:normAutofit fontScale="90000"/>
          </a:bodyPr>
          <a:lstStyle/>
          <a:p>
            <a:pPr algn="ctr">
              <a:lnSpc>
                <a:spcPct val="95000"/>
              </a:lnSpc>
            </a:pPr>
            <a:r>
              <a:rPr lang="en-GB" sz="2400" dirty="0">
                <a:solidFill>
                  <a:schemeClr val="tx2">
                    <a:lumMod val="75000"/>
                    <a:lumOff val="25000"/>
                  </a:schemeClr>
                </a:solidFill>
              </a:rPr>
              <a:t>ING 112A</a:t>
            </a:r>
            <a:br>
              <a:rPr lang="en-GB" sz="2400" dirty="0">
                <a:solidFill>
                  <a:schemeClr val="tx2">
                    <a:lumMod val="75000"/>
                    <a:lumOff val="25000"/>
                  </a:schemeClr>
                </a:solidFill>
              </a:rPr>
            </a:br>
            <a:r>
              <a:rPr lang="en-GB" sz="2400" dirty="0">
                <a:solidFill>
                  <a:schemeClr val="tx2">
                    <a:lumMod val="75000"/>
                    <a:lumOff val="25000"/>
                  </a:schemeClr>
                </a:solidFill>
              </a:rPr>
              <a:t>Spring 2021</a:t>
            </a:r>
            <a:br>
              <a:rPr lang="en-GB" sz="2400" dirty="0">
                <a:solidFill>
                  <a:schemeClr val="tx2">
                    <a:lumMod val="75000"/>
                    <a:lumOff val="25000"/>
                  </a:schemeClr>
                </a:solidFill>
              </a:rPr>
            </a:br>
            <a:r>
              <a:rPr lang="en-GB" sz="2400" dirty="0">
                <a:solidFill>
                  <a:schemeClr val="tx2">
                    <a:lumMod val="75000"/>
                    <a:lumOff val="25000"/>
                  </a:schemeClr>
                </a:solidFill>
              </a:rPr>
              <a:t>ONLINE COURSE</a:t>
            </a:r>
            <a:br>
              <a:rPr lang="en-GB" sz="2400" dirty="0">
                <a:solidFill>
                  <a:schemeClr val="tx2">
                    <a:lumMod val="75000"/>
                    <a:lumOff val="25000"/>
                  </a:schemeClr>
                </a:solidFill>
              </a:rPr>
            </a:br>
            <a:br>
              <a:rPr lang="en-GB" sz="2400" dirty="0">
                <a:solidFill>
                  <a:schemeClr val="tx2">
                    <a:lumMod val="75000"/>
                    <a:lumOff val="25000"/>
                  </a:schemeClr>
                </a:solidFill>
              </a:rPr>
            </a:br>
            <a:r>
              <a:rPr lang="en-GB" sz="2400" dirty="0">
                <a:solidFill>
                  <a:schemeClr val="tx2">
                    <a:lumMod val="75000"/>
                    <a:lumOff val="25000"/>
                  </a:schemeClr>
                </a:solidFill>
              </a:rPr>
              <a:t>Week 3</a:t>
            </a:r>
            <a:br>
              <a:rPr lang="en-GB" sz="2400" dirty="0">
                <a:solidFill>
                  <a:schemeClr val="tx2">
                    <a:lumMod val="75000"/>
                    <a:lumOff val="25000"/>
                  </a:schemeClr>
                </a:solidFill>
              </a:rPr>
            </a:br>
            <a:r>
              <a:rPr lang="en-GB" sz="2400" dirty="0">
                <a:solidFill>
                  <a:schemeClr val="tx2">
                    <a:lumMod val="75000"/>
                    <a:lumOff val="25000"/>
                  </a:schemeClr>
                </a:solidFill>
              </a:rPr>
              <a:t>UNIT 2-Source Analysis </a:t>
            </a:r>
            <a:br>
              <a:rPr lang="en-GB" sz="2400" dirty="0">
                <a:solidFill>
                  <a:schemeClr val="tx2">
                    <a:lumMod val="75000"/>
                    <a:lumOff val="25000"/>
                  </a:schemeClr>
                </a:solidFill>
              </a:rPr>
            </a:br>
            <a:r>
              <a:rPr lang="en-GB" sz="2400" dirty="0">
                <a:solidFill>
                  <a:schemeClr val="tx2">
                    <a:lumMod val="75000"/>
                    <a:lumOff val="25000"/>
                  </a:schemeClr>
                </a:solidFill>
              </a:rPr>
              <a:t>Citation &amp; Direct Quotation</a:t>
            </a:r>
            <a:endParaRPr lang="en-US" sz="2400" dirty="0">
              <a:solidFill>
                <a:schemeClr val="tx2">
                  <a:lumMod val="75000"/>
                  <a:lumOff val="25000"/>
                </a:schemeClr>
              </a:solidFill>
            </a:endParaRPr>
          </a:p>
        </p:txBody>
      </p:sp>
      <p:sp>
        <p:nvSpPr>
          <p:cNvPr id="3" name="Subtitle 2"/>
          <p:cNvSpPr>
            <a:spLocks noGrp="1"/>
          </p:cNvSpPr>
          <p:nvPr>
            <p:ph type="subTitle" idx="1"/>
          </p:nvPr>
        </p:nvSpPr>
        <p:spPr>
          <a:xfrm>
            <a:off x="3162301" y="4176130"/>
            <a:ext cx="5860821" cy="926103"/>
          </a:xfrm>
        </p:spPr>
        <p:txBody>
          <a:bodyPr>
            <a:normAutofit/>
          </a:bodyPr>
          <a:lstStyle/>
          <a:p>
            <a:pPr algn="ctr"/>
            <a:r>
              <a:rPr lang="en-GB" sz="1800" dirty="0">
                <a:solidFill>
                  <a:schemeClr val="tx2">
                    <a:lumMod val="75000"/>
                    <a:lumOff val="25000"/>
                  </a:schemeClr>
                </a:solidFill>
              </a:rPr>
              <a:t>ASLI ÖZKARA</a:t>
            </a:r>
            <a:br>
              <a:rPr lang="en-GB" sz="1800" dirty="0">
                <a:solidFill>
                  <a:schemeClr val="tx2">
                    <a:lumMod val="75000"/>
                    <a:lumOff val="25000"/>
                  </a:schemeClr>
                </a:solidFill>
              </a:rPr>
            </a:br>
            <a:r>
              <a:rPr lang="en-GB" sz="1800" dirty="0">
                <a:solidFill>
                  <a:schemeClr val="tx2">
                    <a:lumMod val="75000"/>
                    <a:lumOff val="25000"/>
                  </a:schemeClr>
                </a:solidFill>
              </a:rPr>
              <a:t>ITU, ADVANCED ENGLISH PROGRAM</a:t>
            </a:r>
            <a:endParaRPr lang="en-US" sz="1800" dirty="0">
              <a:solidFill>
                <a:schemeClr val="tx2">
                  <a:lumMod val="75000"/>
                  <a:lumOff val="25000"/>
                </a:schemeClr>
              </a:solidFill>
            </a:endParaRPr>
          </a:p>
        </p:txBody>
      </p:sp>
    </p:spTree>
    <p:extLst>
      <p:ext uri="{BB962C8B-B14F-4D97-AF65-F5344CB8AC3E}">
        <p14:creationId xmlns:p14="http://schemas.microsoft.com/office/powerpoint/2010/main" val="30191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9470-06DD-4425-9B8A-690B15F8D2D5}"/>
              </a:ext>
            </a:extLst>
          </p:cNvPr>
          <p:cNvSpPr>
            <a:spLocks noGrp="1"/>
          </p:cNvSpPr>
          <p:nvPr>
            <p:ph type="title"/>
          </p:nvPr>
        </p:nvSpPr>
        <p:spPr>
          <a:xfrm>
            <a:off x="2805783" y="541899"/>
            <a:ext cx="8898488" cy="620849"/>
          </a:xfrm>
        </p:spPr>
        <p:txBody>
          <a:bodyPr>
            <a:normAutofit fontScale="90000"/>
          </a:bodyPr>
          <a:lstStyle/>
          <a:p>
            <a:r>
              <a:rPr lang="en-GB" dirty="0"/>
              <a:t>How to cite?</a:t>
            </a:r>
            <a:br>
              <a:rPr lang="en-GB" dirty="0"/>
            </a:br>
            <a:endParaRPr lang="en-GB" dirty="0"/>
          </a:p>
        </p:txBody>
      </p:sp>
      <p:sp>
        <p:nvSpPr>
          <p:cNvPr id="4" name="Text Placeholder 3">
            <a:extLst>
              <a:ext uri="{FF2B5EF4-FFF2-40B4-BE49-F238E27FC236}">
                <a16:creationId xmlns:a16="http://schemas.microsoft.com/office/drawing/2014/main" id="{39CDD903-0D43-48E9-933A-6B0D9B6C0850}"/>
              </a:ext>
            </a:extLst>
          </p:cNvPr>
          <p:cNvSpPr>
            <a:spLocks noGrp="1"/>
          </p:cNvSpPr>
          <p:nvPr>
            <p:ph type="body" idx="1"/>
          </p:nvPr>
        </p:nvSpPr>
        <p:spPr>
          <a:xfrm>
            <a:off x="2367280" y="2456408"/>
            <a:ext cx="4726939" cy="823912"/>
          </a:xfrm>
        </p:spPr>
        <p:txBody>
          <a:bodyPr/>
          <a:lstStyle/>
          <a:p>
            <a:r>
              <a:rPr lang="en-GB" sz="2800" dirty="0">
                <a:solidFill>
                  <a:schemeClr val="accent3">
                    <a:lumMod val="75000"/>
                  </a:schemeClr>
                </a:solidFill>
              </a:rPr>
              <a:t>In-text citations</a:t>
            </a:r>
            <a:endParaRPr lang="en-US" sz="2800" dirty="0">
              <a:solidFill>
                <a:schemeClr val="accent3">
                  <a:lumMod val="75000"/>
                </a:schemeClr>
              </a:solidFill>
            </a:endParaRPr>
          </a:p>
          <a:p>
            <a:endParaRPr lang="en-GB" dirty="0"/>
          </a:p>
        </p:txBody>
      </p:sp>
      <p:graphicFrame>
        <p:nvGraphicFramePr>
          <p:cNvPr id="5" name="Content Placeholder 2">
            <a:extLst>
              <a:ext uri="{FF2B5EF4-FFF2-40B4-BE49-F238E27FC236}">
                <a16:creationId xmlns:a16="http://schemas.microsoft.com/office/drawing/2014/main" id="{780B60AA-E9E4-482C-880B-76FEE71E87F2}"/>
              </a:ext>
            </a:extLst>
          </p:cNvPr>
          <p:cNvGraphicFramePr>
            <a:graphicFrameLocks noGrp="1"/>
          </p:cNvGraphicFramePr>
          <p:nvPr>
            <p:ph sz="half" idx="2"/>
            <p:extLst>
              <p:ext uri="{D42A27DB-BD31-4B8C-83A1-F6EECF244321}">
                <p14:modId xmlns:p14="http://schemas.microsoft.com/office/powerpoint/2010/main" val="3602744645"/>
              </p:ext>
            </p:extLst>
          </p:nvPr>
        </p:nvGraphicFramePr>
        <p:xfrm>
          <a:off x="2245360" y="2875280"/>
          <a:ext cx="4572000" cy="3260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a:extLst>
              <a:ext uri="{FF2B5EF4-FFF2-40B4-BE49-F238E27FC236}">
                <a16:creationId xmlns:a16="http://schemas.microsoft.com/office/drawing/2014/main" id="{7869F194-6A61-4418-951E-531A63DFC172}"/>
              </a:ext>
            </a:extLst>
          </p:cNvPr>
          <p:cNvSpPr>
            <a:spLocks noGrp="1"/>
          </p:cNvSpPr>
          <p:nvPr>
            <p:ph type="body" sz="quarter" idx="3"/>
          </p:nvPr>
        </p:nvSpPr>
        <p:spPr>
          <a:xfrm>
            <a:off x="7543751" y="2456408"/>
            <a:ext cx="4160520" cy="823912"/>
          </a:xfrm>
        </p:spPr>
        <p:txBody>
          <a:bodyPr/>
          <a:lstStyle/>
          <a:p>
            <a:r>
              <a:rPr lang="en-GB" sz="2800" dirty="0">
                <a:solidFill>
                  <a:schemeClr val="accent3">
                    <a:lumMod val="75000"/>
                  </a:schemeClr>
                </a:solidFill>
              </a:rPr>
              <a:t>Reference list</a:t>
            </a:r>
            <a:endParaRPr lang="en-US" sz="2800" dirty="0">
              <a:solidFill>
                <a:schemeClr val="accent3">
                  <a:lumMod val="75000"/>
                </a:schemeClr>
              </a:solidFill>
            </a:endParaRPr>
          </a:p>
          <a:p>
            <a:endParaRPr lang="en-GB" dirty="0"/>
          </a:p>
        </p:txBody>
      </p:sp>
      <p:sp>
        <p:nvSpPr>
          <p:cNvPr id="7" name="Content Placeholder 6">
            <a:extLst>
              <a:ext uri="{FF2B5EF4-FFF2-40B4-BE49-F238E27FC236}">
                <a16:creationId xmlns:a16="http://schemas.microsoft.com/office/drawing/2014/main" id="{13591C40-1CAB-48B9-A74B-F58A73EE0FB9}"/>
              </a:ext>
            </a:extLst>
          </p:cNvPr>
          <p:cNvSpPr>
            <a:spLocks noGrp="1"/>
          </p:cNvSpPr>
          <p:nvPr>
            <p:ph sz="quarter" idx="4"/>
          </p:nvPr>
        </p:nvSpPr>
        <p:spPr>
          <a:xfrm>
            <a:off x="7515812" y="3244352"/>
            <a:ext cx="3998009" cy="2779712"/>
          </a:xfrm>
        </p:spPr>
        <p:txBody>
          <a:bodyPr/>
          <a:lstStyle/>
          <a:p>
            <a:pPr marL="0" indent="0">
              <a:buNone/>
            </a:pPr>
            <a:r>
              <a:rPr lang="en-GB" dirty="0">
                <a:solidFill>
                  <a:schemeClr val="bg1"/>
                </a:solidFill>
              </a:rPr>
              <a:t>It is at the end of the text with  all necessary details about that source of information.</a:t>
            </a:r>
          </a:p>
        </p:txBody>
      </p:sp>
      <p:sp>
        <p:nvSpPr>
          <p:cNvPr id="10" name="Rectangle: Rounded Corners 9">
            <a:extLst>
              <a:ext uri="{FF2B5EF4-FFF2-40B4-BE49-F238E27FC236}">
                <a16:creationId xmlns:a16="http://schemas.microsoft.com/office/drawing/2014/main" id="{0229D026-06C0-4392-95D5-D9EBCDDBAD76}"/>
              </a:ext>
            </a:extLst>
          </p:cNvPr>
          <p:cNvSpPr/>
          <p:nvPr/>
        </p:nvSpPr>
        <p:spPr>
          <a:xfrm>
            <a:off x="7411668" y="2933060"/>
            <a:ext cx="3998009" cy="2454592"/>
          </a:xfrm>
          <a:prstGeom prst="roundRect">
            <a:avLst>
              <a:gd name="adj" fmla="val 15048"/>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A24D0B0-7745-4134-8613-A6765FB38F98}"/>
              </a:ext>
            </a:extLst>
          </p:cNvPr>
          <p:cNvSpPr txBox="1"/>
          <p:nvPr/>
        </p:nvSpPr>
        <p:spPr>
          <a:xfrm>
            <a:off x="7645349" y="3244352"/>
            <a:ext cx="3530649" cy="1569660"/>
          </a:xfrm>
          <a:prstGeom prst="rect">
            <a:avLst/>
          </a:prstGeom>
          <a:noFill/>
        </p:spPr>
        <p:txBody>
          <a:bodyPr wrap="square" rtlCol="0">
            <a:spAutoFit/>
          </a:bodyPr>
          <a:lstStyle/>
          <a:p>
            <a:pPr lvl="0">
              <a:buNone/>
            </a:pPr>
            <a:r>
              <a:rPr lang="en-GB" sz="2400" dirty="0">
                <a:solidFill>
                  <a:schemeClr val="bg1"/>
                </a:solidFill>
              </a:rPr>
              <a:t>It is </a:t>
            </a:r>
            <a:r>
              <a:rPr lang="en-GB" sz="2400" b="1" u="sng" dirty="0">
                <a:solidFill>
                  <a:schemeClr val="bg1"/>
                </a:solidFill>
              </a:rPr>
              <a:t>at the end of the text</a:t>
            </a:r>
            <a:r>
              <a:rPr lang="en-GB" sz="2400" b="1" dirty="0">
                <a:solidFill>
                  <a:schemeClr val="bg1"/>
                </a:solidFill>
              </a:rPr>
              <a:t> </a:t>
            </a:r>
            <a:r>
              <a:rPr lang="en-GB" sz="2400" dirty="0">
                <a:solidFill>
                  <a:schemeClr val="bg1"/>
                </a:solidFill>
              </a:rPr>
              <a:t>with  all necessary details about the source of information.</a:t>
            </a:r>
          </a:p>
        </p:txBody>
      </p:sp>
      <p:sp>
        <p:nvSpPr>
          <p:cNvPr id="11" name="TextBox 10">
            <a:extLst>
              <a:ext uri="{FF2B5EF4-FFF2-40B4-BE49-F238E27FC236}">
                <a16:creationId xmlns:a16="http://schemas.microsoft.com/office/drawing/2014/main" id="{DC21EE33-671B-4CDE-AF58-208013C7463B}"/>
              </a:ext>
            </a:extLst>
          </p:cNvPr>
          <p:cNvSpPr txBox="1"/>
          <p:nvPr/>
        </p:nvSpPr>
        <p:spPr>
          <a:xfrm>
            <a:off x="2950589" y="1273034"/>
            <a:ext cx="8459088" cy="461665"/>
          </a:xfrm>
          <a:prstGeom prst="rect">
            <a:avLst/>
          </a:prstGeom>
          <a:noFill/>
        </p:spPr>
        <p:txBody>
          <a:bodyPr wrap="square" rtlCol="0">
            <a:spAutoFit/>
          </a:bodyPr>
          <a:lstStyle/>
          <a:p>
            <a:r>
              <a:rPr lang="en-GB" sz="2400" dirty="0"/>
              <a:t>In this course we’ll only learn </a:t>
            </a:r>
            <a:r>
              <a:rPr lang="en-GB" sz="2400" u="sng" dirty="0"/>
              <a:t>in-text citations</a:t>
            </a:r>
          </a:p>
        </p:txBody>
      </p:sp>
      <p:sp>
        <p:nvSpPr>
          <p:cNvPr id="13" name="TextBox 12">
            <a:extLst>
              <a:ext uri="{FF2B5EF4-FFF2-40B4-BE49-F238E27FC236}">
                <a16:creationId xmlns:a16="http://schemas.microsoft.com/office/drawing/2014/main" id="{BDC8DC97-A242-4C40-9F62-58908ABC97FE}"/>
              </a:ext>
            </a:extLst>
          </p:cNvPr>
          <p:cNvSpPr txBox="1"/>
          <p:nvPr/>
        </p:nvSpPr>
        <p:spPr>
          <a:xfrm>
            <a:off x="5863472" y="3374796"/>
            <a:ext cx="45719" cy="369332"/>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280669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out)">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1000"/>
                                        <p:tgtEl>
                                          <p:spTgt spid="11">
                                            <p:txEl>
                                              <p:pRg st="0" end="0"/>
                                            </p:txEl>
                                          </p:spTgt>
                                        </p:tgtEl>
                                      </p:cBhvr>
                                    </p:animEffect>
                                    <p:anim calcmode="lin" valueType="num">
                                      <p:cBhvr>
                                        <p:cTn id="1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E0DAF15-8AF2-4607-BC7D-008DDFA29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0023F75-BD2E-4177-8FA1-1EB9F3E4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4295"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7A660-1165-4782-B2FC-EF1D4B496A5C}"/>
              </a:ext>
            </a:extLst>
          </p:cNvPr>
          <p:cNvSpPr>
            <a:spLocks noGrp="1"/>
          </p:cNvSpPr>
          <p:nvPr>
            <p:ph type="title"/>
          </p:nvPr>
        </p:nvSpPr>
        <p:spPr>
          <a:xfrm>
            <a:off x="1609970" y="570523"/>
            <a:ext cx="2782278" cy="5519380"/>
          </a:xfrm>
        </p:spPr>
        <p:txBody>
          <a:bodyPr anchor="ctr">
            <a:normAutofit/>
          </a:bodyPr>
          <a:lstStyle/>
          <a:p>
            <a:r>
              <a:rPr lang="en-GB" sz="3600" b="1" dirty="0">
                <a:solidFill>
                  <a:srgbClr val="FEFCF7"/>
                </a:solidFill>
              </a:rPr>
              <a:t>APA STYLE</a:t>
            </a:r>
          </a:p>
        </p:txBody>
      </p:sp>
      <p:sp>
        <p:nvSpPr>
          <p:cNvPr id="29" name="Rectangle 28">
            <a:extLst>
              <a:ext uri="{FF2B5EF4-FFF2-40B4-BE49-F238E27FC236}">
                <a16:creationId xmlns:a16="http://schemas.microsoft.com/office/drawing/2014/main" id="{8C31B5C6-9592-4D8F-923A-791E5EF95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86934" cy="6858002"/>
          </a:xfrm>
          <a:prstGeom prst="rect">
            <a:avLst/>
          </a:prstGeom>
          <a:solidFill>
            <a:schemeClr val="accent3">
              <a:lumMod val="50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4CAAC0-6DBC-4B67-9CC0-CADD17BBFDE6}"/>
              </a:ext>
            </a:extLst>
          </p:cNvPr>
          <p:cNvSpPr>
            <a:spLocks noGrp="1"/>
          </p:cNvSpPr>
          <p:nvPr>
            <p:ph idx="1"/>
          </p:nvPr>
        </p:nvSpPr>
        <p:spPr>
          <a:xfrm>
            <a:off x="5165969" y="568345"/>
            <a:ext cx="6538302" cy="5521559"/>
          </a:xfrm>
        </p:spPr>
        <p:txBody>
          <a:bodyPr anchor="ctr">
            <a:normAutofit fontScale="92500" lnSpcReduction="10000"/>
          </a:bodyPr>
          <a:lstStyle/>
          <a:p>
            <a:pPr>
              <a:buFont typeface="Arial" panose="020B0604020202020204" pitchFamily="34" charset="0"/>
              <a:buChar char="•"/>
            </a:pPr>
            <a:r>
              <a:rPr lang="en-US" sz="2400" dirty="0">
                <a:solidFill>
                  <a:srgbClr val="FEFCF7"/>
                </a:solidFill>
              </a:rPr>
              <a:t>ITU has adopted the American Psychological Association referencing style.</a:t>
            </a:r>
          </a:p>
          <a:p>
            <a:pPr>
              <a:buFont typeface="Arial" panose="020B0604020202020204" pitchFamily="34" charset="0"/>
              <a:buChar char="•"/>
            </a:pPr>
            <a:endParaRPr lang="en-US" sz="2400" dirty="0">
              <a:solidFill>
                <a:srgbClr val="FEFCF7"/>
              </a:solidFill>
            </a:endParaRPr>
          </a:p>
          <a:p>
            <a:pPr>
              <a:buFont typeface="Arial" panose="020B0604020202020204" pitchFamily="34" charset="0"/>
              <a:buChar char="•"/>
            </a:pPr>
            <a:r>
              <a:rPr lang="en-US" sz="2400" dirty="0">
                <a:solidFill>
                  <a:srgbClr val="FEFCF7"/>
                </a:solidFill>
              </a:rPr>
              <a:t>Commonly known as APA</a:t>
            </a:r>
          </a:p>
          <a:p>
            <a:pPr marL="0" indent="0">
              <a:buNone/>
            </a:pPr>
            <a:endParaRPr lang="en-US" sz="2400" dirty="0">
              <a:solidFill>
                <a:srgbClr val="FEFCF7"/>
              </a:solidFill>
            </a:endParaRPr>
          </a:p>
          <a:p>
            <a:pPr>
              <a:buFont typeface="Arial" panose="020B0604020202020204" pitchFamily="34" charset="0"/>
              <a:buChar char="•"/>
            </a:pPr>
            <a:r>
              <a:rPr lang="en-US" sz="2400" dirty="0">
                <a:solidFill>
                  <a:srgbClr val="FEFCF7"/>
                </a:solidFill>
              </a:rPr>
              <a:t>Some faculties may have adopted other styles related to the needs of their own departments.</a:t>
            </a:r>
          </a:p>
          <a:p>
            <a:pPr lvl="1">
              <a:buFont typeface="Arial" panose="020B0604020202020204" pitchFamily="34" charset="0"/>
              <a:buChar char="•"/>
            </a:pPr>
            <a:r>
              <a:rPr lang="en-US" sz="2200" dirty="0">
                <a:solidFill>
                  <a:srgbClr val="FEFCF7"/>
                </a:solidFill>
              </a:rPr>
              <a:t>MLA</a:t>
            </a:r>
          </a:p>
          <a:p>
            <a:pPr lvl="1">
              <a:buFont typeface="Arial" panose="020B0604020202020204" pitchFamily="34" charset="0"/>
              <a:buChar char="•"/>
            </a:pPr>
            <a:r>
              <a:rPr lang="en-US" sz="2200" dirty="0">
                <a:solidFill>
                  <a:srgbClr val="FEFCF7"/>
                </a:solidFill>
              </a:rPr>
              <a:t>Chicago</a:t>
            </a:r>
          </a:p>
          <a:p>
            <a:pPr lvl="1">
              <a:buFont typeface="Arial" panose="020B0604020202020204" pitchFamily="34" charset="0"/>
              <a:buChar char="•"/>
            </a:pPr>
            <a:r>
              <a:rPr lang="en-US" sz="2200" dirty="0">
                <a:solidFill>
                  <a:srgbClr val="FEFCF7"/>
                </a:solidFill>
              </a:rPr>
              <a:t>AP </a:t>
            </a:r>
          </a:p>
          <a:p>
            <a:pPr lvl="1">
              <a:buFont typeface="Arial" panose="020B0604020202020204" pitchFamily="34" charset="0"/>
              <a:buChar char="•"/>
            </a:pPr>
            <a:r>
              <a:rPr lang="en-US" sz="2200" dirty="0">
                <a:solidFill>
                  <a:srgbClr val="FEFCF7"/>
                </a:solidFill>
              </a:rPr>
              <a:t>Harvard</a:t>
            </a:r>
          </a:p>
          <a:p>
            <a:pPr>
              <a:buFont typeface="Arial" panose="020B0604020202020204" pitchFamily="34" charset="0"/>
              <a:buChar char="•"/>
            </a:pPr>
            <a:endParaRPr lang="en-US" sz="2400" dirty="0">
              <a:solidFill>
                <a:srgbClr val="FEFCF7"/>
              </a:solidFill>
            </a:endParaRPr>
          </a:p>
          <a:p>
            <a:pPr>
              <a:buFont typeface="Arial" panose="020B0604020202020204" pitchFamily="34" charset="0"/>
              <a:buChar char="•"/>
            </a:pPr>
            <a:r>
              <a:rPr lang="en-GB" sz="2400" dirty="0">
                <a:hlinkClick r:id="rId2"/>
              </a:rPr>
              <a:t>https://apastyle.apa.org/</a:t>
            </a:r>
            <a:endParaRPr lang="en-GB" sz="2400" dirty="0">
              <a:solidFill>
                <a:srgbClr val="FEFCF7"/>
              </a:solidFill>
            </a:endParaRPr>
          </a:p>
          <a:p>
            <a:pPr marL="0" indent="0">
              <a:buNone/>
            </a:pPr>
            <a:endParaRPr lang="en-GB" dirty="0">
              <a:solidFill>
                <a:srgbClr val="FEFCF7"/>
              </a:solidFill>
            </a:endParaRPr>
          </a:p>
        </p:txBody>
      </p:sp>
    </p:spTree>
    <p:extLst>
      <p:ext uri="{BB962C8B-B14F-4D97-AF65-F5344CB8AC3E}">
        <p14:creationId xmlns:p14="http://schemas.microsoft.com/office/powerpoint/2010/main" val="17878194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1000"/>
                                        <p:tgtEl>
                                          <p:spTgt spid="3">
                                            <p:txEl>
                                              <p:pRg st="10" end="10"/>
                                            </p:txEl>
                                          </p:spTgt>
                                        </p:tgtEl>
                                      </p:cBhvr>
                                    </p:animEffect>
                                    <p:anim calcmode="lin" valueType="num">
                                      <p:cBhvr>
                                        <p:cTn id="4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6706" y="568345"/>
            <a:ext cx="8897565" cy="1560716"/>
          </a:xfrm>
        </p:spPr>
        <p:txBody>
          <a:bodyPr>
            <a:normAutofit/>
          </a:bodyPr>
          <a:lstStyle/>
          <a:p>
            <a:r>
              <a:rPr lang="en-US" dirty="0"/>
              <a:t>APA in-text citation includes</a:t>
            </a:r>
            <a:br>
              <a:rPr lang="en-US" dirty="0"/>
            </a:br>
            <a:endParaRPr lang="en-US" dirty="0"/>
          </a:p>
        </p:txBody>
      </p:sp>
      <p:graphicFrame>
        <p:nvGraphicFramePr>
          <p:cNvPr id="5" name="Content Placeholder 2">
            <a:extLst>
              <a:ext uri="{FF2B5EF4-FFF2-40B4-BE49-F238E27FC236}">
                <a16:creationId xmlns:a16="http://schemas.microsoft.com/office/drawing/2014/main" id="{8575282B-6FB4-451A-B4AC-6CA0295DB8C7}"/>
              </a:ext>
            </a:extLst>
          </p:cNvPr>
          <p:cNvGraphicFramePr>
            <a:graphicFrameLocks noGrp="1"/>
          </p:cNvGraphicFramePr>
          <p:nvPr>
            <p:ph idx="1"/>
            <p:extLst>
              <p:ext uri="{D42A27DB-BD31-4B8C-83A1-F6EECF244321}">
                <p14:modId xmlns:p14="http://schemas.microsoft.com/office/powerpoint/2010/main" val="1247973295"/>
              </p:ext>
            </p:extLst>
          </p:nvPr>
        </p:nvGraphicFramePr>
        <p:xfrm>
          <a:off x="2933700" y="2438400"/>
          <a:ext cx="8770938"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380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E0DAF15-8AF2-4607-BC7D-008DDFA29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023F75-BD2E-4177-8FA1-1EB9F3E4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4295"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09970" y="570523"/>
            <a:ext cx="2782278" cy="5519380"/>
          </a:xfrm>
        </p:spPr>
        <p:txBody>
          <a:bodyPr anchor="ctr">
            <a:normAutofit/>
          </a:bodyPr>
          <a:lstStyle/>
          <a:p>
            <a:r>
              <a:rPr lang="en-US" sz="3600" dirty="0">
                <a:solidFill>
                  <a:srgbClr val="FEFCF7"/>
                </a:solidFill>
              </a:rPr>
              <a:t>You can apply </a:t>
            </a:r>
            <a:r>
              <a:rPr lang="en-US" sz="3600" b="1" dirty="0">
                <a:solidFill>
                  <a:srgbClr val="FEFCF7"/>
                </a:solidFill>
              </a:rPr>
              <a:t>two</a:t>
            </a:r>
            <a:r>
              <a:rPr lang="en-US" sz="3600" dirty="0">
                <a:solidFill>
                  <a:srgbClr val="FEFCF7"/>
                </a:solidFill>
              </a:rPr>
              <a:t> </a:t>
            </a:r>
            <a:r>
              <a:rPr lang="en-US" sz="3600" b="1" dirty="0">
                <a:solidFill>
                  <a:srgbClr val="FEFCF7"/>
                </a:solidFill>
              </a:rPr>
              <a:t>methods</a:t>
            </a:r>
            <a:r>
              <a:rPr lang="en-US" sz="3600" dirty="0">
                <a:solidFill>
                  <a:srgbClr val="FEFCF7"/>
                </a:solidFill>
              </a:rPr>
              <a:t> for in-text citations</a:t>
            </a:r>
            <a:br>
              <a:rPr lang="en-US" sz="3600" dirty="0">
                <a:solidFill>
                  <a:srgbClr val="FEFCF7"/>
                </a:solidFill>
              </a:rPr>
            </a:br>
            <a:endParaRPr lang="en-US" sz="3600" dirty="0">
              <a:solidFill>
                <a:srgbClr val="FEFCF7"/>
              </a:solidFill>
            </a:endParaRPr>
          </a:p>
        </p:txBody>
      </p:sp>
      <p:sp>
        <p:nvSpPr>
          <p:cNvPr id="21" name="Rectangle 20">
            <a:extLst>
              <a:ext uri="{FF2B5EF4-FFF2-40B4-BE49-F238E27FC236}">
                <a16:creationId xmlns:a16="http://schemas.microsoft.com/office/drawing/2014/main" id="{8C31B5C6-9592-4D8F-923A-791E5EF95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86934" cy="6858002"/>
          </a:xfrm>
          <a:prstGeom prst="rect">
            <a:avLst/>
          </a:prstGeom>
          <a:solidFill>
            <a:schemeClr val="accent3">
              <a:lumMod val="50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37089" y="457201"/>
            <a:ext cx="6538302" cy="6126480"/>
          </a:xfrm>
        </p:spPr>
        <p:txBody>
          <a:bodyPr anchor="ctr">
            <a:normAutofit fontScale="55000" lnSpcReduction="20000"/>
          </a:bodyPr>
          <a:lstStyle/>
          <a:p>
            <a:pPr marL="0" indent="0">
              <a:lnSpc>
                <a:spcPct val="101000"/>
              </a:lnSpc>
              <a:buNone/>
            </a:pPr>
            <a:endParaRPr lang="en-US" sz="2400" u="sng" dirty="0">
              <a:solidFill>
                <a:srgbClr val="FEFCF7"/>
              </a:solidFill>
            </a:endParaRPr>
          </a:p>
          <a:p>
            <a:pPr>
              <a:lnSpc>
                <a:spcPct val="101000"/>
              </a:lnSpc>
              <a:buFont typeface="Arial" panose="020B0604020202020204" pitchFamily="34" charset="0"/>
              <a:buChar char="•"/>
            </a:pPr>
            <a:r>
              <a:rPr lang="en-US" sz="4400" u="sng" dirty="0">
                <a:solidFill>
                  <a:srgbClr val="FEFCF7"/>
                </a:solidFill>
              </a:rPr>
              <a:t>Parenthetical in-text citation</a:t>
            </a:r>
          </a:p>
          <a:p>
            <a:pPr marL="0" indent="0">
              <a:lnSpc>
                <a:spcPct val="101000"/>
              </a:lnSpc>
              <a:buNone/>
            </a:pPr>
            <a:endParaRPr lang="en-US" sz="2600" dirty="0">
              <a:solidFill>
                <a:srgbClr val="FEFCF7"/>
              </a:solidFill>
            </a:endParaRPr>
          </a:p>
          <a:p>
            <a:pPr marL="0" marR="180340" lvl="0" indent="0">
              <a:lnSpc>
                <a:spcPct val="101000"/>
              </a:lnSpc>
              <a:spcBef>
                <a:spcPts val="600"/>
              </a:spcBef>
              <a:buNone/>
            </a:pPr>
            <a:r>
              <a:rPr lang="en-US" sz="3600" dirty="0">
                <a:solidFill>
                  <a:srgbClr val="FEFCF7"/>
                </a:solidFill>
                <a:ea typeface="Calibri" panose="020F0502020204030204" pitchFamily="34" charset="0"/>
                <a:cs typeface="Times New Roman" panose="02020603050405020304" pitchFamily="18" charset="0"/>
              </a:rPr>
              <a:t>The size of the universe at the Big Bang was thought to be zero, causing the universe to be infinitely hot </a:t>
            </a:r>
            <a:r>
              <a:rPr lang="en-US" sz="3600" dirty="0">
                <a:solidFill>
                  <a:srgbClr val="FF0000"/>
                </a:solidFill>
                <a:ea typeface="Calibri" panose="020F0502020204030204" pitchFamily="34" charset="0"/>
                <a:cs typeface="Times New Roman" panose="02020603050405020304" pitchFamily="18" charset="0"/>
              </a:rPr>
              <a:t>(Hawking,</a:t>
            </a:r>
            <a:r>
              <a:rPr lang="en-US" sz="3600" dirty="0">
                <a:solidFill>
                  <a:srgbClr val="FEFCF7"/>
                </a:solidFill>
                <a:ea typeface="Calibri" panose="020F0502020204030204" pitchFamily="34" charset="0"/>
                <a:cs typeface="Times New Roman" panose="02020603050405020304" pitchFamily="18" charset="0"/>
              </a:rPr>
              <a:t> </a:t>
            </a:r>
            <a:r>
              <a:rPr lang="en-US" sz="3600" dirty="0">
                <a:solidFill>
                  <a:srgbClr val="FF0000"/>
                </a:solidFill>
                <a:ea typeface="Calibri" panose="020F0502020204030204" pitchFamily="34" charset="0"/>
                <a:cs typeface="Times New Roman" panose="02020603050405020304" pitchFamily="18" charset="0"/>
              </a:rPr>
              <a:t>1988, p. 61). </a:t>
            </a:r>
          </a:p>
          <a:p>
            <a:pPr marL="0" indent="0">
              <a:lnSpc>
                <a:spcPct val="101000"/>
              </a:lnSpc>
              <a:buNone/>
            </a:pPr>
            <a:endParaRPr lang="en-GB" sz="2600" b="1" dirty="0">
              <a:solidFill>
                <a:srgbClr val="FEFCF7"/>
              </a:solidFill>
            </a:endParaRPr>
          </a:p>
          <a:p>
            <a:pPr>
              <a:lnSpc>
                <a:spcPct val="101000"/>
              </a:lnSpc>
              <a:buFont typeface="Arial" panose="020B0604020202020204" pitchFamily="34" charset="0"/>
              <a:buChar char="•"/>
            </a:pPr>
            <a:r>
              <a:rPr lang="en-GB" sz="4400" u="sng" dirty="0">
                <a:solidFill>
                  <a:srgbClr val="FEFCF7"/>
                </a:solidFill>
              </a:rPr>
              <a:t>Sandwich method</a:t>
            </a:r>
          </a:p>
          <a:p>
            <a:pPr marL="0" indent="0">
              <a:lnSpc>
                <a:spcPct val="101000"/>
              </a:lnSpc>
              <a:buNone/>
            </a:pPr>
            <a:endParaRPr lang="en-GB" sz="2600" dirty="0">
              <a:solidFill>
                <a:schemeClr val="tx2"/>
              </a:solidFill>
            </a:endParaRPr>
          </a:p>
          <a:p>
            <a:pPr marL="0" marR="180340" lvl="0" indent="0">
              <a:lnSpc>
                <a:spcPct val="101000"/>
              </a:lnSpc>
              <a:spcBef>
                <a:spcPts val="600"/>
              </a:spcBef>
              <a:buNone/>
            </a:pPr>
            <a:r>
              <a:rPr lang="en-US" sz="3600" dirty="0">
                <a:solidFill>
                  <a:srgbClr val="FF0000"/>
                </a:solidFill>
                <a:ea typeface="Calibri" panose="020F0502020204030204" pitchFamily="34" charset="0"/>
                <a:cs typeface="Times New Roman" panose="02020603050405020304" pitchFamily="18" charset="0"/>
              </a:rPr>
              <a:t>Hawking states that </a:t>
            </a:r>
            <a:r>
              <a:rPr lang="en-US" sz="3600" dirty="0">
                <a:solidFill>
                  <a:schemeClr val="tx2"/>
                </a:solidFill>
                <a:ea typeface="Calibri" panose="020F0502020204030204" pitchFamily="34" charset="0"/>
                <a:cs typeface="Times New Roman" panose="02020603050405020304" pitchFamily="18" charset="0"/>
              </a:rPr>
              <a:t>the </a:t>
            </a:r>
            <a:r>
              <a:rPr lang="en-US" sz="3600" dirty="0">
                <a:solidFill>
                  <a:srgbClr val="FEFCF7"/>
                </a:solidFill>
                <a:ea typeface="Calibri" panose="020F0502020204030204" pitchFamily="34" charset="0"/>
                <a:cs typeface="Times New Roman" panose="02020603050405020304" pitchFamily="18" charset="0"/>
              </a:rPr>
              <a:t>size of the universe at the Big Bang was thought to be zero, causing the </a:t>
            </a:r>
            <a:r>
              <a:rPr lang="en-US" sz="3600" dirty="0">
                <a:solidFill>
                  <a:schemeClr val="tx2"/>
                </a:solidFill>
                <a:ea typeface="Calibri" panose="020F0502020204030204" pitchFamily="34" charset="0"/>
                <a:cs typeface="Times New Roman" panose="02020603050405020304" pitchFamily="18" charset="0"/>
              </a:rPr>
              <a:t>universe</a:t>
            </a:r>
            <a:r>
              <a:rPr lang="en-US" sz="3600" dirty="0">
                <a:solidFill>
                  <a:srgbClr val="FEFCF7"/>
                </a:solidFill>
                <a:ea typeface="Calibri" panose="020F0502020204030204" pitchFamily="34" charset="0"/>
                <a:cs typeface="Times New Roman" panose="02020603050405020304" pitchFamily="18" charset="0"/>
              </a:rPr>
              <a:t> to be infinitely </a:t>
            </a:r>
            <a:r>
              <a:rPr lang="en-US" sz="3600" dirty="0">
                <a:solidFill>
                  <a:schemeClr val="tx1"/>
                </a:solidFill>
                <a:ea typeface="Calibri" panose="020F0502020204030204" pitchFamily="34" charset="0"/>
                <a:cs typeface="Times New Roman" panose="02020603050405020304" pitchFamily="18" charset="0"/>
              </a:rPr>
              <a:t>hot</a:t>
            </a:r>
            <a:r>
              <a:rPr lang="en-US" sz="3600" dirty="0">
                <a:solidFill>
                  <a:srgbClr val="FF0000"/>
                </a:solidFill>
                <a:ea typeface="Calibri" panose="020F0502020204030204" pitchFamily="34" charset="0"/>
                <a:cs typeface="Times New Roman" panose="02020603050405020304" pitchFamily="18" charset="0"/>
              </a:rPr>
              <a:t> (1988, p. 61).</a:t>
            </a:r>
          </a:p>
          <a:p>
            <a:pPr marL="0" indent="0">
              <a:lnSpc>
                <a:spcPct val="101000"/>
              </a:lnSpc>
              <a:buNone/>
            </a:pPr>
            <a:endParaRPr lang="en-US" sz="2600" b="1" dirty="0">
              <a:solidFill>
                <a:srgbClr val="FEFCF7"/>
              </a:solidFill>
            </a:endParaRPr>
          </a:p>
          <a:p>
            <a:pPr>
              <a:lnSpc>
                <a:spcPct val="101000"/>
              </a:lnSpc>
            </a:pPr>
            <a:r>
              <a:rPr lang="tr-TR" sz="3300" dirty="0">
                <a:solidFill>
                  <a:srgbClr val="FEFCF7"/>
                </a:solidFill>
              </a:rPr>
              <a:t>Hawking </a:t>
            </a:r>
            <a:r>
              <a:rPr lang="tr-TR" sz="3300" b="1" dirty="0">
                <a:solidFill>
                  <a:srgbClr val="0070C0"/>
                </a:solidFill>
              </a:rPr>
              <a:t>states</a:t>
            </a:r>
            <a:r>
              <a:rPr lang="tr-TR" sz="3300" dirty="0">
                <a:solidFill>
                  <a:srgbClr val="FEFCF7"/>
                </a:solidFill>
              </a:rPr>
              <a:t> </a:t>
            </a:r>
            <a:r>
              <a:rPr lang="tr-TR" sz="3300" b="1" dirty="0">
                <a:solidFill>
                  <a:srgbClr val="0070C0"/>
                </a:solidFill>
              </a:rPr>
              <a:t>that</a:t>
            </a:r>
            <a:r>
              <a:rPr lang="tr-TR" sz="3300" dirty="0">
                <a:solidFill>
                  <a:srgbClr val="FEFCF7"/>
                </a:solidFill>
              </a:rPr>
              <a:t> … </a:t>
            </a:r>
            <a:r>
              <a:rPr lang="en-GB" sz="3300" dirty="0">
                <a:solidFill>
                  <a:srgbClr val="FEFCF7"/>
                </a:solidFill>
              </a:rPr>
              <a:t>(xxxx).</a:t>
            </a:r>
            <a:r>
              <a:rPr lang="tr-TR" sz="3300" dirty="0">
                <a:solidFill>
                  <a:srgbClr val="FEFCF7"/>
                </a:solidFill>
              </a:rPr>
              <a:t> </a:t>
            </a:r>
            <a:endParaRPr lang="en-GB" sz="3300" dirty="0">
              <a:solidFill>
                <a:srgbClr val="FEFCF7"/>
              </a:solidFill>
            </a:endParaRPr>
          </a:p>
          <a:p>
            <a:pPr>
              <a:lnSpc>
                <a:spcPct val="101000"/>
              </a:lnSpc>
            </a:pPr>
            <a:r>
              <a:rPr lang="tr-TR" sz="3300" b="1" dirty="0">
                <a:solidFill>
                  <a:srgbClr val="0070C0"/>
                </a:solidFill>
              </a:rPr>
              <a:t>As</a:t>
            </a:r>
            <a:r>
              <a:rPr lang="tr-TR" sz="3300" dirty="0">
                <a:solidFill>
                  <a:srgbClr val="FEFCF7"/>
                </a:solidFill>
              </a:rPr>
              <a:t> Hawking </a:t>
            </a:r>
            <a:r>
              <a:rPr lang="tr-TR" sz="3300" b="1" dirty="0">
                <a:solidFill>
                  <a:srgbClr val="0070C0"/>
                </a:solidFill>
              </a:rPr>
              <a:t>states</a:t>
            </a:r>
            <a:r>
              <a:rPr lang="tr-TR" sz="3300" dirty="0">
                <a:solidFill>
                  <a:srgbClr val="0070C0"/>
                </a:solidFill>
              </a:rPr>
              <a:t>,</a:t>
            </a:r>
            <a:r>
              <a:rPr lang="tr-TR" sz="3300" dirty="0">
                <a:solidFill>
                  <a:srgbClr val="FEFCF7"/>
                </a:solidFill>
              </a:rPr>
              <a:t> …</a:t>
            </a:r>
            <a:r>
              <a:rPr lang="en-GB" sz="3300" dirty="0">
                <a:solidFill>
                  <a:srgbClr val="FEFCF7"/>
                </a:solidFill>
              </a:rPr>
              <a:t> (xxxx).</a:t>
            </a:r>
          </a:p>
          <a:p>
            <a:pPr>
              <a:lnSpc>
                <a:spcPct val="101000"/>
              </a:lnSpc>
            </a:pPr>
            <a:r>
              <a:rPr lang="tr-TR" sz="3300" b="1" dirty="0">
                <a:solidFill>
                  <a:srgbClr val="0070C0"/>
                </a:solidFill>
              </a:rPr>
              <a:t>According to </a:t>
            </a:r>
            <a:r>
              <a:rPr lang="tr-TR" sz="3300" dirty="0">
                <a:solidFill>
                  <a:srgbClr val="FEFCF7"/>
                </a:solidFill>
              </a:rPr>
              <a:t>Hawking</a:t>
            </a:r>
            <a:r>
              <a:rPr lang="tr-TR" sz="3300" b="1" dirty="0">
                <a:solidFill>
                  <a:srgbClr val="0070C0"/>
                </a:solidFill>
              </a:rPr>
              <a:t>,</a:t>
            </a:r>
            <a:r>
              <a:rPr lang="tr-TR" sz="3300" dirty="0">
                <a:solidFill>
                  <a:srgbClr val="FEFCF7"/>
                </a:solidFill>
              </a:rPr>
              <a:t> ...</a:t>
            </a:r>
            <a:r>
              <a:rPr lang="en-GB" sz="3300" dirty="0">
                <a:solidFill>
                  <a:srgbClr val="FEFCF7"/>
                </a:solidFill>
              </a:rPr>
              <a:t> (xxxx).</a:t>
            </a:r>
          </a:p>
          <a:p>
            <a:pPr marL="0" indent="0">
              <a:lnSpc>
                <a:spcPct val="101000"/>
              </a:lnSpc>
              <a:buNone/>
            </a:pPr>
            <a:endParaRPr lang="en-GB" sz="2200" dirty="0">
              <a:solidFill>
                <a:srgbClr val="FEFCF7"/>
              </a:solidFill>
            </a:endParaRPr>
          </a:p>
          <a:p>
            <a:pPr>
              <a:lnSpc>
                <a:spcPct val="101000"/>
              </a:lnSpc>
              <a:buFont typeface="Arial" panose="020B0604020202020204" pitchFamily="34" charset="0"/>
              <a:buChar char="•"/>
            </a:pPr>
            <a:endParaRPr lang="en-GB" sz="1700" dirty="0">
              <a:solidFill>
                <a:srgbClr val="FEFCF7"/>
              </a:solidFill>
            </a:endParaRPr>
          </a:p>
          <a:p>
            <a:pPr marL="0" indent="0">
              <a:lnSpc>
                <a:spcPct val="101000"/>
              </a:lnSpc>
              <a:buNone/>
            </a:pPr>
            <a:r>
              <a:rPr lang="en-US" sz="1700" dirty="0">
                <a:solidFill>
                  <a:srgbClr val="FEFCF7"/>
                </a:solidFill>
              </a:rPr>
              <a:t> </a:t>
            </a:r>
          </a:p>
        </p:txBody>
      </p:sp>
    </p:spTree>
    <p:extLst>
      <p:ext uri="{BB962C8B-B14F-4D97-AF65-F5344CB8AC3E}">
        <p14:creationId xmlns:p14="http://schemas.microsoft.com/office/powerpoint/2010/main" val="21697542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1000"/>
                                        <p:tgtEl>
                                          <p:spTgt spid="3">
                                            <p:txEl>
                                              <p:pRg st="9" end="9"/>
                                            </p:txEl>
                                          </p:spTgt>
                                        </p:tgtEl>
                                      </p:cBhvr>
                                    </p:animEffect>
                                    <p:anim calcmode="lin" valueType="num">
                                      <p:cBhvr>
                                        <p:cTn id="2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1000"/>
                                        <p:tgtEl>
                                          <p:spTgt spid="3">
                                            <p:txEl>
                                              <p:pRg st="10" end="10"/>
                                            </p:txEl>
                                          </p:spTgt>
                                        </p:tgtEl>
                                      </p:cBhvr>
                                    </p:animEffect>
                                    <p:anim calcmode="lin" valueType="num">
                                      <p:cBhvr>
                                        <p:cTn id="2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1000"/>
                                        <p:tgtEl>
                                          <p:spTgt spid="3">
                                            <p:txEl>
                                              <p:pRg st="11" end="11"/>
                                            </p:txEl>
                                          </p:spTgt>
                                        </p:tgtEl>
                                      </p:cBhvr>
                                    </p:animEffect>
                                    <p:anim calcmode="lin" valueType="num">
                                      <p:cBhvr>
                                        <p:cTn id="3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6707" y="568345"/>
            <a:ext cx="7150094" cy="1560716"/>
          </a:xfrm>
        </p:spPr>
        <p:txBody>
          <a:bodyPr>
            <a:normAutofit fontScale="90000"/>
          </a:bodyPr>
          <a:lstStyle/>
          <a:p>
            <a:r>
              <a:rPr lang="en-US" sz="3600" dirty="0"/>
              <a:t>Common Reporting Verbs in Sandwich Method (</a:t>
            </a:r>
            <a:r>
              <a:rPr lang="en-US" sz="3100" dirty="0"/>
              <a:t>more examples on p. 28)</a:t>
            </a:r>
            <a:br>
              <a:rPr lang="en-US" sz="3100" dirty="0"/>
            </a:br>
            <a:endParaRPr lang="en-US" sz="3100" dirty="0"/>
          </a:p>
        </p:txBody>
      </p:sp>
      <p:graphicFrame>
        <p:nvGraphicFramePr>
          <p:cNvPr id="8" name="Content Placeholder 5">
            <a:extLst>
              <a:ext uri="{FF2B5EF4-FFF2-40B4-BE49-F238E27FC236}">
                <a16:creationId xmlns:a16="http://schemas.microsoft.com/office/drawing/2014/main" id="{F14A5343-1305-4900-90FD-B0A39AC9145E}"/>
              </a:ext>
            </a:extLst>
          </p:cNvPr>
          <p:cNvGraphicFramePr>
            <a:graphicFrameLocks noGrp="1"/>
          </p:cNvGraphicFramePr>
          <p:nvPr>
            <p:ph idx="1"/>
            <p:extLst>
              <p:ext uri="{D42A27DB-BD31-4B8C-83A1-F6EECF244321}">
                <p14:modId xmlns:p14="http://schemas.microsoft.com/office/powerpoint/2010/main" val="1350903608"/>
              </p:ext>
            </p:extLst>
          </p:nvPr>
        </p:nvGraphicFramePr>
        <p:xfrm>
          <a:off x="2933700" y="2438400"/>
          <a:ext cx="8770938"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4028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7C37-16E6-412A-9FFE-0DACC58F03FE}"/>
              </a:ext>
            </a:extLst>
          </p:cNvPr>
          <p:cNvSpPr>
            <a:spLocks noGrp="1"/>
          </p:cNvSpPr>
          <p:nvPr>
            <p:ph type="title"/>
          </p:nvPr>
        </p:nvSpPr>
        <p:spPr/>
        <p:txBody>
          <a:bodyPr/>
          <a:lstStyle/>
          <a:p>
            <a:r>
              <a:rPr lang="en-GB" dirty="0"/>
              <a:t>IN-TEXT CITATIONS</a:t>
            </a:r>
          </a:p>
        </p:txBody>
      </p:sp>
      <p:sp>
        <p:nvSpPr>
          <p:cNvPr id="3" name="Content Placeholder 2">
            <a:extLst>
              <a:ext uri="{FF2B5EF4-FFF2-40B4-BE49-F238E27FC236}">
                <a16:creationId xmlns:a16="http://schemas.microsoft.com/office/drawing/2014/main" id="{D17D5AC4-9185-4B44-910C-73ED1AE5C0FF}"/>
              </a:ext>
            </a:extLst>
          </p:cNvPr>
          <p:cNvSpPr>
            <a:spLocks noGrp="1"/>
          </p:cNvSpPr>
          <p:nvPr>
            <p:ph idx="1"/>
          </p:nvPr>
        </p:nvSpPr>
        <p:spPr/>
        <p:txBody>
          <a:bodyPr>
            <a:normAutofit/>
          </a:bodyPr>
          <a:lstStyle/>
          <a:p>
            <a:pPr marL="0" indent="0">
              <a:buNone/>
            </a:pPr>
            <a:r>
              <a:rPr lang="en-GB" sz="3600" dirty="0"/>
              <a:t>Table on pp. 32-33</a:t>
            </a:r>
          </a:p>
        </p:txBody>
      </p:sp>
    </p:spTree>
    <p:extLst>
      <p:ext uri="{BB962C8B-B14F-4D97-AF65-F5344CB8AC3E}">
        <p14:creationId xmlns:p14="http://schemas.microsoft.com/office/powerpoint/2010/main" val="3053743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7E0DAF15-8AF2-4607-BC7D-008DDFA29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023F75-BD2E-4177-8FA1-1EB9F3E4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4295"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EFE714-B4EE-40F8-A8B9-2AD93CC63E26}"/>
              </a:ext>
            </a:extLst>
          </p:cNvPr>
          <p:cNvSpPr>
            <a:spLocks noGrp="1"/>
          </p:cNvSpPr>
          <p:nvPr>
            <p:ph type="title"/>
          </p:nvPr>
        </p:nvSpPr>
        <p:spPr>
          <a:xfrm>
            <a:off x="1562283" y="570524"/>
            <a:ext cx="2782278" cy="5519380"/>
          </a:xfrm>
        </p:spPr>
        <p:txBody>
          <a:bodyPr anchor="ctr">
            <a:normAutofit/>
          </a:bodyPr>
          <a:lstStyle/>
          <a:p>
            <a:r>
              <a:rPr lang="en-GB" sz="3600" dirty="0">
                <a:solidFill>
                  <a:srgbClr val="FEFCF7"/>
                </a:solidFill>
              </a:rPr>
              <a:t>In-text citation when there is </a:t>
            </a:r>
            <a:r>
              <a:rPr lang="en-GB" sz="3600" dirty="0">
                <a:solidFill>
                  <a:srgbClr val="FF0000"/>
                </a:solidFill>
              </a:rPr>
              <a:t>one author</a:t>
            </a:r>
            <a:r>
              <a:rPr lang="en-GB" sz="3600" dirty="0">
                <a:solidFill>
                  <a:srgbClr val="FEFCF7"/>
                </a:solidFill>
              </a:rPr>
              <a:t>:</a:t>
            </a:r>
          </a:p>
        </p:txBody>
      </p:sp>
      <p:sp>
        <p:nvSpPr>
          <p:cNvPr id="13" name="Rectangle 12">
            <a:extLst>
              <a:ext uri="{FF2B5EF4-FFF2-40B4-BE49-F238E27FC236}">
                <a16:creationId xmlns:a16="http://schemas.microsoft.com/office/drawing/2014/main" id="{8C31B5C6-9592-4D8F-923A-791E5EF95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86934" cy="6858002"/>
          </a:xfrm>
          <a:prstGeom prst="rect">
            <a:avLst/>
          </a:prstGeom>
          <a:solidFill>
            <a:schemeClr val="accent3">
              <a:lumMod val="50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7A6F7370-7776-4C26-920A-6C9231B3C3E4}"/>
              </a:ext>
            </a:extLst>
          </p:cNvPr>
          <p:cNvSpPr>
            <a:spLocks noGrp="1"/>
          </p:cNvSpPr>
          <p:nvPr>
            <p:ph idx="1"/>
          </p:nvPr>
        </p:nvSpPr>
        <p:spPr>
          <a:xfrm>
            <a:off x="5165969" y="568345"/>
            <a:ext cx="6538302" cy="5521559"/>
          </a:xfrm>
        </p:spPr>
        <p:txBody>
          <a:bodyPr anchor="ctr">
            <a:normAutofit/>
          </a:bodyPr>
          <a:lstStyle/>
          <a:p>
            <a:pPr marL="0" marR="180340" lvl="0" indent="0">
              <a:lnSpc>
                <a:spcPct val="101000"/>
              </a:lnSpc>
              <a:spcBef>
                <a:spcPts val="600"/>
              </a:spcBef>
              <a:buNone/>
            </a:pPr>
            <a:endParaRPr lang="en-US" dirty="0">
              <a:solidFill>
                <a:srgbClr val="FEFCF7"/>
              </a:solidFill>
              <a:latin typeface="Baskerville Old Face" panose="02020602080505020303" pitchFamily="18" charset="0"/>
              <a:ea typeface="Calibri" panose="020F0502020204030204" pitchFamily="34" charset="0"/>
              <a:cs typeface="Times New Roman" panose="02020603050405020304" pitchFamily="18" charset="0"/>
            </a:endParaRPr>
          </a:p>
          <a:p>
            <a:pPr marL="342900" marR="180340" lvl="0" indent="-342900">
              <a:lnSpc>
                <a:spcPct val="101000"/>
              </a:lnSpc>
              <a:spcBef>
                <a:spcPts val="600"/>
              </a:spcBef>
              <a:buFont typeface="Symbol" panose="05050102010706020507" pitchFamily="18" charset="2"/>
              <a:buChar char=""/>
            </a:pPr>
            <a:endParaRPr lang="en-US" dirty="0">
              <a:solidFill>
                <a:srgbClr val="FEFCF7"/>
              </a:solidFill>
              <a:latin typeface="Baskerville Old Face" panose="02020602080505020303" pitchFamily="18" charset="0"/>
              <a:ea typeface="Calibri" panose="020F0502020204030204" pitchFamily="34" charset="0"/>
              <a:cs typeface="Times New Roman" panose="02020603050405020304" pitchFamily="18" charset="0"/>
            </a:endParaRPr>
          </a:p>
          <a:p>
            <a:pPr marL="342900" marR="180340" lvl="0" indent="-342900">
              <a:lnSpc>
                <a:spcPct val="101000"/>
              </a:lnSpc>
              <a:spcBef>
                <a:spcPts val="600"/>
              </a:spcBef>
              <a:buFont typeface="Symbol" panose="05050102010706020507" pitchFamily="18" charset="2"/>
              <a:buChar char=""/>
            </a:pPr>
            <a:r>
              <a:rPr lang="en-US" dirty="0">
                <a:solidFill>
                  <a:srgbClr val="FEFCF7"/>
                </a:solidFill>
                <a:ea typeface="Calibri" panose="020F0502020204030204" pitchFamily="34" charset="0"/>
                <a:cs typeface="Times New Roman" panose="02020603050405020304" pitchFamily="18" charset="0"/>
              </a:rPr>
              <a:t>The size of the universe at the Big Bang was thought to be zero, causing the universe to be infinitely hot </a:t>
            </a:r>
            <a:r>
              <a:rPr lang="en-US" dirty="0">
                <a:solidFill>
                  <a:srgbClr val="FF0000"/>
                </a:solidFill>
                <a:ea typeface="Calibri" panose="020F0502020204030204" pitchFamily="34" charset="0"/>
                <a:cs typeface="Times New Roman" panose="02020603050405020304" pitchFamily="18" charset="0"/>
              </a:rPr>
              <a:t>(Hawking,</a:t>
            </a:r>
            <a:r>
              <a:rPr lang="en-US" dirty="0">
                <a:solidFill>
                  <a:srgbClr val="FEFCF7"/>
                </a:solidFill>
                <a:ea typeface="Calibri" panose="020F0502020204030204" pitchFamily="34" charset="0"/>
                <a:cs typeface="Times New Roman" panose="02020603050405020304" pitchFamily="18" charset="0"/>
              </a:rPr>
              <a:t> </a:t>
            </a:r>
            <a:r>
              <a:rPr lang="en-US" dirty="0">
                <a:solidFill>
                  <a:srgbClr val="FF0000"/>
                </a:solidFill>
                <a:ea typeface="Calibri" panose="020F0502020204030204" pitchFamily="34" charset="0"/>
                <a:cs typeface="Times New Roman" panose="02020603050405020304" pitchFamily="18" charset="0"/>
              </a:rPr>
              <a:t>1988, p. 61). </a:t>
            </a:r>
          </a:p>
          <a:p>
            <a:pPr marL="342900" marR="180340" lvl="0" indent="-342900">
              <a:lnSpc>
                <a:spcPct val="101000"/>
              </a:lnSpc>
              <a:spcBef>
                <a:spcPts val="600"/>
              </a:spcBef>
              <a:buFont typeface="Symbol" panose="05050102010706020507" pitchFamily="18" charset="2"/>
              <a:buChar char=""/>
            </a:pPr>
            <a:endParaRPr lang="en-GB" dirty="0">
              <a:solidFill>
                <a:srgbClr val="FEFCF7"/>
              </a:solidFill>
              <a:ea typeface="Calibri" panose="020F0502020204030204" pitchFamily="34" charset="0"/>
              <a:cs typeface="Times New Roman" panose="02020603050405020304" pitchFamily="18" charset="0"/>
            </a:endParaRPr>
          </a:p>
          <a:p>
            <a:pPr marL="342900" marR="180340" lvl="0" indent="-342900">
              <a:lnSpc>
                <a:spcPct val="101000"/>
              </a:lnSpc>
              <a:spcBef>
                <a:spcPts val="600"/>
              </a:spcBef>
              <a:buFont typeface="Symbol" panose="05050102010706020507" pitchFamily="18" charset="2"/>
              <a:buChar char=""/>
            </a:pPr>
            <a:r>
              <a:rPr lang="en-US" dirty="0">
                <a:solidFill>
                  <a:srgbClr val="FF0000"/>
                </a:solidFill>
                <a:ea typeface="Calibri" panose="020F0502020204030204" pitchFamily="34" charset="0"/>
                <a:cs typeface="Times New Roman" panose="02020603050405020304" pitchFamily="18" charset="0"/>
              </a:rPr>
              <a:t>Hawking states that</a:t>
            </a:r>
            <a:r>
              <a:rPr lang="en-US" dirty="0">
                <a:solidFill>
                  <a:schemeClr val="tx2"/>
                </a:solidFill>
                <a:ea typeface="Calibri" panose="020F0502020204030204" pitchFamily="34" charset="0"/>
                <a:cs typeface="Times New Roman" panose="02020603050405020304" pitchFamily="18" charset="0"/>
              </a:rPr>
              <a:t> the </a:t>
            </a:r>
            <a:r>
              <a:rPr lang="en-US" dirty="0">
                <a:solidFill>
                  <a:srgbClr val="FEFCF7"/>
                </a:solidFill>
                <a:ea typeface="Calibri" panose="020F0502020204030204" pitchFamily="34" charset="0"/>
                <a:cs typeface="Times New Roman" panose="02020603050405020304" pitchFamily="18" charset="0"/>
              </a:rPr>
              <a:t>size of the universe at the Big Bang was thought to be zero, causing the </a:t>
            </a:r>
            <a:r>
              <a:rPr lang="en-US" dirty="0">
                <a:solidFill>
                  <a:schemeClr val="tx2"/>
                </a:solidFill>
                <a:ea typeface="Calibri" panose="020F0502020204030204" pitchFamily="34" charset="0"/>
                <a:cs typeface="Times New Roman" panose="02020603050405020304" pitchFamily="18" charset="0"/>
              </a:rPr>
              <a:t>universe</a:t>
            </a:r>
            <a:r>
              <a:rPr lang="en-US" dirty="0">
                <a:solidFill>
                  <a:srgbClr val="FEFCF7"/>
                </a:solidFill>
                <a:ea typeface="Calibri" panose="020F0502020204030204" pitchFamily="34" charset="0"/>
                <a:cs typeface="Times New Roman" panose="02020603050405020304" pitchFamily="18" charset="0"/>
              </a:rPr>
              <a:t> to be infinitely </a:t>
            </a:r>
            <a:r>
              <a:rPr lang="en-US" dirty="0">
                <a:solidFill>
                  <a:schemeClr val="tx1"/>
                </a:solidFill>
                <a:ea typeface="Calibri" panose="020F0502020204030204" pitchFamily="34" charset="0"/>
                <a:cs typeface="Times New Roman" panose="02020603050405020304" pitchFamily="18" charset="0"/>
              </a:rPr>
              <a:t>hot</a:t>
            </a:r>
            <a:r>
              <a:rPr lang="en-US" dirty="0">
                <a:solidFill>
                  <a:srgbClr val="FF0000"/>
                </a:solidFill>
                <a:ea typeface="Calibri" panose="020F0502020204030204" pitchFamily="34" charset="0"/>
                <a:cs typeface="Times New Roman" panose="02020603050405020304" pitchFamily="18" charset="0"/>
              </a:rPr>
              <a:t> (1988, p. 61).</a:t>
            </a:r>
          </a:p>
          <a:p>
            <a:pPr marL="0" marR="180340" lvl="0" indent="0">
              <a:lnSpc>
                <a:spcPct val="101000"/>
              </a:lnSpc>
              <a:spcBef>
                <a:spcPts val="600"/>
              </a:spcBef>
              <a:buNone/>
            </a:pPr>
            <a:endParaRPr lang="en-US" dirty="0">
              <a:solidFill>
                <a:srgbClr val="FF0000"/>
              </a:solidFill>
              <a:ea typeface="Calibri" panose="020F0502020204030204" pitchFamily="34" charset="0"/>
              <a:cs typeface="Times New Roman" panose="02020603050405020304" pitchFamily="18" charset="0"/>
            </a:endParaRPr>
          </a:p>
          <a:p>
            <a:pPr marL="342900" marR="180340" indent="-342900">
              <a:lnSpc>
                <a:spcPct val="101000"/>
              </a:lnSpc>
              <a:spcBef>
                <a:spcPts val="600"/>
              </a:spcBef>
              <a:buFont typeface="Symbol" panose="05050102010706020507" pitchFamily="18" charset="2"/>
              <a:buChar char=""/>
            </a:pPr>
            <a:r>
              <a:rPr lang="en-US" dirty="0">
                <a:solidFill>
                  <a:srgbClr val="FF0000"/>
                </a:solidFill>
                <a:ea typeface="Calibri" panose="020F0502020204030204" pitchFamily="34" charset="0"/>
                <a:cs typeface="Times New Roman" panose="02020603050405020304" pitchFamily="18" charset="0"/>
              </a:rPr>
              <a:t>Hawking (1988) states that</a:t>
            </a:r>
            <a:r>
              <a:rPr lang="en-US" dirty="0">
                <a:solidFill>
                  <a:schemeClr val="tx2"/>
                </a:solidFill>
                <a:ea typeface="Calibri" panose="020F0502020204030204" pitchFamily="34" charset="0"/>
                <a:cs typeface="Times New Roman" panose="02020603050405020304" pitchFamily="18" charset="0"/>
              </a:rPr>
              <a:t> the </a:t>
            </a:r>
            <a:r>
              <a:rPr lang="en-US" dirty="0">
                <a:solidFill>
                  <a:srgbClr val="FEFCF7"/>
                </a:solidFill>
                <a:ea typeface="Calibri" panose="020F0502020204030204" pitchFamily="34" charset="0"/>
                <a:cs typeface="Times New Roman" panose="02020603050405020304" pitchFamily="18" charset="0"/>
              </a:rPr>
              <a:t>size of the universe at the Big Bang was thought to be zero, causing the </a:t>
            </a:r>
            <a:r>
              <a:rPr lang="en-US" dirty="0">
                <a:solidFill>
                  <a:schemeClr val="tx2"/>
                </a:solidFill>
                <a:ea typeface="Calibri" panose="020F0502020204030204" pitchFamily="34" charset="0"/>
                <a:cs typeface="Times New Roman" panose="02020603050405020304" pitchFamily="18" charset="0"/>
              </a:rPr>
              <a:t>universe</a:t>
            </a:r>
            <a:r>
              <a:rPr lang="en-US" dirty="0">
                <a:solidFill>
                  <a:srgbClr val="FEFCF7"/>
                </a:solidFill>
                <a:ea typeface="Calibri" panose="020F0502020204030204" pitchFamily="34" charset="0"/>
                <a:cs typeface="Times New Roman" panose="02020603050405020304" pitchFamily="18" charset="0"/>
              </a:rPr>
              <a:t> to be infinitely </a:t>
            </a:r>
            <a:r>
              <a:rPr lang="en-US" dirty="0">
                <a:solidFill>
                  <a:schemeClr val="tx1"/>
                </a:solidFill>
                <a:ea typeface="Calibri" panose="020F0502020204030204" pitchFamily="34" charset="0"/>
                <a:cs typeface="Times New Roman" panose="02020603050405020304" pitchFamily="18" charset="0"/>
              </a:rPr>
              <a:t>hot</a:t>
            </a:r>
            <a:r>
              <a:rPr lang="en-US" dirty="0">
                <a:solidFill>
                  <a:srgbClr val="FF0000"/>
                </a:solidFill>
                <a:ea typeface="Calibri" panose="020F0502020204030204" pitchFamily="34" charset="0"/>
                <a:cs typeface="Times New Roman" panose="02020603050405020304" pitchFamily="18" charset="0"/>
              </a:rPr>
              <a:t> (p. 61).</a:t>
            </a:r>
          </a:p>
          <a:p>
            <a:pPr marL="342900" marR="180340" lvl="0" indent="-342900">
              <a:lnSpc>
                <a:spcPct val="101000"/>
              </a:lnSpc>
              <a:spcBef>
                <a:spcPts val="600"/>
              </a:spcBef>
              <a:buFont typeface="Symbol" panose="05050102010706020507" pitchFamily="18" charset="2"/>
              <a:buChar char=""/>
            </a:pPr>
            <a:endParaRPr lang="en-US" dirty="0">
              <a:solidFill>
                <a:srgbClr val="FF0000"/>
              </a:solidFill>
              <a:ea typeface="Calibri" panose="020F0502020204030204" pitchFamily="34" charset="0"/>
              <a:cs typeface="Times New Roman" panose="02020603050405020304" pitchFamily="18" charset="0"/>
            </a:endParaRPr>
          </a:p>
          <a:p>
            <a:pPr marL="0" marR="180340" lvl="0" indent="0">
              <a:lnSpc>
                <a:spcPct val="101000"/>
              </a:lnSpc>
              <a:spcBef>
                <a:spcPts val="600"/>
              </a:spcBef>
              <a:buNone/>
            </a:pPr>
            <a:endParaRPr lang="en-GB" dirty="0">
              <a:solidFill>
                <a:srgbClr val="FEFCF7"/>
              </a:solidFill>
              <a:latin typeface="Times" panose="02020603050405020304" pitchFamily="18" charset="0"/>
              <a:ea typeface="Calibri" panose="020F0502020204030204" pitchFamily="34" charset="0"/>
              <a:cs typeface="Times New Roman" panose="02020603050405020304" pitchFamily="18" charset="0"/>
            </a:endParaRPr>
          </a:p>
          <a:p>
            <a:pPr marL="0" indent="0">
              <a:lnSpc>
                <a:spcPct val="101000"/>
              </a:lnSpc>
              <a:buNone/>
            </a:pPr>
            <a:endParaRPr lang="en-GB" dirty="0">
              <a:solidFill>
                <a:srgbClr val="FEFCF7"/>
              </a:solidFill>
            </a:endParaRPr>
          </a:p>
        </p:txBody>
      </p:sp>
    </p:spTree>
    <p:extLst>
      <p:ext uri="{BB962C8B-B14F-4D97-AF65-F5344CB8AC3E}">
        <p14:creationId xmlns:p14="http://schemas.microsoft.com/office/powerpoint/2010/main" val="32854688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1000"/>
                                        <p:tgtEl>
                                          <p:spTgt spid="4">
                                            <p:txEl>
                                              <p:pRg st="6" end="6"/>
                                            </p:txEl>
                                          </p:spTgt>
                                        </p:tgtEl>
                                      </p:cBhvr>
                                    </p:animEffect>
                                    <p:anim calcmode="lin" valueType="num">
                                      <p:cBhvr>
                                        <p:cTn id="2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7E0DAF15-8AF2-4607-BC7D-008DDFA29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023F75-BD2E-4177-8FA1-1EB9F3E4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4295"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EFE714-B4EE-40F8-A8B9-2AD93CC63E26}"/>
              </a:ext>
            </a:extLst>
          </p:cNvPr>
          <p:cNvSpPr>
            <a:spLocks noGrp="1"/>
          </p:cNvSpPr>
          <p:nvPr>
            <p:ph type="title"/>
          </p:nvPr>
        </p:nvSpPr>
        <p:spPr>
          <a:xfrm>
            <a:off x="1562283" y="570524"/>
            <a:ext cx="2782278" cy="5519380"/>
          </a:xfrm>
        </p:spPr>
        <p:txBody>
          <a:bodyPr anchor="ctr">
            <a:normAutofit/>
          </a:bodyPr>
          <a:lstStyle/>
          <a:p>
            <a:r>
              <a:rPr lang="en-GB" sz="3600" dirty="0">
                <a:solidFill>
                  <a:srgbClr val="FEFCF7"/>
                </a:solidFill>
              </a:rPr>
              <a:t>In-text citation when there are </a:t>
            </a:r>
            <a:r>
              <a:rPr lang="en-GB" sz="3600" dirty="0">
                <a:solidFill>
                  <a:srgbClr val="FF0000"/>
                </a:solidFill>
              </a:rPr>
              <a:t>multiple authors</a:t>
            </a:r>
            <a:r>
              <a:rPr lang="en-GB" sz="3600" dirty="0">
                <a:solidFill>
                  <a:srgbClr val="FEFCF7"/>
                </a:solidFill>
              </a:rPr>
              <a:t>:</a:t>
            </a:r>
          </a:p>
        </p:txBody>
      </p:sp>
      <p:sp>
        <p:nvSpPr>
          <p:cNvPr id="13" name="Rectangle 12">
            <a:extLst>
              <a:ext uri="{FF2B5EF4-FFF2-40B4-BE49-F238E27FC236}">
                <a16:creationId xmlns:a16="http://schemas.microsoft.com/office/drawing/2014/main" id="{8C31B5C6-9592-4D8F-923A-791E5EF95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86934" cy="6858002"/>
          </a:xfrm>
          <a:prstGeom prst="rect">
            <a:avLst/>
          </a:prstGeom>
          <a:solidFill>
            <a:schemeClr val="accent3">
              <a:lumMod val="50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7A6F7370-7776-4C26-920A-6C9231B3C3E4}"/>
              </a:ext>
            </a:extLst>
          </p:cNvPr>
          <p:cNvSpPr>
            <a:spLocks noGrp="1"/>
          </p:cNvSpPr>
          <p:nvPr>
            <p:ph idx="1"/>
          </p:nvPr>
        </p:nvSpPr>
        <p:spPr>
          <a:xfrm>
            <a:off x="5165969" y="568345"/>
            <a:ext cx="6538302" cy="5521559"/>
          </a:xfrm>
        </p:spPr>
        <p:txBody>
          <a:bodyPr anchor="ctr">
            <a:normAutofit fontScale="92500" lnSpcReduction="10000"/>
          </a:bodyPr>
          <a:lstStyle/>
          <a:p>
            <a:pPr marL="0" marR="180340" lvl="0" indent="0">
              <a:lnSpc>
                <a:spcPct val="101000"/>
              </a:lnSpc>
              <a:spcBef>
                <a:spcPts val="600"/>
              </a:spcBef>
              <a:buNone/>
            </a:pPr>
            <a:endParaRPr lang="en-US" dirty="0">
              <a:solidFill>
                <a:srgbClr val="FEFCF7"/>
              </a:solidFill>
              <a:latin typeface="Baskerville Old Face" panose="02020602080505020303" pitchFamily="18" charset="0"/>
              <a:ea typeface="Calibri" panose="020F0502020204030204" pitchFamily="34" charset="0"/>
              <a:cs typeface="Times New Roman" panose="02020603050405020304" pitchFamily="18" charset="0"/>
            </a:endParaRPr>
          </a:p>
          <a:p>
            <a:pPr marL="342900" marR="180340" lvl="0" indent="-342900">
              <a:lnSpc>
                <a:spcPct val="101000"/>
              </a:lnSpc>
              <a:spcBef>
                <a:spcPts val="600"/>
              </a:spcBef>
              <a:buFont typeface="Symbol" panose="05050102010706020507" pitchFamily="18" charset="2"/>
              <a:buChar char=""/>
            </a:pPr>
            <a:endParaRPr lang="en-US" dirty="0">
              <a:solidFill>
                <a:srgbClr val="FEFCF7"/>
              </a:solidFill>
              <a:latin typeface="Baskerville Old Face" panose="02020602080505020303" pitchFamily="18" charset="0"/>
              <a:ea typeface="Calibri" panose="020F0502020204030204" pitchFamily="34" charset="0"/>
              <a:cs typeface="Times New Roman" panose="02020603050405020304" pitchFamily="18" charset="0"/>
            </a:endParaRPr>
          </a:p>
          <a:p>
            <a:pPr lvl="0">
              <a:buFont typeface="Arial" panose="020B0604020202020204" pitchFamily="34" charset="0"/>
              <a:buChar char="•"/>
            </a:pPr>
            <a:r>
              <a:rPr lang="en-US" dirty="0"/>
              <a:t>According to equations of Maxwell, the travelling speed of electromagnetic waves in a second is 300,000 kilometers, which equals to 670 million miles in 60 minutes </a:t>
            </a:r>
            <a:r>
              <a:rPr lang="en-US" dirty="0">
                <a:solidFill>
                  <a:srgbClr val="FF0000"/>
                </a:solidFill>
              </a:rPr>
              <a:t>(Hawking </a:t>
            </a:r>
            <a:r>
              <a:rPr lang="en-US" dirty="0">
                <a:solidFill>
                  <a:srgbClr val="0070C0"/>
                </a:solidFill>
              </a:rPr>
              <a:t>&amp;</a:t>
            </a:r>
            <a:r>
              <a:rPr lang="en-US" dirty="0">
                <a:solidFill>
                  <a:srgbClr val="FF0000"/>
                </a:solidFill>
              </a:rPr>
              <a:t> Mlodinow, 2010, p. 65). </a:t>
            </a:r>
          </a:p>
          <a:p>
            <a:pPr marL="342900" marR="180340" lvl="0" indent="-342900">
              <a:lnSpc>
                <a:spcPct val="101000"/>
              </a:lnSpc>
              <a:spcBef>
                <a:spcPts val="600"/>
              </a:spcBef>
              <a:buFont typeface="Symbol" panose="05050102010706020507" pitchFamily="18" charset="2"/>
              <a:buChar char=""/>
            </a:pPr>
            <a:endParaRPr lang="en-GB" dirty="0">
              <a:solidFill>
                <a:srgbClr val="FEFCF7"/>
              </a:solidFill>
              <a:latin typeface="Times"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dirty="0">
                <a:solidFill>
                  <a:srgbClr val="FF0000"/>
                </a:solidFill>
              </a:rPr>
              <a:t>Hawking </a:t>
            </a:r>
            <a:r>
              <a:rPr lang="en-US" dirty="0">
                <a:solidFill>
                  <a:srgbClr val="0070C0"/>
                </a:solidFill>
              </a:rPr>
              <a:t>and</a:t>
            </a:r>
            <a:r>
              <a:rPr lang="en-US" dirty="0">
                <a:solidFill>
                  <a:srgbClr val="FF0000"/>
                </a:solidFill>
              </a:rPr>
              <a:t> Mlodinow explain that </a:t>
            </a:r>
            <a:r>
              <a:rPr lang="en-US" dirty="0"/>
              <a:t>according to equations of Maxwell, the travelling speed of electromagnetic waves in a second is 300,000 kilometers, which equals to 670 million miles in 60 minutes </a:t>
            </a:r>
            <a:r>
              <a:rPr lang="en-US" dirty="0">
                <a:solidFill>
                  <a:srgbClr val="FF0000"/>
                </a:solidFill>
              </a:rPr>
              <a:t>(2010, p. 65).</a:t>
            </a:r>
          </a:p>
          <a:p>
            <a:pPr marL="0" indent="0">
              <a:buNone/>
            </a:pPr>
            <a:endParaRPr lang="en-US" dirty="0">
              <a:solidFill>
                <a:srgbClr val="FF0000"/>
              </a:solidFill>
            </a:endParaRPr>
          </a:p>
          <a:p>
            <a:r>
              <a:rPr lang="en-US" b="1" dirty="0"/>
              <a:t>In APA 7th edition,</a:t>
            </a:r>
            <a:r>
              <a:rPr lang="en-US" dirty="0"/>
              <a:t> </a:t>
            </a:r>
            <a:r>
              <a:rPr lang="en-US" dirty="0">
                <a:solidFill>
                  <a:srgbClr val="FF0000"/>
                </a:solidFill>
              </a:rPr>
              <a:t>et al. </a:t>
            </a:r>
            <a:r>
              <a:rPr lang="en-US" dirty="0"/>
              <a:t>is used for all in-text citations for sources with </a:t>
            </a:r>
            <a:r>
              <a:rPr lang="en-US" u="sng" dirty="0"/>
              <a:t>three or more </a:t>
            </a:r>
            <a:r>
              <a:rPr lang="en-US" dirty="0"/>
              <a:t>authors.</a:t>
            </a:r>
            <a:endParaRPr lang="en-GB" dirty="0"/>
          </a:p>
          <a:p>
            <a:r>
              <a:rPr lang="en-US" dirty="0"/>
              <a:t>(Smith et al., 2019)</a:t>
            </a:r>
            <a:endParaRPr lang="en-GB" dirty="0">
              <a:solidFill>
                <a:srgbClr val="FEFCF7"/>
              </a:solidFill>
              <a:latin typeface="Times" panose="02020603050405020304" pitchFamily="18" charset="0"/>
              <a:ea typeface="Calibri" panose="020F0502020204030204" pitchFamily="34" charset="0"/>
              <a:cs typeface="Times New Roman" panose="02020603050405020304" pitchFamily="18" charset="0"/>
            </a:endParaRPr>
          </a:p>
          <a:p>
            <a:pPr marL="0" indent="0">
              <a:lnSpc>
                <a:spcPct val="101000"/>
              </a:lnSpc>
              <a:buNone/>
            </a:pPr>
            <a:endParaRPr lang="en-GB" dirty="0">
              <a:solidFill>
                <a:srgbClr val="FEFCF7"/>
              </a:solidFill>
            </a:endParaRPr>
          </a:p>
        </p:txBody>
      </p:sp>
    </p:spTree>
    <p:extLst>
      <p:ext uri="{BB962C8B-B14F-4D97-AF65-F5344CB8AC3E}">
        <p14:creationId xmlns:p14="http://schemas.microsoft.com/office/powerpoint/2010/main" val="13014628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1000"/>
                                        <p:tgtEl>
                                          <p:spTgt spid="4">
                                            <p:txEl>
                                              <p:pRg st="6" end="6"/>
                                            </p:txEl>
                                          </p:spTgt>
                                        </p:tgtEl>
                                      </p:cBhvr>
                                    </p:animEffect>
                                    <p:anim calcmode="lin" valueType="num">
                                      <p:cBhvr>
                                        <p:cTn id="2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1000"/>
                                        <p:tgtEl>
                                          <p:spTgt spid="4">
                                            <p:txEl>
                                              <p:pRg st="7" end="7"/>
                                            </p:txEl>
                                          </p:spTgt>
                                        </p:tgtEl>
                                      </p:cBhvr>
                                    </p:animEffect>
                                    <p:anim calcmode="lin" valueType="num">
                                      <p:cBhvr>
                                        <p:cTn id="29"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0DAF15-8AF2-4607-BC7D-008DDFA29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023F75-BD2E-4177-8FA1-1EB9F3E4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4295"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2FFDA829-982B-474A-A413-F2C659C0B56B}"/>
              </a:ext>
            </a:extLst>
          </p:cNvPr>
          <p:cNvSpPr>
            <a:spLocks noGrp="1" noChangeArrowheads="1"/>
          </p:cNvSpPr>
          <p:nvPr>
            <p:ph type="title"/>
          </p:nvPr>
        </p:nvSpPr>
        <p:spPr bwMode="auto">
          <a:xfrm>
            <a:off x="1609970" y="570523"/>
            <a:ext cx="2782278" cy="55193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GB" altLang="en-US" sz="3600" i="0" u="none" strike="noStrike" cap="none" normalizeH="0" baseline="0" dirty="0">
                <a:ln>
                  <a:noFill/>
                </a:ln>
                <a:solidFill>
                  <a:srgbClr val="FEFCF7"/>
                </a:solidFill>
                <a:effectLst/>
                <a:latin typeface="Century Schoolbook" panose="02040604050505020304" pitchFamily="18" charset="0"/>
                <a:ea typeface="Calibri" panose="020F0502020204030204" pitchFamily="34" charset="0"/>
                <a:cs typeface="Times New Roman" panose="02020603050405020304" pitchFamily="18" charset="0"/>
              </a:rPr>
              <a:t>When there is </a:t>
            </a:r>
            <a:r>
              <a:rPr kumimoji="0" lang="en-GB" altLang="en-US" sz="3600" i="0" u="none" strike="noStrike" cap="none" normalizeH="0" baseline="0" dirty="0">
                <a:ln>
                  <a:noFill/>
                </a:ln>
                <a:solidFill>
                  <a:srgbClr val="FF0000"/>
                </a:solidFill>
                <a:effectLst/>
                <a:latin typeface="Century Schoolbook" panose="02040604050505020304" pitchFamily="18" charset="0"/>
                <a:ea typeface="Calibri" panose="020F0502020204030204" pitchFamily="34" charset="0"/>
                <a:cs typeface="Times New Roman" panose="02020603050405020304" pitchFamily="18" charset="0"/>
              </a:rPr>
              <a:t>no author</a:t>
            </a:r>
            <a:r>
              <a:rPr kumimoji="0" lang="en-GB" altLang="en-US" sz="3600" i="0" u="none" strike="noStrike" cap="none" normalizeH="0" baseline="0" dirty="0">
                <a:ln>
                  <a:noFill/>
                </a:ln>
                <a:solidFill>
                  <a:srgbClr val="FEFCF7"/>
                </a:solidFill>
                <a:effectLst/>
                <a:latin typeface="Century Schoolbook" panose="02040604050505020304" pitchFamily="18" charset="0"/>
                <a:ea typeface="Calibri" panose="020F0502020204030204" pitchFamily="34" charset="0"/>
                <a:cs typeface="Times New Roman" panose="02020603050405020304" pitchFamily="18" charset="0"/>
              </a:rPr>
              <a:t>, we write the </a:t>
            </a:r>
            <a:r>
              <a:rPr kumimoji="0" lang="en-GB" altLang="en-US" sz="3600" i="0" u="none" strike="noStrike" cap="none" normalizeH="0" baseline="0" dirty="0">
                <a:ln>
                  <a:noFill/>
                </a:ln>
                <a:solidFill>
                  <a:srgbClr val="FF0000"/>
                </a:solidFill>
                <a:effectLst/>
                <a:latin typeface="Century Schoolbook" panose="02040604050505020304" pitchFamily="18" charset="0"/>
                <a:ea typeface="Calibri" panose="020F0502020204030204" pitchFamily="34" charset="0"/>
                <a:cs typeface="Times New Roman" panose="02020603050405020304" pitchFamily="18" charset="0"/>
              </a:rPr>
              <a:t>institution/organization name</a:t>
            </a:r>
            <a:r>
              <a:rPr kumimoji="0" lang="en-GB" altLang="en-US" sz="3600" i="0" u="none" strike="noStrike" cap="none" normalizeH="0" baseline="0" dirty="0">
                <a:ln>
                  <a:noFill/>
                </a:ln>
                <a:solidFill>
                  <a:srgbClr val="FEFCF7"/>
                </a:solidFill>
                <a:effectLst/>
                <a:latin typeface="Century Schoolbook" panose="02040604050505020304" pitchFamily="18" charset="0"/>
                <a:ea typeface="Calibri" panose="020F0502020204030204" pitchFamily="34" charset="0"/>
                <a:cs typeface="Times New Roman" panose="02020603050405020304" pitchFamily="18" charset="0"/>
              </a:rPr>
              <a:t>.</a:t>
            </a:r>
            <a:endParaRPr kumimoji="0" lang="en-GB" altLang="en-US" sz="3600" i="0" u="none" strike="noStrike" cap="none" normalizeH="0" baseline="0" dirty="0">
              <a:ln>
                <a:noFill/>
              </a:ln>
              <a:solidFill>
                <a:srgbClr val="FEFCF7"/>
              </a:solidFill>
              <a:effectLst/>
              <a:latin typeface="Century Schoolbook" panose="02040604050505020304" pitchFamily="18" charset="0"/>
            </a:endParaRPr>
          </a:p>
        </p:txBody>
      </p:sp>
      <p:sp>
        <p:nvSpPr>
          <p:cNvPr id="15" name="Rectangle 14">
            <a:extLst>
              <a:ext uri="{FF2B5EF4-FFF2-40B4-BE49-F238E27FC236}">
                <a16:creationId xmlns:a16="http://schemas.microsoft.com/office/drawing/2014/main" id="{8C31B5C6-9592-4D8F-923A-791E5EF95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86934" cy="6858002"/>
          </a:xfrm>
          <a:prstGeom prst="rect">
            <a:avLst/>
          </a:prstGeom>
          <a:solidFill>
            <a:schemeClr val="accent3">
              <a:lumMod val="50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1E47DF-C172-44BC-99E5-9F5AC77FC7D8}"/>
              </a:ext>
            </a:extLst>
          </p:cNvPr>
          <p:cNvSpPr>
            <a:spLocks noGrp="1"/>
          </p:cNvSpPr>
          <p:nvPr>
            <p:ph idx="1"/>
          </p:nvPr>
        </p:nvSpPr>
        <p:spPr>
          <a:xfrm>
            <a:off x="5165969" y="568345"/>
            <a:ext cx="6538302" cy="5521559"/>
          </a:xfrm>
        </p:spPr>
        <p:txBody>
          <a:bodyPr anchor="ctr">
            <a:normAutofit/>
          </a:bodyPr>
          <a:lstStyle/>
          <a:p>
            <a:pPr marL="0" indent="0">
              <a:buNone/>
            </a:pPr>
            <a:endParaRPr lang="en-GB" dirty="0">
              <a:solidFill>
                <a:srgbClr val="FEFCF7"/>
              </a:solidFill>
            </a:endParaRPr>
          </a:p>
          <a:p>
            <a:pPr marL="342900" marR="180340" lvl="0" indent="-342900">
              <a:spcBef>
                <a:spcPts val="600"/>
              </a:spcBef>
              <a:buFont typeface="Symbol" panose="05050102010706020507" pitchFamily="18" charset="2"/>
              <a:buChar char=""/>
            </a:pPr>
            <a:r>
              <a:rPr lang="en-US" dirty="0">
                <a:solidFill>
                  <a:srgbClr val="FEFCF7"/>
                </a:solidFill>
              </a:rPr>
              <a:t>It is estimated that about 2/3 of the students starting primary school will most probably work in jobs that are not present today </a:t>
            </a:r>
            <a:r>
              <a:rPr lang="en-US" dirty="0">
                <a:solidFill>
                  <a:srgbClr val="FF0000"/>
                </a:solidFill>
              </a:rPr>
              <a:t>(World Economic Forum, 2016). </a:t>
            </a:r>
            <a:endParaRPr lang="en-GB" dirty="0">
              <a:solidFill>
                <a:srgbClr val="FF0000"/>
              </a:solidFill>
            </a:endParaRPr>
          </a:p>
          <a:p>
            <a:pPr marL="342900" marR="180340" lvl="0" indent="-342900">
              <a:spcBef>
                <a:spcPts val="600"/>
              </a:spcBef>
              <a:buFont typeface="Symbol" panose="05050102010706020507" pitchFamily="18" charset="2"/>
              <a:buChar char=""/>
            </a:pPr>
            <a:endParaRPr lang="en-US" dirty="0">
              <a:solidFill>
                <a:srgbClr val="FEFCF7"/>
              </a:solidFill>
            </a:endParaRPr>
          </a:p>
          <a:p>
            <a:pPr marL="342900" marR="180340" lvl="0" indent="-342900">
              <a:spcBef>
                <a:spcPts val="600"/>
              </a:spcBef>
              <a:buFont typeface="Symbol" panose="05050102010706020507" pitchFamily="18" charset="2"/>
              <a:buChar char=""/>
            </a:pPr>
            <a:r>
              <a:rPr lang="en-US" dirty="0">
                <a:solidFill>
                  <a:srgbClr val="FF0000"/>
                </a:solidFill>
              </a:rPr>
              <a:t>World Economic Forum estimates that </a:t>
            </a:r>
            <a:r>
              <a:rPr lang="en-US" dirty="0">
                <a:solidFill>
                  <a:srgbClr val="FEFCF7"/>
                </a:solidFill>
              </a:rPr>
              <a:t>about 2/3 of the students starting primary school will most probably work in jobs that are not present today </a:t>
            </a:r>
            <a:r>
              <a:rPr lang="en-US" dirty="0">
                <a:solidFill>
                  <a:srgbClr val="FF0000"/>
                </a:solidFill>
              </a:rPr>
              <a:t>(2016). </a:t>
            </a:r>
            <a:endParaRPr lang="en-GB" dirty="0">
              <a:solidFill>
                <a:srgbClr val="FF0000"/>
              </a:solidFill>
              <a:latin typeface="Times" panose="02020603050405020304" pitchFamily="18" charset="0"/>
              <a:ea typeface="Calibri" panose="020F0502020204030204" pitchFamily="34" charset="0"/>
              <a:cs typeface="Times New Roman" panose="02020603050405020304" pitchFamily="18" charset="0"/>
            </a:endParaRPr>
          </a:p>
          <a:p>
            <a:pPr marL="0" indent="0">
              <a:buNone/>
            </a:pPr>
            <a:endParaRPr lang="en-GB" dirty="0">
              <a:solidFill>
                <a:srgbClr val="FEFCF7"/>
              </a:solidFill>
            </a:endParaRPr>
          </a:p>
        </p:txBody>
      </p:sp>
    </p:spTree>
    <p:extLst>
      <p:ext uri="{BB962C8B-B14F-4D97-AF65-F5344CB8AC3E}">
        <p14:creationId xmlns:p14="http://schemas.microsoft.com/office/powerpoint/2010/main" val="1537495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0DAF15-8AF2-4607-BC7D-008DDFA29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023F75-BD2E-4177-8FA1-1EB9F3E4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4295"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B19A5-F11A-45CE-BA8D-CC125C42C166}"/>
              </a:ext>
            </a:extLst>
          </p:cNvPr>
          <p:cNvSpPr>
            <a:spLocks noGrp="1"/>
          </p:cNvSpPr>
          <p:nvPr>
            <p:ph type="title"/>
          </p:nvPr>
        </p:nvSpPr>
        <p:spPr>
          <a:xfrm>
            <a:off x="1609970" y="570523"/>
            <a:ext cx="2782278" cy="5519380"/>
          </a:xfrm>
        </p:spPr>
        <p:txBody>
          <a:bodyPr anchor="ctr">
            <a:normAutofit fontScale="90000"/>
          </a:bodyPr>
          <a:lstStyle/>
          <a:p>
            <a:pPr marR="180340" lvl="0">
              <a:spcBef>
                <a:spcPts val="600"/>
              </a:spcBef>
              <a:spcAft>
                <a:spcPts val="1000"/>
              </a:spcAft>
            </a:pPr>
            <a:r>
              <a:rPr lang="en-US" sz="3600" dirty="0">
                <a:solidFill>
                  <a:srgbClr val="FEFCF7"/>
                </a:solidFill>
                <a:latin typeface="Century Schoolbook" panose="02040604050505020304" pitchFamily="18" charset="0"/>
                <a:ea typeface="Calibri" panose="020F0502020204030204" pitchFamily="34" charset="0"/>
                <a:cs typeface="Times New Roman" panose="02020603050405020304" pitchFamily="18" charset="0"/>
              </a:rPr>
              <a:t>When there is </a:t>
            </a:r>
            <a:r>
              <a:rPr lang="en-US" sz="3600" dirty="0">
                <a:solidFill>
                  <a:schemeClr val="tx2"/>
                </a:solidFill>
                <a:latin typeface="Century Schoolbook" panose="02040604050505020304" pitchFamily="18" charset="0"/>
                <a:ea typeface="Calibri" panose="020F0502020204030204" pitchFamily="34" charset="0"/>
                <a:cs typeface="Times New Roman" panose="02020603050405020304" pitchFamily="18" charset="0"/>
              </a:rPr>
              <a:t>neither the author nor the institution,</a:t>
            </a:r>
            <a:r>
              <a:rPr lang="en-US" sz="3600" dirty="0">
                <a:solidFill>
                  <a:srgbClr val="FEFCF7"/>
                </a:solidFill>
                <a:latin typeface="Century Schoolbook" panose="02040604050505020304" pitchFamily="18" charset="0"/>
                <a:ea typeface="Calibri" panose="020F0502020204030204" pitchFamily="34" charset="0"/>
                <a:cs typeface="Times New Roman" panose="02020603050405020304" pitchFamily="18" charset="0"/>
              </a:rPr>
              <a:t> the </a:t>
            </a:r>
            <a:r>
              <a:rPr lang="en-US" sz="3600" dirty="0">
                <a:solidFill>
                  <a:srgbClr val="FF0000"/>
                </a:solidFill>
                <a:latin typeface="Century Schoolbook" panose="02040604050505020304" pitchFamily="18" charset="0"/>
                <a:ea typeface="Calibri" panose="020F0502020204030204" pitchFamily="34" charset="0"/>
                <a:cs typeface="Times New Roman" panose="02020603050405020304" pitchFamily="18" charset="0"/>
              </a:rPr>
              <a:t>title of the article / book </a:t>
            </a:r>
            <a:r>
              <a:rPr lang="en-US" sz="3600" dirty="0">
                <a:solidFill>
                  <a:srgbClr val="FEFCF7"/>
                </a:solidFill>
                <a:latin typeface="Century Schoolbook" panose="02040604050505020304" pitchFamily="18" charset="0"/>
                <a:ea typeface="Calibri" panose="020F0502020204030204" pitchFamily="34" charset="0"/>
                <a:cs typeface="Times New Roman" panose="02020603050405020304" pitchFamily="18" charset="0"/>
              </a:rPr>
              <a:t>is used. </a:t>
            </a:r>
          </a:p>
        </p:txBody>
      </p:sp>
      <p:sp>
        <p:nvSpPr>
          <p:cNvPr id="13" name="Rectangle 12">
            <a:extLst>
              <a:ext uri="{FF2B5EF4-FFF2-40B4-BE49-F238E27FC236}">
                <a16:creationId xmlns:a16="http://schemas.microsoft.com/office/drawing/2014/main" id="{8C31B5C6-9592-4D8F-923A-791E5EF95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86934" cy="6858002"/>
          </a:xfrm>
          <a:prstGeom prst="rect">
            <a:avLst/>
          </a:prstGeom>
          <a:solidFill>
            <a:schemeClr val="accent3">
              <a:lumMod val="50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AE8F3E4-FFAE-4A1A-892F-35A7417EB52D}"/>
              </a:ext>
            </a:extLst>
          </p:cNvPr>
          <p:cNvSpPr>
            <a:spLocks noGrp="1"/>
          </p:cNvSpPr>
          <p:nvPr>
            <p:ph idx="1"/>
          </p:nvPr>
        </p:nvSpPr>
        <p:spPr>
          <a:xfrm>
            <a:off x="5165969" y="568345"/>
            <a:ext cx="6538302" cy="5521559"/>
          </a:xfrm>
        </p:spPr>
        <p:txBody>
          <a:bodyPr anchor="ctr">
            <a:normAutofit fontScale="85000" lnSpcReduction="20000"/>
          </a:bodyPr>
          <a:lstStyle/>
          <a:p>
            <a:pPr>
              <a:buFont typeface="Arial" panose="020B0604020202020204" pitchFamily="34" charset="0"/>
              <a:buChar char="•"/>
            </a:pPr>
            <a:endParaRPr lang="en-GB" b="1" dirty="0">
              <a:solidFill>
                <a:srgbClr val="FEFCF7"/>
              </a:solidFill>
            </a:endParaRPr>
          </a:p>
          <a:p>
            <a:pPr>
              <a:buFont typeface="Arial" panose="020B0604020202020204" pitchFamily="34" charset="0"/>
              <a:buChar char="•"/>
            </a:pPr>
            <a:r>
              <a:rPr lang="tr-TR" dirty="0">
                <a:solidFill>
                  <a:srgbClr val="FF0000"/>
                </a:solidFill>
              </a:rPr>
              <a:t>Based on the article</a:t>
            </a:r>
            <a:r>
              <a:rPr lang="tr-TR" b="1" dirty="0">
                <a:solidFill>
                  <a:srgbClr val="FF0000"/>
                </a:solidFill>
              </a:rPr>
              <a:t> </a:t>
            </a:r>
            <a:r>
              <a:rPr lang="tr-TR" dirty="0">
                <a:solidFill>
                  <a:srgbClr val="FF0000"/>
                </a:solidFill>
              </a:rPr>
              <a:t>“</a:t>
            </a:r>
            <a:r>
              <a:rPr lang="en-GB" dirty="0">
                <a:solidFill>
                  <a:srgbClr val="FF0000"/>
                </a:solidFill>
              </a:rPr>
              <a:t>Barcelona to Ban Burqa in Municipal Buildings</a:t>
            </a:r>
            <a:r>
              <a:rPr lang="tr-TR" dirty="0">
                <a:solidFill>
                  <a:srgbClr val="FF0000"/>
                </a:solidFill>
              </a:rPr>
              <a:t>”</a:t>
            </a:r>
            <a:r>
              <a:rPr lang="tr-TR" b="1" dirty="0">
                <a:solidFill>
                  <a:srgbClr val="FF0000"/>
                </a:solidFill>
              </a:rPr>
              <a:t>,</a:t>
            </a:r>
            <a:r>
              <a:rPr lang="en-GB" dirty="0">
                <a:solidFill>
                  <a:srgbClr val="FF0000"/>
                </a:solidFill>
              </a:rPr>
              <a:t> </a:t>
            </a:r>
            <a:r>
              <a:rPr lang="en-GB" dirty="0"/>
              <a:t>the move is aimed at all dress that impedes </a:t>
            </a:r>
            <a:r>
              <a:rPr lang="en-GB" dirty="0">
                <a:solidFill>
                  <a:schemeClr val="tx2"/>
                </a:solidFill>
              </a:rPr>
              <a:t>identification</a:t>
            </a:r>
            <a:r>
              <a:rPr lang="en-GB" dirty="0">
                <a:solidFill>
                  <a:srgbClr val="FF0000"/>
                </a:solidFill>
              </a:rPr>
              <a:t> (2010).</a:t>
            </a:r>
          </a:p>
          <a:p>
            <a:pPr>
              <a:buFont typeface="Arial" panose="020B0604020202020204" pitchFamily="34" charset="0"/>
              <a:buChar char="•"/>
            </a:pPr>
            <a:r>
              <a:rPr lang="tr-TR" dirty="0">
                <a:solidFill>
                  <a:srgbClr val="FF0000"/>
                </a:solidFill>
              </a:rPr>
              <a:t>It is explained in the article “</a:t>
            </a:r>
            <a:r>
              <a:rPr lang="en-GB" dirty="0">
                <a:solidFill>
                  <a:srgbClr val="FF0000"/>
                </a:solidFill>
              </a:rPr>
              <a:t>Barcelona to Ban Burqa</a:t>
            </a:r>
            <a:r>
              <a:rPr lang="tr-TR" dirty="0">
                <a:solidFill>
                  <a:srgbClr val="FF0000"/>
                </a:solidFill>
              </a:rPr>
              <a:t>”,</a:t>
            </a:r>
            <a:r>
              <a:rPr lang="en-GB" dirty="0">
                <a:solidFill>
                  <a:srgbClr val="FF0000"/>
                </a:solidFill>
              </a:rPr>
              <a:t> </a:t>
            </a:r>
            <a:r>
              <a:rPr lang="en-GB" dirty="0"/>
              <a:t>the move is aimed at all dress that impedes identification </a:t>
            </a:r>
            <a:r>
              <a:rPr lang="en-GB" dirty="0">
                <a:solidFill>
                  <a:srgbClr val="FF0000"/>
                </a:solidFill>
              </a:rPr>
              <a:t>(2010). </a:t>
            </a:r>
          </a:p>
          <a:p>
            <a:pPr>
              <a:buFont typeface="Arial" panose="020B0604020202020204" pitchFamily="34" charset="0"/>
              <a:buChar char="•"/>
            </a:pPr>
            <a:r>
              <a:rPr lang="en-GB" dirty="0"/>
              <a:t>The move is aimed at all dress that impedes identification </a:t>
            </a:r>
            <a:r>
              <a:rPr lang="en-GB" dirty="0">
                <a:solidFill>
                  <a:srgbClr val="FF0000"/>
                </a:solidFill>
              </a:rPr>
              <a:t>(</a:t>
            </a:r>
            <a:r>
              <a:rPr lang="tr-TR" dirty="0">
                <a:solidFill>
                  <a:srgbClr val="FF0000"/>
                </a:solidFill>
              </a:rPr>
              <a:t>“</a:t>
            </a:r>
            <a:r>
              <a:rPr lang="en-GB" dirty="0">
                <a:solidFill>
                  <a:srgbClr val="FF0000"/>
                </a:solidFill>
              </a:rPr>
              <a:t>Barcelona to Ban Burqa</a:t>
            </a:r>
            <a:r>
              <a:rPr lang="tr-TR" dirty="0">
                <a:solidFill>
                  <a:srgbClr val="FF0000"/>
                </a:solidFill>
              </a:rPr>
              <a:t>”,</a:t>
            </a:r>
            <a:r>
              <a:rPr lang="en-GB" dirty="0">
                <a:solidFill>
                  <a:srgbClr val="FF0000"/>
                </a:solidFill>
              </a:rPr>
              <a:t> 2010). </a:t>
            </a:r>
          </a:p>
          <a:p>
            <a:pPr>
              <a:buFont typeface="Arial" panose="020B0604020202020204" pitchFamily="34" charset="0"/>
              <a:buChar char="•"/>
            </a:pPr>
            <a:endParaRPr lang="en-GB" dirty="0">
              <a:solidFill>
                <a:srgbClr val="FF0000"/>
              </a:solidFill>
            </a:endParaRPr>
          </a:p>
          <a:p>
            <a:pPr>
              <a:buFont typeface="Arial" panose="020B0604020202020204" pitchFamily="34" charset="0"/>
              <a:buChar char="•"/>
            </a:pPr>
            <a:endParaRPr lang="en-GB" dirty="0">
              <a:solidFill>
                <a:srgbClr val="FEFCF7"/>
              </a:solidFill>
            </a:endParaRPr>
          </a:p>
          <a:p>
            <a:pPr marL="0" indent="0">
              <a:buNone/>
            </a:pPr>
            <a:r>
              <a:rPr lang="en-GB" dirty="0">
                <a:solidFill>
                  <a:srgbClr val="FEFCF7"/>
                </a:solidFill>
              </a:rPr>
              <a:t>          Article title is written in between </a:t>
            </a:r>
            <a:r>
              <a:rPr lang="en-GB" b="1" u="sng" dirty="0">
                <a:solidFill>
                  <a:srgbClr val="FEFCF7"/>
                </a:solidFill>
              </a:rPr>
              <a:t>quotation marks</a:t>
            </a:r>
            <a:r>
              <a:rPr lang="en-GB" u="sng" dirty="0">
                <a:solidFill>
                  <a:srgbClr val="FEFCF7"/>
                </a:solidFill>
              </a:rPr>
              <a:t>!</a:t>
            </a:r>
          </a:p>
          <a:p>
            <a:pPr marL="0" indent="0">
              <a:buNone/>
            </a:pPr>
            <a:endParaRPr lang="en-GB" dirty="0">
              <a:solidFill>
                <a:srgbClr val="FEFCF7"/>
              </a:solidFill>
            </a:endParaRPr>
          </a:p>
          <a:p>
            <a:pPr>
              <a:buFont typeface="Arial" panose="020B0604020202020204" pitchFamily="34" charset="0"/>
              <a:buChar char="•"/>
            </a:pPr>
            <a:r>
              <a:rPr lang="en-GB" i="1" dirty="0">
                <a:solidFill>
                  <a:srgbClr val="FF0000"/>
                </a:solidFill>
              </a:rPr>
              <a:t>Merriam-Webster’s Collegiate Dictionary</a:t>
            </a:r>
            <a:r>
              <a:rPr lang="en-GB" dirty="0"/>
              <a:t> defines </a:t>
            </a:r>
            <a:r>
              <a:rPr lang="en-GB" i="1" dirty="0"/>
              <a:t>hacker</a:t>
            </a:r>
            <a:r>
              <a:rPr lang="en-GB" dirty="0"/>
              <a:t> as “a person who illegally gains access to and sometimes tampers with information in a computer system</a:t>
            </a:r>
            <a:r>
              <a:rPr lang="en-GB" dirty="0">
                <a:solidFill>
                  <a:schemeClr val="tx2"/>
                </a:solidFill>
              </a:rPr>
              <a:t>”</a:t>
            </a:r>
            <a:r>
              <a:rPr lang="en-GB" dirty="0">
                <a:solidFill>
                  <a:srgbClr val="FF0000"/>
                </a:solidFill>
              </a:rPr>
              <a:t> (2003).</a:t>
            </a:r>
          </a:p>
          <a:p>
            <a:pPr marL="0" indent="0">
              <a:buNone/>
            </a:pPr>
            <a:r>
              <a:rPr lang="en-GB" dirty="0">
                <a:solidFill>
                  <a:srgbClr val="FEFCF7"/>
                </a:solidFill>
              </a:rPr>
              <a:t> </a:t>
            </a:r>
          </a:p>
          <a:p>
            <a:pPr marL="0" indent="0">
              <a:buNone/>
            </a:pPr>
            <a:r>
              <a:rPr lang="en-GB" dirty="0">
                <a:solidFill>
                  <a:srgbClr val="FEFCF7"/>
                </a:solidFill>
              </a:rPr>
              <a:t>           Book title is written in </a:t>
            </a:r>
            <a:r>
              <a:rPr lang="en-GB" b="1" u="sng" dirty="0">
                <a:solidFill>
                  <a:srgbClr val="FEFCF7"/>
                </a:solidFill>
              </a:rPr>
              <a:t>italics</a:t>
            </a:r>
            <a:r>
              <a:rPr lang="en-GB" dirty="0">
                <a:solidFill>
                  <a:srgbClr val="FEFCF7"/>
                </a:solidFill>
              </a:rPr>
              <a:t>!</a:t>
            </a:r>
            <a:endParaRPr lang="en-GB" u="sng" dirty="0">
              <a:solidFill>
                <a:srgbClr val="FEFCF7"/>
              </a:solidFill>
            </a:endParaRPr>
          </a:p>
          <a:p>
            <a:pPr marL="0" indent="0">
              <a:buNone/>
            </a:pPr>
            <a:endParaRPr lang="en-GB" dirty="0">
              <a:solidFill>
                <a:srgbClr val="FEFCF7"/>
              </a:solidFill>
            </a:endParaRPr>
          </a:p>
          <a:p>
            <a:pPr marL="0" indent="0">
              <a:buNone/>
            </a:pPr>
            <a:endParaRPr lang="en-GB" dirty="0">
              <a:solidFill>
                <a:srgbClr val="FEFCF7"/>
              </a:solidFill>
            </a:endParaRPr>
          </a:p>
        </p:txBody>
      </p:sp>
      <p:pic>
        <p:nvPicPr>
          <p:cNvPr id="7" name="Graphic 6" descr="High voltage">
            <a:extLst>
              <a:ext uri="{FF2B5EF4-FFF2-40B4-BE49-F238E27FC236}">
                <a16:creationId xmlns:a16="http://schemas.microsoft.com/office/drawing/2014/main" id="{35AE50CA-E095-426E-BD6B-7D95971338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3113" y="3085736"/>
            <a:ext cx="914400" cy="914400"/>
          </a:xfrm>
          <a:prstGeom prst="rect">
            <a:avLst/>
          </a:prstGeom>
        </p:spPr>
      </p:pic>
      <p:pic>
        <p:nvPicPr>
          <p:cNvPr id="5" name="Graphic 4" descr="Explosion">
            <a:extLst>
              <a:ext uri="{FF2B5EF4-FFF2-40B4-BE49-F238E27FC236}">
                <a16:creationId xmlns:a16="http://schemas.microsoft.com/office/drawing/2014/main" id="{389BD73B-8EEB-49AE-80A7-80294F034C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57151" y="4887573"/>
            <a:ext cx="914400" cy="914400"/>
          </a:xfrm>
          <a:prstGeom prst="rect">
            <a:avLst/>
          </a:prstGeom>
        </p:spPr>
      </p:pic>
    </p:spTree>
    <p:extLst>
      <p:ext uri="{BB962C8B-B14F-4D97-AF65-F5344CB8AC3E}">
        <p14:creationId xmlns:p14="http://schemas.microsoft.com/office/powerpoint/2010/main" val="34697605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1000"/>
                                        <p:tgtEl>
                                          <p:spTgt spid="4">
                                            <p:txEl>
                                              <p:pRg st="8" end="8"/>
                                            </p:txEl>
                                          </p:spTgt>
                                        </p:tgtEl>
                                      </p:cBhvr>
                                    </p:animEffect>
                                    <p:anim calcmode="lin" valueType="num">
                                      <p:cBhvr>
                                        <p:cTn id="3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8D26-D7AF-4268-A193-0030A80D7AF1}"/>
              </a:ext>
            </a:extLst>
          </p:cNvPr>
          <p:cNvSpPr>
            <a:spLocks noGrp="1"/>
          </p:cNvSpPr>
          <p:nvPr>
            <p:ph type="title"/>
          </p:nvPr>
        </p:nvSpPr>
        <p:spPr>
          <a:xfrm>
            <a:off x="2933700" y="568345"/>
            <a:ext cx="8770571" cy="1560716"/>
          </a:xfrm>
        </p:spPr>
        <p:txBody>
          <a:bodyPr>
            <a:normAutofit/>
          </a:bodyPr>
          <a:lstStyle/>
          <a:p>
            <a:r>
              <a:rPr lang="en-GB" dirty="0"/>
              <a:t>What did we learn last week?</a:t>
            </a:r>
          </a:p>
        </p:txBody>
      </p:sp>
      <p:sp>
        <p:nvSpPr>
          <p:cNvPr id="3" name="Content Placeholder 2">
            <a:extLst>
              <a:ext uri="{FF2B5EF4-FFF2-40B4-BE49-F238E27FC236}">
                <a16:creationId xmlns:a16="http://schemas.microsoft.com/office/drawing/2014/main" id="{9C92E0EA-6647-47FA-B692-8590BF5B0DCD}"/>
              </a:ext>
            </a:extLst>
          </p:cNvPr>
          <p:cNvSpPr>
            <a:spLocks noGrp="1"/>
          </p:cNvSpPr>
          <p:nvPr>
            <p:ph idx="1"/>
          </p:nvPr>
        </p:nvSpPr>
        <p:spPr>
          <a:xfrm>
            <a:off x="2933699" y="2438400"/>
            <a:ext cx="5348909" cy="3651504"/>
          </a:xfrm>
        </p:spPr>
        <p:txBody>
          <a:bodyPr>
            <a:normAutofit/>
          </a:bodyPr>
          <a:lstStyle/>
          <a:p>
            <a:r>
              <a:rPr lang="en-GB" dirty="0">
                <a:solidFill>
                  <a:srgbClr val="000000"/>
                </a:solidFill>
              </a:rPr>
              <a:t>The differences between formal and informal writing</a:t>
            </a:r>
          </a:p>
          <a:p>
            <a:r>
              <a:rPr lang="en-GB" dirty="0">
                <a:solidFill>
                  <a:srgbClr val="000000"/>
                </a:solidFill>
              </a:rPr>
              <a:t>The guidelines to follow while writing formally</a:t>
            </a:r>
          </a:p>
        </p:txBody>
      </p:sp>
      <p:pic>
        <p:nvPicPr>
          <p:cNvPr id="7" name="Graphic 6" descr="Pencil">
            <a:extLst>
              <a:ext uri="{FF2B5EF4-FFF2-40B4-BE49-F238E27FC236}">
                <a16:creationId xmlns:a16="http://schemas.microsoft.com/office/drawing/2014/main" id="{61FF9C39-DB80-4F85-BB51-EBF3C584D8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0337" y="2857480"/>
            <a:ext cx="2933934" cy="2933934"/>
          </a:xfrm>
          <a:prstGeom prst="rect">
            <a:avLst/>
          </a:prstGeom>
        </p:spPr>
      </p:pic>
    </p:spTree>
    <p:extLst>
      <p:ext uri="{BB962C8B-B14F-4D97-AF65-F5344CB8AC3E}">
        <p14:creationId xmlns:p14="http://schemas.microsoft.com/office/powerpoint/2010/main" val="372362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0DAF15-8AF2-4607-BC7D-008DDFA29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023F75-BD2E-4177-8FA1-1EB9F3E4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4295"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795CA-D378-4796-8325-45B1CC7EDEBA}"/>
              </a:ext>
            </a:extLst>
          </p:cNvPr>
          <p:cNvSpPr>
            <a:spLocks noGrp="1"/>
          </p:cNvSpPr>
          <p:nvPr>
            <p:ph type="title"/>
          </p:nvPr>
        </p:nvSpPr>
        <p:spPr>
          <a:xfrm>
            <a:off x="1609970" y="570523"/>
            <a:ext cx="2782278" cy="5519380"/>
          </a:xfrm>
        </p:spPr>
        <p:txBody>
          <a:bodyPr anchor="ctr">
            <a:normAutofit fontScale="90000"/>
          </a:bodyPr>
          <a:lstStyle/>
          <a:p>
            <a:br>
              <a:rPr lang="en-GB" sz="3600" dirty="0">
                <a:solidFill>
                  <a:srgbClr val="FEFCF7"/>
                </a:solidFill>
              </a:rPr>
            </a:br>
            <a:r>
              <a:rPr lang="en-GB" sz="3600" dirty="0">
                <a:solidFill>
                  <a:srgbClr val="FEFCF7"/>
                </a:solidFill>
              </a:rPr>
              <a:t>When there are </a:t>
            </a:r>
            <a:r>
              <a:rPr lang="en-GB" sz="3600" dirty="0">
                <a:solidFill>
                  <a:srgbClr val="FF0000"/>
                </a:solidFill>
              </a:rPr>
              <a:t>two or more sentences</a:t>
            </a:r>
            <a:r>
              <a:rPr lang="en-GB" sz="3600" dirty="0">
                <a:solidFill>
                  <a:srgbClr val="FEFCF7"/>
                </a:solidFill>
              </a:rPr>
              <a:t>, the only option is </a:t>
            </a:r>
            <a:r>
              <a:rPr lang="en-GB" sz="3600" dirty="0">
                <a:solidFill>
                  <a:srgbClr val="FF0000"/>
                </a:solidFill>
              </a:rPr>
              <a:t>sandwich method </a:t>
            </a:r>
            <a:r>
              <a:rPr lang="en-GB" sz="3600" dirty="0">
                <a:solidFill>
                  <a:srgbClr val="FEFCF7"/>
                </a:solidFill>
              </a:rPr>
              <a:t>:</a:t>
            </a:r>
            <a:br>
              <a:rPr lang="en-GB" sz="3600" dirty="0">
                <a:solidFill>
                  <a:srgbClr val="FEFCF7"/>
                </a:solidFill>
              </a:rPr>
            </a:br>
            <a:endParaRPr lang="en-GB" sz="3600" dirty="0">
              <a:solidFill>
                <a:srgbClr val="FEFCF7"/>
              </a:solidFill>
            </a:endParaRPr>
          </a:p>
        </p:txBody>
      </p:sp>
      <p:sp>
        <p:nvSpPr>
          <p:cNvPr id="13" name="Rectangle 12">
            <a:extLst>
              <a:ext uri="{FF2B5EF4-FFF2-40B4-BE49-F238E27FC236}">
                <a16:creationId xmlns:a16="http://schemas.microsoft.com/office/drawing/2014/main" id="{8C31B5C6-9592-4D8F-923A-791E5EF95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86934" cy="6858002"/>
          </a:xfrm>
          <a:prstGeom prst="rect">
            <a:avLst/>
          </a:prstGeom>
          <a:solidFill>
            <a:schemeClr val="accent3">
              <a:lumMod val="50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480C63A-FA77-47E7-8C5C-2A2276BA939D}"/>
              </a:ext>
            </a:extLst>
          </p:cNvPr>
          <p:cNvSpPr>
            <a:spLocks noGrp="1"/>
          </p:cNvSpPr>
          <p:nvPr>
            <p:ph idx="1"/>
          </p:nvPr>
        </p:nvSpPr>
        <p:spPr>
          <a:xfrm>
            <a:off x="5165969" y="568345"/>
            <a:ext cx="6538302" cy="5521559"/>
          </a:xfrm>
        </p:spPr>
        <p:txBody>
          <a:bodyPr anchor="ctr">
            <a:normAutofit/>
          </a:bodyPr>
          <a:lstStyle/>
          <a:p>
            <a:pPr marL="0" indent="0">
              <a:buNone/>
            </a:pPr>
            <a:endParaRPr lang="en-GB" dirty="0">
              <a:solidFill>
                <a:srgbClr val="FEFCF7"/>
              </a:solidFill>
            </a:endParaRPr>
          </a:p>
          <a:p>
            <a:pPr marL="0" indent="0">
              <a:buNone/>
            </a:pPr>
            <a:r>
              <a:rPr lang="en-US" dirty="0">
                <a:solidFill>
                  <a:srgbClr val="FF0000"/>
                </a:solidFill>
                <a:ea typeface="Calibri" panose="020F0502020204030204" pitchFamily="34" charset="0"/>
                <a:cs typeface="Times New Roman" panose="02020603050405020304" pitchFamily="18" charset="0"/>
              </a:rPr>
              <a:t>Hawking states </a:t>
            </a:r>
            <a:r>
              <a:rPr lang="en-US" dirty="0">
                <a:solidFill>
                  <a:srgbClr val="FEFCF7"/>
                </a:solidFill>
                <a:ea typeface="Calibri" panose="020F0502020204030204" pitchFamily="34" charset="0"/>
                <a:cs typeface="Times New Roman" panose="02020603050405020304" pitchFamily="18" charset="0"/>
              </a:rPr>
              <a:t>that size of the universe at the Big Bang was thought to be zero, causing the universe to be infinitely hot. He continues to explain that with this expansion, a decline to a 10,000 million degrees in radiation temperature took place one second after the Big Bang amounting to thousand times of the temperature at the center of the Sun </a:t>
            </a:r>
            <a:r>
              <a:rPr lang="en-US" dirty="0">
                <a:solidFill>
                  <a:srgbClr val="FF0000"/>
                </a:solidFill>
                <a:ea typeface="Calibri" panose="020F0502020204030204" pitchFamily="34" charset="0"/>
                <a:cs typeface="Times New Roman" panose="02020603050405020304" pitchFamily="18" charset="0"/>
              </a:rPr>
              <a:t>(1988, p. 61). </a:t>
            </a:r>
            <a:endParaRPr lang="en-GB" dirty="0">
              <a:solidFill>
                <a:srgbClr val="FF0000"/>
              </a:solidFill>
              <a:ea typeface="Calibri" panose="020F0502020204030204" pitchFamily="34" charset="0"/>
              <a:cs typeface="Times New Roman" panose="02020603050405020304" pitchFamily="18" charset="0"/>
            </a:endParaRPr>
          </a:p>
          <a:p>
            <a:pPr marL="0" indent="0">
              <a:buNone/>
            </a:pPr>
            <a:endParaRPr lang="en-GB" dirty="0">
              <a:solidFill>
                <a:srgbClr val="FEFCF7"/>
              </a:solidFill>
            </a:endParaRPr>
          </a:p>
        </p:txBody>
      </p:sp>
    </p:spTree>
    <p:extLst>
      <p:ext uri="{BB962C8B-B14F-4D97-AF65-F5344CB8AC3E}">
        <p14:creationId xmlns:p14="http://schemas.microsoft.com/office/powerpoint/2010/main" val="11580616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0DAF15-8AF2-4607-BC7D-008DDFA29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023F75-BD2E-4177-8FA1-1EB9F3E4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4295"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3EB88-6C84-4333-BDD1-337AE6CC3977}"/>
              </a:ext>
            </a:extLst>
          </p:cNvPr>
          <p:cNvSpPr>
            <a:spLocks noGrp="1"/>
          </p:cNvSpPr>
          <p:nvPr>
            <p:ph type="title"/>
          </p:nvPr>
        </p:nvSpPr>
        <p:spPr>
          <a:xfrm>
            <a:off x="1609970" y="570523"/>
            <a:ext cx="2782278" cy="5519380"/>
          </a:xfrm>
        </p:spPr>
        <p:txBody>
          <a:bodyPr anchor="ctr">
            <a:normAutofit fontScale="90000"/>
          </a:bodyPr>
          <a:lstStyle/>
          <a:p>
            <a:r>
              <a:rPr lang="en-GB" sz="3600" dirty="0">
                <a:solidFill>
                  <a:srgbClr val="FEFCF7"/>
                </a:solidFill>
              </a:rPr>
              <a:t>When we find a source on a </a:t>
            </a:r>
            <a:r>
              <a:rPr lang="en-GB" sz="3600" dirty="0">
                <a:solidFill>
                  <a:srgbClr val="FF0000"/>
                </a:solidFill>
              </a:rPr>
              <a:t>website</a:t>
            </a:r>
            <a:r>
              <a:rPr lang="en-GB" sz="3600" dirty="0">
                <a:solidFill>
                  <a:srgbClr val="FEFCF7"/>
                </a:solidFill>
              </a:rPr>
              <a:t> rather than a published material, </a:t>
            </a:r>
            <a:r>
              <a:rPr lang="en-GB" sz="3600" dirty="0">
                <a:solidFill>
                  <a:srgbClr val="FF0000"/>
                </a:solidFill>
              </a:rPr>
              <a:t>the same rules </a:t>
            </a:r>
            <a:r>
              <a:rPr lang="en-GB" sz="3600" dirty="0">
                <a:solidFill>
                  <a:schemeClr val="tx1"/>
                </a:solidFill>
              </a:rPr>
              <a:t>are applied:</a:t>
            </a:r>
            <a:br>
              <a:rPr lang="en-GB" sz="3600" b="1" dirty="0">
                <a:solidFill>
                  <a:srgbClr val="FF0000"/>
                </a:solidFill>
              </a:rPr>
            </a:br>
            <a:endParaRPr lang="en-GB" sz="3600" b="1" dirty="0">
              <a:solidFill>
                <a:srgbClr val="FF0000"/>
              </a:solidFill>
            </a:endParaRPr>
          </a:p>
        </p:txBody>
      </p:sp>
      <p:sp>
        <p:nvSpPr>
          <p:cNvPr id="13" name="Rectangle 12">
            <a:extLst>
              <a:ext uri="{FF2B5EF4-FFF2-40B4-BE49-F238E27FC236}">
                <a16:creationId xmlns:a16="http://schemas.microsoft.com/office/drawing/2014/main" id="{8C31B5C6-9592-4D8F-923A-791E5EF95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86934" cy="6858002"/>
          </a:xfrm>
          <a:prstGeom prst="rect">
            <a:avLst/>
          </a:prstGeom>
          <a:solidFill>
            <a:schemeClr val="accent3">
              <a:lumMod val="50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48E67CF-8727-411E-8CA0-F6C9AD2DCEC2}"/>
              </a:ext>
            </a:extLst>
          </p:cNvPr>
          <p:cNvSpPr>
            <a:spLocks noGrp="1"/>
          </p:cNvSpPr>
          <p:nvPr>
            <p:ph idx="1"/>
          </p:nvPr>
        </p:nvSpPr>
        <p:spPr>
          <a:xfrm>
            <a:off x="5165969" y="568345"/>
            <a:ext cx="6538302" cy="5521559"/>
          </a:xfrm>
        </p:spPr>
        <p:txBody>
          <a:bodyPr anchor="ctr">
            <a:normAutofit/>
          </a:bodyPr>
          <a:lstStyle/>
          <a:p>
            <a:r>
              <a:rPr lang="en-GB" dirty="0">
                <a:solidFill>
                  <a:srgbClr val="FF0000"/>
                </a:solidFill>
              </a:rPr>
              <a:t>As stated on the website of</a:t>
            </a:r>
            <a:r>
              <a:rPr lang="en-GB" dirty="0">
                <a:solidFill>
                  <a:srgbClr val="FEFCF7"/>
                </a:solidFill>
              </a:rPr>
              <a:t> World Health Organization, ….. </a:t>
            </a:r>
            <a:r>
              <a:rPr lang="en-GB" dirty="0">
                <a:solidFill>
                  <a:srgbClr val="FF0000"/>
                </a:solidFill>
              </a:rPr>
              <a:t>(2020).</a:t>
            </a:r>
          </a:p>
          <a:p>
            <a:r>
              <a:rPr lang="en-GB" dirty="0">
                <a:solidFill>
                  <a:srgbClr val="FF0000"/>
                </a:solidFill>
              </a:rPr>
              <a:t>According to</a:t>
            </a:r>
            <a:r>
              <a:rPr lang="en-GB" dirty="0">
                <a:solidFill>
                  <a:srgbClr val="FEFCF7"/>
                </a:solidFill>
              </a:rPr>
              <a:t> the </a:t>
            </a:r>
            <a:r>
              <a:rPr lang="en-GB" dirty="0" err="1">
                <a:solidFill>
                  <a:srgbClr val="FEFCF7"/>
                </a:solidFill>
              </a:rPr>
              <a:t>Hubblesite</a:t>
            </a:r>
            <a:r>
              <a:rPr lang="en-GB" dirty="0">
                <a:solidFill>
                  <a:srgbClr val="FEFCF7"/>
                </a:solidFill>
              </a:rPr>
              <a:t>, … </a:t>
            </a:r>
            <a:r>
              <a:rPr lang="en-GB" dirty="0">
                <a:solidFill>
                  <a:srgbClr val="FF0000"/>
                </a:solidFill>
              </a:rPr>
              <a:t>(n.d.).</a:t>
            </a:r>
          </a:p>
          <a:p>
            <a:r>
              <a:rPr lang="en-GB" dirty="0">
                <a:solidFill>
                  <a:srgbClr val="FF0000"/>
                </a:solidFill>
              </a:rPr>
              <a:t>As released by the</a:t>
            </a:r>
            <a:r>
              <a:rPr lang="en-GB" dirty="0">
                <a:solidFill>
                  <a:srgbClr val="FEFCF7"/>
                </a:solidFill>
              </a:rPr>
              <a:t> </a:t>
            </a:r>
            <a:r>
              <a:rPr lang="en-GB" i="1" dirty="0">
                <a:solidFill>
                  <a:srgbClr val="FEFCF7"/>
                </a:solidFill>
              </a:rPr>
              <a:t>National Geographic Magazine</a:t>
            </a:r>
            <a:r>
              <a:rPr lang="en-GB" dirty="0">
                <a:solidFill>
                  <a:srgbClr val="FEFCF7"/>
                </a:solidFill>
              </a:rPr>
              <a:t>’</a:t>
            </a:r>
            <a:r>
              <a:rPr lang="en-GB" dirty="0">
                <a:solidFill>
                  <a:srgbClr val="FF0000"/>
                </a:solidFill>
              </a:rPr>
              <a:t>s</a:t>
            </a:r>
            <a:r>
              <a:rPr lang="en-GB" dirty="0">
                <a:solidFill>
                  <a:srgbClr val="FEFCF7"/>
                </a:solidFill>
              </a:rPr>
              <a:t> </a:t>
            </a:r>
            <a:r>
              <a:rPr lang="en-GB" dirty="0">
                <a:solidFill>
                  <a:srgbClr val="FF0000"/>
                </a:solidFill>
              </a:rPr>
              <a:t>website</a:t>
            </a:r>
            <a:r>
              <a:rPr lang="en-GB" dirty="0">
                <a:solidFill>
                  <a:srgbClr val="FEFCF7"/>
                </a:solidFill>
              </a:rPr>
              <a:t>, … </a:t>
            </a:r>
            <a:r>
              <a:rPr lang="en-GB" dirty="0">
                <a:solidFill>
                  <a:srgbClr val="FF0000"/>
                </a:solidFill>
              </a:rPr>
              <a:t>(n.d.).</a:t>
            </a:r>
          </a:p>
          <a:p>
            <a:pPr marL="0" indent="0">
              <a:buNone/>
            </a:pPr>
            <a:endParaRPr lang="en-GB" dirty="0"/>
          </a:p>
          <a:p>
            <a:pPr marL="0" indent="0">
              <a:buNone/>
            </a:pPr>
            <a:r>
              <a:rPr lang="en-GB" dirty="0"/>
              <a:t>      Online reference works are often continuously updated         	and do not have a date.</a:t>
            </a:r>
            <a:r>
              <a:rPr lang="en-GB" dirty="0">
                <a:solidFill>
                  <a:schemeClr val="tx2"/>
                </a:solidFill>
              </a:rPr>
              <a:t> Use </a:t>
            </a:r>
            <a:r>
              <a:rPr lang="en-GB" dirty="0">
                <a:solidFill>
                  <a:srgbClr val="FF0000"/>
                </a:solidFill>
              </a:rPr>
              <a:t>n.d.</a:t>
            </a:r>
            <a:r>
              <a:rPr lang="en-GB" dirty="0"/>
              <a:t> if no date is given.</a:t>
            </a:r>
            <a:endParaRPr lang="en-GB" dirty="0">
              <a:solidFill>
                <a:srgbClr val="FEFCF7"/>
              </a:solidFill>
            </a:endParaRPr>
          </a:p>
        </p:txBody>
      </p:sp>
      <p:pic>
        <p:nvPicPr>
          <p:cNvPr id="5" name="Graphic 4" descr="Warning">
            <a:extLst>
              <a:ext uri="{FF2B5EF4-FFF2-40B4-BE49-F238E27FC236}">
                <a16:creationId xmlns:a16="http://schemas.microsoft.com/office/drawing/2014/main" id="{C0D2AAA9-5ADB-42CF-99D7-C380EBDEB3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3922" y="4195063"/>
            <a:ext cx="914400" cy="914400"/>
          </a:xfrm>
          <a:prstGeom prst="rect">
            <a:avLst/>
          </a:prstGeom>
        </p:spPr>
      </p:pic>
    </p:spTree>
    <p:extLst>
      <p:ext uri="{BB962C8B-B14F-4D97-AF65-F5344CB8AC3E}">
        <p14:creationId xmlns:p14="http://schemas.microsoft.com/office/powerpoint/2010/main" val="37372119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32"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ircle(out)">
                                      <p:cBhvr>
                                        <p:cTn id="28" dur="2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8DDB-A50E-4667-8776-3A5F12D21C4D}"/>
              </a:ext>
            </a:extLst>
          </p:cNvPr>
          <p:cNvSpPr>
            <a:spLocks noGrp="1"/>
          </p:cNvSpPr>
          <p:nvPr>
            <p:ph type="title"/>
          </p:nvPr>
        </p:nvSpPr>
        <p:spPr/>
        <p:txBody>
          <a:bodyPr/>
          <a:lstStyle/>
          <a:p>
            <a:r>
              <a:rPr lang="en-GB" sz="3200" dirty="0"/>
              <a:t>Go to </a:t>
            </a:r>
            <a:r>
              <a:rPr lang="en-GB" dirty="0"/>
              <a:t>menti.com</a:t>
            </a:r>
            <a:br>
              <a:rPr lang="en-GB" dirty="0"/>
            </a:br>
            <a:r>
              <a:rPr lang="en-GB" sz="3200" dirty="0"/>
              <a:t>Code: </a:t>
            </a:r>
            <a:r>
              <a:rPr lang="en-GB" dirty="0"/>
              <a:t>6024 6456</a:t>
            </a:r>
          </a:p>
        </p:txBody>
      </p:sp>
      <p:sp>
        <p:nvSpPr>
          <p:cNvPr id="3" name="Content Placeholder 2">
            <a:extLst>
              <a:ext uri="{FF2B5EF4-FFF2-40B4-BE49-F238E27FC236}">
                <a16:creationId xmlns:a16="http://schemas.microsoft.com/office/drawing/2014/main" id="{7CFD64F1-B352-4119-976D-BECDECCA33C0}"/>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1456630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2B95CAF6-FCFC-49C8-91ED-AF0669AC8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591F9EE6-1E82-45FF-BD7E-EB3A90BC1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A4789CA-7ECC-4943-9824-960B507F32AE}"/>
              </a:ext>
            </a:extLst>
          </p:cNvPr>
          <p:cNvPicPr>
            <a:picLocks noChangeAspect="1"/>
          </p:cNvPicPr>
          <p:nvPr/>
        </p:nvPicPr>
        <p:blipFill>
          <a:blip r:embed="rId2"/>
          <a:stretch>
            <a:fillRect/>
          </a:stretch>
        </p:blipFill>
        <p:spPr>
          <a:xfrm>
            <a:off x="3288104" y="643467"/>
            <a:ext cx="5615791" cy="5571066"/>
          </a:xfrm>
          <a:prstGeom prst="rect">
            <a:avLst/>
          </a:prstGeom>
        </p:spPr>
      </p:pic>
    </p:spTree>
    <p:extLst>
      <p:ext uri="{BB962C8B-B14F-4D97-AF65-F5344CB8AC3E}">
        <p14:creationId xmlns:p14="http://schemas.microsoft.com/office/powerpoint/2010/main" val="232125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5B91-03DE-4D7F-9B79-FBBC8430A5EC}"/>
              </a:ext>
            </a:extLst>
          </p:cNvPr>
          <p:cNvSpPr>
            <a:spLocks noGrp="1"/>
          </p:cNvSpPr>
          <p:nvPr>
            <p:ph type="title"/>
          </p:nvPr>
        </p:nvSpPr>
        <p:spPr/>
        <p:txBody>
          <a:bodyPr/>
          <a:lstStyle/>
          <a:p>
            <a:r>
              <a:rPr lang="en-GB" dirty="0"/>
              <a:t>Book p. 31, ex. 2</a:t>
            </a:r>
          </a:p>
        </p:txBody>
      </p:sp>
      <p:sp>
        <p:nvSpPr>
          <p:cNvPr id="3" name="Content Placeholder 2">
            <a:extLst>
              <a:ext uri="{FF2B5EF4-FFF2-40B4-BE49-F238E27FC236}">
                <a16:creationId xmlns:a16="http://schemas.microsoft.com/office/drawing/2014/main" id="{332AC507-6714-42DC-8EF2-B7A0C279A48B}"/>
              </a:ext>
            </a:extLst>
          </p:cNvPr>
          <p:cNvSpPr>
            <a:spLocks noGrp="1"/>
          </p:cNvSpPr>
          <p:nvPr>
            <p:ph idx="1"/>
          </p:nvPr>
        </p:nvSpPr>
        <p:spPr/>
        <p:txBody>
          <a:bodyPr>
            <a:normAutofit fontScale="92500" lnSpcReduction="10000"/>
          </a:bodyPr>
          <a:lstStyle/>
          <a:p>
            <a:pPr marL="457200" indent="-457200">
              <a:buAutoNum type="arabicPeriod"/>
            </a:pPr>
            <a:r>
              <a:rPr lang="en-US" dirty="0"/>
              <a:t>a. (Smithson, 2011, p. 12).      </a:t>
            </a:r>
          </a:p>
          <a:p>
            <a:pPr marL="0" indent="0">
              <a:buNone/>
            </a:pPr>
            <a:r>
              <a:rPr lang="en-US" dirty="0"/>
              <a:t>b. Smithson asserts/expresses/ claims that ……… (2011, p. 12).</a:t>
            </a:r>
            <a:endParaRPr lang="en-GB" dirty="0"/>
          </a:p>
          <a:p>
            <a:pPr marL="0" indent="0">
              <a:buNone/>
            </a:pPr>
            <a:endParaRPr lang="en-US" dirty="0"/>
          </a:p>
          <a:p>
            <a:pPr marL="0" indent="0">
              <a:buNone/>
            </a:pPr>
            <a:r>
              <a:rPr lang="en-US" dirty="0"/>
              <a:t>2. a. (</a:t>
            </a:r>
            <a:r>
              <a:rPr lang="en-US" dirty="0" err="1"/>
              <a:t>Kumarasuriar</a:t>
            </a:r>
            <a:r>
              <a:rPr lang="en-US" dirty="0"/>
              <a:t> et al., n.d.).</a:t>
            </a:r>
            <a:endParaRPr lang="en-GB" dirty="0"/>
          </a:p>
          <a:p>
            <a:pPr marL="0" indent="0">
              <a:buNone/>
            </a:pPr>
            <a:r>
              <a:rPr lang="en-US" dirty="0"/>
              <a:t>b. </a:t>
            </a:r>
            <a:r>
              <a:rPr lang="en-US" dirty="0" err="1"/>
              <a:t>Kumarasuriar</a:t>
            </a:r>
            <a:r>
              <a:rPr lang="en-US" dirty="0"/>
              <a:t> et al. report / state/inform/point out/ emphasize that ......... (n.d.).</a:t>
            </a:r>
            <a:endParaRPr lang="en-GB" dirty="0"/>
          </a:p>
          <a:p>
            <a:pPr marL="0" indent="0">
              <a:buNone/>
            </a:pPr>
            <a:endParaRPr lang="en-US" dirty="0"/>
          </a:p>
          <a:p>
            <a:pPr marL="0" indent="0">
              <a:buNone/>
            </a:pPr>
            <a:r>
              <a:rPr lang="en-US" dirty="0"/>
              <a:t>3. a. (Norton, n.d.)                        </a:t>
            </a:r>
            <a:endParaRPr lang="en-GB" dirty="0"/>
          </a:p>
          <a:p>
            <a:pPr marL="0" indent="0">
              <a:buNone/>
            </a:pPr>
            <a:r>
              <a:rPr lang="en-US" dirty="0"/>
              <a:t>b. As Norton points out,/ reports, / states,/informs,/claims,/ asserts,/clarifies,  .......... (n.d.).</a:t>
            </a:r>
            <a:endParaRPr lang="en-GB" dirty="0"/>
          </a:p>
          <a:p>
            <a:pPr marL="0" indent="0">
              <a:buNone/>
            </a:pPr>
            <a:endParaRPr lang="en-GB" dirty="0"/>
          </a:p>
        </p:txBody>
      </p:sp>
    </p:spTree>
    <p:extLst>
      <p:ext uri="{BB962C8B-B14F-4D97-AF65-F5344CB8AC3E}">
        <p14:creationId xmlns:p14="http://schemas.microsoft.com/office/powerpoint/2010/main" val="405095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56E7DB-3D95-409E-8808-896D24806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46580" y="568345"/>
            <a:ext cx="9701953" cy="1560716"/>
          </a:xfrm>
        </p:spPr>
        <p:txBody>
          <a:bodyPr>
            <a:normAutofit/>
          </a:bodyPr>
          <a:lstStyle/>
          <a:p>
            <a:r>
              <a:rPr lang="en-US" sz="3100" dirty="0"/>
              <a:t>There are two methods for borrowing information from an outside source:</a:t>
            </a:r>
            <a:br>
              <a:rPr lang="en-US" sz="3100" dirty="0"/>
            </a:br>
            <a:endParaRPr lang="en-US" sz="3100" dirty="0"/>
          </a:p>
        </p:txBody>
      </p:sp>
      <p:cxnSp>
        <p:nvCxnSpPr>
          <p:cNvPr id="18" name="Straight Connector 17">
            <a:extLst>
              <a:ext uri="{FF2B5EF4-FFF2-40B4-BE49-F238E27FC236}">
                <a16:creationId xmlns:a16="http://schemas.microsoft.com/office/drawing/2014/main" id="{18458DE0-21D7-449F-A44F-BA8E03EC2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46580" y="2176009"/>
            <a:ext cx="970195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D6E74685-1A14-45A8-B9B1-8F5C5A73BF9D}"/>
              </a:ext>
            </a:extLst>
          </p:cNvPr>
          <p:cNvGraphicFramePr>
            <a:graphicFrameLocks noGrp="1"/>
          </p:cNvGraphicFramePr>
          <p:nvPr>
            <p:ph idx="1"/>
            <p:extLst>
              <p:ext uri="{D42A27DB-BD31-4B8C-83A1-F6EECF244321}">
                <p14:modId xmlns:p14="http://schemas.microsoft.com/office/powerpoint/2010/main" val="209956549"/>
              </p:ext>
            </p:extLst>
          </p:nvPr>
        </p:nvGraphicFramePr>
        <p:xfrm>
          <a:off x="1828800" y="2479248"/>
          <a:ext cx="9719733" cy="3610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11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8614-8BB6-4B95-91CC-1D7E1DC7F986}"/>
              </a:ext>
            </a:extLst>
          </p:cNvPr>
          <p:cNvSpPr>
            <a:spLocks noGrp="1"/>
          </p:cNvSpPr>
          <p:nvPr>
            <p:ph type="title"/>
          </p:nvPr>
        </p:nvSpPr>
        <p:spPr>
          <a:xfrm>
            <a:off x="2806706" y="568345"/>
            <a:ext cx="8897565" cy="1560716"/>
          </a:xfrm>
        </p:spPr>
        <p:txBody>
          <a:bodyPr>
            <a:normAutofit/>
          </a:bodyPr>
          <a:lstStyle/>
          <a:p>
            <a:r>
              <a:rPr lang="en-GB" dirty="0"/>
              <a:t>What is Direct Quotation?</a:t>
            </a:r>
          </a:p>
        </p:txBody>
      </p:sp>
      <p:sp>
        <p:nvSpPr>
          <p:cNvPr id="3" name="Content Placeholder 2">
            <a:extLst>
              <a:ext uri="{FF2B5EF4-FFF2-40B4-BE49-F238E27FC236}">
                <a16:creationId xmlns:a16="http://schemas.microsoft.com/office/drawing/2014/main" id="{9552627E-3CF3-4BB0-B9E4-E5267CCBCFF1}"/>
              </a:ext>
            </a:extLst>
          </p:cNvPr>
          <p:cNvSpPr>
            <a:spLocks noGrp="1"/>
          </p:cNvSpPr>
          <p:nvPr>
            <p:ph idx="1"/>
          </p:nvPr>
        </p:nvSpPr>
        <p:spPr>
          <a:xfrm>
            <a:off x="2933699" y="2438400"/>
            <a:ext cx="5348909" cy="3651504"/>
          </a:xfrm>
        </p:spPr>
        <p:txBody>
          <a:bodyPr>
            <a:normAutofit/>
          </a:bodyPr>
          <a:lstStyle/>
          <a:p>
            <a:pPr marL="0" indent="0">
              <a:lnSpc>
                <a:spcPct val="101000"/>
              </a:lnSpc>
              <a:buNone/>
            </a:pPr>
            <a:r>
              <a:rPr lang="en-GB" dirty="0"/>
              <a:t>It is </a:t>
            </a:r>
            <a:r>
              <a:rPr lang="en-GB" b="1" dirty="0"/>
              <a:t>copying</a:t>
            </a:r>
            <a:r>
              <a:rPr lang="en-GB" dirty="0"/>
              <a:t> the original sentence exactly, keeping the words, the sentence structure and the punctuation the same in between </a:t>
            </a:r>
            <a:r>
              <a:rPr lang="en-GB" b="1" dirty="0"/>
              <a:t>quotation marks.</a:t>
            </a:r>
          </a:p>
          <a:p>
            <a:pPr marL="0" indent="0">
              <a:lnSpc>
                <a:spcPct val="101000"/>
              </a:lnSpc>
              <a:buNone/>
            </a:pPr>
            <a:endParaRPr lang="en-GB" dirty="0"/>
          </a:p>
          <a:p>
            <a:pPr marL="0" indent="0">
              <a:lnSpc>
                <a:spcPct val="101000"/>
              </a:lnSpc>
              <a:buNone/>
            </a:pPr>
            <a:r>
              <a:rPr lang="en-GB" dirty="0"/>
              <a:t>You should keep it </a:t>
            </a:r>
            <a:r>
              <a:rPr lang="en-GB" b="1" dirty="0"/>
              <a:t>short</a:t>
            </a:r>
            <a:r>
              <a:rPr lang="en-GB" dirty="0"/>
              <a:t>. Quoting a few words instead of an entire sentence is better. </a:t>
            </a:r>
          </a:p>
          <a:p>
            <a:pPr marL="0" indent="0">
              <a:lnSpc>
                <a:spcPct val="101000"/>
              </a:lnSpc>
              <a:buNone/>
            </a:pPr>
            <a:endParaRPr lang="en-GB" dirty="0"/>
          </a:p>
          <a:p>
            <a:pPr marL="0" indent="0">
              <a:lnSpc>
                <a:spcPct val="101000"/>
              </a:lnSpc>
              <a:buNone/>
            </a:pPr>
            <a:r>
              <a:rPr lang="en-GB" dirty="0"/>
              <a:t>Direct quotations should be used </a:t>
            </a:r>
            <a:r>
              <a:rPr lang="en-GB" b="1" dirty="0"/>
              <a:t>scarcely</a:t>
            </a:r>
            <a:r>
              <a:rPr lang="en-GB" dirty="0"/>
              <a:t>. Only </a:t>
            </a:r>
            <a:r>
              <a:rPr lang="en-GB" b="1" dirty="0"/>
              <a:t>one</a:t>
            </a:r>
            <a:r>
              <a:rPr lang="en-GB" dirty="0"/>
              <a:t> is enough for an essay. </a:t>
            </a:r>
          </a:p>
          <a:p>
            <a:pPr marL="0" indent="0">
              <a:lnSpc>
                <a:spcPct val="101000"/>
              </a:lnSpc>
              <a:buNone/>
            </a:pPr>
            <a:endParaRPr lang="en-GB" dirty="0"/>
          </a:p>
          <a:p>
            <a:pPr marL="0" indent="0">
              <a:lnSpc>
                <a:spcPct val="101000"/>
              </a:lnSpc>
              <a:buNone/>
            </a:pPr>
            <a:endParaRPr lang="en-GB" dirty="0"/>
          </a:p>
        </p:txBody>
      </p:sp>
      <p:pic>
        <p:nvPicPr>
          <p:cNvPr id="9" name="Graphic 6" descr="Quotes">
            <a:extLst>
              <a:ext uri="{FF2B5EF4-FFF2-40B4-BE49-F238E27FC236}">
                <a16:creationId xmlns:a16="http://schemas.microsoft.com/office/drawing/2014/main" id="{D206254F-4ED6-4CFB-9EFA-6BA1577915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0337" y="2857480"/>
            <a:ext cx="2933934" cy="2933934"/>
          </a:xfrm>
          <a:prstGeom prst="rect">
            <a:avLst/>
          </a:prstGeom>
        </p:spPr>
      </p:pic>
    </p:spTree>
    <p:extLst>
      <p:ext uri="{BB962C8B-B14F-4D97-AF65-F5344CB8AC3E}">
        <p14:creationId xmlns:p14="http://schemas.microsoft.com/office/powerpoint/2010/main" val="128682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BE19-09B2-49F5-9A84-FAF732735BE1}"/>
              </a:ext>
            </a:extLst>
          </p:cNvPr>
          <p:cNvSpPr>
            <a:spLocks noGrp="1"/>
          </p:cNvSpPr>
          <p:nvPr>
            <p:ph type="title"/>
          </p:nvPr>
        </p:nvSpPr>
        <p:spPr>
          <a:xfrm>
            <a:off x="2806706" y="568345"/>
            <a:ext cx="8897565" cy="1560716"/>
          </a:xfrm>
        </p:spPr>
        <p:txBody>
          <a:bodyPr>
            <a:normAutofit fontScale="90000"/>
          </a:bodyPr>
          <a:lstStyle/>
          <a:p>
            <a:br>
              <a:rPr lang="en-GB" sz="2400" dirty="0"/>
            </a:br>
            <a:br>
              <a:rPr lang="en-GB" sz="3100" dirty="0"/>
            </a:br>
            <a:r>
              <a:rPr lang="en-GB" sz="4000" dirty="0"/>
              <a:t>We prefer direct quotations when:</a:t>
            </a:r>
            <a:br>
              <a:rPr lang="en-GB" sz="3100" dirty="0"/>
            </a:br>
            <a:endParaRPr lang="en-GB" sz="3100" dirty="0"/>
          </a:p>
        </p:txBody>
      </p:sp>
      <p:graphicFrame>
        <p:nvGraphicFramePr>
          <p:cNvPr id="5" name="Content Placeholder 2">
            <a:extLst>
              <a:ext uri="{FF2B5EF4-FFF2-40B4-BE49-F238E27FC236}">
                <a16:creationId xmlns:a16="http://schemas.microsoft.com/office/drawing/2014/main" id="{8FA22367-F49B-4AFF-8316-EE98BF941A50}"/>
              </a:ext>
            </a:extLst>
          </p:cNvPr>
          <p:cNvGraphicFramePr>
            <a:graphicFrameLocks noGrp="1"/>
          </p:cNvGraphicFramePr>
          <p:nvPr>
            <p:ph idx="1"/>
            <p:extLst>
              <p:ext uri="{D42A27DB-BD31-4B8C-83A1-F6EECF244321}">
                <p14:modId xmlns:p14="http://schemas.microsoft.com/office/powerpoint/2010/main" val="1373779862"/>
              </p:ext>
            </p:extLst>
          </p:nvPr>
        </p:nvGraphicFramePr>
        <p:xfrm>
          <a:off x="2870019" y="2523241"/>
          <a:ext cx="8770938"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9621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E5C532-30B6-434E-BD8A-C1A2901BEE2A}"/>
              </a:ext>
            </a:extLst>
          </p:cNvPr>
          <p:cNvPicPr>
            <a:picLocks noChangeAspect="1"/>
          </p:cNvPicPr>
          <p:nvPr/>
        </p:nvPicPr>
        <p:blipFill>
          <a:blip r:embed="rId2"/>
          <a:stretch>
            <a:fillRect/>
          </a:stretch>
        </p:blipFill>
        <p:spPr>
          <a:xfrm>
            <a:off x="3053217" y="0"/>
            <a:ext cx="6085566" cy="6858000"/>
          </a:xfrm>
          <a:prstGeom prst="rect">
            <a:avLst/>
          </a:prstGeom>
        </p:spPr>
      </p:pic>
    </p:spTree>
    <p:extLst>
      <p:ext uri="{BB962C8B-B14F-4D97-AF65-F5344CB8AC3E}">
        <p14:creationId xmlns:p14="http://schemas.microsoft.com/office/powerpoint/2010/main" val="2914520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CDA0-6209-4B6D-A176-FA5567A4A9EE}"/>
              </a:ext>
            </a:extLst>
          </p:cNvPr>
          <p:cNvSpPr>
            <a:spLocks noGrp="1"/>
          </p:cNvSpPr>
          <p:nvPr>
            <p:ph type="title"/>
          </p:nvPr>
        </p:nvSpPr>
        <p:spPr/>
        <p:txBody>
          <a:bodyPr/>
          <a:lstStyle/>
          <a:p>
            <a:r>
              <a:rPr lang="en-GB" dirty="0"/>
              <a:t>Book p. 36, ex. 3</a:t>
            </a:r>
          </a:p>
        </p:txBody>
      </p:sp>
      <p:sp>
        <p:nvSpPr>
          <p:cNvPr id="3" name="Content Placeholder 2">
            <a:extLst>
              <a:ext uri="{FF2B5EF4-FFF2-40B4-BE49-F238E27FC236}">
                <a16:creationId xmlns:a16="http://schemas.microsoft.com/office/drawing/2014/main" id="{64ACB477-BDFB-4791-B83A-427B82875064}"/>
              </a:ext>
            </a:extLst>
          </p:cNvPr>
          <p:cNvSpPr>
            <a:spLocks noGrp="1"/>
          </p:cNvSpPr>
          <p:nvPr>
            <p:ph idx="1"/>
          </p:nvPr>
        </p:nvSpPr>
        <p:spPr/>
        <p:txBody>
          <a:bodyPr>
            <a:normAutofit fontScale="92500" lnSpcReduction="20000"/>
          </a:bodyPr>
          <a:lstStyle/>
          <a:p>
            <a:pPr marL="0" indent="0">
              <a:buNone/>
            </a:pPr>
            <a:r>
              <a:rPr lang="en-US" dirty="0"/>
              <a:t>1. Not appropriate </a:t>
            </a:r>
          </a:p>
          <a:p>
            <a:pPr marL="0" indent="0">
              <a:buNone/>
            </a:pPr>
            <a:r>
              <a:rPr lang="en-US" dirty="0"/>
              <a:t>2. Appropriate </a:t>
            </a:r>
          </a:p>
          <a:p>
            <a:pPr marL="0" indent="0">
              <a:buNone/>
            </a:pPr>
            <a:r>
              <a:rPr lang="en-US" dirty="0"/>
              <a:t>Muhammad Ali claimed /claims that “He who is not courageous enough to take risks will accomplish nothing in life” (n.d.).                </a:t>
            </a:r>
            <a:endParaRPr lang="en-GB" dirty="0"/>
          </a:p>
          <a:p>
            <a:pPr marL="0" indent="0">
              <a:buNone/>
            </a:pPr>
            <a:r>
              <a:rPr lang="en-US" dirty="0"/>
              <a:t>3. Not appropriate </a:t>
            </a:r>
          </a:p>
          <a:p>
            <a:pPr marL="0" indent="0">
              <a:buNone/>
            </a:pPr>
            <a:r>
              <a:rPr lang="en-US" dirty="0"/>
              <a:t>4. Appropriate </a:t>
            </a:r>
          </a:p>
          <a:p>
            <a:pPr marL="0" indent="0">
              <a:buNone/>
            </a:pPr>
            <a:r>
              <a:rPr lang="en-US" dirty="0"/>
              <a:t>As Musk states “In terms of the Internet, it's like humanity acquiring a collective nervous system” (2012).           </a:t>
            </a:r>
            <a:endParaRPr lang="en-GB" dirty="0"/>
          </a:p>
          <a:p>
            <a:pPr marL="0" indent="0">
              <a:buNone/>
            </a:pPr>
            <a:r>
              <a:rPr lang="en-US" dirty="0"/>
              <a:t>Musk defines the Internet as “a collective nervous system” (2012).               </a:t>
            </a:r>
            <a:endParaRPr lang="en-GB" dirty="0"/>
          </a:p>
          <a:p>
            <a:pPr marL="0" indent="0">
              <a:buNone/>
            </a:pPr>
            <a:r>
              <a:rPr lang="en-US" dirty="0"/>
              <a:t>5. Not appropriate</a:t>
            </a:r>
            <a:endParaRPr lang="en-GB" dirty="0"/>
          </a:p>
        </p:txBody>
      </p:sp>
    </p:spTree>
    <p:extLst>
      <p:ext uri="{BB962C8B-B14F-4D97-AF65-F5344CB8AC3E}">
        <p14:creationId xmlns:p14="http://schemas.microsoft.com/office/powerpoint/2010/main" val="264621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heel(1)">
                                      <p:cBhvr>
                                        <p:cTn id="25" dur="2000"/>
                                        <p:tgtEl>
                                          <p:spTgt spid="3">
                                            <p:txEl>
                                              <p:pRg st="4" end="4"/>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heel(1)">
                                      <p:cBhvr>
                                        <p:cTn id="28" dur="2000"/>
                                        <p:tgtEl>
                                          <p:spTgt spid="3">
                                            <p:txEl>
                                              <p:pRg st="5" end="5"/>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heel(1)">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heel(1)">
                                      <p:cBhvr>
                                        <p:cTn id="36"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07F7-46B1-4862-B4E0-7AE8180212F9}"/>
              </a:ext>
            </a:extLst>
          </p:cNvPr>
          <p:cNvSpPr>
            <a:spLocks noGrp="1"/>
          </p:cNvSpPr>
          <p:nvPr>
            <p:ph type="title"/>
          </p:nvPr>
        </p:nvSpPr>
        <p:spPr>
          <a:xfrm>
            <a:off x="3373062" y="624110"/>
            <a:ext cx="8131550" cy="1280890"/>
          </a:xfrm>
        </p:spPr>
        <p:txBody>
          <a:bodyPr>
            <a:normAutofit fontScale="90000"/>
          </a:bodyPr>
          <a:lstStyle/>
          <a:p>
            <a:r>
              <a:rPr lang="en-GB" dirty="0"/>
              <a:t>The </a:t>
            </a:r>
            <a:r>
              <a:rPr lang="en-GB" b="1" dirty="0"/>
              <a:t>guidelines</a:t>
            </a:r>
            <a:r>
              <a:rPr lang="en-GB" dirty="0"/>
              <a:t> to follow while writing formally:</a:t>
            </a:r>
          </a:p>
        </p:txBody>
      </p:sp>
      <p:sp>
        <p:nvSpPr>
          <p:cNvPr id="3" name="Content Placeholder 2">
            <a:extLst>
              <a:ext uri="{FF2B5EF4-FFF2-40B4-BE49-F238E27FC236}">
                <a16:creationId xmlns:a16="http://schemas.microsoft.com/office/drawing/2014/main" id="{55C29439-27AE-46B3-A93D-65B7FC595121}"/>
              </a:ext>
            </a:extLst>
          </p:cNvPr>
          <p:cNvSpPr>
            <a:spLocks noGrp="1"/>
          </p:cNvSpPr>
          <p:nvPr>
            <p:ph idx="1"/>
          </p:nvPr>
        </p:nvSpPr>
        <p:spPr>
          <a:xfrm>
            <a:off x="3373062" y="2456268"/>
            <a:ext cx="8131550" cy="3777622"/>
          </a:xfrm>
        </p:spPr>
        <p:txBody>
          <a:bodyPr>
            <a:normAutofit fontScale="92500" lnSpcReduction="20000"/>
          </a:bodyPr>
          <a:lstStyle/>
          <a:p>
            <a:pPr marL="0" indent="0">
              <a:buNone/>
            </a:pPr>
            <a:r>
              <a:rPr lang="en-GB" sz="2000" dirty="0"/>
              <a:t>1. NO contractions, abbreviations &amp; acronyms!</a:t>
            </a:r>
          </a:p>
          <a:p>
            <a:pPr marL="0" indent="0">
              <a:buNone/>
            </a:pPr>
            <a:r>
              <a:rPr lang="en-GB" sz="2000" dirty="0"/>
              <a:t>2. NO  phrasal verbs, idioms, informal phrases, slang, emotional language, </a:t>
            </a:r>
            <a:r>
              <a:rPr lang="en-US" sz="2000" dirty="0"/>
              <a:t>clichés!</a:t>
            </a:r>
          </a:p>
          <a:p>
            <a:pPr marL="0" indent="0">
              <a:buNone/>
            </a:pPr>
            <a:r>
              <a:rPr lang="en-US" sz="2000" dirty="0"/>
              <a:t>3. </a:t>
            </a:r>
            <a:r>
              <a:rPr lang="en-GB" sz="2000" dirty="0"/>
              <a:t>NO </a:t>
            </a:r>
            <a:r>
              <a:rPr lang="en-US" sz="2000" dirty="0"/>
              <a:t>personal tone</a:t>
            </a:r>
            <a:r>
              <a:rPr lang="en-GB" sz="2000" dirty="0"/>
              <a:t>!</a:t>
            </a:r>
          </a:p>
          <a:p>
            <a:pPr marL="0" indent="0">
              <a:buNone/>
            </a:pPr>
            <a:r>
              <a:rPr lang="en-GB" sz="2000" dirty="0"/>
              <a:t>4. </a:t>
            </a:r>
            <a:r>
              <a:rPr lang="en-US" sz="2000" dirty="0"/>
              <a:t>Use proper punctuation and capitalization!	</a:t>
            </a:r>
          </a:p>
          <a:p>
            <a:pPr marL="0" indent="0">
              <a:buNone/>
            </a:pPr>
            <a:r>
              <a:rPr lang="en-US" sz="2000" dirty="0"/>
              <a:t>5. </a:t>
            </a:r>
            <a:r>
              <a:rPr lang="en-GB" sz="2000" dirty="0"/>
              <a:t>NO </a:t>
            </a:r>
            <a:r>
              <a:rPr lang="en-US" sz="2000" dirty="0"/>
              <a:t>questions &amp; commands!</a:t>
            </a:r>
          </a:p>
          <a:p>
            <a:pPr marL="0" indent="0">
              <a:buNone/>
            </a:pPr>
            <a:r>
              <a:rPr lang="en-US" sz="2000" dirty="0"/>
              <a:t>6. </a:t>
            </a:r>
            <a:r>
              <a:rPr lang="en-GB" sz="2000" dirty="0"/>
              <a:t>NO</a:t>
            </a:r>
            <a:r>
              <a:rPr lang="en-US" sz="2000" dirty="0"/>
              <a:t> short and simple sentences!</a:t>
            </a:r>
          </a:p>
          <a:p>
            <a:pPr marL="0" indent="0">
              <a:buNone/>
            </a:pPr>
            <a:r>
              <a:rPr lang="en-US" sz="2000" dirty="0"/>
              <a:t>7. </a:t>
            </a:r>
            <a:r>
              <a:rPr lang="en-GB" sz="2000" dirty="0"/>
              <a:t>NO </a:t>
            </a:r>
            <a:r>
              <a:rPr lang="en-US" sz="2000" dirty="0"/>
              <a:t>simple, colloquial, vague &amp; unnecessary words and phrases!</a:t>
            </a:r>
          </a:p>
          <a:p>
            <a:pPr marL="0" indent="0">
              <a:buNone/>
            </a:pPr>
            <a:r>
              <a:rPr lang="en-US" sz="2000" dirty="0"/>
              <a:t>8. Use suitable collocations!</a:t>
            </a:r>
          </a:p>
          <a:p>
            <a:pPr marL="0" indent="0">
              <a:buNone/>
            </a:pPr>
            <a:r>
              <a:rPr lang="en-US" dirty="0"/>
              <a:t>9. Prefer passive voice.</a:t>
            </a:r>
            <a:endParaRPr lang="en-US" sz="20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GB" dirty="0"/>
          </a:p>
        </p:txBody>
      </p:sp>
    </p:spTree>
    <p:extLst>
      <p:ext uri="{BB962C8B-B14F-4D97-AF65-F5344CB8AC3E}">
        <p14:creationId xmlns:p14="http://schemas.microsoft.com/office/powerpoint/2010/main" val="253480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761F-8290-41F0-81F4-83789A7D1162}"/>
              </a:ext>
            </a:extLst>
          </p:cNvPr>
          <p:cNvSpPr>
            <a:spLocks noGrp="1"/>
          </p:cNvSpPr>
          <p:nvPr>
            <p:ph type="title"/>
          </p:nvPr>
        </p:nvSpPr>
        <p:spPr>
          <a:xfrm>
            <a:off x="2806706" y="568345"/>
            <a:ext cx="8897565" cy="1560716"/>
          </a:xfrm>
        </p:spPr>
        <p:txBody>
          <a:bodyPr>
            <a:normAutofit/>
          </a:bodyPr>
          <a:lstStyle/>
          <a:p>
            <a:r>
              <a:rPr lang="en-GB" dirty="0"/>
              <a:t>Steps of Direct Quoting</a:t>
            </a:r>
          </a:p>
        </p:txBody>
      </p:sp>
      <p:graphicFrame>
        <p:nvGraphicFramePr>
          <p:cNvPr id="5" name="Content Placeholder 2">
            <a:extLst>
              <a:ext uri="{FF2B5EF4-FFF2-40B4-BE49-F238E27FC236}">
                <a16:creationId xmlns:a16="http://schemas.microsoft.com/office/drawing/2014/main" id="{11C5E33E-FCCC-492E-AB82-EC69C344E8C9}"/>
              </a:ext>
            </a:extLst>
          </p:cNvPr>
          <p:cNvGraphicFramePr>
            <a:graphicFrameLocks noGrp="1"/>
          </p:cNvGraphicFramePr>
          <p:nvPr>
            <p:ph idx="1"/>
            <p:extLst>
              <p:ext uri="{D42A27DB-BD31-4B8C-83A1-F6EECF244321}">
                <p14:modId xmlns:p14="http://schemas.microsoft.com/office/powerpoint/2010/main" val="2009075547"/>
              </p:ext>
            </p:extLst>
          </p:nvPr>
        </p:nvGraphicFramePr>
        <p:xfrm>
          <a:off x="848412" y="2438400"/>
          <a:ext cx="10856226"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9320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2926C-723E-48EB-BC59-0D3C9814A162}"/>
              </a:ext>
            </a:extLst>
          </p:cNvPr>
          <p:cNvSpPr>
            <a:spLocks noGrp="1"/>
          </p:cNvSpPr>
          <p:nvPr>
            <p:ph idx="1"/>
          </p:nvPr>
        </p:nvSpPr>
        <p:spPr>
          <a:xfrm>
            <a:off x="1257663" y="1136650"/>
            <a:ext cx="9676673" cy="4584699"/>
          </a:xfrm>
        </p:spPr>
        <p:txBody>
          <a:bodyPr anchor="ctr">
            <a:normAutofit fontScale="25000" lnSpcReduction="20000"/>
          </a:bodyPr>
          <a:lstStyle/>
          <a:p>
            <a:pPr marL="0" indent="0">
              <a:buNone/>
            </a:pPr>
            <a:endParaRPr lang="en-GB" sz="3200" dirty="0">
              <a:solidFill>
                <a:schemeClr val="accent1">
                  <a:lumMod val="75000"/>
                </a:schemeClr>
              </a:solidFill>
              <a:latin typeface="+mj-lt"/>
            </a:endParaRPr>
          </a:p>
          <a:p>
            <a:pPr marL="0" indent="0">
              <a:buNone/>
            </a:pPr>
            <a:endParaRPr lang="en-GB" sz="3200" dirty="0">
              <a:solidFill>
                <a:schemeClr val="accent1">
                  <a:lumMod val="75000"/>
                </a:schemeClr>
              </a:solidFill>
              <a:latin typeface="+mj-lt"/>
            </a:endParaRPr>
          </a:p>
          <a:p>
            <a:pPr marL="0" indent="0">
              <a:buNone/>
            </a:pPr>
            <a:endParaRPr lang="en-GB" sz="12800" dirty="0">
              <a:solidFill>
                <a:schemeClr val="accent1">
                  <a:lumMod val="75000"/>
                </a:schemeClr>
              </a:solidFill>
              <a:latin typeface="+mj-lt"/>
            </a:endParaRPr>
          </a:p>
          <a:p>
            <a:pPr marL="0" indent="0">
              <a:buNone/>
            </a:pPr>
            <a:endParaRPr lang="en-GB" sz="12800" dirty="0">
              <a:solidFill>
                <a:schemeClr val="accent1">
                  <a:lumMod val="75000"/>
                </a:schemeClr>
              </a:solidFill>
              <a:latin typeface="+mj-lt"/>
            </a:endParaRPr>
          </a:p>
          <a:p>
            <a:pPr marL="0" indent="0">
              <a:buNone/>
            </a:pPr>
            <a:r>
              <a:rPr lang="en-GB" sz="12800" dirty="0">
                <a:solidFill>
                  <a:schemeClr val="accent1">
                    <a:lumMod val="75000"/>
                  </a:schemeClr>
                </a:solidFill>
                <a:latin typeface="+mj-lt"/>
              </a:rPr>
              <a:t>Examine how the direct quotation is incorporated:</a:t>
            </a:r>
          </a:p>
          <a:p>
            <a:pPr marL="0" indent="0">
              <a:buNone/>
            </a:pPr>
            <a:endParaRPr lang="en-GB" sz="5500" dirty="0">
              <a:solidFill>
                <a:schemeClr val="accent1">
                  <a:lumMod val="75000"/>
                </a:schemeClr>
              </a:solidFill>
            </a:endParaRPr>
          </a:p>
          <a:p>
            <a:pPr marL="0" indent="0">
              <a:buNone/>
            </a:pPr>
            <a:r>
              <a:rPr lang="en-GB" sz="7200" b="1" u="sng" dirty="0">
                <a:solidFill>
                  <a:schemeClr val="accent1">
                    <a:lumMod val="75000"/>
                  </a:schemeClr>
                </a:solidFill>
              </a:rPr>
              <a:t>Original sentence:</a:t>
            </a:r>
            <a:r>
              <a:rPr lang="en-GB" sz="6400" b="1" u="sng" dirty="0">
                <a:solidFill>
                  <a:schemeClr val="accent1">
                    <a:lumMod val="75000"/>
                  </a:schemeClr>
                </a:solidFill>
              </a:rPr>
              <a:t> </a:t>
            </a:r>
            <a:r>
              <a:rPr lang="en-GB" sz="6400" dirty="0">
                <a:solidFill>
                  <a:schemeClr val="accent1">
                    <a:lumMod val="75000"/>
                  </a:schemeClr>
                </a:solidFill>
              </a:rPr>
              <a:t>“</a:t>
            </a:r>
            <a:r>
              <a:rPr lang="en-GB" sz="6400" dirty="0">
                <a:solidFill>
                  <a:schemeClr val="accent1">
                    <a:lumMod val="75000"/>
                  </a:schemeClr>
                </a:solidFill>
                <a:highlight>
                  <a:srgbClr val="00FF00"/>
                </a:highlight>
              </a:rPr>
              <a:t>Bear in mind that </a:t>
            </a:r>
            <a:r>
              <a:rPr lang="en-GB" sz="6400" dirty="0">
                <a:solidFill>
                  <a:schemeClr val="accent1">
                    <a:lumMod val="75000"/>
                  </a:schemeClr>
                </a:solidFill>
                <a:highlight>
                  <a:srgbClr val="FFFF00"/>
                </a:highlight>
              </a:rPr>
              <a:t>many of the key ideas of calculus are novel, and were introduced, somewhat reluctantly, only after it gradually dawned on mathematicians that they were actually indispensable</a:t>
            </a:r>
            <a:r>
              <a:rPr lang="en-GB" sz="6400" dirty="0">
                <a:solidFill>
                  <a:schemeClr val="accent1">
                    <a:lumMod val="75000"/>
                  </a:schemeClr>
                </a:solidFill>
              </a:rPr>
              <a:t>” (Silverman, 1985, p. xvi).</a:t>
            </a:r>
          </a:p>
          <a:p>
            <a:pPr marL="0" indent="0">
              <a:buNone/>
            </a:pPr>
            <a:endParaRPr lang="en-GB" sz="5500" dirty="0">
              <a:solidFill>
                <a:schemeClr val="accent1">
                  <a:lumMod val="75000"/>
                </a:schemeClr>
              </a:solidFill>
            </a:endParaRPr>
          </a:p>
          <a:p>
            <a:pPr marL="0" indent="0">
              <a:buNone/>
            </a:pPr>
            <a:r>
              <a:rPr lang="en-GB" sz="7200" dirty="0">
                <a:solidFill>
                  <a:schemeClr val="accent1">
                    <a:lumMod val="75000"/>
                  </a:schemeClr>
                </a:solidFill>
              </a:rPr>
              <a:t>Engineering students generally complain about the complexity of the subjects in their courses. Especially, the Calculus is found to be extra demanding among engineering students who find the topics difficult to understand. However, it is not just students who have found calculus troublesome. </a:t>
            </a:r>
            <a:r>
              <a:rPr lang="en-GB" sz="7200" dirty="0">
                <a:solidFill>
                  <a:srgbClr val="FF0000"/>
                </a:solidFill>
              </a:rPr>
              <a:t>Silverman reminds engineering students that</a:t>
            </a:r>
            <a:r>
              <a:rPr lang="en-GB" sz="7200" dirty="0">
                <a:solidFill>
                  <a:schemeClr val="accent1">
                    <a:lumMod val="75000"/>
                  </a:schemeClr>
                </a:solidFill>
              </a:rPr>
              <a:t> “many of the key ideas of calculus are novel, and were introduced, somewhat reluctantly, only after it gradually dawned on mathematicians that they were actually indispensable” </a:t>
            </a:r>
            <a:r>
              <a:rPr lang="en-GB" sz="7200" dirty="0">
                <a:solidFill>
                  <a:srgbClr val="FF0000"/>
                </a:solidFill>
              </a:rPr>
              <a:t>(1985, p. xvi). </a:t>
            </a:r>
            <a:r>
              <a:rPr lang="en-GB" sz="7200" dirty="0">
                <a:solidFill>
                  <a:schemeClr val="accent1">
                    <a:lumMod val="75000"/>
                  </a:schemeClr>
                </a:solidFill>
              </a:rPr>
              <a:t>Briefly, engineering students should learn to embrace the complexity of their studies to explore the principles of engineering. </a:t>
            </a:r>
          </a:p>
          <a:p>
            <a:pPr marL="0" indent="0">
              <a:buNone/>
            </a:pPr>
            <a:endParaRPr lang="en-GB" dirty="0">
              <a:solidFill>
                <a:schemeClr val="accent1">
                  <a:lumMod val="75000"/>
                </a:schemeClr>
              </a:solidFill>
            </a:endParaRPr>
          </a:p>
          <a:p>
            <a:pPr marL="0" indent="0">
              <a:buNone/>
            </a:pPr>
            <a:endParaRPr lang="en-GB" dirty="0">
              <a:solidFill>
                <a:schemeClr val="accent1">
                  <a:lumMod val="75000"/>
                </a:schemeClr>
              </a:solidFill>
            </a:endParaRPr>
          </a:p>
          <a:p>
            <a:pPr marL="0" indent="0">
              <a:buNone/>
            </a:pPr>
            <a:endParaRPr lang="en-GB" dirty="0">
              <a:solidFill>
                <a:schemeClr val="accent1">
                  <a:lumMod val="75000"/>
                </a:schemeClr>
              </a:solidFill>
            </a:endParaRPr>
          </a:p>
          <a:p>
            <a:pPr marL="0" indent="0">
              <a:buNone/>
            </a:pPr>
            <a:endParaRPr lang="en-GB" dirty="0">
              <a:solidFill>
                <a:schemeClr val="accent1">
                  <a:lumMod val="75000"/>
                </a:schemeClr>
              </a:solidFill>
            </a:endParaRPr>
          </a:p>
          <a:p>
            <a:pPr marL="0" indent="0">
              <a:buNone/>
            </a:pPr>
            <a:endParaRPr lang="en-GB" dirty="0">
              <a:solidFill>
                <a:schemeClr val="accent1">
                  <a:lumMod val="75000"/>
                </a:schemeClr>
              </a:solidFill>
            </a:endParaRPr>
          </a:p>
          <a:p>
            <a:pPr marL="0" indent="0">
              <a:buNone/>
            </a:pPr>
            <a:endParaRPr lang="en-GB" dirty="0">
              <a:solidFill>
                <a:schemeClr val="accent1">
                  <a:lumMod val="75000"/>
                </a:schemeClr>
              </a:solidFill>
            </a:endParaRPr>
          </a:p>
        </p:txBody>
      </p:sp>
    </p:spTree>
    <p:extLst>
      <p:ext uri="{BB962C8B-B14F-4D97-AF65-F5344CB8AC3E}">
        <p14:creationId xmlns:p14="http://schemas.microsoft.com/office/powerpoint/2010/main" val="1221547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F904-446A-4E01-AE39-AA5A92739BBE}"/>
              </a:ext>
            </a:extLst>
          </p:cNvPr>
          <p:cNvSpPr>
            <a:spLocks noGrp="1"/>
          </p:cNvSpPr>
          <p:nvPr>
            <p:ph type="title"/>
          </p:nvPr>
        </p:nvSpPr>
        <p:spPr/>
        <p:txBody>
          <a:bodyPr/>
          <a:lstStyle/>
          <a:p>
            <a:r>
              <a:rPr lang="en-GB" dirty="0"/>
              <a:t>Shortened Quote with Ellipsis (…)</a:t>
            </a:r>
          </a:p>
        </p:txBody>
      </p:sp>
      <p:sp>
        <p:nvSpPr>
          <p:cNvPr id="3" name="Content Placeholder 2">
            <a:extLst>
              <a:ext uri="{FF2B5EF4-FFF2-40B4-BE49-F238E27FC236}">
                <a16:creationId xmlns:a16="http://schemas.microsoft.com/office/drawing/2014/main" id="{BEEFC2E6-4F7B-43E0-903D-AE57C13BE582}"/>
              </a:ext>
            </a:extLst>
          </p:cNvPr>
          <p:cNvSpPr>
            <a:spLocks noGrp="1"/>
          </p:cNvSpPr>
          <p:nvPr>
            <p:ph idx="1"/>
          </p:nvPr>
        </p:nvSpPr>
        <p:spPr/>
        <p:txBody>
          <a:bodyPr>
            <a:normAutofit/>
          </a:bodyPr>
          <a:lstStyle/>
          <a:p>
            <a:r>
              <a:rPr lang="en-GB" sz="2400" dirty="0"/>
              <a:t>The text you want to borrow may be quite </a:t>
            </a:r>
            <a:r>
              <a:rPr lang="en-GB" sz="2400" b="1" dirty="0"/>
              <a:t>long</a:t>
            </a:r>
            <a:r>
              <a:rPr lang="en-GB" sz="2400" dirty="0"/>
              <a:t> and include </a:t>
            </a:r>
            <a:r>
              <a:rPr lang="en-GB" sz="2400" b="1" dirty="0"/>
              <a:t>unnecessary</a:t>
            </a:r>
            <a:r>
              <a:rPr lang="en-GB" sz="2400" dirty="0"/>
              <a:t> details. In such cases, irrelevant parts of the text can be omitted.</a:t>
            </a:r>
          </a:p>
          <a:p>
            <a:r>
              <a:rPr lang="en-GB" sz="2400" dirty="0"/>
              <a:t>Use of ellipsis (…) in the place of the omitted words shows that you have deliberately </a:t>
            </a:r>
            <a:r>
              <a:rPr lang="en-GB" sz="2400" b="1" dirty="0"/>
              <a:t>left out</a:t>
            </a:r>
            <a:r>
              <a:rPr lang="en-GB" sz="2400" dirty="0"/>
              <a:t> some words.</a:t>
            </a:r>
          </a:p>
          <a:p>
            <a:r>
              <a:rPr lang="en-GB" sz="2400" dirty="0"/>
              <a:t>When using ellipsis, </a:t>
            </a:r>
            <a:r>
              <a:rPr lang="en-GB" sz="2400" b="1" dirty="0"/>
              <a:t>accuracy</a:t>
            </a:r>
            <a:r>
              <a:rPr lang="en-GB" sz="2400" dirty="0"/>
              <a:t> and the </a:t>
            </a:r>
            <a:r>
              <a:rPr lang="en-GB" sz="2400" b="1" dirty="0"/>
              <a:t>meaning</a:t>
            </a:r>
            <a:r>
              <a:rPr lang="en-GB" sz="2400" dirty="0"/>
              <a:t> of the remaining sentence should be ensured.</a:t>
            </a:r>
          </a:p>
        </p:txBody>
      </p:sp>
    </p:spTree>
    <p:extLst>
      <p:ext uri="{BB962C8B-B14F-4D97-AF65-F5344CB8AC3E}">
        <p14:creationId xmlns:p14="http://schemas.microsoft.com/office/powerpoint/2010/main" val="387550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2926C-723E-48EB-BC59-0D3C9814A162}"/>
              </a:ext>
            </a:extLst>
          </p:cNvPr>
          <p:cNvSpPr>
            <a:spLocks noGrp="1"/>
          </p:cNvSpPr>
          <p:nvPr>
            <p:ph idx="1"/>
          </p:nvPr>
        </p:nvSpPr>
        <p:spPr>
          <a:xfrm>
            <a:off x="1257663" y="1136650"/>
            <a:ext cx="9676673" cy="4584699"/>
          </a:xfrm>
        </p:spPr>
        <p:txBody>
          <a:bodyPr anchor="ctr">
            <a:normAutofit fontScale="25000" lnSpcReduction="20000"/>
          </a:bodyPr>
          <a:lstStyle/>
          <a:p>
            <a:pPr marL="0" indent="0">
              <a:buNone/>
            </a:pPr>
            <a:endParaRPr lang="en-GB" sz="3200" dirty="0">
              <a:solidFill>
                <a:schemeClr val="accent1">
                  <a:lumMod val="75000"/>
                </a:schemeClr>
              </a:solidFill>
              <a:latin typeface="+mj-lt"/>
            </a:endParaRPr>
          </a:p>
          <a:p>
            <a:pPr marL="0" indent="0">
              <a:buNone/>
            </a:pPr>
            <a:endParaRPr lang="en-GB" sz="3200" dirty="0">
              <a:solidFill>
                <a:schemeClr val="accent1">
                  <a:lumMod val="75000"/>
                </a:schemeClr>
              </a:solidFill>
              <a:latin typeface="+mj-lt"/>
            </a:endParaRPr>
          </a:p>
          <a:p>
            <a:pPr marL="0" indent="0">
              <a:buNone/>
            </a:pPr>
            <a:endParaRPr lang="en-GB" sz="12800" dirty="0">
              <a:solidFill>
                <a:schemeClr val="accent1">
                  <a:lumMod val="75000"/>
                </a:schemeClr>
              </a:solidFill>
              <a:latin typeface="+mj-lt"/>
            </a:endParaRPr>
          </a:p>
          <a:p>
            <a:pPr marL="0" indent="0">
              <a:buNone/>
            </a:pPr>
            <a:endParaRPr lang="en-GB" sz="12800" dirty="0">
              <a:solidFill>
                <a:schemeClr val="accent1">
                  <a:lumMod val="75000"/>
                </a:schemeClr>
              </a:solidFill>
              <a:latin typeface="+mj-lt"/>
            </a:endParaRPr>
          </a:p>
          <a:p>
            <a:pPr marL="0" indent="0">
              <a:buNone/>
            </a:pPr>
            <a:r>
              <a:rPr lang="en-GB" sz="12800" dirty="0">
                <a:solidFill>
                  <a:schemeClr val="accent1">
                    <a:lumMod val="75000"/>
                  </a:schemeClr>
                </a:solidFill>
                <a:latin typeface="+mj-lt"/>
              </a:rPr>
              <a:t>Examine how ellipsis is used:</a:t>
            </a:r>
          </a:p>
          <a:p>
            <a:pPr marL="0" indent="0">
              <a:buNone/>
            </a:pPr>
            <a:endParaRPr lang="en-GB" sz="5500" dirty="0">
              <a:solidFill>
                <a:schemeClr val="accent1">
                  <a:lumMod val="75000"/>
                </a:schemeClr>
              </a:solidFill>
            </a:endParaRPr>
          </a:p>
          <a:p>
            <a:pPr marL="0" indent="0">
              <a:buNone/>
            </a:pPr>
            <a:r>
              <a:rPr lang="en-GB" sz="7200" b="1" u="sng" dirty="0">
                <a:solidFill>
                  <a:schemeClr val="accent1">
                    <a:lumMod val="75000"/>
                  </a:schemeClr>
                </a:solidFill>
              </a:rPr>
              <a:t>Original sentence:</a:t>
            </a:r>
            <a:r>
              <a:rPr lang="en-GB" sz="6400" b="1" u="sng" dirty="0">
                <a:solidFill>
                  <a:schemeClr val="accent1">
                    <a:lumMod val="75000"/>
                  </a:schemeClr>
                </a:solidFill>
              </a:rPr>
              <a:t> </a:t>
            </a:r>
            <a:r>
              <a:rPr lang="en-GB" sz="6400" dirty="0">
                <a:solidFill>
                  <a:schemeClr val="accent1">
                    <a:lumMod val="75000"/>
                  </a:schemeClr>
                </a:solidFill>
              </a:rPr>
              <a:t>“Bear in mind that many of the key ideas of calculus </a:t>
            </a:r>
            <a:r>
              <a:rPr lang="en-GB" sz="6400" strike="sngStrike" dirty="0">
                <a:solidFill>
                  <a:schemeClr val="accent1">
                    <a:lumMod val="75000"/>
                  </a:schemeClr>
                </a:solidFill>
                <a:highlight>
                  <a:srgbClr val="FFFF00"/>
                </a:highlight>
              </a:rPr>
              <a:t>are novel, and </a:t>
            </a:r>
            <a:r>
              <a:rPr lang="en-GB" sz="6400" dirty="0">
                <a:solidFill>
                  <a:schemeClr val="accent1">
                    <a:lumMod val="75000"/>
                  </a:schemeClr>
                </a:solidFill>
              </a:rPr>
              <a:t>were introduced, </a:t>
            </a:r>
            <a:r>
              <a:rPr lang="en-GB" sz="6400" strike="sngStrike" dirty="0">
                <a:solidFill>
                  <a:schemeClr val="accent1">
                    <a:lumMod val="75000"/>
                  </a:schemeClr>
                </a:solidFill>
                <a:highlight>
                  <a:srgbClr val="FFFF00"/>
                </a:highlight>
              </a:rPr>
              <a:t>somewhat reluctantly, </a:t>
            </a:r>
            <a:r>
              <a:rPr lang="en-GB" sz="6400" dirty="0">
                <a:solidFill>
                  <a:schemeClr val="accent1">
                    <a:lumMod val="75000"/>
                  </a:schemeClr>
                </a:solidFill>
              </a:rPr>
              <a:t>only after it gradually dawned on mathematicians that they were actually indispensable” (Silverman, 1985, p. xvi).</a:t>
            </a:r>
          </a:p>
          <a:p>
            <a:pPr marL="0" indent="0">
              <a:buNone/>
            </a:pPr>
            <a:endParaRPr lang="en-GB" sz="5500" dirty="0">
              <a:solidFill>
                <a:schemeClr val="accent1">
                  <a:lumMod val="75000"/>
                </a:schemeClr>
              </a:solidFill>
            </a:endParaRPr>
          </a:p>
          <a:p>
            <a:pPr marL="0" indent="0">
              <a:buNone/>
            </a:pPr>
            <a:r>
              <a:rPr lang="en-GB" sz="7200" dirty="0">
                <a:solidFill>
                  <a:schemeClr val="accent1">
                    <a:lumMod val="75000"/>
                  </a:schemeClr>
                </a:solidFill>
              </a:rPr>
              <a:t>Engineering students generally complain about the complexity of the subjects in their courses. Especially, the Calculus is found to be extra demanding among engineering students who find the topics difficult to understand. However, it is not just students who have found calculus troublesome. </a:t>
            </a:r>
            <a:r>
              <a:rPr lang="en-GB" sz="7200" dirty="0">
                <a:solidFill>
                  <a:srgbClr val="FF0000"/>
                </a:solidFill>
              </a:rPr>
              <a:t>Silverman reminds engineering students that</a:t>
            </a:r>
            <a:r>
              <a:rPr lang="en-GB" sz="7200" dirty="0">
                <a:solidFill>
                  <a:schemeClr val="accent1">
                    <a:lumMod val="75000"/>
                  </a:schemeClr>
                </a:solidFill>
                <a:highlight>
                  <a:srgbClr val="FFFF00"/>
                </a:highlight>
              </a:rPr>
              <a:t> “many of the key ideas of calculus … were introduced … only after it gradually dawned on mathematicians that they were actually indispensable”</a:t>
            </a:r>
            <a:r>
              <a:rPr lang="en-GB" sz="7200" dirty="0">
                <a:solidFill>
                  <a:schemeClr val="accent1">
                    <a:lumMod val="75000"/>
                  </a:schemeClr>
                </a:solidFill>
              </a:rPr>
              <a:t> </a:t>
            </a:r>
            <a:r>
              <a:rPr lang="en-GB" sz="7200" dirty="0">
                <a:solidFill>
                  <a:srgbClr val="FF0000"/>
                </a:solidFill>
              </a:rPr>
              <a:t>(1985, p. xvi). </a:t>
            </a:r>
            <a:r>
              <a:rPr lang="en-GB" sz="7200" dirty="0">
                <a:solidFill>
                  <a:schemeClr val="accent1">
                    <a:lumMod val="75000"/>
                  </a:schemeClr>
                </a:solidFill>
              </a:rPr>
              <a:t>Briefly, engineering students will learn to embrace the complexity of their studies to explore the principles of engineering. </a:t>
            </a:r>
          </a:p>
          <a:p>
            <a:pPr marL="0" indent="0">
              <a:buNone/>
            </a:pPr>
            <a:endParaRPr lang="en-GB" dirty="0">
              <a:solidFill>
                <a:schemeClr val="accent1">
                  <a:lumMod val="75000"/>
                </a:schemeClr>
              </a:solidFill>
            </a:endParaRPr>
          </a:p>
          <a:p>
            <a:pPr marL="0" indent="0">
              <a:buNone/>
            </a:pPr>
            <a:endParaRPr lang="en-GB" dirty="0">
              <a:solidFill>
                <a:schemeClr val="accent1">
                  <a:lumMod val="75000"/>
                </a:schemeClr>
              </a:solidFill>
            </a:endParaRPr>
          </a:p>
          <a:p>
            <a:pPr marL="0" indent="0">
              <a:buNone/>
            </a:pPr>
            <a:endParaRPr lang="en-GB" dirty="0">
              <a:solidFill>
                <a:schemeClr val="accent1">
                  <a:lumMod val="75000"/>
                </a:schemeClr>
              </a:solidFill>
            </a:endParaRPr>
          </a:p>
          <a:p>
            <a:pPr marL="0" indent="0">
              <a:buNone/>
            </a:pPr>
            <a:endParaRPr lang="en-GB" dirty="0">
              <a:solidFill>
                <a:schemeClr val="accent1">
                  <a:lumMod val="75000"/>
                </a:schemeClr>
              </a:solidFill>
            </a:endParaRPr>
          </a:p>
          <a:p>
            <a:pPr marL="0" indent="0">
              <a:buNone/>
            </a:pPr>
            <a:endParaRPr lang="en-GB" dirty="0">
              <a:solidFill>
                <a:schemeClr val="accent1">
                  <a:lumMod val="75000"/>
                </a:schemeClr>
              </a:solidFill>
            </a:endParaRPr>
          </a:p>
          <a:p>
            <a:pPr marL="0" indent="0">
              <a:buNone/>
            </a:pPr>
            <a:endParaRPr lang="en-GB" dirty="0">
              <a:solidFill>
                <a:schemeClr val="accent1">
                  <a:lumMod val="75000"/>
                </a:schemeClr>
              </a:solidFill>
            </a:endParaRPr>
          </a:p>
        </p:txBody>
      </p:sp>
    </p:spTree>
    <p:extLst>
      <p:ext uri="{BB962C8B-B14F-4D97-AF65-F5344CB8AC3E}">
        <p14:creationId xmlns:p14="http://schemas.microsoft.com/office/powerpoint/2010/main" val="342953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461F-D3E0-41A9-851B-7106DB2DE387}"/>
              </a:ext>
            </a:extLst>
          </p:cNvPr>
          <p:cNvSpPr>
            <a:spLocks noGrp="1"/>
          </p:cNvSpPr>
          <p:nvPr>
            <p:ph type="title"/>
          </p:nvPr>
        </p:nvSpPr>
        <p:spPr/>
        <p:txBody>
          <a:bodyPr/>
          <a:lstStyle/>
          <a:p>
            <a:r>
              <a:rPr lang="en-GB" dirty="0"/>
              <a:t>Now, go to the breakout rooms</a:t>
            </a:r>
          </a:p>
        </p:txBody>
      </p:sp>
    </p:spTree>
    <p:extLst>
      <p:ext uri="{BB962C8B-B14F-4D97-AF65-F5344CB8AC3E}">
        <p14:creationId xmlns:p14="http://schemas.microsoft.com/office/powerpoint/2010/main" val="4174089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9CE2-F6A3-4975-A646-7A4AD7819554}"/>
              </a:ext>
            </a:extLst>
          </p:cNvPr>
          <p:cNvSpPr>
            <a:spLocks noGrp="1"/>
          </p:cNvSpPr>
          <p:nvPr>
            <p:ph type="title"/>
          </p:nvPr>
        </p:nvSpPr>
        <p:spPr/>
        <p:txBody>
          <a:bodyPr/>
          <a:lstStyle/>
          <a:p>
            <a:r>
              <a:rPr lang="en-GB" b="1" dirty="0"/>
              <a:t>Breakout room exercise:</a:t>
            </a:r>
            <a:endParaRPr lang="en-GB" dirty="0"/>
          </a:p>
        </p:txBody>
      </p:sp>
      <p:sp>
        <p:nvSpPr>
          <p:cNvPr id="3" name="Content Placeholder 2">
            <a:extLst>
              <a:ext uri="{FF2B5EF4-FFF2-40B4-BE49-F238E27FC236}">
                <a16:creationId xmlns:a16="http://schemas.microsoft.com/office/drawing/2014/main" id="{80B72848-8196-46C7-B09E-010F99C0DB86}"/>
              </a:ext>
            </a:extLst>
          </p:cNvPr>
          <p:cNvSpPr>
            <a:spLocks noGrp="1"/>
          </p:cNvSpPr>
          <p:nvPr>
            <p:ph idx="1"/>
          </p:nvPr>
        </p:nvSpPr>
        <p:spPr/>
        <p:txBody>
          <a:bodyPr/>
          <a:lstStyle/>
          <a:p>
            <a:pPr marL="0" indent="0">
              <a:buNone/>
            </a:pPr>
            <a:r>
              <a:rPr lang="en-GB" dirty="0"/>
              <a:t>This meteorite had immense value for continuing studies because </a:t>
            </a:r>
            <a:r>
              <a:rPr lang="en-GB" dirty="0">
                <a:solidFill>
                  <a:srgbClr val="FF0000"/>
                </a:solidFill>
              </a:rPr>
              <a:t>“Man may not set foot on Mars in the near future, but Mars has come to us" (Jha, 2012, p.4).</a:t>
            </a:r>
          </a:p>
          <a:p>
            <a:endParaRPr lang="en-GB" dirty="0"/>
          </a:p>
        </p:txBody>
      </p:sp>
    </p:spTree>
    <p:extLst>
      <p:ext uri="{BB962C8B-B14F-4D97-AF65-F5344CB8AC3E}">
        <p14:creationId xmlns:p14="http://schemas.microsoft.com/office/powerpoint/2010/main" val="1800891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627F-C2F6-40EC-AE59-395A77190FBA}"/>
              </a:ext>
            </a:extLst>
          </p:cNvPr>
          <p:cNvSpPr>
            <a:spLocks noGrp="1"/>
          </p:cNvSpPr>
          <p:nvPr>
            <p:ph type="title"/>
          </p:nvPr>
        </p:nvSpPr>
        <p:spPr>
          <a:xfrm>
            <a:off x="2806706" y="568345"/>
            <a:ext cx="8897565" cy="1560716"/>
          </a:xfrm>
        </p:spPr>
        <p:txBody>
          <a:bodyPr>
            <a:normAutofit fontScale="90000"/>
          </a:bodyPr>
          <a:lstStyle/>
          <a:p>
            <a:br>
              <a:rPr lang="en-GB" dirty="0"/>
            </a:br>
            <a:r>
              <a:rPr lang="en-GB" dirty="0"/>
              <a:t>This is all for today!</a:t>
            </a:r>
            <a:br>
              <a:rPr lang="en-GB" dirty="0"/>
            </a:br>
            <a:br>
              <a:rPr lang="en-GB" dirty="0"/>
            </a:br>
            <a:br>
              <a:rPr lang="en-GB" dirty="0"/>
            </a:br>
            <a:r>
              <a:rPr lang="en-GB" dirty="0"/>
              <a:t>See you in the next class..</a:t>
            </a:r>
            <a:br>
              <a:rPr lang="en-GB" dirty="0"/>
            </a:br>
            <a:endParaRPr lang="en-GB" dirty="0"/>
          </a:p>
        </p:txBody>
      </p:sp>
      <p:sp>
        <p:nvSpPr>
          <p:cNvPr id="3" name="Content Placeholder 2">
            <a:extLst>
              <a:ext uri="{FF2B5EF4-FFF2-40B4-BE49-F238E27FC236}">
                <a16:creationId xmlns:a16="http://schemas.microsoft.com/office/drawing/2014/main" id="{BCDA5C33-F7CA-44C9-86B1-602BF26071A5}"/>
              </a:ext>
            </a:extLst>
          </p:cNvPr>
          <p:cNvSpPr>
            <a:spLocks noGrp="1"/>
          </p:cNvSpPr>
          <p:nvPr>
            <p:ph idx="1"/>
          </p:nvPr>
        </p:nvSpPr>
        <p:spPr>
          <a:xfrm>
            <a:off x="2933699" y="2438400"/>
            <a:ext cx="5348909" cy="3651504"/>
          </a:xfrm>
        </p:spPr>
        <p:txBody>
          <a:bodyPr>
            <a:normAutofit/>
          </a:bodyPr>
          <a:lstStyle/>
          <a:p>
            <a:pPr marL="0" indent="0">
              <a:buNone/>
            </a:pPr>
            <a:endParaRPr lang="en-GB" sz="2800" dirty="0"/>
          </a:p>
          <a:p>
            <a:pPr marL="0" indent="0">
              <a:buNone/>
            </a:pPr>
            <a:endParaRPr lang="en-GB" sz="2800" dirty="0"/>
          </a:p>
          <a:p>
            <a:pPr marL="0" indent="0">
              <a:buNone/>
            </a:pPr>
            <a:endParaRPr lang="en-GB" sz="2800" dirty="0"/>
          </a:p>
          <a:p>
            <a:pPr marL="0" indent="0">
              <a:buNone/>
            </a:pPr>
            <a:r>
              <a:rPr lang="en-GB" sz="2800" dirty="0"/>
              <a:t>Don’t forget to do the direct quoting exercise on p. 37 in the book. Answer Key is on NINOVA.</a:t>
            </a:r>
          </a:p>
        </p:txBody>
      </p:sp>
      <p:pic>
        <p:nvPicPr>
          <p:cNvPr id="7" name="Graphic 6" descr="Smiling Face with No Fill">
            <a:extLst>
              <a:ext uri="{FF2B5EF4-FFF2-40B4-BE49-F238E27FC236}">
                <a16:creationId xmlns:a16="http://schemas.microsoft.com/office/drawing/2014/main" id="{80ECB7F5-25CA-43F8-A51E-034498F7C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83173" y="2797185"/>
            <a:ext cx="2933934" cy="2933934"/>
          </a:xfrm>
          <a:prstGeom prst="rect">
            <a:avLst/>
          </a:prstGeom>
        </p:spPr>
      </p:pic>
    </p:spTree>
    <p:extLst>
      <p:ext uri="{BB962C8B-B14F-4D97-AF65-F5344CB8AC3E}">
        <p14:creationId xmlns:p14="http://schemas.microsoft.com/office/powerpoint/2010/main" val="33803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51FB86-BD69-4677-AFED-7CD68A643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81A81-252B-49B5-BEA8-C9077751CE85}"/>
              </a:ext>
            </a:extLst>
          </p:cNvPr>
          <p:cNvSpPr>
            <a:spLocks noGrp="1"/>
          </p:cNvSpPr>
          <p:nvPr>
            <p:ph type="title"/>
          </p:nvPr>
        </p:nvSpPr>
        <p:spPr>
          <a:xfrm>
            <a:off x="1846580" y="568345"/>
            <a:ext cx="9701953" cy="1560716"/>
          </a:xfrm>
        </p:spPr>
        <p:txBody>
          <a:bodyPr>
            <a:normAutofit/>
          </a:bodyPr>
          <a:lstStyle/>
          <a:p>
            <a:r>
              <a:rPr lang="en-GB" dirty="0"/>
              <a:t>What are we going to learn today?</a:t>
            </a:r>
          </a:p>
        </p:txBody>
      </p:sp>
      <p:cxnSp>
        <p:nvCxnSpPr>
          <p:cNvPr id="11" name="Straight Connector 10">
            <a:extLst>
              <a:ext uri="{FF2B5EF4-FFF2-40B4-BE49-F238E27FC236}">
                <a16:creationId xmlns:a16="http://schemas.microsoft.com/office/drawing/2014/main" id="{C4672997-27C6-4949-8EB4-FFBC54AC0E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46580" y="2176009"/>
            <a:ext cx="970195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D4EC5A3-2214-4EEF-9377-0C34CA6FD191}"/>
              </a:ext>
            </a:extLst>
          </p:cNvPr>
          <p:cNvGraphicFramePr>
            <a:graphicFrameLocks noGrp="1"/>
          </p:cNvGraphicFramePr>
          <p:nvPr>
            <p:ph idx="1"/>
            <p:extLst>
              <p:ext uri="{D42A27DB-BD31-4B8C-83A1-F6EECF244321}">
                <p14:modId xmlns:p14="http://schemas.microsoft.com/office/powerpoint/2010/main" val="3763821447"/>
              </p:ext>
            </p:extLst>
          </p:nvPr>
        </p:nvGraphicFramePr>
        <p:xfrm>
          <a:off x="1846580" y="2438400"/>
          <a:ext cx="9701953"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74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6706" y="568345"/>
            <a:ext cx="8897565" cy="1560716"/>
          </a:xfrm>
        </p:spPr>
        <p:txBody>
          <a:bodyPr>
            <a:normAutofit/>
          </a:bodyPr>
          <a:lstStyle/>
          <a:p>
            <a:r>
              <a:rPr lang="en-US" dirty="0"/>
              <a:t>WHAT IS PLAGIARISM?</a:t>
            </a:r>
          </a:p>
        </p:txBody>
      </p:sp>
      <p:graphicFrame>
        <p:nvGraphicFramePr>
          <p:cNvPr id="5" name="Content Placeholder 2">
            <a:extLst>
              <a:ext uri="{FF2B5EF4-FFF2-40B4-BE49-F238E27FC236}">
                <a16:creationId xmlns:a16="http://schemas.microsoft.com/office/drawing/2014/main" id="{6A3723C3-C6BD-4DC4-9FB7-455799AAE652}"/>
              </a:ext>
            </a:extLst>
          </p:cNvPr>
          <p:cNvGraphicFramePr>
            <a:graphicFrameLocks noGrp="1"/>
          </p:cNvGraphicFramePr>
          <p:nvPr>
            <p:ph idx="1"/>
            <p:extLst>
              <p:ext uri="{D42A27DB-BD31-4B8C-83A1-F6EECF244321}">
                <p14:modId xmlns:p14="http://schemas.microsoft.com/office/powerpoint/2010/main" val="1601721043"/>
              </p:ext>
            </p:extLst>
          </p:nvPr>
        </p:nvGraphicFramePr>
        <p:xfrm>
          <a:off x="548640" y="2438399"/>
          <a:ext cx="11155998" cy="3851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173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6706" y="568345"/>
            <a:ext cx="8897565" cy="1560716"/>
          </a:xfrm>
        </p:spPr>
        <p:txBody>
          <a:bodyPr>
            <a:normAutofit/>
          </a:bodyPr>
          <a:lstStyle/>
          <a:p>
            <a:r>
              <a:rPr lang="en-US" dirty="0"/>
              <a:t>WHAT IS CITATION?</a:t>
            </a:r>
            <a:br>
              <a:rPr lang="en-US" dirty="0"/>
            </a:br>
            <a:endParaRPr lang="en-US" dirty="0"/>
          </a:p>
        </p:txBody>
      </p:sp>
      <p:graphicFrame>
        <p:nvGraphicFramePr>
          <p:cNvPr id="5" name="Content Placeholder 2">
            <a:extLst>
              <a:ext uri="{FF2B5EF4-FFF2-40B4-BE49-F238E27FC236}">
                <a16:creationId xmlns:a16="http://schemas.microsoft.com/office/drawing/2014/main" id="{8575282B-6FB4-451A-B4AC-6CA0295DB8C7}"/>
              </a:ext>
            </a:extLst>
          </p:cNvPr>
          <p:cNvGraphicFramePr>
            <a:graphicFrameLocks noGrp="1"/>
          </p:cNvGraphicFramePr>
          <p:nvPr>
            <p:ph idx="1"/>
            <p:extLst>
              <p:ext uri="{D42A27DB-BD31-4B8C-83A1-F6EECF244321}">
                <p14:modId xmlns:p14="http://schemas.microsoft.com/office/powerpoint/2010/main" val="4251595347"/>
              </p:ext>
            </p:extLst>
          </p:nvPr>
        </p:nvGraphicFramePr>
        <p:xfrm>
          <a:off x="2926080" y="2255519"/>
          <a:ext cx="8778558" cy="4034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901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0DAF15-8AF2-4607-BC7D-008DDFA29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023F75-BD2E-4177-8FA1-1EB9F3E4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4295"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09970" y="570523"/>
            <a:ext cx="2782278" cy="5519380"/>
          </a:xfrm>
        </p:spPr>
        <p:txBody>
          <a:bodyPr anchor="ctr">
            <a:normAutofit/>
          </a:bodyPr>
          <a:lstStyle/>
          <a:p>
            <a:r>
              <a:rPr lang="en-US" sz="3600" b="1" dirty="0">
                <a:solidFill>
                  <a:srgbClr val="FEFCF7"/>
                </a:solidFill>
              </a:rPr>
              <a:t>What to cite?</a:t>
            </a:r>
            <a:br>
              <a:rPr lang="en-US" sz="3600" dirty="0">
                <a:solidFill>
                  <a:srgbClr val="FEFCF7"/>
                </a:solidFill>
              </a:rPr>
            </a:br>
            <a:endParaRPr lang="en-US" sz="3600" dirty="0">
              <a:solidFill>
                <a:srgbClr val="FEFCF7"/>
              </a:solidFill>
            </a:endParaRPr>
          </a:p>
        </p:txBody>
      </p:sp>
      <p:sp>
        <p:nvSpPr>
          <p:cNvPr id="12" name="Rectangle 11">
            <a:extLst>
              <a:ext uri="{FF2B5EF4-FFF2-40B4-BE49-F238E27FC236}">
                <a16:creationId xmlns:a16="http://schemas.microsoft.com/office/drawing/2014/main" id="{8C31B5C6-9592-4D8F-923A-791E5EF95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86934" cy="6858002"/>
          </a:xfrm>
          <a:prstGeom prst="rect">
            <a:avLst/>
          </a:prstGeom>
          <a:solidFill>
            <a:schemeClr val="accent3">
              <a:lumMod val="50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53996" y="172721"/>
            <a:ext cx="6538302" cy="6573520"/>
          </a:xfrm>
        </p:spPr>
        <p:txBody>
          <a:bodyPr anchor="ctr">
            <a:normAutofit fontScale="77500" lnSpcReduction="20000"/>
          </a:bodyPr>
          <a:lstStyle/>
          <a:p>
            <a:pPr>
              <a:buFont typeface="Arial" panose="020B0604020202020204" pitchFamily="34" charset="0"/>
              <a:buChar char="•"/>
            </a:pPr>
            <a:endParaRPr lang="en-US" b="1" dirty="0">
              <a:solidFill>
                <a:srgbClr val="FEFCF7"/>
              </a:solidFill>
            </a:endParaRPr>
          </a:p>
          <a:p>
            <a:pPr>
              <a:buFont typeface="Arial" panose="020B0604020202020204" pitchFamily="34" charset="0"/>
              <a:buChar char="•"/>
            </a:pPr>
            <a:endParaRPr lang="en-US" b="1" dirty="0">
              <a:solidFill>
                <a:srgbClr val="FEFCF7"/>
              </a:solidFill>
            </a:endParaRPr>
          </a:p>
          <a:p>
            <a:pPr>
              <a:lnSpc>
                <a:spcPct val="120000"/>
              </a:lnSpc>
              <a:buFont typeface="Arial" panose="020B0604020202020204" pitchFamily="34" charset="0"/>
              <a:buChar char="•"/>
            </a:pPr>
            <a:r>
              <a:rPr lang="en-US" sz="2200" b="1" dirty="0">
                <a:solidFill>
                  <a:srgbClr val="FEFCF7"/>
                </a:solidFill>
              </a:rPr>
              <a:t>Common knowledge </a:t>
            </a:r>
          </a:p>
          <a:p>
            <a:pPr marL="0" indent="0">
              <a:lnSpc>
                <a:spcPct val="120000"/>
              </a:lnSpc>
              <a:buNone/>
            </a:pPr>
            <a:r>
              <a:rPr lang="en-US" sz="2200" b="1" dirty="0">
                <a:solidFill>
                  <a:srgbClr val="FEFCF7"/>
                </a:solidFill>
              </a:rPr>
              <a:t>(</a:t>
            </a:r>
            <a:r>
              <a:rPr lang="en-US" sz="2200" dirty="0">
                <a:solidFill>
                  <a:srgbClr val="FEFCF7"/>
                </a:solidFill>
              </a:rPr>
              <a:t>acquired knowledge and general information) </a:t>
            </a:r>
          </a:p>
          <a:p>
            <a:pPr marL="0" indent="0">
              <a:lnSpc>
                <a:spcPct val="120000"/>
              </a:lnSpc>
              <a:buNone/>
            </a:pPr>
            <a:r>
              <a:rPr lang="en-US" sz="2200" dirty="0">
                <a:solidFill>
                  <a:srgbClr val="FEFCF7"/>
                </a:solidFill>
              </a:rPr>
              <a:t>is NOT </a:t>
            </a:r>
            <a:r>
              <a:rPr lang="en-GB" sz="2200" dirty="0">
                <a:solidFill>
                  <a:srgbClr val="FEFCF7"/>
                </a:solidFill>
              </a:rPr>
              <a:t>CITED!</a:t>
            </a:r>
            <a:endParaRPr lang="tr-TR" sz="2200" dirty="0">
              <a:solidFill>
                <a:srgbClr val="FEFCF7"/>
              </a:solidFill>
            </a:endParaRPr>
          </a:p>
          <a:p>
            <a:pPr>
              <a:buFont typeface="Arial" panose="020B0604020202020204" pitchFamily="34" charset="0"/>
              <a:buChar char="•"/>
            </a:pPr>
            <a:r>
              <a:rPr lang="en-US" sz="2200" b="1" dirty="0">
                <a:solidFill>
                  <a:srgbClr val="FEFCF7"/>
                </a:solidFill>
              </a:rPr>
              <a:t>Specific knowledge </a:t>
            </a:r>
          </a:p>
          <a:p>
            <a:pPr marL="0" indent="0">
              <a:buNone/>
            </a:pPr>
            <a:r>
              <a:rPr lang="en-US" sz="2200" b="1" dirty="0">
                <a:solidFill>
                  <a:srgbClr val="FEFCF7"/>
                </a:solidFill>
              </a:rPr>
              <a:t>(</a:t>
            </a:r>
            <a:r>
              <a:rPr lang="en-US" sz="2200" dirty="0">
                <a:solidFill>
                  <a:srgbClr val="FEFCF7"/>
                </a:solidFill>
              </a:rPr>
              <a:t>statistics, data, or figures based on research) </a:t>
            </a:r>
          </a:p>
          <a:p>
            <a:pPr marL="0" indent="0">
              <a:buNone/>
            </a:pPr>
            <a:r>
              <a:rPr lang="en-US" sz="2200" dirty="0">
                <a:solidFill>
                  <a:srgbClr val="FEFCF7"/>
                </a:solidFill>
              </a:rPr>
              <a:t>is CITED!</a:t>
            </a:r>
          </a:p>
          <a:p>
            <a:pPr marL="0" indent="0">
              <a:buNone/>
            </a:pPr>
            <a:endParaRPr lang="en-US" sz="2100" dirty="0">
              <a:solidFill>
                <a:srgbClr val="FEFCF7"/>
              </a:solidFill>
            </a:endParaRPr>
          </a:p>
          <a:p>
            <a:pPr marL="0" indent="0">
              <a:buNone/>
            </a:pPr>
            <a:endParaRPr lang="en-US" sz="2100" dirty="0">
              <a:solidFill>
                <a:srgbClr val="FEFCF7"/>
              </a:solidFill>
            </a:endParaRPr>
          </a:p>
          <a:p>
            <a:pPr marL="0" indent="0">
              <a:buNone/>
            </a:pPr>
            <a:endParaRPr lang="en-US" sz="2100" dirty="0">
              <a:solidFill>
                <a:srgbClr val="FEFCF7"/>
              </a:solidFill>
            </a:endParaRPr>
          </a:p>
          <a:p>
            <a:pPr marL="0" indent="0">
              <a:buNone/>
            </a:pPr>
            <a:r>
              <a:rPr lang="en-US" sz="2100" b="1" dirty="0">
                <a:solidFill>
                  <a:srgbClr val="FEFCF7"/>
                </a:solidFill>
              </a:rPr>
              <a:t>Common knowledge: </a:t>
            </a:r>
            <a:r>
              <a:rPr lang="en-US" sz="2100" dirty="0">
                <a:solidFill>
                  <a:srgbClr val="FEFCF7"/>
                </a:solidFill>
              </a:rPr>
              <a:t>A solar car is an electrical vehicle that runs mainly on the solar power. </a:t>
            </a:r>
          </a:p>
          <a:p>
            <a:pPr marL="0" indent="0">
              <a:buNone/>
            </a:pPr>
            <a:endParaRPr lang="en-GB" sz="2100" dirty="0">
              <a:solidFill>
                <a:srgbClr val="FEFCF7"/>
              </a:solidFill>
            </a:endParaRPr>
          </a:p>
          <a:p>
            <a:pPr marL="0" indent="0">
              <a:buNone/>
            </a:pPr>
            <a:r>
              <a:rPr lang="en-US" sz="2100" b="1" dirty="0">
                <a:solidFill>
                  <a:srgbClr val="FEFCF7"/>
                </a:solidFill>
              </a:rPr>
              <a:t>Common knowledge: </a:t>
            </a:r>
            <a:r>
              <a:rPr lang="en-US" sz="2100" dirty="0">
                <a:solidFill>
                  <a:srgbClr val="FEFCF7"/>
                </a:solidFill>
              </a:rPr>
              <a:t>ITU Solar Car Team (ITUSCT) has been successfully participating in international solar car races.</a:t>
            </a:r>
          </a:p>
          <a:p>
            <a:pPr marL="0" indent="0">
              <a:buNone/>
            </a:pPr>
            <a:endParaRPr lang="en-GB" sz="2100" dirty="0">
              <a:solidFill>
                <a:srgbClr val="FEFCF7"/>
              </a:solidFill>
            </a:endParaRPr>
          </a:p>
          <a:p>
            <a:pPr marL="0" indent="0">
              <a:buNone/>
            </a:pPr>
            <a:r>
              <a:rPr lang="en-US" sz="2100" b="1" dirty="0">
                <a:solidFill>
                  <a:srgbClr val="FEFCF7"/>
                </a:solidFill>
              </a:rPr>
              <a:t>Specific knowledge: </a:t>
            </a:r>
            <a:r>
              <a:rPr lang="en-US" sz="2100" dirty="0">
                <a:solidFill>
                  <a:srgbClr val="FEFCF7"/>
                </a:solidFill>
              </a:rPr>
              <a:t>The eight solar cars that ITUSCT built were presented with 19 cups in different competitions in addition to the two international awards between 2005 and 2016. </a:t>
            </a:r>
            <a:endParaRPr lang="en-GB" sz="2100" dirty="0">
              <a:solidFill>
                <a:srgbClr val="FEFCF7"/>
              </a:solidFill>
            </a:endParaRPr>
          </a:p>
          <a:p>
            <a:endParaRPr lang="en-GB" dirty="0">
              <a:solidFill>
                <a:srgbClr val="FEFCF7"/>
              </a:solidFill>
            </a:endParaRPr>
          </a:p>
          <a:p>
            <a:endParaRPr lang="en-US" dirty="0">
              <a:solidFill>
                <a:srgbClr val="FEFCF7"/>
              </a:solidFill>
            </a:endParaRPr>
          </a:p>
        </p:txBody>
      </p:sp>
    </p:spTree>
    <p:extLst>
      <p:ext uri="{BB962C8B-B14F-4D97-AF65-F5344CB8AC3E}">
        <p14:creationId xmlns:p14="http://schemas.microsoft.com/office/powerpoint/2010/main" val="34784438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1000"/>
                                        <p:tgtEl>
                                          <p:spTgt spid="3">
                                            <p:txEl>
                                              <p:pRg st="11" end="11"/>
                                            </p:txEl>
                                          </p:spTgt>
                                        </p:tgtEl>
                                      </p:cBhvr>
                                    </p:animEffect>
                                    <p:anim calcmode="lin" valueType="num">
                                      <p:cBhvr>
                                        <p:cTn id="3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1000"/>
                                        <p:tgtEl>
                                          <p:spTgt spid="3">
                                            <p:txEl>
                                              <p:pRg st="13" end="13"/>
                                            </p:txEl>
                                          </p:spTgt>
                                        </p:tgtEl>
                                      </p:cBhvr>
                                    </p:animEffect>
                                    <p:anim calcmode="lin" valueType="num">
                                      <p:cBhvr>
                                        <p:cTn id="4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1000"/>
                                        <p:tgtEl>
                                          <p:spTgt spid="3">
                                            <p:txEl>
                                              <p:pRg st="15" end="15"/>
                                            </p:txEl>
                                          </p:spTgt>
                                        </p:tgtEl>
                                      </p:cBhvr>
                                    </p:animEffect>
                                    <p:anim calcmode="lin" valueType="num">
                                      <p:cBhvr>
                                        <p:cTn id="50"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896DD3-8D1E-407A-A4A8-79F82F96C056}"/>
              </a:ext>
            </a:extLst>
          </p:cNvPr>
          <p:cNvPicPr>
            <a:picLocks noChangeAspect="1"/>
          </p:cNvPicPr>
          <p:nvPr/>
        </p:nvPicPr>
        <p:blipFill>
          <a:blip r:embed="rId2"/>
          <a:stretch>
            <a:fillRect/>
          </a:stretch>
        </p:blipFill>
        <p:spPr>
          <a:xfrm>
            <a:off x="820132" y="107017"/>
            <a:ext cx="10086680" cy="6351139"/>
          </a:xfrm>
          <a:prstGeom prst="rect">
            <a:avLst/>
          </a:prstGeom>
        </p:spPr>
      </p:pic>
    </p:spTree>
    <p:extLst>
      <p:ext uri="{BB962C8B-B14F-4D97-AF65-F5344CB8AC3E}">
        <p14:creationId xmlns:p14="http://schemas.microsoft.com/office/powerpoint/2010/main" val="250523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8C58-DED8-4705-B206-6F70B0E8C99F}"/>
              </a:ext>
            </a:extLst>
          </p:cNvPr>
          <p:cNvSpPr>
            <a:spLocks noGrp="1"/>
          </p:cNvSpPr>
          <p:nvPr>
            <p:ph type="title"/>
          </p:nvPr>
        </p:nvSpPr>
        <p:spPr/>
        <p:txBody>
          <a:bodyPr/>
          <a:lstStyle/>
          <a:p>
            <a:r>
              <a:rPr lang="en-GB" dirty="0"/>
              <a:t>Book p. 25, ex. 1</a:t>
            </a:r>
          </a:p>
        </p:txBody>
      </p:sp>
      <p:sp>
        <p:nvSpPr>
          <p:cNvPr id="3" name="Content Placeholder 2">
            <a:extLst>
              <a:ext uri="{FF2B5EF4-FFF2-40B4-BE49-F238E27FC236}">
                <a16:creationId xmlns:a16="http://schemas.microsoft.com/office/drawing/2014/main" id="{D345304F-2196-4D01-8CA2-E2A3FD3C74D4}"/>
              </a:ext>
            </a:extLst>
          </p:cNvPr>
          <p:cNvSpPr>
            <a:spLocks noGrp="1"/>
          </p:cNvSpPr>
          <p:nvPr>
            <p:ph idx="1"/>
          </p:nvPr>
        </p:nvSpPr>
        <p:spPr/>
        <p:txBody>
          <a:bodyPr/>
          <a:lstStyle/>
          <a:p>
            <a:r>
              <a:rPr lang="en-US" dirty="0"/>
              <a:t>It is estimated that, in the USA, annually the reductions regarding fuel cost and accident cost will be $158 billion and $488 billion respectively.</a:t>
            </a:r>
            <a:endParaRPr lang="en-GB" dirty="0"/>
          </a:p>
          <a:p>
            <a:r>
              <a:rPr lang="en-US" dirty="0"/>
              <a:t>Autonomous cars are also expected to increase productivity by $422 billion as it is claimed that people will be able to work or read in their cars when commuting to and from work, meetings, etc.</a:t>
            </a:r>
            <a:endParaRPr lang="en-GB" dirty="0"/>
          </a:p>
          <a:p>
            <a:pPr marL="0" indent="0">
              <a:buNone/>
            </a:pPr>
            <a:endParaRPr lang="en-GB" dirty="0"/>
          </a:p>
        </p:txBody>
      </p:sp>
    </p:spTree>
    <p:extLst>
      <p:ext uri="{BB962C8B-B14F-4D97-AF65-F5344CB8AC3E}">
        <p14:creationId xmlns:p14="http://schemas.microsoft.com/office/powerpoint/2010/main" val="229605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3783</TotalTime>
  <Words>2369</Words>
  <Application>Microsoft Office PowerPoint</Application>
  <PresentationFormat>Widescreen</PresentationFormat>
  <Paragraphs>240</Paragraphs>
  <Slides>36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Baskerville Old Face</vt:lpstr>
      <vt:lpstr>Calibri</vt:lpstr>
      <vt:lpstr>Century Schoolbook</vt:lpstr>
      <vt:lpstr>Corbel</vt:lpstr>
      <vt:lpstr>Symbol</vt:lpstr>
      <vt:lpstr>Times</vt:lpstr>
      <vt:lpstr>Times New Roman</vt:lpstr>
      <vt:lpstr>Feathered</vt:lpstr>
      <vt:lpstr>ING 112A Spring 2021 ONLINE COURSE  Week 3 UNIT 2-Source Analysis  Citation &amp; Direct Quotation</vt:lpstr>
      <vt:lpstr>What did we learn last week?</vt:lpstr>
      <vt:lpstr>The guidelines to follow while writing formally:</vt:lpstr>
      <vt:lpstr>What are we going to learn today?</vt:lpstr>
      <vt:lpstr>WHAT IS PLAGIARISM?</vt:lpstr>
      <vt:lpstr>WHAT IS CITATION? </vt:lpstr>
      <vt:lpstr>What to cite? </vt:lpstr>
      <vt:lpstr>PowerPoint Presentation</vt:lpstr>
      <vt:lpstr>Book p. 25, ex. 1</vt:lpstr>
      <vt:lpstr>How to cite? </vt:lpstr>
      <vt:lpstr>APA STYLE</vt:lpstr>
      <vt:lpstr>APA in-text citation includes </vt:lpstr>
      <vt:lpstr>You can apply two methods for in-text citations </vt:lpstr>
      <vt:lpstr>Common Reporting Verbs in Sandwich Method (more examples on p. 28) </vt:lpstr>
      <vt:lpstr>IN-TEXT CITATIONS</vt:lpstr>
      <vt:lpstr>In-text citation when there is one author:</vt:lpstr>
      <vt:lpstr>In-text citation when there are multiple authors:</vt:lpstr>
      <vt:lpstr>When there is no author, we write the institution/organization name.</vt:lpstr>
      <vt:lpstr>When there is neither the author nor the institution, the title of the article / book is used. </vt:lpstr>
      <vt:lpstr> When there are two or more sentences, the only option is sandwich method : </vt:lpstr>
      <vt:lpstr>When we find a source on a website rather than a published material, the same rules are applied: </vt:lpstr>
      <vt:lpstr>Go to menti.com Code: 6024 6456</vt:lpstr>
      <vt:lpstr>PowerPoint Presentation</vt:lpstr>
      <vt:lpstr>Book p. 31, ex. 2</vt:lpstr>
      <vt:lpstr>There are two methods for borrowing information from an outside source: </vt:lpstr>
      <vt:lpstr>What is Direct Quotation?</vt:lpstr>
      <vt:lpstr>  We prefer direct quotations when: </vt:lpstr>
      <vt:lpstr>PowerPoint Presentation</vt:lpstr>
      <vt:lpstr>Book p. 36, ex. 3</vt:lpstr>
      <vt:lpstr>Steps of Direct Quoting</vt:lpstr>
      <vt:lpstr>PowerPoint Presentation</vt:lpstr>
      <vt:lpstr>Shortened Quote with Ellipsis (…)</vt:lpstr>
      <vt:lpstr>PowerPoint Presentation</vt:lpstr>
      <vt:lpstr>Now, go to the breakout rooms</vt:lpstr>
      <vt:lpstr>Breakout room exercise:</vt:lpstr>
      <vt:lpstr> This is all for today!   See you in the next class..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 112 SUMMER 2020 ONLINE COURSE  Week 3– Source Analysis,  Citation &amp; Direct Quotation</dc:title>
  <dc:creator>Aslı Özkara</dc:creator>
  <cp:lastModifiedBy>Aslı Özkara</cp:lastModifiedBy>
  <cp:revision>52</cp:revision>
  <dcterms:created xsi:type="dcterms:W3CDTF">2020-11-02T18:53:09Z</dcterms:created>
  <dcterms:modified xsi:type="dcterms:W3CDTF">2022-03-11T07:38:29Z</dcterms:modified>
</cp:coreProperties>
</file>