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409" r:id="rId3"/>
    <p:sldId id="381" r:id="rId4"/>
    <p:sldId id="411" r:id="rId5"/>
    <p:sldId id="410" r:id="rId6"/>
    <p:sldId id="412" r:id="rId7"/>
    <p:sldId id="413" r:id="rId8"/>
    <p:sldId id="319" r:id="rId9"/>
    <p:sldId id="366" r:id="rId10"/>
    <p:sldId id="414" r:id="rId11"/>
    <p:sldId id="415" r:id="rId12"/>
    <p:sldId id="416" r:id="rId13"/>
    <p:sldId id="417" r:id="rId14"/>
    <p:sldId id="418" r:id="rId15"/>
    <p:sldId id="419" r:id="rId16"/>
    <p:sldId id="373" r:id="rId17"/>
    <p:sldId id="374" r:id="rId18"/>
    <p:sldId id="375" r:id="rId19"/>
    <p:sldId id="384" r:id="rId20"/>
    <p:sldId id="379" r:id="rId21"/>
    <p:sldId id="385" r:id="rId22"/>
    <p:sldId id="389" r:id="rId23"/>
    <p:sldId id="386" r:id="rId24"/>
    <p:sldId id="390" r:id="rId25"/>
    <p:sldId id="387" r:id="rId26"/>
    <p:sldId id="391" r:id="rId27"/>
    <p:sldId id="3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D667"/>
    <a:srgbClr val="7365DD"/>
    <a:srgbClr val="E36FD8"/>
    <a:srgbClr val="EDE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04" autoAdjust="0"/>
    <p:restoredTop sz="94660"/>
  </p:normalViewPr>
  <p:slideViewPr>
    <p:cSldViewPr snapToGrid="0">
      <p:cViewPr varScale="1">
        <p:scale>
          <a:sx n="67" d="100"/>
          <a:sy n="67" d="100"/>
        </p:scale>
        <p:origin x="2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F4C50-12F7-42BD-99A0-91DD1FE68A7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37B7212-8928-403B-951C-BB80A99ECC99}">
      <dgm:prSet/>
      <dgm:spPr/>
      <dgm:t>
        <a:bodyPr/>
        <a:lstStyle/>
        <a:p>
          <a:r>
            <a:rPr lang="en-GB" b="1" dirty="0"/>
            <a:t>Direct quoting         </a:t>
          </a:r>
        </a:p>
        <a:p>
          <a:r>
            <a:rPr lang="en-US" dirty="0"/>
            <a:t>Using the exact copy of the original sentence in between quotation marks (“…”)</a:t>
          </a:r>
        </a:p>
      </dgm:t>
    </dgm:pt>
    <dgm:pt modelId="{AD75D1B5-DDEB-4069-A833-0949B68F88E1}" type="parTrans" cxnId="{B93E6340-30D7-496C-BC26-D860E6551E6D}">
      <dgm:prSet/>
      <dgm:spPr/>
      <dgm:t>
        <a:bodyPr/>
        <a:lstStyle/>
        <a:p>
          <a:endParaRPr lang="en-US"/>
        </a:p>
      </dgm:t>
    </dgm:pt>
    <dgm:pt modelId="{795D2826-89DE-4B51-BBB9-B4496D7E7378}" type="sibTrans" cxnId="{B93E6340-30D7-496C-BC26-D860E6551E6D}">
      <dgm:prSet/>
      <dgm:spPr/>
      <dgm:t>
        <a:bodyPr/>
        <a:lstStyle/>
        <a:p>
          <a:endParaRPr lang="en-US"/>
        </a:p>
      </dgm:t>
    </dgm:pt>
    <dgm:pt modelId="{B943C534-DAC7-4ED4-92C9-96D550775DAF}">
      <dgm:prSet custT="1"/>
      <dgm:spPr/>
      <dgm:t>
        <a:bodyPr/>
        <a:lstStyle/>
        <a:p>
          <a:r>
            <a:rPr lang="en-GB" sz="3600" b="1" dirty="0"/>
            <a:t>Paraphrasing   </a:t>
          </a:r>
        </a:p>
        <a:p>
          <a:r>
            <a:rPr lang="en-US" sz="2800" dirty="0"/>
            <a:t>Rewriting the information in your own words</a:t>
          </a:r>
          <a:endParaRPr lang="en-US" sz="3600" dirty="0"/>
        </a:p>
      </dgm:t>
    </dgm:pt>
    <dgm:pt modelId="{3E1B192E-104F-45DC-826B-314AEBB5CC05}" type="parTrans" cxnId="{02F2796A-30A1-4155-8790-1B0455F97D1E}">
      <dgm:prSet/>
      <dgm:spPr/>
      <dgm:t>
        <a:bodyPr/>
        <a:lstStyle/>
        <a:p>
          <a:endParaRPr lang="en-US"/>
        </a:p>
      </dgm:t>
    </dgm:pt>
    <dgm:pt modelId="{BD38D0FC-3119-426A-A3A1-0854BE61D8A1}" type="sibTrans" cxnId="{02F2796A-30A1-4155-8790-1B0455F97D1E}">
      <dgm:prSet/>
      <dgm:spPr/>
      <dgm:t>
        <a:bodyPr/>
        <a:lstStyle/>
        <a:p>
          <a:endParaRPr lang="en-US"/>
        </a:p>
      </dgm:t>
    </dgm:pt>
    <dgm:pt modelId="{3EC050F8-46F1-48A9-9A9E-A05701C7C625}" type="pres">
      <dgm:prSet presAssocID="{F36F4C50-12F7-42BD-99A0-91DD1FE68A7F}" presName="diagram" presStyleCnt="0">
        <dgm:presLayoutVars>
          <dgm:dir/>
          <dgm:resizeHandles val="exact"/>
        </dgm:presLayoutVars>
      </dgm:prSet>
      <dgm:spPr/>
    </dgm:pt>
    <dgm:pt modelId="{E783E9D6-A875-4E71-B888-791EBECE7D2F}" type="pres">
      <dgm:prSet presAssocID="{B37B7212-8928-403B-951C-BB80A99ECC99}" presName="node" presStyleLbl="node1" presStyleIdx="0" presStyleCnt="2">
        <dgm:presLayoutVars>
          <dgm:bulletEnabled val="1"/>
        </dgm:presLayoutVars>
      </dgm:prSet>
      <dgm:spPr/>
    </dgm:pt>
    <dgm:pt modelId="{678DABF7-C43E-4260-BFD7-14AC8BF0CFC7}" type="pres">
      <dgm:prSet presAssocID="{795D2826-89DE-4B51-BBB9-B4496D7E7378}" presName="sibTrans" presStyleCnt="0"/>
      <dgm:spPr/>
    </dgm:pt>
    <dgm:pt modelId="{0B4B0AEF-BC56-44E3-99C3-B152067AEC9F}" type="pres">
      <dgm:prSet presAssocID="{B943C534-DAC7-4ED4-92C9-96D550775DAF}" presName="node" presStyleLbl="node1" presStyleIdx="1" presStyleCnt="2">
        <dgm:presLayoutVars>
          <dgm:bulletEnabled val="1"/>
        </dgm:presLayoutVars>
      </dgm:prSet>
      <dgm:spPr/>
    </dgm:pt>
  </dgm:ptLst>
  <dgm:cxnLst>
    <dgm:cxn modelId="{B93E6340-30D7-496C-BC26-D860E6551E6D}" srcId="{F36F4C50-12F7-42BD-99A0-91DD1FE68A7F}" destId="{B37B7212-8928-403B-951C-BB80A99ECC99}" srcOrd="0" destOrd="0" parTransId="{AD75D1B5-DDEB-4069-A833-0949B68F88E1}" sibTransId="{795D2826-89DE-4B51-BBB9-B4496D7E7378}"/>
    <dgm:cxn modelId="{02F2796A-30A1-4155-8790-1B0455F97D1E}" srcId="{F36F4C50-12F7-42BD-99A0-91DD1FE68A7F}" destId="{B943C534-DAC7-4ED4-92C9-96D550775DAF}" srcOrd="1" destOrd="0" parTransId="{3E1B192E-104F-45DC-826B-314AEBB5CC05}" sibTransId="{BD38D0FC-3119-426A-A3A1-0854BE61D8A1}"/>
    <dgm:cxn modelId="{EB1133A1-1163-4A8B-8797-84404885D331}" type="presOf" srcId="{B943C534-DAC7-4ED4-92C9-96D550775DAF}" destId="{0B4B0AEF-BC56-44E3-99C3-B152067AEC9F}" srcOrd="0" destOrd="0" presId="urn:microsoft.com/office/officeart/2005/8/layout/default"/>
    <dgm:cxn modelId="{DB3FBCB0-70BB-4D1C-B595-8E9918192396}" type="presOf" srcId="{B37B7212-8928-403B-951C-BB80A99ECC99}" destId="{E783E9D6-A875-4E71-B888-791EBECE7D2F}" srcOrd="0" destOrd="0" presId="urn:microsoft.com/office/officeart/2005/8/layout/default"/>
    <dgm:cxn modelId="{A951EEE4-BE1B-4BD3-8AA1-6FFA796FA910}" type="presOf" srcId="{F36F4C50-12F7-42BD-99A0-91DD1FE68A7F}" destId="{3EC050F8-46F1-48A9-9A9E-A05701C7C625}" srcOrd="0" destOrd="0" presId="urn:microsoft.com/office/officeart/2005/8/layout/default"/>
    <dgm:cxn modelId="{A4F6CE30-D3D8-472C-9B05-A1C132F68FBC}" type="presParOf" srcId="{3EC050F8-46F1-48A9-9A9E-A05701C7C625}" destId="{E783E9D6-A875-4E71-B888-791EBECE7D2F}" srcOrd="0" destOrd="0" presId="urn:microsoft.com/office/officeart/2005/8/layout/default"/>
    <dgm:cxn modelId="{68A35D50-5E70-4CD4-B235-281AF9120107}" type="presParOf" srcId="{3EC050F8-46F1-48A9-9A9E-A05701C7C625}" destId="{678DABF7-C43E-4260-BFD7-14AC8BF0CFC7}" srcOrd="1" destOrd="0" presId="urn:microsoft.com/office/officeart/2005/8/layout/default"/>
    <dgm:cxn modelId="{3244C651-BA2D-432A-B163-49F0DB13E06E}" type="presParOf" srcId="{3EC050F8-46F1-48A9-9A9E-A05701C7C625}" destId="{0B4B0AEF-BC56-44E3-99C3-B152067AEC9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A57E2-9BDE-4661-8948-E4CDBD6A8E3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75AD2A65-7571-4673-890E-E092732CD034}">
      <dgm:prSet/>
      <dgm:spPr/>
      <dgm:t>
        <a:bodyPr/>
        <a:lstStyle/>
        <a:p>
          <a:r>
            <a:rPr lang="en-GB" dirty="0"/>
            <a:t>Paraphrasing is </a:t>
          </a:r>
          <a:r>
            <a:rPr lang="en-GB" b="1" dirty="0">
              <a:solidFill>
                <a:srgbClr val="0070C0"/>
              </a:solidFill>
            </a:rPr>
            <a:t>rewriting</a:t>
          </a:r>
          <a:r>
            <a:rPr lang="en-GB" dirty="0"/>
            <a:t> the original text by </a:t>
          </a:r>
          <a:r>
            <a:rPr lang="en-GB" b="1" dirty="0">
              <a:solidFill>
                <a:srgbClr val="0070C0"/>
              </a:solidFill>
            </a:rPr>
            <a:t>changing</a:t>
          </a:r>
          <a:r>
            <a:rPr lang="en-GB" dirty="0"/>
            <a:t> the </a:t>
          </a:r>
          <a:r>
            <a:rPr lang="en-GB" dirty="0">
              <a:solidFill>
                <a:srgbClr val="00B0F0"/>
              </a:solidFill>
            </a:rPr>
            <a:t>grammatical structure</a:t>
          </a:r>
          <a:r>
            <a:rPr lang="en-GB" dirty="0"/>
            <a:t> and </a:t>
          </a:r>
          <a:r>
            <a:rPr lang="en-GB" dirty="0">
              <a:solidFill>
                <a:srgbClr val="00B0F0"/>
              </a:solidFill>
            </a:rPr>
            <a:t>vocabulary</a:t>
          </a:r>
          <a:r>
            <a:rPr lang="en-GB" dirty="0"/>
            <a:t> but </a:t>
          </a:r>
          <a:r>
            <a:rPr lang="en-GB" b="1" dirty="0">
              <a:solidFill>
                <a:srgbClr val="0070C0"/>
              </a:solidFill>
            </a:rPr>
            <a:t>keeping</a:t>
          </a:r>
          <a:r>
            <a:rPr lang="en-GB" dirty="0"/>
            <a:t> the </a:t>
          </a:r>
          <a:r>
            <a:rPr lang="en-GB" dirty="0">
              <a:solidFill>
                <a:srgbClr val="00B0F0"/>
              </a:solidFill>
            </a:rPr>
            <a:t>meaning</a:t>
          </a:r>
          <a:r>
            <a:rPr lang="en-GB" dirty="0"/>
            <a:t> the same. </a:t>
          </a:r>
          <a:endParaRPr lang="en-US" dirty="0"/>
        </a:p>
      </dgm:t>
    </dgm:pt>
    <dgm:pt modelId="{74F0D913-EA85-4620-BF34-FB452C16AD55}" type="parTrans" cxnId="{795E99EE-9183-4F36-A079-385AE4A763B7}">
      <dgm:prSet/>
      <dgm:spPr/>
      <dgm:t>
        <a:bodyPr/>
        <a:lstStyle/>
        <a:p>
          <a:endParaRPr lang="en-US"/>
        </a:p>
      </dgm:t>
    </dgm:pt>
    <dgm:pt modelId="{8902C255-EAA6-45E1-844D-688908F56FD1}" type="sibTrans" cxnId="{795E99EE-9183-4F36-A079-385AE4A763B7}">
      <dgm:prSet/>
      <dgm:spPr/>
      <dgm:t>
        <a:bodyPr/>
        <a:lstStyle/>
        <a:p>
          <a:endParaRPr lang="en-US"/>
        </a:p>
      </dgm:t>
    </dgm:pt>
    <dgm:pt modelId="{967370B3-CB36-44E5-8AD6-463ACCF63908}" type="pres">
      <dgm:prSet presAssocID="{7BCA57E2-9BDE-4661-8948-E4CDBD6A8E39}" presName="outerComposite" presStyleCnt="0">
        <dgm:presLayoutVars>
          <dgm:chMax val="5"/>
          <dgm:dir/>
          <dgm:resizeHandles val="exact"/>
        </dgm:presLayoutVars>
      </dgm:prSet>
      <dgm:spPr/>
    </dgm:pt>
    <dgm:pt modelId="{6AEEDF28-FE01-4695-AD2E-8F053E320A77}" type="pres">
      <dgm:prSet presAssocID="{7BCA57E2-9BDE-4661-8948-E4CDBD6A8E39}" presName="dummyMaxCanvas" presStyleCnt="0">
        <dgm:presLayoutVars/>
      </dgm:prSet>
      <dgm:spPr/>
    </dgm:pt>
    <dgm:pt modelId="{0723D3DF-6FD2-43E8-B42A-10F4BCB50B74}" type="pres">
      <dgm:prSet presAssocID="{7BCA57E2-9BDE-4661-8948-E4CDBD6A8E39}" presName="OneNode_1" presStyleLbl="node1" presStyleIdx="0" presStyleCnt="1">
        <dgm:presLayoutVars>
          <dgm:bulletEnabled val="1"/>
        </dgm:presLayoutVars>
      </dgm:prSet>
      <dgm:spPr/>
    </dgm:pt>
  </dgm:ptLst>
  <dgm:cxnLst>
    <dgm:cxn modelId="{707FE210-2557-4D76-AC36-4D2DDF1E681A}" type="presOf" srcId="{75AD2A65-7571-4673-890E-E092732CD034}" destId="{0723D3DF-6FD2-43E8-B42A-10F4BCB50B74}" srcOrd="0" destOrd="0" presId="urn:microsoft.com/office/officeart/2005/8/layout/vProcess5"/>
    <dgm:cxn modelId="{70D84BA7-532F-482F-BEAA-6F3A418055E0}" type="presOf" srcId="{7BCA57E2-9BDE-4661-8948-E4CDBD6A8E39}" destId="{967370B3-CB36-44E5-8AD6-463ACCF63908}" srcOrd="0" destOrd="0" presId="urn:microsoft.com/office/officeart/2005/8/layout/vProcess5"/>
    <dgm:cxn modelId="{795E99EE-9183-4F36-A079-385AE4A763B7}" srcId="{7BCA57E2-9BDE-4661-8948-E4CDBD6A8E39}" destId="{75AD2A65-7571-4673-890E-E092732CD034}" srcOrd="0" destOrd="0" parTransId="{74F0D913-EA85-4620-BF34-FB452C16AD55}" sibTransId="{8902C255-EAA6-45E1-844D-688908F56FD1}"/>
    <dgm:cxn modelId="{05A083DE-65E0-440E-8B3F-E10B0B2BA421}" type="presParOf" srcId="{967370B3-CB36-44E5-8AD6-463ACCF63908}" destId="{6AEEDF28-FE01-4695-AD2E-8F053E320A77}" srcOrd="0" destOrd="0" presId="urn:microsoft.com/office/officeart/2005/8/layout/vProcess5"/>
    <dgm:cxn modelId="{0FFF8CD4-38F6-40F3-B9FD-2886B3012D07}" type="presParOf" srcId="{967370B3-CB36-44E5-8AD6-463ACCF63908}" destId="{0723D3DF-6FD2-43E8-B42A-10F4BCB50B7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49D24C-6CAD-4E48-ABE8-5C72CE42DF3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86AEB7F7-2BEB-478C-B1D9-53AFBE2A1646}">
      <dgm:prSet custT="1"/>
      <dgm:spPr/>
      <dgm:t>
        <a:bodyPr/>
        <a:lstStyle/>
        <a:p>
          <a:r>
            <a:rPr lang="en-US" sz="2000" dirty="0"/>
            <a:t>Make sure that you </a:t>
          </a:r>
          <a:r>
            <a:rPr lang="en-US" sz="2000" dirty="0">
              <a:solidFill>
                <a:srgbClr val="0070C0"/>
              </a:solidFill>
            </a:rPr>
            <a:t>understand</a:t>
          </a:r>
          <a:r>
            <a:rPr lang="en-US" sz="2000" dirty="0"/>
            <a:t> the original text correctly</a:t>
          </a:r>
          <a:r>
            <a:rPr lang="en-US" sz="1500" dirty="0"/>
            <a:t>.</a:t>
          </a:r>
        </a:p>
      </dgm:t>
    </dgm:pt>
    <dgm:pt modelId="{50F97329-31C2-43CC-92AC-F04D20FC7D2C}" type="parTrans" cxnId="{0ACD6ACD-F8EE-4F9C-9BDB-F033AA654C99}">
      <dgm:prSet/>
      <dgm:spPr/>
      <dgm:t>
        <a:bodyPr/>
        <a:lstStyle/>
        <a:p>
          <a:endParaRPr lang="en-US"/>
        </a:p>
      </dgm:t>
    </dgm:pt>
    <dgm:pt modelId="{25A3E5C2-662C-41CE-AD04-88F98975514D}" type="sibTrans" cxnId="{0ACD6ACD-F8EE-4F9C-9BDB-F033AA654C99}">
      <dgm:prSet/>
      <dgm:spPr/>
      <dgm:t>
        <a:bodyPr/>
        <a:lstStyle/>
        <a:p>
          <a:endParaRPr lang="en-US"/>
        </a:p>
      </dgm:t>
    </dgm:pt>
    <dgm:pt modelId="{01428382-51C4-4F6A-8AF7-D9812D667063}">
      <dgm:prSet custT="1"/>
      <dgm:spPr/>
      <dgm:t>
        <a:bodyPr/>
        <a:lstStyle/>
        <a:p>
          <a:r>
            <a:rPr lang="en-US" sz="2000" dirty="0">
              <a:solidFill>
                <a:srgbClr val="0070C0"/>
              </a:solidFill>
            </a:rPr>
            <a:t>Change</a:t>
          </a:r>
          <a:r>
            <a:rPr lang="en-US" sz="2000" dirty="0"/>
            <a:t> the sentence structure. </a:t>
          </a:r>
        </a:p>
      </dgm:t>
    </dgm:pt>
    <dgm:pt modelId="{E8FC8910-E043-4D99-B5DF-A978B0826749}" type="parTrans" cxnId="{B0435693-AE28-4DC9-8A8F-5C91F54CC3FD}">
      <dgm:prSet/>
      <dgm:spPr/>
      <dgm:t>
        <a:bodyPr/>
        <a:lstStyle/>
        <a:p>
          <a:endParaRPr lang="en-US"/>
        </a:p>
      </dgm:t>
    </dgm:pt>
    <dgm:pt modelId="{BC5F4164-A859-4D75-980B-10C830DF3E8A}" type="sibTrans" cxnId="{B0435693-AE28-4DC9-8A8F-5C91F54CC3FD}">
      <dgm:prSet/>
      <dgm:spPr/>
      <dgm:t>
        <a:bodyPr/>
        <a:lstStyle/>
        <a:p>
          <a:endParaRPr lang="en-US"/>
        </a:p>
      </dgm:t>
    </dgm:pt>
    <dgm:pt modelId="{F9862D05-B986-4604-BE73-8214C5F5D69D}">
      <dgm:prSet custT="1"/>
      <dgm:spPr/>
      <dgm:t>
        <a:bodyPr/>
        <a:lstStyle/>
        <a:p>
          <a:r>
            <a:rPr lang="en-US" sz="2000" dirty="0"/>
            <a:t>Find </a:t>
          </a:r>
          <a:r>
            <a:rPr lang="en-US" sz="2000" dirty="0">
              <a:solidFill>
                <a:srgbClr val="0070C0"/>
              </a:solidFill>
            </a:rPr>
            <a:t>synonyms</a:t>
          </a:r>
          <a:r>
            <a:rPr lang="en-US" sz="2000" dirty="0"/>
            <a:t> of the words but do not change technical /scientific terms</a:t>
          </a:r>
          <a:r>
            <a:rPr lang="en-US" sz="1600" dirty="0"/>
            <a:t>.</a:t>
          </a:r>
        </a:p>
      </dgm:t>
    </dgm:pt>
    <dgm:pt modelId="{AAECB262-BC50-410F-9087-C6BE9E694BAA}" type="parTrans" cxnId="{D54C1181-E8A5-4201-AB5D-8037B591A759}">
      <dgm:prSet/>
      <dgm:spPr/>
      <dgm:t>
        <a:bodyPr/>
        <a:lstStyle/>
        <a:p>
          <a:endParaRPr lang="en-US"/>
        </a:p>
      </dgm:t>
    </dgm:pt>
    <dgm:pt modelId="{85427301-5E39-4531-925A-19A2FB770B5D}" type="sibTrans" cxnId="{D54C1181-E8A5-4201-AB5D-8037B591A759}">
      <dgm:prSet/>
      <dgm:spPr/>
      <dgm:t>
        <a:bodyPr/>
        <a:lstStyle/>
        <a:p>
          <a:endParaRPr lang="en-US"/>
        </a:p>
      </dgm:t>
    </dgm:pt>
    <dgm:pt modelId="{9C0C9F00-9F95-4646-95DF-5C608A056CD1}">
      <dgm:prSet custT="1"/>
      <dgm:spPr/>
      <dgm:t>
        <a:bodyPr/>
        <a:lstStyle/>
        <a:p>
          <a:r>
            <a:rPr lang="en-US" sz="2000" dirty="0"/>
            <a:t>Do </a:t>
          </a:r>
          <a:r>
            <a:rPr lang="en-US" sz="2000" dirty="0">
              <a:solidFill>
                <a:srgbClr val="0070C0"/>
              </a:solidFill>
            </a:rPr>
            <a:t>not change </a:t>
          </a:r>
          <a:r>
            <a:rPr lang="en-US" sz="2000" dirty="0"/>
            <a:t>the original meaning. </a:t>
          </a:r>
        </a:p>
      </dgm:t>
    </dgm:pt>
    <dgm:pt modelId="{C968CD80-0F7C-4BE6-BDDA-F6675EF61489}" type="parTrans" cxnId="{B922B20C-8384-4CAF-B3C6-3B029B6AEC6A}">
      <dgm:prSet/>
      <dgm:spPr/>
      <dgm:t>
        <a:bodyPr/>
        <a:lstStyle/>
        <a:p>
          <a:endParaRPr lang="en-US"/>
        </a:p>
      </dgm:t>
    </dgm:pt>
    <dgm:pt modelId="{70D88D44-9561-47E6-B449-E28AD892B19D}" type="sibTrans" cxnId="{B922B20C-8384-4CAF-B3C6-3B029B6AEC6A}">
      <dgm:prSet/>
      <dgm:spPr/>
      <dgm:t>
        <a:bodyPr/>
        <a:lstStyle/>
        <a:p>
          <a:endParaRPr lang="en-US"/>
        </a:p>
      </dgm:t>
    </dgm:pt>
    <dgm:pt modelId="{B74A9873-6CA3-4E7A-932F-FDFE4219CFC7}">
      <dgm:prSet custT="1"/>
      <dgm:spPr/>
      <dgm:t>
        <a:bodyPr/>
        <a:lstStyle/>
        <a:p>
          <a:r>
            <a:rPr lang="en-US" sz="2000" dirty="0"/>
            <a:t>Do </a:t>
          </a:r>
          <a:r>
            <a:rPr lang="en-US" sz="2000" dirty="0">
              <a:solidFill>
                <a:srgbClr val="0070C0"/>
              </a:solidFill>
            </a:rPr>
            <a:t>not add</a:t>
          </a:r>
          <a:r>
            <a:rPr lang="en-US" sz="2000" dirty="0"/>
            <a:t> your comment.</a:t>
          </a:r>
        </a:p>
      </dgm:t>
    </dgm:pt>
    <dgm:pt modelId="{548F1C32-B5A2-4969-BF92-C6ACF03876F8}" type="parTrans" cxnId="{FF0939E1-4E1A-4A58-9939-C8FF962AB5D0}">
      <dgm:prSet/>
      <dgm:spPr/>
      <dgm:t>
        <a:bodyPr/>
        <a:lstStyle/>
        <a:p>
          <a:endParaRPr lang="en-US"/>
        </a:p>
      </dgm:t>
    </dgm:pt>
    <dgm:pt modelId="{FF756BF9-F830-4C77-8BE6-24D38EF68F4D}" type="sibTrans" cxnId="{FF0939E1-4E1A-4A58-9939-C8FF962AB5D0}">
      <dgm:prSet/>
      <dgm:spPr/>
      <dgm:t>
        <a:bodyPr/>
        <a:lstStyle/>
        <a:p>
          <a:endParaRPr lang="en-US"/>
        </a:p>
      </dgm:t>
    </dgm:pt>
    <dgm:pt modelId="{43F98B38-E833-4587-86D9-1C72DB18BA86}">
      <dgm:prSet custT="1"/>
      <dgm:spPr/>
      <dgm:t>
        <a:bodyPr/>
        <a:lstStyle/>
        <a:p>
          <a:r>
            <a:rPr lang="en-US" sz="2000" dirty="0"/>
            <a:t>Remember to </a:t>
          </a:r>
          <a:r>
            <a:rPr lang="en-US" sz="2000" dirty="0">
              <a:solidFill>
                <a:srgbClr val="0070C0"/>
              </a:solidFill>
            </a:rPr>
            <a:t>cite</a:t>
          </a:r>
          <a:r>
            <a:rPr lang="en-US" sz="2000" dirty="0"/>
            <a:t> correctly</a:t>
          </a:r>
          <a:r>
            <a:rPr lang="en-US" sz="2300" dirty="0"/>
            <a:t>.</a:t>
          </a:r>
        </a:p>
      </dgm:t>
    </dgm:pt>
    <dgm:pt modelId="{C1A5D499-FA48-4B29-91FE-E1946247866B}" type="parTrans" cxnId="{85587395-3449-4B25-89C3-E3FE77C03EC0}">
      <dgm:prSet/>
      <dgm:spPr/>
      <dgm:t>
        <a:bodyPr/>
        <a:lstStyle/>
        <a:p>
          <a:endParaRPr lang="en-US"/>
        </a:p>
      </dgm:t>
    </dgm:pt>
    <dgm:pt modelId="{28CB8604-73A4-456E-89D5-3F5EC5F331A3}" type="sibTrans" cxnId="{85587395-3449-4B25-89C3-E3FE77C03EC0}">
      <dgm:prSet/>
      <dgm:spPr/>
      <dgm:t>
        <a:bodyPr/>
        <a:lstStyle/>
        <a:p>
          <a:endParaRPr lang="en-US"/>
        </a:p>
      </dgm:t>
    </dgm:pt>
    <dgm:pt modelId="{D2183338-2E79-4BFC-B401-E72B61ED41AE}" type="pres">
      <dgm:prSet presAssocID="{0849D24C-6CAD-4E48-ABE8-5C72CE42DF30}" presName="Name0" presStyleCnt="0">
        <dgm:presLayoutVars>
          <dgm:dir/>
          <dgm:resizeHandles val="exact"/>
        </dgm:presLayoutVars>
      </dgm:prSet>
      <dgm:spPr/>
    </dgm:pt>
    <dgm:pt modelId="{DB2E8884-03A9-4C5C-BDF4-A3FB89D1D73F}" type="pres">
      <dgm:prSet presAssocID="{86AEB7F7-2BEB-478C-B1D9-53AFBE2A1646}" presName="node" presStyleLbl="node1" presStyleIdx="0" presStyleCnt="6">
        <dgm:presLayoutVars>
          <dgm:bulletEnabled val="1"/>
        </dgm:presLayoutVars>
      </dgm:prSet>
      <dgm:spPr/>
    </dgm:pt>
    <dgm:pt modelId="{FDA98322-31E1-4714-AF96-2DDA23D01A91}" type="pres">
      <dgm:prSet presAssocID="{25A3E5C2-662C-41CE-AD04-88F98975514D}" presName="sibTrans" presStyleLbl="sibTrans1D1" presStyleIdx="0" presStyleCnt="5"/>
      <dgm:spPr/>
    </dgm:pt>
    <dgm:pt modelId="{3D89021A-CFF6-44D5-B2BA-535EF6266EB5}" type="pres">
      <dgm:prSet presAssocID="{25A3E5C2-662C-41CE-AD04-88F98975514D}" presName="connectorText" presStyleLbl="sibTrans1D1" presStyleIdx="0" presStyleCnt="5"/>
      <dgm:spPr/>
    </dgm:pt>
    <dgm:pt modelId="{AF22E52E-3A1E-4E22-BDCF-EDA7D15E2A72}" type="pres">
      <dgm:prSet presAssocID="{01428382-51C4-4F6A-8AF7-D9812D667063}" presName="node" presStyleLbl="node1" presStyleIdx="1" presStyleCnt="6">
        <dgm:presLayoutVars>
          <dgm:bulletEnabled val="1"/>
        </dgm:presLayoutVars>
      </dgm:prSet>
      <dgm:spPr/>
    </dgm:pt>
    <dgm:pt modelId="{D55A3A55-85D2-4E90-843D-5FFAF605D31F}" type="pres">
      <dgm:prSet presAssocID="{BC5F4164-A859-4D75-980B-10C830DF3E8A}" presName="sibTrans" presStyleLbl="sibTrans1D1" presStyleIdx="1" presStyleCnt="5"/>
      <dgm:spPr/>
    </dgm:pt>
    <dgm:pt modelId="{36592CC6-3225-475C-A687-0F8C659BDACB}" type="pres">
      <dgm:prSet presAssocID="{BC5F4164-A859-4D75-980B-10C830DF3E8A}" presName="connectorText" presStyleLbl="sibTrans1D1" presStyleIdx="1" presStyleCnt="5"/>
      <dgm:spPr/>
    </dgm:pt>
    <dgm:pt modelId="{CEA4811D-EB29-433B-96E5-2E13F7BFF461}" type="pres">
      <dgm:prSet presAssocID="{F9862D05-B986-4604-BE73-8214C5F5D69D}" presName="node" presStyleLbl="node1" presStyleIdx="2" presStyleCnt="6" custLinFactNeighborX="251" custLinFactNeighborY="-627">
        <dgm:presLayoutVars>
          <dgm:bulletEnabled val="1"/>
        </dgm:presLayoutVars>
      </dgm:prSet>
      <dgm:spPr/>
    </dgm:pt>
    <dgm:pt modelId="{C016A6BA-407B-4A6D-9EF4-414FBC514E37}" type="pres">
      <dgm:prSet presAssocID="{85427301-5E39-4531-925A-19A2FB770B5D}" presName="sibTrans" presStyleLbl="sibTrans1D1" presStyleIdx="2" presStyleCnt="5"/>
      <dgm:spPr/>
    </dgm:pt>
    <dgm:pt modelId="{05971966-18A9-400E-BB69-994DAEF9DAF3}" type="pres">
      <dgm:prSet presAssocID="{85427301-5E39-4531-925A-19A2FB770B5D}" presName="connectorText" presStyleLbl="sibTrans1D1" presStyleIdx="2" presStyleCnt="5"/>
      <dgm:spPr/>
    </dgm:pt>
    <dgm:pt modelId="{8BD291AB-561B-44D2-81B1-DB625D3A951F}" type="pres">
      <dgm:prSet presAssocID="{9C0C9F00-9F95-4646-95DF-5C608A056CD1}" presName="node" presStyleLbl="node1" presStyleIdx="3" presStyleCnt="6">
        <dgm:presLayoutVars>
          <dgm:bulletEnabled val="1"/>
        </dgm:presLayoutVars>
      </dgm:prSet>
      <dgm:spPr/>
    </dgm:pt>
    <dgm:pt modelId="{5AE298C8-3858-4297-B8BD-2DBF705B6543}" type="pres">
      <dgm:prSet presAssocID="{70D88D44-9561-47E6-B449-E28AD892B19D}" presName="sibTrans" presStyleLbl="sibTrans1D1" presStyleIdx="3" presStyleCnt="5"/>
      <dgm:spPr/>
    </dgm:pt>
    <dgm:pt modelId="{D9B8252D-9467-4A1E-910E-A1CBB2F8B301}" type="pres">
      <dgm:prSet presAssocID="{70D88D44-9561-47E6-B449-E28AD892B19D}" presName="connectorText" presStyleLbl="sibTrans1D1" presStyleIdx="3" presStyleCnt="5"/>
      <dgm:spPr/>
    </dgm:pt>
    <dgm:pt modelId="{7DC5193F-04A0-499D-A163-6253F6488C5A}" type="pres">
      <dgm:prSet presAssocID="{B74A9873-6CA3-4E7A-932F-FDFE4219CFC7}" presName="node" presStyleLbl="node1" presStyleIdx="4" presStyleCnt="6">
        <dgm:presLayoutVars>
          <dgm:bulletEnabled val="1"/>
        </dgm:presLayoutVars>
      </dgm:prSet>
      <dgm:spPr/>
    </dgm:pt>
    <dgm:pt modelId="{6BDB1416-862D-499C-AAA9-676BCB3CD77C}" type="pres">
      <dgm:prSet presAssocID="{FF756BF9-F830-4C77-8BE6-24D38EF68F4D}" presName="sibTrans" presStyleLbl="sibTrans1D1" presStyleIdx="4" presStyleCnt="5"/>
      <dgm:spPr/>
    </dgm:pt>
    <dgm:pt modelId="{2C21EE37-11E8-4098-B313-6AC6367BB780}" type="pres">
      <dgm:prSet presAssocID="{FF756BF9-F830-4C77-8BE6-24D38EF68F4D}" presName="connectorText" presStyleLbl="sibTrans1D1" presStyleIdx="4" presStyleCnt="5"/>
      <dgm:spPr/>
    </dgm:pt>
    <dgm:pt modelId="{033570A0-F0E9-4C96-A128-1FD9A7899B28}" type="pres">
      <dgm:prSet presAssocID="{43F98B38-E833-4587-86D9-1C72DB18BA86}" presName="node" presStyleLbl="node1" presStyleIdx="5" presStyleCnt="6">
        <dgm:presLayoutVars>
          <dgm:bulletEnabled val="1"/>
        </dgm:presLayoutVars>
      </dgm:prSet>
      <dgm:spPr/>
    </dgm:pt>
  </dgm:ptLst>
  <dgm:cxnLst>
    <dgm:cxn modelId="{099FBD06-690B-483D-83CB-88ECF131657C}" type="presOf" srcId="{25A3E5C2-662C-41CE-AD04-88F98975514D}" destId="{FDA98322-31E1-4714-AF96-2DDA23D01A91}" srcOrd="0" destOrd="0" presId="urn:microsoft.com/office/officeart/2016/7/layout/RepeatingBendingProcessNew"/>
    <dgm:cxn modelId="{85EDE50A-2086-456F-9EC7-D326A1DD7D3E}" type="presOf" srcId="{86AEB7F7-2BEB-478C-B1D9-53AFBE2A1646}" destId="{DB2E8884-03A9-4C5C-BDF4-A3FB89D1D73F}" srcOrd="0" destOrd="0" presId="urn:microsoft.com/office/officeart/2016/7/layout/RepeatingBendingProcessNew"/>
    <dgm:cxn modelId="{6989720B-8CF8-4FF2-9898-C9FA1FB90AC2}" type="presOf" srcId="{85427301-5E39-4531-925A-19A2FB770B5D}" destId="{C016A6BA-407B-4A6D-9EF4-414FBC514E37}" srcOrd="0" destOrd="0" presId="urn:microsoft.com/office/officeart/2016/7/layout/RepeatingBendingProcessNew"/>
    <dgm:cxn modelId="{B922B20C-8384-4CAF-B3C6-3B029B6AEC6A}" srcId="{0849D24C-6CAD-4E48-ABE8-5C72CE42DF30}" destId="{9C0C9F00-9F95-4646-95DF-5C608A056CD1}" srcOrd="3" destOrd="0" parTransId="{C968CD80-0F7C-4BE6-BDDA-F6675EF61489}" sibTransId="{70D88D44-9561-47E6-B449-E28AD892B19D}"/>
    <dgm:cxn modelId="{9AC94D0D-0B09-4322-8792-3E8DB52894C0}" type="presOf" srcId="{9C0C9F00-9F95-4646-95DF-5C608A056CD1}" destId="{8BD291AB-561B-44D2-81B1-DB625D3A951F}" srcOrd="0" destOrd="0" presId="urn:microsoft.com/office/officeart/2016/7/layout/RepeatingBendingProcessNew"/>
    <dgm:cxn modelId="{7578FE1B-99FB-4679-A5E0-608CE54C311A}" type="presOf" srcId="{70D88D44-9561-47E6-B449-E28AD892B19D}" destId="{5AE298C8-3858-4297-B8BD-2DBF705B6543}" srcOrd="0" destOrd="0" presId="urn:microsoft.com/office/officeart/2016/7/layout/RepeatingBendingProcessNew"/>
    <dgm:cxn modelId="{76A5A83C-BBE3-444A-97B6-31912793CAB0}" type="presOf" srcId="{70D88D44-9561-47E6-B449-E28AD892B19D}" destId="{D9B8252D-9467-4A1E-910E-A1CBB2F8B301}" srcOrd="1" destOrd="0" presId="urn:microsoft.com/office/officeart/2016/7/layout/RepeatingBendingProcessNew"/>
    <dgm:cxn modelId="{9081D240-735D-41E7-8EF4-D7B2419EED65}" type="presOf" srcId="{25A3E5C2-662C-41CE-AD04-88F98975514D}" destId="{3D89021A-CFF6-44D5-B2BA-535EF6266EB5}" srcOrd="1" destOrd="0" presId="urn:microsoft.com/office/officeart/2016/7/layout/RepeatingBendingProcessNew"/>
    <dgm:cxn modelId="{518AE363-6C40-4A67-8FA1-42C233614ACA}" type="presOf" srcId="{0849D24C-6CAD-4E48-ABE8-5C72CE42DF30}" destId="{D2183338-2E79-4BFC-B401-E72B61ED41AE}" srcOrd="0" destOrd="0" presId="urn:microsoft.com/office/officeart/2016/7/layout/RepeatingBendingProcessNew"/>
    <dgm:cxn modelId="{A6124848-CA77-4969-A4DE-8330CC327FCB}" type="presOf" srcId="{F9862D05-B986-4604-BE73-8214C5F5D69D}" destId="{CEA4811D-EB29-433B-96E5-2E13F7BFF461}" srcOrd="0" destOrd="0" presId="urn:microsoft.com/office/officeart/2016/7/layout/RepeatingBendingProcessNew"/>
    <dgm:cxn modelId="{76990575-920C-4376-ACE5-E23F8ADE81EF}" type="presOf" srcId="{BC5F4164-A859-4D75-980B-10C830DF3E8A}" destId="{36592CC6-3225-475C-A687-0F8C659BDACB}" srcOrd="1" destOrd="0" presId="urn:microsoft.com/office/officeart/2016/7/layout/RepeatingBendingProcessNew"/>
    <dgm:cxn modelId="{D54C1181-E8A5-4201-AB5D-8037B591A759}" srcId="{0849D24C-6CAD-4E48-ABE8-5C72CE42DF30}" destId="{F9862D05-B986-4604-BE73-8214C5F5D69D}" srcOrd="2" destOrd="0" parTransId="{AAECB262-BC50-410F-9087-C6BE9E694BAA}" sibTransId="{85427301-5E39-4531-925A-19A2FB770B5D}"/>
    <dgm:cxn modelId="{D30B6E93-A456-4716-8B3F-894EBBA831B6}" type="presOf" srcId="{B74A9873-6CA3-4E7A-932F-FDFE4219CFC7}" destId="{7DC5193F-04A0-499D-A163-6253F6488C5A}" srcOrd="0" destOrd="0" presId="urn:microsoft.com/office/officeart/2016/7/layout/RepeatingBendingProcessNew"/>
    <dgm:cxn modelId="{B0435693-AE28-4DC9-8A8F-5C91F54CC3FD}" srcId="{0849D24C-6CAD-4E48-ABE8-5C72CE42DF30}" destId="{01428382-51C4-4F6A-8AF7-D9812D667063}" srcOrd="1" destOrd="0" parTransId="{E8FC8910-E043-4D99-B5DF-A978B0826749}" sibTransId="{BC5F4164-A859-4D75-980B-10C830DF3E8A}"/>
    <dgm:cxn modelId="{85587395-3449-4B25-89C3-E3FE77C03EC0}" srcId="{0849D24C-6CAD-4E48-ABE8-5C72CE42DF30}" destId="{43F98B38-E833-4587-86D9-1C72DB18BA86}" srcOrd="5" destOrd="0" parTransId="{C1A5D499-FA48-4B29-91FE-E1946247866B}" sibTransId="{28CB8604-73A4-456E-89D5-3F5EC5F331A3}"/>
    <dgm:cxn modelId="{86B3109D-8793-4A4A-B96E-C0F7FB0BC27C}" type="presOf" srcId="{85427301-5E39-4531-925A-19A2FB770B5D}" destId="{05971966-18A9-400E-BB69-994DAEF9DAF3}" srcOrd="1" destOrd="0" presId="urn:microsoft.com/office/officeart/2016/7/layout/RepeatingBendingProcessNew"/>
    <dgm:cxn modelId="{044DFE9E-1FAA-463B-AAAA-6091E9AA6483}" type="presOf" srcId="{FF756BF9-F830-4C77-8BE6-24D38EF68F4D}" destId="{2C21EE37-11E8-4098-B313-6AC6367BB780}" srcOrd="1" destOrd="0" presId="urn:microsoft.com/office/officeart/2016/7/layout/RepeatingBendingProcessNew"/>
    <dgm:cxn modelId="{E43DF5B5-24E7-43CF-A63E-27F7AED4EA68}" type="presOf" srcId="{43F98B38-E833-4587-86D9-1C72DB18BA86}" destId="{033570A0-F0E9-4C96-A128-1FD9A7899B28}" srcOrd="0" destOrd="0" presId="urn:microsoft.com/office/officeart/2016/7/layout/RepeatingBendingProcessNew"/>
    <dgm:cxn modelId="{0ACD6ACD-F8EE-4F9C-9BDB-F033AA654C99}" srcId="{0849D24C-6CAD-4E48-ABE8-5C72CE42DF30}" destId="{86AEB7F7-2BEB-478C-B1D9-53AFBE2A1646}" srcOrd="0" destOrd="0" parTransId="{50F97329-31C2-43CC-92AC-F04D20FC7D2C}" sibTransId="{25A3E5C2-662C-41CE-AD04-88F98975514D}"/>
    <dgm:cxn modelId="{415425CF-7F2E-4FF3-A07D-34C771578325}" type="presOf" srcId="{BC5F4164-A859-4D75-980B-10C830DF3E8A}" destId="{D55A3A55-85D2-4E90-843D-5FFAF605D31F}" srcOrd="0" destOrd="0" presId="urn:microsoft.com/office/officeart/2016/7/layout/RepeatingBendingProcessNew"/>
    <dgm:cxn modelId="{07FE14DF-4A4B-483D-8738-84F6B3E5C332}" type="presOf" srcId="{FF756BF9-F830-4C77-8BE6-24D38EF68F4D}" destId="{6BDB1416-862D-499C-AAA9-676BCB3CD77C}" srcOrd="0" destOrd="0" presId="urn:microsoft.com/office/officeart/2016/7/layout/RepeatingBendingProcessNew"/>
    <dgm:cxn modelId="{FF0939E1-4E1A-4A58-9939-C8FF962AB5D0}" srcId="{0849D24C-6CAD-4E48-ABE8-5C72CE42DF30}" destId="{B74A9873-6CA3-4E7A-932F-FDFE4219CFC7}" srcOrd="4" destOrd="0" parTransId="{548F1C32-B5A2-4969-BF92-C6ACF03876F8}" sibTransId="{FF756BF9-F830-4C77-8BE6-24D38EF68F4D}"/>
    <dgm:cxn modelId="{4665EAFF-8B24-4359-85D3-DF850A3682BB}" type="presOf" srcId="{01428382-51C4-4F6A-8AF7-D9812D667063}" destId="{AF22E52E-3A1E-4E22-BDCF-EDA7D15E2A72}" srcOrd="0" destOrd="0" presId="urn:microsoft.com/office/officeart/2016/7/layout/RepeatingBendingProcessNew"/>
    <dgm:cxn modelId="{1BF4BB4A-0017-4CCF-94F2-D2E410CE3481}" type="presParOf" srcId="{D2183338-2E79-4BFC-B401-E72B61ED41AE}" destId="{DB2E8884-03A9-4C5C-BDF4-A3FB89D1D73F}" srcOrd="0" destOrd="0" presId="urn:microsoft.com/office/officeart/2016/7/layout/RepeatingBendingProcessNew"/>
    <dgm:cxn modelId="{5804A0E8-3687-46EA-AA62-AFC8A44FCFFF}" type="presParOf" srcId="{D2183338-2E79-4BFC-B401-E72B61ED41AE}" destId="{FDA98322-31E1-4714-AF96-2DDA23D01A91}" srcOrd="1" destOrd="0" presId="urn:microsoft.com/office/officeart/2016/7/layout/RepeatingBendingProcessNew"/>
    <dgm:cxn modelId="{90C15AEF-1938-4D4D-BC66-4B2660E67746}" type="presParOf" srcId="{FDA98322-31E1-4714-AF96-2DDA23D01A91}" destId="{3D89021A-CFF6-44D5-B2BA-535EF6266EB5}" srcOrd="0" destOrd="0" presId="urn:microsoft.com/office/officeart/2016/7/layout/RepeatingBendingProcessNew"/>
    <dgm:cxn modelId="{27ABCEE8-3936-4D9D-B8E2-57C7F2A027C6}" type="presParOf" srcId="{D2183338-2E79-4BFC-B401-E72B61ED41AE}" destId="{AF22E52E-3A1E-4E22-BDCF-EDA7D15E2A72}" srcOrd="2" destOrd="0" presId="urn:microsoft.com/office/officeart/2016/7/layout/RepeatingBendingProcessNew"/>
    <dgm:cxn modelId="{9A3827F7-60E5-4BF4-B3CE-5E9A2B9524FC}" type="presParOf" srcId="{D2183338-2E79-4BFC-B401-E72B61ED41AE}" destId="{D55A3A55-85D2-4E90-843D-5FFAF605D31F}" srcOrd="3" destOrd="0" presId="urn:microsoft.com/office/officeart/2016/7/layout/RepeatingBendingProcessNew"/>
    <dgm:cxn modelId="{FF3A83F5-6587-4041-A861-F9C7EDF65402}" type="presParOf" srcId="{D55A3A55-85D2-4E90-843D-5FFAF605D31F}" destId="{36592CC6-3225-475C-A687-0F8C659BDACB}" srcOrd="0" destOrd="0" presId="urn:microsoft.com/office/officeart/2016/7/layout/RepeatingBendingProcessNew"/>
    <dgm:cxn modelId="{EC1EC99A-8D48-4AF8-8834-FCA8CEB09E6E}" type="presParOf" srcId="{D2183338-2E79-4BFC-B401-E72B61ED41AE}" destId="{CEA4811D-EB29-433B-96E5-2E13F7BFF461}" srcOrd="4" destOrd="0" presId="urn:microsoft.com/office/officeart/2016/7/layout/RepeatingBendingProcessNew"/>
    <dgm:cxn modelId="{16187DD0-A244-406E-9EC2-686DB03686A0}" type="presParOf" srcId="{D2183338-2E79-4BFC-B401-E72B61ED41AE}" destId="{C016A6BA-407B-4A6D-9EF4-414FBC514E37}" srcOrd="5" destOrd="0" presId="urn:microsoft.com/office/officeart/2016/7/layout/RepeatingBendingProcessNew"/>
    <dgm:cxn modelId="{4BF90D90-CEA6-4F0F-98BE-EE54726C11C4}" type="presParOf" srcId="{C016A6BA-407B-4A6D-9EF4-414FBC514E37}" destId="{05971966-18A9-400E-BB69-994DAEF9DAF3}" srcOrd="0" destOrd="0" presId="urn:microsoft.com/office/officeart/2016/7/layout/RepeatingBendingProcessNew"/>
    <dgm:cxn modelId="{BF8896FA-952D-42B7-BE0A-B55C4C7137DA}" type="presParOf" srcId="{D2183338-2E79-4BFC-B401-E72B61ED41AE}" destId="{8BD291AB-561B-44D2-81B1-DB625D3A951F}" srcOrd="6" destOrd="0" presId="urn:microsoft.com/office/officeart/2016/7/layout/RepeatingBendingProcessNew"/>
    <dgm:cxn modelId="{4237AE36-5B38-439F-AC78-9E53FC3EDC60}" type="presParOf" srcId="{D2183338-2E79-4BFC-B401-E72B61ED41AE}" destId="{5AE298C8-3858-4297-B8BD-2DBF705B6543}" srcOrd="7" destOrd="0" presId="urn:microsoft.com/office/officeart/2016/7/layout/RepeatingBendingProcessNew"/>
    <dgm:cxn modelId="{4CA4EFB5-6434-4BFB-ADA7-C93E02FD5909}" type="presParOf" srcId="{5AE298C8-3858-4297-B8BD-2DBF705B6543}" destId="{D9B8252D-9467-4A1E-910E-A1CBB2F8B301}" srcOrd="0" destOrd="0" presId="urn:microsoft.com/office/officeart/2016/7/layout/RepeatingBendingProcessNew"/>
    <dgm:cxn modelId="{0DD3FE6A-63D4-47BF-8516-BD41BC2749CF}" type="presParOf" srcId="{D2183338-2E79-4BFC-B401-E72B61ED41AE}" destId="{7DC5193F-04A0-499D-A163-6253F6488C5A}" srcOrd="8" destOrd="0" presId="urn:microsoft.com/office/officeart/2016/7/layout/RepeatingBendingProcessNew"/>
    <dgm:cxn modelId="{F983FD55-EBE6-43F6-A339-A9AA90726891}" type="presParOf" srcId="{D2183338-2E79-4BFC-B401-E72B61ED41AE}" destId="{6BDB1416-862D-499C-AAA9-676BCB3CD77C}" srcOrd="9" destOrd="0" presId="urn:microsoft.com/office/officeart/2016/7/layout/RepeatingBendingProcessNew"/>
    <dgm:cxn modelId="{1A4F32D4-B122-4C03-8CDA-19E646EC45E1}" type="presParOf" srcId="{6BDB1416-862D-499C-AAA9-676BCB3CD77C}" destId="{2C21EE37-11E8-4098-B313-6AC6367BB780}" srcOrd="0" destOrd="0" presId="urn:microsoft.com/office/officeart/2016/7/layout/RepeatingBendingProcessNew"/>
    <dgm:cxn modelId="{C518E722-7AFA-4162-A3A2-89904D48D9FE}" type="presParOf" srcId="{D2183338-2E79-4BFC-B401-E72B61ED41AE}" destId="{033570A0-F0E9-4C96-A128-1FD9A7899B2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36A4E3-7816-43FD-B6EC-520E237464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C7DBD9-9A14-4FA2-A912-0E27B2C5E5BE}">
      <dgm:prSet/>
      <dgm:spPr/>
      <dgm:t>
        <a:bodyPr/>
        <a:lstStyle/>
        <a:p>
          <a:r>
            <a:rPr lang="tr-TR"/>
            <a:t>D</a:t>
          </a:r>
          <a:r>
            <a:rPr lang="en-US"/>
            <a:t>o not copy the author’s style or wording. </a:t>
          </a:r>
        </a:p>
      </dgm:t>
    </dgm:pt>
    <dgm:pt modelId="{5EEC1F25-34EA-4EC4-9414-C3A98AFD5653}" type="parTrans" cxnId="{B6651E14-ED55-4B85-A4E5-A535C84BE36E}">
      <dgm:prSet/>
      <dgm:spPr/>
      <dgm:t>
        <a:bodyPr/>
        <a:lstStyle/>
        <a:p>
          <a:endParaRPr lang="en-US"/>
        </a:p>
      </dgm:t>
    </dgm:pt>
    <dgm:pt modelId="{9B1BEE51-94CD-44CF-834C-C020F202F123}" type="sibTrans" cxnId="{B6651E14-ED55-4B85-A4E5-A535C84BE36E}">
      <dgm:prSet/>
      <dgm:spPr/>
      <dgm:t>
        <a:bodyPr/>
        <a:lstStyle/>
        <a:p>
          <a:endParaRPr lang="en-US"/>
        </a:p>
      </dgm:t>
    </dgm:pt>
    <dgm:pt modelId="{4EAE4E0A-474B-4C43-ACFB-209E47EE2279}">
      <dgm:prSet/>
      <dgm:spPr/>
      <dgm:t>
        <a:bodyPr/>
        <a:lstStyle/>
        <a:p>
          <a:r>
            <a:rPr lang="en-US"/>
            <a:t>Changing a few words to their synonyms </a:t>
          </a:r>
          <a:r>
            <a:rPr lang="en-US" b="1"/>
            <a:t>will not </a:t>
          </a:r>
          <a:r>
            <a:rPr lang="en-US"/>
            <a:t>make it a paraphrase. </a:t>
          </a:r>
        </a:p>
      </dgm:t>
    </dgm:pt>
    <dgm:pt modelId="{6C3EE0F9-2841-495E-BB55-21A32542BB09}" type="parTrans" cxnId="{356A36F4-642B-4CC6-BA2D-AE173224423A}">
      <dgm:prSet/>
      <dgm:spPr/>
      <dgm:t>
        <a:bodyPr/>
        <a:lstStyle/>
        <a:p>
          <a:endParaRPr lang="en-US"/>
        </a:p>
      </dgm:t>
    </dgm:pt>
    <dgm:pt modelId="{091BFD8F-D988-458F-85E0-4CE471CB6FAC}" type="sibTrans" cxnId="{356A36F4-642B-4CC6-BA2D-AE173224423A}">
      <dgm:prSet/>
      <dgm:spPr/>
      <dgm:t>
        <a:bodyPr/>
        <a:lstStyle/>
        <a:p>
          <a:endParaRPr lang="en-US"/>
        </a:p>
      </dgm:t>
    </dgm:pt>
    <dgm:pt modelId="{17903A8F-D9BE-4615-B41C-34C792448AAE}">
      <dgm:prSet/>
      <dgm:spPr/>
      <dgm:t>
        <a:bodyPr/>
        <a:lstStyle/>
        <a:p>
          <a:r>
            <a:rPr lang="en-US"/>
            <a:t>It would still be considered </a:t>
          </a:r>
          <a:r>
            <a:rPr lang="en-US" b="1"/>
            <a:t>plagiarism.</a:t>
          </a:r>
          <a:r>
            <a:rPr lang="en-US"/>
            <a:t> </a:t>
          </a:r>
        </a:p>
      </dgm:t>
    </dgm:pt>
    <dgm:pt modelId="{FD1F6BAB-8EC4-4D18-AF48-6307D62EBADA}" type="parTrans" cxnId="{4502E9F1-B7C2-47A2-8534-BB9787C4A573}">
      <dgm:prSet/>
      <dgm:spPr/>
      <dgm:t>
        <a:bodyPr/>
        <a:lstStyle/>
        <a:p>
          <a:endParaRPr lang="en-US"/>
        </a:p>
      </dgm:t>
    </dgm:pt>
    <dgm:pt modelId="{A1431F9E-369A-4DBE-A53E-C20F07DE35DA}" type="sibTrans" cxnId="{4502E9F1-B7C2-47A2-8534-BB9787C4A573}">
      <dgm:prSet/>
      <dgm:spPr/>
      <dgm:t>
        <a:bodyPr/>
        <a:lstStyle/>
        <a:p>
          <a:endParaRPr lang="en-US"/>
        </a:p>
      </dgm:t>
    </dgm:pt>
    <dgm:pt modelId="{760436BC-A0D6-4697-9420-7E3AEEE59F65}" type="pres">
      <dgm:prSet presAssocID="{AE36A4E3-7816-43FD-B6EC-520E237464A2}" presName="linear" presStyleCnt="0">
        <dgm:presLayoutVars>
          <dgm:animLvl val="lvl"/>
          <dgm:resizeHandles val="exact"/>
        </dgm:presLayoutVars>
      </dgm:prSet>
      <dgm:spPr/>
    </dgm:pt>
    <dgm:pt modelId="{BB8CD0A8-6664-46D1-AA9D-CF29AE04FD06}" type="pres">
      <dgm:prSet presAssocID="{08C7DBD9-9A14-4FA2-A912-0E27B2C5E5BE}" presName="parentText" presStyleLbl="node1" presStyleIdx="0" presStyleCnt="3">
        <dgm:presLayoutVars>
          <dgm:chMax val="0"/>
          <dgm:bulletEnabled val="1"/>
        </dgm:presLayoutVars>
      </dgm:prSet>
      <dgm:spPr/>
    </dgm:pt>
    <dgm:pt modelId="{4E4A0BC0-45A0-41FA-BADF-B70FDA0BFFE4}" type="pres">
      <dgm:prSet presAssocID="{9B1BEE51-94CD-44CF-834C-C020F202F123}" presName="spacer" presStyleCnt="0"/>
      <dgm:spPr/>
    </dgm:pt>
    <dgm:pt modelId="{03663510-E354-43F8-A826-4267FB6DD235}" type="pres">
      <dgm:prSet presAssocID="{4EAE4E0A-474B-4C43-ACFB-209E47EE2279}" presName="parentText" presStyleLbl="node1" presStyleIdx="1" presStyleCnt="3">
        <dgm:presLayoutVars>
          <dgm:chMax val="0"/>
          <dgm:bulletEnabled val="1"/>
        </dgm:presLayoutVars>
      </dgm:prSet>
      <dgm:spPr/>
    </dgm:pt>
    <dgm:pt modelId="{03FACB59-3728-48B8-BA53-AC23E01A5CF6}" type="pres">
      <dgm:prSet presAssocID="{091BFD8F-D988-458F-85E0-4CE471CB6FAC}" presName="spacer" presStyleCnt="0"/>
      <dgm:spPr/>
    </dgm:pt>
    <dgm:pt modelId="{48C5EB38-B541-4472-8D88-13611A0CB9D4}" type="pres">
      <dgm:prSet presAssocID="{17903A8F-D9BE-4615-B41C-34C792448AAE}" presName="parentText" presStyleLbl="node1" presStyleIdx="2" presStyleCnt="3">
        <dgm:presLayoutVars>
          <dgm:chMax val="0"/>
          <dgm:bulletEnabled val="1"/>
        </dgm:presLayoutVars>
      </dgm:prSet>
      <dgm:spPr/>
    </dgm:pt>
  </dgm:ptLst>
  <dgm:cxnLst>
    <dgm:cxn modelId="{B6651E14-ED55-4B85-A4E5-A535C84BE36E}" srcId="{AE36A4E3-7816-43FD-B6EC-520E237464A2}" destId="{08C7DBD9-9A14-4FA2-A912-0E27B2C5E5BE}" srcOrd="0" destOrd="0" parTransId="{5EEC1F25-34EA-4EC4-9414-C3A98AFD5653}" sibTransId="{9B1BEE51-94CD-44CF-834C-C020F202F123}"/>
    <dgm:cxn modelId="{A99DB637-8BBF-4D6B-9780-AF84F684DA01}" type="presOf" srcId="{17903A8F-D9BE-4615-B41C-34C792448AAE}" destId="{48C5EB38-B541-4472-8D88-13611A0CB9D4}" srcOrd="0" destOrd="0" presId="urn:microsoft.com/office/officeart/2005/8/layout/vList2"/>
    <dgm:cxn modelId="{8CE3C33F-5DB6-4C41-B841-6B5DD441E288}" type="presOf" srcId="{08C7DBD9-9A14-4FA2-A912-0E27B2C5E5BE}" destId="{BB8CD0A8-6664-46D1-AA9D-CF29AE04FD06}" srcOrd="0" destOrd="0" presId="urn:microsoft.com/office/officeart/2005/8/layout/vList2"/>
    <dgm:cxn modelId="{43C8C04E-25BD-49F8-B0AC-E7DA554729D7}" type="presOf" srcId="{AE36A4E3-7816-43FD-B6EC-520E237464A2}" destId="{760436BC-A0D6-4697-9420-7E3AEEE59F65}" srcOrd="0" destOrd="0" presId="urn:microsoft.com/office/officeart/2005/8/layout/vList2"/>
    <dgm:cxn modelId="{153D0DAC-D7B8-4811-8412-DE3FF066A40C}" type="presOf" srcId="{4EAE4E0A-474B-4C43-ACFB-209E47EE2279}" destId="{03663510-E354-43F8-A826-4267FB6DD235}" srcOrd="0" destOrd="0" presId="urn:microsoft.com/office/officeart/2005/8/layout/vList2"/>
    <dgm:cxn modelId="{4502E9F1-B7C2-47A2-8534-BB9787C4A573}" srcId="{AE36A4E3-7816-43FD-B6EC-520E237464A2}" destId="{17903A8F-D9BE-4615-B41C-34C792448AAE}" srcOrd="2" destOrd="0" parTransId="{FD1F6BAB-8EC4-4D18-AF48-6307D62EBADA}" sibTransId="{A1431F9E-369A-4DBE-A53E-C20F07DE35DA}"/>
    <dgm:cxn modelId="{356A36F4-642B-4CC6-BA2D-AE173224423A}" srcId="{AE36A4E3-7816-43FD-B6EC-520E237464A2}" destId="{4EAE4E0A-474B-4C43-ACFB-209E47EE2279}" srcOrd="1" destOrd="0" parTransId="{6C3EE0F9-2841-495E-BB55-21A32542BB09}" sibTransId="{091BFD8F-D988-458F-85E0-4CE471CB6FAC}"/>
    <dgm:cxn modelId="{799734E7-E1D6-4189-AABF-7D7D58160F12}" type="presParOf" srcId="{760436BC-A0D6-4697-9420-7E3AEEE59F65}" destId="{BB8CD0A8-6664-46D1-AA9D-CF29AE04FD06}" srcOrd="0" destOrd="0" presId="urn:microsoft.com/office/officeart/2005/8/layout/vList2"/>
    <dgm:cxn modelId="{361450E0-02A0-4552-AD1C-AF7B229CFCFF}" type="presParOf" srcId="{760436BC-A0D6-4697-9420-7E3AEEE59F65}" destId="{4E4A0BC0-45A0-41FA-BADF-B70FDA0BFFE4}" srcOrd="1" destOrd="0" presId="urn:microsoft.com/office/officeart/2005/8/layout/vList2"/>
    <dgm:cxn modelId="{685CD557-2404-4F18-B7D3-BCB4B5C90B96}" type="presParOf" srcId="{760436BC-A0D6-4697-9420-7E3AEEE59F65}" destId="{03663510-E354-43F8-A826-4267FB6DD235}" srcOrd="2" destOrd="0" presId="urn:microsoft.com/office/officeart/2005/8/layout/vList2"/>
    <dgm:cxn modelId="{1694169E-BBA7-456A-AB7C-F7112C75205E}" type="presParOf" srcId="{760436BC-A0D6-4697-9420-7E3AEEE59F65}" destId="{03FACB59-3728-48B8-BA53-AC23E01A5CF6}" srcOrd="3" destOrd="0" presId="urn:microsoft.com/office/officeart/2005/8/layout/vList2"/>
    <dgm:cxn modelId="{6263D516-76EB-4C9E-8887-31DA497B17E0}" type="presParOf" srcId="{760436BC-A0D6-4697-9420-7E3AEEE59F65}" destId="{48C5EB38-B541-4472-8D88-13611A0CB9D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3E9D6-A875-4E71-B888-791EBECE7D2F}">
      <dsp:nvSpPr>
        <dsp:cNvPr id="0" name=""/>
        <dsp:cNvSpPr/>
      </dsp:nvSpPr>
      <dsp:spPr>
        <a:xfrm>
          <a:off x="1184" y="439970"/>
          <a:ext cx="4618849" cy="27713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b="1" kern="1200" dirty="0"/>
            <a:t>Direct quoting         </a:t>
          </a:r>
        </a:p>
        <a:p>
          <a:pPr marL="0" lvl="0" indent="0" algn="ctr" defTabSz="1466850">
            <a:lnSpc>
              <a:spcPct val="90000"/>
            </a:lnSpc>
            <a:spcBef>
              <a:spcPct val="0"/>
            </a:spcBef>
            <a:spcAft>
              <a:spcPct val="35000"/>
            </a:spcAft>
            <a:buNone/>
          </a:pPr>
          <a:r>
            <a:rPr lang="en-US" sz="3300" kern="1200" dirty="0"/>
            <a:t>Using the exact copy of the original sentence in between quotation marks (“…”)</a:t>
          </a:r>
        </a:p>
      </dsp:txBody>
      <dsp:txXfrm>
        <a:off x="1184" y="439970"/>
        <a:ext cx="4618849" cy="2771309"/>
      </dsp:txXfrm>
    </dsp:sp>
    <dsp:sp modelId="{0B4B0AEF-BC56-44E3-99C3-B152067AEC9F}">
      <dsp:nvSpPr>
        <dsp:cNvPr id="0" name=""/>
        <dsp:cNvSpPr/>
      </dsp:nvSpPr>
      <dsp:spPr>
        <a:xfrm>
          <a:off x="5081918" y="439970"/>
          <a:ext cx="4618849" cy="2771309"/>
        </a:xfrm>
        <a:prstGeom prst="rect">
          <a:avLst/>
        </a:prstGeom>
        <a:solidFill>
          <a:schemeClr val="accent2">
            <a:hueOff val="-20346271"/>
            <a:satOff val="42696"/>
            <a:lumOff val="1686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b="1" kern="1200" dirty="0"/>
            <a:t>Paraphrasing   </a:t>
          </a:r>
        </a:p>
        <a:p>
          <a:pPr marL="0" lvl="0" indent="0" algn="ctr" defTabSz="1600200">
            <a:lnSpc>
              <a:spcPct val="90000"/>
            </a:lnSpc>
            <a:spcBef>
              <a:spcPct val="0"/>
            </a:spcBef>
            <a:spcAft>
              <a:spcPct val="35000"/>
            </a:spcAft>
            <a:buNone/>
          </a:pPr>
          <a:r>
            <a:rPr lang="en-US" sz="2800" kern="1200" dirty="0"/>
            <a:t>Rewriting the information in your own words</a:t>
          </a:r>
          <a:endParaRPr lang="en-US" sz="3600" kern="1200" dirty="0"/>
        </a:p>
      </dsp:txBody>
      <dsp:txXfrm>
        <a:off x="5081918" y="439970"/>
        <a:ext cx="4618849" cy="277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3D3DF-6FD2-43E8-B42A-10F4BCB50B74}">
      <dsp:nvSpPr>
        <dsp:cNvPr id="0" name=""/>
        <dsp:cNvSpPr/>
      </dsp:nvSpPr>
      <dsp:spPr>
        <a:xfrm>
          <a:off x="0" y="912812"/>
          <a:ext cx="9701953" cy="18256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Paraphrasing is </a:t>
          </a:r>
          <a:r>
            <a:rPr lang="en-GB" sz="3400" b="1" kern="1200" dirty="0">
              <a:solidFill>
                <a:srgbClr val="0070C0"/>
              </a:solidFill>
            </a:rPr>
            <a:t>rewriting</a:t>
          </a:r>
          <a:r>
            <a:rPr lang="en-GB" sz="3400" kern="1200" dirty="0"/>
            <a:t> the original text by </a:t>
          </a:r>
          <a:r>
            <a:rPr lang="en-GB" sz="3400" b="1" kern="1200" dirty="0">
              <a:solidFill>
                <a:srgbClr val="0070C0"/>
              </a:solidFill>
            </a:rPr>
            <a:t>changing</a:t>
          </a:r>
          <a:r>
            <a:rPr lang="en-GB" sz="3400" kern="1200" dirty="0"/>
            <a:t> the </a:t>
          </a:r>
          <a:r>
            <a:rPr lang="en-GB" sz="3400" kern="1200" dirty="0">
              <a:solidFill>
                <a:srgbClr val="00B0F0"/>
              </a:solidFill>
            </a:rPr>
            <a:t>grammatical structure</a:t>
          </a:r>
          <a:r>
            <a:rPr lang="en-GB" sz="3400" kern="1200" dirty="0"/>
            <a:t> and </a:t>
          </a:r>
          <a:r>
            <a:rPr lang="en-GB" sz="3400" kern="1200" dirty="0">
              <a:solidFill>
                <a:srgbClr val="00B0F0"/>
              </a:solidFill>
            </a:rPr>
            <a:t>vocabulary</a:t>
          </a:r>
          <a:r>
            <a:rPr lang="en-GB" sz="3400" kern="1200" dirty="0"/>
            <a:t> but </a:t>
          </a:r>
          <a:r>
            <a:rPr lang="en-GB" sz="3400" b="1" kern="1200" dirty="0">
              <a:solidFill>
                <a:srgbClr val="0070C0"/>
              </a:solidFill>
            </a:rPr>
            <a:t>keeping</a:t>
          </a:r>
          <a:r>
            <a:rPr lang="en-GB" sz="3400" kern="1200" dirty="0"/>
            <a:t> the </a:t>
          </a:r>
          <a:r>
            <a:rPr lang="en-GB" sz="3400" kern="1200" dirty="0">
              <a:solidFill>
                <a:srgbClr val="00B0F0"/>
              </a:solidFill>
            </a:rPr>
            <a:t>meaning</a:t>
          </a:r>
          <a:r>
            <a:rPr lang="en-GB" sz="3400" kern="1200" dirty="0"/>
            <a:t> the same. </a:t>
          </a:r>
          <a:endParaRPr lang="en-US" sz="3400" kern="1200" dirty="0"/>
        </a:p>
      </dsp:txBody>
      <dsp:txXfrm>
        <a:off x="53471" y="966283"/>
        <a:ext cx="9595011" cy="1718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98322-31E1-4714-AF96-2DDA23D01A91}">
      <dsp:nvSpPr>
        <dsp:cNvPr id="0" name=""/>
        <dsp:cNvSpPr/>
      </dsp:nvSpPr>
      <dsp:spPr>
        <a:xfrm>
          <a:off x="2535990" y="729512"/>
          <a:ext cx="551545" cy="91440"/>
        </a:xfrm>
        <a:custGeom>
          <a:avLst/>
          <a:gdLst/>
          <a:ahLst/>
          <a:cxnLst/>
          <a:rect l="0" t="0" r="0" b="0"/>
          <a:pathLst>
            <a:path>
              <a:moveTo>
                <a:pt x="0" y="45720"/>
              </a:moveTo>
              <a:lnTo>
                <a:pt x="55154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7209" y="772321"/>
        <a:ext cx="29107" cy="5821"/>
      </dsp:txXfrm>
    </dsp:sp>
    <dsp:sp modelId="{DB2E8884-03A9-4C5C-BDF4-A3FB89D1D73F}">
      <dsp:nvSpPr>
        <dsp:cNvPr id="0" name=""/>
        <dsp:cNvSpPr/>
      </dsp:nvSpPr>
      <dsp:spPr>
        <a:xfrm>
          <a:off x="6723" y="15912"/>
          <a:ext cx="2531066" cy="151863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24" tIns="130185" rIns="124024" bIns="130185" numCol="1" spcCol="1270" anchor="ctr" anchorCtr="0">
          <a:noAutofit/>
        </a:bodyPr>
        <a:lstStyle/>
        <a:p>
          <a:pPr marL="0" lvl="0" indent="0" algn="ctr" defTabSz="889000">
            <a:lnSpc>
              <a:spcPct val="90000"/>
            </a:lnSpc>
            <a:spcBef>
              <a:spcPct val="0"/>
            </a:spcBef>
            <a:spcAft>
              <a:spcPct val="35000"/>
            </a:spcAft>
            <a:buNone/>
          </a:pPr>
          <a:r>
            <a:rPr lang="en-US" sz="2000" kern="1200" dirty="0"/>
            <a:t>Make sure that you </a:t>
          </a:r>
          <a:r>
            <a:rPr lang="en-US" sz="2000" kern="1200" dirty="0">
              <a:solidFill>
                <a:srgbClr val="0070C0"/>
              </a:solidFill>
            </a:rPr>
            <a:t>understand</a:t>
          </a:r>
          <a:r>
            <a:rPr lang="en-US" sz="2000" kern="1200" dirty="0"/>
            <a:t> the original text correctly</a:t>
          </a:r>
          <a:r>
            <a:rPr lang="en-US" sz="1500" kern="1200" dirty="0"/>
            <a:t>.</a:t>
          </a:r>
        </a:p>
      </dsp:txBody>
      <dsp:txXfrm>
        <a:off x="6723" y="15912"/>
        <a:ext cx="2531066" cy="1518639"/>
      </dsp:txXfrm>
    </dsp:sp>
    <dsp:sp modelId="{D55A3A55-85D2-4E90-843D-5FFAF605D31F}">
      <dsp:nvSpPr>
        <dsp:cNvPr id="0" name=""/>
        <dsp:cNvSpPr/>
      </dsp:nvSpPr>
      <dsp:spPr>
        <a:xfrm>
          <a:off x="5649202" y="719990"/>
          <a:ext cx="557898" cy="91440"/>
        </a:xfrm>
        <a:custGeom>
          <a:avLst/>
          <a:gdLst/>
          <a:ahLst/>
          <a:cxnLst/>
          <a:rect l="0" t="0" r="0" b="0"/>
          <a:pathLst>
            <a:path>
              <a:moveTo>
                <a:pt x="0" y="55241"/>
              </a:moveTo>
              <a:lnTo>
                <a:pt x="296049" y="55241"/>
              </a:lnTo>
              <a:lnTo>
                <a:pt x="296049" y="45720"/>
              </a:lnTo>
              <a:lnTo>
                <a:pt x="557898" y="45720"/>
              </a:lnTo>
            </a:path>
          </a:pathLst>
        </a:custGeom>
        <a:noFill/>
        <a:ln w="9525" cap="flat" cmpd="sng" algn="ctr">
          <a:solidFill>
            <a:schemeClr val="accent2">
              <a:hueOff val="-5086568"/>
              <a:satOff val="10674"/>
              <a:lumOff val="421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3437" y="762799"/>
        <a:ext cx="29428" cy="5821"/>
      </dsp:txXfrm>
    </dsp:sp>
    <dsp:sp modelId="{AF22E52E-3A1E-4E22-BDCF-EDA7D15E2A72}">
      <dsp:nvSpPr>
        <dsp:cNvPr id="0" name=""/>
        <dsp:cNvSpPr/>
      </dsp:nvSpPr>
      <dsp:spPr>
        <a:xfrm>
          <a:off x="3119935" y="15912"/>
          <a:ext cx="2531066" cy="1518639"/>
        </a:xfrm>
        <a:prstGeom prst="rect">
          <a:avLst/>
        </a:prstGeom>
        <a:solidFill>
          <a:schemeClr val="accent2">
            <a:hueOff val="-4069254"/>
            <a:satOff val="8539"/>
            <a:lumOff val="3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24" tIns="130185" rIns="124024" bIns="130185"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Change</a:t>
          </a:r>
          <a:r>
            <a:rPr lang="en-US" sz="2000" kern="1200" dirty="0"/>
            <a:t> the sentence structure. </a:t>
          </a:r>
        </a:p>
      </dsp:txBody>
      <dsp:txXfrm>
        <a:off x="3119935" y="15912"/>
        <a:ext cx="2531066" cy="1518639"/>
      </dsp:txXfrm>
    </dsp:sp>
    <dsp:sp modelId="{C016A6BA-407B-4A6D-9EF4-414FBC514E37}">
      <dsp:nvSpPr>
        <dsp:cNvPr id="0" name=""/>
        <dsp:cNvSpPr/>
      </dsp:nvSpPr>
      <dsp:spPr>
        <a:xfrm>
          <a:off x="1272257" y="1523230"/>
          <a:ext cx="6232776" cy="561067"/>
        </a:xfrm>
        <a:custGeom>
          <a:avLst/>
          <a:gdLst/>
          <a:ahLst/>
          <a:cxnLst/>
          <a:rect l="0" t="0" r="0" b="0"/>
          <a:pathLst>
            <a:path>
              <a:moveTo>
                <a:pt x="6232776" y="0"/>
              </a:moveTo>
              <a:lnTo>
                <a:pt x="6232776" y="297633"/>
              </a:lnTo>
              <a:lnTo>
                <a:pt x="0" y="297633"/>
              </a:lnTo>
              <a:lnTo>
                <a:pt x="0" y="561067"/>
              </a:lnTo>
            </a:path>
          </a:pathLst>
        </a:custGeom>
        <a:noFill/>
        <a:ln w="9525" cap="flat" cmpd="sng" algn="ctr">
          <a:solidFill>
            <a:schemeClr val="accent2">
              <a:hueOff val="-10173136"/>
              <a:satOff val="21348"/>
              <a:lumOff val="84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2125" y="1800853"/>
        <a:ext cx="313039" cy="5821"/>
      </dsp:txXfrm>
    </dsp:sp>
    <dsp:sp modelId="{CEA4811D-EB29-433B-96E5-2E13F7BFF461}">
      <dsp:nvSpPr>
        <dsp:cNvPr id="0" name=""/>
        <dsp:cNvSpPr/>
      </dsp:nvSpPr>
      <dsp:spPr>
        <a:xfrm>
          <a:off x="6239500" y="6390"/>
          <a:ext cx="2531066" cy="1518639"/>
        </a:xfrm>
        <a:prstGeom prst="rect">
          <a:avLst/>
        </a:prstGeom>
        <a:solidFill>
          <a:schemeClr val="accent2">
            <a:hueOff val="-8138509"/>
            <a:satOff val="17078"/>
            <a:lumOff val="6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24" tIns="130185" rIns="124024" bIns="130185" numCol="1" spcCol="1270" anchor="ctr" anchorCtr="0">
          <a:noAutofit/>
        </a:bodyPr>
        <a:lstStyle/>
        <a:p>
          <a:pPr marL="0" lvl="0" indent="0" algn="ctr" defTabSz="889000">
            <a:lnSpc>
              <a:spcPct val="90000"/>
            </a:lnSpc>
            <a:spcBef>
              <a:spcPct val="0"/>
            </a:spcBef>
            <a:spcAft>
              <a:spcPct val="35000"/>
            </a:spcAft>
            <a:buNone/>
          </a:pPr>
          <a:r>
            <a:rPr lang="en-US" sz="2000" kern="1200" dirty="0"/>
            <a:t>Find </a:t>
          </a:r>
          <a:r>
            <a:rPr lang="en-US" sz="2000" kern="1200" dirty="0">
              <a:solidFill>
                <a:srgbClr val="0070C0"/>
              </a:solidFill>
            </a:rPr>
            <a:t>synonyms</a:t>
          </a:r>
          <a:r>
            <a:rPr lang="en-US" sz="2000" kern="1200" dirty="0"/>
            <a:t> of the words but do not change technical /scientific terms</a:t>
          </a:r>
          <a:r>
            <a:rPr lang="en-US" sz="1600" kern="1200" dirty="0"/>
            <a:t>.</a:t>
          </a:r>
        </a:p>
      </dsp:txBody>
      <dsp:txXfrm>
        <a:off x="6239500" y="6390"/>
        <a:ext cx="2531066" cy="1518639"/>
      </dsp:txXfrm>
    </dsp:sp>
    <dsp:sp modelId="{5AE298C8-3858-4297-B8BD-2DBF705B6543}">
      <dsp:nvSpPr>
        <dsp:cNvPr id="0" name=""/>
        <dsp:cNvSpPr/>
      </dsp:nvSpPr>
      <dsp:spPr>
        <a:xfrm>
          <a:off x="2535990" y="2830297"/>
          <a:ext cx="551545" cy="91440"/>
        </a:xfrm>
        <a:custGeom>
          <a:avLst/>
          <a:gdLst/>
          <a:ahLst/>
          <a:cxnLst/>
          <a:rect l="0" t="0" r="0" b="0"/>
          <a:pathLst>
            <a:path>
              <a:moveTo>
                <a:pt x="0" y="45720"/>
              </a:moveTo>
              <a:lnTo>
                <a:pt x="551545" y="45720"/>
              </a:lnTo>
            </a:path>
          </a:pathLst>
        </a:custGeom>
        <a:noFill/>
        <a:ln w="9525" cap="flat" cmpd="sng" algn="ctr">
          <a:solidFill>
            <a:schemeClr val="accent2">
              <a:hueOff val="-15259704"/>
              <a:satOff val="32022"/>
              <a:lumOff val="1264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7209" y="2873106"/>
        <a:ext cx="29107" cy="5821"/>
      </dsp:txXfrm>
    </dsp:sp>
    <dsp:sp modelId="{8BD291AB-561B-44D2-81B1-DB625D3A951F}">
      <dsp:nvSpPr>
        <dsp:cNvPr id="0" name=""/>
        <dsp:cNvSpPr/>
      </dsp:nvSpPr>
      <dsp:spPr>
        <a:xfrm>
          <a:off x="6723" y="2116697"/>
          <a:ext cx="2531066" cy="1518639"/>
        </a:xfrm>
        <a:prstGeom prst="rect">
          <a:avLst/>
        </a:prstGeom>
        <a:solidFill>
          <a:schemeClr val="accent2">
            <a:hueOff val="-12207763"/>
            <a:satOff val="25618"/>
            <a:lumOff val="10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24" tIns="130185" rIns="124024" bIns="130185" numCol="1" spcCol="1270" anchor="ctr" anchorCtr="0">
          <a:noAutofit/>
        </a:bodyPr>
        <a:lstStyle/>
        <a:p>
          <a:pPr marL="0" lvl="0" indent="0" algn="ctr" defTabSz="889000">
            <a:lnSpc>
              <a:spcPct val="90000"/>
            </a:lnSpc>
            <a:spcBef>
              <a:spcPct val="0"/>
            </a:spcBef>
            <a:spcAft>
              <a:spcPct val="35000"/>
            </a:spcAft>
            <a:buNone/>
          </a:pPr>
          <a:r>
            <a:rPr lang="en-US" sz="2000" kern="1200" dirty="0"/>
            <a:t>Do </a:t>
          </a:r>
          <a:r>
            <a:rPr lang="en-US" sz="2000" kern="1200" dirty="0">
              <a:solidFill>
                <a:srgbClr val="0070C0"/>
              </a:solidFill>
            </a:rPr>
            <a:t>not change </a:t>
          </a:r>
          <a:r>
            <a:rPr lang="en-US" sz="2000" kern="1200" dirty="0"/>
            <a:t>the original meaning. </a:t>
          </a:r>
        </a:p>
      </dsp:txBody>
      <dsp:txXfrm>
        <a:off x="6723" y="2116697"/>
        <a:ext cx="2531066" cy="1518639"/>
      </dsp:txXfrm>
    </dsp:sp>
    <dsp:sp modelId="{6BDB1416-862D-499C-AAA9-676BCB3CD77C}">
      <dsp:nvSpPr>
        <dsp:cNvPr id="0" name=""/>
        <dsp:cNvSpPr/>
      </dsp:nvSpPr>
      <dsp:spPr>
        <a:xfrm>
          <a:off x="5649202" y="2830297"/>
          <a:ext cx="551545" cy="91440"/>
        </a:xfrm>
        <a:custGeom>
          <a:avLst/>
          <a:gdLst/>
          <a:ahLst/>
          <a:cxnLst/>
          <a:rect l="0" t="0" r="0" b="0"/>
          <a:pathLst>
            <a:path>
              <a:moveTo>
                <a:pt x="0" y="45720"/>
              </a:moveTo>
              <a:lnTo>
                <a:pt x="551545" y="45720"/>
              </a:lnTo>
            </a:path>
          </a:pathLst>
        </a:custGeom>
        <a:noFill/>
        <a:ln w="9525" cap="flat" cmpd="sng" algn="ctr">
          <a:solidFill>
            <a:schemeClr val="accent2">
              <a:hueOff val="-20346271"/>
              <a:satOff val="42696"/>
              <a:lumOff val="1686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0421" y="2873106"/>
        <a:ext cx="29107" cy="5821"/>
      </dsp:txXfrm>
    </dsp:sp>
    <dsp:sp modelId="{7DC5193F-04A0-499D-A163-6253F6488C5A}">
      <dsp:nvSpPr>
        <dsp:cNvPr id="0" name=""/>
        <dsp:cNvSpPr/>
      </dsp:nvSpPr>
      <dsp:spPr>
        <a:xfrm>
          <a:off x="3119935" y="2116697"/>
          <a:ext cx="2531066" cy="1518639"/>
        </a:xfrm>
        <a:prstGeom prst="rect">
          <a:avLst/>
        </a:prstGeom>
        <a:solidFill>
          <a:schemeClr val="accent2">
            <a:hueOff val="-16277018"/>
            <a:satOff val="34157"/>
            <a:lumOff val="13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24" tIns="130185" rIns="124024" bIns="130185" numCol="1" spcCol="1270" anchor="ctr" anchorCtr="0">
          <a:noAutofit/>
        </a:bodyPr>
        <a:lstStyle/>
        <a:p>
          <a:pPr marL="0" lvl="0" indent="0" algn="ctr" defTabSz="889000">
            <a:lnSpc>
              <a:spcPct val="90000"/>
            </a:lnSpc>
            <a:spcBef>
              <a:spcPct val="0"/>
            </a:spcBef>
            <a:spcAft>
              <a:spcPct val="35000"/>
            </a:spcAft>
            <a:buNone/>
          </a:pPr>
          <a:r>
            <a:rPr lang="en-US" sz="2000" kern="1200" dirty="0"/>
            <a:t>Do </a:t>
          </a:r>
          <a:r>
            <a:rPr lang="en-US" sz="2000" kern="1200" dirty="0">
              <a:solidFill>
                <a:srgbClr val="0070C0"/>
              </a:solidFill>
            </a:rPr>
            <a:t>not add</a:t>
          </a:r>
          <a:r>
            <a:rPr lang="en-US" sz="2000" kern="1200" dirty="0"/>
            <a:t> your comment.</a:t>
          </a:r>
        </a:p>
      </dsp:txBody>
      <dsp:txXfrm>
        <a:off x="3119935" y="2116697"/>
        <a:ext cx="2531066" cy="1518639"/>
      </dsp:txXfrm>
    </dsp:sp>
    <dsp:sp modelId="{033570A0-F0E9-4C96-A128-1FD9A7899B28}">
      <dsp:nvSpPr>
        <dsp:cNvPr id="0" name=""/>
        <dsp:cNvSpPr/>
      </dsp:nvSpPr>
      <dsp:spPr>
        <a:xfrm>
          <a:off x="6233147" y="2116697"/>
          <a:ext cx="2531066" cy="1518639"/>
        </a:xfrm>
        <a:prstGeom prst="rect">
          <a:avLst/>
        </a:prstGeom>
        <a:solidFill>
          <a:schemeClr val="accent2">
            <a:hueOff val="-20346271"/>
            <a:satOff val="42696"/>
            <a:lumOff val="1686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24" tIns="130185" rIns="124024" bIns="130185" numCol="1" spcCol="1270" anchor="ctr" anchorCtr="0">
          <a:noAutofit/>
        </a:bodyPr>
        <a:lstStyle/>
        <a:p>
          <a:pPr marL="0" lvl="0" indent="0" algn="ctr" defTabSz="889000">
            <a:lnSpc>
              <a:spcPct val="90000"/>
            </a:lnSpc>
            <a:spcBef>
              <a:spcPct val="0"/>
            </a:spcBef>
            <a:spcAft>
              <a:spcPct val="35000"/>
            </a:spcAft>
            <a:buNone/>
          </a:pPr>
          <a:r>
            <a:rPr lang="en-US" sz="2000" kern="1200" dirty="0"/>
            <a:t>Remember to </a:t>
          </a:r>
          <a:r>
            <a:rPr lang="en-US" sz="2000" kern="1200" dirty="0">
              <a:solidFill>
                <a:srgbClr val="0070C0"/>
              </a:solidFill>
            </a:rPr>
            <a:t>cite</a:t>
          </a:r>
          <a:r>
            <a:rPr lang="en-US" sz="2000" kern="1200" dirty="0"/>
            <a:t> correctly</a:t>
          </a:r>
          <a:r>
            <a:rPr lang="en-US" sz="2300" kern="1200" dirty="0"/>
            <a:t>.</a:t>
          </a:r>
        </a:p>
      </dsp:txBody>
      <dsp:txXfrm>
        <a:off x="6233147" y="2116697"/>
        <a:ext cx="2531066" cy="1518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CD0A8-6664-46D1-AA9D-CF29AE04FD06}">
      <dsp:nvSpPr>
        <dsp:cNvPr id="0" name=""/>
        <dsp:cNvSpPr/>
      </dsp:nvSpPr>
      <dsp:spPr>
        <a:xfrm>
          <a:off x="0" y="14060"/>
          <a:ext cx="8770938" cy="1152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tr-TR" sz="2900" kern="1200"/>
            <a:t>D</a:t>
          </a:r>
          <a:r>
            <a:rPr lang="en-US" sz="2900" kern="1200"/>
            <a:t>o not copy the author’s style or wording. </a:t>
          </a:r>
        </a:p>
      </dsp:txBody>
      <dsp:txXfrm>
        <a:off x="56237" y="70297"/>
        <a:ext cx="8658464" cy="1039555"/>
      </dsp:txXfrm>
    </dsp:sp>
    <dsp:sp modelId="{03663510-E354-43F8-A826-4267FB6DD235}">
      <dsp:nvSpPr>
        <dsp:cNvPr id="0" name=""/>
        <dsp:cNvSpPr/>
      </dsp:nvSpPr>
      <dsp:spPr>
        <a:xfrm>
          <a:off x="0" y="1249610"/>
          <a:ext cx="8770938" cy="1152029"/>
        </a:xfrm>
        <a:prstGeom prst="roundRect">
          <a:avLst/>
        </a:prstGeom>
        <a:solidFill>
          <a:schemeClr val="accent2">
            <a:hueOff val="-10173136"/>
            <a:satOff val="21348"/>
            <a:lumOff val="843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Changing a few words to their synonyms </a:t>
          </a:r>
          <a:r>
            <a:rPr lang="en-US" sz="2900" b="1" kern="1200"/>
            <a:t>will not </a:t>
          </a:r>
          <a:r>
            <a:rPr lang="en-US" sz="2900" kern="1200"/>
            <a:t>make it a paraphrase. </a:t>
          </a:r>
        </a:p>
      </dsp:txBody>
      <dsp:txXfrm>
        <a:off x="56237" y="1305847"/>
        <a:ext cx="8658464" cy="1039555"/>
      </dsp:txXfrm>
    </dsp:sp>
    <dsp:sp modelId="{48C5EB38-B541-4472-8D88-13611A0CB9D4}">
      <dsp:nvSpPr>
        <dsp:cNvPr id="0" name=""/>
        <dsp:cNvSpPr/>
      </dsp:nvSpPr>
      <dsp:spPr>
        <a:xfrm>
          <a:off x="0" y="2485159"/>
          <a:ext cx="8770938" cy="1152029"/>
        </a:xfrm>
        <a:prstGeom prst="roundRect">
          <a:avLst/>
        </a:prstGeom>
        <a:solidFill>
          <a:schemeClr val="accent2">
            <a:hueOff val="-20346271"/>
            <a:satOff val="42696"/>
            <a:lumOff val="1686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It would still be considered </a:t>
          </a:r>
          <a:r>
            <a:rPr lang="en-US" sz="2900" b="1" kern="1200"/>
            <a:t>plagiarism.</a:t>
          </a:r>
          <a:r>
            <a:rPr lang="en-US" sz="2900" kern="1200"/>
            <a:t> </a:t>
          </a:r>
        </a:p>
      </dsp:txBody>
      <dsp:txXfrm>
        <a:off x="56237" y="2541396"/>
        <a:ext cx="8658464" cy="10395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EE11397B-5813-4381-B8C3-95DF9FD6CABD}" type="datetimeFigureOut">
              <a:rPr lang="en-GB" smtClean="0"/>
              <a:t>15/03/2022</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55016AB-A6FF-48B1-B174-C79C7B03F2D4}" type="slidenum">
              <a:rPr lang="en-GB" smtClean="0"/>
              <a:t>‹#›</a:t>
            </a:fld>
            <a:endParaRPr lang="en-GB"/>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17841577"/>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1397B-5813-4381-B8C3-95DF9FD6CABD}"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016AB-A6FF-48B1-B174-C79C7B03F2D4}" type="slidenum">
              <a:rPr lang="en-GB" smtClean="0"/>
              <a:t>‹#›</a:t>
            </a:fld>
            <a:endParaRPr lang="en-GB"/>
          </a:p>
        </p:txBody>
      </p:sp>
    </p:spTree>
    <p:extLst>
      <p:ext uri="{BB962C8B-B14F-4D97-AF65-F5344CB8AC3E}">
        <p14:creationId xmlns:p14="http://schemas.microsoft.com/office/powerpoint/2010/main" val="399991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11397B-5813-4381-B8C3-95DF9FD6CABD}" type="datetimeFigureOut">
              <a:rPr lang="en-GB" smtClean="0"/>
              <a:t>15/03/2022</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55016AB-A6FF-48B1-B174-C79C7B03F2D4}"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41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1397B-5813-4381-B8C3-95DF9FD6CABD}"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016AB-A6FF-48B1-B174-C79C7B03F2D4}" type="slidenum">
              <a:rPr lang="en-GB" smtClean="0"/>
              <a:t>‹#›</a:t>
            </a:fld>
            <a:endParaRPr lang="en-GB"/>
          </a:p>
        </p:txBody>
      </p:sp>
    </p:spTree>
    <p:extLst>
      <p:ext uri="{BB962C8B-B14F-4D97-AF65-F5344CB8AC3E}">
        <p14:creationId xmlns:p14="http://schemas.microsoft.com/office/powerpoint/2010/main" val="248208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E11397B-5813-4381-B8C3-95DF9FD6CABD}" type="datetimeFigureOut">
              <a:rPr lang="en-GB" smtClean="0"/>
              <a:t>15/03/2022</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55016AB-A6FF-48B1-B174-C79C7B03F2D4}"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8867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11397B-5813-4381-B8C3-95DF9FD6CABD}"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5016AB-A6FF-48B1-B174-C79C7B03F2D4}" type="slidenum">
              <a:rPr lang="en-GB" smtClean="0"/>
              <a:t>‹#›</a:t>
            </a:fld>
            <a:endParaRPr lang="en-GB"/>
          </a:p>
        </p:txBody>
      </p:sp>
    </p:spTree>
    <p:extLst>
      <p:ext uri="{BB962C8B-B14F-4D97-AF65-F5344CB8AC3E}">
        <p14:creationId xmlns:p14="http://schemas.microsoft.com/office/powerpoint/2010/main" val="190202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11397B-5813-4381-B8C3-95DF9FD6CABD}" type="datetimeFigureOut">
              <a:rPr lang="en-GB" smtClean="0"/>
              <a:t>15/03/2022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5016AB-A6FF-48B1-B174-C79C7B03F2D4}" type="slidenum">
              <a:rPr lang="en-GB" smtClean="0"/>
              <a:t>‹#›</a:t>
            </a:fld>
            <a:endParaRPr lang="en-GB"/>
          </a:p>
        </p:txBody>
      </p:sp>
    </p:spTree>
    <p:extLst>
      <p:ext uri="{BB962C8B-B14F-4D97-AF65-F5344CB8AC3E}">
        <p14:creationId xmlns:p14="http://schemas.microsoft.com/office/powerpoint/2010/main" val="76260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11397B-5813-4381-B8C3-95DF9FD6CABD}"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5016AB-A6FF-48B1-B174-C79C7B03F2D4}" type="slidenum">
              <a:rPr lang="en-GB" smtClean="0"/>
              <a:t>‹#›</a:t>
            </a:fld>
            <a:endParaRPr lang="en-GB"/>
          </a:p>
        </p:txBody>
      </p:sp>
    </p:spTree>
    <p:extLst>
      <p:ext uri="{BB962C8B-B14F-4D97-AF65-F5344CB8AC3E}">
        <p14:creationId xmlns:p14="http://schemas.microsoft.com/office/powerpoint/2010/main" val="29930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EE11397B-5813-4381-B8C3-95DF9FD6CABD}" type="datetimeFigureOut">
              <a:rPr lang="en-GB" smtClean="0"/>
              <a:t>15/03/2022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5016AB-A6FF-48B1-B174-C79C7B03F2D4}" type="slidenum">
              <a:rPr lang="en-GB" smtClean="0"/>
              <a:t>‹#›</a:t>
            </a:fld>
            <a:endParaRPr lang="en-GB"/>
          </a:p>
        </p:txBody>
      </p:sp>
    </p:spTree>
    <p:extLst>
      <p:ext uri="{BB962C8B-B14F-4D97-AF65-F5344CB8AC3E}">
        <p14:creationId xmlns:p14="http://schemas.microsoft.com/office/powerpoint/2010/main" val="262001049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E11397B-5813-4381-B8C3-95DF9FD6CABD}" type="datetimeFigureOut">
              <a:rPr lang="en-GB" smtClean="0"/>
              <a:t>15/03/2022</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55016AB-A6FF-48B1-B174-C79C7B03F2D4}" type="slidenum">
              <a:rPr lang="en-GB" smtClean="0"/>
              <a:t>‹#›</a:t>
            </a:fld>
            <a:endParaRPr lang="en-GB"/>
          </a:p>
        </p:txBody>
      </p:sp>
    </p:spTree>
    <p:extLst>
      <p:ext uri="{BB962C8B-B14F-4D97-AF65-F5344CB8AC3E}">
        <p14:creationId xmlns:p14="http://schemas.microsoft.com/office/powerpoint/2010/main" val="62149621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E11397B-5813-4381-B8C3-95DF9FD6CABD}" type="datetimeFigureOut">
              <a:rPr lang="en-GB" smtClean="0"/>
              <a:t>15/03/2022</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55016AB-A6FF-48B1-B174-C79C7B03F2D4}" type="slidenum">
              <a:rPr lang="en-GB" smtClean="0"/>
              <a:t>‹#›</a:t>
            </a:fld>
            <a:endParaRPr lang="en-GB"/>
          </a:p>
        </p:txBody>
      </p:sp>
    </p:spTree>
    <p:extLst>
      <p:ext uri="{BB962C8B-B14F-4D97-AF65-F5344CB8AC3E}">
        <p14:creationId xmlns:p14="http://schemas.microsoft.com/office/powerpoint/2010/main" val="337417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E11397B-5813-4381-B8C3-95DF9FD6CABD}" type="datetimeFigureOut">
              <a:rPr lang="en-GB" smtClean="0"/>
              <a:t>15/03/2022</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55016AB-A6FF-48B1-B174-C79C7B03F2D4}"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944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stljazznotes.blogspot.com/2017/04/"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0669CF3-6512-45ED-8B59-05F529EF68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36BDCE15-620F-4EF2-9882-76E8541F20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26A21771-4656-4DFE-83F5-B765529A0F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928929CE-C03D-431C-99B3-57FFBFA972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grpSp>
        <p:nvGrpSpPr>
          <p:cNvPr id="15" name="Group 14">
            <a:extLst>
              <a:ext uri="{FF2B5EF4-FFF2-40B4-BE49-F238E27FC236}">
                <a16:creationId xmlns:a16="http://schemas.microsoft.com/office/drawing/2014/main" id="{AD746CED-0567-4DF8-AB5A-955539059A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16" name="Freeform 159">
              <a:extLst>
                <a:ext uri="{FF2B5EF4-FFF2-40B4-BE49-F238E27FC236}">
                  <a16:creationId xmlns:a16="http://schemas.microsoft.com/office/drawing/2014/main" id="{ADA5E076-A7C5-4275-A6C5-D0949C89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17" name="Freeform 164">
              <a:extLst>
                <a:ext uri="{FF2B5EF4-FFF2-40B4-BE49-F238E27FC236}">
                  <a16:creationId xmlns:a16="http://schemas.microsoft.com/office/drawing/2014/main" id="{8DA0B687-0059-4D26-A341-3533C07D8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18" name="Straight Connector 17">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5D0C20A-4C15-4B40-A0A5-2C8BDACA3256}"/>
              </a:ext>
            </a:extLst>
          </p:cNvPr>
          <p:cNvSpPr>
            <a:spLocks noGrp="1"/>
          </p:cNvSpPr>
          <p:nvPr>
            <p:ph type="ctrTitle"/>
          </p:nvPr>
        </p:nvSpPr>
        <p:spPr>
          <a:xfrm>
            <a:off x="3165589" y="1767362"/>
            <a:ext cx="5860821" cy="1829015"/>
          </a:xfrm>
        </p:spPr>
        <p:txBody>
          <a:bodyPr anchor="ctr">
            <a:normAutofit/>
          </a:bodyPr>
          <a:lstStyle/>
          <a:p>
            <a:pPr algn="ctr"/>
            <a:r>
              <a:rPr lang="en-GB" sz="2200" dirty="0">
                <a:solidFill>
                  <a:schemeClr val="tx2">
                    <a:lumMod val="75000"/>
                    <a:lumOff val="25000"/>
                  </a:schemeClr>
                </a:solidFill>
              </a:rPr>
              <a:t>ING 112A</a:t>
            </a:r>
            <a:br>
              <a:rPr lang="en-GB" sz="2200" dirty="0">
                <a:solidFill>
                  <a:schemeClr val="tx2">
                    <a:lumMod val="75000"/>
                    <a:lumOff val="25000"/>
                  </a:schemeClr>
                </a:solidFill>
              </a:rPr>
            </a:br>
            <a:r>
              <a:rPr lang="en-GB" sz="2200" dirty="0">
                <a:solidFill>
                  <a:schemeClr val="tx2">
                    <a:lumMod val="75000"/>
                    <a:lumOff val="25000"/>
                  </a:schemeClr>
                </a:solidFill>
              </a:rPr>
              <a:t>Spring 2021</a:t>
            </a:r>
            <a:br>
              <a:rPr lang="en-GB" sz="2200" dirty="0">
                <a:solidFill>
                  <a:schemeClr val="tx2">
                    <a:lumMod val="75000"/>
                    <a:lumOff val="25000"/>
                  </a:schemeClr>
                </a:solidFill>
              </a:rPr>
            </a:br>
            <a:r>
              <a:rPr lang="en-GB" sz="2200" dirty="0">
                <a:solidFill>
                  <a:schemeClr val="tx2">
                    <a:lumMod val="75000"/>
                    <a:lumOff val="25000"/>
                  </a:schemeClr>
                </a:solidFill>
              </a:rPr>
              <a:t>ONLINE COURSE</a:t>
            </a:r>
            <a:br>
              <a:rPr lang="en-GB" sz="2200" dirty="0">
                <a:solidFill>
                  <a:schemeClr val="tx2">
                    <a:lumMod val="75000"/>
                    <a:lumOff val="25000"/>
                  </a:schemeClr>
                </a:solidFill>
              </a:rPr>
            </a:br>
            <a:br>
              <a:rPr lang="en-GB" sz="2200" dirty="0">
                <a:solidFill>
                  <a:schemeClr val="tx2">
                    <a:lumMod val="75000"/>
                    <a:lumOff val="25000"/>
                  </a:schemeClr>
                </a:solidFill>
              </a:rPr>
            </a:br>
            <a:r>
              <a:rPr lang="en-GB" sz="2200" dirty="0">
                <a:solidFill>
                  <a:schemeClr val="tx2">
                    <a:lumMod val="75000"/>
                    <a:lumOff val="25000"/>
                  </a:schemeClr>
                </a:solidFill>
              </a:rPr>
              <a:t>Week 4- PARAPHRASE</a:t>
            </a:r>
          </a:p>
        </p:txBody>
      </p:sp>
      <p:sp>
        <p:nvSpPr>
          <p:cNvPr id="3" name="Subtitle 2">
            <a:extLst>
              <a:ext uri="{FF2B5EF4-FFF2-40B4-BE49-F238E27FC236}">
                <a16:creationId xmlns:a16="http://schemas.microsoft.com/office/drawing/2014/main" id="{EDD77029-70C9-4F36-A306-ECF5E7A3F6C5}"/>
              </a:ext>
            </a:extLst>
          </p:cNvPr>
          <p:cNvSpPr>
            <a:spLocks noGrp="1"/>
          </p:cNvSpPr>
          <p:nvPr>
            <p:ph type="subTitle" idx="1"/>
          </p:nvPr>
        </p:nvSpPr>
        <p:spPr>
          <a:xfrm>
            <a:off x="3162301" y="4176130"/>
            <a:ext cx="5860821" cy="926103"/>
          </a:xfrm>
        </p:spPr>
        <p:txBody>
          <a:bodyPr>
            <a:normAutofit/>
          </a:bodyPr>
          <a:lstStyle/>
          <a:p>
            <a:pPr algn="ctr"/>
            <a:r>
              <a:rPr lang="en-GB" dirty="0">
                <a:solidFill>
                  <a:schemeClr val="tx2">
                    <a:lumMod val="75000"/>
                    <a:lumOff val="25000"/>
                  </a:schemeClr>
                </a:solidFill>
              </a:rPr>
              <a:t>ASLI ÖZKARA</a:t>
            </a:r>
            <a:br>
              <a:rPr lang="en-GB" dirty="0">
                <a:solidFill>
                  <a:schemeClr val="tx2">
                    <a:lumMod val="75000"/>
                    <a:lumOff val="25000"/>
                  </a:schemeClr>
                </a:solidFill>
              </a:rPr>
            </a:br>
            <a:r>
              <a:rPr lang="en-GB" dirty="0">
                <a:solidFill>
                  <a:schemeClr val="tx2">
                    <a:lumMod val="75000"/>
                    <a:lumOff val="25000"/>
                  </a:schemeClr>
                </a:solidFill>
              </a:rPr>
              <a:t>ITU, ADVANCED ENGLISH PROGRAM</a:t>
            </a:r>
            <a:endParaRPr lang="en-US" dirty="0">
              <a:solidFill>
                <a:schemeClr val="tx2">
                  <a:lumMod val="75000"/>
                  <a:lumOff val="25000"/>
                </a:schemeClr>
              </a:solidFill>
            </a:endParaRPr>
          </a:p>
          <a:p>
            <a:pPr algn="ctr"/>
            <a:endParaRPr lang="en-GB" dirty="0">
              <a:solidFill>
                <a:schemeClr val="tx2">
                  <a:lumMod val="75000"/>
                  <a:lumOff val="25000"/>
                </a:schemeClr>
              </a:solidFill>
            </a:endParaRPr>
          </a:p>
        </p:txBody>
      </p:sp>
    </p:spTree>
    <p:extLst>
      <p:ext uri="{BB962C8B-B14F-4D97-AF65-F5344CB8AC3E}">
        <p14:creationId xmlns:p14="http://schemas.microsoft.com/office/powerpoint/2010/main" val="1157022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2C4845-0D78-4D23-853C-D2B548EAE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505F3-BA9D-4D2A-8A6F-CAE1F592E056}"/>
              </a:ext>
            </a:extLst>
          </p:cNvPr>
          <p:cNvSpPr>
            <a:spLocks noGrp="1"/>
          </p:cNvSpPr>
          <p:nvPr>
            <p:ph type="title"/>
          </p:nvPr>
        </p:nvSpPr>
        <p:spPr>
          <a:xfrm>
            <a:off x="1521583" y="1205364"/>
            <a:ext cx="2971848" cy="4447274"/>
          </a:xfrm>
        </p:spPr>
        <p:txBody>
          <a:bodyPr anchor="ctr">
            <a:normAutofit/>
          </a:bodyPr>
          <a:lstStyle/>
          <a:p>
            <a:pPr algn="r"/>
            <a:r>
              <a:rPr lang="en-GB" sz="3100" b="1" dirty="0"/>
              <a:t>Paraphrase Exercises 1  </a:t>
            </a:r>
            <a:br>
              <a:rPr lang="en-GB" sz="3100" dirty="0"/>
            </a:br>
            <a:br>
              <a:rPr lang="en-GB" sz="3100" dirty="0"/>
            </a:br>
            <a:r>
              <a:rPr lang="en-GB" sz="3100" dirty="0"/>
              <a:t>Read the following example and choose the best paraphrase.</a:t>
            </a:r>
          </a:p>
        </p:txBody>
      </p:sp>
      <p:cxnSp>
        <p:nvCxnSpPr>
          <p:cNvPr id="10" name="Straight Connector 9">
            <a:extLst>
              <a:ext uri="{FF2B5EF4-FFF2-40B4-BE49-F238E27FC236}">
                <a16:creationId xmlns:a16="http://schemas.microsoft.com/office/drawing/2014/main" id="{4E5365E6-B851-45B6-821E-CBF24C76A2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64872"/>
            <a:ext cx="0" cy="29282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C2B0DC-CE99-4031-B1C9-B250D8BC10D8}"/>
              </a:ext>
            </a:extLst>
          </p:cNvPr>
          <p:cNvSpPr>
            <a:spLocks noGrp="1"/>
          </p:cNvSpPr>
          <p:nvPr>
            <p:ph idx="1"/>
          </p:nvPr>
        </p:nvSpPr>
        <p:spPr>
          <a:xfrm>
            <a:off x="4976028" y="1205364"/>
            <a:ext cx="5691965" cy="4447274"/>
          </a:xfrm>
        </p:spPr>
        <p:txBody>
          <a:bodyPr anchor="ctr">
            <a:normAutofit lnSpcReduction="10000"/>
          </a:bodyPr>
          <a:lstStyle/>
          <a:p>
            <a:pPr marL="0" indent="0">
              <a:lnSpc>
                <a:spcPct val="101000"/>
              </a:lnSpc>
              <a:buNone/>
            </a:pPr>
            <a:r>
              <a:rPr lang="en-US" sz="1600" b="1" dirty="0"/>
              <a:t>Source: Ted Gioia, </a:t>
            </a:r>
            <a:r>
              <a:rPr lang="en-US" sz="1600" b="1" i="1" dirty="0"/>
              <a:t>The History of Jazz, </a:t>
            </a:r>
            <a:r>
              <a:rPr lang="en-US" sz="1600" b="1" dirty="0"/>
              <a:t>2011</a:t>
            </a:r>
          </a:p>
          <a:p>
            <a:pPr marL="0" indent="0">
              <a:lnSpc>
                <a:spcPct val="101000"/>
              </a:lnSpc>
              <a:buNone/>
            </a:pPr>
            <a:endParaRPr lang="en-US" sz="1600" b="1" dirty="0"/>
          </a:p>
          <a:p>
            <a:pPr marL="0" indent="0">
              <a:lnSpc>
                <a:spcPct val="101000"/>
              </a:lnSpc>
              <a:buNone/>
            </a:pPr>
            <a:r>
              <a:rPr lang="en-US" sz="1600" b="1" dirty="0"/>
              <a:t>1. Original Sentence: </a:t>
            </a:r>
            <a:r>
              <a:rPr lang="en-GB" sz="1600" dirty="0"/>
              <a:t>By the time of the birth of jazz, New Orleans was already a city in economic and social decline . </a:t>
            </a:r>
          </a:p>
          <a:p>
            <a:pPr marL="0" indent="0">
              <a:lnSpc>
                <a:spcPct val="101000"/>
              </a:lnSpc>
              <a:buNone/>
            </a:pPr>
            <a:r>
              <a:rPr lang="en-US" sz="1600" dirty="0"/>
              <a:t> </a:t>
            </a:r>
            <a:endParaRPr lang="en-GB" sz="1600" dirty="0"/>
          </a:p>
          <a:p>
            <a:pPr marL="0" indent="0">
              <a:lnSpc>
                <a:spcPct val="101000"/>
              </a:lnSpc>
              <a:buNone/>
            </a:pPr>
            <a:r>
              <a:rPr lang="en-US" sz="1600" b="1" dirty="0">
                <a:solidFill>
                  <a:schemeClr val="accent6">
                    <a:lumMod val="60000"/>
                    <a:lumOff val="40000"/>
                  </a:schemeClr>
                </a:solidFill>
              </a:rPr>
              <a:t>A</a:t>
            </a:r>
            <a:r>
              <a:rPr lang="en-US" sz="1600" dirty="0">
                <a:solidFill>
                  <a:schemeClr val="accent6">
                    <a:lumMod val="60000"/>
                    <a:lumOff val="40000"/>
                  </a:schemeClr>
                </a:solidFill>
              </a:rPr>
              <a:t>: </a:t>
            </a:r>
            <a:r>
              <a:rPr lang="en-US" sz="1600" dirty="0"/>
              <a:t>As</a:t>
            </a:r>
            <a:r>
              <a:rPr lang="en-US" sz="1600" b="1" dirty="0"/>
              <a:t> </a:t>
            </a:r>
            <a:r>
              <a:rPr lang="en-US" sz="1600" dirty="0"/>
              <a:t>Gioia emphasizes, </a:t>
            </a:r>
            <a:r>
              <a:rPr lang="en-GB" sz="1600" dirty="0">
                <a:solidFill>
                  <a:schemeClr val="accent6">
                    <a:lumMod val="60000"/>
                    <a:lumOff val="40000"/>
                  </a:schemeClr>
                </a:solidFill>
              </a:rPr>
              <a:t>New Orleans was in economic and social decline by the time of the birth of jazz </a:t>
            </a:r>
            <a:r>
              <a:rPr lang="en-US" sz="1600" dirty="0"/>
              <a:t>(2011). </a:t>
            </a:r>
          </a:p>
          <a:p>
            <a:pPr marL="0" indent="0">
              <a:lnSpc>
                <a:spcPct val="101000"/>
              </a:lnSpc>
              <a:buNone/>
            </a:pPr>
            <a:r>
              <a:rPr lang="en-US" sz="1600" b="1" dirty="0">
                <a:solidFill>
                  <a:schemeClr val="accent6">
                    <a:lumMod val="60000"/>
                    <a:lumOff val="40000"/>
                  </a:schemeClr>
                </a:solidFill>
              </a:rPr>
              <a:t> </a:t>
            </a:r>
            <a:endParaRPr lang="en-GB" sz="1600" dirty="0">
              <a:solidFill>
                <a:schemeClr val="accent6">
                  <a:lumMod val="60000"/>
                  <a:lumOff val="40000"/>
                </a:schemeClr>
              </a:solidFill>
            </a:endParaRPr>
          </a:p>
          <a:p>
            <a:pPr marL="0" indent="0">
              <a:lnSpc>
                <a:spcPct val="101000"/>
              </a:lnSpc>
              <a:buNone/>
            </a:pPr>
            <a:r>
              <a:rPr lang="en-US" sz="1600" b="1" dirty="0">
                <a:solidFill>
                  <a:schemeClr val="accent6">
                    <a:lumMod val="60000"/>
                    <a:lumOff val="40000"/>
                  </a:schemeClr>
                </a:solidFill>
              </a:rPr>
              <a:t>B</a:t>
            </a:r>
            <a:r>
              <a:rPr lang="en-US" sz="1600" dirty="0">
                <a:solidFill>
                  <a:schemeClr val="accent6">
                    <a:lumMod val="60000"/>
                    <a:lumOff val="40000"/>
                  </a:schemeClr>
                </a:solidFill>
              </a:rPr>
              <a:t>: </a:t>
            </a:r>
            <a:r>
              <a:rPr lang="en-US" sz="1600" dirty="0"/>
              <a:t>As Gioia emphasizes, </a:t>
            </a:r>
            <a:r>
              <a:rPr lang="en-GB" sz="1600" dirty="0">
                <a:solidFill>
                  <a:schemeClr val="accent6">
                    <a:lumMod val="60000"/>
                    <a:lumOff val="40000"/>
                  </a:schemeClr>
                </a:solidFill>
              </a:rPr>
              <a:t>by the time of the emergence of jazz, New Orleans was already a city in economic and social destruction </a:t>
            </a:r>
            <a:r>
              <a:rPr lang="en-US" sz="1600" dirty="0"/>
              <a:t>(2011). </a:t>
            </a:r>
            <a:endParaRPr lang="en-GB" sz="1600" dirty="0"/>
          </a:p>
          <a:p>
            <a:pPr marL="0" indent="0">
              <a:lnSpc>
                <a:spcPct val="101000"/>
              </a:lnSpc>
              <a:buNone/>
            </a:pPr>
            <a:endParaRPr lang="tr-TR" sz="1600" u="sng" dirty="0">
              <a:solidFill>
                <a:schemeClr val="accent6">
                  <a:lumMod val="60000"/>
                  <a:lumOff val="40000"/>
                </a:schemeClr>
              </a:solidFill>
            </a:endParaRPr>
          </a:p>
          <a:p>
            <a:pPr marL="0" indent="0">
              <a:lnSpc>
                <a:spcPct val="101000"/>
              </a:lnSpc>
              <a:buNone/>
            </a:pPr>
            <a:r>
              <a:rPr lang="en-US" sz="1600" b="1" dirty="0">
                <a:solidFill>
                  <a:schemeClr val="accent6">
                    <a:lumMod val="60000"/>
                    <a:lumOff val="40000"/>
                  </a:schemeClr>
                </a:solidFill>
              </a:rPr>
              <a:t>C</a:t>
            </a:r>
            <a:r>
              <a:rPr lang="en-US" sz="1600" dirty="0">
                <a:solidFill>
                  <a:schemeClr val="accent6">
                    <a:lumMod val="60000"/>
                    <a:lumOff val="40000"/>
                  </a:schemeClr>
                </a:solidFill>
              </a:rPr>
              <a:t>: </a:t>
            </a:r>
            <a:r>
              <a:rPr lang="en-US" sz="1600" dirty="0"/>
              <a:t>As</a:t>
            </a:r>
            <a:r>
              <a:rPr lang="en-US" sz="1600" b="1" dirty="0"/>
              <a:t> </a:t>
            </a:r>
            <a:r>
              <a:rPr lang="en-US" sz="1600" dirty="0"/>
              <a:t>Gioia emphasizes</a:t>
            </a:r>
            <a:r>
              <a:rPr lang="en-GB" sz="1600" dirty="0"/>
              <a:t>, </a:t>
            </a:r>
            <a:r>
              <a:rPr lang="en-GB" sz="1600" dirty="0">
                <a:solidFill>
                  <a:schemeClr val="accent6">
                    <a:lumMod val="60000"/>
                    <a:lumOff val="40000"/>
                  </a:schemeClr>
                </a:solidFill>
              </a:rPr>
              <a:t>New Orleans had already been an economically and socially depressed city before jazz was born </a:t>
            </a:r>
            <a:r>
              <a:rPr lang="en-US" sz="1600" dirty="0"/>
              <a:t>(2011). </a:t>
            </a:r>
            <a:endParaRPr lang="en-GB" sz="1600" dirty="0"/>
          </a:p>
          <a:p>
            <a:pPr>
              <a:lnSpc>
                <a:spcPct val="101000"/>
              </a:lnSpc>
            </a:pPr>
            <a:endParaRPr lang="en-GB" sz="1600" dirty="0"/>
          </a:p>
        </p:txBody>
      </p:sp>
    </p:spTree>
    <p:extLst>
      <p:ext uri="{BB962C8B-B14F-4D97-AF65-F5344CB8AC3E}">
        <p14:creationId xmlns:p14="http://schemas.microsoft.com/office/powerpoint/2010/main" val="189800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down)">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2C4845-0D78-4D23-853C-D2B548EAE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B43E1-52C1-4C46-BAFC-F1FB2CE6724C}"/>
              </a:ext>
            </a:extLst>
          </p:cNvPr>
          <p:cNvSpPr>
            <a:spLocks noGrp="1"/>
          </p:cNvSpPr>
          <p:nvPr>
            <p:ph type="title"/>
          </p:nvPr>
        </p:nvSpPr>
        <p:spPr>
          <a:xfrm>
            <a:off x="1360715" y="1205363"/>
            <a:ext cx="2971848" cy="4447274"/>
          </a:xfrm>
        </p:spPr>
        <p:txBody>
          <a:bodyPr anchor="ctr">
            <a:normAutofit/>
          </a:bodyPr>
          <a:lstStyle/>
          <a:p>
            <a:pPr algn="r"/>
            <a:r>
              <a:rPr lang="en-GB" sz="3100" b="1" dirty="0"/>
              <a:t>Paraphrase Exercises 1  </a:t>
            </a:r>
            <a:br>
              <a:rPr lang="en-GB" sz="3100" dirty="0"/>
            </a:br>
            <a:br>
              <a:rPr lang="en-GB" sz="3100" dirty="0"/>
            </a:br>
            <a:r>
              <a:rPr lang="en-GB" sz="3100" dirty="0"/>
              <a:t>Read the following example and choose the best paraphrase.</a:t>
            </a:r>
          </a:p>
        </p:txBody>
      </p:sp>
      <p:cxnSp>
        <p:nvCxnSpPr>
          <p:cNvPr id="10" name="Straight Connector 9">
            <a:extLst>
              <a:ext uri="{FF2B5EF4-FFF2-40B4-BE49-F238E27FC236}">
                <a16:creationId xmlns:a16="http://schemas.microsoft.com/office/drawing/2014/main" id="{4E5365E6-B851-45B6-821E-CBF24C76A2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64872"/>
            <a:ext cx="0" cy="29282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0953CC-D05A-47F0-ADAE-507FA9706C58}"/>
              </a:ext>
            </a:extLst>
          </p:cNvPr>
          <p:cNvSpPr>
            <a:spLocks noGrp="1"/>
          </p:cNvSpPr>
          <p:nvPr>
            <p:ph idx="1"/>
          </p:nvPr>
        </p:nvSpPr>
        <p:spPr>
          <a:xfrm>
            <a:off x="4976028" y="725864"/>
            <a:ext cx="6307855" cy="5910606"/>
          </a:xfrm>
        </p:spPr>
        <p:txBody>
          <a:bodyPr anchor="ctr">
            <a:normAutofit lnSpcReduction="10000"/>
          </a:bodyPr>
          <a:lstStyle/>
          <a:p>
            <a:pPr marL="0" indent="0">
              <a:lnSpc>
                <a:spcPct val="101000"/>
              </a:lnSpc>
              <a:buNone/>
            </a:pPr>
            <a:r>
              <a:rPr lang="en-US" sz="1800" b="1" dirty="0"/>
              <a:t>Source: Ted Gioia, </a:t>
            </a:r>
            <a:r>
              <a:rPr lang="en-US" sz="1800" b="1" i="1" dirty="0"/>
              <a:t>The History of Jazz, </a:t>
            </a:r>
            <a:r>
              <a:rPr lang="en-US" sz="1800" b="1" dirty="0"/>
              <a:t>2011</a:t>
            </a:r>
          </a:p>
          <a:p>
            <a:pPr marL="0" indent="0">
              <a:lnSpc>
                <a:spcPct val="101000"/>
              </a:lnSpc>
              <a:buNone/>
            </a:pPr>
            <a:r>
              <a:rPr lang="en-US" sz="1800" b="1" dirty="0"/>
              <a:t>1. Original Sentence: </a:t>
            </a:r>
            <a:r>
              <a:rPr lang="en-GB" sz="1800" dirty="0"/>
              <a:t>By the time of the birth of jazz, New Orleans was already a city in economic and social decline . </a:t>
            </a:r>
          </a:p>
          <a:p>
            <a:pPr marL="0" indent="0">
              <a:lnSpc>
                <a:spcPct val="101000"/>
              </a:lnSpc>
              <a:buNone/>
            </a:pPr>
            <a:r>
              <a:rPr lang="en-US" sz="1800" dirty="0"/>
              <a:t> </a:t>
            </a:r>
            <a:endParaRPr lang="en-GB" sz="1800" dirty="0"/>
          </a:p>
          <a:p>
            <a:pPr marL="0" indent="0">
              <a:lnSpc>
                <a:spcPct val="101000"/>
              </a:lnSpc>
              <a:buNone/>
            </a:pPr>
            <a:r>
              <a:rPr lang="en-US" sz="1800" b="1" dirty="0"/>
              <a:t>A</a:t>
            </a:r>
            <a:r>
              <a:rPr lang="en-US" sz="1800" dirty="0"/>
              <a:t>: </a:t>
            </a:r>
            <a:r>
              <a:rPr lang="en-US" sz="1800" u="sng" dirty="0">
                <a:solidFill>
                  <a:srgbClr val="FF0000"/>
                </a:solidFill>
              </a:rPr>
              <a:t>NOT</a:t>
            </a:r>
            <a:r>
              <a:rPr lang="en-US" sz="1800" u="sng" dirty="0"/>
              <a:t> AN ACCEPTABLE PARAPHRASE!</a:t>
            </a:r>
            <a:endParaRPr lang="tr-TR" sz="1800" u="sng" dirty="0"/>
          </a:p>
          <a:p>
            <a:pPr marL="0" indent="0">
              <a:lnSpc>
                <a:spcPct val="101000"/>
              </a:lnSpc>
              <a:buNone/>
            </a:pPr>
            <a:r>
              <a:rPr lang="en-US" sz="1800" dirty="0">
                <a:solidFill>
                  <a:schemeClr val="tx2">
                    <a:lumMod val="50000"/>
                    <a:lumOff val="50000"/>
                  </a:schemeClr>
                </a:solidFill>
              </a:rPr>
              <a:t>As</a:t>
            </a:r>
            <a:r>
              <a:rPr lang="en-US" sz="1800" b="1" dirty="0">
                <a:solidFill>
                  <a:schemeClr val="tx2">
                    <a:lumMod val="50000"/>
                    <a:lumOff val="50000"/>
                  </a:schemeClr>
                </a:solidFill>
              </a:rPr>
              <a:t> </a:t>
            </a:r>
            <a:r>
              <a:rPr lang="en-US" sz="1800" dirty="0">
                <a:solidFill>
                  <a:schemeClr val="tx2">
                    <a:lumMod val="50000"/>
                    <a:lumOff val="50000"/>
                  </a:schemeClr>
                </a:solidFill>
              </a:rPr>
              <a:t>Gioia emphasizes</a:t>
            </a:r>
            <a:r>
              <a:rPr lang="en-US" sz="1800" dirty="0"/>
              <a:t>, </a:t>
            </a:r>
            <a:r>
              <a:rPr lang="en-GB" sz="1800" dirty="0"/>
              <a:t>New Orleans was </a:t>
            </a:r>
            <a:r>
              <a:rPr lang="en-GB" sz="1800" strike="sngStrike" dirty="0"/>
              <a:t>already a city </a:t>
            </a:r>
            <a:r>
              <a:rPr lang="en-GB" sz="1800" dirty="0"/>
              <a:t>in economic and social decline </a:t>
            </a:r>
            <a:r>
              <a:rPr lang="en-GB" sz="1800" dirty="0">
                <a:solidFill>
                  <a:srgbClr val="FF0000"/>
                </a:solidFill>
              </a:rPr>
              <a:t>/////</a:t>
            </a:r>
            <a:r>
              <a:rPr lang="en-GB" sz="1800" dirty="0"/>
              <a:t> by the time of the birth of jazz </a:t>
            </a:r>
            <a:r>
              <a:rPr lang="en-US" sz="1800" dirty="0">
                <a:solidFill>
                  <a:schemeClr val="tx2">
                    <a:lumMod val="50000"/>
                    <a:lumOff val="50000"/>
                  </a:schemeClr>
                </a:solidFill>
              </a:rPr>
              <a:t>(2011). </a:t>
            </a:r>
            <a:endParaRPr lang="en-GB" sz="1800" dirty="0">
              <a:solidFill>
                <a:schemeClr val="tx2">
                  <a:lumMod val="50000"/>
                  <a:lumOff val="50000"/>
                </a:schemeClr>
              </a:solidFill>
            </a:endParaRPr>
          </a:p>
          <a:p>
            <a:pPr marL="0" indent="0">
              <a:lnSpc>
                <a:spcPct val="101000"/>
              </a:lnSpc>
              <a:buNone/>
            </a:pPr>
            <a:r>
              <a:rPr lang="en-US" sz="1800" b="1" dirty="0"/>
              <a:t> </a:t>
            </a:r>
            <a:endParaRPr lang="en-GB" sz="1800" dirty="0"/>
          </a:p>
          <a:p>
            <a:pPr marL="0" indent="0">
              <a:lnSpc>
                <a:spcPct val="101000"/>
              </a:lnSpc>
              <a:buNone/>
            </a:pPr>
            <a:r>
              <a:rPr lang="en-US" sz="1800" b="1" dirty="0"/>
              <a:t>B</a:t>
            </a:r>
            <a:r>
              <a:rPr lang="en-US" sz="1800" dirty="0"/>
              <a:t>: </a:t>
            </a:r>
            <a:r>
              <a:rPr lang="en-US" sz="1800" u="sng" dirty="0">
                <a:solidFill>
                  <a:srgbClr val="FF0000"/>
                </a:solidFill>
              </a:rPr>
              <a:t>NOT</a:t>
            </a:r>
            <a:r>
              <a:rPr lang="en-US" sz="1800" u="sng" dirty="0"/>
              <a:t> AN ACCEPTABLE PARAPHRASE!</a:t>
            </a:r>
          </a:p>
          <a:p>
            <a:pPr marL="0" indent="0">
              <a:lnSpc>
                <a:spcPct val="101000"/>
              </a:lnSpc>
              <a:buNone/>
            </a:pPr>
            <a:r>
              <a:rPr lang="en-US" sz="1800" dirty="0">
                <a:solidFill>
                  <a:schemeClr val="tx2">
                    <a:lumMod val="50000"/>
                    <a:lumOff val="50000"/>
                  </a:schemeClr>
                </a:solidFill>
              </a:rPr>
              <a:t>As Gioia emphasizes, </a:t>
            </a:r>
            <a:r>
              <a:rPr lang="en-GB" sz="1800" dirty="0"/>
              <a:t>by the time of the </a:t>
            </a:r>
            <a:r>
              <a:rPr lang="en-GB" sz="1800" dirty="0">
                <a:solidFill>
                  <a:srgbClr val="0070C0"/>
                </a:solidFill>
              </a:rPr>
              <a:t>emergence</a:t>
            </a:r>
            <a:r>
              <a:rPr lang="en-GB" sz="1800" dirty="0"/>
              <a:t> of jazz, New Orleans was already a city in economic and social </a:t>
            </a:r>
            <a:r>
              <a:rPr lang="en-GB" sz="1800" dirty="0">
                <a:solidFill>
                  <a:srgbClr val="0070C0"/>
                </a:solidFill>
              </a:rPr>
              <a:t>destruction</a:t>
            </a:r>
            <a:r>
              <a:rPr lang="en-GB" sz="1800" dirty="0">
                <a:solidFill>
                  <a:schemeClr val="tx2">
                    <a:lumMod val="50000"/>
                    <a:lumOff val="50000"/>
                  </a:schemeClr>
                </a:solidFill>
              </a:rPr>
              <a:t> </a:t>
            </a:r>
            <a:r>
              <a:rPr lang="en-US" sz="1800" dirty="0">
                <a:solidFill>
                  <a:schemeClr val="tx2">
                    <a:lumMod val="50000"/>
                    <a:lumOff val="50000"/>
                  </a:schemeClr>
                </a:solidFill>
              </a:rPr>
              <a:t>(2011). </a:t>
            </a:r>
          </a:p>
          <a:p>
            <a:pPr marL="0" indent="0">
              <a:lnSpc>
                <a:spcPct val="101000"/>
              </a:lnSpc>
              <a:buNone/>
            </a:pPr>
            <a:endParaRPr lang="tr-TR" sz="1800" u="sng" dirty="0"/>
          </a:p>
          <a:p>
            <a:pPr marL="0" indent="0">
              <a:lnSpc>
                <a:spcPct val="101000"/>
              </a:lnSpc>
              <a:buNone/>
            </a:pPr>
            <a:r>
              <a:rPr lang="en-US" sz="1800" b="1" dirty="0"/>
              <a:t>C</a:t>
            </a:r>
            <a:r>
              <a:rPr lang="en-US" sz="1800" dirty="0"/>
              <a:t>: </a:t>
            </a:r>
            <a:r>
              <a:rPr lang="en-US" sz="1800" u="sng" dirty="0"/>
              <a:t>AN ACCEPTABLE PARAPHRASE!</a:t>
            </a:r>
            <a:endParaRPr lang="en-US" sz="1800" dirty="0"/>
          </a:p>
          <a:p>
            <a:pPr marL="0" indent="0">
              <a:lnSpc>
                <a:spcPct val="101000"/>
              </a:lnSpc>
              <a:buNone/>
            </a:pPr>
            <a:r>
              <a:rPr lang="en-US" sz="1800" dirty="0">
                <a:solidFill>
                  <a:schemeClr val="tx2">
                    <a:lumMod val="50000"/>
                    <a:lumOff val="50000"/>
                  </a:schemeClr>
                </a:solidFill>
              </a:rPr>
              <a:t>As</a:t>
            </a:r>
            <a:r>
              <a:rPr lang="en-US" sz="1800" b="1" dirty="0">
                <a:solidFill>
                  <a:schemeClr val="tx2">
                    <a:lumMod val="50000"/>
                    <a:lumOff val="50000"/>
                  </a:schemeClr>
                </a:solidFill>
              </a:rPr>
              <a:t> </a:t>
            </a:r>
            <a:r>
              <a:rPr lang="en-US" sz="1800" dirty="0">
                <a:solidFill>
                  <a:schemeClr val="tx2">
                    <a:lumMod val="50000"/>
                    <a:lumOff val="50000"/>
                  </a:schemeClr>
                </a:solidFill>
              </a:rPr>
              <a:t>Gioia emphasizes</a:t>
            </a:r>
            <a:r>
              <a:rPr lang="en-GB" sz="1800" dirty="0">
                <a:solidFill>
                  <a:schemeClr val="tx2">
                    <a:lumMod val="50000"/>
                    <a:lumOff val="50000"/>
                  </a:schemeClr>
                </a:solidFill>
              </a:rPr>
              <a:t>, </a:t>
            </a:r>
            <a:r>
              <a:rPr lang="en-GB" sz="1800" dirty="0"/>
              <a:t>New Orleans </a:t>
            </a:r>
            <a:r>
              <a:rPr lang="en-GB" sz="1800" dirty="0">
                <a:solidFill>
                  <a:srgbClr val="0070C0"/>
                </a:solidFill>
              </a:rPr>
              <a:t>had already been </a:t>
            </a:r>
            <a:r>
              <a:rPr lang="en-GB" sz="1800" dirty="0"/>
              <a:t>an </a:t>
            </a:r>
            <a:r>
              <a:rPr lang="en-GB" sz="1800" dirty="0">
                <a:solidFill>
                  <a:srgbClr val="0070C0"/>
                </a:solidFill>
              </a:rPr>
              <a:t>economically and socially depressed city before </a:t>
            </a:r>
            <a:r>
              <a:rPr lang="en-GB" sz="1800" dirty="0"/>
              <a:t>jazz </a:t>
            </a:r>
            <a:r>
              <a:rPr lang="en-GB" sz="1800" dirty="0">
                <a:solidFill>
                  <a:srgbClr val="0070C0"/>
                </a:solidFill>
              </a:rPr>
              <a:t>was born </a:t>
            </a:r>
            <a:r>
              <a:rPr lang="en-US" sz="1800" dirty="0">
                <a:solidFill>
                  <a:schemeClr val="tx2">
                    <a:lumMod val="50000"/>
                    <a:lumOff val="50000"/>
                  </a:schemeClr>
                </a:solidFill>
              </a:rPr>
              <a:t>(2011). </a:t>
            </a:r>
          </a:p>
          <a:p>
            <a:pPr>
              <a:lnSpc>
                <a:spcPct val="101000"/>
              </a:lnSpc>
            </a:pPr>
            <a:endParaRPr lang="en-GB" sz="1300" dirty="0"/>
          </a:p>
        </p:txBody>
      </p:sp>
    </p:spTree>
    <p:extLst>
      <p:ext uri="{BB962C8B-B14F-4D97-AF65-F5344CB8AC3E}">
        <p14:creationId xmlns:p14="http://schemas.microsoft.com/office/powerpoint/2010/main" val="387914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2C4845-0D78-4D23-853C-D2B548EAE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706D3-1052-4B71-AD7A-6448B9A7F231}"/>
              </a:ext>
            </a:extLst>
          </p:cNvPr>
          <p:cNvSpPr>
            <a:spLocks noGrp="1"/>
          </p:cNvSpPr>
          <p:nvPr>
            <p:ph type="title"/>
          </p:nvPr>
        </p:nvSpPr>
        <p:spPr>
          <a:xfrm>
            <a:off x="1360715" y="1205363"/>
            <a:ext cx="2971848" cy="4447274"/>
          </a:xfrm>
        </p:spPr>
        <p:txBody>
          <a:bodyPr anchor="ctr">
            <a:normAutofit/>
          </a:bodyPr>
          <a:lstStyle/>
          <a:p>
            <a:pPr algn="r"/>
            <a:r>
              <a:rPr lang="en-GB" sz="3100" b="1" dirty="0"/>
              <a:t>Paraphrase Exercises 1  </a:t>
            </a:r>
            <a:br>
              <a:rPr lang="en-GB" sz="3100" dirty="0"/>
            </a:br>
            <a:br>
              <a:rPr lang="en-GB" sz="3100" dirty="0"/>
            </a:br>
            <a:r>
              <a:rPr lang="en-GB" sz="3100" dirty="0"/>
              <a:t>Read the following example and choose the best paraphrase.</a:t>
            </a:r>
          </a:p>
        </p:txBody>
      </p:sp>
      <p:cxnSp>
        <p:nvCxnSpPr>
          <p:cNvPr id="10" name="Straight Connector 9">
            <a:extLst>
              <a:ext uri="{FF2B5EF4-FFF2-40B4-BE49-F238E27FC236}">
                <a16:creationId xmlns:a16="http://schemas.microsoft.com/office/drawing/2014/main" id="{4E5365E6-B851-45B6-821E-CBF24C76A2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64872"/>
            <a:ext cx="0" cy="29282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163363-0A0C-427A-BA57-34256C9B0557}"/>
              </a:ext>
            </a:extLst>
          </p:cNvPr>
          <p:cNvSpPr>
            <a:spLocks noGrp="1"/>
          </p:cNvSpPr>
          <p:nvPr>
            <p:ph idx="1"/>
          </p:nvPr>
        </p:nvSpPr>
        <p:spPr>
          <a:xfrm>
            <a:off x="4976028" y="1205364"/>
            <a:ext cx="5691965" cy="4447274"/>
          </a:xfrm>
        </p:spPr>
        <p:txBody>
          <a:bodyPr anchor="ctr">
            <a:normAutofit/>
          </a:bodyPr>
          <a:lstStyle/>
          <a:p>
            <a:pPr marL="0" lvl="0" indent="0">
              <a:lnSpc>
                <a:spcPct val="101000"/>
              </a:lnSpc>
              <a:buNone/>
            </a:pPr>
            <a:r>
              <a:rPr lang="en-US" sz="1700" b="1" dirty="0"/>
              <a:t>Source: Ted Gioia, </a:t>
            </a:r>
            <a:r>
              <a:rPr lang="en-US" sz="1700" b="1" i="1" dirty="0"/>
              <a:t>The History of Jazz, </a:t>
            </a:r>
            <a:r>
              <a:rPr lang="en-US" sz="1700" b="1" dirty="0"/>
              <a:t>2011</a:t>
            </a:r>
          </a:p>
          <a:p>
            <a:pPr marL="0" lvl="0" indent="0">
              <a:lnSpc>
                <a:spcPct val="101000"/>
              </a:lnSpc>
              <a:buNone/>
            </a:pPr>
            <a:r>
              <a:rPr lang="en-US" sz="1700" b="1" dirty="0"/>
              <a:t>2. Original sentence:</a:t>
            </a:r>
            <a:r>
              <a:rPr lang="en-US" sz="1700" dirty="0"/>
              <a:t> </a:t>
            </a:r>
            <a:r>
              <a:rPr lang="en-GB" sz="1700" dirty="0"/>
              <a:t>The average life span for a black native of New Orleans in 1880s was only thirty-six years; even white inhabitants lived, on average, forty-six years. </a:t>
            </a:r>
          </a:p>
          <a:p>
            <a:pPr marL="0" lvl="0" indent="0">
              <a:lnSpc>
                <a:spcPct val="101000"/>
              </a:lnSpc>
              <a:buNone/>
            </a:pPr>
            <a:endParaRPr lang="en-GB" sz="1700" dirty="0"/>
          </a:p>
          <a:p>
            <a:pPr marL="0" lvl="0" indent="0">
              <a:lnSpc>
                <a:spcPct val="101000"/>
              </a:lnSpc>
              <a:buNone/>
            </a:pPr>
            <a:r>
              <a:rPr lang="en-US" sz="1700" b="1" dirty="0">
                <a:solidFill>
                  <a:schemeClr val="accent6">
                    <a:lumMod val="60000"/>
                    <a:lumOff val="40000"/>
                  </a:schemeClr>
                </a:solidFill>
              </a:rPr>
              <a:t>A: </a:t>
            </a:r>
            <a:r>
              <a:rPr lang="en-US" sz="1700" dirty="0"/>
              <a:t>Gioia explains that </a:t>
            </a:r>
            <a:r>
              <a:rPr lang="en-GB" sz="1700" dirty="0">
                <a:solidFill>
                  <a:schemeClr val="accent6">
                    <a:lumMod val="60000"/>
                    <a:lumOff val="40000"/>
                  </a:schemeClr>
                </a:solidFill>
              </a:rPr>
              <a:t>the common lifetime for a black citizen of New Orleans in 1880s was only thirty-six years; even white citizens lived, about, forty-six years </a:t>
            </a:r>
            <a:r>
              <a:rPr lang="en-US" sz="1700" dirty="0"/>
              <a:t>(2011).</a:t>
            </a:r>
          </a:p>
          <a:p>
            <a:pPr marL="0" lvl="0" indent="0">
              <a:lnSpc>
                <a:spcPct val="101000"/>
              </a:lnSpc>
              <a:buNone/>
            </a:pPr>
            <a:endParaRPr lang="en-US" sz="1700" dirty="0">
              <a:solidFill>
                <a:schemeClr val="accent6">
                  <a:lumMod val="60000"/>
                  <a:lumOff val="40000"/>
                </a:schemeClr>
              </a:solidFill>
            </a:endParaRPr>
          </a:p>
          <a:p>
            <a:pPr marL="0" lvl="0" indent="0">
              <a:lnSpc>
                <a:spcPct val="101000"/>
              </a:lnSpc>
              <a:buNone/>
            </a:pPr>
            <a:r>
              <a:rPr lang="en-US" sz="1700" b="1" dirty="0">
                <a:solidFill>
                  <a:schemeClr val="accent6">
                    <a:lumMod val="60000"/>
                    <a:lumOff val="40000"/>
                  </a:schemeClr>
                </a:solidFill>
              </a:rPr>
              <a:t>B:</a:t>
            </a:r>
            <a:r>
              <a:rPr lang="en-US" sz="1700" dirty="0">
                <a:solidFill>
                  <a:schemeClr val="accent6">
                    <a:lumMod val="60000"/>
                    <a:lumOff val="40000"/>
                  </a:schemeClr>
                </a:solidFill>
              </a:rPr>
              <a:t> </a:t>
            </a:r>
            <a:r>
              <a:rPr lang="en-US" sz="1700" dirty="0"/>
              <a:t>Gioia explains that </a:t>
            </a:r>
            <a:r>
              <a:rPr lang="en-GB" sz="1700" dirty="0">
                <a:solidFill>
                  <a:schemeClr val="accent6">
                    <a:lumMod val="60000"/>
                    <a:lumOff val="40000"/>
                  </a:schemeClr>
                </a:solidFill>
              </a:rPr>
              <a:t>in 1880s, black citizens of New Orleans lived merely thirty-six years on average, and the life expectancy for white citizens was only about ten years longer </a:t>
            </a:r>
            <a:r>
              <a:rPr lang="en-US" sz="1700" dirty="0"/>
              <a:t>(2011).</a:t>
            </a:r>
            <a:endParaRPr lang="en-GB" sz="1700" dirty="0"/>
          </a:p>
          <a:p>
            <a:pPr>
              <a:lnSpc>
                <a:spcPct val="101000"/>
              </a:lnSpc>
            </a:pPr>
            <a:endParaRPr lang="en-GB" sz="1700" dirty="0"/>
          </a:p>
        </p:txBody>
      </p:sp>
    </p:spTree>
    <p:extLst>
      <p:ext uri="{BB962C8B-B14F-4D97-AF65-F5344CB8AC3E}">
        <p14:creationId xmlns:p14="http://schemas.microsoft.com/office/powerpoint/2010/main" val="24308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2C4845-0D78-4D23-853C-D2B548EAE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D3832-6151-4F41-ADFE-0398D2335FCF}"/>
              </a:ext>
            </a:extLst>
          </p:cNvPr>
          <p:cNvSpPr>
            <a:spLocks noGrp="1"/>
          </p:cNvSpPr>
          <p:nvPr>
            <p:ph type="title"/>
          </p:nvPr>
        </p:nvSpPr>
        <p:spPr>
          <a:xfrm>
            <a:off x="1360715" y="1205363"/>
            <a:ext cx="2971848" cy="4447274"/>
          </a:xfrm>
        </p:spPr>
        <p:txBody>
          <a:bodyPr anchor="ctr">
            <a:normAutofit/>
          </a:bodyPr>
          <a:lstStyle/>
          <a:p>
            <a:pPr algn="r"/>
            <a:r>
              <a:rPr lang="en-GB" sz="3100" b="1" dirty="0"/>
              <a:t>Paraphrase Exercises 1  </a:t>
            </a:r>
            <a:br>
              <a:rPr lang="en-GB" sz="3100" dirty="0"/>
            </a:br>
            <a:br>
              <a:rPr lang="en-GB" sz="3100" dirty="0"/>
            </a:br>
            <a:r>
              <a:rPr lang="en-GB" sz="3100" dirty="0"/>
              <a:t>Read the following example and choose the best paraphrase</a:t>
            </a:r>
          </a:p>
        </p:txBody>
      </p:sp>
      <p:cxnSp>
        <p:nvCxnSpPr>
          <p:cNvPr id="10" name="Straight Connector 9">
            <a:extLst>
              <a:ext uri="{FF2B5EF4-FFF2-40B4-BE49-F238E27FC236}">
                <a16:creationId xmlns:a16="http://schemas.microsoft.com/office/drawing/2014/main" id="{4E5365E6-B851-45B6-821E-CBF24C76A2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64872"/>
            <a:ext cx="0" cy="29282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C9861E-F091-4B67-9B22-BBBF4A57D25F}"/>
              </a:ext>
            </a:extLst>
          </p:cNvPr>
          <p:cNvSpPr>
            <a:spLocks noGrp="1"/>
          </p:cNvSpPr>
          <p:nvPr>
            <p:ph idx="1"/>
          </p:nvPr>
        </p:nvSpPr>
        <p:spPr>
          <a:xfrm>
            <a:off x="4976028" y="1205364"/>
            <a:ext cx="5691965" cy="4447274"/>
          </a:xfrm>
        </p:spPr>
        <p:txBody>
          <a:bodyPr anchor="ctr">
            <a:normAutofit lnSpcReduction="10000"/>
          </a:bodyPr>
          <a:lstStyle/>
          <a:p>
            <a:pPr marL="0" indent="0">
              <a:lnSpc>
                <a:spcPct val="101000"/>
              </a:lnSpc>
              <a:buNone/>
            </a:pPr>
            <a:r>
              <a:rPr lang="en-US" sz="1700" b="1" dirty="0"/>
              <a:t>Source: Ted Gioia, </a:t>
            </a:r>
            <a:r>
              <a:rPr lang="en-US" sz="1700" b="1" i="1" dirty="0"/>
              <a:t>The History of Jazz, 2011</a:t>
            </a:r>
            <a:endParaRPr lang="en-US" sz="1700" b="1" dirty="0"/>
          </a:p>
          <a:p>
            <a:pPr marL="0" indent="0">
              <a:lnSpc>
                <a:spcPct val="101000"/>
              </a:lnSpc>
              <a:buNone/>
            </a:pPr>
            <a:r>
              <a:rPr lang="en-US" sz="1700" b="1" dirty="0"/>
              <a:t>2. Original sentence:</a:t>
            </a:r>
            <a:r>
              <a:rPr lang="en-US" sz="1700" dirty="0"/>
              <a:t> </a:t>
            </a:r>
            <a:r>
              <a:rPr lang="en-GB" sz="1700" dirty="0"/>
              <a:t>The average life span for a black native of New Orleans in 1880s was only thirty-six years; even white inhabitants lived, on average, forty-six years. </a:t>
            </a:r>
          </a:p>
          <a:p>
            <a:pPr marL="0" indent="0">
              <a:lnSpc>
                <a:spcPct val="101000"/>
              </a:lnSpc>
              <a:buNone/>
            </a:pPr>
            <a:endParaRPr lang="en-GB" sz="1700" dirty="0"/>
          </a:p>
          <a:p>
            <a:pPr marL="0" indent="0">
              <a:lnSpc>
                <a:spcPct val="101000"/>
              </a:lnSpc>
              <a:buNone/>
            </a:pPr>
            <a:r>
              <a:rPr lang="en-US" sz="1700" b="1" dirty="0"/>
              <a:t>A: </a:t>
            </a:r>
            <a:r>
              <a:rPr lang="en-US" sz="1700" u="sng" dirty="0">
                <a:solidFill>
                  <a:srgbClr val="FF0000"/>
                </a:solidFill>
              </a:rPr>
              <a:t>NOT</a:t>
            </a:r>
            <a:r>
              <a:rPr lang="en-US" sz="1700" u="sng" dirty="0"/>
              <a:t> AN ACCEPTABLE PARAPHRASE!</a:t>
            </a:r>
            <a:endParaRPr lang="tr-TR" sz="1700" u="sng" dirty="0"/>
          </a:p>
          <a:p>
            <a:pPr marL="0" indent="0">
              <a:lnSpc>
                <a:spcPct val="101000"/>
              </a:lnSpc>
              <a:buNone/>
            </a:pPr>
            <a:r>
              <a:rPr lang="en-US" sz="1700" dirty="0">
                <a:solidFill>
                  <a:schemeClr val="tx2">
                    <a:lumMod val="50000"/>
                    <a:lumOff val="50000"/>
                  </a:schemeClr>
                </a:solidFill>
              </a:rPr>
              <a:t>Gioia explains that </a:t>
            </a:r>
            <a:r>
              <a:rPr lang="en-GB" sz="1700" dirty="0"/>
              <a:t>the </a:t>
            </a:r>
            <a:r>
              <a:rPr lang="en-GB" sz="1700" dirty="0">
                <a:solidFill>
                  <a:srgbClr val="0070C0"/>
                </a:solidFill>
              </a:rPr>
              <a:t>common lifetime </a:t>
            </a:r>
            <a:r>
              <a:rPr lang="en-GB" sz="1700" dirty="0"/>
              <a:t>for a black </a:t>
            </a:r>
            <a:r>
              <a:rPr lang="en-GB" sz="1700" dirty="0">
                <a:solidFill>
                  <a:srgbClr val="0070C0"/>
                </a:solidFill>
              </a:rPr>
              <a:t>citizen</a:t>
            </a:r>
            <a:r>
              <a:rPr lang="en-GB" sz="1700" dirty="0"/>
              <a:t> of New Orleans in 1880s was only thirty-six years; even white </a:t>
            </a:r>
            <a:r>
              <a:rPr lang="en-GB" sz="1700" dirty="0">
                <a:solidFill>
                  <a:srgbClr val="0070C0"/>
                </a:solidFill>
              </a:rPr>
              <a:t>citizens</a:t>
            </a:r>
            <a:r>
              <a:rPr lang="en-GB" sz="1700" dirty="0"/>
              <a:t> lived, </a:t>
            </a:r>
            <a:r>
              <a:rPr lang="en-GB" sz="1700" dirty="0">
                <a:solidFill>
                  <a:srgbClr val="0070C0"/>
                </a:solidFill>
              </a:rPr>
              <a:t>about</a:t>
            </a:r>
            <a:r>
              <a:rPr lang="en-GB" sz="1700" dirty="0"/>
              <a:t>, forty-six years </a:t>
            </a:r>
            <a:r>
              <a:rPr lang="en-US" sz="1700" dirty="0">
                <a:solidFill>
                  <a:schemeClr val="tx2">
                    <a:lumMod val="50000"/>
                    <a:lumOff val="50000"/>
                  </a:schemeClr>
                </a:solidFill>
              </a:rPr>
              <a:t>(2011).</a:t>
            </a:r>
          </a:p>
          <a:p>
            <a:pPr marL="0" indent="0">
              <a:lnSpc>
                <a:spcPct val="101000"/>
              </a:lnSpc>
              <a:buNone/>
            </a:pPr>
            <a:endParaRPr lang="en-GB" sz="1700" dirty="0"/>
          </a:p>
          <a:p>
            <a:pPr marL="0" indent="0">
              <a:lnSpc>
                <a:spcPct val="101000"/>
              </a:lnSpc>
              <a:buNone/>
            </a:pPr>
            <a:r>
              <a:rPr lang="en-US" sz="1700" b="1" dirty="0"/>
              <a:t> B:</a:t>
            </a:r>
            <a:r>
              <a:rPr lang="en-US" sz="1700" dirty="0"/>
              <a:t> </a:t>
            </a:r>
            <a:r>
              <a:rPr lang="en-US" sz="1700" u="sng" dirty="0"/>
              <a:t>AN ACCEPTABLE PARAPHRASE!</a:t>
            </a:r>
            <a:endParaRPr lang="en-GB" sz="1700" dirty="0"/>
          </a:p>
          <a:p>
            <a:pPr marL="0" indent="0">
              <a:lnSpc>
                <a:spcPct val="101000"/>
              </a:lnSpc>
              <a:buNone/>
            </a:pPr>
            <a:r>
              <a:rPr lang="en-US" sz="1700" dirty="0">
                <a:solidFill>
                  <a:schemeClr val="tx2">
                    <a:lumMod val="50000"/>
                    <a:lumOff val="50000"/>
                  </a:schemeClr>
                </a:solidFill>
              </a:rPr>
              <a:t>Gioia explains that </a:t>
            </a:r>
            <a:r>
              <a:rPr lang="en-GB" sz="1700" dirty="0"/>
              <a:t>in 1880s, black citizens of New Orleans lived merely thirty-six years on average, and the life expectancy for white citizens was only about ten years longer </a:t>
            </a:r>
            <a:r>
              <a:rPr lang="en-US" sz="1700" dirty="0">
                <a:solidFill>
                  <a:schemeClr val="tx2">
                    <a:lumMod val="50000"/>
                    <a:lumOff val="50000"/>
                  </a:schemeClr>
                </a:solidFill>
              </a:rPr>
              <a:t>(2011).</a:t>
            </a:r>
            <a:endParaRPr lang="en-GB" sz="1700" dirty="0">
              <a:solidFill>
                <a:schemeClr val="tx2">
                  <a:lumMod val="50000"/>
                  <a:lumOff val="50000"/>
                </a:schemeClr>
              </a:solidFill>
            </a:endParaRPr>
          </a:p>
          <a:p>
            <a:pPr>
              <a:lnSpc>
                <a:spcPct val="101000"/>
              </a:lnSpc>
            </a:pPr>
            <a:endParaRPr lang="en-GB" sz="1700" dirty="0"/>
          </a:p>
        </p:txBody>
      </p:sp>
    </p:spTree>
    <p:extLst>
      <p:ext uri="{BB962C8B-B14F-4D97-AF65-F5344CB8AC3E}">
        <p14:creationId xmlns:p14="http://schemas.microsoft.com/office/powerpoint/2010/main" val="164718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6023-3D12-46DB-ACDB-F346DFB7BF42}"/>
              </a:ext>
            </a:extLst>
          </p:cNvPr>
          <p:cNvSpPr>
            <a:spLocks noGrp="1"/>
          </p:cNvSpPr>
          <p:nvPr>
            <p:ph type="title"/>
          </p:nvPr>
        </p:nvSpPr>
        <p:spPr/>
        <p:txBody>
          <a:bodyPr>
            <a:normAutofit fontScale="90000"/>
          </a:bodyPr>
          <a:lstStyle/>
          <a:p>
            <a:r>
              <a:rPr lang="en-GB" sz="2800" b="1" dirty="0"/>
              <a:t>Paraphrase Exercises 2</a:t>
            </a:r>
            <a:br>
              <a:rPr lang="en-GB" sz="2800" dirty="0">
                <a:solidFill>
                  <a:srgbClr val="1C181C">
                    <a:lumMod val="75000"/>
                    <a:lumOff val="25000"/>
                  </a:srgbClr>
                </a:solidFill>
              </a:rPr>
            </a:br>
            <a:br>
              <a:rPr lang="en-GB" sz="2800" dirty="0">
                <a:solidFill>
                  <a:srgbClr val="1C181C">
                    <a:lumMod val="75000"/>
                    <a:lumOff val="25000"/>
                  </a:srgbClr>
                </a:solidFill>
              </a:rPr>
            </a:br>
            <a:r>
              <a:rPr lang="en-GB" sz="2800" dirty="0">
                <a:solidFill>
                  <a:srgbClr val="1C181C">
                    <a:lumMod val="75000"/>
                    <a:lumOff val="25000"/>
                  </a:srgbClr>
                </a:solidFill>
              </a:rPr>
              <a:t>Read the original text and choose some specific info to insert into the paragraph below as a </a:t>
            </a:r>
            <a:r>
              <a:rPr lang="en-GB" sz="2800" b="1" dirty="0">
                <a:solidFill>
                  <a:srgbClr val="1C181C">
                    <a:lumMod val="75000"/>
                    <a:lumOff val="25000"/>
                  </a:srgbClr>
                </a:solidFill>
              </a:rPr>
              <a:t>paraphrase</a:t>
            </a:r>
            <a:r>
              <a:rPr lang="en-GB" sz="2800" dirty="0">
                <a:solidFill>
                  <a:srgbClr val="1C181C">
                    <a:lumMod val="75000"/>
                    <a:lumOff val="25000"/>
                  </a:srgbClr>
                </a:solidFill>
              </a:rPr>
              <a:t>.</a:t>
            </a:r>
            <a:endParaRPr lang="en-GB" dirty="0"/>
          </a:p>
        </p:txBody>
      </p:sp>
      <p:sp>
        <p:nvSpPr>
          <p:cNvPr id="3" name="Content Placeholder 2">
            <a:extLst>
              <a:ext uri="{FF2B5EF4-FFF2-40B4-BE49-F238E27FC236}">
                <a16:creationId xmlns:a16="http://schemas.microsoft.com/office/drawing/2014/main" id="{4F6980DE-03B9-4F67-AE9D-FB7445AF8D8E}"/>
              </a:ext>
            </a:extLst>
          </p:cNvPr>
          <p:cNvSpPr>
            <a:spLocks noGrp="1"/>
          </p:cNvSpPr>
          <p:nvPr>
            <p:ph idx="1"/>
          </p:nvPr>
        </p:nvSpPr>
        <p:spPr/>
        <p:txBody>
          <a:bodyPr>
            <a:normAutofit lnSpcReduction="10000"/>
          </a:bodyPr>
          <a:lstStyle/>
          <a:p>
            <a:pPr marL="0" lvl="0" indent="0">
              <a:lnSpc>
                <a:spcPct val="101000"/>
              </a:lnSpc>
              <a:buNone/>
            </a:pPr>
            <a:r>
              <a:rPr lang="en-US" sz="1900" b="1" dirty="0">
                <a:solidFill>
                  <a:srgbClr val="1C181C">
                    <a:lumMod val="75000"/>
                    <a:lumOff val="25000"/>
                  </a:srgbClr>
                </a:solidFill>
              </a:rPr>
              <a:t>Source: Ted Gioia, </a:t>
            </a:r>
            <a:r>
              <a:rPr lang="en-US" sz="1900" b="1" i="1" dirty="0">
                <a:solidFill>
                  <a:srgbClr val="1C181C">
                    <a:lumMod val="75000"/>
                    <a:lumOff val="25000"/>
                  </a:srgbClr>
                </a:solidFill>
              </a:rPr>
              <a:t>The History of Jazz, 2011</a:t>
            </a:r>
            <a:endParaRPr lang="en-US" sz="1900" b="1" dirty="0">
              <a:solidFill>
                <a:srgbClr val="1C181C">
                  <a:lumMod val="75000"/>
                  <a:lumOff val="25000"/>
                </a:srgbClr>
              </a:solidFill>
            </a:endParaRPr>
          </a:p>
          <a:p>
            <a:pPr marL="0" lvl="0" indent="0">
              <a:buNone/>
            </a:pPr>
            <a:r>
              <a:rPr lang="en-GB" sz="1900" dirty="0">
                <a:solidFill>
                  <a:srgbClr val="1C181C">
                    <a:lumMod val="75000"/>
                    <a:lumOff val="25000"/>
                  </a:srgbClr>
                </a:solidFill>
              </a:rPr>
              <a:t>“Jazz quickly leaped over the racial barriers that divided New Orleans in the early 1900s. Musicians who were early practitioners of this new idiom also included of black European descent such as Sidney Bechet, Jelly Roll Morton, and Kid </a:t>
            </a:r>
            <a:r>
              <a:rPr lang="en-GB" sz="1900" dirty="0" err="1">
                <a:solidFill>
                  <a:srgbClr val="1C181C">
                    <a:lumMod val="75000"/>
                    <a:lumOff val="25000"/>
                  </a:srgbClr>
                </a:solidFill>
              </a:rPr>
              <a:t>Ory</a:t>
            </a:r>
            <a:r>
              <a:rPr lang="en-GB" sz="1900" dirty="0">
                <a:solidFill>
                  <a:srgbClr val="1C181C">
                    <a:lumMod val="75000"/>
                    <a:lumOff val="25000"/>
                  </a:srgbClr>
                </a:solidFill>
              </a:rPr>
              <a:t>, as well as white players Papa Jack Laine and Emmett Hardy. By the 1920s, the ethnic mix of the local bands was almost as diverse as the city’s population.” </a:t>
            </a:r>
          </a:p>
          <a:p>
            <a:pPr marL="0" lvl="0" indent="0">
              <a:buNone/>
            </a:pPr>
            <a:endParaRPr lang="en-GB" sz="1900" dirty="0">
              <a:solidFill>
                <a:srgbClr val="1C181C">
                  <a:lumMod val="75000"/>
                  <a:lumOff val="25000"/>
                </a:srgbClr>
              </a:solidFill>
            </a:endParaRPr>
          </a:p>
          <a:p>
            <a:pPr marL="0" lvl="0" indent="0">
              <a:buNone/>
            </a:pPr>
            <a:r>
              <a:rPr lang="en-GB" sz="1900" dirty="0">
                <a:solidFill>
                  <a:srgbClr val="1C181C">
                    <a:lumMod val="75000"/>
                    <a:lumOff val="25000"/>
                  </a:srgbClr>
                </a:solidFill>
              </a:rPr>
              <a:t>Although jazz is known to be the music of black people, during the first decades of the twentieth century, New Orleans jazz bands included musicians with various ethnicities. Gioia lists ………………………………………………………………………………………………..(2011). This diversity, indeed, made jazz a popular music enjoyed by all parts of society. </a:t>
            </a:r>
          </a:p>
          <a:p>
            <a:pPr marL="0" indent="0">
              <a:buNone/>
            </a:pPr>
            <a:endParaRPr lang="en-GB" dirty="0"/>
          </a:p>
        </p:txBody>
      </p:sp>
    </p:spTree>
    <p:extLst>
      <p:ext uri="{BB962C8B-B14F-4D97-AF65-F5344CB8AC3E}">
        <p14:creationId xmlns:p14="http://schemas.microsoft.com/office/powerpoint/2010/main" val="36572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3283-3663-469B-9FF4-342E034B0E76}"/>
              </a:ext>
            </a:extLst>
          </p:cNvPr>
          <p:cNvSpPr>
            <a:spLocks noGrp="1"/>
          </p:cNvSpPr>
          <p:nvPr>
            <p:ph type="title"/>
          </p:nvPr>
        </p:nvSpPr>
        <p:spPr/>
        <p:txBody>
          <a:bodyPr>
            <a:normAutofit fontScale="90000"/>
          </a:bodyPr>
          <a:lstStyle/>
          <a:p>
            <a:r>
              <a:rPr lang="en-GB" sz="2800" b="1" dirty="0"/>
              <a:t>Paraphrase Exercises 2</a:t>
            </a:r>
            <a:br>
              <a:rPr lang="en-GB" sz="2800" dirty="0">
                <a:solidFill>
                  <a:srgbClr val="1C181C">
                    <a:lumMod val="75000"/>
                    <a:lumOff val="25000"/>
                  </a:srgbClr>
                </a:solidFill>
              </a:rPr>
            </a:br>
            <a:br>
              <a:rPr lang="en-GB" sz="2800" dirty="0">
                <a:solidFill>
                  <a:srgbClr val="1C181C">
                    <a:lumMod val="75000"/>
                    <a:lumOff val="25000"/>
                  </a:srgbClr>
                </a:solidFill>
              </a:rPr>
            </a:br>
            <a:r>
              <a:rPr lang="en-GB" sz="2800" dirty="0">
                <a:solidFill>
                  <a:srgbClr val="1C181C">
                    <a:lumMod val="75000"/>
                    <a:lumOff val="25000"/>
                  </a:srgbClr>
                </a:solidFill>
              </a:rPr>
              <a:t>Read the original text and choose some specific info to insert into the paragraph below as a </a:t>
            </a:r>
            <a:r>
              <a:rPr lang="en-GB" sz="2800" b="1" dirty="0">
                <a:solidFill>
                  <a:srgbClr val="1C181C">
                    <a:lumMod val="75000"/>
                    <a:lumOff val="25000"/>
                  </a:srgbClr>
                </a:solidFill>
              </a:rPr>
              <a:t>paraphrase</a:t>
            </a:r>
            <a:r>
              <a:rPr lang="en-GB" sz="2800" dirty="0">
                <a:solidFill>
                  <a:srgbClr val="1C181C">
                    <a:lumMod val="75000"/>
                    <a:lumOff val="25000"/>
                  </a:srgbClr>
                </a:solidFill>
              </a:rPr>
              <a:t>.</a:t>
            </a:r>
            <a:endParaRPr lang="en-GB" dirty="0"/>
          </a:p>
        </p:txBody>
      </p:sp>
      <p:sp>
        <p:nvSpPr>
          <p:cNvPr id="3" name="Content Placeholder 2">
            <a:extLst>
              <a:ext uri="{FF2B5EF4-FFF2-40B4-BE49-F238E27FC236}">
                <a16:creationId xmlns:a16="http://schemas.microsoft.com/office/drawing/2014/main" id="{505E4F7A-8DB6-4A17-87A3-0301121417C7}"/>
              </a:ext>
            </a:extLst>
          </p:cNvPr>
          <p:cNvSpPr>
            <a:spLocks noGrp="1"/>
          </p:cNvSpPr>
          <p:nvPr>
            <p:ph idx="1"/>
          </p:nvPr>
        </p:nvSpPr>
        <p:spPr/>
        <p:txBody>
          <a:bodyPr>
            <a:normAutofit lnSpcReduction="10000"/>
          </a:bodyPr>
          <a:lstStyle/>
          <a:p>
            <a:pPr marL="0" lvl="0" indent="0">
              <a:lnSpc>
                <a:spcPct val="101000"/>
              </a:lnSpc>
              <a:buNone/>
            </a:pPr>
            <a:r>
              <a:rPr lang="en-US" sz="1700" b="1" dirty="0">
                <a:solidFill>
                  <a:srgbClr val="1C181C">
                    <a:lumMod val="75000"/>
                    <a:lumOff val="25000"/>
                  </a:srgbClr>
                </a:solidFill>
              </a:rPr>
              <a:t>Source: Ted Gioia, </a:t>
            </a:r>
            <a:r>
              <a:rPr lang="en-US" sz="1700" b="1" i="1" dirty="0">
                <a:solidFill>
                  <a:srgbClr val="1C181C">
                    <a:lumMod val="75000"/>
                    <a:lumOff val="25000"/>
                  </a:srgbClr>
                </a:solidFill>
              </a:rPr>
              <a:t>The History of Jazz, 2011, p. 35</a:t>
            </a:r>
            <a:endParaRPr lang="en-US" sz="1700" b="1" dirty="0">
              <a:solidFill>
                <a:srgbClr val="1C181C">
                  <a:lumMod val="75000"/>
                  <a:lumOff val="25000"/>
                </a:srgbClr>
              </a:solidFill>
            </a:endParaRPr>
          </a:p>
          <a:p>
            <a:pPr marL="0" lvl="0" indent="0">
              <a:buNone/>
            </a:pPr>
            <a:r>
              <a:rPr lang="en-GB" sz="1700" dirty="0">
                <a:solidFill>
                  <a:srgbClr val="1C181C">
                    <a:lumMod val="75000"/>
                    <a:lumOff val="25000"/>
                  </a:srgbClr>
                </a:solidFill>
              </a:rPr>
              <a:t>“Jazz quickly leaped over the racial barriers that divided New Orleans in the early 1900s. </a:t>
            </a:r>
            <a:r>
              <a:rPr lang="en-GB" sz="1700" dirty="0">
                <a:solidFill>
                  <a:srgbClr val="1C181C">
                    <a:lumMod val="75000"/>
                    <a:lumOff val="25000"/>
                  </a:srgbClr>
                </a:solidFill>
                <a:highlight>
                  <a:srgbClr val="FFFF00"/>
                </a:highlight>
              </a:rPr>
              <a:t>Musicians who were early practitioners of this new idiom also included of black European descent such as Sidney Bechet, Jelly Roll Morton, and Kid </a:t>
            </a:r>
            <a:r>
              <a:rPr lang="en-GB" sz="1700" dirty="0" err="1">
                <a:solidFill>
                  <a:srgbClr val="1C181C">
                    <a:lumMod val="75000"/>
                    <a:lumOff val="25000"/>
                  </a:srgbClr>
                </a:solidFill>
                <a:highlight>
                  <a:srgbClr val="FFFF00"/>
                </a:highlight>
              </a:rPr>
              <a:t>Ory</a:t>
            </a:r>
            <a:r>
              <a:rPr lang="en-GB" sz="1700" dirty="0">
                <a:solidFill>
                  <a:srgbClr val="1C181C">
                    <a:lumMod val="75000"/>
                    <a:lumOff val="25000"/>
                  </a:srgbClr>
                </a:solidFill>
                <a:highlight>
                  <a:srgbClr val="FFFF00"/>
                </a:highlight>
              </a:rPr>
              <a:t>, as well as white players Papa Jack Laine and Emmett Hardy.</a:t>
            </a:r>
            <a:r>
              <a:rPr lang="en-GB" sz="1700" dirty="0">
                <a:solidFill>
                  <a:srgbClr val="1C181C">
                    <a:lumMod val="75000"/>
                    <a:lumOff val="25000"/>
                  </a:srgbClr>
                </a:solidFill>
              </a:rPr>
              <a:t> By the 1920s, the ethnic mix of the local bands was almost as diverse as the city’s population.” </a:t>
            </a:r>
          </a:p>
          <a:p>
            <a:pPr marL="0" lvl="0" indent="0">
              <a:buNone/>
            </a:pPr>
            <a:endParaRPr lang="en-GB" sz="1700" dirty="0">
              <a:solidFill>
                <a:srgbClr val="1C181C">
                  <a:lumMod val="75000"/>
                  <a:lumOff val="25000"/>
                </a:srgbClr>
              </a:solidFill>
            </a:endParaRPr>
          </a:p>
          <a:p>
            <a:pPr marL="0" lvl="0" indent="0">
              <a:buNone/>
            </a:pPr>
            <a:r>
              <a:rPr lang="en-GB" sz="1700" dirty="0">
                <a:solidFill>
                  <a:srgbClr val="1C181C">
                    <a:lumMod val="75000"/>
                    <a:lumOff val="25000"/>
                  </a:srgbClr>
                </a:solidFill>
              </a:rPr>
              <a:t>Although jazz is known to be the music of African-American people, during the first decades of the twentieth century, New Orleans jazz bands included musicians with various ethnicities. Gioia </a:t>
            </a:r>
            <a:r>
              <a:rPr lang="en-GB" sz="1700" dirty="0">
                <a:solidFill>
                  <a:srgbClr val="FF0000"/>
                </a:solidFill>
              </a:rPr>
              <a:t>lists some of the jazz musicians who had no African American origins as Sidney Bechet, Jelly Roll Morton, Kid </a:t>
            </a:r>
            <a:r>
              <a:rPr lang="en-GB" sz="1700" dirty="0" err="1">
                <a:solidFill>
                  <a:srgbClr val="FF0000"/>
                </a:solidFill>
              </a:rPr>
              <a:t>Ory</a:t>
            </a:r>
            <a:r>
              <a:rPr lang="en-GB" sz="1700" dirty="0">
                <a:solidFill>
                  <a:srgbClr val="FF0000"/>
                </a:solidFill>
              </a:rPr>
              <a:t>, Papa Jack Laine and Emmett Hardy </a:t>
            </a:r>
            <a:r>
              <a:rPr lang="en-GB" sz="1700" dirty="0">
                <a:solidFill>
                  <a:srgbClr val="1C181C">
                    <a:lumMod val="75000"/>
                    <a:lumOff val="25000"/>
                  </a:srgbClr>
                </a:solidFill>
              </a:rPr>
              <a:t>(2011, p.35). This diversity, indeed, made jazz a popular music enjoyed by all parts of the society.</a:t>
            </a:r>
            <a:endParaRPr lang="en-GB" dirty="0"/>
          </a:p>
        </p:txBody>
      </p:sp>
    </p:spTree>
    <p:extLst>
      <p:ext uri="{BB962C8B-B14F-4D97-AF65-F5344CB8AC3E}">
        <p14:creationId xmlns:p14="http://schemas.microsoft.com/office/powerpoint/2010/main" val="92980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59657"/>
            <a:ext cx="9676673" cy="969404"/>
          </a:xfrm>
        </p:spPr>
        <p:txBody>
          <a:bodyPr anchor="ctr">
            <a:normAutofit fontScale="90000"/>
          </a:bodyPr>
          <a:lstStyle/>
          <a:p>
            <a:pPr algn="ctr"/>
            <a:r>
              <a:rPr lang="en-GB" sz="3600" dirty="0"/>
              <a:t>Paraphrase Exercises 3</a:t>
            </a:r>
            <a:br>
              <a:rPr lang="en-GB" sz="3600" dirty="0"/>
            </a:br>
            <a:r>
              <a:rPr lang="en-GB" sz="2700" dirty="0"/>
              <a:t>Complete the sentences by changing the sentence structure.</a:t>
            </a:r>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217404" y="2561533"/>
            <a:ext cx="9676673" cy="3136810"/>
          </a:xfrm>
        </p:spPr>
        <p:txBody>
          <a:bodyPr anchor="ctr">
            <a:noAutofit/>
          </a:bodyPr>
          <a:lstStyle/>
          <a:p>
            <a:pPr marL="0" indent="0">
              <a:lnSpc>
                <a:spcPct val="101000"/>
              </a:lnSpc>
              <a:buNone/>
            </a:pPr>
            <a:r>
              <a:rPr lang="tr-TR" dirty="0"/>
              <a:t>1. Physics and Chemistry have certain similarities.</a:t>
            </a:r>
            <a:endParaRPr lang="en-GB" dirty="0"/>
          </a:p>
          <a:p>
            <a:pPr marL="0" indent="0">
              <a:lnSpc>
                <a:spcPct val="101000"/>
              </a:lnSpc>
              <a:buNone/>
            </a:pPr>
            <a:br>
              <a:rPr lang="tr-TR" dirty="0"/>
            </a:br>
            <a:r>
              <a:rPr lang="tr-TR" dirty="0"/>
              <a:t>(a) Physics is …</a:t>
            </a:r>
            <a:br>
              <a:rPr lang="tr-TR" dirty="0"/>
            </a:br>
            <a:endParaRPr lang="en-GB" dirty="0"/>
          </a:p>
          <a:p>
            <a:pPr marL="0" indent="0">
              <a:lnSpc>
                <a:spcPct val="101000"/>
              </a:lnSpc>
              <a:buNone/>
            </a:pPr>
            <a:r>
              <a:rPr lang="tr-TR" dirty="0"/>
              <a:t>(b) Certain …</a:t>
            </a:r>
            <a:br>
              <a:rPr lang="tr-TR" dirty="0"/>
            </a:br>
            <a:endParaRPr lang="en-GB" dirty="0"/>
          </a:p>
          <a:p>
            <a:pPr marL="0" indent="0">
              <a:lnSpc>
                <a:spcPct val="101000"/>
              </a:lnSpc>
              <a:buNone/>
            </a:pPr>
            <a:endParaRPr lang="en-GB" dirty="0"/>
          </a:p>
          <a:p>
            <a:pPr marL="0" indent="0">
              <a:lnSpc>
                <a:spcPct val="101000"/>
              </a:lnSpc>
              <a:buNone/>
            </a:pPr>
            <a:r>
              <a:rPr lang="tr-TR" dirty="0"/>
              <a:t>1(a) Physics is similar to Chemistry in certain respects (not “aspects”)</a:t>
            </a:r>
            <a:br>
              <a:rPr lang="tr-TR" dirty="0"/>
            </a:br>
            <a:r>
              <a:rPr lang="tr-TR" dirty="0"/>
              <a:t>1(b) Certain similarities exist between Physics and Chemistry.</a:t>
            </a:r>
            <a:br>
              <a:rPr lang="tr-TR" sz="1800" dirty="0"/>
            </a:br>
            <a:endParaRPr lang="en-GB" sz="1800" dirty="0"/>
          </a:p>
        </p:txBody>
      </p:sp>
    </p:spTree>
    <p:extLst>
      <p:ext uri="{BB962C8B-B14F-4D97-AF65-F5344CB8AC3E}">
        <p14:creationId xmlns:p14="http://schemas.microsoft.com/office/powerpoint/2010/main" val="3460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ircle(in)">
                                      <p:cBhvr>
                                        <p:cTn id="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59657"/>
            <a:ext cx="9676673" cy="969404"/>
          </a:xfrm>
        </p:spPr>
        <p:txBody>
          <a:bodyPr anchor="ctr">
            <a:normAutofit/>
          </a:bodyPr>
          <a:lstStyle/>
          <a:p>
            <a:pPr algn="ctr"/>
            <a:r>
              <a:rPr lang="en-GB" sz="3600" dirty="0"/>
              <a:t>Paraphrase Exercises 3</a:t>
            </a:r>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217404" y="2561533"/>
            <a:ext cx="9676673" cy="3136810"/>
          </a:xfrm>
        </p:spPr>
        <p:txBody>
          <a:bodyPr anchor="ctr">
            <a:noAutofit/>
          </a:bodyPr>
          <a:lstStyle/>
          <a:p>
            <a:pPr marL="0" indent="0">
              <a:buNone/>
            </a:pPr>
            <a:endParaRPr lang="en-GB" dirty="0"/>
          </a:p>
          <a:p>
            <a:pPr marL="0" indent="0">
              <a:buNone/>
            </a:pPr>
            <a:endParaRPr lang="en-GB" dirty="0"/>
          </a:p>
          <a:p>
            <a:pPr marL="0" indent="0">
              <a:buNone/>
            </a:pPr>
            <a:r>
              <a:rPr lang="tr-TR" dirty="0"/>
              <a:t>2. Very few people live for more than 100 years.</a:t>
            </a:r>
            <a:endParaRPr lang="en-GB" dirty="0"/>
          </a:p>
          <a:p>
            <a:pPr marL="0" indent="0">
              <a:buNone/>
            </a:pPr>
            <a:r>
              <a:rPr lang="tr-TR" dirty="0"/>
              <a:t>(</a:t>
            </a:r>
            <a:r>
              <a:rPr lang="en-GB" dirty="0"/>
              <a:t>a</a:t>
            </a:r>
            <a:r>
              <a:rPr lang="tr-TR" dirty="0"/>
              <a:t>) The number …</a:t>
            </a:r>
            <a:br>
              <a:rPr lang="tr-TR" dirty="0"/>
            </a:br>
            <a:endParaRPr lang="en-GB" dirty="0"/>
          </a:p>
          <a:p>
            <a:pPr marL="0" indent="0">
              <a:buNone/>
            </a:pPr>
            <a:r>
              <a:rPr lang="tr-TR" dirty="0"/>
              <a:t>(</a:t>
            </a:r>
            <a:r>
              <a:rPr lang="en-GB" dirty="0"/>
              <a:t>b</a:t>
            </a:r>
            <a:r>
              <a:rPr lang="tr-TR" dirty="0"/>
              <a:t>) The human life span…</a:t>
            </a:r>
            <a:endParaRPr lang="en-GB" dirty="0"/>
          </a:p>
          <a:p>
            <a:pPr marL="0" indent="0">
              <a:buNone/>
            </a:pPr>
            <a:br>
              <a:rPr lang="tr-TR" dirty="0"/>
            </a:br>
            <a:r>
              <a:rPr lang="tr-TR" dirty="0"/>
              <a:t>2(</a:t>
            </a:r>
            <a:r>
              <a:rPr lang="en-GB" dirty="0"/>
              <a:t>a</a:t>
            </a:r>
            <a:r>
              <a:rPr lang="tr-TR" dirty="0"/>
              <a:t>) The number of people who live beyond 100 years is small.</a:t>
            </a:r>
            <a:br>
              <a:rPr lang="tr-TR" dirty="0"/>
            </a:br>
            <a:r>
              <a:rPr lang="tr-TR" dirty="0"/>
              <a:t>2(</a:t>
            </a:r>
            <a:r>
              <a:rPr lang="en-GB" dirty="0"/>
              <a:t>b</a:t>
            </a:r>
            <a:r>
              <a:rPr lang="tr-TR" dirty="0"/>
              <a:t>) The human life span rarely exceeds 100 years.</a:t>
            </a:r>
            <a:br>
              <a:rPr lang="tr-TR" dirty="0"/>
            </a:br>
            <a:br>
              <a:rPr lang="tr-TR" dirty="0"/>
            </a:br>
            <a:br>
              <a:rPr lang="tr-TR" sz="1800" dirty="0"/>
            </a:br>
            <a:endParaRPr lang="en-GB" sz="1800" dirty="0"/>
          </a:p>
        </p:txBody>
      </p:sp>
    </p:spTree>
    <p:extLst>
      <p:ext uri="{BB962C8B-B14F-4D97-AF65-F5344CB8AC3E}">
        <p14:creationId xmlns:p14="http://schemas.microsoft.com/office/powerpoint/2010/main" val="255911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59657"/>
            <a:ext cx="9676673" cy="969404"/>
          </a:xfrm>
        </p:spPr>
        <p:txBody>
          <a:bodyPr anchor="ctr">
            <a:normAutofit/>
          </a:bodyPr>
          <a:lstStyle/>
          <a:p>
            <a:pPr algn="ctr"/>
            <a:r>
              <a:rPr lang="en-GB" sz="3600" dirty="0"/>
              <a:t>Paraphrase Exercises 3</a:t>
            </a:r>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217404" y="2561533"/>
            <a:ext cx="9676673" cy="3136810"/>
          </a:xfrm>
        </p:spPr>
        <p:txBody>
          <a:bodyPr anchor="ctr">
            <a:no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tr-TR" dirty="0"/>
              <a:t>3. It is many years since the moon landing.</a:t>
            </a:r>
            <a:br>
              <a:rPr lang="tr-TR" dirty="0"/>
            </a:br>
            <a:r>
              <a:rPr lang="tr-TR" dirty="0"/>
              <a:t>(a) Since …</a:t>
            </a:r>
            <a:br>
              <a:rPr lang="tr-TR" dirty="0"/>
            </a:br>
            <a:endParaRPr lang="en-GB" dirty="0"/>
          </a:p>
          <a:p>
            <a:pPr marL="0" indent="0">
              <a:buNone/>
            </a:pPr>
            <a:r>
              <a:rPr lang="tr-TR" dirty="0"/>
              <a:t>(b) The moon landing ...</a:t>
            </a:r>
            <a:br>
              <a:rPr lang="tr-TR" dirty="0"/>
            </a:br>
            <a:endParaRPr lang="en-GB" dirty="0"/>
          </a:p>
          <a:p>
            <a:pPr marL="0" indent="0">
              <a:buNone/>
            </a:pPr>
            <a:r>
              <a:rPr lang="tr-TR" dirty="0"/>
              <a:t>3(a) Since the moon landing, many years have passed.</a:t>
            </a:r>
            <a:br>
              <a:rPr lang="tr-TR" dirty="0"/>
            </a:br>
            <a:r>
              <a:rPr lang="tr-TR" dirty="0"/>
              <a:t>3(b) The moon landing happened many years ago.</a:t>
            </a:r>
            <a:br>
              <a:rPr lang="tr-TR" dirty="0"/>
            </a:br>
            <a:br>
              <a:rPr lang="tr-TR" dirty="0"/>
            </a:br>
            <a:br>
              <a:rPr lang="tr-TR" dirty="0"/>
            </a:br>
            <a:br>
              <a:rPr lang="tr-TR" dirty="0"/>
            </a:br>
            <a:br>
              <a:rPr lang="tr-TR" dirty="0"/>
            </a:br>
            <a:br>
              <a:rPr lang="tr-TR" sz="1800" dirty="0"/>
            </a:br>
            <a:endParaRPr lang="en-GB" sz="1800" dirty="0"/>
          </a:p>
        </p:txBody>
      </p:sp>
    </p:spTree>
    <p:extLst>
      <p:ext uri="{BB962C8B-B14F-4D97-AF65-F5344CB8AC3E}">
        <p14:creationId xmlns:p14="http://schemas.microsoft.com/office/powerpoint/2010/main" val="32171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ircle(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24664"/>
            <a:ext cx="9676673" cy="1112980"/>
          </a:xfrm>
        </p:spPr>
        <p:txBody>
          <a:bodyPr anchor="ctr">
            <a:normAutofit fontScale="90000"/>
          </a:bodyPr>
          <a:lstStyle/>
          <a:p>
            <a:pPr>
              <a:lnSpc>
                <a:spcPct val="107000"/>
              </a:lnSpc>
              <a:spcAft>
                <a:spcPts val="800"/>
              </a:spcAft>
            </a:pPr>
            <a:r>
              <a:rPr lang="en-GB" sz="3600" dirty="0"/>
              <a:t>Paraphrase Exercises 4</a:t>
            </a:r>
            <a:br>
              <a:rPr lang="en-GB" sz="3600" dirty="0"/>
            </a:br>
            <a:r>
              <a:rPr lang="en-GB" sz="2700" dirty="0"/>
              <a:t>Paraphrase the sentences below:</a:t>
            </a:r>
            <a:br>
              <a:rPr lang="en-GB" sz="2700" dirty="0"/>
            </a:br>
            <a:r>
              <a:rPr lang="tr-TR" sz="2200" dirty="0">
                <a:latin typeface="Calibri" panose="020F0502020204030204" pitchFamily="34" charset="0"/>
                <a:ea typeface="Calibri" panose="020F0502020204030204" pitchFamily="34" charset="0"/>
                <a:cs typeface="Times New Roman" panose="02020603050405020304" pitchFamily="18" charset="0"/>
              </a:rPr>
              <a:t>SOURCE: </a:t>
            </a:r>
            <a:r>
              <a:rPr lang="en-US" sz="2200" dirty="0">
                <a:latin typeface="Calibri" panose="020F0502020204030204" pitchFamily="34" charset="0"/>
                <a:ea typeface="Calibri" panose="020F0502020204030204" pitchFamily="34" charset="0"/>
                <a:cs typeface="Times New Roman" panose="02020603050405020304" pitchFamily="18" charset="0"/>
              </a:rPr>
              <a:t>Bhatt</a:t>
            </a:r>
            <a:r>
              <a:rPr lang="tr-TR" sz="2200" dirty="0">
                <a:latin typeface="Calibri" panose="020F0502020204030204" pitchFamily="34" charset="0"/>
                <a:ea typeface="Calibri" panose="020F0502020204030204" pitchFamily="34" charset="0"/>
                <a:cs typeface="Times New Roman" panose="02020603050405020304" pitchFamily="18" charset="0"/>
              </a:rPr>
              <a:t>, J. J.</a:t>
            </a:r>
            <a:r>
              <a:rPr lang="en-US" sz="2200" dirty="0">
                <a:latin typeface="Calibri" panose="020F0502020204030204" pitchFamily="34" charset="0"/>
                <a:ea typeface="Calibri" panose="020F0502020204030204" pitchFamily="34" charset="0"/>
                <a:cs typeface="Times New Roman" panose="02020603050405020304" pitchFamily="18" charset="0"/>
              </a:rPr>
              <a:t>, 1978</a:t>
            </a:r>
            <a:br>
              <a:rPr lang="en-GB" sz="2800" dirty="0">
                <a:latin typeface="Calibri" panose="020F0502020204030204" pitchFamily="34" charset="0"/>
                <a:ea typeface="Calibri" panose="020F0502020204030204" pitchFamily="34" charset="0"/>
                <a:cs typeface="Times New Roman" panose="02020603050405020304" pitchFamily="18" charset="0"/>
              </a:rPr>
            </a:br>
            <a:endParaRPr lang="en-GB" sz="2700" dirty="0"/>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001713" y="4895849"/>
            <a:ext cx="9676673" cy="478565"/>
          </a:xfrm>
        </p:spPr>
        <p:txBody>
          <a:bodyPr anchor="ctr">
            <a:noAutofit/>
          </a:bodyPr>
          <a:lstStyle/>
          <a:p>
            <a:pPr marL="342900" lvl="0" indent="-342900">
              <a:lnSpc>
                <a:spcPct val="107000"/>
              </a:lnSpc>
              <a:spcAft>
                <a:spcPts val="800"/>
              </a:spcAft>
              <a:buFont typeface="+mj-lt"/>
              <a:buAutoNum type="arabicPeriod"/>
              <a:tabLst>
                <a:tab pos="457200" algn="l"/>
              </a:tabLst>
            </a:pP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Oceans cover </a:t>
            </a:r>
            <a:r>
              <a:rPr lang="en-US" sz="16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approximately</a:t>
            </a:r>
            <a:r>
              <a:rPr lang="en-US" sz="16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140 million </a:t>
            </a:r>
            <a:r>
              <a:rPr lang="en-US" sz="1600" dirty="0">
                <a:solidFill>
                  <a:srgbClr val="00B050"/>
                </a:solidFill>
                <a:latin typeface="Calibri" panose="020F0502020204030204" pitchFamily="34" charset="0"/>
                <a:ea typeface="Calibri" panose="020F0502020204030204" pitchFamily="34" charset="0"/>
                <a:cs typeface="Times New Roman" panose="02020603050405020304" pitchFamily="18" charset="0"/>
              </a:rPr>
              <a:t>of the total of 200 million square miles of the earth’s surface.  </a:t>
            </a:r>
            <a:endParaRPr lang="en-GB" sz="16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tr-T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he total area of oceans / </a:t>
            </a:r>
            <a:r>
              <a:rPr lang="tr-T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a:t>
            </a:r>
            <a:r>
              <a:rPr lang="en-US" sz="16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ceans</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extend / Oceans occupy / is occupied by oceans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tr-T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a:t>
            </a:r>
            <a:r>
              <a:rPr lang="en-US" sz="16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otal</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surface area of the earth</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140 million square miles on earth’s surface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surface of earth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on 200 million square miles earth’s surface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7/10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0070C0"/>
              </a:buClr>
              <a:buFont typeface="Goudy Old Style" panose="02020502050305020303" pitchFamily="18" charset="0"/>
              <a:buChar char="•"/>
            </a:pP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which is totally 200 million miles</a:t>
            </a:r>
          </a:p>
          <a:p>
            <a:pPr marL="342900" lvl="0" indent="-342900">
              <a:lnSpc>
                <a:spcPct val="107000"/>
              </a:lnSpc>
              <a:spcAft>
                <a:spcPts val="800"/>
              </a:spcAft>
              <a:buClr>
                <a:srgbClr val="0070C0"/>
              </a:buClr>
              <a:buFont typeface="Goudy Old Style" panose="02020502050305020303" pitchFamily="18" charset="0"/>
              <a:buChar char="•"/>
            </a:pP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1000"/>
              </a:lnSpc>
              <a:buNone/>
            </a:pPr>
            <a:endParaRPr lang="en-GB" sz="1400" dirty="0"/>
          </a:p>
          <a:p>
            <a:pPr marL="0" indent="0">
              <a:lnSpc>
                <a:spcPct val="101000"/>
              </a:lnSpc>
              <a:buNone/>
            </a:pPr>
            <a:endParaRPr lang="en-GB" sz="1800" dirty="0"/>
          </a:p>
          <a:p>
            <a:pPr marL="0" indent="0">
              <a:lnSpc>
                <a:spcPct val="101000"/>
              </a:lnSpc>
              <a:buNone/>
            </a:pPr>
            <a:endParaRPr lang="en-GB" sz="1800" dirty="0"/>
          </a:p>
          <a:p>
            <a:pPr marL="0" indent="0">
              <a:lnSpc>
                <a:spcPct val="101000"/>
              </a:lnSpc>
              <a:buNone/>
            </a:pPr>
            <a:endParaRPr lang="en-GB" sz="1800" dirty="0"/>
          </a:p>
          <a:p>
            <a:pPr marL="0" indent="0">
              <a:lnSpc>
                <a:spcPct val="101000"/>
              </a:lnSpc>
              <a:buNone/>
            </a:pPr>
            <a:br>
              <a:rPr lang="tr-TR" sz="1800" dirty="0"/>
            </a:br>
            <a:endParaRPr lang="en-GB" sz="1800" dirty="0"/>
          </a:p>
        </p:txBody>
      </p:sp>
    </p:spTree>
    <p:extLst>
      <p:ext uri="{BB962C8B-B14F-4D97-AF65-F5344CB8AC3E}">
        <p14:creationId xmlns:p14="http://schemas.microsoft.com/office/powerpoint/2010/main" val="30211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circle(in)">
                                      <p:cBhvr>
                                        <p:cTn id="7"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3DC85F-271A-494C-A193-A1413F9D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20975DB-82DE-475D-8D8B-14CC7864BB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Graphic 3" descr="Help">
            <a:extLst>
              <a:ext uri="{FF2B5EF4-FFF2-40B4-BE49-F238E27FC236}">
                <a16:creationId xmlns:a16="http://schemas.microsoft.com/office/drawing/2014/main" id="{7383AA41-F12A-4340-A05F-7EEB23FDC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0337" y="2857480"/>
            <a:ext cx="2933934" cy="2933934"/>
          </a:xfrm>
          <a:prstGeom prst="rect">
            <a:avLst/>
          </a:prstGeom>
        </p:spPr>
      </p:pic>
      <p:sp>
        <p:nvSpPr>
          <p:cNvPr id="13" name="Freeform 5">
            <a:extLst>
              <a:ext uri="{FF2B5EF4-FFF2-40B4-BE49-F238E27FC236}">
                <a16:creationId xmlns:a16="http://schemas.microsoft.com/office/drawing/2014/main" id="{CCB65341-076C-4297-8070-324F039A5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15000"/>
            </a:schemeClr>
          </a:solidFill>
          <a:ln>
            <a:noFill/>
          </a:ln>
        </p:spPr>
      </p:sp>
      <p:sp>
        <p:nvSpPr>
          <p:cNvPr id="3" name="Content Placeholder 2">
            <a:extLst>
              <a:ext uri="{FF2B5EF4-FFF2-40B4-BE49-F238E27FC236}">
                <a16:creationId xmlns:a16="http://schemas.microsoft.com/office/drawing/2014/main" id="{A2A351BD-BDC4-4B82-8FFD-05CE8AAA9AF8}"/>
              </a:ext>
            </a:extLst>
          </p:cNvPr>
          <p:cNvSpPr>
            <a:spLocks noGrp="1"/>
          </p:cNvSpPr>
          <p:nvPr>
            <p:ph idx="1"/>
          </p:nvPr>
        </p:nvSpPr>
        <p:spPr>
          <a:xfrm>
            <a:off x="2933699" y="2438400"/>
            <a:ext cx="5348909" cy="3651504"/>
          </a:xfrm>
        </p:spPr>
        <p:txBody>
          <a:bodyPr>
            <a:normAutofit/>
          </a:bodyPr>
          <a:lstStyle/>
          <a:p>
            <a:r>
              <a:rPr lang="en-GB" sz="2800" dirty="0"/>
              <a:t>What is plagiarism?</a:t>
            </a:r>
            <a:endParaRPr lang="en-US" sz="2800" dirty="0"/>
          </a:p>
          <a:p>
            <a:r>
              <a:rPr lang="en-GB" sz="2800" dirty="0"/>
              <a:t>What is citation?</a:t>
            </a:r>
            <a:endParaRPr lang="en-US" sz="2800" dirty="0"/>
          </a:p>
          <a:p>
            <a:r>
              <a:rPr lang="en-GB" sz="2800" dirty="0"/>
              <a:t>What should be cited?</a:t>
            </a:r>
            <a:endParaRPr lang="en-US" sz="2800" dirty="0"/>
          </a:p>
          <a:p>
            <a:r>
              <a:rPr lang="en-US" sz="2800" dirty="0"/>
              <a:t>APA style</a:t>
            </a:r>
          </a:p>
          <a:p>
            <a:r>
              <a:rPr lang="en-US" sz="2800" dirty="0"/>
              <a:t>In-text citations</a:t>
            </a:r>
          </a:p>
          <a:p>
            <a:r>
              <a:rPr lang="en-US" sz="2800" dirty="0"/>
              <a:t>Direct quotation</a:t>
            </a:r>
          </a:p>
          <a:p>
            <a:pPr marL="0" indent="0">
              <a:buNone/>
            </a:pPr>
            <a:endParaRPr lang="en-GB" dirty="0"/>
          </a:p>
        </p:txBody>
      </p:sp>
      <p:sp>
        <p:nvSpPr>
          <p:cNvPr id="2" name="Title 1">
            <a:extLst>
              <a:ext uri="{FF2B5EF4-FFF2-40B4-BE49-F238E27FC236}">
                <a16:creationId xmlns:a16="http://schemas.microsoft.com/office/drawing/2014/main" id="{0292AAB3-FC95-4558-89F3-677C8BC0AB84}"/>
              </a:ext>
            </a:extLst>
          </p:cNvPr>
          <p:cNvSpPr>
            <a:spLocks noGrp="1"/>
          </p:cNvSpPr>
          <p:nvPr>
            <p:ph type="title"/>
          </p:nvPr>
        </p:nvSpPr>
        <p:spPr>
          <a:xfrm>
            <a:off x="2806706" y="568345"/>
            <a:ext cx="8897565" cy="1560716"/>
          </a:xfrm>
        </p:spPr>
        <p:txBody>
          <a:bodyPr>
            <a:normAutofit/>
          </a:bodyPr>
          <a:lstStyle/>
          <a:p>
            <a:r>
              <a:rPr lang="en-GB" dirty="0"/>
              <a:t>What did we learn in our last session?</a:t>
            </a:r>
          </a:p>
        </p:txBody>
      </p:sp>
    </p:spTree>
    <p:extLst>
      <p:ext uri="{BB962C8B-B14F-4D97-AF65-F5344CB8AC3E}">
        <p14:creationId xmlns:p14="http://schemas.microsoft.com/office/powerpoint/2010/main" val="315564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FB3E9-CA1E-4501-B94B-4A20909EF57F}"/>
              </a:ext>
            </a:extLst>
          </p:cNvPr>
          <p:cNvSpPr>
            <a:spLocks noGrp="1"/>
          </p:cNvSpPr>
          <p:nvPr>
            <p:ph type="title"/>
          </p:nvPr>
        </p:nvSpPr>
        <p:spPr>
          <a:xfrm>
            <a:off x="443060" y="568345"/>
            <a:ext cx="11261211" cy="1560716"/>
          </a:xfrm>
        </p:spPr>
        <p:txBody>
          <a:bodyPr/>
          <a:lstStyle/>
          <a:p>
            <a:r>
              <a:rPr lang="en-GB" dirty="0"/>
              <a:t>Paraphrase Exercises 4</a:t>
            </a:r>
            <a:br>
              <a:rPr lang="en-GB" sz="2000" dirty="0"/>
            </a:br>
            <a:r>
              <a:rPr lang="en-GB" sz="2000" dirty="0">
                <a:latin typeface="+mn-lt"/>
              </a:rPr>
              <a:t>1.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Oceans cover </a:t>
            </a:r>
            <a:r>
              <a:rPr lang="en-U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approximately</a:t>
            </a: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140 million </a:t>
            </a: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of the total of 200 million square miles of the earth’s surface.</a:t>
            </a:r>
            <a:endParaRPr lang="en-GB" sz="2000" dirty="0"/>
          </a:p>
        </p:txBody>
      </p:sp>
      <p:sp>
        <p:nvSpPr>
          <p:cNvPr id="8" name="Content Placeholder 7">
            <a:extLst>
              <a:ext uri="{FF2B5EF4-FFF2-40B4-BE49-F238E27FC236}">
                <a16:creationId xmlns:a16="http://schemas.microsoft.com/office/drawing/2014/main" id="{3CF37D6A-8883-4AC7-994A-83E657C61C86}"/>
              </a:ext>
            </a:extLst>
          </p:cNvPr>
          <p:cNvSpPr>
            <a:spLocks noGrp="1"/>
          </p:cNvSpPr>
          <p:nvPr>
            <p:ph idx="1"/>
          </p:nvPr>
        </p:nvSpPr>
        <p:spPr>
          <a:xfrm>
            <a:off x="443060" y="2438399"/>
            <a:ext cx="11261211" cy="4207497"/>
          </a:xfrm>
        </p:spPr>
        <p:txBody>
          <a:bodyPr/>
          <a:lstStyle/>
          <a:p>
            <a:pPr marL="342900" indent="-342900">
              <a:lnSpc>
                <a:spcPct val="107000"/>
              </a:lnSpc>
              <a:spcAft>
                <a:spcPts val="800"/>
              </a:spcAft>
              <a:buFont typeface="Wingdings" panose="05000000000000000000" pitchFamily="2" charset="2"/>
              <a:buChar char=""/>
            </a:pPr>
            <a:r>
              <a:rPr lang="tr-TR" dirty="0">
                <a:latin typeface="Times New Roman" panose="02020603050405020304" pitchFamily="18" charset="0"/>
                <a:ea typeface="Calibri" panose="020F0502020204030204" pitchFamily="34" charset="0"/>
                <a:cs typeface="Times New Roman" panose="02020603050405020304" pitchFamily="18" charset="0"/>
              </a:rPr>
              <a:t>Bhatt states that </a:t>
            </a:r>
            <a:r>
              <a:rPr lang="tr-TR"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he total area of oceans </a:t>
            </a:r>
            <a:r>
              <a:rPr lang="en-US" dirty="0">
                <a:latin typeface="Times New Roman" panose="02020603050405020304" pitchFamily="18" charset="0"/>
                <a:ea typeface="Calibri" panose="020F0502020204030204" pitchFamily="34" charset="0"/>
                <a:cs typeface="Times New Roman" panose="02020603050405020304" pitchFamily="18" charset="0"/>
              </a:rPr>
              <a:t>on </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200 million square miles earth’s surface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is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nearly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140 million</a:t>
            </a:r>
            <a:r>
              <a:rPr lang="tr-TR" dirty="0">
                <a:latin typeface="Times New Roman" panose="02020603050405020304" pitchFamily="18" charset="0"/>
                <a:ea typeface="Calibri" panose="020F0502020204030204" pitchFamily="34" charset="0"/>
                <a:cs typeface="Times New Roman" panose="02020603050405020304" pitchFamily="18" charset="0"/>
              </a:rPr>
              <a:t> (1978).</a:t>
            </a:r>
          </a:p>
          <a:p>
            <a:pPr marL="342900" indent="-342900">
              <a:lnSpc>
                <a:spcPct val="107000"/>
              </a:lnSpc>
              <a:spcAft>
                <a:spcPts val="800"/>
              </a:spcAft>
              <a:buFont typeface="Wingdings" panose="05000000000000000000" pitchFamily="2" charset="2"/>
              <a:buChar char=""/>
            </a:pPr>
            <a:r>
              <a:rPr lang="tr-TR" dirty="0">
                <a:latin typeface="Times New Roman" panose="02020603050405020304" pitchFamily="18" charset="0"/>
                <a:ea typeface="Calibri" panose="020F0502020204030204" pitchFamily="34" charset="0"/>
                <a:cs typeface="Times New Roman" panose="02020603050405020304" pitchFamily="18" charset="0"/>
              </a:rPr>
              <a:t>As Bhatt states </a:t>
            </a:r>
            <a:r>
              <a:rPr lang="tr-TR"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a:t>
            </a:r>
            <a:r>
              <a:rPr lang="en-US"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otal</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surface area of the earth is 200 million square miles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nearly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140 million of which is occupied by oceans</a:t>
            </a:r>
            <a:r>
              <a:rPr lang="tr-TR"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(1978).</a:t>
            </a:r>
          </a:p>
          <a:p>
            <a:pPr marL="342900" indent="-342900">
              <a:lnSpc>
                <a:spcPct val="107000"/>
              </a:lnSpc>
              <a:spcAft>
                <a:spcPts val="800"/>
              </a:spcAft>
              <a:buFont typeface="Wingdings" panose="05000000000000000000" pitchFamily="2" charset="2"/>
              <a:buChar char=""/>
            </a:pPr>
            <a:r>
              <a:rPr lang="tr-TR" dirty="0">
                <a:latin typeface="Times New Roman" panose="02020603050405020304" pitchFamily="18" charset="0"/>
                <a:ea typeface="Calibri" panose="020F0502020204030204" pitchFamily="34" charset="0"/>
                <a:cs typeface="Times New Roman" panose="02020603050405020304" pitchFamily="18" charset="0"/>
              </a:rPr>
              <a:t>Bhatt (1978) indicates that </a:t>
            </a:r>
            <a:r>
              <a:rPr lang="tr-TR"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ceans</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nearly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140 million square miles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earth’s surface, which is totally 200 million miles</a:t>
            </a:r>
            <a:r>
              <a:rPr lang="tr-TR"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
            </a:pPr>
            <a:r>
              <a:rPr lang="en-US" dirty="0">
                <a:solidFill>
                  <a:srgbClr val="FF0000"/>
                </a:solidFill>
                <a:latin typeface="Times New Roman" panose="02020603050405020304" pitchFamily="18" charset="0"/>
                <a:ea typeface="Calibri" panose="020F0502020204030204" pitchFamily="34" charset="0"/>
              </a:rPr>
              <a:t>Oceans</a:t>
            </a:r>
            <a:r>
              <a:rPr lang="en-US" dirty="0">
                <a:latin typeface="Times New Roman" panose="02020603050405020304" pitchFamily="18" charset="0"/>
                <a:ea typeface="Calibri" panose="020F0502020204030204" pitchFamily="34" charset="0"/>
              </a:rPr>
              <a:t> </a:t>
            </a:r>
            <a:r>
              <a:rPr lang="en-US" dirty="0">
                <a:solidFill>
                  <a:srgbClr val="FF0000"/>
                </a:solidFill>
                <a:latin typeface="Times New Roman" panose="02020603050405020304" pitchFamily="18" charset="0"/>
                <a:ea typeface="Calibri" panose="020F0502020204030204" pitchFamily="34" charset="0"/>
              </a:rPr>
              <a:t>occupy</a:t>
            </a:r>
            <a:r>
              <a:rPr lang="en-US" dirty="0">
                <a:latin typeface="Times New Roman" panose="02020603050405020304" pitchFamily="18" charset="0"/>
                <a:ea typeface="Calibri" panose="020F0502020204030204" pitchFamily="34" charset="0"/>
              </a:rPr>
              <a:t> </a:t>
            </a:r>
            <a:r>
              <a:rPr lang="tr-TR" dirty="0">
                <a:solidFill>
                  <a:srgbClr val="0070C0"/>
                </a:solidFill>
                <a:latin typeface="Times New Roman" panose="02020603050405020304" pitchFamily="18" charset="0"/>
                <a:ea typeface="Calibri" panose="020F0502020204030204" pitchFamily="34" charset="0"/>
              </a:rPr>
              <a:t>nearly</a:t>
            </a:r>
            <a:r>
              <a:rPr lang="tr-TR" dirty="0">
                <a:solidFill>
                  <a:srgbClr val="FF0000"/>
                </a:solidFill>
                <a:latin typeface="Times New Roman" panose="02020603050405020304" pitchFamily="18" charset="0"/>
                <a:ea typeface="Calibri" panose="020F0502020204030204" pitchFamily="34" charset="0"/>
              </a:rPr>
              <a:t> </a:t>
            </a:r>
            <a:r>
              <a:rPr lang="en-US" dirty="0">
                <a:solidFill>
                  <a:srgbClr val="FF0000"/>
                </a:solidFill>
                <a:latin typeface="Times New Roman" panose="02020603050405020304" pitchFamily="18" charset="0"/>
                <a:ea typeface="Calibri" panose="020F0502020204030204" pitchFamily="34" charset="0"/>
              </a:rPr>
              <a:t>the 7/10 of</a:t>
            </a:r>
            <a:r>
              <a:rPr lang="en-US" dirty="0">
                <a:latin typeface="Times New Roman" panose="02020603050405020304" pitchFamily="18" charset="0"/>
                <a:ea typeface="Calibri" panose="020F0502020204030204" pitchFamily="34" charset="0"/>
              </a:rPr>
              <a:t> </a:t>
            </a:r>
            <a:r>
              <a:rPr lang="en-US" dirty="0">
                <a:solidFill>
                  <a:srgbClr val="00B050"/>
                </a:solidFill>
                <a:latin typeface="Times New Roman" panose="02020603050405020304" pitchFamily="18" charset="0"/>
                <a:ea typeface="Calibri" panose="020F0502020204030204" pitchFamily="34" charset="0"/>
              </a:rPr>
              <a:t>the 200 million square miles surface of earth</a:t>
            </a:r>
            <a:r>
              <a:rPr lang="tr-TR" dirty="0">
                <a:solidFill>
                  <a:srgbClr val="00B050"/>
                </a:solidFill>
                <a:latin typeface="Times New Roman" panose="02020603050405020304" pitchFamily="18" charset="0"/>
                <a:ea typeface="Calibri" panose="020F0502020204030204" pitchFamily="34" charset="0"/>
              </a:rPr>
              <a:t> </a:t>
            </a:r>
            <a:r>
              <a:rPr lang="tr-TR" dirty="0">
                <a:latin typeface="Times New Roman" panose="02020603050405020304" pitchFamily="18" charset="0"/>
                <a:ea typeface="Calibri" panose="020F0502020204030204" pitchFamily="34" charset="0"/>
              </a:rPr>
              <a:t>(Bhatt, 1978).</a:t>
            </a:r>
            <a:endParaRPr lang="en-GB" dirty="0"/>
          </a:p>
        </p:txBody>
      </p:sp>
    </p:spTree>
    <p:extLst>
      <p:ext uri="{BB962C8B-B14F-4D97-AF65-F5344CB8AC3E}">
        <p14:creationId xmlns:p14="http://schemas.microsoft.com/office/powerpoint/2010/main" val="201528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59657"/>
            <a:ext cx="9676673" cy="969404"/>
          </a:xfrm>
        </p:spPr>
        <p:txBody>
          <a:bodyPr anchor="ctr">
            <a:normAutofit fontScale="90000"/>
          </a:bodyPr>
          <a:lstStyle/>
          <a:p>
            <a:pPr>
              <a:lnSpc>
                <a:spcPct val="107000"/>
              </a:lnSpc>
              <a:spcAft>
                <a:spcPts val="800"/>
              </a:spcAft>
            </a:pPr>
            <a:r>
              <a:rPr lang="en-GB" sz="3600" dirty="0"/>
              <a:t>Paraphrase Exercises 4</a:t>
            </a:r>
            <a:br>
              <a:rPr lang="en-GB" sz="3600" dirty="0"/>
            </a:br>
            <a:r>
              <a:rPr lang="en-GB" sz="2700" dirty="0"/>
              <a:t>Paraphrase the sentences below:</a:t>
            </a:r>
            <a:br>
              <a:rPr lang="en-GB" sz="2700" dirty="0"/>
            </a:br>
            <a:r>
              <a:rPr lang="tr-TR" sz="2800" dirty="0">
                <a:latin typeface="Calibri" panose="020F0502020204030204" pitchFamily="34" charset="0"/>
                <a:ea typeface="Calibri" panose="020F0502020204030204" pitchFamily="34" charset="0"/>
                <a:cs typeface="Times New Roman" panose="02020603050405020304" pitchFamily="18" charset="0"/>
              </a:rPr>
              <a:t>SOURCE: </a:t>
            </a:r>
            <a:r>
              <a:rPr lang="en-US" sz="2800" dirty="0">
                <a:latin typeface="Calibri" panose="020F0502020204030204" pitchFamily="34" charset="0"/>
                <a:ea typeface="Calibri" panose="020F0502020204030204" pitchFamily="34" charset="0"/>
                <a:cs typeface="Times New Roman" panose="02020603050405020304" pitchFamily="18" charset="0"/>
              </a:rPr>
              <a:t>Bhatt</a:t>
            </a:r>
            <a:r>
              <a:rPr lang="tr-TR" sz="2800" dirty="0">
                <a:latin typeface="Calibri" panose="020F0502020204030204" pitchFamily="34" charset="0"/>
                <a:ea typeface="Calibri" panose="020F0502020204030204" pitchFamily="34" charset="0"/>
                <a:cs typeface="Times New Roman" panose="02020603050405020304" pitchFamily="18" charset="0"/>
              </a:rPr>
              <a:t>, J. J.</a:t>
            </a:r>
            <a:r>
              <a:rPr lang="en-US" sz="2800" dirty="0">
                <a:latin typeface="Calibri" panose="020F0502020204030204" pitchFamily="34" charset="0"/>
                <a:ea typeface="Calibri" panose="020F0502020204030204" pitchFamily="34" charset="0"/>
                <a:cs typeface="Times New Roman" panose="02020603050405020304" pitchFamily="18" charset="0"/>
              </a:rPr>
              <a:t>, 1978</a:t>
            </a:r>
            <a:br>
              <a:rPr lang="en-GB" sz="2800" dirty="0">
                <a:latin typeface="Calibri" panose="020F0502020204030204" pitchFamily="34" charset="0"/>
                <a:ea typeface="Calibri" panose="020F0502020204030204" pitchFamily="34" charset="0"/>
                <a:cs typeface="Times New Roman" panose="02020603050405020304" pitchFamily="18" charset="0"/>
              </a:rPr>
            </a:br>
            <a:endParaRPr lang="en-GB" sz="2700" dirty="0"/>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217404" y="2969443"/>
            <a:ext cx="9676673" cy="2728899"/>
          </a:xfrm>
        </p:spPr>
        <p:txBody>
          <a:bodyPr anchor="ctr">
            <a:noAutofit/>
          </a:bodyPr>
          <a:lstStyle/>
          <a:p>
            <a:pPr marL="0" lvl="0" indent="0">
              <a:lnSpc>
                <a:spcPct val="107000"/>
              </a:lnSpc>
              <a:spcAft>
                <a:spcPts val="800"/>
              </a:spcAft>
              <a:buNone/>
              <a:tabLst>
                <a:tab pos="457200" algn="l"/>
              </a:tabLst>
            </a:pP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 Oceans</a:t>
            </a:r>
            <a:r>
              <a:rPr lang="en-US" sz="18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also</a:t>
            </a:r>
            <a:r>
              <a:rPr lang="en-US" sz="18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contain millions of tons of fish and other related seafoods </a:t>
            </a:r>
            <a:r>
              <a:rPr lang="en-US" sz="1800" dirty="0">
                <a:solidFill>
                  <a:srgbClr val="00B050"/>
                </a:solidFill>
                <a:latin typeface="Calibri" panose="020F0502020204030204" pitchFamily="34" charset="0"/>
                <a:ea typeface="Calibri" panose="020F0502020204030204" pitchFamily="34" charset="0"/>
                <a:cs typeface="Times New Roman" panose="02020603050405020304" pitchFamily="18" charset="0"/>
              </a:rPr>
              <a:t>which offer a great hope to solve</a:t>
            </a:r>
            <a:r>
              <a:rPr lang="en-US" sz="18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the world’s food problems.</a:t>
            </a:r>
            <a:endParaRPr lang="en-GB" sz="18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masses of fish and seafoods / in great abundance / fish and seafoods in oceans /the abundant supply of / huge volume of</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might be an answer to / to overcome / could be the solution / raise the possibility / to find a solution / might supply nourishment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food problems in the world/ the hungry world / the scarcity of food</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1000"/>
              </a:lnSpc>
              <a:buNone/>
            </a:pPr>
            <a:br>
              <a:rPr lang="tr-TR" sz="1800" dirty="0"/>
            </a:br>
            <a:endParaRPr lang="en-GB" sz="1800" dirty="0"/>
          </a:p>
        </p:txBody>
      </p:sp>
    </p:spTree>
    <p:extLst>
      <p:ext uri="{BB962C8B-B14F-4D97-AF65-F5344CB8AC3E}">
        <p14:creationId xmlns:p14="http://schemas.microsoft.com/office/powerpoint/2010/main" val="428931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FB3E9-CA1E-4501-B94B-4A20909EF57F}"/>
              </a:ext>
            </a:extLst>
          </p:cNvPr>
          <p:cNvSpPr>
            <a:spLocks noGrp="1"/>
          </p:cNvSpPr>
          <p:nvPr>
            <p:ph type="title"/>
          </p:nvPr>
        </p:nvSpPr>
        <p:spPr>
          <a:xfrm>
            <a:off x="443060" y="568345"/>
            <a:ext cx="11261211" cy="1560716"/>
          </a:xfrm>
        </p:spPr>
        <p:txBody>
          <a:bodyPr>
            <a:normAutofit fontScale="90000"/>
          </a:bodyPr>
          <a:lstStyle/>
          <a:p>
            <a:pPr lvl="0">
              <a:lnSpc>
                <a:spcPct val="107000"/>
              </a:lnSpc>
              <a:spcBef>
                <a:spcPts val="930"/>
              </a:spcBef>
              <a:spcAft>
                <a:spcPts val="800"/>
              </a:spcAft>
            </a:pPr>
            <a:r>
              <a:rPr lang="en-GB" dirty="0"/>
              <a:t>Paraphrase Exercises 3</a:t>
            </a:r>
            <a:br>
              <a:rPr lang="en-GB" sz="2200" dirty="0"/>
            </a:br>
            <a:r>
              <a:rPr lang="en-GB" sz="2200" dirty="0">
                <a:solidFill>
                  <a:srgbClr val="1C181C">
                    <a:lumMod val="75000"/>
                    <a:lumOff val="25000"/>
                  </a:srgbClr>
                </a:solidFill>
                <a:latin typeface="Times New Roman" panose="02020603050405020304" pitchFamily="18" charset="0"/>
                <a:ea typeface="Calibri" panose="020F0502020204030204" pitchFamily="34" charset="0"/>
                <a:cs typeface="Times New Roman" panose="02020603050405020304" pitchFamily="18" charset="0"/>
              </a:rPr>
              <a:t>2</a:t>
            </a:r>
            <a:r>
              <a:rPr lang="tr-TR" sz="2200" dirty="0">
                <a:solidFill>
                  <a:srgbClr val="1C181C">
                    <a:lumMod val="75000"/>
                    <a:lumOff val="25000"/>
                  </a:srgbClr>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Oceans </a:t>
            </a:r>
            <a:r>
              <a:rPr lang="en-US" sz="22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also</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contain millions of tons of fish and other related seafoods </a:t>
            </a:r>
            <a:r>
              <a:rPr lang="en-US" sz="2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which offer a great hope to solve</a:t>
            </a:r>
            <a:r>
              <a:rPr lang="en-US" sz="2200" dirty="0">
                <a:solidFill>
                  <a:srgbClr val="1C181C">
                    <a:lumMod val="75000"/>
                    <a:lumOff val="25000"/>
                  </a:srgbClr>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the world’s food problems.</a:t>
            </a:r>
            <a:br>
              <a:rPr lang="en-US" sz="1700" dirty="0">
                <a:solidFill>
                  <a:srgbClr val="FFC000"/>
                </a:solidFill>
                <a:latin typeface="Times" panose="02020603050405020304" pitchFamily="18" charset="0"/>
                <a:ea typeface="Calibri" panose="020F0502020204030204" pitchFamily="34" charset="0"/>
                <a:cs typeface="Times New Roman" panose="02020603050405020304" pitchFamily="18" charset="0"/>
              </a:rPr>
            </a:br>
            <a:endParaRPr lang="en-GB" sz="2000" dirty="0"/>
          </a:p>
        </p:txBody>
      </p:sp>
      <p:sp>
        <p:nvSpPr>
          <p:cNvPr id="8" name="Content Placeholder 7">
            <a:extLst>
              <a:ext uri="{FF2B5EF4-FFF2-40B4-BE49-F238E27FC236}">
                <a16:creationId xmlns:a16="http://schemas.microsoft.com/office/drawing/2014/main" id="{3CF37D6A-8883-4AC7-994A-83E657C61C86}"/>
              </a:ext>
            </a:extLst>
          </p:cNvPr>
          <p:cNvSpPr>
            <a:spLocks noGrp="1"/>
          </p:cNvSpPr>
          <p:nvPr>
            <p:ph idx="1"/>
          </p:nvPr>
        </p:nvSpPr>
        <p:spPr>
          <a:xfrm>
            <a:off x="443060" y="2438400"/>
            <a:ext cx="11261211" cy="4037814"/>
          </a:xfrm>
        </p:spPr>
        <p:txBody>
          <a:bodyPr>
            <a:normAutofit/>
          </a:bodyPr>
          <a:lstStyle/>
          <a:p>
            <a:pPr lvl="0">
              <a:lnSpc>
                <a:spcPct val="107000"/>
              </a:lnSpc>
              <a:spcAft>
                <a:spcPts val="800"/>
              </a:spcAft>
              <a:buFont typeface="Wingdings" panose="05000000000000000000" pitchFamily="2" charset="2"/>
              <a:buChar char="ü"/>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In addition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oceans consist of masses of fish and seafoods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which might be an answer to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the food problems in the world</a:t>
            </a:r>
            <a:r>
              <a:rPr lang="tr-TR" dirty="0">
                <a:latin typeface="Times New Roman" panose="02020603050405020304" pitchFamily="18" charset="0"/>
                <a:ea typeface="Calibri" panose="020F0502020204030204" pitchFamily="34" charset="0"/>
              </a:rPr>
              <a:t> (Bhatt, 1978).</a:t>
            </a:r>
            <a:endParaRPr lang="en-US" dirty="0">
              <a:latin typeface="Times"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Moreover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to overcome </a:t>
            </a:r>
            <a:r>
              <a:rPr lang="en-US"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the food problems in the world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oceans could be the solution</a:t>
            </a:r>
            <a:r>
              <a:rPr lang="en-US" dirty="0">
                <a:latin typeface="Times New Roman" panose="02020603050405020304" pitchFamily="18" charset="0"/>
                <a:ea typeface="Calibri" panose="020F0502020204030204" pitchFamily="34" charset="0"/>
                <a:cs typeface="Times New Roman" panose="02020603050405020304" pitchFamily="18" charset="0"/>
              </a:rPr>
              <a:t> owing to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their huge volume of fish and seafoods </a:t>
            </a:r>
            <a:r>
              <a:rPr lang="tr-TR" dirty="0">
                <a:latin typeface="Times New Roman" panose="02020603050405020304" pitchFamily="18" charset="0"/>
                <a:ea typeface="Calibri" panose="020F0502020204030204" pitchFamily="34" charset="0"/>
              </a:rPr>
              <a:t>(Bhatt, 1978).</a:t>
            </a:r>
            <a:endParaRPr lang="en-US" dirty="0">
              <a:solidFill>
                <a:srgbClr val="FF0000"/>
              </a:solidFill>
              <a:latin typeface="Times"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Furthermore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abundant supply of fish and seafoods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 oceans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raise the possibility to find a solution to </a:t>
            </a:r>
            <a:r>
              <a:rPr lang="en-US"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the scarcity of food for the populations </a:t>
            </a:r>
            <a:r>
              <a:rPr lang="tr-TR" dirty="0">
                <a:latin typeface="Times New Roman" panose="02020603050405020304" pitchFamily="18" charset="0"/>
                <a:ea typeface="Calibri" panose="020F0502020204030204" pitchFamily="34" charset="0"/>
              </a:rPr>
              <a:t>(Bhatt, 1978).</a:t>
            </a:r>
            <a:endParaRPr lang="en-US" dirty="0">
              <a:latin typeface="Times"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Additionally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fish and seafoods in oceans are in great abundance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that this might supply </a:t>
            </a:r>
            <a:r>
              <a:rPr lang="en-US"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nourishment to the hungry world </a:t>
            </a:r>
            <a:r>
              <a:rPr lang="tr-TR" dirty="0">
                <a:latin typeface="Times New Roman" panose="02020603050405020304" pitchFamily="18" charset="0"/>
                <a:ea typeface="Calibri" panose="020F0502020204030204" pitchFamily="34" charset="0"/>
              </a:rPr>
              <a:t>(Bhatt, 1978).</a:t>
            </a:r>
            <a:endParaRPr lang="en-US" dirty="0">
              <a:latin typeface="Times"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3998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59657"/>
            <a:ext cx="9676673" cy="969404"/>
          </a:xfrm>
        </p:spPr>
        <p:txBody>
          <a:bodyPr anchor="ctr">
            <a:normAutofit fontScale="90000"/>
          </a:bodyPr>
          <a:lstStyle/>
          <a:p>
            <a:pPr>
              <a:lnSpc>
                <a:spcPct val="107000"/>
              </a:lnSpc>
              <a:spcAft>
                <a:spcPts val="800"/>
              </a:spcAft>
            </a:pPr>
            <a:r>
              <a:rPr lang="en-GB" sz="3600" dirty="0"/>
              <a:t>Paraphrase Exercises 4</a:t>
            </a:r>
            <a:br>
              <a:rPr lang="en-GB" sz="3600" dirty="0"/>
            </a:br>
            <a:r>
              <a:rPr lang="en-GB" sz="2700" dirty="0"/>
              <a:t>Paraphrase the sentences below:</a:t>
            </a:r>
            <a:br>
              <a:rPr lang="en-GB" sz="2700" dirty="0"/>
            </a:br>
            <a:r>
              <a:rPr lang="tr-TR" sz="2800" dirty="0">
                <a:latin typeface="Calibri" panose="020F0502020204030204" pitchFamily="34" charset="0"/>
                <a:ea typeface="Calibri" panose="020F0502020204030204" pitchFamily="34" charset="0"/>
                <a:cs typeface="Times New Roman" panose="02020603050405020304" pitchFamily="18" charset="0"/>
              </a:rPr>
              <a:t>SOURCE: </a:t>
            </a:r>
            <a:r>
              <a:rPr lang="en-US" sz="2800" dirty="0">
                <a:latin typeface="Calibri" panose="020F0502020204030204" pitchFamily="34" charset="0"/>
                <a:ea typeface="Calibri" panose="020F0502020204030204" pitchFamily="34" charset="0"/>
                <a:cs typeface="Times New Roman" panose="02020603050405020304" pitchFamily="18" charset="0"/>
              </a:rPr>
              <a:t>Bhatt</a:t>
            </a:r>
            <a:r>
              <a:rPr lang="tr-TR" sz="2800" dirty="0">
                <a:latin typeface="Calibri" panose="020F0502020204030204" pitchFamily="34" charset="0"/>
                <a:ea typeface="Calibri" panose="020F0502020204030204" pitchFamily="34" charset="0"/>
                <a:cs typeface="Times New Roman" panose="02020603050405020304" pitchFamily="18" charset="0"/>
              </a:rPr>
              <a:t>, J. J.</a:t>
            </a:r>
            <a:r>
              <a:rPr lang="en-US" sz="2800" dirty="0">
                <a:latin typeface="Calibri" panose="020F0502020204030204" pitchFamily="34" charset="0"/>
                <a:ea typeface="Calibri" panose="020F0502020204030204" pitchFamily="34" charset="0"/>
                <a:cs typeface="Times New Roman" panose="02020603050405020304" pitchFamily="18" charset="0"/>
              </a:rPr>
              <a:t>, 1978</a:t>
            </a:r>
            <a:br>
              <a:rPr lang="en-GB" sz="2800" dirty="0">
                <a:latin typeface="Calibri" panose="020F0502020204030204" pitchFamily="34" charset="0"/>
                <a:ea typeface="Calibri" panose="020F0502020204030204" pitchFamily="34" charset="0"/>
                <a:cs typeface="Times New Roman" panose="02020603050405020304" pitchFamily="18" charset="0"/>
              </a:rPr>
            </a:br>
            <a:endParaRPr lang="en-GB" sz="2700" dirty="0"/>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217404" y="2969443"/>
            <a:ext cx="9676673" cy="2728899"/>
          </a:xfrm>
        </p:spPr>
        <p:txBody>
          <a:bodyPr anchor="ctr">
            <a:noAutofit/>
          </a:bodyPr>
          <a:lstStyle/>
          <a:p>
            <a:pPr marL="270510">
              <a:lnSpc>
                <a:spcPct val="107000"/>
              </a:lnSpc>
              <a:spcAft>
                <a:spcPts val="800"/>
              </a:spcAft>
            </a:pPr>
            <a:br>
              <a:rPr lang="tr-TR" sz="1800" dirty="0"/>
            </a:br>
            <a:r>
              <a:rPr lang="tr-TR" sz="1800" dirty="0">
                <a:latin typeface="Calibri" panose="020F0502020204030204" pitchFamily="34" charset="0"/>
                <a:ea typeface="Calibri" panose="020F0502020204030204" pitchFamily="34" charset="0"/>
                <a:cs typeface="Times New Roman" panose="02020603050405020304" pitchFamily="18" charset="0"/>
              </a:rPr>
              <a:t>3.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Because of</a:t>
            </a: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their </a:t>
            </a:r>
            <a:r>
              <a:rPr lang="en-US" sz="1800" dirty="0">
                <a:solidFill>
                  <a:srgbClr val="FFC000"/>
                </a:solidFill>
                <a:latin typeface="Calibri" panose="020F0502020204030204" pitchFamily="34" charset="0"/>
                <a:ea typeface="Calibri" panose="020F0502020204030204" pitchFamily="34" charset="0"/>
                <a:cs typeface="Times New Roman" panose="02020603050405020304" pitchFamily="18" charset="0"/>
              </a:rPr>
              <a:t>large volume</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a:solidFill>
                  <a:srgbClr val="00B050"/>
                </a:solidFill>
                <a:latin typeface="Calibri" panose="020F0502020204030204" pitchFamily="34" charset="0"/>
                <a:ea typeface="Calibri" panose="020F0502020204030204" pitchFamily="34" charset="0"/>
                <a:cs typeface="Times New Roman" panose="02020603050405020304" pitchFamily="18" charset="0"/>
              </a:rPr>
              <a:t>rapid fluidity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oceans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are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remarkably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self-purifying </a:t>
            </a:r>
            <a:r>
              <a:rPr lang="en-US" sz="1800" dirty="0">
                <a:latin typeface="Calibri" panose="020F0502020204030204" pitchFamily="34" charset="0"/>
                <a:ea typeface="Calibri" panose="020F0502020204030204" pitchFamily="34" charset="0"/>
                <a:cs typeface="Times New Roman" panose="02020603050405020304" pitchFamily="18" charset="0"/>
              </a:rPr>
              <a:t>and have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thus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7030A0"/>
                </a:solidFill>
                <a:latin typeface="Calibri" panose="020F0502020204030204" pitchFamily="34" charset="0"/>
                <a:ea typeface="Calibri" panose="020F0502020204030204" pitchFamily="34" charset="0"/>
                <a:cs typeface="Times New Roman" panose="02020603050405020304" pitchFamily="18" charset="0"/>
              </a:rPr>
              <a:t>managed to survive uncontaminated </a:t>
            </a:r>
            <a:r>
              <a:rPr lang="en-US" sz="1800" dirty="0">
                <a:solidFill>
                  <a:srgbClr val="92D050"/>
                </a:solidFill>
                <a:latin typeface="Calibri" panose="020F0502020204030204" pitchFamily="34" charset="0"/>
                <a:ea typeface="Calibri" panose="020F0502020204030204" pitchFamily="34" charset="0"/>
                <a:cs typeface="Times New Roman" panose="02020603050405020304" pitchFamily="18" charset="0"/>
              </a:rPr>
              <a:t>for so long</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because / due to / therefore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a huge body of water / water capacity</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 constant flow / fast motion</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notable(</a:t>
            </a:r>
            <a:r>
              <a:rPr lang="en-US" sz="1800" dirty="0" err="1">
                <a:latin typeface="Calibri" panose="020F0502020204030204" pitchFamily="34" charset="0"/>
                <a:ea typeface="Calibri" panose="020F0502020204030204" pitchFamily="34" charset="0"/>
                <a:cs typeface="Times New Roman" panose="02020603050405020304" pitchFamily="18" charset="0"/>
              </a:rPr>
              <a:t>ly</a:t>
            </a:r>
            <a:r>
              <a:rPr lang="en-US" sz="1800" dirty="0">
                <a:latin typeface="Calibri" panose="020F0502020204030204" pitchFamily="34" charset="0"/>
                <a:ea typeface="Calibri" panose="020F0502020204030204" pitchFamily="34" charset="0"/>
                <a:cs typeface="Times New Roman" panose="02020603050405020304" pitchFamily="18" charset="0"/>
              </a:rPr>
              <a:t>) / impressive(</a:t>
            </a:r>
            <a:r>
              <a:rPr lang="en-US" sz="1800" dirty="0" err="1">
                <a:latin typeface="Calibri" panose="020F0502020204030204" pitchFamily="34" charset="0"/>
                <a:ea typeface="Calibri" panose="020F0502020204030204" pitchFamily="34" charset="0"/>
                <a:cs typeface="Times New Roman" panose="02020603050405020304" pitchFamily="18" charset="0"/>
              </a:rPr>
              <a:t>ly</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can cleanse themselves / the ability of oceans to decontaminate themselves</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could exist unpolluted / </a:t>
            </a:r>
            <a:r>
              <a:rPr lang="tr-TR" sz="1800" dirty="0">
                <a:latin typeface="Calibri" panose="020F0502020204030204" pitchFamily="34" charset="0"/>
                <a:ea typeface="Calibri" panose="020F0502020204030204" pitchFamily="34" charset="0"/>
                <a:cs typeface="Times New Roman" panose="02020603050405020304" pitchFamily="18" charset="0"/>
              </a:rPr>
              <a:t>have been</a:t>
            </a:r>
            <a:r>
              <a:rPr lang="en-US" sz="1800" dirty="0">
                <a:latin typeface="Calibri" panose="020F0502020204030204" pitchFamily="34" charset="0"/>
                <a:ea typeface="Calibri" panose="020F0502020204030204" pitchFamily="34" charset="0"/>
                <a:cs typeface="Times New Roman" panose="02020603050405020304" pitchFamily="18" charset="0"/>
              </a:rPr>
              <a:t> able to endure contamination</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for a long period of time / for centuries</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1000"/>
              </a:lnSpc>
              <a:buNone/>
            </a:pPr>
            <a:endParaRPr lang="en-GB" sz="1800" dirty="0"/>
          </a:p>
        </p:txBody>
      </p:sp>
    </p:spTree>
    <p:extLst>
      <p:ext uri="{BB962C8B-B14F-4D97-AF65-F5344CB8AC3E}">
        <p14:creationId xmlns:p14="http://schemas.microsoft.com/office/powerpoint/2010/main" val="27066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FB3E9-CA1E-4501-B94B-4A20909EF57F}"/>
              </a:ext>
            </a:extLst>
          </p:cNvPr>
          <p:cNvSpPr>
            <a:spLocks noGrp="1"/>
          </p:cNvSpPr>
          <p:nvPr>
            <p:ph type="title"/>
          </p:nvPr>
        </p:nvSpPr>
        <p:spPr>
          <a:xfrm>
            <a:off x="443060" y="568345"/>
            <a:ext cx="11261211" cy="1560716"/>
          </a:xfrm>
        </p:spPr>
        <p:txBody>
          <a:bodyPr>
            <a:normAutofit fontScale="90000"/>
          </a:bodyPr>
          <a:lstStyle/>
          <a:p>
            <a:pPr>
              <a:lnSpc>
                <a:spcPct val="107000"/>
              </a:lnSpc>
              <a:spcBef>
                <a:spcPts val="930"/>
              </a:spcBef>
              <a:spcAft>
                <a:spcPts val="800"/>
              </a:spcAft>
            </a:pPr>
            <a:r>
              <a:rPr lang="en-GB" dirty="0"/>
              <a:t>Paraphrase Exercises 4</a:t>
            </a:r>
            <a:br>
              <a:rPr lang="en-GB" sz="2200" dirty="0"/>
            </a:br>
            <a:r>
              <a:rPr lang="tr-TR" sz="2400" dirty="0">
                <a:latin typeface="Times New Roman" panose="02020603050405020304" pitchFamily="18" charset="0"/>
                <a:ea typeface="Calibri" panose="020F0502020204030204" pitchFamily="34" charset="0"/>
                <a:cs typeface="Times New Roman" panose="02020603050405020304" pitchFamily="18" charset="0"/>
              </a:rPr>
              <a:t>3. </a:t>
            </a:r>
            <a:r>
              <a:rPr lang="en-US" sz="2400" b="1" dirty="0">
                <a:latin typeface="Times New Roman" panose="02020603050405020304" pitchFamily="18" charset="0"/>
                <a:ea typeface="Calibri" panose="020F0502020204030204" pitchFamily="34" charset="0"/>
                <a:cs typeface="Times New Roman" panose="02020603050405020304" pitchFamily="18" charset="0"/>
              </a:rPr>
              <a:t>Because of </a:t>
            </a:r>
            <a:r>
              <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their large volume and rapid fluidity</a:t>
            </a:r>
            <a:r>
              <a:rPr lang="en-US" sz="2400" dirty="0">
                <a:latin typeface="Times New Roman" panose="02020603050405020304" pitchFamily="18" charset="0"/>
                <a:ea typeface="Calibri" panose="020F0502020204030204" pitchFamily="34" charset="0"/>
                <a:cs typeface="Times New Roman" panose="02020603050405020304" pitchFamily="18" charset="0"/>
              </a:rPr>
              <a:t>, oceans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are remarkably self-purifying </a:t>
            </a:r>
            <a:r>
              <a:rPr lang="en-US" sz="2400" b="1" dirty="0">
                <a:latin typeface="Times New Roman" panose="02020603050405020304" pitchFamily="18" charset="0"/>
                <a:ea typeface="Calibri" panose="020F0502020204030204" pitchFamily="34" charset="0"/>
                <a:cs typeface="Times New Roman" panose="02020603050405020304" pitchFamily="18" charset="0"/>
              </a:rPr>
              <a:t>and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have</a:t>
            </a:r>
            <a:r>
              <a:rPr lang="en-US" sz="2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managed to survive uncontaminated for so long.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br>
              <a:rPr lang="en-US" sz="2400" dirty="0">
                <a:latin typeface="Times" panose="02020603050405020304" pitchFamily="18" charset="0"/>
                <a:ea typeface="Calibri" panose="020F0502020204030204" pitchFamily="34" charset="0"/>
                <a:cs typeface="Times New Roman" panose="02020603050405020304" pitchFamily="18" charset="0"/>
              </a:rPr>
            </a:br>
            <a:br>
              <a:rPr lang="en-US" sz="1700" dirty="0">
                <a:solidFill>
                  <a:srgbClr val="FFC000"/>
                </a:solidFill>
                <a:latin typeface="Times" panose="02020603050405020304" pitchFamily="18" charset="0"/>
                <a:ea typeface="Calibri" panose="020F0502020204030204" pitchFamily="34" charset="0"/>
                <a:cs typeface="Times New Roman" panose="02020603050405020304" pitchFamily="18" charset="0"/>
              </a:rPr>
            </a:br>
            <a:endParaRPr lang="en-GB" sz="2000" dirty="0"/>
          </a:p>
        </p:txBody>
      </p:sp>
      <p:sp>
        <p:nvSpPr>
          <p:cNvPr id="8" name="Content Placeholder 7">
            <a:extLst>
              <a:ext uri="{FF2B5EF4-FFF2-40B4-BE49-F238E27FC236}">
                <a16:creationId xmlns:a16="http://schemas.microsoft.com/office/drawing/2014/main" id="{3CF37D6A-8883-4AC7-994A-83E657C61C86}"/>
              </a:ext>
            </a:extLst>
          </p:cNvPr>
          <p:cNvSpPr>
            <a:spLocks noGrp="1"/>
          </p:cNvSpPr>
          <p:nvPr>
            <p:ph idx="1"/>
          </p:nvPr>
        </p:nvSpPr>
        <p:spPr>
          <a:xfrm>
            <a:off x="443060" y="2438400"/>
            <a:ext cx="11261211" cy="3651504"/>
          </a:xfrm>
        </p:spPr>
        <p:txBody>
          <a:bodyPr>
            <a:normAutofit/>
          </a:bodyPr>
          <a:lstStyle/>
          <a:p>
            <a:pPr>
              <a:spcAft>
                <a:spcPts val="0"/>
              </a:spcAft>
              <a:buFont typeface="Wingdings" panose="05000000000000000000" pitchFamily="2" charset="2"/>
              <a:buChar char="ü"/>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tr-TR"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As stated by Bhatt, </a:t>
            </a:r>
            <a:r>
              <a:rPr lang="tr-TR" dirty="0">
                <a:latin typeface="Times New Roman" panose="02020603050405020304" pitchFamily="18" charset="0"/>
                <a:ea typeface="Calibri" panose="020F0502020204030204" pitchFamily="34" charset="0"/>
                <a:cs typeface="Times New Roman" panose="02020603050405020304" pitchFamily="18" charset="0"/>
              </a:rPr>
              <a:t>oc</a:t>
            </a:r>
            <a:r>
              <a:rPr lang="en-US" dirty="0" err="1">
                <a:latin typeface="Times New Roman" panose="02020603050405020304" pitchFamily="18" charset="0"/>
                <a:ea typeface="Calibri" panose="020F0502020204030204" pitchFamily="34" charset="0"/>
                <a:cs typeface="Times New Roman" panose="02020603050405020304" pitchFamily="18" charset="0"/>
              </a:rPr>
              <a:t>eans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can cleanse themselves notably </a:t>
            </a:r>
            <a:r>
              <a:rPr lang="en-US" b="1" dirty="0">
                <a:latin typeface="Times New Roman" panose="02020603050405020304" pitchFamily="18" charset="0"/>
                <a:ea typeface="Calibri" panose="020F0502020204030204" pitchFamily="34" charset="0"/>
                <a:cs typeface="Times New Roman" panose="02020603050405020304" pitchFamily="18" charset="0"/>
              </a:rPr>
              <a:t>because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they contain a huge body of water and they are in constant flow</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therefore</a:t>
            </a:r>
            <a:r>
              <a:rPr lang="en-US" dirty="0">
                <a:latin typeface="Times New Roman" panose="02020603050405020304" pitchFamily="18" charset="0"/>
                <a:ea typeface="Calibri" panose="020F0502020204030204" pitchFamily="34" charset="0"/>
                <a:cs typeface="Times New Roman" panose="02020603050405020304" pitchFamily="18" charset="0"/>
              </a:rPr>
              <a:t>, oceans </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could exist unpolluted for a long period of time</a:t>
            </a:r>
            <a:r>
              <a:rPr lang="tr-TR"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tr-TR"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(1978).</a:t>
            </a:r>
            <a:endParaRPr lang="en-US" dirty="0">
              <a:solidFill>
                <a:srgbClr val="7030A0"/>
              </a:solidFill>
              <a:latin typeface="Times"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tr-TR"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As stated by Bhatt (1978), </a:t>
            </a:r>
            <a:r>
              <a:rPr lang="tr-TR" dirty="0">
                <a:latin typeface="Times New Roman" panose="02020603050405020304" pitchFamily="18" charset="0"/>
                <a:ea typeface="Calibri" panose="020F0502020204030204" pitchFamily="34" charset="0"/>
                <a:cs typeface="Times New Roman" panose="02020603050405020304" pitchFamily="18" charset="0"/>
              </a:rPr>
              <a:t>o</a:t>
            </a:r>
            <a:r>
              <a:rPr lang="en-US" dirty="0" err="1">
                <a:latin typeface="Times New Roman" panose="02020603050405020304" pitchFamily="18" charset="0"/>
                <a:ea typeface="Calibri" panose="020F0502020204030204" pitchFamily="34" charset="0"/>
                <a:cs typeface="Times New Roman" panose="02020603050405020304" pitchFamily="18" charset="0"/>
              </a:rPr>
              <a:t>ceans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tr-TR"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have been</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able to endure contamination for centuries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because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ability of oceans to decontaminate themselves is impressive </a:t>
            </a:r>
            <a:r>
              <a:rPr lang="en-US" b="1" dirty="0">
                <a:latin typeface="Times New Roman" panose="02020603050405020304" pitchFamily="18" charset="0"/>
                <a:ea typeface="Calibri" panose="020F0502020204030204" pitchFamily="34" charset="0"/>
                <a:cs typeface="Times New Roman" panose="02020603050405020304" pitchFamily="18" charset="0"/>
              </a:rPr>
              <a:t>due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their water capacity and fast motion.</a:t>
            </a:r>
            <a:endParaRPr lang="en-US" dirty="0">
              <a:solidFill>
                <a:srgbClr val="0070C0"/>
              </a:solidFill>
              <a:latin typeface="Times"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377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B7C95-54C3-46B9-9F00-5D4782CD8D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5" y="-19050"/>
            <a:ext cx="12201525" cy="6883400"/>
            <a:chOff x="-3175" y="-19050"/>
            <a:chExt cx="12201525" cy="6883400"/>
          </a:xfrm>
          <a:solidFill>
            <a:srgbClr val="FEFCF7">
              <a:alpha val="10000"/>
            </a:srgbClr>
          </a:solidFill>
        </p:grpSpPr>
        <p:sp>
          <p:nvSpPr>
            <p:cNvPr id="11" name="Freeform 13">
              <a:extLst>
                <a:ext uri="{FF2B5EF4-FFF2-40B4-BE49-F238E27FC236}">
                  <a16:creationId xmlns:a16="http://schemas.microsoft.com/office/drawing/2014/main" id="{AC87D1DA-788B-4921-864E-2CC0A4E1DA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grpFill/>
            <a:ln>
              <a:noFill/>
            </a:ln>
          </p:spPr>
        </p:sp>
        <p:sp>
          <p:nvSpPr>
            <p:cNvPr id="12" name="Freeform 9">
              <a:extLst>
                <a:ext uri="{FF2B5EF4-FFF2-40B4-BE49-F238E27FC236}">
                  <a16:creationId xmlns:a16="http://schemas.microsoft.com/office/drawing/2014/main" id="{4FE7DC21-B61A-4DA7-95DE-72E06030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grpFill/>
            <a:ln>
              <a:noFill/>
            </a:ln>
          </p:spPr>
        </p:sp>
        <p:sp>
          <p:nvSpPr>
            <p:cNvPr id="13" name="Freeform 5">
              <a:extLst>
                <a:ext uri="{FF2B5EF4-FFF2-40B4-BE49-F238E27FC236}">
                  <a16:creationId xmlns:a16="http://schemas.microsoft.com/office/drawing/2014/main" id="{5CDF9020-0D76-4DD6-BD9B-65727B5ED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grpFill/>
            <a:ln>
              <a:noFill/>
            </a:ln>
          </p:spPr>
        </p:sp>
      </p:grpSp>
      <p:sp useBgFill="1">
        <p:nvSpPr>
          <p:cNvPr id="15" name="Freeform: Shape 14">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7" name="Rectangle: Rounded Corners 16">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6B1F8-79E0-465A-8D69-C68267334016}"/>
              </a:ext>
            </a:extLst>
          </p:cNvPr>
          <p:cNvSpPr>
            <a:spLocks noGrp="1"/>
          </p:cNvSpPr>
          <p:nvPr>
            <p:ph type="title"/>
          </p:nvPr>
        </p:nvSpPr>
        <p:spPr>
          <a:xfrm>
            <a:off x="1217404" y="1159657"/>
            <a:ext cx="9676673" cy="969404"/>
          </a:xfrm>
        </p:spPr>
        <p:txBody>
          <a:bodyPr anchor="ctr">
            <a:normAutofit fontScale="90000"/>
          </a:bodyPr>
          <a:lstStyle/>
          <a:p>
            <a:pPr>
              <a:lnSpc>
                <a:spcPct val="107000"/>
              </a:lnSpc>
              <a:spcAft>
                <a:spcPts val="800"/>
              </a:spcAft>
            </a:pPr>
            <a:r>
              <a:rPr lang="en-GB" sz="3600" dirty="0"/>
              <a:t>Paraphrase Exercises 4</a:t>
            </a:r>
            <a:br>
              <a:rPr lang="en-GB" sz="3600" dirty="0"/>
            </a:br>
            <a:r>
              <a:rPr lang="en-GB" sz="2700" dirty="0"/>
              <a:t>Paraphrase the sentences below:</a:t>
            </a:r>
            <a:br>
              <a:rPr lang="en-GB" sz="2700" dirty="0"/>
            </a:br>
            <a:r>
              <a:rPr lang="tr-TR" sz="2800" dirty="0">
                <a:latin typeface="Calibri" panose="020F0502020204030204" pitchFamily="34" charset="0"/>
                <a:ea typeface="Calibri" panose="020F0502020204030204" pitchFamily="34" charset="0"/>
                <a:cs typeface="Times New Roman" panose="02020603050405020304" pitchFamily="18" charset="0"/>
              </a:rPr>
              <a:t>SOURCE: </a:t>
            </a:r>
            <a:r>
              <a:rPr lang="en-US" sz="2800" dirty="0">
                <a:latin typeface="Calibri" panose="020F0502020204030204" pitchFamily="34" charset="0"/>
                <a:ea typeface="Calibri" panose="020F0502020204030204" pitchFamily="34" charset="0"/>
                <a:cs typeface="Times New Roman" panose="02020603050405020304" pitchFamily="18" charset="0"/>
              </a:rPr>
              <a:t>Bhatt</a:t>
            </a:r>
            <a:r>
              <a:rPr lang="tr-TR" sz="2800" dirty="0">
                <a:latin typeface="Calibri" panose="020F0502020204030204" pitchFamily="34" charset="0"/>
                <a:ea typeface="Calibri" panose="020F0502020204030204" pitchFamily="34" charset="0"/>
                <a:cs typeface="Times New Roman" panose="02020603050405020304" pitchFamily="18" charset="0"/>
              </a:rPr>
              <a:t>, J. J.</a:t>
            </a:r>
            <a:r>
              <a:rPr lang="en-US" sz="2800" dirty="0">
                <a:latin typeface="Calibri" panose="020F0502020204030204" pitchFamily="34" charset="0"/>
                <a:ea typeface="Calibri" panose="020F0502020204030204" pitchFamily="34" charset="0"/>
                <a:cs typeface="Times New Roman" panose="02020603050405020304" pitchFamily="18" charset="0"/>
              </a:rPr>
              <a:t>, 1978</a:t>
            </a:r>
            <a:br>
              <a:rPr lang="en-GB" sz="2800" dirty="0">
                <a:latin typeface="Calibri" panose="020F0502020204030204" pitchFamily="34" charset="0"/>
                <a:ea typeface="Calibri" panose="020F0502020204030204" pitchFamily="34" charset="0"/>
                <a:cs typeface="Times New Roman" panose="02020603050405020304" pitchFamily="18" charset="0"/>
              </a:rPr>
            </a:br>
            <a:endParaRPr lang="en-GB" sz="2700" dirty="0"/>
          </a:p>
        </p:txBody>
      </p:sp>
      <p:cxnSp>
        <p:nvCxnSpPr>
          <p:cNvPr id="19" name="Straight Connector 1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C97D25-A603-4F1E-85F3-BF6046505E31}"/>
              </a:ext>
            </a:extLst>
          </p:cNvPr>
          <p:cNvSpPr>
            <a:spLocks noGrp="1"/>
          </p:cNvSpPr>
          <p:nvPr>
            <p:ph idx="1"/>
          </p:nvPr>
        </p:nvSpPr>
        <p:spPr>
          <a:xfrm>
            <a:off x="1217404" y="2969443"/>
            <a:ext cx="9676673" cy="2728899"/>
          </a:xfrm>
        </p:spPr>
        <p:txBody>
          <a:bodyPr anchor="ctr">
            <a:noAutofit/>
          </a:bodyPr>
          <a:lstStyle/>
          <a:p>
            <a:pPr marL="0" indent="0">
              <a:lnSpc>
                <a:spcPct val="107000"/>
              </a:lnSpc>
              <a:spcAft>
                <a:spcPts val="800"/>
              </a:spcAft>
              <a:buNone/>
            </a:pPr>
            <a:r>
              <a:rPr lang="tr-TR" sz="1800" dirty="0">
                <a:latin typeface="Calibri" panose="020F0502020204030204" pitchFamily="34" charset="0"/>
                <a:ea typeface="Calibri" panose="020F0502020204030204" pitchFamily="34" charset="0"/>
                <a:cs typeface="Times New Roman" panose="02020603050405020304" pitchFamily="18" charset="0"/>
              </a:rPr>
              <a:t>4.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Desalinated water from oceans </a:t>
            </a:r>
            <a:r>
              <a:rPr lang="en-US" sz="1800" dirty="0">
                <a:solidFill>
                  <a:srgbClr val="FFC000"/>
                </a:solidFill>
                <a:latin typeface="Calibri" panose="020F0502020204030204" pitchFamily="34" charset="0"/>
                <a:ea typeface="Calibri" panose="020F0502020204030204" pitchFamily="34" charset="0"/>
                <a:cs typeface="Times New Roman" panose="02020603050405020304" pitchFamily="18" charset="0"/>
              </a:rPr>
              <a:t>could increase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terrestrial</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B050"/>
                </a:solidFill>
                <a:latin typeface="Calibri" panose="020F0502020204030204" pitchFamily="34" charset="0"/>
                <a:ea typeface="Calibri" panose="020F0502020204030204" pitchFamily="34" charset="0"/>
                <a:cs typeface="Times New Roman" panose="02020603050405020304" pitchFamily="18" charset="0"/>
              </a:rPr>
              <a:t>production of food</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desalted ocean water / fresh water distilled from oceans / desalination</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might be enhanced / might lead to an increase / it is possible to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produce more food / producing food / food production</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0070C0"/>
              </a:buClr>
              <a:buFont typeface="Goudy Old Style" panose="02020502050305020303" pitchFamily="18"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on land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1000"/>
              </a:lnSpc>
              <a:buNone/>
            </a:pPr>
            <a:endParaRPr lang="en-GB" sz="1800" dirty="0"/>
          </a:p>
        </p:txBody>
      </p:sp>
    </p:spTree>
    <p:extLst>
      <p:ext uri="{BB962C8B-B14F-4D97-AF65-F5344CB8AC3E}">
        <p14:creationId xmlns:p14="http://schemas.microsoft.com/office/powerpoint/2010/main" val="264957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FB3E9-CA1E-4501-B94B-4A20909EF57F}"/>
              </a:ext>
            </a:extLst>
          </p:cNvPr>
          <p:cNvSpPr>
            <a:spLocks noGrp="1"/>
          </p:cNvSpPr>
          <p:nvPr>
            <p:ph type="title"/>
          </p:nvPr>
        </p:nvSpPr>
        <p:spPr>
          <a:xfrm>
            <a:off x="443060" y="568345"/>
            <a:ext cx="11261211" cy="1560716"/>
          </a:xfrm>
        </p:spPr>
        <p:txBody>
          <a:bodyPr>
            <a:normAutofit fontScale="90000"/>
          </a:bodyPr>
          <a:lstStyle/>
          <a:p>
            <a:pPr>
              <a:lnSpc>
                <a:spcPct val="107000"/>
              </a:lnSpc>
              <a:spcBef>
                <a:spcPts val="930"/>
              </a:spcBef>
              <a:spcAft>
                <a:spcPts val="800"/>
              </a:spcAft>
            </a:pPr>
            <a:r>
              <a:rPr lang="en-GB" dirty="0"/>
              <a:t>Paraphrase Exercises 4</a:t>
            </a:r>
            <a:br>
              <a:rPr lang="en-GB" sz="2200" dirty="0"/>
            </a:br>
            <a:r>
              <a:rPr lang="tr-TR" sz="2400"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Desalinated water from oceans </a:t>
            </a:r>
            <a:r>
              <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could increase </a:t>
            </a:r>
            <a:r>
              <a:rPr lang="en-US" sz="2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terrestrial production of food.</a:t>
            </a:r>
            <a:br>
              <a:rPr lang="en-US" sz="2400" dirty="0">
                <a:solidFill>
                  <a:srgbClr val="00B050"/>
                </a:solidFill>
                <a:latin typeface="Times" panose="02020603050405020304" pitchFamily="18" charset="0"/>
                <a:ea typeface="Calibri" panose="020F0502020204030204" pitchFamily="34" charset="0"/>
                <a:cs typeface="Times New Roman" panose="02020603050405020304" pitchFamily="18" charset="0"/>
              </a:rPr>
            </a:br>
            <a:br>
              <a:rPr lang="en-US" sz="2400" dirty="0">
                <a:latin typeface="Times" panose="02020603050405020304" pitchFamily="18" charset="0"/>
                <a:ea typeface="Calibri" panose="020F0502020204030204" pitchFamily="34" charset="0"/>
                <a:cs typeface="Times New Roman" panose="02020603050405020304" pitchFamily="18" charset="0"/>
              </a:rPr>
            </a:br>
            <a:br>
              <a:rPr lang="en-US" sz="1700" dirty="0">
                <a:solidFill>
                  <a:srgbClr val="FFC000"/>
                </a:solidFill>
                <a:latin typeface="Times" panose="02020603050405020304" pitchFamily="18" charset="0"/>
                <a:ea typeface="Calibri" panose="020F0502020204030204" pitchFamily="34" charset="0"/>
                <a:cs typeface="Times New Roman" panose="02020603050405020304" pitchFamily="18" charset="0"/>
              </a:rPr>
            </a:br>
            <a:endParaRPr lang="en-GB" sz="2000" dirty="0"/>
          </a:p>
        </p:txBody>
      </p:sp>
      <p:sp>
        <p:nvSpPr>
          <p:cNvPr id="8" name="Content Placeholder 7">
            <a:extLst>
              <a:ext uri="{FF2B5EF4-FFF2-40B4-BE49-F238E27FC236}">
                <a16:creationId xmlns:a16="http://schemas.microsoft.com/office/drawing/2014/main" id="{3CF37D6A-8883-4AC7-994A-83E657C61C86}"/>
              </a:ext>
            </a:extLst>
          </p:cNvPr>
          <p:cNvSpPr>
            <a:spLocks noGrp="1"/>
          </p:cNvSpPr>
          <p:nvPr>
            <p:ph idx="1"/>
          </p:nvPr>
        </p:nvSpPr>
        <p:spPr>
          <a:xfrm>
            <a:off x="443060" y="2438400"/>
            <a:ext cx="11261211" cy="3651504"/>
          </a:xfrm>
        </p:spPr>
        <p:txBody>
          <a:bodyPr>
            <a:normAutofit/>
          </a:bodyPr>
          <a:lstStyle/>
          <a:p>
            <a:pPr lvl="0">
              <a:lnSpc>
                <a:spcPct val="107000"/>
              </a:lnSpc>
              <a:spcAft>
                <a:spcPts val="800"/>
              </a:spcAft>
              <a:buFont typeface="Wingdings" panose="05000000000000000000" pitchFamily="2" charset="2"/>
              <a:buChar char="ü"/>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Producing food on land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might be enhanced by using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desalted ocean water </a:t>
            </a:r>
            <a:r>
              <a:rPr lang="tr-TR" dirty="0">
                <a:latin typeface="Times New Roman" panose="02020603050405020304" pitchFamily="18" charset="0"/>
                <a:ea typeface="Calibri" panose="020F0502020204030204" pitchFamily="34" charset="0"/>
              </a:rPr>
              <a:t>(Bhatt, 1978)</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Fresh water distilled from oceans </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might lead to an increase in </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food production </a:t>
            </a:r>
            <a:r>
              <a:rPr lang="tr-TR" dirty="0">
                <a:latin typeface="Times New Roman" panose="02020603050405020304" pitchFamily="18" charset="0"/>
                <a:ea typeface="Calibri" panose="020F0502020204030204" pitchFamily="34" charset="0"/>
              </a:rPr>
              <a:t>(Bhatt, 1978)</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It is possible to </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produce</a:t>
            </a:r>
            <a:r>
              <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more </a:t>
            </a: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food on land </a:t>
            </a:r>
            <a:r>
              <a:rPr lang="en-US" dirty="0">
                <a:latin typeface="Times New Roman" panose="02020603050405020304" pitchFamily="18" charset="0"/>
                <a:ea typeface="Calibri" panose="020F0502020204030204" pitchFamily="34" charset="0"/>
                <a:cs typeface="Times New Roman" panose="02020603050405020304" pitchFamily="18" charset="0"/>
              </a:rPr>
              <a:t>by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desalination </a:t>
            </a:r>
            <a:r>
              <a:rPr lang="tr-TR" dirty="0">
                <a:latin typeface="Times New Roman" panose="02020603050405020304" pitchFamily="18" charset="0"/>
                <a:ea typeface="Calibri" panose="020F0502020204030204" pitchFamily="34" charset="0"/>
              </a:rPr>
              <a:t>(Bhatt, 1978).</a:t>
            </a:r>
            <a:endParaRPr lang="en-US" dirty="0">
              <a:solidFill>
                <a:srgbClr val="FF0000"/>
              </a:solidFill>
              <a:latin typeface="Times"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4821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FB3E9-CA1E-4501-B94B-4A20909EF57F}"/>
              </a:ext>
            </a:extLst>
          </p:cNvPr>
          <p:cNvSpPr>
            <a:spLocks noGrp="1"/>
          </p:cNvSpPr>
          <p:nvPr>
            <p:ph type="title"/>
          </p:nvPr>
        </p:nvSpPr>
        <p:spPr/>
        <p:txBody>
          <a:bodyPr/>
          <a:lstStyle/>
          <a:p>
            <a:r>
              <a:rPr lang="en-GB" dirty="0"/>
              <a:t>SEE YOU IN THE NEXT SESSION !</a:t>
            </a:r>
          </a:p>
        </p:txBody>
      </p:sp>
      <p:sp>
        <p:nvSpPr>
          <p:cNvPr id="8" name="Content Placeholder 7">
            <a:extLst>
              <a:ext uri="{FF2B5EF4-FFF2-40B4-BE49-F238E27FC236}">
                <a16:creationId xmlns:a16="http://schemas.microsoft.com/office/drawing/2014/main" id="{3CF37D6A-8883-4AC7-994A-83E657C61C86}"/>
              </a:ext>
            </a:extLst>
          </p:cNvPr>
          <p:cNvSpPr>
            <a:spLocks noGrp="1"/>
          </p:cNvSpPr>
          <p:nvPr>
            <p:ph idx="1"/>
          </p:nvPr>
        </p:nvSpPr>
        <p:spPr/>
        <p:txBody>
          <a:bodyPr/>
          <a:lstStyle/>
          <a:p>
            <a:pPr marL="0" indent="0">
              <a:buNone/>
            </a:pPr>
            <a:r>
              <a:rPr lang="en-GB" dirty="0"/>
              <a:t>STAY HEALTHY!</a:t>
            </a:r>
          </a:p>
          <a:p>
            <a:pPr marL="0" indent="0">
              <a:buNone/>
            </a:pPr>
            <a:r>
              <a:rPr lang="en-GB" dirty="0"/>
              <a:t>STAY  CONFIDENT!</a:t>
            </a:r>
          </a:p>
          <a:p>
            <a:pPr marL="0" indent="0">
              <a:buNone/>
            </a:pPr>
            <a:endParaRPr lang="en-GB" dirty="0"/>
          </a:p>
          <a:p>
            <a:pPr marL="0" indent="0">
              <a:buNone/>
            </a:pPr>
            <a:endParaRPr lang="en-GB" dirty="0"/>
          </a:p>
          <a:p>
            <a:pPr marL="0" indent="0">
              <a:buNone/>
            </a:pPr>
            <a:r>
              <a:rPr lang="en-GB" dirty="0"/>
              <a:t>DON’T FORGET TO FOLLOW THE ANNOUNCEMENTS ON NINOVA</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64841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7AEC-DDF1-4EEF-BCDD-E186835B29EB}"/>
              </a:ext>
            </a:extLst>
          </p:cNvPr>
          <p:cNvSpPr>
            <a:spLocks noGrp="1"/>
          </p:cNvSpPr>
          <p:nvPr>
            <p:ph type="title"/>
          </p:nvPr>
        </p:nvSpPr>
        <p:spPr/>
        <p:txBody>
          <a:bodyPr>
            <a:normAutofit fontScale="90000"/>
          </a:bodyPr>
          <a:lstStyle/>
          <a:p>
            <a:r>
              <a:rPr lang="en-GB" sz="2700" b="1" dirty="0"/>
              <a:t>Correct the citation mistakes in the following sentences. </a:t>
            </a:r>
            <a:br>
              <a:rPr lang="en-GB" sz="2700" b="1" dirty="0"/>
            </a:br>
            <a:r>
              <a:rPr lang="en-GB" sz="2700" b="1" dirty="0"/>
              <a:t>(There are 2 mistakes in each one)</a:t>
            </a:r>
            <a:br>
              <a:rPr lang="en-GB" dirty="0"/>
            </a:br>
            <a:r>
              <a:rPr lang="en-GB" b="1" dirty="0"/>
              <a:t> </a:t>
            </a:r>
            <a:br>
              <a:rPr lang="en-GB" dirty="0"/>
            </a:br>
            <a:br>
              <a:rPr lang="en-GB" dirty="0"/>
            </a:br>
            <a:endParaRPr lang="en-GB" dirty="0"/>
          </a:p>
        </p:txBody>
      </p:sp>
      <p:sp>
        <p:nvSpPr>
          <p:cNvPr id="3" name="Content Placeholder 2">
            <a:extLst>
              <a:ext uri="{FF2B5EF4-FFF2-40B4-BE49-F238E27FC236}">
                <a16:creationId xmlns:a16="http://schemas.microsoft.com/office/drawing/2014/main" id="{FD60F067-DF71-4387-9C1E-571D0B235218}"/>
              </a:ext>
            </a:extLst>
          </p:cNvPr>
          <p:cNvSpPr>
            <a:spLocks noGrp="1"/>
          </p:cNvSpPr>
          <p:nvPr>
            <p:ph idx="1"/>
          </p:nvPr>
        </p:nvSpPr>
        <p:spPr>
          <a:xfrm>
            <a:off x="414779" y="2300140"/>
            <a:ext cx="11468602" cy="4270341"/>
          </a:xfrm>
        </p:spPr>
        <p:txBody>
          <a:bodyPr>
            <a:normAutofit fontScale="25000" lnSpcReduction="20000"/>
          </a:bodyPr>
          <a:lstStyle/>
          <a:p>
            <a:pPr marL="0" indent="0">
              <a:buNone/>
            </a:pPr>
            <a:r>
              <a:rPr lang="en-GB" sz="6400" dirty="0"/>
              <a:t>1. Jon Butterworth stated “the number of students who claimed Hawking’s book was the moment that they realised physics was cool is still high” (May, 2018). </a:t>
            </a:r>
          </a:p>
          <a:p>
            <a:pPr marL="0" indent="0">
              <a:buNone/>
            </a:pPr>
            <a:r>
              <a:rPr lang="en-GB" sz="6400" strike="sngStrike" dirty="0">
                <a:solidFill>
                  <a:srgbClr val="FF0000"/>
                </a:solidFill>
              </a:rPr>
              <a:t>Jon</a:t>
            </a:r>
            <a:r>
              <a:rPr lang="en-GB" sz="6400" dirty="0">
                <a:solidFill>
                  <a:srgbClr val="FF0000"/>
                </a:solidFill>
              </a:rPr>
              <a:t> </a:t>
            </a:r>
            <a:r>
              <a:rPr lang="en-GB" sz="6400" dirty="0"/>
              <a:t>Butterworth stated “the number of students who claimed Hawking’s book was the moment that they realised physics was cool is still high” (</a:t>
            </a:r>
            <a:r>
              <a:rPr lang="en-GB" sz="6400" strike="sngStrike" dirty="0">
                <a:solidFill>
                  <a:srgbClr val="FF0000"/>
                </a:solidFill>
              </a:rPr>
              <a:t>May, </a:t>
            </a:r>
            <a:r>
              <a:rPr lang="en-GB" sz="6400" dirty="0"/>
              <a:t>2018). </a:t>
            </a:r>
          </a:p>
          <a:p>
            <a:pPr marL="0" indent="0">
              <a:buNone/>
            </a:pPr>
            <a:r>
              <a:rPr lang="en-GB" sz="6400" dirty="0"/>
              <a:t>2. It is explained in Hawking’s book “A Brief History of Time” that stars have collapsed on themselves and formed matter so dense that the laws of physics break down. They distort space time so much as to, in essence, rip it (p. 74, 1988).</a:t>
            </a:r>
          </a:p>
          <a:p>
            <a:pPr marL="0" indent="0">
              <a:buNone/>
            </a:pPr>
            <a:r>
              <a:rPr lang="en-GB" sz="6400" dirty="0"/>
              <a:t>It is explained in Hawking’s book </a:t>
            </a:r>
            <a:r>
              <a:rPr lang="en-GB" sz="6400" i="1" dirty="0">
                <a:solidFill>
                  <a:srgbClr val="FF0000"/>
                </a:solidFill>
              </a:rPr>
              <a:t>A Brief History of Tim</a:t>
            </a:r>
            <a:r>
              <a:rPr lang="en-GB" sz="6400" dirty="0">
                <a:solidFill>
                  <a:srgbClr val="FF0000"/>
                </a:solidFill>
              </a:rPr>
              <a:t>e </a:t>
            </a:r>
            <a:r>
              <a:rPr lang="en-GB" sz="6400" dirty="0"/>
              <a:t>that stars have collapsed on themselves and formed matter so dense that the laws of physics break down. They distort space time so much as to, in essence, rip it (</a:t>
            </a:r>
            <a:r>
              <a:rPr lang="en-GB" sz="6400" dirty="0">
                <a:solidFill>
                  <a:srgbClr val="FF0000"/>
                </a:solidFill>
              </a:rPr>
              <a:t>1988, p. 74</a:t>
            </a:r>
            <a:r>
              <a:rPr lang="en-GB" sz="6400" dirty="0"/>
              <a:t>).</a:t>
            </a:r>
          </a:p>
          <a:p>
            <a:pPr marL="0" indent="0">
              <a:buNone/>
            </a:pPr>
            <a:r>
              <a:rPr lang="en-GB" sz="6400" dirty="0"/>
              <a:t>3. The term postcolonial underlines the fact that colonialism’s legacies have endured in former colonies even after independence (1989, Tiffin and Ashcroft).</a:t>
            </a:r>
          </a:p>
          <a:p>
            <a:pPr marL="0" indent="0">
              <a:buNone/>
            </a:pPr>
            <a:r>
              <a:rPr lang="en-GB" sz="6400" dirty="0"/>
              <a:t>The term postcolonial underlines the fact that colonialism’s legacies have endured in former colonies even after independence (Tiffin </a:t>
            </a:r>
            <a:r>
              <a:rPr lang="en-GB" sz="6400" dirty="0">
                <a:solidFill>
                  <a:srgbClr val="FF0000"/>
                </a:solidFill>
              </a:rPr>
              <a:t>&amp; </a:t>
            </a:r>
            <a:r>
              <a:rPr lang="en-GB" sz="6400" dirty="0"/>
              <a:t>Ashcroft, </a:t>
            </a:r>
            <a:r>
              <a:rPr lang="en-GB" sz="6400" dirty="0">
                <a:solidFill>
                  <a:srgbClr val="FF0000"/>
                </a:solidFill>
              </a:rPr>
              <a:t>1989</a:t>
            </a:r>
            <a:r>
              <a:rPr lang="en-GB" sz="6400" dirty="0"/>
              <a:t>).</a:t>
            </a:r>
          </a:p>
          <a:p>
            <a:pPr marL="0" indent="0">
              <a:buNone/>
            </a:pPr>
            <a:r>
              <a:rPr lang="en-GB" sz="6400" dirty="0"/>
              <a:t>4. N. Chomsky argues that children could not learn their first language so quickly and effortlessly without the help of an innate language faculty to guide them (1995, p. 32-33).</a:t>
            </a:r>
          </a:p>
          <a:p>
            <a:pPr marL="0" indent="0">
              <a:buNone/>
            </a:pPr>
            <a:r>
              <a:rPr lang="en-GB" sz="6400" strike="sngStrike" dirty="0">
                <a:solidFill>
                  <a:srgbClr val="FF0000"/>
                </a:solidFill>
              </a:rPr>
              <a:t>N</a:t>
            </a:r>
            <a:r>
              <a:rPr lang="en-GB" sz="6400" dirty="0"/>
              <a:t>. Chomsky argues that children could not learn their first language so quickly and effortlessly without the help of an innate language faculty to guide them (1995, </a:t>
            </a:r>
            <a:r>
              <a:rPr lang="en-GB" sz="6400" dirty="0">
                <a:solidFill>
                  <a:srgbClr val="FF0000"/>
                </a:solidFill>
              </a:rPr>
              <a:t>pp</a:t>
            </a:r>
            <a:r>
              <a:rPr lang="en-GB" sz="6400" dirty="0"/>
              <a:t>. 32-33).</a:t>
            </a:r>
          </a:p>
          <a:p>
            <a:pPr marL="0" indent="0">
              <a:buNone/>
            </a:pPr>
            <a:endParaRPr lang="en-GB" dirty="0"/>
          </a:p>
          <a:p>
            <a:pPr marL="0" indent="0">
              <a:buNone/>
            </a:pPr>
            <a:endParaRPr lang="en-GB" dirty="0"/>
          </a:p>
          <a:p>
            <a:pPr marL="0" indent="0">
              <a:buNone/>
            </a:pPr>
            <a:endParaRPr lang="en-GB" dirty="0"/>
          </a:p>
          <a:p>
            <a:pPr marL="0" indent="0">
              <a:buNone/>
            </a:pPr>
            <a:br>
              <a:rPr lang="en-GB" dirty="0"/>
            </a:br>
            <a:br>
              <a:rPr lang="en-GB" dirty="0"/>
            </a:br>
            <a:endParaRPr lang="en-GB" dirty="0"/>
          </a:p>
          <a:p>
            <a:pPr marL="0" indent="0">
              <a:buNone/>
            </a:pPr>
            <a:endParaRPr lang="en-GB" dirty="0"/>
          </a:p>
        </p:txBody>
      </p:sp>
    </p:spTree>
    <p:extLst>
      <p:ext uri="{BB962C8B-B14F-4D97-AF65-F5344CB8AC3E}">
        <p14:creationId xmlns:p14="http://schemas.microsoft.com/office/powerpoint/2010/main" val="371010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3DC85F-271A-494C-A193-A1413F9D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20975DB-82DE-475D-8D8B-14CC7864BB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Graphic 3" descr="Help">
            <a:extLst>
              <a:ext uri="{FF2B5EF4-FFF2-40B4-BE49-F238E27FC236}">
                <a16:creationId xmlns:a16="http://schemas.microsoft.com/office/drawing/2014/main" id="{DB587D07-98B1-4E7C-94E5-6A4713E59D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0337" y="2857480"/>
            <a:ext cx="2933934" cy="2933934"/>
          </a:xfrm>
          <a:prstGeom prst="rect">
            <a:avLst/>
          </a:prstGeom>
        </p:spPr>
      </p:pic>
      <p:sp>
        <p:nvSpPr>
          <p:cNvPr id="13" name="Freeform 5">
            <a:extLst>
              <a:ext uri="{FF2B5EF4-FFF2-40B4-BE49-F238E27FC236}">
                <a16:creationId xmlns:a16="http://schemas.microsoft.com/office/drawing/2014/main" id="{CCB65341-076C-4297-8070-324F039A5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15000"/>
            </a:schemeClr>
          </a:solidFill>
          <a:ln>
            <a:noFill/>
          </a:ln>
        </p:spPr>
      </p:sp>
      <p:sp>
        <p:nvSpPr>
          <p:cNvPr id="3" name="Content Placeholder 2">
            <a:extLst>
              <a:ext uri="{FF2B5EF4-FFF2-40B4-BE49-F238E27FC236}">
                <a16:creationId xmlns:a16="http://schemas.microsoft.com/office/drawing/2014/main" id="{5F752DCE-7833-4D39-BF29-4E319D9921EF}"/>
              </a:ext>
            </a:extLst>
          </p:cNvPr>
          <p:cNvSpPr>
            <a:spLocks noGrp="1"/>
          </p:cNvSpPr>
          <p:nvPr>
            <p:ph idx="1"/>
          </p:nvPr>
        </p:nvSpPr>
        <p:spPr>
          <a:xfrm>
            <a:off x="2933699" y="2438400"/>
            <a:ext cx="5348909" cy="3651504"/>
          </a:xfrm>
        </p:spPr>
        <p:txBody>
          <a:bodyPr>
            <a:normAutofit/>
          </a:bodyPr>
          <a:lstStyle/>
          <a:p>
            <a:r>
              <a:rPr lang="en-GB" sz="2800" dirty="0"/>
              <a:t>What is a paraphrase?</a:t>
            </a:r>
          </a:p>
          <a:p>
            <a:r>
              <a:rPr lang="en-GB" sz="2800" dirty="0"/>
              <a:t>How do we paraphrase a sentence?</a:t>
            </a:r>
          </a:p>
          <a:p>
            <a:endParaRPr lang="en-GB" dirty="0"/>
          </a:p>
        </p:txBody>
      </p:sp>
      <p:sp>
        <p:nvSpPr>
          <p:cNvPr id="2" name="Title 1">
            <a:extLst>
              <a:ext uri="{FF2B5EF4-FFF2-40B4-BE49-F238E27FC236}">
                <a16:creationId xmlns:a16="http://schemas.microsoft.com/office/drawing/2014/main" id="{CBABDB4F-AE03-43D2-88CE-B8E532DE1C5F}"/>
              </a:ext>
            </a:extLst>
          </p:cNvPr>
          <p:cNvSpPr>
            <a:spLocks noGrp="1"/>
          </p:cNvSpPr>
          <p:nvPr>
            <p:ph type="title"/>
          </p:nvPr>
        </p:nvSpPr>
        <p:spPr>
          <a:xfrm>
            <a:off x="2806706" y="568345"/>
            <a:ext cx="8897565" cy="1560716"/>
          </a:xfrm>
        </p:spPr>
        <p:txBody>
          <a:bodyPr>
            <a:normAutofit/>
          </a:bodyPr>
          <a:lstStyle/>
          <a:p>
            <a:r>
              <a:rPr lang="en-GB" dirty="0"/>
              <a:t>What are we going to learn today?</a:t>
            </a:r>
          </a:p>
        </p:txBody>
      </p:sp>
    </p:spTree>
    <p:extLst>
      <p:ext uri="{BB962C8B-B14F-4D97-AF65-F5344CB8AC3E}">
        <p14:creationId xmlns:p14="http://schemas.microsoft.com/office/powerpoint/2010/main" val="112026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C64051-31FF-4D5B-A09F-5844B6B8F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9919F-088E-4FCC-9A1D-72AD1583E1C8}"/>
              </a:ext>
            </a:extLst>
          </p:cNvPr>
          <p:cNvSpPr>
            <a:spLocks noGrp="1"/>
          </p:cNvSpPr>
          <p:nvPr>
            <p:ph type="title"/>
          </p:nvPr>
        </p:nvSpPr>
        <p:spPr>
          <a:xfrm>
            <a:off x="1846580" y="568345"/>
            <a:ext cx="9701953" cy="1560716"/>
          </a:xfrm>
        </p:spPr>
        <p:txBody>
          <a:bodyPr>
            <a:normAutofit/>
          </a:bodyPr>
          <a:lstStyle/>
          <a:p>
            <a:r>
              <a:rPr lang="en-US" sz="4100" dirty="0"/>
              <a:t>There are two methods for borrowing information from an outside source:</a:t>
            </a:r>
            <a:endParaRPr lang="en-GB" sz="4100" dirty="0"/>
          </a:p>
        </p:txBody>
      </p:sp>
      <p:cxnSp>
        <p:nvCxnSpPr>
          <p:cNvPr id="11" name="Straight Connector 10">
            <a:extLst>
              <a:ext uri="{FF2B5EF4-FFF2-40B4-BE49-F238E27FC236}">
                <a16:creationId xmlns:a16="http://schemas.microsoft.com/office/drawing/2014/main" id="{E5A3E23B-D22F-4E7C-B490-F6CA780C37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46580" y="2176009"/>
            <a:ext cx="97019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BE8CA86-0060-4C1D-B0AC-B3ED2947211C}"/>
              </a:ext>
            </a:extLst>
          </p:cNvPr>
          <p:cNvGraphicFramePr>
            <a:graphicFrameLocks noGrp="1"/>
          </p:cNvGraphicFramePr>
          <p:nvPr>
            <p:ph idx="1"/>
            <p:extLst>
              <p:ext uri="{D42A27DB-BD31-4B8C-83A1-F6EECF244321}">
                <p14:modId xmlns:p14="http://schemas.microsoft.com/office/powerpoint/2010/main" val="1364564546"/>
              </p:ext>
            </p:extLst>
          </p:nvPr>
        </p:nvGraphicFramePr>
        <p:xfrm>
          <a:off x="1846580" y="2438400"/>
          <a:ext cx="9701953"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24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C64051-31FF-4D5B-A09F-5844B6B8F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8446E-6AB3-4C17-AB99-01D18252D0A6}"/>
              </a:ext>
            </a:extLst>
          </p:cNvPr>
          <p:cNvSpPr>
            <a:spLocks noGrp="1"/>
          </p:cNvSpPr>
          <p:nvPr>
            <p:ph type="title"/>
          </p:nvPr>
        </p:nvSpPr>
        <p:spPr>
          <a:xfrm>
            <a:off x="1846580" y="568345"/>
            <a:ext cx="9701953" cy="1560716"/>
          </a:xfrm>
        </p:spPr>
        <p:txBody>
          <a:bodyPr>
            <a:normAutofit/>
          </a:bodyPr>
          <a:lstStyle/>
          <a:p>
            <a:r>
              <a:rPr lang="en-GB" dirty="0"/>
              <a:t>What is a paraphrase?</a:t>
            </a:r>
          </a:p>
        </p:txBody>
      </p:sp>
      <p:cxnSp>
        <p:nvCxnSpPr>
          <p:cNvPr id="11" name="Straight Connector 10">
            <a:extLst>
              <a:ext uri="{FF2B5EF4-FFF2-40B4-BE49-F238E27FC236}">
                <a16:creationId xmlns:a16="http://schemas.microsoft.com/office/drawing/2014/main" id="{E5A3E23B-D22F-4E7C-B490-F6CA780C37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46580" y="2176009"/>
            <a:ext cx="97019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4EFD896-C985-4095-8AB7-90DC4471CBF6}"/>
              </a:ext>
            </a:extLst>
          </p:cNvPr>
          <p:cNvGraphicFramePr>
            <a:graphicFrameLocks noGrp="1"/>
          </p:cNvGraphicFramePr>
          <p:nvPr>
            <p:ph idx="1"/>
            <p:extLst>
              <p:ext uri="{D42A27DB-BD31-4B8C-83A1-F6EECF244321}">
                <p14:modId xmlns:p14="http://schemas.microsoft.com/office/powerpoint/2010/main" val="3481017596"/>
              </p:ext>
            </p:extLst>
          </p:nvPr>
        </p:nvGraphicFramePr>
        <p:xfrm>
          <a:off x="1846580" y="2438400"/>
          <a:ext cx="9701953"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68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A9DF-70C9-4218-A103-DCD0B65819B5}"/>
              </a:ext>
            </a:extLst>
          </p:cNvPr>
          <p:cNvSpPr>
            <a:spLocks noGrp="1"/>
          </p:cNvSpPr>
          <p:nvPr>
            <p:ph type="title"/>
          </p:nvPr>
        </p:nvSpPr>
        <p:spPr/>
        <p:txBody>
          <a:bodyPr/>
          <a:lstStyle/>
          <a:p>
            <a:r>
              <a:rPr lang="en-GB" sz="3200" dirty="0">
                <a:solidFill>
                  <a:srgbClr val="1C181C">
                    <a:lumMod val="75000"/>
                    <a:lumOff val="25000"/>
                  </a:srgbClr>
                </a:solidFill>
              </a:rPr>
              <a:t>Compare the sentence below with the paraphrased version</a:t>
            </a:r>
            <a:r>
              <a:rPr lang="en-GB" sz="2000" dirty="0">
                <a:solidFill>
                  <a:srgbClr val="1C181C">
                    <a:lumMod val="75000"/>
                    <a:lumOff val="25000"/>
                  </a:srgbClr>
                </a:solidFill>
              </a:rPr>
              <a:t>. </a:t>
            </a:r>
            <a:endParaRPr lang="en-GB" dirty="0"/>
          </a:p>
        </p:txBody>
      </p:sp>
      <p:sp>
        <p:nvSpPr>
          <p:cNvPr id="3" name="Text Placeholder 2">
            <a:extLst>
              <a:ext uri="{FF2B5EF4-FFF2-40B4-BE49-F238E27FC236}">
                <a16:creationId xmlns:a16="http://schemas.microsoft.com/office/drawing/2014/main" id="{A760F40C-C90A-4D0B-A97F-63F5A8C22124}"/>
              </a:ext>
            </a:extLst>
          </p:cNvPr>
          <p:cNvSpPr>
            <a:spLocks noGrp="1"/>
          </p:cNvSpPr>
          <p:nvPr>
            <p:ph type="body" idx="1"/>
          </p:nvPr>
        </p:nvSpPr>
        <p:spPr>
          <a:xfrm>
            <a:off x="4034670" y="4266562"/>
            <a:ext cx="3059547" cy="823912"/>
          </a:xfrm>
        </p:spPr>
        <p:txBody>
          <a:bodyPr/>
          <a:lstStyle/>
          <a:p>
            <a:r>
              <a:rPr lang="en-GB" dirty="0"/>
              <a:t>Original Sentence: </a:t>
            </a:r>
          </a:p>
          <a:p>
            <a:endParaRPr lang="en-GB" dirty="0"/>
          </a:p>
        </p:txBody>
      </p:sp>
      <p:sp>
        <p:nvSpPr>
          <p:cNvPr id="4" name="Content Placeholder 3">
            <a:extLst>
              <a:ext uri="{FF2B5EF4-FFF2-40B4-BE49-F238E27FC236}">
                <a16:creationId xmlns:a16="http://schemas.microsoft.com/office/drawing/2014/main" id="{4D6C5395-67F1-4E7F-BC35-C5BDC52AECE2}"/>
              </a:ext>
            </a:extLst>
          </p:cNvPr>
          <p:cNvSpPr>
            <a:spLocks noGrp="1"/>
          </p:cNvSpPr>
          <p:nvPr>
            <p:ph sz="half" idx="2"/>
          </p:nvPr>
        </p:nvSpPr>
        <p:spPr>
          <a:xfrm>
            <a:off x="4034670" y="5090474"/>
            <a:ext cx="3346517" cy="1005526"/>
          </a:xfrm>
        </p:spPr>
        <p:txBody>
          <a:bodyPr/>
          <a:lstStyle/>
          <a:p>
            <a:pPr marL="0" indent="0">
              <a:buNone/>
            </a:pPr>
            <a:r>
              <a:rPr lang="tr-TR" b="1" dirty="0"/>
              <a:t>Jazz has always been popular.</a:t>
            </a:r>
            <a:endParaRPr lang="en-GB" b="1" dirty="0"/>
          </a:p>
          <a:p>
            <a:pPr marL="0" indent="0">
              <a:buNone/>
            </a:pPr>
            <a:endParaRPr lang="en-GB" dirty="0"/>
          </a:p>
        </p:txBody>
      </p:sp>
      <p:sp>
        <p:nvSpPr>
          <p:cNvPr id="5" name="Text Placeholder 4">
            <a:extLst>
              <a:ext uri="{FF2B5EF4-FFF2-40B4-BE49-F238E27FC236}">
                <a16:creationId xmlns:a16="http://schemas.microsoft.com/office/drawing/2014/main" id="{39FC381B-22D6-4D68-B7B0-B75C0DEDFB53}"/>
              </a:ext>
            </a:extLst>
          </p:cNvPr>
          <p:cNvSpPr>
            <a:spLocks noGrp="1"/>
          </p:cNvSpPr>
          <p:nvPr>
            <p:ph type="body" sz="quarter" idx="3"/>
          </p:nvPr>
        </p:nvSpPr>
        <p:spPr>
          <a:xfrm>
            <a:off x="7487190" y="4266562"/>
            <a:ext cx="4160520" cy="823912"/>
          </a:xfrm>
        </p:spPr>
        <p:txBody>
          <a:bodyPr/>
          <a:lstStyle/>
          <a:p>
            <a:r>
              <a:rPr lang="en-GB" dirty="0"/>
              <a:t>Paraphrased sentence: </a:t>
            </a:r>
          </a:p>
          <a:p>
            <a:endParaRPr lang="en-GB" dirty="0"/>
          </a:p>
        </p:txBody>
      </p:sp>
      <p:sp>
        <p:nvSpPr>
          <p:cNvPr id="6" name="Content Placeholder 5">
            <a:extLst>
              <a:ext uri="{FF2B5EF4-FFF2-40B4-BE49-F238E27FC236}">
                <a16:creationId xmlns:a16="http://schemas.microsoft.com/office/drawing/2014/main" id="{BDD1ADF2-D05B-4DD6-B00B-A38F0F97F862}"/>
              </a:ext>
            </a:extLst>
          </p:cNvPr>
          <p:cNvSpPr>
            <a:spLocks noGrp="1"/>
          </p:cNvSpPr>
          <p:nvPr>
            <p:ph sz="quarter" idx="4"/>
          </p:nvPr>
        </p:nvSpPr>
        <p:spPr>
          <a:xfrm>
            <a:off x="7543751" y="5090474"/>
            <a:ext cx="4160520" cy="1005526"/>
          </a:xfrm>
        </p:spPr>
        <p:txBody>
          <a:bodyPr/>
          <a:lstStyle/>
          <a:p>
            <a:pPr marL="0" indent="0">
              <a:buNone/>
            </a:pPr>
            <a:r>
              <a:rPr lang="tr-TR" b="1" dirty="0"/>
              <a:t>The popularity of jazz is constant.</a:t>
            </a:r>
            <a:endParaRPr lang="en-GB" dirty="0"/>
          </a:p>
          <a:p>
            <a:pPr marL="0" indent="0">
              <a:buNone/>
            </a:pPr>
            <a:endParaRPr lang="en-GB" dirty="0"/>
          </a:p>
        </p:txBody>
      </p:sp>
      <p:pic>
        <p:nvPicPr>
          <p:cNvPr id="7" name="Picture 6">
            <a:extLst>
              <a:ext uri="{FF2B5EF4-FFF2-40B4-BE49-F238E27FC236}">
                <a16:creationId xmlns:a16="http://schemas.microsoft.com/office/drawing/2014/main" id="{BBF018CC-1D16-4285-9132-558D4D42CF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5902" y="2868364"/>
            <a:ext cx="3584001" cy="3741420"/>
          </a:xfrm>
          <a:prstGeom prst="rect">
            <a:avLst/>
          </a:prstGeom>
        </p:spPr>
      </p:pic>
      <p:sp>
        <p:nvSpPr>
          <p:cNvPr id="8" name="Rectangle 7">
            <a:extLst>
              <a:ext uri="{FF2B5EF4-FFF2-40B4-BE49-F238E27FC236}">
                <a16:creationId xmlns:a16="http://schemas.microsoft.com/office/drawing/2014/main" id="{ECD18612-D819-4572-AD86-A655932B56CA}"/>
              </a:ext>
            </a:extLst>
          </p:cNvPr>
          <p:cNvSpPr/>
          <p:nvPr/>
        </p:nvSpPr>
        <p:spPr>
          <a:xfrm>
            <a:off x="4207028" y="2463436"/>
            <a:ext cx="6096000" cy="1200329"/>
          </a:xfrm>
          <a:prstGeom prst="rect">
            <a:avLst/>
          </a:prstGeom>
        </p:spPr>
        <p:txBody>
          <a:bodyPr>
            <a:spAutoFit/>
          </a:bodyPr>
          <a:lstStyle/>
          <a:p>
            <a:r>
              <a:rPr lang="en-GB" dirty="0">
                <a:solidFill>
                  <a:srgbClr val="1C181C">
                    <a:lumMod val="75000"/>
                    <a:lumOff val="25000"/>
                  </a:srgbClr>
                </a:solidFill>
              </a:rPr>
              <a:t>What kind of changes can you see? </a:t>
            </a:r>
          </a:p>
          <a:p>
            <a:r>
              <a:rPr lang="en-GB" dirty="0">
                <a:solidFill>
                  <a:srgbClr val="1C181C">
                    <a:lumMod val="75000"/>
                    <a:lumOff val="25000"/>
                  </a:srgbClr>
                </a:solidFill>
              </a:rPr>
              <a:t>Tense? </a:t>
            </a:r>
          </a:p>
          <a:p>
            <a:r>
              <a:rPr lang="en-GB" dirty="0">
                <a:solidFill>
                  <a:srgbClr val="1C181C">
                    <a:lumMod val="75000"/>
                    <a:lumOff val="25000"/>
                  </a:srgbClr>
                </a:solidFill>
              </a:rPr>
              <a:t>Sentence structure? </a:t>
            </a:r>
          </a:p>
          <a:p>
            <a:r>
              <a:rPr lang="en-GB" dirty="0">
                <a:solidFill>
                  <a:srgbClr val="1C181C">
                    <a:lumMod val="75000"/>
                    <a:lumOff val="25000"/>
                  </a:srgbClr>
                </a:solidFill>
              </a:rPr>
              <a:t>Word forms?</a:t>
            </a:r>
            <a:endParaRPr lang="en-GB" dirty="0"/>
          </a:p>
        </p:txBody>
      </p:sp>
    </p:spTree>
    <p:extLst>
      <p:ext uri="{BB962C8B-B14F-4D97-AF65-F5344CB8AC3E}">
        <p14:creationId xmlns:p14="http://schemas.microsoft.com/office/powerpoint/2010/main" val="46739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xEl>
                                              <p:pRg st="0" end="0"/>
                                            </p:txEl>
                                          </p:spTgt>
                                        </p:tgtEl>
                                        <p:attrNameLst>
                                          <p:attrName>r</p:attrName>
                                        </p:attrNameLst>
                                      </p:cBhvr>
                                    </p:animRot>
                                    <p:animRot by="-240000">
                                      <p:cBhvr>
                                        <p:cTn id="7" dur="200" fill="hold">
                                          <p:stCondLst>
                                            <p:cond delay="200"/>
                                          </p:stCondLst>
                                        </p:cTn>
                                        <p:tgtEl>
                                          <p:spTgt spid="8">
                                            <p:txEl>
                                              <p:pRg st="0" end="0"/>
                                            </p:txEl>
                                          </p:spTgt>
                                        </p:tgtEl>
                                        <p:attrNameLst>
                                          <p:attrName>r</p:attrName>
                                        </p:attrNameLst>
                                      </p:cBhvr>
                                    </p:animRot>
                                    <p:animRot by="240000">
                                      <p:cBhvr>
                                        <p:cTn id="8" dur="200" fill="hold">
                                          <p:stCondLst>
                                            <p:cond delay="400"/>
                                          </p:stCondLst>
                                        </p:cTn>
                                        <p:tgtEl>
                                          <p:spTgt spid="8">
                                            <p:txEl>
                                              <p:pRg st="0" end="0"/>
                                            </p:txEl>
                                          </p:spTgt>
                                        </p:tgtEl>
                                        <p:attrNameLst>
                                          <p:attrName>r</p:attrName>
                                        </p:attrNameLst>
                                      </p:cBhvr>
                                    </p:animRot>
                                    <p:animRot by="-240000">
                                      <p:cBhvr>
                                        <p:cTn id="9" dur="200" fill="hold">
                                          <p:stCondLst>
                                            <p:cond delay="600"/>
                                          </p:stCondLst>
                                        </p:cTn>
                                        <p:tgtEl>
                                          <p:spTgt spid="8">
                                            <p:txEl>
                                              <p:pRg st="0" end="0"/>
                                            </p:txEl>
                                          </p:spTgt>
                                        </p:tgtEl>
                                        <p:attrNameLst>
                                          <p:attrName>r</p:attrName>
                                        </p:attrNameLst>
                                      </p:cBhvr>
                                    </p:animRot>
                                    <p:animRot by="120000">
                                      <p:cBhvr>
                                        <p:cTn id="10" dur="200" fill="hold">
                                          <p:stCondLst>
                                            <p:cond delay="800"/>
                                          </p:stCondLst>
                                        </p:cTn>
                                        <p:tgtEl>
                                          <p:spTgt spid="8">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8">
                                            <p:txEl>
                                              <p:pRg st="1" end="1"/>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8">
                                            <p:txEl>
                                              <p:pRg st="2" end="2"/>
                                            </p:tx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8">
                                            <p:txEl>
                                              <p:pRg st="3" end="3"/>
                                            </p:txEl>
                                          </p:spTgt>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1560716"/>
          </a:xfrm>
        </p:spPr>
        <p:txBody>
          <a:bodyPr>
            <a:normAutofit/>
          </a:bodyPr>
          <a:lstStyle/>
          <a:p>
            <a:r>
              <a:rPr lang="en-US" dirty="0"/>
              <a:t>Steps of paraphrasing:</a:t>
            </a:r>
          </a:p>
        </p:txBody>
      </p:sp>
      <p:graphicFrame>
        <p:nvGraphicFramePr>
          <p:cNvPr id="5" name="Content Placeholder 2">
            <a:extLst>
              <a:ext uri="{FF2B5EF4-FFF2-40B4-BE49-F238E27FC236}">
                <a16:creationId xmlns:a16="http://schemas.microsoft.com/office/drawing/2014/main" id="{D69EF6E7-1309-42DA-98A0-DFDEFEC66E56}"/>
              </a:ext>
            </a:extLst>
          </p:cNvPr>
          <p:cNvGraphicFramePr>
            <a:graphicFrameLocks noGrp="1"/>
          </p:cNvGraphicFramePr>
          <p:nvPr>
            <p:ph idx="1"/>
            <p:extLst>
              <p:ext uri="{D42A27DB-BD31-4B8C-83A1-F6EECF244321}">
                <p14:modId xmlns:p14="http://schemas.microsoft.com/office/powerpoint/2010/main" val="3225010366"/>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88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1560716"/>
          </a:xfrm>
        </p:spPr>
        <p:txBody>
          <a:bodyPr>
            <a:normAutofit/>
          </a:bodyPr>
          <a:lstStyle/>
          <a:p>
            <a:r>
              <a:rPr lang="tr-TR" dirty="0"/>
              <a:t>REMEMBER!</a:t>
            </a:r>
            <a:endParaRPr lang="en-US" dirty="0"/>
          </a:p>
        </p:txBody>
      </p:sp>
      <p:graphicFrame>
        <p:nvGraphicFramePr>
          <p:cNvPr id="5" name="Content Placeholder 2">
            <a:extLst>
              <a:ext uri="{FF2B5EF4-FFF2-40B4-BE49-F238E27FC236}">
                <a16:creationId xmlns:a16="http://schemas.microsoft.com/office/drawing/2014/main" id="{0AADD54C-B123-4B97-8DD4-76621E0E509D}"/>
              </a:ext>
            </a:extLst>
          </p:cNvPr>
          <p:cNvGraphicFramePr>
            <a:graphicFrameLocks noGrp="1"/>
          </p:cNvGraphicFramePr>
          <p:nvPr>
            <p:ph idx="1"/>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17243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otalTime>716</TotalTime>
  <Words>2536</Words>
  <Application>Microsoft Office PowerPoint</Application>
  <PresentationFormat>Widescreen</PresentationFormat>
  <Paragraphs>180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Century Schoolbook</vt:lpstr>
      <vt:lpstr>Corbel</vt:lpstr>
      <vt:lpstr>Goudy Old Style</vt:lpstr>
      <vt:lpstr>Times</vt:lpstr>
      <vt:lpstr>Times New Roman</vt:lpstr>
      <vt:lpstr>Wingdings</vt:lpstr>
      <vt:lpstr>Feathered</vt:lpstr>
      <vt:lpstr>ING 112A Spring 2021 ONLINE COURSE  Week 4- PARAPHRASE</vt:lpstr>
      <vt:lpstr>What did we learn in our last session?</vt:lpstr>
      <vt:lpstr>Correct the citation mistakes in the following sentences.  (There are 2 mistakes in each one)    </vt:lpstr>
      <vt:lpstr>What are we going to learn today?</vt:lpstr>
      <vt:lpstr>There are two methods for borrowing information from an outside source:</vt:lpstr>
      <vt:lpstr>What is a paraphrase?</vt:lpstr>
      <vt:lpstr>Compare the sentence below with the paraphrased version. </vt:lpstr>
      <vt:lpstr>Steps of paraphrasing:</vt:lpstr>
      <vt:lpstr>REMEMBER!</vt:lpstr>
      <vt:lpstr>Paraphrase Exercises 1    Read the following example and choose the best paraphrase.</vt:lpstr>
      <vt:lpstr>Paraphrase Exercises 1    Read the following example and choose the best paraphrase.</vt:lpstr>
      <vt:lpstr>Paraphrase Exercises 1    Read the following example and choose the best paraphrase.</vt:lpstr>
      <vt:lpstr>Paraphrase Exercises 1    Read the following example and choose the best paraphrase</vt:lpstr>
      <vt:lpstr>Paraphrase Exercises 2  Read the original text and choose some specific info to insert into the paragraph below as a paraphrase.</vt:lpstr>
      <vt:lpstr>Paraphrase Exercises 2  Read the original text and choose some specific info to insert into the paragraph below as a paraphrase.</vt:lpstr>
      <vt:lpstr>Paraphrase Exercises 3 Complete the sentences by changing the sentence structure.</vt:lpstr>
      <vt:lpstr>Paraphrase Exercises 3</vt:lpstr>
      <vt:lpstr>Paraphrase Exercises 3</vt:lpstr>
      <vt:lpstr>Paraphrase Exercises 4 Paraphrase the sentences below: SOURCE: Bhatt, J. J., 1978 </vt:lpstr>
      <vt:lpstr>Paraphrase Exercises 4 1. Oceans cover approximately 140 million of the total of 200 million square miles of the earth’s surface.</vt:lpstr>
      <vt:lpstr>Paraphrase Exercises 4 Paraphrase the sentences below: SOURCE: Bhatt, J. J., 1978 </vt:lpstr>
      <vt:lpstr>Paraphrase Exercises 3 2. Oceans also contain millions of tons of fish and other related seafoods which offer a great hope to solve the world’s food problems. </vt:lpstr>
      <vt:lpstr>Paraphrase Exercises 4 Paraphrase the sentences below: SOURCE: Bhatt, J. J., 1978 </vt:lpstr>
      <vt:lpstr>Paraphrase Exercises 4 3. Because of their large volume and rapid fluidity, oceans are remarkably self-purifying and have thus managed to survive uncontaminated for so long.   </vt:lpstr>
      <vt:lpstr>Paraphrase Exercises 4 Paraphrase the sentences below: SOURCE: Bhatt, J. J., 1978 </vt:lpstr>
      <vt:lpstr>Paraphrase Exercises 4 4. Desalinated water from oceans could increase terrestrial production of food.   </vt:lpstr>
      <vt:lpstr>SEE YOU IN THE NEXT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Summer 2021 ONLINE COURSE  Week 2 Session 1 - PARAPHRASE</dc:title>
  <dc:creator>Aslı Özkara</dc:creator>
  <cp:lastModifiedBy>Aslı Özkara</cp:lastModifiedBy>
  <cp:revision>17</cp:revision>
  <dcterms:created xsi:type="dcterms:W3CDTF">2021-07-26T08:25:10Z</dcterms:created>
  <dcterms:modified xsi:type="dcterms:W3CDTF">2022-03-15T12:22:56Z</dcterms:modified>
</cp:coreProperties>
</file>