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5" r:id="rId2"/>
    <p:sldId id="257" r:id="rId3"/>
    <p:sldId id="301" r:id="rId4"/>
    <p:sldId id="302" r:id="rId5"/>
    <p:sldId id="305" r:id="rId6"/>
    <p:sldId id="270" r:id="rId7"/>
    <p:sldId id="306" r:id="rId8"/>
    <p:sldId id="307" r:id="rId9"/>
    <p:sldId id="308" r:id="rId10"/>
    <p:sldId id="309" r:id="rId11"/>
    <p:sldId id="310" r:id="rId12"/>
    <p:sldId id="322" r:id="rId13"/>
    <p:sldId id="284" r:id="rId14"/>
    <p:sldId id="311" r:id="rId15"/>
    <p:sldId id="312" r:id="rId16"/>
    <p:sldId id="331"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29" autoAdjust="0"/>
    <p:restoredTop sz="94660"/>
  </p:normalViewPr>
  <p:slideViewPr>
    <p:cSldViewPr snapToGrid="0">
      <p:cViewPr varScale="1">
        <p:scale>
          <a:sx n="78" d="100"/>
          <a:sy n="78" d="100"/>
        </p:scale>
        <p:origin x="52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4655" y="796631"/>
            <a:ext cx="8335072"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924655" y="3497338"/>
            <a:ext cx="8335072"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5" name="Footer Placeholder 4"/>
          <p:cNvSpPr>
            <a:spLocks noGrp="1"/>
          </p:cNvSpPr>
          <p:nvPr>
            <p:ph type="ftr" sz="quarter" idx="11"/>
          </p:nvPr>
        </p:nvSpPr>
        <p:spPr>
          <a:xfrm>
            <a:off x="1924654" y="329309"/>
            <a:ext cx="4959044" cy="309201"/>
          </a:xfrm>
        </p:spPr>
        <p:txBody>
          <a:bodyPr/>
          <a:lstStyle/>
          <a:p>
            <a:endParaRPr lang="en-US" dirty="0"/>
          </a:p>
        </p:txBody>
      </p:sp>
      <p:sp>
        <p:nvSpPr>
          <p:cNvPr id="6" name="Slide Number Placeholder 5"/>
          <p:cNvSpPr>
            <a:spLocks noGrp="1"/>
          </p:cNvSpPr>
          <p:nvPr>
            <p:ph type="sldNum" sz="quarter" idx="12"/>
          </p:nvPr>
        </p:nvSpPr>
        <p:spPr>
          <a:xfrm>
            <a:off x="637014" y="798973"/>
            <a:ext cx="1069340" cy="503578"/>
          </a:xfrm>
        </p:spPr>
        <p:txBody>
          <a:bodyPr/>
          <a:lstStyle/>
          <a:p>
            <a:fld id="{AFC56213-B4C4-4C5C-8EAE-01416D175C4F}" type="slidenum">
              <a:rPr lang="en-GB" smtClean="0"/>
              <a:pPr/>
              <a:t>‹#›</a:t>
            </a:fld>
            <a:endParaRPr lang="en-GB"/>
          </a:p>
        </p:txBody>
      </p:sp>
    </p:spTree>
    <p:extLst>
      <p:ext uri="{BB962C8B-B14F-4D97-AF65-F5344CB8AC3E}">
        <p14:creationId xmlns:p14="http://schemas.microsoft.com/office/powerpoint/2010/main" val="213680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54274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9831" y="798975"/>
            <a:ext cx="147070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24656" y="798975"/>
            <a:ext cx="6647683"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09832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16737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4656" y="1756130"/>
            <a:ext cx="8335069"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912424" y="3708401"/>
            <a:ext cx="8335069"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1873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4655" y="804891"/>
            <a:ext cx="8335071"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24655" y="2013936"/>
            <a:ext cx="3954176"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5549" y="2013937"/>
            <a:ext cx="3953899"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410627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4655" y="804165"/>
            <a:ext cx="833507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24655" y="2019551"/>
            <a:ext cx="3954175"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924655" y="2824271"/>
            <a:ext cx="3954175"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05694" y="2023005"/>
            <a:ext cx="395403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305694" y="2821491"/>
            <a:ext cx="3954031"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6501525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91870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5137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8723" y="798974"/>
            <a:ext cx="323460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582209" y="798974"/>
            <a:ext cx="4675625"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18723" y="3205493"/>
            <a:ext cx="322866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7EE3FD-0A41-48FF-9850-002E446D12C3}" type="slidenum">
              <a:rPr lang="en-GB" smtClean="0"/>
              <a:pPr/>
              <a:t>‹#›</a:t>
            </a:fld>
            <a:endParaRPr lang="en-GB"/>
          </a:p>
        </p:txBody>
      </p:sp>
    </p:spTree>
    <p:extLst>
      <p:ext uri="{BB962C8B-B14F-4D97-AF65-F5344CB8AC3E}">
        <p14:creationId xmlns:p14="http://schemas.microsoft.com/office/powerpoint/2010/main" val="39963075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6662002" y="482172"/>
            <a:ext cx="4681849"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925532" y="1129513"/>
            <a:ext cx="410732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520171" y="1122544"/>
            <a:ext cx="2979997"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924657" y="3145992"/>
            <a:ext cx="410143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915553" y="5469858"/>
            <a:ext cx="4110540" cy="320123"/>
          </a:xfrm>
        </p:spPr>
        <p:txBody>
          <a:bodyPr/>
          <a:lstStyle>
            <a:lvl1pPr algn="l">
              <a:defRPr/>
            </a:lvl1pPr>
          </a:lstStyle>
          <a:p>
            <a:fld id="{6A51A727-F5BA-8547-B51B-38F2B3C45A43}" type="datetimeFigureOut">
              <a:rPr lang="en-US" smtClean="0"/>
              <a:pPr/>
              <a:t>4/1/2022</a:t>
            </a:fld>
            <a:endParaRPr lang="en-US" dirty="0"/>
          </a:p>
        </p:txBody>
      </p:sp>
      <p:sp>
        <p:nvSpPr>
          <p:cNvPr id="6" name="Footer Placeholder 5"/>
          <p:cNvSpPr>
            <a:spLocks noGrp="1"/>
          </p:cNvSpPr>
          <p:nvPr>
            <p:ph type="ftr" sz="quarter" idx="11"/>
          </p:nvPr>
        </p:nvSpPr>
        <p:spPr>
          <a:xfrm>
            <a:off x="1916707" y="318642"/>
            <a:ext cx="4109444" cy="320931"/>
          </a:xfrm>
        </p:spPr>
        <p:txBody>
          <a:bodyPr/>
          <a:lstStyle/>
          <a:p>
            <a:endParaRPr lang="en-US" dirty="0"/>
          </a:p>
        </p:txBody>
      </p:sp>
      <p:sp>
        <p:nvSpPr>
          <p:cNvPr id="7" name="Slide Number Placeholder 6"/>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99942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2"/>
            <a:ext cx="12192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924655" y="804521"/>
            <a:ext cx="8335071"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24655" y="2015734"/>
            <a:ext cx="8335071"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102003" y="330370"/>
            <a:ext cx="315772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51A727-F5BA-8547-B51B-38F2B3C45A43}" type="datetimeFigureOut">
              <a:rPr lang="en-US" smtClean="0"/>
              <a:pPr/>
              <a:t>4/1/2022</a:t>
            </a:fld>
            <a:endParaRPr lang="en-US" dirty="0"/>
          </a:p>
        </p:txBody>
      </p:sp>
      <p:sp>
        <p:nvSpPr>
          <p:cNvPr id="5" name="Footer Placeholder 4"/>
          <p:cNvSpPr>
            <a:spLocks noGrp="1"/>
          </p:cNvSpPr>
          <p:nvPr>
            <p:ph type="ftr" sz="quarter" idx="3"/>
          </p:nvPr>
        </p:nvSpPr>
        <p:spPr>
          <a:xfrm>
            <a:off x="1924655" y="329309"/>
            <a:ext cx="495904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0300" y="798973"/>
            <a:ext cx="1060995" cy="503578"/>
          </a:xfrm>
          <a:prstGeom prst="rect">
            <a:avLst/>
          </a:prstGeom>
        </p:spPr>
        <p:txBody>
          <a:bodyPr vert="horz" lIns="91440" tIns="45720" rIns="91440" bIns="45720" rtlCol="0" anchor="t"/>
          <a:lstStyle>
            <a:lvl1pPr algn="r">
              <a:defRPr sz="2800">
                <a:solidFill>
                  <a:schemeClr val="accent1"/>
                </a:solidFill>
              </a:defRPr>
            </a:lvl1pPr>
          </a:lstStyle>
          <a:p>
            <a:fld id="{5C6687BE-C7F0-2E48-A7D9-9106ED12C951}" type="slidenum">
              <a:rPr lang="en-US" smtClean="0"/>
              <a:pPr/>
              <a:t>‹#›</a:t>
            </a:fld>
            <a:endParaRPr lang="en-US" dirty="0"/>
          </a:p>
        </p:txBody>
      </p:sp>
      <p:cxnSp>
        <p:nvCxnSpPr>
          <p:cNvPr id="12" name="Straight Connector 11"/>
          <p:cNvCxnSpPr/>
          <p:nvPr/>
        </p:nvCxnSpPr>
        <p:spPr>
          <a:xfrm>
            <a:off x="0" y="6144768"/>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304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mmons.wikimedia.org/wiki/File:Thank_you_001.jpg"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533402"/>
            <a:ext cx="7543800" cy="2895599"/>
          </a:xfrm>
        </p:spPr>
        <p:txBody>
          <a:bodyPr>
            <a:noAutofit/>
          </a:bodyPr>
          <a:lstStyle/>
          <a:p>
            <a:r>
              <a:rPr lang="en-US" sz="3600" b="1" dirty="0"/>
              <a:t>ING 112A - SPRING 2022 </a:t>
            </a:r>
            <a:br>
              <a:rPr lang="en-US" sz="3600" b="1" dirty="0"/>
            </a:br>
            <a:br>
              <a:rPr lang="en-US" sz="3600" b="1" dirty="0"/>
            </a:br>
            <a:br>
              <a:rPr lang="en-US" sz="3600" dirty="0"/>
            </a:br>
            <a:r>
              <a:rPr lang="en-US" sz="3600" dirty="0"/>
              <a:t>Week 6</a:t>
            </a:r>
            <a:br>
              <a:rPr lang="en-US" sz="3600" dirty="0"/>
            </a:br>
            <a:r>
              <a:rPr lang="en-US" sz="3600" dirty="0"/>
              <a:t>UNIT 3 - interpreting data</a:t>
            </a:r>
          </a:p>
        </p:txBody>
      </p:sp>
      <p:sp>
        <p:nvSpPr>
          <p:cNvPr id="3" name="Subtitle 2"/>
          <p:cNvSpPr>
            <a:spLocks noGrp="1"/>
          </p:cNvSpPr>
          <p:nvPr>
            <p:ph type="subTitle" idx="1"/>
          </p:nvPr>
        </p:nvSpPr>
        <p:spPr>
          <a:xfrm>
            <a:off x="3048000" y="4038601"/>
            <a:ext cx="6400800" cy="2209799"/>
          </a:xfrm>
        </p:spPr>
        <p:txBody>
          <a:bodyPr>
            <a:normAutofit/>
          </a:bodyPr>
          <a:lstStyle/>
          <a:p>
            <a:endParaRPr lang="en-US" sz="2400" b="1" dirty="0"/>
          </a:p>
          <a:p>
            <a:r>
              <a:rPr lang="en-US" sz="2400" b="1" dirty="0"/>
              <a:t>ASLI ÖZKARA</a:t>
            </a:r>
          </a:p>
          <a:p>
            <a:r>
              <a:rPr lang="en-US" sz="2400" b="1" dirty="0"/>
              <a:t>ITU, ADVANCED ENGLISH PROGRAM</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0ED-2C10-4EA8-BF31-538273458A56}"/>
              </a:ext>
            </a:extLst>
          </p:cNvPr>
          <p:cNvSpPr>
            <a:spLocks noGrp="1"/>
          </p:cNvSpPr>
          <p:nvPr>
            <p:ph type="title"/>
          </p:nvPr>
        </p:nvSpPr>
        <p:spPr>
          <a:xfrm>
            <a:off x="2057401" y="503238"/>
            <a:ext cx="7694613" cy="868362"/>
          </a:xfrm>
        </p:spPr>
        <p:txBody>
          <a:bodyPr>
            <a:normAutofit fontScale="90000"/>
          </a:bodyPr>
          <a:lstStyle/>
          <a:p>
            <a:r>
              <a:rPr lang="en-GB" b="1" dirty="0"/>
              <a:t>CONTINUOUS CHANGE in the TREND</a:t>
            </a:r>
          </a:p>
        </p:txBody>
      </p:sp>
      <p:sp>
        <p:nvSpPr>
          <p:cNvPr id="15" name="Content Placeholder 14">
            <a:extLst>
              <a:ext uri="{FF2B5EF4-FFF2-40B4-BE49-F238E27FC236}">
                <a16:creationId xmlns:a16="http://schemas.microsoft.com/office/drawing/2014/main" id="{6C4A0D1E-81D4-4498-9E8D-7B326BCC9D7F}"/>
              </a:ext>
            </a:extLst>
          </p:cNvPr>
          <p:cNvSpPr>
            <a:spLocks noGrp="1"/>
          </p:cNvSpPr>
          <p:nvPr>
            <p:ph idx="1"/>
          </p:nvPr>
        </p:nvSpPr>
        <p:spPr>
          <a:xfrm>
            <a:off x="1981200" y="1371600"/>
            <a:ext cx="8534400" cy="5181600"/>
          </a:xfrm>
        </p:spPr>
        <p:txBody>
          <a:bodyPr>
            <a:normAutofit/>
          </a:bodyPr>
          <a:lstStyle/>
          <a:p>
            <a:pPr marL="36000">
              <a:spcBef>
                <a:spcPts val="600"/>
              </a:spcBef>
              <a:buFont typeface="Wingdings" panose="05000000000000000000" pitchFamily="2" charset="2"/>
              <a:buChar char="q"/>
            </a:pPr>
            <a:r>
              <a:rPr lang="en-GB" dirty="0">
                <a:solidFill>
                  <a:srgbClr val="FF0000"/>
                </a:solidFill>
              </a:rPr>
              <a:t>VERBS</a:t>
            </a:r>
          </a:p>
          <a:p>
            <a:pPr marL="36000" lvl="1">
              <a:buFont typeface="Wingdings" panose="05000000000000000000" pitchFamily="2" charset="2"/>
              <a:buChar char="§"/>
            </a:pPr>
            <a:r>
              <a:rPr lang="en-GB" dirty="0"/>
              <a:t>change constantly/continuously</a:t>
            </a:r>
          </a:p>
          <a:p>
            <a:pPr marL="36000" lvl="1">
              <a:buFont typeface="Wingdings" panose="05000000000000000000" pitchFamily="2" charset="2"/>
              <a:buChar char="§"/>
            </a:pPr>
            <a:r>
              <a:rPr lang="en-GB" dirty="0"/>
              <a:t>fluctuate – shift up and down</a:t>
            </a:r>
          </a:p>
          <a:p>
            <a:pPr marL="36000">
              <a:spcBef>
                <a:spcPts val="600"/>
              </a:spcBef>
              <a:buFont typeface="Wingdings" panose="05000000000000000000" pitchFamily="2" charset="2"/>
              <a:buChar char="q"/>
            </a:pPr>
            <a:r>
              <a:rPr lang="en-GB" dirty="0">
                <a:solidFill>
                  <a:srgbClr val="FF0000"/>
                </a:solidFill>
              </a:rPr>
              <a:t>NOUNS</a:t>
            </a:r>
          </a:p>
          <a:p>
            <a:pPr marL="36000" lvl="1">
              <a:buFont typeface="Wingdings" panose="05000000000000000000" pitchFamily="2" charset="2"/>
              <a:buChar char="§"/>
            </a:pPr>
            <a:r>
              <a:rPr lang="en-GB" dirty="0"/>
              <a:t>constant change – fluctuation </a:t>
            </a:r>
          </a:p>
          <a:p>
            <a:pPr marL="36000" lvl="1">
              <a:buFont typeface="Wingdings" panose="05000000000000000000" pitchFamily="2" charset="2"/>
              <a:buChar char="§"/>
            </a:pPr>
            <a:endParaRPr lang="en-GB" dirty="0"/>
          </a:p>
          <a:p>
            <a:pPr marL="0" lvl="1" indent="0">
              <a:buNone/>
            </a:pPr>
            <a:r>
              <a:rPr lang="en-GB" dirty="0"/>
              <a:t>e.g. The population of whales </a:t>
            </a:r>
            <a:r>
              <a:rPr lang="en-GB" dirty="0">
                <a:solidFill>
                  <a:srgbClr val="FF0000"/>
                </a:solidFill>
              </a:rPr>
              <a:t>has </a:t>
            </a:r>
          </a:p>
          <a:p>
            <a:pPr marL="0" lvl="1" indent="0">
              <a:buNone/>
            </a:pPr>
            <a:r>
              <a:rPr lang="en-GB" dirty="0">
                <a:solidFill>
                  <a:srgbClr val="FF0000"/>
                </a:solidFill>
              </a:rPr>
              <a:t>changed constantly</a:t>
            </a:r>
            <a:r>
              <a:rPr lang="en-GB" dirty="0"/>
              <a:t> since 2017.</a:t>
            </a:r>
          </a:p>
          <a:p>
            <a:pPr marL="0" lvl="1" indent="0">
              <a:buNone/>
            </a:pPr>
            <a:r>
              <a:rPr lang="en-GB" dirty="0"/>
              <a:t>e.g. There is a </a:t>
            </a:r>
            <a:r>
              <a:rPr lang="en-GB" dirty="0">
                <a:solidFill>
                  <a:srgbClr val="FF0000"/>
                </a:solidFill>
              </a:rPr>
              <a:t>fluctuation </a:t>
            </a:r>
            <a:r>
              <a:rPr lang="en-GB" dirty="0"/>
              <a:t>in the</a:t>
            </a:r>
          </a:p>
          <a:p>
            <a:pPr marL="0" lvl="1" indent="0">
              <a:buNone/>
            </a:pPr>
            <a:r>
              <a:rPr lang="en-GB" dirty="0"/>
              <a:t>number of whales.</a:t>
            </a:r>
          </a:p>
          <a:p>
            <a:pPr marL="0" lvl="1" indent="0">
              <a:buNone/>
            </a:pPr>
            <a:endParaRPr lang="en-GB" dirty="0"/>
          </a:p>
        </p:txBody>
      </p:sp>
      <p:pic>
        <p:nvPicPr>
          <p:cNvPr id="16" name="Picture 15">
            <a:extLst>
              <a:ext uri="{FF2B5EF4-FFF2-40B4-BE49-F238E27FC236}">
                <a16:creationId xmlns:a16="http://schemas.microsoft.com/office/drawing/2014/main" id="{7182D402-7DFC-480C-98F6-936935C2CD05}"/>
              </a:ext>
            </a:extLst>
          </p:cNvPr>
          <p:cNvPicPr>
            <a:picLocks noChangeAspect="1"/>
          </p:cNvPicPr>
          <p:nvPr/>
        </p:nvPicPr>
        <p:blipFill>
          <a:blip r:embed="rId2"/>
          <a:stretch>
            <a:fillRect/>
          </a:stretch>
        </p:blipFill>
        <p:spPr>
          <a:xfrm>
            <a:off x="5840413" y="2057400"/>
            <a:ext cx="3911600" cy="3200400"/>
          </a:xfrm>
          <a:prstGeom prst="rect">
            <a:avLst/>
          </a:prstGeom>
        </p:spPr>
      </p:pic>
    </p:spTree>
    <p:extLst>
      <p:ext uri="{BB962C8B-B14F-4D97-AF65-F5344CB8AC3E}">
        <p14:creationId xmlns:p14="http://schemas.microsoft.com/office/powerpoint/2010/main" val="126801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0ED-2C10-4EA8-BF31-538273458A56}"/>
              </a:ext>
            </a:extLst>
          </p:cNvPr>
          <p:cNvSpPr>
            <a:spLocks noGrp="1"/>
          </p:cNvSpPr>
          <p:nvPr>
            <p:ph type="title"/>
          </p:nvPr>
        </p:nvSpPr>
        <p:spPr>
          <a:xfrm>
            <a:off x="1828800" y="503238"/>
            <a:ext cx="8382000" cy="868362"/>
          </a:xfrm>
        </p:spPr>
        <p:txBody>
          <a:bodyPr>
            <a:normAutofit fontScale="90000"/>
          </a:bodyPr>
          <a:lstStyle/>
          <a:p>
            <a:r>
              <a:rPr lang="en-GB" b="1" dirty="0"/>
              <a:t>ADJECTIVES &amp; ADVERBS to be used (</a:t>
            </a:r>
            <a:r>
              <a:rPr lang="en-GB" b="1" cap="none" dirty="0"/>
              <a:t>p</a:t>
            </a:r>
            <a:r>
              <a:rPr lang="en-GB" b="1" dirty="0"/>
              <a:t>. 52)</a:t>
            </a:r>
          </a:p>
        </p:txBody>
      </p:sp>
      <p:sp>
        <p:nvSpPr>
          <p:cNvPr id="15" name="Content Placeholder 14">
            <a:extLst>
              <a:ext uri="{FF2B5EF4-FFF2-40B4-BE49-F238E27FC236}">
                <a16:creationId xmlns:a16="http://schemas.microsoft.com/office/drawing/2014/main" id="{6C4A0D1E-81D4-4498-9E8D-7B326BCC9D7F}"/>
              </a:ext>
            </a:extLst>
          </p:cNvPr>
          <p:cNvSpPr>
            <a:spLocks noGrp="1"/>
          </p:cNvSpPr>
          <p:nvPr>
            <p:ph idx="1"/>
          </p:nvPr>
        </p:nvSpPr>
        <p:spPr>
          <a:xfrm>
            <a:off x="1981200" y="1371600"/>
            <a:ext cx="8534400" cy="5181600"/>
          </a:xfrm>
        </p:spPr>
        <p:txBody>
          <a:bodyPr>
            <a:normAutofit/>
          </a:bodyPr>
          <a:lstStyle/>
          <a:p>
            <a:pPr marL="36000">
              <a:spcBef>
                <a:spcPts val="600"/>
              </a:spcBef>
              <a:buFont typeface="Wingdings" panose="05000000000000000000" pitchFamily="2" charset="2"/>
              <a:buChar char="q"/>
            </a:pPr>
            <a:r>
              <a:rPr lang="en-GB" dirty="0">
                <a:solidFill>
                  <a:srgbClr val="FF0000"/>
                </a:solidFill>
              </a:rPr>
              <a:t> Degree of change</a:t>
            </a:r>
          </a:p>
          <a:p>
            <a:pPr marL="36000" lvl="1">
              <a:buFont typeface="Wingdings" panose="05000000000000000000" pitchFamily="2" charset="2"/>
              <a:buChar char="§"/>
            </a:pPr>
            <a:r>
              <a:rPr lang="en-GB" dirty="0"/>
              <a:t>gentle – moderate(</a:t>
            </a:r>
            <a:r>
              <a:rPr lang="en-GB" dirty="0" err="1"/>
              <a:t>ly</a:t>
            </a:r>
            <a:r>
              <a:rPr lang="en-GB" dirty="0"/>
              <a:t>) – slight(</a:t>
            </a:r>
            <a:r>
              <a:rPr lang="en-GB" dirty="0" err="1"/>
              <a:t>ly</a:t>
            </a:r>
            <a:r>
              <a:rPr lang="en-GB" dirty="0"/>
              <a:t>) – small – minimal(</a:t>
            </a:r>
            <a:r>
              <a:rPr lang="en-GB" dirty="0" err="1"/>
              <a:t>ly</a:t>
            </a:r>
            <a:r>
              <a:rPr lang="en-GB" dirty="0"/>
              <a:t>)</a:t>
            </a:r>
          </a:p>
          <a:p>
            <a:pPr marL="36000" lvl="1">
              <a:buFont typeface="Wingdings" panose="05000000000000000000" pitchFamily="2" charset="2"/>
              <a:buChar char="§"/>
            </a:pPr>
            <a:r>
              <a:rPr lang="en-GB" dirty="0"/>
              <a:t>dramatic(ally) – marked(</a:t>
            </a:r>
            <a:r>
              <a:rPr lang="en-GB" dirty="0" err="1"/>
              <a:t>ly</a:t>
            </a:r>
            <a:r>
              <a:rPr lang="en-GB" dirty="0"/>
              <a:t>) – sharp(</a:t>
            </a:r>
            <a:r>
              <a:rPr lang="en-GB" dirty="0" err="1"/>
              <a:t>ly</a:t>
            </a:r>
            <a:r>
              <a:rPr lang="en-GB" dirty="0"/>
              <a:t>) – significant(</a:t>
            </a:r>
            <a:r>
              <a:rPr lang="en-GB" dirty="0" err="1"/>
              <a:t>ly</a:t>
            </a:r>
            <a:r>
              <a:rPr lang="en-GB" dirty="0"/>
              <a:t>) – steep(</a:t>
            </a:r>
            <a:r>
              <a:rPr lang="en-GB" dirty="0" err="1"/>
              <a:t>ly</a:t>
            </a:r>
            <a:r>
              <a:rPr lang="en-GB" dirty="0"/>
              <a:t>) </a:t>
            </a:r>
          </a:p>
          <a:p>
            <a:pPr marL="36000" lvl="1">
              <a:buFont typeface="Wingdings" panose="05000000000000000000" pitchFamily="2" charset="2"/>
              <a:buChar char="§"/>
            </a:pPr>
            <a:endParaRPr lang="en-GB" dirty="0"/>
          </a:p>
          <a:p>
            <a:pPr marL="342900" lvl="1" indent="-342900">
              <a:buFont typeface="Wingdings" panose="05000000000000000000" pitchFamily="2" charset="2"/>
              <a:buChar char="q"/>
            </a:pPr>
            <a:r>
              <a:rPr lang="en-GB" sz="2000" dirty="0">
                <a:solidFill>
                  <a:srgbClr val="FF0000"/>
                </a:solidFill>
              </a:rPr>
              <a:t>Speed of change</a:t>
            </a:r>
          </a:p>
          <a:p>
            <a:pPr marL="342900" lvl="1" indent="-342900">
              <a:buFont typeface="Wingdings" panose="05000000000000000000" pitchFamily="2" charset="2"/>
              <a:buChar char="§"/>
            </a:pPr>
            <a:r>
              <a:rPr lang="en-GB" dirty="0"/>
              <a:t>gradual(</a:t>
            </a:r>
            <a:r>
              <a:rPr lang="en-GB" dirty="0" err="1"/>
              <a:t>ly</a:t>
            </a:r>
            <a:r>
              <a:rPr lang="en-GB" dirty="0"/>
              <a:t>) – slow(</a:t>
            </a:r>
            <a:r>
              <a:rPr lang="en-GB" dirty="0" err="1"/>
              <a:t>ly</a:t>
            </a:r>
            <a:r>
              <a:rPr lang="en-GB" dirty="0"/>
              <a:t>) – </a:t>
            </a:r>
            <a:r>
              <a:rPr lang="en-GB" dirty="0" err="1"/>
              <a:t>steadi</a:t>
            </a:r>
            <a:r>
              <a:rPr lang="en-GB" dirty="0"/>
              <a:t>(</a:t>
            </a:r>
            <a:r>
              <a:rPr lang="en-GB" dirty="0" err="1"/>
              <a:t>ly</a:t>
            </a:r>
            <a:r>
              <a:rPr lang="en-GB" dirty="0"/>
              <a:t>)</a:t>
            </a:r>
          </a:p>
          <a:p>
            <a:pPr marL="342900" lvl="1" indent="-342900">
              <a:buFont typeface="Wingdings" panose="05000000000000000000" pitchFamily="2" charset="2"/>
              <a:buChar char="§"/>
            </a:pPr>
            <a:r>
              <a:rPr lang="en-GB" dirty="0"/>
              <a:t>quick(</a:t>
            </a:r>
            <a:r>
              <a:rPr lang="en-GB" dirty="0" err="1"/>
              <a:t>ly</a:t>
            </a:r>
            <a:r>
              <a:rPr lang="en-GB" dirty="0"/>
              <a:t>) – rapid(</a:t>
            </a:r>
            <a:r>
              <a:rPr lang="en-GB" dirty="0" err="1"/>
              <a:t>ly</a:t>
            </a:r>
            <a:r>
              <a:rPr lang="en-GB" dirty="0"/>
              <a:t>) – sudden(</a:t>
            </a:r>
            <a:r>
              <a:rPr lang="en-GB" dirty="0" err="1"/>
              <a:t>ly</a:t>
            </a:r>
            <a:r>
              <a:rPr lang="en-GB" dirty="0"/>
              <a:t>) – swift(</a:t>
            </a:r>
            <a:r>
              <a:rPr lang="en-GB" dirty="0" err="1"/>
              <a:t>ly</a:t>
            </a:r>
            <a:r>
              <a:rPr lang="en-GB" dirty="0"/>
              <a:t>)</a:t>
            </a:r>
          </a:p>
          <a:p>
            <a:pPr marL="342900" lvl="1" indent="-342900">
              <a:buFont typeface="Wingdings" panose="05000000000000000000" pitchFamily="2" charset="2"/>
              <a:buChar char="§"/>
            </a:pPr>
            <a:endParaRPr lang="en-GB" dirty="0"/>
          </a:p>
          <a:p>
            <a:pPr marL="0" lvl="1" indent="0">
              <a:buNone/>
            </a:pPr>
            <a:r>
              <a:rPr lang="en-GB" dirty="0"/>
              <a:t>e.g. There has been a </a:t>
            </a:r>
            <a:r>
              <a:rPr lang="en-GB" dirty="0">
                <a:solidFill>
                  <a:srgbClr val="FF0000"/>
                </a:solidFill>
              </a:rPr>
              <a:t>rapid</a:t>
            </a:r>
            <a:r>
              <a:rPr lang="en-GB" dirty="0"/>
              <a:t> </a:t>
            </a:r>
            <a:r>
              <a:rPr lang="en-GB" dirty="0">
                <a:solidFill>
                  <a:srgbClr val="00B0F0"/>
                </a:solidFill>
              </a:rPr>
              <a:t>growth</a:t>
            </a:r>
            <a:r>
              <a:rPr lang="en-GB" dirty="0"/>
              <a:t> in the number of bears since 2017.</a:t>
            </a:r>
          </a:p>
          <a:p>
            <a:pPr marL="0" lvl="1" indent="0">
              <a:buNone/>
            </a:pPr>
            <a:r>
              <a:rPr lang="en-GB" dirty="0"/>
              <a:t>e.g. The population of bears </a:t>
            </a:r>
            <a:r>
              <a:rPr lang="en-GB" dirty="0">
                <a:solidFill>
                  <a:srgbClr val="00B0F0"/>
                </a:solidFill>
              </a:rPr>
              <a:t>increased</a:t>
            </a:r>
            <a:r>
              <a:rPr lang="en-GB" dirty="0"/>
              <a:t> </a:t>
            </a:r>
            <a:r>
              <a:rPr lang="en-GB" dirty="0">
                <a:solidFill>
                  <a:srgbClr val="FF0000"/>
                </a:solidFill>
              </a:rPr>
              <a:t>markedly</a:t>
            </a:r>
            <a:r>
              <a:rPr lang="en-GB" dirty="0"/>
              <a:t> from about 60 to 100 between 2018 and 2019.</a:t>
            </a:r>
          </a:p>
          <a:p>
            <a:pPr marL="0" lvl="1" indent="0">
              <a:buNone/>
            </a:pPr>
            <a:endParaRPr lang="en-GB" dirty="0"/>
          </a:p>
          <a:p>
            <a:pPr marL="0" lvl="1" indent="0">
              <a:buNone/>
            </a:pPr>
            <a:endParaRPr lang="en-GB" dirty="0"/>
          </a:p>
          <a:p>
            <a:pPr marL="342900" lvl="1" indent="-342900">
              <a:buFont typeface="Wingdings" panose="05000000000000000000" pitchFamily="2" charset="2"/>
              <a:buChar char="§"/>
            </a:pPr>
            <a:endParaRPr lang="en-GB" dirty="0">
              <a:solidFill>
                <a:srgbClr val="FF0000"/>
              </a:solidFill>
            </a:endParaRPr>
          </a:p>
          <a:p>
            <a:pPr marL="36000" lvl="1">
              <a:buFont typeface="Wingdings" panose="05000000000000000000" pitchFamily="2" charset="2"/>
              <a:buChar char="§"/>
            </a:pPr>
            <a:endParaRPr lang="en-GB" dirty="0"/>
          </a:p>
          <a:p>
            <a:pPr marL="0" lvl="1" indent="0">
              <a:buNone/>
            </a:pPr>
            <a:endParaRPr lang="en-GB" dirty="0"/>
          </a:p>
        </p:txBody>
      </p:sp>
    </p:spTree>
    <p:extLst>
      <p:ext uri="{BB962C8B-B14F-4D97-AF65-F5344CB8AC3E}">
        <p14:creationId xmlns:p14="http://schemas.microsoft.com/office/powerpoint/2010/main" val="352970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4A7C-C04F-4E14-9722-84396E7EEBC9}"/>
              </a:ext>
            </a:extLst>
          </p:cNvPr>
          <p:cNvSpPr>
            <a:spLocks noGrp="1"/>
          </p:cNvSpPr>
          <p:nvPr>
            <p:ph type="title"/>
          </p:nvPr>
        </p:nvSpPr>
        <p:spPr>
          <a:xfrm>
            <a:off x="2132149" y="279903"/>
            <a:ext cx="6251303" cy="1049235"/>
          </a:xfrm>
        </p:spPr>
        <p:txBody>
          <a:bodyPr/>
          <a:lstStyle/>
          <a:p>
            <a:pPr algn="l"/>
            <a:r>
              <a:rPr lang="en-GB" dirty="0"/>
              <a:t>exercise 2</a:t>
            </a:r>
          </a:p>
        </p:txBody>
      </p:sp>
      <p:pic>
        <p:nvPicPr>
          <p:cNvPr id="4" name="Content Placeholder 3">
            <a:extLst>
              <a:ext uri="{FF2B5EF4-FFF2-40B4-BE49-F238E27FC236}">
                <a16:creationId xmlns:a16="http://schemas.microsoft.com/office/drawing/2014/main" id="{EF04C67A-B251-47E1-ADDB-F2FF7553B4BC}"/>
              </a:ext>
            </a:extLst>
          </p:cNvPr>
          <p:cNvPicPr>
            <a:picLocks noGrp="1" noChangeAspect="1"/>
          </p:cNvPicPr>
          <p:nvPr>
            <p:ph idx="1"/>
          </p:nvPr>
        </p:nvPicPr>
        <p:blipFill rotWithShape="1">
          <a:blip r:embed="rId2"/>
          <a:srcRect l="36332" t="26507" r="36332" b="12366"/>
          <a:stretch/>
        </p:blipFill>
        <p:spPr>
          <a:xfrm>
            <a:off x="4800601" y="457201"/>
            <a:ext cx="4293357" cy="5400365"/>
          </a:xfrm>
          <a:prstGeom prst="rect">
            <a:avLst/>
          </a:prstGeom>
        </p:spPr>
      </p:pic>
    </p:spTree>
    <p:extLst>
      <p:ext uri="{BB962C8B-B14F-4D97-AF65-F5344CB8AC3E}">
        <p14:creationId xmlns:p14="http://schemas.microsoft.com/office/powerpoint/2010/main" val="91827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910" y="381001"/>
            <a:ext cx="5386026" cy="612925"/>
          </a:xfrm>
          <a:prstGeom prst="rect">
            <a:avLst/>
          </a:prstGeom>
        </p:spPr>
        <p:txBody>
          <a:bodyPr wrap="none">
            <a:spAutoFit/>
          </a:bodyPr>
          <a:lstStyle/>
          <a:p>
            <a:pPr algn="just" defTabSz="457200">
              <a:lnSpc>
                <a:spcPct val="115000"/>
              </a:lnSpc>
              <a:spcAft>
                <a:spcPts val="800"/>
              </a:spcAft>
            </a:pPr>
            <a:r>
              <a:rPr lang="en-US" sz="3200" b="1" dirty="0">
                <a:solidFill>
                  <a:srgbClr val="FB8C29"/>
                </a:solidFill>
                <a:latin typeface="Rockwell" panose="02060603020205020403"/>
                <a:ea typeface="Times New Roman" panose="02020603050405020304" pitchFamily="18" charset="0"/>
                <a:cs typeface="Times New Roman" panose="02020603050405020304" pitchFamily="18" charset="0"/>
              </a:rPr>
              <a:t>MAKING COMPARISONS</a:t>
            </a:r>
            <a:endParaRPr lang="en-US" sz="3200" dirty="0">
              <a:solidFill>
                <a:srgbClr val="FB8C29"/>
              </a:solidFill>
              <a:latin typeface="Rockwell" panose="02060603020205020403"/>
              <a:ea typeface="Calibri" panose="020F0502020204030204" pitchFamily="34" charset="0"/>
              <a:cs typeface="Times New Roman" panose="02020603050405020304" pitchFamily="18" charset="0"/>
            </a:endParaRPr>
          </a:p>
        </p:txBody>
      </p:sp>
      <p:sp>
        <p:nvSpPr>
          <p:cNvPr id="3" name="Rectangle 2"/>
          <p:cNvSpPr/>
          <p:nvPr/>
        </p:nvSpPr>
        <p:spPr>
          <a:xfrm>
            <a:off x="1981200" y="1371601"/>
            <a:ext cx="7848600" cy="4524315"/>
          </a:xfrm>
          <a:prstGeom prst="rect">
            <a:avLst/>
          </a:prstGeom>
        </p:spPr>
        <p:txBody>
          <a:bodyPr wrap="square">
            <a:spAutoFit/>
          </a:bodyPr>
          <a:lstStyle/>
          <a:p>
            <a:pPr marL="342900" indent="-342900" defTabSz="457200">
              <a:buFont typeface="Wingdings" panose="05000000000000000000" pitchFamily="2" charset="2"/>
              <a:buChar char="q"/>
            </a:pPr>
            <a:r>
              <a:rPr lang="en-GB" sz="2400" dirty="0">
                <a:solidFill>
                  <a:prstClr val="white">
                    <a:lumMod val="95000"/>
                  </a:prstClr>
                </a:solidFill>
                <a:latin typeface="Rockwell" panose="02060603020205020403"/>
                <a:ea typeface="Calibri" panose="020F0502020204030204" pitchFamily="34" charset="0"/>
                <a:cs typeface="Times" panose="02020603050405020304" pitchFamily="18" charset="0"/>
              </a:rPr>
              <a:t>We use comparisons to show </a:t>
            </a:r>
            <a:r>
              <a:rPr lang="en-GB" sz="2400" dirty="0">
                <a:solidFill>
                  <a:srgbClr val="FF0000"/>
                </a:solidFill>
                <a:latin typeface="Rockwell" panose="02060603020205020403"/>
                <a:ea typeface="Calibri" panose="020F0502020204030204" pitchFamily="34" charset="0"/>
                <a:cs typeface="Times" panose="02020603050405020304" pitchFamily="18" charset="0"/>
              </a:rPr>
              <a:t>similarities</a:t>
            </a:r>
            <a:r>
              <a:rPr lang="en-GB" sz="2400" dirty="0">
                <a:solidFill>
                  <a:srgbClr val="26282A"/>
                </a:solidFill>
                <a:latin typeface="Rockwell" panose="02060603020205020403"/>
                <a:ea typeface="Calibri" panose="020F0502020204030204" pitchFamily="34" charset="0"/>
                <a:cs typeface="Times" panose="02020603050405020304" pitchFamily="18" charset="0"/>
              </a:rPr>
              <a:t> </a:t>
            </a:r>
            <a:r>
              <a:rPr lang="en-GB" sz="2400" dirty="0">
                <a:solidFill>
                  <a:prstClr val="white">
                    <a:lumMod val="95000"/>
                  </a:prstClr>
                </a:solidFill>
                <a:latin typeface="Rockwell" panose="02060603020205020403"/>
                <a:ea typeface="Calibri" panose="020F0502020204030204" pitchFamily="34" charset="0"/>
                <a:cs typeface="Times" panose="02020603050405020304" pitchFamily="18" charset="0"/>
              </a:rPr>
              <a:t>&amp;</a:t>
            </a:r>
            <a:r>
              <a:rPr lang="en-GB" sz="2400" dirty="0">
                <a:solidFill>
                  <a:srgbClr val="26282A"/>
                </a:solidFill>
                <a:latin typeface="Rockwell" panose="02060603020205020403"/>
                <a:ea typeface="Calibri" panose="020F0502020204030204" pitchFamily="34" charset="0"/>
                <a:cs typeface="Times" panose="02020603050405020304" pitchFamily="18" charset="0"/>
              </a:rPr>
              <a:t> </a:t>
            </a:r>
            <a:r>
              <a:rPr lang="en-GB" sz="2400" dirty="0">
                <a:solidFill>
                  <a:srgbClr val="FF0000"/>
                </a:solidFill>
                <a:latin typeface="Rockwell" panose="02060603020205020403"/>
                <a:ea typeface="Calibri" panose="020F0502020204030204" pitchFamily="34" charset="0"/>
                <a:cs typeface="Times" panose="02020603050405020304" pitchFamily="18" charset="0"/>
              </a:rPr>
              <a:t>differences</a:t>
            </a:r>
            <a:r>
              <a:rPr lang="en-GB" sz="2400" dirty="0">
                <a:solidFill>
                  <a:srgbClr val="26282A"/>
                </a:solidFill>
                <a:latin typeface="Rockwell" panose="02060603020205020403"/>
                <a:ea typeface="Calibri" panose="020F0502020204030204" pitchFamily="34" charset="0"/>
                <a:cs typeface="Times" panose="02020603050405020304" pitchFamily="18" charset="0"/>
              </a:rPr>
              <a:t>.</a:t>
            </a:r>
          </a:p>
          <a:p>
            <a:pPr marL="342900" indent="-342900" defTabSz="457200">
              <a:buFont typeface="Wingdings" panose="05000000000000000000" pitchFamily="2" charset="2"/>
              <a:buChar char="q"/>
            </a:pPr>
            <a:r>
              <a:rPr lang="tr-TR" sz="2400" dirty="0">
                <a:solidFill>
                  <a:prstClr val="white">
                    <a:lumMod val="95000"/>
                  </a:prstClr>
                </a:solidFill>
                <a:latin typeface="Rockwell" panose="02060603020205020403"/>
                <a:ea typeface="Calibri" panose="020F0502020204030204" pitchFamily="34" charset="0"/>
                <a:cs typeface="Times" panose="02020603050405020304" pitchFamily="18" charset="0"/>
              </a:rPr>
              <a:t> To present comparisons, generally </a:t>
            </a:r>
            <a:r>
              <a:rPr lang="tr-TR" sz="2400" dirty="0">
                <a:solidFill>
                  <a:srgbClr val="FF0000"/>
                </a:solidFill>
                <a:latin typeface="Rockwell" panose="02060603020205020403"/>
                <a:ea typeface="Calibri" panose="020F0502020204030204" pitchFamily="34" charset="0"/>
                <a:cs typeface="Times" panose="02020603050405020304" pitchFamily="18" charset="0"/>
              </a:rPr>
              <a:t>bar graphs </a:t>
            </a:r>
            <a:r>
              <a:rPr lang="tr-TR" sz="2400" dirty="0">
                <a:solidFill>
                  <a:prstClr val="white">
                    <a:lumMod val="95000"/>
                  </a:prstClr>
                </a:solidFill>
                <a:latin typeface="Rockwell" panose="02060603020205020403"/>
                <a:ea typeface="Calibri" panose="020F0502020204030204" pitchFamily="34" charset="0"/>
                <a:cs typeface="Times" panose="02020603050405020304" pitchFamily="18" charset="0"/>
              </a:rPr>
              <a:t>and</a:t>
            </a:r>
            <a:r>
              <a:rPr lang="tr-TR" sz="2400" dirty="0">
                <a:solidFill>
                  <a:srgbClr val="26282A"/>
                </a:solidFill>
                <a:latin typeface="Rockwell" panose="02060603020205020403"/>
                <a:ea typeface="Calibri" panose="020F0502020204030204" pitchFamily="34" charset="0"/>
                <a:cs typeface="Times" panose="02020603050405020304" pitchFamily="18" charset="0"/>
              </a:rPr>
              <a:t> </a:t>
            </a:r>
            <a:r>
              <a:rPr lang="tr-TR" sz="2400" dirty="0">
                <a:solidFill>
                  <a:srgbClr val="FF0000"/>
                </a:solidFill>
                <a:latin typeface="Rockwell" panose="02060603020205020403"/>
                <a:ea typeface="Calibri" panose="020F0502020204030204" pitchFamily="34" charset="0"/>
                <a:cs typeface="Times" panose="02020603050405020304" pitchFamily="18" charset="0"/>
              </a:rPr>
              <a:t>pie charts </a:t>
            </a:r>
            <a:r>
              <a:rPr lang="tr-TR" sz="2400" dirty="0">
                <a:solidFill>
                  <a:prstClr val="white">
                    <a:lumMod val="95000"/>
                  </a:prstClr>
                </a:solidFill>
                <a:latin typeface="Rockwell" panose="02060603020205020403"/>
                <a:ea typeface="Calibri" panose="020F0502020204030204" pitchFamily="34" charset="0"/>
                <a:cs typeface="Times" panose="02020603050405020304" pitchFamily="18" charset="0"/>
              </a:rPr>
              <a:t>are </a:t>
            </a:r>
            <a:r>
              <a:rPr lang="en-GB" sz="2400" dirty="0">
                <a:solidFill>
                  <a:prstClr val="white">
                    <a:lumMod val="95000"/>
                  </a:prstClr>
                </a:solidFill>
                <a:latin typeface="Rockwell" panose="02060603020205020403"/>
                <a:ea typeface="Calibri" panose="020F0502020204030204" pitchFamily="34" charset="0"/>
                <a:cs typeface="Times" panose="02020603050405020304" pitchFamily="18" charset="0"/>
              </a:rPr>
              <a:t>used.</a:t>
            </a:r>
            <a:endParaRPr lang="en-US" sz="2400" dirty="0">
              <a:solidFill>
                <a:prstClr val="white">
                  <a:lumMod val="95000"/>
                </a:prstClr>
              </a:solidFill>
              <a:latin typeface="Rockwell" panose="02060603020205020403"/>
            </a:endParaRPr>
          </a:p>
          <a:p>
            <a:pPr marL="342900" indent="-342900" defTabSz="457200">
              <a:buFont typeface="Wingdings" panose="05000000000000000000" pitchFamily="2" charset="2"/>
              <a:buChar char="q"/>
            </a:pPr>
            <a:endParaRPr lang="en-GB" sz="2400" dirty="0">
              <a:solidFill>
                <a:srgbClr val="26282A"/>
              </a:solidFill>
              <a:latin typeface="Rockwell" panose="02060603020205020403"/>
              <a:ea typeface="Calibri" panose="020F0502020204030204" pitchFamily="34" charset="0"/>
              <a:cs typeface="Times" panose="02020603050405020304" pitchFamily="18" charset="0"/>
            </a:endParaRPr>
          </a:p>
          <a:p>
            <a:pPr defTabSz="457200"/>
            <a:endParaRPr lang="en-GB" sz="2400" dirty="0">
              <a:solidFill>
                <a:srgbClr val="26282A"/>
              </a:solidFill>
              <a:latin typeface="Rockwell" panose="02060603020205020403"/>
              <a:ea typeface="Calibri" panose="020F0502020204030204" pitchFamily="34" charset="0"/>
              <a:cs typeface="Times" panose="02020603050405020304" pitchFamily="18" charset="0"/>
            </a:endParaRPr>
          </a:p>
          <a:p>
            <a:pPr marL="800100" lvl="1" indent="-342900" defTabSz="457200">
              <a:buFont typeface="Wingdings" panose="05000000000000000000" pitchFamily="2" charset="2"/>
              <a:buChar char="§"/>
            </a:pPr>
            <a:r>
              <a:rPr lang="en-GB" sz="2400" dirty="0">
                <a:solidFill>
                  <a:prstClr val="white">
                    <a:lumMod val="95000"/>
                  </a:prstClr>
                </a:solidFill>
                <a:latin typeface="Rockwell" panose="02060603020205020403"/>
                <a:ea typeface="Calibri" panose="020F0502020204030204" pitchFamily="34" charset="0"/>
                <a:cs typeface="Times" panose="02020603050405020304" pitchFamily="18" charset="0"/>
              </a:rPr>
              <a:t>similar / dissimilar values</a:t>
            </a:r>
          </a:p>
          <a:p>
            <a:pPr marL="800100" lvl="1" indent="-342900" defTabSz="457200">
              <a:buFont typeface="Wingdings" panose="05000000000000000000" pitchFamily="2" charset="2"/>
              <a:buChar char="§"/>
            </a:pPr>
            <a:r>
              <a:rPr lang="en-GB" sz="2400" dirty="0">
                <a:solidFill>
                  <a:prstClr val="white">
                    <a:lumMod val="95000"/>
                  </a:prstClr>
                </a:solidFill>
                <a:latin typeface="Rockwell" panose="02060603020205020403"/>
                <a:ea typeface="Calibri" panose="020F0502020204030204" pitchFamily="34" charset="0"/>
                <a:cs typeface="Times" panose="02020603050405020304" pitchFamily="18" charset="0"/>
              </a:rPr>
              <a:t>equal values</a:t>
            </a:r>
          </a:p>
          <a:p>
            <a:pPr marL="800100" lvl="1" indent="-342900" defTabSz="457200">
              <a:buFont typeface="Wingdings" panose="05000000000000000000" pitchFamily="2" charset="2"/>
              <a:buChar char="§"/>
            </a:pPr>
            <a:r>
              <a:rPr lang="en-GB" sz="2400" dirty="0">
                <a:solidFill>
                  <a:prstClr val="white">
                    <a:lumMod val="95000"/>
                  </a:prstClr>
                </a:solidFill>
                <a:latin typeface="Rockwell" panose="02060603020205020403"/>
                <a:ea typeface="Calibri" panose="020F0502020204030204" pitchFamily="34" charset="0"/>
                <a:cs typeface="Times" panose="02020603050405020304" pitchFamily="18" charset="0"/>
              </a:rPr>
              <a:t>percentages</a:t>
            </a:r>
          </a:p>
          <a:p>
            <a:pPr marL="800100" lvl="1" indent="-342900" defTabSz="457200">
              <a:buFont typeface="Wingdings" panose="05000000000000000000" pitchFamily="2" charset="2"/>
              <a:buChar char="§"/>
            </a:pPr>
            <a:r>
              <a:rPr lang="en-GB" sz="2400" dirty="0">
                <a:solidFill>
                  <a:prstClr val="white">
                    <a:lumMod val="95000"/>
                  </a:prstClr>
                </a:solidFill>
                <a:latin typeface="Rockwell" panose="02060603020205020403"/>
                <a:ea typeface="Calibri" panose="020F0502020204030204" pitchFamily="34" charset="0"/>
                <a:cs typeface="Times" panose="02020603050405020304" pitchFamily="18" charset="0"/>
              </a:rPr>
              <a:t>proportions</a:t>
            </a:r>
          </a:p>
          <a:p>
            <a:pPr defTabSz="457200"/>
            <a:endParaRPr lang="en-GB" sz="2400" dirty="0">
              <a:solidFill>
                <a:srgbClr val="26282A"/>
              </a:solidFill>
              <a:latin typeface="Rockwell" panose="02060603020205020403"/>
              <a:ea typeface="Calibri" panose="020F0502020204030204" pitchFamily="34" charset="0"/>
              <a:cs typeface="Times" panose="02020603050405020304" pitchFamily="18" charset="0"/>
            </a:endParaRPr>
          </a:p>
          <a:p>
            <a:pPr marL="342900" indent="-342900" defTabSz="457200">
              <a:buFont typeface="Wingdings" panose="05000000000000000000" pitchFamily="2" charset="2"/>
              <a:buChar char="q"/>
            </a:pPr>
            <a:endParaRPr lang="en-GB" sz="2400" dirty="0">
              <a:solidFill>
                <a:srgbClr val="26282A"/>
              </a:solidFill>
              <a:latin typeface="Rockwell" panose="02060603020205020403"/>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245225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0ED-2C10-4EA8-BF31-538273458A56}"/>
              </a:ext>
            </a:extLst>
          </p:cNvPr>
          <p:cNvSpPr>
            <a:spLocks noGrp="1"/>
          </p:cNvSpPr>
          <p:nvPr>
            <p:ph type="title"/>
          </p:nvPr>
        </p:nvSpPr>
        <p:spPr>
          <a:xfrm>
            <a:off x="1676400" y="503238"/>
            <a:ext cx="8534400" cy="868362"/>
          </a:xfrm>
        </p:spPr>
        <p:txBody>
          <a:bodyPr/>
          <a:lstStyle/>
          <a:p>
            <a:r>
              <a:rPr lang="en-GB" sz="2800" b="1" dirty="0"/>
              <a:t>ADJECTIVES/ADVERBS used in COMPARISONS (</a:t>
            </a:r>
            <a:r>
              <a:rPr lang="en-GB" sz="2800" b="1" cap="none" dirty="0"/>
              <a:t>p. </a:t>
            </a:r>
            <a:r>
              <a:rPr lang="en-GB" sz="2800" b="1" dirty="0"/>
              <a:t>56)</a:t>
            </a:r>
          </a:p>
        </p:txBody>
      </p:sp>
      <p:sp>
        <p:nvSpPr>
          <p:cNvPr id="15" name="Content Placeholder 14">
            <a:extLst>
              <a:ext uri="{FF2B5EF4-FFF2-40B4-BE49-F238E27FC236}">
                <a16:creationId xmlns:a16="http://schemas.microsoft.com/office/drawing/2014/main" id="{6C4A0D1E-81D4-4498-9E8D-7B326BCC9D7F}"/>
              </a:ext>
            </a:extLst>
          </p:cNvPr>
          <p:cNvSpPr>
            <a:spLocks noGrp="1"/>
          </p:cNvSpPr>
          <p:nvPr>
            <p:ph idx="1"/>
          </p:nvPr>
        </p:nvSpPr>
        <p:spPr>
          <a:xfrm>
            <a:off x="1981200" y="1371600"/>
            <a:ext cx="8534400" cy="5181600"/>
          </a:xfrm>
        </p:spPr>
        <p:txBody>
          <a:bodyPr>
            <a:normAutofit/>
          </a:bodyPr>
          <a:lstStyle/>
          <a:p>
            <a:pPr marL="36000">
              <a:spcBef>
                <a:spcPts val="600"/>
              </a:spcBef>
              <a:buFont typeface="Wingdings" panose="05000000000000000000" pitchFamily="2" charset="2"/>
              <a:buChar char="q"/>
            </a:pPr>
            <a:r>
              <a:rPr lang="en-GB" b="1" dirty="0"/>
              <a:t>COMPARATIVES</a:t>
            </a:r>
          </a:p>
          <a:p>
            <a:pPr marL="36000" lvl="1">
              <a:buFont typeface="Wingdings" panose="05000000000000000000" pitchFamily="2" charset="2"/>
              <a:buChar char="§"/>
            </a:pPr>
            <a:r>
              <a:rPr lang="en-GB" dirty="0"/>
              <a:t>far/significantly </a:t>
            </a:r>
            <a:r>
              <a:rPr lang="en-GB" dirty="0">
                <a:solidFill>
                  <a:srgbClr val="FF0000"/>
                </a:solidFill>
              </a:rPr>
              <a:t>more than </a:t>
            </a:r>
            <a:r>
              <a:rPr lang="en-GB" dirty="0"/>
              <a:t>– twice/three times </a:t>
            </a:r>
            <a:r>
              <a:rPr lang="en-GB" dirty="0">
                <a:solidFill>
                  <a:srgbClr val="FF0000"/>
                </a:solidFill>
              </a:rPr>
              <a:t>more than</a:t>
            </a:r>
          </a:p>
          <a:p>
            <a:pPr marL="36000" lvl="1">
              <a:buFont typeface="Wingdings" panose="05000000000000000000" pitchFamily="2" charset="2"/>
              <a:buChar char="§"/>
            </a:pPr>
            <a:r>
              <a:rPr lang="en-GB" dirty="0"/>
              <a:t>far/significantly </a:t>
            </a:r>
            <a:r>
              <a:rPr lang="en-GB" dirty="0">
                <a:solidFill>
                  <a:srgbClr val="FF0000"/>
                </a:solidFill>
              </a:rPr>
              <a:t>less than </a:t>
            </a:r>
            <a:r>
              <a:rPr lang="en-GB" dirty="0"/>
              <a:t>- twice/three times </a:t>
            </a:r>
            <a:r>
              <a:rPr lang="en-GB" dirty="0">
                <a:solidFill>
                  <a:srgbClr val="FF0000"/>
                </a:solidFill>
              </a:rPr>
              <a:t>less than </a:t>
            </a:r>
          </a:p>
          <a:p>
            <a:pPr marL="36000" lvl="1">
              <a:buFont typeface="Wingdings" panose="05000000000000000000" pitchFamily="2" charset="2"/>
              <a:buChar char="§"/>
            </a:pPr>
            <a:r>
              <a:rPr lang="en-GB" dirty="0">
                <a:solidFill>
                  <a:srgbClr val="FF0000"/>
                </a:solidFill>
              </a:rPr>
              <a:t>more/less than </a:t>
            </a:r>
            <a:r>
              <a:rPr lang="en-GB" dirty="0"/>
              <a:t>half/a third/10 percent</a:t>
            </a:r>
          </a:p>
          <a:p>
            <a:pPr marL="36000">
              <a:spcBef>
                <a:spcPts val="600"/>
              </a:spcBef>
              <a:buFont typeface="Wingdings" panose="05000000000000000000" pitchFamily="2" charset="2"/>
              <a:buChar char="q"/>
            </a:pPr>
            <a:r>
              <a:rPr lang="en-GB" b="1" dirty="0"/>
              <a:t>SUPERLATIVES</a:t>
            </a:r>
          </a:p>
          <a:p>
            <a:pPr marL="36000" lvl="1">
              <a:buFont typeface="Wingdings" panose="05000000000000000000" pitchFamily="2" charset="2"/>
              <a:buChar char="§"/>
            </a:pPr>
            <a:r>
              <a:rPr lang="en-GB" dirty="0"/>
              <a:t>the highest – the lowest – the largest – the smallest</a:t>
            </a:r>
          </a:p>
          <a:p>
            <a:pPr marL="36000" lvl="1">
              <a:buFont typeface="Wingdings" panose="05000000000000000000" pitchFamily="2" charset="2"/>
              <a:buChar char="§"/>
            </a:pPr>
            <a:r>
              <a:rPr lang="en-GB" dirty="0">
                <a:solidFill>
                  <a:srgbClr val="FF0000"/>
                </a:solidFill>
              </a:rPr>
              <a:t>the most/the least </a:t>
            </a:r>
            <a:r>
              <a:rPr lang="en-GB" dirty="0"/>
              <a:t>amount/number/percentage of</a:t>
            </a:r>
          </a:p>
          <a:p>
            <a:pPr marL="342900" lvl="1" indent="-342900">
              <a:buFont typeface="Wingdings" panose="05000000000000000000" pitchFamily="2" charset="2"/>
              <a:buChar char="q"/>
            </a:pPr>
            <a:r>
              <a:rPr lang="en-GB" sz="2000" b="1" dirty="0"/>
              <a:t>AS</a:t>
            </a:r>
            <a:r>
              <a:rPr lang="en-GB" b="1" dirty="0"/>
              <a:t> </a:t>
            </a:r>
          </a:p>
          <a:p>
            <a:pPr marL="342900" lvl="1" indent="-342900">
              <a:buFont typeface="Wingdings" panose="05000000000000000000" pitchFamily="2" charset="2"/>
              <a:buChar char="§"/>
            </a:pPr>
            <a:r>
              <a:rPr lang="en-GB" dirty="0">
                <a:solidFill>
                  <a:srgbClr val="FF0000"/>
                </a:solidFill>
              </a:rPr>
              <a:t>as</a:t>
            </a:r>
            <a:r>
              <a:rPr lang="en-GB" dirty="0"/>
              <a:t> high/low/small/large/much/many </a:t>
            </a:r>
            <a:r>
              <a:rPr lang="en-GB" dirty="0">
                <a:solidFill>
                  <a:srgbClr val="FF0000"/>
                </a:solidFill>
              </a:rPr>
              <a:t>as</a:t>
            </a:r>
          </a:p>
          <a:p>
            <a:pPr marL="342900" lvl="1" indent="-342900">
              <a:buFont typeface="Wingdings" panose="05000000000000000000" pitchFamily="2" charset="2"/>
              <a:buChar char="q"/>
            </a:pPr>
            <a:r>
              <a:rPr lang="en-GB" sz="2000" b="1" dirty="0"/>
              <a:t>RATIOS</a:t>
            </a:r>
          </a:p>
          <a:p>
            <a:pPr marL="342900" lvl="1" indent="-342900">
              <a:buFont typeface="Wingdings" panose="05000000000000000000" pitchFamily="2" charset="2"/>
              <a:buChar char="§"/>
            </a:pPr>
            <a:r>
              <a:rPr lang="en-GB" dirty="0"/>
              <a:t>the majority/minority of – 10 percent of – one third of – a quarter of – half of</a:t>
            </a:r>
          </a:p>
          <a:p>
            <a:pPr marL="342900" lvl="1" indent="-342900">
              <a:buFont typeface="Wingdings" panose="05000000000000000000" pitchFamily="2" charset="2"/>
              <a:buChar char="§"/>
            </a:pPr>
            <a:endParaRPr lang="en-GB" dirty="0"/>
          </a:p>
        </p:txBody>
      </p:sp>
    </p:spTree>
    <p:extLst>
      <p:ext uri="{BB962C8B-B14F-4D97-AF65-F5344CB8AC3E}">
        <p14:creationId xmlns:p14="http://schemas.microsoft.com/office/powerpoint/2010/main" val="378298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0CB81-D90C-4A20-8AF4-B1FC6E70B7AD}"/>
              </a:ext>
            </a:extLst>
          </p:cNvPr>
          <p:cNvSpPr>
            <a:spLocks noGrp="1"/>
          </p:cNvSpPr>
          <p:nvPr>
            <p:ph idx="1"/>
          </p:nvPr>
        </p:nvSpPr>
        <p:spPr>
          <a:xfrm>
            <a:off x="1828800" y="457200"/>
            <a:ext cx="8382000" cy="6019800"/>
          </a:xfrm>
        </p:spPr>
        <p:txBody>
          <a:bodyPr>
            <a:normAutofit/>
          </a:bodyPr>
          <a:lstStyle/>
          <a:p>
            <a:pPr>
              <a:buFont typeface="Arial" panose="020B0604020202020204" pitchFamily="34" charset="0"/>
              <a:buChar char="•"/>
            </a:pPr>
            <a:r>
              <a:rPr lang="en-GB" dirty="0"/>
              <a:t>Labour cost accounts for </a:t>
            </a:r>
          </a:p>
          <a:p>
            <a:pPr marL="0" indent="0">
              <a:buNone/>
            </a:pPr>
            <a:r>
              <a:rPr lang="en-GB" dirty="0">
                <a:solidFill>
                  <a:srgbClr val="FF0000"/>
                </a:solidFill>
              </a:rPr>
              <a:t>a quarter of </a:t>
            </a:r>
            <a:r>
              <a:rPr lang="en-GB" dirty="0"/>
              <a:t>the total expense.  </a:t>
            </a:r>
          </a:p>
          <a:p>
            <a:pPr>
              <a:buFont typeface="Arial" panose="020B0604020202020204" pitchFamily="34" charset="0"/>
              <a:buChar char="•"/>
            </a:pPr>
            <a:r>
              <a:rPr lang="en-GB" dirty="0"/>
              <a:t>The money spent for steel is </a:t>
            </a:r>
          </a:p>
          <a:p>
            <a:pPr marL="0" indent="0">
              <a:buNone/>
            </a:pPr>
            <a:r>
              <a:rPr lang="en-GB" dirty="0">
                <a:solidFill>
                  <a:srgbClr val="FF0000"/>
                </a:solidFill>
              </a:rPr>
              <a:t>as much as </a:t>
            </a:r>
            <a:r>
              <a:rPr lang="en-GB" dirty="0"/>
              <a:t>the supervision cost.</a:t>
            </a:r>
          </a:p>
          <a:p>
            <a:pPr marL="0" indent="0">
              <a:buNone/>
            </a:pPr>
            <a:endParaRPr lang="en-GB" dirty="0"/>
          </a:p>
          <a:p>
            <a:pPr>
              <a:buFont typeface="Arial" panose="020B0604020202020204" pitchFamily="34" charset="0"/>
              <a:buChar char="•"/>
            </a:pPr>
            <a:r>
              <a:rPr lang="en-GB" dirty="0"/>
              <a:t>Romance book sales have always</a:t>
            </a:r>
          </a:p>
          <a:p>
            <a:pPr marL="0" indent="0">
              <a:buNone/>
            </a:pPr>
            <a:r>
              <a:rPr lang="en-GB" dirty="0"/>
              <a:t>comprised </a:t>
            </a:r>
            <a:r>
              <a:rPr lang="en-GB" dirty="0">
                <a:solidFill>
                  <a:srgbClr val="FF0000"/>
                </a:solidFill>
              </a:rPr>
              <a:t>the highest </a:t>
            </a:r>
          </a:p>
          <a:p>
            <a:pPr marL="0" indent="0">
              <a:buNone/>
            </a:pPr>
            <a:r>
              <a:rPr lang="en-GB" dirty="0"/>
              <a:t>gross earning.</a:t>
            </a:r>
          </a:p>
          <a:p>
            <a:pPr>
              <a:buFont typeface="Arial" panose="020B0604020202020204" pitchFamily="34" charset="0"/>
              <a:buChar char="•"/>
            </a:pPr>
            <a:r>
              <a:rPr lang="en-GB" dirty="0"/>
              <a:t>In 2007, the gross earning</a:t>
            </a:r>
          </a:p>
          <a:p>
            <a:pPr marL="0" indent="0">
              <a:buNone/>
            </a:pPr>
            <a:r>
              <a:rPr lang="en-GB" dirty="0"/>
              <a:t>from the sales of classics was</a:t>
            </a:r>
          </a:p>
          <a:p>
            <a:pPr marL="0" indent="0">
              <a:buNone/>
            </a:pPr>
            <a:r>
              <a:rPr lang="en-GB" dirty="0">
                <a:solidFill>
                  <a:srgbClr val="FF0000"/>
                </a:solidFill>
              </a:rPr>
              <a:t>nearly three times more </a:t>
            </a:r>
            <a:r>
              <a:rPr lang="en-GB" dirty="0">
                <a:solidFill>
                  <a:srgbClr val="0070C0"/>
                </a:solidFill>
              </a:rPr>
              <a:t>compared</a:t>
            </a:r>
          </a:p>
          <a:p>
            <a:pPr marL="0" indent="0">
              <a:buNone/>
            </a:pPr>
            <a:r>
              <a:rPr lang="en-GB" dirty="0">
                <a:solidFill>
                  <a:srgbClr val="0070C0"/>
                </a:solidFill>
              </a:rPr>
              <a:t>to </a:t>
            </a:r>
            <a:r>
              <a:rPr lang="en-GB" dirty="0"/>
              <a:t>2010.</a:t>
            </a:r>
          </a:p>
          <a:p>
            <a:pPr>
              <a:buFont typeface="Arial" panose="020B0604020202020204" pitchFamily="34" charset="0"/>
              <a:buChar char="•"/>
            </a:pPr>
            <a:endParaRPr lang="en-GB" dirty="0"/>
          </a:p>
          <a:p>
            <a:pPr marL="0" indent="0">
              <a:buNone/>
            </a:pPr>
            <a:endParaRPr lang="en-GB" dirty="0"/>
          </a:p>
        </p:txBody>
      </p:sp>
      <p:pic>
        <p:nvPicPr>
          <p:cNvPr id="8" name="Picture 7">
            <a:extLst>
              <a:ext uri="{FF2B5EF4-FFF2-40B4-BE49-F238E27FC236}">
                <a16:creationId xmlns:a16="http://schemas.microsoft.com/office/drawing/2014/main" id="{7BEF95F0-2AEB-4DA4-9F71-4611809C0940}"/>
              </a:ext>
            </a:extLst>
          </p:cNvPr>
          <p:cNvPicPr>
            <a:picLocks noChangeAspect="1"/>
          </p:cNvPicPr>
          <p:nvPr/>
        </p:nvPicPr>
        <p:blipFill>
          <a:blip r:embed="rId2"/>
          <a:stretch>
            <a:fillRect/>
          </a:stretch>
        </p:blipFill>
        <p:spPr>
          <a:xfrm>
            <a:off x="6629400" y="116206"/>
            <a:ext cx="3581400" cy="3312795"/>
          </a:xfrm>
          <a:prstGeom prst="rect">
            <a:avLst/>
          </a:prstGeom>
        </p:spPr>
      </p:pic>
      <p:pic>
        <p:nvPicPr>
          <p:cNvPr id="10" name="Picture 9">
            <a:extLst>
              <a:ext uri="{FF2B5EF4-FFF2-40B4-BE49-F238E27FC236}">
                <a16:creationId xmlns:a16="http://schemas.microsoft.com/office/drawing/2014/main" id="{DF0B71B8-FE5A-4713-8E59-68ADD8B38F34}"/>
              </a:ext>
            </a:extLst>
          </p:cNvPr>
          <p:cNvPicPr>
            <a:picLocks noChangeAspect="1"/>
          </p:cNvPicPr>
          <p:nvPr/>
        </p:nvPicPr>
        <p:blipFill>
          <a:blip r:embed="rId3"/>
          <a:stretch>
            <a:fillRect/>
          </a:stretch>
        </p:blipFill>
        <p:spPr>
          <a:xfrm>
            <a:off x="5989949" y="3495381"/>
            <a:ext cx="4567567" cy="3217649"/>
          </a:xfrm>
          <a:prstGeom prst="rect">
            <a:avLst/>
          </a:prstGeom>
        </p:spPr>
      </p:pic>
    </p:spTree>
    <p:extLst>
      <p:ext uri="{BB962C8B-B14F-4D97-AF65-F5344CB8AC3E}">
        <p14:creationId xmlns:p14="http://schemas.microsoft.com/office/powerpoint/2010/main" val="169888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0CB81-D90C-4A20-8AF4-B1FC6E70B7AD}"/>
              </a:ext>
            </a:extLst>
          </p:cNvPr>
          <p:cNvSpPr>
            <a:spLocks noGrp="1"/>
          </p:cNvSpPr>
          <p:nvPr>
            <p:ph idx="1"/>
          </p:nvPr>
        </p:nvSpPr>
        <p:spPr>
          <a:xfrm>
            <a:off x="0" y="179615"/>
            <a:ext cx="7878536" cy="6598730"/>
          </a:xfrm>
        </p:spPr>
        <p:txBody>
          <a:bodyPr>
            <a:normAutofit fontScale="92500" lnSpcReduction="20000"/>
          </a:bodyPr>
          <a:lstStyle/>
          <a:p>
            <a:pPr marL="0" indent="0">
              <a:buNone/>
            </a:pPr>
            <a:r>
              <a:rPr lang="en-GB" sz="1400" dirty="0"/>
              <a:t>Cement cost doubled the Timber in the construction of the house</a:t>
            </a:r>
          </a:p>
          <a:p>
            <a:pPr marL="0" indent="0">
              <a:buNone/>
            </a:pPr>
            <a:r>
              <a:rPr lang="en-GB" sz="1400" dirty="0"/>
              <a:t>The highest sale of romance books was in 2007.</a:t>
            </a:r>
          </a:p>
          <a:p>
            <a:pPr marL="0" indent="0">
              <a:buNone/>
            </a:pPr>
            <a:r>
              <a:rPr lang="en-GB" sz="1400" dirty="0"/>
              <a:t>The sales of Romance books peaked in 2007 with  more than 100.000 dollars gross earning.</a:t>
            </a:r>
          </a:p>
          <a:p>
            <a:pPr marL="0" indent="0">
              <a:buNone/>
            </a:pPr>
            <a:r>
              <a:rPr lang="en-GB" sz="1400" dirty="0"/>
              <a:t>cost of timber is half of the cost of cement</a:t>
            </a:r>
          </a:p>
          <a:p>
            <a:pPr marL="0" indent="0">
              <a:buNone/>
            </a:pPr>
            <a:r>
              <a:rPr lang="en-GB" sz="1400" dirty="0"/>
              <a:t>sci-fi book sales have always been lower than other fiction books</a:t>
            </a:r>
          </a:p>
          <a:p>
            <a:pPr marL="0" indent="0">
              <a:buNone/>
            </a:pPr>
            <a:r>
              <a:rPr lang="en-GB" sz="1400" dirty="0"/>
              <a:t>In construction of house, the cost percentage of supervision is the same as steel and bricks.</a:t>
            </a:r>
          </a:p>
          <a:p>
            <a:pPr marL="0" indent="0">
              <a:buNone/>
            </a:pPr>
            <a:r>
              <a:rPr lang="en-GB" sz="1400" dirty="0"/>
              <a:t>There was a peak in book sales in 2007 across all fiction categories.</a:t>
            </a:r>
          </a:p>
          <a:p>
            <a:pPr marL="0" indent="0">
              <a:buNone/>
            </a:pPr>
            <a:r>
              <a:rPr lang="en-GB" sz="1400" dirty="0"/>
              <a:t>It has been observed that the income from young adult books’ sales and classics books’ sales are nearly equal in 2007 and 2009 with about 30.000 dollars and 25.000 dollars gross earning respectively</a:t>
            </a:r>
          </a:p>
          <a:p>
            <a:pPr marL="0" indent="0">
              <a:buNone/>
            </a:pPr>
            <a:r>
              <a:rPr lang="en-GB" sz="1400" dirty="0"/>
              <a:t>In 2007 the gross earnings of classics and young adult books are almost the same</a:t>
            </a:r>
          </a:p>
          <a:p>
            <a:pPr marL="0" indent="0">
              <a:buNone/>
            </a:pPr>
            <a:r>
              <a:rPr lang="en-GB" sz="1400" dirty="0"/>
              <a:t>Sales of Sci-</a:t>
            </a:r>
            <a:r>
              <a:rPr lang="en-GB" sz="1400" dirty="0" err="1"/>
              <a:t>fci</a:t>
            </a:r>
            <a:r>
              <a:rPr lang="en-GB" sz="1400" dirty="0"/>
              <a:t> books were mostly stable between the years of 2006 and 2010</a:t>
            </a:r>
          </a:p>
          <a:p>
            <a:pPr marL="0" indent="0">
              <a:buNone/>
            </a:pPr>
            <a:r>
              <a:rPr lang="en-GB" sz="1400" dirty="0"/>
              <a:t>The sales of classic books fluctuated slightly between 2006 and 2009.</a:t>
            </a:r>
          </a:p>
          <a:p>
            <a:pPr marL="0" indent="0">
              <a:buNone/>
            </a:pPr>
            <a:r>
              <a:rPr lang="en-GB" sz="1400" dirty="0"/>
              <a:t>The amount of money earned from Classics  sales were the lowest in 2010</a:t>
            </a:r>
          </a:p>
          <a:p>
            <a:pPr marL="0" indent="0">
              <a:buNone/>
            </a:pPr>
            <a:r>
              <a:rPr lang="en-GB" sz="1400" dirty="0"/>
              <a:t>Except for 2007 the gross earnings of sci-fi &amp; fantasy books are always less than 20,000 dollars.</a:t>
            </a:r>
          </a:p>
          <a:p>
            <a:pPr marL="0" indent="0">
              <a:buNone/>
            </a:pPr>
            <a:r>
              <a:rPr lang="en-GB" sz="1400" dirty="0"/>
              <a:t>Total earnings from classical books has been halved from last year</a:t>
            </a:r>
          </a:p>
          <a:p>
            <a:pPr marL="0" indent="0">
              <a:buNone/>
            </a:pPr>
            <a:r>
              <a:rPr lang="en-GB" sz="1400" dirty="0"/>
              <a:t>romance books were the best selling category every year between 2016 and 2010</a:t>
            </a:r>
          </a:p>
          <a:p>
            <a:pPr marL="0" indent="0">
              <a:buNone/>
            </a:pPr>
            <a:r>
              <a:rPr lang="en-GB" sz="1400" dirty="0"/>
              <a:t>Cost of labour occupies a quarter of the construction cost.</a:t>
            </a:r>
          </a:p>
          <a:p>
            <a:pPr marL="0" indent="0">
              <a:buNone/>
            </a:pPr>
            <a:r>
              <a:rPr lang="en-GB" sz="1400" dirty="0"/>
              <a:t>The gross earnings of romance books were the highest in  2007</a:t>
            </a:r>
          </a:p>
          <a:p>
            <a:pPr marL="0" indent="0">
              <a:buNone/>
            </a:pPr>
            <a:r>
              <a:rPr lang="en-GB" sz="1400" dirty="0"/>
              <a:t>romance book sales fluctuated slightly between 2006 and 2010</a:t>
            </a:r>
          </a:p>
          <a:p>
            <a:pPr marL="0" indent="0">
              <a:buNone/>
            </a:pPr>
            <a:r>
              <a:rPr lang="en-GB" sz="1400" dirty="0"/>
              <a:t>Sales of young adult and romance </a:t>
            </a:r>
            <a:r>
              <a:rPr lang="en-GB" sz="1400"/>
              <a:t>books increased between </a:t>
            </a:r>
            <a:r>
              <a:rPr lang="en-GB" sz="1400" dirty="0"/>
              <a:t>2008 and 2010 compared to previous years</a:t>
            </a:r>
          </a:p>
          <a:p>
            <a:pPr marL="0" indent="0">
              <a:buNone/>
            </a:pPr>
            <a:endParaRPr lang="en-GB" sz="1400" dirty="0"/>
          </a:p>
          <a:p>
            <a:pPr marL="0" indent="0">
              <a:buNone/>
            </a:pPr>
            <a:endParaRPr lang="en-GB" sz="1400" dirty="0"/>
          </a:p>
          <a:p>
            <a:pPr marL="0" indent="0">
              <a:buNone/>
            </a:pPr>
            <a:endParaRPr lang="en-GB" dirty="0"/>
          </a:p>
        </p:txBody>
      </p:sp>
      <p:pic>
        <p:nvPicPr>
          <p:cNvPr id="8" name="Picture 7">
            <a:extLst>
              <a:ext uri="{FF2B5EF4-FFF2-40B4-BE49-F238E27FC236}">
                <a16:creationId xmlns:a16="http://schemas.microsoft.com/office/drawing/2014/main" id="{7BEF95F0-2AEB-4DA4-9F71-4611809C0940}"/>
              </a:ext>
            </a:extLst>
          </p:cNvPr>
          <p:cNvPicPr>
            <a:picLocks noChangeAspect="1"/>
          </p:cNvPicPr>
          <p:nvPr/>
        </p:nvPicPr>
        <p:blipFill>
          <a:blip r:embed="rId2"/>
          <a:stretch>
            <a:fillRect/>
          </a:stretch>
        </p:blipFill>
        <p:spPr>
          <a:xfrm>
            <a:off x="8610600" y="116205"/>
            <a:ext cx="3581400" cy="3312795"/>
          </a:xfrm>
          <a:prstGeom prst="rect">
            <a:avLst/>
          </a:prstGeom>
        </p:spPr>
      </p:pic>
      <p:pic>
        <p:nvPicPr>
          <p:cNvPr id="10" name="Picture 9">
            <a:extLst>
              <a:ext uri="{FF2B5EF4-FFF2-40B4-BE49-F238E27FC236}">
                <a16:creationId xmlns:a16="http://schemas.microsoft.com/office/drawing/2014/main" id="{DF0B71B8-FE5A-4713-8E59-68ADD8B38F34}"/>
              </a:ext>
            </a:extLst>
          </p:cNvPr>
          <p:cNvPicPr>
            <a:picLocks noChangeAspect="1"/>
          </p:cNvPicPr>
          <p:nvPr/>
        </p:nvPicPr>
        <p:blipFill>
          <a:blip r:embed="rId3"/>
          <a:stretch>
            <a:fillRect/>
          </a:stretch>
        </p:blipFill>
        <p:spPr>
          <a:xfrm>
            <a:off x="7624433" y="3560696"/>
            <a:ext cx="4567567" cy="3217649"/>
          </a:xfrm>
          <a:prstGeom prst="rect">
            <a:avLst/>
          </a:prstGeom>
        </p:spPr>
      </p:pic>
    </p:spTree>
    <p:extLst>
      <p:ext uri="{BB962C8B-B14F-4D97-AF65-F5344CB8AC3E}">
        <p14:creationId xmlns:p14="http://schemas.microsoft.com/office/powerpoint/2010/main" val="136200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EDD5-57E3-4DFB-84CB-5D3A56C61C3B}"/>
              </a:ext>
            </a:extLst>
          </p:cNvPr>
          <p:cNvSpPr>
            <a:spLocks noGrp="1"/>
          </p:cNvSpPr>
          <p:nvPr>
            <p:ph type="title"/>
          </p:nvPr>
        </p:nvSpPr>
        <p:spPr>
          <a:xfrm>
            <a:off x="2018475" y="1474969"/>
            <a:ext cx="2117940" cy="1959037"/>
          </a:xfrm>
        </p:spPr>
        <p:txBody>
          <a:bodyPr vert="horz" lIns="91440" tIns="45720" rIns="91440" bIns="0" rtlCol="0" anchor="b">
            <a:normAutofit/>
          </a:bodyPr>
          <a:lstStyle/>
          <a:p>
            <a:pPr defTabSz="914400"/>
            <a:r>
              <a:rPr lang="en-US" sz="3100"/>
              <a:t>The end ..</a:t>
            </a:r>
          </a:p>
        </p:txBody>
      </p:sp>
      <p:pic>
        <p:nvPicPr>
          <p:cNvPr id="5" name="Content Placeholder 4">
            <a:extLst>
              <a:ext uri="{FF2B5EF4-FFF2-40B4-BE49-F238E27FC236}">
                <a16:creationId xmlns:a16="http://schemas.microsoft.com/office/drawing/2014/main" id="{E67F0380-F6A1-4D8F-B936-B452D0244ACD}"/>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8271" r="316" b="-2"/>
          <a:stretch/>
        </p:blipFill>
        <p:spPr>
          <a:xfrm>
            <a:off x="4987781" y="1116345"/>
            <a:ext cx="4712189" cy="3866172"/>
          </a:xfrm>
          <a:prstGeom prst="rect">
            <a:avLst/>
          </a:prstGeom>
        </p:spPr>
      </p:pic>
    </p:spTree>
    <p:extLst>
      <p:ext uri="{BB962C8B-B14F-4D97-AF65-F5344CB8AC3E}">
        <p14:creationId xmlns:p14="http://schemas.microsoft.com/office/powerpoint/2010/main" val="2888816003"/>
      </p:ext>
    </p:extLst>
  </p:cSld>
  <p:clrMapOvr>
    <a:masterClrMapping/>
  </p:clrMapOvr>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INTERPRETING DATA</a:t>
            </a:r>
            <a:br>
              <a:rPr lang="en-US" dirty="0"/>
            </a:br>
            <a:endParaRPr lang="en-US" dirty="0">
              <a:solidFill>
                <a:srgbClr val="2F1F58"/>
              </a:solidFill>
            </a:endParaRPr>
          </a:p>
        </p:txBody>
      </p:sp>
      <p:sp>
        <p:nvSpPr>
          <p:cNvPr id="3" name="Content Placeholder 2"/>
          <p:cNvSpPr>
            <a:spLocks noGrp="1"/>
          </p:cNvSpPr>
          <p:nvPr>
            <p:ph idx="1"/>
          </p:nvPr>
        </p:nvSpPr>
        <p:spPr>
          <a:xfrm>
            <a:off x="1905000" y="1735138"/>
            <a:ext cx="8305800" cy="4894262"/>
          </a:xfrm>
        </p:spPr>
        <p:txBody>
          <a:bodyPr/>
          <a:lstStyle/>
          <a:p>
            <a:pPr>
              <a:buFont typeface="Wingdings" panose="05000000000000000000" pitchFamily="2" charset="2"/>
              <a:buChar char="q"/>
            </a:pPr>
            <a:r>
              <a:rPr lang="en-US" dirty="0"/>
              <a:t>Data interpretation is an important part of academic writing.</a:t>
            </a:r>
          </a:p>
          <a:p>
            <a:pPr>
              <a:buFont typeface="Wingdings" panose="05000000000000000000" pitchFamily="2" charset="2"/>
              <a:buChar char="q"/>
            </a:pPr>
            <a:r>
              <a:rPr lang="en-US" dirty="0"/>
              <a:t>Statistical data is usually given by </a:t>
            </a:r>
            <a:r>
              <a:rPr lang="en-US" dirty="0">
                <a:solidFill>
                  <a:srgbClr val="FF0000"/>
                </a:solidFill>
              </a:rPr>
              <a:t>charts</a:t>
            </a:r>
            <a:r>
              <a:rPr lang="en-US" dirty="0"/>
              <a:t> and </a:t>
            </a:r>
            <a:r>
              <a:rPr lang="en-US" dirty="0">
                <a:solidFill>
                  <a:srgbClr val="FF0000"/>
                </a:solidFill>
              </a:rPr>
              <a:t>graphs</a:t>
            </a:r>
            <a:r>
              <a:rPr lang="en-US" dirty="0"/>
              <a:t>.</a:t>
            </a:r>
          </a:p>
          <a:p>
            <a:pPr>
              <a:buFont typeface="Wingdings" panose="05000000000000000000" pitchFamily="2" charset="2"/>
              <a:buChar char="q"/>
            </a:pPr>
            <a:r>
              <a:rPr lang="en-US" dirty="0"/>
              <a:t>We need to know </a:t>
            </a:r>
          </a:p>
          <a:p>
            <a:pPr lvl="1">
              <a:buFont typeface="Wingdings" panose="05000000000000000000" pitchFamily="2" charset="2"/>
              <a:buChar char="§"/>
            </a:pPr>
            <a:r>
              <a:rPr lang="en-US" dirty="0"/>
              <a:t>how to </a:t>
            </a:r>
            <a:r>
              <a:rPr lang="en-US" dirty="0">
                <a:solidFill>
                  <a:srgbClr val="FF0000"/>
                </a:solidFill>
              </a:rPr>
              <a:t>interpret</a:t>
            </a:r>
            <a:r>
              <a:rPr lang="en-US" dirty="0"/>
              <a:t> </a:t>
            </a:r>
          </a:p>
          <a:p>
            <a:pPr marL="457200" lvl="1" indent="0">
              <a:buNone/>
            </a:pPr>
            <a:r>
              <a:rPr lang="en-US" dirty="0"/>
              <a:t>	&amp; </a:t>
            </a:r>
          </a:p>
          <a:p>
            <a:pPr lvl="1">
              <a:buFont typeface="Wingdings" panose="05000000000000000000" pitchFamily="2" charset="2"/>
              <a:buChar char="§"/>
            </a:pPr>
            <a:r>
              <a:rPr lang="en-US" dirty="0"/>
              <a:t>how to </a:t>
            </a:r>
            <a:r>
              <a:rPr lang="en-US" dirty="0">
                <a:solidFill>
                  <a:srgbClr val="FF0000"/>
                </a:solidFill>
              </a:rPr>
              <a:t>cite</a:t>
            </a:r>
            <a:r>
              <a:rPr lang="en-US" dirty="0"/>
              <a:t> </a:t>
            </a:r>
          </a:p>
          <a:p>
            <a:pPr marL="0" indent="0">
              <a:buNone/>
            </a:pPr>
            <a:r>
              <a:rPr lang="en-US" dirty="0"/>
              <a:t>the information on a chart or graph.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LINE GRAPH</a:t>
            </a:r>
            <a:br>
              <a:rPr lang="en-US" dirty="0"/>
            </a:br>
            <a:endParaRPr lang="en-US" dirty="0">
              <a:solidFill>
                <a:srgbClr val="2F1F58"/>
              </a:solidFill>
            </a:endParaRPr>
          </a:p>
        </p:txBody>
      </p:sp>
      <p:sp>
        <p:nvSpPr>
          <p:cNvPr id="3" name="Content Placeholder 2"/>
          <p:cNvSpPr>
            <a:spLocks noGrp="1"/>
          </p:cNvSpPr>
          <p:nvPr>
            <p:ph idx="1"/>
          </p:nvPr>
        </p:nvSpPr>
        <p:spPr>
          <a:xfrm>
            <a:off x="1905000" y="1735138"/>
            <a:ext cx="8305800" cy="4894262"/>
          </a:xfrm>
        </p:spPr>
        <p:txBody>
          <a:bodyPr/>
          <a:lstStyle/>
          <a:p>
            <a:pPr>
              <a:buFont typeface="Wingdings" panose="05000000000000000000" pitchFamily="2" charset="2"/>
              <a:buChar char="q"/>
            </a:pPr>
            <a:r>
              <a:rPr lang="en-US" dirty="0"/>
              <a:t>Shows trends</a:t>
            </a:r>
          </a:p>
          <a:p>
            <a:pPr>
              <a:buFont typeface="Wingdings" panose="05000000000000000000" pitchFamily="2" charset="2"/>
              <a:buChar char="q"/>
            </a:pPr>
            <a:r>
              <a:rPr lang="en-US" dirty="0"/>
              <a:t>Shows changes of data over time</a:t>
            </a:r>
          </a:p>
          <a:p>
            <a:pPr>
              <a:buFont typeface="Wingdings" panose="05000000000000000000" pitchFamily="2" charset="2"/>
              <a:buChar char="q"/>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472947B-3866-49CF-8710-601BA90E1E0F}"/>
              </a:ext>
            </a:extLst>
          </p:cNvPr>
          <p:cNvPicPr>
            <a:picLocks noChangeAspect="1"/>
          </p:cNvPicPr>
          <p:nvPr/>
        </p:nvPicPr>
        <p:blipFill>
          <a:blip r:embed="rId2"/>
          <a:stretch>
            <a:fillRect/>
          </a:stretch>
        </p:blipFill>
        <p:spPr>
          <a:xfrm>
            <a:off x="3048000" y="2971800"/>
            <a:ext cx="5486400" cy="3296402"/>
          </a:xfrm>
          <a:prstGeom prst="rect">
            <a:avLst/>
          </a:prstGeom>
        </p:spPr>
      </p:pic>
    </p:spTree>
    <p:extLst>
      <p:ext uri="{BB962C8B-B14F-4D97-AF65-F5344CB8AC3E}">
        <p14:creationId xmlns:p14="http://schemas.microsoft.com/office/powerpoint/2010/main" val="402647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BAR GRAPH</a:t>
            </a:r>
            <a:br>
              <a:rPr lang="en-US" dirty="0"/>
            </a:br>
            <a:endParaRPr lang="en-US" dirty="0">
              <a:solidFill>
                <a:srgbClr val="2F1F58"/>
              </a:solidFill>
            </a:endParaRPr>
          </a:p>
        </p:txBody>
      </p:sp>
      <p:sp>
        <p:nvSpPr>
          <p:cNvPr id="3" name="Content Placeholder 2"/>
          <p:cNvSpPr>
            <a:spLocks noGrp="1"/>
          </p:cNvSpPr>
          <p:nvPr>
            <p:ph idx="1"/>
          </p:nvPr>
        </p:nvSpPr>
        <p:spPr>
          <a:xfrm>
            <a:off x="1905000" y="1735138"/>
            <a:ext cx="8305800" cy="4894262"/>
          </a:xfrm>
        </p:spPr>
        <p:txBody>
          <a:bodyPr/>
          <a:lstStyle/>
          <a:p>
            <a:pPr>
              <a:buFont typeface="Wingdings" panose="05000000000000000000" pitchFamily="2" charset="2"/>
              <a:buChar char="q"/>
            </a:pPr>
            <a:r>
              <a:rPr lang="en-US" dirty="0"/>
              <a:t>Compares data among categories</a:t>
            </a:r>
          </a:p>
          <a:p>
            <a:pPr>
              <a:buFont typeface="Wingdings" panose="05000000000000000000" pitchFamily="2" charset="2"/>
              <a:buChar char="q"/>
            </a:pPr>
            <a:r>
              <a:rPr lang="en-US" dirty="0"/>
              <a:t>The data is independent of each other</a:t>
            </a:r>
          </a:p>
          <a:p>
            <a:pPr>
              <a:buFont typeface="Wingdings" panose="05000000000000000000" pitchFamily="2" charset="2"/>
              <a:buChar char="q"/>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A9F346B2-C1A2-437C-8518-964EA0E472ED}"/>
              </a:ext>
            </a:extLst>
          </p:cNvPr>
          <p:cNvPicPr>
            <a:picLocks noChangeAspect="1"/>
          </p:cNvPicPr>
          <p:nvPr/>
        </p:nvPicPr>
        <p:blipFill>
          <a:blip r:embed="rId2"/>
          <a:stretch>
            <a:fillRect/>
          </a:stretch>
        </p:blipFill>
        <p:spPr>
          <a:xfrm>
            <a:off x="2895600" y="2973277"/>
            <a:ext cx="6096000" cy="3511827"/>
          </a:xfrm>
          <a:prstGeom prst="rect">
            <a:avLst/>
          </a:prstGeom>
        </p:spPr>
      </p:pic>
    </p:spTree>
    <p:extLst>
      <p:ext uri="{BB962C8B-B14F-4D97-AF65-F5344CB8AC3E}">
        <p14:creationId xmlns:p14="http://schemas.microsoft.com/office/powerpoint/2010/main" val="332689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D36D-D0D3-4156-985B-7DC30EB3872A}"/>
              </a:ext>
            </a:extLst>
          </p:cNvPr>
          <p:cNvSpPr>
            <a:spLocks noGrp="1"/>
          </p:cNvSpPr>
          <p:nvPr>
            <p:ph type="title"/>
          </p:nvPr>
        </p:nvSpPr>
        <p:spPr/>
        <p:txBody>
          <a:bodyPr/>
          <a:lstStyle/>
          <a:p>
            <a:r>
              <a:rPr lang="en-GB" b="1" dirty="0"/>
              <a:t>PIE CHART</a:t>
            </a:r>
          </a:p>
        </p:txBody>
      </p:sp>
      <p:sp>
        <p:nvSpPr>
          <p:cNvPr id="3" name="Content Placeholder 2">
            <a:extLst>
              <a:ext uri="{FF2B5EF4-FFF2-40B4-BE49-F238E27FC236}">
                <a16:creationId xmlns:a16="http://schemas.microsoft.com/office/drawing/2014/main" id="{D42C326C-699D-43C4-8FBF-E640B0E3DB92}"/>
              </a:ext>
            </a:extLst>
          </p:cNvPr>
          <p:cNvSpPr>
            <a:spLocks noGrp="1"/>
          </p:cNvSpPr>
          <p:nvPr>
            <p:ph idx="1"/>
          </p:nvPr>
        </p:nvSpPr>
        <p:spPr>
          <a:xfrm>
            <a:off x="2209801" y="1447800"/>
            <a:ext cx="7542213" cy="4343400"/>
          </a:xfrm>
        </p:spPr>
        <p:txBody>
          <a:bodyPr/>
          <a:lstStyle/>
          <a:p>
            <a:pPr>
              <a:buFont typeface="Wingdings" panose="05000000000000000000" pitchFamily="2" charset="2"/>
              <a:buChar char="q"/>
            </a:pPr>
            <a:r>
              <a:rPr lang="en-GB" dirty="0"/>
              <a:t>Compares data among categories</a:t>
            </a:r>
          </a:p>
          <a:p>
            <a:pPr>
              <a:buFont typeface="Wingdings" panose="05000000000000000000" pitchFamily="2" charset="2"/>
              <a:buChar char="q"/>
            </a:pPr>
            <a:r>
              <a:rPr lang="en-GB" dirty="0"/>
              <a:t>Shows percentages of a whole (100%)</a:t>
            </a:r>
          </a:p>
          <a:p>
            <a:pPr>
              <a:buFont typeface="Wingdings" panose="05000000000000000000" pitchFamily="2" charset="2"/>
              <a:buChar char="q"/>
            </a:pPr>
            <a:r>
              <a:rPr lang="en-GB" dirty="0"/>
              <a:t>The data is dependent on each other</a:t>
            </a:r>
          </a:p>
          <a:p>
            <a:pPr>
              <a:buFont typeface="Wingdings" panose="05000000000000000000" pitchFamily="2" charset="2"/>
              <a:buChar char="q"/>
            </a:pPr>
            <a:endParaRPr lang="en-GB" dirty="0"/>
          </a:p>
          <a:p>
            <a:pPr>
              <a:buFont typeface="Wingdings" panose="05000000000000000000" pitchFamily="2" charset="2"/>
              <a:buChar char="q"/>
            </a:pPr>
            <a:endParaRPr lang="en-GB" dirty="0"/>
          </a:p>
          <a:p>
            <a:pPr>
              <a:buFont typeface="Wingdings" panose="05000000000000000000" pitchFamily="2" charset="2"/>
              <a:buChar char="q"/>
            </a:pPr>
            <a:endParaRPr lang="en-GB" dirty="0"/>
          </a:p>
        </p:txBody>
      </p:sp>
      <p:pic>
        <p:nvPicPr>
          <p:cNvPr id="5" name="Picture 4">
            <a:extLst>
              <a:ext uri="{FF2B5EF4-FFF2-40B4-BE49-F238E27FC236}">
                <a16:creationId xmlns:a16="http://schemas.microsoft.com/office/drawing/2014/main" id="{92011DA3-F516-445E-8DF3-FFADF9D62B7B}"/>
              </a:ext>
            </a:extLst>
          </p:cNvPr>
          <p:cNvPicPr>
            <a:picLocks noChangeAspect="1"/>
          </p:cNvPicPr>
          <p:nvPr/>
        </p:nvPicPr>
        <p:blipFill>
          <a:blip r:embed="rId2"/>
          <a:stretch>
            <a:fillRect/>
          </a:stretch>
        </p:blipFill>
        <p:spPr>
          <a:xfrm>
            <a:off x="4114800" y="3392487"/>
            <a:ext cx="3048000" cy="3048000"/>
          </a:xfrm>
          <a:prstGeom prst="rect">
            <a:avLst/>
          </a:prstGeom>
        </p:spPr>
      </p:pic>
    </p:spTree>
    <p:extLst>
      <p:ext uri="{BB962C8B-B14F-4D97-AF65-F5344CB8AC3E}">
        <p14:creationId xmlns:p14="http://schemas.microsoft.com/office/powerpoint/2010/main" val="300981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6821" y="228600"/>
            <a:ext cx="8686800" cy="6101222"/>
          </a:xfrm>
          <a:prstGeom prst="rect">
            <a:avLst/>
          </a:prstGeom>
        </p:spPr>
        <p:txBody>
          <a:bodyPr wrap="square">
            <a:spAutoFit/>
          </a:bodyPr>
          <a:lstStyle/>
          <a:p>
            <a:pPr algn="ctr" defTabSz="457200">
              <a:lnSpc>
                <a:spcPct val="115000"/>
              </a:lnSpc>
              <a:spcBef>
                <a:spcPts val="1200"/>
              </a:spcBef>
              <a:spcAft>
                <a:spcPts val="1200"/>
              </a:spcAft>
            </a:pPr>
            <a:r>
              <a:rPr lang="en-US" sz="3200" b="1" dirty="0">
                <a:solidFill>
                  <a:srgbClr val="FB8C29"/>
                </a:solidFill>
                <a:latin typeface="Rockwell" panose="02060603020205020403"/>
                <a:ea typeface="Times New Roman" panose="02020603050405020304" pitchFamily="18" charset="0"/>
              </a:rPr>
              <a:t>DESCRIBING</a:t>
            </a:r>
            <a:r>
              <a:rPr lang="en-US" sz="2400" b="1" dirty="0">
                <a:solidFill>
                  <a:srgbClr val="FB8C29"/>
                </a:solidFill>
                <a:latin typeface="Rockwell" panose="02060603020205020403"/>
                <a:ea typeface="Times New Roman" panose="02020603050405020304" pitchFamily="18" charset="0"/>
              </a:rPr>
              <a:t> </a:t>
            </a:r>
            <a:r>
              <a:rPr lang="en-US" sz="3200" b="1" dirty="0">
                <a:solidFill>
                  <a:srgbClr val="FB8C29"/>
                </a:solidFill>
                <a:latin typeface="Rockwell" panose="02060603020205020403"/>
                <a:ea typeface="Times New Roman" panose="02020603050405020304" pitchFamily="18" charset="0"/>
              </a:rPr>
              <a:t>TRENDS (p. 52)</a:t>
            </a:r>
            <a:endParaRPr lang="en-US" sz="3200" dirty="0">
              <a:solidFill>
                <a:srgbClr val="FB8C29"/>
              </a:solidFill>
              <a:latin typeface="Rockwell" panose="02060603020205020403"/>
              <a:ea typeface="Times New Roman" panose="02020603050405020304" pitchFamily="18" charset="0"/>
            </a:endParaRPr>
          </a:p>
          <a:p>
            <a:pPr marL="342900" indent="-342900" algn="just" defTabSz="457200">
              <a:spcBef>
                <a:spcPts val="1200"/>
              </a:spcBef>
              <a:spcAft>
                <a:spcPts val="1200"/>
              </a:spcAft>
              <a:buFont typeface="Wingdings" panose="05000000000000000000" pitchFamily="2" charset="2"/>
              <a:buChar char="q"/>
            </a:pPr>
            <a:r>
              <a:rPr lang="en-US" sz="2400" b="1" dirty="0">
                <a:solidFill>
                  <a:prstClr val="white"/>
                </a:solidFill>
                <a:latin typeface="Rockwell" panose="02060603020205020403"/>
                <a:ea typeface="Times New Roman" panose="02020603050405020304" pitchFamily="18" charset="0"/>
              </a:rPr>
              <a:t>Trends</a:t>
            </a:r>
            <a:r>
              <a:rPr lang="en-GB" sz="2400" b="1" dirty="0">
                <a:solidFill>
                  <a:prstClr val="white"/>
                </a:solidFill>
                <a:latin typeface="Rockwell" panose="02060603020205020403"/>
                <a:ea typeface="Times New Roman" panose="02020603050405020304" pitchFamily="18" charset="0"/>
              </a:rPr>
              <a:t> </a:t>
            </a:r>
            <a:r>
              <a:rPr lang="en-GB" sz="2400" dirty="0">
                <a:solidFill>
                  <a:prstClr val="white"/>
                </a:solidFill>
                <a:latin typeface="Rockwell" panose="02060603020205020403"/>
                <a:ea typeface="Times New Roman" panose="02020603050405020304" pitchFamily="18" charset="0"/>
              </a:rPr>
              <a:t>are </a:t>
            </a:r>
            <a:r>
              <a:rPr lang="en-US" sz="2400" dirty="0">
                <a:solidFill>
                  <a:prstClr val="white"/>
                </a:solidFill>
                <a:latin typeface="Rockwell" panose="02060603020205020403"/>
                <a:ea typeface="Times New Roman" panose="02020603050405020304" pitchFamily="18" charset="0"/>
              </a:rPr>
              <a:t>the </a:t>
            </a:r>
            <a:r>
              <a:rPr lang="en-US" sz="2400" dirty="0">
                <a:solidFill>
                  <a:srgbClr val="FF0000"/>
                </a:solidFill>
                <a:latin typeface="Rockwell" panose="02060603020205020403"/>
                <a:ea typeface="Times New Roman" panose="02020603050405020304" pitchFamily="18" charset="0"/>
              </a:rPr>
              <a:t>increases</a:t>
            </a:r>
            <a:r>
              <a:rPr lang="en-US" sz="2400" dirty="0">
                <a:solidFill>
                  <a:prstClr val="white"/>
                </a:solidFill>
                <a:latin typeface="Rockwell" panose="02060603020205020403"/>
                <a:ea typeface="Times New Roman" panose="02020603050405020304" pitchFamily="18" charset="0"/>
              </a:rPr>
              <a:t>, </a:t>
            </a:r>
            <a:r>
              <a:rPr lang="en-US" sz="2400" dirty="0">
                <a:solidFill>
                  <a:srgbClr val="FF0000"/>
                </a:solidFill>
                <a:latin typeface="Rockwell" panose="02060603020205020403"/>
                <a:ea typeface="Times New Roman" panose="02020603050405020304" pitchFamily="18" charset="0"/>
              </a:rPr>
              <a:t>decreases</a:t>
            </a:r>
            <a:r>
              <a:rPr lang="en-US" sz="2400" dirty="0">
                <a:solidFill>
                  <a:prstClr val="white"/>
                </a:solidFill>
                <a:latin typeface="Rockwell" panose="02060603020205020403"/>
                <a:ea typeface="Times New Roman" panose="02020603050405020304" pitchFamily="18" charset="0"/>
              </a:rPr>
              <a:t>, or </a:t>
            </a:r>
            <a:r>
              <a:rPr lang="en-US" sz="2400" dirty="0">
                <a:solidFill>
                  <a:srgbClr val="FF0000"/>
                </a:solidFill>
                <a:latin typeface="Rockwell" panose="02060603020205020403"/>
                <a:ea typeface="Times New Roman" panose="02020603050405020304" pitchFamily="18" charset="0"/>
              </a:rPr>
              <a:t>changes</a:t>
            </a:r>
            <a:r>
              <a:rPr lang="en-US" sz="2400" dirty="0">
                <a:solidFill>
                  <a:prstClr val="white"/>
                </a:solidFill>
                <a:latin typeface="Rockwell" panose="02060603020205020403"/>
                <a:ea typeface="Times New Roman" panose="02020603050405020304" pitchFamily="18" charset="0"/>
              </a:rPr>
              <a:t> over a period of time. </a:t>
            </a:r>
            <a:r>
              <a:rPr lang="en-GB" sz="2400" dirty="0">
                <a:solidFill>
                  <a:prstClr val="white"/>
                </a:solidFill>
                <a:latin typeface="Rockwell" panose="02060603020205020403"/>
                <a:ea typeface="Times New Roman" panose="02020603050405020304" pitchFamily="18" charset="0"/>
              </a:rPr>
              <a:t>	</a:t>
            </a:r>
            <a:r>
              <a:rPr lang="en-US" sz="2400" dirty="0">
                <a:solidFill>
                  <a:prstClr val="white"/>
                </a:solidFill>
                <a:latin typeface="Rockwell" panose="02060603020205020403"/>
                <a:ea typeface="Times New Roman" panose="02020603050405020304" pitchFamily="18" charset="0"/>
              </a:rPr>
              <a:t> </a:t>
            </a:r>
          </a:p>
          <a:p>
            <a:pPr marL="342900" indent="-342900" algn="just" defTabSz="457200">
              <a:spcBef>
                <a:spcPts val="1200"/>
              </a:spcBef>
              <a:spcAft>
                <a:spcPts val="1200"/>
              </a:spcAft>
              <a:buFont typeface="Wingdings" panose="05000000000000000000" pitchFamily="2" charset="2"/>
              <a:buChar char="q"/>
            </a:pPr>
            <a:r>
              <a:rPr lang="en-US" sz="2400" dirty="0">
                <a:solidFill>
                  <a:prstClr val="white"/>
                </a:solidFill>
                <a:latin typeface="Rockwell" panose="02060603020205020403"/>
                <a:ea typeface="Times New Roman" panose="02020603050405020304" pitchFamily="18" charset="0"/>
              </a:rPr>
              <a:t>To present trends, generally </a:t>
            </a:r>
            <a:r>
              <a:rPr lang="en-US" sz="2400" b="1" dirty="0">
                <a:solidFill>
                  <a:srgbClr val="FF0000"/>
                </a:solidFill>
                <a:latin typeface="Rockwell" panose="02060603020205020403"/>
                <a:ea typeface="Times New Roman" panose="02020603050405020304" pitchFamily="18" charset="0"/>
              </a:rPr>
              <a:t>line graphs</a:t>
            </a:r>
            <a:r>
              <a:rPr lang="en-US" sz="2400" dirty="0">
                <a:solidFill>
                  <a:srgbClr val="FF0000"/>
                </a:solidFill>
                <a:latin typeface="Rockwell" panose="02060603020205020403"/>
                <a:ea typeface="Times New Roman" panose="02020603050405020304" pitchFamily="18" charset="0"/>
              </a:rPr>
              <a:t> </a:t>
            </a:r>
            <a:r>
              <a:rPr lang="en-US" sz="2400" dirty="0">
                <a:solidFill>
                  <a:prstClr val="white"/>
                </a:solidFill>
                <a:latin typeface="Rockwell" panose="02060603020205020403"/>
                <a:ea typeface="Times New Roman" panose="02020603050405020304" pitchFamily="18" charset="0"/>
              </a:rPr>
              <a:t>and </a:t>
            </a:r>
            <a:r>
              <a:rPr lang="en-US" sz="2400" b="1" dirty="0">
                <a:solidFill>
                  <a:srgbClr val="FF0000"/>
                </a:solidFill>
                <a:latin typeface="Rockwell" panose="02060603020205020403"/>
                <a:ea typeface="Times New Roman" panose="02020603050405020304" pitchFamily="18" charset="0"/>
              </a:rPr>
              <a:t>bar graphs </a:t>
            </a:r>
            <a:r>
              <a:rPr lang="en-US" sz="2400" dirty="0">
                <a:solidFill>
                  <a:prstClr val="white"/>
                </a:solidFill>
                <a:latin typeface="Rockwell" panose="02060603020205020403"/>
                <a:ea typeface="Times New Roman" panose="02020603050405020304" pitchFamily="18" charset="0"/>
              </a:rPr>
              <a:t>are used. </a:t>
            </a:r>
            <a:endParaRPr lang="en-GB" sz="2400" dirty="0">
              <a:solidFill>
                <a:prstClr val="white"/>
              </a:solidFill>
              <a:latin typeface="Rockwell" panose="02060603020205020403"/>
              <a:ea typeface="Times New Roman" panose="02020603050405020304" pitchFamily="18" charset="0"/>
            </a:endParaRPr>
          </a:p>
          <a:p>
            <a:pPr marL="800100" lvl="1" indent="-342900" algn="just" defTabSz="457200">
              <a:spcBef>
                <a:spcPts val="1200"/>
              </a:spcBef>
              <a:spcAft>
                <a:spcPts val="1200"/>
              </a:spcAft>
              <a:buFont typeface="Wingdings" panose="05000000000000000000" pitchFamily="2" charset="2"/>
              <a:buChar char="§"/>
            </a:pPr>
            <a:r>
              <a:rPr lang="en-US" sz="2400" dirty="0">
                <a:solidFill>
                  <a:prstClr val="white"/>
                </a:solidFill>
                <a:latin typeface="Rockwell" panose="02060603020205020403"/>
                <a:ea typeface="Times New Roman" panose="02020603050405020304" pitchFamily="18" charset="0"/>
              </a:rPr>
              <a:t>the highest – the lowest</a:t>
            </a:r>
            <a:r>
              <a:rPr lang="en-GB" sz="2400" dirty="0">
                <a:solidFill>
                  <a:prstClr val="white"/>
                </a:solidFill>
                <a:latin typeface="Rockwell" panose="02060603020205020403"/>
                <a:ea typeface="Times New Roman" panose="02020603050405020304" pitchFamily="18" charset="0"/>
              </a:rPr>
              <a:t> data</a:t>
            </a:r>
          </a:p>
          <a:p>
            <a:pPr marL="800100" lvl="1" indent="-342900" algn="just" defTabSz="457200">
              <a:spcBef>
                <a:spcPts val="1200"/>
              </a:spcBef>
              <a:spcAft>
                <a:spcPts val="1200"/>
              </a:spcAft>
              <a:buFont typeface="Wingdings" panose="05000000000000000000" pitchFamily="2" charset="2"/>
              <a:buChar char="§"/>
            </a:pPr>
            <a:r>
              <a:rPr lang="en-US" sz="2400" dirty="0">
                <a:solidFill>
                  <a:prstClr val="white"/>
                </a:solidFill>
                <a:latin typeface="Rockwell" panose="02060603020205020403"/>
                <a:ea typeface="Times New Roman" panose="02020603050405020304" pitchFamily="18" charset="0"/>
              </a:rPr>
              <a:t>the biggest – the smallest</a:t>
            </a:r>
            <a:r>
              <a:rPr lang="tr-TR" sz="2400" dirty="0">
                <a:solidFill>
                  <a:prstClr val="white"/>
                </a:solidFill>
                <a:latin typeface="Rockwell" panose="02060603020205020403"/>
                <a:ea typeface="Times New Roman" panose="02020603050405020304" pitchFamily="18" charset="0"/>
              </a:rPr>
              <a:t> </a:t>
            </a:r>
            <a:r>
              <a:rPr lang="en-GB" sz="2400" dirty="0">
                <a:solidFill>
                  <a:prstClr val="white"/>
                </a:solidFill>
                <a:latin typeface="Rockwell" panose="02060603020205020403"/>
                <a:ea typeface="Times New Roman" panose="02020603050405020304" pitchFamily="18" charset="0"/>
              </a:rPr>
              <a:t>data</a:t>
            </a:r>
          </a:p>
          <a:p>
            <a:pPr marL="800100" lvl="1" indent="-342900" algn="just" defTabSz="457200">
              <a:spcBef>
                <a:spcPts val="1200"/>
              </a:spcBef>
              <a:spcAft>
                <a:spcPts val="1200"/>
              </a:spcAft>
              <a:buFont typeface="Wingdings" panose="05000000000000000000" pitchFamily="2" charset="2"/>
              <a:buChar char="§"/>
            </a:pPr>
            <a:r>
              <a:rPr lang="en-US" sz="2400" dirty="0">
                <a:solidFill>
                  <a:prstClr val="white"/>
                </a:solidFill>
                <a:latin typeface="Rockwell" panose="02060603020205020403"/>
                <a:ea typeface="Times New Roman" panose="02020603050405020304" pitchFamily="18" charset="0"/>
              </a:rPr>
              <a:t>the most – the least</a:t>
            </a:r>
            <a:r>
              <a:rPr lang="en-GB" sz="2400" dirty="0">
                <a:solidFill>
                  <a:prstClr val="white"/>
                </a:solidFill>
                <a:latin typeface="Rockwell" panose="02060603020205020403"/>
                <a:ea typeface="Times New Roman" panose="02020603050405020304" pitchFamily="18" charset="0"/>
              </a:rPr>
              <a:t> data</a:t>
            </a:r>
            <a:r>
              <a:rPr lang="tr-TR" sz="2400" dirty="0">
                <a:solidFill>
                  <a:prstClr val="white"/>
                </a:solidFill>
                <a:latin typeface="Rockwell" panose="02060603020205020403"/>
                <a:ea typeface="Times New Roman" panose="02020603050405020304" pitchFamily="18" charset="0"/>
              </a:rPr>
              <a:t>       </a:t>
            </a:r>
            <a:endParaRPr lang="en-GB" sz="2400" dirty="0">
              <a:solidFill>
                <a:prstClr val="white"/>
              </a:solidFill>
              <a:latin typeface="Rockwell" panose="02060603020205020403"/>
              <a:ea typeface="Times New Roman" panose="02020603050405020304" pitchFamily="18" charset="0"/>
            </a:endParaRPr>
          </a:p>
          <a:p>
            <a:pPr marL="800100" lvl="1" indent="-342900" algn="just" defTabSz="457200">
              <a:spcBef>
                <a:spcPts val="1200"/>
              </a:spcBef>
              <a:spcAft>
                <a:spcPts val="1200"/>
              </a:spcAft>
              <a:buFont typeface="Wingdings" panose="05000000000000000000" pitchFamily="2" charset="2"/>
              <a:buChar char="§"/>
            </a:pPr>
            <a:r>
              <a:rPr lang="en-US" sz="2400" dirty="0">
                <a:solidFill>
                  <a:prstClr val="white"/>
                </a:solidFill>
                <a:latin typeface="Rockwell" panose="02060603020205020403"/>
                <a:ea typeface="Times New Roman" panose="02020603050405020304" pitchFamily="18" charset="0"/>
              </a:rPr>
              <a:t>the stable – the changing data</a:t>
            </a:r>
            <a:endParaRPr lang="tr-TR" sz="2400" dirty="0">
              <a:solidFill>
                <a:prstClr val="white"/>
              </a:solidFill>
              <a:latin typeface="Rockwell" panose="02060603020205020403"/>
              <a:ea typeface="Times New Roman" panose="02020603050405020304" pitchFamily="18" charset="0"/>
            </a:endParaRPr>
          </a:p>
          <a:p>
            <a:pPr marL="342900" indent="-342900" defTabSz="457200">
              <a:lnSpc>
                <a:spcPct val="150000"/>
              </a:lnSpc>
              <a:buFont typeface="+mj-lt"/>
              <a:buAutoNum type="arabicPeriod"/>
            </a:pPr>
            <a:endParaRPr lang="en-US" sz="2400" dirty="0">
              <a:solidFill>
                <a:prstClr val="white"/>
              </a:solidFill>
              <a:latin typeface="Rockwell" panose="02060603020205020403"/>
            </a:endParaRPr>
          </a:p>
        </p:txBody>
      </p:sp>
    </p:spTree>
    <p:extLst>
      <p:ext uri="{BB962C8B-B14F-4D97-AF65-F5344CB8AC3E}">
        <p14:creationId xmlns:p14="http://schemas.microsoft.com/office/powerpoint/2010/main" val="2502224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0ED-2C10-4EA8-BF31-538273458A56}"/>
              </a:ext>
            </a:extLst>
          </p:cNvPr>
          <p:cNvSpPr>
            <a:spLocks noGrp="1"/>
          </p:cNvSpPr>
          <p:nvPr>
            <p:ph type="title"/>
          </p:nvPr>
        </p:nvSpPr>
        <p:spPr/>
        <p:txBody>
          <a:bodyPr/>
          <a:lstStyle/>
          <a:p>
            <a:r>
              <a:rPr lang="en-GB" b="1" dirty="0"/>
              <a:t>UPWARD TREND</a:t>
            </a:r>
          </a:p>
        </p:txBody>
      </p:sp>
      <p:sp>
        <p:nvSpPr>
          <p:cNvPr id="15" name="Content Placeholder 14">
            <a:extLst>
              <a:ext uri="{FF2B5EF4-FFF2-40B4-BE49-F238E27FC236}">
                <a16:creationId xmlns:a16="http://schemas.microsoft.com/office/drawing/2014/main" id="{6C4A0D1E-81D4-4498-9E8D-7B326BCC9D7F}"/>
              </a:ext>
            </a:extLst>
          </p:cNvPr>
          <p:cNvSpPr>
            <a:spLocks noGrp="1"/>
          </p:cNvSpPr>
          <p:nvPr>
            <p:ph idx="1"/>
          </p:nvPr>
        </p:nvSpPr>
        <p:spPr>
          <a:xfrm>
            <a:off x="1981200" y="1371600"/>
            <a:ext cx="8534400" cy="5181600"/>
          </a:xfrm>
        </p:spPr>
        <p:txBody>
          <a:bodyPr>
            <a:normAutofit/>
          </a:bodyPr>
          <a:lstStyle/>
          <a:p>
            <a:pPr marL="36000">
              <a:spcBef>
                <a:spcPts val="600"/>
              </a:spcBef>
              <a:buFont typeface="Wingdings" panose="05000000000000000000" pitchFamily="2" charset="2"/>
              <a:buChar char="q"/>
            </a:pPr>
            <a:r>
              <a:rPr lang="en-GB" dirty="0">
                <a:solidFill>
                  <a:srgbClr val="FF0000"/>
                </a:solidFill>
              </a:rPr>
              <a:t>VERBS</a:t>
            </a:r>
          </a:p>
          <a:p>
            <a:pPr marL="36000" lvl="1">
              <a:buFont typeface="Wingdings" panose="05000000000000000000" pitchFamily="2" charset="2"/>
              <a:buChar char="§"/>
            </a:pPr>
            <a:r>
              <a:rPr lang="en-GB" dirty="0"/>
              <a:t>climb – go up – increase – rise</a:t>
            </a:r>
          </a:p>
          <a:p>
            <a:pPr marL="36000" lvl="1">
              <a:buFont typeface="Wingdings" panose="05000000000000000000" pitchFamily="2" charset="2"/>
              <a:buChar char="§"/>
            </a:pPr>
            <a:r>
              <a:rPr lang="en-GB" dirty="0"/>
              <a:t>double – triple – boom – jump – soar</a:t>
            </a:r>
          </a:p>
          <a:p>
            <a:pPr marL="36000" lvl="1">
              <a:buFont typeface="Wingdings" panose="05000000000000000000" pitchFamily="2" charset="2"/>
              <a:buChar char="§"/>
            </a:pPr>
            <a:r>
              <a:rPr lang="en-GB" dirty="0"/>
              <a:t>peak – reach a peak – reach the highest point</a:t>
            </a:r>
          </a:p>
          <a:p>
            <a:pPr marL="36000">
              <a:spcBef>
                <a:spcPts val="600"/>
              </a:spcBef>
              <a:buFont typeface="Wingdings" panose="05000000000000000000" pitchFamily="2" charset="2"/>
              <a:buChar char="q"/>
            </a:pPr>
            <a:r>
              <a:rPr lang="en-GB" dirty="0">
                <a:solidFill>
                  <a:srgbClr val="FF0000"/>
                </a:solidFill>
              </a:rPr>
              <a:t>NOUNS</a:t>
            </a:r>
          </a:p>
          <a:p>
            <a:pPr marL="36000" lvl="1">
              <a:buFont typeface="Wingdings" panose="05000000000000000000" pitchFamily="2" charset="2"/>
              <a:buChar char="§"/>
            </a:pPr>
            <a:r>
              <a:rPr lang="en-GB" dirty="0"/>
              <a:t>increase – rise – growth – upswing</a:t>
            </a:r>
          </a:p>
          <a:p>
            <a:pPr marL="36000" lvl="1">
              <a:buFont typeface="Wingdings" panose="05000000000000000000" pitchFamily="2" charset="2"/>
              <a:buChar char="§"/>
            </a:pPr>
            <a:r>
              <a:rPr lang="en-GB" dirty="0"/>
              <a:t>boom – jump</a:t>
            </a:r>
          </a:p>
          <a:p>
            <a:pPr marL="36000" lvl="1">
              <a:buFont typeface="Wingdings" panose="05000000000000000000" pitchFamily="2" charset="2"/>
              <a:buChar char="§"/>
            </a:pPr>
            <a:endParaRPr lang="en-GB" dirty="0"/>
          </a:p>
          <a:p>
            <a:pPr marL="0" lvl="1" indent="0">
              <a:buNone/>
            </a:pPr>
            <a:r>
              <a:rPr lang="en-GB" dirty="0"/>
              <a:t>e.g. The population of bears </a:t>
            </a:r>
            <a:r>
              <a:rPr lang="en-GB" dirty="0">
                <a:solidFill>
                  <a:srgbClr val="FF0000"/>
                </a:solidFill>
              </a:rPr>
              <a:t>increased</a:t>
            </a:r>
            <a:r>
              <a:rPr lang="en-GB" dirty="0"/>
              <a:t> </a:t>
            </a:r>
          </a:p>
          <a:p>
            <a:pPr marL="0" lvl="1" indent="0">
              <a:buNone/>
            </a:pPr>
            <a:r>
              <a:rPr lang="en-GB" dirty="0">
                <a:solidFill>
                  <a:srgbClr val="FF0000"/>
                </a:solidFill>
              </a:rPr>
              <a:t>markedly</a:t>
            </a:r>
            <a:r>
              <a:rPr lang="en-GB" dirty="0"/>
              <a:t> from about 60 to 100 between </a:t>
            </a:r>
          </a:p>
          <a:p>
            <a:pPr marL="0" lvl="1" indent="0">
              <a:buNone/>
            </a:pPr>
            <a:r>
              <a:rPr lang="en-GB" dirty="0"/>
              <a:t>2018 and 2019.</a:t>
            </a:r>
          </a:p>
          <a:p>
            <a:pPr marL="0" lvl="1" indent="0">
              <a:buNone/>
            </a:pPr>
            <a:r>
              <a:rPr lang="en-GB" dirty="0"/>
              <a:t>e.g. There has been a </a:t>
            </a:r>
            <a:r>
              <a:rPr lang="en-GB" dirty="0">
                <a:solidFill>
                  <a:srgbClr val="FF0000"/>
                </a:solidFill>
              </a:rPr>
              <a:t>rapid</a:t>
            </a:r>
            <a:r>
              <a:rPr lang="en-GB" dirty="0"/>
              <a:t> </a:t>
            </a:r>
            <a:r>
              <a:rPr lang="en-GB" dirty="0">
                <a:solidFill>
                  <a:srgbClr val="FF0000"/>
                </a:solidFill>
              </a:rPr>
              <a:t>growth</a:t>
            </a:r>
            <a:r>
              <a:rPr lang="en-GB" dirty="0"/>
              <a:t> in the </a:t>
            </a:r>
          </a:p>
          <a:p>
            <a:pPr marL="0" lvl="1" indent="0">
              <a:buNone/>
            </a:pPr>
            <a:r>
              <a:rPr lang="en-GB" dirty="0"/>
              <a:t>number of bears since 2017.</a:t>
            </a:r>
          </a:p>
        </p:txBody>
      </p:sp>
      <p:pic>
        <p:nvPicPr>
          <p:cNvPr id="16" name="Picture 15">
            <a:extLst>
              <a:ext uri="{FF2B5EF4-FFF2-40B4-BE49-F238E27FC236}">
                <a16:creationId xmlns:a16="http://schemas.microsoft.com/office/drawing/2014/main" id="{7182D402-7DFC-480C-98F6-936935C2CD05}"/>
              </a:ext>
            </a:extLst>
          </p:cNvPr>
          <p:cNvPicPr>
            <a:picLocks noChangeAspect="1"/>
          </p:cNvPicPr>
          <p:nvPr/>
        </p:nvPicPr>
        <p:blipFill>
          <a:blip r:embed="rId2"/>
          <a:stretch>
            <a:fillRect/>
          </a:stretch>
        </p:blipFill>
        <p:spPr>
          <a:xfrm>
            <a:off x="6726195" y="3183924"/>
            <a:ext cx="3352800" cy="2743200"/>
          </a:xfrm>
          <a:prstGeom prst="rect">
            <a:avLst/>
          </a:prstGeom>
        </p:spPr>
      </p:pic>
    </p:spTree>
    <p:extLst>
      <p:ext uri="{BB962C8B-B14F-4D97-AF65-F5344CB8AC3E}">
        <p14:creationId xmlns:p14="http://schemas.microsoft.com/office/powerpoint/2010/main" val="253440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0ED-2C10-4EA8-BF31-538273458A56}"/>
              </a:ext>
            </a:extLst>
          </p:cNvPr>
          <p:cNvSpPr>
            <a:spLocks noGrp="1"/>
          </p:cNvSpPr>
          <p:nvPr>
            <p:ph type="title"/>
          </p:nvPr>
        </p:nvSpPr>
        <p:spPr/>
        <p:txBody>
          <a:bodyPr/>
          <a:lstStyle/>
          <a:p>
            <a:r>
              <a:rPr lang="en-GB" b="1" dirty="0"/>
              <a:t>DOWNWARD TREND</a:t>
            </a:r>
          </a:p>
        </p:txBody>
      </p:sp>
      <p:sp>
        <p:nvSpPr>
          <p:cNvPr id="15" name="Content Placeholder 14">
            <a:extLst>
              <a:ext uri="{FF2B5EF4-FFF2-40B4-BE49-F238E27FC236}">
                <a16:creationId xmlns:a16="http://schemas.microsoft.com/office/drawing/2014/main" id="{6C4A0D1E-81D4-4498-9E8D-7B326BCC9D7F}"/>
              </a:ext>
            </a:extLst>
          </p:cNvPr>
          <p:cNvSpPr>
            <a:spLocks noGrp="1"/>
          </p:cNvSpPr>
          <p:nvPr>
            <p:ph idx="1"/>
          </p:nvPr>
        </p:nvSpPr>
        <p:spPr>
          <a:xfrm>
            <a:off x="1981200" y="1371600"/>
            <a:ext cx="8534400" cy="5181600"/>
          </a:xfrm>
        </p:spPr>
        <p:txBody>
          <a:bodyPr>
            <a:normAutofit/>
          </a:bodyPr>
          <a:lstStyle/>
          <a:p>
            <a:pPr marL="36000">
              <a:spcBef>
                <a:spcPts val="600"/>
              </a:spcBef>
              <a:buFont typeface="Wingdings" panose="05000000000000000000" pitchFamily="2" charset="2"/>
              <a:buChar char="q"/>
            </a:pPr>
            <a:r>
              <a:rPr lang="en-GB" dirty="0">
                <a:solidFill>
                  <a:srgbClr val="FF0000"/>
                </a:solidFill>
              </a:rPr>
              <a:t>VERBS</a:t>
            </a:r>
          </a:p>
          <a:p>
            <a:pPr marL="36000" lvl="1">
              <a:buFont typeface="Wingdings" panose="05000000000000000000" pitchFamily="2" charset="2"/>
              <a:buChar char="§"/>
            </a:pPr>
            <a:r>
              <a:rPr lang="en-GB" dirty="0"/>
              <a:t>decline – go down – decrease – drop – fall – reduce – dip </a:t>
            </a:r>
          </a:p>
          <a:p>
            <a:pPr marL="36000" lvl="1">
              <a:buFont typeface="Wingdings" panose="05000000000000000000" pitchFamily="2" charset="2"/>
              <a:buChar char="§"/>
            </a:pPr>
            <a:r>
              <a:rPr lang="en-GB" dirty="0"/>
              <a:t>collapse – plunge </a:t>
            </a:r>
          </a:p>
          <a:p>
            <a:pPr marL="36000" lvl="1">
              <a:buFont typeface="Wingdings" panose="05000000000000000000" pitchFamily="2" charset="2"/>
              <a:buChar char="§"/>
            </a:pPr>
            <a:r>
              <a:rPr lang="en-GB" dirty="0"/>
              <a:t>hit the bottom – reach the lowest point</a:t>
            </a:r>
          </a:p>
          <a:p>
            <a:pPr marL="36000">
              <a:spcBef>
                <a:spcPts val="600"/>
              </a:spcBef>
              <a:buFont typeface="Wingdings" panose="05000000000000000000" pitchFamily="2" charset="2"/>
              <a:buChar char="q"/>
            </a:pPr>
            <a:r>
              <a:rPr lang="en-GB" dirty="0">
                <a:solidFill>
                  <a:srgbClr val="FF0000"/>
                </a:solidFill>
              </a:rPr>
              <a:t>NOUNS</a:t>
            </a:r>
          </a:p>
          <a:p>
            <a:pPr marL="36000" lvl="1">
              <a:buFont typeface="Wingdings" panose="05000000000000000000" pitchFamily="2" charset="2"/>
              <a:buChar char="§"/>
            </a:pPr>
            <a:r>
              <a:rPr lang="en-GB" dirty="0"/>
              <a:t>decline – decrease – downswing</a:t>
            </a:r>
          </a:p>
          <a:p>
            <a:pPr marL="36000" lvl="1">
              <a:buFont typeface="Wingdings" panose="05000000000000000000" pitchFamily="2" charset="2"/>
              <a:buChar char="§"/>
            </a:pPr>
            <a:r>
              <a:rPr lang="en-GB" dirty="0"/>
              <a:t>collapse – plunge </a:t>
            </a:r>
          </a:p>
          <a:p>
            <a:pPr marL="36000" lvl="1">
              <a:buFont typeface="Wingdings" panose="05000000000000000000" pitchFamily="2" charset="2"/>
              <a:buChar char="§"/>
            </a:pPr>
            <a:endParaRPr lang="en-GB" dirty="0"/>
          </a:p>
          <a:p>
            <a:pPr marL="0" lvl="1" indent="0">
              <a:buNone/>
            </a:pPr>
            <a:r>
              <a:rPr lang="en-GB" dirty="0"/>
              <a:t>e.g. The population of dolphins was </a:t>
            </a:r>
          </a:p>
          <a:p>
            <a:pPr marL="0" lvl="1" indent="0">
              <a:buNone/>
            </a:pPr>
            <a:r>
              <a:rPr lang="en-GB" dirty="0"/>
              <a:t>about 150 in 2017, but it will probably  </a:t>
            </a:r>
          </a:p>
          <a:p>
            <a:pPr marL="0" lvl="1" indent="0">
              <a:buNone/>
            </a:pPr>
            <a:r>
              <a:rPr lang="en-GB" dirty="0">
                <a:solidFill>
                  <a:srgbClr val="FF0000"/>
                </a:solidFill>
              </a:rPr>
              <a:t>hit the bottom</a:t>
            </a:r>
            <a:r>
              <a:rPr lang="en-GB" dirty="0"/>
              <a:t> in 2022.</a:t>
            </a:r>
          </a:p>
          <a:p>
            <a:pPr marL="0" lvl="1" indent="0">
              <a:buNone/>
            </a:pPr>
            <a:r>
              <a:rPr lang="en-GB" dirty="0"/>
              <a:t>e.g. A </a:t>
            </a:r>
            <a:r>
              <a:rPr lang="en-GB" dirty="0">
                <a:solidFill>
                  <a:srgbClr val="FF0000"/>
                </a:solidFill>
              </a:rPr>
              <a:t>collapse</a:t>
            </a:r>
            <a:r>
              <a:rPr lang="en-GB" dirty="0"/>
              <a:t> in the population of dolphins has been observed.</a:t>
            </a:r>
          </a:p>
        </p:txBody>
      </p:sp>
      <p:pic>
        <p:nvPicPr>
          <p:cNvPr id="16" name="Picture 15">
            <a:extLst>
              <a:ext uri="{FF2B5EF4-FFF2-40B4-BE49-F238E27FC236}">
                <a16:creationId xmlns:a16="http://schemas.microsoft.com/office/drawing/2014/main" id="{7182D402-7DFC-480C-98F6-936935C2CD05}"/>
              </a:ext>
            </a:extLst>
          </p:cNvPr>
          <p:cNvPicPr>
            <a:picLocks noChangeAspect="1"/>
          </p:cNvPicPr>
          <p:nvPr/>
        </p:nvPicPr>
        <p:blipFill>
          <a:blip r:embed="rId2"/>
          <a:stretch>
            <a:fillRect/>
          </a:stretch>
        </p:blipFill>
        <p:spPr>
          <a:xfrm>
            <a:off x="6553200" y="2261046"/>
            <a:ext cx="3352800" cy="2743200"/>
          </a:xfrm>
          <a:prstGeom prst="rect">
            <a:avLst/>
          </a:prstGeom>
        </p:spPr>
      </p:pic>
    </p:spTree>
    <p:extLst>
      <p:ext uri="{BB962C8B-B14F-4D97-AF65-F5344CB8AC3E}">
        <p14:creationId xmlns:p14="http://schemas.microsoft.com/office/powerpoint/2010/main" val="380480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0ED-2C10-4EA8-BF31-538273458A56}"/>
              </a:ext>
            </a:extLst>
          </p:cNvPr>
          <p:cNvSpPr>
            <a:spLocks noGrp="1"/>
          </p:cNvSpPr>
          <p:nvPr>
            <p:ph type="title"/>
          </p:nvPr>
        </p:nvSpPr>
        <p:spPr/>
        <p:txBody>
          <a:bodyPr/>
          <a:lstStyle/>
          <a:p>
            <a:r>
              <a:rPr lang="en-GB" b="1" dirty="0"/>
              <a:t>NO CHANGE in the TREND</a:t>
            </a:r>
          </a:p>
        </p:txBody>
      </p:sp>
      <p:sp>
        <p:nvSpPr>
          <p:cNvPr id="15" name="Content Placeholder 14">
            <a:extLst>
              <a:ext uri="{FF2B5EF4-FFF2-40B4-BE49-F238E27FC236}">
                <a16:creationId xmlns:a16="http://schemas.microsoft.com/office/drawing/2014/main" id="{6C4A0D1E-81D4-4498-9E8D-7B326BCC9D7F}"/>
              </a:ext>
            </a:extLst>
          </p:cNvPr>
          <p:cNvSpPr>
            <a:spLocks noGrp="1"/>
          </p:cNvSpPr>
          <p:nvPr>
            <p:ph idx="1"/>
          </p:nvPr>
        </p:nvSpPr>
        <p:spPr>
          <a:xfrm>
            <a:off x="1981200" y="1371600"/>
            <a:ext cx="8534400" cy="5181600"/>
          </a:xfrm>
        </p:spPr>
        <p:txBody>
          <a:bodyPr>
            <a:normAutofit/>
          </a:bodyPr>
          <a:lstStyle/>
          <a:p>
            <a:pPr marL="36000">
              <a:spcBef>
                <a:spcPts val="600"/>
              </a:spcBef>
              <a:buFont typeface="Wingdings" panose="05000000000000000000" pitchFamily="2" charset="2"/>
              <a:buChar char="q"/>
            </a:pPr>
            <a:r>
              <a:rPr lang="en-GB" dirty="0">
                <a:solidFill>
                  <a:srgbClr val="FF0000"/>
                </a:solidFill>
              </a:rPr>
              <a:t>VERBS</a:t>
            </a:r>
          </a:p>
          <a:p>
            <a:pPr marL="36000" lvl="1">
              <a:buFont typeface="Wingdings" panose="05000000000000000000" pitchFamily="2" charset="2"/>
              <a:buChar char="§"/>
            </a:pPr>
            <a:r>
              <a:rPr lang="en-GB" dirty="0"/>
              <a:t>level out/off – not change – stabilize </a:t>
            </a:r>
          </a:p>
          <a:p>
            <a:pPr marL="36000" lvl="1">
              <a:buFont typeface="Wingdings" panose="05000000000000000000" pitchFamily="2" charset="2"/>
              <a:buChar char="§"/>
            </a:pPr>
            <a:r>
              <a:rPr lang="en-GB" dirty="0"/>
              <a:t>maintain the same level – remain stable/steady – stay constant</a:t>
            </a:r>
          </a:p>
          <a:p>
            <a:pPr marL="36000" lvl="1">
              <a:buFont typeface="Wingdings" panose="05000000000000000000" pitchFamily="2" charset="2"/>
              <a:buChar char="§"/>
            </a:pPr>
            <a:r>
              <a:rPr lang="en-GB" dirty="0"/>
              <a:t>stop falling/rising</a:t>
            </a:r>
          </a:p>
          <a:p>
            <a:pPr marL="36000">
              <a:spcBef>
                <a:spcPts val="600"/>
              </a:spcBef>
              <a:buFont typeface="Wingdings" panose="05000000000000000000" pitchFamily="2" charset="2"/>
              <a:buChar char="q"/>
            </a:pPr>
            <a:r>
              <a:rPr lang="en-GB" dirty="0">
                <a:solidFill>
                  <a:srgbClr val="FF0000"/>
                </a:solidFill>
              </a:rPr>
              <a:t>NOUNS</a:t>
            </a:r>
          </a:p>
          <a:p>
            <a:pPr marL="36000" lvl="1">
              <a:buFont typeface="Wingdings" panose="05000000000000000000" pitchFamily="2" charset="2"/>
              <a:buChar char="§"/>
            </a:pPr>
            <a:r>
              <a:rPr lang="en-GB" dirty="0"/>
              <a:t>stability – steadiness </a:t>
            </a:r>
          </a:p>
          <a:p>
            <a:pPr marL="0" lvl="1" indent="0">
              <a:buNone/>
            </a:pPr>
            <a:endParaRPr lang="en-GB" dirty="0"/>
          </a:p>
          <a:p>
            <a:pPr marL="0" lvl="1" indent="0">
              <a:buNone/>
            </a:pPr>
            <a:r>
              <a:rPr lang="en-GB" dirty="0"/>
              <a:t>e.g. The population of wildlife animals </a:t>
            </a:r>
          </a:p>
          <a:p>
            <a:pPr marL="0" lvl="1" indent="0">
              <a:buNone/>
            </a:pPr>
            <a:r>
              <a:rPr lang="en-GB" dirty="0">
                <a:solidFill>
                  <a:srgbClr val="FF0000"/>
                </a:solidFill>
              </a:rPr>
              <a:t>does</a:t>
            </a:r>
            <a:r>
              <a:rPr lang="en-GB" dirty="0"/>
              <a:t> </a:t>
            </a:r>
            <a:r>
              <a:rPr lang="en-GB" dirty="0">
                <a:solidFill>
                  <a:srgbClr val="FF0000"/>
                </a:solidFill>
              </a:rPr>
              <a:t>not</a:t>
            </a:r>
            <a:r>
              <a:rPr lang="en-GB" dirty="0"/>
              <a:t> </a:t>
            </a:r>
            <a:r>
              <a:rPr lang="en-GB" dirty="0">
                <a:solidFill>
                  <a:srgbClr val="FF0000"/>
                </a:solidFill>
              </a:rPr>
              <a:t>stay constant</a:t>
            </a:r>
            <a:r>
              <a:rPr lang="en-GB" dirty="0"/>
              <a:t>.</a:t>
            </a:r>
          </a:p>
          <a:p>
            <a:pPr marL="0" lvl="1" indent="0">
              <a:buNone/>
            </a:pPr>
            <a:r>
              <a:rPr lang="en-GB" dirty="0"/>
              <a:t>e.g. </a:t>
            </a:r>
            <a:r>
              <a:rPr lang="en-GB" dirty="0">
                <a:solidFill>
                  <a:srgbClr val="FF0000"/>
                </a:solidFill>
              </a:rPr>
              <a:t>No</a:t>
            </a:r>
            <a:r>
              <a:rPr lang="en-GB" dirty="0"/>
              <a:t> </a:t>
            </a:r>
            <a:r>
              <a:rPr lang="en-GB" dirty="0">
                <a:solidFill>
                  <a:srgbClr val="FF0000"/>
                </a:solidFill>
              </a:rPr>
              <a:t>steadiness</a:t>
            </a:r>
            <a:r>
              <a:rPr lang="en-GB" dirty="0"/>
              <a:t> is seen in the number</a:t>
            </a:r>
          </a:p>
          <a:p>
            <a:pPr marL="0" lvl="1" indent="0">
              <a:buNone/>
            </a:pPr>
            <a:r>
              <a:rPr lang="en-GB" dirty="0"/>
              <a:t>of whales.</a:t>
            </a:r>
          </a:p>
        </p:txBody>
      </p:sp>
      <p:pic>
        <p:nvPicPr>
          <p:cNvPr id="16" name="Picture 15">
            <a:extLst>
              <a:ext uri="{FF2B5EF4-FFF2-40B4-BE49-F238E27FC236}">
                <a16:creationId xmlns:a16="http://schemas.microsoft.com/office/drawing/2014/main" id="{7182D402-7DFC-480C-98F6-936935C2CD05}"/>
              </a:ext>
            </a:extLst>
          </p:cNvPr>
          <p:cNvPicPr>
            <a:picLocks noChangeAspect="1"/>
          </p:cNvPicPr>
          <p:nvPr/>
        </p:nvPicPr>
        <p:blipFill>
          <a:blip r:embed="rId2"/>
          <a:stretch>
            <a:fillRect/>
          </a:stretch>
        </p:blipFill>
        <p:spPr>
          <a:xfrm>
            <a:off x="6705600" y="3200400"/>
            <a:ext cx="3352800" cy="2743200"/>
          </a:xfrm>
          <a:prstGeom prst="rect">
            <a:avLst/>
          </a:prstGeom>
        </p:spPr>
      </p:pic>
    </p:spTree>
    <p:extLst>
      <p:ext uri="{BB962C8B-B14F-4D97-AF65-F5344CB8AC3E}">
        <p14:creationId xmlns:p14="http://schemas.microsoft.com/office/powerpoint/2010/main" val="11919710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1261</TotalTime>
  <Words>1043</Words>
  <Application>Microsoft Office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Rockwell</vt:lpstr>
      <vt:lpstr>Times</vt:lpstr>
      <vt:lpstr>Times New Roman</vt:lpstr>
      <vt:lpstr>Wingdings</vt:lpstr>
      <vt:lpstr>Gallery</vt:lpstr>
      <vt:lpstr>ING 112A - SPRING 2022    Week 6 UNIT 3 - interpreting data</vt:lpstr>
      <vt:lpstr>  INTERPRETING DATA </vt:lpstr>
      <vt:lpstr>  LINE GRAPH </vt:lpstr>
      <vt:lpstr>  BAR GRAPH </vt:lpstr>
      <vt:lpstr>PIE CHART</vt:lpstr>
      <vt:lpstr>PowerPoint Presentation</vt:lpstr>
      <vt:lpstr>UPWARD TREND</vt:lpstr>
      <vt:lpstr>DOWNWARD TREND</vt:lpstr>
      <vt:lpstr>NO CHANGE in the TREND</vt:lpstr>
      <vt:lpstr>CONTINUOUS CHANGE in the TREND</vt:lpstr>
      <vt:lpstr>ADJECTIVES &amp; ADVERBS to be used (p. 52)</vt:lpstr>
      <vt:lpstr>exercise 2</vt:lpstr>
      <vt:lpstr>PowerPoint Presentation</vt:lpstr>
      <vt:lpstr>ADJECTIVES/ADVERBS used in COMPARISONS (p. 56)</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112  sprıng 2021 ONLINE COURSE  Week 6 UNIT 3 - interpreting data</dc:title>
  <dc:creator>Aslı Özkara</dc:creator>
  <cp:lastModifiedBy>Aslı Özkara</cp:lastModifiedBy>
  <cp:revision>33</cp:revision>
  <dcterms:created xsi:type="dcterms:W3CDTF">2021-03-30T10:41:09Z</dcterms:created>
  <dcterms:modified xsi:type="dcterms:W3CDTF">2022-04-01T06:55:41Z</dcterms:modified>
</cp:coreProperties>
</file>