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" r:id="rId2"/>
    <p:sldId id="314" r:id="rId3"/>
    <p:sldId id="320" r:id="rId4"/>
    <p:sldId id="32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2FC23-3FAD-4C04-8D79-BF64AA038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F3FF6-CAA7-4FCA-8F0C-47DCF920F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EAECA-513D-40F2-A636-29FF5136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5133-1A70-4B90-B726-6040DC5FCFE2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F6C0D-7515-4F3A-9577-AD060F54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B1731-D626-4B1C-9012-137707C0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CACA-3EA5-487A-AFA2-5F42345384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13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B30C7-5FCD-48B2-9738-1EF7217A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5738D-9167-403E-ACD4-5B7E80E5B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1D7E8-CF61-4FFF-B39B-B6E00CF0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5133-1A70-4B90-B726-6040DC5FCFE2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9A625-E9E0-4108-B40B-A7777DE23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7A5CC-5E42-42AC-8C12-1B4AD56D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CACA-3EA5-487A-AFA2-5F42345384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94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7EF31D-3615-42EA-92DA-389F5E24C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D9481-8594-4712-A960-FAD73B46E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D5A79-3672-4B73-9CF5-4F148F32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5133-1A70-4B90-B726-6040DC5FCFE2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C5CF2-329B-4E19-B3C7-8BC5FF38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75420-5E86-48A8-BD17-F7928F8C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CACA-3EA5-487A-AFA2-5F42345384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53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D44B-458E-42DA-8889-8735B11F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DEEB3-F394-4A5B-9FE3-7906DD78C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A349E-223B-40DD-BCA4-10F7C6974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5133-1A70-4B90-B726-6040DC5FCFE2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5CB3A-C90B-4502-A322-68857A8D8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D4931-EF2B-4312-8D10-E98AB9D8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CACA-3EA5-487A-AFA2-5F42345384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14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34F2-4C03-47BF-BED8-3B6EB9E82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D2A81-77BF-4FF8-825B-522AAC774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01F0E-2276-4E56-B30B-FBCFBADE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5133-1A70-4B90-B726-6040DC5FCFE2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18EE5-E83C-44E1-8F9D-C01E70A30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B5877-F3CE-4300-8E4C-48628636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CACA-3EA5-487A-AFA2-5F42345384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28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E6DA-19E0-4BC5-83E7-171E2CD0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E2CEC-0366-45A4-95E0-068FF17D0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82306-D50D-45B1-BEEE-5EEDAAD9D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D2979-A7AB-4CC0-AA45-7586FBC3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5133-1A70-4B90-B726-6040DC5FCFE2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F5B25-87A0-4134-8F79-0360F4AC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4B5D9-CEA7-4B67-A575-A2E62CEB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CACA-3EA5-487A-AFA2-5F42345384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53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D7F21-0203-4163-BAE9-5E8F82A2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58410-221C-4731-A1B1-204D217CB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A437F-DFB7-41D4-AD13-83A17C3B7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985797-7883-442C-B75F-4AF571639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49310-3645-4BC0-B637-2597FACF7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D3A66-0E3D-4318-A883-17A579F02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5133-1A70-4B90-B726-6040DC5FCFE2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6D392-9274-4180-949A-002D9562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10C907-94AE-42B7-BA29-97204F79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CACA-3EA5-487A-AFA2-5F42345384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46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BCDB-048C-4A5A-AB1D-08F983C3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42864-AF1A-4465-B57F-F0F1FE3B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5133-1A70-4B90-B726-6040DC5FCFE2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D5394-BC06-4579-B900-FA9CB9631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AF086-538D-472B-922B-EDDDA0B3C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CACA-3EA5-487A-AFA2-5F42345384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22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A2FE8A-B51F-440D-9A89-3E34BA5D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5133-1A70-4B90-B726-6040DC5FCFE2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425B4-F714-42E6-8B13-A1E6991E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E18FF-707D-4D95-805B-6AD754C0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CACA-3EA5-487A-AFA2-5F42345384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81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1DC6-387B-42A1-884A-324F8450E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DB80A-47F7-4D80-967D-2F6FC62FC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4492D-844C-4ACE-A68A-005B48437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94D19-E609-4C35-9BC8-4C5AA836A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5133-1A70-4B90-B726-6040DC5FCFE2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8B879-B0F4-4308-97DD-D71B5153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B44A2-3AC3-4184-96E4-304DA056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CACA-3EA5-487A-AFA2-5F42345384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50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3574-CEED-4E17-913A-648E59A4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3E058D-8592-457F-A61C-E41E39108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6267E-62CC-4731-BAE7-74D0F46C2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0E00C-8F13-446D-AB55-6E7943E2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5133-1A70-4B90-B726-6040DC5FCFE2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35FD9-06FD-489F-B243-12658829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1BD42-D467-4E23-A1F0-EBA5E7E0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CACA-3EA5-487A-AFA2-5F42345384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03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32053A-9A2F-495F-804A-401386EB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9F2C-F4C8-414F-A980-C18BFEAB0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0BCF9-7B09-4FD7-A90A-248AD9280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B5133-1A70-4B90-B726-6040DC5FCFE2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3C810-2E2A-4E1D-952A-C7A1A2A98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E780D-619F-45D7-8B6F-3DA22F34A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BCACA-3EA5-487A-AFA2-5F42345384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79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3400" b="1" dirty="0"/>
              <a:t>ING 112A - SPRING 2022 </a:t>
            </a:r>
            <a:br>
              <a:rPr lang="en-US" sz="3400" b="1" dirty="0"/>
            </a:br>
            <a:br>
              <a:rPr lang="en-US" sz="3400" b="1" dirty="0"/>
            </a:br>
            <a:br>
              <a:rPr lang="en-US" sz="3400" b="1" dirty="0"/>
            </a:br>
            <a:r>
              <a:rPr lang="en-US" sz="3400" b="1" dirty="0"/>
              <a:t>WEEK 7</a:t>
            </a:r>
            <a:br>
              <a:rPr lang="en-US" sz="3400" b="1" dirty="0"/>
            </a:br>
            <a:r>
              <a:rPr lang="en-US" sz="3400" b="1" dirty="0"/>
              <a:t>UNIT 3 - INTERPRETING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 fontScale="25000" lnSpcReduction="20000"/>
          </a:bodyPr>
          <a:lstStyle/>
          <a:p>
            <a:endParaRPr lang="en-US" sz="700" b="1" dirty="0"/>
          </a:p>
          <a:p>
            <a:r>
              <a:rPr lang="en-US" sz="8000" b="1" dirty="0" err="1"/>
              <a:t>ASLI</a:t>
            </a:r>
            <a:r>
              <a:rPr lang="en-US" sz="8000" b="1" dirty="0"/>
              <a:t> ÖZKARA</a:t>
            </a:r>
          </a:p>
          <a:p>
            <a:r>
              <a:rPr lang="en-US" sz="8000" b="1" dirty="0" err="1"/>
              <a:t>ITU</a:t>
            </a:r>
            <a:r>
              <a:rPr lang="en-US" sz="8000" b="1" dirty="0"/>
              <a:t>, ADVANCED ENGLISH PROGRAM</a:t>
            </a:r>
          </a:p>
          <a:p>
            <a:endParaRPr lang="en-US" sz="7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3363" y="365760"/>
            <a:ext cx="9367203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CITING the INFORMATION taken from graphs &amp; charts (p. 58)</a:t>
            </a:r>
            <a:endParaRPr lang="en-US" sz="3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53363" y="2176272"/>
            <a:ext cx="9367204" cy="4041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You should cite the data taken from a chart or graph.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accent4"/>
              </a:solidFill>
            </a:endParaRP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B050"/>
                </a:solidFill>
              </a:rPr>
              <a:t>state what kind of a graph/chart it is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0000"/>
                </a:solidFill>
              </a:rPr>
              <a:t>paraphrase the title of the graph/chart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C000"/>
                </a:solidFill>
              </a:rPr>
              <a:t>write your interpretation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70C0"/>
                </a:solidFill>
              </a:rPr>
              <a:t>cite the source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B050"/>
                </a:solidFill>
              </a:rPr>
              <a:t>The pie chart illustrating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FF0000"/>
                </a:solidFill>
              </a:rPr>
              <a:t>the expenses of a house construction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00B050"/>
                </a:solidFill>
              </a:rPr>
              <a:t>shows that </a:t>
            </a:r>
            <a:r>
              <a:rPr lang="en-US" sz="1700" dirty="0">
                <a:solidFill>
                  <a:srgbClr val="FFC000"/>
                </a:solidFill>
              </a:rPr>
              <a:t>labour cost accounts for a quarter of the total expense </a:t>
            </a:r>
            <a:r>
              <a:rPr lang="en-US" sz="1700" dirty="0">
                <a:solidFill>
                  <a:srgbClr val="0070C0"/>
                </a:solidFill>
              </a:rPr>
              <a:t>(Brown, 2020).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70C0"/>
                </a:solidFill>
              </a:rPr>
              <a:t>As shown on the website of US Publishers’ Association, </a:t>
            </a:r>
            <a:r>
              <a:rPr lang="en-US" sz="1700" dirty="0">
                <a:solidFill>
                  <a:srgbClr val="00B050"/>
                </a:solidFill>
              </a:rPr>
              <a:t>according to the bar graph about </a:t>
            </a:r>
            <a:r>
              <a:rPr lang="en-US" sz="1700" dirty="0">
                <a:solidFill>
                  <a:srgbClr val="FF0000"/>
                </a:solidFill>
              </a:rPr>
              <a:t>the sales of fiction books, </a:t>
            </a:r>
            <a:r>
              <a:rPr lang="en-US" sz="1700" dirty="0">
                <a:solidFill>
                  <a:srgbClr val="FFC000"/>
                </a:solidFill>
              </a:rPr>
              <a:t>in 2007 the gross earning from the sales of classics was nearly three times more compared to 2010 </a:t>
            </a:r>
            <a:r>
              <a:rPr lang="en-US" sz="1700" dirty="0">
                <a:solidFill>
                  <a:srgbClr val="0070C0"/>
                </a:solidFill>
              </a:rPr>
              <a:t>(2011).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98062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8A297-D903-4D99-9E0B-9E20AE035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991" y="318255"/>
            <a:ext cx="3132611" cy="643280"/>
          </a:xfrm>
        </p:spPr>
        <p:txBody>
          <a:bodyPr>
            <a:normAutofit fontScale="90000"/>
          </a:bodyPr>
          <a:lstStyle/>
          <a:p>
            <a:r>
              <a:rPr lang="en-GB" dirty="0"/>
              <a:t>BRAIN DRAIN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9000C-A52D-471A-9377-73EF907D5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567" y="1076960"/>
            <a:ext cx="5923508" cy="535432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tr-TR" sz="1800" dirty="0"/>
              <a:t>Brain drain</a:t>
            </a:r>
            <a:r>
              <a:rPr lang="en-GB" sz="1800" dirty="0"/>
              <a:t> is the result of both economic instability and social turmoil in a country</a:t>
            </a:r>
            <a:r>
              <a:rPr lang="tr-TR" sz="1800" dirty="0"/>
              <a:t>. </a:t>
            </a:r>
            <a:r>
              <a:rPr lang="tr-TR" sz="1800" dirty="0">
                <a:solidFill>
                  <a:srgbClr val="00B050"/>
                </a:solidFill>
              </a:rPr>
              <a:t>One major reason that accounts for high rates of brain drain is </a:t>
            </a:r>
            <a:r>
              <a:rPr lang="tr-TR" sz="1800" u="sng" dirty="0">
                <a:solidFill>
                  <a:srgbClr val="00B050"/>
                </a:solidFill>
              </a:rPr>
              <a:t>economic </a:t>
            </a:r>
            <a:r>
              <a:rPr lang="en-GB" sz="1800" u="sng" dirty="0">
                <a:solidFill>
                  <a:srgbClr val="00B050"/>
                </a:solidFill>
              </a:rPr>
              <a:t>factors</a:t>
            </a:r>
            <a:r>
              <a:rPr lang="en-GB" sz="1800" dirty="0">
                <a:solidFill>
                  <a:srgbClr val="00B050"/>
                </a:solidFill>
              </a:rPr>
              <a:t>. </a:t>
            </a:r>
            <a:r>
              <a:rPr lang="tr-TR" sz="1800" dirty="0">
                <a:solidFill>
                  <a:srgbClr val="00B050"/>
                </a:solidFill>
              </a:rPr>
              <a:t>The leading economic reason causing people to move to developed countries is </a:t>
            </a:r>
            <a:r>
              <a:rPr lang="tr-TR" sz="1800" u="sng" dirty="0">
                <a:solidFill>
                  <a:srgbClr val="00B050"/>
                </a:solidFill>
              </a:rPr>
              <a:t>unemployment</a:t>
            </a:r>
            <a:r>
              <a:rPr lang="tr-TR" sz="1800" dirty="0">
                <a:solidFill>
                  <a:srgbClr val="00B050"/>
                </a:solidFill>
              </a:rPr>
              <a:t> in their home country. As a result of common unemployment in the country, educated people often have to work in underqualified jobs. In other cases, they may lose their jobs due to econ</a:t>
            </a:r>
            <a:r>
              <a:rPr lang="en-GB" sz="1800" dirty="0">
                <a:solidFill>
                  <a:srgbClr val="00B050"/>
                </a:solidFill>
              </a:rPr>
              <a:t>o</a:t>
            </a:r>
            <a:r>
              <a:rPr lang="tr-TR" sz="1800" dirty="0">
                <a:solidFill>
                  <a:srgbClr val="00B050"/>
                </a:solidFill>
              </a:rPr>
              <a:t>mic problems such as stagnation, recession, or crises in their country. </a:t>
            </a:r>
            <a:r>
              <a:rPr lang="en-GB" sz="1800" dirty="0"/>
              <a:t>………………………… </a:t>
            </a:r>
            <a:r>
              <a:rPr lang="tr-TR" sz="1800" dirty="0">
                <a:solidFill>
                  <a:srgbClr val="00B0F0"/>
                </a:solidFill>
              </a:rPr>
              <a:t>As well as economic reasons, </a:t>
            </a:r>
            <a:r>
              <a:rPr lang="tr-TR" sz="1800" u="sng" dirty="0">
                <a:solidFill>
                  <a:srgbClr val="00B0F0"/>
                </a:solidFill>
              </a:rPr>
              <a:t>social factors</a:t>
            </a:r>
            <a:r>
              <a:rPr lang="tr-TR" sz="1800" dirty="0">
                <a:solidFill>
                  <a:srgbClr val="00B0F0"/>
                </a:solidFill>
              </a:rPr>
              <a:t> are considered a significant cause leading to brain drain. Among social problems, </a:t>
            </a:r>
            <a:r>
              <a:rPr lang="tr-TR" sz="1800" u="sng" dirty="0">
                <a:solidFill>
                  <a:srgbClr val="00B0F0"/>
                </a:solidFill>
              </a:rPr>
              <a:t>political instabilities</a:t>
            </a:r>
            <a:r>
              <a:rPr lang="tr-TR" sz="1800" dirty="0">
                <a:solidFill>
                  <a:srgbClr val="00B0F0"/>
                </a:solidFill>
              </a:rPr>
              <a:t> such as ethnic conflicts, discrimination, or civil war in the home country are known to be the push factors forcing educated people to leave their country</a:t>
            </a:r>
            <a:r>
              <a:rPr lang="en-GB" sz="1800" dirty="0">
                <a:solidFill>
                  <a:srgbClr val="00B0F0"/>
                </a:solidFill>
              </a:rPr>
              <a:t>. </a:t>
            </a:r>
            <a:r>
              <a:rPr lang="tr-TR" sz="1800" dirty="0">
                <a:solidFill>
                  <a:srgbClr val="00B0F0"/>
                </a:solidFill>
              </a:rPr>
              <a:t>Briefly, economic and social factors cause many in the educated workforce to emigrate from </a:t>
            </a:r>
            <a:r>
              <a:rPr lang="en-GB" sz="1800" dirty="0">
                <a:solidFill>
                  <a:srgbClr val="00B0F0"/>
                </a:solidFill>
              </a:rPr>
              <a:t>their </a:t>
            </a:r>
            <a:r>
              <a:rPr lang="tr-TR" sz="1800" dirty="0">
                <a:solidFill>
                  <a:srgbClr val="00B0F0"/>
                </a:solidFill>
              </a:rPr>
              <a:t>countries</a:t>
            </a:r>
            <a:r>
              <a:rPr lang="en-GB" sz="1800" dirty="0">
                <a:solidFill>
                  <a:srgbClr val="00B0F0"/>
                </a:solidFill>
              </a:rPr>
              <a:t> to the more developed ones. </a:t>
            </a:r>
          </a:p>
          <a:p>
            <a:pPr marL="0" indent="0">
              <a:lnSpc>
                <a:spcPct val="110000"/>
              </a:lnSpc>
              <a:buNone/>
            </a:pPr>
            <a:endParaRPr lang="en-GB" sz="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D1778-A017-4F45-9135-F410C42D7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203" y="2142530"/>
            <a:ext cx="5242562" cy="305428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5B7ECD4-FDCE-410E-9338-4D4D012A6F2E}"/>
              </a:ext>
            </a:extLst>
          </p:cNvPr>
          <p:cNvSpPr/>
          <p:nvPr/>
        </p:nvSpPr>
        <p:spPr>
          <a:xfrm>
            <a:off x="6636469" y="1219200"/>
            <a:ext cx="49867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SOURCE: </a:t>
            </a:r>
            <a:r>
              <a:rPr lang="en-GB" dirty="0">
                <a:solidFill>
                  <a:srgbClr val="FFC000"/>
                </a:solidFill>
              </a:rPr>
              <a:t>“Voting with Their Feet: Highly Skilled Emigrants from Southern Europe” Anna </a:t>
            </a:r>
            <a:r>
              <a:rPr lang="en-GB" dirty="0" err="1">
                <a:solidFill>
                  <a:srgbClr val="FFC000"/>
                </a:solidFill>
              </a:rPr>
              <a:t>Trianda</a:t>
            </a:r>
            <a:r>
              <a:rPr lang="en-GB" dirty="0">
                <a:solidFill>
                  <a:srgbClr val="FFC000"/>
                </a:solidFill>
              </a:rPr>
              <a:t>, Ruby </a:t>
            </a:r>
            <a:r>
              <a:rPr lang="en-GB" dirty="0" err="1">
                <a:solidFill>
                  <a:srgbClr val="FFC000"/>
                </a:solidFill>
              </a:rPr>
              <a:t>Gropas</a:t>
            </a:r>
            <a:r>
              <a:rPr lang="en-GB" dirty="0">
                <a:solidFill>
                  <a:srgbClr val="FFC000"/>
                </a:solidFill>
              </a:rPr>
              <a:t>, 2017</a:t>
            </a:r>
          </a:p>
        </p:txBody>
      </p:sp>
    </p:spTree>
    <p:extLst>
      <p:ext uri="{BB962C8B-B14F-4D97-AF65-F5344CB8AC3E}">
        <p14:creationId xmlns:p14="http://schemas.microsoft.com/office/powerpoint/2010/main" val="2299849763"/>
      </p:ext>
    </p:extLst>
  </p:cSld>
  <p:clrMapOvr>
    <a:masterClrMapping/>
  </p:clrMapOvr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8A297-D903-4D99-9E0B-9E20AE035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991" y="318255"/>
            <a:ext cx="3132611" cy="643280"/>
          </a:xfrm>
        </p:spPr>
        <p:txBody>
          <a:bodyPr>
            <a:normAutofit fontScale="90000"/>
          </a:bodyPr>
          <a:lstStyle/>
          <a:p>
            <a:r>
              <a:rPr lang="en-GB" dirty="0"/>
              <a:t>BRAIN DRAIN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9000C-A52D-471A-9377-73EF907D5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4" y="961536"/>
            <a:ext cx="6178301" cy="546784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tr-TR" sz="1800" dirty="0"/>
              <a:t>Brain drain</a:t>
            </a:r>
            <a:r>
              <a:rPr lang="en-GB" sz="1800" dirty="0"/>
              <a:t> is the result of both economic instability and social turmoil in a country</a:t>
            </a:r>
            <a:r>
              <a:rPr lang="tr-TR" sz="1800" dirty="0"/>
              <a:t>. One major reason that accounts for high rates of brain drain is </a:t>
            </a:r>
            <a:r>
              <a:rPr lang="tr-TR" sz="1800" u="sng" dirty="0"/>
              <a:t>economic </a:t>
            </a:r>
            <a:r>
              <a:rPr lang="en-GB" sz="1800" u="sng" dirty="0"/>
              <a:t>factors</a:t>
            </a:r>
            <a:r>
              <a:rPr lang="en-GB" sz="1800" dirty="0"/>
              <a:t>. </a:t>
            </a:r>
            <a:r>
              <a:rPr lang="tr-TR" sz="1800" dirty="0"/>
              <a:t>The leading economic reason causing people to move to developed countries is </a:t>
            </a:r>
            <a:r>
              <a:rPr lang="tr-TR" sz="1800" u="sng" dirty="0"/>
              <a:t>unemployment</a:t>
            </a:r>
            <a:r>
              <a:rPr lang="tr-TR" sz="1800" dirty="0"/>
              <a:t> in their home country. As a result of common unemployment in the country, educated people often have to work in underqualified jobs. In other cases, they may lose their jobs due to econ</a:t>
            </a:r>
            <a:r>
              <a:rPr lang="en-GB" sz="1800" dirty="0"/>
              <a:t>o</a:t>
            </a:r>
            <a:r>
              <a:rPr lang="tr-TR" sz="1800" dirty="0"/>
              <a:t>mic problems such as stagnation, recession, or crises in their country. </a:t>
            </a:r>
            <a:r>
              <a:rPr lang="en-GB" sz="1800" dirty="0">
                <a:solidFill>
                  <a:srgbClr val="FFC000"/>
                </a:solidFill>
              </a:rPr>
              <a:t>For example, </a:t>
            </a:r>
            <a:r>
              <a:rPr lang="en-GB" sz="1800" dirty="0">
                <a:solidFill>
                  <a:srgbClr val="00B050"/>
                </a:solidFill>
              </a:rPr>
              <a:t>according to a pie chart </a:t>
            </a:r>
            <a:r>
              <a:rPr lang="en-GB" sz="1800" dirty="0">
                <a:solidFill>
                  <a:srgbClr val="FF0000"/>
                </a:solidFill>
              </a:rPr>
              <a:t>about the ratio of university graduates who emigrated to other European countries in Greece in 2016, </a:t>
            </a:r>
            <a:r>
              <a:rPr lang="en-GB" sz="1800" dirty="0">
                <a:solidFill>
                  <a:srgbClr val="FFC000"/>
                </a:solidFill>
              </a:rPr>
              <a:t>unemployment is the main reason with 38,2 percent </a:t>
            </a:r>
            <a:r>
              <a:rPr lang="en-GB" sz="1800" dirty="0">
                <a:solidFill>
                  <a:srgbClr val="0070C0"/>
                </a:solidFill>
              </a:rPr>
              <a:t>(</a:t>
            </a:r>
            <a:r>
              <a:rPr lang="en-GB" sz="1800" dirty="0" err="1">
                <a:solidFill>
                  <a:srgbClr val="0070C0"/>
                </a:solidFill>
              </a:rPr>
              <a:t>Trianda</a:t>
            </a:r>
            <a:r>
              <a:rPr lang="en-GB" sz="1800" dirty="0">
                <a:solidFill>
                  <a:srgbClr val="0070C0"/>
                </a:solidFill>
              </a:rPr>
              <a:t> &amp; </a:t>
            </a:r>
            <a:r>
              <a:rPr lang="en-GB" sz="1800" dirty="0" err="1">
                <a:solidFill>
                  <a:srgbClr val="0070C0"/>
                </a:solidFill>
              </a:rPr>
              <a:t>Gropas</a:t>
            </a:r>
            <a:r>
              <a:rPr lang="en-GB" sz="1800" dirty="0">
                <a:solidFill>
                  <a:srgbClr val="0070C0"/>
                </a:solidFill>
              </a:rPr>
              <a:t>, 2017). </a:t>
            </a:r>
            <a:r>
              <a:rPr lang="tr-TR" sz="1800" dirty="0"/>
              <a:t>As well as economic reasons, </a:t>
            </a:r>
            <a:r>
              <a:rPr lang="tr-TR" sz="1800" u="sng" dirty="0"/>
              <a:t>social factors</a:t>
            </a:r>
            <a:r>
              <a:rPr lang="tr-TR" sz="1800" dirty="0"/>
              <a:t> are considered a significant cause leading to brain drain. Among social problems, </a:t>
            </a:r>
            <a:r>
              <a:rPr lang="tr-TR" sz="1800" u="sng" dirty="0"/>
              <a:t>political instabilities</a:t>
            </a:r>
            <a:r>
              <a:rPr lang="tr-TR" sz="1800" dirty="0"/>
              <a:t> such as ethnic conflicts, discrimination, or civil war in the home country are known to be the push factors forcing educated people to leave their country</a:t>
            </a:r>
            <a:r>
              <a:rPr lang="en-GB" sz="1800" dirty="0"/>
              <a:t>. </a:t>
            </a:r>
            <a:r>
              <a:rPr lang="tr-TR" sz="1800" dirty="0"/>
              <a:t>Briefly, economic and social factors cause many in the educated workforce to emigrate from </a:t>
            </a:r>
            <a:r>
              <a:rPr lang="en-GB" sz="1800" dirty="0"/>
              <a:t>their </a:t>
            </a:r>
            <a:r>
              <a:rPr lang="tr-TR" sz="1800" dirty="0"/>
              <a:t>countries</a:t>
            </a:r>
            <a:r>
              <a:rPr lang="en-GB" sz="1800" dirty="0"/>
              <a:t> to the more developed ones. </a:t>
            </a:r>
          </a:p>
          <a:p>
            <a:pPr marL="0" indent="0">
              <a:lnSpc>
                <a:spcPct val="110000"/>
              </a:lnSpc>
              <a:buNone/>
            </a:pPr>
            <a:endParaRPr lang="en-GB" sz="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D1778-A017-4F45-9135-F410C42D7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126" y="2228849"/>
            <a:ext cx="5152704" cy="30315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AF7108-F4FB-478E-BAE1-E491C4CC4D65}"/>
              </a:ext>
            </a:extLst>
          </p:cNvPr>
          <p:cNvSpPr txBox="1"/>
          <p:nvPr/>
        </p:nvSpPr>
        <p:spPr>
          <a:xfrm>
            <a:off x="7429500" y="1304925"/>
            <a:ext cx="4133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SOURCE: </a:t>
            </a:r>
            <a:r>
              <a:rPr lang="en-GB" dirty="0">
                <a:solidFill>
                  <a:srgbClr val="FFC000"/>
                </a:solidFill>
              </a:rPr>
              <a:t>“Voting with Their Feet: Highly Skilled Emigrants from Southern Europe” Anna </a:t>
            </a:r>
            <a:r>
              <a:rPr lang="en-GB" dirty="0" err="1">
                <a:solidFill>
                  <a:srgbClr val="FFC000"/>
                </a:solidFill>
              </a:rPr>
              <a:t>Trianda</a:t>
            </a:r>
            <a:r>
              <a:rPr lang="en-GB" dirty="0">
                <a:solidFill>
                  <a:srgbClr val="FFC000"/>
                </a:solidFill>
              </a:rPr>
              <a:t>, Ruby </a:t>
            </a:r>
            <a:r>
              <a:rPr lang="en-GB" dirty="0" err="1">
                <a:solidFill>
                  <a:srgbClr val="FFC000"/>
                </a:solidFill>
              </a:rPr>
              <a:t>Gropas</a:t>
            </a:r>
            <a:r>
              <a:rPr lang="en-GB" dirty="0">
                <a:solidFill>
                  <a:srgbClr val="FFC000"/>
                </a:solidFill>
              </a:rPr>
              <a:t>, 2017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7303882"/>
      </p:ext>
    </p:extLst>
  </p:cSld>
  <p:clrMapOvr>
    <a:masterClrMapping/>
  </p:clrMapOvr>
  <p:extLst mod="1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576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ING 112A - SPRING 2022    WEEK 7 UNIT 3 - INTERPRETING DATA</vt:lpstr>
      <vt:lpstr>PowerPoint Presentation</vt:lpstr>
      <vt:lpstr>BRAIN DRAIN</vt:lpstr>
      <vt:lpstr>BRAIN DRAIN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7</dc:title>
  <dc:creator>Aslı Özkara</dc:creator>
  <cp:lastModifiedBy>Aslı Özkara</cp:lastModifiedBy>
  <cp:revision>4</cp:revision>
  <dcterms:created xsi:type="dcterms:W3CDTF">2022-04-05T06:23:49Z</dcterms:created>
  <dcterms:modified xsi:type="dcterms:W3CDTF">2022-04-05T06:54:18Z</dcterms:modified>
</cp:coreProperties>
</file>