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264" r:id="rId3"/>
    <p:sldId id="266" r:id="rId4"/>
    <p:sldId id="267" r:id="rId5"/>
    <p:sldId id="268" r:id="rId6"/>
    <p:sldId id="269" r:id="rId7"/>
    <p:sldId id="340" r:id="rId8"/>
    <p:sldId id="270" r:id="rId9"/>
    <p:sldId id="271" r:id="rId10"/>
    <p:sldId id="341" r:id="rId11"/>
    <p:sldId id="272" r:id="rId12"/>
    <p:sldId id="377" r:id="rId13"/>
    <p:sldId id="273" r:id="rId14"/>
    <p:sldId id="274" r:id="rId15"/>
    <p:sldId id="275" r:id="rId16"/>
    <p:sldId id="343" r:id="rId17"/>
    <p:sldId id="277" r:id="rId18"/>
    <p:sldId id="278" r:id="rId19"/>
    <p:sldId id="279" r:id="rId20"/>
    <p:sldId id="280" r:id="rId21"/>
    <p:sldId id="281" r:id="rId22"/>
    <p:sldId id="383" r:id="rId23"/>
    <p:sldId id="282" r:id="rId24"/>
    <p:sldId id="344" r:id="rId25"/>
    <p:sldId id="345" r:id="rId26"/>
    <p:sldId id="346" r:id="rId27"/>
    <p:sldId id="283" r:id="rId28"/>
    <p:sldId id="285" r:id="rId29"/>
    <p:sldId id="286" r:id="rId30"/>
    <p:sldId id="284" r:id="rId31"/>
    <p:sldId id="378" r:id="rId32"/>
    <p:sldId id="287" r:id="rId33"/>
    <p:sldId id="289" r:id="rId34"/>
    <p:sldId id="347" r:id="rId35"/>
    <p:sldId id="288" r:id="rId36"/>
    <p:sldId id="348" r:id="rId37"/>
    <p:sldId id="349" r:id="rId38"/>
    <p:sldId id="290" r:id="rId39"/>
    <p:sldId id="291" r:id="rId40"/>
    <p:sldId id="350" r:id="rId41"/>
    <p:sldId id="292" r:id="rId42"/>
    <p:sldId id="293" r:id="rId43"/>
    <p:sldId id="294" r:id="rId44"/>
    <p:sldId id="295" r:id="rId45"/>
    <p:sldId id="351" r:id="rId46"/>
    <p:sldId id="296" r:id="rId47"/>
    <p:sldId id="352" r:id="rId48"/>
    <p:sldId id="379" r:id="rId49"/>
    <p:sldId id="297" r:id="rId50"/>
    <p:sldId id="298" r:id="rId51"/>
    <p:sldId id="353" r:id="rId52"/>
    <p:sldId id="299" r:id="rId53"/>
    <p:sldId id="300" r:id="rId54"/>
    <p:sldId id="355" r:id="rId55"/>
    <p:sldId id="354" r:id="rId56"/>
    <p:sldId id="301" r:id="rId57"/>
    <p:sldId id="356" r:id="rId58"/>
    <p:sldId id="302" r:id="rId59"/>
    <p:sldId id="361" r:id="rId60"/>
    <p:sldId id="303" r:id="rId61"/>
    <p:sldId id="360" r:id="rId62"/>
    <p:sldId id="304" r:id="rId63"/>
    <p:sldId id="358" r:id="rId64"/>
    <p:sldId id="359" r:id="rId65"/>
    <p:sldId id="306" r:id="rId66"/>
    <p:sldId id="307" r:id="rId67"/>
    <p:sldId id="308" r:id="rId68"/>
    <p:sldId id="357" r:id="rId69"/>
    <p:sldId id="382" r:id="rId70"/>
    <p:sldId id="309" r:id="rId71"/>
    <p:sldId id="362" r:id="rId72"/>
    <p:sldId id="310" r:id="rId73"/>
    <p:sldId id="311" r:id="rId74"/>
    <p:sldId id="312" r:id="rId75"/>
    <p:sldId id="313" r:id="rId76"/>
    <p:sldId id="376" r:id="rId77"/>
    <p:sldId id="314" r:id="rId78"/>
    <p:sldId id="315" r:id="rId79"/>
    <p:sldId id="316" r:id="rId80"/>
    <p:sldId id="317" r:id="rId81"/>
    <p:sldId id="318" r:id="rId82"/>
    <p:sldId id="319" r:id="rId83"/>
    <p:sldId id="363" r:id="rId84"/>
    <p:sldId id="364" r:id="rId85"/>
    <p:sldId id="381" r:id="rId86"/>
    <p:sldId id="320" r:id="rId87"/>
    <p:sldId id="365" r:id="rId88"/>
    <p:sldId id="321" r:id="rId89"/>
    <p:sldId id="322" r:id="rId90"/>
    <p:sldId id="366" r:id="rId91"/>
    <p:sldId id="323" r:id="rId92"/>
    <p:sldId id="324" r:id="rId93"/>
    <p:sldId id="367" r:id="rId94"/>
    <p:sldId id="368" r:id="rId95"/>
    <p:sldId id="369" r:id="rId96"/>
    <p:sldId id="380" r:id="rId97"/>
    <p:sldId id="325" r:id="rId98"/>
    <p:sldId id="326" r:id="rId99"/>
    <p:sldId id="338" r:id="rId100"/>
    <p:sldId id="370" r:id="rId101"/>
    <p:sldId id="371" r:id="rId102"/>
    <p:sldId id="327" r:id="rId103"/>
    <p:sldId id="373" r:id="rId104"/>
    <p:sldId id="328" r:id="rId105"/>
    <p:sldId id="374" r:id="rId106"/>
    <p:sldId id="339" r:id="rId107"/>
    <p:sldId id="329" r:id="rId108"/>
    <p:sldId id="375" r:id="rId10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FFFF"/>
    <a:srgbClr val="99FFCC"/>
    <a:srgbClr val="CCFFCC"/>
    <a:srgbClr val="CCECFF"/>
    <a:srgbClr val="CCFF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15" autoAdjust="0"/>
  </p:normalViewPr>
  <p:slideViewPr>
    <p:cSldViewPr>
      <p:cViewPr varScale="1">
        <p:scale>
          <a:sx n="64" d="100"/>
          <a:sy n="64" d="100"/>
        </p:scale>
        <p:origin x="52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30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4B3FE58-1FE2-4886-B6EC-CE6727F255F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0710E36B-85DE-453E-A1FC-79ABF55417D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AC0C2FD-D202-460D-8CB2-9AE9E9523233}" type="slidenum">
              <a:rPr kumimoji="0" lang="zh-TW" altLang="en-US"/>
              <a:pPr eaLnBrk="1" hangingPunct="1"/>
              <a:t>1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CBB688D-D37D-4B54-8E18-3F11C293A142}" type="slidenum">
              <a:rPr kumimoji="0" lang="zh-TW" altLang="en-US"/>
              <a:pPr eaLnBrk="1" hangingPunct="1"/>
              <a:t>11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C0A4996-B5B2-48E6-AB4E-6F0AAD0B133C}" type="slidenum">
              <a:rPr kumimoji="0" lang="zh-TW" altLang="en-US"/>
              <a:pPr eaLnBrk="1" hangingPunct="1"/>
              <a:t>102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003BFCD-49E8-4B83-BD0D-E9072F23D112}" type="slidenum">
              <a:rPr kumimoji="0" lang="zh-TW" altLang="en-US"/>
              <a:pPr eaLnBrk="1" hangingPunct="1"/>
              <a:t>103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F834887-A530-4DEC-B7CE-97A3DBA0BA42}" type="slidenum">
              <a:rPr kumimoji="0" lang="zh-TW" altLang="en-US"/>
              <a:pPr eaLnBrk="1" hangingPunct="1"/>
              <a:t>104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5C65576-AE29-42AF-85F1-C9417D18F433}" type="slidenum">
              <a:rPr kumimoji="0" lang="zh-TW" altLang="en-US"/>
              <a:pPr eaLnBrk="1" hangingPunct="1"/>
              <a:t>105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45ED9B9-7FA0-4694-9505-57ED3741B011}" type="slidenum">
              <a:rPr kumimoji="0" lang="zh-TW" altLang="en-US"/>
              <a:pPr eaLnBrk="1" hangingPunct="1"/>
              <a:t>106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0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20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934B1BE-2812-4103-98C9-1F63816AF48B}" type="slidenum">
              <a:rPr kumimoji="0" lang="zh-TW" altLang="en-US"/>
              <a:pPr eaLnBrk="1" hangingPunct="1"/>
              <a:t>107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21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7B860BF1-3F5D-411C-AF36-C873989CFF81}" type="slidenum">
              <a:rPr kumimoji="0" lang="zh-TW" altLang="en-US"/>
              <a:pPr eaLnBrk="1" hangingPunct="1"/>
              <a:t>108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ECFEF28-872F-45EF-AE25-312FF9CB005B}" type="slidenum">
              <a:rPr kumimoji="0" lang="zh-TW" altLang="en-US"/>
              <a:pPr eaLnBrk="1" hangingPunct="1"/>
              <a:t>12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DB1CFDF-161A-4685-8841-FD8EAA2179E1}" type="slidenum">
              <a:rPr kumimoji="0" lang="zh-TW" altLang="en-US"/>
              <a:pPr eaLnBrk="1" hangingPunct="1"/>
              <a:t>13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5187AFA-49FC-4600-84E8-45B4F5A7473A}" type="slidenum">
              <a:rPr kumimoji="0" lang="zh-TW" altLang="en-US"/>
              <a:pPr eaLnBrk="1" hangingPunct="1"/>
              <a:t>14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F6FBC09-D930-4E76-82F0-8F01EEE86491}" type="slidenum">
              <a:rPr kumimoji="0" lang="zh-TW" altLang="en-US"/>
              <a:pPr eaLnBrk="1" hangingPunct="1"/>
              <a:t>15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634927C-ED75-4C30-BD8C-FA5E389F4698}" type="slidenum">
              <a:rPr kumimoji="0" lang="zh-TW" altLang="en-US"/>
              <a:pPr eaLnBrk="1" hangingPunct="1"/>
              <a:t>16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72626EE-C9F7-41DD-93C8-977DA1EB9201}" type="slidenum">
              <a:rPr kumimoji="0" lang="zh-TW" altLang="en-US"/>
              <a:pPr eaLnBrk="1" hangingPunct="1"/>
              <a:t>17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BF275FE-BD30-4106-8CE3-F2D30321FDEE}" type="slidenum">
              <a:rPr kumimoji="0" lang="zh-TW" altLang="en-US"/>
              <a:pPr eaLnBrk="1" hangingPunct="1"/>
              <a:t>18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F27AE62-43A7-4BFC-82A6-757672124673}" type="slidenum">
              <a:rPr kumimoji="0" lang="zh-TW" altLang="en-US"/>
              <a:pPr eaLnBrk="1" hangingPunct="1"/>
              <a:t>19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62BB9DE-D068-4508-8548-DF2EF50859EE}" type="slidenum">
              <a:rPr kumimoji="0" lang="zh-TW" altLang="en-US"/>
              <a:pPr eaLnBrk="1" hangingPunct="1"/>
              <a:t>20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D75403B-4041-401E-ACDB-E95848666DF1}" type="slidenum">
              <a:rPr kumimoji="0" lang="zh-TW" altLang="en-US"/>
              <a:pPr eaLnBrk="1" hangingPunct="1"/>
              <a:t>2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2407BD6-B643-4B3B-BC69-52444F8C0BE4}" type="slidenum">
              <a:rPr kumimoji="0" lang="zh-TW" altLang="en-US"/>
              <a:pPr eaLnBrk="1" hangingPunct="1"/>
              <a:t>21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88CD95D-8EB9-4EF5-B5D8-4F868AAF057C}" type="slidenum">
              <a:rPr kumimoji="0" lang="zh-TW" altLang="en-US"/>
              <a:pPr eaLnBrk="1" hangingPunct="1"/>
              <a:t>23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34B9EF1-58E5-4EB8-A658-E7D9ECE48916}" type="slidenum">
              <a:rPr kumimoji="0" lang="zh-TW" altLang="en-US"/>
              <a:pPr eaLnBrk="1" hangingPunct="1"/>
              <a:t>24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B1B8CA8-352A-4838-8662-5D16BE5777C5}" type="slidenum">
              <a:rPr kumimoji="0" lang="zh-TW" altLang="en-US"/>
              <a:pPr eaLnBrk="1" hangingPunct="1"/>
              <a:t>25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FC6013C-08DF-42C8-9E58-CF05D7A88EDE}" type="slidenum">
              <a:rPr kumimoji="0" lang="zh-TW" altLang="en-US"/>
              <a:pPr eaLnBrk="1" hangingPunct="1"/>
              <a:t>26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6915E59-C96A-48B0-BEA3-4F3C4FC0A2C4}" type="slidenum">
              <a:rPr kumimoji="0" lang="zh-TW" altLang="en-US"/>
              <a:pPr eaLnBrk="1" hangingPunct="1"/>
              <a:t>27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430B0755-A143-43F2-B97B-A5EBFB3CDAAC}" type="slidenum">
              <a:rPr kumimoji="0" lang="zh-TW" altLang="en-US"/>
              <a:pPr eaLnBrk="1" hangingPunct="1"/>
              <a:t>28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61453522-BA0A-45E6-855F-92E534957044}" type="slidenum">
              <a:rPr kumimoji="0" lang="zh-TW" altLang="en-US"/>
              <a:pPr eaLnBrk="1" hangingPunct="1"/>
              <a:t>29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FBCE9DA-0473-4526-833C-B281BA3B0DB1}" type="slidenum">
              <a:rPr kumimoji="0" lang="zh-TW" altLang="en-US"/>
              <a:pPr eaLnBrk="1" hangingPunct="1"/>
              <a:t>30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D4AF909-7015-4169-9130-FF7803412B9F}" type="slidenum">
              <a:rPr kumimoji="0" lang="zh-TW" altLang="en-US"/>
              <a:pPr eaLnBrk="1" hangingPunct="1"/>
              <a:t>31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5438EF0-BF79-4DCB-A157-7939EC143572}" type="slidenum">
              <a:rPr kumimoji="0" lang="zh-TW" altLang="en-US"/>
              <a:pPr eaLnBrk="1" hangingPunct="1"/>
              <a:t>3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3CE30DE-E709-4389-893C-7D755FCEBCB0}" type="slidenum">
              <a:rPr kumimoji="0" lang="zh-TW" altLang="en-US"/>
              <a:pPr eaLnBrk="1" hangingPunct="1"/>
              <a:t>32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3A0D50E-146E-4D01-A5C3-AB7A8DE4557F}" type="slidenum">
              <a:rPr kumimoji="0" lang="zh-TW" altLang="en-US"/>
              <a:pPr eaLnBrk="1" hangingPunct="1"/>
              <a:t>33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C7092EF-4179-4A55-8072-2CBB28CC0D7E}" type="slidenum">
              <a:rPr kumimoji="0" lang="zh-TW" altLang="en-US"/>
              <a:pPr eaLnBrk="1" hangingPunct="1"/>
              <a:t>34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4597412-0DA8-49CB-8F2A-EACA70C57DAE}" type="slidenum">
              <a:rPr kumimoji="0" lang="zh-TW" altLang="en-US"/>
              <a:pPr eaLnBrk="1" hangingPunct="1"/>
              <a:t>35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24D11CC-3FBD-423B-A3CE-589762DF211D}" type="slidenum">
              <a:rPr kumimoji="0" lang="zh-TW" altLang="en-US"/>
              <a:pPr eaLnBrk="1" hangingPunct="1"/>
              <a:t>36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75DBAE2E-43F2-4251-9645-A22F22955B95}" type="slidenum">
              <a:rPr kumimoji="0" lang="zh-TW" altLang="en-US"/>
              <a:pPr eaLnBrk="1" hangingPunct="1"/>
              <a:t>37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B5478479-42A7-4A29-A51A-82D2953C5E1C}" type="slidenum">
              <a:rPr kumimoji="0" lang="zh-TW" altLang="en-US"/>
              <a:pPr eaLnBrk="1" hangingPunct="1"/>
              <a:t>38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2EA5EB7-E65C-4D5A-8924-7AB3EB073C34}" type="slidenum">
              <a:rPr kumimoji="0" lang="zh-TW" altLang="en-US"/>
              <a:pPr eaLnBrk="1" hangingPunct="1"/>
              <a:t>39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CB382EF-B1B9-4B36-8C83-7D5BEE743139}" type="slidenum">
              <a:rPr kumimoji="0" lang="zh-TW" altLang="en-US"/>
              <a:pPr eaLnBrk="1" hangingPunct="1"/>
              <a:t>40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BE0E97C4-7BF6-4300-BE00-CAF44A44821C}" type="slidenum">
              <a:rPr kumimoji="0" lang="zh-TW" altLang="en-US"/>
              <a:pPr eaLnBrk="1" hangingPunct="1"/>
              <a:t>41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4E82B6C-67CA-441F-991F-CC90977C7EA7}" type="slidenum">
              <a:rPr kumimoji="0" lang="zh-TW" altLang="en-US"/>
              <a:pPr eaLnBrk="1" hangingPunct="1"/>
              <a:t>4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0B7F877-FE0E-457D-8A37-9378012E990E}" type="slidenum">
              <a:rPr kumimoji="0" lang="zh-TW" altLang="en-US"/>
              <a:pPr eaLnBrk="1" hangingPunct="1"/>
              <a:t>42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C5BDF61-3C91-4708-A26D-1638FF5A479A}" type="slidenum">
              <a:rPr kumimoji="0" lang="zh-TW" altLang="en-US"/>
              <a:pPr eaLnBrk="1" hangingPunct="1"/>
              <a:t>43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E78ADC7-4DB9-4D26-89B9-744FD32B5201}" type="slidenum">
              <a:rPr kumimoji="0" lang="zh-TW" altLang="en-US"/>
              <a:pPr eaLnBrk="1" hangingPunct="1"/>
              <a:t>44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A663867-A17A-448D-9B51-A5B2E5C43ADD}" type="slidenum">
              <a:rPr kumimoji="0" lang="zh-TW" altLang="en-US"/>
              <a:pPr eaLnBrk="1" hangingPunct="1"/>
              <a:t>45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89F56F3-05AD-4DC4-A176-CBEAC805B5ED}" type="slidenum">
              <a:rPr kumimoji="0" lang="zh-TW" altLang="en-US"/>
              <a:pPr eaLnBrk="1" hangingPunct="1"/>
              <a:t>46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B6DA53C9-A4BD-402A-9942-AEAB1EB7480D}" type="slidenum">
              <a:rPr kumimoji="0" lang="zh-TW" altLang="en-US"/>
              <a:pPr eaLnBrk="1" hangingPunct="1"/>
              <a:t>47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BBE9700-8D25-4716-83B6-BCB2C2311E2E}" type="slidenum">
              <a:rPr kumimoji="0" lang="zh-TW" altLang="en-US"/>
              <a:pPr eaLnBrk="1" hangingPunct="1"/>
              <a:t>48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5BCA770-B0BC-4E42-A133-EDEAB2F53209}" type="slidenum">
              <a:rPr kumimoji="0" lang="zh-TW" altLang="en-US"/>
              <a:pPr eaLnBrk="1" hangingPunct="1"/>
              <a:t>49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188AC0D-0FA9-4930-A79A-89EDB004B258}" type="slidenum">
              <a:rPr kumimoji="0" lang="zh-TW" altLang="en-US"/>
              <a:pPr eaLnBrk="1" hangingPunct="1"/>
              <a:t>50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0E7F6E3-A486-4A64-98DE-54506ED55D44}" type="slidenum">
              <a:rPr kumimoji="0" lang="zh-TW" altLang="en-US"/>
              <a:pPr eaLnBrk="1" hangingPunct="1"/>
              <a:t>51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1EA788C-12ED-43EB-843F-A296D0F55ECC}" type="slidenum">
              <a:rPr kumimoji="0" lang="zh-TW" altLang="en-US"/>
              <a:pPr eaLnBrk="1" hangingPunct="1"/>
              <a:t>5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DCB023A-30A1-4527-8A2B-B265AD739C95}" type="slidenum">
              <a:rPr kumimoji="0" lang="zh-TW" altLang="en-US"/>
              <a:pPr eaLnBrk="1" hangingPunct="1"/>
              <a:t>52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38BAAF2-FE72-4CC5-8743-B2B52EA5F385}" type="slidenum">
              <a:rPr kumimoji="0" lang="zh-TW" altLang="en-US"/>
              <a:pPr eaLnBrk="1" hangingPunct="1"/>
              <a:t>53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AE20501-4ECE-430F-B541-10B03E61CA4A}" type="slidenum">
              <a:rPr kumimoji="0" lang="zh-TW" altLang="en-US"/>
              <a:pPr eaLnBrk="1" hangingPunct="1"/>
              <a:t>54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692C9C5-647F-476D-97AF-49DA986A30DF}" type="slidenum">
              <a:rPr kumimoji="0" lang="zh-TW" altLang="en-US"/>
              <a:pPr eaLnBrk="1" hangingPunct="1"/>
              <a:t>55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88FD562-785C-461B-91F7-913D5F8A7695}" type="slidenum">
              <a:rPr kumimoji="0" lang="zh-TW" altLang="en-US"/>
              <a:pPr eaLnBrk="1" hangingPunct="1"/>
              <a:t>56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77C4B3F2-AE2C-408F-AB13-B67A47F5DDB9}" type="slidenum">
              <a:rPr kumimoji="0" lang="zh-TW" altLang="en-US"/>
              <a:pPr eaLnBrk="1" hangingPunct="1"/>
              <a:t>57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8AA257C-7888-47F1-A9FC-56069C46F754}" type="slidenum">
              <a:rPr kumimoji="0" lang="zh-TW" altLang="en-US"/>
              <a:pPr eaLnBrk="1" hangingPunct="1"/>
              <a:t>58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7AD0F40-22F6-400A-84E9-5576B014DCB0}" type="slidenum">
              <a:rPr kumimoji="0" lang="zh-TW" altLang="en-US"/>
              <a:pPr eaLnBrk="1" hangingPunct="1"/>
              <a:t>59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7AC8EAE4-8F30-4B37-8E2C-F765523BACB6}" type="slidenum">
              <a:rPr kumimoji="0" lang="zh-TW" altLang="en-US"/>
              <a:pPr eaLnBrk="1" hangingPunct="1"/>
              <a:t>60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117E5C9-F6BB-4A19-B938-D941FE467A67}" type="slidenum">
              <a:rPr kumimoji="0" lang="zh-TW" altLang="en-US"/>
              <a:pPr eaLnBrk="1" hangingPunct="1"/>
              <a:t>61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6C73C744-1292-4BC4-ADB3-5B087DC5E601}" type="slidenum">
              <a:rPr kumimoji="0" lang="zh-TW" altLang="en-US"/>
              <a:pPr eaLnBrk="1" hangingPunct="1"/>
              <a:t>6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059A40D-1C1B-4C16-B9D8-32F35970E30D}" type="slidenum">
              <a:rPr kumimoji="0" lang="zh-TW" altLang="en-US"/>
              <a:pPr eaLnBrk="1" hangingPunct="1"/>
              <a:t>62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BB0BB42-4CEF-464C-94C8-D16DE4A7332D}" type="slidenum">
              <a:rPr kumimoji="0" lang="zh-TW" altLang="en-US"/>
              <a:pPr eaLnBrk="1" hangingPunct="1"/>
              <a:t>63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62EC073-E715-477B-9BDA-5451C81A3A1E}" type="slidenum">
              <a:rPr kumimoji="0" lang="zh-TW" altLang="en-US"/>
              <a:pPr eaLnBrk="1" hangingPunct="1"/>
              <a:t>64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C916FB6-0F3C-4DEB-89F1-C941D3C82052}" type="slidenum">
              <a:rPr kumimoji="0" lang="zh-TW" altLang="en-US"/>
              <a:pPr eaLnBrk="1" hangingPunct="1"/>
              <a:t>65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8CBEE72-2421-41A0-8CB6-E6A840547BD9}" type="slidenum">
              <a:rPr kumimoji="0" lang="zh-TW" altLang="en-US"/>
              <a:pPr eaLnBrk="1" hangingPunct="1"/>
              <a:t>66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4AC9E1AE-D475-498F-ADBD-B36C7F09BDEE}" type="slidenum">
              <a:rPr kumimoji="0" lang="zh-TW" altLang="en-US"/>
              <a:pPr eaLnBrk="1" hangingPunct="1"/>
              <a:t>67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25C35AC-5719-4E25-BB01-D30C202E2CFA}" type="slidenum">
              <a:rPr kumimoji="0" lang="zh-TW" altLang="en-US"/>
              <a:pPr eaLnBrk="1" hangingPunct="1"/>
              <a:t>68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7CD7DB25-A050-454E-AB47-B9A5CBAC8AF2}" type="slidenum">
              <a:rPr kumimoji="0" lang="zh-TW" altLang="en-US"/>
              <a:pPr eaLnBrk="1" hangingPunct="1"/>
              <a:t>69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B728DA8-70BF-42F3-825A-E24C50013370}" type="slidenum">
              <a:rPr kumimoji="0" lang="zh-TW" altLang="en-US"/>
              <a:pPr eaLnBrk="1" hangingPunct="1"/>
              <a:t>70</a:t>
            </a:fld>
            <a:endParaRPr kumimoji="0" lang="en-US" altLang="zh-TW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70A6922-1DCD-4037-81FC-01B46DB6D6B7}" type="slidenum">
              <a:rPr kumimoji="0" lang="zh-TW" altLang="en-US"/>
              <a:pPr eaLnBrk="1" hangingPunct="1"/>
              <a:t>71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0161FB7-9966-4063-8AE3-D37FDCBE2C8E}" type="slidenum">
              <a:rPr kumimoji="0" lang="zh-TW" altLang="en-US"/>
              <a:pPr eaLnBrk="1" hangingPunct="1"/>
              <a:t>7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F54C029-2EBF-4250-873A-5E87AA94E2D2}" type="slidenum">
              <a:rPr kumimoji="0" lang="zh-TW" altLang="en-US"/>
              <a:pPr eaLnBrk="1" hangingPunct="1"/>
              <a:t>72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E0E9AFF-B39B-4EA3-A1E5-EFAFF2C5F3EC}" type="slidenum">
              <a:rPr kumimoji="0" lang="zh-TW" altLang="en-US"/>
              <a:pPr eaLnBrk="1" hangingPunct="1"/>
              <a:t>73</a:t>
            </a:fld>
            <a:endParaRPr kumimoji="0" lang="en-US" altLang="zh-TW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06895E2-E921-46DC-9198-8E78640DA5F8}" type="slidenum">
              <a:rPr kumimoji="0" lang="zh-TW" altLang="en-US"/>
              <a:pPr eaLnBrk="1" hangingPunct="1"/>
              <a:t>74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AB39795-5B35-453A-882A-97C2AF13B72A}" type="slidenum">
              <a:rPr kumimoji="0" lang="zh-TW" altLang="en-US"/>
              <a:pPr eaLnBrk="1" hangingPunct="1"/>
              <a:t>75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B7386161-CC55-4235-8D19-7F2EE3D341DA}" type="slidenum">
              <a:rPr kumimoji="0" lang="zh-TW" altLang="en-US"/>
              <a:pPr eaLnBrk="1" hangingPunct="1"/>
              <a:t>76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B45994AA-9999-4571-9E27-B62AF2390C70}" type="slidenum">
              <a:rPr kumimoji="0" lang="zh-TW" altLang="en-US"/>
              <a:pPr eaLnBrk="1" hangingPunct="1"/>
              <a:t>77</a:t>
            </a:fld>
            <a:endParaRPr kumimoji="0" lang="en-US" altLang="zh-TW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7B3DF35C-15E6-46DB-AC66-EE14D627584B}" type="slidenum">
              <a:rPr kumimoji="0" lang="zh-TW" altLang="en-US"/>
              <a:pPr eaLnBrk="1" hangingPunct="1"/>
              <a:t>78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2D69B0C-B15D-439C-8B9F-BA4D4F5BFC26}" type="slidenum">
              <a:rPr kumimoji="0" lang="zh-TW" altLang="en-US"/>
              <a:pPr eaLnBrk="1" hangingPunct="1"/>
              <a:t>79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5FB4077-ABF1-480E-A519-9C75B4D4EACF}" type="slidenum">
              <a:rPr kumimoji="0" lang="zh-TW" altLang="en-US"/>
              <a:pPr eaLnBrk="1" hangingPunct="1"/>
              <a:t>80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0B3261C-881C-4DBE-9C58-8E0C81B09CAB}" type="slidenum">
              <a:rPr kumimoji="0" lang="zh-TW" altLang="en-US"/>
              <a:pPr eaLnBrk="1" hangingPunct="1"/>
              <a:t>81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4E0ADE92-5DA0-498F-88FF-B5696A295BA5}" type="slidenum">
              <a:rPr kumimoji="0" lang="zh-TW" altLang="en-US"/>
              <a:pPr eaLnBrk="1" hangingPunct="1"/>
              <a:t>9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6635D76-9DC1-4C1F-8CD6-FF5E0522B442}" type="slidenum">
              <a:rPr kumimoji="0" lang="zh-TW" altLang="en-US"/>
              <a:pPr eaLnBrk="1" hangingPunct="1"/>
              <a:t>82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B02AB6F-12BC-40D1-9371-CD57508E98E8}" type="slidenum">
              <a:rPr kumimoji="0" lang="zh-TW" altLang="en-US"/>
              <a:pPr eaLnBrk="1" hangingPunct="1"/>
              <a:t>83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0E530D0-1450-4F55-AE1D-B769FA74B809}" type="slidenum">
              <a:rPr kumimoji="0" lang="zh-TW" altLang="en-US"/>
              <a:pPr eaLnBrk="1" hangingPunct="1"/>
              <a:t>84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1BE4F0F-BB97-4AFF-8011-4CD963716D33}" type="slidenum">
              <a:rPr kumimoji="0" lang="zh-TW" altLang="en-US"/>
              <a:pPr eaLnBrk="1" hangingPunct="1"/>
              <a:t>85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C1996F8-A0B2-4323-8244-5BDB4FF1E289}" type="slidenum">
              <a:rPr kumimoji="0" lang="zh-TW" altLang="en-US"/>
              <a:pPr eaLnBrk="1" hangingPunct="1"/>
              <a:t>86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68761D54-9F21-49E8-9059-88763596C7A3}" type="slidenum">
              <a:rPr kumimoji="0" lang="zh-TW" altLang="en-US"/>
              <a:pPr eaLnBrk="1" hangingPunct="1"/>
              <a:t>87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451F0718-F8AB-444B-BCAB-67CD2ED4D442}" type="slidenum">
              <a:rPr kumimoji="0" lang="zh-TW" altLang="en-US"/>
              <a:pPr eaLnBrk="1" hangingPunct="1"/>
              <a:t>88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E9D019D-4C58-4076-9D85-922A22A3FA54}" type="slidenum">
              <a:rPr kumimoji="0" lang="zh-TW" altLang="en-US"/>
              <a:pPr eaLnBrk="1" hangingPunct="1"/>
              <a:t>89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91F4511-F5A3-401A-AC66-938597FEC667}" type="slidenum">
              <a:rPr kumimoji="0" lang="zh-TW" altLang="en-US"/>
              <a:pPr eaLnBrk="1" hangingPunct="1"/>
              <a:t>90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9CADAED-D240-41F1-9F81-A2D02A53C8F9}" type="slidenum">
              <a:rPr kumimoji="0" lang="zh-TW" altLang="en-US"/>
              <a:pPr eaLnBrk="1" hangingPunct="1"/>
              <a:t>91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4BCFC8A-2BBD-43BA-8BD4-EC7F0EAB0AC7}" type="slidenum">
              <a:rPr kumimoji="0" lang="zh-TW" altLang="en-US"/>
              <a:pPr eaLnBrk="1" hangingPunct="1"/>
              <a:t>10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B56DF7A-787F-4668-94ED-3A071E7B1D5B}" type="slidenum">
              <a:rPr kumimoji="0" lang="zh-TW" altLang="en-US"/>
              <a:pPr eaLnBrk="1" hangingPunct="1"/>
              <a:t>92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AFF1A97-90F7-4F04-9D9B-932B1831AF1B}" type="slidenum">
              <a:rPr kumimoji="0" lang="zh-TW" altLang="en-US"/>
              <a:pPr eaLnBrk="1" hangingPunct="1"/>
              <a:t>93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7ADB4322-7497-4ABB-BFEE-361254F4F92E}" type="slidenum">
              <a:rPr kumimoji="0" lang="zh-TW" altLang="en-US"/>
              <a:pPr eaLnBrk="1" hangingPunct="1"/>
              <a:t>94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dirty="0" smtClean="0">
              <a:latin typeface="Arial" panose="020B0604020202020204" pitchFamily="34" charset="0"/>
            </a:endParaRPr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765AF9E-BCE9-423A-8D0D-287DBE730C71}" type="slidenum">
              <a:rPr kumimoji="0" lang="zh-TW" altLang="en-US"/>
              <a:pPr eaLnBrk="1" hangingPunct="1"/>
              <a:t>95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08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EF5CE54-BEE1-4D4E-9E79-0BDEFA0818AC}" type="slidenum">
              <a:rPr kumimoji="0" lang="zh-TW" altLang="en-US"/>
              <a:pPr eaLnBrk="1" hangingPunct="1"/>
              <a:t>96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4E47069F-BA55-4B87-BD95-41310E5A1CA3}" type="slidenum">
              <a:rPr kumimoji="0" lang="zh-TW" altLang="en-US"/>
              <a:pPr eaLnBrk="1" hangingPunct="1"/>
              <a:t>97</a:t>
            </a:fld>
            <a:endParaRPr kumimoji="0" lang="en-US" altLang="zh-TW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569CE6D-F8F4-47FB-A116-482F9F046F54}" type="slidenum">
              <a:rPr kumimoji="0" lang="zh-TW" altLang="en-US"/>
              <a:pPr eaLnBrk="1" hangingPunct="1"/>
              <a:t>98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11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94BA0EC-201E-4A8A-B82E-666EF026E20D}" type="slidenum">
              <a:rPr kumimoji="0" lang="zh-TW" altLang="en-US"/>
              <a:pPr eaLnBrk="1" hangingPunct="1"/>
              <a:t>99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12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5BEED68-0BA3-439E-A2F8-3DC7E34B5CB7}" type="slidenum">
              <a:rPr kumimoji="0" lang="zh-TW" altLang="en-US"/>
              <a:pPr eaLnBrk="1" hangingPunct="1"/>
              <a:t>100</a:t>
            </a:fld>
            <a:endParaRPr kumimoji="0" lang="en-US" altLang="zh-TW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BD748894-A16A-42D4-816E-74EB6B3FA7A8}" type="slidenum">
              <a:rPr kumimoji="0" lang="zh-TW" altLang="en-US"/>
              <a:pPr eaLnBrk="1" hangingPunct="1"/>
              <a:t>101</a:t>
            </a:fld>
            <a:endParaRPr kumimoji="0"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AD0BB6-67B2-43FB-9983-6F8200748029}" type="datetime1">
              <a:rPr lang="en-US" altLang="zh-TW"/>
              <a:pPr>
                <a:defRPr/>
              </a:pPr>
              <a:t>10/3/2021</a:t>
            </a:fld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26E2B-6C8F-4099-AF2B-6E60F6BF185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66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AE862-76C9-46BC-88A0-F7B6C5268E59}" type="datetime1">
              <a:rPr lang="en-US" altLang="zh-TW"/>
              <a:pPr>
                <a:defRPr/>
              </a:pPr>
              <a:t>10/3/2021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0DBDB-FFE0-412E-B080-1F97B5E1D9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577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B5950-BD06-499C-9348-F0A4E366C065}" type="datetime1">
              <a:rPr lang="en-US" altLang="zh-TW"/>
              <a:pPr>
                <a:defRPr/>
              </a:pPr>
              <a:t>10/3/2021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BB6CBD-471B-4034-BAED-2D4CA36F55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888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32543-175C-419D-86DE-47591AE8A034}" type="datetime1">
              <a:rPr lang="en-US" altLang="zh-TW"/>
              <a:pPr>
                <a:defRPr/>
              </a:pPr>
              <a:t>10/3/2021</a:t>
            </a:fld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86C19-A2F7-4914-933D-2EFC3F63C0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321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AD994-208E-4DA8-9D46-42DD30B25F88}" type="datetime1">
              <a:rPr lang="en-US" altLang="zh-TW"/>
              <a:pPr>
                <a:defRPr/>
              </a:pPr>
              <a:t>10/3/2021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1ABB3-09FF-4087-A49A-58995B237E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270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FF42B-BEE8-4FB8-BD14-7892A20DE910}" type="datetime1">
              <a:rPr lang="en-US" altLang="zh-TW"/>
              <a:pPr>
                <a:defRPr/>
              </a:pPr>
              <a:t>10/3/2021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0591C-BDE2-4361-91DC-DCF0C14249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567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0CBE5-94C1-4351-B457-C264FBFC0B38}" type="datetime1">
              <a:rPr lang="en-US" altLang="zh-TW"/>
              <a:pPr>
                <a:defRPr/>
              </a:pPr>
              <a:t>10/3/2021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ADAFC-3B34-486F-AA2E-865A4C030E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237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F5378-5E68-4609-98B6-83389A684680}" type="datetime1">
              <a:rPr lang="en-US" altLang="zh-TW"/>
              <a:pPr>
                <a:defRPr/>
              </a:pPr>
              <a:t>10/3/2021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EF58F-C116-41AB-981A-F0B0B455D36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1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5A48C-9D4C-45EF-AF7B-615DB5F0A7F1}" type="datetime1">
              <a:rPr lang="en-US" altLang="zh-TW"/>
              <a:pPr>
                <a:defRPr/>
              </a:pPr>
              <a:t>10/3/2021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D9137-F4FA-4B7F-AD46-3DE582D2A4B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43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60393-6893-4276-BFF5-BC0FC3CDAD22}" type="datetime1">
              <a:rPr lang="en-US" altLang="zh-TW"/>
              <a:pPr>
                <a:defRPr/>
              </a:pPr>
              <a:t>10/3/2021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2D7DB-150A-403E-8561-5B89554F5AF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505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9902B-E86F-4EE2-AA87-14C44316A2EC}" type="datetime1">
              <a:rPr lang="en-US" altLang="zh-TW"/>
              <a:pPr>
                <a:defRPr/>
              </a:pPr>
              <a:t>10/3/2021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4C3B9-9452-4F69-A7BA-34C51927094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946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83930-016D-4137-BB1D-DA28EB9A0AF1}" type="datetime1">
              <a:rPr lang="en-US" altLang="zh-TW"/>
              <a:pPr>
                <a:defRPr/>
              </a:pPr>
              <a:t>10/3/2021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C40CA-07AD-490A-A43F-9AC51E5C321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41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4951D-2EDC-4B03-B6F2-AD09626AC43D}" type="datetime1">
              <a:rPr lang="en-US" altLang="zh-TW"/>
              <a:pPr>
                <a:defRPr/>
              </a:pPr>
              <a:t>10/3/2021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9A650-1696-407E-B08B-D1ABECAF1E9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5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Garamond" pitchFamily="18" charset="0"/>
              </a:defRPr>
            </a:lvl1pPr>
          </a:lstStyle>
          <a:p>
            <a:pPr>
              <a:defRPr/>
            </a:pPr>
            <a:fld id="{C441CA29-95DC-4760-9303-1A02FBDDB263}" type="datetime1">
              <a:rPr lang="en-US" altLang="zh-TW"/>
              <a:pPr>
                <a:defRPr/>
              </a:pPr>
              <a:t>10/3/2021</a:t>
            </a:fld>
            <a:endParaRPr lang="en-US" altLang="zh-TW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j-lt"/>
              </a:defRPr>
            </a:lvl1pPr>
          </a:lstStyle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Garamond" panose="02020404030301010803" pitchFamily="18" charset="0"/>
              </a:defRPr>
            </a:lvl1pPr>
          </a:lstStyle>
          <a:p>
            <a:fld id="{820FA5AE-F6F5-4225-AEFA-06E3E1868A6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notesSlide" Target="../notesSlides/notesSlide101.xml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8.wmf"/><Relationship Id="rId11" Type="http://schemas.openxmlformats.org/officeDocument/2006/relationships/image" Target="../media/image155.png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53.png"/><Relationship Id="rId4" Type="http://schemas.openxmlformats.org/officeDocument/2006/relationships/image" Target="../media/image1480.png"/><Relationship Id="rId9" Type="http://schemas.openxmlformats.org/officeDocument/2006/relationships/image" Target="../media/image152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notesSlide" Target="../notesSlides/notesSlide102.xml"/><Relationship Id="rId7" Type="http://schemas.openxmlformats.org/officeDocument/2006/relationships/image" Target="../media/image1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60.w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62.wmf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image" Target="../media/image1320.png"/><Relationship Id="rId3" Type="http://schemas.openxmlformats.org/officeDocument/2006/relationships/notesSlide" Target="../notesSlides/notesSlide103.xml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3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63.wmf"/><Relationship Id="rId11" Type="http://schemas.openxmlformats.org/officeDocument/2006/relationships/image" Target="../media/image165.wmf"/><Relationship Id="rId5" Type="http://schemas.openxmlformats.org/officeDocument/2006/relationships/oleObject" Target="../embeddings/oleObject118.bin"/><Relationship Id="rId10" Type="http://schemas.openxmlformats.org/officeDocument/2006/relationships/oleObject" Target="../embeddings/oleObject121.bin"/><Relationship Id="rId4" Type="http://schemas.openxmlformats.org/officeDocument/2006/relationships/image" Target="../media/image173.png"/><Relationship Id="rId9" Type="http://schemas.openxmlformats.org/officeDocument/2006/relationships/oleObject" Target="../embeddings/oleObject120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16.wmf"/><Relationship Id="rId34" Type="http://schemas.openxmlformats.org/officeDocument/2006/relationships/oleObject" Target="../embeddings/oleObject24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33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9.bin"/><Relationship Id="rId32" Type="http://schemas.openxmlformats.org/officeDocument/2006/relationships/oleObject" Target="../embeddings/oleObject23.bin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21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5.wmf"/><Relationship Id="rId31" Type="http://schemas.openxmlformats.org/officeDocument/2006/relationships/image" Target="../media/image2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22.bin"/><Relationship Id="rId35" Type="http://schemas.openxmlformats.org/officeDocument/2006/relationships/image" Target="../media/image23.wmf"/><Relationship Id="rId8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png"/><Relationship Id="rId5" Type="http://schemas.openxmlformats.org/officeDocument/2006/relationships/image" Target="../media/image41.wmf"/><Relationship Id="rId10" Type="http://schemas.openxmlformats.org/officeDocument/2006/relationships/image" Target="../media/image47.png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0.png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9.wmf"/><Relationship Id="rId10" Type="http://schemas.openxmlformats.org/officeDocument/2006/relationships/image" Target="../media/image53.png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8.wmf"/><Relationship Id="rId4" Type="http://schemas.openxmlformats.org/officeDocument/2006/relationships/image" Target="../media/image60.png"/><Relationship Id="rId9" Type="http://schemas.openxmlformats.org/officeDocument/2006/relationships/oleObject" Target="../embeddings/oleObject5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5.png"/><Relationship Id="rId5" Type="http://schemas.openxmlformats.org/officeDocument/2006/relationships/image" Target="../media/image61.wmf"/><Relationship Id="rId10" Type="http://schemas.openxmlformats.org/officeDocument/2006/relationships/image" Target="../media/image62.png"/><Relationship Id="rId4" Type="http://schemas.openxmlformats.org/officeDocument/2006/relationships/oleObject" Target="../embeddings/oleObject54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4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80.wmf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85.wmf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7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9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85.bin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92.wmf"/><Relationship Id="rId4" Type="http://schemas.openxmlformats.org/officeDocument/2006/relationships/image" Target="../media/image830.png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94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97.wmf"/><Relationship Id="rId12" Type="http://schemas.openxmlformats.org/officeDocument/2006/relationships/image" Target="../media/image10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0.png"/><Relationship Id="rId5" Type="http://schemas.openxmlformats.org/officeDocument/2006/relationships/image" Target="../media/image96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9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notesSlide" Target="../notesSlides/notesSlide59.xml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09.wmf"/><Relationship Id="rId4" Type="http://schemas.openxmlformats.org/officeDocument/2006/relationships/image" Target="../media/image110.png"/><Relationship Id="rId9" Type="http://schemas.openxmlformats.org/officeDocument/2006/relationships/oleObject" Target="../embeddings/oleObject94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13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1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120.wmf"/><Relationship Id="rId12" Type="http://schemas.openxmlformats.org/officeDocument/2006/relationships/image" Target="../media/image12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20.png"/><Relationship Id="rId5" Type="http://schemas.openxmlformats.org/officeDocument/2006/relationships/image" Target="../media/image119.wmf"/><Relationship Id="rId10" Type="http://schemas.openxmlformats.org/officeDocument/2006/relationships/image" Target="../media/image119.png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18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jpeg"/><Relationship Id="rId7" Type="http://schemas.openxmlformats.org/officeDocument/2006/relationships/image" Target="../media/image13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02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10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7" Type="http://schemas.openxmlformats.org/officeDocument/2006/relationships/image" Target="../media/image1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04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18" Type="http://schemas.openxmlformats.org/officeDocument/2006/relationships/image" Target="../media/image168.png"/><Relationship Id="rId3" Type="http://schemas.openxmlformats.org/officeDocument/2006/relationships/notesSlide" Target="../notesSlides/notesSlide88.xml"/><Relationship Id="rId7" Type="http://schemas.openxmlformats.org/officeDocument/2006/relationships/image" Target="../media/image150.wmf"/><Relationship Id="rId12" Type="http://schemas.openxmlformats.org/officeDocument/2006/relationships/image" Target="../media/image162.png"/><Relationship Id="rId17" Type="http://schemas.openxmlformats.org/officeDocument/2006/relationships/image" Target="../media/image16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6.png"/><Relationship Id="rId20" Type="http://schemas.openxmlformats.org/officeDocument/2006/relationships/image" Target="../media/image170.png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61.png"/><Relationship Id="rId5" Type="http://schemas.openxmlformats.org/officeDocument/2006/relationships/image" Target="../media/image149.wmf"/><Relationship Id="rId15" Type="http://schemas.openxmlformats.org/officeDocument/2006/relationships/image" Target="../media/image165.png"/><Relationship Id="rId10" Type="http://schemas.openxmlformats.org/officeDocument/2006/relationships/image" Target="../media/image160.png"/><Relationship Id="rId19" Type="http://schemas.openxmlformats.org/officeDocument/2006/relationships/image" Target="../media/image169.png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59.png"/><Relationship Id="rId14" Type="http://schemas.openxmlformats.org/officeDocument/2006/relationships/image" Target="../media/image16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notesSlide" Target="../notesSlides/notesSlide92.xml"/><Relationship Id="rId7" Type="http://schemas.openxmlformats.org/officeDocument/2006/relationships/image" Target="../media/image1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74.png"/><Relationship Id="rId5" Type="http://schemas.openxmlformats.org/officeDocument/2006/relationships/image" Target="../media/image151.wmf"/><Relationship Id="rId10" Type="http://schemas.openxmlformats.org/officeDocument/2006/relationships/image" Target="../media/image178.png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7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7" Type="http://schemas.openxmlformats.org/officeDocument/2006/relationships/image" Target="../media/image1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80.png"/><Relationship Id="rId5" Type="http://schemas.openxmlformats.org/officeDocument/2006/relationships/image" Target="../media/image152.wmf"/><Relationship Id="rId4" Type="http://schemas.openxmlformats.org/officeDocument/2006/relationships/oleObject" Target="../embeddings/oleObject109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notesSlide" Target="../notesSlides/notesSlide96.xml"/><Relationship Id="rId7" Type="http://schemas.openxmlformats.org/officeDocument/2006/relationships/image" Target="../media/image15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53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55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Elementary Linear Algebra</a:t>
            </a:r>
            <a:br>
              <a:rPr lang="en-US" altLang="zh-TW" smtClean="0"/>
            </a:br>
            <a:r>
              <a:rPr lang="en-US" altLang="zh-TW" sz="2600" smtClean="0"/>
              <a:t/>
            </a:r>
            <a:br>
              <a:rPr lang="en-US" altLang="zh-TW" sz="2600" smtClean="0"/>
            </a:br>
            <a:r>
              <a:rPr lang="en-US" altLang="zh-TW" sz="2600" smtClean="0">
                <a:solidFill>
                  <a:schemeClr val="tx1"/>
                </a:solidFill>
              </a:rPr>
              <a:t>Anton &amp; Rorres, 9</a:t>
            </a:r>
            <a:r>
              <a:rPr lang="en-US" altLang="zh-TW" sz="2600" baseline="30000" smtClean="0">
                <a:solidFill>
                  <a:schemeClr val="tx1"/>
                </a:solidFill>
              </a:rPr>
              <a:t>th</a:t>
            </a:r>
            <a:r>
              <a:rPr lang="en-US" altLang="zh-TW" sz="2600" smtClean="0">
                <a:solidFill>
                  <a:schemeClr val="tx1"/>
                </a:solidFill>
              </a:rPr>
              <a:t> Edition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Lecture Set – 01</a:t>
            </a:r>
          </a:p>
          <a:p>
            <a:pPr eaLnBrk="1" hangingPunct="1"/>
            <a:r>
              <a:rPr lang="en-US" altLang="zh-TW" smtClean="0">
                <a:solidFill>
                  <a:schemeClr val="tx2"/>
                </a:solidFill>
              </a:rPr>
              <a:t>Chapter 1: </a:t>
            </a:r>
          </a:p>
          <a:p>
            <a:pPr eaLnBrk="1" hangingPunct="1"/>
            <a:r>
              <a:rPr lang="en-US" altLang="zh-TW" smtClean="0">
                <a:solidFill>
                  <a:schemeClr val="tx2"/>
                </a:solidFill>
              </a:rPr>
              <a:t>Systems of Linear Equations &amp; Matrices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1-1 Elementary Row Operations</a:t>
            </a:r>
            <a:endParaRPr lang="zh-TW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FF0000"/>
                </a:solidFill>
              </a:rPr>
              <a:t>Elementary row operations</a:t>
            </a:r>
          </a:p>
          <a:p>
            <a:pPr lvl="1" eaLnBrk="1" hangingPunct="1"/>
            <a:r>
              <a:rPr lang="en-US" altLang="zh-TW" sz="2400" smtClean="0"/>
              <a:t>Multiply an equation through by an nonzero constant</a:t>
            </a:r>
          </a:p>
          <a:p>
            <a:pPr lvl="1" eaLnBrk="1" hangingPunct="1"/>
            <a:r>
              <a:rPr lang="en-US" altLang="zh-TW" sz="2400" smtClean="0"/>
              <a:t>Interchange two equation</a:t>
            </a:r>
          </a:p>
          <a:p>
            <a:pPr lvl="1" eaLnBrk="1" hangingPunct="1"/>
            <a:r>
              <a:rPr lang="en-US" altLang="zh-TW" sz="2400" smtClean="0"/>
              <a:t>Add a multiple of one equation to another</a:t>
            </a:r>
            <a:endParaRPr lang="zh-TW" altLang="en-US" sz="2400" smtClean="0"/>
          </a:p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1-7 Triangular Matrices</a:t>
            </a:r>
            <a:endParaRPr lang="zh-TW" altLang="en-US" smtClean="0"/>
          </a:p>
        </p:txBody>
      </p:sp>
      <p:sp>
        <p:nvSpPr>
          <p:cNvPr id="1034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>
                <a:sym typeface="Symbol" panose="05050102010706020507" pitchFamily="18" charset="2"/>
              </a:rPr>
              <a:t>A </a:t>
            </a:r>
            <a:r>
              <a:rPr lang="en-US" altLang="zh-TW" sz="2800" i="1" dirty="0" err="1" smtClean="0"/>
              <a:t>m</a:t>
            </a:r>
            <a:r>
              <a:rPr lang="en-US" altLang="zh-TW" sz="2800" dirty="0" err="1" smtClean="0">
                <a:sym typeface="Symbol" panose="05050102010706020507" pitchFamily="18" charset="2"/>
              </a:rPr>
              <a:t></a:t>
            </a:r>
            <a:r>
              <a:rPr lang="en-US" altLang="zh-TW" sz="2800" i="1" dirty="0" err="1" smtClean="0">
                <a:sym typeface="Symbol" panose="05050102010706020507" pitchFamily="18" charset="2"/>
              </a:rPr>
              <a:t>n</a:t>
            </a:r>
            <a:r>
              <a:rPr lang="en-US" altLang="zh-TW" sz="2800" dirty="0" smtClean="0">
                <a:sym typeface="Symbol" panose="05050102010706020507" pitchFamily="18" charset="2"/>
              </a:rPr>
              <a:t> </a:t>
            </a:r>
            <a:r>
              <a:rPr lang="en-US" altLang="zh-TW" sz="2800" dirty="0" smtClean="0">
                <a:solidFill>
                  <a:schemeClr val="hlink"/>
                </a:solidFill>
                <a:sym typeface="Symbol" panose="05050102010706020507" pitchFamily="18" charset="2"/>
              </a:rPr>
              <a:t>lower-triangular matrix</a:t>
            </a:r>
            <a:r>
              <a:rPr lang="en-US" altLang="zh-TW" sz="2800" dirty="0" smtClean="0">
                <a:sym typeface="Symbol" panose="05050102010706020507" pitchFamily="18" charset="2"/>
              </a:rPr>
              <a:t> </a:t>
            </a:r>
            <a:r>
              <a:rPr lang="en-US" altLang="zh-TW" sz="2800" i="1" dirty="0" smtClean="0">
                <a:sym typeface="Symbol" panose="05050102010706020507" pitchFamily="18" charset="2"/>
              </a:rPr>
              <a:t>L</a:t>
            </a:r>
            <a:r>
              <a:rPr lang="en-US" altLang="zh-TW" sz="2800" dirty="0" smtClean="0">
                <a:sym typeface="Symbol" panose="05050102010706020507" pitchFamily="18" charset="2"/>
              </a:rPr>
              <a:t> satisfies (</a:t>
            </a:r>
            <a:r>
              <a:rPr lang="en-US" altLang="zh-TW" sz="2800" i="1" dirty="0" smtClean="0">
                <a:sym typeface="Symbol" panose="05050102010706020507" pitchFamily="18" charset="2"/>
              </a:rPr>
              <a:t>L</a:t>
            </a:r>
            <a:r>
              <a:rPr lang="en-US" altLang="zh-TW" sz="2800" dirty="0" smtClean="0">
                <a:sym typeface="Symbol" panose="05050102010706020507" pitchFamily="18" charset="2"/>
              </a:rPr>
              <a:t>)</a:t>
            </a:r>
            <a:r>
              <a:rPr lang="en-US" altLang="zh-TW" sz="2800" i="1" baseline="-25000" dirty="0" err="1" smtClean="0">
                <a:sym typeface="Symbol" panose="05050102010706020507" pitchFamily="18" charset="2"/>
              </a:rPr>
              <a:t>ij</a:t>
            </a:r>
            <a:r>
              <a:rPr lang="en-US" altLang="zh-TW" sz="2800" dirty="0" smtClean="0">
                <a:sym typeface="Symbol" panose="05050102010706020507" pitchFamily="18" charset="2"/>
              </a:rPr>
              <a:t>  = 0 if </a:t>
            </a:r>
            <a:r>
              <a:rPr lang="en-US" altLang="zh-TW" sz="2800" i="1" dirty="0" err="1" smtClean="0">
                <a:sym typeface="Symbol" panose="05050102010706020507" pitchFamily="18" charset="2"/>
              </a:rPr>
              <a:t>i</a:t>
            </a:r>
            <a:r>
              <a:rPr lang="en-US" altLang="zh-TW" sz="2800" dirty="0" smtClean="0">
                <a:sym typeface="Symbol" panose="05050102010706020507" pitchFamily="18" charset="2"/>
              </a:rPr>
              <a:t> &lt; </a:t>
            </a:r>
            <a:r>
              <a:rPr lang="en-US" altLang="zh-TW" sz="2800" i="1" dirty="0" smtClean="0">
                <a:sym typeface="Symbol" panose="05050102010706020507" pitchFamily="18" charset="2"/>
              </a:rPr>
              <a:t>j</a:t>
            </a:r>
            <a:r>
              <a:rPr lang="en-US" altLang="zh-TW" sz="2800" dirty="0" smtClean="0">
                <a:sym typeface="Symbol" panose="05050102010706020507" pitchFamily="18" charset="2"/>
              </a:rPr>
              <a:t>, for 1  </a:t>
            </a:r>
            <a:r>
              <a:rPr lang="en-US" altLang="zh-TW" sz="2800" i="1" dirty="0" err="1" smtClean="0">
                <a:sym typeface="Symbol" panose="05050102010706020507" pitchFamily="18" charset="2"/>
              </a:rPr>
              <a:t>i</a:t>
            </a:r>
            <a:r>
              <a:rPr lang="en-US" altLang="zh-TW" sz="2800" i="1" dirty="0" smtClean="0">
                <a:sym typeface="Symbol" panose="05050102010706020507" pitchFamily="18" charset="2"/>
              </a:rPr>
              <a:t> </a:t>
            </a:r>
            <a:r>
              <a:rPr lang="en-US" altLang="zh-TW" sz="2800" dirty="0" smtClean="0">
                <a:sym typeface="Symbol" panose="05050102010706020507" pitchFamily="18" charset="2"/>
              </a:rPr>
              <a:t> </a:t>
            </a:r>
            <a:r>
              <a:rPr lang="en-US" altLang="zh-TW" sz="2800" i="1" dirty="0" smtClean="0">
                <a:sym typeface="Symbol" panose="05050102010706020507" pitchFamily="18" charset="2"/>
              </a:rPr>
              <a:t>m</a:t>
            </a:r>
            <a:r>
              <a:rPr lang="en-US" altLang="zh-TW" sz="2800" dirty="0" smtClean="0">
                <a:sym typeface="Symbol" panose="05050102010706020507" pitchFamily="18" charset="2"/>
              </a:rPr>
              <a:t> and 1  </a:t>
            </a:r>
            <a:r>
              <a:rPr lang="en-US" altLang="zh-TW" sz="2800" i="1" dirty="0" smtClean="0">
                <a:sym typeface="Symbol" panose="05050102010706020507" pitchFamily="18" charset="2"/>
              </a:rPr>
              <a:t>j </a:t>
            </a:r>
            <a:r>
              <a:rPr lang="en-US" altLang="zh-TW" sz="2800" dirty="0" smtClean="0">
                <a:sym typeface="Symbol" panose="05050102010706020507" pitchFamily="18" charset="2"/>
              </a:rPr>
              <a:t> </a:t>
            </a:r>
            <a:r>
              <a:rPr lang="en-US" altLang="zh-TW" sz="2800" i="1" dirty="0" smtClean="0">
                <a:sym typeface="Symbol" panose="05050102010706020507" pitchFamily="18" charset="2"/>
              </a:rPr>
              <a:t>n</a:t>
            </a:r>
            <a:endParaRPr lang="en-US" altLang="zh-TW" sz="28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z="2800" dirty="0" smtClean="0">
                <a:sym typeface="Symbol" panose="05050102010706020507" pitchFamily="18" charset="2"/>
              </a:rPr>
              <a:t>A </a:t>
            </a:r>
            <a:r>
              <a:rPr lang="en-US" altLang="zh-TW" sz="2800" i="1" dirty="0" err="1" smtClean="0"/>
              <a:t>m</a:t>
            </a:r>
            <a:r>
              <a:rPr lang="en-US" altLang="zh-TW" sz="2800" dirty="0" err="1" smtClean="0">
                <a:sym typeface="Symbol" panose="05050102010706020507" pitchFamily="18" charset="2"/>
              </a:rPr>
              <a:t></a:t>
            </a:r>
            <a:r>
              <a:rPr lang="en-US" altLang="zh-TW" sz="2800" i="1" dirty="0" err="1" smtClean="0">
                <a:sym typeface="Symbol" panose="05050102010706020507" pitchFamily="18" charset="2"/>
              </a:rPr>
              <a:t>n</a:t>
            </a:r>
            <a:r>
              <a:rPr lang="en-US" altLang="zh-TW" sz="2800" dirty="0" smtClean="0">
                <a:sym typeface="Symbol" panose="05050102010706020507" pitchFamily="18" charset="2"/>
              </a:rPr>
              <a:t> </a:t>
            </a:r>
            <a:r>
              <a:rPr lang="en-US" altLang="zh-TW" sz="2800" dirty="0" smtClean="0">
                <a:solidFill>
                  <a:schemeClr val="hlink"/>
                </a:solidFill>
                <a:sym typeface="Symbol" panose="05050102010706020507" pitchFamily="18" charset="2"/>
              </a:rPr>
              <a:t>upper-triangular matrix</a:t>
            </a:r>
            <a:r>
              <a:rPr lang="en-US" altLang="zh-TW" sz="2800" dirty="0" smtClean="0">
                <a:sym typeface="Symbol" panose="05050102010706020507" pitchFamily="18" charset="2"/>
              </a:rPr>
              <a:t> </a:t>
            </a:r>
            <a:r>
              <a:rPr lang="en-US" altLang="zh-TW" sz="2800" i="1" dirty="0" smtClean="0">
                <a:sym typeface="Symbol" panose="05050102010706020507" pitchFamily="18" charset="2"/>
              </a:rPr>
              <a:t>U</a:t>
            </a:r>
            <a:r>
              <a:rPr lang="en-US" altLang="zh-TW" sz="2800" dirty="0" smtClean="0">
                <a:sym typeface="Symbol" panose="05050102010706020507" pitchFamily="18" charset="2"/>
              </a:rPr>
              <a:t> satisfies (</a:t>
            </a:r>
            <a:r>
              <a:rPr lang="en-US" altLang="zh-TW" sz="2800" i="1" dirty="0" smtClean="0">
                <a:sym typeface="Symbol" panose="05050102010706020507" pitchFamily="18" charset="2"/>
              </a:rPr>
              <a:t>U</a:t>
            </a:r>
            <a:r>
              <a:rPr lang="en-US" altLang="zh-TW" sz="2800" dirty="0" smtClean="0">
                <a:sym typeface="Symbol" panose="05050102010706020507" pitchFamily="18" charset="2"/>
              </a:rPr>
              <a:t>)</a:t>
            </a:r>
            <a:r>
              <a:rPr lang="en-US" altLang="zh-TW" sz="2800" i="1" baseline="-25000" dirty="0" err="1" smtClean="0">
                <a:sym typeface="Symbol" panose="05050102010706020507" pitchFamily="18" charset="2"/>
              </a:rPr>
              <a:t>ij</a:t>
            </a:r>
            <a:r>
              <a:rPr lang="en-US" altLang="zh-TW" sz="2800" dirty="0" smtClean="0">
                <a:sym typeface="Symbol" panose="05050102010706020507" pitchFamily="18" charset="2"/>
              </a:rPr>
              <a:t>  = 0 if </a:t>
            </a:r>
            <a:r>
              <a:rPr lang="en-US" altLang="zh-TW" sz="2800" i="1" dirty="0" err="1" smtClean="0">
                <a:sym typeface="Symbol" panose="05050102010706020507" pitchFamily="18" charset="2"/>
              </a:rPr>
              <a:t>i</a:t>
            </a:r>
            <a:r>
              <a:rPr lang="en-US" altLang="zh-TW" sz="2800" dirty="0" smtClean="0">
                <a:sym typeface="Symbol" panose="05050102010706020507" pitchFamily="18" charset="2"/>
              </a:rPr>
              <a:t> &gt; </a:t>
            </a:r>
            <a:r>
              <a:rPr lang="en-US" altLang="zh-TW" sz="2800" i="1" dirty="0" smtClean="0">
                <a:sym typeface="Symbol" panose="05050102010706020507" pitchFamily="18" charset="2"/>
              </a:rPr>
              <a:t>j</a:t>
            </a:r>
            <a:r>
              <a:rPr lang="en-US" altLang="zh-TW" sz="2800" dirty="0" smtClean="0">
                <a:sym typeface="Symbol" panose="05050102010706020507" pitchFamily="18" charset="2"/>
              </a:rPr>
              <a:t>, for 1  </a:t>
            </a:r>
            <a:r>
              <a:rPr lang="en-US" altLang="zh-TW" sz="2800" i="1" dirty="0" err="1" smtClean="0">
                <a:sym typeface="Symbol" panose="05050102010706020507" pitchFamily="18" charset="2"/>
              </a:rPr>
              <a:t>i</a:t>
            </a:r>
            <a:r>
              <a:rPr lang="en-US" altLang="zh-TW" sz="2800" i="1" dirty="0" smtClean="0">
                <a:sym typeface="Symbol" panose="05050102010706020507" pitchFamily="18" charset="2"/>
              </a:rPr>
              <a:t> </a:t>
            </a:r>
            <a:r>
              <a:rPr lang="en-US" altLang="zh-TW" sz="2800" dirty="0" smtClean="0">
                <a:sym typeface="Symbol" panose="05050102010706020507" pitchFamily="18" charset="2"/>
              </a:rPr>
              <a:t> </a:t>
            </a:r>
            <a:r>
              <a:rPr lang="en-US" altLang="zh-TW" sz="2800" i="1" dirty="0" smtClean="0">
                <a:sym typeface="Symbol" panose="05050102010706020507" pitchFamily="18" charset="2"/>
              </a:rPr>
              <a:t>m</a:t>
            </a:r>
            <a:r>
              <a:rPr lang="en-US" altLang="zh-TW" sz="2800" dirty="0" smtClean="0">
                <a:sym typeface="Symbol" panose="05050102010706020507" pitchFamily="18" charset="2"/>
              </a:rPr>
              <a:t> and 1  </a:t>
            </a:r>
            <a:r>
              <a:rPr lang="en-US" altLang="zh-TW" sz="2800" i="1" dirty="0" smtClean="0">
                <a:sym typeface="Symbol" panose="05050102010706020507" pitchFamily="18" charset="2"/>
              </a:rPr>
              <a:t>j </a:t>
            </a:r>
            <a:r>
              <a:rPr lang="en-US" altLang="zh-TW" sz="2800" dirty="0" smtClean="0">
                <a:sym typeface="Symbol" panose="05050102010706020507" pitchFamily="18" charset="2"/>
              </a:rPr>
              <a:t> </a:t>
            </a:r>
            <a:r>
              <a:rPr lang="en-US" altLang="zh-TW" sz="2800" i="1" dirty="0" smtClean="0">
                <a:sym typeface="Symbol" panose="05050102010706020507" pitchFamily="18" charset="2"/>
              </a:rPr>
              <a:t>n</a:t>
            </a:r>
            <a:endParaRPr lang="en-US" altLang="zh-TW" sz="28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z="2800" dirty="0" smtClean="0">
                <a:sym typeface="Symbol" panose="05050102010706020507" pitchFamily="18" charset="2"/>
              </a:rPr>
              <a:t>A </a:t>
            </a:r>
            <a:r>
              <a:rPr lang="en-US" altLang="zh-TW" sz="2800" dirty="0" smtClean="0">
                <a:solidFill>
                  <a:schemeClr val="hlink"/>
                </a:solidFill>
                <a:sym typeface="Symbol" panose="05050102010706020507" pitchFamily="18" charset="2"/>
              </a:rPr>
              <a:t>unit-lower (or –upper)-triangular matrix</a:t>
            </a:r>
            <a:r>
              <a:rPr lang="en-US" altLang="zh-TW" sz="2800" dirty="0" smtClean="0">
                <a:sym typeface="Symbol" panose="05050102010706020507" pitchFamily="18" charset="2"/>
              </a:rPr>
              <a:t> </a:t>
            </a:r>
            <a:r>
              <a:rPr lang="en-US" altLang="zh-TW" sz="2800" i="1" dirty="0" smtClean="0">
                <a:sym typeface="Symbol" panose="05050102010706020507" pitchFamily="18" charset="2"/>
              </a:rPr>
              <a:t>T</a:t>
            </a:r>
            <a:r>
              <a:rPr lang="en-US" altLang="zh-TW" sz="2800" dirty="0" smtClean="0">
                <a:sym typeface="Symbol" panose="05050102010706020507" pitchFamily="18" charset="2"/>
              </a:rPr>
              <a:t> is a lower (or upper)-triangular matrix satisfying (</a:t>
            </a:r>
            <a:r>
              <a:rPr lang="en-US" altLang="zh-TW" sz="2800" i="1" dirty="0" smtClean="0">
                <a:sym typeface="Symbol" panose="05050102010706020507" pitchFamily="18" charset="2"/>
              </a:rPr>
              <a:t>T</a:t>
            </a:r>
            <a:r>
              <a:rPr lang="en-US" altLang="zh-TW" sz="2800" dirty="0" smtClean="0">
                <a:sym typeface="Symbol" panose="05050102010706020507" pitchFamily="18" charset="2"/>
              </a:rPr>
              <a:t>)</a:t>
            </a:r>
            <a:r>
              <a:rPr lang="en-US" altLang="zh-TW" sz="2800" i="1" baseline="-25000" dirty="0" smtClean="0">
                <a:sym typeface="Symbol" panose="05050102010706020507" pitchFamily="18" charset="2"/>
              </a:rPr>
              <a:t>ii</a:t>
            </a:r>
            <a:r>
              <a:rPr lang="en-US" altLang="zh-TW" sz="2800" dirty="0" smtClean="0">
                <a:sym typeface="Symbol" panose="05050102010706020507" pitchFamily="18" charset="2"/>
              </a:rPr>
              <a:t> = 1 for 1  </a:t>
            </a:r>
            <a:r>
              <a:rPr lang="en-US" altLang="zh-TW" sz="2800" i="1" dirty="0" err="1" smtClean="0">
                <a:sym typeface="Symbol" panose="05050102010706020507" pitchFamily="18" charset="2"/>
              </a:rPr>
              <a:t>i</a:t>
            </a:r>
            <a:r>
              <a:rPr lang="en-US" altLang="zh-TW" sz="2800" i="1" dirty="0" smtClean="0">
                <a:sym typeface="Symbol" panose="05050102010706020507" pitchFamily="18" charset="2"/>
              </a:rPr>
              <a:t> </a:t>
            </a:r>
            <a:r>
              <a:rPr lang="en-US" altLang="zh-TW" sz="2800" dirty="0" smtClean="0">
                <a:sym typeface="Symbol" panose="05050102010706020507" pitchFamily="18" charset="2"/>
              </a:rPr>
              <a:t> min(</a:t>
            </a:r>
            <a:r>
              <a:rPr lang="en-US" altLang="zh-TW" sz="2800" i="1" dirty="0" err="1" smtClean="0">
                <a:sym typeface="Symbol" panose="05050102010706020507" pitchFamily="18" charset="2"/>
              </a:rPr>
              <a:t>m</a:t>
            </a:r>
            <a:r>
              <a:rPr lang="en-US" altLang="zh-TW" sz="2800" dirty="0" err="1" smtClean="0">
                <a:sym typeface="Symbol" panose="05050102010706020507" pitchFamily="18" charset="2"/>
              </a:rPr>
              <a:t>,</a:t>
            </a:r>
            <a:r>
              <a:rPr lang="en-US" altLang="zh-TW" sz="2800" i="1" dirty="0" err="1" smtClean="0">
                <a:sym typeface="Symbol" panose="05050102010706020507" pitchFamily="18" charset="2"/>
              </a:rPr>
              <a:t>n</a:t>
            </a:r>
            <a:r>
              <a:rPr lang="en-US" altLang="zh-TW" sz="2800" dirty="0" smtClean="0">
                <a:sym typeface="Symbol" panose="05050102010706020507" pitchFamily="18" charset="2"/>
              </a:rPr>
              <a:t>) </a:t>
            </a:r>
          </a:p>
          <a:p>
            <a:endParaRPr lang="zh-TW" altLang="en-US" dirty="0" smtClean="0"/>
          </a:p>
        </p:txBody>
      </p:sp>
      <p:sp>
        <p:nvSpPr>
          <p:cNvPr id="10342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CA1EB8A-AD77-4645-AD76-7B5EBEB75965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Elementary Linear Algorithm</a:t>
            </a:r>
            <a:endParaRPr lang="en-US" altLang="zh-TW"/>
          </a:p>
        </p:txBody>
      </p:sp>
      <p:sp>
        <p:nvSpPr>
          <p:cNvPr id="1034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8757E06-236D-4097-97F6-B1844729EA70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100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1-7 Example 2 (Triangular Matrices)</a:t>
            </a:r>
            <a:endParaRPr lang="zh-TW" altLang="en-US" smtClean="0"/>
          </a:p>
        </p:txBody>
      </p:sp>
      <p:sp>
        <p:nvSpPr>
          <p:cNvPr id="104451" name="內容版面配置區 2"/>
          <p:cNvSpPr>
            <a:spLocks noGrp="1"/>
          </p:cNvSpPr>
          <p:nvPr>
            <p:ph idx="1"/>
          </p:nvPr>
        </p:nvSpPr>
        <p:spPr>
          <a:xfrm>
            <a:off x="685800" y="3962400"/>
            <a:ext cx="8229600" cy="2057400"/>
          </a:xfrm>
        </p:spPr>
        <p:txBody>
          <a:bodyPr/>
          <a:lstStyle/>
          <a:p>
            <a:r>
              <a:rPr lang="en-US" altLang="zh-TW" smtClean="0"/>
              <a:t>The diagonal matrix</a:t>
            </a:r>
          </a:p>
          <a:p>
            <a:pPr marL="742950" lvl="1" indent="-285750"/>
            <a:r>
              <a:rPr lang="en-US" altLang="zh-TW" smtClean="0"/>
              <a:t>both upper triangular and lower triangular</a:t>
            </a:r>
          </a:p>
          <a:p>
            <a:r>
              <a:rPr lang="en-US" altLang="zh-TW" smtClean="0"/>
              <a:t>A square matrix in row-echelon form is upper triangular</a:t>
            </a:r>
          </a:p>
        </p:txBody>
      </p:sp>
      <p:sp>
        <p:nvSpPr>
          <p:cNvPr id="10445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699E7F0-4C0F-466F-8CAA-21AA0752B6B8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Elementary Linear Algorithm</a:t>
            </a:r>
            <a:endParaRPr lang="en-US" altLang="zh-TW"/>
          </a:p>
        </p:txBody>
      </p:sp>
      <p:sp>
        <p:nvSpPr>
          <p:cNvPr id="1044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73DC9AF-352B-414B-A296-4201FB3EB630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101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pic>
        <p:nvPicPr>
          <p:cNvPr id="104455" name="Picture 8" descr="照片 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4008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D926716-B40E-46BD-BADD-B90D54AD8B9A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1054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21FD0E1-6C67-47A2-9412-FCA9E15DD354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102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Theorem 1.7.1</a:t>
            </a:r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transpose of a lower triangular matrix is upper triangular, and the transpose of an upper triangular matrix is lower triangular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product of lower triangular matrices is lower triangular, and the product of upper triangular matrices is upper triangular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 triangular matrix is invertible if and only if its diagonal entries are all nonzero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inverse of an invertible lower triangular matrix is lower triangular, and the inverse of an invertible upper triangular matrix is upper triangular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1-7 Example 3</a:t>
            </a:r>
            <a:endParaRPr lang="zh-TW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499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3665" y="1166047"/>
                <a:ext cx="8229600" cy="4683125"/>
              </a:xfrm>
            </p:spPr>
            <p:txBody>
              <a:bodyPr/>
              <a:lstStyle/>
              <a:p>
                <a:r>
                  <a:rPr lang="en-US" altLang="zh-TW" dirty="0" smtClean="0"/>
                  <a:t>Consider the upper triangular matrices</a:t>
                </a:r>
                <a:endParaRPr lang="tr-TR" altLang="zh-TW" dirty="0" smtClean="0"/>
              </a:p>
              <a:p>
                <a:endParaRPr lang="tr-TR" altLang="zh-TW" dirty="0"/>
              </a:p>
              <a:p>
                <a:endParaRPr lang="tr-TR" altLang="zh-TW" dirty="0" smtClean="0"/>
              </a:p>
              <a:p>
                <a:endParaRPr lang="tr-TR" altLang="zh-TW" dirty="0"/>
              </a:p>
              <a:p>
                <a:r>
                  <a:rPr lang="tr-TR" altLang="zh-TW" i="1" dirty="0" smtClean="0"/>
                  <a:t>A</a:t>
                </a:r>
                <a:r>
                  <a:rPr lang="tr-TR" altLang="zh-TW" dirty="0" smtClean="0"/>
                  <a:t> is </a:t>
                </a:r>
                <a:r>
                  <a:rPr lang="tr-TR" altLang="zh-TW" dirty="0" err="1" smtClean="0"/>
                  <a:t>invertible</a:t>
                </a:r>
                <a:r>
                  <a:rPr lang="tr-TR" altLang="zh-TW" dirty="0" smtClean="0"/>
                  <a:t>, but </a:t>
                </a:r>
                <a:r>
                  <a:rPr lang="tr-TR" altLang="zh-TW" i="1" dirty="0" smtClean="0"/>
                  <a:t>B</a:t>
                </a:r>
                <a:r>
                  <a:rPr lang="tr-TR" altLang="zh-TW" dirty="0" smtClean="0"/>
                  <a:t> is not since it has a 0 main </a:t>
                </a:r>
                <a:r>
                  <a:rPr lang="tr-TR" altLang="zh-TW" dirty="0" err="1" smtClean="0"/>
                  <a:t>diagonal</a:t>
                </a:r>
                <a:r>
                  <a:rPr lang="tr-TR" altLang="zh-TW" dirty="0" smtClean="0"/>
                  <a:t> </a:t>
                </a:r>
                <a:r>
                  <a:rPr lang="tr-TR" altLang="zh-TW" dirty="0" err="1" smtClean="0"/>
                  <a:t>entry</a:t>
                </a:r>
                <a:r>
                  <a:rPr lang="tr-TR" altLang="zh-TW" dirty="0" smtClean="0"/>
                  <a:t>. </a:t>
                </a:r>
                <a:r>
                  <a:rPr lang="tr-TR" altLang="zh-TW" dirty="0" err="1" smtClean="0"/>
                  <a:t>Check</a:t>
                </a:r>
                <a:r>
                  <a:rPr lang="tr-TR" altLang="zh-TW" dirty="0" smtClean="0"/>
                  <a:t> </a:t>
                </a:r>
                <a:r>
                  <a:rPr lang="tr-TR" altLang="zh-TW" dirty="0" err="1" smtClean="0"/>
                  <a:t>that</a:t>
                </a:r>
                <a:r>
                  <a:rPr lang="tr-TR" altLang="zh-TW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tr-TR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tr-TR" altLang="zh-TW" dirty="0" smtClean="0"/>
                  <a:t>, </a:t>
                </a:r>
                <a:r>
                  <a:rPr lang="tr-TR" altLang="zh-TW" dirty="0" err="1" smtClean="0"/>
                  <a:t>and</a:t>
                </a:r>
                <a:r>
                  <a:rPr lang="tr-TR" altLang="zh-TW" dirty="0" smtClean="0"/>
                  <a:t> </a:t>
                </a:r>
                <a14:m>
                  <m:oMath xmlns:m="http://schemas.openxmlformats.org/officeDocument/2006/math"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r>
                  <a:rPr lang="tr-TR" altLang="zh-TW" dirty="0" smtClean="0"/>
                  <a:t> </a:t>
                </a:r>
                <a:r>
                  <a:rPr lang="tr-TR" altLang="zh-TW" dirty="0" err="1" smtClean="0"/>
                  <a:t>are</a:t>
                </a:r>
                <a:r>
                  <a:rPr lang="tr-TR" altLang="zh-TW" dirty="0" smtClean="0"/>
                  <a:t> </a:t>
                </a:r>
                <a:r>
                  <a:rPr lang="tr-TR" altLang="zh-TW" dirty="0" err="1" smtClean="0"/>
                  <a:t>all</a:t>
                </a:r>
                <a:r>
                  <a:rPr lang="tr-TR" altLang="zh-TW" dirty="0" smtClean="0"/>
                  <a:t> </a:t>
                </a:r>
                <a:r>
                  <a:rPr lang="tr-TR" altLang="zh-TW" dirty="0" err="1" smtClean="0"/>
                  <a:t>upper</a:t>
                </a:r>
                <a:r>
                  <a:rPr lang="tr-TR" altLang="zh-TW" dirty="0" smtClean="0"/>
                  <a:t> </a:t>
                </a:r>
                <a:r>
                  <a:rPr lang="tr-TR" altLang="zh-TW" dirty="0" err="1" smtClean="0"/>
                  <a:t>triangular</a:t>
                </a:r>
                <a:r>
                  <a:rPr lang="tr-TR" altLang="zh-TW" dirty="0" smtClean="0"/>
                  <a:t>. </a:t>
                </a:r>
                <a:r>
                  <a:rPr lang="tr-TR" altLang="zh-TW" dirty="0" err="1" smtClean="0"/>
                  <a:t>You</a:t>
                </a:r>
                <a:r>
                  <a:rPr lang="tr-TR" altLang="zh-TW" dirty="0" smtClean="0"/>
                  <a:t> </a:t>
                </a:r>
                <a:r>
                  <a:rPr lang="tr-TR" altLang="zh-TW" dirty="0" err="1" smtClean="0"/>
                  <a:t>should</a:t>
                </a:r>
                <a:r>
                  <a:rPr lang="tr-TR" altLang="zh-TW" dirty="0" smtClean="0"/>
                  <a:t> </a:t>
                </a:r>
                <a:r>
                  <a:rPr lang="tr-TR" altLang="zh-TW" dirty="0" err="1" smtClean="0"/>
                  <a:t>find</a:t>
                </a:r>
                <a:r>
                  <a:rPr lang="tr-TR" altLang="zh-TW" dirty="0" smtClean="0"/>
                  <a:t>:</a:t>
                </a:r>
              </a:p>
              <a:p>
                <a:pPr marL="0" indent="0">
                  <a:buNone/>
                </a:pPr>
                <a:endParaRPr lang="zh-TW" altLang="en-US" dirty="0" smtClean="0"/>
              </a:p>
            </p:txBody>
          </p:sp>
        </mc:Choice>
        <mc:Fallback xmlns="">
          <p:sp>
            <p:nvSpPr>
              <p:cNvPr id="106499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665" y="1166047"/>
                <a:ext cx="8229600" cy="4683125"/>
              </a:xfrm>
              <a:blipFill>
                <a:blip r:embed="rId4"/>
                <a:stretch>
                  <a:fillRect l="-370" t="-11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0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A9C8092-0BE5-41DE-B616-C97FC100E49C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Elementary Linear Algorithm</a:t>
            </a:r>
            <a:endParaRPr lang="en-US" altLang="zh-TW"/>
          </a:p>
        </p:txBody>
      </p:sp>
      <p:sp>
        <p:nvSpPr>
          <p:cNvPr id="1065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DC2FF09-8688-44D3-9003-AED71EFF6E8C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103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1065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575802"/>
              </p:ext>
            </p:extLst>
          </p:nvPr>
        </p:nvGraphicFramePr>
        <p:xfrm>
          <a:off x="1249044" y="1650491"/>
          <a:ext cx="2395538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01" name="Equation" r:id="rId5" imgW="1028254" imgH="710891" progId="Equation.3">
                  <p:embed/>
                </p:oleObj>
              </mc:Choice>
              <mc:Fallback>
                <p:oleObj name="Equation" r:id="rId5" imgW="1028254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044" y="1650491"/>
                        <a:ext cx="2395538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477985"/>
              </p:ext>
            </p:extLst>
          </p:nvPr>
        </p:nvGraphicFramePr>
        <p:xfrm>
          <a:off x="4038600" y="1667327"/>
          <a:ext cx="2633663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02" name="Equation" r:id="rId7" imgW="1129810" imgH="710891" progId="Equation.3">
                  <p:embed/>
                </p:oleObj>
              </mc:Choice>
              <mc:Fallback>
                <p:oleObj name="Equation" r:id="rId7" imgW="1129810" imgH="7108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67327"/>
                        <a:ext cx="2633663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43000" y="4288672"/>
                <a:ext cx="2501582" cy="1755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  <m:t>1   −</m:t>
                              </m:r>
                              <m:f>
                                <m:fPr>
                                  <m:ctrlPr>
                                    <a:rPr lang="tr-TR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r-TR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f>
                                <m:fPr>
                                  <m:ctrlPr>
                                    <a:rPr lang="tr-TR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altLang="zh-TW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tr-TR" altLang="zh-TW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  <m:t>0       </m:t>
                              </m:r>
                              <m:f>
                                <m:fPr>
                                  <m:ctrlPr>
                                    <a:rPr lang="tr-TR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  <m:t>       −</m:t>
                              </m:r>
                              <m:f>
                                <m:fPr>
                                  <m:ctrlPr>
                                    <a:rPr lang="tr-TR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altLang="zh-TW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  <m:t>0        0       </m:t>
                              </m:r>
                              <m:f>
                                <m:fPr>
                                  <m:ctrlPr>
                                    <a:rPr lang="tr-TR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altLang="zh-TW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288672"/>
                <a:ext cx="2501582" cy="17553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46561" y="4709145"/>
                <a:ext cx="2333909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zh-TW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tr-TR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  <m:t>3   −2    −2</m:t>
                              </m:r>
                            </m:e>
                            <m:e>
                              <m: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  <m:t>0        0         2</m:t>
                              </m:r>
                            </m:e>
                            <m:e>
                              <m: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  <m:t>0        0         5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61" y="4709145"/>
                <a:ext cx="2333909" cy="8249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59259" y="4700776"/>
                <a:ext cx="2361993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zh-TW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tr-TR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  <m:t>3        5    −1</m:t>
                              </m:r>
                            </m:e>
                            <m:e>
                              <m: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  <m:t>0        0    −5</m:t>
                              </m:r>
                            </m:e>
                            <m:e>
                              <m: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  <m:t>0        0         5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259" y="4700776"/>
                <a:ext cx="2361993" cy="8305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6E4540BD-5680-456C-BF9D-D6699F332E2D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1075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0FBE9A5-5C8D-4701-8B31-5A0B0D662CFA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104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1-7 Symmetric Matrices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 (square) matrix </a:t>
            </a:r>
            <a:r>
              <a:rPr lang="en-US" altLang="zh-TW" i="1" smtClean="0"/>
              <a:t>A</a:t>
            </a:r>
            <a:r>
              <a:rPr lang="en-US" altLang="zh-TW" smtClean="0"/>
              <a:t> for which </a:t>
            </a:r>
            <a:r>
              <a:rPr lang="en-US" altLang="zh-TW" i="1" smtClean="0"/>
              <a:t>A</a:t>
            </a:r>
            <a:r>
              <a:rPr lang="en-US" altLang="zh-TW" i="1" baseline="30000" smtClean="0"/>
              <a:t>T</a:t>
            </a:r>
            <a:r>
              <a:rPr lang="en-US" altLang="zh-TW" smtClean="0"/>
              <a:t> = </a:t>
            </a:r>
            <a:r>
              <a:rPr lang="en-US" altLang="zh-TW" i="1" smtClean="0"/>
              <a:t>A</a:t>
            </a:r>
            <a:r>
              <a:rPr lang="en-US" altLang="zh-TW" smtClean="0"/>
              <a:t>, so that </a:t>
            </a:r>
            <a:r>
              <a:rPr lang="en-US" altLang="zh-TW" smtClean="0">
                <a:sym typeface="Symbol" panose="05050102010706020507" pitchFamily="18" charset="2"/>
              </a:rPr>
              <a:t></a:t>
            </a:r>
            <a:r>
              <a:rPr lang="en-US" altLang="zh-TW" i="1" smtClean="0"/>
              <a:t>A</a:t>
            </a:r>
            <a:r>
              <a:rPr lang="en-US" altLang="zh-TW" smtClean="0">
                <a:sym typeface="Symbol" panose="05050102010706020507" pitchFamily="18" charset="2"/>
              </a:rPr>
              <a:t></a:t>
            </a:r>
            <a:r>
              <a:rPr lang="en-US" altLang="zh-TW" i="1" baseline="-25000" smtClean="0"/>
              <a:t>ij</a:t>
            </a:r>
            <a:r>
              <a:rPr lang="en-US" altLang="zh-TW" smtClean="0"/>
              <a:t> = </a:t>
            </a:r>
            <a:r>
              <a:rPr lang="en-US" altLang="zh-TW" smtClean="0">
                <a:sym typeface="Symbol" panose="05050102010706020507" pitchFamily="18" charset="2"/>
              </a:rPr>
              <a:t></a:t>
            </a:r>
            <a:r>
              <a:rPr lang="en-US" altLang="zh-TW" i="1" smtClean="0"/>
              <a:t>A</a:t>
            </a:r>
            <a:r>
              <a:rPr lang="en-US" altLang="zh-TW" smtClean="0">
                <a:sym typeface="Symbol" panose="05050102010706020507" pitchFamily="18" charset="2"/>
              </a:rPr>
              <a:t></a:t>
            </a:r>
            <a:r>
              <a:rPr lang="en-US" altLang="zh-TW" i="1" baseline="-25000" smtClean="0"/>
              <a:t>ji</a:t>
            </a:r>
            <a:r>
              <a:rPr lang="en-US" altLang="zh-TW" smtClean="0"/>
              <a:t> for all </a:t>
            </a:r>
            <a:r>
              <a:rPr lang="en-US" altLang="zh-TW" i="1" smtClean="0"/>
              <a:t>i</a:t>
            </a:r>
            <a:r>
              <a:rPr lang="en-US" altLang="zh-TW" smtClean="0"/>
              <a:t> and </a:t>
            </a:r>
            <a:r>
              <a:rPr lang="en-US" altLang="zh-TW" i="1" smtClean="0"/>
              <a:t>j</a:t>
            </a:r>
            <a:r>
              <a:rPr lang="en-US" altLang="zh-TW" smtClean="0"/>
              <a:t>, is said to be </a:t>
            </a:r>
            <a:r>
              <a:rPr lang="en-US" altLang="zh-TW" smtClean="0">
                <a:solidFill>
                  <a:srgbClr val="FF0000"/>
                </a:solidFill>
              </a:rPr>
              <a:t>symmetric</a:t>
            </a:r>
            <a:r>
              <a:rPr lang="en-US" altLang="zh-TW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Example 4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</p:txBody>
      </p:sp>
      <p:graphicFrame>
        <p:nvGraphicFramePr>
          <p:cNvPr id="107527" name="Object 4"/>
          <p:cNvGraphicFramePr>
            <a:graphicFrameLocks noChangeAspect="1"/>
          </p:cNvGraphicFramePr>
          <p:nvPr/>
        </p:nvGraphicFramePr>
        <p:xfrm>
          <a:off x="3048000" y="3276600"/>
          <a:ext cx="1833563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4" name="Equation" r:id="rId4" imgW="787400" imgH="711200" progId="Equation.3">
                  <p:embed/>
                </p:oleObj>
              </mc:Choice>
              <mc:Fallback>
                <p:oleObj name="Equation" r:id="rId4" imgW="7874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1833563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4"/>
          <p:cNvGraphicFramePr>
            <a:graphicFrameLocks noChangeAspect="1"/>
          </p:cNvGraphicFramePr>
          <p:nvPr/>
        </p:nvGraphicFramePr>
        <p:xfrm>
          <a:off x="1143000" y="3505200"/>
          <a:ext cx="15684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5" name="Equation" r:id="rId6" imgW="672808" imgH="457002" progId="Equation.3">
                  <p:embed/>
                </p:oleObj>
              </mc:Choice>
              <mc:Fallback>
                <p:oleObj name="Equation" r:id="rId6" imgW="672808" imgH="4570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15684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4"/>
          <p:cNvGraphicFramePr>
            <a:graphicFrameLocks noChangeAspect="1"/>
          </p:cNvGraphicFramePr>
          <p:nvPr/>
        </p:nvGraphicFramePr>
        <p:xfrm>
          <a:off x="5257800" y="3048000"/>
          <a:ext cx="27209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6" name="Equation" r:id="rId8" imgW="1168400" imgH="939800" progId="Equation.3">
                  <p:embed/>
                </p:oleObj>
              </mc:Choice>
              <mc:Fallback>
                <p:oleObj name="Equation" r:id="rId8" imgW="11684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48000"/>
                        <a:ext cx="27209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Theorem 1.7.2</a:t>
            </a:r>
            <a:br>
              <a:rPr lang="en-US" altLang="zh-TW" smtClean="0"/>
            </a:br>
            <a:endParaRPr lang="zh-TW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47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TW" dirty="0" smtClean="0"/>
                  <a:t>If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B</a:t>
                </a:r>
                <a:r>
                  <a:rPr lang="en-US" altLang="zh-TW" dirty="0" smtClean="0"/>
                  <a:t> are symmetric matrices with the same size, and if </a:t>
                </a:r>
                <a:r>
                  <a:rPr lang="en-US" altLang="zh-TW" i="1" dirty="0" smtClean="0"/>
                  <a:t>k</a:t>
                </a:r>
                <a:r>
                  <a:rPr lang="en-US" altLang="zh-TW" dirty="0" smtClean="0"/>
                  <a:t> is any scalar, then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i="1" dirty="0" smtClean="0"/>
                  <a:t>A</a:t>
                </a:r>
                <a:r>
                  <a:rPr lang="en-US" altLang="zh-TW" i="1" baseline="30000" dirty="0" smtClean="0"/>
                  <a:t>T</a:t>
                </a:r>
                <a:r>
                  <a:rPr lang="en-US" altLang="zh-TW" dirty="0" smtClean="0"/>
                  <a:t> is symmetric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+ </a:t>
                </a:r>
                <a:r>
                  <a:rPr lang="en-US" altLang="zh-TW" i="1" dirty="0" smtClean="0"/>
                  <a:t>B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– </a:t>
                </a:r>
                <a:r>
                  <a:rPr lang="en-US" altLang="zh-TW" i="1" dirty="0" smtClean="0"/>
                  <a:t>B</a:t>
                </a:r>
                <a:r>
                  <a:rPr lang="en-US" altLang="zh-TW" dirty="0" smtClean="0"/>
                  <a:t> are symmetric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i="1" dirty="0" smtClean="0"/>
                  <a:t>kA</a:t>
                </a:r>
                <a:r>
                  <a:rPr lang="en-US" altLang="zh-TW" dirty="0" smtClean="0"/>
                  <a:t> is symmetric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TW" dirty="0" smtClean="0"/>
                  <a:t>Remark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dirty="0" smtClean="0"/>
                  <a:t>The product of two symmetric matrices is symmetric if and only if the matrices </a:t>
                </a:r>
                <a:r>
                  <a:rPr lang="en-US" altLang="zh-TW" dirty="0" smtClean="0">
                    <a:solidFill>
                      <a:schemeClr val="hlink"/>
                    </a:solidFill>
                  </a:rPr>
                  <a:t>commute</a:t>
                </a:r>
                <a:r>
                  <a:rPr lang="en-US" altLang="zh-TW" dirty="0" smtClean="0"/>
                  <a:t>, i.e., </a:t>
                </a:r>
                <a:r>
                  <a:rPr lang="en-US" altLang="zh-TW" i="1" dirty="0" smtClean="0"/>
                  <a:t>AB </a:t>
                </a:r>
                <a:r>
                  <a:rPr lang="en-US" altLang="zh-TW" dirty="0" smtClean="0"/>
                  <a:t>= </a:t>
                </a:r>
                <a:r>
                  <a:rPr lang="en-US" altLang="zh-TW" i="1" dirty="0" smtClean="0"/>
                  <a:t>BA</a:t>
                </a:r>
                <a:r>
                  <a:rPr lang="tr-TR" altLang="zh-TW" i="1" dirty="0" smtClean="0"/>
                  <a:t> </a:t>
                </a:r>
                <a:r>
                  <a:rPr lang="tr-TR" altLang="zh-TW" dirty="0" smtClean="0"/>
                  <a:t>since </a:t>
                </a: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zh-TW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tr-TR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altLang="zh-TW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tr-TR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tr-TR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tr-TR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altLang="zh-TW" b="0" i="1" smtClean="0">
                          <a:latin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en-US" altLang="zh-TW" i="1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TW" dirty="0" smtClean="0"/>
                  <a:t>Example 5</a:t>
                </a:r>
              </a:p>
              <a:p>
                <a:endParaRPr lang="zh-TW" altLang="en-US" dirty="0" smtClean="0"/>
              </a:p>
            </p:txBody>
          </p:sp>
        </mc:Choice>
        <mc:Fallback xmlns="">
          <p:sp>
            <p:nvSpPr>
              <p:cNvPr id="108547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  <a:blipFill>
                <a:blip r:embed="rId4"/>
                <a:stretch>
                  <a:fillRect l="-296" t="-1956" r="-1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54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43BF5C8F-11BF-4BD9-8803-F575FA9C70D8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Elementary Linear Algorithm</a:t>
            </a:r>
            <a:endParaRPr lang="en-US" altLang="zh-TW"/>
          </a:p>
        </p:txBody>
      </p:sp>
      <p:sp>
        <p:nvSpPr>
          <p:cNvPr id="1085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F8687A2-26BA-4101-B7EB-B626E498EC4C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105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1085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13627"/>
              </p:ext>
            </p:extLst>
          </p:nvPr>
        </p:nvGraphicFramePr>
        <p:xfrm>
          <a:off x="2836437" y="4535773"/>
          <a:ext cx="548024" cy="558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5" name="Equation" r:id="rId5" imgW="469900" imgH="457200" progId="Equation.3">
                  <p:embed/>
                </p:oleObj>
              </mc:Choice>
              <mc:Fallback>
                <p:oleObj name="Equation" r:id="rId5" imgW="469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437" y="4535773"/>
                        <a:ext cx="548024" cy="558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504482"/>
              </p:ext>
            </p:extLst>
          </p:nvPr>
        </p:nvGraphicFramePr>
        <p:xfrm>
          <a:off x="3428365" y="4535773"/>
          <a:ext cx="666473" cy="54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6" name="Equation" r:id="rId7" imgW="583947" imgH="457002" progId="Equation.3">
                  <p:embed/>
                </p:oleObj>
              </mc:Choice>
              <mc:Fallback>
                <p:oleObj name="Equation" r:id="rId7" imgW="583947" imgH="4570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365" y="4535773"/>
                        <a:ext cx="666473" cy="54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798302"/>
              </p:ext>
            </p:extLst>
          </p:nvPr>
        </p:nvGraphicFramePr>
        <p:xfrm>
          <a:off x="2804482" y="5209468"/>
          <a:ext cx="573984" cy="584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7" name="Equation" r:id="rId9" imgW="469900" imgH="457200" progId="Equation.3">
                  <p:embed/>
                </p:oleObj>
              </mc:Choice>
              <mc:Fallback>
                <p:oleObj name="Equation" r:id="rId9" imgW="469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482" y="5209468"/>
                        <a:ext cx="573984" cy="584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834083"/>
              </p:ext>
            </p:extLst>
          </p:nvPr>
        </p:nvGraphicFramePr>
        <p:xfrm>
          <a:off x="3429000" y="5257800"/>
          <a:ext cx="726004" cy="5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58" name="Equation" r:id="rId10" imgW="660400" imgH="457200" progId="Equation.3">
                  <p:embed/>
                </p:oleObj>
              </mc:Choice>
              <mc:Fallback>
                <p:oleObj name="Equation" r:id="rId10" imgW="660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257800"/>
                        <a:ext cx="726004" cy="5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41213" y="4506843"/>
                <a:ext cx="1321387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13" y="4506843"/>
                <a:ext cx="1321387" cy="5852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241213" y="5199636"/>
                <a:ext cx="1148263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13" y="5199636"/>
                <a:ext cx="1148263" cy="5852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905179" y="4553305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Matrices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left</a:t>
            </a:r>
            <a:r>
              <a:rPr lang="tr-TR" dirty="0" smtClean="0"/>
              <a:t> do not </a:t>
            </a:r>
            <a:r>
              <a:rPr lang="tr-TR" dirty="0" err="1" smtClean="0"/>
              <a:t>commute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5899184" y="5178648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Matrices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left</a:t>
            </a:r>
            <a:r>
              <a:rPr lang="tr-TR" dirty="0" smtClean="0"/>
              <a:t> </a:t>
            </a:r>
            <a:r>
              <a:rPr lang="tr-TR" dirty="0" err="1" smtClean="0"/>
              <a:t>commute</a:t>
            </a:r>
            <a:endParaRPr lang="tr-TR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37284E4-C36F-45AF-877D-2EF69B49BAB5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1095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B62A572-CAA6-437C-847F-EB2F1583F6E7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106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smtClean="0"/>
              <a:t>Theorem 1.7.3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574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TW" sz="2800" dirty="0" smtClean="0"/>
                  <a:t>If </a:t>
                </a:r>
                <a:r>
                  <a:rPr lang="en-US" altLang="zh-TW" sz="2800" i="1" dirty="0" smtClean="0"/>
                  <a:t>A</a:t>
                </a:r>
                <a:r>
                  <a:rPr lang="en-US" altLang="zh-TW" sz="2800" dirty="0" smtClean="0"/>
                  <a:t> is an invertible symmetric matrix, then </a:t>
                </a:r>
                <a:r>
                  <a:rPr lang="en-US" altLang="zh-TW" sz="2800" i="1" dirty="0" smtClean="0"/>
                  <a:t>A</a:t>
                </a:r>
                <a:r>
                  <a:rPr lang="en-US" altLang="zh-TW" sz="2800" baseline="30000" dirty="0" smtClean="0"/>
                  <a:t>-1</a:t>
                </a:r>
                <a:r>
                  <a:rPr lang="en-US" altLang="zh-TW" sz="2800" dirty="0" smtClean="0"/>
                  <a:t> is symmetric.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tr-TR" altLang="zh-TW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tr-T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eqArr>
                          <m:eqArr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1"/>
                              </m:rP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𝑟𝑎𝑛𝑠𝑝𝑜𝑠𝑒</m:t>
                            </m:r>
                          </m:e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𝑏𝑜𝑡h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𝑠𝑖𝑑𝑒𝑠</m:t>
                            </m:r>
                          </m:e>
                        </m:eqArr>
                      </m:e>
                    </m:groupChr>
                    <m:sSup>
                      <m:sSupPr>
                        <m:ctrlPr>
                          <a:rPr lang="tr-T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tr-T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tr-T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tr-T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tr-TR" altLang="zh-TW" b="0" dirty="0" smtClean="0">
                  <a:ea typeface="Cambria Math" panose="02040503050406030204" pitchFamily="18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tr-T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tr-T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tr-T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lvl="1" eaLnBrk="1" hangingPunct="1"/>
                <a:endParaRPr lang="en-US" altLang="zh-TW" sz="2000" dirty="0" smtClean="0"/>
              </a:p>
              <a:p>
                <a:pPr eaLnBrk="1" hangingPunct="1"/>
                <a:r>
                  <a:rPr lang="en-US" altLang="zh-TW" sz="2400" dirty="0" smtClean="0"/>
                  <a:t>Remark:</a:t>
                </a:r>
              </a:p>
              <a:p>
                <a:pPr lvl="1" eaLnBrk="1" hangingPunct="1"/>
                <a:r>
                  <a:rPr lang="en-US" altLang="zh-TW" sz="2400" dirty="0" smtClean="0"/>
                  <a:t>In general, a symmetric matrix needs not be invertible.</a:t>
                </a:r>
                <a:endParaRPr lang="tr-TR" altLang="zh-TW" sz="2400" dirty="0" smtClean="0"/>
              </a:p>
              <a:p>
                <a:pPr lvl="2" eaLnBrk="1" hangingPunct="1"/>
                <a:r>
                  <a:rPr lang="tr-TR" altLang="zh-TW" sz="2200" dirty="0" err="1" smtClean="0"/>
                  <a:t>e.g</a:t>
                </a:r>
                <a:r>
                  <a:rPr lang="tr-TR" altLang="zh-TW" sz="2200" dirty="0" smtClean="0"/>
                  <a:t>. Zero </a:t>
                </a:r>
                <a:r>
                  <a:rPr lang="tr-TR" altLang="zh-TW" sz="2200" dirty="0" err="1" smtClean="0"/>
                  <a:t>matrix</a:t>
                </a:r>
                <a:endParaRPr lang="en-US" altLang="zh-TW" sz="2200" dirty="0" smtClean="0"/>
              </a:p>
              <a:p>
                <a:pPr lvl="1" eaLnBrk="1" hangingPunct="1"/>
                <a:r>
                  <a:rPr lang="en-US" altLang="zh-TW" sz="2400" dirty="0" smtClean="0"/>
                  <a:t>The products </a:t>
                </a:r>
                <a:r>
                  <a:rPr lang="en-US" altLang="zh-TW" sz="2400" i="1" dirty="0" smtClean="0"/>
                  <a:t>AA</a:t>
                </a:r>
                <a:r>
                  <a:rPr lang="en-US" altLang="zh-TW" sz="2400" i="1" baseline="30000" dirty="0" smtClean="0"/>
                  <a:t>T</a:t>
                </a:r>
                <a:r>
                  <a:rPr lang="en-US" altLang="zh-TW" sz="2400" dirty="0" smtClean="0"/>
                  <a:t> and </a:t>
                </a:r>
                <a:r>
                  <a:rPr lang="en-US" altLang="zh-TW" sz="2400" i="1" dirty="0" smtClean="0"/>
                  <a:t>A</a:t>
                </a:r>
                <a:r>
                  <a:rPr lang="en-US" altLang="zh-TW" sz="2400" i="1" baseline="30000" dirty="0" smtClean="0"/>
                  <a:t>T</a:t>
                </a:r>
                <a:r>
                  <a:rPr lang="en-US" altLang="zh-TW" sz="2400" i="1" dirty="0" smtClean="0"/>
                  <a:t>A</a:t>
                </a:r>
                <a:r>
                  <a:rPr lang="en-US" altLang="zh-TW" sz="2400" dirty="0" smtClean="0"/>
                  <a:t> are always symmetric</a:t>
                </a:r>
                <a:endParaRPr lang="tr-TR" altLang="zh-TW" sz="2400" dirty="0" smtClean="0"/>
              </a:p>
              <a:p>
                <a:pPr lvl="2" eaLnBrk="1" hangingPunct="1"/>
                <a:r>
                  <a:rPr lang="tr-TR" altLang="zh-TW" sz="2200" dirty="0" err="1" smtClean="0"/>
                  <a:t>Just</a:t>
                </a:r>
                <a:r>
                  <a:rPr lang="tr-TR" altLang="zh-TW" sz="2200" dirty="0" smtClean="0"/>
                  <a:t> </a:t>
                </a:r>
                <a:r>
                  <a:rPr lang="tr-TR" altLang="zh-TW" sz="2200" dirty="0" err="1" smtClean="0"/>
                  <a:t>apply</a:t>
                </a:r>
                <a:r>
                  <a:rPr lang="tr-TR" altLang="zh-TW" sz="2200" dirty="0" smtClean="0"/>
                  <a:t> </a:t>
                </a:r>
                <a:r>
                  <a:rPr lang="tr-TR" altLang="zh-TW" sz="2200" dirty="0" err="1" smtClean="0"/>
                  <a:t>transpose</a:t>
                </a:r>
                <a:r>
                  <a:rPr lang="tr-TR" altLang="zh-TW" sz="2200" dirty="0" smtClean="0"/>
                  <a:t> of </a:t>
                </a:r>
                <a:r>
                  <a:rPr lang="tr-TR" altLang="zh-TW" sz="2200" dirty="0" err="1" smtClean="0"/>
                  <a:t>the</a:t>
                </a:r>
                <a:r>
                  <a:rPr lang="tr-TR" altLang="zh-TW" sz="2200" dirty="0" smtClean="0"/>
                  <a:t> </a:t>
                </a:r>
                <a:r>
                  <a:rPr lang="tr-TR" altLang="zh-TW" sz="2200" dirty="0" err="1" smtClean="0"/>
                  <a:t>product</a:t>
                </a:r>
                <a:r>
                  <a:rPr lang="tr-TR" altLang="zh-TW" sz="2200" dirty="0" smtClean="0"/>
                  <a:t> </a:t>
                </a:r>
                <a:r>
                  <a:rPr lang="tr-TR" altLang="zh-TW" sz="2200" dirty="0" err="1" smtClean="0"/>
                  <a:t>rule</a:t>
                </a:r>
                <a:endParaRPr lang="en-US" altLang="zh-TW" sz="2200" dirty="0" smtClean="0"/>
              </a:p>
              <a:p>
                <a:pPr eaLnBrk="1" hangingPunct="1"/>
                <a:endParaRPr lang="en-US" altLang="zh-TW" dirty="0" smtClean="0"/>
              </a:p>
            </p:txBody>
          </p:sp>
        </mc:Choice>
        <mc:Fallback xmlns="">
          <p:sp>
            <p:nvSpPr>
              <p:cNvPr id="10957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444" t="-1480" b="-47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2027583" y="2504589"/>
            <a:ext cx="1659834" cy="238611"/>
          </a:xfrm>
          <a:custGeom>
            <a:avLst/>
            <a:gdLst>
              <a:gd name="connsiteX0" fmla="*/ 0 w 1659834"/>
              <a:gd name="connsiteY0" fmla="*/ 218733 h 238611"/>
              <a:gd name="connsiteX1" fmla="*/ 944217 w 1659834"/>
              <a:gd name="connsiteY1" fmla="*/ 72 h 238611"/>
              <a:gd name="connsiteX2" fmla="*/ 1659834 w 1659834"/>
              <a:gd name="connsiteY2" fmla="*/ 238611 h 23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834" h="238611">
                <a:moveTo>
                  <a:pt x="0" y="218733"/>
                </a:moveTo>
                <a:cubicBezTo>
                  <a:pt x="333789" y="107746"/>
                  <a:pt x="667578" y="-3241"/>
                  <a:pt x="944217" y="72"/>
                </a:cubicBezTo>
                <a:cubicBezTo>
                  <a:pt x="1220856" y="3385"/>
                  <a:pt x="1440345" y="120998"/>
                  <a:pt x="1659834" y="238611"/>
                </a:cubicBezTo>
              </a:path>
            </a:pathLst>
          </a:custGeom>
          <a:noFill/>
          <a:ln w="158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Freeform 2"/>
          <p:cNvSpPr/>
          <p:nvPr/>
        </p:nvSpPr>
        <p:spPr>
          <a:xfrm>
            <a:off x="1391478" y="2474508"/>
            <a:ext cx="1182757" cy="218996"/>
          </a:xfrm>
          <a:custGeom>
            <a:avLst/>
            <a:gdLst>
              <a:gd name="connsiteX0" fmla="*/ 0 w 1182757"/>
              <a:gd name="connsiteY0" fmla="*/ 179240 h 218996"/>
              <a:gd name="connsiteX1" fmla="*/ 904461 w 1182757"/>
              <a:gd name="connsiteY1" fmla="*/ 335 h 218996"/>
              <a:gd name="connsiteX2" fmla="*/ 1182757 w 1182757"/>
              <a:gd name="connsiteY2" fmla="*/ 218996 h 21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2757" h="218996">
                <a:moveTo>
                  <a:pt x="0" y="179240"/>
                </a:moveTo>
                <a:cubicBezTo>
                  <a:pt x="353667" y="86474"/>
                  <a:pt x="707335" y="-6291"/>
                  <a:pt x="904461" y="335"/>
                </a:cubicBezTo>
                <a:cubicBezTo>
                  <a:pt x="1101587" y="6961"/>
                  <a:pt x="1142172" y="112978"/>
                  <a:pt x="1182757" y="218996"/>
                </a:cubicBezTo>
              </a:path>
            </a:pathLst>
          </a:custGeom>
          <a:noFill/>
          <a:ln w="158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C940B52-495A-4599-92EE-511D51E2BC8B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1105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BD77F960-3149-4821-9841-605ACBE76A05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107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1-7 Example 6</a:t>
            </a:r>
          </a:p>
        </p:txBody>
      </p:sp>
      <p:pic>
        <p:nvPicPr>
          <p:cNvPr id="1105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Theorem 1.7.4</a:t>
            </a:r>
            <a:br>
              <a:rPr lang="en-US" altLang="zh-TW" smtClean="0"/>
            </a:br>
            <a:endParaRPr lang="zh-TW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619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TW" sz="2800" dirty="0" smtClean="0"/>
                  <a:t>If </a:t>
                </a:r>
                <a:r>
                  <a:rPr lang="en-US" altLang="zh-TW" sz="2800" i="1" dirty="0" smtClean="0"/>
                  <a:t>A</a:t>
                </a:r>
                <a:r>
                  <a:rPr lang="en-US" altLang="zh-TW" sz="2800" dirty="0" smtClean="0"/>
                  <a:t> is an invertible matrix, then </a:t>
                </a:r>
                <a:r>
                  <a:rPr lang="en-US" altLang="zh-TW" sz="2800" i="1" dirty="0" smtClean="0"/>
                  <a:t>AA</a:t>
                </a:r>
                <a:r>
                  <a:rPr lang="en-US" altLang="zh-TW" sz="2800" i="1" baseline="30000" dirty="0" smtClean="0"/>
                  <a:t>T</a:t>
                </a:r>
                <a:r>
                  <a:rPr lang="en-US" altLang="zh-TW" sz="2800" dirty="0" smtClean="0"/>
                  <a:t> and </a:t>
                </a:r>
                <a:r>
                  <a:rPr lang="en-US" altLang="zh-TW" sz="2800" i="1" dirty="0" smtClean="0"/>
                  <a:t>A</a:t>
                </a:r>
                <a:r>
                  <a:rPr lang="en-US" altLang="zh-TW" sz="2800" i="1" baseline="30000" dirty="0" smtClean="0"/>
                  <a:t>T</a:t>
                </a:r>
                <a:r>
                  <a:rPr lang="en-US" altLang="zh-TW" sz="2800" i="1" dirty="0" smtClean="0"/>
                  <a:t>A</a:t>
                </a:r>
                <a:r>
                  <a:rPr lang="en-US" altLang="zh-TW" sz="2800" dirty="0" smtClean="0"/>
                  <a:t> are also invertible</a:t>
                </a:r>
                <a:endParaRPr lang="tr-TR" altLang="zh-TW" sz="2800" dirty="0" smtClean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tr-TR" altLang="zh-TW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altLang="zh-TW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altLang="zh-TW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tr-TR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altLang="zh-TW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tr-TR" altLang="zh-TW" sz="2800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:r>
                  <a:rPr lang="tr-TR" altLang="zh-TW" sz="2800" b="0" dirty="0" smtClean="0"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tr-TR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tr-TR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tr-TR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tr-TR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altLang="zh-TW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tr-TR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tr-TR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tr-TR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altLang="zh-TW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tr-TR" altLang="zh-TW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TW" sz="2800" dirty="0" smtClean="0"/>
              </a:p>
              <a:p>
                <a:pPr eaLnBrk="1" hangingPunct="1"/>
                <a:endParaRPr lang="en-US" altLang="zh-TW" sz="2800" dirty="0" smtClean="0"/>
              </a:p>
              <a:p>
                <a:endParaRPr lang="zh-TW" altLang="en-US" dirty="0" smtClean="0"/>
              </a:p>
            </p:txBody>
          </p:sp>
        </mc:Choice>
        <mc:Fallback xmlns="">
          <p:sp>
            <p:nvSpPr>
              <p:cNvPr id="111619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480" r="-1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62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6FA6402-21F8-47D8-BED1-004E6BB2A1B7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Elementary Linear Algorithm</a:t>
            </a:r>
            <a:endParaRPr lang="en-US" altLang="zh-TW"/>
          </a:p>
        </p:txBody>
      </p:sp>
      <p:sp>
        <p:nvSpPr>
          <p:cNvPr id="1116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75FFDB4-30FB-4540-8096-02BEE1941D7B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108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815D9DE-2A45-47EE-9EEF-DC6824044E54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3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133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7CD5BA1-D9DB-46BD-8B38-0A97C6D40C4C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1139825"/>
          </a:xfrm>
        </p:spPr>
        <p:txBody>
          <a:bodyPr/>
          <a:lstStyle/>
          <a:p>
            <a:pPr eaLnBrk="1" hangingPunct="1"/>
            <a:r>
              <a:rPr lang="en-US" altLang="zh-TW" sz="3800" smtClean="0"/>
              <a:t>1-1 Example 3</a:t>
            </a:r>
            <a:br>
              <a:rPr lang="en-US" altLang="zh-TW" sz="3800" smtClean="0"/>
            </a:br>
            <a:r>
              <a:rPr lang="en-US" altLang="zh-TW" sz="3800" smtClean="0"/>
              <a:t>(Using Elementary Row Operations)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349500" y="1622425"/>
          <a:ext cx="1866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48" name="Equation" r:id="rId4" imgW="1244600" imgH="660400" progId="Equation.3">
                  <p:embed/>
                </p:oleObj>
              </mc:Choice>
              <mc:Fallback>
                <p:oleObj name="Equation" r:id="rId4" imgW="1244600" imgH="66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622425"/>
                        <a:ext cx="1866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15888" y="1600200"/>
          <a:ext cx="16367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49" name="方程式" r:id="rId6" imgW="1091726" imgH="660113" progId="Equation.3">
                  <p:embed/>
                </p:oleObj>
              </mc:Choice>
              <mc:Fallback>
                <p:oleObj name="方程式" r:id="rId6" imgW="1091726" imgH="6601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600200"/>
                        <a:ext cx="16367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69850" y="2789238"/>
          <a:ext cx="15811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50" name="方程式" r:id="rId8" imgW="1054100" imgH="711200" progId="Equation.3">
                  <p:embed/>
                </p:oleObj>
              </mc:Choice>
              <mc:Fallback>
                <p:oleObj name="方程式" r:id="rId8" imgW="10541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" y="2789238"/>
                        <a:ext cx="15811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247900" y="2771775"/>
          <a:ext cx="1790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51" name="方程式" r:id="rId10" imgW="1193800" imgH="711200" progId="Equation.3">
                  <p:embed/>
                </p:oleObj>
              </mc:Choice>
              <mc:Fallback>
                <p:oleObj name="方程式" r:id="rId10" imgW="11938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771775"/>
                        <a:ext cx="1790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7145338" y="1549400"/>
          <a:ext cx="17700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52" name="方程式" r:id="rId12" imgW="1180588" imgH="672808" progId="Equation.3">
                  <p:embed/>
                </p:oleObj>
              </mc:Choice>
              <mc:Fallback>
                <p:oleObj name="方程式" r:id="rId12" imgW="1180588" imgH="67280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338" y="1549400"/>
                        <a:ext cx="177006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4618038" y="1595438"/>
          <a:ext cx="20177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53" name="方程式" r:id="rId14" imgW="1346200" imgH="660400" progId="Equation.3">
                  <p:embed/>
                </p:oleObj>
              </mc:Choice>
              <mc:Fallback>
                <p:oleObj name="方程式" r:id="rId14" imgW="1346200" imgH="660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1595438"/>
                        <a:ext cx="20177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4606925" y="2784475"/>
          <a:ext cx="1943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54" name="方程式" r:id="rId16" imgW="1295400" imgH="711200" progId="Equation.3">
                  <p:embed/>
                </p:oleObj>
              </mc:Choice>
              <mc:Fallback>
                <p:oleObj name="方程式" r:id="rId16" imgW="1295400" imgH="71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2784475"/>
                        <a:ext cx="1943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7010400" y="2767013"/>
          <a:ext cx="1866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55" name="方程式" r:id="rId18" imgW="1244600" imgH="711200" progId="Equation.3">
                  <p:embed/>
                </p:oleObj>
              </mc:Choice>
              <mc:Fallback>
                <p:oleObj name="方程式" r:id="rId18" imgW="1244600" imgH="71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767013"/>
                        <a:ext cx="1866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AutoShape 22"/>
          <p:cNvSpPr>
            <a:spLocks noChangeArrowheads="1"/>
          </p:cNvSpPr>
          <p:nvPr/>
        </p:nvSpPr>
        <p:spPr bwMode="auto">
          <a:xfrm>
            <a:off x="1905000" y="1993900"/>
            <a:ext cx="365125" cy="1825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327" name="AutoShape 23"/>
          <p:cNvSpPr>
            <a:spLocks noChangeArrowheads="1"/>
          </p:cNvSpPr>
          <p:nvPr/>
        </p:nvSpPr>
        <p:spPr bwMode="auto">
          <a:xfrm>
            <a:off x="4283075" y="1993900"/>
            <a:ext cx="365125" cy="1825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328" name="AutoShape 24"/>
          <p:cNvSpPr>
            <a:spLocks noChangeArrowheads="1"/>
          </p:cNvSpPr>
          <p:nvPr/>
        </p:nvSpPr>
        <p:spPr bwMode="auto">
          <a:xfrm>
            <a:off x="6721475" y="1993900"/>
            <a:ext cx="365125" cy="1825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329" name="AutoShape 25"/>
          <p:cNvSpPr>
            <a:spLocks noChangeArrowheads="1"/>
          </p:cNvSpPr>
          <p:nvPr/>
        </p:nvSpPr>
        <p:spPr bwMode="auto">
          <a:xfrm>
            <a:off x="1758950" y="3201988"/>
            <a:ext cx="365125" cy="1825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330" name="AutoShape 26"/>
          <p:cNvSpPr>
            <a:spLocks noChangeArrowheads="1"/>
          </p:cNvSpPr>
          <p:nvPr/>
        </p:nvSpPr>
        <p:spPr bwMode="auto">
          <a:xfrm>
            <a:off x="4137025" y="3201988"/>
            <a:ext cx="365125" cy="1825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331" name="AutoShape 27"/>
          <p:cNvSpPr>
            <a:spLocks noChangeArrowheads="1"/>
          </p:cNvSpPr>
          <p:nvPr/>
        </p:nvSpPr>
        <p:spPr bwMode="auto">
          <a:xfrm>
            <a:off x="6575425" y="3201988"/>
            <a:ext cx="365125" cy="1825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0" y="3992563"/>
            <a:ext cx="8915400" cy="2211387"/>
            <a:chOff x="0" y="2515"/>
            <a:chExt cx="5616" cy="1393"/>
          </a:xfrm>
        </p:grpSpPr>
        <p:graphicFrame>
          <p:nvGraphicFramePr>
            <p:cNvPr id="13334" name="Object 14"/>
            <p:cNvGraphicFramePr>
              <a:graphicFrameLocks noChangeAspect="1"/>
            </p:cNvGraphicFramePr>
            <p:nvPr/>
          </p:nvGraphicFramePr>
          <p:xfrm>
            <a:off x="1477" y="2547"/>
            <a:ext cx="1163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56" name="方程式" r:id="rId20" imgW="1231366" imgH="634725" progId="Equation.3">
                    <p:embed/>
                  </p:oleObj>
                </mc:Choice>
                <mc:Fallback>
                  <p:oleObj name="方程式" r:id="rId20" imgW="1231366" imgH="63472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" y="2547"/>
                          <a:ext cx="1163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15"/>
            <p:cNvGraphicFramePr>
              <a:graphicFrameLocks noChangeAspect="1"/>
            </p:cNvGraphicFramePr>
            <p:nvPr/>
          </p:nvGraphicFramePr>
          <p:xfrm>
            <a:off x="0" y="2515"/>
            <a:ext cx="1163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57" name="方程式" r:id="rId22" imgW="1231900" imgH="685800" progId="Equation.3">
                    <p:embed/>
                  </p:oleObj>
                </mc:Choice>
                <mc:Fallback>
                  <p:oleObj name="方程式" r:id="rId22" imgW="1231900" imgH="685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15"/>
                          <a:ext cx="1163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16"/>
            <p:cNvGraphicFramePr>
              <a:graphicFrameLocks noChangeAspect="1"/>
            </p:cNvGraphicFramePr>
            <p:nvPr/>
          </p:nvGraphicFramePr>
          <p:xfrm>
            <a:off x="48" y="3231"/>
            <a:ext cx="112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58" name="方程式" r:id="rId24" imgW="1193800" imgH="711200" progId="Equation.3">
                    <p:embed/>
                  </p:oleObj>
                </mc:Choice>
                <mc:Fallback>
                  <p:oleObj name="方程式" r:id="rId24" imgW="1193800" imgH="71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3231"/>
                          <a:ext cx="1128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17"/>
            <p:cNvGraphicFramePr>
              <a:graphicFrameLocks noChangeAspect="1"/>
            </p:cNvGraphicFramePr>
            <p:nvPr/>
          </p:nvGraphicFramePr>
          <p:xfrm>
            <a:off x="1544" y="3236"/>
            <a:ext cx="112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59" name="方程式" r:id="rId26" imgW="1193800" imgH="711200" progId="Equation.3">
                    <p:embed/>
                  </p:oleObj>
                </mc:Choice>
                <mc:Fallback>
                  <p:oleObj name="方程式" r:id="rId26" imgW="1193800" imgH="71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3236"/>
                          <a:ext cx="1128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18"/>
            <p:cNvGraphicFramePr>
              <a:graphicFrameLocks noChangeAspect="1"/>
            </p:cNvGraphicFramePr>
            <p:nvPr/>
          </p:nvGraphicFramePr>
          <p:xfrm>
            <a:off x="4633" y="2620"/>
            <a:ext cx="983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60" name="方程式" r:id="rId28" imgW="1040948" imgH="634725" progId="Equation.3">
                    <p:embed/>
                  </p:oleObj>
                </mc:Choice>
                <mc:Fallback>
                  <p:oleObj name="方程式" r:id="rId28" imgW="1040948" imgH="63472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3" y="2620"/>
                          <a:ext cx="983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19"/>
            <p:cNvGraphicFramePr>
              <a:graphicFrameLocks noChangeAspect="1"/>
            </p:cNvGraphicFramePr>
            <p:nvPr/>
          </p:nvGraphicFramePr>
          <p:xfrm>
            <a:off x="3013" y="2530"/>
            <a:ext cx="1163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61" name="方程式" r:id="rId30" imgW="1231366" imgH="660113" progId="Equation.3">
                    <p:embed/>
                  </p:oleObj>
                </mc:Choice>
                <mc:Fallback>
                  <p:oleObj name="方程式" r:id="rId30" imgW="1231366" imgH="660113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3" y="2530"/>
                          <a:ext cx="1163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20"/>
            <p:cNvGraphicFramePr>
              <a:graphicFrameLocks noChangeAspect="1"/>
            </p:cNvGraphicFramePr>
            <p:nvPr/>
          </p:nvGraphicFramePr>
          <p:xfrm>
            <a:off x="3048" y="3230"/>
            <a:ext cx="112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62" name="方程式" r:id="rId32" imgW="1193800" imgH="711200" progId="Equation.3">
                    <p:embed/>
                  </p:oleObj>
                </mc:Choice>
                <mc:Fallback>
                  <p:oleObj name="方程式" r:id="rId32" imgW="1193800" imgH="71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" y="3230"/>
                          <a:ext cx="1128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1" name="Object 21"/>
            <p:cNvGraphicFramePr>
              <a:graphicFrameLocks noChangeAspect="1"/>
            </p:cNvGraphicFramePr>
            <p:nvPr/>
          </p:nvGraphicFramePr>
          <p:xfrm>
            <a:off x="4656" y="3236"/>
            <a:ext cx="88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63" name="方程式" r:id="rId34" imgW="939392" imgH="710891" progId="Equation.3">
                    <p:embed/>
                  </p:oleObj>
                </mc:Choice>
                <mc:Fallback>
                  <p:oleObj name="方程式" r:id="rId34" imgW="939392" imgH="710891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236"/>
                          <a:ext cx="888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2" name="AutoShape 28"/>
            <p:cNvSpPr>
              <a:spLocks noChangeArrowheads="1"/>
            </p:cNvSpPr>
            <p:nvPr/>
          </p:nvSpPr>
          <p:spPr bwMode="auto">
            <a:xfrm>
              <a:off x="1200" y="2813"/>
              <a:ext cx="230" cy="11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43" name="AutoShape 29"/>
            <p:cNvSpPr>
              <a:spLocks noChangeArrowheads="1"/>
            </p:cNvSpPr>
            <p:nvPr/>
          </p:nvSpPr>
          <p:spPr bwMode="auto">
            <a:xfrm>
              <a:off x="2698" y="2813"/>
              <a:ext cx="230" cy="11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44" name="AutoShape 30"/>
            <p:cNvSpPr>
              <a:spLocks noChangeArrowheads="1"/>
            </p:cNvSpPr>
            <p:nvPr/>
          </p:nvSpPr>
          <p:spPr bwMode="auto">
            <a:xfrm>
              <a:off x="4234" y="2813"/>
              <a:ext cx="230" cy="11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45" name="AutoShape 31"/>
            <p:cNvSpPr>
              <a:spLocks noChangeArrowheads="1"/>
            </p:cNvSpPr>
            <p:nvPr/>
          </p:nvSpPr>
          <p:spPr bwMode="auto">
            <a:xfrm>
              <a:off x="1248" y="3513"/>
              <a:ext cx="230" cy="11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46" name="AutoShape 32"/>
            <p:cNvSpPr>
              <a:spLocks noChangeArrowheads="1"/>
            </p:cNvSpPr>
            <p:nvPr/>
          </p:nvSpPr>
          <p:spPr bwMode="auto">
            <a:xfrm>
              <a:off x="2746" y="3513"/>
              <a:ext cx="230" cy="11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47" name="AutoShape 33"/>
            <p:cNvSpPr>
              <a:spLocks noChangeArrowheads="1"/>
            </p:cNvSpPr>
            <p:nvPr/>
          </p:nvSpPr>
          <p:spPr bwMode="auto">
            <a:xfrm>
              <a:off x="4282" y="3513"/>
              <a:ext cx="230" cy="11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13333" name="Line 35"/>
          <p:cNvSpPr>
            <a:spLocks noChangeShapeType="1"/>
          </p:cNvSpPr>
          <p:nvPr/>
        </p:nvSpPr>
        <p:spPr bwMode="auto">
          <a:xfrm>
            <a:off x="0" y="39179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AD9EAC0-9152-4769-85FC-937687AF017A}" type="datetime1">
              <a:rPr kumimoji="0" lang="en-US" altLang="zh-TW" sz="1200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</a:rPr>
              <a:t>Elementary Linear Algorithm</a:t>
            </a:r>
          </a:p>
        </p:txBody>
      </p:sp>
      <p:sp>
        <p:nvSpPr>
          <p:cNvPr id="14340" name="投影片編號版面配置區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75519E9E-6963-4E26-B816-6003710E6C95}" type="slidenum">
              <a:rPr kumimoji="0" lang="en-US" altLang="zh-TW" sz="1200">
                <a:latin typeface="Garamond" panose="02020404030301010803" pitchFamily="18" charset="0"/>
              </a:rPr>
              <a:pPr algn="r" eaLnBrk="1" hangingPunct="1"/>
              <a:t>12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Contents</a:t>
            </a:r>
            <a:endParaRPr lang="zh-TW" altLang="en-US" smtClean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Introduction to System of Linear Equations</a:t>
            </a:r>
          </a:p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Gaussian Elimination</a:t>
            </a:r>
          </a:p>
          <a:p>
            <a:pPr eaLnBrk="1" hangingPunct="1"/>
            <a:r>
              <a:rPr lang="en-US" altLang="zh-TW" sz="2400" smtClean="0"/>
              <a:t>Matrices and Matrix Operations</a:t>
            </a:r>
          </a:p>
          <a:p>
            <a:pPr eaLnBrk="1" hangingPunct="1"/>
            <a:r>
              <a:rPr lang="en-US" altLang="zh-TW" sz="2400" smtClean="0"/>
              <a:t>Inverses; Rules of Matrix Arithmetic</a:t>
            </a:r>
          </a:p>
          <a:p>
            <a:pPr eaLnBrk="1" hangingPunct="1"/>
            <a:r>
              <a:rPr lang="en-US" altLang="zh-TW" sz="2400" smtClean="0"/>
              <a:t>Elementary Matrices and a Method for Finding </a:t>
            </a:r>
            <a:r>
              <a:rPr lang="en-US" altLang="zh-TW" sz="2400" i="1" smtClean="0"/>
              <a:t>A</a:t>
            </a:r>
            <a:r>
              <a:rPr lang="en-US" altLang="zh-TW" sz="2400" baseline="30000" smtClean="0"/>
              <a:t>-1</a:t>
            </a:r>
          </a:p>
          <a:p>
            <a:pPr eaLnBrk="1" hangingPunct="1"/>
            <a:r>
              <a:rPr lang="en-US" altLang="zh-TW" sz="2400" smtClean="0"/>
              <a:t>Further Results on Systems of Equations and Invertibility</a:t>
            </a:r>
          </a:p>
          <a:p>
            <a:pPr eaLnBrk="1" hangingPunct="1"/>
            <a:r>
              <a:rPr lang="en-US" altLang="zh-TW" sz="2400" smtClean="0"/>
              <a:t>Diagonal, Triangular, and Symmetric Matrices</a:t>
            </a:r>
            <a:endParaRPr lang="zh-TW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C476037-A8CD-430A-B607-04470F17E78E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153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25AE2AC-82D7-4967-8D70-7D1ABCC4B0E9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13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1-2 Echelon Forms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200" dirty="0" smtClean="0"/>
              <a:t>A matrix is in </a:t>
            </a:r>
            <a:r>
              <a:rPr lang="en-US" altLang="zh-TW" sz="2200" dirty="0" smtClean="0">
                <a:solidFill>
                  <a:srgbClr val="FF0000"/>
                </a:solidFill>
              </a:rPr>
              <a:t>reduced row-echelon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If a row does not consist entirely of zeros, then the first nonzero number in the row is a 1. We call this a </a:t>
            </a:r>
            <a:r>
              <a:rPr lang="en-US" altLang="zh-TW" dirty="0" smtClean="0">
                <a:solidFill>
                  <a:srgbClr val="FF0000"/>
                </a:solidFill>
              </a:rPr>
              <a:t>leader</a:t>
            </a:r>
            <a:r>
              <a:rPr lang="tr-TR" altLang="zh-TW" dirty="0" smtClean="0">
                <a:solidFill>
                  <a:srgbClr val="FF0000"/>
                </a:solidFill>
              </a:rPr>
              <a:t>/</a:t>
            </a:r>
            <a:r>
              <a:rPr lang="tr-TR" altLang="zh-TW" dirty="0" err="1" smtClean="0">
                <a:solidFill>
                  <a:srgbClr val="FF0000"/>
                </a:solidFill>
              </a:rPr>
              <a:t>leading</a:t>
            </a:r>
            <a:r>
              <a:rPr lang="en-US" altLang="zh-TW" dirty="0" smtClean="0">
                <a:solidFill>
                  <a:srgbClr val="FF0000"/>
                </a:solidFill>
              </a:rPr>
              <a:t> 1</a:t>
            </a:r>
            <a:r>
              <a:rPr lang="en-US" altLang="zh-TW" dirty="0" smtClean="0"/>
              <a:t>.</a:t>
            </a:r>
            <a:endParaRPr lang="en-US" altLang="zh-TW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If there are any rows that consist entirely of zeros, then they are grouped together at the bottom of the matrix.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In any two successive rows that do not consist entirely of zeros, the </a:t>
            </a:r>
            <a:r>
              <a:rPr lang="en-US" altLang="zh-TW" dirty="0" smtClean="0"/>
              <a:t>lead</a:t>
            </a:r>
            <a:r>
              <a:rPr lang="tr-TR" altLang="zh-TW" dirty="0" err="1" smtClean="0"/>
              <a:t>ing</a:t>
            </a:r>
            <a:r>
              <a:rPr lang="en-US" altLang="zh-TW" dirty="0" smtClean="0"/>
              <a:t> </a:t>
            </a:r>
            <a:r>
              <a:rPr lang="en-US" altLang="zh-TW" dirty="0" smtClean="0"/>
              <a:t>1 in the lower row occurs farther to the right than the </a:t>
            </a:r>
            <a:r>
              <a:rPr lang="en-US" altLang="zh-TW" dirty="0" smtClean="0"/>
              <a:t>lead</a:t>
            </a:r>
            <a:r>
              <a:rPr lang="tr-TR" altLang="zh-TW" dirty="0" err="1" smtClean="0"/>
              <a:t>ing</a:t>
            </a:r>
            <a:r>
              <a:rPr lang="en-US" altLang="zh-TW" dirty="0" smtClean="0"/>
              <a:t> </a:t>
            </a:r>
            <a:r>
              <a:rPr lang="en-US" altLang="zh-TW" dirty="0" smtClean="0"/>
              <a:t>1 in the higher row.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Each </a:t>
            </a:r>
            <a:r>
              <a:rPr lang="en-US" altLang="zh-TW" i="1" dirty="0" smtClean="0">
                <a:solidFill>
                  <a:srgbClr val="0000FF"/>
                </a:solidFill>
              </a:rPr>
              <a:t>column</a:t>
            </a:r>
            <a:r>
              <a:rPr lang="en-US" altLang="zh-TW" dirty="0" smtClean="0"/>
              <a:t> that contains a leader 1 has zeros everywhere else.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 smtClean="0"/>
              <a:t>A matrix that has the </a:t>
            </a:r>
            <a:r>
              <a:rPr lang="en-US" altLang="zh-TW" sz="2200" i="1" dirty="0" smtClean="0">
                <a:solidFill>
                  <a:srgbClr val="0000FF"/>
                </a:solidFill>
              </a:rPr>
              <a:t>first three properties</a:t>
            </a:r>
            <a:r>
              <a:rPr lang="en-US" altLang="zh-TW" sz="2200" dirty="0" smtClean="0"/>
              <a:t> is said to be in </a:t>
            </a:r>
            <a:r>
              <a:rPr lang="en-US" altLang="zh-TW" sz="2200" dirty="0" smtClean="0">
                <a:solidFill>
                  <a:srgbClr val="FF0000"/>
                </a:solidFill>
              </a:rPr>
              <a:t>row-echelon form</a:t>
            </a:r>
            <a:r>
              <a:rPr lang="en-US" altLang="zh-TW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 smtClean="0"/>
              <a:t>Note: A matrix in reduced row-echelon form is of necessity in row-echelon form, but not conversely.</a:t>
            </a:r>
            <a:endParaRPr lang="zh-TW" altLang="en-US" sz="2200" dirty="0" smtClean="0"/>
          </a:p>
        </p:txBody>
      </p:sp>
      <p:graphicFrame>
        <p:nvGraphicFramePr>
          <p:cNvPr id="15367" name="Object 4"/>
          <p:cNvGraphicFramePr>
            <a:graphicFrameLocks noChangeAspect="1"/>
          </p:cNvGraphicFramePr>
          <p:nvPr/>
        </p:nvGraphicFramePr>
        <p:xfrm>
          <a:off x="5943600" y="533400"/>
          <a:ext cx="17526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方程式" r:id="rId4" imgW="939392" imgH="710891" progId="Equation.3">
                  <p:embed/>
                </p:oleObj>
              </mc:Choice>
              <mc:Fallback>
                <p:oleObj name="方程式" r:id="rId4" imgW="939392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33400"/>
                        <a:ext cx="1752600" cy="1325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F63A745-17C3-4AE7-A63F-5EE61AF1F425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D32B918-6091-48AE-9926-44856683563F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14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/>
            <a:r>
              <a:rPr lang="en-US" altLang="zh-TW" sz="3800" smtClean="0"/>
              <a:t>1-2 Example 1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Reduce row-echelon form: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Row-echelon form:</a:t>
            </a:r>
          </a:p>
        </p:txBody>
      </p:sp>
      <p:graphicFrame>
        <p:nvGraphicFramePr>
          <p:cNvPr id="16391" name="Object 4"/>
          <p:cNvGraphicFramePr>
            <a:graphicFrameLocks noChangeAspect="1"/>
          </p:cNvGraphicFramePr>
          <p:nvPr/>
        </p:nvGraphicFramePr>
        <p:xfrm>
          <a:off x="1403350" y="2243138"/>
          <a:ext cx="5905500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name="方程式" r:id="rId4" imgW="3390900" imgH="914400" progId="Equation.3">
                  <p:embed/>
                </p:oleObj>
              </mc:Choice>
              <mc:Fallback>
                <p:oleObj name="方程式" r:id="rId4" imgW="33909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43138"/>
                        <a:ext cx="5905500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5"/>
          <p:cNvGraphicFramePr>
            <a:graphicFrameLocks noChangeAspect="1"/>
          </p:cNvGraphicFramePr>
          <p:nvPr/>
        </p:nvGraphicFramePr>
        <p:xfrm>
          <a:off x="1476375" y="4551363"/>
          <a:ext cx="5688013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" name="方程式" r:id="rId6" imgW="2908300" imgH="711200" progId="Equation.3">
                  <p:embed/>
                </p:oleObj>
              </mc:Choice>
              <mc:Fallback>
                <p:oleObj name="方程式" r:id="rId6" imgW="29083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51363"/>
                        <a:ext cx="5688013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714C87D6-EA31-4DF4-AA8B-905484D334F6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174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6ABC09CF-445A-4DB7-A188-C7AA404A5313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15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1-2 Example 2</a:t>
            </a:r>
            <a:endParaRPr lang="zh-TW" altLang="en-US" sz="3800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smtClean="0"/>
              <a:t>Matrices in  </a:t>
            </a:r>
            <a:r>
              <a:rPr lang="en-US" altLang="zh-TW" sz="2200" b="1" smtClean="0">
                <a:solidFill>
                  <a:srgbClr val="FF0000"/>
                </a:solidFill>
              </a:rPr>
              <a:t>row-echelon form</a:t>
            </a:r>
            <a:r>
              <a:rPr lang="en-US" altLang="zh-TW" sz="2200" smtClean="0"/>
              <a:t> (any real numbers substituted for the *’s. ) :</a:t>
            </a:r>
          </a:p>
          <a:p>
            <a:pPr eaLnBrk="1" hangingPunct="1"/>
            <a:endParaRPr lang="en-US" altLang="zh-TW" sz="2200" smtClean="0"/>
          </a:p>
          <a:p>
            <a:pPr eaLnBrk="1" hangingPunct="1"/>
            <a:endParaRPr lang="en-US" altLang="zh-TW" sz="2000" smtClean="0"/>
          </a:p>
          <a:p>
            <a:pPr eaLnBrk="1" hangingPunct="1"/>
            <a:endParaRPr lang="en-US" altLang="zh-TW" sz="2000" smtClean="0"/>
          </a:p>
          <a:p>
            <a:pPr eaLnBrk="1" hangingPunct="1"/>
            <a:endParaRPr lang="en-US" altLang="zh-TW" sz="2000" smtClean="0"/>
          </a:p>
          <a:p>
            <a:pPr eaLnBrk="1" hangingPunct="1"/>
            <a:r>
              <a:rPr lang="en-US" altLang="zh-TW" sz="2200" smtClean="0"/>
              <a:t>Matrices in </a:t>
            </a:r>
            <a:r>
              <a:rPr lang="en-US" altLang="zh-TW" sz="2200" b="1" smtClean="0">
                <a:solidFill>
                  <a:srgbClr val="FF0000"/>
                </a:solidFill>
              </a:rPr>
              <a:t>reduced row-echelon form</a:t>
            </a:r>
            <a:r>
              <a:rPr lang="en-US" altLang="zh-TW" sz="2200" smtClean="0"/>
              <a:t> (any real numbers substituted for the *’s. ) :</a:t>
            </a:r>
            <a:endParaRPr lang="zh-TW" altLang="en-US" sz="2200" smtClean="0"/>
          </a:p>
        </p:txBody>
      </p:sp>
      <p:graphicFrame>
        <p:nvGraphicFramePr>
          <p:cNvPr id="17415" name="Object 4"/>
          <p:cNvGraphicFramePr>
            <a:graphicFrameLocks noChangeAspect="1"/>
          </p:cNvGraphicFramePr>
          <p:nvPr/>
        </p:nvGraphicFramePr>
        <p:xfrm>
          <a:off x="838200" y="4419600"/>
          <a:ext cx="7345363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" name="方程式" r:id="rId4" imgW="4940300" imgH="1143000" progId="Equation.3">
                  <p:embed/>
                </p:oleObj>
              </mc:Choice>
              <mc:Fallback>
                <p:oleObj name="方程式" r:id="rId4" imgW="494030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19600"/>
                        <a:ext cx="7345363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5"/>
          <p:cNvGraphicFramePr>
            <a:graphicFrameLocks noChangeAspect="1"/>
          </p:cNvGraphicFramePr>
          <p:nvPr/>
        </p:nvGraphicFramePr>
        <p:xfrm>
          <a:off x="1066800" y="2133600"/>
          <a:ext cx="6983413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" name="方程式" r:id="rId6" imgW="4914900" imgH="1143000" progId="Equation.3">
                  <p:embed/>
                </p:oleObj>
              </mc:Choice>
              <mc:Fallback>
                <p:oleObj name="方程式" r:id="rId6" imgW="491490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6983413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1-2 Example 3</a:t>
            </a:r>
            <a:endParaRPr lang="zh-TW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6324600" cy="4530725"/>
          </a:xfrm>
        </p:spPr>
        <p:txBody>
          <a:bodyPr/>
          <a:lstStyle/>
          <a:p>
            <a:r>
              <a:rPr lang="en-US" altLang="zh-TW" sz="2200" dirty="0" smtClean="0"/>
              <a:t>Solutions of linear systems</a:t>
            </a:r>
            <a:r>
              <a:rPr lang="tr-TR" altLang="zh-TW" sz="2200" dirty="0" smtClean="0"/>
              <a:t> </a:t>
            </a:r>
            <a:r>
              <a:rPr lang="tr-TR" altLang="zh-TW" sz="2200" dirty="0" err="1" smtClean="0"/>
              <a:t>have</a:t>
            </a:r>
            <a:r>
              <a:rPr lang="tr-TR" altLang="zh-TW" sz="2200" dirty="0" smtClean="0"/>
              <a:t> </a:t>
            </a:r>
            <a:r>
              <a:rPr lang="tr-TR" altLang="zh-TW" sz="2200" dirty="0" err="1" smtClean="0"/>
              <a:t>the</a:t>
            </a:r>
            <a:r>
              <a:rPr lang="tr-TR" altLang="zh-TW" sz="2200" dirty="0" smtClean="0"/>
              <a:t> (</a:t>
            </a:r>
            <a:r>
              <a:rPr lang="tr-TR" altLang="zh-TW" sz="2200" dirty="0" err="1" smtClean="0"/>
              <a:t>reduced</a:t>
            </a:r>
            <a:r>
              <a:rPr lang="tr-TR" altLang="zh-TW" sz="2200" dirty="0" smtClean="0"/>
              <a:t> </a:t>
            </a:r>
            <a:r>
              <a:rPr lang="tr-TR" altLang="zh-TW" sz="2200" dirty="0" err="1" smtClean="0"/>
              <a:t>row</a:t>
            </a:r>
            <a:r>
              <a:rPr lang="tr-TR" altLang="zh-TW" sz="2200" dirty="0" smtClean="0"/>
              <a:t> </a:t>
            </a:r>
            <a:r>
              <a:rPr lang="tr-TR" altLang="zh-TW" sz="2200" dirty="0" err="1" smtClean="0"/>
              <a:t>echelon</a:t>
            </a:r>
            <a:r>
              <a:rPr lang="tr-TR" altLang="zh-TW" sz="2200" dirty="0" smtClean="0"/>
              <a:t>) </a:t>
            </a:r>
            <a:r>
              <a:rPr lang="tr-TR" altLang="zh-TW" sz="2200" dirty="0" err="1" smtClean="0"/>
              <a:t>forms</a:t>
            </a:r>
            <a:endParaRPr lang="en-US" altLang="zh-TW" sz="2200" dirty="0" smtClean="0"/>
          </a:p>
        </p:txBody>
      </p:sp>
      <p:graphicFrame>
        <p:nvGraphicFramePr>
          <p:cNvPr id="18436" name="Object 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24431721"/>
              </p:ext>
            </p:extLst>
          </p:nvPr>
        </p:nvGraphicFramePr>
        <p:xfrm>
          <a:off x="1066800" y="1981200"/>
          <a:ext cx="17526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6" name="Denklem" r:id="rId4" imgW="939600" imgH="711000" progId="Equation.3">
                  <p:embed/>
                </p:oleObj>
              </mc:Choice>
              <mc:Fallback>
                <p:oleObj name="Denklem" r:id="rId4" imgW="939600" imgH="71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1752600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00600" y="3962400"/>
          <a:ext cx="19050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7" name="方程式" r:id="rId6" imgW="939392" imgH="710891" progId="Equation.3">
                  <p:embed/>
                </p:oleObj>
              </mc:Choice>
              <mc:Fallback>
                <p:oleObj name="方程式" r:id="rId6" imgW="939392" imgH="7108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62400"/>
                        <a:ext cx="19050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4572000" y="1981200"/>
          <a:ext cx="2249488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8" name="方程式" r:id="rId8" imgW="1206500" imgH="711200" progId="Equation.3">
                  <p:embed/>
                </p:oleObj>
              </mc:Choice>
              <mc:Fallback>
                <p:oleObj name="方程式" r:id="rId8" imgW="12065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2249488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5"/>
          <p:cNvGraphicFramePr>
            <a:graphicFrameLocks noChangeAspect="1"/>
          </p:cNvGraphicFramePr>
          <p:nvPr/>
        </p:nvGraphicFramePr>
        <p:xfrm>
          <a:off x="533400" y="4038600"/>
          <a:ext cx="243840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9" name="方程式" r:id="rId10" imgW="1485900" imgH="914400" progId="Equation.3">
                  <p:embed/>
                </p:oleObj>
              </mc:Choice>
              <mc:Fallback>
                <p:oleObj name="方程式" r:id="rId10" imgW="14859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243840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F869140-706F-4A1B-994F-E91E063633E9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88470EE-1D10-4164-A7E9-2495D45F5F4E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17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1-2 Elimination Methods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step-by-step </a:t>
            </a:r>
            <a:r>
              <a:rPr lang="en-US" altLang="zh-TW" dirty="0" smtClean="0">
                <a:solidFill>
                  <a:srgbClr val="FF0000"/>
                </a:solidFill>
              </a:rPr>
              <a:t>elimination</a:t>
            </a:r>
            <a:r>
              <a:rPr lang="en-US" altLang="zh-TW" dirty="0" smtClean="0"/>
              <a:t> procedure that can be used to reduce any matrix to </a:t>
            </a:r>
            <a:r>
              <a:rPr lang="tr-TR" altLang="zh-TW" dirty="0" err="1" smtClean="0"/>
              <a:t>row-echelon</a:t>
            </a:r>
            <a:r>
              <a:rPr lang="tr-TR" altLang="zh-TW" dirty="0" smtClean="0"/>
              <a:t>/</a:t>
            </a:r>
            <a:r>
              <a:rPr lang="en-US" altLang="zh-TW" dirty="0" smtClean="0"/>
              <a:t>reduced row-echelon form</a:t>
            </a:r>
            <a:endParaRPr lang="tr-TR" altLang="zh-TW" dirty="0" smtClean="0"/>
          </a:p>
          <a:p>
            <a:pPr eaLnBrk="1" hangingPunct="1"/>
            <a:endParaRPr lang="tr-TR" altLang="zh-TW" dirty="0"/>
          </a:p>
          <a:p>
            <a:pPr eaLnBrk="1" hangingPunct="1"/>
            <a:r>
              <a:rPr lang="tr-TR" altLang="zh-TW" dirty="0" err="1"/>
              <a:t>e</a:t>
            </a:r>
            <a:r>
              <a:rPr lang="tr-TR" altLang="zh-TW" dirty="0" err="1" smtClean="0"/>
              <a:t>.g</a:t>
            </a:r>
            <a:r>
              <a:rPr lang="tr-TR" altLang="zh-TW" dirty="0" smtClean="0"/>
              <a:t>.</a:t>
            </a:r>
          </a:p>
          <a:p>
            <a:pPr eaLnBrk="1" hangingPunct="1"/>
            <a:endParaRPr lang="tr-TR" altLang="zh-TW" dirty="0"/>
          </a:p>
          <a:p>
            <a:pPr eaLnBrk="1" hangingPunct="1"/>
            <a:r>
              <a:rPr lang="tr-TR" altLang="zh-TW" dirty="0" smtClean="0"/>
              <a:t>in </a:t>
            </a:r>
            <a:r>
              <a:rPr lang="tr-TR" altLang="zh-TW" dirty="0" err="1" smtClean="0"/>
              <a:t>particular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the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augmented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matrix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for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the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linear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system</a:t>
            </a:r>
            <a:endParaRPr lang="en-US" altLang="zh-TW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sz="2200" dirty="0" smtClean="0"/>
          </a:p>
          <a:p>
            <a:pPr eaLnBrk="1" hangingPunct="1"/>
            <a:endParaRPr lang="zh-TW" altLang="en-US" sz="2200" dirty="0" smtClean="0"/>
          </a:p>
        </p:txBody>
      </p:sp>
      <p:graphicFrame>
        <p:nvGraphicFramePr>
          <p:cNvPr id="1946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366057"/>
              </p:ext>
            </p:extLst>
          </p:nvPr>
        </p:nvGraphicFramePr>
        <p:xfrm>
          <a:off x="2743200" y="3048000"/>
          <a:ext cx="29718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方程式" r:id="rId4" imgW="1701800" imgH="711200" progId="Equation.3">
                  <p:embed/>
                </p:oleObj>
              </mc:Choice>
              <mc:Fallback>
                <p:oleObj name="方程式" r:id="rId4" imgW="17018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0"/>
                        <a:ext cx="297180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E1CA8F4-6F4B-4AD8-BF5C-74FAE8BD736D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204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6DE7AF4-DFF6-45F2-BD71-4978C0E4FC7A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18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1-2 Elimination Methods</a:t>
            </a:r>
            <a:endParaRPr lang="zh-TW" altLang="en-US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 smtClean="0"/>
              <a:t>Step1. Locate the leftmost column that does not consist entirely of zeros.</a:t>
            </a:r>
          </a:p>
          <a:p>
            <a:pPr eaLnBrk="1" hangingPunct="1"/>
            <a:endParaRPr lang="en-US" altLang="zh-TW" sz="2200" dirty="0" smtClean="0"/>
          </a:p>
          <a:p>
            <a:pPr eaLnBrk="1" hangingPunct="1"/>
            <a:endParaRPr lang="en-US" altLang="zh-TW" sz="2200" dirty="0" smtClean="0"/>
          </a:p>
          <a:p>
            <a:pPr eaLnBrk="1" hangingPunct="1"/>
            <a:endParaRPr lang="en-US" altLang="zh-TW" sz="2200" dirty="0" smtClean="0"/>
          </a:p>
          <a:p>
            <a:pPr eaLnBrk="1" hangingPunct="1"/>
            <a:endParaRPr lang="en-US" altLang="zh-TW" sz="2200" dirty="0" smtClean="0"/>
          </a:p>
          <a:p>
            <a:pPr eaLnBrk="1" hangingPunct="1"/>
            <a:r>
              <a:rPr lang="en-US" altLang="zh-TW" sz="2200" dirty="0" smtClean="0"/>
              <a:t>Step2. </a:t>
            </a:r>
            <a:r>
              <a:rPr lang="tr-TR" altLang="zh-TW" sz="2200" dirty="0" err="1" smtClean="0"/>
              <a:t>If</a:t>
            </a:r>
            <a:r>
              <a:rPr lang="tr-TR" altLang="zh-TW" sz="2200" dirty="0" smtClean="0"/>
              <a:t> </a:t>
            </a:r>
            <a:r>
              <a:rPr lang="tr-TR" altLang="zh-TW" sz="2200" dirty="0" err="1" smtClean="0"/>
              <a:t>necessary</a:t>
            </a:r>
            <a:r>
              <a:rPr lang="tr-TR" altLang="zh-TW" sz="2200" dirty="0" smtClean="0"/>
              <a:t>, i</a:t>
            </a:r>
            <a:r>
              <a:rPr lang="en-US" altLang="zh-TW" sz="2200" dirty="0" err="1" smtClean="0"/>
              <a:t>nterchange</a:t>
            </a:r>
            <a:r>
              <a:rPr lang="en-US" altLang="zh-TW" sz="2200" dirty="0" smtClean="0"/>
              <a:t> the top row with another row, to bring a nonzero entry to top of the column found in Step1</a:t>
            </a:r>
            <a:endParaRPr lang="zh-TW" altLang="en-US" sz="2200" dirty="0" smtClean="0"/>
          </a:p>
        </p:txBody>
      </p:sp>
      <p:graphicFrame>
        <p:nvGraphicFramePr>
          <p:cNvPr id="20487" name="Object 4"/>
          <p:cNvGraphicFramePr>
            <a:graphicFrameLocks noChangeAspect="1"/>
          </p:cNvGraphicFramePr>
          <p:nvPr/>
        </p:nvGraphicFramePr>
        <p:xfrm>
          <a:off x="1295400" y="2566988"/>
          <a:ext cx="25209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" name="方程式" r:id="rId4" imgW="1701800" imgH="711200" progId="Equation.3">
                  <p:embed/>
                </p:oleObj>
              </mc:Choice>
              <mc:Fallback>
                <p:oleObj name="方程式" r:id="rId4" imgW="17018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66988"/>
                        <a:ext cx="25209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Line 5"/>
          <p:cNvSpPr>
            <a:spLocks noChangeShapeType="1"/>
          </p:cNvSpPr>
          <p:nvPr/>
        </p:nvSpPr>
        <p:spPr bwMode="auto">
          <a:xfrm flipV="1">
            <a:off x="1511300" y="3575050"/>
            <a:ext cx="0" cy="144463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0489" name="Line 6"/>
          <p:cNvSpPr>
            <a:spLocks noChangeShapeType="1"/>
          </p:cNvSpPr>
          <p:nvPr/>
        </p:nvSpPr>
        <p:spPr bwMode="auto">
          <a:xfrm>
            <a:off x="1511300" y="3719513"/>
            <a:ext cx="2808288" cy="0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0490" name="Text Box 7"/>
          <p:cNvSpPr txBox="1">
            <a:spLocks noChangeArrowheads="1"/>
          </p:cNvSpPr>
          <p:nvPr/>
        </p:nvSpPr>
        <p:spPr bwMode="auto">
          <a:xfrm>
            <a:off x="4319588" y="3359150"/>
            <a:ext cx="3313112" cy="346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>
                <a:latin typeface="Tahoma" panose="020B0604030504040204" pitchFamily="34" charset="0"/>
              </a:rPr>
              <a:t>Leftmost  nonzero column </a:t>
            </a:r>
          </a:p>
        </p:txBody>
      </p:sp>
      <p:graphicFrame>
        <p:nvGraphicFramePr>
          <p:cNvPr id="20491" name="Object 8"/>
          <p:cNvGraphicFramePr>
            <a:graphicFrameLocks noChangeAspect="1"/>
          </p:cNvGraphicFramePr>
          <p:nvPr/>
        </p:nvGraphicFramePr>
        <p:xfrm>
          <a:off x="1366838" y="4851400"/>
          <a:ext cx="24479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3" name="方程式" r:id="rId6" imgW="1701800" imgH="711200" progId="Equation.3">
                  <p:embed/>
                </p:oleObj>
              </mc:Choice>
              <mc:Fallback>
                <p:oleObj name="方程式" r:id="rId6" imgW="17018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4851400"/>
                        <a:ext cx="24479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9"/>
          <p:cNvSpPr txBox="1">
            <a:spLocks noChangeArrowheads="1"/>
          </p:cNvSpPr>
          <p:nvPr/>
        </p:nvSpPr>
        <p:spPr bwMode="auto">
          <a:xfrm>
            <a:off x="4606925" y="5067300"/>
            <a:ext cx="3457575" cy="835025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 dirty="0">
                <a:latin typeface="Tahoma" panose="020B0604030504040204" pitchFamily="34" charset="0"/>
              </a:rPr>
              <a:t>The 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1</a:t>
            </a:r>
            <a:r>
              <a:rPr lang="tr-TR" altLang="zh-TW" sz="1600" b="1" dirty="0" err="1" smtClean="0">
                <a:latin typeface="Tahoma" panose="020B0604030504040204" pitchFamily="34" charset="0"/>
              </a:rPr>
              <a:t>st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 </a:t>
            </a:r>
            <a:r>
              <a:rPr lang="en-US" altLang="zh-TW" sz="1600" b="1" dirty="0">
                <a:latin typeface="Tahoma" panose="020B0604030504040204" pitchFamily="34" charset="0"/>
              </a:rPr>
              <a:t>and 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2</a:t>
            </a:r>
            <a:r>
              <a:rPr lang="tr-TR" altLang="zh-TW" sz="1600" b="1" dirty="0" err="1" smtClean="0">
                <a:latin typeface="Tahoma" panose="020B0604030504040204" pitchFamily="34" charset="0"/>
              </a:rPr>
              <a:t>nd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 </a:t>
            </a:r>
            <a:r>
              <a:rPr lang="en-US" altLang="zh-TW" sz="1600" b="1" dirty="0">
                <a:latin typeface="Tahoma" panose="020B0604030504040204" pitchFamily="34" charset="0"/>
              </a:rPr>
              <a:t>rows in the preceding matrix were interchanged.</a:t>
            </a:r>
          </a:p>
        </p:txBody>
      </p:sp>
      <p:sp>
        <p:nvSpPr>
          <p:cNvPr id="20493" name="Line 10"/>
          <p:cNvSpPr>
            <a:spLocks noChangeShapeType="1"/>
          </p:cNvSpPr>
          <p:nvPr/>
        </p:nvSpPr>
        <p:spPr bwMode="auto">
          <a:xfrm flipH="1">
            <a:off x="4103688" y="5283200"/>
            <a:ext cx="574675" cy="0"/>
          </a:xfrm>
          <a:prstGeom prst="line">
            <a:avLst/>
          </a:prstGeom>
          <a:noFill/>
          <a:ln w="9525">
            <a:solidFill>
              <a:srgbClr val="CC99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graphicFrame>
        <p:nvGraphicFramePr>
          <p:cNvPr id="20494" name="Object 12"/>
          <p:cNvGraphicFramePr>
            <a:graphicFrameLocks noChangeAspect="1"/>
          </p:cNvGraphicFramePr>
          <p:nvPr/>
        </p:nvGraphicFramePr>
        <p:xfrm>
          <a:off x="5943600" y="381000"/>
          <a:ext cx="286385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4" name="方程式" r:id="rId8" imgW="1701800" imgH="711200" progId="Equation.3">
                  <p:embed/>
                </p:oleObj>
              </mc:Choice>
              <mc:Fallback>
                <p:oleObj name="方程式" r:id="rId8" imgW="1701800" imgH="71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1000"/>
                        <a:ext cx="2863850" cy="11969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c 1"/>
          <p:cNvSpPr/>
          <p:nvPr/>
        </p:nvSpPr>
        <p:spPr>
          <a:xfrm>
            <a:off x="3815553" y="4977592"/>
            <a:ext cx="178867" cy="467991"/>
          </a:xfrm>
          <a:prstGeom prst="arc">
            <a:avLst>
              <a:gd name="adj1" fmla="val 16199996"/>
              <a:gd name="adj2" fmla="val 5808976"/>
            </a:avLst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ADD658F-9122-4830-9BF4-6D05696CF8B3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215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61BD61A3-A486-4A0B-B2B3-03527A0A203F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19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1-2 Elimination Methods</a:t>
            </a:r>
            <a:endParaRPr lang="zh-TW" altLang="en-US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 smtClean="0"/>
              <a:t>Step3. If the entry that is now at the top of the column found in Step1 is a, multiply the first row by 1/a in order to introduce a leading 1.</a:t>
            </a:r>
          </a:p>
          <a:p>
            <a:pPr eaLnBrk="1" hangingPunct="1"/>
            <a:endParaRPr lang="en-US" altLang="zh-TW" sz="2200" dirty="0" smtClean="0"/>
          </a:p>
          <a:p>
            <a:pPr eaLnBrk="1" hangingPunct="1"/>
            <a:endParaRPr lang="en-US" altLang="zh-TW" sz="2200" dirty="0" smtClean="0"/>
          </a:p>
          <a:p>
            <a:pPr eaLnBrk="1" hangingPunct="1"/>
            <a:endParaRPr lang="en-US" altLang="zh-TW" sz="2200" dirty="0" smtClean="0"/>
          </a:p>
          <a:p>
            <a:pPr eaLnBrk="1" hangingPunct="1"/>
            <a:r>
              <a:rPr lang="en-US" altLang="zh-TW" sz="2200" dirty="0" smtClean="0"/>
              <a:t>Step4. Add suitable multiples of the top row to the rows below so that all entries below the leading 1 become zeros</a:t>
            </a:r>
            <a:endParaRPr lang="zh-TW" altLang="en-US" sz="2200" dirty="0" smtClean="0"/>
          </a:p>
        </p:txBody>
      </p:sp>
      <p:graphicFrame>
        <p:nvGraphicFramePr>
          <p:cNvPr id="215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959242"/>
              </p:ext>
            </p:extLst>
          </p:nvPr>
        </p:nvGraphicFramePr>
        <p:xfrm>
          <a:off x="1341438" y="2774950"/>
          <a:ext cx="24288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5" name="Denklem" r:id="rId4" imgW="1638000" imgH="711000" progId="Equation.3">
                  <p:embed/>
                </p:oleObj>
              </mc:Choice>
              <mc:Fallback>
                <p:oleObj name="Denklem" r:id="rId4" imgW="16380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774950"/>
                        <a:ext cx="24288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4606925" y="3206750"/>
            <a:ext cx="3313113" cy="590550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>
                <a:latin typeface="Tahoma" panose="020B0604030504040204" pitchFamily="34" charset="0"/>
              </a:rPr>
              <a:t>The 1st  row of the preceding matrix was multiplied by 1/2.</a:t>
            </a:r>
          </a:p>
        </p:txBody>
      </p:sp>
      <p:graphicFrame>
        <p:nvGraphicFramePr>
          <p:cNvPr id="21513" name="Object 6"/>
          <p:cNvGraphicFramePr>
            <a:graphicFrameLocks noChangeAspect="1"/>
          </p:cNvGraphicFramePr>
          <p:nvPr/>
        </p:nvGraphicFramePr>
        <p:xfrm>
          <a:off x="1295400" y="4735513"/>
          <a:ext cx="24479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" name="方程式" r:id="rId6" imgW="1816100" imgH="711200" progId="Equation.3">
                  <p:embed/>
                </p:oleObj>
              </mc:Choice>
              <mc:Fallback>
                <p:oleObj name="方程式" r:id="rId6" imgW="18161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35513"/>
                        <a:ext cx="244792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7"/>
          <p:cNvSpPr txBox="1">
            <a:spLocks noChangeArrowheads="1"/>
          </p:cNvSpPr>
          <p:nvPr/>
        </p:nvSpPr>
        <p:spPr bwMode="auto">
          <a:xfrm>
            <a:off x="4606925" y="4879975"/>
            <a:ext cx="3457575" cy="1077218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 dirty="0">
                <a:latin typeface="Tahoma" panose="020B0604030504040204" pitchFamily="34" charset="0"/>
              </a:rPr>
              <a:t>-2 times the 1st  row of the preceding matrix was added to the 3rd  row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.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 No </a:t>
            </a:r>
            <a:r>
              <a:rPr lang="tr-TR" altLang="zh-TW" sz="1600" b="1" dirty="0" err="1" smtClean="0">
                <a:latin typeface="Tahoma" panose="020B0604030504040204" pitchFamily="34" charset="0"/>
              </a:rPr>
              <a:t>change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 in 2nd </a:t>
            </a:r>
            <a:r>
              <a:rPr lang="tr-TR" altLang="zh-TW" sz="1600" b="1" dirty="0" err="1" smtClean="0">
                <a:latin typeface="Tahoma" panose="020B0604030504040204" pitchFamily="34" charset="0"/>
              </a:rPr>
              <a:t>row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 </a:t>
            </a:r>
            <a:r>
              <a:rPr lang="tr-TR" altLang="zh-TW" sz="1600" b="1" dirty="0" err="1" smtClean="0">
                <a:latin typeface="Tahoma" panose="020B0604030504040204" pitchFamily="34" charset="0"/>
              </a:rPr>
              <a:t>necessary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!</a:t>
            </a:r>
            <a:endParaRPr lang="en-US" altLang="zh-TW" sz="1600" b="1" dirty="0">
              <a:latin typeface="Tahoma" panose="020B0604030504040204" pitchFamily="34" charset="0"/>
            </a:endParaRPr>
          </a:p>
        </p:txBody>
      </p:sp>
      <p:sp>
        <p:nvSpPr>
          <p:cNvPr id="21515" name="Line 8"/>
          <p:cNvSpPr>
            <a:spLocks noChangeShapeType="1"/>
          </p:cNvSpPr>
          <p:nvPr/>
        </p:nvSpPr>
        <p:spPr bwMode="auto">
          <a:xfrm flipH="1">
            <a:off x="4033838" y="5095875"/>
            <a:ext cx="574675" cy="0"/>
          </a:xfrm>
          <a:prstGeom prst="line">
            <a:avLst/>
          </a:prstGeom>
          <a:noFill/>
          <a:ln w="9525">
            <a:solidFill>
              <a:srgbClr val="CC99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1516" name="Line 9"/>
          <p:cNvSpPr>
            <a:spLocks noChangeShapeType="1"/>
          </p:cNvSpPr>
          <p:nvPr/>
        </p:nvSpPr>
        <p:spPr bwMode="auto">
          <a:xfrm flipH="1">
            <a:off x="4033838" y="3422650"/>
            <a:ext cx="574675" cy="0"/>
          </a:xfrm>
          <a:prstGeom prst="line">
            <a:avLst/>
          </a:prstGeom>
          <a:noFill/>
          <a:ln w="9525">
            <a:solidFill>
              <a:srgbClr val="CC99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E31DE1B-6FC0-4EAE-88D2-7434E5FDA704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7CB62D8-5FBF-40EE-9C2E-CED62A141CF2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2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Contents</a:t>
            </a:r>
            <a:endParaRPr lang="zh-TW" altLang="en-US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Introduction to System of Linear Equations</a:t>
            </a:r>
          </a:p>
          <a:p>
            <a:pPr eaLnBrk="1" hangingPunct="1"/>
            <a:r>
              <a:rPr lang="en-US" altLang="zh-TW" sz="2400" smtClean="0"/>
              <a:t>Gaussian Elimination</a:t>
            </a:r>
          </a:p>
          <a:p>
            <a:pPr eaLnBrk="1" hangingPunct="1"/>
            <a:r>
              <a:rPr lang="en-US" altLang="zh-TW" sz="2400" smtClean="0"/>
              <a:t>Matrices and Matrix Operations</a:t>
            </a:r>
          </a:p>
          <a:p>
            <a:pPr eaLnBrk="1" hangingPunct="1"/>
            <a:r>
              <a:rPr lang="en-US" altLang="zh-TW" sz="2400" smtClean="0"/>
              <a:t>Inverses; Rules of Matrix Arithmetic</a:t>
            </a:r>
          </a:p>
          <a:p>
            <a:pPr eaLnBrk="1" hangingPunct="1"/>
            <a:r>
              <a:rPr lang="en-US" altLang="zh-TW" sz="2400" smtClean="0"/>
              <a:t>Elementary Matrices and a Method for Finding </a:t>
            </a:r>
            <a:r>
              <a:rPr lang="en-US" altLang="zh-TW" sz="2400" i="1" smtClean="0"/>
              <a:t>A</a:t>
            </a:r>
            <a:r>
              <a:rPr lang="en-US" altLang="zh-TW" sz="2400" baseline="30000" smtClean="0"/>
              <a:t>-1</a:t>
            </a:r>
          </a:p>
          <a:p>
            <a:pPr eaLnBrk="1" hangingPunct="1"/>
            <a:r>
              <a:rPr lang="en-US" altLang="zh-TW" sz="2400" smtClean="0"/>
              <a:t>Further Results on Systems of Equations and Invertibility</a:t>
            </a:r>
          </a:p>
          <a:p>
            <a:pPr eaLnBrk="1" hangingPunct="1"/>
            <a:r>
              <a:rPr lang="en-US" altLang="zh-TW" sz="2400" smtClean="0"/>
              <a:t>Diagonal, Triangular, and Symmetric Matrices</a:t>
            </a:r>
            <a:endParaRPr lang="zh-TW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E653674-B65E-4045-AC2D-DC830337ACDD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44530C6-78E0-4579-9031-813DD9118FC1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20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1-2 Elimination Methods</a:t>
            </a:r>
            <a:endParaRPr lang="zh-TW" altLang="en-US" smtClean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smtClean="0"/>
              <a:t>Step5. Now cover the top row in the matrix and begin again with Step1 applied to the submatrix that remains. Continue in this way until the entire matrix is in row-echelon form</a:t>
            </a:r>
            <a:endParaRPr lang="zh-TW" altLang="en-US" sz="2200" smtClean="0"/>
          </a:p>
        </p:txBody>
      </p:sp>
      <p:graphicFrame>
        <p:nvGraphicFramePr>
          <p:cNvPr id="225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707456"/>
              </p:ext>
            </p:extLst>
          </p:nvPr>
        </p:nvGraphicFramePr>
        <p:xfrm>
          <a:off x="1638300" y="2971800"/>
          <a:ext cx="24288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0" name="Denklem" r:id="rId4" imgW="1815840" imgH="711000" progId="Equation.3">
                  <p:embed/>
                </p:oleObj>
              </mc:Choice>
              <mc:Fallback>
                <p:oleObj name="Denklem" r:id="rId4" imgW="181584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971800"/>
                        <a:ext cx="24288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5"/>
          <p:cNvSpPr txBox="1">
            <a:spLocks noChangeArrowheads="1"/>
          </p:cNvSpPr>
          <p:nvPr/>
        </p:nvSpPr>
        <p:spPr bwMode="auto">
          <a:xfrm>
            <a:off x="4859338" y="4738688"/>
            <a:ext cx="3313112" cy="835025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 dirty="0">
                <a:latin typeface="Tahoma" panose="020B0604030504040204" pitchFamily="34" charset="0"/>
              </a:rPr>
              <a:t>The 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2nd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 </a:t>
            </a:r>
            <a:r>
              <a:rPr lang="en-US" altLang="zh-TW" sz="1600" b="1" dirty="0">
                <a:latin typeface="Tahoma" panose="020B0604030504040204" pitchFamily="34" charset="0"/>
              </a:rPr>
              <a:t>row in the submatrix was multiplied by -1/2 to introduce a leading 1.</a:t>
            </a:r>
          </a:p>
        </p:txBody>
      </p:sp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1619250" y="4556125"/>
          <a:ext cx="24479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1" name="方程式" r:id="rId6" imgW="1803400" imgH="711200" progId="Equation.3">
                  <p:embed/>
                </p:oleObj>
              </mc:Choice>
              <mc:Fallback>
                <p:oleObj name="方程式" r:id="rId6" imgW="18034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56125"/>
                        <a:ext cx="24479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Line 7"/>
          <p:cNvSpPr>
            <a:spLocks noChangeShapeType="1"/>
          </p:cNvSpPr>
          <p:nvPr/>
        </p:nvSpPr>
        <p:spPr bwMode="auto">
          <a:xfrm flipH="1">
            <a:off x="4284663" y="5059363"/>
            <a:ext cx="574675" cy="0"/>
          </a:xfrm>
          <a:prstGeom prst="line">
            <a:avLst/>
          </a:prstGeom>
          <a:noFill/>
          <a:ln w="9525">
            <a:solidFill>
              <a:srgbClr val="CC99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2539" name="Line 8"/>
          <p:cNvSpPr>
            <a:spLocks noChangeShapeType="1"/>
          </p:cNvSpPr>
          <p:nvPr/>
        </p:nvSpPr>
        <p:spPr bwMode="auto">
          <a:xfrm flipV="1">
            <a:off x="2555875" y="4051300"/>
            <a:ext cx="0" cy="144463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2540" name="Line 9"/>
          <p:cNvSpPr>
            <a:spLocks noChangeShapeType="1"/>
          </p:cNvSpPr>
          <p:nvPr/>
        </p:nvSpPr>
        <p:spPr bwMode="auto">
          <a:xfrm>
            <a:off x="2555875" y="4195763"/>
            <a:ext cx="2232025" cy="0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2541" name="Text Box 10"/>
          <p:cNvSpPr txBox="1">
            <a:spLocks noChangeArrowheads="1"/>
          </p:cNvSpPr>
          <p:nvPr/>
        </p:nvSpPr>
        <p:spPr bwMode="auto">
          <a:xfrm>
            <a:off x="4643438" y="3605213"/>
            <a:ext cx="2736850" cy="5905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>
                <a:latin typeface="Tahoma" panose="020B0604030504040204" pitchFamily="34" charset="0"/>
              </a:rPr>
              <a:t>Leftmost nonzero column in the submatrix</a:t>
            </a:r>
          </a:p>
        </p:txBody>
      </p:sp>
      <p:sp>
        <p:nvSpPr>
          <p:cNvPr id="22542" name="Rectangle 11"/>
          <p:cNvSpPr>
            <a:spLocks noChangeArrowheads="1"/>
          </p:cNvSpPr>
          <p:nvPr/>
        </p:nvSpPr>
        <p:spPr bwMode="auto">
          <a:xfrm>
            <a:off x="1692275" y="3043238"/>
            <a:ext cx="2232025" cy="215900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43" name="Rectangle 12"/>
          <p:cNvSpPr>
            <a:spLocks noChangeArrowheads="1"/>
          </p:cNvSpPr>
          <p:nvPr/>
        </p:nvSpPr>
        <p:spPr bwMode="auto">
          <a:xfrm>
            <a:off x="1692275" y="4627563"/>
            <a:ext cx="2232025" cy="215900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4550E19D-6935-4884-B51F-4CBC4B433666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2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235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B9F40B8-1414-4762-B747-D8FA0251BB43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1-2 Elimination Methods</a:t>
            </a:r>
            <a:endParaRPr lang="zh-TW" altLang="en-US" smtClean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zh-TW" sz="2200" dirty="0" smtClean="0"/>
          </a:p>
          <a:p>
            <a:endParaRPr lang="tr-TR" altLang="zh-TW" sz="2200" dirty="0"/>
          </a:p>
          <a:p>
            <a:endParaRPr lang="tr-TR" altLang="zh-TW" sz="2200" dirty="0" smtClean="0"/>
          </a:p>
          <a:p>
            <a:endParaRPr lang="tr-TR" altLang="zh-TW" sz="2200" dirty="0"/>
          </a:p>
          <a:p>
            <a:endParaRPr lang="tr-TR" altLang="zh-TW" sz="2200" dirty="0" smtClean="0"/>
          </a:p>
          <a:p>
            <a:endParaRPr lang="tr-TR" altLang="zh-TW" sz="2200" dirty="0"/>
          </a:p>
          <a:p>
            <a:endParaRPr lang="tr-TR" altLang="zh-TW" sz="2200" dirty="0" smtClean="0"/>
          </a:p>
          <a:p>
            <a:endParaRPr lang="tr-TR" altLang="zh-TW" sz="2200" dirty="0"/>
          </a:p>
          <a:p>
            <a:endParaRPr lang="tr-TR" altLang="zh-TW" sz="2200" dirty="0" smtClean="0"/>
          </a:p>
          <a:p>
            <a:endParaRPr lang="tr-TR" altLang="zh-TW" sz="2200" dirty="0"/>
          </a:p>
          <a:p>
            <a:r>
              <a:rPr lang="en-US" altLang="zh-TW" sz="2200" dirty="0" smtClean="0"/>
              <a:t>The </a:t>
            </a:r>
            <a:r>
              <a:rPr lang="en-US" altLang="zh-TW" sz="2200" b="1" dirty="0" smtClean="0"/>
              <a:t>last</a:t>
            </a:r>
            <a:r>
              <a:rPr lang="en-US" altLang="zh-TW" sz="2200" dirty="0" smtClean="0"/>
              <a:t> matrix is in </a:t>
            </a:r>
            <a:r>
              <a:rPr lang="en-US" altLang="zh-TW" sz="2200" b="1" dirty="0" smtClean="0"/>
              <a:t>row-echelon form</a:t>
            </a:r>
            <a:endParaRPr lang="zh-TW" altLang="en-US" sz="2200" b="1" dirty="0" smtClean="0"/>
          </a:p>
        </p:txBody>
      </p:sp>
      <p:graphicFrame>
        <p:nvGraphicFramePr>
          <p:cNvPr id="23559" name="Object 4"/>
          <p:cNvGraphicFramePr>
            <a:graphicFrameLocks noChangeAspect="1"/>
          </p:cNvGraphicFramePr>
          <p:nvPr/>
        </p:nvGraphicFramePr>
        <p:xfrm>
          <a:off x="990600" y="4295775"/>
          <a:ext cx="24479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4" name="方程式" r:id="rId4" imgW="1663700" imgH="711200" progId="Equation.3">
                  <p:embed/>
                </p:oleObj>
              </mc:Choice>
              <mc:Fallback>
                <p:oleObj name="方程式" r:id="rId4" imgW="16637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95775"/>
                        <a:ext cx="2447925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5"/>
          <p:cNvSpPr txBox="1">
            <a:spLocks noChangeArrowheads="1"/>
          </p:cNvSpPr>
          <p:nvPr/>
        </p:nvSpPr>
        <p:spPr bwMode="auto">
          <a:xfrm>
            <a:off x="4230688" y="1558925"/>
            <a:ext cx="3744912" cy="1079500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 dirty="0">
                <a:latin typeface="Tahoma" panose="020B0604030504040204" pitchFamily="34" charset="0"/>
              </a:rPr>
              <a:t>-5 times the 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2nd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 </a:t>
            </a:r>
            <a:r>
              <a:rPr lang="en-US" altLang="zh-TW" sz="1600" b="1" dirty="0">
                <a:latin typeface="Tahoma" panose="020B0604030504040204" pitchFamily="34" charset="0"/>
              </a:rPr>
              <a:t>row of the submatrix was added to the 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3rd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 </a:t>
            </a:r>
            <a:r>
              <a:rPr lang="en-US" altLang="zh-TW" sz="1600" b="1" dirty="0">
                <a:latin typeface="Tahoma" panose="020B0604030504040204" pitchFamily="34" charset="0"/>
              </a:rPr>
              <a:t>row of the submatrix to introduce a zero below the leading 1.</a:t>
            </a:r>
          </a:p>
        </p:txBody>
      </p:sp>
      <p:graphicFrame>
        <p:nvGraphicFramePr>
          <p:cNvPr id="23561" name="Object 6"/>
          <p:cNvGraphicFramePr>
            <a:graphicFrameLocks noChangeAspect="1"/>
          </p:cNvGraphicFramePr>
          <p:nvPr/>
        </p:nvGraphicFramePr>
        <p:xfrm>
          <a:off x="990600" y="1703388"/>
          <a:ext cx="24479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5" name="方程式" r:id="rId6" imgW="1663700" imgH="711200" progId="Equation.3">
                  <p:embed/>
                </p:oleObj>
              </mc:Choice>
              <mc:Fallback>
                <p:oleObj name="方程式" r:id="rId6" imgW="16637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03388"/>
                        <a:ext cx="244792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7"/>
          <p:cNvSpPr>
            <a:spLocks noChangeArrowheads="1"/>
          </p:cNvSpPr>
          <p:nvPr/>
        </p:nvSpPr>
        <p:spPr bwMode="auto">
          <a:xfrm>
            <a:off x="1062038" y="1774825"/>
            <a:ext cx="2232025" cy="215900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3563" name="Object 8"/>
          <p:cNvGraphicFramePr>
            <a:graphicFrameLocks noChangeAspect="1"/>
          </p:cNvGraphicFramePr>
          <p:nvPr/>
        </p:nvGraphicFramePr>
        <p:xfrm>
          <a:off x="1062038" y="2927350"/>
          <a:ext cx="2376487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6" name="方程式" r:id="rId8" imgW="1663700" imgH="711200" progId="Equation.3">
                  <p:embed/>
                </p:oleObj>
              </mc:Choice>
              <mc:Fallback>
                <p:oleObj name="方程式" r:id="rId8" imgW="16637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927350"/>
                        <a:ext cx="2376487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Line 9"/>
          <p:cNvSpPr>
            <a:spLocks noChangeShapeType="1"/>
          </p:cNvSpPr>
          <p:nvPr/>
        </p:nvSpPr>
        <p:spPr bwMode="auto">
          <a:xfrm flipH="1">
            <a:off x="3798888" y="2278063"/>
            <a:ext cx="431800" cy="0"/>
          </a:xfrm>
          <a:prstGeom prst="line">
            <a:avLst/>
          </a:prstGeom>
          <a:noFill/>
          <a:ln w="9525">
            <a:solidFill>
              <a:srgbClr val="CC99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3565" name="Rectangle 10"/>
          <p:cNvSpPr>
            <a:spLocks noChangeArrowheads="1"/>
          </p:cNvSpPr>
          <p:nvPr/>
        </p:nvSpPr>
        <p:spPr bwMode="auto">
          <a:xfrm>
            <a:off x="1135063" y="2998788"/>
            <a:ext cx="2232025" cy="792162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66" name="Line 11"/>
          <p:cNvSpPr>
            <a:spLocks noChangeShapeType="1"/>
          </p:cNvSpPr>
          <p:nvPr/>
        </p:nvSpPr>
        <p:spPr bwMode="auto">
          <a:xfrm flipH="1">
            <a:off x="3582988" y="3359150"/>
            <a:ext cx="719137" cy="0"/>
          </a:xfrm>
          <a:prstGeom prst="line">
            <a:avLst/>
          </a:prstGeom>
          <a:noFill/>
          <a:ln w="9525">
            <a:solidFill>
              <a:srgbClr val="CC99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3567" name="Line 12"/>
          <p:cNvSpPr>
            <a:spLocks noChangeShapeType="1"/>
          </p:cNvSpPr>
          <p:nvPr/>
        </p:nvSpPr>
        <p:spPr bwMode="auto">
          <a:xfrm flipH="1">
            <a:off x="3509963" y="5159375"/>
            <a:ext cx="649287" cy="0"/>
          </a:xfrm>
          <a:prstGeom prst="line">
            <a:avLst/>
          </a:prstGeom>
          <a:noFill/>
          <a:ln w="9525">
            <a:solidFill>
              <a:srgbClr val="CC99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3568" name="Text Box 13"/>
          <p:cNvSpPr txBox="1">
            <a:spLocks noChangeArrowheads="1"/>
          </p:cNvSpPr>
          <p:nvPr/>
        </p:nvSpPr>
        <p:spPr bwMode="auto">
          <a:xfrm>
            <a:off x="4230688" y="2998788"/>
            <a:ext cx="4105275" cy="590550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>
                <a:latin typeface="Tahoma" panose="020B0604030504040204" pitchFamily="34" charset="0"/>
              </a:rPr>
              <a:t>The top row in the submatrix was covered, and we returned again Step1. </a:t>
            </a:r>
          </a:p>
        </p:txBody>
      </p:sp>
      <p:sp>
        <p:nvSpPr>
          <p:cNvPr id="23569" name="Text Box 14"/>
          <p:cNvSpPr txBox="1">
            <a:spLocks noChangeArrowheads="1"/>
          </p:cNvSpPr>
          <p:nvPr/>
        </p:nvSpPr>
        <p:spPr bwMode="auto">
          <a:xfrm>
            <a:off x="4159250" y="4727575"/>
            <a:ext cx="3457575" cy="835025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 dirty="0">
                <a:latin typeface="Tahoma" panose="020B0604030504040204" pitchFamily="34" charset="0"/>
              </a:rPr>
              <a:t>The </a:t>
            </a:r>
            <a:r>
              <a:rPr lang="tr-TR" altLang="zh-TW" sz="1600" b="1" dirty="0" err="1" smtClean="0">
                <a:latin typeface="Tahoma" panose="020B0604030504040204" pitchFamily="34" charset="0"/>
              </a:rPr>
              <a:t>third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 </a:t>
            </a:r>
            <a:r>
              <a:rPr lang="en-US" altLang="zh-TW" sz="1600" b="1" dirty="0">
                <a:latin typeface="Tahoma" panose="020B0604030504040204" pitchFamily="34" charset="0"/>
              </a:rPr>
              <a:t>(and only) row in the new </a:t>
            </a:r>
            <a:r>
              <a:rPr lang="en-US" altLang="zh-TW" sz="1600" b="1" dirty="0" err="1" smtClean="0">
                <a:latin typeface="Tahoma" panose="020B0604030504040204" pitchFamily="34" charset="0"/>
              </a:rPr>
              <a:t>subm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a</a:t>
            </a:r>
            <a:r>
              <a:rPr lang="en-US" altLang="zh-TW" sz="1600" b="1" dirty="0" err="1" smtClean="0">
                <a:latin typeface="Tahoma" panose="020B0604030504040204" pitchFamily="34" charset="0"/>
              </a:rPr>
              <a:t>trix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 </a:t>
            </a:r>
            <a:r>
              <a:rPr lang="en-US" altLang="zh-TW" sz="1600" b="1" dirty="0">
                <a:latin typeface="Tahoma" panose="020B0604030504040204" pitchFamily="34" charset="0"/>
              </a:rPr>
              <a:t>was multiplied by 2 to introduce a leading 1.</a:t>
            </a:r>
          </a:p>
        </p:txBody>
      </p:sp>
      <p:sp>
        <p:nvSpPr>
          <p:cNvPr id="23570" name="Rectangle 15"/>
          <p:cNvSpPr>
            <a:spLocks noChangeArrowheads="1"/>
          </p:cNvSpPr>
          <p:nvPr/>
        </p:nvSpPr>
        <p:spPr bwMode="auto">
          <a:xfrm>
            <a:off x="1062038" y="4367213"/>
            <a:ext cx="2305050" cy="647700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71" name="Line 16"/>
          <p:cNvSpPr>
            <a:spLocks noChangeShapeType="1"/>
          </p:cNvSpPr>
          <p:nvPr/>
        </p:nvSpPr>
        <p:spPr bwMode="auto">
          <a:xfrm flipV="1">
            <a:off x="2790825" y="4078288"/>
            <a:ext cx="0" cy="144462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3572" name="Line 17"/>
          <p:cNvSpPr>
            <a:spLocks noChangeShapeType="1"/>
          </p:cNvSpPr>
          <p:nvPr/>
        </p:nvSpPr>
        <p:spPr bwMode="auto">
          <a:xfrm>
            <a:off x="2790825" y="4222750"/>
            <a:ext cx="1655763" cy="0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3573" name="Text Box 18"/>
          <p:cNvSpPr txBox="1">
            <a:spLocks noChangeArrowheads="1"/>
          </p:cNvSpPr>
          <p:nvPr/>
        </p:nvSpPr>
        <p:spPr bwMode="auto">
          <a:xfrm>
            <a:off x="4448175" y="3935413"/>
            <a:ext cx="3095625" cy="5905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>
                <a:latin typeface="Tahoma" panose="020B0604030504040204" pitchFamily="34" charset="0"/>
              </a:rPr>
              <a:t>Leftmost nonzero column in the new submatrix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Step</a:t>
            </a:r>
            <a:r>
              <a:rPr lang="tr-TR" altLang="zh-TW" sz="2200" dirty="0" smtClean="0"/>
              <a:t>6</a:t>
            </a:r>
            <a:r>
              <a:rPr lang="en-US" altLang="zh-TW" sz="2200" dirty="0" smtClean="0"/>
              <a:t>. </a:t>
            </a:r>
            <a:r>
              <a:rPr lang="tr-TR" altLang="zh-TW" sz="2200" dirty="0" err="1" smtClean="0"/>
              <a:t>For</a:t>
            </a:r>
            <a:r>
              <a:rPr lang="tr-TR" altLang="zh-TW" sz="2200" dirty="0" smtClean="0"/>
              <a:t> </a:t>
            </a:r>
            <a:r>
              <a:rPr lang="tr-TR" altLang="zh-TW" sz="2200" dirty="0" err="1" smtClean="0"/>
              <a:t>each</a:t>
            </a:r>
            <a:r>
              <a:rPr lang="tr-TR" altLang="zh-TW" sz="2200" dirty="0" smtClean="0"/>
              <a:t> </a:t>
            </a:r>
            <a:r>
              <a:rPr lang="tr-TR" altLang="zh-TW" sz="2200" dirty="0" err="1" smtClean="0"/>
              <a:t>row</a:t>
            </a:r>
            <a:r>
              <a:rPr lang="tr-TR" altLang="zh-TW" sz="2200" dirty="0" smtClean="0"/>
              <a:t> </a:t>
            </a:r>
            <a:r>
              <a:rPr lang="tr-TR" altLang="zh-TW" sz="2200" dirty="0" err="1" smtClean="0"/>
              <a:t>below</a:t>
            </a:r>
            <a:r>
              <a:rPr lang="tr-TR" altLang="zh-TW" sz="2200" dirty="0" smtClean="0"/>
              <a:t> </a:t>
            </a:r>
            <a:r>
              <a:rPr lang="tr-TR" altLang="zh-TW" sz="2200" dirty="0" err="1" smtClean="0"/>
              <a:t>the</a:t>
            </a:r>
            <a:r>
              <a:rPr lang="tr-TR" altLang="zh-TW" sz="2200" dirty="0" smtClean="0"/>
              <a:t> top </a:t>
            </a:r>
            <a:r>
              <a:rPr lang="tr-TR" altLang="zh-TW" sz="2200" dirty="0" err="1" smtClean="0"/>
              <a:t>row</a:t>
            </a:r>
            <a:r>
              <a:rPr lang="tr-TR" altLang="zh-TW" sz="2200" dirty="0" smtClean="0"/>
              <a:t>, a</a:t>
            </a:r>
            <a:r>
              <a:rPr lang="en-US" altLang="zh-TW" sz="2200" dirty="0" err="1" smtClean="0"/>
              <a:t>dd</a:t>
            </a:r>
            <a:r>
              <a:rPr lang="en-US" altLang="zh-TW" sz="2200" dirty="0" smtClean="0"/>
              <a:t> suitable multiples of the row to the rows </a:t>
            </a:r>
            <a:r>
              <a:rPr lang="tr-TR" altLang="zh-TW" sz="2200" dirty="0" err="1" smtClean="0"/>
              <a:t>above</a:t>
            </a:r>
            <a:r>
              <a:rPr lang="en-US" altLang="zh-TW" sz="2200" dirty="0" smtClean="0"/>
              <a:t> so that all entries </a:t>
            </a:r>
            <a:r>
              <a:rPr lang="tr-TR" altLang="zh-TW" sz="2200" dirty="0" err="1" smtClean="0"/>
              <a:t>above</a:t>
            </a:r>
            <a:r>
              <a:rPr lang="en-US" altLang="zh-TW" sz="2200" dirty="0" smtClean="0"/>
              <a:t> the leading 1 </a:t>
            </a:r>
            <a:r>
              <a:rPr lang="tr-TR" altLang="zh-TW" sz="2200" dirty="0" smtClean="0"/>
              <a:t>of </a:t>
            </a:r>
            <a:r>
              <a:rPr lang="tr-TR" altLang="zh-TW" sz="2200" dirty="0" err="1" smtClean="0"/>
              <a:t>the</a:t>
            </a:r>
            <a:r>
              <a:rPr lang="tr-TR" altLang="zh-TW" sz="2200" dirty="0" smtClean="0"/>
              <a:t> </a:t>
            </a:r>
            <a:r>
              <a:rPr lang="tr-TR" altLang="zh-TW" sz="2200" dirty="0" err="1" smtClean="0"/>
              <a:t>row</a:t>
            </a:r>
            <a:r>
              <a:rPr lang="tr-TR" altLang="zh-TW" sz="2200" dirty="0" smtClean="0"/>
              <a:t> </a:t>
            </a:r>
            <a:r>
              <a:rPr lang="en-US" altLang="zh-TW" sz="2200" dirty="0" smtClean="0"/>
              <a:t>become zeros</a:t>
            </a:r>
            <a:endParaRPr lang="tr-TR" altLang="zh-TW" sz="2200" dirty="0"/>
          </a:p>
          <a:p>
            <a:endParaRPr lang="tr-TR" altLang="zh-TW" sz="2800" dirty="0" smtClean="0"/>
          </a:p>
          <a:p>
            <a:endParaRPr lang="tr-TR" altLang="zh-TW" sz="2800" dirty="0"/>
          </a:p>
          <a:p>
            <a:endParaRPr lang="tr-TR" altLang="zh-TW" sz="2800" dirty="0" smtClean="0"/>
          </a:p>
          <a:p>
            <a:endParaRPr lang="tr-TR" altLang="zh-TW" sz="2800" dirty="0"/>
          </a:p>
          <a:p>
            <a:endParaRPr lang="tr-TR" altLang="zh-TW" sz="2800" dirty="0" smtClean="0"/>
          </a:p>
          <a:p>
            <a:endParaRPr lang="tr-TR" altLang="zh-TW" sz="2200" dirty="0" smtClean="0"/>
          </a:p>
          <a:p>
            <a:r>
              <a:rPr lang="en-US" altLang="zh-TW" sz="2200" dirty="0" smtClean="0"/>
              <a:t>The </a:t>
            </a:r>
            <a:r>
              <a:rPr lang="tr-TR" altLang="zh-TW" sz="2200" b="1" dirty="0" smtClean="0"/>
              <a:t>final</a:t>
            </a:r>
            <a:r>
              <a:rPr lang="en-US" altLang="zh-TW" sz="2200" dirty="0" smtClean="0"/>
              <a:t> matrix is in </a:t>
            </a:r>
            <a:r>
              <a:rPr lang="en-US" altLang="zh-TW" sz="2200" b="1" dirty="0" smtClean="0"/>
              <a:t>reduced</a:t>
            </a:r>
            <a:r>
              <a:rPr lang="en-US" altLang="zh-TW" sz="2200" dirty="0" smtClean="0"/>
              <a:t> </a:t>
            </a:r>
            <a:r>
              <a:rPr lang="en-US" altLang="zh-TW" sz="2200" b="1" dirty="0" smtClean="0"/>
              <a:t>row-echelon form</a:t>
            </a:r>
            <a:endParaRPr lang="zh-TW" altLang="en-US" sz="2200" b="1" dirty="0" smtClean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4FF42B-BEE8-4FB8-BD14-7892A20DE910}" type="datetime1">
              <a:rPr lang="en-US" altLang="zh-TW" smtClean="0"/>
              <a:pPr>
                <a:defRPr/>
              </a:pPr>
              <a:t>10/3/2021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Elementary Linear Algorithm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591C-BDE2-4361-91DC-DCF0C142497C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3505200" y="3298787"/>
            <a:ext cx="649287" cy="0"/>
          </a:xfrm>
          <a:prstGeom prst="line">
            <a:avLst/>
          </a:prstGeom>
          <a:noFill/>
          <a:ln w="9525">
            <a:solidFill>
              <a:srgbClr val="CC99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47344" y="2759037"/>
            <a:ext cx="3744912" cy="1079500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 dirty="0" smtClean="0">
                <a:latin typeface="Tahoma" panose="020B0604030504040204" pitchFamily="34" charset="0"/>
              </a:rPr>
              <a:t>5 </a:t>
            </a:r>
            <a:r>
              <a:rPr lang="en-US" altLang="zh-TW" sz="1600" b="1" dirty="0">
                <a:latin typeface="Tahoma" panose="020B0604030504040204" pitchFamily="34" charset="0"/>
              </a:rPr>
              <a:t>times the 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2nd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 </a:t>
            </a:r>
            <a:r>
              <a:rPr lang="en-US" altLang="zh-TW" sz="1600" b="1" dirty="0">
                <a:latin typeface="Tahoma" panose="020B0604030504040204" pitchFamily="34" charset="0"/>
              </a:rPr>
              <a:t>row of the 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matrix </a:t>
            </a:r>
            <a:r>
              <a:rPr lang="en-US" altLang="zh-TW" sz="1600" b="1" dirty="0">
                <a:latin typeface="Tahoma" panose="020B0604030504040204" pitchFamily="34" charset="0"/>
              </a:rPr>
              <a:t>was added to 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the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 1st 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row </a:t>
            </a:r>
            <a:r>
              <a:rPr lang="en-US" altLang="zh-TW" sz="1600" b="1" dirty="0">
                <a:latin typeface="Tahoma" panose="020B0604030504040204" pitchFamily="34" charset="0"/>
              </a:rPr>
              <a:t>of the 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matrix </a:t>
            </a:r>
            <a:r>
              <a:rPr lang="en-US" altLang="zh-TW" sz="1600" b="1" dirty="0">
                <a:latin typeface="Tahoma" panose="020B0604030504040204" pitchFamily="34" charset="0"/>
              </a:rPr>
              <a:t>to introduce a zero </a:t>
            </a:r>
            <a:r>
              <a:rPr lang="tr-TR" altLang="zh-TW" sz="1600" b="1" dirty="0" err="1" smtClean="0">
                <a:latin typeface="Tahoma" panose="020B0604030504040204" pitchFamily="34" charset="0"/>
              </a:rPr>
              <a:t>above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 </a:t>
            </a:r>
            <a:r>
              <a:rPr lang="en-US" altLang="zh-TW" sz="1600" b="1" dirty="0">
                <a:latin typeface="Tahoma" panose="020B0604030504040204" pitchFamily="34" charset="0"/>
              </a:rPr>
              <a:t>the leading 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1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 of 2nd </a:t>
            </a:r>
            <a:r>
              <a:rPr lang="tr-TR" altLang="zh-TW" sz="1600" b="1" dirty="0" err="1" smtClean="0">
                <a:latin typeface="Tahoma" panose="020B0604030504040204" pitchFamily="34" charset="0"/>
              </a:rPr>
              <a:t>row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.</a:t>
            </a:r>
            <a:endParaRPr lang="en-US" altLang="zh-TW" sz="1600" b="1" dirty="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43891" y="2743200"/>
                <a:ext cx="2585323" cy="130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   2   0   3   −</m:t>
                              </m:r>
                              <m:f>
                                <m:f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num>
                                <m:den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−16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0   1    0   −</m:t>
                              </m:r>
                              <m:f>
                                <m:f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     −6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0   0   0    0       1              2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91" y="2743200"/>
                <a:ext cx="2585323" cy="13062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3048000" y="4795412"/>
            <a:ext cx="1099344" cy="5188"/>
          </a:xfrm>
          <a:prstGeom prst="line">
            <a:avLst/>
          </a:prstGeom>
          <a:noFill/>
          <a:ln w="9525">
            <a:solidFill>
              <a:srgbClr val="CC99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147344" y="4114800"/>
            <a:ext cx="3744912" cy="1323439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zh-TW" sz="1600" b="1" dirty="0" smtClean="0">
                <a:latin typeface="Tahoma" panose="020B0604030504040204" pitchFamily="34" charset="0"/>
              </a:rPr>
              <a:t>7/2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 </a:t>
            </a:r>
            <a:r>
              <a:rPr lang="en-US" altLang="zh-TW" sz="1600" b="1" dirty="0">
                <a:latin typeface="Tahoma" panose="020B0604030504040204" pitchFamily="34" charset="0"/>
              </a:rPr>
              <a:t>times the 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3rd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 </a:t>
            </a:r>
            <a:r>
              <a:rPr lang="en-US" altLang="zh-TW" sz="1600" b="1" dirty="0">
                <a:latin typeface="Tahoma" panose="020B0604030504040204" pitchFamily="34" charset="0"/>
              </a:rPr>
              <a:t>row 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was </a:t>
            </a:r>
            <a:r>
              <a:rPr lang="en-US" altLang="zh-TW" sz="1600" b="1" dirty="0">
                <a:latin typeface="Tahoma" panose="020B0604030504040204" pitchFamily="34" charset="0"/>
              </a:rPr>
              <a:t>added to 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the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 2nd 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row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 </a:t>
            </a:r>
            <a:r>
              <a:rPr lang="tr-TR" altLang="zh-TW" sz="1600" b="1" dirty="0" err="1" smtClean="0">
                <a:latin typeface="Tahoma" panose="020B0604030504040204" pitchFamily="34" charset="0"/>
              </a:rPr>
              <a:t>and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 23/2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 times the 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3rd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 row was added to the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 1st 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row to </a:t>
            </a:r>
            <a:r>
              <a:rPr lang="en-US" altLang="zh-TW" sz="1600" b="1" dirty="0">
                <a:latin typeface="Tahoma" panose="020B0604030504040204" pitchFamily="34" charset="0"/>
              </a:rPr>
              <a:t>introduce 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zero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es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 </a:t>
            </a:r>
            <a:r>
              <a:rPr lang="tr-TR" altLang="zh-TW" sz="1600" b="1" dirty="0" err="1" smtClean="0">
                <a:latin typeface="Tahoma" panose="020B0604030504040204" pitchFamily="34" charset="0"/>
              </a:rPr>
              <a:t>above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 </a:t>
            </a:r>
            <a:r>
              <a:rPr lang="en-US" altLang="zh-TW" sz="1600" b="1" dirty="0">
                <a:latin typeface="Tahoma" panose="020B0604030504040204" pitchFamily="34" charset="0"/>
              </a:rPr>
              <a:t>the leading 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1</a:t>
            </a:r>
            <a:r>
              <a:rPr lang="tr-TR" altLang="zh-TW" sz="1600" b="1" dirty="0" smtClean="0">
                <a:latin typeface="Tahoma" panose="020B0604030504040204" pitchFamily="34" charset="0"/>
              </a:rPr>
              <a:t> of 3rd </a:t>
            </a:r>
            <a:r>
              <a:rPr lang="tr-TR" altLang="zh-TW" sz="1600" b="1" dirty="0" err="1" smtClean="0">
                <a:latin typeface="Tahoma" panose="020B0604030504040204" pitchFamily="34" charset="0"/>
              </a:rPr>
              <a:t>row</a:t>
            </a:r>
            <a:r>
              <a:rPr lang="en-US" altLang="zh-TW" sz="1600" b="1" dirty="0" smtClean="0">
                <a:latin typeface="Tahoma" panose="020B0604030504040204" pitchFamily="34" charset="0"/>
              </a:rPr>
              <a:t>.</a:t>
            </a:r>
            <a:endParaRPr lang="en-US" altLang="zh-TW" sz="1600" b="1" dirty="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26505" y="4357616"/>
                <a:ext cx="199234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1   2   0   3     0    7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0   0   1    0    0    1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0   0   0    0    1    2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05" y="4357616"/>
                <a:ext cx="1992340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0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D91A8B9-037C-4C5B-BBF5-28B77804AAB5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245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702D019-66DC-49E7-8F57-1DA10D54A645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23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1-2 Elimination Methods</a:t>
            </a:r>
            <a:endParaRPr lang="zh-TW" altLang="en-US" smtClean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smtClean="0"/>
              <a:t>Step1~Step5: the above procedure produces a row-echelon form and is called </a:t>
            </a:r>
            <a:r>
              <a:rPr lang="en-US" altLang="zh-TW" sz="2200" smtClean="0">
                <a:solidFill>
                  <a:srgbClr val="FF0000"/>
                </a:solidFill>
              </a:rPr>
              <a:t>Gaussian elimination</a:t>
            </a:r>
          </a:p>
          <a:p>
            <a:pPr eaLnBrk="1" hangingPunct="1"/>
            <a:r>
              <a:rPr lang="en-US" altLang="zh-TW" sz="2200" smtClean="0"/>
              <a:t>Step1~Step6: the above procedure produces a reduced row-echelon form and is called </a:t>
            </a:r>
            <a:r>
              <a:rPr lang="en-US" altLang="zh-TW" sz="2200" smtClean="0">
                <a:solidFill>
                  <a:srgbClr val="FF0000"/>
                </a:solidFill>
              </a:rPr>
              <a:t>Gaussian-Jordan elimination</a:t>
            </a:r>
          </a:p>
          <a:p>
            <a:pPr eaLnBrk="1" hangingPunct="1"/>
            <a:r>
              <a:rPr lang="en-US" altLang="zh-TW" sz="2200" smtClean="0"/>
              <a:t>Every matrix has </a:t>
            </a:r>
            <a:r>
              <a:rPr lang="en-US" altLang="zh-TW" sz="2200" b="1" smtClean="0">
                <a:solidFill>
                  <a:srgbClr val="0000FF"/>
                </a:solidFill>
              </a:rPr>
              <a:t>a unique reduced row-echelon</a:t>
            </a:r>
            <a:r>
              <a:rPr lang="en-US" altLang="zh-TW" sz="2200" smtClean="0"/>
              <a:t> form but a row-echelon form of a given matrix is not unique</a:t>
            </a:r>
          </a:p>
          <a:p>
            <a:pPr eaLnBrk="1" hangingPunct="1"/>
            <a:r>
              <a:rPr lang="en-US" altLang="zh-TW" sz="2200" smtClean="0"/>
              <a:t>Back-Substitution</a:t>
            </a:r>
          </a:p>
          <a:p>
            <a:pPr lvl="1" eaLnBrk="1" hangingPunct="1"/>
            <a:r>
              <a:rPr lang="en-US" altLang="zh-TW" sz="2000" smtClean="0"/>
              <a:t>To solve a system of linear equations by using Gaussian elimination to bring the augmented matrix into row-echelon form </a:t>
            </a:r>
            <a:r>
              <a:rPr lang="en-US" altLang="zh-TW" sz="2000" b="1" smtClean="0">
                <a:solidFill>
                  <a:srgbClr val="0000FF"/>
                </a:solidFill>
              </a:rPr>
              <a:t>without continuing all the way to the reduced row-echelon form</a:t>
            </a:r>
            <a:r>
              <a:rPr lang="en-US" altLang="zh-TW" sz="2000" smtClean="0"/>
              <a:t>.</a:t>
            </a:r>
          </a:p>
          <a:p>
            <a:pPr lvl="1" eaLnBrk="1" hangingPunct="1"/>
            <a:r>
              <a:rPr lang="en-US" altLang="zh-TW" sz="2000" smtClean="0"/>
              <a:t>When this is done, the corresponding system of equations can be solved by solved by a technique called</a:t>
            </a:r>
            <a:r>
              <a:rPr lang="en-US" altLang="zh-TW" sz="2000" smtClean="0">
                <a:solidFill>
                  <a:schemeClr val="hlink"/>
                </a:solidFill>
              </a:rPr>
              <a:t> </a:t>
            </a:r>
            <a:r>
              <a:rPr lang="en-US" altLang="zh-TW" sz="2000" smtClean="0">
                <a:solidFill>
                  <a:srgbClr val="FF0000"/>
                </a:solidFill>
              </a:rPr>
              <a:t>back-substitution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1-2 Example 4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4648200" cy="4530725"/>
          </a:xfrm>
        </p:spPr>
        <p:txBody>
          <a:bodyPr/>
          <a:lstStyle/>
          <a:p>
            <a:pPr eaLnBrk="1" hangingPunct="1"/>
            <a:r>
              <a:rPr lang="en-US" altLang="zh-TW" sz="2200" dirty="0" smtClean="0"/>
              <a:t>Solve by Gauss-Jordan elimination</a:t>
            </a:r>
          </a:p>
          <a:p>
            <a:endParaRPr lang="zh-TW" altLang="en-US" sz="2200" dirty="0" smtClean="0"/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66800" y="1828800"/>
          <a:ext cx="365760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" name="方程式" r:id="rId4" imgW="2349500" imgH="914400" progId="Equation.3">
                  <p:embed/>
                </p:oleObj>
              </mc:Choice>
              <mc:Fallback>
                <p:oleObj name="方程式" r:id="rId4" imgW="23495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3657600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02860" y="2129203"/>
                <a:ext cx="3182538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     3   −2      0     2      0        0</m:t>
                                  </m:r>
                                </m:e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     6   −5 −2    4  −3   −1</m:t>
                                  </m:r>
                                </m:e>
                              </m:eqAr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0     0       5     10     0     15       5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2     6       0       8     4     18       6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860" y="2129203"/>
                <a:ext cx="3182538" cy="1020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2860" y="3606482"/>
                <a:ext cx="3182538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     3   −2      0     2      0        0</m:t>
                                  </m:r>
                                </m:e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0     0   −1 −2    0  −3   −1</m:t>
                                  </m:r>
                                </m:e>
                              </m:eqAr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0     0       5     10     0     15       5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0     0       4       8     0     18       6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860" y="3606482"/>
                <a:ext cx="3182538" cy="10204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31702" y="3606482"/>
                <a:ext cx="3259482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     3   −2      0     2      0        0</m:t>
                                  </m:r>
                                </m:e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0     0       1       2      0       3        1</m:t>
                                  </m:r>
                                </m:e>
                              </m:eqAr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0     0       5     10     0     15       5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0     0       4       8     0     18       6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02" y="3606482"/>
                <a:ext cx="3259482" cy="10204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64388" y="5083761"/>
                <a:ext cx="324505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     3   −2      0     2      0        0</m:t>
                                  </m:r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0     0       1       2      0       3       1</m:t>
                                  </m:r>
                                </m:e>
                              </m:eqAr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0     0       0       0    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 0    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 1/3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0     0       0       0      0       0       0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388" y="5083761"/>
                <a:ext cx="3245055" cy="1020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31702" y="5058700"/>
                <a:ext cx="3259482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     3   −2      0     2      0        0</m:t>
                                  </m:r>
                                </m:e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0     0       1       2      0       3       1</m:t>
                                  </m:r>
                                </m:e>
                              </m:eqAr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0     0       0       0      0       0       0 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0     0       0       0     0       6       2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02" y="5058700"/>
                <a:ext cx="3259482" cy="10204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3" idx="2"/>
            <a:endCxn id="7" idx="0"/>
          </p:cNvCxnSpPr>
          <p:nvPr/>
        </p:nvCxnSpPr>
        <p:spPr>
          <a:xfrm>
            <a:off x="6694129" y="3149675"/>
            <a:ext cx="0" cy="45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24400" y="4116718"/>
            <a:ext cx="43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24400" y="5486400"/>
            <a:ext cx="378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19492" y="4601893"/>
            <a:ext cx="0" cy="45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 Example </a:t>
            </a:r>
            <a:r>
              <a:rPr lang="tr-TR" altLang="zh-TW" dirty="0" smtClean="0"/>
              <a:t>4</a:t>
            </a:r>
            <a:endParaRPr lang="zh-TW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447800"/>
                <a:ext cx="8153400" cy="4683125"/>
              </a:xfrm>
            </p:spPr>
            <p:txBody>
              <a:bodyPr/>
              <a:lstStyle/>
              <a:p>
                <a:r>
                  <a:rPr lang="en-US" altLang="zh-TW" sz="2200" dirty="0" smtClean="0"/>
                  <a:t>From the computations, a row-echelon form of the augmented matrix is given. </a:t>
                </a:r>
              </a:p>
              <a:p>
                <a:endParaRPr lang="en-US" altLang="zh-TW" sz="2200" dirty="0" smtClean="0"/>
              </a:p>
              <a:p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r>
                  <a:rPr lang="en-US" altLang="zh-TW" sz="2200" dirty="0" smtClean="0"/>
                  <a:t>To solve the system of equations:</a:t>
                </a:r>
                <a:endParaRPr lang="tr-TR" altLang="zh-TW" sz="2200" dirty="0" smtClean="0"/>
              </a:p>
              <a:p>
                <a:endParaRPr lang="tr-TR" altLang="zh-TW" sz="2200" dirty="0"/>
              </a:p>
              <a:p>
                <a:endParaRPr lang="tr-TR" altLang="zh-TW" sz="2200" dirty="0" smtClean="0"/>
              </a:p>
              <a:p>
                <a:r>
                  <a:rPr lang="tr-TR" altLang="zh-TW" sz="2200" dirty="0" err="1" smtClean="0"/>
                  <a:t>Substitute</a:t>
                </a:r>
                <a:r>
                  <a:rPr lang="tr-TR" altLang="zh-TW" sz="2200" dirty="0" smtClean="0"/>
                  <a:t> </a:t>
                </a:r>
                <a:r>
                  <a:rPr lang="tr-TR" altLang="zh-TW" sz="2200" dirty="0" err="1" smtClean="0"/>
                  <a:t>for</a:t>
                </a:r>
                <a:r>
                  <a:rPr lang="tr-TR" altLang="zh-TW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altLang="zh-TW" sz="22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tr-TR" altLang="zh-TW" sz="2200" dirty="0" smtClean="0"/>
                  <a:t> </a:t>
                </a:r>
                <a:r>
                  <a:rPr lang="tr-TR" altLang="zh-TW" sz="2200" dirty="0" err="1" smtClean="0"/>
                  <a:t>and</a:t>
                </a:r>
                <a:r>
                  <a:rPr lang="tr-TR" altLang="zh-TW" sz="2200" dirty="0" smtClean="0"/>
                  <a:t> </a:t>
                </a:r>
                <a:r>
                  <a:rPr lang="tr-TR" altLang="zh-TW" sz="2200" dirty="0" err="1" smtClean="0"/>
                  <a:t>solve</a:t>
                </a:r>
                <a:r>
                  <a:rPr lang="tr-TR" altLang="zh-TW" sz="2200" dirty="0" smtClean="0"/>
                  <a:t> </a:t>
                </a:r>
                <a:r>
                  <a:rPr lang="tr-TR" altLang="zh-TW" sz="2200" dirty="0" err="1" smtClean="0"/>
                  <a:t>for</a:t>
                </a:r>
                <a:r>
                  <a:rPr lang="tr-TR" altLang="zh-TW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altLang="zh-TW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r-TR" altLang="zh-TW" sz="2200" dirty="0" smtClean="0"/>
                  <a:t> in </a:t>
                </a:r>
                <a:r>
                  <a:rPr lang="tr-TR" altLang="zh-TW" sz="2200" dirty="0" err="1" smtClean="0"/>
                  <a:t>the</a:t>
                </a:r>
                <a:r>
                  <a:rPr lang="tr-TR" altLang="zh-TW" sz="2200" dirty="0" smtClean="0"/>
                  <a:t> </a:t>
                </a:r>
                <a:r>
                  <a:rPr lang="tr-TR" altLang="zh-TW" sz="2200" dirty="0" err="1" smtClean="0"/>
                  <a:t>second</a:t>
                </a:r>
                <a:r>
                  <a:rPr lang="tr-TR" altLang="zh-TW" sz="2200" dirty="0" smtClean="0"/>
                  <a:t> </a:t>
                </a:r>
                <a:r>
                  <a:rPr lang="tr-TR" altLang="zh-TW" sz="2200" dirty="0" err="1" smtClean="0"/>
                  <a:t>equation</a:t>
                </a:r>
                <a:r>
                  <a:rPr lang="tr-TR" altLang="zh-TW" sz="2200" dirty="0" smtClean="0"/>
                  <a:t> in </a:t>
                </a:r>
                <a:r>
                  <a:rPr lang="tr-TR" altLang="zh-TW" sz="2200" dirty="0" err="1" smtClean="0"/>
                  <a:t>terms</a:t>
                </a:r>
                <a:r>
                  <a:rPr lang="tr-TR" altLang="zh-TW" sz="22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altLang="zh-TW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tr-TR" altLang="zh-TW" sz="2200" dirty="0" smtClean="0"/>
                  <a:t>. </a:t>
                </a:r>
                <a:r>
                  <a:rPr lang="tr-TR" altLang="zh-TW" sz="2200" dirty="0" err="1" smtClean="0"/>
                  <a:t>Then</a:t>
                </a:r>
                <a:r>
                  <a:rPr lang="tr-TR" altLang="zh-TW" sz="2200" dirty="0" smtClean="0"/>
                  <a:t>, </a:t>
                </a:r>
                <a:r>
                  <a:rPr lang="tr-TR" altLang="zh-TW" sz="2200" dirty="0" err="1" smtClean="0"/>
                  <a:t>substitute</a:t>
                </a:r>
                <a:r>
                  <a:rPr lang="tr-TR" altLang="zh-TW" sz="2200" dirty="0" smtClean="0"/>
                  <a:t> </a:t>
                </a:r>
                <a:r>
                  <a:rPr lang="tr-TR" altLang="zh-TW" sz="2200" dirty="0" err="1" smtClean="0"/>
                  <a:t>for</a:t>
                </a:r>
                <a:r>
                  <a:rPr lang="tr-TR" altLang="zh-TW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altLang="zh-TW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r-TR" altLang="zh-TW" sz="2200" dirty="0" smtClean="0"/>
                  <a:t> in </a:t>
                </a:r>
                <a:r>
                  <a:rPr lang="tr-TR" altLang="zh-TW" sz="2200" dirty="0" err="1" smtClean="0"/>
                  <a:t>the</a:t>
                </a:r>
                <a:r>
                  <a:rPr lang="tr-TR" altLang="zh-TW" sz="2200" dirty="0" smtClean="0"/>
                  <a:t> </a:t>
                </a:r>
                <a:r>
                  <a:rPr lang="tr-TR" altLang="zh-TW" sz="2200" dirty="0" err="1" smtClean="0"/>
                  <a:t>first</a:t>
                </a:r>
                <a:r>
                  <a:rPr lang="tr-TR" altLang="zh-TW" sz="2200" dirty="0" smtClean="0"/>
                  <a:t> </a:t>
                </a:r>
                <a:r>
                  <a:rPr lang="tr-TR" altLang="zh-TW" sz="2200" dirty="0" err="1" smtClean="0"/>
                  <a:t>equation</a:t>
                </a:r>
                <a:r>
                  <a:rPr lang="tr-TR" altLang="zh-TW" sz="2200" dirty="0" smtClean="0"/>
                  <a:t> </a:t>
                </a:r>
                <a:r>
                  <a:rPr lang="tr-TR" altLang="zh-TW" sz="2200" dirty="0" err="1" smtClean="0"/>
                  <a:t>to</a:t>
                </a:r>
                <a:r>
                  <a:rPr lang="tr-TR" altLang="zh-TW" sz="2200" dirty="0" smtClean="0"/>
                  <a:t> </a:t>
                </a:r>
                <a:r>
                  <a:rPr lang="tr-TR" altLang="zh-TW" sz="2200" dirty="0" err="1" smtClean="0"/>
                  <a:t>solve</a:t>
                </a:r>
                <a:r>
                  <a:rPr lang="tr-TR" altLang="zh-TW" sz="2200" dirty="0" smtClean="0"/>
                  <a:t> </a:t>
                </a:r>
                <a:r>
                  <a:rPr lang="tr-TR" altLang="zh-TW" sz="2200" dirty="0" err="1" smtClean="0"/>
                  <a:t>for</a:t>
                </a:r>
                <a:r>
                  <a:rPr lang="tr-TR" altLang="zh-TW" sz="2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altLang="zh-TW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altLang="zh-TW" sz="2200" dirty="0" smtClean="0"/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altLang="zh-TW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altLang="zh-TW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altLang="zh-TW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tr-TR" altLang="zh-TW" sz="2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altLang="zh-TW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tr-TR" altLang="zh-TW" sz="2200" dirty="0" smtClean="0"/>
                  <a:t>.</a:t>
                </a:r>
                <a:endParaRPr lang="en-US" altLang="zh-TW" sz="2200" dirty="0" smtClean="0"/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447800"/>
                <a:ext cx="8153400" cy="4683125"/>
              </a:xfrm>
              <a:blipFill>
                <a:blip r:embed="rId4"/>
                <a:stretch>
                  <a:fillRect l="-149" t="-911" r="-127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346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76400" y="2209800"/>
          <a:ext cx="28956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" name="方程式" r:id="rId5" imgW="1765300" imgH="914400" progId="Equation.3">
                  <p:embed/>
                </p:oleObj>
              </mc:Choice>
              <mc:Fallback>
                <p:oleObj name="方程式" r:id="rId5" imgW="17653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09800"/>
                        <a:ext cx="28956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12482795"/>
              </p:ext>
            </p:extLst>
          </p:nvPr>
        </p:nvGraphicFramePr>
        <p:xfrm>
          <a:off x="1447800" y="4114800"/>
          <a:ext cx="3124200" cy="1216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" name="方程式" r:id="rId7" imgW="2413000" imgH="939800" progId="Equation.3">
                  <p:embed/>
                </p:oleObj>
              </mc:Choice>
              <mc:Fallback>
                <p:oleObj name="方程式" r:id="rId7" imgW="24130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3124200" cy="1216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 Example </a:t>
            </a:r>
            <a:r>
              <a:rPr lang="tr-TR" altLang="zh-TW" smtClean="0"/>
              <a:t>5</a:t>
            </a:r>
            <a:endParaRPr lang="zh-TW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8810" y="1579377"/>
            <a:ext cx="7467600" cy="4530725"/>
          </a:xfrm>
        </p:spPr>
        <p:txBody>
          <a:bodyPr/>
          <a:lstStyle/>
          <a:p>
            <a:r>
              <a:rPr lang="en-US" altLang="zh-TW" sz="2200" dirty="0" smtClean="0"/>
              <a:t>Solve the system of equations by Gaussian elimination and back-substitution.</a:t>
            </a:r>
          </a:p>
        </p:txBody>
      </p:sp>
      <p:graphicFrame>
        <p:nvGraphicFramePr>
          <p:cNvPr id="2765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2514600"/>
          <a:ext cx="19812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方程式" r:id="rId4" imgW="1091726" imgH="660113" progId="Equation.3">
                  <p:embed/>
                </p:oleObj>
              </mc:Choice>
              <mc:Fallback>
                <p:oleObj name="方程式" r:id="rId4" imgW="1091726" imgH="6601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19812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10242" y="2675856"/>
                <a:ext cx="1838452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1      1       2       9</m:t>
                                  </m:r>
                                </m:e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     4  −3      1</m:t>
                                  </m:r>
                                </m:e>
                              </m:eqAr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3     6  −5     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242" y="2675856"/>
                <a:ext cx="1838452" cy="718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88521" y="3844740"/>
                <a:ext cx="1851276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1     1       2       9</m:t>
                                  </m:r>
                                </m:e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0      2  −7−17</m:t>
                                  </m:r>
                                </m:e>
                              </m:eqAr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 3−11−27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21" y="3844740"/>
                <a:ext cx="1851276" cy="7184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63373" y="3743789"/>
                <a:ext cx="2339743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1      1           2             9</m:t>
                                  </m:r>
                                </m:e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0      1  −7/2−17/2</m:t>
                                  </m:r>
                                </m:e>
                              </m:eqAr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  3  −11  −27/2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373" y="3743789"/>
                <a:ext cx="2339743" cy="880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62109" y="5117062"/>
                <a:ext cx="2335383" cy="739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1      1           2             9</m:t>
                                  </m:r>
                                </m:e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0      1  −7/2−17/2</m:t>
                                  </m:r>
                                </m:e>
                              </m:eqAr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0      0            1            3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09" y="5117062"/>
                <a:ext cx="2335383" cy="7396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2413728" y="4624158"/>
            <a:ext cx="0" cy="45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29468" y="3370155"/>
            <a:ext cx="0" cy="45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19270" y="4205669"/>
            <a:ext cx="504369" cy="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237378" y="5021001"/>
                <a:ext cx="1983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=9−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r-TR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378" y="5021001"/>
                <a:ext cx="1983428" cy="276999"/>
              </a:xfrm>
              <a:prstGeom prst="rect">
                <a:avLst/>
              </a:prstGeom>
              <a:blipFill>
                <a:blip r:embed="rId10"/>
                <a:stretch>
                  <a:fillRect l="-923" r="-2462" b="-2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184516" y="5298000"/>
                <a:ext cx="1744004" cy="795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r-TR" b="0" dirty="0" smtClean="0"/>
              </a:p>
              <a:p>
                <a:endParaRPr lang="tr-T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16" y="5298000"/>
                <a:ext cx="1744004" cy="7956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36006" y="5872587"/>
                <a:ext cx="609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06" y="5872587"/>
                <a:ext cx="609911" cy="276999"/>
              </a:xfrm>
              <a:prstGeom prst="rect">
                <a:avLst/>
              </a:prstGeom>
              <a:blipFill>
                <a:blip r:embed="rId12"/>
                <a:stretch>
                  <a:fillRect l="-4000" r="-9000" b="-869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>
          <a:xfrm>
            <a:off x="4111189" y="5638800"/>
            <a:ext cx="327336" cy="365760"/>
          </a:xfrm>
          <a:custGeom>
            <a:avLst/>
            <a:gdLst>
              <a:gd name="connsiteX0" fmla="*/ 327336 w 327336"/>
              <a:gd name="connsiteY0" fmla="*/ 365760 h 365760"/>
              <a:gd name="connsiteX1" fmla="*/ 12376 w 327336"/>
              <a:gd name="connsiteY1" fmla="*/ 223520 h 365760"/>
              <a:gd name="connsiteX2" fmla="*/ 93656 w 327336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336" h="365760">
                <a:moveTo>
                  <a:pt x="327336" y="365760"/>
                </a:moveTo>
                <a:cubicBezTo>
                  <a:pt x="189329" y="325120"/>
                  <a:pt x="51323" y="284480"/>
                  <a:pt x="12376" y="223520"/>
                </a:cubicBezTo>
                <a:cubicBezTo>
                  <a:pt x="-26571" y="162560"/>
                  <a:pt x="33542" y="81280"/>
                  <a:pt x="93656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Freeform 16"/>
          <p:cNvSpPr/>
          <p:nvPr/>
        </p:nvSpPr>
        <p:spPr>
          <a:xfrm>
            <a:off x="4072731" y="5242560"/>
            <a:ext cx="132114" cy="304800"/>
          </a:xfrm>
          <a:custGeom>
            <a:avLst/>
            <a:gdLst>
              <a:gd name="connsiteX0" fmla="*/ 132114 w 132114"/>
              <a:gd name="connsiteY0" fmla="*/ 304800 h 304800"/>
              <a:gd name="connsiteX1" fmla="*/ 34 w 132114"/>
              <a:gd name="connsiteY1" fmla="*/ 152400 h 304800"/>
              <a:gd name="connsiteX2" fmla="*/ 121954 w 132114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114" h="304800">
                <a:moveTo>
                  <a:pt x="132114" y="304800"/>
                </a:moveTo>
                <a:cubicBezTo>
                  <a:pt x="66920" y="254000"/>
                  <a:pt x="1727" y="203200"/>
                  <a:pt x="34" y="152400"/>
                </a:cubicBezTo>
                <a:cubicBezTo>
                  <a:pt x="-1659" y="101600"/>
                  <a:pt x="60147" y="50800"/>
                  <a:pt x="12195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Box 2"/>
          <p:cNvSpPr txBox="1"/>
          <p:nvPr/>
        </p:nvSpPr>
        <p:spPr>
          <a:xfrm>
            <a:off x="5850969" y="2627122"/>
            <a:ext cx="123330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Add</a:t>
            </a:r>
            <a:r>
              <a:rPr lang="tr-TR" sz="1600" dirty="0"/>
              <a:t> </a:t>
            </a:r>
            <a:r>
              <a:rPr lang="tr-TR" sz="1600" dirty="0" smtClean="0"/>
              <a:t>-2 </a:t>
            </a:r>
            <a:r>
              <a:rPr lang="tr-TR" sz="1600" dirty="0" err="1" smtClean="0"/>
              <a:t>times</a:t>
            </a:r>
            <a:r>
              <a:rPr lang="tr-TR" sz="1600" dirty="0" smtClean="0"/>
              <a:t> </a:t>
            </a:r>
            <a:r>
              <a:rPr lang="tr-TR" sz="1600" dirty="0" err="1" smtClean="0"/>
              <a:t>first</a:t>
            </a:r>
            <a:r>
              <a:rPr lang="tr-TR" sz="1600" dirty="0" smtClean="0"/>
              <a:t> </a:t>
            </a:r>
            <a:r>
              <a:rPr lang="tr-TR" sz="1600" dirty="0" err="1" smtClean="0"/>
              <a:t>row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second</a:t>
            </a:r>
            <a:r>
              <a:rPr lang="tr-TR" sz="1600" dirty="0" smtClean="0"/>
              <a:t> </a:t>
            </a:r>
            <a:r>
              <a:rPr lang="tr-TR" sz="1600" dirty="0" err="1" smtClean="0"/>
              <a:t>row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add</a:t>
            </a:r>
            <a:r>
              <a:rPr lang="tr-TR" sz="1600" dirty="0" smtClean="0"/>
              <a:t> -3</a:t>
            </a:r>
          </a:p>
          <a:p>
            <a:r>
              <a:rPr lang="tr-TR" sz="1600" dirty="0" smtClean="0"/>
              <a:t> </a:t>
            </a:r>
            <a:r>
              <a:rPr lang="tr-TR" sz="1600" dirty="0" err="1" smtClean="0"/>
              <a:t>times</a:t>
            </a:r>
            <a:r>
              <a:rPr lang="tr-TR" sz="1600" dirty="0" smtClean="0"/>
              <a:t> </a:t>
            </a:r>
            <a:r>
              <a:rPr lang="tr-TR" sz="1600" dirty="0" err="1" smtClean="0"/>
              <a:t>first</a:t>
            </a:r>
            <a:r>
              <a:rPr lang="tr-TR" sz="1600" dirty="0" smtClean="0"/>
              <a:t> </a:t>
            </a:r>
            <a:r>
              <a:rPr lang="tr-TR" sz="1600" dirty="0" err="1" smtClean="0"/>
              <a:t>row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third</a:t>
            </a:r>
            <a:r>
              <a:rPr lang="tr-TR" sz="1600" dirty="0" smtClean="0"/>
              <a:t> </a:t>
            </a:r>
            <a:r>
              <a:rPr lang="tr-TR" sz="1600" dirty="0" err="1" smtClean="0"/>
              <a:t>row</a:t>
            </a:r>
            <a:endParaRPr lang="tr-T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615225" y="4621365"/>
            <a:ext cx="260199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 err="1" smtClean="0"/>
              <a:t>Multiply</a:t>
            </a:r>
            <a:r>
              <a:rPr lang="tr-TR" sz="1600" dirty="0" smtClean="0"/>
              <a:t> </a:t>
            </a:r>
            <a:r>
              <a:rPr lang="tr-TR" sz="1600" dirty="0" err="1" smtClean="0"/>
              <a:t>second</a:t>
            </a:r>
            <a:r>
              <a:rPr lang="tr-TR" sz="1600" dirty="0" smtClean="0"/>
              <a:t> </a:t>
            </a:r>
            <a:r>
              <a:rPr lang="tr-TR" sz="1600" dirty="0" err="1" smtClean="0"/>
              <a:t>row</a:t>
            </a:r>
            <a:r>
              <a:rPr lang="tr-TR" sz="1600" dirty="0" smtClean="0"/>
              <a:t> </a:t>
            </a:r>
            <a:r>
              <a:rPr lang="tr-TR" sz="1600" dirty="0" err="1" smtClean="0"/>
              <a:t>by</a:t>
            </a:r>
            <a:r>
              <a:rPr lang="tr-TR" sz="1600" dirty="0" smtClean="0"/>
              <a:t> 1/2</a:t>
            </a:r>
            <a:endParaRPr lang="tr-TR" sz="1600" dirty="0"/>
          </a:p>
        </p:txBody>
      </p:sp>
      <p:sp>
        <p:nvSpPr>
          <p:cNvPr id="14" name="Rectangle 13"/>
          <p:cNvSpPr/>
          <p:nvPr/>
        </p:nvSpPr>
        <p:spPr>
          <a:xfrm>
            <a:off x="269275" y="3882287"/>
            <a:ext cx="876869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1600" dirty="0" err="1" smtClean="0"/>
              <a:t>Add</a:t>
            </a:r>
            <a:r>
              <a:rPr lang="tr-TR" sz="1600" dirty="0" smtClean="0"/>
              <a:t> </a:t>
            </a:r>
            <a:r>
              <a:rPr lang="tr-TR" sz="1600" dirty="0"/>
              <a:t>-3 </a:t>
            </a:r>
            <a:r>
              <a:rPr lang="tr-TR" sz="1600" dirty="0" err="1"/>
              <a:t>times</a:t>
            </a:r>
            <a:r>
              <a:rPr lang="tr-TR" sz="1600" dirty="0"/>
              <a:t> </a:t>
            </a:r>
            <a:r>
              <a:rPr lang="tr-TR" sz="1600" dirty="0" err="1" smtClean="0"/>
              <a:t>second</a:t>
            </a:r>
            <a:r>
              <a:rPr lang="tr-TR" sz="1600" dirty="0" smtClean="0"/>
              <a:t> </a:t>
            </a:r>
          </a:p>
          <a:p>
            <a:r>
              <a:rPr lang="tr-TR" sz="1600" dirty="0" err="1" smtClean="0"/>
              <a:t>row</a:t>
            </a:r>
            <a:r>
              <a:rPr lang="tr-TR" sz="1600" dirty="0" smtClean="0"/>
              <a:t> </a:t>
            </a: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third</a:t>
            </a:r>
            <a:r>
              <a:rPr lang="tr-TR" sz="1600" dirty="0"/>
              <a:t> </a:t>
            </a:r>
            <a:r>
              <a:rPr lang="tr-TR" sz="1600" dirty="0" err="1"/>
              <a:t>row</a:t>
            </a:r>
            <a:endParaRPr lang="tr-TR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38655" y="5512600"/>
            <a:ext cx="504369" cy="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1EF0CDD-A242-4837-9C28-FD92877B6D06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286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19D8CD9-5219-4736-BBDC-52C412A0F946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27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1-2 Homogeneous Linear Systems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4683125"/>
          </a:xfrm>
        </p:spPr>
        <p:txBody>
          <a:bodyPr/>
          <a:lstStyle/>
          <a:p>
            <a:pPr eaLnBrk="1" hangingPunct="1"/>
            <a:r>
              <a:rPr lang="en-US" altLang="zh-TW" sz="2200" dirty="0" smtClean="0"/>
              <a:t>A system of linear equations is said to be </a:t>
            </a:r>
            <a:r>
              <a:rPr lang="en-US" altLang="zh-TW" sz="2200" dirty="0" smtClean="0">
                <a:solidFill>
                  <a:srgbClr val="FF0000"/>
                </a:solidFill>
              </a:rPr>
              <a:t>homogeneous</a:t>
            </a:r>
            <a:r>
              <a:rPr lang="en-US" altLang="zh-TW" sz="2200" dirty="0" smtClean="0"/>
              <a:t> if the constant terms are all zero.</a:t>
            </a:r>
          </a:p>
          <a:p>
            <a:pPr eaLnBrk="1" hangingPunct="1"/>
            <a:endParaRPr lang="en-US" altLang="zh-TW" sz="2200" dirty="0" smtClean="0"/>
          </a:p>
          <a:p>
            <a:pPr eaLnBrk="1" hangingPunct="1"/>
            <a:endParaRPr lang="en-US" altLang="zh-TW" sz="2200" dirty="0" smtClean="0"/>
          </a:p>
          <a:p>
            <a:pPr eaLnBrk="1" hangingPunct="1"/>
            <a:endParaRPr lang="en-US" altLang="zh-TW" sz="2200" dirty="0" smtClean="0"/>
          </a:p>
          <a:p>
            <a:pPr eaLnBrk="1" hangingPunct="1"/>
            <a:endParaRPr lang="en-US" altLang="zh-TW" sz="2200" dirty="0" smtClean="0"/>
          </a:p>
          <a:p>
            <a:pPr eaLnBrk="1" hangingPunct="1"/>
            <a:r>
              <a:rPr lang="en-US" altLang="zh-TW" sz="2200" dirty="0" smtClean="0"/>
              <a:t>Every homogeneous system of linear equation</a:t>
            </a:r>
            <a:r>
              <a:rPr lang="tr-TR" altLang="zh-TW" sz="2200" dirty="0" smtClean="0"/>
              <a:t>s</a:t>
            </a:r>
            <a:r>
              <a:rPr lang="en-US" altLang="zh-TW" sz="2200" dirty="0" smtClean="0"/>
              <a:t> is </a:t>
            </a:r>
            <a:r>
              <a:rPr lang="en-US" altLang="zh-TW" sz="2200" b="1" dirty="0" smtClean="0">
                <a:solidFill>
                  <a:srgbClr val="0000FF"/>
                </a:solidFill>
              </a:rPr>
              <a:t>consistent</a:t>
            </a:r>
            <a:r>
              <a:rPr lang="en-US" altLang="zh-TW" sz="2200" dirty="0" smtClean="0"/>
              <a:t>, since all such system have </a:t>
            </a:r>
            <a:r>
              <a:rPr lang="en-US" altLang="zh-TW" sz="2200" i="1" dirty="0" smtClean="0"/>
              <a:t>x</a:t>
            </a:r>
            <a:r>
              <a:rPr lang="en-US" altLang="zh-TW" sz="2200" baseline="-25000" dirty="0" smtClean="0"/>
              <a:t>1 </a:t>
            </a:r>
            <a:r>
              <a:rPr lang="en-US" altLang="zh-TW" sz="2200" dirty="0" smtClean="0"/>
              <a:t>= 0, </a:t>
            </a:r>
            <a:r>
              <a:rPr lang="en-US" altLang="zh-TW" sz="2200" i="1" dirty="0" smtClean="0"/>
              <a:t>x</a:t>
            </a:r>
            <a:r>
              <a:rPr lang="en-US" altLang="zh-TW" sz="2200" baseline="-25000" dirty="0" smtClean="0"/>
              <a:t>2 </a:t>
            </a:r>
            <a:r>
              <a:rPr lang="en-US" altLang="zh-TW" sz="2200" dirty="0" smtClean="0"/>
              <a:t>= 0, …, </a:t>
            </a:r>
            <a:r>
              <a:rPr lang="en-US" altLang="zh-TW" sz="2200" i="1" dirty="0" err="1" smtClean="0"/>
              <a:t>x</a:t>
            </a:r>
            <a:r>
              <a:rPr lang="en-US" altLang="zh-TW" sz="2200" i="1" baseline="-25000" dirty="0" err="1" smtClean="0"/>
              <a:t>n</a:t>
            </a:r>
            <a:r>
              <a:rPr lang="en-US" altLang="zh-TW" sz="2200" i="1" baseline="-25000" dirty="0" smtClean="0"/>
              <a:t> </a:t>
            </a:r>
            <a:r>
              <a:rPr lang="en-US" altLang="zh-TW" sz="2200" dirty="0" smtClean="0"/>
              <a:t>= 0 as a solution.</a:t>
            </a:r>
          </a:p>
          <a:p>
            <a:pPr lvl="1" eaLnBrk="1" hangingPunct="1"/>
            <a:r>
              <a:rPr lang="en-US" altLang="zh-TW" dirty="0" smtClean="0"/>
              <a:t>This solution is called the </a:t>
            </a:r>
            <a:r>
              <a:rPr lang="en-US" altLang="zh-TW" dirty="0" smtClean="0">
                <a:solidFill>
                  <a:srgbClr val="FF0000"/>
                </a:solidFill>
              </a:rPr>
              <a:t>trivial solution</a:t>
            </a:r>
            <a:r>
              <a:rPr lang="en-US" altLang="zh-TW" dirty="0" smtClean="0"/>
              <a:t>.</a:t>
            </a:r>
            <a:endParaRPr lang="en-US" altLang="zh-TW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TW" dirty="0" smtClean="0"/>
              <a:t>If there are other solutions, they are called </a:t>
            </a:r>
            <a:r>
              <a:rPr lang="en-US" altLang="zh-TW" dirty="0" smtClean="0">
                <a:solidFill>
                  <a:srgbClr val="FF0000"/>
                </a:solidFill>
              </a:rPr>
              <a:t>nontrivial solutions</a:t>
            </a:r>
            <a:r>
              <a:rPr lang="en-US" altLang="zh-TW" dirty="0" smtClean="0"/>
              <a:t>.</a:t>
            </a:r>
          </a:p>
          <a:p>
            <a:pPr eaLnBrk="1" hangingPunct="1"/>
            <a:r>
              <a:rPr lang="en-US" altLang="zh-TW" sz="2200" dirty="0" smtClean="0"/>
              <a:t>There are </a:t>
            </a:r>
            <a:r>
              <a:rPr lang="en-US" altLang="zh-TW" sz="2200" i="1" dirty="0" smtClean="0"/>
              <a:t>only two possibilities</a:t>
            </a:r>
            <a:r>
              <a:rPr lang="en-US" altLang="zh-TW" sz="2200" dirty="0" smtClean="0"/>
              <a:t> for its solutions:</a:t>
            </a:r>
          </a:p>
          <a:p>
            <a:pPr lvl="1" eaLnBrk="1" hangingPunct="1"/>
            <a:r>
              <a:rPr lang="en-US" altLang="zh-TW" dirty="0" smtClean="0"/>
              <a:t>There is </a:t>
            </a:r>
            <a:r>
              <a:rPr lang="en-US" altLang="zh-TW" b="1" dirty="0" smtClean="0">
                <a:solidFill>
                  <a:srgbClr val="0000FF"/>
                </a:solidFill>
              </a:rPr>
              <a:t>only</a:t>
            </a:r>
            <a:r>
              <a:rPr lang="en-US" altLang="zh-TW" dirty="0" smtClean="0"/>
              <a:t> the trivial solution</a:t>
            </a:r>
          </a:p>
          <a:p>
            <a:pPr lvl="1" eaLnBrk="1" hangingPunct="1"/>
            <a:r>
              <a:rPr lang="en-US" altLang="zh-TW" dirty="0" smtClean="0"/>
              <a:t>There are </a:t>
            </a:r>
            <a:r>
              <a:rPr lang="en-US" altLang="zh-TW" b="1" dirty="0" smtClean="0">
                <a:solidFill>
                  <a:srgbClr val="0000FF"/>
                </a:solidFill>
              </a:rPr>
              <a:t>infinitely</a:t>
            </a:r>
            <a:r>
              <a:rPr lang="en-US" altLang="zh-TW" dirty="0" smtClean="0"/>
              <a:t> many solutions in addition to the trivial solution</a:t>
            </a:r>
            <a:endParaRPr lang="zh-TW" altLang="en-US" dirty="0" smtClean="0"/>
          </a:p>
        </p:txBody>
      </p:sp>
      <p:graphicFrame>
        <p:nvGraphicFramePr>
          <p:cNvPr id="28679" name="Object 4"/>
          <p:cNvGraphicFramePr>
            <a:graphicFrameLocks noChangeAspect="1"/>
          </p:cNvGraphicFramePr>
          <p:nvPr/>
        </p:nvGraphicFramePr>
        <p:xfrm>
          <a:off x="2819400" y="1676400"/>
          <a:ext cx="32004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" name="方程式" r:id="rId4" imgW="1778000" imgH="914400" progId="Equation.3">
                  <p:embed/>
                </p:oleObj>
              </mc:Choice>
              <mc:Fallback>
                <p:oleObj name="方程式" r:id="rId4" imgW="17780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76400"/>
                        <a:ext cx="32004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版面配置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98ED0B9-75C0-41D7-B31F-2449A8B99086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2970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8744C8A-C010-4872-8C5F-9786EF04E053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28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1-2 Example 7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eaLnBrk="1" hangingPunct="1"/>
            <a:r>
              <a:rPr lang="en-US" altLang="zh-TW" sz="2200" smtClean="0"/>
              <a:t>Solve the homogeneous system of linear equations by Gauss-Jordan elimination</a:t>
            </a:r>
          </a:p>
          <a:p>
            <a:pPr eaLnBrk="1" hangingPunct="1"/>
            <a:endParaRPr lang="en-US" altLang="zh-TW" sz="2200" smtClean="0"/>
          </a:p>
          <a:p>
            <a:pPr eaLnBrk="1" hangingPunct="1"/>
            <a:endParaRPr lang="en-US" altLang="zh-TW" sz="2000" smtClean="0"/>
          </a:p>
          <a:p>
            <a:pPr eaLnBrk="1" hangingPunct="1"/>
            <a:endParaRPr lang="en-US" altLang="zh-TW" sz="2000" smtClean="0"/>
          </a:p>
          <a:p>
            <a:pPr eaLnBrk="1" hangingPunct="1"/>
            <a:endParaRPr lang="en-US" altLang="zh-TW" sz="2000" smtClean="0"/>
          </a:p>
          <a:p>
            <a:pPr eaLnBrk="1" hangingPunct="1"/>
            <a:r>
              <a:rPr lang="en-US" altLang="zh-TW" sz="2200" smtClean="0"/>
              <a:t>The augmented matrix</a:t>
            </a:r>
            <a:endParaRPr lang="zh-TW" altLang="en-US" sz="22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3463" name="Rectangle 7"/>
              <p:cNvSpPr>
                <a:spLocks noGrp="1" noChangeArrowheads="1"/>
              </p:cNvSpPr>
              <p:nvPr>
                <p:ph type="body" sz="half" idx="2"/>
              </p:nvPr>
            </p:nvSpPr>
            <p:spPr>
              <a:xfrm>
                <a:off x="4648200" y="1447800"/>
                <a:ext cx="4038600" cy="4683125"/>
              </a:xfrm>
            </p:spPr>
            <p:txBody>
              <a:bodyPr/>
              <a:lstStyle/>
              <a:p>
                <a:pPr eaLnBrk="1" hangingPunct="1"/>
                <a:r>
                  <a:rPr lang="en-US" altLang="zh-TW" sz="2200" dirty="0" smtClean="0"/>
                  <a:t>Reducing this matrix to reduced row-echelon form</a:t>
                </a:r>
              </a:p>
              <a:p>
                <a:pPr eaLnBrk="1" hangingPunct="1"/>
                <a:endParaRPr lang="zh-TW" altLang="en-US" sz="2200" dirty="0" smtClean="0"/>
              </a:p>
              <a:p>
                <a:pPr eaLnBrk="1" hangingPunct="1"/>
                <a:endParaRPr lang="zh-TW" altLang="en-US" sz="2200" dirty="0" smtClean="0"/>
              </a:p>
              <a:p>
                <a:pPr eaLnBrk="1" hangingPunct="1"/>
                <a:endParaRPr lang="zh-TW" altLang="en-US" sz="2200" dirty="0" smtClean="0"/>
              </a:p>
              <a:p>
                <a:pPr eaLnBrk="1" hangingPunct="1"/>
                <a:r>
                  <a:rPr lang="tr-TR" altLang="zh-TW" sz="2200" dirty="0" err="1" smtClean="0"/>
                  <a:t>Let</a:t>
                </a:r>
                <a:r>
                  <a:rPr lang="tr-TR" altLang="zh-TW" sz="2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altLang="zh-TW" sz="2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tr-TR" altLang="zh-TW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altLang="zh-TW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altLang="zh-TW" sz="2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altLang="zh-TW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altLang="zh-TW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altLang="zh-TW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TW" altLang="en-US" sz="2200" dirty="0" smtClean="0"/>
              </a:p>
              <a:p>
                <a:pPr eaLnBrk="1" hangingPunct="1"/>
                <a:r>
                  <a:rPr lang="en-US" altLang="zh-TW" sz="2200" dirty="0" smtClean="0"/>
                  <a:t>The general solution is</a:t>
                </a:r>
              </a:p>
              <a:p>
                <a:pPr eaLnBrk="1" hangingPunct="1"/>
                <a:endParaRPr lang="en-US" altLang="zh-TW" sz="2200" dirty="0" smtClean="0"/>
              </a:p>
              <a:p>
                <a:pPr eaLnBrk="1" hangingPunct="1"/>
                <a:endParaRPr lang="en-US" altLang="zh-TW" sz="2200" dirty="0" smtClean="0"/>
              </a:p>
              <a:p>
                <a:pPr eaLnBrk="1" hangingPunct="1"/>
                <a:r>
                  <a:rPr lang="en-US" altLang="zh-TW" sz="2200" dirty="0" smtClean="0"/>
                  <a:t>Note: the trivial solution is</a:t>
                </a:r>
                <a:r>
                  <a:rPr lang="en-US" altLang="zh-TW" sz="2000" dirty="0" smtClean="0"/>
                  <a:t> obtained when </a:t>
                </a:r>
                <a:r>
                  <a:rPr lang="en-US" altLang="zh-TW" sz="2000" i="1" dirty="0" smtClean="0"/>
                  <a:t>s</a:t>
                </a:r>
                <a:r>
                  <a:rPr lang="en-US" altLang="zh-TW" sz="2000" dirty="0" smtClean="0"/>
                  <a:t> = </a:t>
                </a:r>
                <a:r>
                  <a:rPr lang="en-US" altLang="zh-TW" sz="2000" i="1" dirty="0" smtClean="0"/>
                  <a:t>t</a:t>
                </a:r>
                <a:r>
                  <a:rPr lang="en-US" altLang="zh-TW" sz="2000" dirty="0" smtClean="0"/>
                  <a:t> = 0</a:t>
                </a:r>
                <a:endParaRPr lang="en-US" altLang="zh-TW" sz="2600" dirty="0" smtClean="0"/>
              </a:p>
            </p:txBody>
          </p:sp>
        </mc:Choice>
        <mc:Fallback>
          <p:sp>
            <p:nvSpPr>
              <p:cNvPr id="403463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648200" y="1447800"/>
                <a:ext cx="4038600" cy="4683125"/>
              </a:xfrm>
              <a:blipFill>
                <a:blip r:embed="rId4"/>
                <a:stretch>
                  <a:fillRect l="-302" t="-9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4" name="Object 4"/>
          <p:cNvGraphicFramePr>
            <a:graphicFrameLocks noChangeAspect="1"/>
          </p:cNvGraphicFramePr>
          <p:nvPr/>
        </p:nvGraphicFramePr>
        <p:xfrm>
          <a:off x="1066800" y="2362200"/>
          <a:ext cx="27416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2" name="方程式" r:id="rId5" imgW="1828800" imgH="914400" progId="Equation.3">
                  <p:embed/>
                </p:oleObj>
              </mc:Choice>
              <mc:Fallback>
                <p:oleObj name="方程式" r:id="rId5" imgW="18288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27416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5"/>
          <p:cNvGraphicFramePr>
            <a:graphicFrameLocks noChangeAspect="1"/>
          </p:cNvGraphicFramePr>
          <p:nvPr/>
        </p:nvGraphicFramePr>
        <p:xfrm>
          <a:off x="1371600" y="4572000"/>
          <a:ext cx="221138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3" name="方程式" r:id="rId7" imgW="1803400" imgH="914400" progId="Equation.3">
                  <p:embed/>
                </p:oleObj>
              </mc:Choice>
              <mc:Fallback>
                <p:oleObj name="方程式" r:id="rId7" imgW="18034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2211388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836718"/>
              </p:ext>
            </p:extLst>
          </p:nvPr>
        </p:nvGraphicFramePr>
        <p:xfrm>
          <a:off x="5336031" y="2121694"/>
          <a:ext cx="223202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4" name="方程式" r:id="rId9" imgW="1333500" imgH="914400" progId="Equation.3">
                  <p:embed/>
                </p:oleObj>
              </mc:Choice>
              <mc:Fallback>
                <p:oleObj name="方程式" r:id="rId9" imgW="13335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6031" y="2121694"/>
                        <a:ext cx="2232025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198976"/>
              </p:ext>
            </p:extLst>
          </p:nvPr>
        </p:nvGraphicFramePr>
        <p:xfrm>
          <a:off x="5486400" y="4191000"/>
          <a:ext cx="1911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5" name="Denklem" r:id="rId11" imgW="1269720" imgH="457200" progId="Equation.3">
                  <p:embed/>
                </p:oleObj>
              </mc:Choice>
              <mc:Fallback>
                <p:oleObj name="Denklem" r:id="rId11" imgW="126972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91000"/>
                        <a:ext cx="19113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5410200" y="2168860"/>
            <a:ext cx="228600" cy="228600"/>
          </a:xfrm>
          <a:prstGeom prst="ellipse">
            <a:avLst/>
          </a:prstGeom>
          <a:solidFill>
            <a:srgbClr val="FF0000">
              <a:alpha val="0"/>
            </a:srgb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6503640" y="2852936"/>
            <a:ext cx="228600" cy="228600"/>
          </a:xfrm>
          <a:prstGeom prst="ellipse">
            <a:avLst/>
          </a:prstGeom>
          <a:solidFill>
            <a:srgbClr val="FF0000">
              <a:alpha val="0"/>
            </a:srgb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6143600" y="2528900"/>
            <a:ext cx="228600" cy="228600"/>
          </a:xfrm>
          <a:prstGeom prst="ellipse">
            <a:avLst/>
          </a:prstGeom>
          <a:solidFill>
            <a:srgbClr val="FF0000">
              <a:alpha val="0"/>
            </a:srgb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ight Brace 2"/>
          <p:cNvSpPr/>
          <p:nvPr/>
        </p:nvSpPr>
        <p:spPr>
          <a:xfrm>
            <a:off x="7416316" y="4191000"/>
            <a:ext cx="210331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TextBox 3"/>
          <p:cNvSpPr txBox="1"/>
          <p:nvPr/>
        </p:nvSpPr>
        <p:spPr>
          <a:xfrm>
            <a:off x="7568056" y="4118401"/>
            <a:ext cx="1542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err="1" smtClean="0"/>
              <a:t>Leading</a:t>
            </a:r>
            <a:r>
              <a:rPr lang="tr-TR" sz="1600" dirty="0" smtClean="0"/>
              <a:t> 1’s</a:t>
            </a:r>
          </a:p>
          <a:p>
            <a:r>
              <a:rPr lang="tr-TR" sz="1600" dirty="0" err="1"/>
              <a:t>c</a:t>
            </a:r>
            <a:r>
              <a:rPr lang="tr-TR" sz="1600" dirty="0" err="1" smtClean="0"/>
              <a:t>orrespond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endParaRPr lang="tr-TR" sz="1600" dirty="0" smtClean="0"/>
          </a:p>
          <a:p>
            <a:r>
              <a:rPr lang="tr-TR" sz="1600" dirty="0" err="1"/>
              <a:t>d</a:t>
            </a:r>
            <a:r>
              <a:rPr lang="tr-TR" sz="1600" dirty="0" err="1" smtClean="0"/>
              <a:t>ependent</a:t>
            </a:r>
            <a:r>
              <a:rPr lang="tr-TR" sz="1600" dirty="0" smtClean="0"/>
              <a:t> var.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3255B78-BBA1-41F7-ACF1-83275FE77ECF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307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05559BA-9F40-46F8-8A40-A3B7BBE71721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29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1-2 Example 7 (Gauss-Jordan Elimination)</a:t>
            </a:r>
            <a:endParaRPr lang="zh-TW" altLang="en-US" sz="3800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" y="1340768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TW" sz="2100" dirty="0" smtClean="0"/>
              <a:t>Two important points:</a:t>
            </a:r>
          </a:p>
          <a:p>
            <a:pPr lvl="1" eaLnBrk="1" hangingPunct="1"/>
            <a:r>
              <a:rPr lang="en-US" altLang="zh-TW" sz="2000" dirty="0" smtClean="0"/>
              <a:t>None of the three row operations alters the final column of zeros, so the system of equations corresponding to the reduced row-echelon form of the augmented matrix must also be a homogeneous system.</a:t>
            </a:r>
            <a:endParaRPr lang="tr-TR" altLang="zh-TW" sz="2000" dirty="0" smtClean="0"/>
          </a:p>
          <a:p>
            <a:pPr lvl="1" eaLnBrk="1" hangingPunct="1"/>
            <a:endParaRPr lang="en-US" altLang="zh-TW" sz="2000" dirty="0" smtClean="0"/>
          </a:p>
          <a:p>
            <a:pPr lvl="1" eaLnBrk="1" hangingPunct="1"/>
            <a:r>
              <a:rPr lang="en-US" altLang="zh-TW" sz="2000" dirty="0" smtClean="0"/>
              <a:t>If the given homogeneous system has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equations in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unknowns with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&lt;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, and there are</a:t>
            </a:r>
            <a:r>
              <a:rPr lang="en-US" altLang="zh-TW" sz="2000" i="1" dirty="0" smtClean="0"/>
              <a:t> r</a:t>
            </a:r>
            <a:r>
              <a:rPr lang="en-US" altLang="zh-TW" sz="2000" dirty="0" smtClean="0"/>
              <a:t> nonzero rows in reduced row-echelon form of the augmented matrix, we will have </a:t>
            </a:r>
            <a:r>
              <a:rPr lang="en-US" altLang="zh-TW" sz="2000" i="1" dirty="0" smtClean="0"/>
              <a:t>r</a:t>
            </a:r>
            <a:r>
              <a:rPr lang="en-US" altLang="zh-TW" sz="2000" dirty="0" smtClean="0"/>
              <a:t> &lt;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. It will have the form:</a:t>
            </a:r>
          </a:p>
          <a:p>
            <a:pPr lvl="1" eaLnBrk="1" hangingPunct="1"/>
            <a:endParaRPr lang="zh-TW" altLang="en-US" sz="2000" dirty="0" smtClean="0"/>
          </a:p>
          <a:p>
            <a:pPr lvl="1" eaLnBrk="1" hangingPunct="1"/>
            <a:endParaRPr lang="zh-TW" altLang="en-US" sz="2000" dirty="0" smtClean="0"/>
          </a:p>
          <a:p>
            <a:pPr lvl="1" eaLnBrk="1" hangingPunct="1"/>
            <a:endParaRPr lang="zh-TW" altLang="en-US" sz="2000" dirty="0" smtClean="0"/>
          </a:p>
          <a:p>
            <a:pPr lvl="1" eaLnBrk="1" hangingPunct="1"/>
            <a:endParaRPr lang="zh-TW" altLang="en-US" sz="2000" dirty="0" smtClean="0"/>
          </a:p>
          <a:p>
            <a:pPr lvl="1" eaLnBrk="1" hangingPunct="1"/>
            <a:r>
              <a:rPr lang="en-US" altLang="zh-TW" sz="2000" dirty="0" smtClean="0"/>
              <a:t>(Theorem 1.2.1)</a:t>
            </a:r>
          </a:p>
        </p:txBody>
      </p:sp>
      <p:graphicFrame>
        <p:nvGraphicFramePr>
          <p:cNvPr id="30727" name="Object 4"/>
          <p:cNvGraphicFramePr>
            <a:graphicFrameLocks noChangeAspect="1"/>
          </p:cNvGraphicFramePr>
          <p:nvPr/>
        </p:nvGraphicFramePr>
        <p:xfrm>
          <a:off x="1524000" y="4038600"/>
          <a:ext cx="20796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3" name="Equation" r:id="rId4" imgW="1663700" imgH="1016000" progId="Equation.3">
                  <p:embed/>
                </p:oleObj>
              </mc:Choice>
              <mc:Fallback>
                <p:oleObj name="Equation" r:id="rId4" imgW="1663700" imgH="1016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38600"/>
                        <a:ext cx="207962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5"/>
          <p:cNvGraphicFramePr>
            <a:graphicFrameLocks noChangeAspect="1"/>
          </p:cNvGraphicFramePr>
          <p:nvPr/>
        </p:nvGraphicFramePr>
        <p:xfrm>
          <a:off x="4267200" y="4038600"/>
          <a:ext cx="9525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4" name="Equation" r:id="rId6" imgW="762000" imgH="1016000" progId="Equation.3">
                  <p:embed/>
                </p:oleObj>
              </mc:Choice>
              <mc:Fallback>
                <p:oleObj name="Equation" r:id="rId6" imgW="762000" imgH="1016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038600"/>
                        <a:ext cx="9525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7"/>
          <p:cNvGraphicFramePr>
            <a:graphicFrameLocks noChangeAspect="1"/>
          </p:cNvGraphicFramePr>
          <p:nvPr/>
        </p:nvGraphicFramePr>
        <p:xfrm>
          <a:off x="5638800" y="4572000"/>
          <a:ext cx="25685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5" name="方程式" r:id="rId8" imgW="1828800" imgH="914400" progId="Equation.3">
                  <p:embed/>
                </p:oleObj>
              </mc:Choice>
              <mc:Fallback>
                <p:oleObj name="方程式" r:id="rId8" imgW="18288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572000"/>
                        <a:ext cx="2568575" cy="1371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88473" y="2843061"/>
                <a:ext cx="1818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tr-T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473" y="2843061"/>
                <a:ext cx="1818383" cy="276999"/>
              </a:xfrm>
              <a:prstGeom prst="rect">
                <a:avLst/>
              </a:prstGeom>
              <a:blipFill>
                <a:blip r:embed="rId10"/>
                <a:stretch>
                  <a:fillRect l="-2013" r="-2349" b="-869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31491" y="2843060"/>
                <a:ext cx="1693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  <m:r>
                            <a:rPr lang="tr-T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tr-T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  <m:r>
                        <a:rPr lang="tr-T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tr-T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491" y="2843060"/>
                <a:ext cx="1693412" cy="276999"/>
              </a:xfrm>
              <a:prstGeom prst="rect">
                <a:avLst/>
              </a:prstGeom>
              <a:blipFill>
                <a:blip r:embed="rId11"/>
                <a:stretch>
                  <a:fillRect r="-4676" b="-391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860E495-FF29-450E-BBCE-ED11FCB679A6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51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A83205C-EBB3-4C55-8716-10F3FE8E76DC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3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1-1 Linear Equations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Any straight line in </a:t>
            </a:r>
            <a:r>
              <a:rPr lang="en-US" altLang="zh-TW" i="1" smtClean="0"/>
              <a:t>xy</a:t>
            </a:r>
            <a:r>
              <a:rPr lang="en-US" altLang="zh-TW" smtClean="0"/>
              <a:t>-plane can be represented algebraically by an equation of the form: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i="1" smtClean="0"/>
              <a:t>a</a:t>
            </a:r>
            <a:r>
              <a:rPr lang="en-US" altLang="zh-TW" baseline="-25000" smtClean="0"/>
              <a:t>1</a:t>
            </a:r>
            <a:r>
              <a:rPr lang="en-US" altLang="zh-TW" i="1" smtClean="0"/>
              <a:t>x</a:t>
            </a:r>
            <a:r>
              <a:rPr lang="en-US" altLang="zh-TW" smtClean="0"/>
              <a:t> +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2</a:t>
            </a:r>
            <a:r>
              <a:rPr lang="en-US" altLang="zh-TW" i="1" smtClean="0"/>
              <a:t>y</a:t>
            </a:r>
            <a:r>
              <a:rPr lang="en-US" altLang="zh-TW" smtClean="0"/>
              <a:t> = </a:t>
            </a:r>
            <a:r>
              <a:rPr lang="en-US" altLang="zh-TW" i="1" smtClean="0"/>
              <a:t>b</a:t>
            </a:r>
            <a:endParaRPr lang="zh-TW" altLang="en-US" smtClean="0"/>
          </a:p>
          <a:p>
            <a:pPr eaLnBrk="1" hangingPunct="1"/>
            <a:r>
              <a:rPr lang="en-US" altLang="zh-TW" smtClean="0"/>
              <a:t>General form: Define a </a:t>
            </a:r>
            <a:r>
              <a:rPr lang="en-US" altLang="zh-TW" smtClean="0">
                <a:solidFill>
                  <a:srgbClr val="FF0000"/>
                </a:solidFill>
              </a:rPr>
              <a:t>linear equation</a:t>
            </a:r>
            <a:r>
              <a:rPr lang="en-US" altLang="zh-TW" smtClean="0"/>
              <a:t> in the </a:t>
            </a:r>
            <a:r>
              <a:rPr lang="en-US" altLang="zh-TW" i="1" smtClean="0"/>
              <a:t>n</a:t>
            </a:r>
            <a:r>
              <a:rPr lang="en-US" altLang="zh-TW" smtClean="0"/>
              <a:t> variables </a:t>
            </a:r>
            <a:r>
              <a:rPr lang="en-US" altLang="zh-TW" i="1" smtClean="0"/>
              <a:t>x</a:t>
            </a:r>
            <a:r>
              <a:rPr lang="en-US" altLang="zh-TW" baseline="-25000" smtClean="0"/>
              <a:t>1</a:t>
            </a:r>
            <a:r>
              <a:rPr lang="en-US" altLang="zh-TW" smtClean="0"/>
              <a:t>, </a:t>
            </a:r>
            <a:r>
              <a:rPr lang="en-US" altLang="zh-TW" i="1" smtClean="0"/>
              <a:t>x</a:t>
            </a:r>
            <a:r>
              <a:rPr lang="en-US" altLang="zh-TW" baseline="-25000" smtClean="0"/>
              <a:t>2</a:t>
            </a:r>
            <a:r>
              <a:rPr lang="en-US" altLang="zh-TW" smtClean="0"/>
              <a:t>, …, </a:t>
            </a:r>
            <a:r>
              <a:rPr lang="en-US" altLang="zh-TW" i="1" smtClean="0"/>
              <a:t>x</a:t>
            </a:r>
            <a:r>
              <a:rPr lang="en-US" altLang="zh-TW" i="1" baseline="-25000" smtClean="0"/>
              <a:t>n</a:t>
            </a:r>
            <a:r>
              <a:rPr lang="en-US" altLang="zh-TW" smtClean="0"/>
              <a:t> :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i="1" smtClean="0"/>
              <a:t>a</a:t>
            </a:r>
            <a:r>
              <a:rPr lang="en-US" altLang="zh-TW" baseline="-25000" smtClean="0"/>
              <a:t>1</a:t>
            </a:r>
            <a:r>
              <a:rPr lang="en-US" altLang="zh-TW" i="1" smtClean="0"/>
              <a:t>x</a:t>
            </a:r>
            <a:r>
              <a:rPr lang="en-US" altLang="zh-TW" baseline="-25000" smtClean="0"/>
              <a:t>1</a:t>
            </a:r>
            <a:r>
              <a:rPr lang="en-US" altLang="zh-TW" smtClean="0"/>
              <a:t> +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2</a:t>
            </a:r>
            <a:r>
              <a:rPr lang="en-US" altLang="zh-TW" i="1" smtClean="0"/>
              <a:t>x</a:t>
            </a:r>
            <a:r>
              <a:rPr lang="en-US" altLang="zh-TW" baseline="-25000" smtClean="0"/>
              <a:t>2</a:t>
            </a:r>
            <a:r>
              <a:rPr lang="en-US" altLang="zh-TW" smtClean="0"/>
              <a:t> + </a:t>
            </a:r>
            <a:r>
              <a:rPr lang="en-US" altLang="zh-TW" smtClean="0">
                <a:cs typeface="Times New Roman" panose="02020603050405020304" pitchFamily="18" charset="0"/>
              </a:rPr>
              <a:t>··· </a:t>
            </a:r>
            <a:r>
              <a:rPr lang="en-US" altLang="zh-TW" smtClean="0"/>
              <a:t>+ </a:t>
            </a:r>
            <a:r>
              <a:rPr lang="en-US" altLang="zh-TW" i="1" smtClean="0"/>
              <a:t>a</a:t>
            </a:r>
            <a:r>
              <a:rPr lang="en-US" altLang="zh-TW" i="1" baseline="-25000" smtClean="0"/>
              <a:t>n</a:t>
            </a:r>
            <a:r>
              <a:rPr lang="en-US" altLang="zh-TW" i="1" smtClean="0"/>
              <a:t>x</a:t>
            </a:r>
            <a:r>
              <a:rPr lang="en-US" altLang="zh-TW" i="1" baseline="-25000" smtClean="0"/>
              <a:t>n</a:t>
            </a:r>
            <a:r>
              <a:rPr lang="en-US" altLang="zh-TW" smtClean="0"/>
              <a:t> = </a:t>
            </a:r>
            <a:r>
              <a:rPr lang="en-US" altLang="zh-TW" i="1" smtClean="0"/>
              <a:t>b</a:t>
            </a:r>
            <a:endParaRPr lang="en-US" altLang="zh-TW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where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1</a:t>
            </a:r>
            <a:r>
              <a:rPr lang="en-US" altLang="zh-TW" smtClean="0"/>
              <a:t>,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2</a:t>
            </a:r>
            <a:r>
              <a:rPr lang="en-US" altLang="zh-TW" smtClean="0"/>
              <a:t>, …, </a:t>
            </a:r>
            <a:r>
              <a:rPr lang="en-US" altLang="zh-TW" i="1" smtClean="0"/>
              <a:t>a</a:t>
            </a:r>
            <a:r>
              <a:rPr lang="en-US" altLang="zh-TW" i="1" baseline="-25000" smtClean="0"/>
              <a:t>n</a:t>
            </a:r>
            <a:r>
              <a:rPr lang="en-US" altLang="zh-TW" smtClean="0"/>
              <a:t> and </a:t>
            </a:r>
            <a:r>
              <a:rPr lang="en-US" altLang="zh-TW" i="1" smtClean="0"/>
              <a:t>b</a:t>
            </a:r>
            <a:r>
              <a:rPr lang="en-US" altLang="zh-TW" smtClean="0"/>
              <a:t> are real constants.</a:t>
            </a:r>
          </a:p>
          <a:p>
            <a:pPr eaLnBrk="1" hangingPunct="1"/>
            <a:r>
              <a:rPr lang="en-US" altLang="zh-TW" smtClean="0"/>
              <a:t>The variables in a linear equation are sometimes called </a:t>
            </a:r>
            <a:r>
              <a:rPr lang="en-US" altLang="zh-TW" smtClean="0">
                <a:solidFill>
                  <a:srgbClr val="FF0000"/>
                </a:solidFill>
              </a:rPr>
              <a:t>unknowns</a:t>
            </a:r>
            <a:r>
              <a:rPr lang="en-US" altLang="zh-TW" smtClean="0"/>
              <a:t>.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3CA04F6-A3AF-4860-86F7-28001856F435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317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92897C1-F763-4D2B-B678-60B4E5331812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30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Theorem 1.2.1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homogeneous system of linear equations with more unknowns than equations has </a:t>
            </a:r>
            <a:r>
              <a:rPr lang="en-US" altLang="zh-TW" b="1" dirty="0" smtClean="0">
                <a:solidFill>
                  <a:srgbClr val="0000FF"/>
                </a:solidFill>
              </a:rPr>
              <a:t>infinitely many solutions</a:t>
            </a:r>
            <a:r>
              <a:rPr lang="en-US" altLang="zh-TW" dirty="0" smtClean="0"/>
              <a:t>.</a:t>
            </a:r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r>
              <a:rPr lang="en-US" altLang="zh-TW" dirty="0" smtClean="0"/>
              <a:t>Remark</a:t>
            </a:r>
          </a:p>
          <a:p>
            <a:pPr lvl="1" eaLnBrk="1" hangingPunct="1"/>
            <a:r>
              <a:rPr lang="en-US" altLang="zh-TW" dirty="0" smtClean="0"/>
              <a:t>This theorem applies only to homogeneous system!</a:t>
            </a:r>
          </a:p>
          <a:p>
            <a:pPr lvl="1" eaLnBrk="1" hangingPunct="1"/>
            <a:r>
              <a:rPr lang="en-US" altLang="zh-TW" dirty="0" smtClean="0"/>
              <a:t>A nonhomogeneous system with more unknowns than equations need not be consistent; however, if the system is consistent, it will have infinitely many solutions.</a:t>
            </a:r>
          </a:p>
          <a:p>
            <a:pPr lvl="1" eaLnBrk="1" hangingPunct="1"/>
            <a:r>
              <a:rPr lang="en-US" altLang="zh-TW" dirty="0" smtClean="0"/>
              <a:t>e.g., two parallel planes in 3-space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版面配置區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542E401-C3C0-4847-9B04-CDA9576B21F0}" type="datetime1">
              <a:rPr kumimoji="0" lang="en-US" altLang="zh-TW" sz="1200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</a:rPr>
              <a:t>Elementary Linear Algorithm</a:t>
            </a:r>
          </a:p>
        </p:txBody>
      </p:sp>
      <p:sp>
        <p:nvSpPr>
          <p:cNvPr id="32772" name="投影片編號版面配置區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E4978AEB-0089-4696-B45A-53CB4AD1730A}" type="slidenum">
              <a:rPr kumimoji="0" lang="en-US" altLang="zh-TW" sz="1200">
                <a:latin typeface="Garamond" panose="02020404030301010803" pitchFamily="18" charset="0"/>
              </a:rPr>
              <a:pPr algn="r" eaLnBrk="1" hangingPunct="1"/>
              <a:t>31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Contents</a:t>
            </a:r>
            <a:endParaRPr lang="zh-TW" altLang="en-US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Introduction to System of Linear Equations</a:t>
            </a:r>
          </a:p>
          <a:p>
            <a:pPr eaLnBrk="1" hangingPunct="1"/>
            <a:r>
              <a:rPr lang="en-US" altLang="zh-TW" sz="2400" smtClean="0"/>
              <a:t>Gaussian Elimination</a:t>
            </a:r>
          </a:p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Matrices and Matrix Operations</a:t>
            </a:r>
          </a:p>
          <a:p>
            <a:pPr eaLnBrk="1" hangingPunct="1"/>
            <a:r>
              <a:rPr lang="en-US" altLang="zh-TW" sz="2400" smtClean="0"/>
              <a:t>Inverses; Rules of Matrix Arithmetic</a:t>
            </a:r>
          </a:p>
          <a:p>
            <a:pPr eaLnBrk="1" hangingPunct="1"/>
            <a:r>
              <a:rPr lang="en-US" altLang="zh-TW" sz="2400" smtClean="0"/>
              <a:t>Elementary Matrices and a Method for Finding </a:t>
            </a:r>
            <a:r>
              <a:rPr lang="en-US" altLang="zh-TW" sz="2400" i="1" smtClean="0"/>
              <a:t>A</a:t>
            </a:r>
            <a:r>
              <a:rPr lang="en-US" altLang="zh-TW" sz="2400" baseline="30000" smtClean="0"/>
              <a:t>-1</a:t>
            </a:r>
          </a:p>
          <a:p>
            <a:pPr eaLnBrk="1" hangingPunct="1"/>
            <a:r>
              <a:rPr lang="en-US" altLang="zh-TW" sz="2400" smtClean="0"/>
              <a:t>Further Results on Systems of Equations and Invertibility</a:t>
            </a:r>
          </a:p>
          <a:p>
            <a:pPr eaLnBrk="1" hangingPunct="1"/>
            <a:r>
              <a:rPr lang="en-US" altLang="zh-TW" sz="2400" smtClean="0"/>
              <a:t>Diagonal, Triangular, and Symmetric Matrices</a:t>
            </a:r>
            <a:endParaRPr lang="zh-TW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66726DA-A2E8-47AB-8CAA-6FFF3C4239FE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337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E561666-3AB1-4BF4-BD52-125A7904B227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32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1-3 Definition and Notation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 </a:t>
            </a:r>
            <a:r>
              <a:rPr lang="en-US" altLang="zh-TW" smtClean="0">
                <a:solidFill>
                  <a:srgbClr val="FF0000"/>
                </a:solidFill>
              </a:rPr>
              <a:t>matrix</a:t>
            </a:r>
            <a:r>
              <a:rPr lang="en-US" altLang="zh-TW" smtClean="0"/>
              <a:t> is a rectangular array of numbers. The numbers in the array are called the </a:t>
            </a:r>
            <a:r>
              <a:rPr lang="en-US" altLang="zh-TW" smtClean="0">
                <a:solidFill>
                  <a:srgbClr val="FF0000"/>
                </a:solidFill>
              </a:rPr>
              <a:t>entries </a:t>
            </a:r>
            <a:r>
              <a:rPr lang="en-US" altLang="zh-TW" smtClean="0"/>
              <a:t>in the matrix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 general </a:t>
            </a:r>
            <a:r>
              <a:rPr lang="en-US" altLang="zh-TW" i="1" smtClean="0"/>
              <a:t>m</a:t>
            </a:r>
            <a:r>
              <a:rPr lang="en-US" altLang="zh-TW" smtClean="0">
                <a:sym typeface="Symbol" panose="05050102010706020507" pitchFamily="18" charset="2"/>
              </a:rPr>
              <a:t></a:t>
            </a:r>
            <a:r>
              <a:rPr lang="en-US" altLang="zh-TW" i="1" smtClean="0"/>
              <a:t>n</a:t>
            </a:r>
            <a:r>
              <a:rPr lang="en-US" altLang="zh-TW" smtClean="0"/>
              <a:t> matrix </a:t>
            </a:r>
            <a:r>
              <a:rPr lang="en-US" altLang="zh-TW" i="1" smtClean="0"/>
              <a:t>A</a:t>
            </a:r>
            <a:r>
              <a:rPr lang="en-US" altLang="zh-TW" smtClean="0"/>
              <a:t> is denoted as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entry that occurs in row </a:t>
            </a:r>
            <a:r>
              <a:rPr lang="en-US" altLang="zh-TW" i="1" smtClean="0"/>
              <a:t>i</a:t>
            </a:r>
            <a:r>
              <a:rPr lang="en-US" altLang="zh-TW" smtClean="0"/>
              <a:t> and column </a:t>
            </a:r>
            <a:r>
              <a:rPr lang="en-US" altLang="zh-TW" i="1" smtClean="0"/>
              <a:t>j</a:t>
            </a:r>
            <a:r>
              <a:rPr lang="en-US" altLang="zh-TW" smtClean="0"/>
              <a:t> of matrix </a:t>
            </a:r>
            <a:r>
              <a:rPr lang="en-US" altLang="zh-TW" i="1" smtClean="0"/>
              <a:t>A</a:t>
            </a:r>
            <a:r>
              <a:rPr lang="en-US" altLang="zh-TW" smtClean="0"/>
              <a:t> will be denoted </a:t>
            </a:r>
            <a:r>
              <a:rPr lang="en-US" altLang="zh-TW" i="1" smtClean="0"/>
              <a:t>a</a:t>
            </a:r>
            <a:r>
              <a:rPr lang="en-US" altLang="zh-TW" i="1" baseline="-25000" smtClean="0"/>
              <a:t>ij</a:t>
            </a:r>
            <a:r>
              <a:rPr lang="en-US" altLang="zh-TW" smtClean="0"/>
              <a:t> or </a:t>
            </a:r>
            <a:r>
              <a:rPr lang="en-US" altLang="zh-TW" smtClean="0">
                <a:sym typeface="Symbol" panose="05050102010706020507" pitchFamily="18" charset="2"/>
              </a:rPr>
              <a:t></a:t>
            </a:r>
            <a:r>
              <a:rPr lang="en-US" altLang="zh-TW" i="1" smtClean="0"/>
              <a:t>A</a:t>
            </a:r>
            <a:r>
              <a:rPr lang="en-US" altLang="zh-TW" smtClean="0">
                <a:sym typeface="Symbol" panose="05050102010706020507" pitchFamily="18" charset="2"/>
              </a:rPr>
              <a:t></a:t>
            </a:r>
            <a:r>
              <a:rPr lang="en-US" altLang="zh-TW" i="1" baseline="-25000" smtClean="0"/>
              <a:t>ij</a:t>
            </a:r>
            <a:r>
              <a:rPr lang="en-US" altLang="zh-TW" smtClean="0"/>
              <a:t>. If </a:t>
            </a:r>
            <a:r>
              <a:rPr lang="en-US" altLang="zh-TW" i="1" smtClean="0"/>
              <a:t>a</a:t>
            </a:r>
            <a:r>
              <a:rPr lang="en-US" altLang="zh-TW" i="1" baseline="-25000" smtClean="0"/>
              <a:t>ij</a:t>
            </a:r>
            <a:r>
              <a:rPr lang="en-US" altLang="zh-TW" smtClean="0"/>
              <a:t> is real number, it is common to be referred as </a:t>
            </a:r>
            <a:r>
              <a:rPr lang="en-US" altLang="zh-TW" b="1" smtClean="0">
                <a:solidFill>
                  <a:srgbClr val="0000FF"/>
                </a:solidFill>
              </a:rPr>
              <a:t>scalars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preceding matrix can be written as [</a:t>
            </a:r>
            <a:r>
              <a:rPr lang="en-US" altLang="zh-TW" i="1" smtClean="0"/>
              <a:t>a</a:t>
            </a:r>
            <a:r>
              <a:rPr lang="en-US" altLang="zh-TW" i="1" baseline="-25000" smtClean="0"/>
              <a:t>ij</a:t>
            </a:r>
            <a:r>
              <a:rPr lang="en-US" altLang="zh-TW" smtClean="0"/>
              <a:t>]</a:t>
            </a:r>
            <a:r>
              <a:rPr lang="en-US" altLang="zh-TW" i="1" baseline="-25000" smtClean="0"/>
              <a:t>m</a:t>
            </a:r>
            <a:r>
              <a:rPr lang="en-US" altLang="zh-TW" baseline="-25000" smtClean="0">
                <a:sym typeface="Symbol" panose="05050102010706020507" pitchFamily="18" charset="2"/>
              </a:rPr>
              <a:t></a:t>
            </a:r>
            <a:r>
              <a:rPr lang="en-US" altLang="zh-TW" i="1" baseline="-25000" smtClean="0"/>
              <a:t>n</a:t>
            </a:r>
            <a:r>
              <a:rPr lang="en-US" altLang="zh-TW" smtClean="0"/>
              <a:t> or [</a:t>
            </a:r>
            <a:r>
              <a:rPr lang="en-US" altLang="zh-TW" i="1" smtClean="0"/>
              <a:t>a</a:t>
            </a:r>
            <a:r>
              <a:rPr lang="en-US" altLang="zh-TW" i="1" baseline="-25000" smtClean="0"/>
              <a:t>ij</a:t>
            </a:r>
            <a:r>
              <a:rPr lang="en-US" altLang="zh-TW" smtClean="0"/>
              <a:t>]</a:t>
            </a:r>
          </a:p>
        </p:txBody>
      </p:sp>
      <p:graphicFrame>
        <p:nvGraphicFramePr>
          <p:cNvPr id="33799" name="Object 4"/>
          <p:cNvGraphicFramePr>
            <a:graphicFrameLocks noChangeAspect="1"/>
          </p:cNvGraphicFramePr>
          <p:nvPr/>
        </p:nvGraphicFramePr>
        <p:xfrm>
          <a:off x="2514600" y="2286000"/>
          <a:ext cx="40386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方程式" r:id="rId4" imgW="1435100" imgH="939800" progId="Equation.3">
                  <p:embed/>
                </p:oleObj>
              </mc:Choice>
              <mc:Fallback>
                <p:oleObj name="方程式" r:id="rId4" imgW="14351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0"/>
                        <a:ext cx="4038600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0C10549-993F-40A0-9DCF-3EC6D01E5187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348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687CA2D-AD28-4BD3-8FA3-5322AEC7CF69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33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1-3 Definition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/>
            <a:r>
              <a:rPr lang="en-US" altLang="zh-TW" smtClean="0"/>
              <a:t>Two matrices are defined to be </a:t>
            </a:r>
            <a:r>
              <a:rPr lang="en-US" altLang="zh-TW" smtClean="0">
                <a:solidFill>
                  <a:srgbClr val="FF0000"/>
                </a:solidFill>
              </a:rPr>
              <a:t>equal</a:t>
            </a:r>
            <a:r>
              <a:rPr lang="en-US" altLang="zh-TW" smtClean="0"/>
              <a:t> if they have the same size and their corresponding entries are equal</a:t>
            </a:r>
          </a:p>
          <a:p>
            <a:pPr lvl="1" eaLnBrk="1" hangingPunct="1"/>
            <a:r>
              <a:rPr lang="en-US" altLang="zh-TW" sz="2600" smtClean="0"/>
              <a:t>If </a:t>
            </a:r>
            <a:r>
              <a:rPr lang="en-US" altLang="zh-TW" sz="2600" i="1" smtClean="0"/>
              <a:t>A</a:t>
            </a:r>
            <a:r>
              <a:rPr lang="en-US" altLang="zh-TW" sz="2600" smtClean="0"/>
              <a:t> = [</a:t>
            </a:r>
            <a:r>
              <a:rPr lang="en-US" altLang="zh-TW" sz="2600" i="1" smtClean="0"/>
              <a:t>a</a:t>
            </a:r>
            <a:r>
              <a:rPr lang="en-US" altLang="zh-TW" sz="2600" i="1" baseline="-25000" smtClean="0"/>
              <a:t>ij</a:t>
            </a:r>
            <a:r>
              <a:rPr lang="en-US" altLang="zh-TW" sz="2600" smtClean="0"/>
              <a:t>] and </a:t>
            </a:r>
            <a:r>
              <a:rPr lang="en-US" altLang="zh-TW" sz="2600" i="1" smtClean="0"/>
              <a:t>B</a:t>
            </a:r>
            <a:r>
              <a:rPr lang="en-US" altLang="zh-TW" sz="2600" smtClean="0"/>
              <a:t> = [</a:t>
            </a:r>
            <a:r>
              <a:rPr lang="en-US" altLang="zh-TW" sz="2600" i="1" smtClean="0"/>
              <a:t>b</a:t>
            </a:r>
            <a:r>
              <a:rPr lang="en-US" altLang="zh-TW" sz="2600" i="1" baseline="-25000" smtClean="0"/>
              <a:t>ij</a:t>
            </a:r>
            <a:r>
              <a:rPr lang="en-US" altLang="zh-TW" sz="2600" smtClean="0"/>
              <a:t>] have the same size, then </a:t>
            </a:r>
            <a:r>
              <a:rPr lang="en-US" altLang="zh-TW" sz="2600" i="1" smtClean="0"/>
              <a:t>A </a:t>
            </a:r>
            <a:r>
              <a:rPr lang="en-US" altLang="zh-TW" sz="2600" smtClean="0"/>
              <a:t>= </a:t>
            </a:r>
            <a:r>
              <a:rPr lang="en-US" altLang="zh-TW" sz="2600" i="1" smtClean="0"/>
              <a:t>B</a:t>
            </a:r>
            <a:r>
              <a:rPr lang="en-US" altLang="zh-TW" sz="2600" smtClean="0"/>
              <a:t> if and only if </a:t>
            </a:r>
            <a:r>
              <a:rPr lang="en-US" altLang="zh-TW" sz="2600" i="1" smtClean="0"/>
              <a:t>a</a:t>
            </a:r>
            <a:r>
              <a:rPr lang="en-US" altLang="zh-TW" sz="2600" i="1" baseline="-25000" smtClean="0"/>
              <a:t>ij</a:t>
            </a:r>
            <a:r>
              <a:rPr lang="en-US" altLang="zh-TW" sz="2600" smtClean="0"/>
              <a:t> = </a:t>
            </a:r>
            <a:r>
              <a:rPr lang="en-US" altLang="zh-TW" sz="2600" i="1" smtClean="0"/>
              <a:t>b</a:t>
            </a:r>
            <a:r>
              <a:rPr lang="en-US" altLang="zh-TW" sz="2600" i="1" baseline="-25000" smtClean="0"/>
              <a:t>ij</a:t>
            </a:r>
            <a:r>
              <a:rPr lang="en-US" altLang="zh-TW" sz="2600" smtClean="0"/>
              <a:t> for all </a:t>
            </a:r>
            <a:r>
              <a:rPr lang="en-US" altLang="zh-TW" sz="2600" i="1" smtClean="0"/>
              <a:t>i</a:t>
            </a:r>
            <a:r>
              <a:rPr lang="en-US" altLang="zh-TW" sz="2600" smtClean="0"/>
              <a:t> and </a:t>
            </a:r>
            <a:r>
              <a:rPr lang="en-US" altLang="zh-TW" sz="2600" i="1" smtClean="0"/>
              <a:t>j</a:t>
            </a:r>
          </a:p>
          <a:p>
            <a:pPr lvl="1" eaLnBrk="1" hangingPunct="1"/>
            <a:endParaRPr lang="en-US" altLang="zh-TW" sz="2600" i="1" smtClean="0"/>
          </a:p>
          <a:p>
            <a:pPr lvl="1" eaLnBrk="1" hangingPunct="1"/>
            <a:endParaRPr lang="en-US" altLang="zh-TW" sz="2600" i="1" smtClean="0"/>
          </a:p>
          <a:p>
            <a:pPr eaLnBrk="1" hangingPunct="1"/>
            <a:r>
              <a:rPr lang="en-US" altLang="zh-TW" smtClean="0"/>
              <a:t>If </a:t>
            </a:r>
            <a:r>
              <a:rPr lang="en-US" altLang="zh-TW" i="1" smtClean="0"/>
              <a:t>A</a:t>
            </a:r>
            <a:r>
              <a:rPr lang="en-US" altLang="zh-TW" smtClean="0"/>
              <a:t> and </a:t>
            </a:r>
            <a:r>
              <a:rPr lang="en-US" altLang="zh-TW" i="1" smtClean="0"/>
              <a:t>B</a:t>
            </a:r>
            <a:r>
              <a:rPr lang="en-US" altLang="zh-TW" smtClean="0"/>
              <a:t> are matrices of the same size, then the </a:t>
            </a:r>
            <a:r>
              <a:rPr lang="en-US" altLang="zh-TW" smtClean="0">
                <a:solidFill>
                  <a:srgbClr val="FF0000"/>
                </a:solidFill>
              </a:rPr>
              <a:t>sum</a:t>
            </a:r>
            <a:r>
              <a:rPr lang="en-US" altLang="zh-TW" smtClean="0"/>
              <a:t> </a:t>
            </a:r>
            <a:r>
              <a:rPr lang="en-US" altLang="zh-TW" i="1" smtClean="0"/>
              <a:t>A </a:t>
            </a:r>
            <a:r>
              <a:rPr lang="en-US" altLang="zh-TW" smtClean="0"/>
              <a:t>+ </a:t>
            </a:r>
            <a:r>
              <a:rPr lang="en-US" altLang="zh-TW" i="1" smtClean="0"/>
              <a:t>B</a:t>
            </a:r>
            <a:r>
              <a:rPr lang="en-US" altLang="zh-TW" smtClean="0"/>
              <a:t> is the matrix obtained by adding the entries of </a:t>
            </a:r>
            <a:r>
              <a:rPr lang="en-US" altLang="zh-TW" i="1" smtClean="0"/>
              <a:t>B</a:t>
            </a:r>
            <a:r>
              <a:rPr lang="en-US" altLang="zh-TW" smtClean="0"/>
              <a:t> to the corresponding entries of </a:t>
            </a:r>
            <a:r>
              <a:rPr lang="en-US" altLang="zh-TW" i="1" smtClean="0"/>
              <a:t>A</a:t>
            </a:r>
            <a:r>
              <a:rPr lang="en-US" altLang="zh-TW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1-3 Definition</a:t>
            </a:r>
            <a:endParaRPr lang="zh-TW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difference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–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is the matrix obtained by subtracting the entries of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from the corresponding entries of </a:t>
            </a:r>
            <a:r>
              <a:rPr lang="en-US" altLang="zh-TW" i="1" dirty="0" smtClean="0"/>
              <a:t>A</a:t>
            </a:r>
          </a:p>
          <a:p>
            <a:pPr eaLnBrk="1" hangingPunct="1"/>
            <a:endParaRPr lang="en-US" altLang="zh-TW" i="1" dirty="0" smtClean="0"/>
          </a:p>
          <a:p>
            <a:pPr eaLnBrk="1" hangingPunct="1"/>
            <a:endParaRPr lang="en-US" altLang="zh-TW" i="1" dirty="0" smtClean="0"/>
          </a:p>
          <a:p>
            <a:pPr eaLnBrk="1" hangingPunct="1"/>
            <a:r>
              <a:rPr lang="en-US" altLang="zh-TW" dirty="0" smtClean="0"/>
              <a:t>If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any matrix and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 is any scalar, then the </a:t>
            </a:r>
            <a:r>
              <a:rPr lang="en-US" altLang="zh-TW" dirty="0" smtClean="0">
                <a:solidFill>
                  <a:srgbClr val="FF0000"/>
                </a:solidFill>
              </a:rPr>
              <a:t>product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cA</a:t>
            </a:r>
            <a:r>
              <a:rPr lang="en-US" altLang="zh-TW" dirty="0" smtClean="0"/>
              <a:t> is the matrix obtained by multiplying each entry of the matrix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by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. The matrix </a:t>
            </a:r>
            <a:r>
              <a:rPr lang="en-US" altLang="zh-TW" i="1" dirty="0" err="1" smtClean="0"/>
              <a:t>cA</a:t>
            </a:r>
            <a:r>
              <a:rPr lang="en-US" altLang="zh-TW" dirty="0" smtClean="0"/>
              <a:t> is said to be the </a:t>
            </a:r>
            <a:r>
              <a:rPr lang="en-US" altLang="zh-TW" dirty="0" smtClean="0">
                <a:solidFill>
                  <a:srgbClr val="FF0000"/>
                </a:solidFill>
              </a:rPr>
              <a:t>scalar multiple</a:t>
            </a:r>
            <a:r>
              <a:rPr lang="en-US" altLang="zh-TW" dirty="0" smtClean="0"/>
              <a:t> of </a:t>
            </a:r>
            <a:r>
              <a:rPr lang="en-US" altLang="zh-TW" i="1" dirty="0" smtClean="0"/>
              <a:t>A</a:t>
            </a:r>
          </a:p>
          <a:p>
            <a:pPr lvl="1" eaLnBrk="1" hangingPunct="1"/>
            <a:r>
              <a:rPr lang="en-US" altLang="zh-TW" sz="2600" dirty="0" smtClean="0"/>
              <a:t>If </a:t>
            </a:r>
            <a:r>
              <a:rPr lang="en-US" altLang="zh-TW" sz="2600" i="1" dirty="0" smtClean="0"/>
              <a:t>A</a:t>
            </a:r>
            <a:r>
              <a:rPr lang="en-US" altLang="zh-TW" sz="2600" dirty="0" smtClean="0"/>
              <a:t> = [</a:t>
            </a:r>
            <a:r>
              <a:rPr lang="en-US" altLang="zh-TW" sz="2600" i="1" dirty="0" err="1" smtClean="0"/>
              <a:t>a</a:t>
            </a:r>
            <a:r>
              <a:rPr lang="en-US" altLang="zh-TW" sz="2600" i="1" baseline="-25000" dirty="0" err="1" smtClean="0"/>
              <a:t>ij</a:t>
            </a:r>
            <a:r>
              <a:rPr lang="en-US" altLang="zh-TW" sz="2600" dirty="0" smtClean="0"/>
              <a:t>], then </a:t>
            </a:r>
            <a:r>
              <a:rPr lang="en-US" altLang="zh-TW" sz="2600" dirty="0" smtClean="0">
                <a:sym typeface="Symbol" panose="05050102010706020507" pitchFamily="18" charset="2"/>
              </a:rPr>
              <a:t></a:t>
            </a:r>
            <a:r>
              <a:rPr lang="en-US" altLang="zh-TW" sz="2600" i="1" dirty="0" err="1" smtClean="0">
                <a:sym typeface="Symbol" panose="05050102010706020507" pitchFamily="18" charset="2"/>
              </a:rPr>
              <a:t>c</a:t>
            </a:r>
            <a:r>
              <a:rPr lang="en-US" altLang="zh-TW" sz="2600" i="1" dirty="0" err="1" smtClean="0"/>
              <a:t>A</a:t>
            </a:r>
            <a:r>
              <a:rPr lang="en-US" altLang="zh-TW" sz="2600" dirty="0" err="1" smtClean="0">
                <a:sym typeface="Symbol" panose="05050102010706020507" pitchFamily="18" charset="2"/>
              </a:rPr>
              <a:t></a:t>
            </a:r>
            <a:r>
              <a:rPr lang="en-US" altLang="zh-TW" sz="2600" i="1" baseline="-25000" dirty="0" err="1" smtClean="0"/>
              <a:t>ij</a:t>
            </a:r>
            <a:r>
              <a:rPr lang="en-US" altLang="zh-TW" sz="2600" dirty="0" smtClean="0"/>
              <a:t> = </a:t>
            </a:r>
            <a:r>
              <a:rPr lang="en-US" altLang="zh-TW" sz="2600" i="1" dirty="0" err="1" smtClean="0"/>
              <a:t>c</a:t>
            </a:r>
            <a:r>
              <a:rPr lang="en-US" altLang="zh-TW" sz="2600" dirty="0" err="1" smtClean="0">
                <a:sym typeface="Symbol" panose="05050102010706020507" pitchFamily="18" charset="2"/>
              </a:rPr>
              <a:t></a:t>
            </a:r>
            <a:r>
              <a:rPr lang="en-US" altLang="zh-TW" sz="2600" i="1" dirty="0" err="1" smtClean="0"/>
              <a:t>A</a:t>
            </a:r>
            <a:r>
              <a:rPr lang="en-US" altLang="zh-TW" sz="2600" dirty="0" err="1" smtClean="0">
                <a:sym typeface="Symbol" panose="05050102010706020507" pitchFamily="18" charset="2"/>
              </a:rPr>
              <a:t></a:t>
            </a:r>
            <a:r>
              <a:rPr lang="en-US" altLang="zh-TW" sz="2600" i="1" baseline="-25000" dirty="0" err="1" smtClean="0"/>
              <a:t>ij</a:t>
            </a:r>
            <a:r>
              <a:rPr lang="en-US" altLang="zh-TW" sz="2600" dirty="0" smtClean="0"/>
              <a:t> = </a:t>
            </a:r>
            <a:r>
              <a:rPr lang="en-US" altLang="zh-TW" sz="2600" i="1" dirty="0" err="1" smtClean="0"/>
              <a:t>ca</a:t>
            </a:r>
            <a:r>
              <a:rPr lang="en-US" altLang="zh-TW" sz="2600" i="1" baseline="-25000" dirty="0" err="1" smtClean="0"/>
              <a:t>ij</a:t>
            </a:r>
            <a:endParaRPr lang="en-US" altLang="zh-TW" sz="2600" i="1" baseline="-25000" dirty="0" smtClean="0"/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7CD806D5-73AE-4B0B-B6E1-DDA253F0A295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3EBE131-7B5D-4CD2-8802-F3C020D7FEBA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35</a:t>
            </a:fld>
            <a:endParaRPr kumimoji="0" lang="en-US" altLang="zh-TW" dirty="0">
              <a:latin typeface="Garamond" panose="02020404030301010803" pitchFamily="18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1-3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066800"/>
                <a:ext cx="8229600" cy="5029200"/>
              </a:xfrm>
            </p:spPr>
            <p:txBody>
              <a:bodyPr/>
              <a:lstStyle/>
              <a:p>
                <a:pPr eaLnBrk="1" hangingPunct="1"/>
                <a:r>
                  <a:rPr lang="en-US" altLang="zh-TW" sz="2200" dirty="0" smtClean="0"/>
                  <a:t>If </a:t>
                </a:r>
                <a:r>
                  <a:rPr lang="en-US" altLang="zh-TW" sz="2200" i="1" dirty="0" smtClean="0"/>
                  <a:t>A</a:t>
                </a:r>
                <a:r>
                  <a:rPr lang="en-US" altLang="zh-TW" sz="2200" dirty="0" smtClean="0"/>
                  <a:t> is an </a:t>
                </a:r>
                <a:r>
                  <a:rPr lang="en-US" altLang="zh-TW" sz="2200" i="1" dirty="0" err="1" smtClean="0"/>
                  <a:t>m</a:t>
                </a:r>
                <a:r>
                  <a:rPr lang="en-US" altLang="zh-TW" sz="2200" dirty="0" err="1" smtClean="0">
                    <a:sym typeface="Symbol" panose="05050102010706020507" pitchFamily="18" charset="2"/>
                  </a:rPr>
                  <a:t></a:t>
                </a:r>
                <a:r>
                  <a:rPr lang="en-US" altLang="zh-TW" sz="2200" i="1" dirty="0" err="1" smtClean="0"/>
                  <a:t>r</a:t>
                </a:r>
                <a:r>
                  <a:rPr lang="en-US" altLang="zh-TW" sz="2200" dirty="0" smtClean="0"/>
                  <a:t> matrix and </a:t>
                </a:r>
                <a:r>
                  <a:rPr lang="en-US" altLang="zh-TW" sz="2200" i="1" dirty="0" smtClean="0"/>
                  <a:t>B</a:t>
                </a:r>
                <a:r>
                  <a:rPr lang="en-US" altLang="zh-TW" sz="2200" dirty="0" smtClean="0"/>
                  <a:t> is an </a:t>
                </a:r>
                <a:r>
                  <a:rPr lang="en-US" altLang="zh-TW" sz="2200" i="1" dirty="0" err="1" smtClean="0"/>
                  <a:t>r</a:t>
                </a:r>
                <a:r>
                  <a:rPr lang="en-US" altLang="zh-TW" sz="2200" dirty="0" err="1" smtClean="0">
                    <a:sym typeface="Symbol" panose="05050102010706020507" pitchFamily="18" charset="2"/>
                  </a:rPr>
                  <a:t></a:t>
                </a:r>
                <a:r>
                  <a:rPr lang="en-US" altLang="zh-TW" sz="2200" i="1" dirty="0" err="1" smtClean="0"/>
                  <a:t>n</a:t>
                </a:r>
                <a:r>
                  <a:rPr lang="en-US" altLang="zh-TW" sz="2200" dirty="0" smtClean="0"/>
                  <a:t> matrix, then the </a:t>
                </a:r>
                <a:r>
                  <a:rPr lang="en-US" altLang="zh-TW" sz="2200" dirty="0" smtClean="0">
                    <a:solidFill>
                      <a:srgbClr val="FF0000"/>
                    </a:solidFill>
                  </a:rPr>
                  <a:t>product</a:t>
                </a:r>
                <a:r>
                  <a:rPr lang="en-US" altLang="zh-TW" sz="2200" dirty="0" smtClean="0"/>
                  <a:t> </a:t>
                </a:r>
                <a:r>
                  <a:rPr lang="en-US" altLang="zh-TW" sz="2200" i="1" dirty="0" smtClean="0"/>
                  <a:t>AB</a:t>
                </a:r>
                <a:r>
                  <a:rPr lang="en-US" altLang="zh-TW" sz="2200" dirty="0" smtClean="0"/>
                  <a:t> is the </a:t>
                </a:r>
                <a:r>
                  <a:rPr lang="en-US" altLang="zh-TW" sz="2200" i="1" dirty="0" err="1" smtClean="0"/>
                  <a:t>m</a:t>
                </a:r>
                <a:r>
                  <a:rPr lang="en-US" altLang="zh-TW" sz="2200" dirty="0" err="1" smtClean="0">
                    <a:sym typeface="Symbol" panose="05050102010706020507" pitchFamily="18" charset="2"/>
                  </a:rPr>
                  <a:t></a:t>
                </a:r>
                <a:r>
                  <a:rPr lang="en-US" altLang="zh-TW" sz="2200" i="1" dirty="0" err="1" smtClean="0"/>
                  <a:t>n</a:t>
                </a:r>
                <a:r>
                  <a:rPr lang="en-US" altLang="zh-TW" sz="2200" dirty="0" smtClean="0"/>
                  <a:t> matrix whose entries are determined as follows.</a:t>
                </a:r>
              </a:p>
              <a:p>
                <a:pPr lvl="1" eaLnBrk="1" hangingPunct="1"/>
                <a:r>
                  <a:rPr lang="en-US" altLang="zh-TW" sz="2400" dirty="0" smtClean="0"/>
                  <a:t>(</a:t>
                </a:r>
                <a:r>
                  <a:rPr lang="en-US" altLang="zh-TW" sz="2400" i="1" dirty="0" smtClean="0"/>
                  <a:t>AB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)</a:t>
                </a:r>
                <a:r>
                  <a:rPr lang="en-US" altLang="zh-TW" i="1" baseline="-25000" dirty="0" err="1" smtClean="0"/>
                  <a:t>m</a:t>
                </a:r>
                <a:r>
                  <a:rPr lang="en-US" altLang="zh-TW" baseline="-25000" dirty="0" err="1" smtClean="0">
                    <a:sym typeface="Symbol" panose="05050102010706020507" pitchFamily="18" charset="2"/>
                  </a:rPr>
                  <a:t>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sz="2400" dirty="0" smtClean="0"/>
                  <a:t> = </a:t>
                </a:r>
                <a:r>
                  <a:rPr lang="en-US" altLang="zh-TW" sz="2400" i="1" dirty="0" err="1" smtClean="0"/>
                  <a:t>A</a:t>
                </a:r>
                <a:r>
                  <a:rPr lang="en-US" altLang="zh-TW" i="1" baseline="-25000" dirty="0" err="1" smtClean="0"/>
                  <a:t>m</a:t>
                </a:r>
                <a:r>
                  <a:rPr lang="en-US" altLang="zh-TW" baseline="-25000" dirty="0" err="1" smtClean="0">
                    <a:sym typeface="Symbol" panose="05050102010706020507" pitchFamily="18" charset="2"/>
                  </a:rPr>
                  <a:t></a:t>
                </a:r>
                <a:r>
                  <a:rPr lang="en-US" altLang="zh-TW" i="1" baseline="-25000" dirty="0" err="1" smtClean="0"/>
                  <a:t>r</a:t>
                </a:r>
                <a:r>
                  <a:rPr lang="en-US" altLang="zh-TW" i="1" baseline="-25000" dirty="0" smtClean="0"/>
                  <a:t> </a:t>
                </a:r>
                <a:r>
                  <a:rPr lang="en-US" altLang="zh-TW" sz="2400" i="1" dirty="0" err="1" smtClean="0"/>
                  <a:t>B</a:t>
                </a:r>
                <a:r>
                  <a:rPr lang="en-US" altLang="zh-TW" i="1" baseline="-25000" dirty="0" err="1" smtClean="0"/>
                  <a:t>r</a:t>
                </a:r>
                <a:r>
                  <a:rPr lang="en-US" altLang="zh-TW" baseline="-25000" dirty="0" err="1" smtClean="0">
                    <a:sym typeface="Symbol" panose="05050102010706020507" pitchFamily="18" charset="2"/>
                  </a:rPr>
                  <a:t>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sz="2400" dirty="0" smtClean="0"/>
                  <a:t/>
                </a:r>
                <a:br>
                  <a:rPr lang="en-US" altLang="zh-TW" sz="2400" dirty="0" smtClean="0"/>
                </a:br>
                <a:endParaRPr lang="en-US" altLang="zh-TW" sz="2400" dirty="0" smtClean="0"/>
              </a:p>
              <a:p>
                <a:pPr lvl="1" eaLnBrk="1" hangingPunct="1">
                  <a:buFont typeface="Wingdings" panose="05000000000000000000" pitchFamily="2" charset="2"/>
                  <a:buNone/>
                </a:pPr>
                <a:endParaRPr lang="en-US" altLang="zh-TW" sz="2400" dirty="0" smtClean="0"/>
              </a:p>
              <a:p>
                <a:pPr lvl="1" eaLnBrk="1" hangingPunct="1">
                  <a:buFont typeface="Wingdings" panose="05000000000000000000" pitchFamily="2" charset="2"/>
                  <a:buNone/>
                </a:pPr>
                <a:r>
                  <a:rPr lang="en-US" altLang="zh-TW" sz="2400" dirty="0" smtClean="0"/>
                  <a:t/>
                </a:r>
                <a:br>
                  <a:rPr lang="en-US" altLang="zh-TW" sz="2400" dirty="0" smtClean="0"/>
                </a:br>
                <a:r>
                  <a:rPr lang="en-US" altLang="zh-TW" sz="2400" dirty="0" smtClean="0"/>
                  <a:t/>
                </a:r>
                <a:br>
                  <a:rPr lang="en-US" altLang="zh-TW" sz="2400" dirty="0" smtClean="0"/>
                </a:br>
                <a:r>
                  <a:rPr lang="en-US" altLang="zh-TW" sz="2400" dirty="0" smtClean="0"/>
                  <a:t/>
                </a:r>
                <a:br>
                  <a:rPr lang="en-US" altLang="zh-TW" sz="2400" dirty="0" smtClean="0"/>
                </a:br>
                <a:r>
                  <a:rPr lang="en-US" altLang="zh-TW" sz="2200" dirty="0" smtClean="0">
                    <a:sym typeface="Symbol" panose="05050102010706020507" pitchFamily="18" charset="2"/>
                  </a:rPr>
                  <a:t></a:t>
                </a:r>
                <a:r>
                  <a:rPr lang="en-US" altLang="zh-TW" sz="2200" i="1" dirty="0" err="1" smtClean="0"/>
                  <a:t>AB</a:t>
                </a:r>
                <a:r>
                  <a:rPr lang="en-US" altLang="zh-TW" sz="2200" dirty="0" err="1" smtClean="0">
                    <a:sym typeface="Symbol" panose="05050102010706020507" pitchFamily="18" charset="2"/>
                  </a:rPr>
                  <a:t></a:t>
                </a:r>
                <a:r>
                  <a:rPr lang="en-US" altLang="zh-TW" sz="2200" i="1" baseline="-25000" dirty="0" err="1" smtClean="0"/>
                  <a:t>ij</a:t>
                </a:r>
                <a:r>
                  <a:rPr lang="en-US" altLang="zh-TW" sz="2200" dirty="0" smtClean="0"/>
                  <a:t> = </a:t>
                </a:r>
                <a:r>
                  <a:rPr lang="en-US" altLang="zh-TW" sz="2200" i="1" dirty="0" smtClean="0"/>
                  <a:t>a</a:t>
                </a:r>
                <a:r>
                  <a:rPr lang="en-US" altLang="zh-TW" sz="2200" i="1" baseline="-25000" dirty="0" smtClean="0"/>
                  <a:t>i</a:t>
                </a:r>
                <a:r>
                  <a:rPr lang="en-US" altLang="zh-TW" sz="2200" baseline="-25000" dirty="0" smtClean="0"/>
                  <a:t>1</a:t>
                </a:r>
                <a:r>
                  <a:rPr lang="en-US" altLang="zh-TW" sz="2200" i="1" dirty="0" smtClean="0"/>
                  <a:t>b</a:t>
                </a:r>
                <a:r>
                  <a:rPr lang="en-US" altLang="zh-TW" sz="2200" baseline="-25000" dirty="0" smtClean="0"/>
                  <a:t>1</a:t>
                </a:r>
                <a:r>
                  <a:rPr lang="en-US" altLang="zh-TW" sz="2200" i="1" baseline="-25000" dirty="0" smtClean="0"/>
                  <a:t>j</a:t>
                </a:r>
                <a:r>
                  <a:rPr lang="en-US" altLang="zh-TW" sz="2200" baseline="-25000" dirty="0" smtClean="0"/>
                  <a:t> </a:t>
                </a:r>
                <a:r>
                  <a:rPr lang="en-US" altLang="zh-TW" sz="2200" dirty="0" smtClean="0"/>
                  <a:t>+ </a:t>
                </a:r>
                <a:r>
                  <a:rPr lang="en-US" altLang="zh-TW" sz="2200" i="1" dirty="0" smtClean="0"/>
                  <a:t>a</a:t>
                </a:r>
                <a:r>
                  <a:rPr lang="en-US" altLang="zh-TW" sz="2200" i="1" baseline="-25000" dirty="0" smtClean="0"/>
                  <a:t>i</a:t>
                </a:r>
                <a:r>
                  <a:rPr lang="en-US" altLang="zh-TW" sz="2200" baseline="-25000" dirty="0" smtClean="0"/>
                  <a:t>2</a:t>
                </a:r>
                <a:r>
                  <a:rPr lang="en-US" altLang="zh-TW" sz="2200" i="1" dirty="0" smtClean="0"/>
                  <a:t>b</a:t>
                </a:r>
                <a:r>
                  <a:rPr lang="en-US" altLang="zh-TW" sz="2200" baseline="-25000" dirty="0" smtClean="0"/>
                  <a:t>2</a:t>
                </a:r>
                <a:r>
                  <a:rPr lang="en-US" altLang="zh-TW" sz="2200" i="1" baseline="-25000" dirty="0" smtClean="0"/>
                  <a:t>j</a:t>
                </a:r>
                <a:r>
                  <a:rPr lang="en-US" altLang="zh-TW" sz="2200" dirty="0" smtClean="0"/>
                  <a:t> + </a:t>
                </a:r>
                <a:r>
                  <a:rPr lang="en-US" altLang="zh-TW" sz="2200" i="1" dirty="0" smtClean="0"/>
                  <a:t>a</a:t>
                </a:r>
                <a:r>
                  <a:rPr lang="en-US" altLang="zh-TW" sz="2200" i="1" baseline="-25000" dirty="0" smtClean="0"/>
                  <a:t>i</a:t>
                </a:r>
                <a:r>
                  <a:rPr lang="en-US" altLang="zh-TW" sz="2200" baseline="-25000" dirty="0" smtClean="0"/>
                  <a:t>3</a:t>
                </a:r>
                <a:r>
                  <a:rPr lang="en-US" altLang="zh-TW" sz="2200" i="1" dirty="0" smtClean="0"/>
                  <a:t>b</a:t>
                </a:r>
                <a:r>
                  <a:rPr lang="en-US" altLang="zh-TW" sz="2200" baseline="-25000" dirty="0" smtClean="0"/>
                  <a:t>3</a:t>
                </a:r>
                <a:r>
                  <a:rPr lang="en-US" altLang="zh-TW" sz="2200" i="1" baseline="-25000" dirty="0" smtClean="0"/>
                  <a:t>j</a:t>
                </a:r>
                <a:r>
                  <a:rPr lang="en-US" altLang="zh-TW" sz="2200" dirty="0" smtClean="0"/>
                  <a:t> + … + </a:t>
                </a:r>
                <a:r>
                  <a:rPr lang="en-US" altLang="zh-TW" sz="2200" i="1" dirty="0" err="1" smtClean="0"/>
                  <a:t>a</a:t>
                </a:r>
                <a:r>
                  <a:rPr lang="en-US" altLang="zh-TW" sz="2200" i="1" baseline="-25000" dirty="0" err="1" smtClean="0"/>
                  <a:t>ir</a:t>
                </a:r>
                <a:r>
                  <a:rPr lang="en-US" altLang="zh-TW" sz="2200" i="1" dirty="0" err="1" smtClean="0"/>
                  <a:t>b</a:t>
                </a:r>
                <a:r>
                  <a:rPr lang="en-US" altLang="zh-TW" sz="2200" i="1" baseline="-25000" dirty="0" err="1" smtClean="0"/>
                  <a:t>rj</a:t>
                </a:r>
                <a:r>
                  <a:rPr lang="tr-TR" altLang="zh-TW" sz="2200" i="1" dirty="0" smtClean="0"/>
                  <a:t>=</a:t>
                </a:r>
                <a:r>
                  <a:rPr lang="tr-TR" sz="2400" dirty="0" err="1" smtClean="0"/>
                  <a:t>row</a:t>
                </a:r>
                <a:r>
                  <a:rPr lang="tr-TR" sz="2400" dirty="0" smtClean="0"/>
                  <a:t>(</a:t>
                </a:r>
                <a:r>
                  <a:rPr lang="tr-TR" sz="2400" dirty="0" err="1" smtClean="0"/>
                  <a:t>A,i</a:t>
                </a:r>
                <a:r>
                  <a:rPr lang="tr-TR" sz="2400" dirty="0" smtClean="0"/>
                  <a:t>)   </a:t>
                </a:r>
                <a:r>
                  <a:rPr lang="tr-TR" sz="2400" dirty="0" err="1" smtClean="0"/>
                  <a:t>col</a:t>
                </a:r>
                <a:r>
                  <a:rPr lang="tr-TR" sz="2400" dirty="0" smtClean="0"/>
                  <a:t>(</a:t>
                </a:r>
                <a:r>
                  <a:rPr lang="tr-TR" sz="2400" dirty="0" err="1" smtClean="0"/>
                  <a:t>B,j</a:t>
                </a:r>
                <a:r>
                  <a:rPr lang="tr-TR" sz="2400" dirty="0" smtClean="0"/>
                  <a:t>)</a:t>
                </a:r>
              </a:p>
              <a:p>
                <a:pPr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sz="2400" dirty="0"/>
              </a:p>
              <a:p>
                <a:pPr algn="ctr" eaLnBrk="1" hangingPunct="1">
                  <a:buNone/>
                </a:pPr>
                <a:endParaRPr lang="tr-TR" sz="2400" dirty="0"/>
              </a:p>
              <a:p>
                <a:pPr algn="ctr" eaLnBrk="1" hangingPunct="1">
                  <a:buFont typeface="Wingdings" panose="05000000000000000000" pitchFamily="2" charset="2"/>
                  <a:buNone/>
                </a:pPr>
                <a:endParaRPr lang="en-US" altLang="zh-TW" sz="2200" i="1" baseline="-25000" dirty="0" smtClean="0"/>
              </a:p>
            </p:txBody>
          </p:sp>
        </mc:Choice>
        <mc:Fallback>
          <p:sp>
            <p:nvSpPr>
              <p:cNvPr id="368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066800"/>
                <a:ext cx="8229600" cy="5029200"/>
              </a:xfrm>
              <a:blipFill>
                <a:blip r:embed="rId4"/>
                <a:stretch>
                  <a:fillRect l="-148" t="-9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8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574199"/>
              </p:ext>
            </p:extLst>
          </p:nvPr>
        </p:nvGraphicFramePr>
        <p:xfrm>
          <a:off x="3033724" y="2164767"/>
          <a:ext cx="524668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6" name="方程式" r:id="rId5" imgW="3505200" imgH="1397000" progId="Equation.3">
                  <p:embed/>
                </p:oleObj>
              </mc:Choice>
              <mc:Fallback>
                <p:oleObj name="方程式" r:id="rId5" imgW="3505200" imgH="139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24" y="2164767"/>
                        <a:ext cx="524668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00767" y="321265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row</a:t>
            </a:r>
            <a:r>
              <a:rPr lang="tr-TR" dirty="0" smtClean="0"/>
              <a:t>(</a:t>
            </a:r>
            <a:r>
              <a:rPr lang="tr-TR" dirty="0" err="1" smtClean="0"/>
              <a:t>A,i</a:t>
            </a:r>
            <a:r>
              <a:rPr lang="tr-TR" dirty="0" smtClean="0"/>
              <a:t>)</a:t>
            </a:r>
            <a:endParaRPr lang="tr-TR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39852" y="338748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640874" y="183729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col</a:t>
            </a:r>
            <a:r>
              <a:rPr lang="tr-TR" dirty="0" smtClean="0"/>
              <a:t>(</a:t>
            </a:r>
            <a:r>
              <a:rPr lang="tr-TR" dirty="0" err="1"/>
              <a:t>B</a:t>
            </a:r>
            <a:r>
              <a:rPr lang="tr-TR" dirty="0" err="1" smtClean="0"/>
              <a:t>,j</a:t>
            </a:r>
            <a:r>
              <a:rPr lang="tr-TR" dirty="0" smtClean="0"/>
              <a:t>)</a:t>
            </a:r>
            <a:endParaRPr lang="tr-TR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035130" y="2206625"/>
            <a:ext cx="0" cy="27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589522"/>
              </p:ext>
            </p:extLst>
          </p:nvPr>
        </p:nvGraphicFramePr>
        <p:xfrm>
          <a:off x="6977980" y="5553236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7" name="Denklem" r:id="rId7" imgW="114120" imgH="114120" progId="Equation.3">
                  <p:embed/>
                </p:oleObj>
              </mc:Choice>
              <mc:Fallback>
                <p:oleObj name="Denklem" r:id="rId7" imgW="114120" imgH="114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77980" y="5553236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1-3 Example 5</a:t>
            </a:r>
            <a:endParaRPr lang="zh-TW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4267200" cy="4759325"/>
          </a:xfrm>
        </p:spPr>
        <p:txBody>
          <a:bodyPr/>
          <a:lstStyle/>
          <a:p>
            <a:r>
              <a:rPr lang="en-US" altLang="zh-TW" sz="2200" smtClean="0"/>
              <a:t>Multiplying matrices</a:t>
            </a:r>
          </a:p>
        </p:txBody>
      </p:sp>
      <p:graphicFrame>
        <p:nvGraphicFramePr>
          <p:cNvPr id="3789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43000" y="2133600"/>
          <a:ext cx="17526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" name="方程式" r:id="rId4" imgW="952500" imgH="457200" progId="Equation.3">
                  <p:embed/>
                </p:oleObj>
              </mc:Choice>
              <mc:Fallback>
                <p:oleObj name="方程式" r:id="rId4" imgW="952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17526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29000" y="1905000"/>
          <a:ext cx="228600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5" name="方程式" r:id="rId6" imgW="1244600" imgH="711200" progId="Equation.3">
                  <p:embed/>
                </p:oleObj>
              </mc:Choice>
              <mc:Fallback>
                <p:oleObj name="方程式" r:id="rId6" imgW="12446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05000"/>
                        <a:ext cx="2286000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16428" y="4026936"/>
                <a:ext cx="2300309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12   27  30   13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8  −4   26   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28" y="4026936"/>
                <a:ext cx="2300309" cy="4929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99592" y="360573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Result</a:t>
            </a:r>
            <a:r>
              <a:rPr lang="tr-TR" dirty="0" smtClean="0"/>
              <a:t>: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1-3 Example 6</a:t>
            </a:r>
            <a:endParaRPr lang="zh-TW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Determine whether a product is defined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 smtClean="0"/>
              <a:t>    Matrices A: 3×4, B: 4×7, C: 7×3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63588" y="3573016"/>
                <a:ext cx="68375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2400" b="0" i="0" smtClean="0">
                          <a:latin typeface="Cambria Math" panose="02040503050406030204" pitchFamily="18" charset="0"/>
                        </a:rPr>
                        <m:t>Answer</m:t>
                      </m:r>
                      <m:r>
                        <a:rPr lang="tr-TR" sz="2400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𝐵𝐶𝐴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𝐶𝐴𝐵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tr-TR" sz="2400" b="0" i="0" smtClean="0"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tr-T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24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tr-T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sz="2400" b="0" i="0" smtClean="0">
                          <a:latin typeface="Cambria Math" panose="02040503050406030204" pitchFamily="18" charset="0"/>
                        </a:rPr>
                        <m:t>defined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3573016"/>
                <a:ext cx="6837577" cy="369332"/>
              </a:xfrm>
              <a:prstGeom prst="rect">
                <a:avLst/>
              </a:prstGeom>
              <a:blipFill>
                <a:blip r:embed="rId3"/>
                <a:stretch>
                  <a:fillRect l="-535" r="-535" b="-983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FA320D4-33EF-4A4D-B617-1A85AECAF5B1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399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FE51774-5463-43B5-85BF-64D106E83E4C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38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1-3 Partitioned Matrices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smtClean="0"/>
              <a:t>A matrix can be </a:t>
            </a:r>
            <a:r>
              <a:rPr lang="en-US" altLang="zh-TW" sz="2200" smtClean="0">
                <a:solidFill>
                  <a:srgbClr val="FF0000"/>
                </a:solidFill>
              </a:rPr>
              <a:t>partitioned</a:t>
            </a:r>
            <a:r>
              <a:rPr lang="en-US" altLang="zh-TW" sz="2200" b="1" i="1" smtClean="0"/>
              <a:t> </a:t>
            </a:r>
            <a:r>
              <a:rPr lang="en-US" altLang="zh-TW" sz="2200" smtClean="0"/>
              <a:t>into smaller matrices by inserting horizontal and vertical rules between selected rows and columns</a:t>
            </a:r>
          </a:p>
          <a:p>
            <a:pPr eaLnBrk="1" hangingPunct="1"/>
            <a:r>
              <a:rPr lang="en-US" altLang="zh-TW" sz="2200" smtClean="0"/>
              <a:t>For example, three possible partitions of a 3</a:t>
            </a:r>
            <a:r>
              <a:rPr lang="en-US" altLang="zh-TW" sz="2200" smtClean="0">
                <a:sym typeface="Symbol" panose="05050102010706020507" pitchFamily="18" charset="2"/>
              </a:rPr>
              <a:t></a:t>
            </a:r>
            <a:r>
              <a:rPr lang="en-US" altLang="zh-TW" sz="2200" smtClean="0"/>
              <a:t>4 matrix </a:t>
            </a:r>
            <a:r>
              <a:rPr lang="en-US" altLang="zh-TW" sz="2200" i="1" smtClean="0"/>
              <a:t>A</a:t>
            </a:r>
            <a:r>
              <a:rPr lang="en-US" altLang="zh-TW" sz="2200" smtClean="0"/>
              <a:t>:</a:t>
            </a:r>
          </a:p>
          <a:p>
            <a:pPr lvl="1" eaLnBrk="1" hangingPunct="1"/>
            <a:r>
              <a:rPr lang="en-US" altLang="zh-TW" smtClean="0"/>
              <a:t>The partition of </a:t>
            </a:r>
            <a:r>
              <a:rPr lang="en-US" altLang="zh-TW" i="1" smtClean="0"/>
              <a:t>A</a:t>
            </a:r>
            <a:r>
              <a:rPr lang="en-US" altLang="zh-TW" smtClean="0"/>
              <a:t> into four </a:t>
            </a:r>
            <a:br>
              <a:rPr lang="en-US" altLang="zh-TW" smtClean="0"/>
            </a:br>
            <a:r>
              <a:rPr lang="en-US" altLang="zh-TW" smtClean="0">
                <a:solidFill>
                  <a:srgbClr val="FF0000"/>
                </a:solidFill>
              </a:rPr>
              <a:t>submatrices</a:t>
            </a:r>
            <a:r>
              <a:rPr lang="en-US" altLang="zh-TW" b="1" i="1" smtClean="0"/>
              <a:t>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11</a:t>
            </a:r>
            <a:r>
              <a:rPr lang="en-US" altLang="zh-TW" smtClean="0"/>
              <a:t>,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12</a:t>
            </a:r>
            <a:r>
              <a:rPr lang="en-US" altLang="zh-TW" smtClean="0"/>
              <a:t>,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21</a:t>
            </a:r>
            <a:r>
              <a:rPr lang="en-US" altLang="zh-TW" smtClean="0"/>
              <a:t>, </a:t>
            </a:r>
            <a:br>
              <a:rPr lang="en-US" altLang="zh-TW" smtClean="0"/>
            </a:br>
            <a:r>
              <a:rPr lang="en-US" altLang="zh-TW" smtClean="0"/>
              <a:t>and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22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The partition of </a:t>
            </a:r>
            <a:r>
              <a:rPr lang="en-US" altLang="zh-TW" i="1" smtClean="0"/>
              <a:t>A</a:t>
            </a:r>
            <a:r>
              <a:rPr lang="en-US" altLang="zh-TW" smtClean="0"/>
              <a:t> into its row </a:t>
            </a:r>
            <a:br>
              <a:rPr lang="en-US" altLang="zh-TW" smtClean="0"/>
            </a:br>
            <a:r>
              <a:rPr lang="en-US" altLang="zh-TW" smtClean="0"/>
              <a:t>matrices </a:t>
            </a:r>
            <a:r>
              <a:rPr lang="en-US" altLang="zh-TW" b="1" smtClean="0"/>
              <a:t>r</a:t>
            </a:r>
            <a:r>
              <a:rPr lang="en-US" altLang="zh-TW" baseline="-25000" smtClean="0"/>
              <a:t>1</a:t>
            </a:r>
            <a:r>
              <a:rPr lang="en-US" altLang="zh-TW" smtClean="0"/>
              <a:t>, </a:t>
            </a:r>
            <a:r>
              <a:rPr lang="en-US" altLang="zh-TW" b="1" smtClean="0"/>
              <a:t>r</a:t>
            </a:r>
            <a:r>
              <a:rPr lang="en-US" altLang="zh-TW" baseline="-25000" smtClean="0"/>
              <a:t>2</a:t>
            </a:r>
            <a:r>
              <a:rPr lang="en-US" altLang="zh-TW" smtClean="0"/>
              <a:t>, and </a:t>
            </a:r>
            <a:r>
              <a:rPr lang="en-US" altLang="zh-TW" b="1" smtClean="0"/>
              <a:t>r</a:t>
            </a:r>
            <a:r>
              <a:rPr lang="en-US" altLang="zh-TW" baseline="-25000" smtClean="0"/>
              <a:t>3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The partition of </a:t>
            </a:r>
            <a:r>
              <a:rPr lang="en-US" altLang="zh-TW" i="1" smtClean="0"/>
              <a:t>A</a:t>
            </a:r>
            <a:r>
              <a:rPr lang="en-US" altLang="zh-TW" smtClean="0"/>
              <a:t> into its </a:t>
            </a:r>
            <a:br>
              <a:rPr lang="en-US" altLang="zh-TW" smtClean="0"/>
            </a:br>
            <a:r>
              <a:rPr lang="en-US" altLang="zh-TW" smtClean="0"/>
              <a:t>column matrices </a:t>
            </a:r>
            <a:r>
              <a:rPr lang="en-US" altLang="zh-TW" b="1" smtClean="0"/>
              <a:t>c</a:t>
            </a:r>
            <a:r>
              <a:rPr lang="en-US" altLang="zh-TW" baseline="-25000" smtClean="0"/>
              <a:t>1</a:t>
            </a:r>
            <a:r>
              <a:rPr lang="en-US" altLang="zh-TW" smtClean="0"/>
              <a:t>, </a:t>
            </a:r>
            <a:r>
              <a:rPr lang="en-US" altLang="zh-TW" b="1" smtClean="0"/>
              <a:t>c</a:t>
            </a:r>
            <a:r>
              <a:rPr lang="en-US" altLang="zh-TW" baseline="-25000" smtClean="0"/>
              <a:t>2</a:t>
            </a:r>
            <a:r>
              <a:rPr lang="en-US" altLang="zh-TW" smtClean="0"/>
              <a:t>, </a:t>
            </a:r>
            <a:r>
              <a:rPr lang="en-US" altLang="zh-TW" b="1" smtClean="0"/>
              <a:t>c</a:t>
            </a:r>
            <a:r>
              <a:rPr lang="en-US" altLang="zh-TW" baseline="-25000" smtClean="0"/>
              <a:t>3</a:t>
            </a:r>
            <a:r>
              <a:rPr lang="en-US" altLang="zh-TW" smtClean="0"/>
              <a:t>, </a:t>
            </a:r>
            <a:br>
              <a:rPr lang="en-US" altLang="zh-TW" smtClean="0"/>
            </a:br>
            <a:r>
              <a:rPr lang="en-US" altLang="zh-TW" smtClean="0"/>
              <a:t>and </a:t>
            </a:r>
            <a:r>
              <a:rPr lang="en-US" altLang="zh-TW" b="1" smtClean="0"/>
              <a:t>c</a:t>
            </a:r>
            <a:r>
              <a:rPr lang="en-US" altLang="zh-TW" baseline="-25000" smtClean="0"/>
              <a:t>4</a:t>
            </a:r>
            <a:endParaRPr lang="zh-TW" altLang="en-US" baseline="-25000" smtClean="0"/>
          </a:p>
        </p:txBody>
      </p:sp>
      <p:graphicFrame>
        <p:nvGraphicFramePr>
          <p:cNvPr id="39943" name="Object 8"/>
          <p:cNvGraphicFramePr>
            <a:graphicFrameLocks noChangeAspect="1"/>
          </p:cNvGraphicFramePr>
          <p:nvPr/>
        </p:nvGraphicFramePr>
        <p:xfrm>
          <a:off x="4876800" y="2971800"/>
          <a:ext cx="3848100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Equation" r:id="rId4" imgW="2743200" imgH="2133600" progId="Equation.3">
                  <p:embed/>
                </p:oleObj>
              </mc:Choice>
              <mc:Fallback>
                <p:oleObj name="Equation" r:id="rId4" imgW="2743200" imgH="213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71800"/>
                        <a:ext cx="3848100" cy="299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25C0FB4-17E1-451F-9965-977AA900338D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409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6DC2E13-D533-47F6-81FB-403EB4C896A9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39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pPr eaLnBrk="1" hangingPunct="1"/>
            <a:r>
              <a:rPr lang="en-US" altLang="zh-TW" sz="3800" smtClean="0"/>
              <a:t>1-3 Multiplication by Columns and by Rows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It is possible to compute a particular row or column of a matrix product </a:t>
            </a:r>
            <a:r>
              <a:rPr lang="en-US" altLang="zh-TW" sz="2400" i="1" dirty="0" smtClean="0"/>
              <a:t>AB</a:t>
            </a:r>
            <a:r>
              <a:rPr lang="en-US" altLang="zh-TW" sz="2400" dirty="0" smtClean="0"/>
              <a:t> without computing the entire product: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2000" i="1" dirty="0" err="1" smtClean="0">
                <a:solidFill>
                  <a:srgbClr val="FF0000"/>
                </a:solidFill>
              </a:rPr>
              <a:t>j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th</a:t>
            </a:r>
            <a:r>
              <a:rPr lang="en-US" altLang="zh-TW" sz="2000" dirty="0" smtClean="0">
                <a:solidFill>
                  <a:srgbClr val="FF0000"/>
                </a:solidFill>
              </a:rPr>
              <a:t> column matrix of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AB</a:t>
            </a:r>
            <a:r>
              <a:rPr lang="en-US" altLang="zh-TW" sz="2000" dirty="0" smtClean="0">
                <a:solidFill>
                  <a:srgbClr val="FF0000"/>
                </a:solidFill>
              </a:rPr>
              <a:t> =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000" dirty="0" smtClean="0">
                <a:solidFill>
                  <a:srgbClr val="FF0000"/>
                </a:solidFill>
              </a:rPr>
              <a:t>[</a:t>
            </a:r>
            <a:r>
              <a:rPr lang="en-US" altLang="zh-TW" sz="2000" i="1" dirty="0" err="1" smtClean="0">
                <a:solidFill>
                  <a:srgbClr val="FF0000"/>
                </a:solidFill>
              </a:rPr>
              <a:t>j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th</a:t>
            </a:r>
            <a:r>
              <a:rPr lang="en-US" altLang="zh-TW" sz="2000" dirty="0" smtClean="0">
                <a:solidFill>
                  <a:srgbClr val="FF0000"/>
                </a:solidFill>
              </a:rPr>
              <a:t> column matrix of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B</a:t>
            </a:r>
            <a:r>
              <a:rPr lang="en-US" altLang="zh-TW" sz="2000" dirty="0" smtClean="0">
                <a:solidFill>
                  <a:srgbClr val="FF0000"/>
                </a:solidFill>
              </a:rPr>
              <a:t>]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2000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th</a:t>
            </a:r>
            <a:r>
              <a:rPr lang="en-US" altLang="zh-TW" sz="2000" dirty="0" smtClean="0">
                <a:solidFill>
                  <a:srgbClr val="FF0000"/>
                </a:solidFill>
              </a:rPr>
              <a:t> row matrix of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AB</a:t>
            </a:r>
            <a:r>
              <a:rPr lang="en-US" altLang="zh-TW" sz="2000" dirty="0" smtClean="0">
                <a:solidFill>
                  <a:srgbClr val="FF0000"/>
                </a:solidFill>
              </a:rPr>
              <a:t> = [</a:t>
            </a:r>
            <a:r>
              <a:rPr lang="en-US" altLang="zh-TW" sz="2000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th</a:t>
            </a:r>
            <a:r>
              <a:rPr lang="en-US" altLang="zh-TW" sz="2000" dirty="0" smtClean="0">
                <a:solidFill>
                  <a:srgbClr val="FF0000"/>
                </a:solidFill>
              </a:rPr>
              <a:t> row matrix of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000" dirty="0" smtClean="0">
                <a:solidFill>
                  <a:srgbClr val="FF0000"/>
                </a:solidFill>
              </a:rPr>
              <a:t>]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B</a:t>
            </a:r>
          </a:p>
          <a:p>
            <a:pPr eaLnBrk="1" hangingPunct="1"/>
            <a:r>
              <a:rPr lang="en-US" altLang="zh-TW" sz="2400" dirty="0" smtClean="0"/>
              <a:t>If </a:t>
            </a:r>
            <a:r>
              <a:rPr lang="en-US" altLang="zh-TW" sz="2400" b="1" dirty="0" smtClean="0"/>
              <a:t>a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</a:t>
            </a:r>
            <a:r>
              <a:rPr lang="en-US" altLang="zh-TW" sz="2400" b="1" dirty="0" smtClean="0"/>
              <a:t>a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, ..., </a:t>
            </a:r>
            <a:r>
              <a:rPr lang="en-US" altLang="zh-TW" sz="2400" b="1" dirty="0" smtClean="0"/>
              <a:t>a</a:t>
            </a:r>
            <a:r>
              <a:rPr lang="en-US" altLang="zh-TW" sz="2400" i="1" baseline="-25000" dirty="0" smtClean="0"/>
              <a:t>m</a:t>
            </a:r>
            <a:r>
              <a:rPr lang="en-US" altLang="zh-TW" sz="2400" dirty="0" smtClean="0"/>
              <a:t> denote the row matrices of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and </a:t>
            </a:r>
            <a:r>
              <a:rPr lang="en-US" altLang="zh-TW" sz="2400" b="1" dirty="0" smtClean="0"/>
              <a:t>b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,</a:t>
            </a:r>
            <a:r>
              <a:rPr lang="en-US" altLang="zh-TW" sz="2400" b="1" dirty="0" smtClean="0"/>
              <a:t>b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, ...,</a:t>
            </a:r>
            <a:r>
              <a:rPr lang="en-US" altLang="zh-TW" sz="2400" b="1" dirty="0" err="1" smtClean="0"/>
              <a:t>b</a:t>
            </a:r>
            <a:r>
              <a:rPr lang="en-US" altLang="zh-TW" sz="2400" i="1" baseline="-25000" dirty="0" err="1" smtClean="0"/>
              <a:t>n</a:t>
            </a:r>
            <a:r>
              <a:rPr lang="en-US" altLang="zh-TW" sz="2400" dirty="0" smtClean="0"/>
              <a:t> denote the column matrices of </a:t>
            </a: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,</a:t>
            </a:r>
            <a:r>
              <a:rPr lang="tr-TR" altLang="zh-TW" sz="2400" dirty="0" smtClean="0"/>
              <a:t> </a:t>
            </a:r>
            <a:r>
              <a:rPr lang="en-US" altLang="zh-TW" sz="2400" dirty="0" smtClean="0"/>
              <a:t>then </a:t>
            </a:r>
            <a:endParaRPr lang="zh-TW" altLang="en-US" sz="2400" dirty="0" smtClean="0"/>
          </a:p>
        </p:txBody>
      </p:sp>
      <p:graphicFrame>
        <p:nvGraphicFramePr>
          <p:cNvPr id="40967" name="Object 4"/>
          <p:cNvGraphicFramePr>
            <a:graphicFrameLocks noChangeAspect="1"/>
          </p:cNvGraphicFramePr>
          <p:nvPr/>
        </p:nvGraphicFramePr>
        <p:xfrm>
          <a:off x="1839913" y="3978275"/>
          <a:ext cx="5475287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8" name="Equation" r:id="rId4" imgW="3124200" imgH="1168400" progId="Equation.3">
                  <p:embed/>
                </p:oleObj>
              </mc:Choice>
              <mc:Fallback>
                <p:oleObj name="Equation" r:id="rId4" imgW="31242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3978275"/>
                        <a:ext cx="5475287" cy="20478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Brace 1"/>
          <p:cNvSpPr/>
          <p:nvPr/>
        </p:nvSpPr>
        <p:spPr>
          <a:xfrm>
            <a:off x="7352928" y="3978275"/>
            <a:ext cx="432048" cy="2047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Box 2"/>
          <p:cNvSpPr txBox="1"/>
          <p:nvPr/>
        </p:nvSpPr>
        <p:spPr>
          <a:xfrm>
            <a:off x="7784976" y="4771379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 smtClean="0"/>
              <a:t>Parallel</a:t>
            </a:r>
            <a:endParaRPr lang="tr-TR" sz="1200" dirty="0" smtClean="0"/>
          </a:p>
          <a:p>
            <a:r>
              <a:rPr lang="tr-TR" sz="1200" dirty="0" err="1" smtClean="0"/>
              <a:t>implementation</a:t>
            </a:r>
            <a:endParaRPr lang="tr-T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AB15E45-57A5-4C61-BFA6-E75C5C25BB1C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FDB980A-D711-4B10-AD6F-25C0E91054C5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4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1-1 Example 1 (Linear Equations)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The equations                                        and</a:t>
            </a:r>
            <a:br>
              <a:rPr lang="en-US" altLang="zh-TW" sz="2400" smtClean="0"/>
            </a:br>
            <a:r>
              <a:rPr lang="en-US" altLang="zh-TW" sz="2400" smtClean="0"/>
              <a:t>are linear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 linear equation does not involve any products or roots of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All variables occur only to the first power and do not appear as arguments for trigonometric, logarithmic, or exponential functions.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The equations                                                                  are </a:t>
            </a:r>
            <a:r>
              <a:rPr lang="en-US" altLang="zh-TW" sz="2400" i="1" smtClean="0"/>
              <a:t>not</a:t>
            </a:r>
            <a:r>
              <a:rPr lang="en-US" altLang="zh-TW" sz="2400" smtClean="0"/>
              <a:t> linear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</a:t>
            </a:r>
            <a:r>
              <a:rPr lang="en-US" altLang="zh-TW" sz="2400" smtClean="0">
                <a:solidFill>
                  <a:srgbClr val="FF0000"/>
                </a:solidFill>
              </a:rPr>
              <a:t>solution</a:t>
            </a:r>
            <a:r>
              <a:rPr lang="en-US" altLang="zh-TW" sz="2400" smtClean="0"/>
              <a:t> of a linear equation is a sequence of 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 numbers </a:t>
            </a:r>
            <a:r>
              <a:rPr lang="en-US" altLang="zh-TW" sz="2400" i="1" smtClean="0"/>
              <a:t>s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, </a:t>
            </a:r>
            <a:r>
              <a:rPr lang="en-US" altLang="zh-TW" sz="2400" i="1" smtClean="0"/>
              <a:t>s</a:t>
            </a:r>
            <a:r>
              <a:rPr lang="en-US" altLang="zh-TW" sz="2400" baseline="-25000" smtClean="0"/>
              <a:t>2</a:t>
            </a:r>
            <a:r>
              <a:rPr lang="en-US" altLang="zh-TW" sz="2400" smtClean="0"/>
              <a:t>, …, </a:t>
            </a:r>
            <a:r>
              <a:rPr lang="en-US" altLang="zh-TW" sz="2400" i="1" smtClean="0"/>
              <a:t>s</a:t>
            </a:r>
            <a:r>
              <a:rPr lang="en-US" altLang="zh-TW" sz="2400" i="1" baseline="-25000" smtClean="0"/>
              <a:t>n</a:t>
            </a:r>
            <a:r>
              <a:rPr lang="en-US" altLang="zh-TW" sz="2400" smtClean="0"/>
              <a:t> such that the equation is satisfied.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The set of all solutions of the equation is called its </a:t>
            </a:r>
            <a:r>
              <a:rPr lang="en-US" altLang="zh-TW" sz="2400" smtClean="0">
                <a:solidFill>
                  <a:srgbClr val="FF0000"/>
                </a:solidFill>
              </a:rPr>
              <a:t>solution set</a:t>
            </a:r>
            <a:r>
              <a:rPr lang="en-US" altLang="zh-TW" sz="2400" smtClean="0"/>
              <a:t> or </a:t>
            </a:r>
            <a:r>
              <a:rPr lang="en-US" altLang="zh-TW" sz="2400" smtClean="0">
                <a:solidFill>
                  <a:srgbClr val="FF0000"/>
                </a:solidFill>
              </a:rPr>
              <a:t>general solution</a:t>
            </a:r>
            <a:r>
              <a:rPr lang="en-US" altLang="zh-TW" sz="2400" smtClean="0"/>
              <a:t> of the equation.</a:t>
            </a:r>
            <a:endParaRPr lang="zh-TW" altLang="en-US" sz="2400" smtClean="0"/>
          </a:p>
        </p:txBody>
      </p:sp>
      <p:graphicFrame>
        <p:nvGraphicFramePr>
          <p:cNvPr id="6151" name="Object 4"/>
          <p:cNvGraphicFramePr>
            <a:graphicFrameLocks noChangeAspect="1"/>
          </p:cNvGraphicFramePr>
          <p:nvPr/>
        </p:nvGraphicFramePr>
        <p:xfrm>
          <a:off x="2620963" y="1444625"/>
          <a:ext cx="30241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8" name="方程式" r:id="rId4" imgW="1637589" imgH="393529" progId="Equation.3">
                  <p:embed/>
                </p:oleObj>
              </mc:Choice>
              <mc:Fallback>
                <p:oleObj name="方程式" r:id="rId4" imgW="1637589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1444625"/>
                        <a:ext cx="302418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5"/>
          <p:cNvGraphicFramePr>
            <a:graphicFrameLocks noChangeAspect="1"/>
          </p:cNvGraphicFramePr>
          <p:nvPr/>
        </p:nvGraphicFramePr>
        <p:xfrm>
          <a:off x="6149975" y="1600200"/>
          <a:ext cx="2232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9" name="方程式" r:id="rId6" imgW="1358900" imgH="228600" progId="Equation.3">
                  <p:embed/>
                </p:oleObj>
              </mc:Choice>
              <mc:Fallback>
                <p:oleObj name="方程式" r:id="rId6" imgW="1358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5" y="1600200"/>
                        <a:ext cx="22320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6"/>
          <p:cNvGraphicFramePr>
            <a:graphicFrameLocks noChangeAspect="1"/>
          </p:cNvGraphicFramePr>
          <p:nvPr/>
        </p:nvGraphicFramePr>
        <p:xfrm>
          <a:off x="2667000" y="3810000"/>
          <a:ext cx="49069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0" name="方程式" r:id="rId8" imgW="2933700" imgH="254000" progId="Equation.3">
                  <p:embed/>
                </p:oleObj>
              </mc:Choice>
              <mc:Fallback>
                <p:oleObj name="方程式" r:id="rId8" imgW="29337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0000"/>
                        <a:ext cx="49069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1-3 Example 7</a:t>
            </a:r>
            <a:endParaRPr lang="zh-TW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zh-TW" dirty="0" smtClean="0"/>
              <a:t>Multiplying matrices by rows and by </a:t>
            </a:r>
            <a:r>
              <a:rPr lang="en-US" altLang="zh-TW" dirty="0" smtClean="0"/>
              <a:t>columns</a:t>
            </a:r>
            <a:endParaRPr lang="tr-TR" altLang="zh-TW" dirty="0" smtClean="0"/>
          </a:p>
          <a:p>
            <a:endParaRPr lang="tr-TR" altLang="zh-TW" dirty="0"/>
          </a:p>
          <a:p>
            <a:endParaRPr lang="tr-TR" altLang="zh-TW" dirty="0" smtClean="0"/>
          </a:p>
          <a:p>
            <a:endParaRPr lang="tr-TR" altLang="zh-TW" dirty="0"/>
          </a:p>
          <a:p>
            <a:endParaRPr lang="tr-TR" altLang="zh-TW" dirty="0" smtClean="0"/>
          </a:p>
          <a:p>
            <a:r>
              <a:rPr lang="tr-TR" altLang="zh-TW" dirty="0" err="1" smtClean="0"/>
              <a:t>Parallel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rows</a:t>
            </a:r>
            <a:r>
              <a:rPr lang="tr-TR" altLang="zh-TW" dirty="0" smtClean="0"/>
              <a:t>:</a:t>
            </a:r>
            <a:r>
              <a:rPr lang="en-US" altLang="zh-TW" dirty="0" smtClean="0"/>
              <a:t> </a:t>
            </a:r>
            <a:endParaRPr lang="zh-TW" altLang="en-US" dirty="0" smtClean="0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143000" y="2133600"/>
          <a:ext cx="17526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" name="方程式" r:id="rId4" imgW="952500" imgH="457200" progId="Equation.3">
                  <p:embed/>
                </p:oleObj>
              </mc:Choice>
              <mc:Fallback>
                <p:oleObj name="方程式" r:id="rId4" imgW="952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17526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3"/>
          <p:cNvGraphicFramePr>
            <a:graphicFrameLocks noChangeAspect="1"/>
          </p:cNvGraphicFramePr>
          <p:nvPr/>
        </p:nvGraphicFramePr>
        <p:xfrm>
          <a:off x="3429000" y="1905000"/>
          <a:ext cx="228600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1" name="方程式" r:id="rId6" imgW="1244600" imgH="711200" progId="Equation.3">
                  <p:embed/>
                </p:oleObj>
              </mc:Choice>
              <mc:Fallback>
                <p:oleObj name="方程式" r:id="rId6" imgW="12446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05000"/>
                        <a:ext cx="2286000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55676" y="4090600"/>
                <a:ext cx="4927182" cy="1505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1  2  4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4   1   4   3</m:t>
                                      </m:r>
                                    </m:e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0 −1  3  1</m:t>
                                      </m:r>
                                    </m:e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2   7   5   2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4   1   4   3</m:t>
                                      </m:r>
                                    </m:e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0 −1  3  1</m:t>
                                      </m:r>
                                    </m:e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2   7   5   2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12   27  30   13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8  −4   26   12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090600"/>
                <a:ext cx="4927182" cy="15050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4F0C6E29-AA2F-4292-80EF-AD6EABC202DD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9E9DDFA-2EF2-4989-A385-959B9A52E8E4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41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pPr eaLnBrk="1" hangingPunct="1"/>
            <a:r>
              <a:rPr lang="en-US" altLang="zh-TW" sz="3800" smtClean="0"/>
              <a:t>1-3 Matrix Products as Linear Combinations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Let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Then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i="1" dirty="0" smtClean="0"/>
              <a:t>The product A</a:t>
            </a:r>
            <a:r>
              <a:rPr lang="en-US" altLang="zh-TW" b="1" dirty="0" smtClean="0"/>
              <a:t>x </a:t>
            </a:r>
            <a:r>
              <a:rPr lang="en-US" altLang="zh-TW" i="1" dirty="0" smtClean="0"/>
              <a:t>of a matrix A with a column matrix </a:t>
            </a:r>
            <a:r>
              <a:rPr lang="en-US" altLang="zh-TW" b="1" dirty="0" smtClean="0"/>
              <a:t>x </a:t>
            </a:r>
            <a:r>
              <a:rPr lang="en-US" altLang="zh-TW" i="1" dirty="0" smtClean="0"/>
              <a:t>is a </a:t>
            </a:r>
            <a:r>
              <a:rPr lang="en-US" altLang="zh-TW" i="1" u="sng" dirty="0" smtClean="0">
                <a:solidFill>
                  <a:srgbClr val="FF0000"/>
                </a:solidFill>
              </a:rPr>
              <a:t>linear combination </a:t>
            </a:r>
            <a:r>
              <a:rPr lang="en-US" altLang="zh-TW" i="1" dirty="0" smtClean="0"/>
              <a:t>of  the column matrices of A with the coefficients coming from the matrix </a:t>
            </a:r>
            <a:r>
              <a:rPr lang="en-US" altLang="zh-TW" b="1" dirty="0" smtClean="0"/>
              <a:t>x</a:t>
            </a:r>
          </a:p>
        </p:txBody>
      </p:sp>
      <p:graphicFrame>
        <p:nvGraphicFramePr>
          <p:cNvPr id="43015" name="Object 4"/>
          <p:cNvGraphicFramePr>
            <a:graphicFrameLocks noChangeAspect="1"/>
          </p:cNvGraphicFramePr>
          <p:nvPr/>
        </p:nvGraphicFramePr>
        <p:xfrm>
          <a:off x="1752600" y="1524000"/>
          <a:ext cx="3922713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5" name="Equation" r:id="rId4" imgW="2616200" imgH="939800" progId="Equation.3">
                  <p:embed/>
                </p:oleObj>
              </mc:Choice>
              <mc:Fallback>
                <p:oleObj name="Equation" r:id="rId4" imgW="26162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3922713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5"/>
          <p:cNvGraphicFramePr>
            <a:graphicFrameLocks noChangeAspect="1"/>
          </p:cNvGraphicFramePr>
          <p:nvPr/>
        </p:nvGraphicFramePr>
        <p:xfrm>
          <a:off x="1752600" y="3200400"/>
          <a:ext cx="6189663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6" name="Equation" r:id="rId6" imgW="4127500" imgH="939800" progId="Equation.3">
                  <p:embed/>
                </p:oleObj>
              </mc:Choice>
              <mc:Fallback>
                <p:oleObj name="Equation" r:id="rId6" imgW="41275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6189663" cy="14081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461E2B4-66A4-4EC2-B273-4313C66ABDFB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71308F9D-2F21-4ECD-AA36-5D3BBAF9E672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42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1-3 Example 8</a:t>
            </a:r>
          </a:p>
        </p:txBody>
      </p:sp>
      <p:pic>
        <p:nvPicPr>
          <p:cNvPr id="44038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067" y="1242998"/>
            <a:ext cx="7162800" cy="4383088"/>
          </a:xfrm>
          <a:noFill/>
        </p:spPr>
      </p:pic>
      <p:cxnSp>
        <p:nvCxnSpPr>
          <p:cNvPr id="3" name="Straight Connector 2"/>
          <p:cNvCxnSpPr/>
          <p:nvPr/>
        </p:nvCxnSpPr>
        <p:spPr>
          <a:xfrm>
            <a:off x="3887924" y="1453642"/>
            <a:ext cx="0" cy="89523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1980" y="1453642"/>
            <a:ext cx="0" cy="89523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995936" y="4293096"/>
            <a:ext cx="115106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995936" y="4581128"/>
            <a:ext cx="115106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27884" y="1158641"/>
                <a:ext cx="278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1158641"/>
                <a:ext cx="278346" cy="276999"/>
              </a:xfrm>
              <a:prstGeom prst="rect">
                <a:avLst/>
              </a:prstGeom>
              <a:blipFill>
                <a:blip r:embed="rId4"/>
                <a:stretch>
                  <a:fillRect l="-11111" r="-4444" b="-173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95936" y="1163344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163344"/>
                <a:ext cx="283667" cy="276999"/>
              </a:xfrm>
              <a:prstGeom prst="rect">
                <a:avLst/>
              </a:prstGeom>
              <a:blipFill>
                <a:blip r:embed="rId5"/>
                <a:stretch>
                  <a:fillRect l="-10870" r="-4348" b="-1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40309" y="1160748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309" y="1160748"/>
                <a:ext cx="283667" cy="276999"/>
              </a:xfrm>
              <a:prstGeom prst="rect">
                <a:avLst/>
              </a:prstGeom>
              <a:blipFill>
                <a:blip r:embed="rId6"/>
                <a:stretch>
                  <a:fillRect l="-10638" r="-4255" b="-173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8114" y="4063900"/>
                <a:ext cx="2294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114" y="4063900"/>
                <a:ext cx="229422" cy="246221"/>
              </a:xfrm>
              <a:prstGeom prst="rect">
                <a:avLst/>
              </a:prstGeom>
              <a:blipFill>
                <a:blip r:embed="rId7"/>
                <a:stretch>
                  <a:fillRect l="-10526" r="-2632" b="-175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flipH="1">
                <a:off x="5273937" y="4334907"/>
                <a:ext cx="15304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73937" y="4334907"/>
                <a:ext cx="153041" cy="246221"/>
              </a:xfrm>
              <a:prstGeom prst="rect">
                <a:avLst/>
              </a:prstGeom>
              <a:blipFill>
                <a:blip r:embed="rId8"/>
                <a:stretch>
                  <a:fillRect l="-36000" r="-40000" b="-175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73937" y="4622939"/>
                <a:ext cx="2341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tr-TR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937" y="4622939"/>
                <a:ext cx="234167" cy="246221"/>
              </a:xfrm>
              <a:prstGeom prst="rect">
                <a:avLst/>
              </a:prstGeom>
              <a:blipFill>
                <a:blip r:embed="rId9"/>
                <a:stretch>
                  <a:fillRect l="-10256" r="-2564" b="-146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94428" y="574781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For</a:t>
            </a:r>
            <a:r>
              <a:rPr lang="tr-TR" dirty="0" smtClean="0"/>
              <a:t> us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form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important</a:t>
            </a:r>
            <a:r>
              <a:rPr lang="tr-TR" dirty="0" smtClean="0"/>
              <a:t>!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E0C5700-5F78-48F6-9778-31A85B1E6403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8400081-66C8-4C9D-B21E-D5C765735E21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43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1-3 Example 9</a:t>
            </a:r>
          </a:p>
        </p:txBody>
      </p:sp>
      <p:pic>
        <p:nvPicPr>
          <p:cNvPr id="4506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066800"/>
            <a:ext cx="7678738" cy="46974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FD8C34B-B764-4DE5-AADF-BC1D602E90A7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4608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54D67B1-58D8-4F3A-9ED1-A45CBCEEB133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44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1-3 Matrix Form of a Linear System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683125"/>
          </a:xfrm>
        </p:spPr>
        <p:txBody>
          <a:bodyPr/>
          <a:lstStyle/>
          <a:p>
            <a:pPr eaLnBrk="1" hangingPunct="1"/>
            <a:r>
              <a:rPr lang="en-US" altLang="zh-TW" sz="2000" smtClean="0"/>
              <a:t>Consider any system of </a:t>
            </a:r>
            <a:r>
              <a:rPr lang="en-US" altLang="zh-TW" sz="2000" i="1" smtClean="0"/>
              <a:t>m</a:t>
            </a:r>
            <a:r>
              <a:rPr lang="en-US" altLang="zh-TW" sz="2000" smtClean="0"/>
              <a:t> linear equations in </a:t>
            </a:r>
            <a:r>
              <a:rPr lang="en-US" altLang="zh-TW" sz="2000" i="1" smtClean="0"/>
              <a:t>n</a:t>
            </a:r>
            <a:r>
              <a:rPr lang="en-US" altLang="zh-TW" sz="2000" smtClean="0"/>
              <a:t> unknowns:</a:t>
            </a:r>
          </a:p>
          <a:p>
            <a:pPr eaLnBrk="1" hangingPunct="1"/>
            <a:endParaRPr lang="en-US" altLang="zh-TW" sz="2000" smtClean="0"/>
          </a:p>
          <a:p>
            <a:pPr eaLnBrk="1" hangingPunct="1"/>
            <a:endParaRPr lang="en-US" altLang="zh-TW" sz="2000" smtClean="0"/>
          </a:p>
          <a:p>
            <a:pPr eaLnBrk="1" hangingPunct="1"/>
            <a:endParaRPr lang="en-US" altLang="zh-TW" sz="2000" smtClean="0"/>
          </a:p>
          <a:p>
            <a:pPr eaLnBrk="1" hangingPunct="1"/>
            <a:endParaRPr lang="en-US" altLang="zh-TW" sz="2000" smtClean="0"/>
          </a:p>
          <a:p>
            <a:pPr eaLnBrk="1" hangingPunct="1"/>
            <a:endParaRPr lang="en-US" altLang="zh-TW" sz="2000" smtClean="0"/>
          </a:p>
          <a:p>
            <a:pPr eaLnBrk="1" hangingPunct="1"/>
            <a:endParaRPr lang="en-US" altLang="zh-TW" sz="2000" smtClean="0"/>
          </a:p>
          <a:p>
            <a:pPr eaLnBrk="1" hangingPunct="1"/>
            <a:endParaRPr lang="en-US" altLang="zh-TW" sz="2000" smtClean="0"/>
          </a:p>
          <a:p>
            <a:pPr eaLnBrk="1" hangingPunct="1"/>
            <a:endParaRPr lang="en-US" altLang="zh-TW" sz="2000" smtClean="0"/>
          </a:p>
          <a:p>
            <a:pPr eaLnBrk="1" hangingPunct="1"/>
            <a:r>
              <a:rPr lang="en-US" altLang="zh-TW" sz="2000" smtClean="0"/>
              <a:t>The matrix </a:t>
            </a:r>
            <a:r>
              <a:rPr lang="en-US" altLang="zh-TW" sz="2000" i="1" smtClean="0"/>
              <a:t>A</a:t>
            </a:r>
            <a:r>
              <a:rPr lang="en-US" altLang="zh-TW" sz="2000" smtClean="0"/>
              <a:t> is called the </a:t>
            </a:r>
            <a:r>
              <a:rPr lang="en-US" altLang="zh-TW" sz="2000" smtClean="0">
                <a:solidFill>
                  <a:srgbClr val="FF0000"/>
                </a:solidFill>
              </a:rPr>
              <a:t>coefficient matrix</a:t>
            </a:r>
            <a:r>
              <a:rPr lang="en-US" altLang="zh-TW" sz="2000" smtClean="0"/>
              <a:t> of the system</a:t>
            </a:r>
          </a:p>
          <a:p>
            <a:pPr eaLnBrk="1" hangingPunct="1"/>
            <a:r>
              <a:rPr lang="en-US" altLang="zh-TW" sz="2000" smtClean="0"/>
              <a:t>The </a:t>
            </a:r>
            <a:r>
              <a:rPr lang="en-US" altLang="zh-TW" sz="2000" smtClean="0">
                <a:solidFill>
                  <a:srgbClr val="FF0000"/>
                </a:solidFill>
              </a:rPr>
              <a:t>augmented matrix</a:t>
            </a:r>
            <a:r>
              <a:rPr lang="en-US" altLang="zh-TW" sz="2000" smtClean="0"/>
              <a:t> of the system is given by</a:t>
            </a:r>
          </a:p>
        </p:txBody>
      </p:sp>
      <p:graphicFrame>
        <p:nvGraphicFramePr>
          <p:cNvPr id="46087" name="Object 5"/>
          <p:cNvGraphicFramePr>
            <a:graphicFrameLocks noChangeAspect="1"/>
          </p:cNvGraphicFramePr>
          <p:nvPr/>
        </p:nvGraphicFramePr>
        <p:xfrm>
          <a:off x="1295400" y="3124200"/>
          <a:ext cx="289560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4" name="Equation" r:id="rId4" imgW="2070100" imgH="939800" progId="Equation.3">
                  <p:embed/>
                </p:oleObj>
              </mc:Choice>
              <mc:Fallback>
                <p:oleObj name="Equation" r:id="rId4" imgW="20701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2895600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6"/>
          <p:cNvGraphicFramePr>
            <a:graphicFrameLocks noChangeAspect="1"/>
          </p:cNvGraphicFramePr>
          <p:nvPr/>
        </p:nvGraphicFramePr>
        <p:xfrm>
          <a:off x="1295400" y="1600200"/>
          <a:ext cx="28194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5" name="Equation" r:id="rId6" imgW="1841500" imgH="914400" progId="Equation.3">
                  <p:embed/>
                </p:oleObj>
              </mc:Choice>
              <mc:Fallback>
                <p:oleObj name="Equation" r:id="rId6" imgW="18415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28194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7"/>
          <p:cNvGraphicFramePr>
            <a:graphicFrameLocks noChangeAspect="1"/>
          </p:cNvGraphicFramePr>
          <p:nvPr/>
        </p:nvGraphicFramePr>
        <p:xfrm>
          <a:off x="5257800" y="1752600"/>
          <a:ext cx="30480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6" name="Equation" r:id="rId8" imgW="2120900" imgH="939800" progId="Equation.3">
                  <p:embed/>
                </p:oleObj>
              </mc:Choice>
              <mc:Fallback>
                <p:oleObj name="Equation" r:id="rId8" imgW="2120900" imgH="93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752600"/>
                        <a:ext cx="304800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9"/>
          <p:cNvGraphicFramePr>
            <a:graphicFrameLocks noChangeAspect="1"/>
          </p:cNvGraphicFramePr>
          <p:nvPr/>
        </p:nvGraphicFramePr>
        <p:xfrm>
          <a:off x="5410200" y="3810000"/>
          <a:ext cx="703263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7" name="Equation" r:id="rId10" imgW="469696" imgH="177723" progId="Equation.3">
                  <p:embed/>
                </p:oleObj>
              </mc:Choice>
              <mc:Fallback>
                <p:oleObj name="Equation" r:id="rId10" imgW="469696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10000"/>
                        <a:ext cx="703263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0"/>
          <p:cNvGraphicFramePr>
            <a:graphicFrameLocks noChangeAspect="1"/>
          </p:cNvGraphicFramePr>
          <p:nvPr/>
        </p:nvGraphicFramePr>
        <p:xfrm>
          <a:off x="5181600" y="4800600"/>
          <a:ext cx="31146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8" name="Equation" r:id="rId12" imgW="2197100" imgH="939800" progId="Equation.3">
                  <p:embed/>
                </p:oleObj>
              </mc:Choice>
              <mc:Fallback>
                <p:oleObj name="Equation" r:id="rId12" imgW="2197100" imgH="93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3114675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AutoShape 11"/>
          <p:cNvSpPr>
            <a:spLocks noChangeArrowheads="1"/>
          </p:cNvSpPr>
          <p:nvPr/>
        </p:nvSpPr>
        <p:spPr bwMode="auto">
          <a:xfrm>
            <a:off x="4343400" y="2514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93" name="AutoShape 12"/>
          <p:cNvSpPr>
            <a:spLocks noChangeArrowheads="1"/>
          </p:cNvSpPr>
          <p:nvPr/>
        </p:nvSpPr>
        <p:spPr bwMode="auto">
          <a:xfrm>
            <a:off x="4343400" y="3810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1-3 Example 10</a:t>
            </a:r>
            <a:endParaRPr lang="zh-TW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7543800" cy="4835525"/>
          </a:xfrm>
        </p:spPr>
        <p:txBody>
          <a:bodyPr/>
          <a:lstStyle/>
          <a:p>
            <a:r>
              <a:rPr lang="en-US" altLang="zh-TW" sz="2200" dirty="0" smtClean="0"/>
              <a:t>A function using matrices</a:t>
            </a:r>
          </a:p>
          <a:p>
            <a:pPr lvl="1"/>
            <a:r>
              <a:rPr lang="en-US" altLang="zh-TW" sz="2000" dirty="0" smtClean="0"/>
              <a:t>Consider the following matrices</a:t>
            </a:r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smtClean="0"/>
              <a:t>The product </a:t>
            </a:r>
            <a:r>
              <a:rPr lang="en-US" altLang="zh-TW" sz="2000" b="1" dirty="0" smtClean="0"/>
              <a:t>y</a:t>
            </a:r>
            <a:r>
              <a:rPr lang="en-US" altLang="zh-TW" sz="2000" dirty="0" smtClean="0"/>
              <a:t> = </a:t>
            </a:r>
            <a:r>
              <a:rPr lang="en-US" altLang="zh-TW" sz="2000" i="1" dirty="0" smtClean="0"/>
              <a:t>A</a:t>
            </a:r>
            <a:r>
              <a:rPr lang="en-US" altLang="zh-TW" sz="2000" b="1" dirty="0" smtClean="0"/>
              <a:t>x</a:t>
            </a:r>
            <a:r>
              <a:rPr lang="en-US" altLang="zh-TW" sz="2000" dirty="0" smtClean="0"/>
              <a:t> is</a:t>
            </a:r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smtClean="0"/>
              <a:t>The product </a:t>
            </a:r>
            <a:r>
              <a:rPr lang="en-US" altLang="zh-TW" sz="2000" b="1" dirty="0" smtClean="0"/>
              <a:t>y</a:t>
            </a:r>
            <a:r>
              <a:rPr lang="en-US" altLang="zh-TW" sz="2000" dirty="0" smtClean="0"/>
              <a:t> = </a:t>
            </a:r>
            <a:r>
              <a:rPr lang="en-US" altLang="zh-TW" sz="2000" i="1" dirty="0" err="1" smtClean="0"/>
              <a:t>B</a:t>
            </a:r>
            <a:r>
              <a:rPr lang="en-US" altLang="zh-TW" sz="2000" b="1" dirty="0" err="1" smtClean="0"/>
              <a:t>x</a:t>
            </a:r>
            <a:r>
              <a:rPr lang="en-US" altLang="zh-TW" sz="2000" dirty="0" smtClean="0"/>
              <a:t> is</a:t>
            </a:r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76400" y="2209800"/>
          <a:ext cx="121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5" name="方程式" r:id="rId4" imgW="812447" imgH="457002" progId="Equation.3">
                  <p:embed/>
                </p:oleObj>
              </mc:Choice>
              <mc:Fallback>
                <p:oleObj name="方程式" r:id="rId4" imgW="812447" imgH="4570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09800"/>
                        <a:ext cx="121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49455871"/>
              </p:ext>
            </p:extLst>
          </p:nvPr>
        </p:nvGraphicFramePr>
        <p:xfrm>
          <a:off x="3048000" y="2209800"/>
          <a:ext cx="762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6" name="Denklem" r:id="rId6" imgW="495000" imgH="457200" progId="Equation.3">
                  <p:embed/>
                </p:oleObj>
              </mc:Choice>
              <mc:Fallback>
                <p:oleObj name="Denklem" r:id="rId6" imgW="4950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09800"/>
                        <a:ext cx="7620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4"/>
          <p:cNvGraphicFramePr>
            <a:graphicFrameLocks noChangeAspect="1"/>
          </p:cNvGraphicFramePr>
          <p:nvPr/>
        </p:nvGraphicFramePr>
        <p:xfrm>
          <a:off x="4495800" y="2209800"/>
          <a:ext cx="121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7" name="方程式" r:id="rId8" imgW="812447" imgH="457002" progId="Equation.3">
                  <p:embed/>
                </p:oleObj>
              </mc:Choice>
              <mc:Fallback>
                <p:oleObj name="方程式" r:id="rId8" imgW="812447" imgH="4570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09800"/>
                        <a:ext cx="121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381501"/>
              </p:ext>
            </p:extLst>
          </p:nvPr>
        </p:nvGraphicFramePr>
        <p:xfrm>
          <a:off x="4075112" y="3209924"/>
          <a:ext cx="9175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8" name="Denklem" r:id="rId10" imgW="596880" imgH="457200" progId="Equation.3">
                  <p:embed/>
                </p:oleObj>
              </mc:Choice>
              <mc:Fallback>
                <p:oleObj name="Denklem" r:id="rId10" imgW="596880" imgH="457200" progId="Equation.3">
                  <p:embed/>
                  <p:pic>
                    <p:nvPicPr>
                      <p:cNvPr id="4710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2" y="3209924"/>
                        <a:ext cx="91757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091889"/>
              </p:ext>
            </p:extLst>
          </p:nvPr>
        </p:nvGraphicFramePr>
        <p:xfrm>
          <a:off x="4065588" y="4195763"/>
          <a:ext cx="9366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9" name="Denklem" r:id="rId12" imgW="609480" imgH="457200" progId="Equation.3">
                  <p:embed/>
                </p:oleObj>
              </mc:Choice>
              <mc:Fallback>
                <p:oleObj name="Denklem" r:id="rId12" imgW="609480" imgH="4572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4195763"/>
                        <a:ext cx="93662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01B51DB-AF84-4253-A54E-C9786F0758AB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E100F32-BFBE-4041-A804-6CD216568EF6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46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1-3 Definitions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any </a:t>
            </a:r>
            <a:r>
              <a:rPr lang="en-US" altLang="zh-TW" i="1" dirty="0" err="1" smtClean="0"/>
              <a:t>m</a:t>
            </a:r>
            <a:r>
              <a:rPr lang="en-US" altLang="zh-TW" dirty="0" err="1" smtClean="0">
                <a:sym typeface="Symbol" panose="05050102010706020507" pitchFamily="18" charset="2"/>
              </a:rPr>
              <a:t>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 matrix, then the </a:t>
            </a:r>
            <a:r>
              <a:rPr lang="en-US" altLang="zh-TW" dirty="0" smtClean="0">
                <a:solidFill>
                  <a:srgbClr val="FF0000"/>
                </a:solidFill>
              </a:rPr>
              <a:t>transpose of </a:t>
            </a:r>
            <a:r>
              <a:rPr lang="en-US" altLang="zh-TW" i="1" dirty="0" smtClean="0">
                <a:solidFill>
                  <a:srgbClr val="FF0000"/>
                </a:solidFill>
              </a:rPr>
              <a:t>A</a:t>
            </a:r>
            <a:r>
              <a:rPr lang="en-US" altLang="zh-TW" dirty="0" smtClean="0"/>
              <a:t>, denoted by </a:t>
            </a:r>
            <a:r>
              <a:rPr lang="en-US" altLang="zh-TW" i="1" dirty="0" smtClean="0"/>
              <a:t>A</a:t>
            </a:r>
            <a:r>
              <a:rPr lang="en-US" altLang="zh-TW" i="1" baseline="30000" dirty="0" smtClean="0"/>
              <a:t>T</a:t>
            </a:r>
            <a:r>
              <a:rPr lang="en-US" altLang="zh-TW" dirty="0" smtClean="0"/>
              <a:t>, is defined to be the </a:t>
            </a:r>
            <a:r>
              <a:rPr lang="en-US" altLang="zh-TW" i="1" dirty="0" err="1" smtClean="0"/>
              <a:t>n</a:t>
            </a:r>
            <a:r>
              <a:rPr lang="en-US" altLang="zh-TW" dirty="0" err="1" smtClean="0">
                <a:sym typeface="Symbol" panose="05050102010706020507" pitchFamily="18" charset="2"/>
              </a:rPr>
              <a:t></a:t>
            </a:r>
            <a:r>
              <a:rPr lang="en-US" altLang="zh-TW" i="1" dirty="0" err="1" smtClean="0"/>
              <a:t>m</a:t>
            </a:r>
            <a:r>
              <a:rPr lang="en-US" altLang="zh-TW" dirty="0" smtClean="0"/>
              <a:t> matrix that results from interchanging the rows and columns of </a:t>
            </a:r>
            <a:r>
              <a:rPr lang="en-US" altLang="zh-TW" i="1" dirty="0" smtClean="0"/>
              <a:t>A</a:t>
            </a:r>
            <a:endParaRPr lang="en-US" altLang="zh-TW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That is, the first column of </a:t>
            </a:r>
            <a:r>
              <a:rPr lang="en-US" altLang="zh-TW" i="1" dirty="0" smtClean="0"/>
              <a:t>A</a:t>
            </a:r>
            <a:r>
              <a:rPr lang="en-US" altLang="zh-TW" i="1" baseline="30000" dirty="0" smtClean="0"/>
              <a:t>T</a:t>
            </a:r>
            <a:r>
              <a:rPr lang="en-US" altLang="zh-TW" dirty="0" smtClean="0"/>
              <a:t> is the first row of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the second column of </a:t>
            </a:r>
            <a:r>
              <a:rPr lang="en-US" altLang="zh-TW" i="1" dirty="0" smtClean="0"/>
              <a:t>A</a:t>
            </a:r>
            <a:r>
              <a:rPr lang="en-US" altLang="zh-TW" i="1" baseline="30000" dirty="0" smtClean="0"/>
              <a:t>T</a:t>
            </a:r>
            <a:r>
              <a:rPr lang="en-US" altLang="zh-TW" dirty="0" smtClean="0"/>
              <a:t> is the second row of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and so forth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a square matrix, then the </a:t>
            </a:r>
            <a:r>
              <a:rPr lang="en-US" altLang="zh-TW" dirty="0" smtClean="0">
                <a:solidFill>
                  <a:srgbClr val="FF0000"/>
                </a:solidFill>
              </a:rPr>
              <a:t>trace of A</a:t>
            </a:r>
            <a:r>
              <a:rPr lang="en-US" altLang="zh-TW" dirty="0" smtClean="0"/>
              <a:t> , denoted by 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), is defined to be the </a:t>
            </a:r>
            <a:r>
              <a:rPr lang="en-US" altLang="zh-TW" dirty="0" smtClean="0">
                <a:solidFill>
                  <a:srgbClr val="FF0000"/>
                </a:solidFill>
              </a:rPr>
              <a:t>sum</a:t>
            </a:r>
            <a:r>
              <a:rPr lang="en-US" altLang="zh-TW" dirty="0" smtClean="0"/>
              <a:t> of the entries on the </a:t>
            </a:r>
            <a:r>
              <a:rPr lang="en-US" altLang="zh-TW" dirty="0" smtClean="0">
                <a:solidFill>
                  <a:srgbClr val="FF0000"/>
                </a:solidFill>
              </a:rPr>
              <a:t>main diagonal </a:t>
            </a:r>
            <a:r>
              <a:rPr lang="en-US" altLang="zh-TW" dirty="0" smtClean="0"/>
              <a:t>of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. The trace of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undefined if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not a square matrix.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For an </a:t>
            </a:r>
            <a:r>
              <a:rPr lang="en-US" altLang="zh-TW" i="1" dirty="0" err="1" smtClean="0"/>
              <a:t>n</a:t>
            </a:r>
            <a:r>
              <a:rPr lang="en-US" altLang="zh-TW" dirty="0" err="1" smtClean="0">
                <a:sym typeface="Symbol" panose="05050102010706020507" pitchFamily="18" charset="2"/>
              </a:rPr>
              <a:t></a:t>
            </a:r>
            <a:r>
              <a:rPr lang="en-US" altLang="zh-TW" i="1" dirty="0" err="1" smtClean="0"/>
              <a:t>n</a:t>
            </a:r>
            <a:r>
              <a:rPr lang="en-US" altLang="zh-TW" sz="2400" dirty="0" smtClean="0"/>
              <a:t> matrix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= [</a:t>
            </a:r>
            <a:r>
              <a:rPr lang="en-US" altLang="zh-TW" sz="2400" i="1" dirty="0" err="1" smtClean="0"/>
              <a:t>a</a:t>
            </a:r>
            <a:r>
              <a:rPr lang="en-US" altLang="zh-TW" sz="2400" i="1" baseline="-25000" dirty="0" err="1" smtClean="0"/>
              <a:t>ij</a:t>
            </a:r>
            <a:r>
              <a:rPr lang="en-US" altLang="zh-TW" sz="2400" dirty="0" smtClean="0"/>
              <a:t>],</a:t>
            </a:r>
          </a:p>
        </p:txBody>
      </p:sp>
      <p:graphicFrame>
        <p:nvGraphicFramePr>
          <p:cNvPr id="481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217092"/>
              </p:ext>
            </p:extLst>
          </p:nvPr>
        </p:nvGraphicFramePr>
        <p:xfrm>
          <a:off x="4752020" y="4797152"/>
          <a:ext cx="16637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" name="Equation" r:id="rId4" imgW="837836" imgH="431613" progId="Equation.3">
                  <p:embed/>
                </p:oleObj>
              </mc:Choice>
              <mc:Fallback>
                <p:oleObj name="Equation" r:id="rId4" imgW="837836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020" y="4797152"/>
                        <a:ext cx="16637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1-3 Example 11 &amp; 12</a:t>
            </a:r>
            <a:endParaRPr lang="zh-TW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sz="2200" dirty="0" smtClean="0"/>
              <a:t>Transpose: (A</a:t>
            </a:r>
            <a:r>
              <a:rPr lang="en-US" altLang="zh-TW" sz="2200" baseline="30000" dirty="0" smtClean="0"/>
              <a:t>T</a:t>
            </a:r>
            <a:r>
              <a:rPr lang="en-US" altLang="zh-TW" sz="2200" dirty="0" smtClean="0"/>
              <a:t>)</a:t>
            </a:r>
            <a:r>
              <a:rPr lang="en-US" altLang="zh-TW" sz="2200" baseline="-25000" dirty="0" err="1" smtClean="0"/>
              <a:t>ij</a:t>
            </a:r>
            <a:r>
              <a:rPr lang="en-US" altLang="zh-TW" sz="2200" dirty="0" smtClean="0"/>
              <a:t> = (A)</a:t>
            </a:r>
            <a:r>
              <a:rPr lang="en-US" altLang="zh-TW" sz="2200" baseline="-25000" dirty="0" err="1" smtClean="0"/>
              <a:t>ij</a:t>
            </a:r>
            <a:endParaRPr lang="en-US" altLang="zh-TW" sz="2200" baseline="-25000" dirty="0" smtClean="0"/>
          </a:p>
          <a:p>
            <a:endParaRPr lang="en-US" altLang="zh-TW" sz="2200" baseline="-25000" dirty="0" smtClean="0"/>
          </a:p>
          <a:p>
            <a:endParaRPr lang="en-US" altLang="zh-TW" sz="2200" baseline="-25000" dirty="0" smtClean="0"/>
          </a:p>
          <a:p>
            <a:endParaRPr lang="en-US" altLang="zh-TW" sz="2200" baseline="-25000" dirty="0" smtClean="0"/>
          </a:p>
          <a:p>
            <a:endParaRPr lang="en-US" altLang="zh-TW" sz="2200" baseline="-25000" dirty="0" smtClean="0"/>
          </a:p>
          <a:p>
            <a:endParaRPr lang="en-US" altLang="zh-TW" sz="2200" baseline="-25000" dirty="0" smtClean="0"/>
          </a:p>
          <a:p>
            <a:endParaRPr lang="en-US" altLang="zh-TW" sz="2200" baseline="-250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TW" sz="2200" dirty="0" smtClean="0"/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19200" y="2057400"/>
          <a:ext cx="1447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7" name="方程式" r:id="rId4" imgW="723586" imgH="710891" progId="Equation.3">
                  <p:embed/>
                </p:oleObj>
              </mc:Choice>
              <mc:Fallback>
                <p:oleObj name="方程式" r:id="rId4" imgW="723586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1447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4343400" y="1371600"/>
            <a:ext cx="4038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TW" sz="2200">
                <a:latin typeface="Times New Roman" panose="02020603050405020304" pitchFamily="18" charset="0"/>
              </a:rPr>
              <a:t>Trace of matrix:</a:t>
            </a:r>
            <a:endParaRPr lang="en-US" altLang="zh-TW" sz="2200" baseline="-2500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TW" sz="2200" baseline="-2500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TW" sz="2200" baseline="-2500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TW" sz="2200" baseline="-2500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TW" sz="2200" baseline="-2500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TW" sz="2200" baseline="-2500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TW" sz="2200">
              <a:latin typeface="Times New Roman" panose="02020603050405020304" pitchFamily="18" charset="0"/>
            </a:endParaRPr>
          </a:p>
        </p:txBody>
      </p:sp>
      <p:graphicFrame>
        <p:nvGraphicFramePr>
          <p:cNvPr id="49158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1981200"/>
          <a:ext cx="27813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8" name="方程式" r:id="rId6" imgW="1562100" imgH="914400" progId="Equation.3">
                  <p:embed/>
                </p:oleObj>
              </mc:Choice>
              <mc:Fallback>
                <p:oleObj name="方程式" r:id="rId6" imgW="15621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981200"/>
                        <a:ext cx="278130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02766" y="4113076"/>
                <a:ext cx="1847429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2  1  5</m:t>
                              </m:r>
                            </m:e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3  4  6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66" y="4113076"/>
                <a:ext cx="1847429" cy="6572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0" y="4157012"/>
                <a:ext cx="42278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+5+7+0=11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57012"/>
                <a:ext cx="4227824" cy="369332"/>
              </a:xfrm>
              <a:prstGeom prst="rect">
                <a:avLst/>
              </a:prstGeom>
              <a:blipFill>
                <a:blip r:embed="rId9"/>
                <a:stretch>
                  <a:fillRect l="-720" r="-1009" b="-983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686609CD-83FE-45FA-8BAB-6991A61EF1FF}" type="datetime1">
              <a:rPr kumimoji="0" lang="en-US" altLang="zh-TW" sz="1200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</a:rPr>
              <a:t>Elementary Linear Algorithm</a:t>
            </a:r>
          </a:p>
        </p:txBody>
      </p:sp>
      <p:sp>
        <p:nvSpPr>
          <p:cNvPr id="50180" name="投影片編號版面配置區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412DAF55-4412-4AFB-8FD3-8D2DE250E30E}" type="slidenum">
              <a:rPr kumimoji="0" lang="en-US" altLang="zh-TW" sz="1200">
                <a:latin typeface="Garamond" panose="02020404030301010803" pitchFamily="18" charset="0"/>
              </a:rPr>
              <a:pPr algn="r" eaLnBrk="1" hangingPunct="1"/>
              <a:t>48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Contents</a:t>
            </a:r>
            <a:endParaRPr lang="zh-TW" altLang="en-US" smtClean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Introduction to System of Linear Equations</a:t>
            </a:r>
          </a:p>
          <a:p>
            <a:pPr eaLnBrk="1" hangingPunct="1"/>
            <a:r>
              <a:rPr lang="en-US" altLang="zh-TW" sz="2400" smtClean="0"/>
              <a:t>Gaussian Elimination</a:t>
            </a:r>
          </a:p>
          <a:p>
            <a:pPr eaLnBrk="1" hangingPunct="1"/>
            <a:r>
              <a:rPr lang="en-US" altLang="zh-TW" sz="2400" smtClean="0"/>
              <a:t>Matrices and Matrix Operations</a:t>
            </a:r>
          </a:p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Inverses; Rules of Matrix Arithmetic</a:t>
            </a:r>
          </a:p>
          <a:p>
            <a:pPr eaLnBrk="1" hangingPunct="1"/>
            <a:r>
              <a:rPr lang="en-US" altLang="zh-TW" sz="2400" smtClean="0"/>
              <a:t>Elementary Matrices and a Method for Finding </a:t>
            </a:r>
            <a:r>
              <a:rPr lang="en-US" altLang="zh-TW" sz="2400" i="1" smtClean="0"/>
              <a:t>A</a:t>
            </a:r>
            <a:r>
              <a:rPr lang="en-US" altLang="zh-TW" sz="2400" baseline="30000" smtClean="0"/>
              <a:t>-1</a:t>
            </a:r>
          </a:p>
          <a:p>
            <a:pPr eaLnBrk="1" hangingPunct="1"/>
            <a:r>
              <a:rPr lang="en-US" altLang="zh-TW" sz="2400" smtClean="0"/>
              <a:t>Further Results on Systems of Equations and Invertibility</a:t>
            </a:r>
          </a:p>
          <a:p>
            <a:pPr eaLnBrk="1" hangingPunct="1"/>
            <a:r>
              <a:rPr lang="en-US" altLang="zh-TW" sz="2400" smtClean="0"/>
              <a:t>Diagonal, Triangular, and Symmetric Matrices</a:t>
            </a:r>
            <a:endParaRPr lang="zh-TW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1F182BF-F5FC-4BA6-A4EC-A7FE6525EB63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0BBC3FA-9A05-4725-B34A-B6C22AA7D10D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49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1-4 Properties of Matrix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835525"/>
              </a:xfrm>
            </p:spPr>
            <p:txBody>
              <a:bodyPr/>
              <a:lstStyle/>
              <a:p>
                <a:pPr eaLnBrk="1" hangingPunct="1"/>
                <a:r>
                  <a:rPr lang="en-US" altLang="zh-TW" dirty="0" smtClean="0"/>
                  <a:t>For real numbers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b</a:t>
                </a:r>
                <a:r>
                  <a:rPr lang="en-US" altLang="zh-TW" dirty="0" smtClean="0"/>
                  <a:t> ,we always have </a:t>
                </a:r>
                <a:r>
                  <a:rPr lang="en-US" altLang="zh-TW" i="1" dirty="0" smtClean="0"/>
                  <a:t>ab </a:t>
                </a:r>
                <a:r>
                  <a:rPr lang="en-US" altLang="zh-TW" dirty="0" smtClean="0"/>
                  <a:t>= </a:t>
                </a:r>
                <a:r>
                  <a:rPr lang="en-US" altLang="zh-TW" i="1" dirty="0" err="1" smtClean="0"/>
                  <a:t>ba</a:t>
                </a:r>
                <a:r>
                  <a:rPr lang="en-US" altLang="zh-TW" dirty="0" smtClean="0"/>
                  <a:t>, which is called the </a:t>
                </a:r>
                <a:r>
                  <a:rPr lang="en-US" altLang="zh-TW" b="1" i="1" dirty="0" smtClean="0">
                    <a:solidFill>
                      <a:srgbClr val="0000FF"/>
                    </a:solidFill>
                  </a:rPr>
                  <a:t>commutative law for multiplication</a:t>
                </a:r>
                <a:r>
                  <a:rPr lang="en-US" altLang="zh-TW" dirty="0" smtClean="0"/>
                  <a:t>. For matrices, however, </a:t>
                </a:r>
                <a:r>
                  <a:rPr lang="en-US" altLang="zh-TW" i="1" dirty="0" smtClean="0"/>
                  <a:t>AB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BA</a:t>
                </a:r>
                <a:r>
                  <a:rPr lang="en-US" altLang="zh-TW" dirty="0" smtClean="0"/>
                  <a:t> need not be equal.</a:t>
                </a:r>
              </a:p>
              <a:p>
                <a:pPr eaLnBrk="1" hangingPunct="1"/>
                <a:endParaRPr lang="en-US" altLang="zh-TW" dirty="0" smtClean="0"/>
              </a:p>
              <a:p>
                <a:pPr eaLnBrk="1" hangingPunct="1"/>
                <a:endParaRPr lang="en-US" altLang="zh-TW" dirty="0" smtClean="0"/>
              </a:p>
              <a:p>
                <a:pPr eaLnBrk="1" hangingPunct="1"/>
                <a:r>
                  <a:rPr lang="en-US" altLang="zh-TW" dirty="0" smtClean="0"/>
                  <a:t>Equality can fail to hold for three reasons:</a:t>
                </a:r>
              </a:p>
              <a:p>
                <a:pPr lvl="1" eaLnBrk="1" hangingPunct="1"/>
                <a:r>
                  <a:rPr lang="en-US" altLang="zh-TW" sz="2400" dirty="0" smtClean="0"/>
                  <a:t>The product </a:t>
                </a:r>
                <a:r>
                  <a:rPr lang="en-US" altLang="zh-TW" sz="2400" i="1" dirty="0" smtClean="0"/>
                  <a:t>AB</a:t>
                </a:r>
                <a:r>
                  <a:rPr lang="en-US" altLang="zh-TW" sz="2400" dirty="0" smtClean="0"/>
                  <a:t> is defined but </a:t>
                </a:r>
                <a:r>
                  <a:rPr lang="en-US" altLang="zh-TW" sz="2400" i="1" dirty="0" smtClean="0"/>
                  <a:t>BA</a:t>
                </a:r>
                <a:r>
                  <a:rPr lang="en-US" altLang="zh-TW" sz="2400" dirty="0" smtClean="0"/>
                  <a:t> is undefined.</a:t>
                </a:r>
                <a:r>
                  <a:rPr lang="tr-TR" altLang="zh-TW" sz="2400" dirty="0"/>
                  <a:t>(#</a:t>
                </a:r>
                <a:r>
                  <a:rPr lang="tr-TR" altLang="zh-TW" sz="2400" dirty="0" err="1"/>
                  <a:t>cols</a:t>
                </a:r>
                <a:r>
                  <a:rPr lang="tr-TR" altLang="zh-TW" sz="2400" dirty="0"/>
                  <a:t>(B)</a:t>
                </a:r>
                <a14:m>
                  <m:oMath xmlns:m="http://schemas.openxmlformats.org/officeDocument/2006/math">
                    <m:r>
                      <a:rPr lang="tr-TR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tr-TR" altLang="zh-TW" sz="2400" i="1" dirty="0" smtClean="0"/>
                  <a:t>#</a:t>
                </a:r>
                <a:r>
                  <a:rPr lang="tr-TR" altLang="zh-TW" sz="2400" dirty="0" err="1" smtClean="0"/>
                  <a:t>rows</a:t>
                </a:r>
                <a:r>
                  <a:rPr lang="tr-TR" altLang="zh-TW" sz="2400" dirty="0" smtClean="0"/>
                  <a:t>(A))</a:t>
                </a:r>
              </a:p>
              <a:p>
                <a:pPr lvl="1" eaLnBrk="1" hangingPunct="1"/>
                <a:r>
                  <a:rPr lang="en-US" altLang="zh-TW" sz="2400" i="1" dirty="0" smtClean="0"/>
                  <a:t>AB</a:t>
                </a:r>
                <a:r>
                  <a:rPr lang="en-US" altLang="zh-TW" sz="2400" dirty="0" smtClean="0"/>
                  <a:t> and </a:t>
                </a:r>
                <a:r>
                  <a:rPr lang="en-US" altLang="zh-TW" sz="2400" i="1" dirty="0" smtClean="0"/>
                  <a:t>BA</a:t>
                </a:r>
                <a:r>
                  <a:rPr lang="en-US" altLang="zh-TW" sz="2400" dirty="0" smtClean="0"/>
                  <a:t> are both defined but have different sizes.</a:t>
                </a:r>
              </a:p>
              <a:p>
                <a:pPr lvl="1" eaLnBrk="1" hangingPunct="1"/>
                <a:r>
                  <a:rPr lang="en-US" altLang="zh-TW" sz="2400" dirty="0" smtClean="0"/>
                  <a:t>It is possible to have </a:t>
                </a:r>
                <a:r>
                  <a:rPr lang="en-US" altLang="zh-TW" sz="2400" i="1" dirty="0" smtClean="0"/>
                  <a:t>AB 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</a:t>
                </a:r>
                <a:r>
                  <a:rPr lang="en-US" altLang="zh-TW" sz="2400" dirty="0" smtClean="0"/>
                  <a:t> </a:t>
                </a:r>
                <a:r>
                  <a:rPr lang="en-US" altLang="zh-TW" sz="2400" i="1" dirty="0" smtClean="0"/>
                  <a:t>BA</a:t>
                </a:r>
                <a:r>
                  <a:rPr lang="en-US" altLang="zh-TW" sz="2400" dirty="0" smtClean="0"/>
                  <a:t> even if both </a:t>
                </a:r>
                <a:r>
                  <a:rPr lang="en-US" altLang="zh-TW" sz="2400" i="1" dirty="0" smtClean="0"/>
                  <a:t>AB</a:t>
                </a:r>
                <a:r>
                  <a:rPr lang="en-US" altLang="zh-TW" sz="2400" dirty="0" smtClean="0"/>
                  <a:t> and </a:t>
                </a:r>
                <a:r>
                  <a:rPr lang="en-US" altLang="zh-TW" sz="2400" i="1" dirty="0" smtClean="0"/>
                  <a:t>BA</a:t>
                </a:r>
                <a:r>
                  <a:rPr lang="en-US" altLang="zh-TW" sz="2400" dirty="0" smtClean="0"/>
                  <a:t> are defined and have the same size.</a:t>
                </a:r>
                <a:endParaRPr lang="zh-TW" altLang="en-US" sz="2400" dirty="0" smtClean="0"/>
              </a:p>
            </p:txBody>
          </p:sp>
        </mc:Choice>
        <mc:Fallback xmlns="">
          <p:sp>
            <p:nvSpPr>
              <p:cNvPr id="5120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835525"/>
              </a:xfrm>
              <a:blipFill>
                <a:blip r:embed="rId3"/>
                <a:stretch>
                  <a:fillRect l="-296" t="-1261" r="-1407" b="-113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632A22A2-8D66-450B-8B02-2D0DA1E97AAA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71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8A972C2-D752-4D98-956D-E8D64C76E897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5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1-1 Example 2 (Linear Equations)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Find the solution of </a:t>
            </a:r>
            <a:r>
              <a:rPr lang="en-US" altLang="zh-TW" sz="2400" i="1" smtClean="0"/>
              <a:t>x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 – 4</a:t>
            </a:r>
            <a:r>
              <a:rPr lang="en-US" altLang="zh-TW" sz="2400" i="1" smtClean="0"/>
              <a:t>x</a:t>
            </a:r>
            <a:r>
              <a:rPr lang="en-US" altLang="zh-TW" sz="2400" baseline="-25000" smtClean="0"/>
              <a:t>2</a:t>
            </a:r>
            <a:r>
              <a:rPr lang="en-US" altLang="zh-TW" sz="2400" smtClean="0"/>
              <a:t> + 7</a:t>
            </a:r>
            <a:r>
              <a:rPr lang="en-US" altLang="zh-TW" sz="2400" i="1" smtClean="0"/>
              <a:t>x</a:t>
            </a:r>
            <a:r>
              <a:rPr lang="en-US" altLang="zh-TW" sz="2400" baseline="-25000" smtClean="0"/>
              <a:t>3</a:t>
            </a:r>
            <a:r>
              <a:rPr lang="en-US" altLang="zh-TW" sz="2400" smtClean="0"/>
              <a:t> = 5</a:t>
            </a:r>
          </a:p>
          <a:p>
            <a:pPr eaLnBrk="1" hangingPunct="1"/>
            <a:r>
              <a:rPr lang="en-US" altLang="zh-TW" sz="2400" smtClean="0"/>
              <a:t>Solution:</a:t>
            </a:r>
          </a:p>
          <a:p>
            <a:pPr lvl="1" eaLnBrk="1" hangingPunct="1"/>
            <a:r>
              <a:rPr lang="en-US" altLang="zh-TW" sz="2400" smtClean="0"/>
              <a:t>We can assign arbitrary values to any two variables and solve for the third variable</a:t>
            </a:r>
          </a:p>
          <a:p>
            <a:pPr lvl="1" eaLnBrk="1" hangingPunct="1"/>
            <a:r>
              <a:rPr lang="en-US" altLang="zh-TW" sz="2400" smtClean="0"/>
              <a:t>For example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TW" sz="2400" i="1" smtClean="0"/>
              <a:t>x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 = 5 + 4</a:t>
            </a:r>
            <a:r>
              <a:rPr lang="en-US" altLang="zh-TW" sz="2400" i="1" smtClean="0"/>
              <a:t>s</a:t>
            </a:r>
            <a:r>
              <a:rPr lang="en-US" altLang="zh-TW" sz="2400" smtClean="0"/>
              <a:t> – 7</a:t>
            </a:r>
            <a:r>
              <a:rPr lang="en-US" altLang="zh-TW" sz="2400" i="1" smtClean="0"/>
              <a:t>t</a:t>
            </a:r>
            <a:r>
              <a:rPr lang="en-US" altLang="zh-TW" sz="2400" smtClean="0"/>
              <a:t>,      </a:t>
            </a:r>
            <a:r>
              <a:rPr lang="en-US" altLang="zh-TW" sz="2400" i="1" smtClean="0"/>
              <a:t>x</a:t>
            </a:r>
            <a:r>
              <a:rPr lang="en-US" altLang="zh-TW" sz="2400" baseline="-25000" smtClean="0"/>
              <a:t>2</a:t>
            </a:r>
            <a:r>
              <a:rPr lang="en-US" altLang="zh-TW" sz="2400" smtClean="0"/>
              <a:t> =</a:t>
            </a:r>
            <a:r>
              <a:rPr lang="en-US" altLang="zh-TW" sz="2400" i="1" smtClean="0"/>
              <a:t> s</a:t>
            </a:r>
            <a:r>
              <a:rPr lang="en-US" altLang="zh-TW" sz="2400" smtClean="0"/>
              <a:t>,      </a:t>
            </a:r>
            <a:r>
              <a:rPr lang="en-US" altLang="zh-TW" sz="2400" i="1" smtClean="0"/>
              <a:t>x</a:t>
            </a:r>
            <a:r>
              <a:rPr lang="en-US" altLang="zh-TW" sz="2400" baseline="-25000" smtClean="0"/>
              <a:t>3</a:t>
            </a:r>
            <a:r>
              <a:rPr lang="en-US" altLang="zh-TW" sz="2400" smtClean="0"/>
              <a:t> = </a:t>
            </a:r>
            <a:r>
              <a:rPr lang="en-US" altLang="zh-TW" sz="2400" i="1" smtClean="0"/>
              <a:t>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	where </a:t>
            </a:r>
            <a:r>
              <a:rPr lang="en-US" altLang="zh-TW" sz="2400" i="1" smtClean="0"/>
              <a:t>s</a:t>
            </a:r>
            <a:r>
              <a:rPr lang="en-US" altLang="zh-TW" sz="2400" smtClean="0"/>
              <a:t>, </a:t>
            </a:r>
            <a:r>
              <a:rPr lang="en-US" altLang="zh-TW" sz="2400" i="1" smtClean="0"/>
              <a:t>t</a:t>
            </a:r>
            <a:r>
              <a:rPr lang="en-US" altLang="zh-TW" sz="2400" smtClean="0"/>
              <a:t> are arbitrary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4FA68FF0-BA5B-4FAA-879D-672CABCD6E92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2842848-FECA-4757-A07F-27E13122DB29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50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Theorem 1.4.1 </a:t>
            </a:r>
            <a:br>
              <a:rPr lang="en-US" altLang="zh-TW" sz="3800" smtClean="0"/>
            </a:br>
            <a:r>
              <a:rPr lang="en-US" altLang="zh-TW" sz="3800" smtClean="0"/>
              <a:t>(Properties of Matrix Arithmetic)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200" smtClean="0"/>
              <a:t>Assuming that the sizes of the matrices are such that the indicated operations can be performed, the following rules of matrix arithmetic are valid: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/>
              <a:t>A + B = B + A		</a:t>
            </a:r>
            <a:r>
              <a:rPr lang="en-US" altLang="zh-TW" sz="2000" smtClean="0"/>
              <a:t>(commutative law for addition)</a:t>
            </a:r>
            <a:endParaRPr lang="en-US" altLang="zh-TW" sz="2000" i="1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/>
              <a:t>A + 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B + C</a:t>
            </a:r>
            <a:r>
              <a:rPr lang="en-US" altLang="zh-TW" sz="2000" smtClean="0"/>
              <a:t>)</a:t>
            </a:r>
            <a:r>
              <a:rPr lang="en-US" altLang="zh-TW" sz="2000" i="1" smtClean="0"/>
              <a:t> = 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A + B</a:t>
            </a:r>
            <a:r>
              <a:rPr lang="en-US" altLang="zh-TW" sz="2000" smtClean="0"/>
              <a:t>)</a:t>
            </a:r>
            <a:r>
              <a:rPr lang="en-US" altLang="zh-TW" sz="2000" i="1" smtClean="0"/>
              <a:t> + C	</a:t>
            </a:r>
            <a:r>
              <a:rPr lang="en-US" altLang="zh-TW" sz="2000" smtClean="0"/>
              <a:t>(associative law for addition)</a:t>
            </a:r>
            <a:endParaRPr lang="en-US" altLang="zh-TW" sz="2000" i="1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>
                <a:solidFill>
                  <a:srgbClr val="FF0000"/>
                </a:solidFill>
              </a:rPr>
              <a:t>A</a:t>
            </a:r>
            <a:r>
              <a:rPr lang="en-US" altLang="zh-TW" sz="2000" smtClean="0">
                <a:solidFill>
                  <a:srgbClr val="FF0000"/>
                </a:solidFill>
              </a:rPr>
              <a:t>(</a:t>
            </a:r>
            <a:r>
              <a:rPr lang="en-US" altLang="zh-TW" sz="2000" i="1" smtClean="0">
                <a:solidFill>
                  <a:srgbClr val="FF0000"/>
                </a:solidFill>
              </a:rPr>
              <a:t>BC</a:t>
            </a:r>
            <a:r>
              <a:rPr lang="en-US" altLang="zh-TW" sz="2000" smtClean="0">
                <a:solidFill>
                  <a:srgbClr val="FF0000"/>
                </a:solidFill>
              </a:rPr>
              <a:t>)</a:t>
            </a:r>
            <a:r>
              <a:rPr lang="en-US" altLang="zh-TW" sz="2000" i="1" smtClean="0">
                <a:solidFill>
                  <a:srgbClr val="FF0000"/>
                </a:solidFill>
              </a:rPr>
              <a:t> = </a:t>
            </a:r>
            <a:r>
              <a:rPr lang="en-US" altLang="zh-TW" sz="2000" smtClean="0">
                <a:solidFill>
                  <a:srgbClr val="FF0000"/>
                </a:solidFill>
              </a:rPr>
              <a:t>(</a:t>
            </a:r>
            <a:r>
              <a:rPr lang="en-US" altLang="zh-TW" sz="2000" i="1" smtClean="0">
                <a:solidFill>
                  <a:srgbClr val="FF0000"/>
                </a:solidFill>
              </a:rPr>
              <a:t>AB</a:t>
            </a:r>
            <a:r>
              <a:rPr lang="en-US" altLang="zh-TW" sz="2000" smtClean="0">
                <a:solidFill>
                  <a:srgbClr val="FF0000"/>
                </a:solidFill>
              </a:rPr>
              <a:t>)</a:t>
            </a:r>
            <a:r>
              <a:rPr lang="en-US" altLang="zh-TW" sz="2000" i="1" smtClean="0">
                <a:solidFill>
                  <a:srgbClr val="FF0000"/>
                </a:solidFill>
              </a:rPr>
              <a:t>C</a:t>
            </a:r>
            <a:r>
              <a:rPr lang="en-US" altLang="zh-TW" sz="2000" i="1" smtClean="0">
                <a:solidFill>
                  <a:schemeClr val="hlink"/>
                </a:solidFill>
              </a:rPr>
              <a:t>		</a:t>
            </a:r>
            <a:r>
              <a:rPr lang="en-US" altLang="zh-TW" sz="2000" smtClean="0"/>
              <a:t>(associative law for multiplication)</a:t>
            </a:r>
            <a:endParaRPr lang="en-US" altLang="zh-TW" sz="2000" i="1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/>
              <a:t>A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B + C</a:t>
            </a:r>
            <a:r>
              <a:rPr lang="en-US" altLang="zh-TW" sz="2000" smtClean="0"/>
              <a:t>)</a:t>
            </a:r>
            <a:r>
              <a:rPr lang="en-US" altLang="zh-TW" sz="2000" i="1" smtClean="0"/>
              <a:t> = AB + AC	</a:t>
            </a:r>
            <a:r>
              <a:rPr lang="en-US" altLang="zh-TW" sz="2000" smtClean="0"/>
              <a:t>(left distributive law)</a:t>
            </a:r>
            <a:endParaRPr lang="en-US" altLang="zh-TW" sz="2000" i="1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(</a:t>
            </a:r>
            <a:r>
              <a:rPr lang="en-US" altLang="zh-TW" sz="2000" i="1" smtClean="0"/>
              <a:t>B + C</a:t>
            </a:r>
            <a:r>
              <a:rPr lang="en-US" altLang="zh-TW" sz="2000" smtClean="0"/>
              <a:t>)</a:t>
            </a:r>
            <a:r>
              <a:rPr lang="en-US" altLang="zh-TW" sz="2000" i="1" smtClean="0"/>
              <a:t>A = BA + CA	</a:t>
            </a:r>
            <a:r>
              <a:rPr lang="en-US" altLang="zh-TW" sz="2000" smtClean="0"/>
              <a:t>(right distributive law)</a:t>
            </a:r>
            <a:endParaRPr lang="en-US" altLang="zh-TW" sz="2000" i="1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/>
              <a:t>A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B – C</a:t>
            </a:r>
            <a:r>
              <a:rPr lang="en-US" altLang="zh-TW" sz="2000" smtClean="0"/>
              <a:t>) </a:t>
            </a:r>
            <a:r>
              <a:rPr lang="en-US" altLang="zh-TW" sz="2000" i="1" smtClean="0"/>
              <a:t>= AB – AC, 		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B – C</a:t>
            </a:r>
            <a:r>
              <a:rPr lang="en-US" altLang="zh-TW" sz="2000" smtClean="0"/>
              <a:t>)</a:t>
            </a:r>
            <a:r>
              <a:rPr lang="en-US" altLang="zh-TW" sz="2000" i="1" smtClean="0"/>
              <a:t>A = BA – CA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/>
              <a:t>a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B + C</a:t>
            </a:r>
            <a:r>
              <a:rPr lang="en-US" altLang="zh-TW" sz="2000" smtClean="0"/>
              <a:t>)</a:t>
            </a:r>
            <a:r>
              <a:rPr lang="en-US" altLang="zh-TW" sz="2000" i="1" smtClean="0"/>
              <a:t> = aB + aC,		a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B – C</a:t>
            </a:r>
            <a:r>
              <a:rPr lang="en-US" altLang="zh-TW" sz="2000" smtClean="0"/>
              <a:t>)</a:t>
            </a:r>
            <a:r>
              <a:rPr lang="en-US" altLang="zh-TW" sz="2000" i="1" smtClean="0"/>
              <a:t> = aB – aC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(</a:t>
            </a:r>
            <a:r>
              <a:rPr lang="en-US" altLang="zh-TW" sz="2000" i="1" smtClean="0"/>
              <a:t>a+b</a:t>
            </a:r>
            <a:r>
              <a:rPr lang="en-US" altLang="zh-TW" sz="2000" smtClean="0"/>
              <a:t>)</a:t>
            </a:r>
            <a:r>
              <a:rPr lang="en-US" altLang="zh-TW" sz="2000" i="1" smtClean="0"/>
              <a:t>C = aC + bC, 		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a-b</a:t>
            </a:r>
            <a:r>
              <a:rPr lang="en-US" altLang="zh-TW" sz="2000" smtClean="0"/>
              <a:t>)</a:t>
            </a:r>
            <a:r>
              <a:rPr lang="en-US" altLang="zh-TW" sz="2000" i="1" smtClean="0"/>
              <a:t>C = aC – bC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/>
              <a:t>a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bC</a:t>
            </a:r>
            <a:r>
              <a:rPr lang="en-US" altLang="zh-TW" sz="2000" smtClean="0"/>
              <a:t>)</a:t>
            </a:r>
            <a:r>
              <a:rPr lang="en-US" altLang="zh-TW" sz="2000" i="1" smtClean="0"/>
              <a:t> = 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ab</a:t>
            </a:r>
            <a:r>
              <a:rPr lang="en-US" altLang="zh-TW" sz="2000" smtClean="0"/>
              <a:t>)</a:t>
            </a:r>
            <a:r>
              <a:rPr lang="en-US" altLang="zh-TW" sz="2000" i="1" smtClean="0"/>
              <a:t>C, 			a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BC</a:t>
            </a:r>
            <a:r>
              <a:rPr lang="en-US" altLang="zh-TW" sz="2000" smtClean="0"/>
              <a:t>)</a:t>
            </a:r>
            <a:r>
              <a:rPr lang="en-US" altLang="zh-TW" sz="2000" i="1" smtClean="0"/>
              <a:t> = 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aB</a:t>
            </a:r>
            <a:r>
              <a:rPr lang="en-US" altLang="zh-TW" sz="2000" smtClean="0"/>
              <a:t>)</a:t>
            </a:r>
            <a:r>
              <a:rPr lang="en-US" altLang="zh-TW" sz="2000" i="1" smtClean="0"/>
              <a:t>C = B</a:t>
            </a:r>
            <a:r>
              <a:rPr lang="en-US" altLang="zh-TW" sz="2000" smtClean="0"/>
              <a:t>(</a:t>
            </a:r>
            <a:r>
              <a:rPr lang="en-US" altLang="zh-TW" sz="2000" i="1" smtClean="0"/>
              <a:t>aC</a:t>
            </a:r>
            <a:r>
              <a:rPr lang="en-US" altLang="zh-TW" sz="20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smtClean="0"/>
              <a:t>Note: the cancellation law is not valid for matrix multiplication!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1-4 Proof of </a:t>
            </a:r>
            <a:r>
              <a:rPr lang="en-US" altLang="zh-TW" sz="3800" i="1" dirty="0" smtClean="0"/>
              <a:t>A</a:t>
            </a:r>
            <a:r>
              <a:rPr lang="en-US" altLang="zh-TW" sz="3800" dirty="0" smtClean="0"/>
              <a:t>(</a:t>
            </a:r>
            <a:r>
              <a:rPr lang="en-US" altLang="zh-TW" sz="3800" i="1" dirty="0" smtClean="0"/>
              <a:t>B + C</a:t>
            </a:r>
            <a:r>
              <a:rPr lang="en-US" altLang="zh-TW" sz="3800" dirty="0" smtClean="0"/>
              <a:t>)</a:t>
            </a:r>
            <a:r>
              <a:rPr lang="en-US" altLang="zh-TW" sz="3800" i="1" dirty="0" smtClean="0"/>
              <a:t> = AB +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4759325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show the same size</a:t>
                </a:r>
              </a:p>
              <a:p>
                <a:pPr lvl="1"/>
                <a:r>
                  <a:rPr lang="tr-TR" altLang="zh-TW" sz="2000" dirty="0" smtClean="0"/>
                  <a:t>LHS: </a:t>
                </a:r>
                <a:r>
                  <a:rPr lang="tr-TR" altLang="zh-TW" sz="2000" dirty="0" err="1" smtClean="0"/>
                  <a:t>observe</a:t>
                </a:r>
                <a:r>
                  <a:rPr lang="tr-TR" altLang="zh-TW" sz="2000" dirty="0" smtClean="0"/>
                  <a:t>            </a:t>
                </a:r>
                <a:r>
                  <a:rPr lang="tr-TR" altLang="zh-TW" sz="2000" dirty="0" err="1" smtClean="0"/>
                  <a:t>and</a:t>
                </a:r>
                <a:r>
                  <a:rPr lang="tr-TR" altLang="zh-TW" sz="2000" dirty="0" smtClean="0"/>
                  <a:t>         </a:t>
                </a:r>
                <a:r>
                  <a:rPr lang="tr-TR" altLang="zh-TW" sz="2000" dirty="0" err="1" smtClean="0"/>
                  <a:t>so</a:t>
                </a:r>
                <a:r>
                  <a:rPr lang="tr-TR" altLang="zh-TW" sz="2000" dirty="0" smtClean="0"/>
                  <a:t> </a:t>
                </a:r>
                <a:r>
                  <a:rPr lang="tr-TR" altLang="zh-TW" sz="2000" dirty="0" err="1" smtClean="0"/>
                  <a:t>that</a:t>
                </a:r>
                <a:r>
                  <a:rPr lang="tr-TR" altLang="zh-TW" sz="2000" dirty="0" smtClean="0"/>
                  <a:t> </a:t>
                </a:r>
                <a:r>
                  <a:rPr lang="tr-TR" altLang="zh-TW" sz="2000" dirty="0" err="1" smtClean="0"/>
                  <a:t>they</a:t>
                </a:r>
                <a:r>
                  <a:rPr lang="tr-TR" altLang="zh-TW" sz="2000" dirty="0" smtClean="0"/>
                  <a:t> </a:t>
                </a:r>
                <a:r>
                  <a:rPr lang="tr-TR" altLang="zh-TW" sz="2000" dirty="0" err="1" smtClean="0"/>
                  <a:t>could</a:t>
                </a:r>
                <a:r>
                  <a:rPr lang="tr-TR" altLang="zh-TW" sz="2000" dirty="0" smtClean="0"/>
                  <a:t> be </a:t>
                </a:r>
                <a:r>
                  <a:rPr lang="tr-TR" altLang="zh-TW" sz="2000" dirty="0" err="1" smtClean="0"/>
                  <a:t>added</a:t>
                </a:r>
                <a:endParaRPr lang="tr-TR" altLang="zh-TW" sz="2000" dirty="0" smtClean="0"/>
              </a:p>
              <a:p>
                <a:pPr lvl="1"/>
                <a:r>
                  <a:rPr lang="tr-TR" altLang="zh-TW" sz="2000" dirty="0" err="1" smtClean="0"/>
                  <a:t>Next</a:t>
                </a:r>
                <a:r>
                  <a:rPr lang="tr-TR" altLang="zh-TW" sz="2000" dirty="0" smtClean="0"/>
                  <a:t> </a:t>
                </a:r>
                <a:r>
                  <a:rPr lang="tr-TR" altLang="zh-TW" sz="2000" dirty="0" err="1" smtClean="0"/>
                  <a:t>observe</a:t>
                </a:r>
                <a:r>
                  <a:rPr lang="tr-TR" altLang="zh-TW" sz="2000" dirty="0" smtClean="0"/>
                  <a:t> </a:t>
                </a:r>
                <a:r>
                  <a:rPr lang="tr-TR" altLang="zh-TW" sz="2000" dirty="0" err="1" smtClean="0"/>
                  <a:t>that</a:t>
                </a:r>
                <a:r>
                  <a:rPr lang="tr-TR" altLang="zh-TW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altLang="zh-TW" sz="2000" b="0" i="1" smtClean="0">
                            <a:latin typeface="Cambria Math" panose="02040503050406030204" pitchFamily="18" charset="0"/>
                          </a:rPr>
                          <m:t>𝑘𝑥𝑙</m:t>
                        </m:r>
                      </m:sub>
                    </m:sSub>
                    <m:r>
                      <a:rPr lang="tr-TR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altLang="zh-TW" sz="2000" i="1">
                            <a:latin typeface="Cambria Math" panose="02040503050406030204" pitchFamily="18" charset="0"/>
                          </a:rPr>
                          <m:t>𝑘𝑥𝑙</m:t>
                        </m:r>
                      </m:sub>
                    </m:sSub>
                  </m:oMath>
                </a14:m>
                <a:r>
                  <a:rPr lang="tr-TR" altLang="zh-TW" sz="2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altLang="zh-TW" sz="2000" i="1">
                            <a:latin typeface="Cambria Math" panose="02040503050406030204" pitchFamily="18" charset="0"/>
                          </a:rPr>
                          <m:t>𝑘𝑥𝑙</m:t>
                        </m:r>
                      </m:sub>
                    </m:sSub>
                  </m:oMath>
                </a14:m>
                <a:r>
                  <a:rPr lang="tr-TR" altLang="zh-TW" sz="2000" dirty="0" smtClean="0"/>
                  <a:t> is </a:t>
                </a:r>
                <a:r>
                  <a:rPr lang="tr-TR" altLang="zh-TW" sz="2000" dirty="0" err="1" smtClean="0"/>
                  <a:t>the</a:t>
                </a:r>
                <a:r>
                  <a:rPr lang="tr-TR" altLang="zh-TW" sz="2000" dirty="0" smtClean="0"/>
                  <a:t> </a:t>
                </a:r>
                <a:r>
                  <a:rPr lang="tr-TR" altLang="zh-TW" sz="2000" dirty="0" err="1" smtClean="0"/>
                  <a:t>dimensions</a:t>
                </a:r>
                <a:r>
                  <a:rPr lang="tr-TR" altLang="zh-TW" sz="2000" dirty="0" smtClean="0"/>
                  <a:t> of </a:t>
                </a:r>
                <a:r>
                  <a:rPr lang="tr-TR" altLang="zh-TW" sz="2000" dirty="0" err="1" smtClean="0"/>
                  <a:t>the</a:t>
                </a:r>
                <a:r>
                  <a:rPr lang="tr-TR" altLang="zh-TW" sz="2000" dirty="0" smtClean="0"/>
                  <a:t> </a:t>
                </a:r>
                <a:r>
                  <a:rPr lang="tr-TR" altLang="zh-TW" sz="2000" dirty="0" err="1" smtClean="0"/>
                  <a:t>sum</a:t>
                </a:r>
                <a:endParaRPr lang="tr-TR" altLang="zh-TW" sz="2000" dirty="0" smtClean="0"/>
              </a:p>
              <a:p>
                <a:pPr lvl="1"/>
                <a:r>
                  <a:rPr lang="tr-TR" altLang="zh-TW" sz="2000" dirty="0" err="1" smtClean="0"/>
                  <a:t>Let</a:t>
                </a:r>
                <a:r>
                  <a:rPr lang="tr-TR" altLang="zh-TW" sz="2000" dirty="0" smtClean="0"/>
                  <a:t> </a:t>
                </a:r>
                <a:endParaRPr lang="en-US" altLang="zh-TW" sz="2000" dirty="0" smtClean="0"/>
              </a:p>
              <a:p>
                <a:pPr lvl="1"/>
                <a:r>
                  <a:rPr lang="tr-TR" altLang="zh-TW" sz="2000" dirty="0" err="1" smtClean="0"/>
                  <a:t>Then</a:t>
                </a:r>
                <a:r>
                  <a:rPr lang="tr-TR" altLang="zh-TW" sz="2000" dirty="0" smtClean="0"/>
                  <a:t> k=n </a:t>
                </a:r>
                <a:r>
                  <a:rPr lang="tr-TR" altLang="zh-TW" sz="2000" dirty="0" err="1" smtClean="0"/>
                  <a:t>so</a:t>
                </a:r>
                <a:r>
                  <a:rPr lang="tr-TR" altLang="zh-TW" sz="2000" dirty="0" smtClean="0"/>
                  <a:t> </a:t>
                </a:r>
                <a:r>
                  <a:rPr lang="tr-TR" altLang="zh-TW" sz="2000" dirty="0" err="1" smtClean="0"/>
                  <a:t>that</a:t>
                </a:r>
                <a:r>
                  <a:rPr lang="tr-TR" altLang="zh-TW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𝑚𝑥𝑛</m:t>
                        </m:r>
                      </m:sub>
                    </m:sSub>
                    <m:sSub>
                      <m:sSubPr>
                        <m:ctrlPr>
                          <a:rPr lang="tr-TR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altLang="zh-TW" sz="2000" i="1">
                            <a:latin typeface="Cambria Math" panose="02040503050406030204" pitchFamily="18" charset="0"/>
                          </a:rPr>
                          <m:t>𝑘𝑥𝑙</m:t>
                        </m:r>
                      </m:sub>
                    </m:sSub>
                  </m:oMath>
                </a14:m>
                <a:r>
                  <a:rPr lang="tr-TR" altLang="zh-TW" sz="2000" dirty="0" smtClean="0"/>
                  <a:t> </a:t>
                </a:r>
                <a:r>
                  <a:rPr lang="tr-TR" altLang="zh-TW" sz="2000" dirty="0" err="1" smtClean="0"/>
                  <a:t>which</a:t>
                </a:r>
                <a:r>
                  <a:rPr lang="tr-TR" altLang="zh-TW" sz="2000" dirty="0" smtClean="0"/>
                  <a:t> is mxl</a:t>
                </a:r>
              </a:p>
              <a:p>
                <a:pPr lvl="1"/>
                <a:r>
                  <a:rPr lang="tr-TR" altLang="zh-TW" sz="2000" dirty="0" smtClean="0"/>
                  <a:t>RHS: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𝑚𝑥𝑛</m:t>
                        </m:r>
                      </m:sub>
                    </m:sSub>
                    <m:sSub>
                      <m:sSubPr>
                        <m:ctrlPr>
                          <a:rPr lang="tr-TR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altLang="zh-TW" sz="2000" i="1">
                            <a:latin typeface="Cambria Math" panose="02040503050406030204" pitchFamily="18" charset="0"/>
                          </a:rPr>
                          <m:t>𝑥𝑙</m:t>
                        </m:r>
                      </m:sub>
                    </m:sSub>
                  </m:oMath>
                </a14:m>
                <a:r>
                  <a:rPr lang="tr-TR" altLang="zh-TW" sz="2000" dirty="0" smtClean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𝑚𝑥𝑛</m:t>
                        </m:r>
                      </m:sub>
                    </m:sSub>
                    <m:sSub>
                      <m:sSubPr>
                        <m:ctrlPr>
                          <a:rPr lang="tr-TR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altLang="zh-TW" sz="2000" i="1">
                            <a:latin typeface="Cambria Math" panose="02040503050406030204" pitchFamily="18" charset="0"/>
                          </a:rPr>
                          <m:t>𝑛𝑥𝑙</m:t>
                        </m:r>
                      </m:sub>
                    </m:sSub>
                  </m:oMath>
                </a14:m>
                <a:r>
                  <a:rPr lang="tr-TR" altLang="zh-TW" sz="2000" dirty="0" smtClean="0"/>
                  <a:t> </a:t>
                </a:r>
                <a:r>
                  <a:rPr lang="tr-TR" altLang="zh-TW" sz="2000" dirty="0" err="1" smtClean="0"/>
                  <a:t>are</a:t>
                </a:r>
                <a:r>
                  <a:rPr lang="tr-TR" altLang="zh-TW" sz="2000" dirty="0" smtClean="0"/>
                  <a:t> mxl </a:t>
                </a:r>
                <a:r>
                  <a:rPr lang="tr-TR" altLang="zh-TW" sz="2000" dirty="0" err="1" smtClean="0"/>
                  <a:t>matrices</a:t>
                </a:r>
                <a:r>
                  <a:rPr lang="tr-TR" altLang="zh-TW" sz="2000" dirty="0" smtClean="0"/>
                  <a:t>,  </a:t>
                </a:r>
                <a:r>
                  <a:rPr lang="tr-TR" altLang="zh-TW" sz="2000" dirty="0" err="1" smtClean="0"/>
                  <a:t>their</a:t>
                </a:r>
                <a:r>
                  <a:rPr lang="tr-TR" altLang="zh-TW" sz="2000" dirty="0" smtClean="0"/>
                  <a:t> </a:t>
                </a:r>
                <a:r>
                  <a:rPr lang="tr-TR" altLang="zh-TW" sz="2000" dirty="0" err="1" smtClean="0"/>
                  <a:t>sum</a:t>
                </a:r>
                <a:r>
                  <a:rPr lang="tr-TR" altLang="zh-TW" sz="2000" dirty="0" smtClean="0"/>
                  <a:t> is </a:t>
                </a:r>
                <a:r>
                  <a:rPr lang="tr-TR" altLang="zh-TW" sz="2000" dirty="0" err="1" smtClean="0"/>
                  <a:t>also</a:t>
                </a:r>
                <a:r>
                  <a:rPr lang="tr-TR" altLang="zh-TW" sz="2000" dirty="0" smtClean="0"/>
                  <a:t> mxl. </a:t>
                </a:r>
                <a:endParaRPr lang="en-US" altLang="zh-TW" sz="2000" dirty="0" smtClean="0"/>
              </a:p>
              <a:p>
                <a:r>
                  <a:rPr lang="en-US" altLang="zh-TW" sz="2400" dirty="0" smtClean="0"/>
                  <a:t>show the corresponding entries are equal</a:t>
                </a:r>
                <a:endParaRPr lang="tr-TR" altLang="zh-TW" sz="2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tr-TR" altLang="zh-TW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tr-TR" altLang="zh-TW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altLang="zh-TW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altLang="zh-TW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tr-TR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altLang="zh-TW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tr-TR" altLang="zh-TW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tr-TR" altLang="zh-TW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  <m:sub>
                            <m: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  <m:r>
                      <a:rPr lang="tr-TR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tr-TR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altLang="zh-TW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tr-TR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sz="2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tr-TR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tr-TR" altLang="zh-TW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tr-TR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tr-TR" altLang="zh-TW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tr-TR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tr-TR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altLang="zh-TW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tr-TR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sz="2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tr-TR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tr-TR" altLang="zh-TW" sz="2000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  <m:r>
                      <a:rPr lang="tr-TR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tr-TR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tr-TR" altLang="zh-TW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tr-TR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sz="2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tr-TR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tr-TR" altLang="zh-TW" sz="2000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sz="2000" dirty="0" smtClean="0"/>
              </a:p>
            </p:txBody>
          </p:sp>
        </mc:Choice>
        <mc:Fallback xmlns="">
          <p:sp>
            <p:nvSpPr>
              <p:cNvPr id="53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4759325"/>
              </a:xfrm>
              <a:blipFill>
                <a:blip r:embed="rId3"/>
                <a:stretch>
                  <a:fillRect l="-296" t="-1024" r="-1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19672" y="2600908"/>
                <a:ext cx="587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𝑚𝑥𝑛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600908"/>
                <a:ext cx="587918" cy="276999"/>
              </a:xfrm>
              <a:prstGeom prst="rect">
                <a:avLst/>
              </a:prstGeom>
              <a:blipFill>
                <a:blip r:embed="rId4"/>
                <a:stretch>
                  <a:fillRect l="-8333" r="-1042" b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36923" y="1833791"/>
                <a:ext cx="667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923" y="1833791"/>
                <a:ext cx="667555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35896" y="1833791"/>
                <a:ext cx="667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𝑘𝑥𝑙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833791"/>
                <a:ext cx="667555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F19EF3C-A784-428D-947F-67A9A468BB55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542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51848D5-A5AA-48E4-8D11-63E926A8645A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52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1-4 Example 2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95425"/>
            <a:ext cx="7134225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224160C-5095-4A4D-9B0C-F1C984A5AF72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E748B1C-9F47-4B2A-ABDB-0431FDCF8D37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53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1-4 Zero Matrices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matrix, all of whose entries are zero, is called a </a:t>
            </a:r>
            <a:r>
              <a:rPr lang="en-US" altLang="zh-TW" b="1" dirty="0" smtClean="0">
                <a:solidFill>
                  <a:srgbClr val="FF0000"/>
                </a:solidFill>
              </a:rPr>
              <a:t>zero matrix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dirty="0" smtClean="0"/>
              <a:t>A zero matrix will be denoted by </a:t>
            </a:r>
            <a:r>
              <a:rPr lang="en-US" altLang="zh-TW" i="1" dirty="0" smtClean="0"/>
              <a:t>0</a:t>
            </a:r>
          </a:p>
          <a:p>
            <a:pPr eaLnBrk="1" hangingPunct="1"/>
            <a:r>
              <a:rPr lang="en-US" altLang="zh-TW" dirty="0" smtClean="0"/>
              <a:t>If it is important to emphasize the size, we shall write </a:t>
            </a:r>
            <a:r>
              <a:rPr lang="en-US" altLang="zh-TW" i="1" dirty="0" smtClean="0"/>
              <a:t>0</a:t>
            </a:r>
            <a:r>
              <a:rPr lang="en-US" altLang="zh-TW" i="1" baseline="-25000" dirty="0" smtClean="0"/>
              <a:t>m</a:t>
            </a:r>
            <a:r>
              <a:rPr lang="en-US" altLang="zh-TW" baseline="-25000" dirty="0" smtClean="0">
                <a:sym typeface="Symbol" panose="05050102010706020507" pitchFamily="18" charset="2"/>
              </a:rPr>
              <a:t></a:t>
            </a:r>
            <a:r>
              <a:rPr lang="en-US" altLang="zh-TW" i="1" baseline="-25000" dirty="0" smtClean="0"/>
              <a:t>n</a:t>
            </a:r>
            <a:r>
              <a:rPr lang="en-US" altLang="zh-TW" dirty="0" smtClean="0"/>
              <a:t> for the </a:t>
            </a:r>
            <a:r>
              <a:rPr lang="en-US" altLang="zh-TW" i="1" dirty="0" err="1" smtClean="0"/>
              <a:t>m</a:t>
            </a:r>
            <a:r>
              <a:rPr lang="en-US" altLang="zh-TW" dirty="0" err="1" smtClean="0">
                <a:sym typeface="Symbol" panose="05050102010706020507" pitchFamily="18" charset="2"/>
              </a:rPr>
              <a:t>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 zero matrix. </a:t>
            </a:r>
          </a:p>
          <a:p>
            <a:pPr eaLnBrk="1" hangingPunct="1"/>
            <a:r>
              <a:rPr lang="en-US" altLang="zh-TW" dirty="0" smtClean="0"/>
              <a:t>In keeping with our convention of using </a:t>
            </a:r>
            <a:r>
              <a:rPr lang="en-US" altLang="zh-TW" b="1" dirty="0" smtClean="0">
                <a:solidFill>
                  <a:srgbClr val="0000FF"/>
                </a:solidFill>
              </a:rPr>
              <a:t>boldface symbols</a:t>
            </a:r>
            <a:r>
              <a:rPr lang="en-US" altLang="zh-TW" dirty="0" smtClean="0"/>
              <a:t> for matrices with one column, we will denote a zero matrix with one column by </a:t>
            </a:r>
            <a:r>
              <a:rPr lang="en-US" altLang="zh-TW" b="1" dirty="0" smtClean="0">
                <a:solidFill>
                  <a:srgbClr val="0000FF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1-4 Example 3</a:t>
            </a:r>
            <a:endParaRPr lang="zh-TW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447800"/>
                <a:ext cx="7543800" cy="4683125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The cancellation law does not hold</a:t>
                </a:r>
              </a:p>
              <a:p>
                <a:endParaRPr lang="en-US" altLang="zh-TW" sz="2400" dirty="0" smtClean="0"/>
              </a:p>
              <a:p>
                <a:endParaRPr lang="en-US" altLang="zh-TW" sz="2400" dirty="0" smtClean="0"/>
              </a:p>
              <a:p>
                <a:r>
                  <a:rPr lang="en-US" altLang="zh-TW" sz="2400" i="1" dirty="0" smtClean="0"/>
                  <a:t>AB=AC =</a:t>
                </a:r>
                <a:r>
                  <a:rPr lang="tr-TR" altLang="zh-TW" sz="2400" i="1" dirty="0" smtClean="0"/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altLang="zh-TW" sz="2400" b="0" i="0" smtClean="0">
                        <a:latin typeface="Cambria Math" panose="02040503050406030204" pitchFamily="18" charset="0"/>
                      </a:rPr>
                      <m:t>but</m:t>
                    </m:r>
                    <m:r>
                      <a:rPr lang="tr-TR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TW" sz="2400" i="1" dirty="0" smtClean="0"/>
              </a:p>
              <a:p>
                <a:endParaRPr lang="en-US" altLang="zh-TW" sz="2400" dirty="0" smtClean="0"/>
              </a:p>
              <a:p>
                <a:r>
                  <a:rPr lang="en-US" altLang="zh-TW" sz="2400" i="1" dirty="0" smtClean="0"/>
                  <a:t>AD =</a:t>
                </a:r>
                <a:r>
                  <a:rPr lang="tr-TR" altLang="zh-TW" sz="2400" i="1" dirty="0" smtClean="0"/>
                  <a:t>                </a:t>
                </a:r>
                <a:r>
                  <a:rPr lang="en-US" altLang="zh-TW" sz="2400" i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altLang="zh-TW" sz="2400" b="0" i="0" smtClean="0">
                        <a:latin typeface="Cambria Math" panose="02040503050406030204" pitchFamily="18" charset="0"/>
                      </a:rPr>
                      <m:t>but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sz="2400" i="1" dirty="0" smtClean="0"/>
              </a:p>
            </p:txBody>
          </p:sp>
        </mc:Choice>
        <mc:Fallback xmlns="">
          <p:sp>
            <p:nvSpPr>
              <p:cNvPr id="56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447800"/>
                <a:ext cx="7543800" cy="4683125"/>
              </a:xfrm>
              <a:blipFill>
                <a:blip r:embed="rId4"/>
                <a:stretch>
                  <a:fillRect l="-323" t="-104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32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67091633"/>
              </p:ext>
            </p:extLst>
          </p:nvPr>
        </p:nvGraphicFramePr>
        <p:xfrm>
          <a:off x="1171161" y="1881084"/>
          <a:ext cx="1295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24" name="方程式" r:id="rId5" imgW="723586" imgH="457002" progId="Equation.3">
                  <p:embed/>
                </p:oleObj>
              </mc:Choice>
              <mc:Fallback>
                <p:oleObj name="方程式" r:id="rId5" imgW="723586" imgH="4570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161" y="1881084"/>
                        <a:ext cx="1295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76874417"/>
              </p:ext>
            </p:extLst>
          </p:nvPr>
        </p:nvGraphicFramePr>
        <p:xfrm>
          <a:off x="2660374" y="1906484"/>
          <a:ext cx="12192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25" name="方程式" r:id="rId7" imgW="723586" imgH="457002" progId="Equation.3">
                  <p:embed/>
                </p:oleObj>
              </mc:Choice>
              <mc:Fallback>
                <p:oleObj name="方程式" r:id="rId7" imgW="723586" imgH="45700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374" y="1906484"/>
                        <a:ext cx="12192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014664"/>
              </p:ext>
            </p:extLst>
          </p:nvPr>
        </p:nvGraphicFramePr>
        <p:xfrm>
          <a:off x="4235600" y="1923014"/>
          <a:ext cx="1244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26" name="方程式" r:id="rId9" imgW="736600" imgH="457200" progId="Equation.3">
                  <p:embed/>
                </p:oleObj>
              </mc:Choice>
              <mc:Fallback>
                <p:oleObj name="方程式" r:id="rId9" imgW="736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600" y="1923014"/>
                        <a:ext cx="12446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279152"/>
              </p:ext>
            </p:extLst>
          </p:nvPr>
        </p:nvGraphicFramePr>
        <p:xfrm>
          <a:off x="5830164" y="1881084"/>
          <a:ext cx="1244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27" name="方程式" r:id="rId11" imgW="736600" imgH="457200" progId="Equation.3">
                  <p:embed/>
                </p:oleObj>
              </mc:Choice>
              <mc:Fallback>
                <p:oleObj name="方程式" r:id="rId11" imgW="7366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164" y="1881084"/>
                        <a:ext cx="12446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577695"/>
              </p:ext>
            </p:extLst>
          </p:nvPr>
        </p:nvGraphicFramePr>
        <p:xfrm>
          <a:off x="2274094" y="2810835"/>
          <a:ext cx="8905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28" name="方程式" r:id="rId13" imgW="469900" imgH="457200" progId="Equation.3">
                  <p:embed/>
                </p:oleObj>
              </mc:Choice>
              <mc:Fallback>
                <p:oleObj name="方程式" r:id="rId13" imgW="4699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094" y="2810835"/>
                        <a:ext cx="89058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896253"/>
              </p:ext>
            </p:extLst>
          </p:nvPr>
        </p:nvGraphicFramePr>
        <p:xfrm>
          <a:off x="1783984" y="3707772"/>
          <a:ext cx="8905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29" name="方程式" r:id="rId15" imgW="469900" imgH="457200" progId="Equation.3">
                  <p:embed/>
                </p:oleObj>
              </mc:Choice>
              <mc:Fallback>
                <p:oleObj name="方程式" r:id="rId15" imgW="4699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984" y="3707772"/>
                        <a:ext cx="89058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21396" y="4930075"/>
            <a:ext cx="380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Later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wll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inverse</a:t>
            </a:r>
            <a:r>
              <a:rPr lang="tr-TR" dirty="0" smtClean="0"/>
              <a:t> of </a:t>
            </a:r>
            <a:r>
              <a:rPr lang="tr-TR" i="1" dirty="0" smtClean="0"/>
              <a:t>A</a:t>
            </a:r>
          </a:p>
          <a:p>
            <a:r>
              <a:rPr lang="tr-TR" dirty="0" err="1" smtClean="0"/>
              <a:t>exists</a:t>
            </a:r>
            <a:r>
              <a:rPr lang="tr-TR" dirty="0" smtClean="0"/>
              <a:t>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i="1" dirty="0" smtClean="0"/>
              <a:t>B=C </a:t>
            </a:r>
            <a:r>
              <a:rPr lang="tr-TR" i="1" dirty="0" err="1" smtClean="0"/>
              <a:t>and</a:t>
            </a:r>
            <a:r>
              <a:rPr lang="tr-TR" i="1" dirty="0" smtClean="0"/>
              <a:t> D=0</a:t>
            </a:r>
            <a:endParaRPr lang="tr-T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en-US" altLang="zh-TW" sz="3800" smtClean="0"/>
              <a:t>Theorem 1.4.2 (Properties of Zero Matrices)</a:t>
            </a:r>
            <a:endParaRPr lang="zh-TW" altLang="en-US" sz="380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Assuming that the sizes of the matrices are such that the indicated operations can be performed,</a:t>
            </a:r>
            <a:r>
              <a:rPr lang="tr-TR" altLang="zh-TW" dirty="0" smtClean="0"/>
              <a:t> </a:t>
            </a:r>
            <a:r>
              <a:rPr lang="en-US" altLang="zh-TW" dirty="0" smtClean="0"/>
              <a:t>the following rules of matrix arithmetic are valid</a:t>
            </a:r>
          </a:p>
          <a:p>
            <a:pPr lvl="1" eaLnBrk="1" hangingPunct="1"/>
            <a:r>
              <a:rPr lang="en-US" altLang="zh-TW" i="1" dirty="0" smtClean="0"/>
              <a:t>A + 0 = 0 + A = A</a:t>
            </a:r>
          </a:p>
          <a:p>
            <a:pPr lvl="1" eaLnBrk="1" hangingPunct="1"/>
            <a:r>
              <a:rPr lang="en-US" altLang="zh-TW" i="1" dirty="0" smtClean="0"/>
              <a:t>A – A = 0</a:t>
            </a:r>
          </a:p>
          <a:p>
            <a:pPr lvl="1" eaLnBrk="1" hangingPunct="1"/>
            <a:r>
              <a:rPr lang="en-US" altLang="zh-TW" i="1" dirty="0" smtClean="0"/>
              <a:t>0 – A = -A</a:t>
            </a:r>
          </a:p>
          <a:p>
            <a:pPr lvl="1" eaLnBrk="1" hangingPunct="1"/>
            <a:r>
              <a:rPr lang="en-US" altLang="zh-TW" i="1" dirty="0" smtClean="0"/>
              <a:t>A0 = 0;	0A = 0 </a:t>
            </a:r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10FE6D3-1937-47C6-9A30-433DC8A6FE32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583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3EAD3D2-BD3D-4867-A3ED-F26393A11838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56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1-4 Identity Matrices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 square matrix with 1</a:t>
            </a:r>
            <a:r>
              <a:rPr lang="en-US" altLang="zh-TW" dirty="0" smtClean="0">
                <a:sym typeface="Symbol" panose="05050102010706020507" pitchFamily="18" charset="2"/>
              </a:rPr>
              <a:t></a:t>
            </a:r>
            <a:r>
              <a:rPr lang="en-US" altLang="zh-TW" dirty="0" smtClean="0"/>
              <a:t>s on the main diagonal and 0</a:t>
            </a:r>
            <a:r>
              <a:rPr lang="en-US" altLang="zh-TW" dirty="0" smtClean="0">
                <a:sym typeface="Symbol" panose="05050102010706020507" pitchFamily="18" charset="2"/>
              </a:rPr>
              <a:t></a:t>
            </a:r>
            <a:r>
              <a:rPr lang="en-US" altLang="zh-TW" dirty="0" smtClean="0"/>
              <a:t>s off the main diagonal is called an </a:t>
            </a:r>
            <a:r>
              <a:rPr lang="en-US" altLang="zh-TW" b="1" dirty="0" smtClean="0">
                <a:solidFill>
                  <a:srgbClr val="FF0000"/>
                </a:solidFill>
              </a:rPr>
              <a:t>identity matrix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and is denoted by 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, or </a:t>
            </a:r>
            <a:r>
              <a:rPr lang="en-US" altLang="zh-TW" i="1" dirty="0" smtClean="0"/>
              <a:t>I</a:t>
            </a:r>
            <a:r>
              <a:rPr lang="en-US" altLang="zh-TW" i="1" baseline="-25000" dirty="0" smtClean="0"/>
              <a:t>n</a:t>
            </a:r>
            <a:r>
              <a:rPr lang="en-US" altLang="zh-TW" dirty="0" smtClean="0"/>
              <a:t> for the </a:t>
            </a:r>
            <a:r>
              <a:rPr lang="en-US" altLang="zh-TW" i="1" dirty="0" err="1" smtClean="0"/>
              <a:t>n</a:t>
            </a:r>
            <a:r>
              <a:rPr lang="en-US" altLang="zh-TW" dirty="0" err="1" smtClean="0">
                <a:sym typeface="Symbol" panose="05050102010706020507" pitchFamily="18" charset="2"/>
              </a:rPr>
              <a:t>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 identity matrix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an </a:t>
            </a:r>
            <a:r>
              <a:rPr lang="en-US" altLang="zh-TW" i="1" dirty="0" err="1" smtClean="0"/>
              <a:t>m</a:t>
            </a:r>
            <a:r>
              <a:rPr lang="en-US" altLang="zh-TW" dirty="0" err="1" smtClean="0">
                <a:sym typeface="Symbol" panose="05050102010706020507" pitchFamily="18" charset="2"/>
              </a:rPr>
              <a:t>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 matrix, then  </a:t>
            </a:r>
            <a:r>
              <a:rPr lang="en-US" altLang="zh-TW" i="1" dirty="0" err="1" smtClean="0"/>
              <a:t>AI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and </a:t>
            </a:r>
            <a:r>
              <a:rPr lang="en-US" altLang="zh-TW" i="1" dirty="0" err="1" smtClean="0"/>
              <a:t>I</a:t>
            </a:r>
            <a:r>
              <a:rPr lang="en-US" altLang="zh-TW" i="1" baseline="-25000" dirty="0" err="1" smtClean="0"/>
              <a:t>m</a:t>
            </a:r>
            <a:r>
              <a:rPr lang="en-US" altLang="zh-TW" i="1" dirty="0" err="1" smtClean="0"/>
              <a:t>A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Example </a:t>
            </a:r>
          </a:p>
          <a:p>
            <a:pPr eaLnBrk="1" hangingPunct="1">
              <a:lnSpc>
                <a:spcPct val="90000"/>
              </a:lnSpc>
            </a:pPr>
            <a:endParaRPr lang="en-US" altLang="zh-TW" i="1" dirty="0" smtClean="0"/>
          </a:p>
          <a:p>
            <a:pPr eaLnBrk="1" hangingPunct="1">
              <a:lnSpc>
                <a:spcPct val="90000"/>
              </a:lnSpc>
            </a:pPr>
            <a:endParaRPr lang="en-US" altLang="zh-TW" i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An identity matrix plays the same role in matrix arithmetic as the number 1 plays in the numerical relationships </a:t>
            </a:r>
            <a:r>
              <a:rPr lang="en-US" altLang="zh-TW" i="1" dirty="0" smtClean="0"/>
              <a:t>a</a:t>
            </a:r>
            <a:r>
              <a:rPr lang="en-US" altLang="zh-TW" dirty="0" smtClean="0">
                <a:cs typeface="Arial" panose="020B0604020202020204" pitchFamily="34" charset="0"/>
              </a:rPr>
              <a:t>·</a:t>
            </a:r>
            <a:r>
              <a:rPr lang="en-US" altLang="zh-TW" dirty="0" smtClean="0"/>
              <a:t>1 = 1</a:t>
            </a:r>
            <a:r>
              <a:rPr lang="en-US" altLang="zh-TW" dirty="0" smtClean="0">
                <a:cs typeface="Arial" panose="020B0604020202020204" pitchFamily="34" charset="0"/>
              </a:rPr>
              <a:t>·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07804" y="3018689"/>
                <a:ext cx="4614725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2  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2  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1   0   0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0   1   0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0   0   1</m:t>
                              </m:r>
                            </m:e>
                          </m:eqAr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12  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22  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3018689"/>
                <a:ext cx="4614725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54048" y="3738976"/>
                <a:ext cx="4310026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0   1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2  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2  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12  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22  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48" y="3738976"/>
                <a:ext cx="4310026" cy="492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Theorem 1.4.3</a:t>
            </a:r>
            <a:endParaRPr lang="zh-TW" altLang="en-U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If  </a:t>
            </a:r>
            <a:r>
              <a:rPr lang="en-US" altLang="zh-TW" sz="2800" i="1" dirty="0" smtClean="0"/>
              <a:t>R</a:t>
            </a:r>
            <a:r>
              <a:rPr lang="en-US" altLang="zh-TW" sz="2800" dirty="0" smtClean="0"/>
              <a:t> is the reduced row-echelon form of an </a:t>
            </a:r>
            <a:r>
              <a:rPr lang="en-US" altLang="zh-TW" sz="2800" i="1" dirty="0" err="1" smtClean="0"/>
              <a:t>n</a:t>
            </a:r>
            <a:r>
              <a:rPr lang="en-US" altLang="zh-TW" sz="2800" dirty="0" err="1" smtClean="0">
                <a:sym typeface="Symbol" panose="05050102010706020507" pitchFamily="18" charset="2"/>
              </a:rPr>
              <a:t></a:t>
            </a:r>
            <a:r>
              <a:rPr lang="en-US" altLang="zh-TW" sz="2800" i="1" dirty="0" err="1" smtClean="0"/>
              <a:t>n</a:t>
            </a:r>
            <a:r>
              <a:rPr lang="en-US" altLang="zh-TW" sz="2800" dirty="0" smtClean="0"/>
              <a:t> matrix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, then either </a:t>
            </a:r>
            <a:r>
              <a:rPr lang="en-US" altLang="zh-TW" sz="2800" i="1" dirty="0" smtClean="0"/>
              <a:t>R</a:t>
            </a:r>
            <a:r>
              <a:rPr lang="en-US" altLang="zh-TW" sz="2800" dirty="0" smtClean="0"/>
              <a:t> has a row of zeros or </a:t>
            </a:r>
            <a:r>
              <a:rPr lang="en-US" altLang="zh-TW" sz="2800" i="1" dirty="0" smtClean="0"/>
              <a:t>R</a:t>
            </a:r>
            <a:r>
              <a:rPr lang="en-US" altLang="zh-TW" sz="2800" dirty="0" smtClean="0"/>
              <a:t> is the identity matrix  </a:t>
            </a:r>
            <a:r>
              <a:rPr lang="en-US" altLang="zh-TW" sz="2800" i="1" dirty="0" smtClean="0"/>
              <a:t>I</a:t>
            </a:r>
            <a:r>
              <a:rPr lang="en-US" altLang="zh-TW" sz="2800" i="1" baseline="-25000" dirty="0" smtClean="0"/>
              <a:t>n</a:t>
            </a:r>
            <a:r>
              <a:rPr lang="en-US" altLang="zh-TW" sz="2800" dirty="0" smtClean="0"/>
              <a:t> </a:t>
            </a:r>
          </a:p>
          <a:p>
            <a:endParaRPr lang="zh-TW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17338" y="3068960"/>
            <a:ext cx="7933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Proof</a:t>
            </a:r>
            <a:r>
              <a:rPr lang="tr-TR" dirty="0" smtClean="0"/>
              <a:t>: </a:t>
            </a:r>
            <a:r>
              <a:rPr lang="tr-TR" dirty="0" err="1" smtClean="0"/>
              <a:t>Either</a:t>
            </a:r>
            <a:r>
              <a:rPr lang="tr-TR" dirty="0" smtClean="0"/>
              <a:t> </a:t>
            </a:r>
            <a:r>
              <a:rPr lang="tr-TR" i="1" dirty="0" err="1" smtClean="0"/>
              <a:t>R</a:t>
            </a:r>
            <a:r>
              <a:rPr lang="tr-TR" baseline="-25000" dirty="0" err="1" smtClean="0"/>
              <a:t>nxn</a:t>
            </a:r>
            <a:r>
              <a:rPr lang="tr-TR" dirty="0" smtClean="0"/>
              <a:t> has a </a:t>
            </a:r>
            <a:r>
              <a:rPr lang="tr-TR" dirty="0" err="1" smtClean="0"/>
              <a:t>row</a:t>
            </a:r>
            <a:r>
              <a:rPr lang="tr-TR" dirty="0" smtClean="0"/>
              <a:t> of </a:t>
            </a:r>
            <a:r>
              <a:rPr lang="tr-TR" dirty="0" err="1" smtClean="0"/>
              <a:t>zeroes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n </a:t>
            </a:r>
            <a:r>
              <a:rPr lang="tr-TR" dirty="0" err="1" smtClean="0"/>
              <a:t>rows</a:t>
            </a:r>
            <a:r>
              <a:rPr lang="tr-TR" dirty="0" smtClean="0"/>
              <a:t> has a </a:t>
            </a:r>
            <a:r>
              <a:rPr lang="tr-TR" dirty="0" err="1" smtClean="0"/>
              <a:t>leading</a:t>
            </a:r>
            <a:r>
              <a:rPr lang="tr-TR" dirty="0" smtClean="0"/>
              <a:t> 1.</a:t>
            </a:r>
          </a:p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,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leading</a:t>
            </a:r>
            <a:r>
              <a:rPr lang="tr-TR" dirty="0" smtClean="0"/>
              <a:t> 1’s </a:t>
            </a:r>
            <a:r>
              <a:rPr lang="tr-TR" b="1" dirty="0" err="1" smtClean="0"/>
              <a:t>must</a:t>
            </a:r>
            <a:r>
              <a:rPr lang="tr-TR" dirty="0" smtClean="0"/>
              <a:t> </a:t>
            </a:r>
            <a:r>
              <a:rPr lang="tr-TR" dirty="0" err="1" smtClean="0"/>
              <a:t>occur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main </a:t>
            </a:r>
            <a:r>
              <a:rPr lang="tr-TR" dirty="0" err="1" smtClean="0"/>
              <a:t>diagonal</a:t>
            </a:r>
            <a:r>
              <a:rPr lang="tr-TR" dirty="0" smtClean="0"/>
              <a:t>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n of </a:t>
            </a:r>
            <a:r>
              <a:rPr lang="tr-TR" dirty="0" err="1" smtClean="0"/>
              <a:t>them</a:t>
            </a:r>
            <a:r>
              <a:rPr lang="tr-TR" dirty="0" smtClean="0"/>
              <a:t>.</a:t>
            </a:r>
            <a:r>
              <a:rPr lang="tr-TR" dirty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entries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columns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0’s. </a:t>
            </a:r>
            <a:r>
              <a:rPr lang="tr-TR" dirty="0" err="1" smtClean="0"/>
              <a:t>Hence</a:t>
            </a:r>
            <a:r>
              <a:rPr lang="tr-TR" dirty="0" smtClean="0"/>
              <a:t>  </a:t>
            </a:r>
            <a:r>
              <a:rPr lang="tr-TR" i="1" dirty="0" smtClean="0"/>
              <a:t>R</a:t>
            </a:r>
            <a:r>
              <a:rPr lang="tr-TR" dirty="0" smtClean="0"/>
              <a:t>=</a:t>
            </a:r>
            <a:r>
              <a:rPr lang="tr-TR" i="1" dirty="0" err="1" smtClean="0"/>
              <a:t>I</a:t>
            </a:r>
            <a:r>
              <a:rPr lang="tr-TR" baseline="-25000" dirty="0" err="1" smtClean="0"/>
              <a:t>n</a:t>
            </a:r>
            <a:r>
              <a:rPr lang="tr-TR" baseline="-25000" dirty="0" smtClean="0"/>
              <a:t>.</a:t>
            </a:r>
            <a:endParaRPr lang="tr-TR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B23444F-FD96-4FB4-8E81-FFE50534110F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604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24AE1FD-1684-4752-8ACF-5DA0C779C8DB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58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1-4 Invertible 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a square matrix, and if a matrix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of the same size can be found such that </a:t>
            </a:r>
            <a:r>
              <a:rPr lang="en-US" altLang="zh-TW" i="1" dirty="0" smtClean="0"/>
              <a:t>AB </a:t>
            </a:r>
            <a:r>
              <a:rPr lang="en-US" altLang="zh-TW" dirty="0" smtClean="0"/>
              <a:t>= </a:t>
            </a:r>
            <a:r>
              <a:rPr lang="en-US" altLang="zh-TW" i="1" dirty="0" smtClean="0"/>
              <a:t>BA </a:t>
            </a:r>
            <a:r>
              <a:rPr lang="en-US" altLang="zh-TW" dirty="0" smtClean="0"/>
              <a:t>= 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, then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said to be </a:t>
            </a:r>
            <a:r>
              <a:rPr lang="en-US" altLang="zh-TW" i="1" dirty="0" smtClean="0">
                <a:solidFill>
                  <a:srgbClr val="FF0000"/>
                </a:solidFill>
              </a:rPr>
              <a:t>invertible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is called an </a:t>
            </a:r>
            <a:r>
              <a:rPr lang="en-US" altLang="zh-TW" i="1" dirty="0" smtClean="0">
                <a:solidFill>
                  <a:srgbClr val="FF0000"/>
                </a:solidFill>
              </a:rPr>
              <a:t>inverse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of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. If no such matrix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can be found, then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said to be </a:t>
            </a:r>
            <a:r>
              <a:rPr lang="en-US" altLang="zh-TW" i="1" dirty="0" smtClean="0">
                <a:solidFill>
                  <a:srgbClr val="FF0000"/>
                </a:solidFill>
              </a:rPr>
              <a:t>singular</a:t>
            </a:r>
            <a:r>
              <a:rPr lang="en-US" altLang="zh-TW" dirty="0" smtClean="0"/>
              <a:t>.</a:t>
            </a:r>
          </a:p>
          <a:p>
            <a:pPr eaLnBrk="1" hangingPunct="1"/>
            <a:endParaRPr lang="zh-TW" altLang="en-US" dirty="0" smtClean="0"/>
          </a:p>
          <a:p>
            <a:pPr eaLnBrk="1" hangingPunct="1"/>
            <a:r>
              <a:rPr lang="en-US" altLang="zh-TW" dirty="0" smtClean="0"/>
              <a:t>Remark:</a:t>
            </a:r>
          </a:p>
          <a:p>
            <a:pPr lvl="1" eaLnBrk="1" hangingPunct="1"/>
            <a:r>
              <a:rPr lang="en-US" altLang="zh-TW" dirty="0" smtClean="0"/>
              <a:t>The inverse of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denoted as </a:t>
            </a:r>
            <a:r>
              <a:rPr lang="en-US" altLang="zh-TW" i="1" dirty="0" smtClean="0"/>
              <a:t>A</a:t>
            </a:r>
            <a:r>
              <a:rPr lang="en-US" altLang="zh-TW" baseline="30000" dirty="0" smtClean="0"/>
              <a:t>-1</a:t>
            </a:r>
          </a:p>
          <a:p>
            <a:pPr lvl="1" eaLnBrk="1" hangingPunct="1"/>
            <a:r>
              <a:rPr lang="en-US" altLang="zh-TW" dirty="0" smtClean="0"/>
              <a:t>Not every (square) matrix has an inverse</a:t>
            </a:r>
          </a:p>
          <a:p>
            <a:pPr lvl="1" eaLnBrk="1" hangingPunct="1"/>
            <a:r>
              <a:rPr lang="en-US" altLang="zh-TW" dirty="0" smtClean="0"/>
              <a:t>A </a:t>
            </a:r>
            <a:r>
              <a:rPr lang="en-US" altLang="zh-TW" dirty="0" smtClean="0"/>
              <a:t>matrix has exactly one inverse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7604" y="5489158"/>
            <a:ext cx="5814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Proof</a:t>
            </a:r>
            <a:r>
              <a:rPr lang="tr-TR" dirty="0" smtClean="0"/>
              <a:t>: </a:t>
            </a:r>
            <a:r>
              <a:rPr lang="tr-TR" dirty="0" err="1" smtClean="0"/>
              <a:t>Suppose</a:t>
            </a:r>
            <a:r>
              <a:rPr lang="tr-TR" dirty="0" smtClean="0"/>
              <a:t> B is an </a:t>
            </a:r>
            <a:r>
              <a:rPr lang="tr-TR" dirty="0" err="1" smtClean="0"/>
              <a:t>inverse</a:t>
            </a:r>
            <a:r>
              <a:rPr lang="tr-TR" dirty="0" smtClean="0"/>
              <a:t> of A =&gt;BA=I =&gt;BAC=C.</a:t>
            </a:r>
          </a:p>
          <a:p>
            <a:r>
              <a:rPr lang="tr-TR" dirty="0" err="1" smtClean="0"/>
              <a:t>If</a:t>
            </a:r>
            <a:r>
              <a:rPr lang="tr-TR" dirty="0" smtClean="0"/>
              <a:t> C is </a:t>
            </a:r>
            <a:r>
              <a:rPr lang="tr-TR" dirty="0" err="1" smtClean="0"/>
              <a:t>also</a:t>
            </a:r>
            <a:r>
              <a:rPr lang="tr-TR" dirty="0" smtClean="0"/>
              <a:t> an </a:t>
            </a:r>
            <a:r>
              <a:rPr lang="tr-TR" dirty="0" err="1" smtClean="0"/>
              <a:t>inverse</a:t>
            </a:r>
            <a:r>
              <a:rPr lang="tr-TR" dirty="0" smtClean="0"/>
              <a:t> AC=I =&gt;B=C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1-4 Example 5 &amp; 6</a:t>
            </a:r>
            <a:endParaRPr lang="zh-TW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001000" cy="4835525"/>
          </a:xfrm>
        </p:spPr>
        <p:txBody>
          <a:bodyPr/>
          <a:lstStyle/>
          <a:p>
            <a:r>
              <a:rPr lang="en-US" altLang="zh-TW" sz="2400" dirty="0" smtClean="0"/>
              <a:t>Verify the inverse requirements</a:t>
            </a:r>
            <a:r>
              <a:rPr lang="tr-TR" altLang="zh-TW" sz="2400" dirty="0" smtClean="0"/>
              <a:t> </a:t>
            </a:r>
            <a:r>
              <a:rPr lang="tr-TR" altLang="zh-TW" sz="2400" dirty="0" err="1" smtClean="0"/>
              <a:t>by</a:t>
            </a:r>
            <a:r>
              <a:rPr lang="tr-TR" altLang="zh-TW" sz="2400" dirty="0" smtClean="0"/>
              <a:t> </a:t>
            </a:r>
            <a:r>
              <a:rPr lang="tr-TR" altLang="zh-TW" sz="2400" dirty="0" err="1" smtClean="0"/>
              <a:t>checking</a:t>
            </a:r>
            <a:r>
              <a:rPr lang="tr-TR" altLang="zh-TW" sz="2400" dirty="0" smtClean="0"/>
              <a:t> </a:t>
            </a:r>
            <a:r>
              <a:rPr lang="tr-TR" altLang="zh-TW" sz="2400" i="1" dirty="0" smtClean="0"/>
              <a:t>AB</a:t>
            </a:r>
            <a:r>
              <a:rPr lang="tr-TR" altLang="zh-TW" sz="2400" dirty="0" smtClean="0"/>
              <a:t>=</a:t>
            </a:r>
            <a:r>
              <a:rPr lang="tr-TR" altLang="zh-TW" sz="2400" i="1" dirty="0" smtClean="0"/>
              <a:t>I</a:t>
            </a:r>
            <a:endParaRPr lang="en-US" altLang="zh-TW" sz="2400" i="1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 matrix with no inverse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 smtClean="0"/>
              <a:t>                                     is singular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400" dirty="0" smtClean="0"/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66800" y="18288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7" name="方程式" r:id="rId4" imgW="914400" imgH="457200" progId="Equation.3">
                  <p:embed/>
                </p:oleObj>
              </mc:Choice>
              <mc:Fallback>
                <p:oleObj name="方程式" r:id="rId4" imgW="914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167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95600" y="1828800"/>
          <a:ext cx="144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8" name="方程式" r:id="rId6" imgW="723586" imgH="457002" progId="Equation.3">
                  <p:embed/>
                </p:oleObj>
              </mc:Choice>
              <mc:Fallback>
                <p:oleObj name="方程式" r:id="rId6" imgW="723586" imgH="45700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28800"/>
                        <a:ext cx="144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4"/>
          <p:cNvGraphicFramePr>
            <a:graphicFrameLocks noChangeAspect="1"/>
          </p:cNvGraphicFramePr>
          <p:nvPr/>
        </p:nvGraphicFramePr>
        <p:xfrm>
          <a:off x="1295400" y="3581400"/>
          <a:ext cx="1724025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9" name="方程式" r:id="rId8" imgW="939392" imgH="710891" progId="Equation.3">
                  <p:embed/>
                </p:oleObj>
              </mc:Choice>
              <mc:Fallback>
                <p:oleObj name="方程式" r:id="rId8" imgW="939392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1724025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90770" y="5049180"/>
            <a:ext cx="5098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Demonstration</a:t>
            </a:r>
            <a:r>
              <a:rPr lang="tr-TR" dirty="0" smtClean="0"/>
              <a:t>: </a:t>
            </a:r>
            <a:r>
              <a:rPr lang="tr-TR" dirty="0" err="1" smtClean="0"/>
              <a:t>Suppose</a:t>
            </a:r>
            <a:r>
              <a:rPr lang="tr-TR" dirty="0" smtClean="0"/>
              <a:t> not.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i="1" dirty="0" smtClean="0"/>
              <a:t>BA</a:t>
            </a:r>
            <a:r>
              <a:rPr lang="tr-TR" dirty="0" smtClean="0"/>
              <a:t>=</a:t>
            </a:r>
            <a:r>
              <a:rPr lang="tr-TR" i="1" dirty="0" smtClean="0"/>
              <a:t>I. Since </a:t>
            </a:r>
          </a:p>
          <a:p>
            <a:endParaRPr lang="tr-TR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96136" y="5092879"/>
                <a:ext cx="2053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0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  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⋮  </m:t>
                          </m:r>
                          <m:r>
                            <a:rPr lang="tr-T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092879"/>
                <a:ext cx="2053126" cy="276999"/>
              </a:xfrm>
              <a:prstGeom prst="rect">
                <a:avLst/>
              </a:prstGeom>
              <a:blipFill>
                <a:blip r:embed="rId11"/>
                <a:stretch>
                  <a:fillRect l="-2374" b="-173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91374" y="5445939"/>
                <a:ext cx="4897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0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  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⋮  </m:t>
                          </m:r>
                          <m:r>
                            <a:rPr lang="tr-T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tr-TR" b="1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  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tr-T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⋮  </m:t>
                          </m:r>
                          <m:r>
                            <a:rPr lang="tr-T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tr-T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tr-T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tr-TR" i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74" y="5445939"/>
                <a:ext cx="4897303" cy="276999"/>
              </a:xfrm>
              <a:prstGeom prst="rect">
                <a:avLst/>
              </a:prstGeom>
              <a:blipFill>
                <a:blip r:embed="rId12"/>
                <a:stretch>
                  <a:fillRect l="-746" r="-498" b="-173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4E1A902C-B42B-4C62-94FD-30A85407011D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B5B9C8EE-3A22-45EC-88B3-07F514C25231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6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1-1 Linear Systems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667000"/>
            <a:ext cx="8686800" cy="3311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 finite set of linear equations in the variables </a:t>
            </a:r>
            <a:r>
              <a:rPr lang="en-US" altLang="zh-TW" sz="2400" i="1" smtClean="0"/>
              <a:t>x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, </a:t>
            </a:r>
            <a:r>
              <a:rPr lang="en-US" altLang="zh-TW" sz="2400" i="1" smtClean="0"/>
              <a:t>x</a:t>
            </a:r>
            <a:r>
              <a:rPr lang="en-US" altLang="zh-TW" sz="2400" baseline="-25000" smtClean="0"/>
              <a:t>2</a:t>
            </a:r>
            <a:r>
              <a:rPr lang="en-US" altLang="zh-TW" sz="2400" smtClean="0"/>
              <a:t>, …, </a:t>
            </a:r>
            <a:r>
              <a:rPr lang="en-US" altLang="zh-TW" sz="2400" i="1" smtClean="0"/>
              <a:t>x</a:t>
            </a:r>
            <a:r>
              <a:rPr lang="en-US" altLang="zh-TW" sz="2400" i="1" baseline="-25000" smtClean="0"/>
              <a:t>n</a:t>
            </a:r>
            <a:r>
              <a:rPr lang="en-US" altLang="zh-TW" sz="2400" smtClean="0"/>
              <a:t> is called a </a:t>
            </a:r>
            <a:r>
              <a:rPr lang="en-US" altLang="zh-TW" sz="2400" smtClean="0">
                <a:solidFill>
                  <a:srgbClr val="FF0000"/>
                </a:solidFill>
              </a:rPr>
              <a:t>system of linear equations</a:t>
            </a:r>
            <a:r>
              <a:rPr lang="en-US" altLang="zh-TW" sz="2400" smtClean="0"/>
              <a:t> or a </a:t>
            </a:r>
            <a:r>
              <a:rPr lang="en-US" altLang="zh-TW" sz="2400" smtClean="0">
                <a:solidFill>
                  <a:srgbClr val="FF0000"/>
                </a:solidFill>
              </a:rPr>
              <a:t>linear system</a:t>
            </a:r>
            <a:r>
              <a:rPr lang="en-US" altLang="zh-TW" sz="2400" smtClean="0"/>
              <a:t>.</a:t>
            </a:r>
            <a:endParaRPr lang="en-US" altLang="zh-TW" sz="24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 sequence of numbers </a:t>
            </a:r>
            <a:r>
              <a:rPr lang="en-US" altLang="zh-TW" sz="2400" i="1" smtClean="0"/>
              <a:t>s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, </a:t>
            </a:r>
            <a:r>
              <a:rPr lang="en-US" altLang="zh-TW" sz="2400" i="1" smtClean="0"/>
              <a:t>s</a:t>
            </a:r>
            <a:r>
              <a:rPr lang="en-US" altLang="zh-TW" sz="2400" baseline="-25000" smtClean="0"/>
              <a:t>2</a:t>
            </a:r>
            <a:r>
              <a:rPr lang="en-US" altLang="zh-TW" sz="2400" smtClean="0"/>
              <a:t>, …, </a:t>
            </a:r>
            <a:r>
              <a:rPr lang="en-US" altLang="zh-TW" sz="2400" i="1" smtClean="0"/>
              <a:t>s</a:t>
            </a:r>
            <a:r>
              <a:rPr lang="en-US" altLang="zh-TW" sz="2400" i="1" baseline="-25000" smtClean="0"/>
              <a:t>n</a:t>
            </a:r>
            <a:r>
              <a:rPr lang="en-US" altLang="zh-TW" sz="2400" smtClean="0"/>
              <a:t> is called a </a:t>
            </a:r>
            <a:r>
              <a:rPr lang="en-US" altLang="zh-TW" sz="2400" smtClean="0">
                <a:solidFill>
                  <a:srgbClr val="FF0000"/>
                </a:solidFill>
              </a:rPr>
              <a:t>solution</a:t>
            </a:r>
            <a:r>
              <a:rPr lang="en-US" altLang="zh-TW" sz="2400" smtClean="0"/>
              <a:t> of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 system has </a:t>
            </a:r>
            <a:r>
              <a:rPr lang="en-US" altLang="zh-TW" sz="2400" i="1" smtClean="0">
                <a:solidFill>
                  <a:srgbClr val="0000FF"/>
                </a:solidFill>
              </a:rPr>
              <a:t>no solution</a:t>
            </a:r>
            <a:r>
              <a:rPr lang="en-US" altLang="zh-TW" sz="2400" smtClean="0"/>
              <a:t> is said to be </a:t>
            </a:r>
            <a:r>
              <a:rPr lang="en-US" altLang="zh-TW" sz="2400" smtClean="0">
                <a:solidFill>
                  <a:srgbClr val="FF0000"/>
                </a:solidFill>
              </a:rPr>
              <a:t>inconsistent</a:t>
            </a:r>
            <a:r>
              <a:rPr lang="en-US" altLang="zh-TW" sz="2400" smtClean="0"/>
              <a:t>.</a:t>
            </a:r>
            <a:endParaRPr lang="en-US" altLang="zh-TW" sz="24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If there is at least one solution of the system, it is called </a:t>
            </a:r>
            <a:r>
              <a:rPr lang="en-US" altLang="zh-TW" sz="2400" smtClean="0">
                <a:solidFill>
                  <a:srgbClr val="FF0000"/>
                </a:solidFill>
              </a:rPr>
              <a:t>consistent</a:t>
            </a:r>
            <a:r>
              <a:rPr lang="en-US" altLang="zh-TW" sz="2400" smtClean="0"/>
              <a:t>.</a:t>
            </a:r>
            <a:endParaRPr lang="en-US" altLang="zh-TW" sz="24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i="1" smtClean="0">
                <a:solidFill>
                  <a:srgbClr val="0000FF"/>
                </a:solidFill>
              </a:rPr>
              <a:t>Every system of linear equations has either no solutions, exactly one solution, or infinitely many solutions</a:t>
            </a:r>
          </a:p>
        </p:txBody>
      </p:sp>
      <p:graphicFrame>
        <p:nvGraphicFramePr>
          <p:cNvPr id="8199" name="Object 4"/>
          <p:cNvGraphicFramePr>
            <a:graphicFrameLocks noChangeAspect="1"/>
          </p:cNvGraphicFramePr>
          <p:nvPr/>
        </p:nvGraphicFramePr>
        <p:xfrm>
          <a:off x="5257800" y="685800"/>
          <a:ext cx="328136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方程式" r:id="rId4" imgW="1828800" imgH="914400" progId="Equation.3">
                  <p:embed/>
                </p:oleObj>
              </mc:Choice>
              <mc:Fallback>
                <p:oleObj name="方程式" r:id="rId4" imgW="18288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85800"/>
                        <a:ext cx="3281363" cy="1752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690D4F8C-A72D-48FB-8E95-D574A5E26484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B0650B9-3952-4257-A471-650892AF95F6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60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1-4 Theorems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Theorem 1.4.4</a:t>
            </a:r>
            <a:r>
              <a:rPr lang="tr-TR" altLang="zh-TW" dirty="0" smtClean="0"/>
              <a:t>: </a:t>
            </a:r>
            <a:r>
              <a:rPr lang="tr-TR" altLang="zh-TW" dirty="0" err="1" smtClean="0"/>
              <a:t>Uniqueness</a:t>
            </a:r>
            <a:r>
              <a:rPr lang="tr-TR" altLang="zh-TW" dirty="0" smtClean="0"/>
              <a:t> of </a:t>
            </a:r>
            <a:r>
              <a:rPr lang="tr-TR" altLang="zh-TW" dirty="0" err="1" smtClean="0"/>
              <a:t>matrix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inverse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If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 are both inverses of the matrix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then </a:t>
            </a:r>
            <a:r>
              <a:rPr lang="en-US" altLang="zh-TW" i="1" dirty="0" smtClean="0"/>
              <a:t>B </a:t>
            </a:r>
            <a:r>
              <a:rPr lang="en-US" altLang="zh-TW" dirty="0" smtClean="0"/>
              <a:t>= </a:t>
            </a:r>
            <a:r>
              <a:rPr lang="en-US" altLang="zh-TW" i="1" dirty="0" smtClean="0"/>
              <a:t>C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Theorem 1.4.5</a:t>
            </a:r>
            <a:r>
              <a:rPr lang="tr-TR" altLang="zh-TW" dirty="0" smtClean="0"/>
              <a:t>: </a:t>
            </a:r>
            <a:r>
              <a:rPr lang="tr-TR" altLang="zh-TW" dirty="0" err="1"/>
              <a:t>I</a:t>
            </a:r>
            <a:r>
              <a:rPr lang="tr-TR" altLang="zh-TW" dirty="0" err="1" smtClean="0"/>
              <a:t>nverse</a:t>
            </a:r>
            <a:r>
              <a:rPr lang="tr-TR" altLang="zh-TW" dirty="0" smtClean="0"/>
              <a:t> of a 2x2 </a:t>
            </a:r>
            <a:r>
              <a:rPr lang="tr-TR" altLang="zh-TW" dirty="0" err="1" smtClean="0"/>
              <a:t>matrix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The matrix 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is invertible if </a:t>
            </a:r>
            <a:r>
              <a:rPr lang="en-US" altLang="zh-TW" i="1" dirty="0" smtClean="0"/>
              <a:t>ad</a:t>
            </a:r>
            <a:r>
              <a:rPr lang="en-US" altLang="zh-TW" dirty="0" smtClean="0"/>
              <a:t> – </a:t>
            </a:r>
            <a:r>
              <a:rPr lang="en-US" altLang="zh-TW" i="1" dirty="0" err="1" smtClean="0"/>
              <a:t>bc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</a:t>
            </a:r>
            <a:r>
              <a:rPr lang="en-US" altLang="zh-TW" dirty="0" smtClean="0"/>
              <a:t> 0, in which case the inverse is given by the formula</a:t>
            </a:r>
          </a:p>
          <a:p>
            <a:pPr lvl="1" eaLnBrk="1" hangingPunct="1"/>
            <a:endParaRPr lang="tr-TR" altLang="zh-TW" dirty="0" smtClean="0"/>
          </a:p>
          <a:p>
            <a:pPr lvl="1" eaLnBrk="1" hangingPunct="1"/>
            <a:endParaRPr lang="tr-TR" altLang="zh-TW" dirty="0"/>
          </a:p>
          <a:p>
            <a:pPr lvl="1" eaLnBrk="1" hangingPunct="1"/>
            <a:r>
              <a:rPr lang="tr-TR" altLang="zh-TW" dirty="0" err="1" smtClean="0"/>
              <a:t>Proof</a:t>
            </a:r>
            <a:r>
              <a:rPr lang="tr-TR" altLang="zh-TW" dirty="0" smtClean="0"/>
              <a:t>: Show </a:t>
            </a:r>
            <a:r>
              <a:rPr lang="tr-TR" altLang="zh-TW" dirty="0" err="1" smtClean="0"/>
              <a:t>that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the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product</a:t>
            </a:r>
            <a:r>
              <a:rPr lang="tr-TR" altLang="zh-TW" dirty="0" smtClean="0"/>
              <a:t> of </a:t>
            </a:r>
            <a:r>
              <a:rPr lang="tr-TR" altLang="zh-TW" dirty="0" err="1" smtClean="0"/>
              <a:t>the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two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matrices</a:t>
            </a:r>
            <a:r>
              <a:rPr lang="tr-TR" altLang="zh-TW" dirty="0" smtClean="0"/>
              <a:t> is </a:t>
            </a:r>
            <a:r>
              <a:rPr lang="tr-TR" altLang="zh-TW" i="1" dirty="0" smtClean="0"/>
              <a:t>I</a:t>
            </a:r>
            <a:endParaRPr lang="en-US" altLang="zh-TW" i="1" dirty="0" smtClean="0"/>
          </a:p>
        </p:txBody>
      </p:sp>
      <p:graphicFrame>
        <p:nvGraphicFramePr>
          <p:cNvPr id="624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881388"/>
              </p:ext>
            </p:extLst>
          </p:nvPr>
        </p:nvGraphicFramePr>
        <p:xfrm>
          <a:off x="2667000" y="3352800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1" name="Equation" r:id="rId4" imgW="749300" imgH="457200" progId="Equation.3">
                  <p:embed/>
                </p:oleObj>
              </mc:Choice>
              <mc:Fallback>
                <p:oleObj name="Equation" r:id="rId4" imgW="749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52800"/>
                        <a:ext cx="1371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5"/>
          <p:cNvGraphicFramePr>
            <a:graphicFrameLocks noChangeAspect="1"/>
          </p:cNvGraphicFramePr>
          <p:nvPr/>
        </p:nvGraphicFramePr>
        <p:xfrm>
          <a:off x="2819400" y="4572000"/>
          <a:ext cx="2743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2" name="Equation" r:id="rId6" imgW="1536700" imgH="457200" progId="Equation.3">
                  <p:embed/>
                </p:oleObj>
              </mc:Choice>
              <mc:Fallback>
                <p:oleObj name="Equation" r:id="rId6" imgW="15367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27432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07604" y="234888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Already</a:t>
            </a:r>
            <a:r>
              <a:rPr lang="tr-TR" dirty="0" smtClean="0"/>
              <a:t> </a:t>
            </a:r>
            <a:r>
              <a:rPr lang="tr-TR" dirty="0" err="1" smtClean="0"/>
              <a:t>shown</a:t>
            </a:r>
            <a:r>
              <a:rPr lang="tr-TR" dirty="0" smtClean="0"/>
              <a:t>!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800" smtClean="0"/>
              <a:t>Theorem 1.4.6</a:t>
            </a:r>
            <a:br>
              <a:rPr lang="en-US" altLang="zh-TW" sz="3800" smtClean="0"/>
            </a:br>
            <a:endParaRPr lang="zh-TW" altLang="en-US" sz="3800" baseline="300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49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153400" cy="4987925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If </a:t>
                </a:r>
                <a:r>
                  <a:rPr lang="en-US" altLang="zh-TW" sz="2400" i="1" dirty="0" smtClean="0"/>
                  <a:t>A</a:t>
                </a:r>
                <a:r>
                  <a:rPr lang="en-US" altLang="zh-TW" sz="2400" dirty="0" smtClean="0"/>
                  <a:t> and </a:t>
                </a:r>
                <a:r>
                  <a:rPr lang="en-US" altLang="zh-TW" sz="2400" i="1" dirty="0" smtClean="0"/>
                  <a:t>B</a:t>
                </a:r>
                <a:r>
                  <a:rPr lang="en-US" altLang="zh-TW" sz="2400" dirty="0" smtClean="0"/>
                  <a:t> are invertible matrices of the same size ,then </a:t>
                </a:r>
                <a:r>
                  <a:rPr lang="en-US" altLang="zh-TW" sz="2400" i="1" dirty="0" smtClean="0"/>
                  <a:t>AB</a:t>
                </a:r>
                <a:r>
                  <a:rPr lang="en-US" altLang="zh-TW" sz="2400" dirty="0" smtClean="0"/>
                  <a:t> is invertible and (</a:t>
                </a:r>
                <a:r>
                  <a:rPr lang="en-US" altLang="zh-TW" sz="2400" i="1" dirty="0" smtClean="0"/>
                  <a:t>AB</a:t>
                </a:r>
                <a:r>
                  <a:rPr lang="en-US" altLang="zh-TW" sz="2400" dirty="0" smtClean="0"/>
                  <a:t>)</a:t>
                </a:r>
                <a:r>
                  <a:rPr lang="en-US" altLang="zh-TW" sz="2400" baseline="30000" dirty="0" smtClean="0"/>
                  <a:t>-1</a:t>
                </a:r>
                <a:r>
                  <a:rPr lang="en-US" altLang="zh-TW" sz="2400" dirty="0" smtClean="0"/>
                  <a:t> = </a:t>
                </a:r>
                <a:r>
                  <a:rPr lang="en-US" altLang="zh-TW" sz="2400" i="1" dirty="0" smtClean="0"/>
                  <a:t>B</a:t>
                </a:r>
                <a:r>
                  <a:rPr lang="en-US" altLang="zh-TW" sz="2400" baseline="30000" dirty="0" smtClean="0"/>
                  <a:t>-1</a:t>
                </a:r>
                <a:r>
                  <a:rPr lang="en-US" altLang="zh-TW" sz="2400" i="1" dirty="0" smtClean="0"/>
                  <a:t>A</a:t>
                </a:r>
                <a:r>
                  <a:rPr lang="en-US" altLang="zh-TW" sz="2400" baseline="30000" dirty="0" smtClean="0"/>
                  <a:t>-1</a:t>
                </a:r>
                <a:br>
                  <a:rPr lang="en-US" altLang="zh-TW" sz="2400" baseline="30000" dirty="0" smtClean="0"/>
                </a:br>
                <a:endParaRPr lang="en-US" altLang="zh-TW" sz="2400" baseline="30000" dirty="0" smtClean="0"/>
              </a:p>
              <a:p>
                <a:pPr marL="342900" lvl="1" indent="-342900"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</a:pPr>
                <a:r>
                  <a:rPr lang="tr-TR" altLang="zh-TW" dirty="0" err="1"/>
                  <a:t>Proof</a:t>
                </a:r>
                <a:r>
                  <a:rPr lang="tr-TR" altLang="zh-TW" dirty="0"/>
                  <a:t>: Show </a:t>
                </a:r>
                <a:r>
                  <a:rPr lang="tr-TR" altLang="zh-TW" dirty="0" err="1"/>
                  <a:t>that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the</a:t>
                </a:r>
                <a:r>
                  <a:rPr lang="tr-TR" altLang="zh-TW" dirty="0"/>
                  <a:t> </a:t>
                </a:r>
                <a:r>
                  <a:rPr lang="tr-TR" altLang="zh-TW" dirty="0" err="1"/>
                  <a:t>product</a:t>
                </a:r>
                <a:r>
                  <a:rPr lang="tr-TR" altLang="zh-TW" dirty="0"/>
                  <a:t> </a:t>
                </a:r>
                <a:r>
                  <a:rPr lang="tr-TR" altLang="zh-TW" dirty="0" smtClean="0"/>
                  <a:t>of </a:t>
                </a:r>
                <a:r>
                  <a:rPr lang="en-US" altLang="zh-TW" sz="2000" i="1" dirty="0" smtClean="0"/>
                  <a:t>AB</a:t>
                </a:r>
                <a:r>
                  <a:rPr lang="tr-TR" altLang="zh-TW" sz="2000" i="1" dirty="0" smtClean="0"/>
                  <a:t> </a:t>
                </a:r>
                <a:r>
                  <a:rPr lang="tr-TR" altLang="zh-TW" sz="2000" dirty="0" err="1" smtClean="0"/>
                  <a:t>and</a:t>
                </a:r>
                <a:r>
                  <a:rPr lang="tr-TR" altLang="zh-TW" sz="2000" i="1" dirty="0" smtClean="0"/>
                  <a:t> </a:t>
                </a:r>
                <a:r>
                  <a:rPr lang="en-US" altLang="zh-TW" sz="2000" i="1" dirty="0" smtClean="0"/>
                  <a:t>B</a:t>
                </a:r>
                <a:r>
                  <a:rPr lang="en-US" altLang="zh-TW" sz="2000" baseline="30000" dirty="0" smtClean="0"/>
                  <a:t>-1</a:t>
                </a:r>
                <a:r>
                  <a:rPr lang="en-US" altLang="zh-TW" sz="2000" i="1" dirty="0" smtClean="0"/>
                  <a:t>A</a:t>
                </a:r>
                <a:r>
                  <a:rPr lang="en-US" altLang="zh-TW" sz="2000" baseline="30000" dirty="0" smtClean="0"/>
                  <a:t>-1</a:t>
                </a:r>
                <a:r>
                  <a:rPr lang="tr-TR" altLang="zh-TW" sz="2000" dirty="0"/>
                  <a:t> </a:t>
                </a:r>
                <a:r>
                  <a:rPr lang="tr-TR" altLang="zh-TW" sz="2000" dirty="0" smtClean="0"/>
                  <a:t>is </a:t>
                </a:r>
                <a:r>
                  <a:rPr lang="tr-TR" altLang="zh-TW" sz="2000" i="1" dirty="0" smtClean="0"/>
                  <a:t>I</a:t>
                </a:r>
                <a:endParaRPr lang="zh-TW" altLang="en-US" sz="2200" i="1" baseline="30000" dirty="0" smtClean="0"/>
              </a:p>
              <a:p>
                <a:endParaRPr lang="zh-TW" altLang="en-US" sz="2200" baseline="30000" dirty="0" smtClean="0"/>
              </a:p>
              <a:p>
                <a:endParaRPr lang="zh-TW" altLang="en-US" sz="2200" baseline="30000" dirty="0" smtClean="0"/>
              </a:p>
              <a:p>
                <a:r>
                  <a:rPr lang="en-US" altLang="zh-TW" sz="2400" dirty="0" smtClean="0"/>
                  <a:t>Example </a:t>
                </a:r>
                <a:r>
                  <a:rPr lang="en-US" altLang="zh-TW" sz="2400" dirty="0" smtClean="0"/>
                  <a:t>7</a:t>
                </a:r>
                <a:r>
                  <a:rPr lang="tr-TR" altLang="zh-TW" sz="2400" dirty="0" smtClean="0"/>
                  <a:t>: Demo of </a:t>
                </a:r>
                <a:r>
                  <a:rPr lang="tr-TR" altLang="zh-TW" sz="2400" dirty="0" err="1" smtClean="0"/>
                  <a:t>inverse</a:t>
                </a:r>
                <a:r>
                  <a:rPr lang="tr-TR" altLang="zh-TW" sz="2400" dirty="0" smtClean="0"/>
                  <a:t> of </a:t>
                </a:r>
                <a:r>
                  <a:rPr lang="tr-TR" altLang="zh-TW" sz="2400" dirty="0" err="1" smtClean="0"/>
                  <a:t>matrix</a:t>
                </a:r>
                <a:r>
                  <a:rPr lang="tr-TR" altLang="zh-TW" sz="2400" dirty="0" smtClean="0"/>
                  <a:t> </a:t>
                </a:r>
                <a:r>
                  <a:rPr lang="tr-TR" altLang="zh-TW" sz="2400" dirty="0" err="1" smtClean="0"/>
                  <a:t>product</a:t>
                </a:r>
                <a:endParaRPr lang="tr-TR" altLang="zh-TW" sz="2400" dirty="0" smtClean="0"/>
              </a:p>
              <a:p>
                <a:endParaRPr lang="tr-TR" altLang="zh-TW" sz="2400" dirty="0"/>
              </a:p>
              <a:p>
                <a:endParaRPr lang="tr-TR" altLang="zh-TW" sz="2400" dirty="0" smtClean="0"/>
              </a:p>
              <a:p>
                <a:pPr marL="0" indent="0">
                  <a:buNone/>
                </a:pPr>
                <a:r>
                  <a:rPr lang="tr-TR" altLang="zh-TW" sz="2400" dirty="0"/>
                  <a:t> </a:t>
                </a:r>
                <a:r>
                  <a:rPr lang="tr-TR" altLang="zh-TW" sz="2400" dirty="0" smtClean="0"/>
                  <a:t>     		   </a:t>
                </a:r>
                <a:r>
                  <a:rPr lang="en-US" altLang="zh-TW" sz="2400" dirty="0" smtClean="0"/>
                  <a:t>(</a:t>
                </a:r>
                <a:r>
                  <a:rPr lang="en-US" altLang="zh-TW" sz="2400" i="1" dirty="0" smtClean="0"/>
                  <a:t>AB</a:t>
                </a:r>
                <a:r>
                  <a:rPr lang="en-US" altLang="zh-TW" sz="2400" dirty="0" smtClean="0"/>
                  <a:t>)</a:t>
                </a:r>
                <a:r>
                  <a:rPr lang="en-US" altLang="zh-TW" sz="2400" baseline="30000" dirty="0" smtClean="0"/>
                  <a:t>-1</a:t>
                </a:r>
                <a:r>
                  <a:rPr lang="en-US" altLang="zh-TW" sz="2400" dirty="0" smtClean="0"/>
                  <a:t> </a:t>
                </a:r>
                <a:r>
                  <a:rPr lang="tr-TR" altLang="zh-TW" sz="2400" dirty="0" smtClean="0"/>
                  <a:t>      </a:t>
                </a:r>
                <a:r>
                  <a:rPr lang="en-US" altLang="zh-TW" sz="2400" dirty="0" smtClean="0"/>
                  <a:t>= </a:t>
                </a:r>
                <a:r>
                  <a:rPr lang="tr-TR" altLang="zh-TW" sz="2400" dirty="0" smtClean="0"/>
                  <a:t>         </a:t>
                </a:r>
                <a:r>
                  <a:rPr lang="en-US" altLang="zh-TW" sz="2400" i="1" dirty="0" smtClean="0"/>
                  <a:t>B</a:t>
                </a:r>
                <a:r>
                  <a:rPr lang="en-US" altLang="zh-TW" sz="2400" baseline="30000" dirty="0" smtClean="0"/>
                  <a:t>-1</a:t>
                </a:r>
                <a:r>
                  <a:rPr lang="tr-TR" altLang="zh-TW" sz="2400" baseline="30000" dirty="0" smtClean="0"/>
                  <a:t>                  </a:t>
                </a:r>
                <a:r>
                  <a:rPr lang="en-US" altLang="zh-TW" sz="2400" i="1" dirty="0" smtClean="0"/>
                  <a:t>A</a:t>
                </a:r>
                <a:r>
                  <a:rPr lang="en-US" altLang="zh-TW" sz="2400" baseline="30000" dirty="0" smtClean="0"/>
                  <a:t>-1</a:t>
                </a:r>
                <a:endParaRPr lang="tr-TR" altLang="zh-TW" sz="2400" baseline="30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−9/2</m:t>
                                </m:r>
                              </m:e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7/2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tr-T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zh-TW" sz="2400" baseline="30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tr-TR" altLang="zh-TW" sz="2400" i="1" baseline="3000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tr-TR" altLang="zh-TW" sz="2400" baseline="30000" dirty="0" smtClean="0"/>
              </a:p>
              <a:p>
                <a:pPr marL="0" indent="0">
                  <a:buNone/>
                </a:pPr>
                <a:endParaRPr lang="tr-TR" altLang="zh-TW" sz="2400" baseline="30000" dirty="0" smtClean="0"/>
              </a:p>
              <a:p>
                <a:pPr marL="0" indent="0">
                  <a:buNone/>
                </a:pPr>
                <a:endParaRPr lang="tr-TR" altLang="zh-TW" sz="2400" baseline="30000" dirty="0"/>
              </a:p>
              <a:p>
                <a:pPr marL="0" indent="0">
                  <a:buNone/>
                </a:pPr>
                <a:r>
                  <a:rPr lang="tr-TR" altLang="zh-TW" sz="2400" baseline="30000" dirty="0" smtClean="0"/>
                  <a:t>          </a:t>
                </a:r>
                <a:endParaRPr lang="en-US" altLang="zh-TW" sz="2400" dirty="0" smtClean="0"/>
              </a:p>
            </p:txBody>
          </p:sp>
        </mc:Choice>
        <mc:Fallback>
          <p:sp>
            <p:nvSpPr>
              <p:cNvPr id="634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153400" cy="4987925"/>
              </a:xfrm>
              <a:blipFill>
                <a:blip r:embed="rId4"/>
                <a:stretch>
                  <a:fillRect l="-299" t="-978" r="-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349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95400" y="3733800"/>
          <a:ext cx="12192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5" name="方程式" r:id="rId5" imgW="698500" imgH="457200" progId="Equation.3">
                  <p:embed/>
                </p:oleObj>
              </mc:Choice>
              <mc:Fallback>
                <p:oleObj name="方程式" r:id="rId5" imgW="698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12192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53431911"/>
              </p:ext>
            </p:extLst>
          </p:nvPr>
        </p:nvGraphicFramePr>
        <p:xfrm>
          <a:off x="2819400" y="3733800"/>
          <a:ext cx="1219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6" name="Denklem" r:id="rId7" imgW="723600" imgH="457200" progId="Equation.3">
                  <p:embed/>
                </p:oleObj>
              </mc:Choice>
              <mc:Fallback>
                <p:oleObj name="Denklem" r:id="rId7" imgW="723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33800"/>
                        <a:ext cx="12192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4"/>
          <p:cNvGraphicFramePr>
            <a:graphicFrameLocks noChangeAspect="1"/>
          </p:cNvGraphicFramePr>
          <p:nvPr/>
        </p:nvGraphicFramePr>
        <p:xfrm>
          <a:off x="4384675" y="3733800"/>
          <a:ext cx="14414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7" name="方程式" r:id="rId9" imgW="825500" imgH="457200" progId="Equation.3">
                  <p:embed/>
                </p:oleObj>
              </mc:Choice>
              <mc:Fallback>
                <p:oleObj name="方程式" r:id="rId9" imgW="825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3733800"/>
                        <a:ext cx="144145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3095836" y="5589240"/>
            <a:ext cx="468052" cy="2160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63888" y="5553236"/>
            <a:ext cx="1332148" cy="2520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63888" y="5589240"/>
            <a:ext cx="2664296" cy="2160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70115" y="5841268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Get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2x2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inversion</a:t>
            </a:r>
            <a:r>
              <a:rPr lang="tr-TR" dirty="0" smtClean="0"/>
              <a:t> </a:t>
            </a:r>
            <a:r>
              <a:rPr lang="tr-TR" dirty="0" err="1" smtClean="0"/>
              <a:t>formula</a:t>
            </a:r>
            <a:endParaRPr lang="tr-TR" dirty="0"/>
          </a:p>
        </p:txBody>
      </p:sp>
      <p:sp>
        <p:nvSpPr>
          <p:cNvPr id="14" name="Freeform 13"/>
          <p:cNvSpPr/>
          <p:nvPr/>
        </p:nvSpPr>
        <p:spPr>
          <a:xfrm>
            <a:off x="3910461" y="4731026"/>
            <a:ext cx="3186078" cy="288235"/>
          </a:xfrm>
          <a:custGeom>
            <a:avLst/>
            <a:gdLst>
              <a:gd name="connsiteX0" fmla="*/ 55252 w 3186078"/>
              <a:gd name="connsiteY0" fmla="*/ 288235 h 288235"/>
              <a:gd name="connsiteX1" fmla="*/ 423000 w 3186078"/>
              <a:gd name="connsiteY1" fmla="*/ 69574 h 288235"/>
              <a:gd name="connsiteX2" fmla="*/ 3186078 w 3186078"/>
              <a:gd name="connsiteY2" fmla="*/ 0 h 28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6078" h="288235">
                <a:moveTo>
                  <a:pt x="55252" y="288235"/>
                </a:moveTo>
                <a:cubicBezTo>
                  <a:pt x="-21776" y="202924"/>
                  <a:pt x="-98804" y="117613"/>
                  <a:pt x="423000" y="69574"/>
                </a:cubicBezTo>
                <a:cubicBezTo>
                  <a:pt x="944804" y="21535"/>
                  <a:pt x="2065441" y="10767"/>
                  <a:pt x="3186078" y="0"/>
                </a:cubicBezTo>
              </a:path>
            </a:pathLst>
          </a:custGeom>
          <a:noFill/>
          <a:ln w="952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TextBox 14"/>
          <p:cNvSpPr txBox="1"/>
          <p:nvPr/>
        </p:nvSpPr>
        <p:spPr>
          <a:xfrm>
            <a:off x="7132854" y="440786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Check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endParaRPr lang="tr-TR" dirty="0" smtClean="0"/>
          </a:p>
          <a:p>
            <a:r>
              <a:rPr lang="tr-TR" dirty="0" err="1" smtClean="0"/>
              <a:t>equality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7E479601-F3D4-44EE-B409-22FE31827DD0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645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6B1850F-B1AE-4D0F-993E-556F29397324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62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1-4 Powers of a Matrix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a square matrix, then we define the nonnegative integer powers of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to be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invertible, then we define the negative integer powers to be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tr-TR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Theorem 1.4.7 (Laws of Exponents)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TW" dirty="0" smtClean="0"/>
              <a:t>If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a square matrix and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are integers, then </a:t>
            </a:r>
            <a:r>
              <a:rPr lang="en-US" altLang="zh-TW" i="1" dirty="0" err="1" smtClean="0"/>
              <a:t>A</a:t>
            </a:r>
            <a:r>
              <a:rPr lang="en-US" altLang="zh-TW" i="1" baseline="30000" dirty="0" err="1" smtClean="0"/>
              <a:t>r</a:t>
            </a:r>
            <a:r>
              <a:rPr lang="en-US" altLang="zh-TW" i="1" dirty="0" err="1" smtClean="0"/>
              <a:t>A</a:t>
            </a:r>
            <a:r>
              <a:rPr lang="en-US" altLang="zh-TW" i="1" baseline="30000" dirty="0" err="1" smtClean="0"/>
              <a:t>s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A</a:t>
            </a:r>
            <a:r>
              <a:rPr lang="en-US" altLang="zh-TW" i="1" baseline="30000" dirty="0" err="1" smtClean="0"/>
              <a:t>r+s</a:t>
            </a:r>
            <a:r>
              <a:rPr lang="en-US" altLang="zh-TW" dirty="0" smtClean="0"/>
              <a:t>, (</a:t>
            </a:r>
            <a:r>
              <a:rPr lang="en-US" altLang="zh-TW" i="1" dirty="0" err="1" smtClean="0"/>
              <a:t>A</a:t>
            </a:r>
            <a:r>
              <a:rPr lang="en-US" altLang="zh-TW" i="1" baseline="30000" dirty="0" err="1" smtClean="0"/>
              <a:t>r</a:t>
            </a:r>
            <a:r>
              <a:rPr lang="en-US" altLang="zh-TW" dirty="0" smtClean="0"/>
              <a:t>)</a:t>
            </a:r>
            <a:r>
              <a:rPr lang="en-US" altLang="zh-TW" i="1" baseline="30000" dirty="0" smtClean="0"/>
              <a:t>s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A</a:t>
            </a:r>
            <a:r>
              <a:rPr lang="en-US" altLang="zh-TW" i="1" baseline="30000" dirty="0" err="1" smtClean="0"/>
              <a:t>rs</a:t>
            </a: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</p:txBody>
      </p:sp>
      <p:graphicFrame>
        <p:nvGraphicFramePr>
          <p:cNvPr id="645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149891"/>
              </p:ext>
            </p:extLst>
          </p:nvPr>
        </p:nvGraphicFramePr>
        <p:xfrm>
          <a:off x="2819400" y="1905000"/>
          <a:ext cx="387508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0" name="Denklem" r:id="rId4" imgW="1930320" imgH="355320" progId="Equation.3">
                  <p:embed/>
                </p:oleObj>
              </mc:Choice>
              <mc:Fallback>
                <p:oleObj name="Denklem" r:id="rId4" imgW="1930320" imgH="355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05000"/>
                        <a:ext cx="387508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6"/>
          <p:cNvGraphicFramePr>
            <a:graphicFrameLocks noChangeAspect="1"/>
          </p:cNvGraphicFramePr>
          <p:nvPr/>
        </p:nvGraphicFramePr>
        <p:xfrm>
          <a:off x="2362200" y="3581400"/>
          <a:ext cx="464026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1" name="Equation" r:id="rId6" imgW="2311400" imgH="355600" progId="Equation.3">
                  <p:embed/>
                </p:oleObj>
              </mc:Choice>
              <mc:Fallback>
                <p:oleObj name="Equation" r:id="rId6" imgW="2311400" imgH="35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4640263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79035" y="4255979"/>
            <a:ext cx="13131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Not         !!!</a:t>
            </a:r>
          </a:p>
          <a:p>
            <a:endParaRPr lang="tr-TR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531797"/>
              </p:ext>
            </p:extLst>
          </p:nvPr>
        </p:nvGraphicFramePr>
        <p:xfrm>
          <a:off x="3131198" y="4294898"/>
          <a:ext cx="306138" cy="49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2" name="Denklem" r:id="rId8" imgW="241200" imgH="393480" progId="Equation.3">
                  <p:embed/>
                </p:oleObj>
              </mc:Choice>
              <mc:Fallback>
                <p:oleObj name="Denklem" r:id="rId8" imgW="2412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31198" y="4294898"/>
                        <a:ext cx="306138" cy="49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800" smtClean="0"/>
              <a:t>Theorem 1.4.8 (Laws of Exponents)</a:t>
            </a:r>
            <a:br>
              <a:rPr lang="en-US" altLang="zh-TW" sz="3800" smtClean="0"/>
            </a:br>
            <a:endParaRPr lang="zh-TW" altLang="en-US" sz="38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5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371600"/>
                <a:ext cx="8077200" cy="4759325"/>
              </a:xfrm>
            </p:spPr>
            <p:txBody>
              <a:bodyPr/>
              <a:lstStyle/>
              <a:p>
                <a:pPr eaLnBrk="1" hangingPunct="1"/>
                <a:r>
                  <a:rPr lang="en-US" altLang="zh-TW" dirty="0" smtClean="0"/>
                  <a:t>If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is an invertible matrix, then:</a:t>
                </a:r>
              </a:p>
              <a:p>
                <a:pPr lvl="1" eaLnBrk="1" hangingPunct="1"/>
                <a:r>
                  <a:rPr lang="en-US" altLang="zh-TW" i="1" dirty="0" smtClean="0"/>
                  <a:t>A</a:t>
                </a:r>
                <a:r>
                  <a:rPr lang="en-US" altLang="zh-TW" baseline="30000" dirty="0" smtClean="0"/>
                  <a:t>-1</a:t>
                </a:r>
                <a:r>
                  <a:rPr lang="en-US" altLang="zh-TW" dirty="0" smtClean="0"/>
                  <a:t> is invertible and (</a:t>
                </a:r>
                <a:r>
                  <a:rPr lang="en-US" altLang="zh-TW" i="1" dirty="0" smtClean="0"/>
                  <a:t>A</a:t>
                </a:r>
                <a:r>
                  <a:rPr lang="en-US" altLang="zh-TW" baseline="30000" dirty="0" smtClean="0"/>
                  <a:t>-1</a:t>
                </a:r>
                <a:r>
                  <a:rPr lang="en-US" altLang="zh-TW" dirty="0" smtClean="0"/>
                  <a:t>)</a:t>
                </a:r>
                <a:r>
                  <a:rPr lang="en-US" altLang="zh-TW" baseline="30000" dirty="0" smtClean="0"/>
                  <a:t>-1</a:t>
                </a:r>
                <a:r>
                  <a:rPr lang="en-US" altLang="zh-TW" dirty="0" smtClean="0"/>
                  <a:t> = </a:t>
                </a:r>
                <a:r>
                  <a:rPr lang="en-US" altLang="zh-TW" i="1" dirty="0" smtClean="0"/>
                  <a:t>A</a:t>
                </a:r>
                <a:endParaRPr lang="tr-TR" altLang="zh-TW" i="1" dirty="0" smtClean="0"/>
              </a:p>
              <a:p>
                <a:pPr lvl="2" eaLnBrk="1" hangingPunct="1"/>
                <a:r>
                  <a:rPr lang="tr-TR" altLang="zh-TW" b="0" dirty="0" err="1" smtClean="0"/>
                  <a:t>Proof</a:t>
                </a:r>
                <a:r>
                  <a:rPr lang="tr-TR" altLang="zh-TW" b="0" dirty="0" smtClean="0"/>
                  <a:t>: </a:t>
                </a:r>
                <a:r>
                  <a:rPr lang="tr-TR" altLang="zh-TW" b="0" dirty="0" err="1" smtClean="0"/>
                  <a:t>When</a:t>
                </a:r>
                <a:r>
                  <a:rPr lang="tr-TR" altLang="zh-TW" b="0" dirty="0" smtClean="0"/>
                  <a:t> </a:t>
                </a:r>
                <a:r>
                  <a:rPr lang="tr-TR" altLang="zh-TW" b="0" dirty="0" err="1" smtClean="0"/>
                  <a:t>we</a:t>
                </a:r>
                <a:r>
                  <a:rPr lang="tr-TR" altLang="zh-TW" b="0" dirty="0" smtClean="0"/>
                  <a:t> </a:t>
                </a:r>
                <a:r>
                  <a:rPr lang="tr-TR" altLang="zh-TW" b="0" dirty="0" err="1" smtClean="0"/>
                  <a:t>write</a:t>
                </a:r>
                <a:r>
                  <a:rPr lang="tr-TR" altLang="zh-TW" b="0" dirty="0" smtClean="0"/>
                  <a:t> </a:t>
                </a:r>
                <a14:m>
                  <m:oMath xmlns:m="http://schemas.openxmlformats.org/officeDocument/2006/math"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𝑖𝑛𝑣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sSup>
                      <m:s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TW" i="1" dirty="0" smtClean="0"/>
              </a:p>
              <a:p>
                <a:pPr lvl="1" eaLnBrk="1" hangingPunct="1"/>
                <a:r>
                  <a:rPr lang="en-US" altLang="zh-TW" i="1" dirty="0" smtClean="0"/>
                  <a:t>A</a:t>
                </a:r>
                <a:r>
                  <a:rPr lang="en-US" altLang="zh-TW" i="1" baseline="30000" dirty="0" smtClean="0"/>
                  <a:t>n</a:t>
                </a:r>
                <a:r>
                  <a:rPr lang="en-US" altLang="zh-TW" dirty="0" smtClean="0"/>
                  <a:t> is invertible and (</a:t>
                </a:r>
                <a:r>
                  <a:rPr lang="en-US" altLang="zh-TW" i="1" dirty="0" smtClean="0"/>
                  <a:t>A</a:t>
                </a:r>
                <a:r>
                  <a:rPr lang="en-US" altLang="zh-TW" i="1" baseline="30000" dirty="0" smtClean="0"/>
                  <a:t>n</a:t>
                </a:r>
                <a:r>
                  <a:rPr lang="en-US" altLang="zh-TW" dirty="0" smtClean="0"/>
                  <a:t>)</a:t>
                </a:r>
                <a:r>
                  <a:rPr lang="en-US" altLang="zh-TW" baseline="30000" dirty="0" smtClean="0"/>
                  <a:t>-1</a:t>
                </a:r>
                <a:r>
                  <a:rPr lang="en-US" altLang="zh-TW" dirty="0" smtClean="0"/>
                  <a:t> = (</a:t>
                </a:r>
                <a:r>
                  <a:rPr lang="en-US" altLang="zh-TW" i="1" dirty="0" smtClean="0"/>
                  <a:t>A</a:t>
                </a:r>
                <a:r>
                  <a:rPr lang="en-US" altLang="zh-TW" baseline="30000" dirty="0" smtClean="0"/>
                  <a:t>-1</a:t>
                </a:r>
                <a:r>
                  <a:rPr lang="en-US" altLang="zh-TW" dirty="0" smtClean="0"/>
                  <a:t>)</a:t>
                </a:r>
                <a:r>
                  <a:rPr lang="en-US" altLang="zh-TW" i="1" baseline="30000" dirty="0" smtClean="0"/>
                  <a:t>n</a:t>
                </a:r>
                <a:r>
                  <a:rPr lang="en-US" altLang="zh-TW" dirty="0" smtClean="0"/>
                  <a:t> for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 = 0, 1, 2, …</a:t>
                </a:r>
                <a:endParaRPr lang="tr-TR" altLang="zh-TW" dirty="0" smtClean="0"/>
              </a:p>
              <a:p>
                <a:pPr lvl="2" eaLnBrk="1" hangingPunct="1"/>
                <a:r>
                  <a:rPr lang="tr-TR" altLang="zh-TW" dirty="0" err="1" smtClean="0"/>
                  <a:t>Proof</a:t>
                </a:r>
                <a:r>
                  <a:rPr lang="tr-TR" altLang="zh-TW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en-US" altLang="zh-TW" dirty="0" smtClean="0"/>
                  <a:t>For any nonzero scalar </a:t>
                </a:r>
                <a:r>
                  <a:rPr lang="en-US" altLang="zh-TW" i="1" dirty="0" smtClean="0"/>
                  <a:t>k</a:t>
                </a:r>
                <a:r>
                  <a:rPr lang="en-US" altLang="zh-TW" dirty="0" smtClean="0"/>
                  <a:t>, the matrix </a:t>
                </a:r>
                <a:r>
                  <a:rPr lang="en-US" altLang="zh-TW" i="1" dirty="0" smtClean="0"/>
                  <a:t>kA</a:t>
                </a:r>
                <a:r>
                  <a:rPr lang="en-US" altLang="zh-TW" dirty="0" smtClean="0"/>
                  <a:t> is invertible and      (</a:t>
                </a:r>
                <a:r>
                  <a:rPr lang="en-US" altLang="zh-TW" i="1" dirty="0" smtClean="0"/>
                  <a:t>kA</a:t>
                </a:r>
                <a:r>
                  <a:rPr lang="en-US" altLang="zh-TW" dirty="0" smtClean="0"/>
                  <a:t>)</a:t>
                </a:r>
                <a:r>
                  <a:rPr lang="en-US" altLang="zh-TW" baseline="30000" dirty="0" smtClean="0"/>
                  <a:t>-1</a:t>
                </a:r>
                <a:r>
                  <a:rPr lang="en-US" altLang="zh-TW" dirty="0" smtClean="0"/>
                  <a:t> = (</a:t>
                </a:r>
                <a:r>
                  <a:rPr lang="en-US" altLang="zh-TW" dirty="0" smtClean="0"/>
                  <a:t>1/</a:t>
                </a:r>
                <a:r>
                  <a:rPr lang="en-US" altLang="zh-TW" i="1" dirty="0" smtClean="0"/>
                  <a:t>k</a:t>
                </a:r>
                <a:r>
                  <a:rPr lang="en-US" altLang="zh-TW" dirty="0" smtClean="0"/>
                  <a:t>)</a:t>
                </a:r>
                <a:r>
                  <a:rPr lang="en-US" altLang="zh-TW" i="1" dirty="0" smtClean="0"/>
                  <a:t>A</a:t>
                </a:r>
                <a:r>
                  <a:rPr lang="en-US" altLang="zh-TW" baseline="30000" dirty="0" smtClean="0"/>
                  <a:t>-1</a:t>
                </a:r>
                <a:endParaRPr lang="tr-TR" altLang="zh-TW" baseline="30000" dirty="0" smtClean="0"/>
              </a:p>
              <a:p>
                <a:pPr lvl="2" eaLnBrk="1" hangingPunct="1"/>
                <a:r>
                  <a:rPr lang="tr-TR" dirty="0"/>
                  <a:t>Proof: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𝑘𝐴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tr-TR" dirty="0"/>
              </a:p>
              <a:p>
                <a:pPr marL="0" indent="0">
                  <a:buNone/>
                </a:pPr>
                <a:endParaRPr lang="zh-TW" altLang="en-US" dirty="0" smtClean="0"/>
              </a:p>
            </p:txBody>
          </p:sp>
        </mc:Choice>
        <mc:Fallback>
          <p:sp>
            <p:nvSpPr>
              <p:cNvPr id="65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077200" cy="4759325"/>
              </a:xfrm>
              <a:blipFill>
                <a:blip r:embed="rId3"/>
                <a:stretch>
                  <a:fillRect l="-377" t="-115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1-4 Example 8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00200"/>
            <a:ext cx="4038600" cy="4530725"/>
          </a:xfrm>
        </p:spPr>
        <p:txBody>
          <a:bodyPr/>
          <a:lstStyle/>
          <a:p>
            <a:r>
              <a:rPr lang="en-US" altLang="zh-TW" sz="2400" dirty="0" smtClean="0"/>
              <a:t>Powers of matrix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3</a:t>
            </a:r>
            <a:r>
              <a:rPr lang="en-US" altLang="zh-TW" sz="2400" dirty="0" smtClean="0"/>
              <a:t> = ?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-3</a:t>
            </a:r>
            <a:r>
              <a:rPr lang="en-US" altLang="zh-TW" sz="2400" dirty="0" smtClean="0"/>
              <a:t> =? </a:t>
            </a:r>
          </a:p>
          <a:p>
            <a:pPr lvl="1"/>
            <a:endParaRPr lang="en-US" altLang="zh-TW" sz="2000" dirty="0" smtClean="0"/>
          </a:p>
        </p:txBody>
      </p:sp>
      <p:graphicFrame>
        <p:nvGraphicFramePr>
          <p:cNvPr id="665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71600" y="2209800"/>
          <a:ext cx="13716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6" name="方程式" r:id="rId4" imgW="698500" imgH="457200" progId="Equation.3">
                  <p:embed/>
                </p:oleObj>
              </mc:Choice>
              <mc:Fallback>
                <p:oleObj name="方程式" r:id="rId4" imgW="698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13716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71800" y="2209800"/>
          <a:ext cx="20574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7" name="方程式" r:id="rId6" imgW="1028700" imgH="457200" progId="Equation.3">
                  <p:embed/>
                </p:oleObj>
              </mc:Choice>
              <mc:Fallback>
                <p:oleObj name="方程式" r:id="rId6" imgW="10287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0"/>
                        <a:ext cx="20574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81939" y="3308350"/>
                <a:ext cx="1657954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𝐴𝑛𝑠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39" y="3308350"/>
                <a:ext cx="1657954" cy="5852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0" y="4541294"/>
                <a:ext cx="3951146" cy="84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𝐴𝑛𝑠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−30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−15</m:t>
                                    </m:r>
                                  </m:e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41294"/>
                <a:ext cx="3951146" cy="8424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3096D15-F208-4D29-AD22-CB1221F8D1C0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675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D02E550-C525-4FE8-8A6C-DC4F7DE17DB4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65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TW" sz="3800" smtClean="0"/>
              <a:t>1-4 </a:t>
            </a:r>
            <a:r>
              <a:rPr lang="en-US" altLang="zh-TW" sz="3600" smtClean="0"/>
              <a:t>Polynomial Expressions Involving Matrices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If </a:t>
            </a:r>
            <a:r>
              <a:rPr lang="en-US" altLang="zh-TW" i="1" smtClean="0"/>
              <a:t>A</a:t>
            </a:r>
            <a:r>
              <a:rPr lang="en-US" altLang="zh-TW" smtClean="0"/>
              <a:t> is a square matrix, say </a:t>
            </a:r>
            <a:r>
              <a:rPr lang="en-US" altLang="zh-TW" i="1" smtClean="0"/>
              <a:t>m</a:t>
            </a:r>
            <a:r>
              <a:rPr lang="en-US" altLang="zh-TW" smtClean="0">
                <a:sym typeface="Symbol" panose="05050102010706020507" pitchFamily="18" charset="2"/>
              </a:rPr>
              <a:t></a:t>
            </a:r>
            <a:r>
              <a:rPr lang="en-US" altLang="zh-TW" i="1" smtClean="0"/>
              <a:t>m</a:t>
            </a:r>
            <a:r>
              <a:rPr lang="en-US" altLang="zh-TW" smtClean="0"/>
              <a:t> , and if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i="1" smtClean="0"/>
              <a:t>p</a:t>
            </a:r>
            <a:r>
              <a:rPr lang="en-US" altLang="zh-TW" smtClean="0"/>
              <a:t>(</a:t>
            </a:r>
            <a:r>
              <a:rPr lang="en-US" altLang="zh-TW" i="1" smtClean="0"/>
              <a:t>x</a:t>
            </a:r>
            <a:r>
              <a:rPr lang="en-US" altLang="zh-TW" smtClean="0"/>
              <a:t>) =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0</a:t>
            </a:r>
            <a:r>
              <a:rPr lang="en-US" altLang="zh-TW" smtClean="0"/>
              <a:t> +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1</a:t>
            </a:r>
            <a:r>
              <a:rPr lang="en-US" altLang="zh-TW" i="1" smtClean="0"/>
              <a:t>x</a:t>
            </a:r>
            <a:r>
              <a:rPr lang="en-US" altLang="zh-TW" smtClean="0"/>
              <a:t> + … + </a:t>
            </a:r>
            <a:r>
              <a:rPr lang="en-US" altLang="zh-TW" i="1" smtClean="0"/>
              <a:t>a</a:t>
            </a:r>
            <a:r>
              <a:rPr lang="en-US" altLang="zh-TW" i="1" baseline="-25000" smtClean="0"/>
              <a:t>n</a:t>
            </a:r>
            <a:r>
              <a:rPr lang="en-US" altLang="zh-TW" i="1" smtClean="0"/>
              <a:t>x</a:t>
            </a:r>
            <a:r>
              <a:rPr lang="en-US" altLang="zh-TW" i="1" baseline="30000" smtClean="0"/>
              <a:t>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is any polynomial, then we define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i="1" smtClean="0"/>
              <a:t>p</a:t>
            </a:r>
            <a:r>
              <a:rPr lang="en-US" altLang="zh-TW" smtClean="0"/>
              <a:t>(</a:t>
            </a:r>
            <a:r>
              <a:rPr lang="en-US" altLang="zh-TW" i="1" smtClean="0"/>
              <a:t>A</a:t>
            </a:r>
            <a:r>
              <a:rPr lang="en-US" altLang="zh-TW" smtClean="0"/>
              <a:t>) =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0</a:t>
            </a:r>
            <a:r>
              <a:rPr lang="en-US" altLang="zh-TW" i="1" smtClean="0"/>
              <a:t>I</a:t>
            </a:r>
            <a:r>
              <a:rPr lang="en-US" altLang="zh-TW" smtClean="0"/>
              <a:t> +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1</a:t>
            </a:r>
            <a:r>
              <a:rPr lang="en-US" altLang="zh-TW" i="1" smtClean="0"/>
              <a:t>A</a:t>
            </a:r>
            <a:r>
              <a:rPr lang="en-US" altLang="zh-TW" smtClean="0"/>
              <a:t> + … + </a:t>
            </a:r>
            <a:r>
              <a:rPr lang="en-US" altLang="zh-TW" i="1" smtClean="0"/>
              <a:t>a</a:t>
            </a:r>
            <a:r>
              <a:rPr lang="en-US" altLang="zh-TW" i="1" baseline="-25000" smtClean="0"/>
              <a:t>n</a:t>
            </a:r>
            <a:r>
              <a:rPr lang="en-US" altLang="zh-TW" i="1" smtClean="0"/>
              <a:t>A</a:t>
            </a:r>
            <a:r>
              <a:rPr lang="en-US" altLang="zh-TW" i="1" baseline="30000" smtClean="0"/>
              <a:t>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where </a:t>
            </a:r>
            <a:r>
              <a:rPr lang="en-US" altLang="zh-TW" i="1" smtClean="0"/>
              <a:t>I</a:t>
            </a:r>
            <a:r>
              <a:rPr lang="en-US" altLang="zh-TW" smtClean="0"/>
              <a:t> is the </a:t>
            </a:r>
            <a:r>
              <a:rPr lang="en-US" altLang="zh-TW" i="1" smtClean="0"/>
              <a:t>m</a:t>
            </a:r>
            <a:r>
              <a:rPr lang="en-US" altLang="zh-TW" smtClean="0">
                <a:sym typeface="Symbol" panose="05050102010706020507" pitchFamily="18" charset="2"/>
              </a:rPr>
              <a:t></a:t>
            </a:r>
            <a:r>
              <a:rPr lang="en-US" altLang="zh-TW" i="1" smtClean="0"/>
              <a:t>m</a:t>
            </a:r>
            <a:r>
              <a:rPr lang="en-US" altLang="zh-TW" smtClean="0"/>
              <a:t> identity matrix. </a:t>
            </a:r>
          </a:p>
          <a:p>
            <a:pPr eaLnBrk="1" hangingPunct="1"/>
            <a:r>
              <a:rPr lang="en-US" altLang="zh-TW" smtClean="0"/>
              <a:t>That is, </a:t>
            </a:r>
            <a:r>
              <a:rPr lang="en-US" altLang="zh-TW" i="1" smtClean="0"/>
              <a:t>p</a:t>
            </a:r>
            <a:r>
              <a:rPr lang="en-US" altLang="zh-TW" smtClean="0"/>
              <a:t>(</a:t>
            </a:r>
            <a:r>
              <a:rPr lang="en-US" altLang="zh-TW" i="1" smtClean="0"/>
              <a:t>A</a:t>
            </a:r>
            <a:r>
              <a:rPr lang="en-US" altLang="zh-TW" smtClean="0"/>
              <a:t>) is the </a:t>
            </a:r>
            <a:r>
              <a:rPr lang="en-US" altLang="zh-TW" i="1" smtClean="0"/>
              <a:t>m</a:t>
            </a:r>
            <a:r>
              <a:rPr lang="en-US" altLang="zh-TW" smtClean="0">
                <a:sym typeface="Symbol" panose="05050102010706020507" pitchFamily="18" charset="2"/>
              </a:rPr>
              <a:t></a:t>
            </a:r>
            <a:r>
              <a:rPr lang="en-US" altLang="zh-TW" i="1" smtClean="0"/>
              <a:t>m</a:t>
            </a:r>
            <a:r>
              <a:rPr lang="en-US" altLang="zh-TW" smtClean="0"/>
              <a:t> matrix that results when </a:t>
            </a:r>
            <a:r>
              <a:rPr lang="en-US" altLang="zh-TW" i="1" smtClean="0"/>
              <a:t>A</a:t>
            </a:r>
            <a:r>
              <a:rPr lang="en-US" altLang="zh-TW" smtClean="0"/>
              <a:t> is substituted for </a:t>
            </a:r>
            <a:r>
              <a:rPr lang="en-US" altLang="zh-TW" i="1" smtClean="0"/>
              <a:t>x</a:t>
            </a:r>
            <a:r>
              <a:rPr lang="en-US" altLang="zh-TW" smtClean="0"/>
              <a:t> in the above equation and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0</a:t>
            </a:r>
            <a:r>
              <a:rPr lang="en-US" altLang="zh-TW" smtClean="0"/>
              <a:t> is replaced by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0</a:t>
            </a:r>
            <a:r>
              <a:rPr lang="en-US" altLang="zh-TW" i="1" smtClean="0"/>
              <a:t>I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54F3830-4BB7-483F-B19E-DF7EC4CF5D8B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686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9750C17-DD5D-4D98-A92D-54E39C861102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66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1-4 Example 9 (Matrix Polynomial)</a:t>
            </a:r>
          </a:p>
        </p:txBody>
      </p:sp>
      <p:pic>
        <p:nvPicPr>
          <p:cNvPr id="686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382000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5E92C1C-FDB8-4566-8FC3-28804E8CF196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696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C99F574-A8BB-47ED-ABA6-3CC6EDC278BA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67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TW" sz="3800" smtClean="0"/>
              <a:t>Theorems 1.4.9 (Properties of the Transpose)</a:t>
            </a:r>
            <a:br>
              <a:rPr lang="en-US" altLang="zh-TW" sz="3800" smtClean="0"/>
            </a:br>
            <a:endParaRPr lang="en-US" altLang="zh-TW" sz="38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63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1500" y="1219200"/>
                <a:ext cx="9001000" cy="4759325"/>
              </a:xfrm>
            </p:spPr>
            <p:txBody>
              <a:bodyPr/>
              <a:lstStyle/>
              <a:p>
                <a:pPr eaLnBrk="1" hangingPunct="1"/>
                <a:r>
                  <a:rPr lang="en-US" altLang="zh-TW" dirty="0" smtClean="0"/>
                  <a:t>If the sizes of the matrices are such that the stated operations can be performed, then</a:t>
                </a:r>
              </a:p>
              <a:p>
                <a:pPr lvl="2" eaLnBrk="1" hangingPunct="1"/>
                <a:r>
                  <a:rPr lang="en-US" altLang="zh-TW" dirty="0" smtClean="0"/>
                  <a:t>(</a:t>
                </a:r>
                <a:r>
                  <a:rPr lang="en-US" altLang="zh-TW" i="1" dirty="0" smtClean="0"/>
                  <a:t>A</a:t>
                </a:r>
                <a:r>
                  <a:rPr lang="en-US" altLang="zh-TW" i="1" baseline="30000" dirty="0" smtClean="0"/>
                  <a:t>T</a:t>
                </a:r>
                <a:r>
                  <a:rPr lang="en-US" altLang="zh-TW" dirty="0" smtClean="0"/>
                  <a:t>)</a:t>
                </a:r>
                <a:r>
                  <a:rPr lang="en-US" altLang="zh-TW" i="1" baseline="30000" dirty="0" smtClean="0"/>
                  <a:t>T</a:t>
                </a:r>
                <a:r>
                  <a:rPr lang="en-US" altLang="zh-TW" dirty="0" smtClean="0"/>
                  <a:t> = </a:t>
                </a:r>
                <a:r>
                  <a:rPr lang="en-US" altLang="zh-TW" i="1" dirty="0" smtClean="0"/>
                  <a:t>A</a:t>
                </a:r>
                <a:r>
                  <a:rPr lang="tr-TR" altLang="zh-TW" i="1" dirty="0" smtClean="0"/>
                  <a:t> </a:t>
                </a:r>
                <a:endParaRPr lang="tr-TR" altLang="zh-TW" i="1" dirty="0" smtClean="0"/>
              </a:p>
              <a:p>
                <a:pPr lvl="3" eaLnBrk="1" hangingPunct="1"/>
                <a:r>
                  <a:rPr lang="tr-TR" altLang="zh-TW" i="1" dirty="0" err="1" smtClean="0"/>
                  <a:t>Proof</a:t>
                </a:r>
                <a:r>
                  <a:rPr lang="tr-TR" altLang="zh-TW" i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zh-TW" i="1" dirty="0"/>
                          <m:t> 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tr-TR" altLang="zh-TW" i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tr-TR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tr-TR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zh-TW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tr-TR" altLang="zh-TW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tr-TR" altLang="zh-TW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tr-TR" altLang="zh-TW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tr-TR" altLang="zh-TW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tr-TR" altLang="zh-TW" i="1" dirty="0" smtClean="0"/>
              </a:p>
              <a:p>
                <a:pPr lvl="2" eaLnBrk="1" hangingPunct="1"/>
                <a:r>
                  <a:rPr lang="en-US" altLang="zh-TW" dirty="0" smtClean="0"/>
                  <a:t>(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+ </a:t>
                </a:r>
                <a:r>
                  <a:rPr lang="en-US" altLang="zh-TW" i="1" dirty="0" smtClean="0"/>
                  <a:t>B</a:t>
                </a:r>
                <a:r>
                  <a:rPr lang="en-US" altLang="zh-TW" dirty="0" smtClean="0"/>
                  <a:t>)</a:t>
                </a:r>
                <a:r>
                  <a:rPr lang="en-US" altLang="zh-TW" i="1" baseline="30000" dirty="0" smtClean="0"/>
                  <a:t>T</a:t>
                </a:r>
                <a:r>
                  <a:rPr lang="en-US" altLang="zh-TW" dirty="0" smtClean="0"/>
                  <a:t> = </a:t>
                </a:r>
                <a:r>
                  <a:rPr lang="en-US" altLang="zh-TW" i="1" dirty="0" smtClean="0"/>
                  <a:t>A</a:t>
                </a:r>
                <a:r>
                  <a:rPr lang="en-US" altLang="zh-TW" i="1" baseline="30000" dirty="0" smtClean="0"/>
                  <a:t>T</a:t>
                </a:r>
                <a:r>
                  <a:rPr lang="en-US" altLang="zh-TW" dirty="0" smtClean="0"/>
                  <a:t> + </a:t>
                </a:r>
                <a:r>
                  <a:rPr lang="en-US" altLang="zh-TW" i="1" dirty="0" smtClean="0"/>
                  <a:t>B</a:t>
                </a:r>
                <a:r>
                  <a:rPr lang="en-US" altLang="zh-TW" i="1" baseline="30000" dirty="0" smtClean="0"/>
                  <a:t>T</a:t>
                </a:r>
                <a:r>
                  <a:rPr lang="en-US" altLang="zh-TW" dirty="0" smtClean="0"/>
                  <a:t> and (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– </a:t>
                </a:r>
                <a:r>
                  <a:rPr lang="en-US" altLang="zh-TW" i="1" dirty="0" smtClean="0"/>
                  <a:t>B</a:t>
                </a:r>
                <a:r>
                  <a:rPr lang="en-US" altLang="zh-TW" dirty="0" smtClean="0"/>
                  <a:t>)</a:t>
                </a:r>
                <a:r>
                  <a:rPr lang="en-US" altLang="zh-TW" i="1" baseline="30000" dirty="0" smtClean="0"/>
                  <a:t>T</a:t>
                </a:r>
                <a:r>
                  <a:rPr lang="en-US" altLang="zh-TW" dirty="0" smtClean="0"/>
                  <a:t> = </a:t>
                </a:r>
                <a:r>
                  <a:rPr lang="en-US" altLang="zh-TW" i="1" dirty="0" smtClean="0"/>
                  <a:t>A</a:t>
                </a:r>
                <a:r>
                  <a:rPr lang="en-US" altLang="zh-TW" i="1" baseline="30000" dirty="0" smtClean="0"/>
                  <a:t>T</a:t>
                </a:r>
                <a:r>
                  <a:rPr lang="en-US" altLang="zh-TW" dirty="0" smtClean="0"/>
                  <a:t> – </a:t>
                </a:r>
                <a:r>
                  <a:rPr lang="en-US" altLang="zh-TW" i="1" dirty="0" smtClean="0"/>
                  <a:t>B</a:t>
                </a:r>
                <a:r>
                  <a:rPr lang="en-US" altLang="zh-TW" i="1" baseline="30000" dirty="0" smtClean="0"/>
                  <a:t>T</a:t>
                </a:r>
                <a:r>
                  <a:rPr lang="en-US" altLang="zh-TW" dirty="0" smtClean="0"/>
                  <a:t> </a:t>
                </a:r>
                <a:endParaRPr lang="tr-TR" altLang="zh-TW" dirty="0" smtClean="0"/>
              </a:p>
              <a:p>
                <a:pPr lvl="3" eaLnBrk="1" hangingPunct="1"/>
                <a:r>
                  <a:rPr lang="tr-TR" altLang="zh-TW" dirty="0" err="1" smtClean="0"/>
                  <a:t>Proof</a:t>
                </a:r>
                <a:r>
                  <a:rPr lang="tr-TR" altLang="zh-TW" dirty="0" smtClean="0"/>
                  <a:t>: </a:t>
                </a:r>
                <a:r>
                  <a:rPr lang="tr-TR" altLang="zh-TW" dirty="0" err="1" smtClean="0"/>
                  <a:t>Like</a:t>
                </a:r>
                <a:r>
                  <a:rPr lang="tr-TR" altLang="zh-TW" dirty="0" smtClean="0"/>
                  <a:t> </a:t>
                </a:r>
                <a:r>
                  <a:rPr lang="tr-TR" altLang="zh-TW" dirty="0" err="1" smtClean="0"/>
                  <a:t>above</a:t>
                </a:r>
                <a:r>
                  <a:rPr lang="tr-TR" altLang="zh-TW" dirty="0" smtClean="0"/>
                  <a:t>.</a:t>
                </a:r>
                <a:endParaRPr lang="en-US" altLang="zh-TW" dirty="0" smtClean="0"/>
              </a:p>
              <a:p>
                <a:pPr lvl="2" eaLnBrk="1" hangingPunct="1"/>
                <a:r>
                  <a:rPr lang="en-US" altLang="zh-TW" dirty="0" smtClean="0"/>
                  <a:t>(</a:t>
                </a:r>
                <a:r>
                  <a:rPr lang="en-US" altLang="zh-TW" i="1" dirty="0" smtClean="0"/>
                  <a:t>kA</a:t>
                </a:r>
                <a:r>
                  <a:rPr lang="en-US" altLang="zh-TW" dirty="0" smtClean="0"/>
                  <a:t>)</a:t>
                </a:r>
                <a:r>
                  <a:rPr lang="en-US" altLang="zh-TW" i="1" baseline="30000" dirty="0" smtClean="0"/>
                  <a:t>T</a:t>
                </a:r>
                <a:r>
                  <a:rPr lang="en-US" altLang="zh-TW" dirty="0" smtClean="0"/>
                  <a:t> = </a:t>
                </a:r>
                <a:r>
                  <a:rPr lang="en-US" altLang="zh-TW" i="1" dirty="0" err="1" smtClean="0"/>
                  <a:t>kA</a:t>
                </a:r>
                <a:r>
                  <a:rPr lang="en-US" altLang="zh-TW" i="1" baseline="30000" dirty="0" err="1" smtClean="0"/>
                  <a:t>T</a:t>
                </a:r>
                <a:r>
                  <a:rPr lang="en-US" altLang="zh-TW" dirty="0" smtClean="0"/>
                  <a:t>, where</a:t>
                </a:r>
                <a:r>
                  <a:rPr lang="en-US" altLang="zh-TW" i="1" dirty="0" smtClean="0"/>
                  <a:t> k</a:t>
                </a:r>
                <a:r>
                  <a:rPr lang="en-US" altLang="zh-TW" dirty="0" smtClean="0"/>
                  <a:t> is any scalar</a:t>
                </a:r>
                <a:r>
                  <a:rPr lang="tr-TR" altLang="zh-TW" dirty="0" smtClean="0"/>
                  <a:t>  </a:t>
                </a:r>
                <a:endParaRPr lang="tr-TR" altLang="zh-TW" dirty="0" smtClean="0"/>
              </a:p>
              <a:p>
                <a:pPr lvl="3" eaLnBrk="1" hangingPunct="1"/>
                <a:r>
                  <a:rPr lang="tr-TR" altLang="zh-TW" dirty="0" err="1" smtClean="0"/>
                  <a:t>Proof</a:t>
                </a:r>
                <a:r>
                  <a:rPr lang="tr-TR" altLang="zh-TW" dirty="0" smtClean="0"/>
                  <a:t>: </a:t>
                </a:r>
                <a:r>
                  <a:rPr lang="tr-TR" altLang="zh-TW" dirty="0" err="1" smtClean="0"/>
                  <a:t>Like</a:t>
                </a:r>
                <a:r>
                  <a:rPr lang="tr-TR" altLang="zh-TW" dirty="0" smtClean="0"/>
                  <a:t> </a:t>
                </a:r>
                <a:r>
                  <a:rPr lang="tr-TR" altLang="zh-TW" dirty="0" err="1" smtClean="0"/>
                  <a:t>above</a:t>
                </a:r>
                <a:endParaRPr lang="en-US" altLang="zh-TW" dirty="0" smtClean="0"/>
              </a:p>
              <a:p>
                <a:pPr lvl="2" eaLnBrk="1" hangingPunct="1"/>
                <a:r>
                  <a:rPr lang="en-US" altLang="zh-TW" dirty="0" smtClean="0"/>
                  <a:t>(</a:t>
                </a:r>
                <a:r>
                  <a:rPr lang="en-US" altLang="zh-TW" i="1" dirty="0" smtClean="0"/>
                  <a:t>AB</a:t>
                </a:r>
                <a:r>
                  <a:rPr lang="en-US" altLang="zh-TW" dirty="0" smtClean="0"/>
                  <a:t>)</a:t>
                </a:r>
                <a:r>
                  <a:rPr lang="en-US" altLang="zh-TW" i="1" baseline="30000" dirty="0" smtClean="0"/>
                  <a:t>T</a:t>
                </a:r>
                <a:r>
                  <a:rPr lang="en-US" altLang="zh-TW" dirty="0" smtClean="0"/>
                  <a:t> = </a:t>
                </a:r>
                <a:r>
                  <a:rPr lang="en-US" altLang="zh-TW" i="1" dirty="0" smtClean="0"/>
                  <a:t>B</a:t>
                </a:r>
                <a:r>
                  <a:rPr lang="en-US" altLang="zh-TW" i="1" baseline="30000" dirty="0" smtClean="0"/>
                  <a:t>T</a:t>
                </a:r>
                <a:r>
                  <a:rPr lang="en-US" altLang="zh-TW" i="1" dirty="0" smtClean="0"/>
                  <a:t>A</a:t>
                </a:r>
                <a:r>
                  <a:rPr lang="en-US" altLang="zh-TW" i="1" baseline="30000" dirty="0" smtClean="0"/>
                  <a:t>T</a:t>
                </a:r>
                <a:endParaRPr lang="tr-TR" altLang="zh-TW" i="1" baseline="30000" dirty="0" smtClean="0"/>
              </a:p>
              <a:p>
                <a:pPr lvl="3" eaLnBrk="1" hangingPunct="1"/>
                <a:r>
                  <a:rPr lang="tr-TR" altLang="zh-TW" dirty="0" err="1" smtClean="0"/>
                  <a:t>Proof</a:t>
                </a:r>
                <a:r>
                  <a:rPr lang="tr-TR" altLang="zh-TW" dirty="0" smtClean="0"/>
                  <a:t>:</a:t>
                </a:r>
              </a:p>
              <a:p>
                <a:pPr lvl="3" eaLnBrk="1" hangingPunct="1"/>
                <a:r>
                  <a:rPr lang="tr-TR" altLang="zh-TW" dirty="0" smtClean="0"/>
                  <a:t>LHS: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d>
                          </m:e>
                          <m:sup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tr-TR" altLang="zh-TW" dirty="0" smtClean="0"/>
                  <a:t> </a:t>
                </a:r>
                <a:r>
                  <a:rPr lang="tr-TR" altLang="zh-TW" dirty="0" err="1" smtClean="0"/>
                  <a:t>where</a:t>
                </a:r>
                <a:r>
                  <a:rPr lang="tr-TR" altLang="zh-TW" dirty="0" smtClean="0"/>
                  <a:t> </a:t>
                </a:r>
                <a14:m>
                  <m:oMath xmlns:m="http://schemas.openxmlformats.org/officeDocument/2006/math"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tr-TR" altLang="zh-TW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tr-TR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tr-TR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tr-TR" altLang="zh-TW" dirty="0" smtClean="0"/>
                  <a:t> </a:t>
                </a:r>
              </a:p>
              <a:p>
                <a:pPr lvl="3" eaLnBrk="1" hangingPunct="1"/>
                <a:r>
                  <a:rPr lang="tr-TR" altLang="zh-TW" dirty="0" smtClean="0"/>
                  <a:t>RHS: </a:t>
                </a:r>
                <a:r>
                  <a:rPr lang="tr-TR" altLang="zh-TW" dirty="0" err="1" smtClean="0"/>
                  <a:t>Let</a:t>
                </a:r>
                <a:r>
                  <a:rPr lang="tr-TR" altLang="zh-TW" dirty="0" smtClean="0"/>
                  <a:t>   </a:t>
                </a:r>
                <a:r>
                  <a:rPr lang="en-US" altLang="zh-TW" i="1" dirty="0" smtClean="0"/>
                  <a:t>B</a:t>
                </a:r>
                <a:r>
                  <a:rPr lang="tr-TR" altLang="zh-TW" i="1" dirty="0" smtClean="0"/>
                  <a:t>’=B</a:t>
                </a:r>
                <a:r>
                  <a:rPr lang="en-US" altLang="zh-TW" i="1" baseline="30000" dirty="0" smtClean="0"/>
                  <a:t>T</a:t>
                </a:r>
                <a:r>
                  <a:rPr lang="tr-TR" altLang="zh-TW" i="1" dirty="0" smtClean="0"/>
                  <a:t>, A’=A</a:t>
                </a:r>
                <a:r>
                  <a:rPr lang="en-US" altLang="zh-TW" i="1" baseline="30000" dirty="0" smtClean="0"/>
                  <a:t>T</a:t>
                </a:r>
                <a:r>
                  <a:rPr lang="tr-TR" altLang="zh-TW" i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altLang="zh-TW" b="0" i="1" smtClean="0">
                            <a:latin typeface="Cambria Math" panose="02040503050406030204" pitchFamily="18" charset="0"/>
                          </a:rPr>
                          <m:t>′]</m:t>
                        </m:r>
                      </m:e>
                      <m:sub>
                        <m:r>
                          <a:rPr lang="tr-TR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tr-TR" altLang="zh-TW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  <m:r>
                      <a:rPr lang="tr-TR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tr-TR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tr-T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6963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500" y="1219200"/>
                <a:ext cx="9001000" cy="4759325"/>
              </a:xfrm>
              <a:blipFill>
                <a:blip r:embed="rId3"/>
                <a:stretch>
                  <a:fillRect l="-339" t="-1152" b="-678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en-US" altLang="zh-TW" sz="3800" smtClean="0"/>
              <a:t>Theorem 1.4.10 (Invertibility of a Transpose)</a:t>
            </a:r>
            <a:br>
              <a:rPr lang="en-US" altLang="zh-TW" sz="3800" smtClean="0"/>
            </a:br>
            <a:endParaRPr lang="zh-TW" altLang="en-US" sz="380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30725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If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is an invertible matrix, then </a:t>
            </a:r>
            <a:r>
              <a:rPr lang="en-US" altLang="zh-TW" sz="2400" i="1" dirty="0" smtClean="0"/>
              <a:t>A</a:t>
            </a:r>
            <a:r>
              <a:rPr lang="en-US" altLang="zh-TW" sz="2400" i="1" baseline="30000" dirty="0" smtClean="0"/>
              <a:t>T</a:t>
            </a:r>
            <a:r>
              <a:rPr lang="en-US" altLang="zh-TW" sz="2400" dirty="0" smtClean="0"/>
              <a:t> is also invertible and     (</a:t>
            </a:r>
            <a:r>
              <a:rPr lang="en-US" altLang="zh-TW" sz="2400" i="1" dirty="0" smtClean="0"/>
              <a:t>A</a:t>
            </a:r>
            <a:r>
              <a:rPr lang="en-US" altLang="zh-TW" sz="2400" i="1" baseline="30000" dirty="0" smtClean="0"/>
              <a:t>T</a:t>
            </a:r>
            <a:r>
              <a:rPr lang="en-US" altLang="zh-TW" sz="2400" dirty="0" smtClean="0"/>
              <a:t>)</a:t>
            </a:r>
            <a:r>
              <a:rPr lang="en-US" altLang="zh-TW" sz="2400" baseline="30000" dirty="0" smtClean="0"/>
              <a:t>-1</a:t>
            </a:r>
            <a:r>
              <a:rPr lang="en-US" altLang="zh-TW" sz="2400" dirty="0" smtClean="0"/>
              <a:t> = (</a:t>
            </a:r>
            <a:r>
              <a:rPr lang="en-US" altLang="zh-TW" sz="2400" i="1" dirty="0" smtClean="0"/>
              <a:t>A</a:t>
            </a:r>
            <a:r>
              <a:rPr lang="en-US" altLang="zh-TW" sz="2400" baseline="30000" dirty="0" smtClean="0"/>
              <a:t>-1</a:t>
            </a:r>
            <a:r>
              <a:rPr lang="en-US" altLang="zh-TW" sz="2400" dirty="0" smtClean="0"/>
              <a:t>)</a:t>
            </a:r>
            <a:r>
              <a:rPr lang="en-US" altLang="zh-TW" sz="2400" i="1" baseline="30000" dirty="0" smtClean="0"/>
              <a:t>T</a:t>
            </a:r>
          </a:p>
          <a:p>
            <a:pPr eaLnBrk="1" hangingPunct="1"/>
            <a:endParaRPr lang="en-US" altLang="zh-TW" sz="2400" i="1" baseline="30000" dirty="0" smtClean="0"/>
          </a:p>
          <a:p>
            <a:pPr eaLnBrk="1" hangingPunct="1"/>
            <a:r>
              <a:rPr lang="tr-TR" altLang="zh-TW" sz="2400" dirty="0" err="1" smtClean="0"/>
              <a:t>Proof</a:t>
            </a:r>
            <a:r>
              <a:rPr lang="tr-TR" altLang="zh-TW" sz="2400" dirty="0" smtClean="0"/>
              <a:t>:</a:t>
            </a:r>
            <a:endParaRPr lang="en-US" altLang="zh-TW" sz="2400" dirty="0" smtClean="0"/>
          </a:p>
          <a:p>
            <a:pPr eaLnBrk="1" hangingPunct="1"/>
            <a:endParaRPr lang="en-US" altLang="zh-TW" sz="2400" i="1" baseline="30000" dirty="0" smtClean="0"/>
          </a:p>
          <a:p>
            <a:pPr eaLnBrk="1" hangingPunct="1"/>
            <a:endParaRPr lang="en-US" altLang="zh-TW" sz="2400" i="1" baseline="30000" dirty="0" smtClean="0"/>
          </a:p>
          <a:p>
            <a:pPr eaLnBrk="1" hangingPunct="1"/>
            <a:r>
              <a:rPr lang="en-US" altLang="zh-TW" sz="2400" dirty="0" smtClean="0"/>
              <a:t>Example 10</a:t>
            </a:r>
          </a:p>
          <a:p>
            <a:pPr lvl="1" eaLnBrk="1" hangingPunct="1"/>
            <a:endParaRPr lang="en-US" altLang="zh-TW" dirty="0" smtClean="0"/>
          </a:p>
          <a:p>
            <a:endParaRPr lang="tr-TR" altLang="zh-TW" sz="2400" dirty="0" smtClean="0"/>
          </a:p>
          <a:p>
            <a:r>
              <a:rPr lang="tr-TR" altLang="zh-TW" sz="2400" dirty="0" err="1" smtClean="0"/>
              <a:t>Suppose</a:t>
            </a:r>
            <a:r>
              <a:rPr lang="tr-TR" altLang="zh-TW" sz="2400" dirty="0" smtClean="0"/>
              <a:t> </a:t>
            </a:r>
            <a:r>
              <a:rPr lang="tr-TR" altLang="zh-TW" sz="2400" dirty="0" err="1" smtClean="0"/>
              <a:t>we</a:t>
            </a:r>
            <a:r>
              <a:rPr lang="tr-TR" altLang="zh-TW" sz="2400" dirty="0" smtClean="0"/>
              <a:t> </a:t>
            </a:r>
            <a:r>
              <a:rPr lang="tr-TR" altLang="zh-TW" sz="2400" dirty="0" err="1" smtClean="0"/>
              <a:t>have</a:t>
            </a:r>
            <a:r>
              <a:rPr lang="tr-TR" altLang="zh-TW" sz="2400" dirty="0" smtClean="0"/>
              <a:t> </a:t>
            </a:r>
            <a:r>
              <a:rPr lang="tr-TR" altLang="zh-TW" sz="2400" dirty="0" err="1" smtClean="0"/>
              <a:t>determined</a:t>
            </a:r>
            <a:endParaRPr lang="tr-TR" altLang="zh-TW" sz="2400" dirty="0" smtClean="0"/>
          </a:p>
          <a:p>
            <a:pPr marL="0" indent="0">
              <a:buNone/>
            </a:pPr>
            <a:r>
              <a:rPr lang="tr-TR" altLang="zh-TW" sz="2400" dirty="0"/>
              <a:t> </a:t>
            </a:r>
            <a:r>
              <a:rPr lang="tr-TR" altLang="zh-TW" sz="2400" dirty="0" smtClean="0"/>
              <a:t>    </a:t>
            </a:r>
            <a:r>
              <a:rPr lang="tr-TR" altLang="zh-TW" sz="2400" dirty="0" err="1" smtClean="0"/>
              <a:t>then</a:t>
            </a:r>
            <a:endParaRPr lang="zh-TW" altLang="en-US" sz="2400" dirty="0" smtClean="0"/>
          </a:p>
        </p:txBody>
      </p:sp>
      <p:graphicFrame>
        <p:nvGraphicFramePr>
          <p:cNvPr id="706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47800" y="4114800"/>
          <a:ext cx="15240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2" name="方程式" r:id="rId4" imgW="927100" imgH="457200" progId="Equation.3">
                  <p:embed/>
                </p:oleObj>
              </mc:Choice>
              <mc:Fallback>
                <p:oleObj name="方程式" r:id="rId4" imgW="92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15240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52800" y="4038600"/>
          <a:ext cx="1600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3" name="方程式" r:id="rId6" imgW="914400" imgH="457200" progId="Equation.3">
                  <p:embed/>
                </p:oleObj>
              </mc:Choice>
              <mc:Fallback>
                <p:oleObj name="方程式" r:id="rId6" imgW="914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1600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10100" y="4943725"/>
                <a:ext cx="1758302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4943725"/>
                <a:ext cx="1758302" cy="5852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63972" y="5391003"/>
                <a:ext cx="3136628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972" y="5391003"/>
                <a:ext cx="3136628" cy="5852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79712" y="2780928"/>
                <a:ext cx="32488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tr-T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tr-TR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780928"/>
                <a:ext cx="3248838" cy="307777"/>
              </a:xfrm>
              <a:prstGeom prst="rect">
                <a:avLst/>
              </a:prstGeom>
              <a:blipFill>
                <a:blip r:embed="rId10"/>
                <a:stretch>
                  <a:fillRect l="-1313" r="-750" b="-3725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5400000">
            <a:off x="2484973" y="3066688"/>
            <a:ext cx="129952" cy="2763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Right Brace 9"/>
          <p:cNvSpPr/>
          <p:nvPr/>
        </p:nvSpPr>
        <p:spPr>
          <a:xfrm rot="5400000">
            <a:off x="3539155" y="3051234"/>
            <a:ext cx="129952" cy="2763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65513" y="3307056"/>
                <a:ext cx="222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513" y="3307056"/>
                <a:ext cx="222625" cy="276999"/>
              </a:xfrm>
              <a:prstGeom prst="rect">
                <a:avLst/>
              </a:prstGeom>
              <a:blipFill>
                <a:blip r:embed="rId11"/>
                <a:stretch>
                  <a:fillRect l="-21622" r="-18919" b="-869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92818" y="3290141"/>
                <a:ext cx="222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18" y="3290141"/>
                <a:ext cx="222625" cy="276999"/>
              </a:xfrm>
              <a:prstGeom prst="rect">
                <a:avLst/>
              </a:prstGeom>
              <a:blipFill>
                <a:blip r:embed="rId12"/>
                <a:stretch>
                  <a:fillRect l="-25000" r="-19444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版面配置區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957A97A-6AC4-4E25-8AEF-09A985DB2CE7}" type="datetime1">
              <a:rPr kumimoji="0" lang="en-US" altLang="zh-TW" sz="1200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</a:rPr>
              <a:t>Elementary Linear Algorithm</a:t>
            </a:r>
          </a:p>
        </p:txBody>
      </p:sp>
      <p:sp>
        <p:nvSpPr>
          <p:cNvPr id="71684" name="投影片編號版面配置區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461254C9-314D-4CC1-B582-2DC22DC2EC1F}" type="slidenum">
              <a:rPr kumimoji="0" lang="en-US" altLang="zh-TW" sz="1200">
                <a:latin typeface="Garamond" panose="02020404030301010803" pitchFamily="18" charset="0"/>
              </a:rPr>
              <a:pPr algn="r" eaLnBrk="1" hangingPunct="1"/>
              <a:t>69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Contents</a:t>
            </a:r>
            <a:endParaRPr lang="zh-TW" altLang="en-US" smtClean="0"/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Introduction to System of Linear Equations</a:t>
            </a:r>
          </a:p>
          <a:p>
            <a:pPr eaLnBrk="1" hangingPunct="1"/>
            <a:r>
              <a:rPr lang="en-US" altLang="zh-TW" sz="2400" smtClean="0"/>
              <a:t>Gaussian Elimination</a:t>
            </a:r>
          </a:p>
          <a:p>
            <a:pPr eaLnBrk="1" hangingPunct="1"/>
            <a:r>
              <a:rPr lang="en-US" altLang="zh-TW" sz="2400" smtClean="0"/>
              <a:t>Matrices and Matrix Operations</a:t>
            </a:r>
          </a:p>
          <a:p>
            <a:pPr eaLnBrk="1" hangingPunct="1"/>
            <a:r>
              <a:rPr lang="en-US" altLang="zh-TW" sz="2400" smtClean="0"/>
              <a:t>Inverses; Rules of Matrix Arithmetic</a:t>
            </a:r>
          </a:p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Elementary Matrices and a Method for Finding A-1</a:t>
            </a:r>
          </a:p>
          <a:p>
            <a:pPr eaLnBrk="1" hangingPunct="1"/>
            <a:r>
              <a:rPr lang="en-US" altLang="zh-TW" sz="2400" smtClean="0"/>
              <a:t>Further Results on Systems of Equations and Invertibility</a:t>
            </a:r>
          </a:p>
          <a:p>
            <a:pPr eaLnBrk="1" hangingPunct="1"/>
            <a:r>
              <a:rPr lang="en-US" altLang="zh-TW" sz="2400" smtClean="0"/>
              <a:t>Diagonal, Triangular, and Symmetric Matrices</a:t>
            </a:r>
            <a:endParaRPr lang="zh-TW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內容版面配置區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 general system of two linear equations: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i="1" smtClean="0"/>
              <a:t>a</a:t>
            </a:r>
            <a:r>
              <a:rPr lang="en-US" altLang="zh-TW" sz="2400" baseline="-25000" smtClean="0"/>
              <a:t>1</a:t>
            </a:r>
            <a:r>
              <a:rPr lang="en-US" altLang="zh-TW" sz="2400" i="1" smtClean="0"/>
              <a:t>x</a:t>
            </a:r>
            <a:r>
              <a:rPr lang="en-US" altLang="zh-TW" sz="2400" smtClean="0"/>
              <a:t> + </a:t>
            </a:r>
            <a:r>
              <a:rPr lang="en-US" altLang="zh-TW" sz="2400" i="1" smtClean="0"/>
              <a:t>b</a:t>
            </a:r>
            <a:r>
              <a:rPr lang="en-US" altLang="zh-TW" sz="2400" baseline="-25000" smtClean="0"/>
              <a:t>1</a:t>
            </a:r>
            <a:r>
              <a:rPr lang="en-US" altLang="zh-TW" sz="2400" i="1" smtClean="0"/>
              <a:t>y</a:t>
            </a:r>
            <a:r>
              <a:rPr lang="en-US" altLang="zh-TW" sz="2400" smtClean="0"/>
              <a:t> = </a:t>
            </a:r>
            <a:r>
              <a:rPr lang="en-US" altLang="zh-TW" sz="2400" i="1" smtClean="0"/>
              <a:t>c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 (</a:t>
            </a:r>
            <a:r>
              <a:rPr lang="en-US" altLang="zh-TW" sz="2400" i="1" smtClean="0"/>
              <a:t>a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, </a:t>
            </a:r>
            <a:r>
              <a:rPr lang="en-US" altLang="zh-TW" sz="2400" i="1" smtClean="0"/>
              <a:t>b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 not both zero)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i="1" smtClean="0"/>
              <a:t>a</a:t>
            </a:r>
            <a:r>
              <a:rPr lang="en-US" altLang="zh-TW" sz="2400" baseline="-25000" smtClean="0"/>
              <a:t>2</a:t>
            </a:r>
            <a:r>
              <a:rPr lang="en-US" altLang="zh-TW" sz="2400" i="1" smtClean="0"/>
              <a:t>x</a:t>
            </a:r>
            <a:r>
              <a:rPr lang="en-US" altLang="zh-TW" sz="2400" smtClean="0"/>
              <a:t> + </a:t>
            </a:r>
            <a:r>
              <a:rPr lang="en-US" altLang="zh-TW" sz="2400" i="1" smtClean="0"/>
              <a:t>b</a:t>
            </a:r>
            <a:r>
              <a:rPr lang="en-US" altLang="zh-TW" sz="2400" baseline="-25000" smtClean="0"/>
              <a:t>2</a:t>
            </a:r>
            <a:r>
              <a:rPr lang="en-US" altLang="zh-TW" sz="2400" i="1" smtClean="0"/>
              <a:t>y</a:t>
            </a:r>
            <a:r>
              <a:rPr lang="en-US" altLang="zh-TW" sz="2400" smtClean="0"/>
              <a:t> = </a:t>
            </a:r>
            <a:r>
              <a:rPr lang="en-US" altLang="zh-TW" sz="2400" i="1" smtClean="0"/>
              <a:t>c</a:t>
            </a:r>
            <a:r>
              <a:rPr lang="en-US" altLang="zh-TW" sz="2400" baseline="-25000" smtClean="0"/>
              <a:t>2</a:t>
            </a:r>
            <a:r>
              <a:rPr lang="en-US" altLang="zh-TW" sz="2400" smtClean="0"/>
              <a:t> (</a:t>
            </a:r>
            <a:r>
              <a:rPr lang="en-US" altLang="zh-TW" sz="2400" i="1" smtClean="0"/>
              <a:t>a</a:t>
            </a:r>
            <a:r>
              <a:rPr lang="en-US" altLang="zh-TW" sz="2400" baseline="-25000" smtClean="0"/>
              <a:t>2</a:t>
            </a:r>
            <a:r>
              <a:rPr lang="en-US" altLang="zh-TW" sz="2400" smtClean="0"/>
              <a:t>, </a:t>
            </a:r>
            <a:r>
              <a:rPr lang="en-US" altLang="zh-TW" sz="2400" i="1" smtClean="0"/>
              <a:t>b</a:t>
            </a:r>
            <a:r>
              <a:rPr lang="en-US" altLang="zh-TW" sz="2400" baseline="-25000" smtClean="0"/>
              <a:t>2</a:t>
            </a:r>
            <a:r>
              <a:rPr lang="en-US" altLang="zh-TW" sz="2400" smtClean="0"/>
              <a:t> not both zero)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Two line may be parallel – no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Two line may be intersect at only one point – one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Two line may coincide – infinitely many solutions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9219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337D70E-6071-4A89-9DEB-F2E5BE80A33F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922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CF99A2D-B685-458C-8215-CC84CCA40897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7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1-1 Linear Systems</a:t>
            </a:r>
          </a:p>
        </p:txBody>
      </p:sp>
      <p:pic>
        <p:nvPicPr>
          <p:cNvPr id="9223" name="Picture 8" descr="照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1" b="60674"/>
          <a:stretch>
            <a:fillRect/>
          </a:stretch>
        </p:blipFill>
        <p:spPr bwMode="auto">
          <a:xfrm>
            <a:off x="1066800" y="3886200"/>
            <a:ext cx="202247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9" descr="照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04" b="33707"/>
          <a:stretch>
            <a:fillRect/>
          </a:stretch>
        </p:blipFill>
        <p:spPr bwMode="auto">
          <a:xfrm>
            <a:off x="3352800" y="3886200"/>
            <a:ext cx="202247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0" descr="照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15" b="6741"/>
          <a:stretch>
            <a:fillRect/>
          </a:stretch>
        </p:blipFill>
        <p:spPr bwMode="auto">
          <a:xfrm>
            <a:off x="5867400" y="4038600"/>
            <a:ext cx="2022475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8F8BF68-FD7E-419B-9F00-B9445419077A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727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01B85EAE-AE0D-4B59-95BB-B81876314F49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70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1-5 </a:t>
            </a:r>
            <a:r>
              <a:rPr lang="en-US" altLang="zh-TW" sz="3800" smtClean="0"/>
              <a:t>Elementary Row Operation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An </a:t>
            </a:r>
            <a:r>
              <a:rPr lang="en-US" altLang="zh-TW" sz="2400" smtClean="0">
                <a:solidFill>
                  <a:srgbClr val="FF0000"/>
                </a:solidFill>
              </a:rPr>
              <a:t>elementary row operation</a:t>
            </a:r>
            <a:r>
              <a:rPr lang="en-US" altLang="zh-TW" sz="2400" smtClean="0"/>
              <a:t> (sometimes called just a row operation) on a matrix A is any one of the following three types of operations:</a:t>
            </a:r>
          </a:p>
          <a:p>
            <a:pPr lvl="1" eaLnBrk="1" hangingPunct="1"/>
            <a:r>
              <a:rPr lang="en-US" altLang="zh-TW" sz="2400" smtClean="0"/>
              <a:t>Interchange of two rows of </a:t>
            </a:r>
            <a:r>
              <a:rPr lang="en-US" altLang="zh-TW" sz="2400" i="1" smtClean="0"/>
              <a:t>A</a:t>
            </a:r>
          </a:p>
          <a:p>
            <a:pPr lvl="1" eaLnBrk="1" hangingPunct="1"/>
            <a:r>
              <a:rPr lang="en-US" altLang="zh-TW" sz="2400" smtClean="0"/>
              <a:t>Replacement of a row </a:t>
            </a:r>
            <a:r>
              <a:rPr lang="en-US" altLang="zh-TW" sz="2400" b="1" smtClean="0"/>
              <a:t>r</a:t>
            </a:r>
            <a:r>
              <a:rPr lang="en-US" altLang="zh-TW" sz="2400" smtClean="0"/>
              <a:t> of </a:t>
            </a:r>
            <a:r>
              <a:rPr lang="en-US" altLang="zh-TW" sz="2400" i="1" smtClean="0"/>
              <a:t>A</a:t>
            </a:r>
            <a:r>
              <a:rPr lang="en-US" altLang="zh-TW" sz="2400" smtClean="0"/>
              <a:t> by </a:t>
            </a:r>
            <a:r>
              <a:rPr lang="en-US" altLang="zh-TW" sz="2400" i="1" smtClean="0"/>
              <a:t>c</a:t>
            </a:r>
            <a:r>
              <a:rPr lang="en-US" altLang="zh-TW" sz="2400" b="1" smtClean="0"/>
              <a:t>r</a:t>
            </a:r>
            <a:r>
              <a:rPr lang="en-US" altLang="zh-TW" sz="2400" smtClean="0"/>
              <a:t> for some number </a:t>
            </a:r>
            <a:r>
              <a:rPr lang="en-US" altLang="zh-TW" sz="2400" i="1" smtClean="0"/>
              <a:t>c</a:t>
            </a:r>
            <a:r>
              <a:rPr lang="en-US" altLang="zh-TW" sz="2400" smtClean="0"/>
              <a:t> </a:t>
            </a:r>
            <a:r>
              <a:rPr lang="en-US" altLang="zh-TW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sz="2400" smtClean="0"/>
              <a:t> 0</a:t>
            </a:r>
          </a:p>
          <a:p>
            <a:pPr lvl="1" eaLnBrk="1" hangingPunct="1"/>
            <a:r>
              <a:rPr lang="en-US" altLang="zh-TW" sz="2400" smtClean="0"/>
              <a:t>Replacement of a row </a:t>
            </a:r>
            <a:r>
              <a:rPr lang="en-US" altLang="zh-TW" sz="2400" b="1" smtClean="0"/>
              <a:t>r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 of </a:t>
            </a:r>
            <a:r>
              <a:rPr lang="en-US" altLang="zh-TW" sz="2400" i="1" smtClean="0"/>
              <a:t>A</a:t>
            </a:r>
            <a:r>
              <a:rPr lang="en-US" altLang="zh-TW" sz="2400" smtClean="0"/>
              <a:t> by the sum </a:t>
            </a:r>
            <a:r>
              <a:rPr lang="en-US" altLang="zh-TW" sz="2400" b="1" smtClean="0"/>
              <a:t>r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 + </a:t>
            </a:r>
            <a:r>
              <a:rPr lang="en-US" altLang="zh-TW" sz="2400" i="1" smtClean="0"/>
              <a:t>c</a:t>
            </a:r>
            <a:r>
              <a:rPr lang="en-US" altLang="zh-TW" sz="2400" b="1" smtClean="0"/>
              <a:t>r</a:t>
            </a:r>
            <a:r>
              <a:rPr lang="en-US" altLang="zh-TW" sz="2400" baseline="-25000" smtClean="0"/>
              <a:t>2</a:t>
            </a:r>
            <a:r>
              <a:rPr lang="en-US" altLang="zh-TW" sz="2400" smtClean="0"/>
              <a:t> of that row and a multiple of another row </a:t>
            </a:r>
            <a:r>
              <a:rPr lang="en-US" altLang="zh-TW" sz="2400" b="1" smtClean="0"/>
              <a:t>r</a:t>
            </a:r>
            <a:r>
              <a:rPr lang="en-US" altLang="zh-TW" sz="2400" baseline="-25000" smtClean="0"/>
              <a:t>2</a:t>
            </a:r>
            <a:r>
              <a:rPr lang="en-US" altLang="zh-TW" sz="2400" smtClean="0"/>
              <a:t> of </a:t>
            </a:r>
            <a:r>
              <a:rPr lang="en-US" altLang="zh-TW" sz="2400" i="1" smtClean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1-5 </a:t>
            </a:r>
            <a:r>
              <a:rPr lang="en-US" altLang="zh-TW" sz="3800" smtClean="0"/>
              <a:t>Elementary Matrix</a:t>
            </a:r>
            <a:endParaRPr lang="zh-TW" altLang="en-US" sz="380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An </a:t>
            </a:r>
            <a:r>
              <a:rPr lang="en-US" altLang="zh-TW" sz="2400" i="1" smtClean="0"/>
              <a:t>n</a:t>
            </a:r>
            <a:r>
              <a:rPr lang="en-US" altLang="zh-TW" sz="2400" smtClean="0">
                <a:sym typeface="Symbol" panose="05050102010706020507" pitchFamily="18" charset="2"/>
              </a:rPr>
              <a:t>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 </a:t>
            </a:r>
            <a:r>
              <a:rPr lang="en-US" altLang="zh-TW" sz="2400" smtClean="0">
                <a:solidFill>
                  <a:srgbClr val="FF0000"/>
                </a:solidFill>
              </a:rPr>
              <a:t>elementary matrix </a:t>
            </a:r>
            <a:r>
              <a:rPr lang="en-US" altLang="zh-TW" sz="2400" smtClean="0"/>
              <a:t>is a matrix produced by applying exactly one elementary row operation to </a:t>
            </a:r>
            <a:r>
              <a:rPr lang="en-US" altLang="zh-TW" sz="2400" i="1" smtClean="0"/>
              <a:t>I</a:t>
            </a:r>
            <a:r>
              <a:rPr lang="en-US" altLang="zh-TW" sz="2400" i="1" baseline="-25000" smtClean="0"/>
              <a:t>n</a:t>
            </a:r>
          </a:p>
          <a:p>
            <a:pPr lvl="1" eaLnBrk="1" hangingPunct="1"/>
            <a:r>
              <a:rPr lang="en-US" altLang="zh-TW" sz="2400" i="1" smtClean="0"/>
              <a:t>E</a:t>
            </a:r>
            <a:r>
              <a:rPr lang="en-US" altLang="zh-TW" sz="2400" i="1" baseline="-25000" smtClean="0"/>
              <a:t>ij</a:t>
            </a:r>
            <a:r>
              <a:rPr lang="en-US" altLang="zh-TW" sz="2400" smtClean="0"/>
              <a:t> is the elementary matrix obtained by interchanging the </a:t>
            </a:r>
            <a:r>
              <a:rPr lang="en-US" altLang="zh-TW" sz="2400" i="1" smtClean="0"/>
              <a:t>i-</a:t>
            </a:r>
            <a:r>
              <a:rPr lang="en-US" altLang="zh-TW" sz="2400" smtClean="0"/>
              <a:t>th and </a:t>
            </a:r>
            <a:r>
              <a:rPr lang="en-US" altLang="zh-TW" sz="2400" i="1" smtClean="0"/>
              <a:t>j-</a:t>
            </a:r>
            <a:r>
              <a:rPr lang="en-US" altLang="zh-TW" sz="2400" smtClean="0"/>
              <a:t>th rows of </a:t>
            </a:r>
            <a:r>
              <a:rPr lang="en-US" altLang="zh-TW" sz="2400" i="1" smtClean="0"/>
              <a:t>I</a:t>
            </a:r>
            <a:r>
              <a:rPr lang="en-US" altLang="zh-TW" sz="2400" i="1" baseline="-25000" smtClean="0"/>
              <a:t>n</a:t>
            </a:r>
            <a:endParaRPr lang="en-US" altLang="zh-TW" sz="2400" smtClean="0"/>
          </a:p>
          <a:p>
            <a:pPr lvl="1" eaLnBrk="1" hangingPunct="1"/>
            <a:r>
              <a:rPr lang="en-US" altLang="zh-TW" sz="2400" i="1" smtClean="0"/>
              <a:t>E</a:t>
            </a:r>
            <a:r>
              <a:rPr lang="en-US" altLang="zh-TW" sz="2400" i="1" baseline="-25000" smtClean="0"/>
              <a:t>i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c</a:t>
            </a:r>
            <a:r>
              <a:rPr lang="en-US" altLang="zh-TW" sz="2400" smtClean="0"/>
              <a:t>) is the elementary matrix obtained by multiplying the 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-th row of </a:t>
            </a:r>
            <a:r>
              <a:rPr lang="en-US" altLang="zh-TW" sz="2400" i="1" smtClean="0"/>
              <a:t>I</a:t>
            </a:r>
            <a:r>
              <a:rPr lang="en-US" altLang="zh-TW" sz="2400" i="1" baseline="-25000" smtClean="0"/>
              <a:t>n</a:t>
            </a:r>
            <a:r>
              <a:rPr lang="en-US" altLang="zh-TW" sz="2400" smtClean="0"/>
              <a:t> by </a:t>
            </a:r>
            <a:r>
              <a:rPr lang="en-US" altLang="zh-TW" sz="2400" i="1" smtClean="0"/>
              <a:t>c</a:t>
            </a:r>
            <a:r>
              <a:rPr lang="en-US" altLang="zh-TW" sz="2400" smtClean="0"/>
              <a:t> </a:t>
            </a:r>
            <a:r>
              <a:rPr lang="en-US" altLang="zh-TW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sz="2400" smtClean="0"/>
              <a:t> 0</a:t>
            </a:r>
          </a:p>
          <a:p>
            <a:pPr lvl="1" eaLnBrk="1" hangingPunct="1"/>
            <a:r>
              <a:rPr lang="en-US" altLang="zh-TW" sz="2400" i="1" smtClean="0"/>
              <a:t>E</a:t>
            </a:r>
            <a:r>
              <a:rPr lang="en-US" altLang="zh-TW" sz="2400" i="1" baseline="-25000" smtClean="0"/>
              <a:t>ij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c</a:t>
            </a:r>
            <a:r>
              <a:rPr lang="en-US" altLang="zh-TW" sz="2400" smtClean="0"/>
              <a:t>) is the elementary matrix obtained by adding </a:t>
            </a:r>
            <a:r>
              <a:rPr lang="en-US" altLang="zh-TW" sz="2400" i="1" smtClean="0"/>
              <a:t>c</a:t>
            </a:r>
            <a:r>
              <a:rPr lang="en-US" altLang="zh-TW" sz="2400" smtClean="0"/>
              <a:t> times the </a:t>
            </a:r>
            <a:r>
              <a:rPr lang="en-US" altLang="zh-TW" sz="2400" i="1" smtClean="0"/>
              <a:t>j-</a:t>
            </a:r>
            <a:r>
              <a:rPr lang="en-US" altLang="zh-TW" sz="2400" smtClean="0"/>
              <a:t>th row to the 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-th row of </a:t>
            </a:r>
            <a:r>
              <a:rPr lang="en-US" altLang="zh-TW" sz="2400" i="1" smtClean="0"/>
              <a:t>I</a:t>
            </a:r>
            <a:r>
              <a:rPr lang="en-US" altLang="zh-TW" sz="2400" i="1" baseline="-25000" smtClean="0"/>
              <a:t>n</a:t>
            </a:r>
            <a:r>
              <a:rPr lang="en-US" altLang="zh-TW" sz="2400" smtClean="0"/>
              <a:t>, where 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 </a:t>
            </a:r>
            <a:r>
              <a:rPr lang="en-US" altLang="zh-TW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sz="2400" smtClean="0"/>
              <a:t> </a:t>
            </a:r>
            <a:r>
              <a:rPr lang="en-US" altLang="zh-TW" sz="2400" i="1" smtClean="0"/>
              <a:t>j</a:t>
            </a:r>
          </a:p>
          <a:p>
            <a:endParaRPr lang="zh-TW" altLang="en-US" sz="240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8E8FFAB-DF29-470F-A840-9B61AA25AB94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747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9D457EA-E9EF-4049-978A-AFF953963F69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72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1-5 Example 1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Elementary Matrices and Row Operations</a:t>
            </a:r>
            <a:endParaRPr lang="zh-TW" altLang="en-US" dirty="0" smtClean="0"/>
          </a:p>
        </p:txBody>
      </p:sp>
      <p:pic>
        <p:nvPicPr>
          <p:cNvPr id="747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77240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99892" y="5805645"/>
                <a:ext cx="401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92" y="5805645"/>
                <a:ext cx="401135" cy="276999"/>
              </a:xfrm>
              <a:prstGeom prst="rect">
                <a:avLst/>
              </a:prstGeom>
              <a:blipFill>
                <a:blip r:embed="rId4"/>
                <a:stretch>
                  <a:fillRect l="-13846" r="-4615" b="-173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45180" y="5833970"/>
                <a:ext cx="618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180" y="5833970"/>
                <a:ext cx="618631" cy="276999"/>
              </a:xfrm>
              <a:prstGeom prst="rect">
                <a:avLst/>
              </a:prstGeom>
              <a:blipFill>
                <a:blip r:embed="rId5"/>
                <a:stretch>
                  <a:fillRect l="-6863" r="-12745" b="-3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73026" y="5824537"/>
                <a:ext cx="716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26" y="5824537"/>
                <a:ext cx="716415" cy="276999"/>
              </a:xfrm>
              <a:prstGeom prst="rect">
                <a:avLst/>
              </a:prstGeom>
              <a:blipFill>
                <a:blip r:embed="rId6"/>
                <a:stretch>
                  <a:fillRect l="-6838" r="-11966" b="-347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29354" y="5825081"/>
                <a:ext cx="797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(−3)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54" y="5825081"/>
                <a:ext cx="797078" cy="276999"/>
              </a:xfrm>
              <a:prstGeom prst="rect">
                <a:avLst/>
              </a:prstGeom>
              <a:blipFill>
                <a:blip r:embed="rId7"/>
                <a:stretch>
                  <a:fillRect l="-6107" t="-2222" r="-9924" b="-3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CAB9365-7CE1-4994-967A-7079751B81E7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757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977E456-AD3B-4FE4-A2CF-C5DDB0E85607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73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TW" sz="3800" smtClean="0"/>
              <a:t>1-5 </a:t>
            </a:r>
            <a:r>
              <a:rPr lang="en-US" altLang="zh-TW" sz="3600" smtClean="0"/>
              <a:t>Elementary Matrices and Row Operations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7593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Theorem 1.5.1</a:t>
            </a:r>
          </a:p>
          <a:p>
            <a:pPr lvl="1" eaLnBrk="1" hangingPunct="1"/>
            <a:r>
              <a:rPr lang="en-US" altLang="zh-TW" sz="2400" dirty="0" smtClean="0"/>
              <a:t>Suppose that </a:t>
            </a:r>
            <a:r>
              <a:rPr lang="en-US" altLang="zh-TW" sz="2400" i="1" dirty="0" smtClean="0"/>
              <a:t>E</a:t>
            </a:r>
            <a:r>
              <a:rPr lang="en-US" altLang="zh-TW" sz="2400" dirty="0" smtClean="0"/>
              <a:t> is an </a:t>
            </a:r>
            <a:r>
              <a:rPr lang="en-US" altLang="zh-TW" sz="2400" i="1" dirty="0" err="1" smtClean="0"/>
              <a:t>m</a:t>
            </a:r>
            <a:r>
              <a:rPr lang="en-US" altLang="zh-TW" sz="2400" dirty="0" err="1" smtClean="0">
                <a:sym typeface="Symbol" panose="05050102010706020507" pitchFamily="18" charset="2"/>
              </a:rPr>
              <a:t></a:t>
            </a:r>
            <a:r>
              <a:rPr lang="en-US" altLang="zh-TW" sz="2400" i="1" dirty="0" err="1" smtClean="0"/>
              <a:t>m</a:t>
            </a:r>
            <a:r>
              <a:rPr lang="en-US" altLang="zh-TW" sz="2400" dirty="0" smtClean="0"/>
              <a:t> elementary matrix produced by applying a particular elementary row operation to </a:t>
            </a:r>
            <a:r>
              <a:rPr lang="en-US" altLang="zh-TW" sz="2400" i="1" dirty="0" err="1" smtClean="0"/>
              <a:t>I</a:t>
            </a:r>
            <a:r>
              <a:rPr lang="en-US" altLang="zh-TW" sz="2400" i="1" baseline="-25000" dirty="0" err="1" smtClean="0"/>
              <a:t>m</a:t>
            </a:r>
            <a:r>
              <a:rPr lang="en-US" altLang="zh-TW" sz="2400" dirty="0" smtClean="0"/>
              <a:t>, and that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is an </a:t>
            </a:r>
            <a:r>
              <a:rPr lang="en-US" altLang="zh-TW" sz="2400" i="1" dirty="0" err="1" smtClean="0"/>
              <a:t>m</a:t>
            </a:r>
            <a:r>
              <a:rPr lang="en-US" altLang="zh-TW" sz="2400" dirty="0" err="1" smtClean="0">
                <a:sym typeface="Symbol" panose="05050102010706020507" pitchFamily="18" charset="2"/>
              </a:rPr>
              <a:t></a:t>
            </a:r>
            <a:r>
              <a:rPr lang="en-US" altLang="zh-TW" sz="2400" i="1" dirty="0" err="1" smtClean="0"/>
              <a:t>n</a:t>
            </a:r>
            <a:r>
              <a:rPr lang="en-US" altLang="zh-TW" sz="2400" dirty="0" smtClean="0"/>
              <a:t> matrix. Then </a:t>
            </a:r>
            <a:r>
              <a:rPr lang="en-US" altLang="zh-TW" sz="2400" i="1" dirty="0" smtClean="0"/>
              <a:t>EA</a:t>
            </a:r>
            <a:r>
              <a:rPr lang="en-US" altLang="zh-TW" sz="2400" dirty="0" smtClean="0"/>
              <a:t> is the matrix that results from applying that same elementary row operation to </a:t>
            </a:r>
            <a:r>
              <a:rPr lang="en-US" altLang="zh-TW" sz="2400" i="1" dirty="0" smtClean="0"/>
              <a:t>A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23629" y="371703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Proof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: </a:t>
            </a:r>
            <a:r>
              <a:rPr lang="tr-TR" dirty="0" err="1" smtClean="0"/>
              <a:t>Partition</a:t>
            </a:r>
            <a:r>
              <a:rPr lang="tr-TR" dirty="0" smtClean="0"/>
              <a:t> </a:t>
            </a:r>
            <a:r>
              <a:rPr lang="en-US" altLang="zh-TW" i="1" dirty="0" err="1" smtClean="0"/>
              <a:t>I</a:t>
            </a:r>
            <a:r>
              <a:rPr lang="en-US" altLang="zh-TW" i="1" baseline="-25000" dirty="0" err="1" smtClean="0"/>
              <a:t>m</a:t>
            </a:r>
            <a:r>
              <a:rPr lang="tr-TR" altLang="zh-TW" i="1" baseline="-25000" dirty="0" smtClean="0"/>
              <a:t> </a:t>
            </a:r>
            <a:r>
              <a:rPr lang="tr-TR" altLang="zh-TW" dirty="0" err="1" smtClean="0"/>
              <a:t>to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its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rows</a:t>
            </a:r>
            <a:r>
              <a:rPr lang="tr-TR" altLang="zh-TW" dirty="0" smtClean="0"/>
              <a:t>, </a:t>
            </a:r>
            <a:r>
              <a:rPr lang="tr-TR" altLang="zh-TW" dirty="0" err="1" smtClean="0"/>
              <a:t>focus</a:t>
            </a:r>
            <a:r>
              <a:rPr lang="tr-TR" altLang="zh-TW" dirty="0" smtClean="0"/>
              <a:t> on </a:t>
            </a:r>
            <a:r>
              <a:rPr lang="tr-TR" altLang="zh-TW" dirty="0" err="1" smtClean="0"/>
              <a:t>two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rows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for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first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and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third</a:t>
            </a:r>
            <a:r>
              <a:rPr lang="tr-TR" altLang="zh-TW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,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row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52ACA8F-A6BE-4A2A-B8E0-A68A4729BFFE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768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17C1D70-0193-4650-9E24-2DE3ABB91881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74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TW" smtClean="0"/>
              <a:t>1-5 Example 2 </a:t>
            </a:r>
            <a:r>
              <a:rPr lang="en-US" altLang="zh-TW" sz="3600" smtClean="0"/>
              <a:t>(Using Elementary Matrices)</a:t>
            </a:r>
          </a:p>
        </p:txBody>
      </p:sp>
      <p:pic>
        <p:nvPicPr>
          <p:cNvPr id="768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603375"/>
            <a:ext cx="46863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60725"/>
            <a:ext cx="6697663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1A993A9-5BE3-4F92-9A60-30B0DBE1B942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Elementary Linear Algorithm</a:t>
            </a:r>
          </a:p>
        </p:txBody>
      </p:sp>
      <p:sp>
        <p:nvSpPr>
          <p:cNvPr id="778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EF5425E-08FF-4382-A54C-5A2E236AA6FB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75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1-5 Inverse Operations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TW" sz="2900" dirty="0" smtClean="0"/>
              <a:t>If an elementary row operation is applied to an identity matrix</a:t>
            </a:r>
            <a:r>
              <a:rPr lang="en-US" altLang="zh-TW" sz="2900" i="1" dirty="0" smtClean="0"/>
              <a:t> I</a:t>
            </a:r>
            <a:r>
              <a:rPr lang="en-US" altLang="zh-TW" sz="2900" dirty="0" smtClean="0"/>
              <a:t> to produce an elementary matrix </a:t>
            </a:r>
            <a:r>
              <a:rPr lang="en-US" altLang="zh-TW" sz="2900" i="1" dirty="0" smtClean="0"/>
              <a:t>E</a:t>
            </a:r>
            <a:r>
              <a:rPr lang="en-US" altLang="zh-TW" sz="2900" dirty="0" smtClean="0"/>
              <a:t>, then there </a:t>
            </a:r>
            <a:r>
              <a:rPr lang="tr-TR" altLang="zh-TW" sz="2900" dirty="0" err="1" smtClean="0"/>
              <a:t>exists</a:t>
            </a:r>
            <a:r>
              <a:rPr lang="en-US" altLang="zh-TW" sz="2900" dirty="0" smtClean="0"/>
              <a:t> a second row operation that, when applied to </a:t>
            </a:r>
            <a:r>
              <a:rPr lang="en-US" altLang="zh-TW" sz="2900" i="1" dirty="0" smtClean="0"/>
              <a:t>E</a:t>
            </a:r>
            <a:r>
              <a:rPr lang="en-US" altLang="zh-TW" sz="2900" dirty="0" smtClean="0"/>
              <a:t>, produces </a:t>
            </a:r>
            <a:r>
              <a:rPr lang="en-US" altLang="zh-TW" sz="2900" i="1" dirty="0" smtClean="0"/>
              <a:t>I</a:t>
            </a:r>
            <a:r>
              <a:rPr lang="en-US" altLang="zh-TW" sz="2900" dirty="0" smtClean="0"/>
              <a:t> back again</a:t>
            </a:r>
            <a:endParaRPr lang="zh-TW" altLang="en-US" sz="29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19200" y="3429000"/>
          <a:ext cx="6705600" cy="2362201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2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operation on 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That produces E</a:t>
                      </a:r>
                      <a:endParaRPr kumimoji="0" lang="zh-TW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Row operation on 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That produces I</a:t>
                      </a:r>
                      <a:endParaRPr kumimoji="0" lang="zh-TW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Multiply row i by c≠0</a:t>
                      </a:r>
                      <a:endParaRPr kumimoji="0" lang="zh-TW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Multiply row i by 1/c</a:t>
                      </a:r>
                      <a:endParaRPr kumimoji="0" lang="zh-TW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Interchange row i and j</a:t>
                      </a:r>
                      <a:endParaRPr kumimoji="0" lang="zh-TW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Interchange row i and j</a:t>
                      </a:r>
                      <a:endParaRPr kumimoji="0" lang="zh-TW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Add c times row i to row j</a:t>
                      </a:r>
                      <a:endParaRPr kumimoji="0" lang="zh-TW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Add -c times row i to row j</a:t>
                      </a:r>
                      <a:endParaRPr kumimoji="0" lang="zh-TW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1-5 Inverse Operations</a:t>
            </a:r>
            <a:endParaRPr lang="zh-TW" altLang="en-US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zh-TW" smtClean="0"/>
              <a:t>Examples</a:t>
            </a:r>
          </a:p>
        </p:txBody>
      </p:sp>
      <p:pic>
        <p:nvPicPr>
          <p:cNvPr id="78852" name="Picture 5" descr="照片 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60960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39952" y="1219200"/>
                <a:ext cx="623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(7)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219200"/>
                <a:ext cx="623953" cy="276999"/>
              </a:xfrm>
              <a:prstGeom prst="rect">
                <a:avLst/>
              </a:prstGeom>
              <a:blipFill>
                <a:blip r:embed="rId4"/>
                <a:stretch>
                  <a:fillRect l="-6863" r="-13725" b="-3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40152" y="1179919"/>
                <a:ext cx="8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(1/7)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179919"/>
                <a:ext cx="866006" cy="276999"/>
              </a:xfrm>
              <a:prstGeom prst="rect">
                <a:avLst/>
              </a:prstGeom>
              <a:blipFill>
                <a:blip r:embed="rId5"/>
                <a:stretch>
                  <a:fillRect l="-4930" t="-2222" r="-9155" b="-3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86328" y="2833299"/>
                <a:ext cx="395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328" y="2833299"/>
                <a:ext cx="395814" cy="276999"/>
              </a:xfrm>
              <a:prstGeom prst="rect">
                <a:avLst/>
              </a:prstGeom>
              <a:blipFill>
                <a:blip r:embed="rId6"/>
                <a:stretch>
                  <a:fillRect l="-13846" r="-3077" b="-1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75248" y="2833300"/>
                <a:ext cx="395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248" y="2833300"/>
                <a:ext cx="395814" cy="276999"/>
              </a:xfrm>
              <a:prstGeom prst="rect">
                <a:avLst/>
              </a:prstGeom>
              <a:blipFill>
                <a:blip r:embed="rId7"/>
                <a:stretch>
                  <a:fillRect l="-12308" r="-3077" b="-1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39952" y="4253512"/>
                <a:ext cx="716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253512"/>
                <a:ext cx="716415" cy="276999"/>
              </a:xfrm>
              <a:prstGeom prst="rect">
                <a:avLst/>
              </a:prstGeom>
              <a:blipFill>
                <a:blip r:embed="rId8"/>
                <a:stretch>
                  <a:fillRect l="-5932" r="-11017" b="-3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20780" y="4253076"/>
                <a:ext cx="889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(−5)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80" y="4253076"/>
                <a:ext cx="889539" cy="276999"/>
              </a:xfrm>
              <a:prstGeom prst="rect">
                <a:avLst/>
              </a:prstGeom>
              <a:blipFill>
                <a:blip r:embed="rId9"/>
                <a:stretch>
                  <a:fillRect l="-5479" t="-2222" r="-8904" b="-3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490A17E-274F-4A74-B72E-8954A0EACEA3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798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C54CA6E-D537-49E3-8BC1-B14D7BFBE3B3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77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Theorem 1.5.2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Elementary Matrices and Nonsingularity</a:t>
            </a:r>
          </a:p>
          <a:p>
            <a:pPr lvl="1" eaLnBrk="1" hangingPunct="1"/>
            <a:r>
              <a:rPr lang="en-US" altLang="zh-TW" sz="2400" smtClean="0"/>
              <a:t>Each elementary matrix is </a:t>
            </a:r>
            <a:r>
              <a:rPr lang="en-US" altLang="zh-TW" sz="2400" smtClean="0">
                <a:solidFill>
                  <a:srgbClr val="FF0000"/>
                </a:solidFill>
              </a:rPr>
              <a:t>nonsingular</a:t>
            </a:r>
            <a:r>
              <a:rPr lang="en-US" altLang="zh-TW" sz="2400" smtClean="0"/>
              <a:t>, and its inverse is itself an elementary matrix. More precisely,</a:t>
            </a:r>
          </a:p>
          <a:p>
            <a:pPr lvl="1" eaLnBrk="1" hangingPunct="1"/>
            <a:r>
              <a:rPr lang="en-US" altLang="zh-TW" sz="2400" i="1" smtClean="0"/>
              <a:t>E</a:t>
            </a:r>
            <a:r>
              <a:rPr lang="en-US" altLang="zh-TW" sz="2400" i="1" baseline="-25000" smtClean="0"/>
              <a:t>ij</a:t>
            </a:r>
            <a:r>
              <a:rPr lang="en-US" altLang="zh-TW" sz="2400" baseline="30000" smtClean="0"/>
              <a:t>-1</a:t>
            </a:r>
            <a:r>
              <a:rPr lang="en-US" altLang="zh-TW" sz="2400" smtClean="0"/>
              <a:t> = </a:t>
            </a:r>
            <a:r>
              <a:rPr lang="en-US" altLang="zh-TW" sz="2400" i="1" smtClean="0"/>
              <a:t>E</a:t>
            </a:r>
            <a:r>
              <a:rPr lang="en-US" altLang="zh-TW" sz="2400" i="1" baseline="-25000" smtClean="0"/>
              <a:t>ji</a:t>
            </a:r>
            <a:r>
              <a:rPr lang="en-US" altLang="zh-TW" sz="2400" smtClean="0"/>
              <a:t> (= </a:t>
            </a:r>
            <a:r>
              <a:rPr lang="en-US" altLang="zh-TW" sz="2400" i="1" smtClean="0"/>
              <a:t>E</a:t>
            </a:r>
            <a:r>
              <a:rPr lang="en-US" altLang="zh-TW" sz="2400" i="1" baseline="-25000" smtClean="0"/>
              <a:t>ij</a:t>
            </a:r>
            <a:r>
              <a:rPr lang="en-US" altLang="zh-TW" sz="2400" smtClean="0"/>
              <a:t>)</a:t>
            </a:r>
          </a:p>
          <a:p>
            <a:pPr lvl="1" eaLnBrk="1" hangingPunct="1"/>
            <a:r>
              <a:rPr lang="en-US" altLang="zh-TW" sz="2400" i="1" smtClean="0"/>
              <a:t>E</a:t>
            </a:r>
            <a:r>
              <a:rPr lang="en-US" altLang="zh-TW" sz="2400" i="1" baseline="-25000" smtClean="0"/>
              <a:t>i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c</a:t>
            </a:r>
            <a:r>
              <a:rPr lang="en-US" altLang="zh-TW" sz="2400" smtClean="0"/>
              <a:t>)</a:t>
            </a:r>
            <a:r>
              <a:rPr lang="en-US" altLang="zh-TW" sz="2400" baseline="30000" smtClean="0"/>
              <a:t>-1</a:t>
            </a:r>
            <a:r>
              <a:rPr lang="en-US" altLang="zh-TW" sz="2400" smtClean="0"/>
              <a:t>  = </a:t>
            </a:r>
            <a:r>
              <a:rPr lang="en-US" altLang="zh-TW" sz="2400" i="1" smtClean="0"/>
              <a:t>E</a:t>
            </a:r>
            <a:r>
              <a:rPr lang="en-US" altLang="zh-TW" sz="2400" i="1" baseline="-25000" smtClean="0"/>
              <a:t>i</a:t>
            </a:r>
            <a:r>
              <a:rPr lang="en-US" altLang="zh-TW" sz="2400" smtClean="0"/>
              <a:t>(1/</a:t>
            </a:r>
            <a:r>
              <a:rPr lang="en-US" altLang="zh-TW" sz="2400" i="1" smtClean="0"/>
              <a:t>c</a:t>
            </a:r>
            <a:r>
              <a:rPr lang="en-US" altLang="zh-TW" sz="2400" smtClean="0"/>
              <a:t>) with </a:t>
            </a:r>
            <a:r>
              <a:rPr lang="en-US" altLang="zh-TW" sz="2400" i="1" smtClean="0"/>
              <a:t>c</a:t>
            </a:r>
            <a:r>
              <a:rPr lang="en-US" altLang="zh-TW" sz="2400" smtClean="0"/>
              <a:t> </a:t>
            </a:r>
            <a:r>
              <a:rPr lang="en-US" altLang="zh-TW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sz="2400" smtClean="0"/>
              <a:t> 0</a:t>
            </a:r>
          </a:p>
          <a:p>
            <a:pPr lvl="1" eaLnBrk="1" hangingPunct="1"/>
            <a:r>
              <a:rPr lang="en-US" altLang="zh-TW" sz="2400" i="1" smtClean="0"/>
              <a:t>E</a:t>
            </a:r>
            <a:r>
              <a:rPr lang="en-US" altLang="zh-TW" sz="2400" i="1" baseline="-25000" smtClean="0"/>
              <a:t>ij</a:t>
            </a:r>
            <a:r>
              <a:rPr lang="en-US" altLang="zh-TW" sz="2400" smtClean="0"/>
              <a:t>(</a:t>
            </a:r>
            <a:r>
              <a:rPr lang="en-US" altLang="zh-TW" sz="2400" i="1" smtClean="0"/>
              <a:t>c</a:t>
            </a:r>
            <a:r>
              <a:rPr lang="en-US" altLang="zh-TW" sz="2400" smtClean="0"/>
              <a:t>)</a:t>
            </a:r>
            <a:r>
              <a:rPr lang="en-US" altLang="zh-TW" sz="2400" baseline="30000" smtClean="0"/>
              <a:t>-1</a:t>
            </a:r>
            <a:r>
              <a:rPr lang="en-US" altLang="zh-TW" sz="2400" smtClean="0"/>
              <a:t>  = </a:t>
            </a:r>
            <a:r>
              <a:rPr lang="en-US" altLang="zh-TW" sz="2400" i="1" smtClean="0"/>
              <a:t>E</a:t>
            </a:r>
            <a:r>
              <a:rPr lang="en-US" altLang="zh-TW" sz="2400" i="1" baseline="-25000" smtClean="0"/>
              <a:t>ij</a:t>
            </a:r>
            <a:r>
              <a:rPr lang="en-US" altLang="zh-TW" sz="2400" smtClean="0"/>
              <a:t>(-</a:t>
            </a:r>
            <a:r>
              <a:rPr lang="en-US" altLang="zh-TW" sz="2400" i="1" smtClean="0"/>
              <a:t>c</a:t>
            </a:r>
            <a:r>
              <a:rPr lang="en-US" altLang="zh-TW" sz="2400" smtClean="0"/>
              <a:t>) with 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 </a:t>
            </a:r>
            <a:r>
              <a:rPr lang="en-US" altLang="zh-TW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sz="2400" smtClean="0"/>
              <a:t> </a:t>
            </a:r>
            <a:r>
              <a:rPr lang="en-US" altLang="zh-TW" sz="2400" i="1" smtClean="0"/>
              <a:t>j</a:t>
            </a:r>
            <a:r>
              <a:rPr lang="en-US" altLang="zh-TW" sz="2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58D0D1E-284A-4BA4-8D3D-B20D044CA815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809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DE15334-EF65-40EC-8170-D96510040AC4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78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Theorem 1.5.3(Equivalent Statements)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an </a:t>
            </a:r>
            <a:r>
              <a:rPr lang="en-US" altLang="zh-TW" i="1" dirty="0" err="1" smtClean="0"/>
              <a:t>n</a:t>
            </a:r>
            <a:r>
              <a:rPr lang="en-US" altLang="zh-TW" dirty="0" err="1" smtClean="0">
                <a:sym typeface="Symbol" panose="05050102010706020507" pitchFamily="18" charset="2"/>
              </a:rPr>
              <a:t>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 matrix, then the following statements are equivalent, that is, all true or all false</a:t>
            </a: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US" altLang="zh-TW" i="1" dirty="0" smtClean="0"/>
              <a:t>A</a:t>
            </a:r>
            <a:r>
              <a:rPr lang="en-US" altLang="zh-TW" dirty="0" smtClean="0"/>
              <a:t> is invertible</a:t>
            </a: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US" altLang="zh-TW" i="1" dirty="0" smtClean="0"/>
              <a:t>A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 = </a:t>
            </a:r>
            <a:r>
              <a:rPr lang="en-US" altLang="zh-TW" b="1" dirty="0" smtClean="0"/>
              <a:t>0</a:t>
            </a:r>
            <a:r>
              <a:rPr lang="en-US" altLang="zh-TW" dirty="0" smtClean="0"/>
              <a:t> has only the trivial solution</a:t>
            </a:r>
            <a:r>
              <a:rPr lang="tr-TR" altLang="zh-TW" dirty="0" smtClean="0"/>
              <a:t> </a:t>
            </a:r>
            <a:endParaRPr lang="en-US" altLang="zh-TW" dirty="0" smtClean="0"/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US" altLang="zh-TW" dirty="0" smtClean="0"/>
              <a:t>The reduced row-echelon form of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</a:t>
            </a:r>
            <a:r>
              <a:rPr lang="en-US" altLang="zh-TW" i="1" dirty="0" smtClean="0"/>
              <a:t>I</a:t>
            </a:r>
            <a:r>
              <a:rPr lang="en-US" altLang="zh-TW" i="1" baseline="-25000" dirty="0" smtClean="0"/>
              <a:t>n</a:t>
            </a: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US" altLang="zh-TW" i="1" dirty="0" smtClean="0"/>
              <a:t>A</a:t>
            </a:r>
            <a:r>
              <a:rPr lang="en-US" altLang="zh-TW" dirty="0" smtClean="0"/>
              <a:t> is expressible as a product of elementary matrices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1580" y="396906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1.=&gt;2 :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35696" y="3971089"/>
                <a:ext cx="2387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71089"/>
                <a:ext cx="2387641" cy="276999"/>
              </a:xfrm>
              <a:prstGeom prst="rect">
                <a:avLst/>
              </a:prstGeom>
              <a:blipFill>
                <a:blip r:embed="rId3"/>
                <a:stretch>
                  <a:fillRect l="-510" t="-2174" r="-1531" b="-869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1579" y="445110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2.=&gt;3 :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5696" y="4497271"/>
                <a:ext cx="1607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⋮0]→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⋮0]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497271"/>
                <a:ext cx="1607748" cy="276999"/>
              </a:xfrm>
              <a:prstGeom prst="rect">
                <a:avLst/>
              </a:prstGeom>
              <a:blipFill>
                <a:blip r:embed="rId4"/>
                <a:stretch>
                  <a:fillRect l="-4545" t="-2222" r="-4545" b="-4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91578" y="492168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3.=&gt;4 :                                =&gt;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3445" y="4921683"/>
                <a:ext cx="1581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45" y="4921683"/>
                <a:ext cx="1581267" cy="276999"/>
              </a:xfrm>
              <a:prstGeom prst="rect">
                <a:avLst/>
              </a:prstGeom>
              <a:blipFill>
                <a:blip r:embed="rId5"/>
                <a:stretch>
                  <a:fillRect l="-2703" r="-2317" b="-173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24034" y="4870322"/>
                <a:ext cx="2095766" cy="379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zh-TW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altLang="zh-TW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tr-TR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tr-TR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tr-TR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034" y="4870322"/>
                <a:ext cx="2095766" cy="379719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91577" y="5504974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</a:t>
            </a:r>
            <a:r>
              <a:rPr lang="tr-TR" dirty="0" smtClean="0"/>
              <a:t>.=&gt;</a:t>
            </a:r>
            <a:r>
              <a:rPr lang="tr-TR" dirty="0"/>
              <a:t>1</a:t>
            </a:r>
            <a:r>
              <a:rPr lang="tr-TR" dirty="0" smtClean="0"/>
              <a:t> :    </a:t>
            </a:r>
            <a:r>
              <a:rPr lang="tr-TR" dirty="0" err="1" smtClean="0"/>
              <a:t>Each</a:t>
            </a:r>
            <a:r>
              <a:rPr lang="tr-TR" dirty="0" smtClean="0"/>
              <a:t>             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consequently</a:t>
            </a:r>
            <a:r>
              <a:rPr lang="tr-TR" dirty="0" smtClean="0"/>
              <a:t>                            is </a:t>
            </a:r>
            <a:r>
              <a:rPr lang="tr-TR" dirty="0" err="1" smtClean="0"/>
              <a:t>invertible</a:t>
            </a:r>
            <a:endParaRPr lang="tr-TR" dirty="0" smtClean="0"/>
          </a:p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fact</a:t>
            </a:r>
            <a:r>
              <a:rPr lang="tr-TR" dirty="0" smtClean="0"/>
              <a:t>                             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inverse</a:t>
            </a:r>
            <a:r>
              <a:rPr lang="tr-TR" dirty="0" smtClean="0"/>
              <a:t> of a </a:t>
            </a:r>
            <a:r>
              <a:rPr lang="tr-TR" dirty="0" err="1" smtClean="0"/>
              <a:t>product</a:t>
            </a:r>
            <a:r>
              <a:rPr lang="tr-TR" dirty="0" smtClean="0"/>
              <a:t>.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92937" y="5459256"/>
                <a:ext cx="631263" cy="415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937" y="5459256"/>
                <a:ext cx="631263" cy="415050"/>
              </a:xfrm>
              <a:prstGeom prst="rect">
                <a:avLst/>
              </a:prstGeom>
              <a:blipFill>
                <a:blip r:embed="rId7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59937" y="5435774"/>
                <a:ext cx="1646285" cy="379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tr-TR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tr-TR" altLang="zh-TW" i="1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tr-TR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tr-TR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937" y="5435774"/>
                <a:ext cx="1646285" cy="379719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01687" y="5771783"/>
                <a:ext cx="1895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87" y="5771783"/>
                <a:ext cx="1895134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70787E54-CB70-4958-BF39-13F4C8B1F5C4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819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07B1238-C680-4DB7-BC9C-74D52D4ACC20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79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1-5 A Method for Inverting Matrices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To find the inverse of an invertible matrix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we must find a sequence of elementary row operations that reduces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to the identity and then perform this same sequence of operations on </a:t>
            </a:r>
            <a:r>
              <a:rPr lang="en-US" altLang="zh-TW" i="1" dirty="0" smtClean="0"/>
              <a:t>I</a:t>
            </a:r>
            <a:r>
              <a:rPr lang="en-US" altLang="zh-TW" i="1" baseline="-25000" dirty="0" smtClean="0"/>
              <a:t>n</a:t>
            </a:r>
            <a:r>
              <a:rPr lang="en-US" altLang="zh-TW" dirty="0" smtClean="0"/>
              <a:t> to obtain </a:t>
            </a:r>
            <a:r>
              <a:rPr lang="en-US" altLang="zh-TW" i="1" dirty="0" smtClean="0"/>
              <a:t>A</a:t>
            </a:r>
            <a:r>
              <a:rPr lang="en-US" altLang="zh-TW" baseline="30000" dirty="0" smtClean="0"/>
              <a:t>-1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tr-TR" altLang="zh-TW" dirty="0" err="1" smtClean="0"/>
              <a:t>In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other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words</a:t>
            </a:r>
            <a:r>
              <a:rPr lang="tr-TR" altLang="zh-TW" dirty="0" smtClean="0"/>
              <a:t>:</a:t>
            </a:r>
            <a:r>
              <a:rPr lang="en-US" altLang="zh-TW" dirty="0" smtClean="0"/>
              <a:t> </a:t>
            </a:r>
          </a:p>
          <a:p>
            <a:pPr lvl="1" eaLnBrk="1" hangingPunct="1"/>
            <a:r>
              <a:rPr lang="en-US" altLang="zh-TW" dirty="0" smtClean="0"/>
              <a:t>Suppose we can find elementary matrices </a:t>
            </a:r>
            <a:r>
              <a:rPr lang="en-US" altLang="zh-TW" i="1" dirty="0" smtClean="0"/>
              <a:t>E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E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…, </a:t>
            </a:r>
            <a:r>
              <a:rPr lang="en-US" altLang="zh-TW" i="1" dirty="0" err="1" smtClean="0"/>
              <a:t>E</a:t>
            </a:r>
            <a:r>
              <a:rPr lang="en-US" altLang="zh-TW" i="1" baseline="-25000" dirty="0" err="1" smtClean="0"/>
              <a:t>k</a:t>
            </a:r>
            <a:r>
              <a:rPr lang="en-US" altLang="zh-TW" dirty="0" smtClean="0"/>
              <a:t> such that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TW" i="1" dirty="0" err="1" smtClean="0"/>
              <a:t>E</a:t>
            </a:r>
            <a:r>
              <a:rPr lang="en-US" altLang="zh-TW" i="1" baseline="-25000" dirty="0" err="1" smtClean="0"/>
              <a:t>k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… </a:t>
            </a:r>
            <a:r>
              <a:rPr lang="en-US" altLang="zh-TW" i="1" dirty="0" smtClean="0"/>
              <a:t>E</a:t>
            </a:r>
            <a:r>
              <a:rPr lang="en-US" altLang="zh-TW" baseline="-25000" dirty="0" smtClean="0"/>
              <a:t>2 </a:t>
            </a:r>
            <a:r>
              <a:rPr lang="en-US" altLang="zh-TW" i="1" dirty="0" smtClean="0"/>
              <a:t>E</a:t>
            </a:r>
            <a:r>
              <a:rPr lang="en-US" altLang="zh-TW" baseline="-25000" dirty="0" smtClean="0"/>
              <a:t>1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I</a:t>
            </a:r>
            <a:r>
              <a:rPr lang="en-US" altLang="zh-TW" i="1" baseline="-25000" dirty="0" smtClean="0"/>
              <a:t>n</a:t>
            </a:r>
            <a:endParaRPr lang="en-US" altLang="zh-TW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	then 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TW" i="1" dirty="0" smtClean="0"/>
              <a:t>A</a:t>
            </a:r>
            <a:r>
              <a:rPr lang="en-US" altLang="zh-TW" baseline="30000" dirty="0" smtClean="0"/>
              <a:t>-1</a:t>
            </a:r>
            <a:r>
              <a:rPr lang="en-US" altLang="zh-TW" i="1" dirty="0" smtClean="0"/>
              <a:t> = </a:t>
            </a:r>
            <a:r>
              <a:rPr lang="en-US" altLang="zh-TW" i="1" dirty="0" err="1" smtClean="0"/>
              <a:t>E</a:t>
            </a:r>
            <a:r>
              <a:rPr lang="en-US" altLang="zh-TW" i="1" baseline="-25000" dirty="0" err="1" smtClean="0"/>
              <a:t>k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… </a:t>
            </a:r>
            <a:r>
              <a:rPr lang="en-US" altLang="zh-TW" i="1" dirty="0" smtClean="0"/>
              <a:t>E</a:t>
            </a:r>
            <a:r>
              <a:rPr lang="en-US" altLang="zh-TW" baseline="-25000" dirty="0" smtClean="0"/>
              <a:t>2 </a:t>
            </a:r>
            <a:r>
              <a:rPr lang="en-US" altLang="zh-TW" i="1" dirty="0" smtClean="0"/>
              <a:t>E</a:t>
            </a:r>
            <a:r>
              <a:rPr lang="en-US" altLang="zh-TW" baseline="-25000" dirty="0" smtClean="0"/>
              <a:t>1 </a:t>
            </a:r>
            <a:r>
              <a:rPr lang="en-US" altLang="zh-TW" i="1" dirty="0" smtClean="0"/>
              <a:t>I</a:t>
            </a:r>
            <a:r>
              <a:rPr lang="en-US" altLang="zh-TW" i="1" baseline="-25000" dirty="0" smtClean="0"/>
              <a:t>n</a:t>
            </a:r>
            <a:r>
              <a:rPr lang="en-US" altLang="zh-TW" dirty="0" smtClean="0"/>
              <a:t> </a:t>
            </a:r>
          </a:p>
          <a:p>
            <a:pPr lvl="1" eaLnBrk="1" hangingPunct="1"/>
            <a:endParaRPr lang="en-US" altLang="zh-TW" baseline="30000" dirty="0" smtClean="0"/>
          </a:p>
          <a:p>
            <a:pPr eaLnBrk="1" hangingPunct="1"/>
            <a:endParaRPr lang="en-US" altLang="zh-TW" baseline="30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24200" y="3320988"/>
                <a:ext cx="4591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tr-TR" dirty="0" smtClean="0"/>
                  <a:t>]</a:t>
                </a:r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320988"/>
                <a:ext cx="4591963" cy="276999"/>
              </a:xfrm>
              <a:prstGeom prst="rect">
                <a:avLst/>
              </a:prstGeom>
              <a:blipFill>
                <a:blip r:embed="rId3"/>
                <a:stretch>
                  <a:fillRect l="-133" t="-28889" r="-2258" b="-5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1A629BB-8AC6-4738-9481-C422E11DC846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102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FDF4A09-DF23-4C5D-ADB7-22F8B974C9E2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8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1-1 Augmented Matrices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The location of the +</a:t>
            </a:r>
            <a:r>
              <a:rPr lang="en-US" altLang="zh-TW" sz="2400" smtClean="0">
                <a:sym typeface="Symbol" panose="05050102010706020507" pitchFamily="18" charset="2"/>
              </a:rPr>
              <a:t></a:t>
            </a:r>
            <a:r>
              <a:rPr lang="en-US" altLang="zh-TW" sz="2400" smtClean="0"/>
              <a:t>s, the </a:t>
            </a:r>
            <a:r>
              <a:rPr lang="en-US" altLang="zh-TW" sz="2400" i="1" smtClean="0"/>
              <a:t>x</a:t>
            </a:r>
            <a:r>
              <a:rPr lang="en-US" altLang="zh-TW" sz="2400" smtClean="0">
                <a:sym typeface="Symbol" panose="05050102010706020507" pitchFamily="18" charset="2"/>
              </a:rPr>
              <a:t></a:t>
            </a:r>
            <a:r>
              <a:rPr lang="en-US" altLang="zh-TW" sz="2400" smtClean="0"/>
              <a:t>s, and the =</a:t>
            </a:r>
            <a:r>
              <a:rPr lang="en-US" altLang="zh-TW" sz="2400" smtClean="0">
                <a:sym typeface="Symbol" panose="05050102010706020507" pitchFamily="18" charset="2"/>
              </a:rPr>
              <a:t></a:t>
            </a:r>
            <a:r>
              <a:rPr lang="en-US" altLang="zh-TW" sz="2400" smtClean="0"/>
              <a:t>s can be abbreviated by writing only the rectangular array of numbers.</a:t>
            </a:r>
          </a:p>
          <a:p>
            <a:pPr eaLnBrk="1" hangingPunct="1"/>
            <a:r>
              <a:rPr lang="en-US" altLang="zh-TW" sz="2400" smtClean="0"/>
              <a:t>This is called the </a:t>
            </a:r>
            <a:r>
              <a:rPr lang="en-US" altLang="zh-TW" sz="2400" smtClean="0">
                <a:solidFill>
                  <a:srgbClr val="FF0000"/>
                </a:solidFill>
              </a:rPr>
              <a:t>augmented matrix</a:t>
            </a:r>
            <a:r>
              <a:rPr lang="en-US" altLang="zh-TW" sz="2400" smtClean="0"/>
              <a:t> for the system.</a:t>
            </a:r>
          </a:p>
          <a:p>
            <a:pPr eaLnBrk="1" hangingPunct="1"/>
            <a:r>
              <a:rPr lang="en-US" altLang="zh-TW" sz="2400" smtClean="0"/>
              <a:t>It must be written in the same order in each equation as the unknowns and the constants must be on the right</a:t>
            </a:r>
            <a:endParaRPr lang="zh-TW" altLang="en-US" sz="2400" smtClean="0"/>
          </a:p>
        </p:txBody>
      </p:sp>
      <p:graphicFrame>
        <p:nvGraphicFramePr>
          <p:cNvPr id="10247" name="Object 4"/>
          <p:cNvGraphicFramePr>
            <a:graphicFrameLocks noChangeAspect="1"/>
          </p:cNvGraphicFramePr>
          <p:nvPr/>
        </p:nvGraphicFramePr>
        <p:xfrm>
          <a:off x="720725" y="4191000"/>
          <a:ext cx="3241675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" name="方程式" r:id="rId3" imgW="1828800" imgH="914400" progId="Equation.3">
                  <p:embed/>
                </p:oleObj>
              </mc:Choice>
              <mc:Fallback>
                <p:oleObj name="方程式" r:id="rId3" imgW="18288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191000"/>
                        <a:ext cx="3241675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8" name="Group 10"/>
          <p:cNvGrpSpPr>
            <a:grpSpLocks/>
          </p:cNvGrpSpPr>
          <p:nvPr/>
        </p:nvGrpSpPr>
        <p:grpSpPr bwMode="auto">
          <a:xfrm>
            <a:off x="4572000" y="3733800"/>
            <a:ext cx="3960813" cy="2087563"/>
            <a:chOff x="3152" y="2160"/>
            <a:chExt cx="2495" cy="1315"/>
          </a:xfrm>
        </p:grpSpPr>
        <p:graphicFrame>
          <p:nvGraphicFramePr>
            <p:cNvPr id="10249" name="Object 5"/>
            <p:cNvGraphicFramePr>
              <a:graphicFrameLocks noChangeAspect="1"/>
            </p:cNvGraphicFramePr>
            <p:nvPr/>
          </p:nvGraphicFramePr>
          <p:xfrm>
            <a:off x="3152" y="2454"/>
            <a:ext cx="1587" cy="1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3" name="方程式" r:id="rId5" imgW="1459866" imgH="939392" progId="Equation.3">
                    <p:embed/>
                  </p:oleObj>
                </mc:Choice>
                <mc:Fallback>
                  <p:oleObj name="方程式" r:id="rId5" imgW="1459866" imgH="93939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454"/>
                          <a:ext cx="1587" cy="10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Line 6"/>
            <p:cNvSpPr>
              <a:spLocks noChangeShapeType="1"/>
            </p:cNvSpPr>
            <p:nvPr/>
          </p:nvSpPr>
          <p:spPr bwMode="auto">
            <a:xfrm>
              <a:off x="3334" y="234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251" name="Line 7"/>
            <p:cNvSpPr>
              <a:spLocks noChangeShapeType="1"/>
            </p:cNvSpPr>
            <p:nvPr/>
          </p:nvSpPr>
          <p:spPr bwMode="auto">
            <a:xfrm flipH="1">
              <a:off x="4785" y="261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0252" name="Text Box 8"/>
            <p:cNvSpPr txBox="1">
              <a:spLocks noChangeArrowheads="1"/>
            </p:cNvSpPr>
            <p:nvPr/>
          </p:nvSpPr>
          <p:spPr bwMode="auto">
            <a:xfrm>
              <a:off x="3243" y="2160"/>
              <a:ext cx="11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600">
                  <a:latin typeface="Tahoma" panose="020B0604030504040204" pitchFamily="34" charset="0"/>
                </a:rPr>
                <a:t> </a:t>
              </a:r>
              <a:r>
                <a:rPr lang="en-US" altLang="zh-TW" sz="1600">
                  <a:latin typeface="Times New Roman" panose="02020603050405020304" pitchFamily="18" charset="0"/>
                </a:rPr>
                <a:t>1th column</a:t>
              </a:r>
            </a:p>
          </p:txBody>
        </p:sp>
        <p:sp>
          <p:nvSpPr>
            <p:cNvPr id="10253" name="Text Box 9"/>
            <p:cNvSpPr txBox="1">
              <a:spLocks noChangeArrowheads="1"/>
            </p:cNvSpPr>
            <p:nvPr/>
          </p:nvSpPr>
          <p:spPr bwMode="auto">
            <a:xfrm>
              <a:off x="5012" y="2492"/>
              <a:ext cx="6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Times New Roman" panose="02020603050405020304" pitchFamily="18" charset="0"/>
                </a:rPr>
                <a:t>1th row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 flipH="1">
            <a:off x="6477000" y="4343400"/>
            <a:ext cx="0" cy="1296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8116D38-4A36-42F9-8A9A-D5EBBB6B793E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829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3CB27F1-10F7-4E44-BDFF-8723FB5C7A51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80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1-5 Example 4 </a:t>
            </a:r>
            <a:br>
              <a:rPr lang="en-US" altLang="zh-TW" sz="3800" smtClean="0"/>
            </a:br>
            <a:r>
              <a:rPr lang="en-US" altLang="zh-TW" sz="3800" smtClean="0"/>
              <a:t>(Using Row Operations to Find A</a:t>
            </a:r>
            <a:r>
              <a:rPr lang="en-US" altLang="zh-TW" sz="3800" baseline="30000" smtClean="0"/>
              <a:t>-1</a:t>
            </a:r>
            <a:r>
              <a:rPr lang="en-US" altLang="zh-TW" sz="3800" smtClean="0"/>
              <a:t>)</a:t>
            </a:r>
          </a:p>
        </p:txBody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Find the inverse of</a:t>
            </a:r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r>
              <a:rPr lang="en-US" altLang="zh-TW" dirty="0" smtClean="0"/>
              <a:t>Solution:</a:t>
            </a:r>
          </a:p>
          <a:p>
            <a:pPr lvl="1" eaLnBrk="1" hangingPunct="1"/>
            <a:r>
              <a:rPr lang="en-US" altLang="zh-TW" dirty="0" smtClean="0"/>
              <a:t>To accomplish this we shall adjoin the identity matrix to the right side of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thereby producing a matrix of the form [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| 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]</a:t>
            </a:r>
          </a:p>
          <a:p>
            <a:pPr lvl="1" eaLnBrk="1" hangingPunct="1"/>
            <a:r>
              <a:rPr lang="en-US" altLang="zh-TW" dirty="0" smtClean="0"/>
              <a:t>We shall apply row operations to this matrix until the left side is reduced to 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; these operations will convert the right side to </a:t>
            </a:r>
            <a:r>
              <a:rPr lang="en-US" altLang="zh-TW" i="1" dirty="0" smtClean="0"/>
              <a:t>A</a:t>
            </a:r>
            <a:r>
              <a:rPr lang="en-US" altLang="zh-TW" baseline="30000" dirty="0" smtClean="0"/>
              <a:t>-1</a:t>
            </a:r>
            <a:r>
              <a:rPr lang="en-US" altLang="zh-TW" dirty="0" smtClean="0"/>
              <a:t>, so that the final matrix will have the form [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 | </a:t>
            </a:r>
            <a:r>
              <a:rPr lang="en-US" altLang="zh-TW" i="1" dirty="0" smtClean="0"/>
              <a:t>A</a:t>
            </a:r>
            <a:r>
              <a:rPr lang="en-US" altLang="zh-TW" baseline="30000" dirty="0" smtClean="0"/>
              <a:t>-1</a:t>
            </a:r>
            <a:r>
              <a:rPr lang="en-US" altLang="zh-TW" dirty="0" smtClean="0"/>
              <a:t>]</a:t>
            </a:r>
            <a:endParaRPr lang="tr-TR" altLang="zh-TW" dirty="0" smtClean="0"/>
          </a:p>
          <a:p>
            <a:pPr lvl="1" eaLnBrk="1" hangingPunct="1"/>
            <a:r>
              <a:rPr lang="tr-TR" altLang="zh-TW" dirty="0" err="1" smtClean="0"/>
              <a:t>i.e</a:t>
            </a:r>
            <a:r>
              <a:rPr lang="tr-TR" altLang="zh-TW" dirty="0" smtClean="0"/>
              <a:t>. </a:t>
            </a:r>
            <a:r>
              <a:rPr lang="en-US" altLang="zh-TW" i="1" dirty="0" err="1" smtClean="0"/>
              <a:t>E</a:t>
            </a:r>
            <a:r>
              <a:rPr lang="en-US" altLang="zh-TW" i="1" baseline="-25000" dirty="0" err="1" smtClean="0"/>
              <a:t>k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… </a:t>
            </a:r>
            <a:r>
              <a:rPr lang="en-US" altLang="zh-TW" i="1" dirty="0" smtClean="0"/>
              <a:t>E</a:t>
            </a:r>
            <a:r>
              <a:rPr lang="en-US" altLang="zh-TW" baseline="-25000" dirty="0" smtClean="0"/>
              <a:t>2 </a:t>
            </a:r>
            <a:r>
              <a:rPr lang="en-US" altLang="zh-TW" i="1" dirty="0" smtClean="0"/>
              <a:t>E</a:t>
            </a:r>
            <a:r>
              <a:rPr lang="en-US" altLang="zh-TW" baseline="-25000" dirty="0" smtClean="0"/>
              <a:t>1 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| 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]</a:t>
            </a:r>
            <a:r>
              <a:rPr lang="tr-TR" altLang="zh-TW" dirty="0" smtClean="0"/>
              <a:t>=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 | </a:t>
            </a:r>
            <a:r>
              <a:rPr lang="en-US" altLang="zh-TW" i="1" dirty="0" smtClean="0"/>
              <a:t>A</a:t>
            </a:r>
            <a:r>
              <a:rPr lang="en-US" altLang="zh-TW" baseline="30000" dirty="0" smtClean="0"/>
              <a:t>-1</a:t>
            </a:r>
            <a:r>
              <a:rPr lang="en-US" altLang="zh-TW" dirty="0" smtClean="0"/>
              <a:t>]</a:t>
            </a:r>
            <a:endParaRPr lang="tr-TR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en-US" dirty="0" smtClean="0"/>
          </a:p>
        </p:txBody>
      </p:sp>
      <p:graphicFrame>
        <p:nvGraphicFramePr>
          <p:cNvPr id="82951" name="Object 4"/>
          <p:cNvGraphicFramePr>
            <a:graphicFrameLocks noChangeAspect="1"/>
          </p:cNvGraphicFramePr>
          <p:nvPr/>
        </p:nvGraphicFramePr>
        <p:xfrm>
          <a:off x="3402013" y="2057400"/>
          <a:ext cx="2312987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1" name="方程式" r:id="rId4" imgW="939392" imgH="710891" progId="Equation.3">
                  <p:embed/>
                </p:oleObj>
              </mc:Choice>
              <mc:Fallback>
                <p:oleObj name="方程式" r:id="rId4" imgW="939392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2057400"/>
                        <a:ext cx="2312987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927D69A-3071-4D32-920E-AD50A94531AF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839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BB88E20D-FA26-4464-84BD-BD7FF42E7C65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81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1-5 Example 4</a:t>
            </a:r>
          </a:p>
        </p:txBody>
      </p:sp>
      <p:pic>
        <p:nvPicPr>
          <p:cNvPr id="839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51695" y="4833156"/>
                <a:ext cx="820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695" y="4833156"/>
                <a:ext cx="820353" cy="276999"/>
              </a:xfrm>
              <a:prstGeom prst="rect">
                <a:avLst/>
              </a:prstGeom>
              <a:blipFill>
                <a:blip r:embed="rId4"/>
                <a:stretch>
                  <a:fillRect l="-5185" b="-1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56176" y="3380601"/>
                <a:ext cx="1811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(−1)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380601"/>
                <a:ext cx="1811393" cy="276999"/>
              </a:xfrm>
              <a:prstGeom prst="rect">
                <a:avLst/>
              </a:prstGeom>
              <a:blipFill>
                <a:blip r:embed="rId5"/>
                <a:stretch>
                  <a:fillRect l="-2357" t="-2222" r="-4040" b="-3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5C69278-807E-4A4A-B41D-7CFD460826C8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849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573A56F-8BEB-4A81-8205-1755CDD17680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82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1-5 Example 4 (continue)</a:t>
            </a:r>
          </a:p>
        </p:txBody>
      </p:sp>
      <p:pic>
        <p:nvPicPr>
          <p:cNvPr id="849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1219200"/>
            <a:ext cx="77374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24306" y="1288277"/>
                <a:ext cx="847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06" y="1288277"/>
                <a:ext cx="847604" cy="276999"/>
              </a:xfrm>
              <a:prstGeom prst="rect">
                <a:avLst/>
              </a:prstGeom>
              <a:blipFill>
                <a:blip r:embed="rId4"/>
                <a:stretch>
                  <a:fillRect l="-5036" b="-173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3200" y="2368163"/>
                <a:ext cx="1632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(−3)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368163"/>
                <a:ext cx="1632948" cy="276999"/>
              </a:xfrm>
              <a:prstGeom prst="rect">
                <a:avLst/>
              </a:prstGeom>
              <a:blipFill>
                <a:blip r:embed="rId5"/>
                <a:stretch>
                  <a:fillRect l="-2612" r="-4478" b="-347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24306" y="3519100"/>
                <a:ext cx="940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06" y="3519100"/>
                <a:ext cx="940066" cy="276999"/>
              </a:xfrm>
              <a:prstGeom prst="rect">
                <a:avLst/>
              </a:prstGeom>
              <a:blipFill>
                <a:blip r:embed="rId6"/>
                <a:stretch>
                  <a:fillRect l="-4545" b="-173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1-5 Example 5</a:t>
            </a:r>
            <a:endParaRPr lang="zh-TW" altLang="en-US" smtClean="0"/>
          </a:p>
        </p:txBody>
      </p:sp>
      <p:sp>
        <p:nvSpPr>
          <p:cNvPr id="86019" name="內容版面配置區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tr-TR" altLang="zh-TW" dirty="0" smtClean="0"/>
              <a:t>HW: </a:t>
            </a:r>
            <a:r>
              <a:rPr lang="en-US" altLang="zh-TW" dirty="0" smtClean="0"/>
              <a:t>Consider the matrix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 smtClean="0"/>
              <a:t>Apply the procedure of example 4 to find A</a:t>
            </a:r>
            <a:r>
              <a:rPr lang="en-US" altLang="zh-TW" baseline="30000" dirty="0" smtClean="0"/>
              <a:t>-1</a:t>
            </a:r>
          </a:p>
        </p:txBody>
      </p:sp>
      <p:sp>
        <p:nvSpPr>
          <p:cNvPr id="8602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36BBC1F-235C-482B-B775-D3F90B513010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Elementary Linear Algorithm</a:t>
            </a:r>
            <a:endParaRPr lang="en-US" altLang="zh-TW"/>
          </a:p>
        </p:txBody>
      </p:sp>
      <p:sp>
        <p:nvSpPr>
          <p:cNvPr id="860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F3AE4FD-6F8C-47C8-BEEF-7A348306FF3F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83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86023" name="Object 4"/>
          <p:cNvGraphicFramePr>
            <a:graphicFrameLocks noChangeAspect="1"/>
          </p:cNvGraphicFramePr>
          <p:nvPr/>
        </p:nvGraphicFramePr>
        <p:xfrm>
          <a:off x="1295400" y="1905000"/>
          <a:ext cx="271938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3" name="Equation" r:id="rId4" imgW="1104900" imgH="711200" progId="Equation.3">
                  <p:embed/>
                </p:oleObj>
              </mc:Choice>
              <mc:Fallback>
                <p:oleObj name="Equation" r:id="rId4" imgW="11049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2719388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1-5 Example 6</a:t>
            </a:r>
            <a:endParaRPr lang="zh-TW" altLang="en-US" smtClean="0"/>
          </a:p>
        </p:txBody>
      </p:sp>
      <p:sp>
        <p:nvSpPr>
          <p:cNvPr id="87043" name="內容版面配置區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r>
              <a:rPr lang="en-US" altLang="zh-TW" smtClean="0"/>
              <a:t>According to example 4, A is an invertible matrix.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                                   has only trivial solution</a:t>
            </a:r>
            <a:endParaRPr lang="zh-TW" altLang="en-US" smtClean="0"/>
          </a:p>
        </p:txBody>
      </p:sp>
      <p:sp>
        <p:nvSpPr>
          <p:cNvPr id="8704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43F0B98E-F08F-42CB-8892-7963A5CAFC89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Elementary Linear Algorithm</a:t>
            </a:r>
            <a:endParaRPr lang="en-US" altLang="zh-TW"/>
          </a:p>
        </p:txBody>
      </p:sp>
      <p:sp>
        <p:nvSpPr>
          <p:cNvPr id="870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B7953EF-60BD-4340-8238-5F8154A6B5DA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84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87047" name="Object 4"/>
          <p:cNvGraphicFramePr>
            <a:graphicFrameLocks noChangeAspect="1"/>
          </p:cNvGraphicFramePr>
          <p:nvPr/>
        </p:nvGraphicFramePr>
        <p:xfrm>
          <a:off x="1219200" y="2057400"/>
          <a:ext cx="231298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5" name="方程式" r:id="rId4" imgW="939392" imgH="710891" progId="Equation.3">
                  <p:embed/>
                </p:oleObj>
              </mc:Choice>
              <mc:Fallback>
                <p:oleObj name="方程式" r:id="rId4" imgW="939392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2312988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4"/>
          <p:cNvGraphicFramePr>
            <a:graphicFrameLocks noChangeAspect="1"/>
          </p:cNvGraphicFramePr>
          <p:nvPr/>
        </p:nvGraphicFramePr>
        <p:xfrm>
          <a:off x="1447800" y="3657600"/>
          <a:ext cx="2125663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6" name="Equation" r:id="rId6" imgW="1181100" imgH="685800" progId="Equation.3">
                  <p:embed/>
                </p:oleObj>
              </mc:Choice>
              <mc:Fallback>
                <p:oleObj name="Equation" r:id="rId6" imgW="11811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2125663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日期版面配置區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310EFC3-61A2-4131-A0B8-454914D88653}" type="datetime1">
              <a:rPr kumimoji="0" lang="en-US" altLang="zh-TW" sz="1200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</a:rPr>
              <a:t>Elementary Linear Algorithm</a:t>
            </a:r>
          </a:p>
        </p:txBody>
      </p:sp>
      <p:sp>
        <p:nvSpPr>
          <p:cNvPr id="88068" name="投影片編號版面配置區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96FC7C81-862A-4759-A03E-2224ECB839AF}" type="slidenum">
              <a:rPr kumimoji="0" lang="en-US" altLang="zh-TW" sz="1200">
                <a:latin typeface="Garamond" panose="02020404030301010803" pitchFamily="18" charset="0"/>
              </a:rPr>
              <a:pPr algn="r" eaLnBrk="1" hangingPunct="1"/>
              <a:t>85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Contents</a:t>
            </a:r>
            <a:endParaRPr lang="zh-TW" altLang="en-US" smtClean="0"/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Introduction to System of Linear Equations</a:t>
            </a:r>
          </a:p>
          <a:p>
            <a:pPr eaLnBrk="1" hangingPunct="1"/>
            <a:r>
              <a:rPr lang="en-US" altLang="zh-TW" sz="2400" smtClean="0"/>
              <a:t>Gaussian Elimination</a:t>
            </a:r>
          </a:p>
          <a:p>
            <a:pPr eaLnBrk="1" hangingPunct="1"/>
            <a:r>
              <a:rPr lang="en-US" altLang="zh-TW" sz="2400" smtClean="0"/>
              <a:t>Matrices and Matrix Operations</a:t>
            </a:r>
          </a:p>
          <a:p>
            <a:pPr eaLnBrk="1" hangingPunct="1"/>
            <a:r>
              <a:rPr lang="en-US" altLang="zh-TW" sz="2400" smtClean="0"/>
              <a:t>Inverses; Rules of Matrix Arithmetic</a:t>
            </a:r>
          </a:p>
          <a:p>
            <a:pPr eaLnBrk="1" hangingPunct="1"/>
            <a:r>
              <a:rPr lang="en-US" altLang="zh-TW" sz="2400" smtClean="0"/>
              <a:t>Elementary Matrices and a Method for Finding </a:t>
            </a:r>
            <a:r>
              <a:rPr lang="en-US" altLang="zh-TW" sz="2400" i="1" smtClean="0"/>
              <a:t>A</a:t>
            </a:r>
            <a:r>
              <a:rPr lang="en-US" altLang="zh-TW" sz="2400" baseline="30000" smtClean="0"/>
              <a:t>-1</a:t>
            </a:r>
          </a:p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Further Results on Systems of Equations and Invertibility</a:t>
            </a:r>
          </a:p>
          <a:p>
            <a:pPr eaLnBrk="1" hangingPunct="1"/>
            <a:r>
              <a:rPr lang="en-US" altLang="zh-TW" sz="2400" smtClean="0"/>
              <a:t>Diagonal, Triangular, and Symmetric Matrices</a:t>
            </a:r>
            <a:endParaRPr lang="zh-TW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B6DC0CF6-EC40-4776-AA91-B7FF8F94BAA4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890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15559B83-3591-483A-8B16-52F99F136B0B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86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Theorems 1.6.1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4759325"/>
              </a:xfrm>
            </p:spPr>
            <p:txBody>
              <a:bodyPr/>
              <a:lstStyle/>
              <a:p>
                <a:pPr eaLnBrk="1" hangingPunct="1"/>
                <a:r>
                  <a:rPr lang="en-US" altLang="zh-TW" sz="2800" dirty="0" smtClean="0"/>
                  <a:t>Every system of linear equations </a:t>
                </a:r>
                <a14:m>
                  <m:oMath xmlns:m="http://schemas.openxmlformats.org/officeDocument/2006/math">
                    <m:r>
                      <a:rPr lang="tr-TR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sz="28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tr-T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800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tr-T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altLang="zh-TW" sz="2800" dirty="0" smtClean="0"/>
                  <a:t> </a:t>
                </a:r>
                <a:r>
                  <a:rPr lang="en-US" altLang="zh-TW" sz="2800" dirty="0" smtClean="0"/>
                  <a:t>has either no solutions, exactly one solution, or in finitely many solutions.</a:t>
                </a:r>
              </a:p>
              <a:p>
                <a:pPr lvl="1" eaLnBrk="1" hangingPunct="1"/>
                <a:r>
                  <a:rPr lang="tr-TR" dirty="0" err="1"/>
                  <a:t>When</a:t>
                </a:r>
                <a:r>
                  <a:rPr lang="tr-TR" dirty="0"/>
                  <a:t> </a:t>
                </a:r>
                <a:r>
                  <a:rPr lang="tr-TR" dirty="0" err="1"/>
                  <a:t>there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more</a:t>
                </a:r>
                <a:r>
                  <a:rPr lang="tr-TR" dirty="0"/>
                  <a:t> </a:t>
                </a:r>
                <a:r>
                  <a:rPr lang="tr-TR" dirty="0" err="1"/>
                  <a:t>eqn</a:t>
                </a:r>
                <a:r>
                  <a:rPr lang="tr-TR" dirty="0"/>
                  <a:t>. </a:t>
                </a:r>
                <a:r>
                  <a:rPr lang="tr-TR" dirty="0" err="1"/>
                  <a:t>than</a:t>
                </a:r>
                <a:r>
                  <a:rPr lang="tr-TR" dirty="0"/>
                  <a:t> </a:t>
                </a:r>
                <a:r>
                  <a:rPr lang="tr-TR" dirty="0" err="1"/>
                  <a:t>unknowns</a:t>
                </a:r>
                <a:r>
                  <a:rPr lang="tr-TR" dirty="0"/>
                  <a:t> </a:t>
                </a:r>
                <a:r>
                  <a:rPr lang="tr-TR" dirty="0" err="1"/>
                  <a:t>system</a:t>
                </a:r>
                <a:r>
                  <a:rPr lang="tr-TR" dirty="0"/>
                  <a:t> </a:t>
                </a:r>
                <a:r>
                  <a:rPr lang="tr-TR" dirty="0" err="1"/>
                  <a:t>could</a:t>
                </a:r>
                <a:r>
                  <a:rPr lang="tr-TR" dirty="0"/>
                  <a:t> </a:t>
                </a:r>
                <a:r>
                  <a:rPr lang="tr-TR" dirty="0" err="1"/>
                  <a:t>have</a:t>
                </a:r>
                <a:r>
                  <a:rPr lang="tr-TR" dirty="0"/>
                  <a:t> </a:t>
                </a:r>
                <a:r>
                  <a:rPr lang="tr-TR" dirty="0" err="1"/>
                  <a:t>no</a:t>
                </a:r>
                <a:r>
                  <a:rPr lang="tr-TR" dirty="0"/>
                  <a:t> </a:t>
                </a:r>
                <a:r>
                  <a:rPr lang="tr-TR" dirty="0" err="1"/>
                  <a:t>soln</a:t>
                </a:r>
                <a:r>
                  <a:rPr lang="tr-TR" dirty="0"/>
                  <a:t>. </a:t>
                </a:r>
                <a:endParaRPr lang="tr-TR" dirty="0" smtClean="0"/>
              </a:p>
              <a:p>
                <a:pPr lvl="1" eaLnBrk="1" hangingPunct="1"/>
                <a:r>
                  <a:rPr lang="tr-TR" dirty="0" err="1" smtClean="0"/>
                  <a:t>If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system</a:t>
                </a:r>
                <a:r>
                  <a:rPr lang="tr-TR" dirty="0" smtClean="0"/>
                  <a:t> has </a:t>
                </a:r>
                <a:r>
                  <a:rPr lang="tr-TR" dirty="0" err="1" smtClean="0"/>
                  <a:t>more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than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one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soln</a:t>
                </a:r>
                <a:r>
                  <a:rPr lang="tr-TR" dirty="0" smtClean="0"/>
                  <a:t>. it has </a:t>
                </a:r>
                <a:r>
                  <a:rPr lang="tr-TR" dirty="0" err="1" smtClean="0"/>
                  <a:t>infinitely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many</a:t>
                </a:r>
                <a:r>
                  <a:rPr lang="tr-TR" dirty="0" smtClean="0"/>
                  <a:t>.</a:t>
                </a:r>
              </a:p>
              <a:p>
                <a:pPr marL="344487" lvl="1" indent="0" eaLnBrk="1" hangingPunct="1">
                  <a:buNone/>
                </a:pPr>
                <a:r>
                  <a:rPr lang="tr-TR" dirty="0"/>
                  <a:t> </a:t>
                </a:r>
                <a:r>
                  <a:rPr lang="tr-TR" dirty="0" smtClean="0"/>
                  <a:t>    </a:t>
                </a:r>
                <a:r>
                  <a:rPr lang="tr-TR" dirty="0" err="1" smtClean="0"/>
                  <a:t>Proof</a:t>
                </a:r>
                <a:r>
                  <a:rPr lang="tr-TR" dirty="0" smtClean="0"/>
                  <a:t>: </a:t>
                </a:r>
                <a:r>
                  <a:rPr lang="tr-TR" dirty="0" err="1" smtClean="0"/>
                  <a:t>Suppose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 smtClean="0"/>
                  <a:t> </a:t>
                </a:r>
                <a:r>
                  <a:rPr lang="tr-TR" dirty="0" err="1" smtClean="0"/>
                  <a:t>both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are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different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soln</a:t>
                </a:r>
                <a:r>
                  <a:rPr lang="tr-TR" dirty="0" smtClean="0"/>
                  <a:t>. </a:t>
                </a:r>
                <a:r>
                  <a:rPr lang="tr-TR" dirty="0" err="1" smtClean="0"/>
                  <a:t>Then</a:t>
                </a:r>
                <a:r>
                  <a:rPr lang="tr-TR" dirty="0" smtClean="0"/>
                  <a:t> </a:t>
                </a:r>
              </a:p>
              <a:p>
                <a:pPr marL="671512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tr-TR" sz="22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tr-TR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tr-T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tr-TR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tr-T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tr-TR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tr-T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2200" b="0" i="0" smtClean="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2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tr-TR" b="1" dirty="0" smtClean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20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tr-TR" sz="2200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2200" b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22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tr-TR" sz="2200">
                        <a:latin typeface="Cambria Math" panose="02040503050406030204" pitchFamily="18" charset="0"/>
                      </a:rPr>
                      <m:t>A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sz="22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tr-TR" sz="2200" b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tr-T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200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tr-TR" sz="2200" b="1" dirty="0" smtClean="0"/>
              </a:p>
              <a:p>
                <a:pPr marL="671512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tr-TR" sz="22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tr-T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tr-TR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tr-TR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tr-TR" sz="22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sSub>
                          <m:sSubPr>
                            <m:ctrlPr>
                              <a:rPr lang="tr-T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tr-TR" sz="2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2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tr-T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tr-TR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tr-TR" sz="2200">
                        <a:latin typeface="Cambria Math" panose="02040503050406030204" pitchFamily="18" charset="0"/>
                      </a:rPr>
                      <m:t>Ak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2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2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tr-T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tr-TR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200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tr-TR" sz="2200" b="1" dirty="0" smtClean="0"/>
                  <a:t> </a:t>
                </a:r>
                <a:r>
                  <a:rPr lang="tr-TR" sz="2200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200">
                        <a:latin typeface="Cambria Math" panose="02040503050406030204" pitchFamily="18" charset="0"/>
                      </a:rPr>
                      <m:t>k</m:t>
                    </m:r>
                    <m:r>
                      <a:rPr lang="tr-T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tr-T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tr-TR" sz="2200" dirty="0" smtClean="0"/>
              </a:p>
              <a:p>
                <a:pPr lvl="1" eaLnBrk="1" hangingPunct="1"/>
                <a:r>
                  <a:rPr lang="tr-TR" dirty="0" err="1" smtClean="0"/>
                  <a:t>If</a:t>
                </a:r>
                <a:r>
                  <a:rPr lang="tr-TR" dirty="0" smtClean="0"/>
                  <a:t> </a:t>
                </a:r>
                <a:r>
                  <a:rPr lang="tr-TR" i="1" dirty="0" smtClean="0"/>
                  <a:t>A</a:t>
                </a:r>
                <a:r>
                  <a:rPr lang="tr-TR" dirty="0" smtClean="0"/>
                  <a:t> is an </a:t>
                </a:r>
                <a:r>
                  <a:rPr lang="tr-TR" dirty="0" err="1" smtClean="0"/>
                  <a:t>nxn</a:t>
                </a:r>
                <a:r>
                  <a:rPr lang="tr-TR" b="1" dirty="0" smtClean="0"/>
                  <a:t> </a:t>
                </a:r>
                <a:r>
                  <a:rPr lang="tr-TR" dirty="0" err="1" smtClean="0"/>
                  <a:t>invertible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matrix</a:t>
                </a:r>
                <a:r>
                  <a:rPr lang="tr-TR" dirty="0" smtClean="0"/>
                  <a:t>, </a:t>
                </a:r>
                <a:r>
                  <a:rPr lang="tr-TR" dirty="0" err="1" smtClean="0"/>
                  <a:t>system</a:t>
                </a:r>
                <a:r>
                  <a:rPr lang="tr-TR" dirty="0" smtClean="0"/>
                  <a:t> has </a:t>
                </a:r>
                <a:r>
                  <a:rPr lang="tr-TR" dirty="0" err="1" smtClean="0"/>
                  <a:t>unique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soln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tr-TR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tr-TR" altLang="zh-TW" dirty="0" smtClean="0"/>
              </a:p>
              <a:p>
                <a:pPr eaLnBrk="1" hangingPunct="1"/>
                <a:endParaRPr lang="tr-TR" altLang="zh-TW" dirty="0"/>
              </a:p>
              <a:p>
                <a:pPr eaLnBrk="1" hangingPunct="1"/>
                <a:endParaRPr lang="en-US" altLang="zh-TW" dirty="0" smtClean="0"/>
              </a:p>
            </p:txBody>
          </p:sp>
        </mc:Choice>
        <mc:Fallback xmlns="">
          <p:sp>
            <p:nvSpPr>
              <p:cNvPr id="8909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4759325"/>
              </a:xfrm>
              <a:blipFill>
                <a:blip r:embed="rId3"/>
                <a:stretch>
                  <a:fillRect l="-444" t="-1280" r="-12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Theorem 1.6.2</a:t>
            </a:r>
            <a:br>
              <a:rPr lang="en-US" altLang="zh-TW" smtClean="0"/>
            </a:br>
            <a:endParaRPr lang="zh-TW" altLang="en-US" smtClean="0"/>
          </a:p>
        </p:txBody>
      </p:sp>
      <p:sp>
        <p:nvSpPr>
          <p:cNvPr id="90115" name="內容版面配置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If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is an invertible </a:t>
            </a:r>
            <a:r>
              <a:rPr lang="en-US" altLang="zh-TW" sz="2800" i="1" dirty="0" err="1" smtClean="0"/>
              <a:t>n</a:t>
            </a:r>
            <a:r>
              <a:rPr lang="en-US" altLang="zh-TW" sz="2800" dirty="0" err="1" smtClean="0">
                <a:sym typeface="Symbol" panose="05050102010706020507" pitchFamily="18" charset="2"/>
              </a:rPr>
              <a:t></a:t>
            </a:r>
            <a:r>
              <a:rPr lang="en-US" altLang="zh-TW" sz="2800" i="1" dirty="0" err="1" smtClean="0"/>
              <a:t>n</a:t>
            </a:r>
            <a:r>
              <a:rPr lang="en-US" altLang="zh-TW" sz="2800" dirty="0" smtClean="0"/>
              <a:t> matrix, then for each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>
                <a:sym typeface="Symbol" panose="05050102010706020507" pitchFamily="18" charset="2"/>
              </a:rPr>
              <a:t></a:t>
            </a:r>
            <a:r>
              <a:rPr lang="en-US" altLang="zh-TW" sz="2800" dirty="0" smtClean="0"/>
              <a:t>1 matrix </a:t>
            </a:r>
            <a:r>
              <a:rPr lang="en-US" altLang="zh-TW" sz="2800" b="1" dirty="0" smtClean="0"/>
              <a:t>b</a:t>
            </a:r>
            <a:r>
              <a:rPr lang="en-US" altLang="zh-TW" sz="2800" dirty="0" smtClean="0"/>
              <a:t>, the system of equations </a:t>
            </a:r>
            <a:r>
              <a:rPr lang="en-US" altLang="zh-TW" sz="2800" i="1" dirty="0" smtClean="0"/>
              <a:t>A</a:t>
            </a:r>
            <a:r>
              <a:rPr lang="en-US" altLang="zh-TW" sz="2800" b="1" dirty="0" smtClean="0"/>
              <a:t>x </a:t>
            </a:r>
            <a:r>
              <a:rPr lang="en-US" altLang="zh-TW" sz="2800" dirty="0" smtClean="0"/>
              <a:t>= </a:t>
            </a:r>
            <a:r>
              <a:rPr lang="en-US" altLang="zh-TW" sz="2800" b="1" dirty="0" smtClean="0"/>
              <a:t>b </a:t>
            </a:r>
            <a:r>
              <a:rPr lang="en-US" altLang="zh-TW" sz="2800" dirty="0" smtClean="0"/>
              <a:t>has exactly one solution, namely, </a:t>
            </a:r>
            <a:r>
              <a:rPr lang="en-US" altLang="zh-TW" sz="2800" b="1" dirty="0" smtClean="0"/>
              <a:t>x </a:t>
            </a:r>
            <a:r>
              <a:rPr lang="en-US" altLang="zh-TW" sz="2800" dirty="0" smtClean="0"/>
              <a:t>= </a:t>
            </a:r>
            <a:r>
              <a:rPr lang="en-US" altLang="zh-TW" sz="2800" i="1" dirty="0" smtClean="0"/>
              <a:t>A</a:t>
            </a:r>
            <a:r>
              <a:rPr lang="en-US" altLang="zh-TW" sz="2800" baseline="30000" dirty="0" smtClean="0"/>
              <a:t>-1</a:t>
            </a:r>
            <a:r>
              <a:rPr lang="en-US" altLang="zh-TW" sz="2800" b="1" dirty="0" smtClean="0"/>
              <a:t>b</a:t>
            </a:r>
            <a:r>
              <a:rPr lang="en-US" altLang="zh-TW" sz="2800" dirty="0" smtClean="0"/>
              <a:t>.</a:t>
            </a:r>
            <a:endParaRPr lang="zh-TW" altLang="en-US" sz="2800" dirty="0" smtClean="0"/>
          </a:p>
          <a:p>
            <a:endParaRPr lang="zh-TW" altLang="en-US" dirty="0" smtClean="0"/>
          </a:p>
        </p:txBody>
      </p:sp>
      <p:sp>
        <p:nvSpPr>
          <p:cNvPr id="9011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3655F91-1F08-4A04-8748-9852FA1C6858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Elementary Linear Algorithm</a:t>
            </a:r>
            <a:endParaRPr lang="en-US" altLang="zh-TW"/>
          </a:p>
        </p:txBody>
      </p:sp>
      <p:sp>
        <p:nvSpPr>
          <p:cNvPr id="901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45560108-F809-4617-83AD-08F510FA376B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87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6B198A40-3F6C-43F5-8AD2-5EB40D1A9839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911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6FA2D6A-8AD5-4171-B24C-C7D92F4801EC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88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1-6 Example 1</a:t>
            </a:r>
          </a:p>
        </p:txBody>
      </p:sp>
      <p:pic>
        <p:nvPicPr>
          <p:cNvPr id="911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60748"/>
            <a:ext cx="59817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838B3C2-E5F9-48BA-BC1A-6E935912CD57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921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B5E9FFF-4440-4DE3-93C6-6EC05B320672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89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921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1-6 Linear Systems </a:t>
            </a:r>
            <a:br>
              <a:rPr lang="en-US" altLang="zh-TW" sz="3800" smtClean="0"/>
            </a:br>
            <a:r>
              <a:rPr lang="en-US" altLang="zh-TW" sz="3800" smtClean="0"/>
              <a:t>     with a Common Coefficient Matrix</a:t>
            </a:r>
          </a:p>
        </p:txBody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To solve a sequence of linear systems, </a:t>
            </a:r>
            <a:r>
              <a:rPr lang="en-US" altLang="zh-TW" sz="2400" i="1" smtClean="0"/>
              <a:t>A</a:t>
            </a:r>
            <a:r>
              <a:rPr lang="en-US" altLang="zh-TW" sz="2400" b="1" smtClean="0"/>
              <a:t>x </a:t>
            </a:r>
            <a:r>
              <a:rPr lang="en-US" altLang="zh-TW" sz="2400" smtClean="0"/>
              <a:t>= </a:t>
            </a:r>
            <a:r>
              <a:rPr lang="en-US" altLang="zh-TW" sz="2400" b="1" smtClean="0"/>
              <a:t>b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, </a:t>
            </a:r>
            <a:r>
              <a:rPr lang="en-US" altLang="zh-TW" sz="2400" i="1" smtClean="0"/>
              <a:t>A</a:t>
            </a:r>
            <a:r>
              <a:rPr lang="en-US" altLang="zh-TW" sz="2400" b="1" smtClean="0"/>
              <a:t>x </a:t>
            </a:r>
            <a:r>
              <a:rPr lang="en-US" altLang="zh-TW" sz="2400" smtClean="0"/>
              <a:t>= </a:t>
            </a:r>
            <a:r>
              <a:rPr lang="en-US" altLang="zh-TW" sz="2400" b="1" smtClean="0"/>
              <a:t>b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, …, </a:t>
            </a:r>
            <a:r>
              <a:rPr lang="en-US" altLang="zh-TW" sz="2400" i="1" smtClean="0"/>
              <a:t>A</a:t>
            </a:r>
            <a:r>
              <a:rPr lang="en-US" altLang="zh-TW" sz="2400" b="1" smtClean="0"/>
              <a:t>x </a:t>
            </a:r>
            <a:r>
              <a:rPr lang="en-US" altLang="zh-TW" sz="2400" smtClean="0"/>
              <a:t>= </a:t>
            </a:r>
            <a:r>
              <a:rPr lang="en-US" altLang="zh-TW" sz="2400" b="1" smtClean="0"/>
              <a:t>b</a:t>
            </a:r>
            <a:r>
              <a:rPr lang="en-US" altLang="zh-TW" sz="2400" i="1" baseline="-25000" smtClean="0"/>
              <a:t>k</a:t>
            </a:r>
            <a:r>
              <a:rPr lang="en-US" altLang="zh-TW" sz="2400" smtClean="0"/>
              <a:t>, with common coefficient matrix </a:t>
            </a:r>
            <a:r>
              <a:rPr lang="en-US" altLang="zh-TW" sz="2400" i="1" smtClean="0"/>
              <a:t>A</a:t>
            </a:r>
            <a:endParaRPr lang="en-US" altLang="zh-TW" sz="2400" baseline="-25000" smtClean="0"/>
          </a:p>
          <a:p>
            <a:pPr eaLnBrk="1" hangingPunct="1"/>
            <a:r>
              <a:rPr lang="en-US" altLang="zh-TW" sz="2400" smtClean="0"/>
              <a:t>If </a:t>
            </a:r>
            <a:r>
              <a:rPr lang="en-US" altLang="zh-TW" sz="2400" i="1" smtClean="0"/>
              <a:t>A</a:t>
            </a:r>
            <a:r>
              <a:rPr lang="en-US" altLang="zh-TW" sz="2400" smtClean="0"/>
              <a:t> is invertible, then the solutions </a:t>
            </a:r>
            <a:r>
              <a:rPr lang="en-US" altLang="zh-TW" sz="2400" b="1" smtClean="0"/>
              <a:t>x</a:t>
            </a:r>
            <a:r>
              <a:rPr lang="en-US" altLang="zh-TW" sz="2400" baseline="-25000" smtClean="0"/>
              <a:t>1</a:t>
            </a:r>
            <a:r>
              <a:rPr lang="en-US" altLang="zh-TW" sz="2400" b="1" smtClean="0"/>
              <a:t> </a:t>
            </a:r>
            <a:r>
              <a:rPr lang="en-US" altLang="zh-TW" sz="2400" smtClean="0"/>
              <a:t>= </a:t>
            </a:r>
            <a:r>
              <a:rPr lang="en-US" altLang="zh-TW" sz="2400" i="1" smtClean="0"/>
              <a:t>A</a:t>
            </a:r>
            <a:r>
              <a:rPr lang="en-US" altLang="zh-TW" sz="2400" baseline="30000" smtClean="0"/>
              <a:t>-1</a:t>
            </a:r>
            <a:r>
              <a:rPr lang="en-US" altLang="zh-TW" sz="2400" b="1" smtClean="0"/>
              <a:t>b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, </a:t>
            </a:r>
            <a:r>
              <a:rPr lang="en-US" altLang="zh-TW" sz="2400" b="1" smtClean="0"/>
              <a:t>x</a:t>
            </a:r>
            <a:r>
              <a:rPr lang="en-US" altLang="zh-TW" sz="2400" baseline="-25000" smtClean="0"/>
              <a:t>2</a:t>
            </a:r>
            <a:r>
              <a:rPr lang="en-US" altLang="zh-TW" sz="2400" b="1" smtClean="0"/>
              <a:t> </a:t>
            </a:r>
            <a:r>
              <a:rPr lang="en-US" altLang="zh-TW" sz="2400" smtClean="0"/>
              <a:t>= </a:t>
            </a:r>
            <a:r>
              <a:rPr lang="en-US" altLang="zh-TW" sz="2400" i="1" smtClean="0"/>
              <a:t>A</a:t>
            </a:r>
            <a:r>
              <a:rPr lang="en-US" altLang="zh-TW" sz="2400" baseline="30000" smtClean="0"/>
              <a:t>-1</a:t>
            </a:r>
            <a:r>
              <a:rPr lang="en-US" altLang="zh-TW" sz="2400" b="1" smtClean="0"/>
              <a:t>b</a:t>
            </a:r>
            <a:r>
              <a:rPr lang="en-US" altLang="zh-TW" sz="2400" baseline="-25000" smtClean="0"/>
              <a:t>2 </a:t>
            </a:r>
            <a:r>
              <a:rPr lang="en-US" altLang="zh-TW" sz="2400" smtClean="0"/>
              <a:t>, …, </a:t>
            </a:r>
            <a:r>
              <a:rPr lang="en-US" altLang="zh-TW" sz="2400" b="1" smtClean="0"/>
              <a:t>x</a:t>
            </a:r>
            <a:r>
              <a:rPr lang="en-US" altLang="zh-TW" sz="2400" i="1" baseline="-25000" smtClean="0"/>
              <a:t>k</a:t>
            </a:r>
            <a:r>
              <a:rPr lang="en-US" altLang="zh-TW" sz="2400" b="1" smtClean="0"/>
              <a:t> </a:t>
            </a:r>
            <a:r>
              <a:rPr lang="en-US" altLang="zh-TW" sz="2400" smtClean="0"/>
              <a:t>= </a:t>
            </a:r>
            <a:r>
              <a:rPr lang="en-US" altLang="zh-TW" sz="2400" i="1" smtClean="0"/>
              <a:t>A</a:t>
            </a:r>
            <a:r>
              <a:rPr lang="en-US" altLang="zh-TW" sz="2400" baseline="30000" smtClean="0"/>
              <a:t>-1</a:t>
            </a:r>
            <a:r>
              <a:rPr lang="en-US" altLang="zh-TW" sz="2400" b="1" smtClean="0"/>
              <a:t>b</a:t>
            </a:r>
            <a:r>
              <a:rPr lang="en-US" altLang="zh-TW" sz="2400" i="1" baseline="-25000" smtClean="0"/>
              <a:t>k</a:t>
            </a:r>
            <a:endParaRPr lang="en-US" altLang="zh-TW" sz="2400" smtClean="0"/>
          </a:p>
          <a:p>
            <a:pPr eaLnBrk="1" hangingPunct="1"/>
            <a:r>
              <a:rPr lang="en-US" altLang="zh-TW" sz="2400" smtClean="0"/>
              <a:t>A more efficient method is to form the matrix [</a:t>
            </a:r>
            <a:r>
              <a:rPr lang="en-US" altLang="zh-TW" sz="2400" i="1" smtClean="0"/>
              <a:t>A</a:t>
            </a:r>
            <a:r>
              <a:rPr lang="en-US" altLang="zh-TW" sz="2400" smtClean="0"/>
              <a:t>|</a:t>
            </a:r>
            <a:r>
              <a:rPr lang="en-US" altLang="zh-TW" sz="2400" b="1" smtClean="0"/>
              <a:t>b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|</a:t>
            </a:r>
            <a:r>
              <a:rPr lang="en-US" altLang="zh-TW" sz="2400" b="1" smtClean="0"/>
              <a:t>b</a:t>
            </a:r>
            <a:r>
              <a:rPr lang="en-US" altLang="zh-TW" sz="2400" baseline="-25000" smtClean="0"/>
              <a:t>2</a:t>
            </a:r>
            <a:r>
              <a:rPr lang="en-US" altLang="zh-TW" sz="2400" smtClean="0"/>
              <a:t>|…|</a:t>
            </a:r>
            <a:r>
              <a:rPr lang="en-US" altLang="zh-TW" sz="2400" b="1" smtClean="0"/>
              <a:t>b</a:t>
            </a:r>
            <a:r>
              <a:rPr lang="en-US" altLang="zh-TW" sz="2400" i="1" baseline="-25000" smtClean="0"/>
              <a:t>k</a:t>
            </a:r>
            <a:r>
              <a:rPr lang="en-US" altLang="zh-TW" sz="2400" smtClean="0"/>
              <a:t>]</a:t>
            </a:r>
            <a:endParaRPr lang="zh-TW" altLang="en-US" sz="2400" smtClean="0"/>
          </a:p>
          <a:p>
            <a:pPr eaLnBrk="1" hangingPunct="1"/>
            <a:r>
              <a:rPr lang="en-US" altLang="zh-TW" sz="2400" smtClean="0"/>
              <a:t>By reducing it to reduced row-echelon form we can </a:t>
            </a:r>
            <a:r>
              <a:rPr lang="en-US" altLang="zh-TW" sz="2400" b="1" smtClean="0"/>
              <a:t>solve all </a:t>
            </a:r>
            <a:r>
              <a:rPr lang="en-US" altLang="zh-TW" sz="2400" b="1" i="1" smtClean="0"/>
              <a:t>k</a:t>
            </a:r>
            <a:r>
              <a:rPr lang="en-US" altLang="zh-TW" sz="2400" b="1" smtClean="0"/>
              <a:t> systems at once</a:t>
            </a:r>
            <a:r>
              <a:rPr lang="en-US" altLang="zh-TW" sz="2400" smtClean="0"/>
              <a:t> by Gauss-Jordan elimination.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E568187-6B49-4958-90C9-5EF2FB54BD05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112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D919F5A-B393-443F-8C84-60834BC83357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9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1-1 Elementary Row Operations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7258"/>
            <a:ext cx="8382000" cy="4530725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The basic method for solving a system of linear equations is to replace the given system by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a new system that has the same solution set</a:t>
            </a:r>
            <a:r>
              <a:rPr lang="en-US" altLang="zh-TW" sz="2400" dirty="0" smtClean="0"/>
              <a:t> but which is</a:t>
            </a:r>
            <a:r>
              <a:rPr lang="en-US" altLang="zh-TW" sz="2400" b="1" dirty="0" smtClean="0"/>
              <a:t>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easier</a:t>
            </a:r>
            <a:r>
              <a:rPr lang="en-US" altLang="zh-TW" sz="2400" dirty="0" smtClean="0"/>
              <a:t> to solve.</a:t>
            </a:r>
          </a:p>
          <a:p>
            <a:pPr eaLnBrk="1" hangingPunct="1"/>
            <a:r>
              <a:rPr lang="en-US" altLang="zh-TW" sz="2400" dirty="0" smtClean="0"/>
              <a:t>Since the</a:t>
            </a:r>
            <a:r>
              <a:rPr lang="en-US" altLang="zh-TW" sz="2400" b="1" dirty="0" smtClean="0"/>
              <a:t>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rows</a:t>
            </a:r>
            <a:r>
              <a:rPr lang="en-US" altLang="zh-TW" sz="2400" dirty="0" smtClean="0"/>
              <a:t> of an augmented matrix correspond to the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equations</a:t>
            </a:r>
            <a:r>
              <a:rPr lang="en-US" altLang="zh-TW" sz="2400" dirty="0" smtClean="0"/>
              <a:t> in the associated system, </a:t>
            </a:r>
            <a:r>
              <a:rPr lang="tr-TR" altLang="zh-TW" sz="2400" dirty="0" err="1" smtClean="0"/>
              <a:t>the</a:t>
            </a:r>
            <a:r>
              <a:rPr lang="tr-TR" altLang="zh-TW" sz="2400" dirty="0" smtClean="0"/>
              <a:t> </a:t>
            </a:r>
            <a:r>
              <a:rPr lang="en-US" altLang="zh-TW" sz="2400" dirty="0" smtClean="0"/>
              <a:t>new system is generally obtained in a series of steps by applying the following three types of operations to eliminate unknowns systematically.</a:t>
            </a:r>
          </a:p>
        </p:txBody>
      </p:sp>
      <p:graphicFrame>
        <p:nvGraphicFramePr>
          <p:cNvPr id="112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597715"/>
              </p:ext>
            </p:extLst>
          </p:nvPr>
        </p:nvGraphicFramePr>
        <p:xfrm>
          <a:off x="1306512" y="4114800"/>
          <a:ext cx="25685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" name="方程式" r:id="rId4" imgW="1828800" imgH="914400" progId="Equation.3">
                  <p:embed/>
                </p:oleObj>
              </mc:Choice>
              <mc:Fallback>
                <p:oleObj name="方程式" r:id="rId4" imgW="18288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2" y="4114800"/>
                        <a:ext cx="2568575" cy="1371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505327"/>
              </p:ext>
            </p:extLst>
          </p:nvPr>
        </p:nvGraphicFramePr>
        <p:xfrm>
          <a:off x="5105400" y="4114800"/>
          <a:ext cx="21844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" name="Equation" r:id="rId6" imgW="1459866" imgH="939392" progId="Equation.3">
                  <p:embed/>
                </p:oleObj>
              </mc:Choice>
              <mc:Fallback>
                <p:oleObj name="Equation" r:id="rId6" imgW="1459866" imgH="93939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14800"/>
                        <a:ext cx="2184400" cy="14049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>
            <a:off x="6781800" y="4169269"/>
            <a:ext cx="0" cy="1296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8400" y="5762456"/>
                <a:ext cx="781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tr-TR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62456"/>
                <a:ext cx="781240" cy="276999"/>
              </a:xfrm>
              <a:prstGeom prst="rect">
                <a:avLst/>
              </a:prstGeom>
              <a:blipFill>
                <a:blip r:embed="rId8"/>
                <a:stretch>
                  <a:fillRect l="-4688" r="-4688" b="-869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110877" y="5716289"/>
                <a:ext cx="405880" cy="377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tr-T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877" y="5716289"/>
                <a:ext cx="405880" cy="377026"/>
              </a:xfrm>
              <a:prstGeom prst="rect">
                <a:avLst/>
              </a:prstGeom>
              <a:blipFill>
                <a:blip r:embed="rId9"/>
                <a:stretch>
                  <a:fillRect t="-3226" r="-1791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04221" y="553900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Matrix</a:t>
            </a:r>
            <a:r>
              <a:rPr lang="tr-TR" dirty="0" smtClean="0"/>
              <a:t> form of</a:t>
            </a:r>
          </a:p>
          <a:p>
            <a:r>
              <a:rPr lang="tr-TR" dirty="0" err="1"/>
              <a:t>l</a:t>
            </a:r>
            <a:r>
              <a:rPr lang="tr-TR" dirty="0" err="1" smtClean="0"/>
              <a:t>inear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4056164" y="571628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Augmented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: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1-6 Example 2</a:t>
            </a:r>
            <a:endParaRPr lang="zh-TW" altLang="en-US" smtClean="0"/>
          </a:p>
        </p:txBody>
      </p:sp>
      <p:sp>
        <p:nvSpPr>
          <p:cNvPr id="93187" name="內容版面配置區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zh-TW" dirty="0" smtClean="0"/>
              <a:t>Solve the system</a:t>
            </a:r>
            <a:r>
              <a:rPr lang="tr-TR" altLang="zh-TW" dirty="0" smtClean="0"/>
              <a:t>s:</a:t>
            </a: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9318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B39DD69-4722-4064-B767-CB92B8FCC937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Elementary Linear Algorithm</a:t>
            </a:r>
            <a:endParaRPr lang="en-US" altLang="zh-TW"/>
          </a:p>
        </p:txBody>
      </p:sp>
      <p:sp>
        <p:nvSpPr>
          <p:cNvPr id="931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874D1DB1-2186-4005-B18D-2C3AA49FAAF2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90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93191" name="Object 2"/>
          <p:cNvGraphicFramePr>
            <a:graphicFrameLocks noChangeAspect="1"/>
          </p:cNvGraphicFramePr>
          <p:nvPr/>
        </p:nvGraphicFramePr>
        <p:xfrm>
          <a:off x="1219200" y="1828800"/>
          <a:ext cx="23145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7" name="Equation" r:id="rId4" imgW="1155700" imgH="685800" progId="Equation.3">
                  <p:embed/>
                </p:oleObj>
              </mc:Choice>
              <mc:Fallback>
                <p:oleObj name="Equation" r:id="rId4" imgW="115570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23145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3"/>
          <p:cNvGraphicFramePr>
            <a:graphicFrameLocks noChangeAspect="1"/>
          </p:cNvGraphicFramePr>
          <p:nvPr/>
        </p:nvGraphicFramePr>
        <p:xfrm>
          <a:off x="4648200" y="1828800"/>
          <a:ext cx="2030413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8" name="Equation" r:id="rId6" imgW="1231900" imgH="685800" progId="Equation.3">
                  <p:embed/>
                </p:oleObj>
              </mc:Choice>
              <mc:Fallback>
                <p:oleObj name="Equation" r:id="rId6" imgW="12319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828800"/>
                        <a:ext cx="2030413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9592" y="3635782"/>
                <a:ext cx="183204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1    2    3    4      1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2    5    3    5      6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    0    8    9 −6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635782"/>
                <a:ext cx="1832040" cy="73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982721" y="3642320"/>
            <a:ext cx="0" cy="7325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71733" y="3635781"/>
            <a:ext cx="0" cy="7325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47797" y="4002067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39885" y="3642319"/>
                <a:ext cx="1864100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1    2     3     4     1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1−3−3    4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0−2    5    5−7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85" y="3642319"/>
                <a:ext cx="1864100" cy="7326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5549077" y="4002067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497177" y="5240237"/>
                <a:ext cx="193463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1    2     3     4     1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1−3−3    4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0     1     1−1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7" y="5240237"/>
                <a:ext cx="1934632" cy="7325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16592" y="3619590"/>
                <a:ext cx="894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(−2)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592" y="3619590"/>
                <a:ext cx="894860" cy="276999"/>
              </a:xfrm>
              <a:prstGeom prst="rect">
                <a:avLst/>
              </a:prstGeom>
              <a:blipFill>
                <a:blip r:embed="rId11"/>
                <a:stretch>
                  <a:fillRect l="-4762" r="-8844" b="-3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96411" y="4079487"/>
                <a:ext cx="894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(−1)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11" y="4079487"/>
                <a:ext cx="894860" cy="276999"/>
              </a:xfrm>
              <a:prstGeom prst="rect">
                <a:avLst/>
              </a:prstGeom>
              <a:blipFill>
                <a:blip r:embed="rId12"/>
                <a:stretch>
                  <a:fillRect l="-5442" r="-8844" b="-347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344308" y="4740862"/>
                <a:ext cx="797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(−1)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08" y="4740862"/>
                <a:ext cx="797078" cy="276999"/>
              </a:xfrm>
              <a:prstGeom prst="rect">
                <a:avLst/>
              </a:prstGeom>
              <a:blipFill>
                <a:blip r:embed="rId13"/>
                <a:stretch>
                  <a:fillRect l="-6107" t="-2222" r="-9924" b="-3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7223956" y="4473116"/>
            <a:ext cx="0" cy="75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497177" y="3796950"/>
                <a:ext cx="195386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1    2     3     4     1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1−3−3    4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0 −1 −1 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7" y="3796950"/>
                <a:ext cx="1953868" cy="73257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54734" y="3656125"/>
                <a:ext cx="721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734" y="3656125"/>
                <a:ext cx="721736" cy="276999"/>
              </a:xfrm>
              <a:prstGeom prst="rect">
                <a:avLst/>
              </a:prstGeom>
              <a:blipFill>
                <a:blip r:embed="rId15"/>
                <a:stretch>
                  <a:fillRect l="-6780" r="-11864" b="-3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1"/>
          </p:cNvCxnSpPr>
          <p:nvPr/>
        </p:nvCxnSpPr>
        <p:spPr>
          <a:xfrm flipH="1" flipV="1">
            <a:off x="5503985" y="5606523"/>
            <a:ext cx="9931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584709" y="5229200"/>
                <a:ext cx="2011576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    0     9   10 −7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1−3−3    4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0     1     1−1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09" y="5229200"/>
                <a:ext cx="2011576" cy="73257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48807" y="5236151"/>
                <a:ext cx="889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(−2)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807" y="5236151"/>
                <a:ext cx="889539" cy="276999"/>
              </a:xfrm>
              <a:prstGeom prst="rect">
                <a:avLst/>
              </a:prstGeom>
              <a:blipFill>
                <a:blip r:embed="rId17"/>
                <a:stretch>
                  <a:fillRect l="-4795" r="-8904" b="-3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 flipV="1">
            <a:off x="2532686" y="5596846"/>
            <a:ext cx="9931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577508" y="5226474"/>
                <a:ext cx="889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(−9)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08" y="5226474"/>
                <a:ext cx="889539" cy="276999"/>
              </a:xfrm>
              <a:prstGeom prst="rect">
                <a:avLst/>
              </a:prstGeom>
              <a:blipFill>
                <a:blip r:embed="rId18"/>
                <a:stretch>
                  <a:fillRect l="-5479" r="-8904" b="-347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90800" y="5633344"/>
                <a:ext cx="721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633344"/>
                <a:ext cx="721736" cy="276999"/>
              </a:xfrm>
              <a:prstGeom prst="rect">
                <a:avLst/>
              </a:prstGeom>
              <a:blipFill>
                <a:blip r:embed="rId19"/>
                <a:stretch>
                  <a:fillRect l="-5932" r="-11864" b="-347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89671" y="5240237"/>
                <a:ext cx="1883336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1    0     0    1     2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0    1    0     0     1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0     1     1−1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71" y="5240237"/>
                <a:ext cx="1883336" cy="73257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655862" y="5226474"/>
            <a:ext cx="319777" cy="746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Rectangle 38"/>
          <p:cNvSpPr/>
          <p:nvPr/>
        </p:nvSpPr>
        <p:spPr>
          <a:xfrm>
            <a:off x="2000770" y="5226474"/>
            <a:ext cx="319777" cy="746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9786" y="46492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Soln</a:t>
            </a:r>
            <a:r>
              <a:rPr lang="tr-TR" dirty="0" smtClean="0"/>
              <a:t>. </a:t>
            </a:r>
            <a:r>
              <a:rPr lang="tr-TR" dirty="0"/>
              <a:t>o</a:t>
            </a:r>
            <a:r>
              <a:rPr lang="tr-TR" dirty="0" smtClean="0"/>
              <a:t>f 1st</a:t>
            </a:r>
            <a:endParaRPr lang="tr-TR" dirty="0"/>
          </a:p>
        </p:txBody>
      </p:sp>
      <p:sp>
        <p:nvSpPr>
          <p:cNvPr id="41" name="TextBox 40"/>
          <p:cNvSpPr txBox="1"/>
          <p:nvPr/>
        </p:nvSpPr>
        <p:spPr>
          <a:xfrm>
            <a:off x="2205636" y="464852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Soln</a:t>
            </a:r>
            <a:r>
              <a:rPr lang="tr-TR" dirty="0" smtClean="0"/>
              <a:t>. </a:t>
            </a:r>
            <a:r>
              <a:rPr lang="tr-TR" dirty="0"/>
              <a:t>o</a:t>
            </a:r>
            <a:r>
              <a:rPr lang="tr-TR" dirty="0" smtClean="0"/>
              <a:t>f 2nd</a:t>
            </a:r>
            <a:endParaRPr lang="tr-TR" dirty="0"/>
          </a:p>
        </p:txBody>
      </p:sp>
      <p:cxnSp>
        <p:nvCxnSpPr>
          <p:cNvPr id="28" name="Straight Arrow Connector 27"/>
          <p:cNvCxnSpPr>
            <a:stCxn id="41" idx="2"/>
            <a:endCxn id="39" idx="0"/>
          </p:cNvCxnSpPr>
          <p:nvPr/>
        </p:nvCxnSpPr>
        <p:spPr>
          <a:xfrm flipH="1">
            <a:off x="2160659" y="5017861"/>
            <a:ext cx="752863" cy="2086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  <a:endCxn id="16" idx="0"/>
          </p:cNvCxnSpPr>
          <p:nvPr/>
        </p:nvCxnSpPr>
        <p:spPr>
          <a:xfrm>
            <a:off x="1219200" y="5018533"/>
            <a:ext cx="596551" cy="2079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680012" y="3626129"/>
            <a:ext cx="0" cy="7325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040052" y="3619590"/>
            <a:ext cx="0" cy="7325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595356" y="3803489"/>
            <a:ext cx="0" cy="7325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064388" y="3796950"/>
            <a:ext cx="0" cy="7325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631360" y="5233013"/>
            <a:ext cx="0" cy="7325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20372" y="5226474"/>
            <a:ext cx="0" cy="7325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680012" y="5246776"/>
            <a:ext cx="0" cy="7325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48976" y="5240237"/>
            <a:ext cx="0" cy="7325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65734" y="5233013"/>
            <a:ext cx="0" cy="7325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54746" y="5226474"/>
            <a:ext cx="0" cy="7325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DFC9E26-90F1-4A21-B737-B813004B08FD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942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78BA925-F156-4570-9AFB-2F6EF145DC93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91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942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Theorems 1.6.3</a:t>
            </a:r>
          </a:p>
        </p:txBody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Let </a:t>
            </a:r>
            <a:r>
              <a:rPr lang="en-US" altLang="zh-TW" sz="2800" i="1" smtClean="0"/>
              <a:t>A</a:t>
            </a:r>
            <a:r>
              <a:rPr lang="en-US" altLang="zh-TW" sz="2800" smtClean="0"/>
              <a:t> be a square matrix</a:t>
            </a:r>
          </a:p>
          <a:p>
            <a:pPr lvl="1" eaLnBrk="1" hangingPunct="1"/>
            <a:r>
              <a:rPr lang="en-US" altLang="zh-TW" sz="2400" smtClean="0"/>
              <a:t>If </a:t>
            </a:r>
            <a:r>
              <a:rPr lang="en-US" altLang="zh-TW" sz="2400" i="1" smtClean="0"/>
              <a:t>B</a:t>
            </a:r>
            <a:r>
              <a:rPr lang="en-US" altLang="zh-TW" sz="2400" smtClean="0"/>
              <a:t> is a square matrix satisfying </a:t>
            </a:r>
            <a:r>
              <a:rPr lang="en-US" altLang="zh-TW" sz="2400" i="1" smtClean="0"/>
              <a:t>BA</a:t>
            </a:r>
            <a:r>
              <a:rPr lang="en-US" altLang="zh-TW" sz="2400" smtClean="0"/>
              <a:t> = 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, then </a:t>
            </a:r>
            <a:r>
              <a:rPr lang="en-US" altLang="zh-TW" sz="2400" i="1" smtClean="0"/>
              <a:t>B</a:t>
            </a:r>
            <a:r>
              <a:rPr lang="en-US" altLang="zh-TW" sz="2400" smtClean="0"/>
              <a:t> = </a:t>
            </a:r>
            <a:r>
              <a:rPr lang="en-US" altLang="zh-TW" sz="2400" i="1" smtClean="0"/>
              <a:t>A</a:t>
            </a:r>
            <a:r>
              <a:rPr lang="en-US" altLang="zh-TW" sz="2400" baseline="30000" smtClean="0"/>
              <a:t>-1</a:t>
            </a:r>
          </a:p>
          <a:p>
            <a:pPr lvl="1" eaLnBrk="1" hangingPunct="1"/>
            <a:r>
              <a:rPr lang="en-US" altLang="zh-TW" sz="2400" smtClean="0"/>
              <a:t>If </a:t>
            </a:r>
            <a:r>
              <a:rPr lang="en-US" altLang="zh-TW" sz="2400" i="1" smtClean="0"/>
              <a:t>B</a:t>
            </a:r>
            <a:r>
              <a:rPr lang="en-US" altLang="zh-TW" sz="2400" smtClean="0"/>
              <a:t> is a square matrix satisfying </a:t>
            </a:r>
            <a:r>
              <a:rPr lang="en-US" altLang="zh-TW" sz="2400" i="1" smtClean="0"/>
              <a:t>AB</a:t>
            </a:r>
            <a:r>
              <a:rPr lang="en-US" altLang="zh-TW" sz="2400" smtClean="0"/>
              <a:t> = 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, then </a:t>
            </a:r>
            <a:r>
              <a:rPr lang="en-US" altLang="zh-TW" sz="2400" i="1" smtClean="0"/>
              <a:t>B</a:t>
            </a:r>
            <a:r>
              <a:rPr lang="en-US" altLang="zh-TW" sz="2400" smtClean="0"/>
              <a:t> = </a:t>
            </a:r>
            <a:r>
              <a:rPr lang="en-US" altLang="zh-TW" sz="2400" i="1" smtClean="0"/>
              <a:t>A</a:t>
            </a:r>
            <a:r>
              <a:rPr lang="en-US" altLang="zh-TW" sz="2400" baseline="30000" smtClean="0"/>
              <a:t>-1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1AB9E9E-2255-4F79-A1EE-43318EE6DFFD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952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5852BD33-1B4D-4EE8-ABB6-22144B8B46BD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92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952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Theorem 1.6.4 (Equivalent Statements)</a:t>
            </a:r>
            <a:endParaRPr lang="zh-TW" altLang="en-US" smtClean="0"/>
          </a:p>
        </p:txBody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an </a:t>
            </a:r>
            <a:r>
              <a:rPr lang="en-US" altLang="zh-TW" i="1" dirty="0" err="1" smtClean="0"/>
              <a:t>n</a:t>
            </a:r>
            <a:r>
              <a:rPr lang="en-US" altLang="zh-TW" dirty="0" err="1" smtClean="0">
                <a:sym typeface="Symbol" panose="05050102010706020507" pitchFamily="18" charset="2"/>
              </a:rPr>
              <a:t>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 matrix, then the following statements are equivalent</a:t>
            </a: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US" altLang="zh-TW" i="1" dirty="0" smtClean="0"/>
              <a:t>A</a:t>
            </a:r>
            <a:r>
              <a:rPr lang="en-US" altLang="zh-TW" dirty="0" smtClean="0"/>
              <a:t> is invertible</a:t>
            </a: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US" altLang="zh-TW" i="1" dirty="0" smtClean="0"/>
              <a:t>A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 = </a:t>
            </a:r>
            <a:r>
              <a:rPr lang="en-US" altLang="zh-TW" b="1" dirty="0" smtClean="0"/>
              <a:t>0</a:t>
            </a:r>
            <a:r>
              <a:rPr lang="en-US" altLang="zh-TW" dirty="0" smtClean="0"/>
              <a:t> has only the trivial solution</a:t>
            </a: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US" altLang="zh-TW" dirty="0" smtClean="0"/>
              <a:t>The reduced row-echelon form of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</a:t>
            </a:r>
            <a:r>
              <a:rPr lang="en-US" altLang="zh-TW" i="1" dirty="0" smtClean="0"/>
              <a:t>I</a:t>
            </a:r>
            <a:r>
              <a:rPr lang="en-US" altLang="zh-TW" i="1" baseline="-25000" dirty="0" smtClean="0"/>
              <a:t>n</a:t>
            </a: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US" altLang="zh-TW" i="1" dirty="0" smtClean="0"/>
              <a:t>A</a:t>
            </a:r>
            <a:r>
              <a:rPr lang="en-US" altLang="zh-TW" dirty="0" smtClean="0"/>
              <a:t> is expressible as a product of elementary matrices</a:t>
            </a: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US" altLang="zh-TW" i="1" dirty="0" smtClean="0">
                <a:solidFill>
                  <a:srgbClr val="CC0000"/>
                </a:solidFill>
              </a:rPr>
              <a:t>A</a:t>
            </a:r>
            <a:r>
              <a:rPr lang="en-US" altLang="zh-TW" b="1" dirty="0" smtClean="0">
                <a:solidFill>
                  <a:srgbClr val="CC0000"/>
                </a:solidFill>
              </a:rPr>
              <a:t>x</a:t>
            </a:r>
            <a:r>
              <a:rPr lang="en-US" altLang="zh-TW" dirty="0" smtClean="0">
                <a:solidFill>
                  <a:srgbClr val="CC0000"/>
                </a:solidFill>
              </a:rPr>
              <a:t> = </a:t>
            </a:r>
            <a:r>
              <a:rPr lang="en-US" altLang="zh-TW" b="1" dirty="0" smtClean="0">
                <a:solidFill>
                  <a:srgbClr val="CC0000"/>
                </a:solidFill>
              </a:rPr>
              <a:t>b</a:t>
            </a:r>
            <a:r>
              <a:rPr lang="en-US" altLang="zh-TW" dirty="0" smtClean="0">
                <a:solidFill>
                  <a:srgbClr val="CC0000"/>
                </a:solidFill>
              </a:rPr>
              <a:t> is consistent for every </a:t>
            </a:r>
            <a:r>
              <a:rPr lang="en-US" altLang="zh-TW" i="1" dirty="0" smtClean="0">
                <a:solidFill>
                  <a:srgbClr val="CC0000"/>
                </a:solidFill>
              </a:rPr>
              <a:t>n</a:t>
            </a:r>
            <a:r>
              <a:rPr lang="en-US" altLang="zh-TW" dirty="0" smtClean="0">
                <a:solidFill>
                  <a:srgbClr val="CC0000"/>
                </a:solidFill>
              </a:rPr>
              <a:t>×1 matrix </a:t>
            </a:r>
            <a:r>
              <a:rPr lang="en-US" altLang="zh-TW" b="1" dirty="0" smtClean="0">
                <a:solidFill>
                  <a:srgbClr val="CC0000"/>
                </a:solidFill>
              </a:rPr>
              <a:t>b</a:t>
            </a:r>
            <a:endParaRPr lang="en-US" altLang="zh-TW" dirty="0" smtClean="0">
              <a:solidFill>
                <a:srgbClr val="CC0000"/>
              </a:solidFill>
            </a:endParaRP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US" altLang="zh-TW" i="1" dirty="0" smtClean="0">
                <a:solidFill>
                  <a:srgbClr val="CC0000"/>
                </a:solidFill>
              </a:rPr>
              <a:t>A</a:t>
            </a:r>
            <a:r>
              <a:rPr lang="en-US" altLang="zh-TW" b="1" dirty="0" smtClean="0">
                <a:solidFill>
                  <a:srgbClr val="CC0000"/>
                </a:solidFill>
              </a:rPr>
              <a:t>x</a:t>
            </a:r>
            <a:r>
              <a:rPr lang="en-US" altLang="zh-TW" dirty="0" smtClean="0">
                <a:solidFill>
                  <a:srgbClr val="CC0000"/>
                </a:solidFill>
              </a:rPr>
              <a:t> = </a:t>
            </a:r>
            <a:r>
              <a:rPr lang="en-US" altLang="zh-TW" b="1" dirty="0" smtClean="0">
                <a:solidFill>
                  <a:srgbClr val="CC0000"/>
                </a:solidFill>
              </a:rPr>
              <a:t>b</a:t>
            </a:r>
            <a:r>
              <a:rPr lang="en-US" altLang="zh-TW" dirty="0" smtClean="0">
                <a:solidFill>
                  <a:srgbClr val="CC0000"/>
                </a:solidFill>
              </a:rPr>
              <a:t> has exactly one solution for every </a:t>
            </a:r>
            <a:r>
              <a:rPr lang="en-US" altLang="zh-TW" i="1" dirty="0" smtClean="0">
                <a:solidFill>
                  <a:srgbClr val="CC0000"/>
                </a:solidFill>
              </a:rPr>
              <a:t>n</a:t>
            </a:r>
            <a:r>
              <a:rPr lang="en-US" altLang="zh-TW" dirty="0" smtClean="0">
                <a:solidFill>
                  <a:srgbClr val="CC0000"/>
                </a:solidFill>
              </a:rPr>
              <a:t>×1 matrix </a:t>
            </a:r>
            <a:r>
              <a:rPr lang="en-US" altLang="zh-TW" b="1" dirty="0" smtClean="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2649" y="4905164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  <a:r>
              <a:rPr lang="tr-TR" dirty="0" smtClean="0"/>
              <a:t>.=&gt;5., 6.:                        =&gt;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4122" y="4905162"/>
                <a:ext cx="771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122" y="4905162"/>
                <a:ext cx="771878" cy="276999"/>
              </a:xfrm>
              <a:prstGeom prst="rect">
                <a:avLst/>
              </a:prstGeom>
              <a:blipFill>
                <a:blip r:embed="rId3"/>
                <a:stretch>
                  <a:fillRect l="-5512" r="-7087" b="-1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39950" y="4905163"/>
                <a:ext cx="19500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950" y="4905163"/>
                <a:ext cx="1950021" cy="276999"/>
              </a:xfrm>
              <a:prstGeom prst="rect">
                <a:avLst/>
              </a:prstGeom>
              <a:blipFill>
                <a:blip r:embed="rId4"/>
                <a:stretch>
                  <a:fillRect l="-938" t="-2222" r="-2500" b="-1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Theorem 1.6.5</a:t>
            </a:r>
            <a:br>
              <a:rPr lang="en-US" altLang="zh-TW" smtClean="0"/>
            </a:br>
            <a:endParaRPr lang="zh-TW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259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4835525"/>
              </a:xfrm>
            </p:spPr>
            <p:txBody>
              <a:bodyPr/>
              <a:lstStyle/>
              <a:p>
                <a:pPr eaLnBrk="1" hangingPunct="1"/>
                <a:r>
                  <a:rPr lang="en-US" altLang="zh-TW" sz="2800" dirty="0" smtClean="0"/>
                  <a:t>Let </a:t>
                </a:r>
                <a:r>
                  <a:rPr lang="en-US" altLang="zh-TW" sz="2800" i="1" dirty="0" smtClean="0"/>
                  <a:t>A</a:t>
                </a:r>
                <a:r>
                  <a:rPr lang="en-US" altLang="zh-TW" sz="2800" dirty="0" smtClean="0"/>
                  <a:t> and </a:t>
                </a:r>
                <a:r>
                  <a:rPr lang="en-US" altLang="zh-TW" sz="2800" i="1" dirty="0" smtClean="0"/>
                  <a:t>B</a:t>
                </a:r>
                <a:r>
                  <a:rPr lang="en-US" altLang="zh-TW" sz="2800" dirty="0" smtClean="0"/>
                  <a:t> be square matrices of the same size. If </a:t>
                </a:r>
                <a:r>
                  <a:rPr lang="en-US" altLang="zh-TW" sz="2800" i="1" dirty="0" smtClean="0"/>
                  <a:t>AB</a:t>
                </a:r>
                <a:r>
                  <a:rPr lang="en-US" altLang="zh-TW" sz="2800" dirty="0" smtClean="0"/>
                  <a:t> is invertible, then </a:t>
                </a:r>
                <a:r>
                  <a:rPr lang="en-US" altLang="zh-TW" sz="2800" i="1" dirty="0" smtClean="0"/>
                  <a:t>A</a:t>
                </a:r>
                <a:r>
                  <a:rPr lang="en-US" altLang="zh-TW" sz="2800" dirty="0" smtClean="0"/>
                  <a:t> and </a:t>
                </a:r>
                <a:r>
                  <a:rPr lang="en-US" altLang="zh-TW" sz="2800" i="1" dirty="0" smtClean="0"/>
                  <a:t>B</a:t>
                </a:r>
                <a:r>
                  <a:rPr lang="en-US" altLang="zh-TW" sz="2800" dirty="0" smtClean="0"/>
                  <a:t> must also be invertible.</a:t>
                </a:r>
              </a:p>
              <a:p>
                <a:pPr lvl="1" eaLnBrk="1" hangingPunct="1"/>
                <a:r>
                  <a:rPr lang="tr-TR" altLang="zh-TW" sz="2400" dirty="0" err="1" smtClean="0"/>
                  <a:t>Indeed</a:t>
                </a:r>
                <a:r>
                  <a:rPr lang="tr-TR" altLang="zh-TW" sz="2400" dirty="0" smtClean="0"/>
                  <a:t> </a:t>
                </a:r>
                <a:r>
                  <a:rPr lang="tr-TR" altLang="zh-TW" sz="2400" dirty="0" err="1" smtClean="0"/>
                  <a:t>we</a:t>
                </a:r>
                <a:r>
                  <a:rPr lang="tr-TR" altLang="zh-TW" sz="2400" dirty="0" smtClean="0"/>
                  <a:t> </a:t>
                </a:r>
                <a:r>
                  <a:rPr lang="tr-TR" altLang="zh-TW" sz="2400" dirty="0" err="1" smtClean="0"/>
                  <a:t>already</a:t>
                </a:r>
                <a:r>
                  <a:rPr lang="tr-TR" altLang="zh-TW" sz="2400" dirty="0" smtClean="0"/>
                  <a:t> </a:t>
                </a:r>
                <a:r>
                  <a:rPr lang="tr-TR" altLang="zh-TW" sz="2400" dirty="0" err="1" smtClean="0"/>
                  <a:t>know</a:t>
                </a:r>
                <a:r>
                  <a:rPr lang="tr-TR" altLang="zh-TW" sz="2400" dirty="0" smtClean="0"/>
                  <a:t> </a:t>
                </a:r>
                <a:r>
                  <a:rPr lang="en-US" altLang="zh-TW" sz="2400" dirty="0" smtClean="0"/>
                  <a:t>(</a:t>
                </a:r>
                <a:r>
                  <a:rPr lang="en-US" altLang="zh-TW" sz="2400" i="1" dirty="0" smtClean="0"/>
                  <a:t>AB</a:t>
                </a:r>
                <a:r>
                  <a:rPr lang="en-US" altLang="zh-TW" sz="2400" dirty="0" smtClean="0"/>
                  <a:t>)</a:t>
                </a:r>
                <a:r>
                  <a:rPr lang="en-US" altLang="zh-TW" sz="2400" baseline="30000" dirty="0" smtClean="0"/>
                  <a:t>-1</a:t>
                </a:r>
                <a:r>
                  <a:rPr lang="en-US" altLang="zh-TW" sz="2400" dirty="0" smtClean="0"/>
                  <a:t> = </a:t>
                </a:r>
                <a:r>
                  <a:rPr lang="en-US" altLang="zh-TW" sz="2400" i="1" dirty="0" smtClean="0"/>
                  <a:t>B</a:t>
                </a:r>
                <a:r>
                  <a:rPr lang="en-US" altLang="zh-TW" sz="2400" baseline="30000" dirty="0" smtClean="0"/>
                  <a:t>-1</a:t>
                </a:r>
                <a:r>
                  <a:rPr lang="en-US" altLang="zh-TW" sz="2400" i="1" dirty="0" smtClean="0"/>
                  <a:t>A</a:t>
                </a:r>
                <a:r>
                  <a:rPr lang="en-US" altLang="zh-TW" sz="2400" baseline="30000" dirty="0" smtClean="0"/>
                  <a:t>-1</a:t>
                </a:r>
                <a:endParaRPr lang="en-US" altLang="zh-TW" sz="2400" dirty="0" smtClean="0"/>
              </a:p>
              <a:p>
                <a:pPr eaLnBrk="1" hangingPunct="1"/>
                <a:endParaRPr lang="en-US" altLang="zh-TW" sz="2800" dirty="0" smtClean="0"/>
              </a:p>
              <a:p>
                <a:pPr eaLnBrk="1" hangingPunct="1"/>
                <a:r>
                  <a:rPr lang="en-US" altLang="zh-TW" sz="2800" dirty="0" smtClean="0"/>
                  <a:t>Let A be a fixed </a:t>
                </a:r>
                <a:r>
                  <a:rPr lang="en-US" altLang="zh-TW" sz="2800" i="1" dirty="0" smtClean="0"/>
                  <a:t>m</a:t>
                </a:r>
                <a:r>
                  <a:rPr lang="en-US" altLang="zh-TW" sz="2800" dirty="0" smtClean="0"/>
                  <a:t> × </a:t>
                </a:r>
                <a:r>
                  <a:rPr lang="en-US" altLang="zh-TW" sz="2800" i="1" dirty="0" smtClean="0"/>
                  <a:t>n</a:t>
                </a:r>
                <a:r>
                  <a:rPr lang="en-US" altLang="zh-TW" sz="2800" dirty="0" smtClean="0"/>
                  <a:t> matrix. Find all </a:t>
                </a:r>
                <a:r>
                  <a:rPr lang="en-US" altLang="zh-TW" sz="2800" i="1" dirty="0" smtClean="0"/>
                  <a:t>m</a:t>
                </a:r>
                <a:r>
                  <a:rPr lang="en-US" altLang="zh-TW" sz="2800" dirty="0" smtClean="0"/>
                  <a:t> × 1 matrices b such that the system of equations </a:t>
                </a:r>
                <a:r>
                  <a:rPr lang="en-US" altLang="zh-TW" sz="2800" i="1" dirty="0" smtClean="0"/>
                  <a:t>Ax</a:t>
                </a:r>
                <a:r>
                  <a:rPr lang="en-US" altLang="zh-TW" sz="2800" dirty="0" smtClean="0"/>
                  <a:t>=</a:t>
                </a:r>
                <a:r>
                  <a:rPr lang="en-US" altLang="zh-TW" sz="2800" i="1" dirty="0" smtClean="0"/>
                  <a:t>b</a:t>
                </a:r>
                <a:r>
                  <a:rPr lang="en-US" altLang="zh-TW" sz="2800" dirty="0" smtClean="0"/>
                  <a:t> is consistent.</a:t>
                </a:r>
                <a:endParaRPr lang="tr-TR" altLang="zh-TW" sz="2800" dirty="0" smtClean="0"/>
              </a:p>
              <a:p>
                <a:pPr lvl="1" eaLnBrk="1" hangingPunct="1"/>
                <a:r>
                  <a:rPr lang="tr-TR" altLang="zh-TW" sz="2400" dirty="0" err="1" smtClean="0"/>
                  <a:t>We’ll</a:t>
                </a:r>
                <a:r>
                  <a:rPr lang="tr-TR" altLang="zh-TW" sz="2400" dirty="0" smtClean="0"/>
                  <a:t> </a:t>
                </a:r>
                <a:r>
                  <a:rPr lang="tr-TR" altLang="zh-TW" sz="2400" dirty="0" err="1" smtClean="0"/>
                  <a:t>later</a:t>
                </a:r>
                <a:r>
                  <a:rPr lang="tr-TR" altLang="zh-TW" sz="2400" dirty="0" smtClean="0"/>
                  <a:t> </a:t>
                </a:r>
                <a:r>
                  <a:rPr lang="tr-TR" altLang="zh-TW" sz="2400" dirty="0" err="1" smtClean="0"/>
                  <a:t>learn</a:t>
                </a:r>
                <a:r>
                  <a:rPr lang="tr-TR" altLang="zh-TW" sz="2400" dirty="0" smtClean="0"/>
                  <a:t> </a:t>
                </a:r>
                <a:r>
                  <a:rPr lang="tr-TR" altLang="zh-TW" sz="2400" dirty="0" err="1" smtClean="0"/>
                  <a:t>th</a:t>
                </a:r>
                <a:r>
                  <a:rPr lang="tr-TR" altLang="zh-TW" sz="2400" dirty="0" smtClean="0"/>
                  <a:t>e requirement: </a:t>
                </a:r>
                <a14:m>
                  <m:oMath xmlns:m="http://schemas.openxmlformats.org/officeDocument/2006/math">
                    <m:r>
                      <a:rPr lang="tr-TR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𝑐𝑜𝑙𝑢𝑚𝑛𝑠𝑝𝑎𝑐𝑒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 smtClean="0"/>
              </a:p>
              <a:p>
                <a:endParaRPr lang="zh-TW" altLang="en-US" dirty="0" smtClean="0"/>
              </a:p>
            </p:txBody>
          </p:sp>
        </mc:Choice>
        <mc:Fallback xmlns="">
          <p:sp>
            <p:nvSpPr>
              <p:cNvPr id="96259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4835525"/>
              </a:xfrm>
              <a:blipFill>
                <a:blip r:embed="rId3"/>
                <a:stretch>
                  <a:fillRect l="-432" t="-1387" r="-5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26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64A2525-7D33-42B8-A8E6-CDB61414307A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Elementary Linear Algorithm</a:t>
            </a:r>
            <a:endParaRPr lang="en-US" altLang="zh-TW"/>
          </a:p>
        </p:txBody>
      </p:sp>
      <p:sp>
        <p:nvSpPr>
          <p:cNvPr id="962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C877DB9D-C35A-494D-8255-25CA06373212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93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1-6 Example 3</a:t>
            </a:r>
            <a:endParaRPr lang="zh-TW" altLang="en-US" smtClean="0"/>
          </a:p>
        </p:txBody>
      </p:sp>
      <p:sp>
        <p:nvSpPr>
          <p:cNvPr id="9728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9325"/>
          </a:xfrm>
        </p:spPr>
        <p:txBody>
          <a:bodyPr/>
          <a:lstStyle/>
          <a:p>
            <a:r>
              <a:rPr lang="en-US" altLang="zh-TW" dirty="0" smtClean="0"/>
              <a:t>Find b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b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and 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such that the system of equations is consistent.</a:t>
            </a:r>
          </a:p>
        </p:txBody>
      </p:sp>
      <p:sp>
        <p:nvSpPr>
          <p:cNvPr id="9728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E187942-EECD-45F0-B561-2D0D0224BC4F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Elementary Linear Algorithm</a:t>
            </a:r>
            <a:endParaRPr lang="en-US" altLang="zh-TW"/>
          </a:p>
        </p:txBody>
      </p:sp>
      <p:sp>
        <p:nvSpPr>
          <p:cNvPr id="972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FF6E3BA2-4D88-437E-8FAA-71E2E0914CD7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94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97287" name="Object 2"/>
          <p:cNvGraphicFramePr>
            <a:graphicFrameLocks noChangeAspect="1"/>
          </p:cNvGraphicFramePr>
          <p:nvPr/>
        </p:nvGraphicFramePr>
        <p:xfrm>
          <a:off x="1371600" y="2133600"/>
          <a:ext cx="23145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8" name="Equation" r:id="rId4" imgW="1155700" imgH="685800" progId="Equation.3">
                  <p:embed/>
                </p:oleObj>
              </mc:Choice>
              <mc:Fallback>
                <p:oleObj name="Equation" r:id="rId4" imgW="115570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23145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93687" y="3770313"/>
                <a:ext cx="1397113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1   1   2    </m:t>
                              </m:r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1   0   1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2   1   3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687" y="3770313"/>
                <a:ext cx="1397113" cy="88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2159732" y="3844210"/>
            <a:ext cx="0" cy="7325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" idx="3"/>
          </p:cNvCxnSpPr>
          <p:nvPr/>
        </p:nvCxnSpPr>
        <p:spPr>
          <a:xfrm flipV="1">
            <a:off x="2590800" y="4185084"/>
            <a:ext cx="90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88229" y="3770313"/>
                <a:ext cx="2337499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1     1     2               </m:t>
                              </m:r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0−1−1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0−1 −1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229" y="3770313"/>
                <a:ext cx="2337499" cy="88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4716016" y="3770313"/>
            <a:ext cx="0" cy="7325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60132" y="4210497"/>
            <a:ext cx="90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11087" y="3812265"/>
                <a:ext cx="2388795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1     1      2               </m:t>
                              </m:r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0      1      1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0−1 −1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087" y="3812265"/>
                <a:ext cx="2388795" cy="8803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endCxn id="21" idx="0"/>
          </p:cNvCxnSpPr>
          <p:nvPr/>
        </p:nvCxnSpPr>
        <p:spPr>
          <a:xfrm flipH="1">
            <a:off x="6210672" y="4658409"/>
            <a:ext cx="1585279" cy="55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64021" y="5210539"/>
                <a:ext cx="269330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1     1      2                        </m:t>
                              </m:r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0     1      1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        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0     0      0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tr-TR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021" y="5210539"/>
                <a:ext cx="2693301" cy="8803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7884368" y="3886162"/>
            <a:ext cx="0" cy="7325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65507" y="5284436"/>
            <a:ext cx="0" cy="7325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83039" y="5453569"/>
                <a:ext cx="2180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m:rPr>
                              <m:sty m:val="p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⟸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39" y="5453569"/>
                <a:ext cx="2180982" cy="276999"/>
              </a:xfrm>
              <a:prstGeom prst="rect">
                <a:avLst/>
              </a:prstGeom>
              <a:blipFill>
                <a:blip r:embed="rId10"/>
                <a:stretch>
                  <a:fillRect r="-1117" b="-17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1-6 Example 4</a:t>
            </a:r>
            <a:endParaRPr lang="zh-TW" altLang="en-US" smtClean="0"/>
          </a:p>
        </p:txBody>
      </p:sp>
      <p:sp>
        <p:nvSpPr>
          <p:cNvPr id="98307" name="內容版面配置區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 altLang="zh-TW" dirty="0" smtClean="0"/>
              <a:t>Find b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b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and b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 such that the system of equations is consistent.</a:t>
            </a:r>
          </a:p>
          <a:p>
            <a:endParaRPr lang="tr-TR" altLang="zh-TW" dirty="0" smtClean="0"/>
          </a:p>
          <a:p>
            <a:endParaRPr lang="tr-TR" altLang="zh-TW" dirty="0"/>
          </a:p>
          <a:p>
            <a:r>
              <a:rPr lang="tr-TR" altLang="zh-TW" dirty="0" smtClean="0"/>
              <a:t>Since</a:t>
            </a:r>
          </a:p>
          <a:p>
            <a:endParaRPr lang="tr-TR" altLang="zh-TW" dirty="0"/>
          </a:p>
          <a:p>
            <a:pPr marL="0" indent="0">
              <a:buNone/>
            </a:pPr>
            <a:r>
              <a:rPr lang="tr-TR" altLang="zh-TW" dirty="0" smtClean="0"/>
              <a:t>   </a:t>
            </a:r>
            <a:r>
              <a:rPr lang="tr-TR" altLang="zh-TW" dirty="0" err="1" smtClean="0"/>
              <a:t>always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we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have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the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single</a:t>
            </a:r>
            <a:r>
              <a:rPr lang="tr-TR" altLang="zh-TW" dirty="0" smtClean="0"/>
              <a:t> </a:t>
            </a:r>
            <a:r>
              <a:rPr lang="tr-TR" altLang="zh-TW" dirty="0" err="1" smtClean="0"/>
              <a:t>solution</a:t>
            </a:r>
            <a:r>
              <a:rPr lang="tr-TR" altLang="zh-TW" dirty="0" smtClean="0"/>
              <a:t>:</a:t>
            </a:r>
            <a:endParaRPr lang="zh-TW" altLang="en-US" dirty="0" smtClean="0"/>
          </a:p>
        </p:txBody>
      </p:sp>
      <p:sp>
        <p:nvSpPr>
          <p:cNvPr id="9830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227B4CF2-DA4D-4D25-86E1-13023822D9BA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Elementary Linear Algorithm</a:t>
            </a:r>
            <a:endParaRPr lang="en-US" altLang="zh-TW"/>
          </a:p>
        </p:txBody>
      </p:sp>
      <p:sp>
        <p:nvSpPr>
          <p:cNvPr id="983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68AEADBA-5022-4707-9152-11A078B284AC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95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graphicFrame>
        <p:nvGraphicFramePr>
          <p:cNvPr id="983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481888"/>
              </p:ext>
            </p:extLst>
          </p:nvPr>
        </p:nvGraphicFramePr>
        <p:xfrm>
          <a:off x="2320547" y="1758197"/>
          <a:ext cx="244316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2" name="Equation" r:id="rId4" imgW="1219200" imgH="685800" progId="Equation.3">
                  <p:embed/>
                </p:oleObj>
              </mc:Choice>
              <mc:Fallback>
                <p:oleObj name="Equation" r:id="rId4" imgW="121920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547" y="1758197"/>
                        <a:ext cx="244316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1720" y="3242510"/>
                <a:ext cx="2301015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−40    16       9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13   −5   −3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5   −2   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242510"/>
                <a:ext cx="2301015" cy="730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28147" y="4833156"/>
                <a:ext cx="4249176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−40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eqArr>
                        </m:e>
                      </m:d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1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47" y="4833156"/>
                <a:ext cx="4249176" cy="7326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版面配置區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3145B711-0375-4F8D-8C84-B90F08B789A8}" type="datetime1">
              <a:rPr kumimoji="0" lang="en-US" altLang="zh-TW" sz="1200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</a:rPr>
              <a:t>Elementary Linear Algorithm</a:t>
            </a:r>
          </a:p>
        </p:txBody>
      </p:sp>
      <p:sp>
        <p:nvSpPr>
          <p:cNvPr id="99332" name="投影片編號版面配置區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r" eaLnBrk="1" hangingPunct="1"/>
            <a:fld id="{0DBFAD6F-3C77-4A30-BCEA-4721B6478EDE}" type="slidenum">
              <a:rPr kumimoji="0" lang="en-US" altLang="zh-TW" sz="1200">
                <a:latin typeface="Garamond" panose="02020404030301010803" pitchFamily="18" charset="0"/>
              </a:rPr>
              <a:pPr algn="r" eaLnBrk="1" hangingPunct="1"/>
              <a:t>96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993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Chapter Contents</a:t>
            </a:r>
            <a:endParaRPr lang="zh-TW" altLang="en-US" smtClean="0"/>
          </a:p>
        </p:txBody>
      </p:sp>
      <p:sp>
        <p:nvSpPr>
          <p:cNvPr id="9933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Introduction to System of Linear Equations</a:t>
            </a:r>
          </a:p>
          <a:p>
            <a:pPr eaLnBrk="1" hangingPunct="1"/>
            <a:r>
              <a:rPr lang="en-US" altLang="zh-TW" sz="2400" smtClean="0"/>
              <a:t>Gaussian Elimination</a:t>
            </a:r>
          </a:p>
          <a:p>
            <a:pPr eaLnBrk="1" hangingPunct="1"/>
            <a:r>
              <a:rPr lang="en-US" altLang="zh-TW" sz="2400" smtClean="0"/>
              <a:t>Matrices and Matrix Operations</a:t>
            </a:r>
          </a:p>
          <a:p>
            <a:pPr eaLnBrk="1" hangingPunct="1"/>
            <a:r>
              <a:rPr lang="en-US" altLang="zh-TW" sz="2400" smtClean="0"/>
              <a:t>Inverses; Rules of Matrix Arithmetic</a:t>
            </a:r>
          </a:p>
          <a:p>
            <a:pPr eaLnBrk="1" hangingPunct="1"/>
            <a:r>
              <a:rPr lang="en-US" altLang="zh-TW" sz="2400" smtClean="0"/>
              <a:t>Elementary Matrices and a Method for Finding </a:t>
            </a:r>
            <a:r>
              <a:rPr lang="en-US" altLang="zh-TW" sz="2400" i="1" smtClean="0"/>
              <a:t>A</a:t>
            </a:r>
            <a:r>
              <a:rPr lang="en-US" altLang="zh-TW" sz="2400" baseline="30000" smtClean="0"/>
              <a:t>-1</a:t>
            </a:r>
          </a:p>
          <a:p>
            <a:pPr eaLnBrk="1" hangingPunct="1"/>
            <a:r>
              <a:rPr lang="en-US" altLang="zh-TW" sz="2400" smtClean="0"/>
              <a:t>Further Results on Systems of Equations and Invertibility</a:t>
            </a:r>
          </a:p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Diagonal, Triangular, and Symmetric Matrices</a:t>
            </a:r>
            <a:endParaRPr lang="zh-TW" altLang="en-US" sz="2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ACCCBE1C-697B-4375-8CCA-195C71F67C0A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1003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3C8458D-FE18-489B-93EE-6C6D1F6420FB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97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003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1-7 Diagonal Matrix</a:t>
            </a:r>
          </a:p>
        </p:txBody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A </a:t>
            </a:r>
            <a:r>
              <a:rPr lang="en-US" altLang="zh-TW" sz="2800" smtClean="0">
                <a:solidFill>
                  <a:schemeClr val="hlink"/>
                </a:solidFill>
              </a:rPr>
              <a:t>square matrix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A</a:t>
            </a:r>
            <a:r>
              <a:rPr lang="en-US" altLang="zh-TW" sz="2800" smtClean="0"/>
              <a:t> is </a:t>
            </a:r>
            <a:r>
              <a:rPr lang="en-US" altLang="zh-TW" sz="2800" i="1" smtClean="0"/>
              <a:t>m</a:t>
            </a:r>
            <a:r>
              <a:rPr lang="en-US" altLang="zh-TW" sz="2800" smtClean="0">
                <a:sym typeface="Symbol" panose="05050102010706020507" pitchFamily="18" charset="2"/>
              </a:rPr>
              <a:t></a:t>
            </a:r>
            <a:r>
              <a:rPr lang="en-US" altLang="zh-TW" sz="2800" i="1" smtClean="0">
                <a:sym typeface="Symbol" panose="05050102010706020507" pitchFamily="18" charset="2"/>
              </a:rPr>
              <a:t>n</a:t>
            </a:r>
            <a:r>
              <a:rPr lang="en-US" altLang="zh-TW" sz="2800" smtClean="0">
                <a:sym typeface="Symbol" panose="05050102010706020507" pitchFamily="18" charset="2"/>
              </a:rPr>
              <a:t> with </a:t>
            </a:r>
            <a:r>
              <a:rPr lang="en-US" altLang="zh-TW" sz="2800" i="1" smtClean="0">
                <a:sym typeface="Symbol" panose="05050102010706020507" pitchFamily="18" charset="2"/>
              </a:rPr>
              <a:t>m</a:t>
            </a:r>
            <a:r>
              <a:rPr lang="en-US" altLang="zh-TW" sz="2800" smtClean="0">
                <a:sym typeface="Symbol" panose="05050102010706020507" pitchFamily="18" charset="2"/>
              </a:rPr>
              <a:t> = </a:t>
            </a:r>
            <a:r>
              <a:rPr lang="en-US" altLang="zh-TW" sz="2800" i="1" smtClean="0">
                <a:sym typeface="Symbol" panose="05050102010706020507" pitchFamily="18" charset="2"/>
              </a:rPr>
              <a:t>n</a:t>
            </a:r>
            <a:r>
              <a:rPr lang="en-US" altLang="zh-TW" sz="2800" smtClean="0">
                <a:sym typeface="Symbol" panose="05050102010706020507" pitchFamily="18" charset="2"/>
              </a:rPr>
              <a:t>; the (</a:t>
            </a:r>
            <a:r>
              <a:rPr lang="en-US" altLang="zh-TW" sz="2800" i="1" smtClean="0">
                <a:sym typeface="Symbol" panose="05050102010706020507" pitchFamily="18" charset="2"/>
              </a:rPr>
              <a:t>i</a:t>
            </a:r>
            <a:r>
              <a:rPr lang="en-US" altLang="zh-TW" sz="2800" smtClean="0">
                <a:sym typeface="Symbol" panose="05050102010706020507" pitchFamily="18" charset="2"/>
              </a:rPr>
              <a:t>,</a:t>
            </a:r>
            <a:r>
              <a:rPr lang="en-US" altLang="zh-TW" sz="2800" i="1" smtClean="0">
                <a:sym typeface="Symbol" panose="05050102010706020507" pitchFamily="18" charset="2"/>
              </a:rPr>
              <a:t>j</a:t>
            </a:r>
            <a:r>
              <a:rPr lang="en-US" altLang="zh-TW" sz="2800" smtClean="0">
                <a:sym typeface="Symbol" panose="05050102010706020507" pitchFamily="18" charset="2"/>
              </a:rPr>
              <a:t>)-entries for 1  </a:t>
            </a:r>
            <a:r>
              <a:rPr lang="en-US" altLang="zh-TW" sz="2800" i="1" smtClean="0">
                <a:sym typeface="Symbol" panose="05050102010706020507" pitchFamily="18" charset="2"/>
              </a:rPr>
              <a:t>i </a:t>
            </a:r>
            <a:r>
              <a:rPr lang="en-US" altLang="zh-TW" sz="2800" smtClean="0">
                <a:sym typeface="Symbol" panose="05050102010706020507" pitchFamily="18" charset="2"/>
              </a:rPr>
              <a:t> </a:t>
            </a:r>
            <a:r>
              <a:rPr lang="en-US" altLang="zh-TW" sz="2800" i="1" smtClean="0">
                <a:sym typeface="Symbol" panose="05050102010706020507" pitchFamily="18" charset="2"/>
              </a:rPr>
              <a:t>m</a:t>
            </a:r>
            <a:r>
              <a:rPr lang="en-US" altLang="zh-TW" sz="2800" smtClean="0">
                <a:sym typeface="Symbol" panose="05050102010706020507" pitchFamily="18" charset="2"/>
              </a:rPr>
              <a:t> form the </a:t>
            </a:r>
            <a:r>
              <a:rPr lang="en-US" altLang="zh-TW" sz="2800" smtClean="0">
                <a:solidFill>
                  <a:schemeClr val="hlink"/>
                </a:solidFill>
                <a:sym typeface="Symbol" panose="05050102010706020507" pitchFamily="18" charset="2"/>
              </a:rPr>
              <a:t>main diagonal</a:t>
            </a:r>
            <a:r>
              <a:rPr lang="en-US" altLang="zh-TW" sz="2800" smtClean="0">
                <a:sym typeface="Symbol" panose="05050102010706020507" pitchFamily="18" charset="2"/>
              </a:rPr>
              <a:t> of </a:t>
            </a:r>
            <a:r>
              <a:rPr lang="en-US" altLang="zh-TW" sz="2800" i="1" smtClean="0">
                <a:sym typeface="Symbol" panose="05050102010706020507" pitchFamily="18" charset="2"/>
              </a:rPr>
              <a:t>A</a:t>
            </a:r>
          </a:p>
          <a:p>
            <a:pPr eaLnBrk="1" hangingPunct="1"/>
            <a:endParaRPr lang="en-US" altLang="zh-TW" sz="2800" i="1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TW" sz="2800" smtClean="0">
                <a:sym typeface="Symbol" panose="05050102010706020507" pitchFamily="18" charset="2"/>
              </a:rPr>
              <a:t>A </a:t>
            </a:r>
            <a:r>
              <a:rPr lang="en-US" altLang="zh-TW" sz="2800" smtClean="0">
                <a:solidFill>
                  <a:schemeClr val="hlink"/>
                </a:solidFill>
                <a:sym typeface="Symbol" panose="05050102010706020507" pitchFamily="18" charset="2"/>
              </a:rPr>
              <a:t>diagonal matrix</a:t>
            </a:r>
            <a:r>
              <a:rPr lang="en-US" altLang="zh-TW" sz="2800" smtClean="0">
                <a:sym typeface="Symbol" panose="05050102010706020507" pitchFamily="18" charset="2"/>
              </a:rPr>
              <a:t> is a square matrix all of whose entries </a:t>
            </a:r>
            <a:r>
              <a:rPr lang="en-US" altLang="zh-TW" sz="2800" i="1" smtClean="0">
                <a:sym typeface="Symbol" panose="05050102010706020507" pitchFamily="18" charset="2"/>
              </a:rPr>
              <a:t>not</a:t>
            </a:r>
            <a:r>
              <a:rPr lang="en-US" altLang="zh-TW" sz="2800" smtClean="0">
                <a:sym typeface="Symbol" panose="05050102010706020507" pitchFamily="18" charset="2"/>
              </a:rPr>
              <a:t> on the main diagonal equal zero. By diag(</a:t>
            </a:r>
            <a:r>
              <a:rPr lang="en-US" altLang="zh-TW" sz="2800" i="1" smtClean="0">
                <a:sym typeface="Symbol" panose="05050102010706020507" pitchFamily="18" charset="2"/>
              </a:rPr>
              <a:t>d</a:t>
            </a:r>
            <a:r>
              <a:rPr lang="en-US" altLang="zh-TW" sz="2800" baseline="-25000" smtClean="0">
                <a:sym typeface="Symbol" panose="05050102010706020507" pitchFamily="18" charset="2"/>
              </a:rPr>
              <a:t>1</a:t>
            </a:r>
            <a:r>
              <a:rPr lang="en-US" altLang="zh-TW" sz="2800" smtClean="0">
                <a:sym typeface="Symbol" panose="05050102010706020507" pitchFamily="18" charset="2"/>
              </a:rPr>
              <a:t>, …, </a:t>
            </a:r>
            <a:r>
              <a:rPr lang="en-US" altLang="zh-TW" sz="2800" i="1" smtClean="0">
                <a:sym typeface="Symbol" panose="05050102010706020507" pitchFamily="18" charset="2"/>
              </a:rPr>
              <a:t>d</a:t>
            </a:r>
            <a:r>
              <a:rPr lang="en-US" altLang="zh-TW" sz="2800" i="1" baseline="-25000" smtClean="0">
                <a:sym typeface="Symbol" panose="05050102010706020507" pitchFamily="18" charset="2"/>
              </a:rPr>
              <a:t>m</a:t>
            </a:r>
            <a:r>
              <a:rPr lang="en-US" altLang="zh-TW" sz="2800" smtClean="0">
                <a:sym typeface="Symbol" panose="05050102010706020507" pitchFamily="18" charset="2"/>
              </a:rPr>
              <a:t>) is meant the </a:t>
            </a:r>
            <a:r>
              <a:rPr lang="en-US" altLang="zh-TW" sz="2800" i="1" smtClean="0"/>
              <a:t>m</a:t>
            </a:r>
            <a:r>
              <a:rPr lang="en-US" altLang="zh-TW" sz="2800" smtClean="0">
                <a:sym typeface="Symbol" panose="05050102010706020507" pitchFamily="18" charset="2"/>
              </a:rPr>
              <a:t></a:t>
            </a:r>
            <a:r>
              <a:rPr lang="en-US" altLang="zh-TW" sz="2800" i="1" smtClean="0">
                <a:sym typeface="Symbol" panose="05050102010706020507" pitchFamily="18" charset="2"/>
              </a:rPr>
              <a:t>m</a:t>
            </a:r>
            <a:r>
              <a:rPr lang="en-US" altLang="zh-TW" sz="2800" smtClean="0">
                <a:sym typeface="Symbol" panose="05050102010706020507" pitchFamily="18" charset="2"/>
              </a:rPr>
              <a:t> diagonal matrix whose (</a:t>
            </a:r>
            <a:r>
              <a:rPr lang="en-US" altLang="zh-TW" sz="2800" i="1" smtClean="0">
                <a:sym typeface="Symbol" panose="05050102010706020507" pitchFamily="18" charset="2"/>
              </a:rPr>
              <a:t>i</a:t>
            </a:r>
            <a:r>
              <a:rPr lang="en-US" altLang="zh-TW" sz="2800" smtClean="0">
                <a:sym typeface="Symbol" panose="05050102010706020507" pitchFamily="18" charset="2"/>
              </a:rPr>
              <a:t>,</a:t>
            </a:r>
            <a:r>
              <a:rPr lang="en-US" altLang="zh-TW" sz="2800" i="1" smtClean="0">
                <a:sym typeface="Symbol" panose="05050102010706020507" pitchFamily="18" charset="2"/>
              </a:rPr>
              <a:t>i</a:t>
            </a:r>
            <a:r>
              <a:rPr lang="en-US" altLang="zh-TW" sz="2800" smtClean="0">
                <a:sym typeface="Symbol" panose="05050102010706020507" pitchFamily="18" charset="2"/>
              </a:rPr>
              <a:t>)-entry equals </a:t>
            </a:r>
            <a:r>
              <a:rPr lang="en-US" altLang="zh-TW" sz="2800" i="1" smtClean="0">
                <a:sym typeface="Symbol" panose="05050102010706020507" pitchFamily="18" charset="2"/>
              </a:rPr>
              <a:t>d</a:t>
            </a:r>
            <a:r>
              <a:rPr lang="en-US" altLang="zh-TW" sz="2800" i="1" baseline="-25000" smtClean="0">
                <a:sym typeface="Symbol" panose="05050102010706020507" pitchFamily="18" charset="2"/>
              </a:rPr>
              <a:t>i</a:t>
            </a:r>
            <a:r>
              <a:rPr lang="en-US" altLang="zh-TW" sz="2800" smtClean="0">
                <a:sym typeface="Symbol" panose="05050102010706020507" pitchFamily="18" charset="2"/>
              </a:rPr>
              <a:t> for 1  </a:t>
            </a:r>
            <a:r>
              <a:rPr lang="en-US" altLang="zh-TW" sz="2800" i="1" smtClean="0">
                <a:sym typeface="Symbol" panose="05050102010706020507" pitchFamily="18" charset="2"/>
              </a:rPr>
              <a:t>i </a:t>
            </a:r>
            <a:r>
              <a:rPr lang="en-US" altLang="zh-TW" sz="2800" smtClean="0">
                <a:sym typeface="Symbol" panose="05050102010706020507" pitchFamily="18" charset="2"/>
              </a:rPr>
              <a:t> </a:t>
            </a:r>
            <a:r>
              <a:rPr lang="en-US" altLang="zh-TW" sz="2800" i="1" smtClean="0">
                <a:sym typeface="Symbol" panose="05050102010706020507" pitchFamily="18" charset="2"/>
              </a:rPr>
              <a:t>m</a:t>
            </a:r>
            <a:r>
              <a:rPr lang="en-US" altLang="zh-TW" sz="2800" smtClean="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版面配置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2FA1931-8CB8-4AFF-BEBC-55FD81D5D581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10138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E3C14D66-F9E0-46A5-A9B7-CD330D227AFD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98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1-7 Properties of Diagonal Matrices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19600" cy="4530725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A general </a:t>
            </a:r>
            <a:r>
              <a:rPr lang="en-US" altLang="zh-TW" sz="2400" i="1" smtClean="0"/>
              <a:t>n</a:t>
            </a:r>
            <a:r>
              <a:rPr lang="en-US" altLang="zh-TW" sz="2400" smtClean="0">
                <a:sym typeface="Symbol" panose="05050102010706020507" pitchFamily="18" charset="2"/>
              </a:rPr>
              <a:t></a:t>
            </a:r>
            <a:r>
              <a:rPr lang="en-US" altLang="zh-TW" sz="2400" i="1" smtClean="0"/>
              <a:t>n</a:t>
            </a:r>
            <a:r>
              <a:rPr lang="en-US" altLang="zh-TW" sz="2400" smtClean="0"/>
              <a:t> diagonal matrix </a:t>
            </a:r>
            <a:r>
              <a:rPr lang="en-US" altLang="zh-TW" sz="2400" i="1" smtClean="0"/>
              <a:t>D</a:t>
            </a:r>
            <a:r>
              <a:rPr lang="en-US" altLang="zh-TW" sz="2400" smtClean="0"/>
              <a:t> can be written as</a:t>
            </a:r>
          </a:p>
          <a:p>
            <a:pPr lvl="2" eaLnBrk="1" hangingPunct="1"/>
            <a:endParaRPr lang="en-US" altLang="zh-TW" smtClean="0"/>
          </a:p>
          <a:p>
            <a:pPr lvl="2" eaLnBrk="1" hangingPunct="1"/>
            <a:endParaRPr lang="en-US" altLang="zh-TW" smtClean="0"/>
          </a:p>
          <a:p>
            <a:pPr eaLnBrk="1" hangingPunct="1"/>
            <a:r>
              <a:rPr lang="en-US" altLang="zh-TW" sz="2400" smtClean="0"/>
              <a:t>A diagonal matrix is invertible if and only if all of its diagonal entries are nonzero</a:t>
            </a:r>
          </a:p>
          <a:p>
            <a:pPr lvl="2" eaLnBrk="1" hangingPunct="1"/>
            <a:endParaRPr lang="en-US" altLang="zh-TW" sz="1800" smtClean="0"/>
          </a:p>
          <a:p>
            <a:pPr eaLnBrk="1" hangingPunct="1"/>
            <a:r>
              <a:rPr lang="en-US" altLang="zh-TW" sz="2400" smtClean="0"/>
              <a:t>Powers of diagonal matrices are easy to compute</a:t>
            </a:r>
            <a:endParaRPr lang="zh-TW" altLang="en-US" sz="2400" smtClean="0"/>
          </a:p>
        </p:txBody>
      </p:sp>
      <p:graphicFrame>
        <p:nvGraphicFramePr>
          <p:cNvPr id="101383" name="Object 8"/>
          <p:cNvGraphicFramePr>
            <a:graphicFrameLocks noChangeAspect="1"/>
          </p:cNvGraphicFramePr>
          <p:nvPr/>
        </p:nvGraphicFramePr>
        <p:xfrm>
          <a:off x="5335588" y="1625600"/>
          <a:ext cx="2147887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80" name="Equation" r:id="rId4" imgW="1435100" imgH="939800" progId="Equation.3">
                  <p:embed/>
                </p:oleObj>
              </mc:Choice>
              <mc:Fallback>
                <p:oleObj name="Equation" r:id="rId4" imgW="1435100" imgH="93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1625600"/>
                        <a:ext cx="2147887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9"/>
          <p:cNvGraphicFramePr>
            <a:graphicFrameLocks noChangeAspect="1"/>
          </p:cNvGraphicFramePr>
          <p:nvPr/>
        </p:nvGraphicFramePr>
        <p:xfrm>
          <a:off x="5181600" y="3178175"/>
          <a:ext cx="292735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81" name="Equation" r:id="rId6" imgW="1955800" imgH="939800" progId="Equation.3">
                  <p:embed/>
                </p:oleObj>
              </mc:Choice>
              <mc:Fallback>
                <p:oleObj name="Equation" r:id="rId6" imgW="1955800" imgH="93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78175"/>
                        <a:ext cx="292735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10"/>
          <p:cNvGraphicFramePr>
            <a:graphicFrameLocks noChangeAspect="1"/>
          </p:cNvGraphicFramePr>
          <p:nvPr/>
        </p:nvGraphicFramePr>
        <p:xfrm>
          <a:off x="5233988" y="4760913"/>
          <a:ext cx="2338387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82" name="Equation" r:id="rId8" imgW="1562100" imgH="939800" progId="Equation.3">
                  <p:embed/>
                </p:oleObj>
              </mc:Choice>
              <mc:Fallback>
                <p:oleObj name="Equation" r:id="rId8" imgW="1562100" imgH="93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4760913"/>
                        <a:ext cx="2338387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7462C49-0A64-4FEA-AA74-7883997AC72B}" type="datetime1">
              <a:rPr kumimoji="0" lang="en-US" altLang="zh-TW">
                <a:latin typeface="Garamond" panose="02020404030301010803" pitchFamily="18" charset="0"/>
              </a:rPr>
              <a:pPr eaLnBrk="1" hangingPunct="1"/>
              <a:t>10/3/2021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Elementary Linear Algorithm</a:t>
            </a:r>
          </a:p>
        </p:txBody>
      </p:sp>
      <p:sp>
        <p:nvSpPr>
          <p:cNvPr id="1024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DD284CB0-7E9E-4639-B65C-1A2D3506E9AC}" type="slidenum">
              <a:rPr kumimoji="0" lang="en-US" altLang="zh-TW">
                <a:latin typeface="Garamond" panose="02020404030301010803" pitchFamily="18" charset="0"/>
              </a:rPr>
              <a:pPr eaLnBrk="1" hangingPunct="1"/>
              <a:t>99</a:t>
            </a:fld>
            <a:endParaRPr kumimoji="0" lang="en-US" altLang="zh-TW">
              <a:latin typeface="Garamond" panose="02020404030301010803" pitchFamily="18" charset="0"/>
            </a:endParaRPr>
          </a:p>
        </p:txBody>
      </p:sp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1-7 Properties of Diagonal Matrices</a:t>
            </a:r>
            <a:endParaRPr lang="zh-TW" altLang="en-US" smtClean="0"/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900" smtClean="0"/>
              <a:t>Matrix products that involve diagonal factors are especially easy to compute</a:t>
            </a:r>
            <a:endParaRPr lang="zh-TW" altLang="en-US" sz="2900" smtClean="0"/>
          </a:p>
        </p:txBody>
      </p:sp>
      <p:pic>
        <p:nvPicPr>
          <p:cNvPr id="1024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980363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5515</TotalTime>
  <Words>5828</Words>
  <Application>Microsoft Office PowerPoint</Application>
  <PresentationFormat>On-screen Show (4:3)</PresentationFormat>
  <Paragraphs>1191</Paragraphs>
  <Slides>108</Slides>
  <Notes>106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108</vt:i4>
      </vt:variant>
    </vt:vector>
  </HeadingPairs>
  <TitlesOfParts>
    <vt:vector size="121" baseType="lpstr">
      <vt:lpstr>Arial</vt:lpstr>
      <vt:lpstr>Cambria Math</vt:lpstr>
      <vt:lpstr>Garamond</vt:lpstr>
      <vt:lpstr>新細明體</vt:lpstr>
      <vt:lpstr>Symbol</vt:lpstr>
      <vt:lpstr>Tahoma</vt:lpstr>
      <vt:lpstr>Times New Roman</vt:lpstr>
      <vt:lpstr>Wingdings</vt:lpstr>
      <vt:lpstr>Edge</vt:lpstr>
      <vt:lpstr>方程式</vt:lpstr>
      <vt:lpstr>Equation</vt:lpstr>
      <vt:lpstr>Denklem</vt:lpstr>
      <vt:lpstr>Microsoft Equation 3.0</vt:lpstr>
      <vt:lpstr>Elementary Linear Algebra  Anton &amp; Rorres, 9th Edition</vt:lpstr>
      <vt:lpstr>Chapter Contents</vt:lpstr>
      <vt:lpstr>1-1 Linear Equations</vt:lpstr>
      <vt:lpstr>1-1 Example 1 (Linear Equations)</vt:lpstr>
      <vt:lpstr>1-1 Example 2 (Linear Equations)</vt:lpstr>
      <vt:lpstr>1-1 Linear Systems</vt:lpstr>
      <vt:lpstr>1-1 Linear Systems</vt:lpstr>
      <vt:lpstr>1-1 Augmented Matrices</vt:lpstr>
      <vt:lpstr>1-1 Elementary Row Operations</vt:lpstr>
      <vt:lpstr>1-1 Elementary Row Operations</vt:lpstr>
      <vt:lpstr>1-1 Example 3 (Using Elementary Row Operations)</vt:lpstr>
      <vt:lpstr>Chapter Contents</vt:lpstr>
      <vt:lpstr>1-2 Echelon Forms</vt:lpstr>
      <vt:lpstr>1-2 Example 1</vt:lpstr>
      <vt:lpstr>1-2 Example 2</vt:lpstr>
      <vt:lpstr>1-2 Example 3</vt:lpstr>
      <vt:lpstr>1-2 Elimination Methods</vt:lpstr>
      <vt:lpstr>1-2 Elimination Methods</vt:lpstr>
      <vt:lpstr>1-2 Elimination Methods</vt:lpstr>
      <vt:lpstr>1-2 Elimination Methods</vt:lpstr>
      <vt:lpstr>1-2 Elimination Methods</vt:lpstr>
      <vt:lpstr>PowerPoint Presentation</vt:lpstr>
      <vt:lpstr>1-2 Elimination Methods</vt:lpstr>
      <vt:lpstr>1-2 Example 4</vt:lpstr>
      <vt:lpstr>1-2 Example 4</vt:lpstr>
      <vt:lpstr>1-2 Example 5</vt:lpstr>
      <vt:lpstr>1-2 Homogeneous Linear Systems</vt:lpstr>
      <vt:lpstr>1-2 Example 7</vt:lpstr>
      <vt:lpstr>1-2 Example 7 (Gauss-Jordan Elimination)</vt:lpstr>
      <vt:lpstr>Theorem 1.2.1</vt:lpstr>
      <vt:lpstr>Chapter Contents</vt:lpstr>
      <vt:lpstr>1-3 Definition and Notation</vt:lpstr>
      <vt:lpstr>1-3 Definition</vt:lpstr>
      <vt:lpstr>1-3 Definition</vt:lpstr>
      <vt:lpstr>1-3 Definitions</vt:lpstr>
      <vt:lpstr>1-3 Example 5</vt:lpstr>
      <vt:lpstr>1-3 Example 6</vt:lpstr>
      <vt:lpstr>1-3 Partitioned Matrices</vt:lpstr>
      <vt:lpstr>1-3 Multiplication by Columns and by Rows</vt:lpstr>
      <vt:lpstr>1-3 Example 7</vt:lpstr>
      <vt:lpstr>1-3 Matrix Products as Linear Combinations</vt:lpstr>
      <vt:lpstr>1-3 Example 8</vt:lpstr>
      <vt:lpstr>1-3 Example 9</vt:lpstr>
      <vt:lpstr>1-3 Matrix Form of a Linear System</vt:lpstr>
      <vt:lpstr>1-3 Example 10</vt:lpstr>
      <vt:lpstr>1-3 Definitions</vt:lpstr>
      <vt:lpstr>1-3 Example 11 &amp; 12</vt:lpstr>
      <vt:lpstr>Chapter Contents</vt:lpstr>
      <vt:lpstr>1-4 Properties of Matrix Operations</vt:lpstr>
      <vt:lpstr>Theorem 1.4.1  (Properties of Matrix Arithmetic)</vt:lpstr>
      <vt:lpstr>1-4 Proof of A(B + C) = AB + AC</vt:lpstr>
      <vt:lpstr>1-4 Example 2</vt:lpstr>
      <vt:lpstr>1-4 Zero Matrices</vt:lpstr>
      <vt:lpstr>1-4 Example 3</vt:lpstr>
      <vt:lpstr>Theorem 1.4.2 (Properties of Zero Matrices)</vt:lpstr>
      <vt:lpstr>1-4 Identity Matrices</vt:lpstr>
      <vt:lpstr>Theorem 1.4.3</vt:lpstr>
      <vt:lpstr>1-4 Invertible </vt:lpstr>
      <vt:lpstr>1-4 Example 5 &amp; 6</vt:lpstr>
      <vt:lpstr>1-4 Theorems</vt:lpstr>
      <vt:lpstr>Theorem 1.4.6 </vt:lpstr>
      <vt:lpstr>1-4 Powers of a Matrix</vt:lpstr>
      <vt:lpstr>Theorem 1.4.8 (Laws of Exponents) </vt:lpstr>
      <vt:lpstr>1-4 Example 8</vt:lpstr>
      <vt:lpstr>1-4 Polynomial Expressions Involving Matrices</vt:lpstr>
      <vt:lpstr>1-4 Example 9 (Matrix Polynomial)</vt:lpstr>
      <vt:lpstr>Theorems 1.4.9 (Properties of the Transpose) </vt:lpstr>
      <vt:lpstr>Theorem 1.4.10 (Invertibility of a Transpose) </vt:lpstr>
      <vt:lpstr>Chapter Contents</vt:lpstr>
      <vt:lpstr>1-5 Elementary Row Operation</vt:lpstr>
      <vt:lpstr>1-5 Elementary Matrix</vt:lpstr>
      <vt:lpstr>1-5 Example 1</vt:lpstr>
      <vt:lpstr>1-5 Elementary Matrices and Row Operations</vt:lpstr>
      <vt:lpstr>1-5 Example 2 (Using Elementary Matrices)</vt:lpstr>
      <vt:lpstr>1-5 Inverse Operations</vt:lpstr>
      <vt:lpstr>1-5 Inverse Operations</vt:lpstr>
      <vt:lpstr>Theorem 1.5.2</vt:lpstr>
      <vt:lpstr>Theorem 1.5.3(Equivalent Statements)</vt:lpstr>
      <vt:lpstr>1-5 A Method for Inverting Matrices</vt:lpstr>
      <vt:lpstr>1-5 Example 4  (Using Row Operations to Find A-1)</vt:lpstr>
      <vt:lpstr>1-5 Example 4</vt:lpstr>
      <vt:lpstr>1-5 Example 4 (continue)</vt:lpstr>
      <vt:lpstr>1-5 Example 5</vt:lpstr>
      <vt:lpstr>1-5 Example 6</vt:lpstr>
      <vt:lpstr>Chapter Contents</vt:lpstr>
      <vt:lpstr>Theorems 1.6.1</vt:lpstr>
      <vt:lpstr>Theorem 1.6.2 </vt:lpstr>
      <vt:lpstr>1-6 Example 1</vt:lpstr>
      <vt:lpstr>1-6 Linear Systems       with a Common Coefficient Matrix</vt:lpstr>
      <vt:lpstr>1-6 Example 2</vt:lpstr>
      <vt:lpstr>Theorems 1.6.3</vt:lpstr>
      <vt:lpstr>Theorem 1.6.4 (Equivalent Statements)</vt:lpstr>
      <vt:lpstr>Theorem 1.6.5 </vt:lpstr>
      <vt:lpstr>1-6 Example 3</vt:lpstr>
      <vt:lpstr>1-6 Example 4</vt:lpstr>
      <vt:lpstr>Chapter Contents</vt:lpstr>
      <vt:lpstr>1-7 Diagonal Matrix</vt:lpstr>
      <vt:lpstr>1-7 Properties of Diagonal Matrices</vt:lpstr>
      <vt:lpstr>1-7 Properties of Diagonal Matrices</vt:lpstr>
      <vt:lpstr>1-7 Triangular Matrices</vt:lpstr>
      <vt:lpstr>1-7 Example 2 (Triangular Matrices)</vt:lpstr>
      <vt:lpstr>Theorem 1.7.1</vt:lpstr>
      <vt:lpstr>1-7 Example 3</vt:lpstr>
      <vt:lpstr>1-7 Symmetric Matrices</vt:lpstr>
      <vt:lpstr>Theorem 1.7.2 </vt:lpstr>
      <vt:lpstr>Theorem 1.7.3</vt:lpstr>
      <vt:lpstr>1-7 Example 6</vt:lpstr>
      <vt:lpstr>Theorem 1.7.4 </vt:lpstr>
    </vt:vector>
  </TitlesOfParts>
  <Company>National Chung Cheng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Huei-Yung Lin</dc:creator>
  <cp:lastModifiedBy>itu</cp:lastModifiedBy>
  <cp:revision>725</cp:revision>
  <cp:lastPrinted>1601-01-01T00:00:00Z</cp:lastPrinted>
  <dcterms:created xsi:type="dcterms:W3CDTF">2004-09-02T14:18:10Z</dcterms:created>
  <dcterms:modified xsi:type="dcterms:W3CDTF">2021-10-03T13:29:56Z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