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56"/>
  </p:notesMasterIdLst>
  <p:handoutMasterIdLst>
    <p:handoutMasterId r:id="rId57"/>
  </p:handoutMasterIdLst>
  <p:sldIdLst>
    <p:sldId id="315" r:id="rId2"/>
    <p:sldId id="257" r:id="rId3"/>
    <p:sldId id="317" r:id="rId4"/>
    <p:sldId id="318" r:id="rId5"/>
    <p:sldId id="319" r:id="rId6"/>
    <p:sldId id="334" r:id="rId7"/>
    <p:sldId id="336" r:id="rId8"/>
    <p:sldId id="320" r:id="rId9"/>
    <p:sldId id="337" r:id="rId10"/>
    <p:sldId id="321" r:id="rId11"/>
    <p:sldId id="322" r:id="rId12"/>
    <p:sldId id="339" r:id="rId13"/>
    <p:sldId id="340" r:id="rId14"/>
    <p:sldId id="341" r:id="rId15"/>
    <p:sldId id="377" r:id="rId16"/>
    <p:sldId id="338" r:id="rId17"/>
    <p:sldId id="323" r:id="rId18"/>
    <p:sldId id="335" r:id="rId19"/>
    <p:sldId id="267" r:id="rId20"/>
    <p:sldId id="268" r:id="rId21"/>
    <p:sldId id="375" r:id="rId22"/>
    <p:sldId id="373" r:id="rId23"/>
    <p:sldId id="342" r:id="rId24"/>
    <p:sldId id="269" r:id="rId25"/>
    <p:sldId id="343" r:id="rId26"/>
    <p:sldId id="270" r:id="rId27"/>
    <p:sldId id="271" r:id="rId28"/>
    <p:sldId id="344" r:id="rId29"/>
    <p:sldId id="345" r:id="rId30"/>
    <p:sldId id="371" r:id="rId31"/>
    <p:sldId id="346" r:id="rId32"/>
    <p:sldId id="347" r:id="rId33"/>
    <p:sldId id="348" r:id="rId34"/>
    <p:sldId id="349" r:id="rId35"/>
    <p:sldId id="350" r:id="rId36"/>
    <p:sldId id="351" r:id="rId37"/>
    <p:sldId id="372" r:id="rId38"/>
    <p:sldId id="352" r:id="rId39"/>
    <p:sldId id="353" r:id="rId40"/>
    <p:sldId id="374" r:id="rId41"/>
    <p:sldId id="354" r:id="rId42"/>
    <p:sldId id="359" r:id="rId43"/>
    <p:sldId id="376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33" autoAdjust="0"/>
    <p:restoredTop sz="86355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0"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0"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/>
            </a:lvl1pPr>
          </a:lstStyle>
          <a:p>
            <a:fld id="{3AAC9A49-405C-4A4B-900E-737996A962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33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0"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0"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/>
            </a:lvl1pPr>
          </a:lstStyle>
          <a:p>
            <a:fld id="{BF72275A-BCD6-4059-AC95-0A547D4C55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72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C40D037-6A21-4BB7-A750-3B10B0DEAC8B}" type="slidenum">
              <a:rPr kumimoji="0" lang="zh-TW" altLang="en-US"/>
              <a:pPr eaLnBrk="1" hangingPunct="1"/>
              <a:t>3</a:t>
            </a:fld>
            <a:endParaRPr kumimoji="0"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8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34217-1335-4FEF-986A-88F44AECF3C2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753B8-66F4-4D04-AF55-904D0A593B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1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AD524-84AD-4A2E-89D2-7AFF8E839311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BB2CA-0AF7-47FD-9B53-1686F103C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00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46FB2-608B-4E85-9AF8-C51AD4C791D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14686-964B-4125-A897-A384D1B222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76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502EB-2792-4387-8D96-764138ED0B79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4E9EA-73C4-4414-9B68-E86991A006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03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5043-D221-4176-A07A-4A11E75B0C8C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B7B52-209D-41C3-8CA8-4D0C9CC0FE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2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F6E19-45A1-4295-A686-30102BD87AA0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48641-B081-4D9F-9852-C533F511BE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05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E6FE-CCD0-4FA1-A549-85CF0B8A3DC0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6ABE2-7CA6-4F3B-B104-1C09DED9F4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814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C5A00-6C53-4F34-AD95-7A98AFD96299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2369E-5D20-478D-96CE-941B49C523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74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A247B-9B82-4442-BA01-649834D92AD1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287F0-E1E3-4F05-B9B3-B4F5A5C154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32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56DBB-4E16-4402-94FD-CAD3330F4626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AAE75-66D7-4E47-BF45-0AA88E97BD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931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16292-537F-49B6-96C8-8BF02C6BB0C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226C1-F578-4B5D-95A4-825F04CBA2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52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pPr>
              <a:defRPr/>
            </a:pPr>
            <a:fld id="{C107191E-3253-4434-87B5-C321FA167361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Garamond" panose="02020404030301010803" pitchFamily="18" charset="0"/>
              </a:defRPr>
            </a:lvl1pPr>
          </a:lstStyle>
          <a:p>
            <a:fld id="{7AC8418A-21AB-495B-9DC4-C6FD9FD958A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png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Elementary Linear Algebra</a:t>
            </a:r>
            <a:br>
              <a:rPr lang="en-US" altLang="zh-TW"/>
            </a:br>
            <a:r>
              <a:rPr lang="en-US" altLang="zh-TW" sz="2600"/>
              <a:t/>
            </a:r>
            <a:br>
              <a:rPr lang="en-US" altLang="zh-TW" sz="2600"/>
            </a:br>
            <a:r>
              <a:rPr lang="en-US" altLang="zh-TW" sz="2600">
                <a:solidFill>
                  <a:schemeClr val="tx1"/>
                </a:solidFill>
              </a:rPr>
              <a:t>Anton &amp; Rorres, 9</a:t>
            </a:r>
            <a:r>
              <a:rPr lang="en-US" altLang="zh-TW" sz="2600" baseline="30000">
                <a:solidFill>
                  <a:schemeClr val="tx1"/>
                </a:solidFill>
              </a:rPr>
              <a:t>th</a:t>
            </a:r>
            <a:r>
              <a:rPr lang="en-US" altLang="zh-TW" sz="2600">
                <a:solidFill>
                  <a:schemeClr val="tx1"/>
                </a:solidFill>
              </a:rPr>
              <a:t> Edition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Lecture Set – 02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Chapter 2: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Determinants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3B8BE5-0DA7-48BD-AA21-4FF713623DE1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CC6509-A99F-461C-8A32-1AEB72F7C3D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2-1 Example 6 </a:t>
            </a:r>
            <a:r>
              <a:rPr lang="tr-TR" altLang="zh-TW" dirty="0"/>
              <a:t>: </a:t>
            </a:r>
            <a:r>
              <a:rPr lang="tr-TR" altLang="zh-TW" dirty="0" err="1"/>
              <a:t>Use</a:t>
            </a:r>
            <a:r>
              <a:rPr lang="tr-TR" altLang="zh-TW" dirty="0"/>
              <a:t> of </a:t>
            </a:r>
            <a:r>
              <a:rPr lang="tr-TR" altLang="zh-TW" dirty="0" err="1"/>
              <a:t>adjoint</a:t>
            </a:r>
            <a:r>
              <a:rPr lang="tr-TR" altLang="zh-TW" dirty="0"/>
              <a:t> in </a:t>
            </a:r>
            <a:r>
              <a:rPr lang="tr-TR" altLang="zh-TW" dirty="0" err="1"/>
              <a:t>matrix</a:t>
            </a:r>
            <a:r>
              <a:rPr lang="tr-TR" altLang="zh-TW" dirty="0"/>
              <a:t> </a:t>
            </a:r>
            <a:r>
              <a:rPr lang="tr-TR" altLang="zh-TW" dirty="0" err="1"/>
              <a:t>inverse</a:t>
            </a:r>
            <a:endParaRPr lang="en-US" altLang="zh-TW" dirty="0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68463"/>
            <a:ext cx="8229600" cy="4530725"/>
          </a:xfrm>
        </p:spPr>
        <p:txBody>
          <a:bodyPr/>
          <a:lstStyle/>
          <a:p>
            <a:pPr eaLnBrk="1" hangingPunct="1"/>
            <a:endParaRPr lang="en-US" altLang="zh-TW" sz="2200" dirty="0"/>
          </a:p>
          <a:p>
            <a:pPr eaLnBrk="1" hangingPunct="1"/>
            <a:endParaRPr lang="en-US" altLang="zh-TW" sz="2200" dirty="0"/>
          </a:p>
          <a:p>
            <a:pPr eaLnBrk="1" hangingPunct="1"/>
            <a:r>
              <a:rPr lang="en-US" altLang="zh-TW" sz="2200" dirty="0"/>
              <a:t>The cofactors of </a:t>
            </a:r>
            <a:r>
              <a:rPr lang="en-US" altLang="zh-TW" sz="2200" i="1" dirty="0"/>
              <a:t>A</a:t>
            </a:r>
            <a:r>
              <a:rPr lang="en-US" altLang="zh-TW" sz="2200" dirty="0"/>
              <a:t> are: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11</a:t>
            </a:r>
            <a:r>
              <a:rPr lang="en-US" altLang="zh-TW" sz="2000" dirty="0"/>
              <a:t> = 12,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12</a:t>
            </a:r>
            <a:r>
              <a:rPr lang="en-US" altLang="zh-TW" sz="2000" dirty="0"/>
              <a:t> = 6,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13</a:t>
            </a:r>
            <a:r>
              <a:rPr lang="en-US" altLang="zh-TW" sz="2000" dirty="0"/>
              <a:t> = -16,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21</a:t>
            </a:r>
            <a:r>
              <a:rPr lang="en-US" altLang="zh-TW" sz="2000" dirty="0"/>
              <a:t> = 4,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22</a:t>
            </a:r>
            <a:r>
              <a:rPr lang="en-US" altLang="zh-TW" sz="2000" dirty="0"/>
              <a:t> = 2,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23</a:t>
            </a:r>
            <a:r>
              <a:rPr lang="en-US" altLang="zh-TW" sz="2000" dirty="0"/>
              <a:t> = 16,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31</a:t>
            </a:r>
            <a:r>
              <a:rPr lang="en-US" altLang="zh-TW" sz="2000" dirty="0"/>
              <a:t> = 12,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32</a:t>
            </a:r>
            <a:r>
              <a:rPr lang="en-US" altLang="zh-TW" sz="2000" dirty="0"/>
              <a:t> = -10, </a:t>
            </a:r>
            <a:r>
              <a:rPr lang="en-US" altLang="zh-TW" sz="2000" i="1" dirty="0"/>
              <a:t>C</a:t>
            </a:r>
            <a:r>
              <a:rPr lang="en-US" altLang="zh-TW" sz="2000" baseline="-25000" dirty="0"/>
              <a:t>33</a:t>
            </a:r>
            <a:r>
              <a:rPr lang="en-US" altLang="zh-TW" sz="2000" dirty="0"/>
              <a:t> = 16 </a:t>
            </a:r>
          </a:p>
          <a:p>
            <a:pPr eaLnBrk="1" hangingPunct="1"/>
            <a:r>
              <a:rPr lang="en-US" altLang="zh-TW" sz="2200" dirty="0"/>
              <a:t>The matrix of cofactor and </a:t>
            </a:r>
            <a:r>
              <a:rPr lang="en-US" altLang="zh-TW" sz="2200" dirty="0" err="1"/>
              <a:t>adjoint</a:t>
            </a:r>
            <a:r>
              <a:rPr lang="en-US" altLang="zh-TW" sz="2200" dirty="0"/>
              <a:t> of </a:t>
            </a:r>
            <a:r>
              <a:rPr lang="en-US" altLang="zh-TW" sz="2200" i="1" dirty="0"/>
              <a:t>A</a:t>
            </a:r>
            <a:r>
              <a:rPr lang="en-US" altLang="zh-TW" sz="2200" dirty="0"/>
              <a:t> are</a:t>
            </a:r>
          </a:p>
          <a:p>
            <a:pPr eaLnBrk="1" hangingPunct="1"/>
            <a:endParaRPr lang="en-US" altLang="zh-TW" sz="2200" dirty="0"/>
          </a:p>
          <a:p>
            <a:pPr eaLnBrk="1" hangingPunct="1"/>
            <a:endParaRPr lang="en-US" altLang="zh-TW" sz="2200" dirty="0"/>
          </a:p>
          <a:p>
            <a:pPr eaLnBrk="1" hangingPunct="1"/>
            <a:endParaRPr lang="en-US" altLang="zh-TW" sz="2200" dirty="0"/>
          </a:p>
          <a:p>
            <a:pPr eaLnBrk="1" hangingPunct="1"/>
            <a:r>
              <a:rPr lang="en-US" altLang="zh-TW" sz="2200" dirty="0"/>
              <a:t>The inverse (see below) is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4043"/>
              </p:ext>
            </p:extLst>
          </p:nvPr>
        </p:nvGraphicFramePr>
        <p:xfrm>
          <a:off x="819943" y="1311736"/>
          <a:ext cx="22209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3" imgW="1269720" imgH="711000" progId="Equation.3">
                  <p:embed/>
                </p:oleObj>
              </mc:Choice>
              <mc:Fallback>
                <p:oleObj name="Equation" r:id="rId3" imgW="12697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" y="1311736"/>
                        <a:ext cx="22209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92712"/>
              </p:ext>
            </p:extLst>
          </p:nvPr>
        </p:nvGraphicFramePr>
        <p:xfrm>
          <a:off x="1646238" y="3590132"/>
          <a:ext cx="17113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5" imgW="977760" imgH="711000" progId="Equation.3">
                  <p:embed/>
                </p:oleObj>
              </mc:Choice>
              <mc:Fallback>
                <p:oleObj name="Equation" r:id="rId5" imgW="9777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590132"/>
                        <a:ext cx="171132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49198"/>
              </p:ext>
            </p:extLst>
          </p:nvPr>
        </p:nvGraphicFramePr>
        <p:xfrm>
          <a:off x="4367212" y="3648870"/>
          <a:ext cx="277653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Equation" r:id="rId7" imgW="1587240" imgH="711000" progId="Equation.3">
                  <p:embed/>
                </p:oleObj>
              </mc:Choice>
              <mc:Fallback>
                <p:oleObj name="Equation" r:id="rId7" imgW="158724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2" y="3648870"/>
                        <a:ext cx="277653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1930400" y="4916488"/>
          <a:ext cx="52324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Equation" r:id="rId9" imgW="2577960" imgH="711000" progId="Equation.3">
                  <p:embed/>
                </p:oleObj>
              </mc:Choice>
              <mc:Fallback>
                <p:oleObj name="Equation" r:id="rId9" imgW="25779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916488"/>
                        <a:ext cx="52324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F80705-07B4-47EA-82DF-D1448A673D6C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0F7893F-1017-444B-9A7E-AA6265A172A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 2.1.2 </a:t>
            </a:r>
            <a:br>
              <a:rPr lang="en-US" altLang="zh-TW"/>
            </a:br>
            <a:r>
              <a:rPr lang="en-US" altLang="zh-TW"/>
              <a:t>(Inverse of a Matrix using its Adjoint)</a:t>
            </a:r>
          </a:p>
        </p:txBody>
      </p:sp>
      <p:sp>
        <p:nvSpPr>
          <p:cNvPr id="8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dirty="0"/>
              <a:t>If </a:t>
            </a:r>
            <a:r>
              <a:rPr lang="en-US" altLang="zh-TW" i="1" dirty="0"/>
              <a:t>A</a:t>
            </a:r>
            <a:r>
              <a:rPr lang="en-US" altLang="zh-TW" dirty="0"/>
              <a:t> is an invertible matrix, then</a:t>
            </a:r>
          </a:p>
          <a:p>
            <a:pPr lvl="1" eaLnBrk="1" hangingPunct="1"/>
            <a:r>
              <a:rPr lang="en-US" altLang="zh-TW" sz="2400" dirty="0"/>
              <a:t>Show first that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dirty="0"/>
          </a:p>
          <a:p>
            <a:pPr eaLnBrk="1" hangingPunct="1"/>
            <a:endParaRPr lang="en-US" altLang="zh-TW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410200" y="1676400"/>
          <a:ext cx="22796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" name="Equation" r:id="rId3" imgW="1231560" imgH="419040" progId="Equation.3">
                  <p:embed/>
                </p:oleObj>
              </mc:Choice>
              <mc:Fallback>
                <p:oleObj name="Equation" r:id="rId3" imgW="12315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2279650" cy="776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990600" y="4953000"/>
          <a:ext cx="4343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" name="Equation" r:id="rId5" imgW="2145960" imgH="228600" progId="Equation.3">
                  <p:embed/>
                </p:oleObj>
              </mc:Choice>
              <mc:Fallback>
                <p:oleObj name="Equation" r:id="rId5" imgW="2145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4343400" cy="461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3124200" y="2438400"/>
          <a:ext cx="2590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" name="Equation" r:id="rId7" imgW="1193760" imgH="203040" progId="Equation.3">
                  <p:embed/>
                </p:oleObj>
              </mc:Choice>
              <mc:Fallback>
                <p:oleObj name="Equation" r:id="rId7" imgW="11937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38400"/>
                        <a:ext cx="2590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3" name="Picture 11" descr="照片 0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67056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990600" y="5486400"/>
          <a:ext cx="46005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name="方程式" r:id="rId10" imgW="2273040" imgH="241200" progId="Equation.3">
                  <p:embed/>
                </p:oleObj>
              </mc:Choice>
              <mc:Fallback>
                <p:oleObj name="方程式" r:id="rId10" imgW="22730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4600575" cy="487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91175" y="4995089"/>
                <a:ext cx="2386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𝑚𝑎𝑖𝑛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𝑑𝑖𝑎𝑔𝑜𝑛𝑎𝑙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𝑒𝑛𝑡𝑟𝑖𝑒𝑠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75" y="4995089"/>
                <a:ext cx="2386872" cy="276999"/>
              </a:xfrm>
              <a:prstGeom prst="rect">
                <a:avLst/>
              </a:prstGeom>
              <a:blipFill>
                <a:blip r:embed="rId12"/>
                <a:stretch>
                  <a:fillRect l="-1786" r="-1786" b="-347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5000" y="5559038"/>
                <a:ext cx="2237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𝑜𝑓𝑓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𝑑𝑖𝑎𝑔𝑜𝑛𝑎𝑙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𝑒𝑛𝑡𝑟𝑖𝑒𝑠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559038"/>
                <a:ext cx="2237344" cy="276999"/>
              </a:xfrm>
              <a:prstGeom prst="rect">
                <a:avLst/>
              </a:prstGeom>
              <a:blipFill>
                <a:blip r:embed="rId13"/>
                <a:stretch>
                  <a:fillRect l="-2997" r="-1635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 2.1.3</a:t>
            </a:r>
            <a:endParaRPr lang="zh-TW" altLang="en-US"/>
          </a:p>
        </p:txBody>
      </p:sp>
      <p:sp>
        <p:nvSpPr>
          <p:cNvPr id="9221" name="內容版面配置區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zh-TW" dirty="0"/>
              <a:t>If A is an n × n triangular matrix (upper triangular, lower triangular, or diagonal), then </a:t>
            </a:r>
            <a:r>
              <a:rPr lang="en-US" altLang="zh-TW" dirty="0" err="1"/>
              <a:t>det</a:t>
            </a:r>
            <a:r>
              <a:rPr lang="en-US" altLang="zh-TW" dirty="0"/>
              <a:t>(A) is the product of the entries on the main diagonal of the matrix;</a:t>
            </a:r>
          </a:p>
          <a:p>
            <a:pPr lvl="1" eaLnBrk="1" hangingPunct="1"/>
            <a:r>
              <a:rPr lang="en-US" altLang="zh-TW" dirty="0" err="1"/>
              <a:t>det</a:t>
            </a:r>
            <a:r>
              <a:rPr lang="en-US" altLang="zh-TW" dirty="0"/>
              <a:t>(A) = a</a:t>
            </a:r>
            <a:r>
              <a:rPr lang="en-US" altLang="zh-TW" baseline="-25000" dirty="0"/>
              <a:t>11</a:t>
            </a:r>
            <a:r>
              <a:rPr lang="en-US" altLang="zh-TW" dirty="0"/>
              <a:t>a</a:t>
            </a:r>
            <a:r>
              <a:rPr lang="en-US" altLang="zh-TW" baseline="-25000" dirty="0"/>
              <a:t>22</a:t>
            </a:r>
            <a:r>
              <a:rPr lang="en-US" altLang="zh-TW" dirty="0"/>
              <a:t>…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nn</a:t>
            </a:r>
            <a:endParaRPr lang="en-US" altLang="zh-TW" baseline="-25000" dirty="0"/>
          </a:p>
          <a:p>
            <a:pPr lvl="1" eaLnBrk="1" hangingPunct="1"/>
            <a:r>
              <a:rPr lang="en-US" altLang="zh-TW" dirty="0"/>
              <a:t>E.g.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C44862A-F457-4012-A35C-D5BB2ED1E5A8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752600" y="2743200"/>
          <a:ext cx="28956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3" imgW="1688760" imgH="939600" progId="Equation.3">
                  <p:embed/>
                </p:oleObj>
              </mc:Choice>
              <mc:Fallback>
                <p:oleObj name="Equation" r:id="rId3" imgW="168876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28956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24000" y="4495800"/>
          <a:ext cx="22098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Equation" r:id="rId5" imgW="1460160" imgH="1143000" progId="Equation.3">
                  <p:embed/>
                </p:oleObj>
              </mc:Choice>
              <mc:Fallback>
                <p:oleObj name="Equation" r:id="rId5" imgW="146016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220980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02780" y="4978678"/>
                <a:ext cx="429123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=−1296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80" y="4978678"/>
                <a:ext cx="4291239" cy="830997"/>
              </a:xfrm>
              <a:prstGeom prst="rect">
                <a:avLst/>
              </a:prstGeom>
              <a:blipFill>
                <a:blip r:embed="rId7"/>
                <a:stretch>
                  <a:fillRect l="-710" r="-284" b="-22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Prove Theorem 1.7.1c</a:t>
            </a:r>
            <a:endParaRPr lang="zh-TW" altLang="en-US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TW" dirty="0"/>
              <a:t>A triangular matrix is invertible if and only if its diagonal entries are all nonzero</a:t>
            </a:r>
            <a:endParaRPr lang="tr-TR" altLang="zh-TW" dirty="0"/>
          </a:p>
          <a:p>
            <a:pPr lvl="1" eaLnBrk="1" hangingPunct="1"/>
            <a:r>
              <a:rPr lang="tr-TR" altLang="zh-TW" dirty="0" err="1"/>
              <a:t>Proof</a:t>
            </a:r>
            <a:r>
              <a:rPr lang="tr-TR" altLang="zh-TW" dirty="0"/>
              <a:t>: </a:t>
            </a:r>
            <a:r>
              <a:rPr lang="tr-TR" altLang="zh-TW" dirty="0" err="1"/>
              <a:t>Otherwise</a:t>
            </a:r>
            <a:r>
              <a:rPr lang="tr-TR" altLang="zh-TW" dirty="0"/>
              <a:t> </a:t>
            </a:r>
            <a:r>
              <a:rPr lang="tr-TR" altLang="zh-TW" dirty="0" err="1"/>
              <a:t>its</a:t>
            </a:r>
            <a:r>
              <a:rPr lang="tr-TR" altLang="zh-TW" dirty="0"/>
              <a:t> determinant is </a:t>
            </a:r>
            <a:r>
              <a:rPr lang="tr-TR" altLang="zh-TW" dirty="0" err="1"/>
              <a:t>zero</a:t>
            </a:r>
            <a:r>
              <a:rPr lang="tr-TR" altLang="zh-TW" dirty="0"/>
              <a:t>.</a:t>
            </a:r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E8BA3BC-277C-4302-A78C-63D771B170A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Prove Theorem 1.7.1d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/>
                  <a:t>The inverse of an invertible lower triangular matrix is lower triangular, and the inverse of an invertible upper triangular matrix is upper triangular</a:t>
                </a:r>
                <a:endParaRPr lang="tr-TR" altLang="zh-TW" dirty="0"/>
              </a:p>
              <a:p>
                <a:pPr lvl="1" eaLnBrk="1" hangingPunct="1"/>
                <a:r>
                  <a:rPr lang="tr-TR" altLang="zh-TW" dirty="0" err="1"/>
                  <a:t>Proof</a:t>
                </a:r>
                <a:r>
                  <a:rPr lang="tr-TR" altLang="zh-TW" dirty="0"/>
                  <a:t>: </a:t>
                </a:r>
                <a:r>
                  <a:rPr lang="tr-TR" altLang="zh-TW" b="0" dirty="0" err="1"/>
                  <a:t>Let</a:t>
                </a:r>
                <a:r>
                  <a:rPr lang="tr-TR" altLang="zh-TW" b="0" dirty="0"/>
                  <a:t>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altLang="zh-TW" dirty="0"/>
                  <a:t> </a:t>
                </a:r>
                <a:r>
                  <a:rPr lang="tr-TR" altLang="zh-TW" dirty="0" err="1"/>
                  <a:t>so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that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r-TR" altLang="zh-TW" dirty="0"/>
              </a:p>
              <a:p>
                <a:pPr marL="344487" lvl="1" indent="0" eaLnBrk="1" hangingPunct="1">
                  <a:buNone/>
                </a:pPr>
                <a:r>
                  <a:rPr lang="tr-TR" altLang="zh-TW" dirty="0"/>
                  <a:t>    </a:t>
                </a:r>
                <a:r>
                  <a:rPr lang="tr-TR" altLang="zh-TW" dirty="0" err="1"/>
                  <a:t>Observe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that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for</a:t>
                </a:r>
                <a:r>
                  <a:rPr lang="tr-TR" altLang="zh-TW" dirty="0"/>
                  <a:t> an </a:t>
                </a:r>
                <a:r>
                  <a:rPr lang="tr-TR" altLang="zh-TW" dirty="0" err="1"/>
                  <a:t>upper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triangular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matrix</a:t>
                </a:r>
                <a:r>
                  <a:rPr lang="tr-TR" altLang="zh-TW" dirty="0"/>
                  <a:t>:</a:t>
                </a:r>
              </a:p>
              <a:p>
                <a:pPr marL="344487" lvl="1" indent="0" eaLnBrk="1" hangingPunct="1">
                  <a:buNone/>
                </a:pPr>
                <a:r>
                  <a:rPr lang="tr-TR" altLang="zh-TW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=0   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  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altLang="zh-TW" dirty="0"/>
                  <a:t> </a:t>
                </a:r>
                <a:r>
                  <a:rPr lang="tr-TR" altLang="zh-TW" dirty="0" err="1"/>
                  <a:t>so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that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altLang="zh-TW" dirty="0"/>
                  <a:t>=&gt;</a:t>
                </a:r>
                <a14:m>
                  <m:oMath xmlns:m="http://schemas.openxmlformats.org/officeDocument/2006/math">
                    <m:r>
                      <a:rPr lang="tr-TR" altLang="zh-TW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altLang="zh-TW" dirty="0"/>
                  <a:t> is </a:t>
                </a:r>
                <a:r>
                  <a:rPr lang="tr-TR" altLang="zh-TW" dirty="0" err="1"/>
                  <a:t>upper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triangular</a:t>
                </a:r>
                <a:endParaRPr lang="tr-TR" altLang="zh-TW" dirty="0"/>
              </a:p>
              <a:p>
                <a:pPr marL="344487" lvl="1" indent="0" eaLnBrk="1" hangingPunct="1">
                  <a:buNone/>
                </a:pPr>
                <a:r>
                  <a:rPr lang="tr-TR" altLang="zh-TW" dirty="0"/>
                  <a:t>    </a:t>
                </a:r>
                <a:r>
                  <a:rPr lang="tr-TR" altLang="zh-TW" dirty="0" err="1"/>
                  <a:t>and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for</a:t>
                </a:r>
                <a:r>
                  <a:rPr lang="tr-TR" altLang="zh-TW" dirty="0"/>
                  <a:t> a </a:t>
                </a:r>
                <a:r>
                  <a:rPr lang="tr-TR" altLang="zh-TW" dirty="0" err="1"/>
                  <a:t>lower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triangular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matrix</a:t>
                </a:r>
                <a:r>
                  <a:rPr lang="tr-TR" altLang="zh-TW" dirty="0"/>
                  <a:t>:</a:t>
                </a:r>
              </a:p>
              <a:p>
                <a:pPr marL="344487" lvl="1" indent="0" eaLnBrk="1" hangingPunct="1">
                  <a:buNone/>
                </a:pPr>
                <a:r>
                  <a:rPr lang="tr-TR" altLang="zh-TW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=0   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  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altLang="zh-TW" dirty="0"/>
                  <a:t> </a:t>
                </a:r>
                <a:r>
                  <a:rPr lang="tr-TR" altLang="zh-TW" dirty="0" err="1"/>
                  <a:t>so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that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=0    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    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altLang="zh-TW" dirty="0"/>
                  <a:t> =&gt;</a:t>
                </a:r>
                <a14:m>
                  <m:oMath xmlns:m="http://schemas.openxmlformats.org/officeDocument/2006/math">
                    <m:r>
                      <a:rPr lang="tr-TR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altLang="zh-TW" dirty="0"/>
                  <a:t> is </a:t>
                </a:r>
                <a:r>
                  <a:rPr lang="tr-TR" altLang="zh-TW" dirty="0" err="1"/>
                  <a:t>lower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triangular</a:t>
                </a:r>
                <a:endParaRPr lang="tr-TR" altLang="zh-TW" dirty="0"/>
              </a:p>
              <a:p>
                <a:pPr lvl="1" eaLnBrk="1" hangingPunct="1"/>
                <a:endParaRPr lang="en-US" altLang="zh-TW" dirty="0"/>
              </a:p>
              <a:p>
                <a:pPr eaLnBrk="1" hangingPunct="1"/>
                <a:endParaRPr lang="zh-TW" altLang="en-US" dirty="0"/>
              </a:p>
            </p:txBody>
          </p:sp>
        </mc:Choice>
        <mc:Fallback xmlns="">
          <p:sp>
            <p:nvSpPr>
              <p:cNvPr id="3686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5525"/>
              </a:xfrm>
              <a:blipFill>
                <a:blip r:embed="rId2"/>
                <a:stretch>
                  <a:fillRect l="-296" t="-12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FEF2C98-C14B-4BC9-8748-5EFB8354A5DE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 of </a:t>
            </a:r>
            <a:r>
              <a:rPr lang="tr-TR" dirty="0" err="1"/>
              <a:t>proof</a:t>
            </a:r>
            <a:r>
              <a:rPr lang="tr-T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err="1"/>
                  <a:t>Consider</a:t>
                </a:r>
                <a:r>
                  <a:rPr lang="tr-TR" dirty="0"/>
                  <a:t> j&gt;i          </a:t>
                </a:r>
              </a:p>
              <a:p>
                <a:r>
                  <a:rPr lang="tr-TR" dirty="0"/>
                  <a:t>j=3, i=2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dirty="0"/>
                  <a:t>  (</a:t>
                </a:r>
                <a:r>
                  <a:rPr lang="tr-TR" dirty="0" err="1"/>
                  <a:t>could</a:t>
                </a:r>
                <a:r>
                  <a:rPr lang="tr-TR" dirty="0"/>
                  <a:t> be!)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3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502EB-2792-4387-8D96-764138ED0B79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E9EA-73C4-4414-9B68-E86991A00646}" type="slidenum">
              <a:rPr lang="en-US" altLang="zh-TW" smtClean="0"/>
              <a:pPr/>
              <a:t>15</a:t>
            </a:fld>
            <a:endParaRPr lang="en-US" altLang="zh-TW"/>
          </a:p>
        </p:txBody>
      </p:sp>
      <p:pic>
        <p:nvPicPr>
          <p:cNvPr id="7" name="Picture 8" descr="照片 0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8" b="40496"/>
          <a:stretch/>
        </p:blipFill>
        <p:spPr bwMode="auto">
          <a:xfrm>
            <a:off x="1498600" y="2660452"/>
            <a:ext cx="5664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124200" y="3068128"/>
            <a:ext cx="0" cy="11163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903400" y="2603128"/>
            <a:ext cx="0" cy="1692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3068128"/>
            <a:ext cx="0" cy="11163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971720" y="2603128"/>
            <a:ext cx="0" cy="1692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76500" y="3576767"/>
            <a:ext cx="228600" cy="2533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Freeform 13"/>
          <p:cNvSpPr/>
          <p:nvPr/>
        </p:nvSpPr>
        <p:spPr>
          <a:xfrm>
            <a:off x="2722880" y="3778052"/>
            <a:ext cx="274320" cy="579120"/>
          </a:xfrm>
          <a:custGeom>
            <a:avLst/>
            <a:gdLst>
              <a:gd name="connsiteX0" fmla="*/ 0 w 274320"/>
              <a:gd name="connsiteY0" fmla="*/ 0 h 579120"/>
              <a:gd name="connsiteX1" fmla="*/ 213360 w 274320"/>
              <a:gd name="connsiteY1" fmla="*/ 304800 h 579120"/>
              <a:gd name="connsiteX2" fmla="*/ 274320 w 274320"/>
              <a:gd name="connsiteY2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579120">
                <a:moveTo>
                  <a:pt x="0" y="0"/>
                </a:moveTo>
                <a:cubicBezTo>
                  <a:pt x="83820" y="104140"/>
                  <a:pt x="167640" y="208280"/>
                  <a:pt x="213360" y="304800"/>
                </a:cubicBezTo>
                <a:cubicBezTo>
                  <a:pt x="259080" y="401320"/>
                  <a:pt x="266700" y="490220"/>
                  <a:pt x="274320" y="579120"/>
                </a:cubicBez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90800" y="4355068"/>
                <a:ext cx="307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On </a:t>
                </a:r>
                <a:r>
                  <a:rPr lang="tr-TR" dirty="0" err="1"/>
                  <a:t>the</a:t>
                </a:r>
                <a:r>
                  <a:rPr lang="tr-TR" dirty="0"/>
                  <a:t> main </a:t>
                </a:r>
                <a:r>
                  <a:rPr lang="tr-TR" dirty="0" err="1"/>
                  <a:t>diagonal</a:t>
                </a:r>
                <a:r>
                  <a:rPr lang="tr-TR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355068"/>
                <a:ext cx="3074816" cy="369332"/>
              </a:xfrm>
              <a:prstGeom prst="rect">
                <a:avLst/>
              </a:prstGeom>
              <a:blipFill>
                <a:blip r:embed="rId4"/>
                <a:stretch>
                  <a:fillRect l="-1587" t="-8197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3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 2.1.4 (Cramer’s Rule)</a:t>
            </a:r>
            <a:br>
              <a:rPr lang="en-US" altLang="zh-TW"/>
            </a:b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458200" cy="4987925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</a:pPr>
                <a:r>
                  <a:rPr lang="en-US" altLang="zh-TW" sz="2400" dirty="0" smtClean="0"/>
                  <a:t>If </a:t>
                </a:r>
                <a:r>
                  <a:rPr lang="en-US" altLang="zh-TW" sz="2400" i="1" dirty="0"/>
                  <a:t>A</a:t>
                </a:r>
                <a:r>
                  <a:rPr lang="en-US" altLang="zh-TW" sz="2400" b="1" dirty="0"/>
                  <a:t>x</a:t>
                </a:r>
                <a:r>
                  <a:rPr lang="en-US" altLang="zh-TW" sz="2400" dirty="0"/>
                  <a:t> = </a:t>
                </a:r>
                <a:r>
                  <a:rPr lang="en-US" altLang="zh-TW" sz="2400" b="1" dirty="0"/>
                  <a:t>b</a:t>
                </a:r>
                <a:r>
                  <a:rPr lang="en-US" altLang="zh-TW" sz="2400" dirty="0"/>
                  <a:t> is a system of </a:t>
                </a:r>
                <a:r>
                  <a:rPr lang="en-US" altLang="zh-TW" sz="2400" i="1" dirty="0"/>
                  <a:t>n</a:t>
                </a:r>
                <a:r>
                  <a:rPr lang="en-US" altLang="zh-TW" sz="2400" dirty="0"/>
                  <a:t> linear equations in </a:t>
                </a:r>
                <a:r>
                  <a:rPr lang="en-US" altLang="zh-TW" sz="2400" i="1" dirty="0"/>
                  <a:t>n</a:t>
                </a:r>
                <a:r>
                  <a:rPr lang="en-US" altLang="zh-TW" sz="2400" dirty="0"/>
                  <a:t> unknowns such that </a:t>
                </a:r>
                <a:r>
                  <a:rPr lang="en-US" altLang="zh-TW" sz="2400" dirty="0" err="1">
                    <a:sym typeface="Symbol" panose="05050102010706020507" pitchFamily="18" charset="2"/>
                  </a:rPr>
                  <a:t>det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(</a:t>
                </a:r>
                <a:r>
                  <a:rPr lang="en-US" altLang="zh-TW" sz="2400" i="1" dirty="0"/>
                  <a:t>I</a:t>
                </a:r>
                <a:r>
                  <a:rPr lang="en-US" altLang="zh-TW" sz="2400" dirty="0"/>
                  <a:t> –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)  0</a:t>
                </a:r>
                <a:r>
                  <a:rPr lang="en-US" altLang="zh-TW" sz="2400" dirty="0"/>
                  <a:t> , then the system has a unique solution. This solution is </a:t>
                </a:r>
              </a:p>
              <a:p>
                <a:pPr marL="342900" lvl="1" indent="-342900" eaLnBrk="1" hangingPunct="1"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en-US" altLang="zh-TW" sz="2400" dirty="0" smtClean="0"/>
                  <a:t>where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j</a:t>
                </a:r>
                <a:r>
                  <a:rPr lang="en-US" altLang="zh-TW" sz="2400" dirty="0"/>
                  <a:t> is the matrix obtained by replacing the entries in the  </a:t>
                </a:r>
                <a:r>
                  <a:rPr lang="tr-TR" altLang="zh-TW" sz="2400" dirty="0" smtClean="0"/>
                  <a:t>j’th</a:t>
                </a:r>
                <a:r>
                  <a:rPr lang="en-US" altLang="zh-TW" sz="2400" dirty="0" smtClean="0"/>
                  <a:t>  </a:t>
                </a:r>
                <a:r>
                  <a:rPr lang="en-US" altLang="zh-TW" sz="2400" dirty="0"/>
                  <a:t>column of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 by the entries in the matrix </a:t>
                </a:r>
                <a:r>
                  <a:rPr lang="en-US" altLang="zh-TW" sz="2400" b="1" dirty="0"/>
                  <a:t>b</a:t>
                </a:r>
                <a:r>
                  <a:rPr lang="en-US" altLang="zh-TW" sz="2400" dirty="0"/>
                  <a:t> = [</a:t>
                </a:r>
                <a:r>
                  <a:rPr lang="en-US" altLang="zh-TW" sz="2400" i="1" dirty="0"/>
                  <a:t>b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 </a:t>
                </a:r>
                <a:r>
                  <a:rPr lang="en-US" altLang="zh-TW" sz="2400" i="1" dirty="0"/>
                  <a:t>b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 </a:t>
                </a:r>
                <a:r>
                  <a:rPr lang="en-US" altLang="zh-TW" sz="2400" dirty="0">
                    <a:cs typeface="Times New Roman" panose="02020603050405020304" pitchFamily="18" charset="0"/>
                  </a:rPr>
                  <a:t>···  </a:t>
                </a:r>
                <a:r>
                  <a:rPr lang="en-US" altLang="zh-TW" sz="2400" i="1" dirty="0" err="1"/>
                  <a:t>b</a:t>
                </a:r>
                <a:r>
                  <a:rPr lang="en-US" altLang="zh-TW" sz="2400" i="1" baseline="-25000" dirty="0" err="1"/>
                  <a:t>n</a:t>
                </a:r>
                <a:r>
                  <a:rPr lang="en-US" altLang="zh-TW" sz="2400" dirty="0"/>
                  <a:t>]</a:t>
                </a:r>
                <a:r>
                  <a:rPr lang="en-US" altLang="zh-TW" sz="2400" i="1" baseline="30000" dirty="0"/>
                  <a:t>T</a:t>
                </a:r>
              </a:p>
              <a:p>
                <a:pPr eaLnBrk="1" hangingPunct="1"/>
                <a:r>
                  <a:rPr lang="tr-TR" altLang="zh-TW" dirty="0" err="1"/>
                  <a:t>Proof</a:t>
                </a:r>
                <a:r>
                  <a:rPr lang="tr-TR" altLang="zh-TW" dirty="0"/>
                  <a:t>:             =&gt;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tr-T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tr-T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tr-TR" altLang="zh-TW" dirty="0"/>
                  <a:t>  and 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tr-TR" altLang="zh-TW" dirty="0"/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tr-TR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𝑗𝑙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tr-TR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𝑙𝑗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altLang="zh-TW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tr-T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tr-T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24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458200" cy="4987925"/>
              </a:xfrm>
              <a:blipFill rotWithShape="0">
                <a:blip r:embed="rId3"/>
                <a:stretch>
                  <a:fillRect l="-288" t="-978" r="-432" b="-3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F150EDA-CFE3-4B14-9CD4-963380A3024E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819400" y="1981200"/>
          <a:ext cx="55514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4" imgW="2768400" imgH="419040" progId="Equation.3">
                  <p:embed/>
                </p:oleObj>
              </mc:Choice>
              <mc:Fallback>
                <p:oleObj name="Equation" r:id="rId4" imgW="2768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5551488" cy="838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32410" y="4572000"/>
                <a:ext cx="10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0" y="4572000"/>
                <a:ext cx="1010790" cy="276999"/>
              </a:xfrm>
              <a:prstGeom prst="rect">
                <a:avLst/>
              </a:prstGeom>
              <a:blipFill>
                <a:blip r:embed="rId6"/>
                <a:stretch>
                  <a:fillRect l="-2410" t="-2222" r="-6024"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14696" y="4572000"/>
                <a:ext cx="810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𝑐𝑜𝑙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96" y="4572000"/>
                <a:ext cx="8106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091" r="-6061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18929" y="4777046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929" y="4777046"/>
                <a:ext cx="35618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5F0DC4-DEAF-41E2-8C21-61584CD39DC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90A5A7-B4DA-4717-AC43-29003DA24F7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Example 9</a:t>
            </a:r>
          </a:p>
        </p:txBody>
      </p:sp>
      <p:sp>
        <p:nvSpPr>
          <p:cNvPr id="112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 sz="2400"/>
              <a:t>Use Cramer’s rule to solve</a:t>
            </a:r>
          </a:p>
          <a:p>
            <a:pPr lvl="1" eaLnBrk="1" hangingPunct="1"/>
            <a:endParaRPr lang="zh-TW" altLang="en-US" sz="2400"/>
          </a:p>
          <a:p>
            <a:pPr lvl="1" eaLnBrk="1" hangingPunct="1"/>
            <a:endParaRPr lang="zh-TW" altLang="en-US" sz="2400"/>
          </a:p>
          <a:p>
            <a:pPr eaLnBrk="1" hangingPunct="1"/>
            <a:r>
              <a:rPr lang="en-US" altLang="zh-TW" sz="2400"/>
              <a:t>Since</a:t>
            </a:r>
          </a:p>
          <a:p>
            <a:pPr eaLnBrk="1" hangingPunct="1"/>
            <a:endParaRPr lang="en-US" altLang="zh-TW" sz="2400"/>
          </a:p>
          <a:p>
            <a:pPr lvl="2"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Thus,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352800" y="1676400"/>
          <a:ext cx="23495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方程式" r:id="rId3" imgW="1346040" imgH="685800" progId="Equation.3">
                  <p:embed/>
                </p:oleObj>
              </mc:Choice>
              <mc:Fallback>
                <p:oleObj name="方程式" r:id="rId3" imgW="134604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76400"/>
                        <a:ext cx="23495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762000" y="3048000"/>
          <a:ext cx="76596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5" imgW="5092560" imgH="711000" progId="Equation.3">
                  <p:embed/>
                </p:oleObj>
              </mc:Choice>
              <mc:Fallback>
                <p:oleObj name="Equation" r:id="rId5" imgW="50925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765968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914400" y="4876800"/>
          <a:ext cx="74326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7" imgW="4647960" imgH="419040" progId="Equation.3">
                  <p:embed/>
                </p:oleObj>
              </mc:Choice>
              <mc:Fallback>
                <p:oleObj name="Equation" r:id="rId7" imgW="46479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74326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5270500" y="1691481"/>
            <a:ext cx="368300" cy="1195388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3168650" y="2945607"/>
            <a:ext cx="368300" cy="1195388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5518150" y="2985293"/>
            <a:ext cx="368300" cy="1195388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7978775" y="3015456"/>
            <a:ext cx="368300" cy="1195388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7392A9-8AFC-4E8A-B12F-44EF3CF5FBB9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5BB19CC-49BF-47B1-A94F-EF8CA96B589D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Content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Determinants by Cofactor Expansion</a:t>
            </a:r>
            <a:endParaRPr lang="zh-TW" altLang="en-US"/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Evaluating Determinants by Row Reduction</a:t>
            </a:r>
          </a:p>
          <a:p>
            <a:pPr eaLnBrk="1" hangingPunct="1"/>
            <a:r>
              <a:rPr lang="en-US" altLang="zh-TW"/>
              <a:t>Properties of the Determinant Function</a:t>
            </a:r>
          </a:p>
          <a:p>
            <a:pPr eaLnBrk="1" hangingPunct="1"/>
            <a:r>
              <a:rPr lang="en-US" altLang="zh-TW"/>
              <a:t>A Combinatorial Approach to Determinants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92DE75-6BFB-4377-9C2A-5FA77D5535BD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BDAC822-5FC3-4DAF-ADC9-42CD28DFDAD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0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TW" sz="2400" dirty="0"/>
                  <a:t>Theorem 2.2.1</a:t>
                </a:r>
              </a:p>
              <a:p>
                <a:pPr lvl="1" eaLnBrk="1" hangingPunct="1">
                  <a:defRPr/>
                </a:pPr>
                <a:r>
                  <a:rPr lang="en-US" altLang="zh-TW" sz="2400" dirty="0"/>
                  <a:t>Let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 be a square matrix</a:t>
                </a:r>
              </a:p>
              <a:p>
                <a:pPr lvl="2" eaLnBrk="1" hangingPunct="1">
                  <a:defRPr/>
                </a:pPr>
                <a:r>
                  <a:rPr lang="en-US" altLang="zh-TW" sz="2400" dirty="0"/>
                  <a:t>If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 has a row of zeros or a column of zeros, then </a:t>
                </a:r>
                <a:r>
                  <a:rPr lang="en-US" altLang="zh-TW" sz="2400" dirty="0" err="1"/>
                  <a:t>det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) = 0.</a:t>
                </a:r>
                <a:endParaRPr lang="tr-TR" altLang="zh-TW" sz="2400" dirty="0"/>
              </a:p>
              <a:p>
                <a:pPr lvl="2" eaLnBrk="1" hangingPunct="1">
                  <a:defRPr/>
                </a:pPr>
                <a:r>
                  <a:rPr lang="tr-TR" altLang="zh-TW" sz="2400" dirty="0" err="1"/>
                  <a:t>Proof</a:t>
                </a:r>
                <a:r>
                  <a:rPr lang="tr-TR" altLang="zh-TW" sz="2400" dirty="0"/>
                  <a:t>: </a:t>
                </a:r>
                <a:r>
                  <a:rPr lang="tr-TR" altLang="zh-TW" sz="2400" dirty="0" err="1"/>
                  <a:t>Cofactor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expansion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along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the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row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or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column</a:t>
                </a:r>
                <a:r>
                  <a:rPr lang="tr-TR" altLang="zh-TW" sz="2400" dirty="0"/>
                  <a:t> of </a:t>
                </a:r>
                <a:r>
                  <a:rPr lang="tr-TR" altLang="zh-TW" sz="2400" dirty="0" err="1"/>
                  <a:t>all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zeroes</a:t>
                </a:r>
                <a:endParaRPr lang="en-US" altLang="zh-TW" sz="2400" dirty="0"/>
              </a:p>
              <a:p>
                <a:pPr marL="342900" lvl="1" indent="-342900" eaLnBrk="1" hangingPunct="1"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/>
                </a:pPr>
                <a:r>
                  <a:rPr lang="en-US" altLang="zh-TW" sz="2400" dirty="0"/>
                  <a:t>Theorem 2.2.2</a:t>
                </a:r>
              </a:p>
              <a:p>
                <a:pPr marL="695325" lvl="2" indent="-342900" eaLnBrk="1" hangingPunct="1">
                  <a:defRPr/>
                </a:pPr>
                <a:r>
                  <a:rPr lang="en-US" altLang="zh-TW" sz="2400" dirty="0"/>
                  <a:t>Let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 be a square matrix</a:t>
                </a:r>
              </a:p>
              <a:p>
                <a:pPr marL="1012825" lvl="3" indent="-342900" eaLnBrk="1" hangingPunct="1">
                  <a:defRPr/>
                </a:pPr>
                <a:r>
                  <a:rPr lang="en-US" altLang="zh-TW" sz="2400" dirty="0" err="1"/>
                  <a:t>det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) = </a:t>
                </a:r>
                <a:r>
                  <a:rPr lang="en-US" altLang="zh-TW" sz="2400" dirty="0" err="1"/>
                  <a:t>det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A</a:t>
                </a:r>
                <a:r>
                  <a:rPr lang="en-US" altLang="zh-TW" sz="2400" i="1" baseline="30000" dirty="0"/>
                  <a:t>T</a:t>
                </a:r>
                <a:r>
                  <a:rPr lang="en-US" altLang="zh-TW" sz="2400" dirty="0"/>
                  <a:t>)</a:t>
                </a:r>
                <a:endParaRPr lang="tr-TR" altLang="zh-TW" sz="2400" dirty="0"/>
              </a:p>
              <a:p>
                <a:pPr marL="1012825" lvl="3" indent="-342900" eaLnBrk="1" hangingPunct="1">
                  <a:defRPr/>
                </a:pPr>
                <a:r>
                  <a:rPr lang="tr-TR" altLang="zh-TW" sz="2400" dirty="0" err="1"/>
                  <a:t>Proof</a:t>
                </a:r>
                <a:r>
                  <a:rPr lang="tr-TR" altLang="zh-TW" sz="2400" dirty="0"/>
                  <a:t>: </a:t>
                </a:r>
                <a:r>
                  <a:rPr lang="tr-TR" altLang="zh-TW" sz="2400" dirty="0" err="1"/>
                  <a:t>Cofactor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expansion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along</a:t>
                </a:r>
                <a:r>
                  <a:rPr lang="tr-TR" altLang="zh-TW" sz="2400" dirty="0"/>
                  <a:t> a </a:t>
                </a:r>
                <a:r>
                  <a:rPr lang="tr-TR" altLang="zh-TW" sz="2400" dirty="0" err="1"/>
                  <a:t>row</a:t>
                </a:r>
                <a:r>
                  <a:rPr lang="tr-TR" altLang="zh-TW" sz="2400" dirty="0"/>
                  <a:t>(</a:t>
                </a:r>
                <a:r>
                  <a:rPr lang="tr-TR" altLang="zh-TW" sz="2400" dirty="0" err="1"/>
                  <a:t>column</a:t>
                </a:r>
                <a:r>
                  <a:rPr lang="tr-TR" altLang="zh-TW" sz="2400" dirty="0"/>
                  <a:t>) of </a:t>
                </a:r>
                <a14:m>
                  <m:oMath xmlns:m="http://schemas.openxmlformats.org/officeDocument/2006/math"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equals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cofactor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expansion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along</a:t>
                </a:r>
                <a:r>
                  <a:rPr lang="tr-TR" altLang="zh-TW" sz="2400" dirty="0"/>
                  <a:t> a </a:t>
                </a:r>
                <a:r>
                  <a:rPr lang="tr-TR" altLang="zh-TW" sz="2400" dirty="0" err="1"/>
                  <a:t>column</a:t>
                </a:r>
                <a:r>
                  <a:rPr lang="tr-TR" altLang="zh-TW" sz="2400" dirty="0"/>
                  <a:t>(</a:t>
                </a:r>
                <a:r>
                  <a:rPr lang="tr-TR" altLang="zh-TW" sz="2400" dirty="0" err="1"/>
                  <a:t>row</a:t>
                </a:r>
                <a:r>
                  <a:rPr lang="tr-TR" altLang="zh-TW" sz="2400" dirty="0"/>
                  <a:t>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tr-TR" altLang="zh-TW" sz="2400" dirty="0"/>
              </a:p>
              <a:p>
                <a:pPr marL="1012825" lvl="3" indent="-342900" eaLnBrk="1" hangingPunct="1">
                  <a:defRPr/>
                </a:pPr>
                <a:endParaRPr lang="en-US" altLang="zh-TW" sz="2400" dirty="0"/>
              </a:p>
              <a:p>
                <a:pPr marL="695325" lvl="2" indent="-342900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480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  <a:blipFill>
                <a:blip r:embed="rId2"/>
                <a:stretch>
                  <a:fillRect l="-296" t="-978" r="-5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7392A9-8AFC-4E8A-B12F-44EF3CF5FBB9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5CB0733-1F74-4062-9EA1-90C5B8950C0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Content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Determinants by Cofactor Expansion</a:t>
            </a:r>
            <a:endParaRPr lang="zh-TW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/>
              <a:t>Evaluating Determinants by Row Reduction</a:t>
            </a:r>
          </a:p>
          <a:p>
            <a:pPr eaLnBrk="1" hangingPunct="1"/>
            <a:r>
              <a:rPr lang="en-US" altLang="zh-TW"/>
              <a:t>Properties of the Determinant Function</a:t>
            </a:r>
          </a:p>
          <a:p>
            <a:pPr eaLnBrk="1" hangingPunct="1"/>
            <a:r>
              <a:rPr lang="en-US" altLang="zh-TW"/>
              <a:t>A Combinatorial Approach to Determinants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03C415-642B-4AD9-BD3C-02179747B35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2CD7232-F9A8-403B-865C-5D0C81D20D78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pPr eaLnBrk="1" hangingPunct="1"/>
            <a:r>
              <a:rPr lang="en-US" altLang="zh-TW" sz="3800" dirty="0"/>
              <a:t>Theorem 2.2.3 </a:t>
            </a:r>
            <a:r>
              <a:rPr lang="en-US" altLang="zh-TW" sz="3600" dirty="0"/>
              <a:t>(Elementary Row Operations)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14400"/>
                <a:ext cx="8458200" cy="49879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/>
                  <a:t>Let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be an </a:t>
                </a:r>
                <a:r>
                  <a:rPr lang="en-US" altLang="zh-TW" i="1" dirty="0" err="1"/>
                  <a:t>n</a:t>
                </a:r>
                <a:r>
                  <a:rPr lang="en-US" altLang="zh-TW" dirty="0" err="1">
                    <a:sym typeface="Symbol" panose="05050102010706020507" pitchFamily="18" charset="2"/>
                  </a:rPr>
                  <a:t></a:t>
                </a:r>
                <a:r>
                  <a:rPr lang="en-US" altLang="zh-TW" i="1" dirty="0" err="1"/>
                  <a:t>n</a:t>
                </a:r>
                <a:r>
                  <a:rPr lang="en-US" altLang="zh-TW" dirty="0"/>
                  <a:t> matrix</a:t>
                </a:r>
              </a:p>
              <a:p>
                <a:pPr marL="801687" lvl="1" indent="-457200" eaLnBrk="1" hangingPunct="1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 is the matrix that results when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single row or single column </a:t>
                </a:r>
                <a:r>
                  <a:rPr lang="tr-TR" altLang="zh-TW" dirty="0">
                    <a:solidFill>
                      <a:srgbClr val="FF0000"/>
                    </a:solidFill>
                  </a:rPr>
                  <a:t>(say </a:t>
                </a:r>
                <a:r>
                  <a:rPr lang="tr-TR" altLang="zh-TW" dirty="0" err="1">
                    <a:solidFill>
                      <a:srgbClr val="FF0000"/>
                    </a:solidFill>
                  </a:rPr>
                  <a:t>i’th</a:t>
                </a:r>
                <a:r>
                  <a:rPr lang="tr-TR" altLang="zh-TW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dirty="0"/>
                  <a:t>of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is multiplied by a scalar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, than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) = </a:t>
                </a:r>
                <a:r>
                  <a:rPr lang="en-US" altLang="zh-TW" i="1" dirty="0"/>
                  <a:t>k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)</a:t>
                </a:r>
                <a:endParaRPr lang="tr-TR" altLang="zh-TW" dirty="0"/>
              </a:p>
              <a:p>
                <a:pPr lvl="2" eaLnBrk="1" hangingPunct="1"/>
                <a:r>
                  <a:rPr lang="tr-TR" altLang="zh-TW" dirty="0" err="1"/>
                  <a:t>Proof</a:t>
                </a:r>
                <a:r>
                  <a:rPr lang="tr-TR" altLang="zh-TW" dirty="0"/>
                  <a:t>: Expansion </a:t>
                </a:r>
                <a:r>
                  <a:rPr lang="tr-TR" altLang="zh-TW" dirty="0" err="1"/>
                  <a:t>along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ith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marL="801687" lvl="1" indent="-457200" eaLnBrk="1" hangingPunct="1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 is the matrix that results when two rows or two columns of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are interchanged, then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) = -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)</a:t>
                </a:r>
                <a:endParaRPr lang="tr-TR" altLang="zh-TW" dirty="0"/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tr-TR" altLang="zh-TW" dirty="0" err="1"/>
                  <a:t>Proof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by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induction</a:t>
                </a:r>
                <a:r>
                  <a:rPr lang="tr-TR" altLang="zh-TW" dirty="0"/>
                  <a:t> (</a:t>
                </a:r>
                <a:r>
                  <a:rPr lang="tr-TR" altLang="zh-TW" dirty="0" err="1"/>
                  <a:t>for</a:t>
                </a:r>
                <a:r>
                  <a:rPr lang="tr-TR" altLang="zh-TW" dirty="0"/>
                  <a:t> interchange of </a:t>
                </a:r>
                <a:r>
                  <a:rPr lang="tr-TR" altLang="zh-TW" dirty="0" err="1"/>
                  <a:t>two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rows</a:t>
                </a:r>
                <a:r>
                  <a:rPr lang="tr-TR" altLang="zh-TW" dirty="0"/>
                  <a:t> r1 </a:t>
                </a:r>
                <a:r>
                  <a:rPr lang="tr-TR" altLang="zh-TW" dirty="0" err="1"/>
                  <a:t>and</a:t>
                </a:r>
                <a:r>
                  <a:rPr lang="tr-TR" altLang="zh-TW" dirty="0"/>
                  <a:t> r2): </a:t>
                </a:r>
              </a:p>
              <a:p>
                <a:pPr lvl="3" eaLnBrk="1" hangingPunct="1">
                  <a:lnSpc>
                    <a:spcPct val="90000"/>
                  </a:lnSpc>
                </a:pPr>
                <a:r>
                  <a:rPr lang="tr-TR" altLang="zh-TW" dirty="0"/>
                  <a:t>i) </a:t>
                </a:r>
                <a:r>
                  <a:rPr lang="tr-TR" altLang="zh-TW" dirty="0" err="1"/>
                  <a:t>for</a:t>
                </a:r>
                <a:r>
                  <a:rPr lang="tr-TR" altLang="zh-TW" dirty="0"/>
                  <a:t> a 2x2 </a:t>
                </a:r>
                <a:r>
                  <a:rPr lang="tr-TR" altLang="zh-TW" dirty="0" err="1"/>
                  <a:t>matrix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zh-TW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tr-TR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tr-TR" altLang="zh-TW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altLang="zh-TW" dirty="0"/>
              </a:p>
              <a:p>
                <a:pPr lvl="3" eaLnBrk="1" hangingPunct="1">
                  <a:lnSpc>
                    <a:spcPct val="90000"/>
                  </a:lnSpc>
                </a:pPr>
                <a:r>
                  <a:rPr lang="tr-TR" altLang="zh-TW" dirty="0"/>
                  <a:t>ii) Assume </a:t>
                </a:r>
                <a:r>
                  <a:rPr lang="tr-TR" altLang="zh-TW" dirty="0" smtClean="0"/>
                  <a:t>that, </a:t>
                </a:r>
                <a:r>
                  <a:rPr lang="tr-TR" altLang="zh-TW" dirty="0"/>
                  <a:t>for </a:t>
                </a:r>
                <a:r>
                  <a:rPr lang="tr-TR" altLang="zh-TW" dirty="0" smtClean="0"/>
                  <a:t>any </a:t>
                </a:r>
                <a:r>
                  <a:rPr lang="tr-TR" altLang="zh-TW" dirty="0"/>
                  <a:t>kxk </a:t>
                </a:r>
                <a:r>
                  <a:rPr lang="tr-TR" altLang="zh-TW" dirty="0" smtClean="0"/>
                  <a:t>matrix, </a:t>
                </a:r>
                <a:r>
                  <a:rPr lang="tr-TR" altLang="zh-TW" dirty="0"/>
                  <a:t>interchange of rows r1 and r2 changes the sign of the determinant. </a:t>
                </a:r>
                <a:r>
                  <a:rPr lang="tr-TR" altLang="zh-TW" dirty="0" err="1"/>
                  <a:t>For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the</a:t>
                </a:r>
                <a:r>
                  <a:rPr lang="tr-TR" altLang="zh-TW" dirty="0"/>
                  <a:t> (k+1)x(k+1) </a:t>
                </a:r>
                <a:r>
                  <a:rPr lang="tr-TR" altLang="zh-TW" dirty="0" err="1"/>
                  <a:t>matrices</a:t>
                </a:r>
                <a:r>
                  <a:rPr lang="tr-TR" altLang="zh-TW" dirty="0"/>
                  <a:t> </a:t>
                </a:r>
                <a:r>
                  <a:rPr lang="en-US" altLang="zh-TW" i="1" dirty="0"/>
                  <a:t>A</a:t>
                </a:r>
                <a:r>
                  <a:rPr lang="tr-TR" altLang="zh-TW" i="1" dirty="0"/>
                  <a:t>,</a:t>
                </a:r>
                <a:r>
                  <a:rPr lang="en-US" altLang="zh-TW" i="1" dirty="0"/>
                  <a:t> B</a:t>
                </a:r>
                <a:r>
                  <a:rPr lang="tr-TR" altLang="zh-TW" i="1" dirty="0"/>
                  <a:t>:</a:t>
                </a:r>
                <a:endParaRPr lang="tr-TR" altLang="zh-TW" dirty="0"/>
              </a:p>
              <a:p>
                <a:pPr lvl="3" eaLnBrk="1" hangingPunct="1">
                  <a:lnSpc>
                    <a:spcPct val="90000"/>
                  </a:lnSpc>
                </a:pPr>
                <a:r>
                  <a:rPr lang="tr-TR" altLang="zh-TW" dirty="0" err="1"/>
                  <a:t>Apply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cofactor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expansion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along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i’th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r>
                      <a:rPr lang="tr-TR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tr-TR" altLang="zh-TW" dirty="0"/>
                  <a:t> of </a:t>
                </a:r>
                <a:r>
                  <a:rPr lang="en-US" altLang="zh-TW" i="1" dirty="0"/>
                  <a:t>A</a:t>
                </a:r>
                <a:r>
                  <a:rPr lang="tr-TR" altLang="zh-TW" i="1" dirty="0"/>
                  <a:t> </a:t>
                </a:r>
                <a:r>
                  <a:rPr lang="tr-TR" altLang="zh-TW" dirty="0" err="1"/>
                  <a:t>and</a:t>
                </a:r>
                <a:r>
                  <a:rPr lang="tr-TR" altLang="zh-TW" dirty="0"/>
                  <a:t> </a:t>
                </a:r>
                <a:r>
                  <a:rPr lang="en-US" altLang="zh-TW" i="1" dirty="0"/>
                  <a:t>B</a:t>
                </a:r>
                <a:r>
                  <a:rPr lang="tr-TR" altLang="zh-TW" i="1" dirty="0"/>
                  <a:t>. </a:t>
                </a:r>
                <a:r>
                  <a:rPr lang="tr-TR" altLang="zh-TW" dirty="0"/>
                  <a:t>Call </a:t>
                </a:r>
                <a:r>
                  <a:rPr lang="tr-TR" altLang="zh-TW" dirty="0" err="1"/>
                  <a:t>the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formed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minors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altLang="zh-TW" dirty="0"/>
                  <a:t>  and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altLang="zh-TW" dirty="0"/>
                  <a:t> </a:t>
                </a:r>
                <a:r>
                  <a:rPr lang="tr-TR" altLang="zh-TW" i="1" dirty="0"/>
                  <a:t>j=1,…,k+1</a:t>
                </a:r>
              </a:p>
              <a:p>
                <a:pPr lvl="3" eaLnBrk="1" hangingPunct="1">
                  <a:lnSpc>
                    <a:spcPct val="90000"/>
                  </a:lnSpc>
                </a:pPr>
                <a:r>
                  <a:rPr lang="tr-TR" altLang="zh-TW" dirty="0" err="1"/>
                  <a:t>Note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that</a:t>
                </a:r>
                <a:r>
                  <a:rPr lang="tr-TR" altLang="zh-TW" dirty="0"/>
                  <a:t>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B</a:t>
                </a:r>
                <a:r>
                  <a:rPr lang="tr-TR" altLang="zh-TW" i="1" dirty="0"/>
                  <a:t>(</a:t>
                </a:r>
                <a:r>
                  <a:rPr lang="tr-TR" altLang="zh-TW" i="1" dirty="0" err="1"/>
                  <a:t>i,j</a:t>
                </a:r>
                <a:r>
                  <a:rPr lang="tr-TR" altLang="zh-TW" i="1" dirty="0"/>
                  <a:t>)</a:t>
                </a:r>
                <a:r>
                  <a:rPr lang="en-US" altLang="zh-TW" dirty="0"/>
                  <a:t>) = -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</a:t>
                </a:r>
                <a:r>
                  <a:rPr lang="tr-TR" altLang="zh-TW" i="1" dirty="0"/>
                  <a:t>(</a:t>
                </a:r>
                <a:r>
                  <a:rPr lang="tr-TR" altLang="zh-TW" i="1" dirty="0" err="1"/>
                  <a:t>i,j</a:t>
                </a:r>
                <a:r>
                  <a:rPr lang="tr-TR" altLang="zh-TW" i="1" dirty="0"/>
                  <a:t>)</a:t>
                </a:r>
                <a:r>
                  <a:rPr lang="en-US" altLang="zh-TW" dirty="0"/>
                  <a:t>)</a:t>
                </a:r>
                <a:r>
                  <a:rPr lang="tr-TR" altLang="zh-TW" dirty="0"/>
                  <a:t> </a:t>
                </a:r>
                <a:r>
                  <a:rPr lang="tr-TR" altLang="zh-TW" i="1" dirty="0"/>
                  <a:t>j=1,…,k+1 </a:t>
                </a:r>
                <a:r>
                  <a:rPr lang="tr-TR" altLang="zh-TW" dirty="0"/>
                  <a:t>by </a:t>
                </a:r>
                <a:r>
                  <a:rPr lang="tr-TR" altLang="zh-TW" dirty="0" smtClean="0"/>
                  <a:t>assumption since </a:t>
                </a:r>
                <a14:m>
                  <m:oMath xmlns:m="http://schemas.openxmlformats.org/officeDocument/2006/math">
                    <m:r>
                      <a:rPr lang="tr-TR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altLang="zh-TW" dirty="0"/>
                  <a:t>  and </a:t>
                </a:r>
                <a14:m>
                  <m:oMath xmlns:m="http://schemas.openxmlformats.org/officeDocument/2006/math">
                    <m:r>
                      <a:rPr lang="tr-TR" altLang="zh-TW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altLang="zh-TW" dirty="0"/>
                  <a:t> </a:t>
                </a:r>
                <a:r>
                  <a:rPr lang="tr-TR" altLang="zh-TW" dirty="0" smtClean="0"/>
                  <a:t>have rows r1 and r2 interchanged.</a:t>
                </a:r>
                <a:endParaRPr lang="tr-TR" altLang="zh-TW" dirty="0"/>
              </a:p>
              <a:p>
                <a:pPr marL="1023937" lvl="3" indent="0" eaLnBrk="1" hangingPunct="1">
                  <a:lnSpc>
                    <a:spcPct val="90000"/>
                  </a:lnSpc>
                  <a:buNone/>
                </a:pPr>
                <a:endParaRPr lang="tr-TR" altLang="zh-TW" dirty="0"/>
              </a:p>
            </p:txBody>
          </p:sp>
        </mc:Choice>
        <mc:Fallback>
          <p:sp>
            <p:nvSpPr>
              <p:cNvPr id="122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458200" cy="4987925"/>
              </a:xfrm>
              <a:blipFill rotWithShape="0">
                <a:blip r:embed="rId2"/>
                <a:stretch>
                  <a:fillRect l="-288" t="-1100" r="-1153" b="-53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unc>
                          <m:func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altLang="zh-TW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tr-TR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altLang="zh-TW" b="0" dirty="0"/>
                  <a:t>                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unc>
                          <m:func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altLang="zh-TW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tr-TR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altLang="zh-TW" b="0" dirty="0"/>
                  <a:t>                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unc>
                          <m:func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altLang="zh-TW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tr-TR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tr-TR" altLang="zh-TW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502EB-2792-4387-8D96-764138ED0B79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E9EA-73C4-4414-9B68-E86991A00646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986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323850"/>
            <a:ext cx="8334375" cy="1139825"/>
          </a:xfrm>
        </p:spPr>
        <p:txBody>
          <a:bodyPr/>
          <a:lstStyle/>
          <a:p>
            <a:r>
              <a:rPr lang="en-US" altLang="zh-TW" sz="3600" dirty="0"/>
              <a:t>Theorem 2.2.3 (Elementary Row </a:t>
            </a:r>
            <a:r>
              <a:rPr lang="tr-TR" altLang="zh-TW" sz="3600" dirty="0"/>
              <a:t>O</a:t>
            </a:r>
            <a:r>
              <a:rPr lang="en-US" altLang="zh-TW" sz="3600" dirty="0" err="1"/>
              <a:t>perations</a:t>
            </a:r>
            <a:r>
              <a:rPr lang="en-US" altLang="zh-TW" sz="3600" dirty="0"/>
              <a:t>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1687" lvl="1" indent="-457200" eaLnBrk="1" hangingPunct="1">
              <a:buFont typeface="+mj-lt"/>
              <a:buAutoNum type="arabicPeriod" startAt="3"/>
            </a:pPr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the matrix that results when a multiple of one  row of </a:t>
            </a:r>
            <a:r>
              <a:rPr lang="en-US" altLang="zh-TW" i="1" dirty="0"/>
              <a:t>A </a:t>
            </a:r>
            <a:r>
              <a:rPr lang="en-US" altLang="zh-TW" dirty="0"/>
              <a:t>is added to another row or when a multiple column is added to another column, then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 =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</a:t>
            </a:r>
            <a:endParaRPr lang="tr-TR" altLang="zh-TW" dirty="0"/>
          </a:p>
          <a:p>
            <a:pPr lvl="2" eaLnBrk="1" hangingPunct="1">
              <a:lnSpc>
                <a:spcPct val="90000"/>
              </a:lnSpc>
            </a:pPr>
            <a:r>
              <a:rPr lang="tr-TR" altLang="zh-TW" dirty="0" err="1"/>
              <a:t>Proof</a:t>
            </a:r>
            <a:r>
              <a:rPr lang="tr-TR" altLang="zh-TW" dirty="0"/>
              <a:t>: </a:t>
            </a:r>
            <a:r>
              <a:rPr lang="tr-TR" altLang="zh-TW" dirty="0" err="1"/>
              <a:t>Let</a:t>
            </a:r>
            <a:r>
              <a:rPr lang="tr-TR" altLang="zh-TW" dirty="0"/>
              <a:t> A’ </a:t>
            </a:r>
            <a:r>
              <a:rPr lang="tr-TR" altLang="zh-TW" dirty="0" err="1"/>
              <a:t>matrix</a:t>
            </a:r>
            <a:r>
              <a:rPr lang="tr-TR" altLang="zh-TW" dirty="0"/>
              <a:t> be </a:t>
            </a:r>
            <a:r>
              <a:rPr lang="tr-TR" altLang="zh-TW" dirty="0" err="1"/>
              <a:t>same</a:t>
            </a:r>
            <a:r>
              <a:rPr lang="tr-TR" altLang="zh-TW" dirty="0"/>
              <a:t> as A </a:t>
            </a:r>
            <a:r>
              <a:rPr lang="tr-TR" altLang="zh-TW" dirty="0" err="1"/>
              <a:t>except</a:t>
            </a:r>
            <a:r>
              <a:rPr lang="tr-TR" altLang="zh-TW" dirty="0"/>
              <a:t> </a:t>
            </a:r>
            <a:r>
              <a:rPr lang="tr-TR" altLang="zh-TW" dirty="0" err="1"/>
              <a:t>that</a:t>
            </a:r>
            <a:r>
              <a:rPr lang="tr-TR" altLang="zh-TW" dirty="0"/>
              <a:t> it has </a:t>
            </a:r>
            <a:r>
              <a:rPr lang="tr-TR" altLang="zh-TW" dirty="0" err="1"/>
              <a:t>row</a:t>
            </a:r>
            <a:r>
              <a:rPr lang="tr-TR" altLang="zh-TW" dirty="0"/>
              <a:t> r1 of A in </a:t>
            </a:r>
            <a:r>
              <a:rPr lang="tr-TR" altLang="zh-TW" dirty="0" err="1"/>
              <a:t>row</a:t>
            </a:r>
            <a:r>
              <a:rPr lang="tr-TR" altLang="zh-TW" dirty="0"/>
              <a:t> r2. </a:t>
            </a:r>
            <a:r>
              <a:rPr lang="tr-TR" altLang="zh-TW" dirty="0" err="1"/>
              <a:t>By</a:t>
            </a:r>
            <a:r>
              <a:rPr lang="tr-TR" altLang="zh-TW" dirty="0"/>
              <a:t> </a:t>
            </a:r>
            <a:r>
              <a:rPr lang="tr-TR" altLang="zh-TW" dirty="0" err="1"/>
              <a:t>applying</a:t>
            </a:r>
            <a:r>
              <a:rPr lang="tr-TR" altLang="zh-TW" dirty="0"/>
              <a:t> </a:t>
            </a:r>
            <a:r>
              <a:rPr lang="tr-TR" altLang="zh-TW" dirty="0" err="1"/>
              <a:t>prop</a:t>
            </a:r>
            <a:r>
              <a:rPr lang="tr-TR" altLang="zh-TW" dirty="0"/>
              <a:t>. 2 on these rows r1 and r2, we see that det(A’)=-</a:t>
            </a:r>
            <a:r>
              <a:rPr lang="tr-TR" altLang="zh-TW" dirty="0" smtClean="0"/>
              <a:t>det(A’)=</a:t>
            </a:r>
            <a:r>
              <a:rPr lang="tr-TR" altLang="zh-TW" dirty="0"/>
              <a:t>0. 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zh-TW" dirty="0" err="1"/>
              <a:t>Proof</a:t>
            </a:r>
            <a:r>
              <a:rPr lang="tr-TR" altLang="zh-TW" dirty="0"/>
              <a:t>: </a:t>
            </a:r>
            <a:r>
              <a:rPr lang="tr-TR" altLang="zh-TW" dirty="0" err="1"/>
              <a:t>Let</a:t>
            </a:r>
            <a:r>
              <a:rPr lang="tr-TR" altLang="zh-TW" dirty="0"/>
              <a:t> A’’ </a:t>
            </a:r>
            <a:r>
              <a:rPr lang="tr-TR" altLang="zh-TW" dirty="0" err="1"/>
              <a:t>matrix</a:t>
            </a:r>
            <a:r>
              <a:rPr lang="tr-TR" altLang="zh-TW" dirty="0"/>
              <a:t> be </a:t>
            </a:r>
            <a:r>
              <a:rPr lang="tr-TR" altLang="zh-TW" dirty="0" err="1"/>
              <a:t>same</a:t>
            </a:r>
            <a:r>
              <a:rPr lang="tr-TR" altLang="zh-TW" dirty="0"/>
              <a:t> as A’ </a:t>
            </a:r>
            <a:r>
              <a:rPr lang="tr-TR" altLang="zh-TW" dirty="0" err="1"/>
              <a:t>except</a:t>
            </a:r>
            <a:r>
              <a:rPr lang="tr-TR" altLang="zh-TW" dirty="0"/>
              <a:t> </a:t>
            </a:r>
            <a:r>
              <a:rPr lang="tr-TR" altLang="zh-TW" dirty="0" err="1"/>
              <a:t>that</a:t>
            </a:r>
            <a:r>
              <a:rPr lang="tr-TR" altLang="zh-TW" dirty="0"/>
              <a:t> it has k </a:t>
            </a:r>
            <a:r>
              <a:rPr lang="tr-TR" altLang="zh-TW" dirty="0" err="1"/>
              <a:t>times</a:t>
            </a:r>
            <a:r>
              <a:rPr lang="tr-TR" altLang="zh-TW" dirty="0"/>
              <a:t> </a:t>
            </a:r>
            <a:r>
              <a:rPr lang="tr-TR" altLang="zh-TW" dirty="0" err="1"/>
              <a:t>row</a:t>
            </a:r>
            <a:r>
              <a:rPr lang="tr-TR" altLang="zh-TW" dirty="0"/>
              <a:t> r1 of A in </a:t>
            </a:r>
            <a:r>
              <a:rPr lang="tr-TR" altLang="zh-TW" dirty="0" err="1"/>
              <a:t>row</a:t>
            </a:r>
            <a:r>
              <a:rPr lang="tr-TR" altLang="zh-TW" dirty="0"/>
              <a:t> r2. </a:t>
            </a:r>
            <a:r>
              <a:rPr lang="tr-TR" altLang="zh-TW" dirty="0" err="1"/>
              <a:t>By</a:t>
            </a:r>
            <a:r>
              <a:rPr lang="tr-TR" altLang="zh-TW" dirty="0"/>
              <a:t> </a:t>
            </a:r>
            <a:r>
              <a:rPr lang="tr-TR" altLang="zh-TW" dirty="0" err="1"/>
              <a:t>applying</a:t>
            </a:r>
            <a:r>
              <a:rPr lang="tr-TR" altLang="zh-TW" dirty="0"/>
              <a:t> prop.1, </a:t>
            </a:r>
            <a:r>
              <a:rPr lang="tr-TR" altLang="zh-TW" dirty="0" err="1"/>
              <a:t>det</a:t>
            </a:r>
            <a:r>
              <a:rPr lang="tr-TR" altLang="zh-TW" dirty="0"/>
              <a:t>(A’’)=</a:t>
            </a:r>
            <a:r>
              <a:rPr lang="tr-TR" altLang="zh-TW" dirty="0" err="1"/>
              <a:t>kdet</a:t>
            </a:r>
            <a:r>
              <a:rPr lang="tr-TR" altLang="zh-TW" dirty="0"/>
              <a:t>(A’)=0. 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zh-TW" dirty="0"/>
              <a:t>Since B and A differ only in row r2, by cofactor expansion on row r2,     det(B)=det(A)+det(A’’)=det(A)</a:t>
            </a:r>
          </a:p>
          <a:p>
            <a:pPr lvl="1" eaLnBrk="1" hangingPunct="1">
              <a:lnSpc>
                <a:spcPct val="90000"/>
              </a:lnSpc>
            </a:pPr>
            <a:endParaRPr lang="tr-TR" altLang="zh-TW" dirty="0"/>
          </a:p>
          <a:p>
            <a:pPr eaLnBrk="1" hangingPunct="1"/>
            <a:r>
              <a:rPr lang="en-US" altLang="zh-TW" dirty="0"/>
              <a:t>Example 1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502EB-2792-4387-8D96-764138ED0B79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E9EA-73C4-4414-9B68-E86991A00646}" type="slidenum">
              <a:rPr lang="en-US" altLang="zh-TW" smtClean="0"/>
              <a:pPr/>
              <a:t>22</a:t>
            </a:fld>
            <a:endParaRPr lang="en-US" altLang="zh-TW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10624"/>
              </p:ext>
            </p:extLst>
          </p:nvPr>
        </p:nvGraphicFramePr>
        <p:xfrm>
          <a:off x="2640012" y="4953000"/>
          <a:ext cx="39131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Denklem" r:id="rId3" imgW="2654280" imgH="711000" progId="Equation.3">
                  <p:embed/>
                </p:oleObj>
              </mc:Choice>
              <mc:Fallback>
                <p:oleObj name="Denklem" r:id="rId3" imgW="2654280" imgH="7110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2" y="4953000"/>
                        <a:ext cx="39131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36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/>
              <a:t>2-2 Example of Theorem 2.2.3</a:t>
            </a:r>
            <a:endParaRPr lang="zh-TW" altLang="en-US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F78AEA-ED46-4669-B207-BB398982261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pic>
        <p:nvPicPr>
          <p:cNvPr id="39943" name="Picture 8" descr="照片 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" b="5350"/>
          <a:stretch>
            <a:fillRect/>
          </a:stretch>
        </p:blipFill>
        <p:spPr bwMode="auto">
          <a:xfrm>
            <a:off x="457200" y="990600"/>
            <a:ext cx="78486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71742D-8B52-4A66-A868-A08E32FFC500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336D4CD-5F4F-49DD-88BF-93B36391501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 2.2.4 (Elementary Matrices)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2440" y="890600"/>
                <a:ext cx="8229600" cy="48355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/>
                  <a:t>Let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be an </a:t>
                </a:r>
                <a:r>
                  <a:rPr lang="en-US" altLang="zh-TW" i="1" dirty="0" err="1"/>
                  <a:t>n</a:t>
                </a:r>
                <a:r>
                  <a:rPr lang="en-US" altLang="zh-TW" dirty="0" err="1">
                    <a:sym typeface="Symbol" panose="05050102010706020507" pitchFamily="18" charset="2"/>
                  </a:rPr>
                  <a:t></a:t>
                </a:r>
                <a:r>
                  <a:rPr lang="en-US" altLang="zh-TW" i="1" dirty="0" err="1"/>
                  <a:t>n</a:t>
                </a:r>
                <a:r>
                  <a:rPr lang="en-US" altLang="zh-TW" dirty="0"/>
                  <a:t> elementary matrix</a:t>
                </a:r>
              </a:p>
              <a:p>
                <a:pPr lvl="1" eaLnBrk="1" hangingPunct="1"/>
                <a:r>
                  <a:rPr lang="en-US" altLang="zh-TW" dirty="0"/>
                  <a:t>If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results from multiplying a row of </a:t>
                </a:r>
                <a:r>
                  <a:rPr lang="en-US" altLang="zh-TW" i="1" dirty="0"/>
                  <a:t>I</a:t>
                </a:r>
                <a:r>
                  <a:rPr lang="en-US" altLang="zh-TW" i="1" baseline="-25000" dirty="0"/>
                  <a:t>n</a:t>
                </a:r>
                <a:r>
                  <a:rPr lang="en-US" altLang="zh-TW" dirty="0"/>
                  <a:t> by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, then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) = </a:t>
                </a:r>
                <a:r>
                  <a:rPr lang="en-US" altLang="zh-TW" i="1" dirty="0"/>
                  <a:t>k</a:t>
                </a:r>
                <a:endParaRPr lang="tr-TR" altLang="zh-TW" i="1" dirty="0"/>
              </a:p>
              <a:p>
                <a:pPr lvl="2" eaLnBrk="1" hangingPunct="1"/>
                <a:r>
                  <a:rPr lang="tr-TR" altLang="zh-TW" dirty="0" err="1"/>
                  <a:t>Proof</a:t>
                </a:r>
                <a:r>
                  <a:rPr lang="tr-TR" altLang="zh-TW" dirty="0"/>
                  <a:t>: </a:t>
                </a:r>
                <a:r>
                  <a:rPr lang="tr-TR" altLang="zh-TW" dirty="0" err="1"/>
                  <a:t>product</a:t>
                </a:r>
                <a:r>
                  <a:rPr lang="tr-TR" altLang="zh-TW" dirty="0"/>
                  <a:t> of </a:t>
                </a:r>
                <a:r>
                  <a:rPr lang="tr-TR" altLang="zh-TW" dirty="0" err="1"/>
                  <a:t>diagonal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entries</a:t>
                </a:r>
                <a:r>
                  <a:rPr lang="tr-TR" altLang="zh-TW" dirty="0"/>
                  <a:t> of </a:t>
                </a:r>
                <a:r>
                  <a:rPr lang="tr-TR" altLang="zh-TW" i="1" dirty="0"/>
                  <a:t>E</a:t>
                </a:r>
                <a:r>
                  <a:rPr lang="tr-TR" altLang="zh-TW" dirty="0"/>
                  <a:t> is k</a:t>
                </a:r>
                <a:endParaRPr lang="en-US" altLang="zh-TW" dirty="0"/>
              </a:p>
              <a:p>
                <a:pPr lvl="1" eaLnBrk="1" hangingPunct="1"/>
                <a:r>
                  <a:rPr lang="en-US" altLang="zh-TW" dirty="0"/>
                  <a:t>If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results from interchanging two rows of </a:t>
                </a:r>
                <a:r>
                  <a:rPr lang="en-US" altLang="zh-TW" i="1" dirty="0"/>
                  <a:t>I</a:t>
                </a:r>
                <a:r>
                  <a:rPr lang="en-US" altLang="zh-TW" i="1" baseline="-25000" dirty="0"/>
                  <a:t>n</a:t>
                </a:r>
                <a:r>
                  <a:rPr lang="en-US" altLang="zh-TW" dirty="0"/>
                  <a:t>, then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) = -1</a:t>
                </a:r>
                <a:endParaRPr lang="tr-TR" altLang="zh-TW" dirty="0"/>
              </a:p>
              <a:p>
                <a:pPr lvl="2" eaLnBrk="1" hangingPunct="1"/>
                <a:r>
                  <a:rPr lang="tr-TR" altLang="zh-TW" dirty="0" err="1"/>
                  <a:t>Proof</a:t>
                </a:r>
                <a:r>
                  <a:rPr lang="tr-TR" altLang="zh-TW" dirty="0"/>
                  <a:t>: First </a:t>
                </a:r>
                <a:r>
                  <a:rPr lang="tr-TR" altLang="zh-TW" dirty="0" err="1"/>
                  <a:t>cofactor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expand</a:t>
                </a:r>
                <a:r>
                  <a:rPr lang="tr-TR" altLang="zh-TW" dirty="0"/>
                  <a:t> </a:t>
                </a:r>
                <a:r>
                  <a:rPr lang="tr-TR" altLang="zh-TW" i="1" dirty="0"/>
                  <a:t>E</a:t>
                </a:r>
                <a:r>
                  <a:rPr lang="tr-TR" altLang="zh-TW" dirty="0"/>
                  <a:t> on 1’s on </a:t>
                </a:r>
                <a:r>
                  <a:rPr lang="tr-TR" altLang="zh-TW" dirty="0" err="1"/>
                  <a:t>the</a:t>
                </a:r>
                <a:r>
                  <a:rPr lang="tr-TR" altLang="zh-TW" dirty="0"/>
                  <a:t> main </a:t>
                </a:r>
                <a:r>
                  <a:rPr lang="tr-TR" altLang="zh-TW" dirty="0" err="1"/>
                  <a:t>diagonal</a:t>
                </a:r>
                <a:r>
                  <a:rPr lang="tr-TR" altLang="zh-TW" dirty="0"/>
                  <a:t>, </a:t>
                </a:r>
                <a:r>
                  <a:rPr lang="tr-TR" altLang="zh-TW" dirty="0" err="1"/>
                  <a:t>the</a:t>
                </a:r>
                <a:r>
                  <a:rPr lang="tr-TR" altLang="zh-TW" dirty="0"/>
                  <a:t> 2x2 </a:t>
                </a:r>
                <a:r>
                  <a:rPr lang="tr-TR" altLang="zh-TW" dirty="0" err="1"/>
                  <a:t>submatrix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altLang="zh-TW" dirty="0"/>
                  <a:t> of </a:t>
                </a:r>
                <a:r>
                  <a:rPr lang="tr-TR" altLang="zh-TW" dirty="0" err="1"/>
                  <a:t>the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remaining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two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rows</a:t>
                </a:r>
                <a:r>
                  <a:rPr lang="tr-TR" altLang="zh-TW" dirty="0"/>
                  <a:t> has a determinant of -1.</a:t>
                </a:r>
                <a:endParaRPr lang="en-US" altLang="zh-TW" dirty="0"/>
              </a:p>
              <a:p>
                <a:pPr lvl="1" eaLnBrk="1" hangingPunct="1"/>
                <a:r>
                  <a:rPr lang="en-US" altLang="zh-TW" dirty="0"/>
                  <a:t>If 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results from adding a multiple of one row of </a:t>
                </a:r>
                <a:r>
                  <a:rPr lang="en-US" altLang="zh-TW" i="1" dirty="0"/>
                  <a:t>I</a:t>
                </a:r>
                <a:r>
                  <a:rPr lang="en-US" altLang="zh-TW" i="1" baseline="-25000" dirty="0"/>
                  <a:t>n</a:t>
                </a:r>
                <a:r>
                  <a:rPr lang="en-US" altLang="zh-TW" dirty="0"/>
                  <a:t> to another, then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) = 1</a:t>
                </a:r>
                <a:endParaRPr lang="tr-TR" altLang="zh-TW" dirty="0"/>
              </a:p>
              <a:p>
                <a:pPr lvl="2" eaLnBrk="1" hangingPunct="1"/>
                <a:r>
                  <a:rPr lang="tr-TR" altLang="zh-TW" dirty="0" err="1"/>
                  <a:t>Proof</a:t>
                </a:r>
                <a:r>
                  <a:rPr lang="tr-TR" altLang="zh-TW" dirty="0"/>
                  <a:t>: </a:t>
                </a:r>
                <a:r>
                  <a:rPr lang="tr-TR" altLang="zh-TW" i="1" dirty="0"/>
                  <a:t>E</a:t>
                </a:r>
                <a:r>
                  <a:rPr lang="tr-TR" altLang="zh-TW" dirty="0"/>
                  <a:t> is </a:t>
                </a:r>
                <a:r>
                  <a:rPr lang="tr-TR" altLang="zh-TW" dirty="0" err="1"/>
                  <a:t>upper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triangular</a:t>
                </a:r>
                <a:r>
                  <a:rPr lang="tr-TR" altLang="zh-TW" dirty="0"/>
                  <a:t>. Product of </a:t>
                </a:r>
                <a:r>
                  <a:rPr lang="tr-TR" altLang="zh-TW" dirty="0" err="1"/>
                  <a:t>its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diagonal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entries</a:t>
                </a:r>
                <a:r>
                  <a:rPr lang="tr-TR" altLang="zh-TW" dirty="0"/>
                  <a:t> is </a:t>
                </a:r>
                <a:r>
                  <a:rPr lang="tr-TR" altLang="zh-TW" dirty="0" err="1"/>
                  <a:t>det</a:t>
                </a:r>
                <a:r>
                  <a:rPr lang="tr-TR" altLang="zh-TW" dirty="0"/>
                  <a:t>=1.</a:t>
                </a:r>
                <a:endParaRPr lang="en-US" altLang="zh-TW" dirty="0"/>
              </a:p>
              <a:p>
                <a:pPr eaLnBrk="1" hangingPunct="1"/>
                <a:r>
                  <a:rPr lang="en-US" altLang="zh-TW" dirty="0"/>
                  <a:t>Example 2</a:t>
                </a:r>
              </a:p>
              <a:p>
                <a:pPr eaLnBrk="1" hangingPunct="1"/>
                <a:endParaRPr lang="en-US" altLang="zh-TW" dirty="0"/>
              </a:p>
            </p:txBody>
          </p:sp>
        </mc:Choice>
        <mc:Fallback xmlns="">
          <p:sp>
            <p:nvSpPr>
              <p:cNvPr id="4096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2440" y="890600"/>
                <a:ext cx="8229600" cy="4835525"/>
              </a:xfrm>
              <a:blipFill>
                <a:blip r:embed="rId2"/>
                <a:stretch>
                  <a:fillRect l="-370" t="-1135" r="-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7" name="Picture 8" descr="照片 0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6" b="9799"/>
          <a:stretch/>
        </p:blipFill>
        <p:spPr bwMode="auto">
          <a:xfrm>
            <a:off x="2438400" y="4572000"/>
            <a:ext cx="6400800" cy="150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 2.2.5 </a:t>
            </a:r>
            <a:br>
              <a:rPr lang="en-US" altLang="zh-TW"/>
            </a:br>
            <a:r>
              <a:rPr lang="en-US" altLang="zh-TW" sz="3200"/>
              <a:t>(Matrices with Proportional Rows or Columns)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If </a:t>
            </a:r>
            <a:r>
              <a:rPr lang="en-US" altLang="zh-TW" i="1" dirty="0"/>
              <a:t>A</a:t>
            </a:r>
            <a:r>
              <a:rPr lang="en-US" altLang="zh-TW" dirty="0"/>
              <a:t> is a square matrix with two proportional rows or two proportional column</a:t>
            </a:r>
            <a:r>
              <a:rPr lang="tr-TR" altLang="zh-TW" dirty="0"/>
              <a:t>s</a:t>
            </a:r>
            <a:r>
              <a:rPr lang="en-US" altLang="zh-TW" dirty="0"/>
              <a:t>, then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 = 0</a:t>
            </a:r>
          </a:p>
          <a:p>
            <a:pPr lvl="1" eaLnBrk="1" hangingPunct="1"/>
            <a:r>
              <a:rPr lang="tr-TR" altLang="zh-TW" dirty="0"/>
              <a:t>Proof: </a:t>
            </a:r>
            <a:endParaRPr lang="tr-TR" altLang="zh-TW" dirty="0" smtClean="0"/>
          </a:p>
          <a:p>
            <a:pPr marL="1185862" lvl="2" indent="-514350" eaLnBrk="1" hangingPunct="1">
              <a:buFont typeface="+mj-lt"/>
              <a:buAutoNum type="romanLcPeriod"/>
            </a:pPr>
            <a:r>
              <a:rPr lang="tr-TR" altLang="zh-TW" dirty="0" smtClean="0"/>
              <a:t>Multiply one of the rows of </a:t>
            </a:r>
            <a:r>
              <a:rPr lang="tr-TR" altLang="zh-TW" i="1" dirty="0" smtClean="0"/>
              <a:t>A</a:t>
            </a:r>
            <a:r>
              <a:rPr lang="tr-TR" altLang="zh-TW" dirty="0" smtClean="0"/>
              <a:t> by a factor k to equiate the two rows. Call new matrix </a:t>
            </a:r>
            <a:r>
              <a:rPr lang="tr-TR" altLang="zh-TW" i="1" dirty="0" smtClean="0"/>
              <a:t>B</a:t>
            </a:r>
            <a:r>
              <a:rPr lang="tr-TR" altLang="zh-TW" dirty="0" smtClean="0"/>
              <a:t>. Since interchange of these two rows yields </a:t>
            </a:r>
            <a:r>
              <a:rPr lang="tr-TR" altLang="zh-TW" i="1" dirty="0" smtClean="0"/>
              <a:t>B</a:t>
            </a:r>
            <a:r>
              <a:rPr lang="tr-TR" altLang="zh-TW" dirty="0" smtClean="0"/>
              <a:t> again, det(</a:t>
            </a:r>
            <a:r>
              <a:rPr lang="tr-TR" altLang="zh-TW" i="1" dirty="0" smtClean="0"/>
              <a:t>B</a:t>
            </a:r>
            <a:r>
              <a:rPr lang="tr-TR" altLang="zh-TW" dirty="0" smtClean="0"/>
              <a:t>)=-det(</a:t>
            </a:r>
            <a:r>
              <a:rPr lang="tr-TR" altLang="zh-TW" i="1" dirty="0" smtClean="0"/>
              <a:t>B</a:t>
            </a:r>
            <a:r>
              <a:rPr lang="tr-TR" altLang="zh-TW" dirty="0" smtClean="0"/>
              <a:t>)=0, det(</a:t>
            </a:r>
            <a:r>
              <a:rPr lang="tr-TR" altLang="zh-TW" i="1" dirty="0" smtClean="0"/>
              <a:t>A</a:t>
            </a:r>
            <a:r>
              <a:rPr lang="tr-TR" altLang="zh-TW" dirty="0" smtClean="0"/>
              <a:t>)=det(</a:t>
            </a:r>
            <a:r>
              <a:rPr lang="tr-TR" altLang="zh-TW" i="1" dirty="0" smtClean="0"/>
              <a:t>B</a:t>
            </a:r>
            <a:r>
              <a:rPr lang="tr-TR" altLang="zh-TW" dirty="0" smtClean="0"/>
              <a:t>)k=0</a:t>
            </a:r>
            <a:endParaRPr lang="tr-TR" altLang="zh-TW" dirty="0" smtClean="0"/>
          </a:p>
          <a:p>
            <a:pPr marL="1185862" lvl="2" indent="-514350" eaLnBrk="1" hangingPunct="1">
              <a:buFont typeface="+mj-lt"/>
              <a:buAutoNum type="romanLcPeriod"/>
            </a:pPr>
            <a:r>
              <a:rPr lang="tr-TR" altLang="zh-TW" dirty="0" smtClean="0"/>
              <a:t>Add </a:t>
            </a:r>
            <a:r>
              <a:rPr lang="tr-TR" altLang="zh-TW" dirty="0"/>
              <a:t>-k times one of the two rows (columns) </a:t>
            </a:r>
            <a:r>
              <a:rPr lang="tr-TR" altLang="zh-TW" dirty="0" smtClean="0"/>
              <a:t>of </a:t>
            </a:r>
            <a:r>
              <a:rPr lang="tr-TR" altLang="zh-TW" i="1" dirty="0" smtClean="0"/>
              <a:t>A</a:t>
            </a:r>
            <a:r>
              <a:rPr lang="tr-TR" altLang="zh-TW" dirty="0" smtClean="0"/>
              <a:t> to </a:t>
            </a:r>
            <a:r>
              <a:rPr lang="tr-TR" altLang="zh-TW" dirty="0"/>
              <a:t>the other. </a:t>
            </a:r>
            <a:r>
              <a:rPr lang="tr-TR" altLang="zh-TW" dirty="0" err="1"/>
              <a:t>The</a:t>
            </a:r>
            <a:r>
              <a:rPr lang="tr-TR" altLang="zh-TW" dirty="0"/>
              <a:t> </a:t>
            </a:r>
            <a:r>
              <a:rPr lang="tr-TR" altLang="zh-TW" dirty="0" err="1"/>
              <a:t>new</a:t>
            </a:r>
            <a:r>
              <a:rPr lang="tr-TR" altLang="zh-TW" dirty="0"/>
              <a:t> </a:t>
            </a:r>
            <a:r>
              <a:rPr lang="tr-TR" altLang="zh-TW" dirty="0" err="1"/>
              <a:t>matrix</a:t>
            </a:r>
            <a:r>
              <a:rPr lang="tr-TR" altLang="zh-TW" dirty="0"/>
              <a:t> has </a:t>
            </a:r>
            <a:r>
              <a:rPr lang="tr-TR" altLang="zh-TW" dirty="0" err="1"/>
              <a:t>same</a:t>
            </a:r>
            <a:r>
              <a:rPr lang="tr-TR" altLang="zh-TW" dirty="0"/>
              <a:t> determinant </a:t>
            </a:r>
            <a:r>
              <a:rPr lang="tr-TR" altLang="zh-TW" dirty="0" err="1"/>
              <a:t>and</a:t>
            </a:r>
            <a:r>
              <a:rPr lang="tr-TR" altLang="zh-TW" dirty="0"/>
              <a:t> an </a:t>
            </a:r>
            <a:r>
              <a:rPr lang="tr-TR" altLang="zh-TW" dirty="0" err="1"/>
              <a:t>all</a:t>
            </a:r>
            <a:r>
              <a:rPr lang="tr-TR" altLang="zh-TW" dirty="0"/>
              <a:t> </a:t>
            </a:r>
            <a:r>
              <a:rPr lang="tr-TR" altLang="zh-TW" dirty="0" err="1"/>
              <a:t>zeroes</a:t>
            </a:r>
            <a:r>
              <a:rPr lang="tr-TR" altLang="zh-TW" dirty="0"/>
              <a:t> </a:t>
            </a:r>
            <a:r>
              <a:rPr lang="tr-TR" altLang="zh-TW" dirty="0" err="1"/>
              <a:t>row</a:t>
            </a:r>
            <a:r>
              <a:rPr lang="tr-TR" altLang="zh-TW" dirty="0"/>
              <a:t> (</a:t>
            </a:r>
            <a:r>
              <a:rPr lang="tr-TR" altLang="zh-TW" dirty="0" err="1"/>
              <a:t>column</a:t>
            </a:r>
            <a:r>
              <a:rPr lang="tr-TR" altLang="zh-TW" dirty="0"/>
              <a:t>).</a:t>
            </a:r>
            <a:endParaRPr lang="en-US" altLang="zh-TW" dirty="0"/>
          </a:p>
          <a:p>
            <a:pPr eaLnBrk="1" hangingPunct="1"/>
            <a:r>
              <a:rPr lang="en-US" altLang="zh-TW" dirty="0"/>
              <a:t>Example 3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01201F9-8C4A-4124-BDB4-F7D75BCFFC0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pic>
        <p:nvPicPr>
          <p:cNvPr id="41991" name="Picture 8" descr="照片 0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7291" r="6154"/>
          <a:stretch/>
        </p:blipFill>
        <p:spPr bwMode="auto">
          <a:xfrm>
            <a:off x="2495005" y="4495800"/>
            <a:ext cx="415399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E3E953-AF65-4CC9-AE25-823025EC823B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99FDB31-2F5F-48BE-BB7D-5D0252403F25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TW" sz="3400"/>
              <a:t>2-2 Example 4 </a:t>
            </a:r>
            <a:br>
              <a:rPr lang="en-US" altLang="zh-TW" sz="3400"/>
            </a:br>
            <a:r>
              <a:rPr lang="en-US" altLang="zh-TW" sz="3400"/>
              <a:t>(Using Row Reduction to Evaluate a Determinant)</a:t>
            </a:r>
            <a:endParaRPr lang="zh-TW" altLang="en-US" sz="3400"/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/>
              <a:t>Evaluate det(</a:t>
            </a:r>
            <a:r>
              <a:rPr lang="en-US" altLang="zh-TW" sz="2200" i="1"/>
              <a:t>A</a:t>
            </a:r>
            <a:r>
              <a:rPr lang="en-US" altLang="zh-TW" sz="2200"/>
              <a:t>) where</a:t>
            </a:r>
          </a:p>
          <a:p>
            <a:pPr eaLnBrk="1" hangingPunct="1"/>
            <a:endParaRPr lang="zh-TW" altLang="en-US" sz="2200"/>
          </a:p>
          <a:p>
            <a:pPr eaLnBrk="1" hangingPunct="1"/>
            <a:endParaRPr lang="zh-TW" altLang="en-US" sz="2200"/>
          </a:p>
          <a:p>
            <a:pPr eaLnBrk="1" hangingPunct="1"/>
            <a:endParaRPr lang="zh-TW" altLang="en-US" sz="2200"/>
          </a:p>
          <a:p>
            <a:pPr eaLnBrk="1" hangingPunct="1"/>
            <a:r>
              <a:rPr lang="en-US" altLang="zh-TW" sz="2200"/>
              <a:t>Solution: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276600" y="2081213"/>
          <a:ext cx="244792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方程式" r:id="rId3" imgW="1028520" imgH="711000" progId="Equation.3">
                  <p:embed/>
                </p:oleObj>
              </mc:Choice>
              <mc:Fallback>
                <p:oleObj name="方程式" r:id="rId3" imgW="10285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81213"/>
                        <a:ext cx="244792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433513" y="3768725"/>
          <a:ext cx="3881437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方程式" r:id="rId5" imgW="2311200" imgH="1612800" progId="Equation.3">
                  <p:embed/>
                </p:oleObj>
              </mc:Choice>
              <mc:Fallback>
                <p:oleObj name="方程式" r:id="rId5" imgW="2311200" imgH="161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768725"/>
                        <a:ext cx="3881437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110288" y="3485948"/>
            <a:ext cx="2592387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3300"/>
                </a:solidFill>
              </a:rPr>
              <a:t>The first and second rows of A are </a:t>
            </a:r>
            <a:r>
              <a:rPr lang="en-US" altLang="zh-TW" dirty="0" smtClean="0">
                <a:solidFill>
                  <a:srgbClr val="FF3300"/>
                </a:solidFill>
              </a:rPr>
              <a:t>interchanged</a:t>
            </a:r>
            <a:r>
              <a:rPr lang="tr-TR" altLang="zh-TW" dirty="0" smtClean="0">
                <a:solidFill>
                  <a:srgbClr val="FF3300"/>
                </a:solidFill>
              </a:rPr>
              <a:t> to get a nonzero entry in row=1, col=1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FF3300"/>
                </a:solidFill>
              </a:rPr>
              <a:t>A </a:t>
            </a:r>
            <a:r>
              <a:rPr lang="en-US" altLang="zh-TW" dirty="0">
                <a:solidFill>
                  <a:srgbClr val="FF3300"/>
                </a:solidFill>
              </a:rPr>
              <a:t>common factor of 3 from the first row was taken through the determinant sign</a:t>
            </a:r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 flipH="1">
            <a:off x="5486400" y="4244975"/>
            <a:ext cx="5762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H="1">
            <a:off x="5486400" y="5613400"/>
            <a:ext cx="5762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6F020C-B3FD-4020-A7C4-13621F3DA1F4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FA534D1-34C3-44E4-961B-F666D30AB09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2-2 Example 4 (continue) </a:t>
            </a:r>
            <a:endParaRPr lang="zh-TW" altLang="en-US" sz="3800"/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947738" y="1600200"/>
            <a:ext cx="72056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2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52575"/>
              </p:ext>
            </p:extLst>
          </p:nvPr>
        </p:nvGraphicFramePr>
        <p:xfrm>
          <a:off x="1066800" y="1245393"/>
          <a:ext cx="3240088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方程式" r:id="rId3" imgW="1473120" imgH="2552400" progId="Equation.3">
                  <p:embed/>
                </p:oleObj>
              </mc:Choice>
              <mc:Fallback>
                <p:oleObj name="方程式" r:id="rId3" imgW="1473120" imgH="25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45393"/>
                        <a:ext cx="3240088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5011738" y="1532204"/>
            <a:ext cx="273685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3300"/>
                </a:solidFill>
              </a:rPr>
              <a:t>-2 times the first row was added to the third row.</a:t>
            </a:r>
          </a:p>
          <a:p>
            <a:pPr eaLnBrk="1" hangingPunct="1">
              <a:spcBef>
                <a:spcPct val="50000"/>
              </a:spcBef>
            </a:pPr>
            <a:endParaRPr lang="en-US" altLang="zh-TW" sz="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TW" sz="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3300"/>
                </a:solidFill>
              </a:rPr>
              <a:t>-10 times the second row was added to the third row</a:t>
            </a:r>
          </a:p>
          <a:p>
            <a:pPr eaLnBrk="1" hangingPunct="1">
              <a:spcBef>
                <a:spcPct val="50000"/>
              </a:spcBef>
            </a:pPr>
            <a:endParaRPr lang="en-US" altLang="zh-TW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TW" sz="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3300"/>
                </a:solidFill>
              </a:rPr>
              <a:t>A common factor of -55 from the last row was taken through the determinant sign.</a:t>
            </a: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 flipH="1">
            <a:off x="4379383" y="4648200"/>
            <a:ext cx="5048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 flipH="1">
            <a:off x="4032780" y="3048000"/>
            <a:ext cx="5048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 flipH="1">
            <a:off x="4075113" y="1828800"/>
            <a:ext cx="5048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4339" name="Object 10"/>
          <p:cNvGraphicFramePr>
            <a:graphicFrameLocks noChangeAspect="1"/>
          </p:cNvGraphicFramePr>
          <p:nvPr/>
        </p:nvGraphicFramePr>
        <p:xfrm>
          <a:off x="6380163" y="280988"/>
          <a:ext cx="223043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5" imgW="1485720" imgH="711000" progId="Equation.3">
                  <p:embed/>
                </p:oleObj>
              </mc:Choice>
              <mc:Fallback>
                <p:oleObj name="Equation" r:id="rId5" imgW="148572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280988"/>
                        <a:ext cx="2230437" cy="10683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93658" y="5261042"/>
            <a:ext cx="45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The final matrix is in upper triangular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form, so its determinant is product of main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Diagonal entries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3822700" y="5486400"/>
            <a:ext cx="5048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2-2 Example 5</a:t>
            </a:r>
            <a:endParaRPr lang="zh-TW" altLang="en-US"/>
          </a:p>
        </p:txBody>
      </p:sp>
      <p:sp>
        <p:nvSpPr>
          <p:cNvPr id="15364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 dirty="0"/>
              <a:t>Using column operation to evaluate a determinant </a:t>
            </a:r>
          </a:p>
          <a:p>
            <a:pPr lvl="1" eaLnBrk="1" hangingPunct="1"/>
            <a:r>
              <a:rPr lang="en-US" altLang="zh-TW" dirty="0"/>
              <a:t>Compute the determinant of </a:t>
            </a:r>
            <a:endParaRPr lang="tr-TR" altLang="zh-TW" dirty="0"/>
          </a:p>
          <a:p>
            <a:pPr lvl="1" eaLnBrk="1" hangingPunct="1"/>
            <a:endParaRPr lang="tr-TR" altLang="zh-TW" dirty="0"/>
          </a:p>
          <a:p>
            <a:pPr lvl="1" eaLnBrk="1" hangingPunct="1"/>
            <a:endParaRPr lang="tr-TR" altLang="zh-TW" dirty="0"/>
          </a:p>
          <a:p>
            <a:pPr lvl="1" eaLnBrk="1" hangingPunct="1"/>
            <a:endParaRPr lang="tr-TR" altLang="zh-TW" dirty="0"/>
          </a:p>
          <a:p>
            <a:pPr lvl="1" eaLnBrk="1" hangingPunct="1"/>
            <a:endParaRPr lang="tr-TR" altLang="zh-TW" dirty="0"/>
          </a:p>
          <a:p>
            <a:pPr lvl="1" eaLnBrk="1" hangingPunct="1"/>
            <a:r>
              <a:rPr lang="tr-TR" altLang="zh-TW" dirty="0" err="1"/>
              <a:t>Ans</a:t>
            </a:r>
            <a:r>
              <a:rPr lang="tr-TR" altLang="zh-TW" dirty="0"/>
              <a:t>.: </a:t>
            </a:r>
            <a:r>
              <a:rPr lang="tr-TR" altLang="zh-TW" dirty="0" err="1"/>
              <a:t>Subtract</a:t>
            </a:r>
            <a:r>
              <a:rPr lang="tr-TR" altLang="zh-TW" dirty="0"/>
              <a:t> 3 </a:t>
            </a:r>
            <a:r>
              <a:rPr lang="tr-TR" altLang="zh-TW" dirty="0" err="1"/>
              <a:t>times</a:t>
            </a:r>
            <a:r>
              <a:rPr lang="tr-TR" altLang="zh-TW" dirty="0"/>
              <a:t> </a:t>
            </a:r>
            <a:r>
              <a:rPr lang="tr-TR" altLang="zh-TW" dirty="0" err="1"/>
              <a:t>first</a:t>
            </a:r>
            <a:r>
              <a:rPr lang="tr-TR" altLang="zh-TW" dirty="0"/>
              <a:t> </a:t>
            </a:r>
            <a:r>
              <a:rPr lang="tr-TR" altLang="zh-TW" dirty="0" err="1"/>
              <a:t>column</a:t>
            </a:r>
            <a:r>
              <a:rPr lang="tr-TR" altLang="zh-TW" dirty="0"/>
              <a:t> </a:t>
            </a:r>
            <a:r>
              <a:rPr lang="tr-TR" altLang="zh-TW" dirty="0" err="1"/>
              <a:t>from</a:t>
            </a:r>
            <a:r>
              <a:rPr lang="tr-TR" altLang="zh-TW" dirty="0"/>
              <a:t> </a:t>
            </a:r>
            <a:r>
              <a:rPr lang="tr-TR" altLang="zh-TW" dirty="0" err="1"/>
              <a:t>last</a:t>
            </a:r>
            <a:r>
              <a:rPr lang="tr-TR" altLang="zh-TW" dirty="0"/>
              <a:t> </a:t>
            </a:r>
            <a:r>
              <a:rPr lang="tr-TR" altLang="zh-TW" dirty="0" err="1"/>
              <a:t>column</a:t>
            </a:r>
            <a:r>
              <a:rPr lang="tr-TR" altLang="zh-TW" dirty="0"/>
              <a:t>.</a:t>
            </a:r>
            <a:endParaRPr lang="en-US" altLang="zh-TW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D5A9B86-0E14-4599-A0DA-F054B99BB6E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90600" y="2286000"/>
          <a:ext cx="30210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3" imgW="1269720" imgH="914400" progId="Equation.3">
                  <p:embed/>
                </p:oleObj>
              </mc:Choice>
              <mc:Fallback>
                <p:oleObj name="Equation" r:id="rId3" imgW="126972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302101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9519" y="4437224"/>
                <a:ext cx="5303824" cy="1020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1     0    0      0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2     7    0      0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0     6    3      0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7    3    1 −26</m:t>
                              </m:r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−26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=−546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19" y="4437224"/>
                <a:ext cx="5303824" cy="102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2-2 Example 6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/>
                  <a:t>Row operations and cofactor expansion</a:t>
                </a:r>
              </a:p>
              <a:p>
                <a:pPr lvl="1" eaLnBrk="1" hangingPunct="1"/>
                <a:r>
                  <a:rPr lang="en-US" altLang="zh-TW" dirty="0"/>
                  <a:t>Compute the determinant of </a:t>
                </a:r>
                <a:endParaRPr lang="tr-TR" altLang="zh-TW" dirty="0"/>
              </a:p>
              <a:p>
                <a:pPr lvl="1" eaLnBrk="1" hangingPunct="1"/>
                <a:endParaRPr lang="tr-TR" altLang="zh-TW" dirty="0"/>
              </a:p>
              <a:p>
                <a:pPr lvl="1" eaLnBrk="1" hangingPunct="1"/>
                <a:endParaRPr lang="tr-TR" altLang="zh-TW" dirty="0"/>
              </a:p>
              <a:p>
                <a:pPr lvl="1" eaLnBrk="1" hangingPunct="1"/>
                <a:endParaRPr lang="tr-TR" altLang="zh-TW" dirty="0"/>
              </a:p>
              <a:p>
                <a:pPr lvl="1" eaLnBrk="1" hangingPunct="1"/>
                <a:r>
                  <a:rPr lang="tr-TR" altLang="zh-TW" dirty="0" err="1"/>
                  <a:t>Ans</a:t>
                </a:r>
                <a:r>
                  <a:rPr lang="tr-TR" altLang="zh-TW" dirty="0"/>
                  <a:t>: </a:t>
                </a:r>
                <a:r>
                  <a:rPr lang="tr-TR" altLang="zh-TW" dirty="0" err="1">
                    <a:highlight>
                      <a:srgbClr val="FFFF00"/>
                    </a:highlight>
                  </a:rPr>
                  <a:t>Interchange</a:t>
                </a:r>
                <a:r>
                  <a:rPr lang="tr-TR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tr-TR" altLang="zh-TW" dirty="0" err="1">
                    <a:highlight>
                      <a:srgbClr val="FFFF00"/>
                    </a:highlight>
                  </a:rPr>
                  <a:t>first</a:t>
                </a:r>
                <a:r>
                  <a:rPr lang="tr-TR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tr-TR" altLang="zh-TW" dirty="0" err="1">
                    <a:highlight>
                      <a:srgbClr val="FFFF00"/>
                    </a:highlight>
                  </a:rPr>
                  <a:t>and</a:t>
                </a:r>
                <a:r>
                  <a:rPr lang="tr-TR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tr-TR" altLang="zh-TW" dirty="0" err="1">
                    <a:highlight>
                      <a:srgbClr val="FFFF00"/>
                    </a:highlight>
                  </a:rPr>
                  <a:t>second</a:t>
                </a:r>
                <a:r>
                  <a:rPr lang="tr-TR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tr-TR" altLang="zh-TW" dirty="0" err="1">
                    <a:highlight>
                      <a:srgbClr val="FFFF00"/>
                    </a:highlight>
                  </a:rPr>
                  <a:t>rows</a:t>
                </a:r>
                <a:r>
                  <a:rPr lang="tr-TR" altLang="zh-TW" dirty="0"/>
                  <a:t>. </a:t>
                </a:r>
                <a:r>
                  <a:rPr lang="tr-TR" altLang="zh-TW" dirty="0" err="1"/>
                  <a:t>Subtract</a:t>
                </a:r>
                <a:r>
                  <a:rPr lang="tr-TR" altLang="zh-TW" dirty="0"/>
                  <a:t> 3 </a:t>
                </a:r>
                <a:r>
                  <a:rPr lang="tr-TR" altLang="zh-TW" dirty="0" err="1"/>
                  <a:t>times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first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from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second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and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fourth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rows</a:t>
                </a:r>
                <a:r>
                  <a:rPr lang="tr-TR" altLang="zh-TW" dirty="0"/>
                  <a:t>, 2 </a:t>
                </a:r>
                <a:r>
                  <a:rPr lang="tr-TR" altLang="zh-TW" dirty="0" err="1"/>
                  <a:t>times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first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from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third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.</a:t>
                </a:r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1    2   −1    1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0  −1    1    3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0      0     3     3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0      1     8     0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altLang="zh-TW" dirty="0"/>
                  <a:t>,.</a:t>
                </a:r>
              </a:p>
              <a:p>
                <a:pPr marL="344487" lvl="1" indent="0" eaLnBrk="1" hangingPunct="1">
                  <a:buNone/>
                </a:pPr>
                <a:endParaRPr lang="tr-TR" altLang="zh-TW" dirty="0"/>
              </a:p>
              <a:p>
                <a:pPr marL="344487" lvl="1" indent="0" eaLnBrk="1" hangingPunct="1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6388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  <a:blipFill>
                <a:blip r:embed="rId3"/>
                <a:stretch>
                  <a:fillRect l="-296" t="-1117" r="-5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0D5A7B0-81F7-4EE8-9538-EDAFF89359B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19821"/>
              </p:ext>
            </p:extLst>
          </p:nvPr>
        </p:nvGraphicFramePr>
        <p:xfrm>
          <a:off x="3962400" y="1752600"/>
          <a:ext cx="30210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4" imgW="1269720" imgH="914400" progId="Equation.3">
                  <p:embed/>
                </p:oleObj>
              </mc:Choice>
              <mc:Fallback>
                <p:oleObj name="Equation" r:id="rId4" imgW="126972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302101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D805ABDA-73E5-441E-B6AF-53EA029E9AD7}"/>
              </a:ext>
            </a:extLst>
          </p:cNvPr>
          <p:cNvSpPr/>
          <p:nvPr/>
        </p:nvSpPr>
        <p:spPr>
          <a:xfrm>
            <a:off x="2318613" y="3574473"/>
            <a:ext cx="391336" cy="1246909"/>
          </a:xfrm>
          <a:custGeom>
            <a:avLst/>
            <a:gdLst>
              <a:gd name="connsiteX0" fmla="*/ 391336 w 391336"/>
              <a:gd name="connsiteY0" fmla="*/ 0 h 1246909"/>
              <a:gd name="connsiteX1" fmla="*/ 8951 w 391336"/>
              <a:gd name="connsiteY1" fmla="*/ 731520 h 1246909"/>
              <a:gd name="connsiteX2" fmla="*/ 158580 w 391336"/>
              <a:gd name="connsiteY2" fmla="*/ 1246909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336" h="1246909">
                <a:moveTo>
                  <a:pt x="391336" y="0"/>
                </a:moveTo>
                <a:cubicBezTo>
                  <a:pt x="219540" y="261851"/>
                  <a:pt x="47744" y="523702"/>
                  <a:pt x="8951" y="731520"/>
                </a:cubicBezTo>
                <a:cubicBezTo>
                  <a:pt x="-29842" y="939338"/>
                  <a:pt x="64369" y="1093123"/>
                  <a:pt x="158580" y="1246909"/>
                </a:cubicBezTo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F02BA0-F106-48C7-9F4C-8BAD557D829C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F396B37-8909-4DC8-90D9-0CD9A714DDEF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Minor and Cofactor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/>
            <a:r>
              <a:rPr lang="tr-TR" altLang="zh-TW" dirty="0"/>
              <a:t>Determinant of a 1x1 </a:t>
            </a:r>
            <a:r>
              <a:rPr lang="tr-TR" altLang="zh-TW" dirty="0" err="1"/>
              <a:t>matrix</a:t>
            </a:r>
            <a:r>
              <a:rPr lang="tr-TR" altLang="zh-TW" dirty="0"/>
              <a:t> is </a:t>
            </a:r>
            <a:r>
              <a:rPr lang="tr-TR" altLang="zh-TW" dirty="0" err="1"/>
              <a:t>its</a:t>
            </a:r>
            <a:r>
              <a:rPr lang="tr-TR" altLang="zh-TW" dirty="0"/>
              <a:t> </a:t>
            </a:r>
            <a:r>
              <a:rPr lang="tr-TR" altLang="zh-TW" dirty="0" err="1"/>
              <a:t>only</a:t>
            </a:r>
            <a:r>
              <a:rPr lang="tr-TR" altLang="zh-TW" dirty="0"/>
              <a:t> </a:t>
            </a:r>
            <a:r>
              <a:rPr lang="tr-TR" altLang="zh-TW" dirty="0" err="1"/>
              <a:t>element’s</a:t>
            </a:r>
            <a:r>
              <a:rPr lang="tr-TR" altLang="zh-TW" dirty="0"/>
              <a:t> </a:t>
            </a:r>
            <a:r>
              <a:rPr lang="tr-TR" altLang="zh-TW" dirty="0" err="1"/>
              <a:t>value</a:t>
            </a:r>
            <a:r>
              <a:rPr lang="tr-TR" altLang="zh-TW" dirty="0"/>
              <a:t>!</a:t>
            </a:r>
          </a:p>
          <a:p>
            <a:pPr eaLnBrk="1" hangingPunct="1"/>
            <a:r>
              <a:rPr lang="en-US" altLang="zh-TW" dirty="0"/>
              <a:t>Definition</a:t>
            </a:r>
          </a:p>
          <a:p>
            <a:pPr lvl="1" eaLnBrk="1" hangingPunct="1"/>
            <a:r>
              <a:rPr lang="en-US" altLang="zh-TW" dirty="0"/>
              <a:t>Let </a:t>
            </a:r>
            <a:r>
              <a:rPr lang="en-US" altLang="zh-TW" i="1" dirty="0"/>
              <a:t>A</a:t>
            </a:r>
            <a:r>
              <a:rPr lang="en-US" altLang="zh-TW" dirty="0"/>
              <a:t> be </a:t>
            </a:r>
            <a:r>
              <a:rPr lang="tr-TR" altLang="zh-TW" i="1" dirty="0" err="1"/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</a:t>
            </a:r>
            <a:r>
              <a:rPr lang="en-US" altLang="zh-TW" i="1" dirty="0"/>
              <a:t>n</a:t>
            </a:r>
          </a:p>
          <a:p>
            <a:pPr lvl="2" eaLnBrk="1" hangingPunct="1"/>
            <a:r>
              <a:rPr lang="en-US" altLang="zh-TW" dirty="0"/>
              <a:t>The (</a:t>
            </a:r>
            <a:r>
              <a:rPr lang="en-US" altLang="zh-TW" i="1" dirty="0" err="1"/>
              <a:t>i</a:t>
            </a:r>
            <a:r>
              <a:rPr lang="en-US" altLang="zh-TW" dirty="0" err="1"/>
              <a:t>,</a:t>
            </a:r>
            <a:r>
              <a:rPr lang="en-US" altLang="zh-TW" i="1" dirty="0" err="1"/>
              <a:t>j</a:t>
            </a:r>
            <a:r>
              <a:rPr lang="en-US" altLang="zh-TW" dirty="0"/>
              <a:t>)-</a:t>
            </a:r>
            <a:r>
              <a:rPr lang="en-US" altLang="zh-TW" dirty="0">
                <a:solidFill>
                  <a:schemeClr val="hlink"/>
                </a:solidFill>
              </a:rPr>
              <a:t>minor </a:t>
            </a:r>
            <a:r>
              <a:rPr lang="en-US" altLang="zh-TW" dirty="0"/>
              <a:t>of </a:t>
            </a:r>
            <a:r>
              <a:rPr lang="en-US" altLang="zh-TW" i="1" dirty="0"/>
              <a:t>A</a:t>
            </a:r>
            <a:r>
              <a:rPr lang="en-US" altLang="zh-TW" dirty="0"/>
              <a:t>, denoted 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 is the determinant of the (</a:t>
            </a:r>
            <a:r>
              <a:rPr lang="en-US" altLang="zh-TW" i="1" dirty="0"/>
              <a:t>n</a:t>
            </a:r>
            <a:r>
              <a:rPr lang="en-US" altLang="zh-TW" dirty="0"/>
              <a:t>-1) </a:t>
            </a:r>
            <a:r>
              <a:rPr lang="en-US" altLang="zh-TW" dirty="0">
                <a:sym typeface="Symbol" panose="05050102010706020507" pitchFamily="18" charset="2"/>
              </a:rPr>
              <a:t>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-1) matrix formed by deleting the </a:t>
            </a:r>
            <a:r>
              <a:rPr lang="en-US" altLang="zh-TW" i="1" dirty="0" err="1"/>
              <a:t>i</a:t>
            </a:r>
            <a:r>
              <a:rPr lang="en-US" altLang="zh-TW" dirty="0" err="1"/>
              <a:t>th</a:t>
            </a:r>
            <a:r>
              <a:rPr lang="en-US" altLang="zh-TW" dirty="0"/>
              <a:t> row and </a:t>
            </a:r>
            <a:r>
              <a:rPr lang="en-US" altLang="zh-TW" i="1" dirty="0" err="1"/>
              <a:t>j</a:t>
            </a:r>
            <a:r>
              <a:rPr lang="en-US" altLang="zh-TW" dirty="0" err="1"/>
              <a:t>th</a:t>
            </a:r>
            <a:r>
              <a:rPr lang="en-US" altLang="zh-TW" dirty="0"/>
              <a:t> column from </a:t>
            </a:r>
            <a:r>
              <a:rPr lang="en-US" altLang="zh-TW" i="1" dirty="0"/>
              <a:t>A</a:t>
            </a:r>
          </a:p>
          <a:p>
            <a:pPr lvl="2" eaLnBrk="1" hangingPunct="1"/>
            <a:r>
              <a:rPr lang="en-US" altLang="zh-TW" dirty="0"/>
              <a:t>The (</a:t>
            </a:r>
            <a:r>
              <a:rPr lang="en-US" altLang="zh-TW" i="1" dirty="0" err="1"/>
              <a:t>i</a:t>
            </a:r>
            <a:r>
              <a:rPr lang="en-US" altLang="zh-TW" dirty="0" err="1"/>
              <a:t>,</a:t>
            </a:r>
            <a:r>
              <a:rPr lang="en-US" altLang="zh-TW" i="1" dirty="0" err="1"/>
              <a:t>j</a:t>
            </a:r>
            <a:r>
              <a:rPr lang="en-US" altLang="zh-TW" dirty="0"/>
              <a:t>)-</a:t>
            </a:r>
            <a:r>
              <a:rPr lang="en-US" altLang="zh-TW" dirty="0">
                <a:solidFill>
                  <a:schemeClr val="hlink"/>
                </a:solidFill>
              </a:rPr>
              <a:t>cofactor </a:t>
            </a:r>
            <a:r>
              <a:rPr lang="en-US" altLang="zh-TW" dirty="0"/>
              <a:t>of </a:t>
            </a:r>
            <a:r>
              <a:rPr lang="en-US" altLang="zh-TW" i="1" dirty="0"/>
              <a:t>A</a:t>
            </a:r>
            <a:r>
              <a:rPr lang="en-US" altLang="zh-TW" dirty="0"/>
              <a:t>, denoted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, is (-1)</a:t>
            </a:r>
            <a:r>
              <a:rPr lang="en-US" altLang="zh-TW" i="1" baseline="30000" dirty="0" err="1"/>
              <a:t>i</a:t>
            </a:r>
            <a:r>
              <a:rPr lang="en-US" altLang="zh-TW" baseline="30000" dirty="0" err="1"/>
              <a:t>+</a:t>
            </a:r>
            <a:r>
              <a:rPr lang="en-US" altLang="zh-TW" i="1" baseline="30000" dirty="0" err="1"/>
              <a:t>j</a:t>
            </a:r>
            <a:r>
              <a:rPr lang="en-US" altLang="zh-TW" i="1" baseline="30000" dirty="0"/>
              <a:t> 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ij</a:t>
            </a:r>
            <a:endParaRPr lang="en-US" altLang="zh-TW" dirty="0"/>
          </a:p>
          <a:p>
            <a:pPr eaLnBrk="1" hangingPunct="1"/>
            <a:r>
              <a:rPr lang="en-US" altLang="zh-TW" dirty="0"/>
              <a:t>Remark</a:t>
            </a:r>
          </a:p>
          <a:p>
            <a:pPr lvl="1" eaLnBrk="1" hangingPunct="1"/>
            <a:r>
              <a:rPr lang="en-US" altLang="zh-TW" dirty="0"/>
              <a:t>Note that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 = </a:t>
            </a:r>
            <a:r>
              <a:rPr lang="en-US" altLang="zh-TW" dirty="0">
                <a:sym typeface="Symbol" panose="05050102010706020507" pitchFamily="18" charset="2"/>
              </a:rPr>
              <a:t>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ij</a:t>
            </a:r>
            <a:r>
              <a:rPr lang="en-US" altLang="zh-TW" dirty="0"/>
              <a:t> and the signs (-1)</a:t>
            </a:r>
            <a:r>
              <a:rPr lang="en-US" altLang="zh-TW" i="1" baseline="30000" dirty="0" err="1"/>
              <a:t>i</a:t>
            </a:r>
            <a:r>
              <a:rPr lang="en-US" altLang="zh-TW" baseline="30000" dirty="0" err="1"/>
              <a:t>+</a:t>
            </a:r>
            <a:r>
              <a:rPr lang="en-US" altLang="zh-TW" i="1" baseline="30000" dirty="0" err="1"/>
              <a:t>j</a:t>
            </a:r>
            <a:r>
              <a:rPr lang="en-US" altLang="zh-TW" i="1" baseline="30000" dirty="0"/>
              <a:t> </a:t>
            </a:r>
            <a:r>
              <a:rPr lang="en-US" altLang="zh-TW" dirty="0"/>
              <a:t>in the definition of cofactor form a checkerboard pattern: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761038" y="4368800"/>
          <a:ext cx="201136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4" imgW="1346040" imgH="1168200" progId="Equation.3">
                  <p:embed/>
                </p:oleObj>
              </mc:Choice>
              <mc:Fallback>
                <p:oleObj name="Equation" r:id="rId4" imgW="134604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368800"/>
                        <a:ext cx="2011362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altLang="zh-TW" dirty="0"/>
                  <a:t>then </a:t>
                </a:r>
                <a:r>
                  <a:rPr lang="tr-TR" altLang="zh-TW" dirty="0" err="1"/>
                  <a:t>add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second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to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fourth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and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subtract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three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times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third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from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fourth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endParaRPr lang="tr-TR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1    2   −1    1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0  −1    1    3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0      0     3     3</m:t>
                            </m:r>
                          </m:e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eqArr>
                      </m:e>
                    </m:d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3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502EB-2792-4387-8D96-764138ED0B79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E9EA-73C4-4414-9B68-E86991A00646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1512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7392A9-8AFC-4E8A-B12F-44EF3CF5FBB9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88A7CA6-70D6-468A-8FBD-C94EABE8B18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Content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Determinants by Cofactor Expansion</a:t>
            </a:r>
            <a:endParaRPr lang="zh-TW" altLang="en-US"/>
          </a:p>
          <a:p>
            <a:pPr eaLnBrk="1" hangingPunct="1"/>
            <a:r>
              <a:rPr lang="en-US" altLang="zh-TW"/>
              <a:t>Evaluating Determinants by Row Reduction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Properties of the Determinant Function</a:t>
            </a:r>
          </a:p>
          <a:p>
            <a:pPr eaLnBrk="1" hangingPunct="1"/>
            <a:r>
              <a:rPr lang="en-US" altLang="zh-TW"/>
              <a:t>A Combinatorial Approach to Determinants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B065AC-877F-483A-961B-6BFB64CF66F8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B00F719-37A7-410D-AB32-689B539A5496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2-3 Basic Properties of Determinant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Since a common factor of any row of a matrix can be moved through the </a:t>
            </a:r>
            <a:r>
              <a:rPr lang="en-US" altLang="zh-TW" dirty="0" err="1"/>
              <a:t>det</a:t>
            </a:r>
            <a:r>
              <a:rPr lang="en-US" altLang="zh-TW" dirty="0"/>
              <a:t> sign, and since each of the </a:t>
            </a:r>
            <a:r>
              <a:rPr lang="en-US" altLang="zh-TW" i="1" dirty="0"/>
              <a:t>n</a:t>
            </a:r>
            <a:r>
              <a:rPr lang="en-US" altLang="zh-TW" dirty="0"/>
              <a:t> row</a:t>
            </a:r>
            <a:r>
              <a:rPr lang="tr-TR" altLang="zh-TW" dirty="0"/>
              <a:t>s</a:t>
            </a:r>
            <a:r>
              <a:rPr lang="en-US" altLang="zh-TW" dirty="0"/>
              <a:t> in </a:t>
            </a:r>
            <a:r>
              <a:rPr lang="en-US" altLang="zh-TW" i="1" dirty="0"/>
              <a:t>kA</a:t>
            </a:r>
            <a:r>
              <a:rPr lang="en-US" altLang="zh-TW" dirty="0"/>
              <a:t> has a common factor of </a:t>
            </a:r>
            <a:r>
              <a:rPr lang="en-US" altLang="zh-TW" i="1" dirty="0"/>
              <a:t>k</a:t>
            </a:r>
            <a:r>
              <a:rPr lang="en-US" altLang="zh-TW" dirty="0"/>
              <a:t>, we obtain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kA</a:t>
            </a:r>
            <a:r>
              <a:rPr lang="en-US" altLang="zh-TW" dirty="0"/>
              <a:t>) = </a:t>
            </a:r>
            <a:r>
              <a:rPr lang="en-US" altLang="zh-TW" i="1" dirty="0" err="1"/>
              <a:t>k</a:t>
            </a:r>
            <a:r>
              <a:rPr lang="en-US" altLang="zh-TW" i="1" baseline="30000" dirty="0" err="1"/>
              <a:t>n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There is no simple relationship </a:t>
            </a:r>
            <a:r>
              <a:rPr lang="tr-TR" altLang="zh-TW" dirty="0" err="1"/>
              <a:t>that</a:t>
            </a:r>
            <a:r>
              <a:rPr lang="tr-TR" altLang="zh-TW" dirty="0"/>
              <a:t> </a:t>
            </a:r>
            <a:r>
              <a:rPr lang="en-US" altLang="zh-TW" dirty="0"/>
              <a:t>exists between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),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), and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+</a:t>
            </a:r>
            <a:r>
              <a:rPr lang="en-US" altLang="zh-TW" i="1" dirty="0"/>
              <a:t>B</a:t>
            </a:r>
            <a:r>
              <a:rPr lang="en-US" altLang="zh-TW" dirty="0"/>
              <a:t>) in general. </a:t>
            </a:r>
          </a:p>
          <a:p>
            <a:pPr eaLnBrk="1" hangingPunct="1"/>
            <a:r>
              <a:rPr lang="en-US" altLang="zh-TW" dirty="0"/>
              <a:t>In particular, we emphasize that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+</a:t>
            </a:r>
            <a:r>
              <a:rPr lang="en-US" altLang="zh-TW" i="1" dirty="0"/>
              <a:t>B</a:t>
            </a:r>
            <a:r>
              <a:rPr lang="en-US" altLang="zh-TW" dirty="0"/>
              <a:t>) is usually </a:t>
            </a:r>
            <a:r>
              <a:rPr lang="en-US" altLang="zh-TW" i="1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equal to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 +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).</a:t>
            </a:r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2-3 Example 1</a:t>
            </a:r>
            <a:endParaRPr lang="zh-TW" altLang="en-US"/>
          </a:p>
        </p:txBody>
      </p:sp>
      <p:sp>
        <p:nvSpPr>
          <p:cNvPr id="17412" name="內容版面配置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 altLang="zh-TW" dirty="0"/>
              <a:t>det(A+B) ≠det(A)+det(B)</a:t>
            </a:r>
          </a:p>
          <a:p>
            <a:endParaRPr lang="tr-TR" altLang="zh-TW" dirty="0" smtClean="0"/>
          </a:p>
          <a:p>
            <a:endParaRPr lang="tr-TR" altLang="zh-TW" dirty="0"/>
          </a:p>
          <a:p>
            <a:r>
              <a:rPr lang="en-US" altLang="zh-TW" dirty="0" err="1" smtClean="0"/>
              <a:t>det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)</a:t>
            </a:r>
            <a:r>
              <a:rPr lang="tr-TR" altLang="zh-TW" dirty="0" smtClean="0"/>
              <a:t>=1, </a:t>
            </a:r>
            <a:r>
              <a:rPr lang="en-US" altLang="zh-TW" dirty="0" err="1" smtClean="0"/>
              <a:t>det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tr-TR" altLang="zh-TW" dirty="0" smtClean="0"/>
              <a:t>=8, </a:t>
            </a:r>
            <a:r>
              <a:rPr lang="en-US" altLang="zh-TW" dirty="0" err="1" smtClean="0"/>
              <a:t>det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tr-TR" altLang="zh-TW" i="1" dirty="0" smtClean="0"/>
              <a:t>+B</a:t>
            </a:r>
            <a:r>
              <a:rPr lang="en-US" altLang="zh-TW" dirty="0" smtClean="0"/>
              <a:t>)</a:t>
            </a:r>
            <a:r>
              <a:rPr lang="tr-TR" altLang="zh-TW" dirty="0" smtClean="0"/>
              <a:t>=23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A35F1C-442A-41EB-BA21-8E7F9A0B1674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F62C47C-09F5-431F-8BA9-81B9CF320354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2"/>
              <p:cNvSpPr txBox="1"/>
              <p:nvPr/>
            </p:nvSpPr>
            <p:spPr bwMode="auto">
              <a:xfrm>
                <a:off x="1447800" y="1981200"/>
                <a:ext cx="5562600" cy="1066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r-T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74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1981200"/>
                <a:ext cx="5562600" cy="1066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C39E03-5C94-4FD0-B974-C354DB0E2CA9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Elementary Linear Algebra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70A051B-2D44-4EFB-92DC-025DE86FCA1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Theorems 2.3.1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4911725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400" dirty="0"/>
                  <a:t>Let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B</a:t>
                </a:r>
                <a:r>
                  <a:rPr lang="en-US" altLang="zh-TW" sz="2400" dirty="0"/>
                  <a:t>, and </a:t>
                </a:r>
                <a:r>
                  <a:rPr lang="en-US" altLang="zh-TW" sz="2400" i="1" dirty="0"/>
                  <a:t>C</a:t>
                </a:r>
                <a:r>
                  <a:rPr lang="en-US" altLang="zh-TW" sz="2400" dirty="0"/>
                  <a:t> be </a:t>
                </a:r>
                <a:r>
                  <a:rPr lang="en-US" altLang="zh-TW" sz="2400" i="1" dirty="0" err="1"/>
                  <a:t>n</a:t>
                </a:r>
                <a:r>
                  <a:rPr lang="en-US" altLang="zh-TW" sz="2400" dirty="0" err="1">
                    <a:sym typeface="Symbol" panose="05050102010706020507" pitchFamily="18" charset="2"/>
                  </a:rPr>
                  <a:t></a:t>
                </a:r>
                <a:r>
                  <a:rPr lang="en-US" altLang="zh-TW" sz="2400" i="1" dirty="0" err="1"/>
                  <a:t>n</a:t>
                </a:r>
                <a:r>
                  <a:rPr lang="en-US" altLang="zh-TW" sz="2400" dirty="0"/>
                  <a:t> matrices that differ only in a single row, say the </a:t>
                </a:r>
                <a:r>
                  <a:rPr lang="en-US" altLang="zh-TW" sz="2400" i="1" dirty="0"/>
                  <a:t>r</a:t>
                </a:r>
                <a:r>
                  <a:rPr lang="en-US" altLang="zh-TW" sz="2400" dirty="0"/>
                  <a:t>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, and assume that the </a:t>
                </a:r>
                <a:r>
                  <a:rPr lang="en-US" altLang="zh-TW" sz="2400" i="1" dirty="0"/>
                  <a:t>r</a:t>
                </a:r>
                <a:r>
                  <a:rPr lang="en-US" altLang="zh-TW" sz="2400" dirty="0"/>
                  <a:t>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row of </a:t>
                </a:r>
                <a:r>
                  <a:rPr lang="en-US" altLang="zh-TW" sz="2400" i="1" dirty="0"/>
                  <a:t>C</a:t>
                </a:r>
                <a:r>
                  <a:rPr lang="en-US" altLang="zh-TW" sz="2400" dirty="0"/>
                  <a:t> can be obtained by adding corresponding entries in the </a:t>
                </a:r>
                <a:r>
                  <a:rPr lang="en-US" altLang="zh-TW" sz="2400" i="1" dirty="0"/>
                  <a:t>r</a:t>
                </a:r>
                <a:r>
                  <a:rPr lang="en-US" altLang="zh-TW" sz="2400" dirty="0"/>
                  <a:t>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rows of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 and </a:t>
                </a:r>
                <a:r>
                  <a:rPr lang="en-US" altLang="zh-TW" sz="2400" i="1" dirty="0"/>
                  <a:t>B</a:t>
                </a:r>
                <a:r>
                  <a:rPr lang="en-US" altLang="zh-TW" sz="2400" dirty="0"/>
                  <a:t>.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>     Then      </a:t>
                </a:r>
                <a:r>
                  <a:rPr lang="en-US" altLang="zh-TW" sz="2400" dirty="0" err="1"/>
                  <a:t>det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C</a:t>
                </a:r>
                <a:r>
                  <a:rPr lang="en-US" altLang="zh-TW" sz="2400" dirty="0"/>
                  <a:t>) = </a:t>
                </a:r>
                <a:r>
                  <a:rPr lang="en-US" altLang="zh-TW" sz="2400" dirty="0" err="1"/>
                  <a:t>det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) + </a:t>
                </a:r>
                <a:r>
                  <a:rPr lang="en-US" altLang="zh-TW" sz="2400" dirty="0" err="1"/>
                  <a:t>det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B</a:t>
                </a:r>
                <a:r>
                  <a:rPr lang="en-US" altLang="zh-TW" sz="2400" dirty="0"/>
                  <a:t>)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>	The same result holds for columns.</a:t>
                </a:r>
              </a:p>
              <a:p>
                <a:pPr eaLnBrk="1" hangingPunct="1"/>
                <a:r>
                  <a:rPr lang="tr-TR" altLang="zh-TW" sz="2400" dirty="0" err="1"/>
                  <a:t>Proof</a:t>
                </a:r>
                <a:r>
                  <a:rPr lang="tr-TR" altLang="zh-TW" sz="2400" dirty="0"/>
                  <a:t>: </a:t>
                </a:r>
                <a:r>
                  <a:rPr lang="tr-TR" altLang="zh-TW" sz="2400" dirty="0" err="1"/>
                  <a:t>Without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loss</a:t>
                </a:r>
                <a:r>
                  <a:rPr lang="tr-TR" altLang="zh-TW" sz="2400" dirty="0"/>
                  <a:t> of </a:t>
                </a:r>
                <a:r>
                  <a:rPr lang="tr-TR" altLang="zh-TW" sz="2400" dirty="0" err="1"/>
                  <a:t>generality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to</a:t>
                </a:r>
                <a:r>
                  <a:rPr lang="tr-TR" altLang="zh-TW" sz="2400" dirty="0"/>
                  <a:t> </a:t>
                </a:r>
                <a14:m>
                  <m:oMath xmlns:m="http://schemas.openxmlformats.org/officeDocument/2006/math"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&gt;2,</m:t>
                    </m:r>
                  </m:oMath>
                </a14:m>
                <a:r>
                  <a:rPr lang="tr-TR" altLang="zh-TW" sz="2400" dirty="0"/>
                  <a:t> l</a:t>
                </a:r>
                <a:r>
                  <a:rPr lang="en-US" altLang="zh-TW" sz="2400" dirty="0"/>
                  <a:t>et</a:t>
                </a:r>
                <a:r>
                  <a:rPr lang="tr-TR" altLang="zh-TW" sz="2400" dirty="0"/>
                  <a:t> </a:t>
                </a:r>
                <a14:m>
                  <m:oMath xmlns:m="http://schemas.openxmlformats.org/officeDocument/2006/math">
                    <m:r>
                      <a:rPr lang="tr-TR" altLang="zh-TW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24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/>
                  <a:t>     </a:t>
                </a:r>
                <a:r>
                  <a:rPr lang="tr-TR" altLang="zh-TW" sz="2400" dirty="0"/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altLang="zh-TW" sz="24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tr-TR" altLang="zh-TW" sz="2400" dirty="0"/>
              </a:p>
              <a:p>
                <a:pPr eaLnBrk="1" hangingPunct="1"/>
                <a:r>
                  <a:rPr lang="tr-TR" altLang="zh-TW" sz="2400" dirty="0" err="1"/>
                  <a:t>Cofactor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expand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along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second</a:t>
                </a:r>
                <a:r>
                  <a:rPr lang="tr-TR" altLang="zh-TW" sz="2400" dirty="0"/>
                  <a:t> </a:t>
                </a:r>
                <a:r>
                  <a:rPr lang="tr-TR" altLang="zh-TW" sz="2400" dirty="0" err="1"/>
                  <a:t>row</a:t>
                </a:r>
                <a:r>
                  <a:rPr lang="tr-TR" altLang="zh-TW" sz="2400" dirty="0"/>
                  <a:t> </a:t>
                </a:r>
              </a:p>
              <a:p>
                <a:pPr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tr-TR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tr-TR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tr-TR" altLang="zh-TW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tr-TR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tr-TR" altLang="zh-TW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tr-TR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tr-TR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tr-TR" altLang="zh-TW" sz="2400" i="1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tr-TR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tr-TR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tr-TR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tr-TR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tr-TR" altLang="zh-TW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TW" sz="24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TW" sz="2400" dirty="0"/>
              </a:p>
              <a:p>
                <a:pPr eaLnBrk="1" hangingPunct="1"/>
                <a:endParaRPr lang="en-US" altLang="zh-TW" sz="2200" dirty="0"/>
              </a:p>
            </p:txBody>
          </p:sp>
        </mc:Choice>
        <mc:Fallback xmlns="">
          <p:sp>
            <p:nvSpPr>
              <p:cNvPr id="184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4911725"/>
              </a:xfrm>
              <a:blipFill>
                <a:blip r:embed="rId3"/>
                <a:stretch>
                  <a:fillRect l="-288" t="-11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4" name="Object 8"/>
          <p:cNvGraphicFramePr>
            <a:graphicFrameLocks noChangeAspect="1"/>
          </p:cNvGraphicFramePr>
          <p:nvPr/>
        </p:nvGraphicFramePr>
        <p:xfrm>
          <a:off x="990600" y="3581400"/>
          <a:ext cx="198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Equation" r:id="rId4" imgW="939600" imgH="482400" progId="Equation.3">
                  <p:embed/>
                </p:oleObj>
              </mc:Choice>
              <mc:Fallback>
                <p:oleObj name="Equation" r:id="rId4" imgW="93960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198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9"/>
          <p:cNvGraphicFramePr>
            <a:graphicFrameLocks noChangeAspect="1"/>
          </p:cNvGraphicFramePr>
          <p:nvPr/>
        </p:nvGraphicFramePr>
        <p:xfrm>
          <a:off x="3124200" y="3581400"/>
          <a:ext cx="1927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6" imgW="914400" imgH="482400" progId="Equation.3">
                  <p:embed/>
                </p:oleObj>
              </mc:Choice>
              <mc:Fallback>
                <p:oleObj name="Equation" r:id="rId6" imgW="9144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1927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2-3 Example  2</a:t>
            </a:r>
            <a:br>
              <a:rPr lang="en-US" altLang="zh-TW" sz="4400"/>
            </a:br>
            <a:endParaRPr lang="zh-TW" altLang="en-US"/>
          </a:p>
        </p:txBody>
      </p:sp>
      <p:sp>
        <p:nvSpPr>
          <p:cNvPr id="1946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Using Theorem 2.3.1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A35F1C-442A-41EB-BA21-8E7F9A0B1674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A81F64F-1CDB-421A-9216-187F724A660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137579"/>
              </p:ext>
            </p:extLst>
          </p:nvPr>
        </p:nvGraphicFramePr>
        <p:xfrm>
          <a:off x="609600" y="2097088"/>
          <a:ext cx="80010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Denklem" r:id="rId3" imgW="3962160" imgH="888840" progId="Equation.3">
                  <p:embed/>
                </p:oleObj>
              </mc:Choice>
              <mc:Fallback>
                <p:oleObj name="Denklem" r:id="rId3" imgW="39621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97088"/>
                        <a:ext cx="800100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CBF278-C693-44FF-B48A-A62E06D70687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B277180-7436-4024-8212-31E1C8BBCD3F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Lemma 2.3.2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i="1" dirty="0" err="1"/>
              <a:t>n</a:t>
            </a:r>
            <a:r>
              <a:rPr lang="en-US" altLang="zh-TW" dirty="0"/>
              <a:t> matrix and </a:t>
            </a:r>
            <a:r>
              <a:rPr lang="en-US" altLang="zh-TW" i="1" dirty="0"/>
              <a:t>E</a:t>
            </a:r>
            <a:r>
              <a:rPr lang="en-US" altLang="zh-TW" dirty="0"/>
              <a:t> is an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i="1" dirty="0" err="1"/>
              <a:t>n</a:t>
            </a:r>
            <a:r>
              <a:rPr lang="en-US" altLang="zh-TW" dirty="0"/>
              <a:t> elementary matrix, then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EB</a:t>
            </a:r>
            <a:r>
              <a:rPr lang="en-US" altLang="zh-TW" dirty="0"/>
              <a:t>) =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</a:t>
            </a:r>
            <a:r>
              <a:rPr lang="en-US" altLang="zh-TW" dirty="0"/>
              <a:t>)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  <a:r>
              <a:rPr lang="tr-TR" altLang="zh-TW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zh-TW" dirty="0"/>
              <a:t>E: </a:t>
            </a:r>
            <a:r>
              <a:rPr lang="tr-TR" altLang="zh-TW" dirty="0" err="1"/>
              <a:t>Row</a:t>
            </a:r>
            <a:r>
              <a:rPr lang="tr-TR" altLang="zh-TW" dirty="0"/>
              <a:t> r1 of I is </a:t>
            </a:r>
            <a:r>
              <a:rPr lang="tr-TR" altLang="zh-TW" dirty="0" err="1"/>
              <a:t>multiplied</a:t>
            </a:r>
            <a:r>
              <a:rPr lang="tr-TR" altLang="zh-TW" dirty="0"/>
              <a:t> </a:t>
            </a:r>
            <a:r>
              <a:rPr lang="tr-TR" altLang="zh-TW" dirty="0" err="1"/>
              <a:t>by</a:t>
            </a:r>
            <a:r>
              <a:rPr lang="tr-TR" altLang="zh-TW" dirty="0"/>
              <a:t>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EB</a:t>
            </a:r>
            <a:r>
              <a:rPr lang="en-US" altLang="zh-TW" dirty="0"/>
              <a:t>) = </a:t>
            </a:r>
            <a:r>
              <a:rPr lang="tr-TR" altLang="zh-TW" dirty="0"/>
              <a:t>k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  <a:endParaRPr lang="tr-TR" altLang="zh-TW" dirty="0"/>
          </a:p>
          <a:p>
            <a:pPr eaLnBrk="1" hangingPunct="1">
              <a:lnSpc>
                <a:spcPct val="90000"/>
              </a:lnSpc>
            </a:pPr>
            <a:r>
              <a:rPr lang="tr-TR" altLang="zh-TW" dirty="0"/>
              <a:t>E: </a:t>
            </a:r>
            <a:r>
              <a:rPr lang="tr-TR" altLang="zh-TW" dirty="0" err="1"/>
              <a:t>Rows</a:t>
            </a:r>
            <a:r>
              <a:rPr lang="tr-TR" altLang="zh-TW" dirty="0"/>
              <a:t> r1 </a:t>
            </a:r>
            <a:r>
              <a:rPr lang="tr-TR" altLang="zh-TW" dirty="0" err="1"/>
              <a:t>and</a:t>
            </a:r>
            <a:r>
              <a:rPr lang="tr-TR" altLang="zh-TW" dirty="0"/>
              <a:t> r2 of I </a:t>
            </a:r>
            <a:r>
              <a:rPr lang="tr-TR" altLang="zh-TW" dirty="0" err="1"/>
              <a:t>are</a:t>
            </a:r>
            <a:r>
              <a:rPr lang="tr-TR" altLang="zh-TW" dirty="0"/>
              <a:t> </a:t>
            </a:r>
            <a:r>
              <a:rPr lang="tr-TR" altLang="zh-TW" dirty="0" err="1"/>
              <a:t>interchanged</a:t>
            </a:r>
            <a:endParaRPr lang="tr-TR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EB</a:t>
            </a:r>
            <a:r>
              <a:rPr lang="en-US" altLang="zh-TW" dirty="0"/>
              <a:t>) = </a:t>
            </a:r>
            <a:r>
              <a:rPr lang="tr-TR" altLang="zh-TW" dirty="0"/>
              <a:t>-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  <a:endParaRPr lang="tr-TR" altLang="zh-TW" dirty="0"/>
          </a:p>
          <a:p>
            <a:pPr eaLnBrk="1" hangingPunct="1">
              <a:lnSpc>
                <a:spcPct val="90000"/>
              </a:lnSpc>
            </a:pPr>
            <a:r>
              <a:rPr lang="tr-TR" altLang="zh-TW" dirty="0"/>
              <a:t>E: k </a:t>
            </a:r>
            <a:r>
              <a:rPr lang="tr-TR" altLang="zh-TW" dirty="0" err="1"/>
              <a:t>times</a:t>
            </a:r>
            <a:r>
              <a:rPr lang="tr-TR" altLang="zh-TW" dirty="0"/>
              <a:t> </a:t>
            </a:r>
            <a:r>
              <a:rPr lang="tr-TR" altLang="zh-TW" dirty="0" err="1"/>
              <a:t>row</a:t>
            </a:r>
            <a:r>
              <a:rPr lang="tr-TR" altLang="zh-TW" dirty="0"/>
              <a:t> r1 of I is </a:t>
            </a:r>
            <a:r>
              <a:rPr lang="tr-TR" altLang="zh-TW" dirty="0" err="1"/>
              <a:t>added</a:t>
            </a:r>
            <a:r>
              <a:rPr lang="tr-TR" altLang="zh-TW" dirty="0"/>
              <a:t> </a:t>
            </a:r>
            <a:r>
              <a:rPr lang="tr-TR" altLang="zh-TW" dirty="0" err="1"/>
              <a:t>to</a:t>
            </a:r>
            <a:r>
              <a:rPr lang="tr-TR" altLang="zh-TW" dirty="0"/>
              <a:t> </a:t>
            </a:r>
            <a:r>
              <a:rPr lang="tr-TR" altLang="zh-TW" dirty="0" err="1"/>
              <a:t>row</a:t>
            </a:r>
            <a:r>
              <a:rPr lang="tr-TR" altLang="zh-TW" dirty="0"/>
              <a:t> r2 of 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EB</a:t>
            </a:r>
            <a:r>
              <a:rPr lang="en-US" altLang="zh-TW" dirty="0"/>
              <a:t>) =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  <a:endParaRPr lang="tr-TR" altLang="zh-TW" dirty="0"/>
          </a:p>
          <a:p>
            <a:pPr eaLnBrk="1" hangingPunct="1">
              <a:lnSpc>
                <a:spcPct val="90000"/>
              </a:lnSpc>
            </a:pPr>
            <a:r>
              <a:rPr lang="tr-TR" altLang="zh-TW" dirty="0" err="1"/>
              <a:t>Proofs</a:t>
            </a:r>
            <a:r>
              <a:rPr lang="tr-TR" altLang="zh-TW" dirty="0"/>
              <a:t>: </a:t>
            </a:r>
            <a:r>
              <a:rPr lang="tr-TR" altLang="zh-TW" dirty="0" err="1"/>
              <a:t>Left</a:t>
            </a:r>
            <a:r>
              <a:rPr lang="tr-TR" altLang="zh-TW" dirty="0"/>
              <a:t> </a:t>
            </a:r>
            <a:r>
              <a:rPr lang="tr-TR" altLang="zh-TW" dirty="0" err="1"/>
              <a:t>hand</a:t>
            </a:r>
            <a:r>
              <a:rPr lang="tr-TR" altLang="zh-TW" dirty="0"/>
              <a:t> </a:t>
            </a:r>
            <a:r>
              <a:rPr lang="tr-TR" altLang="zh-TW" dirty="0" err="1"/>
              <a:t>side</a:t>
            </a:r>
            <a:r>
              <a:rPr lang="tr-TR" altLang="zh-TW" dirty="0"/>
              <a:t> </a:t>
            </a:r>
            <a:r>
              <a:rPr lang="tr-TR" altLang="zh-TW" dirty="0" err="1"/>
              <a:t>by</a:t>
            </a:r>
            <a:r>
              <a:rPr lang="tr-TR" altLang="zh-TW" dirty="0"/>
              <a:t> </a:t>
            </a:r>
            <a:r>
              <a:rPr lang="tr-TR" altLang="zh-TW" dirty="0" err="1"/>
              <a:t>Theorem</a:t>
            </a:r>
            <a:r>
              <a:rPr lang="tr-TR" altLang="zh-TW" dirty="0"/>
              <a:t> 2.2.3, </a:t>
            </a:r>
            <a:r>
              <a:rPr lang="tr-TR" altLang="zh-TW" dirty="0" err="1"/>
              <a:t>det</a:t>
            </a:r>
            <a:r>
              <a:rPr lang="tr-TR" altLang="zh-TW" dirty="0"/>
              <a:t>(E) </a:t>
            </a:r>
            <a:r>
              <a:rPr lang="tr-TR" altLang="zh-TW" dirty="0" err="1"/>
              <a:t>by</a:t>
            </a:r>
            <a:r>
              <a:rPr lang="tr-TR" altLang="zh-TW" dirty="0"/>
              <a:t> </a:t>
            </a:r>
            <a:r>
              <a:rPr lang="tr-TR" altLang="zh-TW" dirty="0" err="1"/>
              <a:t>Theorem</a:t>
            </a:r>
            <a:r>
              <a:rPr lang="tr-TR" altLang="zh-TW" dirty="0"/>
              <a:t> 2.2.4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zh-TW" dirty="0"/>
          </a:p>
          <a:p>
            <a:pPr eaLnBrk="1" hangingPunct="1">
              <a:lnSpc>
                <a:spcPct val="90000"/>
              </a:lnSpc>
            </a:pPr>
            <a:endParaRPr lang="tr-TR" altLang="zh-TW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Lemma 2.3.2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Remark: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i="1" dirty="0" err="1"/>
              <a:t>n</a:t>
            </a:r>
            <a:r>
              <a:rPr lang="en-US" altLang="zh-TW" dirty="0"/>
              <a:t> matrix and </a:t>
            </a:r>
            <a:r>
              <a:rPr lang="en-US" altLang="zh-TW" i="1" dirty="0"/>
              <a:t>E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E</a:t>
            </a:r>
            <a:r>
              <a:rPr lang="en-US" altLang="zh-TW" i="1" baseline="-25000" dirty="0" err="1"/>
              <a:t>r</a:t>
            </a:r>
            <a:r>
              <a:rPr lang="en-US" altLang="zh-TW" dirty="0"/>
              <a:t>, are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i="1" dirty="0" err="1"/>
              <a:t>n</a:t>
            </a:r>
            <a:r>
              <a:rPr lang="en-US" altLang="zh-TW" dirty="0"/>
              <a:t> elementary matrices, then</a:t>
            </a:r>
          </a:p>
          <a:p>
            <a:pPr lvl="1" algn="ctr" eaLnBrk="1" hangingPunct="1">
              <a:lnSpc>
                <a:spcPct val="90000"/>
              </a:lnSpc>
              <a:buNone/>
            </a:pP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</a:t>
            </a:r>
            <a:r>
              <a:rPr lang="en-US" altLang="zh-TW" baseline="-25000" dirty="0"/>
              <a:t>1 </a:t>
            </a:r>
            <a:r>
              <a:rPr lang="en-US" altLang="zh-TW" i="1" dirty="0"/>
              <a:t>E</a:t>
            </a:r>
            <a:r>
              <a:rPr lang="en-US" altLang="zh-TW" baseline="-25000" dirty="0"/>
              <a:t>2 </a:t>
            </a:r>
            <a:r>
              <a:rPr lang="en-US" altLang="zh-TW" dirty="0">
                <a:cs typeface="Times New Roman" panose="02020603050405020304" pitchFamily="18" charset="0"/>
              </a:rPr>
              <a:t>·</a:t>
            </a:r>
            <a:r>
              <a:rPr lang="en-US" altLang="zh-TW" baseline="-25000" dirty="0"/>
              <a:t> </a:t>
            </a:r>
            <a:r>
              <a:rPr lang="en-US" altLang="zh-TW" dirty="0">
                <a:cs typeface="Times New Roman" panose="02020603050405020304" pitchFamily="18" charset="0"/>
              </a:rPr>
              <a:t>·</a:t>
            </a:r>
            <a:r>
              <a:rPr lang="en-US" altLang="zh-TW" baseline="-25000" dirty="0"/>
              <a:t> </a:t>
            </a:r>
            <a:r>
              <a:rPr lang="en-US" altLang="zh-TW" dirty="0">
                <a:cs typeface="Times New Roman" panose="02020603050405020304" pitchFamily="18" charset="0"/>
              </a:rPr>
              <a:t>·</a:t>
            </a:r>
            <a:r>
              <a:rPr lang="en-US" altLang="zh-TW" baseline="-25000" dirty="0"/>
              <a:t> </a:t>
            </a:r>
            <a:r>
              <a:rPr lang="en-US" altLang="zh-TW" i="1" dirty="0" err="1"/>
              <a:t>E</a:t>
            </a:r>
            <a:r>
              <a:rPr lang="en-US" altLang="zh-TW" i="1" baseline="-25000" dirty="0" err="1"/>
              <a:t>r</a:t>
            </a:r>
            <a:r>
              <a:rPr lang="en-US" altLang="zh-TW" i="1" dirty="0"/>
              <a:t> B</a:t>
            </a:r>
            <a:r>
              <a:rPr lang="en-US" altLang="zh-TW" dirty="0"/>
              <a:t>) =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</a:t>
            </a:r>
            <a:r>
              <a:rPr lang="en-US" altLang="zh-TW" baseline="-25000" dirty="0"/>
              <a:t>1</a:t>
            </a:r>
            <a:r>
              <a:rPr lang="en-US" altLang="zh-TW" dirty="0"/>
              <a:t>)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E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r>
              <a:rPr lang="en-US" altLang="zh-TW" dirty="0">
                <a:cs typeface="Times New Roman" panose="02020603050405020304" pitchFamily="18" charset="0"/>
              </a:rPr>
              <a:t>·</a:t>
            </a:r>
            <a:r>
              <a:rPr lang="en-US" altLang="zh-TW" baseline="-25000" dirty="0"/>
              <a:t> </a:t>
            </a:r>
            <a:r>
              <a:rPr lang="en-US" altLang="zh-TW" dirty="0">
                <a:cs typeface="Times New Roman" panose="02020603050405020304" pitchFamily="18" charset="0"/>
              </a:rPr>
              <a:t>·</a:t>
            </a:r>
            <a:r>
              <a:rPr lang="en-US" altLang="zh-TW" baseline="-25000" dirty="0"/>
              <a:t> </a:t>
            </a:r>
            <a:r>
              <a:rPr lang="en-US" altLang="zh-TW" dirty="0">
                <a:cs typeface="Times New Roman" panose="02020603050405020304" pitchFamily="18" charset="0"/>
              </a:rPr>
              <a:t>·</a:t>
            </a:r>
            <a:r>
              <a:rPr lang="en-US" altLang="zh-TW" baseline="-25000" dirty="0"/>
              <a:t>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 err="1"/>
              <a:t>E</a:t>
            </a:r>
            <a:r>
              <a:rPr lang="en-US" altLang="zh-TW" i="1" baseline="-25000" dirty="0" err="1"/>
              <a:t>r</a:t>
            </a:r>
            <a:r>
              <a:rPr lang="en-US" altLang="zh-TW" dirty="0"/>
              <a:t>) </a:t>
            </a:r>
            <a:r>
              <a:rPr lang="en-US" altLang="zh-TW" dirty="0" err="1"/>
              <a:t>det</a:t>
            </a:r>
            <a:r>
              <a:rPr lang="en-US" altLang="zh-TW" dirty="0"/>
              <a:t>(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zh-TW" altLang="en-US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502EB-2792-4387-8D96-764138ED0B79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E9EA-73C4-4414-9B68-E86991A00646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62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2.3.3 </a:t>
            </a:r>
            <a:br>
              <a:rPr lang="en-US" altLang="zh-TW"/>
            </a:br>
            <a:r>
              <a:rPr lang="en-US" altLang="zh-TW"/>
              <a:t>(Determinant Test for Invertibility)</a:t>
            </a:r>
            <a:br>
              <a:rPr lang="en-US" altLang="zh-TW"/>
            </a:b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378325"/>
              </a:xfrm>
            </p:spPr>
            <p:txBody>
              <a:bodyPr/>
              <a:lstStyle/>
              <a:p>
                <a:r>
                  <a:rPr lang="en-US" altLang="zh-TW" dirty="0"/>
                  <a:t>A square matrix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is invertible if and only if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) </a:t>
                </a:r>
                <a:r>
                  <a:rPr lang="en-US" altLang="zh-TW" dirty="0">
                    <a:sym typeface="Symbol" panose="05050102010706020507" pitchFamily="18" charset="2"/>
                  </a:rPr>
                  <a:t> </a:t>
                </a:r>
                <a:r>
                  <a:rPr lang="en-US" altLang="zh-TW" dirty="0"/>
                  <a:t>0</a:t>
                </a:r>
                <a:endParaRPr lang="tr-TR" altLang="zh-TW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</a:pPr>
                <a:r>
                  <a:rPr lang="tr-TR" altLang="zh-TW" dirty="0" err="1"/>
                  <a:t>Proof</a:t>
                </a:r>
                <a:r>
                  <a:rPr lang="tr-TR" altLang="zh-TW" dirty="0"/>
                  <a:t>: </a:t>
                </a:r>
              </a:p>
              <a:p>
                <a:pPr marL="514350" lvl="1" indent="-514350">
                  <a:buClr>
                    <a:schemeClr val="accent1"/>
                  </a:buClr>
                  <a:buSzPct val="65000"/>
                  <a:buFont typeface="+mj-lt"/>
                  <a:buAutoNum type="romanLcPeriod"/>
                </a:pPr>
                <a:r>
                  <a:rPr lang="tr-TR" altLang="zh-TW" dirty="0" err="1"/>
                  <a:t>Invertibility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r>
                      <a:rPr lang="tr-T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tr-TR" altLang="zh-TW" dirty="0" err="1"/>
                  <a:t>There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exists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elementary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operations</a:t>
                </a:r>
                <a:r>
                  <a:rPr lang="tr-TR" altLang="zh-TW" dirty="0"/>
                  <a:t> s.t. </a:t>
                </a:r>
              </a:p>
              <a:p>
                <a:pPr marL="0" lvl="1" indent="0">
                  <a:buClr>
                    <a:schemeClr val="accent1"/>
                  </a:buClr>
                  <a:buSzPct val="65000"/>
                  <a:buNone/>
                </a:pPr>
                <a:r>
                  <a:rPr lang="tr-TR" altLang="zh-TW" i="1" dirty="0"/>
                  <a:t>	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r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i="1" dirty="0"/>
                  <a:t>E</a:t>
                </a:r>
                <a:r>
                  <a:rPr lang="en-US" altLang="zh-TW" baseline="-25000" dirty="0"/>
                  <a:t>2 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1</a:t>
                </a:r>
                <a:r>
                  <a:rPr lang="en-US" altLang="zh-TW" i="1" dirty="0"/>
                  <a:t> </a:t>
                </a:r>
                <a:r>
                  <a:rPr lang="tr-TR" altLang="zh-TW" i="1" dirty="0"/>
                  <a:t>A=I, 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tr-TR" altLang="zh-TW" dirty="0"/>
              </a:p>
              <a:p>
                <a:pPr marL="0" lvl="1" indent="0">
                  <a:buClr>
                    <a:schemeClr val="accent1"/>
                  </a:buClr>
                  <a:buSzPct val="65000"/>
                  <a:buNone/>
                </a:pPr>
                <a:r>
                  <a:rPr lang="tr-TR" altLang="zh-TW" dirty="0"/>
                  <a:t>	</a:t>
                </a:r>
                <a:r>
                  <a:rPr lang="tr-TR" altLang="zh-TW" dirty="0" err="1"/>
                  <a:t>det</a:t>
                </a:r>
                <a:r>
                  <a:rPr lang="tr-TR" altLang="zh-TW" dirty="0"/>
                  <a:t>(</a:t>
                </a:r>
                <a:r>
                  <a:rPr lang="tr-TR" altLang="zh-TW" i="1" dirty="0"/>
                  <a:t>I</a:t>
                </a:r>
                <a:r>
                  <a:rPr lang="tr-TR" altLang="zh-TW" dirty="0"/>
                  <a:t>)=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r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i="1" dirty="0"/>
                  <a:t>E</a:t>
                </a:r>
                <a:r>
                  <a:rPr lang="en-US" altLang="zh-TW" baseline="-25000" dirty="0"/>
                  <a:t>2 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1</a:t>
                </a:r>
                <a:r>
                  <a:rPr lang="en-US" altLang="zh-TW" i="1" dirty="0"/>
                  <a:t> </a:t>
                </a:r>
                <a:r>
                  <a:rPr lang="tr-TR" altLang="zh-TW" i="1" dirty="0"/>
                  <a:t>A</a:t>
                </a:r>
                <a:r>
                  <a:rPr lang="en-US" altLang="zh-TW" dirty="0"/>
                  <a:t>) =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 err="1"/>
                  <a:t>E</a:t>
                </a:r>
                <a:r>
                  <a:rPr lang="en-US" altLang="zh-TW" i="1" baseline="-25000" dirty="0" err="1"/>
                  <a:t>r</a:t>
                </a:r>
                <a:r>
                  <a:rPr lang="en-US" altLang="zh-TW" dirty="0"/>
                  <a:t>)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)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tr-TR" altLang="zh-TW" i="1" dirty="0"/>
                  <a:t>A</a:t>
                </a:r>
                <a:r>
                  <a:rPr lang="en-US" altLang="zh-TW" dirty="0"/>
                  <a:t>)</a:t>
                </a:r>
                <a:endParaRPr lang="tr-TR" altLang="zh-TW" dirty="0"/>
              </a:p>
              <a:p>
                <a:pPr marL="0" indent="0">
                  <a:buNone/>
                </a:pPr>
                <a:r>
                  <a:rPr lang="tr-TR" altLang="zh-TW" dirty="0"/>
                  <a:t>	</a:t>
                </a:r>
                <a:r>
                  <a:rPr lang="tr-TR" altLang="zh-TW" sz="2400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tr-TR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tr-T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tr-TR" altLang="zh-TW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tr-T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tr-TR" altLang="zh-TW" sz="2400" dirty="0"/>
                  <a:t> </a:t>
                </a:r>
              </a:p>
              <a:p>
                <a:pPr marL="514350" lvl="1" indent="-514350">
                  <a:buClr>
                    <a:schemeClr val="accent1"/>
                  </a:buClr>
                  <a:buSzPct val="65000"/>
                  <a:buFont typeface="+mj-lt"/>
                  <a:buAutoNum type="romanLcPeriod" startAt="2"/>
                </a:pPr>
                <a:r>
                  <a:rPr lang="tr-TR" altLang="zh-TW" dirty="0" err="1"/>
                  <a:t>Noninvertibility</a:t>
                </a:r>
                <a:r>
                  <a:rPr lang="tr-TR" altLang="zh-TW" dirty="0"/>
                  <a:t> </a:t>
                </a:r>
              </a:p>
              <a:p>
                <a:pPr marL="0" lvl="1" indent="0">
                  <a:buClr>
                    <a:schemeClr val="accent1"/>
                  </a:buClr>
                  <a:buSzPct val="65000"/>
                  <a:buNone/>
                </a:pPr>
                <a:r>
                  <a:rPr lang="tr-TR" altLang="zh-TW" i="1" dirty="0"/>
                  <a:t>	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r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i="1" dirty="0"/>
                  <a:t>E</a:t>
                </a:r>
                <a:r>
                  <a:rPr lang="en-US" altLang="zh-TW" baseline="-25000" dirty="0"/>
                  <a:t>2 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1</a:t>
                </a:r>
                <a:r>
                  <a:rPr lang="en-US" altLang="zh-TW" i="1" dirty="0"/>
                  <a:t> </a:t>
                </a:r>
                <a:r>
                  <a:rPr lang="tr-TR" altLang="zh-TW" i="1" dirty="0"/>
                  <a:t>A=R</a:t>
                </a:r>
                <a:r>
                  <a:rPr lang="tr-TR" altLang="zh-TW" dirty="0"/>
                  <a:t>   </a:t>
                </a:r>
                <a:r>
                  <a:rPr lang="tr-TR" altLang="zh-TW" i="1" dirty="0"/>
                  <a:t>R:reduced </a:t>
                </a:r>
                <a:r>
                  <a:rPr lang="tr-TR" altLang="zh-TW" i="1" dirty="0" err="1"/>
                  <a:t>row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echolon</a:t>
                </a:r>
                <a:r>
                  <a:rPr lang="tr-TR" altLang="zh-TW" i="1" dirty="0"/>
                  <a:t> form </a:t>
                </a:r>
                <a:r>
                  <a:rPr lang="tr-TR" altLang="zh-TW" i="1" dirty="0" err="1"/>
                  <a:t>must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have</a:t>
                </a:r>
                <a:r>
                  <a:rPr lang="tr-TR" altLang="zh-TW" i="1" dirty="0"/>
                  <a:t> a </a:t>
                </a:r>
                <a:r>
                  <a:rPr lang="tr-TR" altLang="zh-TW" i="1" dirty="0" err="1"/>
                  <a:t>row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full</a:t>
                </a:r>
                <a:r>
                  <a:rPr lang="tr-TR" altLang="zh-TW" i="1" dirty="0"/>
                  <a:t> of </a:t>
                </a:r>
                <a:r>
                  <a:rPr lang="tr-TR" altLang="zh-TW" i="1" dirty="0" err="1"/>
                  <a:t>zeroes</a:t>
                </a:r>
                <a:endParaRPr lang="tr-TR" altLang="zh-TW" dirty="0"/>
              </a:p>
              <a:p>
                <a:pPr marL="514350" lvl="1" indent="-514350">
                  <a:buClr>
                    <a:schemeClr val="accent1"/>
                  </a:buClr>
                  <a:buSzPct val="65000"/>
                  <a:buFont typeface="+mj-lt"/>
                  <a:buAutoNum type="romanLcPeriod" startAt="2"/>
                </a:pPr>
                <a:endParaRPr lang="tr-TR" altLang="zh-TW" dirty="0"/>
              </a:p>
              <a:p>
                <a:pPr marL="0" lvl="1" indent="0">
                  <a:buClr>
                    <a:schemeClr val="accent1"/>
                  </a:buClr>
                  <a:buSzPct val="65000"/>
                  <a:buNone/>
                </a:pPr>
                <a:r>
                  <a:rPr lang="tr-TR" altLang="zh-TW" i="1" dirty="0"/>
                  <a:t>	</a:t>
                </a:r>
                <a:endParaRPr lang="en-US" altLang="zh-TW" sz="24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Example 3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048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378325"/>
              </a:xfrm>
              <a:blipFill>
                <a:blip r:embed="rId3"/>
                <a:stretch>
                  <a:fillRect l="-963" t="-1393" b="-394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A35F1C-442A-41EB-BA21-8E7F9A0B1674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D7C195D-9806-42B1-930F-8D3541377BA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81784"/>
              </p:ext>
            </p:extLst>
          </p:nvPr>
        </p:nvGraphicFramePr>
        <p:xfrm>
          <a:off x="3429000" y="5102226"/>
          <a:ext cx="1600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Denklem" r:id="rId4" imgW="1206360" imgH="711000" progId="Equation.3">
                  <p:embed/>
                </p:oleObj>
              </mc:Choice>
              <mc:Fallback>
                <p:oleObj name="Denklem" r:id="rId4" imgW="12063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02226"/>
                        <a:ext cx="1600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C7EDAF-91B6-4BC0-BCFB-FFC2210A3A50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F904982-C343-4008-87EE-BD353BF1D3B8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Theorem 2.3.4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dirty="0"/>
                  <a:t>If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 are square matrices of the same size, then 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AB</a:t>
                </a:r>
                <a:r>
                  <a:rPr lang="en-US" altLang="zh-TW" dirty="0"/>
                  <a:t>) =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)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)</a:t>
                </a:r>
                <a:endParaRPr lang="tr-TR" altLang="zh-TW" dirty="0"/>
              </a:p>
              <a:p>
                <a:pPr eaLnBrk="1" hangingPunct="1"/>
                <a:r>
                  <a:rPr lang="tr-TR" altLang="zh-TW" dirty="0" err="1"/>
                  <a:t>Proof</a:t>
                </a:r>
                <a:r>
                  <a:rPr lang="tr-TR" altLang="zh-TW" dirty="0"/>
                  <a:t>: </a:t>
                </a:r>
                <a:r>
                  <a:rPr lang="tr-TR" altLang="zh-TW" dirty="0" err="1"/>
                  <a:t>Let</a:t>
                </a:r>
                <a:r>
                  <a:rPr lang="tr-TR" altLang="zh-TW" dirty="0"/>
                  <a:t> 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r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·</a:t>
                </a:r>
                <a:r>
                  <a:rPr lang="en-US" altLang="zh-TW" baseline="-25000" dirty="0"/>
                  <a:t> </a:t>
                </a:r>
                <a:r>
                  <a:rPr lang="en-US" altLang="zh-TW" i="1" dirty="0"/>
                  <a:t>E</a:t>
                </a:r>
                <a:r>
                  <a:rPr lang="en-US" altLang="zh-TW" baseline="-25000" dirty="0"/>
                  <a:t>2 </a:t>
                </a:r>
                <a:r>
                  <a:rPr lang="en-US" altLang="zh-TW" i="1" dirty="0"/>
                  <a:t>E</a:t>
                </a:r>
                <a:r>
                  <a:rPr lang="tr-TR" altLang="zh-TW" i="1" baseline="-25000" dirty="0"/>
                  <a:t>1</a:t>
                </a:r>
                <a:r>
                  <a:rPr lang="en-US" altLang="zh-TW" i="1" dirty="0"/>
                  <a:t> </a:t>
                </a:r>
                <a:r>
                  <a:rPr lang="tr-TR" altLang="zh-TW" i="1" dirty="0"/>
                  <a:t>A=R</a:t>
                </a:r>
                <a:r>
                  <a:rPr lang="tr-TR" altLang="zh-TW" dirty="0"/>
                  <a:t>  </a:t>
                </a:r>
              </a:p>
              <a:p>
                <a:pPr eaLnBrk="1" hangingPunct="1"/>
                <a:r>
                  <a:rPr lang="tr-TR" altLang="zh-TW" i="1" dirty="0"/>
                  <a:t>i) R=I </a:t>
                </a:r>
                <a:r>
                  <a:rPr lang="tr-TR" altLang="zh-TW" i="1" dirty="0" err="1"/>
                  <a:t>and</a:t>
                </a:r>
                <a:r>
                  <a:rPr lang="tr-TR" altLang="zh-TW" i="1" dirty="0"/>
                  <a:t> </a:t>
                </a:r>
                <a14:m>
                  <m:oMath xmlns:m="http://schemas.openxmlformats.org/officeDocument/2006/math">
                    <m:r>
                      <a:rPr lang="tr-TR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tr-TR" altLang="zh-TW" dirty="0"/>
                  <a:t> </a:t>
                </a:r>
                <a:r>
                  <a:rPr lang="tr-TR" altLang="zh-TW" dirty="0" err="1"/>
                  <a:t>if</a:t>
                </a:r>
                <a:r>
                  <a:rPr lang="tr-TR" altLang="zh-TW" dirty="0"/>
                  <a:t> </a:t>
                </a:r>
                <a:r>
                  <a:rPr lang="tr-TR" altLang="zh-TW" i="1" dirty="0"/>
                  <a:t>A is </a:t>
                </a:r>
                <a:r>
                  <a:rPr lang="tr-TR" altLang="zh-TW" i="1" dirty="0" err="1"/>
                  <a:t>invertible</a:t>
                </a:r>
                <a:r>
                  <a:rPr lang="tr-TR" altLang="zh-TW" i="1" dirty="0"/>
                  <a:t>.</a:t>
                </a:r>
              </a:p>
              <a:p>
                <a:pPr lvl="1" eaLnBrk="1" hangingPunct="1"/>
                <a:r>
                  <a:rPr lang="tr-TR" altLang="zh-TW" dirty="0" err="1"/>
                  <a:t>Then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r>
                      <a:rPr lang="tr-TR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tr-TR" altLang="zh-TW" b="0" dirty="0"/>
              </a:p>
              <a:p>
                <a:pPr marL="344487" lvl="1" indent="0" eaLnBrk="1" hangingPunct="1">
                  <a:buNone/>
                </a:pPr>
                <a:r>
                  <a:rPr lang="tr-TR" altLang="zh-TW" dirty="0"/>
                  <a:t>     </a:t>
                </a:r>
                <a:r>
                  <a:rPr lang="tr-TR" altLang="zh-TW" dirty="0" err="1"/>
                  <a:t>and</a:t>
                </a:r>
                <a:r>
                  <a:rPr lang="tr-TR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zh-TW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tr-TR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tr-TR" altLang="zh-TW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altLang="zh-TW" b="0" i="1" dirty="0">
                  <a:latin typeface="Cambria Math" panose="02040503050406030204" pitchFamily="18" charset="0"/>
                </a:endParaRPr>
              </a:p>
              <a:p>
                <a:pPr marL="344487" lvl="1" indent="0" eaLnBrk="1" hangingPunct="1">
                  <a:buNone/>
                </a:pPr>
                <a:r>
                  <a:rPr lang="tr-TR" altLang="zh-TW" b="0" dirty="0"/>
                  <a:t>                      </a:t>
                </a:r>
                <a14:m>
                  <m:oMath xmlns:m="http://schemas.openxmlformats.org/officeDocument/2006/math">
                    <m:r>
                      <a:rPr lang="tr-TR" altLang="zh-TW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func>
                      <m:func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tr-TR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tr-TR" altLang="zh-TW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tr-TR" altLang="zh-TW" i="1" dirty="0">
                  <a:latin typeface="Cambria Math" panose="02040503050406030204" pitchFamily="18" charset="0"/>
                </a:endParaRPr>
              </a:p>
              <a:p>
                <a:pPr marL="344487" lvl="1" indent="0" eaLnBrk="1" hangingPunct="1">
                  <a:buNone/>
                </a:pPr>
                <a:r>
                  <a:rPr lang="tr-TR" altLang="zh-TW" dirty="0"/>
                  <a:t>                            </a:t>
                </a:r>
                <a14:m>
                  <m:oMath xmlns:m="http://schemas.openxmlformats.org/officeDocument/2006/math">
                    <m:r>
                      <a:rPr lang="tr-TR" altLang="zh-TW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altLang="zh-TW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altLang="zh-TW" dirty="0"/>
              </a:p>
              <a:p>
                <a:pPr eaLnBrk="1" hangingPunct="1"/>
                <a:endParaRPr lang="tr-TR" altLang="zh-TW" dirty="0"/>
              </a:p>
            </p:txBody>
          </p:sp>
        </mc:Choice>
        <mc:Fallback xmlns="">
          <p:sp>
            <p:nvSpPr>
              <p:cNvPr id="215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96" t="-13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9AFB57-5ED0-444F-8803-7829CFE201A0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0AE3789-CEEB-4AA0-82D1-284379FD048E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Example 1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/>
              <a:t>Let </a:t>
            </a:r>
          </a:p>
          <a:p>
            <a:pPr eaLnBrk="1" hangingPunct="1"/>
            <a:endParaRPr lang="en-US" altLang="zh-TW" sz="2200"/>
          </a:p>
          <a:p>
            <a:pPr eaLnBrk="1" hangingPunct="1"/>
            <a:endParaRPr lang="en-US" altLang="zh-TW" sz="2200"/>
          </a:p>
          <a:p>
            <a:pPr eaLnBrk="1" hangingPunct="1"/>
            <a:r>
              <a:rPr lang="en-US" altLang="zh-TW" sz="2200"/>
              <a:t>The minor of entry </a:t>
            </a:r>
            <a:r>
              <a:rPr lang="en-US" altLang="zh-TW" sz="2200" i="1"/>
              <a:t>a</a:t>
            </a:r>
            <a:r>
              <a:rPr lang="en-US" altLang="zh-TW" sz="2200" baseline="-25000"/>
              <a:t>11</a:t>
            </a:r>
            <a:r>
              <a:rPr lang="en-US" altLang="zh-TW" sz="2200"/>
              <a:t> is </a:t>
            </a:r>
          </a:p>
          <a:p>
            <a:pPr eaLnBrk="1" hangingPunct="1"/>
            <a:endParaRPr lang="en-US" altLang="zh-TW" sz="2200"/>
          </a:p>
          <a:p>
            <a:pPr eaLnBrk="1" hangingPunct="1"/>
            <a:r>
              <a:rPr lang="en-US" altLang="zh-TW" sz="2200"/>
              <a:t>The cofactor of </a:t>
            </a:r>
            <a:r>
              <a:rPr lang="en-US" altLang="zh-TW" sz="2200" i="1"/>
              <a:t>a</a:t>
            </a:r>
            <a:r>
              <a:rPr lang="en-US" altLang="zh-TW" sz="2200" baseline="-25000"/>
              <a:t>11</a:t>
            </a:r>
            <a:r>
              <a:rPr lang="en-US" altLang="zh-TW" sz="2200"/>
              <a:t> is </a:t>
            </a:r>
            <a:r>
              <a:rPr lang="en-US" altLang="zh-TW" sz="2200" i="1"/>
              <a:t>C</a:t>
            </a:r>
            <a:r>
              <a:rPr lang="en-US" altLang="zh-TW" sz="2200" baseline="-25000"/>
              <a:t>11</a:t>
            </a:r>
            <a:r>
              <a:rPr lang="en-US" altLang="zh-TW" sz="2200"/>
              <a:t> = (-1)</a:t>
            </a:r>
            <a:r>
              <a:rPr lang="en-US" altLang="zh-TW" sz="2200" baseline="30000"/>
              <a:t>1+1</a:t>
            </a:r>
            <a:r>
              <a:rPr lang="en-US" altLang="zh-TW" sz="2200" i="1"/>
              <a:t>M</a:t>
            </a:r>
            <a:r>
              <a:rPr lang="en-US" altLang="zh-TW" sz="2200" baseline="-25000"/>
              <a:t>11</a:t>
            </a:r>
            <a:r>
              <a:rPr lang="en-US" altLang="zh-TW" sz="2200"/>
              <a:t> = </a:t>
            </a:r>
            <a:r>
              <a:rPr lang="en-US" altLang="zh-TW" sz="2200" i="1"/>
              <a:t>M</a:t>
            </a:r>
            <a:r>
              <a:rPr lang="en-US" altLang="zh-TW" sz="2200" baseline="-25000"/>
              <a:t>11</a:t>
            </a:r>
            <a:r>
              <a:rPr lang="en-US" altLang="zh-TW" sz="2200"/>
              <a:t> = 16</a:t>
            </a:r>
          </a:p>
          <a:p>
            <a:pPr eaLnBrk="1" hangingPunct="1"/>
            <a:endParaRPr lang="en-US" altLang="zh-TW" sz="2200"/>
          </a:p>
          <a:p>
            <a:pPr eaLnBrk="1" hangingPunct="1"/>
            <a:r>
              <a:rPr lang="en-US" altLang="zh-TW" sz="2200"/>
              <a:t>Similarly, the minor of entry </a:t>
            </a:r>
            <a:r>
              <a:rPr lang="en-US" altLang="zh-TW" sz="2200" i="1"/>
              <a:t>a</a:t>
            </a:r>
            <a:r>
              <a:rPr lang="en-US" altLang="zh-TW" sz="2200" baseline="-25000"/>
              <a:t>32</a:t>
            </a:r>
            <a:r>
              <a:rPr lang="en-US" altLang="zh-TW" sz="2200"/>
              <a:t> is </a:t>
            </a:r>
          </a:p>
          <a:p>
            <a:pPr eaLnBrk="1" hangingPunct="1"/>
            <a:endParaRPr lang="en-US" altLang="zh-TW" sz="2200"/>
          </a:p>
          <a:p>
            <a:pPr eaLnBrk="1" hangingPunct="1"/>
            <a:r>
              <a:rPr lang="en-US" altLang="zh-TW" sz="2200"/>
              <a:t>The cofactor of </a:t>
            </a:r>
            <a:r>
              <a:rPr lang="en-US" altLang="zh-TW" sz="2200" i="1"/>
              <a:t>a</a:t>
            </a:r>
            <a:r>
              <a:rPr lang="en-US" altLang="zh-TW" sz="2200" baseline="-25000"/>
              <a:t>32</a:t>
            </a:r>
            <a:r>
              <a:rPr lang="en-US" altLang="zh-TW" sz="2200"/>
              <a:t> is </a:t>
            </a:r>
            <a:r>
              <a:rPr lang="en-US" altLang="zh-TW" sz="2200" i="1"/>
              <a:t>C</a:t>
            </a:r>
            <a:r>
              <a:rPr lang="en-US" altLang="zh-TW" sz="2200" baseline="-25000"/>
              <a:t>32</a:t>
            </a:r>
            <a:r>
              <a:rPr lang="en-US" altLang="zh-TW" sz="2200"/>
              <a:t> = (-1)</a:t>
            </a:r>
            <a:r>
              <a:rPr lang="en-US" altLang="zh-TW" sz="2200" baseline="30000"/>
              <a:t>3+2</a:t>
            </a:r>
            <a:r>
              <a:rPr lang="en-US" altLang="zh-TW" sz="2200" i="1"/>
              <a:t>M</a:t>
            </a:r>
            <a:r>
              <a:rPr lang="en-US" altLang="zh-TW" sz="2200" baseline="-25000"/>
              <a:t>32</a:t>
            </a:r>
            <a:r>
              <a:rPr lang="en-US" altLang="zh-TW" sz="2200"/>
              <a:t> = -</a:t>
            </a:r>
            <a:r>
              <a:rPr lang="en-US" altLang="zh-TW" sz="2200" i="1"/>
              <a:t>M</a:t>
            </a:r>
            <a:r>
              <a:rPr lang="en-US" altLang="zh-TW" sz="2200" baseline="-25000"/>
              <a:t>32</a:t>
            </a:r>
            <a:r>
              <a:rPr lang="en-US" altLang="zh-TW" sz="2200"/>
              <a:t> = -26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23988" y="1660525"/>
          <a:ext cx="21304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Equation" r:id="rId3" imgW="1054080" imgH="711000" progId="Equation.3">
                  <p:embed/>
                </p:oleObj>
              </mc:Choice>
              <mc:Fallback>
                <p:oleObj name="Equation" r:id="rId3" imgW="10540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660525"/>
                        <a:ext cx="213042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694113" y="2430463"/>
          <a:ext cx="40862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5" imgW="2019240" imgH="711000" progId="Equation.3">
                  <p:embed/>
                </p:oleObj>
              </mc:Choice>
              <mc:Fallback>
                <p:oleObj name="Equation" r:id="rId5" imgW="201924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2430463"/>
                        <a:ext cx="408622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4783138" y="4038600"/>
          <a:ext cx="37750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7" imgW="2158920" imgH="711000" progId="Equation.3">
                  <p:embed/>
                </p:oleObj>
              </mc:Choice>
              <mc:Fallback>
                <p:oleObj name="Equation" r:id="rId7" imgW="215892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4038600"/>
                        <a:ext cx="37750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7"/>
          <p:cNvSpPr>
            <a:spLocks noChangeShapeType="1"/>
          </p:cNvSpPr>
          <p:nvPr/>
        </p:nvSpPr>
        <p:spPr bwMode="auto">
          <a:xfrm>
            <a:off x="4419600" y="2667000"/>
            <a:ext cx="1600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9" name="Line 8"/>
          <p:cNvSpPr>
            <a:spLocks noChangeShapeType="1"/>
          </p:cNvSpPr>
          <p:nvPr/>
        </p:nvSpPr>
        <p:spPr bwMode="auto">
          <a:xfrm rot="-5400000">
            <a:off x="4152900" y="3041650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60" name="Line 9"/>
          <p:cNvSpPr>
            <a:spLocks noChangeShapeType="1"/>
          </p:cNvSpPr>
          <p:nvPr/>
        </p:nvSpPr>
        <p:spPr bwMode="auto">
          <a:xfrm>
            <a:off x="5334000" y="5037138"/>
            <a:ext cx="1600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61" name="Line 10"/>
          <p:cNvSpPr>
            <a:spLocks noChangeShapeType="1"/>
          </p:cNvSpPr>
          <p:nvPr/>
        </p:nvSpPr>
        <p:spPr bwMode="auto">
          <a:xfrm rot="-5400000">
            <a:off x="5568950" y="4610100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502EB-2792-4387-8D96-764138ED0B79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E9EA-73C4-4414-9B68-E86991A00646}" type="slidenum">
              <a:rPr lang="en-US" altLang="zh-TW" smtClean="0"/>
              <a:pPr/>
              <a:t>40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tr-TR" altLang="zh-TW" i="1" dirty="0"/>
                  <a:t>ii) </a:t>
                </a:r>
                <a:r>
                  <a:rPr lang="tr-TR" altLang="zh-TW" i="1" dirty="0" err="1"/>
                  <a:t>If</a:t>
                </a:r>
                <a:r>
                  <a:rPr lang="tr-TR" altLang="zh-TW" i="1" dirty="0"/>
                  <a:t> A is not </a:t>
                </a:r>
                <a:r>
                  <a:rPr lang="tr-TR" altLang="zh-TW" i="1" dirty="0" err="1"/>
                  <a:t>invertible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then</a:t>
                </a:r>
                <a:r>
                  <a:rPr lang="tr-TR" altLang="zh-TW" i="1" dirty="0"/>
                  <a:t> </a:t>
                </a:r>
              </a:p>
              <a:p>
                <a:pPr lvl="1" eaLnBrk="1" hangingPunct="1">
                  <a:buFont typeface="Wingdings" panose="05000000000000000000" pitchFamily="2" charset="2"/>
                  <a:buChar char="Ø"/>
                </a:pPr>
                <a:r>
                  <a:rPr lang="tr-TR" altLang="zh-TW" i="1" dirty="0" err="1"/>
                  <a:t>det</a:t>
                </a:r>
                <a:r>
                  <a:rPr lang="tr-TR" altLang="zh-TW" i="1" dirty="0"/>
                  <a:t>(A)=0 </a:t>
                </a:r>
              </a:p>
              <a:p>
                <a:pPr lvl="1" eaLnBrk="1" hangingPunct="1">
                  <a:buFont typeface="Wingdings" panose="05000000000000000000" pitchFamily="2" charset="2"/>
                  <a:buChar char="Ø"/>
                </a:pPr>
                <a:r>
                  <a:rPr lang="tr-TR" altLang="zh-TW" i="1" dirty="0"/>
                  <a:t>AB is not </a:t>
                </a:r>
                <a:r>
                  <a:rPr lang="tr-TR" altLang="zh-TW" i="1" dirty="0" err="1"/>
                  <a:t>invertible</a:t>
                </a:r>
                <a:r>
                  <a:rPr lang="tr-TR" altLang="zh-TW" i="1" dirty="0"/>
                  <a:t> (</a:t>
                </a:r>
                <a:r>
                  <a:rPr lang="tr-TR" altLang="zh-TW" i="1" dirty="0" err="1"/>
                  <a:t>otherwise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its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inverse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would</a:t>
                </a:r>
                <a:r>
                  <a:rPr lang="tr-TR" altLang="zh-TW" i="1" dirty="0"/>
                  <a:t>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r-TR" altLang="zh-TW" i="1" dirty="0" err="1"/>
                  <a:t>and</a:t>
                </a:r>
                <a:r>
                  <a:rPr lang="tr-TR" altLang="zh-TW" i="1" dirty="0"/>
                  <a:t> </a:t>
                </a:r>
                <a:r>
                  <a:rPr lang="tr-TR" altLang="zh-TW" i="1" dirty="0" err="1"/>
                  <a:t>det</a:t>
                </a:r>
                <a:r>
                  <a:rPr lang="tr-TR" altLang="zh-TW" i="1" dirty="0"/>
                  <a:t>(AB)=0.  </a:t>
                </a:r>
                <a:r>
                  <a:rPr lang="tr-TR" altLang="zh-TW" i="1" dirty="0" err="1"/>
                  <a:t>Hence</a:t>
                </a:r>
                <a:r>
                  <a:rPr lang="tr-TR" altLang="zh-TW" i="1" dirty="0"/>
                  <a:t>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AB</a:t>
                </a:r>
                <a:r>
                  <a:rPr lang="en-US" altLang="zh-TW" dirty="0"/>
                  <a:t>) =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) </a:t>
                </a:r>
                <a:r>
                  <a:rPr lang="en-US" altLang="zh-TW" dirty="0" err="1"/>
                  <a:t>det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)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holds</a:t>
                </a:r>
                <a:r>
                  <a:rPr lang="tr-TR" altLang="zh-TW" dirty="0"/>
                  <a:t>.</a:t>
                </a:r>
              </a:p>
              <a:p>
                <a:pPr lvl="1" eaLnBrk="1" hangingPunct="1"/>
                <a:endParaRPr lang="tr-TR" altLang="zh-TW" dirty="0"/>
              </a:p>
              <a:p>
                <a:r>
                  <a:rPr lang="tr-TR" dirty="0" err="1"/>
                  <a:t>Ex</a:t>
                </a:r>
                <a:r>
                  <a:rPr lang="tr-TR" dirty="0"/>
                  <a:t>: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r>
                  <a:rPr lang="tr-TR" dirty="0" err="1"/>
                  <a:t>det</a:t>
                </a:r>
                <a:r>
                  <a:rPr lang="tr-TR" dirty="0"/>
                  <a:t>(A)=1, </a:t>
                </a:r>
                <a:r>
                  <a:rPr lang="tr-TR" dirty="0" err="1"/>
                  <a:t>det</a:t>
                </a:r>
                <a:r>
                  <a:rPr lang="tr-TR" dirty="0"/>
                  <a:t>(B)= -23 </a:t>
                </a:r>
                <a:r>
                  <a:rPr lang="tr-TR" dirty="0" err="1"/>
                  <a:t>det</a:t>
                </a:r>
                <a:r>
                  <a:rPr lang="tr-TR" dirty="0"/>
                  <a:t>(AB)= -23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13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27763"/>
              </p:ext>
            </p:extLst>
          </p:nvPr>
        </p:nvGraphicFramePr>
        <p:xfrm>
          <a:off x="1828800" y="3733800"/>
          <a:ext cx="45434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4" imgW="2400120" imgH="457200" progId="Equation.3">
                  <p:embed/>
                </p:oleObj>
              </mc:Choice>
              <mc:Fallback>
                <p:oleObj name="Equation" r:id="rId4" imgW="2400120" imgH="45720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45434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432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2.3.5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TW" sz="2600" dirty="0"/>
              <a:t>If </a:t>
            </a:r>
            <a:r>
              <a:rPr lang="en-US" altLang="zh-TW" sz="2600" i="1" dirty="0"/>
              <a:t>A </a:t>
            </a:r>
            <a:r>
              <a:rPr lang="en-US" altLang="zh-TW" sz="2600" dirty="0"/>
              <a:t>is invertible, then</a:t>
            </a:r>
            <a:endParaRPr lang="tr-TR" altLang="zh-TW" sz="2600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tr-TR" altLang="zh-TW" sz="2600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tr-TR" altLang="zh-TW" sz="2600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tr-TR" altLang="zh-TW" sz="2600" dirty="0" err="1"/>
              <a:t>Proof</a:t>
            </a:r>
            <a:r>
              <a:rPr lang="tr-TR" altLang="zh-TW" sz="2600" dirty="0"/>
              <a:t>: </a:t>
            </a:r>
            <a:endParaRPr lang="en-US" altLang="zh-TW" sz="26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A35F1C-442A-41EB-BA21-8E7F9A0B1674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71DB4F-ACBA-4E3A-8978-FF86B1442D5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145137"/>
              </p:ext>
            </p:extLst>
          </p:nvPr>
        </p:nvGraphicFramePr>
        <p:xfrm>
          <a:off x="1066800" y="1998663"/>
          <a:ext cx="27574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方程式" r:id="rId3" imgW="1117440" imgH="419040" progId="Equation.3">
                  <p:embed/>
                </p:oleObj>
              </mc:Choice>
              <mc:Fallback>
                <p:oleObj name="方程式" r:id="rId3" imgW="11174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98663"/>
                        <a:ext cx="27574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88741"/>
              </p:ext>
            </p:extLst>
          </p:nvPr>
        </p:nvGraphicFramePr>
        <p:xfrm>
          <a:off x="1828800" y="3012110"/>
          <a:ext cx="5984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Denklem" r:id="rId5" imgW="2425680" imgH="228600" progId="Equation.3">
                  <p:embed/>
                </p:oleObj>
              </mc:Choice>
              <mc:Fallback>
                <p:oleObj name="Denklem" r:id="rId5" imgW="2425680" imgH="228600" progId="Equation.3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12110"/>
                        <a:ext cx="59848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EB92E8-D627-4F2C-B6FD-9BCFA27CE740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B5CFA74-CD04-40C6-B13A-B3E79B1DB57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Theorem 2.3.</a:t>
            </a:r>
            <a:r>
              <a:rPr lang="tr-TR" altLang="zh-TW" dirty="0"/>
              <a:t>8</a:t>
            </a:r>
            <a:r>
              <a:rPr lang="en-US" altLang="zh-TW" dirty="0"/>
              <a:t> (Equivalent Statements)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900" dirty="0"/>
              <a:t>If </a:t>
            </a:r>
            <a:r>
              <a:rPr lang="en-US" altLang="zh-TW" sz="2900" i="1" dirty="0"/>
              <a:t>A</a:t>
            </a:r>
            <a:r>
              <a:rPr lang="en-US" altLang="zh-TW" sz="2900" dirty="0"/>
              <a:t> is an</a:t>
            </a:r>
            <a:r>
              <a:rPr lang="en-US" altLang="zh-TW" sz="2900" i="1" dirty="0"/>
              <a:t> </a:t>
            </a:r>
            <a:r>
              <a:rPr lang="en-US" altLang="zh-TW" sz="2900" i="1" dirty="0" err="1"/>
              <a:t>n</a:t>
            </a:r>
            <a:r>
              <a:rPr lang="en-US" altLang="zh-TW" sz="2800" dirty="0" err="1">
                <a:sym typeface="Symbol" panose="05050102010706020507" pitchFamily="18" charset="2"/>
              </a:rPr>
              <a:t></a:t>
            </a:r>
            <a:r>
              <a:rPr lang="en-US" altLang="zh-TW" sz="2900" i="1" dirty="0" err="1"/>
              <a:t>n</a:t>
            </a:r>
            <a:r>
              <a:rPr lang="en-US" altLang="zh-TW" sz="2900" dirty="0"/>
              <a:t> matrix, then the following are equivalent</a:t>
            </a:r>
          </a:p>
          <a:p>
            <a:pPr lvl="1" eaLnBrk="1" hangingPunct="1"/>
            <a:r>
              <a:rPr lang="en-US" altLang="zh-TW" sz="2400" i="1" dirty="0"/>
              <a:t>A</a:t>
            </a:r>
            <a:r>
              <a:rPr lang="en-US" altLang="zh-TW" sz="2400" dirty="0"/>
              <a:t> is invertible.</a:t>
            </a:r>
          </a:p>
          <a:p>
            <a:pPr lvl="1" eaLnBrk="1" hangingPunct="1"/>
            <a:r>
              <a:rPr lang="en-US" altLang="zh-TW" sz="2400" i="1" dirty="0"/>
              <a:t>A</a:t>
            </a:r>
            <a:r>
              <a:rPr lang="en-US" altLang="zh-TW" sz="2400" b="1" dirty="0"/>
              <a:t>x </a:t>
            </a:r>
            <a:r>
              <a:rPr lang="en-US" altLang="zh-TW" sz="2400" dirty="0"/>
              <a:t>= </a:t>
            </a:r>
            <a:r>
              <a:rPr lang="en-US" altLang="zh-TW" sz="2400" b="1" dirty="0"/>
              <a:t>0</a:t>
            </a:r>
            <a:r>
              <a:rPr lang="en-US" altLang="zh-TW" sz="2400" dirty="0"/>
              <a:t> has only the trivial solution</a:t>
            </a:r>
          </a:p>
          <a:p>
            <a:pPr lvl="1" eaLnBrk="1" hangingPunct="1"/>
            <a:r>
              <a:rPr lang="en-US" altLang="zh-TW" sz="2400" dirty="0"/>
              <a:t>The reduced row-echelon form of </a:t>
            </a:r>
            <a:r>
              <a:rPr lang="en-US" altLang="zh-TW" sz="2400" i="1" dirty="0"/>
              <a:t>A</a:t>
            </a:r>
            <a:r>
              <a:rPr lang="en-US" altLang="zh-TW" sz="2400" dirty="0"/>
              <a:t> </a:t>
            </a:r>
            <a:r>
              <a:rPr lang="tr-TR" altLang="zh-TW" sz="2400" dirty="0"/>
              <a:t>i</a:t>
            </a:r>
            <a:r>
              <a:rPr lang="en-US" altLang="zh-TW" sz="2400" dirty="0"/>
              <a:t>s </a:t>
            </a:r>
            <a:r>
              <a:rPr lang="en-US" altLang="zh-TW" sz="2400" i="1" dirty="0"/>
              <a:t>I</a:t>
            </a:r>
            <a:r>
              <a:rPr lang="en-US" altLang="zh-TW" sz="2400" i="1" baseline="-25000" dirty="0"/>
              <a:t>n</a:t>
            </a:r>
          </a:p>
          <a:p>
            <a:pPr lvl="1" eaLnBrk="1" hangingPunct="1"/>
            <a:r>
              <a:rPr lang="en-US" altLang="zh-TW" sz="2400" i="1" dirty="0"/>
              <a:t>A</a:t>
            </a:r>
            <a:r>
              <a:rPr lang="en-US" altLang="zh-TW" sz="2400" dirty="0"/>
              <a:t> is expressible as a product of elementary matrices</a:t>
            </a:r>
          </a:p>
          <a:p>
            <a:pPr lvl="1" eaLnBrk="1" hangingPunct="1"/>
            <a:r>
              <a:rPr lang="en-US" altLang="zh-TW" sz="2400" i="1" dirty="0"/>
              <a:t>A</a:t>
            </a:r>
            <a:r>
              <a:rPr lang="en-US" altLang="zh-TW" sz="2400" b="1" dirty="0"/>
              <a:t>x </a:t>
            </a:r>
            <a:r>
              <a:rPr lang="en-US" altLang="zh-TW" sz="2400" dirty="0"/>
              <a:t>=</a:t>
            </a:r>
            <a:r>
              <a:rPr lang="en-US" altLang="zh-TW" sz="2400" b="1" dirty="0"/>
              <a:t> b </a:t>
            </a:r>
            <a:r>
              <a:rPr lang="en-US" altLang="zh-TW" sz="2400" dirty="0"/>
              <a:t>is consistent for every </a:t>
            </a:r>
            <a:r>
              <a:rPr lang="en-US" altLang="zh-TW" sz="2400" i="1" dirty="0"/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</a:t>
            </a:r>
            <a:r>
              <a:rPr lang="en-US" altLang="zh-TW" sz="2400" dirty="0"/>
              <a:t>1 matrix </a:t>
            </a:r>
            <a:r>
              <a:rPr lang="en-US" altLang="zh-TW" sz="2400" b="1" dirty="0"/>
              <a:t>b</a:t>
            </a:r>
          </a:p>
          <a:p>
            <a:pPr lvl="1" eaLnBrk="1" hangingPunct="1"/>
            <a:r>
              <a:rPr lang="en-US" altLang="zh-TW" sz="2400" i="1" dirty="0"/>
              <a:t>A</a:t>
            </a:r>
            <a:r>
              <a:rPr lang="en-US" altLang="zh-TW" sz="2400" b="1" dirty="0"/>
              <a:t>x </a:t>
            </a:r>
            <a:r>
              <a:rPr lang="en-US" altLang="zh-TW" sz="2400" dirty="0"/>
              <a:t>=</a:t>
            </a:r>
            <a:r>
              <a:rPr lang="en-US" altLang="zh-TW" sz="2400" b="1" dirty="0"/>
              <a:t> b </a:t>
            </a:r>
            <a:r>
              <a:rPr lang="en-US" altLang="zh-TW" sz="2400" dirty="0"/>
              <a:t>has exactly one solution for every </a:t>
            </a:r>
            <a:r>
              <a:rPr lang="en-US" altLang="zh-TW" sz="2400" i="1" dirty="0"/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</a:t>
            </a:r>
            <a:r>
              <a:rPr lang="en-US" altLang="zh-TW" sz="2400" dirty="0"/>
              <a:t>1 matrix </a:t>
            </a:r>
            <a:r>
              <a:rPr lang="en-US" altLang="zh-TW" sz="2400" b="1" dirty="0"/>
              <a:t>b</a:t>
            </a:r>
          </a:p>
          <a:p>
            <a:pPr lvl="1" eaLnBrk="1" hangingPunct="1"/>
            <a:r>
              <a:rPr lang="en-US" altLang="zh-TW" sz="2400" dirty="0" err="1">
                <a:solidFill>
                  <a:srgbClr val="FF0000"/>
                </a:solidFill>
              </a:rPr>
              <a:t>det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 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determinants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Determinant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signed</a:t>
            </a:r>
            <a:r>
              <a:rPr lang="tr-TR" dirty="0"/>
              <a:t> </a:t>
            </a:r>
            <a:r>
              <a:rPr lang="tr-TR" dirty="0" err="1"/>
              <a:t>elementary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matrix</a:t>
            </a:r>
            <a:endParaRPr lang="tr-TR" dirty="0"/>
          </a:p>
          <a:p>
            <a:pPr lvl="1"/>
            <a:r>
              <a:rPr lang="tr-TR" dirty="0" err="1"/>
              <a:t>What</a:t>
            </a:r>
            <a:r>
              <a:rPr lang="tr-TR" dirty="0"/>
              <a:t> is an </a:t>
            </a:r>
            <a:r>
              <a:rPr lang="tr-TR" dirty="0" err="1"/>
              <a:t>elementary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?</a:t>
            </a:r>
          </a:p>
          <a:p>
            <a:pPr lvl="2"/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permutation</a:t>
            </a:r>
            <a:r>
              <a:rPr lang="tr-TR" dirty="0"/>
              <a:t>!</a:t>
            </a:r>
          </a:p>
          <a:p>
            <a:pPr lvl="1"/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elementary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?</a:t>
            </a:r>
          </a:p>
          <a:p>
            <a:pPr lvl="2"/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permutation</a:t>
            </a:r>
            <a:r>
              <a:rPr lang="tr-TR" dirty="0"/>
              <a:t> is </a:t>
            </a:r>
            <a:r>
              <a:rPr lang="tr-TR" dirty="0" err="1"/>
              <a:t>even</a:t>
            </a:r>
            <a:r>
              <a:rPr lang="tr-TR" dirty="0"/>
              <a:t>/</a:t>
            </a:r>
            <a:r>
              <a:rPr lang="tr-TR" dirty="0" err="1"/>
              <a:t>odd</a:t>
            </a:r>
            <a:r>
              <a:rPr lang="tr-TR" dirty="0"/>
              <a:t> (</a:t>
            </a:r>
            <a:r>
              <a:rPr lang="tr-TR" dirty="0" err="1"/>
              <a:t>permutation</a:t>
            </a:r>
            <a:r>
              <a:rPr lang="tr-TR" dirty="0"/>
              <a:t> has </a:t>
            </a:r>
            <a:r>
              <a:rPr lang="tr-TR" dirty="0" err="1"/>
              <a:t>even</a:t>
            </a:r>
            <a:r>
              <a:rPr lang="tr-TR" dirty="0"/>
              <a:t>/</a:t>
            </a:r>
            <a:r>
              <a:rPr lang="tr-TR" dirty="0" err="1"/>
              <a:t>odd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. of </a:t>
            </a:r>
            <a:r>
              <a:rPr lang="tr-TR" dirty="0" err="1"/>
              <a:t>inversions</a:t>
            </a:r>
            <a:r>
              <a:rPr lang="tr-TR" dirty="0"/>
              <a:t>)!</a:t>
            </a:r>
          </a:p>
          <a:p>
            <a:pPr lvl="3"/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inversions</a:t>
            </a:r>
            <a:r>
              <a:rPr lang="tr-TR" dirty="0"/>
              <a:t> in a </a:t>
            </a:r>
            <a:r>
              <a:rPr lang="tr-TR" dirty="0" err="1"/>
              <a:t>permutation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counting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502EB-2792-4387-8D96-764138ED0B79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E9EA-73C4-4414-9B68-E86991A00646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56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ECAB87-3588-411B-B578-70666B813A00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14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14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7B6613-4920-46EE-8CBC-8FAF730645F6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2-4 Permutation</a:t>
            </a:r>
          </a:p>
        </p:txBody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zh-TW" sz="2200"/>
              <a:t>A </a:t>
            </a:r>
            <a:r>
              <a:rPr lang="en-US" altLang="zh-TW" sz="2200">
                <a:solidFill>
                  <a:schemeClr val="hlink"/>
                </a:solidFill>
              </a:rPr>
              <a:t>permutation</a:t>
            </a:r>
            <a:r>
              <a:rPr lang="en-US" altLang="zh-TW" sz="2200"/>
              <a:t> of the set of integers {1,2,…,</a:t>
            </a:r>
            <a:r>
              <a:rPr lang="en-US" altLang="zh-TW" sz="2200" i="1"/>
              <a:t>n</a:t>
            </a:r>
            <a:r>
              <a:rPr lang="en-US" altLang="zh-TW" sz="2200"/>
              <a:t>} is an arrangement of these integers in some order without omission repetition</a:t>
            </a:r>
          </a:p>
          <a:p>
            <a:pPr eaLnBrk="1" hangingPunct="1"/>
            <a:r>
              <a:rPr lang="en-US" altLang="zh-TW" sz="2200"/>
              <a:t>Example 1</a:t>
            </a:r>
          </a:p>
          <a:p>
            <a:pPr lvl="1" eaLnBrk="1" hangingPunct="1"/>
            <a:r>
              <a:rPr lang="en-US" altLang="zh-TW" sz="2000"/>
              <a:t>There are six different permutations of the set of integers {1,2,3}:	(1,2,3), (2,1,3), (3,1,2), (1,3,2), (2,3,1), (3,2,1).</a:t>
            </a:r>
          </a:p>
          <a:p>
            <a:pPr lvl="1" eaLnBrk="1" hangingPunct="1"/>
            <a:endParaRPr lang="en-US" altLang="zh-TW" sz="2000"/>
          </a:p>
          <a:p>
            <a:pPr eaLnBrk="1" hangingPunct="1"/>
            <a:r>
              <a:rPr lang="en-US" altLang="zh-TW" sz="2200"/>
              <a:t>Example 2</a:t>
            </a:r>
          </a:p>
          <a:p>
            <a:pPr lvl="1" eaLnBrk="1" hangingPunct="1"/>
            <a:r>
              <a:rPr lang="en-US" altLang="zh-TW" sz="2000"/>
              <a:t>List all permutations of the set of integers {1,2,3,4}</a:t>
            </a:r>
          </a:p>
        </p:txBody>
      </p:sp>
      <p:grpSp>
        <p:nvGrpSpPr>
          <p:cNvPr id="24584" name="Group 4"/>
          <p:cNvGrpSpPr>
            <a:grpSpLocks/>
          </p:cNvGrpSpPr>
          <p:nvPr/>
        </p:nvGrpSpPr>
        <p:grpSpPr bwMode="auto">
          <a:xfrm>
            <a:off x="762000" y="4519613"/>
            <a:ext cx="7616825" cy="1647825"/>
            <a:chOff x="560" y="2850"/>
            <a:chExt cx="4798" cy="1038"/>
          </a:xfrm>
        </p:grpSpPr>
        <p:grpSp>
          <p:nvGrpSpPr>
            <p:cNvPr id="24585" name="Group 5"/>
            <p:cNvGrpSpPr>
              <a:grpSpLocks/>
            </p:cNvGrpSpPr>
            <p:nvPr/>
          </p:nvGrpSpPr>
          <p:grpSpPr bwMode="auto">
            <a:xfrm>
              <a:off x="732" y="2958"/>
              <a:ext cx="4581" cy="802"/>
              <a:chOff x="658" y="1525"/>
              <a:chExt cx="4581" cy="802"/>
            </a:xfrm>
          </p:grpSpPr>
          <p:grpSp>
            <p:nvGrpSpPr>
              <p:cNvPr id="24650" name="Group 6"/>
              <p:cNvGrpSpPr>
                <a:grpSpLocks/>
              </p:cNvGrpSpPr>
              <p:nvPr/>
            </p:nvGrpSpPr>
            <p:grpSpPr bwMode="auto">
              <a:xfrm>
                <a:off x="658" y="1525"/>
                <a:ext cx="907" cy="802"/>
                <a:chOff x="930" y="1545"/>
                <a:chExt cx="1258" cy="1113"/>
              </a:xfrm>
            </p:grpSpPr>
            <p:sp>
              <p:nvSpPr>
                <p:cNvPr id="2470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066" y="1545"/>
                  <a:ext cx="499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24709" name="Group 8"/>
                <p:cNvGrpSpPr>
                  <a:grpSpLocks/>
                </p:cNvGrpSpPr>
                <p:nvPr/>
              </p:nvGrpSpPr>
              <p:grpSpPr bwMode="auto">
                <a:xfrm>
                  <a:off x="930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72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2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2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2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710" name="Group 13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718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1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2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2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711" name="Group 18"/>
                <p:cNvGrpSpPr>
                  <a:grpSpLocks/>
                </p:cNvGrpSpPr>
                <p:nvPr/>
              </p:nvGrpSpPr>
              <p:grpSpPr bwMode="auto">
                <a:xfrm>
                  <a:off x="1916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714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1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1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1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24712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565" y="1545"/>
                  <a:ext cx="491" cy="3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4713" name="Line 24"/>
                <p:cNvSpPr>
                  <a:spLocks noChangeShapeType="1"/>
                </p:cNvSpPr>
                <p:nvPr/>
              </p:nvSpPr>
              <p:spPr bwMode="auto">
                <a:xfrm>
                  <a:off x="1564" y="1546"/>
                  <a:ext cx="1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24651" name="Group 25"/>
              <p:cNvGrpSpPr>
                <a:grpSpLocks/>
              </p:cNvGrpSpPr>
              <p:nvPr/>
            </p:nvGrpSpPr>
            <p:grpSpPr bwMode="auto">
              <a:xfrm>
                <a:off x="1882" y="1525"/>
                <a:ext cx="907" cy="802"/>
                <a:chOff x="930" y="1545"/>
                <a:chExt cx="1258" cy="1113"/>
              </a:xfrm>
            </p:grpSpPr>
            <p:sp>
              <p:nvSpPr>
                <p:cNvPr id="2469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066" y="1545"/>
                  <a:ext cx="499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24691" name="Group 27"/>
                <p:cNvGrpSpPr>
                  <a:grpSpLocks/>
                </p:cNvGrpSpPr>
                <p:nvPr/>
              </p:nvGrpSpPr>
              <p:grpSpPr bwMode="auto">
                <a:xfrm>
                  <a:off x="930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704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0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0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0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692" name="Group 32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700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70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693" name="Group 37"/>
                <p:cNvGrpSpPr>
                  <a:grpSpLocks/>
                </p:cNvGrpSpPr>
                <p:nvPr/>
              </p:nvGrpSpPr>
              <p:grpSpPr bwMode="auto">
                <a:xfrm>
                  <a:off x="1916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696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9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9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9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24694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1565" y="1545"/>
                  <a:ext cx="491" cy="3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4695" name="Line 43"/>
                <p:cNvSpPr>
                  <a:spLocks noChangeShapeType="1"/>
                </p:cNvSpPr>
                <p:nvPr/>
              </p:nvSpPr>
              <p:spPr bwMode="auto">
                <a:xfrm>
                  <a:off x="1564" y="1546"/>
                  <a:ext cx="1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24652" name="Group 44"/>
              <p:cNvGrpSpPr>
                <a:grpSpLocks/>
              </p:cNvGrpSpPr>
              <p:nvPr/>
            </p:nvGrpSpPr>
            <p:grpSpPr bwMode="auto">
              <a:xfrm>
                <a:off x="3107" y="1525"/>
                <a:ext cx="907" cy="802"/>
                <a:chOff x="930" y="1545"/>
                <a:chExt cx="1258" cy="1113"/>
              </a:xfrm>
            </p:grpSpPr>
            <p:sp>
              <p:nvSpPr>
                <p:cNvPr id="2467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066" y="1545"/>
                  <a:ext cx="499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24673" name="Group 46"/>
                <p:cNvGrpSpPr>
                  <a:grpSpLocks/>
                </p:cNvGrpSpPr>
                <p:nvPr/>
              </p:nvGrpSpPr>
              <p:grpSpPr bwMode="auto">
                <a:xfrm>
                  <a:off x="930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686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674" name="Group 51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682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675" name="Group 56"/>
                <p:cNvGrpSpPr>
                  <a:grpSpLocks/>
                </p:cNvGrpSpPr>
                <p:nvPr/>
              </p:nvGrpSpPr>
              <p:grpSpPr bwMode="auto">
                <a:xfrm>
                  <a:off x="1916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678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7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8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24676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565" y="1545"/>
                  <a:ext cx="491" cy="3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4677" name="Line 62"/>
                <p:cNvSpPr>
                  <a:spLocks noChangeShapeType="1"/>
                </p:cNvSpPr>
                <p:nvPr/>
              </p:nvSpPr>
              <p:spPr bwMode="auto">
                <a:xfrm>
                  <a:off x="1564" y="1546"/>
                  <a:ext cx="1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24653" name="Group 63"/>
              <p:cNvGrpSpPr>
                <a:grpSpLocks/>
              </p:cNvGrpSpPr>
              <p:nvPr/>
            </p:nvGrpSpPr>
            <p:grpSpPr bwMode="auto">
              <a:xfrm>
                <a:off x="4332" y="1525"/>
                <a:ext cx="907" cy="802"/>
                <a:chOff x="930" y="1545"/>
                <a:chExt cx="1258" cy="1113"/>
              </a:xfrm>
            </p:grpSpPr>
            <p:sp>
              <p:nvSpPr>
                <p:cNvPr id="2465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066" y="1545"/>
                  <a:ext cx="499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grpSp>
              <p:nvGrpSpPr>
                <p:cNvPr id="24655" name="Group 65"/>
                <p:cNvGrpSpPr>
                  <a:grpSpLocks/>
                </p:cNvGrpSpPr>
                <p:nvPr/>
              </p:nvGrpSpPr>
              <p:grpSpPr bwMode="auto">
                <a:xfrm>
                  <a:off x="930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668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6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7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7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656" name="Group 70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664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6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66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6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24657" name="Group 75"/>
                <p:cNvGrpSpPr>
                  <a:grpSpLocks/>
                </p:cNvGrpSpPr>
                <p:nvPr/>
              </p:nvGrpSpPr>
              <p:grpSpPr bwMode="auto">
                <a:xfrm>
                  <a:off x="1916" y="1933"/>
                  <a:ext cx="272" cy="725"/>
                  <a:chOff x="930" y="1933"/>
                  <a:chExt cx="272" cy="725"/>
                </a:xfrm>
              </p:grpSpPr>
              <p:sp>
                <p:nvSpPr>
                  <p:cNvPr id="24660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933"/>
                    <a:ext cx="137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6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933"/>
                    <a:ext cx="136" cy="36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6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2292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66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295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24658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1565" y="1545"/>
                  <a:ext cx="491" cy="3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4659" name="Line 81"/>
                <p:cNvSpPr>
                  <a:spLocks noChangeShapeType="1"/>
                </p:cNvSpPr>
                <p:nvPr/>
              </p:nvSpPr>
              <p:spPr bwMode="auto">
                <a:xfrm>
                  <a:off x="1564" y="1546"/>
                  <a:ext cx="1" cy="38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24586" name="Text Box 82"/>
            <p:cNvSpPr txBox="1">
              <a:spLocks noChangeArrowheads="1"/>
            </p:cNvSpPr>
            <p:nvPr/>
          </p:nvSpPr>
          <p:spPr bwMode="auto">
            <a:xfrm>
              <a:off x="1004" y="2867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587" name="Text Box 83"/>
            <p:cNvSpPr txBox="1">
              <a:spLocks noChangeArrowheads="1"/>
            </p:cNvSpPr>
            <p:nvPr/>
          </p:nvSpPr>
          <p:spPr bwMode="auto">
            <a:xfrm>
              <a:off x="641" y="3159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588" name="Text Box 84"/>
            <p:cNvSpPr txBox="1">
              <a:spLocks noChangeArrowheads="1"/>
            </p:cNvSpPr>
            <p:nvPr/>
          </p:nvSpPr>
          <p:spPr bwMode="auto">
            <a:xfrm>
              <a:off x="1049" y="314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589" name="Text Box 85"/>
            <p:cNvSpPr txBox="1">
              <a:spLocks noChangeArrowheads="1"/>
            </p:cNvSpPr>
            <p:nvPr/>
          </p:nvSpPr>
          <p:spPr bwMode="auto">
            <a:xfrm>
              <a:off x="1390" y="31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590" name="Text Box 86"/>
            <p:cNvSpPr txBox="1">
              <a:spLocks noChangeArrowheads="1"/>
            </p:cNvSpPr>
            <p:nvPr/>
          </p:nvSpPr>
          <p:spPr bwMode="auto">
            <a:xfrm>
              <a:off x="560" y="34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591" name="Text Box 87"/>
            <p:cNvSpPr txBox="1">
              <a:spLocks noChangeArrowheads="1"/>
            </p:cNvSpPr>
            <p:nvPr/>
          </p:nvSpPr>
          <p:spPr bwMode="auto">
            <a:xfrm>
              <a:off x="798" y="34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592" name="Text Box 88"/>
            <p:cNvSpPr txBox="1">
              <a:spLocks noChangeArrowheads="1"/>
            </p:cNvSpPr>
            <p:nvPr/>
          </p:nvSpPr>
          <p:spPr bwMode="auto">
            <a:xfrm>
              <a:off x="958" y="34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593" name="Text Box 89"/>
            <p:cNvSpPr txBox="1">
              <a:spLocks noChangeArrowheads="1"/>
            </p:cNvSpPr>
            <p:nvPr/>
          </p:nvSpPr>
          <p:spPr bwMode="auto">
            <a:xfrm>
              <a:off x="1161" y="34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594" name="Text Box 90"/>
            <p:cNvSpPr txBox="1">
              <a:spLocks noChangeArrowheads="1"/>
            </p:cNvSpPr>
            <p:nvPr/>
          </p:nvSpPr>
          <p:spPr bwMode="auto">
            <a:xfrm>
              <a:off x="1321" y="34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595" name="Text Box 91"/>
            <p:cNvSpPr txBox="1">
              <a:spLocks noChangeArrowheads="1"/>
            </p:cNvSpPr>
            <p:nvPr/>
          </p:nvSpPr>
          <p:spPr bwMode="auto">
            <a:xfrm>
              <a:off x="1503" y="3412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graphicFrame>
          <p:nvGraphicFramePr>
            <p:cNvPr id="24578" name="Object 92"/>
            <p:cNvGraphicFramePr>
              <a:graphicFrameLocks noChangeAspect="1"/>
            </p:cNvGraphicFramePr>
            <p:nvPr/>
          </p:nvGraphicFramePr>
          <p:xfrm>
            <a:off x="2918" y="375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9" name="方程式" r:id="rId3" imgW="114120" imgH="215640" progId="Equation.3">
                    <p:embed/>
                  </p:oleObj>
                </mc:Choice>
                <mc:Fallback>
                  <p:oleObj name="方程式" r:id="rId3" imgW="114120" imgH="2156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375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Text Box 93"/>
            <p:cNvSpPr txBox="1">
              <a:spLocks noChangeArrowheads="1"/>
            </p:cNvSpPr>
            <p:nvPr/>
          </p:nvSpPr>
          <p:spPr bwMode="auto">
            <a:xfrm>
              <a:off x="560" y="366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597" name="Text Box 94"/>
            <p:cNvSpPr txBox="1">
              <a:spLocks noChangeArrowheads="1"/>
            </p:cNvSpPr>
            <p:nvPr/>
          </p:nvSpPr>
          <p:spPr bwMode="auto">
            <a:xfrm>
              <a:off x="798" y="366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598" name="Text Box 95"/>
            <p:cNvSpPr txBox="1">
              <a:spLocks noChangeArrowheads="1"/>
            </p:cNvSpPr>
            <p:nvPr/>
          </p:nvSpPr>
          <p:spPr bwMode="auto">
            <a:xfrm>
              <a:off x="958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599" name="Text Box 96"/>
            <p:cNvSpPr txBox="1">
              <a:spLocks noChangeArrowheads="1"/>
            </p:cNvSpPr>
            <p:nvPr/>
          </p:nvSpPr>
          <p:spPr bwMode="auto">
            <a:xfrm>
              <a:off x="1161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00" name="Text Box 97"/>
            <p:cNvSpPr txBox="1">
              <a:spLocks noChangeArrowheads="1"/>
            </p:cNvSpPr>
            <p:nvPr/>
          </p:nvSpPr>
          <p:spPr bwMode="auto">
            <a:xfrm>
              <a:off x="1321" y="366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01" name="Text Box 98"/>
            <p:cNvSpPr txBox="1">
              <a:spLocks noChangeArrowheads="1"/>
            </p:cNvSpPr>
            <p:nvPr/>
          </p:nvSpPr>
          <p:spPr bwMode="auto">
            <a:xfrm>
              <a:off x="1503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02" name="Text Box 99"/>
            <p:cNvSpPr txBox="1">
              <a:spLocks noChangeArrowheads="1"/>
            </p:cNvSpPr>
            <p:nvPr/>
          </p:nvSpPr>
          <p:spPr bwMode="auto">
            <a:xfrm>
              <a:off x="2261" y="285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03" name="Text Box 100"/>
            <p:cNvSpPr txBox="1">
              <a:spLocks noChangeArrowheads="1"/>
            </p:cNvSpPr>
            <p:nvPr/>
          </p:nvSpPr>
          <p:spPr bwMode="auto">
            <a:xfrm>
              <a:off x="1911" y="314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04" name="Text Box 101"/>
            <p:cNvSpPr txBox="1">
              <a:spLocks noChangeArrowheads="1"/>
            </p:cNvSpPr>
            <p:nvPr/>
          </p:nvSpPr>
          <p:spPr bwMode="auto">
            <a:xfrm>
              <a:off x="2261" y="314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05" name="Text Box 102"/>
            <p:cNvSpPr txBox="1">
              <a:spLocks noChangeArrowheads="1"/>
            </p:cNvSpPr>
            <p:nvPr/>
          </p:nvSpPr>
          <p:spPr bwMode="auto">
            <a:xfrm>
              <a:off x="2613" y="314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06" name="Text Box 103"/>
            <p:cNvSpPr txBox="1">
              <a:spLocks noChangeArrowheads="1"/>
            </p:cNvSpPr>
            <p:nvPr/>
          </p:nvSpPr>
          <p:spPr bwMode="auto">
            <a:xfrm>
              <a:off x="1820" y="339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07" name="Text Box 104"/>
            <p:cNvSpPr txBox="1">
              <a:spLocks noChangeArrowheads="1"/>
            </p:cNvSpPr>
            <p:nvPr/>
          </p:nvSpPr>
          <p:spPr bwMode="auto">
            <a:xfrm>
              <a:off x="2023" y="339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08" name="Text Box 105"/>
            <p:cNvSpPr txBox="1">
              <a:spLocks noChangeArrowheads="1"/>
            </p:cNvSpPr>
            <p:nvPr/>
          </p:nvSpPr>
          <p:spPr bwMode="auto">
            <a:xfrm>
              <a:off x="2204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09" name="Text Box 106"/>
            <p:cNvSpPr txBox="1">
              <a:spLocks noChangeArrowheads="1"/>
            </p:cNvSpPr>
            <p:nvPr/>
          </p:nvSpPr>
          <p:spPr bwMode="auto">
            <a:xfrm>
              <a:off x="2386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10" name="Text Box 107"/>
            <p:cNvSpPr txBox="1">
              <a:spLocks noChangeArrowheads="1"/>
            </p:cNvSpPr>
            <p:nvPr/>
          </p:nvSpPr>
          <p:spPr bwMode="auto">
            <a:xfrm>
              <a:off x="2533" y="339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11" name="Text Box 108"/>
            <p:cNvSpPr txBox="1">
              <a:spLocks noChangeArrowheads="1"/>
            </p:cNvSpPr>
            <p:nvPr/>
          </p:nvSpPr>
          <p:spPr bwMode="auto">
            <a:xfrm>
              <a:off x="2727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12" name="Text Box 109"/>
            <p:cNvSpPr txBox="1">
              <a:spLocks noChangeArrowheads="1"/>
            </p:cNvSpPr>
            <p:nvPr/>
          </p:nvSpPr>
          <p:spPr bwMode="auto">
            <a:xfrm>
              <a:off x="1820" y="366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13" name="Text Box 110"/>
            <p:cNvSpPr txBox="1">
              <a:spLocks noChangeArrowheads="1"/>
            </p:cNvSpPr>
            <p:nvPr/>
          </p:nvSpPr>
          <p:spPr bwMode="auto">
            <a:xfrm>
              <a:off x="2034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14" name="Text Box 111"/>
            <p:cNvSpPr txBox="1">
              <a:spLocks noChangeArrowheads="1"/>
            </p:cNvSpPr>
            <p:nvPr/>
          </p:nvSpPr>
          <p:spPr bwMode="auto">
            <a:xfrm>
              <a:off x="2204" y="368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15" name="Text Box 112"/>
            <p:cNvSpPr txBox="1">
              <a:spLocks noChangeArrowheads="1"/>
            </p:cNvSpPr>
            <p:nvPr/>
          </p:nvSpPr>
          <p:spPr bwMode="auto">
            <a:xfrm>
              <a:off x="2386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16" name="Text Box 113"/>
            <p:cNvSpPr txBox="1">
              <a:spLocks noChangeArrowheads="1"/>
            </p:cNvSpPr>
            <p:nvPr/>
          </p:nvSpPr>
          <p:spPr bwMode="auto">
            <a:xfrm>
              <a:off x="2546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17" name="Text Box 114"/>
            <p:cNvSpPr txBox="1">
              <a:spLocks noChangeArrowheads="1"/>
            </p:cNvSpPr>
            <p:nvPr/>
          </p:nvSpPr>
          <p:spPr bwMode="auto">
            <a:xfrm>
              <a:off x="2727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18" name="Text Box 115"/>
            <p:cNvSpPr txBox="1">
              <a:spLocks noChangeArrowheads="1"/>
            </p:cNvSpPr>
            <p:nvPr/>
          </p:nvSpPr>
          <p:spPr bwMode="auto">
            <a:xfrm>
              <a:off x="3474" y="2851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19" name="Text Box 116"/>
            <p:cNvSpPr txBox="1">
              <a:spLocks noChangeArrowheads="1"/>
            </p:cNvSpPr>
            <p:nvPr/>
          </p:nvSpPr>
          <p:spPr bwMode="auto">
            <a:xfrm>
              <a:off x="3157" y="314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20" name="Text Box 117"/>
            <p:cNvSpPr txBox="1">
              <a:spLocks noChangeArrowheads="1"/>
            </p:cNvSpPr>
            <p:nvPr/>
          </p:nvSpPr>
          <p:spPr bwMode="auto">
            <a:xfrm>
              <a:off x="3498" y="314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21" name="Text Box 118"/>
            <p:cNvSpPr txBox="1">
              <a:spLocks noChangeArrowheads="1"/>
            </p:cNvSpPr>
            <p:nvPr/>
          </p:nvSpPr>
          <p:spPr bwMode="auto">
            <a:xfrm>
              <a:off x="3849" y="3169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22" name="Text Box 119"/>
            <p:cNvSpPr txBox="1">
              <a:spLocks noChangeArrowheads="1"/>
            </p:cNvSpPr>
            <p:nvPr/>
          </p:nvSpPr>
          <p:spPr bwMode="auto">
            <a:xfrm>
              <a:off x="3045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23" name="Text Box 120"/>
            <p:cNvSpPr txBox="1">
              <a:spLocks noChangeArrowheads="1"/>
            </p:cNvSpPr>
            <p:nvPr/>
          </p:nvSpPr>
          <p:spPr bwMode="auto">
            <a:xfrm>
              <a:off x="3248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24" name="Text Box 121"/>
            <p:cNvSpPr txBox="1">
              <a:spLocks noChangeArrowheads="1"/>
            </p:cNvSpPr>
            <p:nvPr/>
          </p:nvSpPr>
          <p:spPr bwMode="auto">
            <a:xfrm>
              <a:off x="3429" y="339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25" name="Text Box 122"/>
            <p:cNvSpPr txBox="1">
              <a:spLocks noChangeArrowheads="1"/>
            </p:cNvSpPr>
            <p:nvPr/>
          </p:nvSpPr>
          <p:spPr bwMode="auto">
            <a:xfrm>
              <a:off x="3610" y="339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26" name="Text Box 123"/>
            <p:cNvSpPr txBox="1">
              <a:spLocks noChangeArrowheads="1"/>
            </p:cNvSpPr>
            <p:nvPr/>
          </p:nvSpPr>
          <p:spPr bwMode="auto">
            <a:xfrm>
              <a:off x="3770" y="339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27" name="Text Box 124"/>
            <p:cNvSpPr txBox="1">
              <a:spLocks noChangeArrowheads="1"/>
            </p:cNvSpPr>
            <p:nvPr/>
          </p:nvSpPr>
          <p:spPr bwMode="auto">
            <a:xfrm>
              <a:off x="3952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28" name="Text Box 125"/>
            <p:cNvSpPr txBox="1">
              <a:spLocks noChangeArrowheads="1"/>
            </p:cNvSpPr>
            <p:nvPr/>
          </p:nvSpPr>
          <p:spPr bwMode="auto">
            <a:xfrm>
              <a:off x="3045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29" name="Text Box 126"/>
            <p:cNvSpPr txBox="1">
              <a:spLocks noChangeArrowheads="1"/>
            </p:cNvSpPr>
            <p:nvPr/>
          </p:nvSpPr>
          <p:spPr bwMode="auto">
            <a:xfrm>
              <a:off x="3248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30" name="Text Box 127"/>
            <p:cNvSpPr txBox="1">
              <a:spLocks noChangeArrowheads="1"/>
            </p:cNvSpPr>
            <p:nvPr/>
          </p:nvSpPr>
          <p:spPr bwMode="auto">
            <a:xfrm>
              <a:off x="3408" y="368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31" name="Text Box 128"/>
            <p:cNvSpPr txBox="1">
              <a:spLocks noChangeArrowheads="1"/>
            </p:cNvSpPr>
            <p:nvPr/>
          </p:nvSpPr>
          <p:spPr bwMode="auto">
            <a:xfrm>
              <a:off x="3622" y="368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32" name="Text Box 129"/>
            <p:cNvSpPr txBox="1">
              <a:spLocks noChangeArrowheads="1"/>
            </p:cNvSpPr>
            <p:nvPr/>
          </p:nvSpPr>
          <p:spPr bwMode="auto">
            <a:xfrm>
              <a:off x="3758" y="368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33" name="Text Box 130"/>
            <p:cNvSpPr txBox="1">
              <a:spLocks noChangeArrowheads="1"/>
            </p:cNvSpPr>
            <p:nvPr/>
          </p:nvSpPr>
          <p:spPr bwMode="auto">
            <a:xfrm>
              <a:off x="3952" y="368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34" name="Text Box 131"/>
            <p:cNvSpPr txBox="1">
              <a:spLocks noChangeArrowheads="1"/>
            </p:cNvSpPr>
            <p:nvPr/>
          </p:nvSpPr>
          <p:spPr bwMode="auto">
            <a:xfrm>
              <a:off x="4699" y="2851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4</a:t>
              </a:r>
            </a:p>
          </p:txBody>
        </p:sp>
        <p:sp>
          <p:nvSpPr>
            <p:cNvPr id="24635" name="Text Box 132"/>
            <p:cNvSpPr txBox="1">
              <a:spLocks noChangeArrowheads="1"/>
            </p:cNvSpPr>
            <p:nvPr/>
          </p:nvSpPr>
          <p:spPr bwMode="auto">
            <a:xfrm>
              <a:off x="4382" y="314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36" name="Text Box 133"/>
            <p:cNvSpPr txBox="1">
              <a:spLocks noChangeArrowheads="1"/>
            </p:cNvSpPr>
            <p:nvPr/>
          </p:nvSpPr>
          <p:spPr bwMode="auto">
            <a:xfrm>
              <a:off x="4723" y="3169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37" name="Text Box 134"/>
            <p:cNvSpPr txBox="1">
              <a:spLocks noChangeArrowheads="1"/>
            </p:cNvSpPr>
            <p:nvPr/>
          </p:nvSpPr>
          <p:spPr bwMode="auto">
            <a:xfrm>
              <a:off x="5073" y="3167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38" name="Text Box 135"/>
            <p:cNvSpPr txBox="1">
              <a:spLocks noChangeArrowheads="1"/>
            </p:cNvSpPr>
            <p:nvPr/>
          </p:nvSpPr>
          <p:spPr bwMode="auto">
            <a:xfrm>
              <a:off x="4291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39" name="Text Box 136"/>
            <p:cNvSpPr txBox="1">
              <a:spLocks noChangeArrowheads="1"/>
            </p:cNvSpPr>
            <p:nvPr/>
          </p:nvSpPr>
          <p:spPr bwMode="auto">
            <a:xfrm>
              <a:off x="4472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40" name="Text Box 137"/>
            <p:cNvSpPr txBox="1">
              <a:spLocks noChangeArrowheads="1"/>
            </p:cNvSpPr>
            <p:nvPr/>
          </p:nvSpPr>
          <p:spPr bwMode="auto">
            <a:xfrm>
              <a:off x="4654" y="339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41" name="Text Box 138"/>
            <p:cNvSpPr txBox="1">
              <a:spLocks noChangeArrowheads="1"/>
            </p:cNvSpPr>
            <p:nvPr/>
          </p:nvSpPr>
          <p:spPr bwMode="auto">
            <a:xfrm>
              <a:off x="4835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42" name="Text Box 139"/>
            <p:cNvSpPr txBox="1">
              <a:spLocks noChangeArrowheads="1"/>
            </p:cNvSpPr>
            <p:nvPr/>
          </p:nvSpPr>
          <p:spPr bwMode="auto">
            <a:xfrm>
              <a:off x="4983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43" name="Text Box 140"/>
            <p:cNvSpPr txBox="1">
              <a:spLocks noChangeArrowheads="1"/>
            </p:cNvSpPr>
            <p:nvPr/>
          </p:nvSpPr>
          <p:spPr bwMode="auto">
            <a:xfrm>
              <a:off x="5177" y="339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44" name="Text Box 141"/>
            <p:cNvSpPr txBox="1">
              <a:spLocks noChangeArrowheads="1"/>
            </p:cNvSpPr>
            <p:nvPr/>
          </p:nvSpPr>
          <p:spPr bwMode="auto">
            <a:xfrm>
              <a:off x="4302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45" name="Text Box 142"/>
            <p:cNvSpPr txBox="1">
              <a:spLocks noChangeArrowheads="1"/>
            </p:cNvSpPr>
            <p:nvPr/>
          </p:nvSpPr>
          <p:spPr bwMode="auto">
            <a:xfrm>
              <a:off x="4484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46" name="Text Box 143"/>
            <p:cNvSpPr txBox="1">
              <a:spLocks noChangeArrowheads="1"/>
            </p:cNvSpPr>
            <p:nvPr/>
          </p:nvSpPr>
          <p:spPr bwMode="auto">
            <a:xfrm>
              <a:off x="4654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3</a:t>
              </a:r>
            </a:p>
          </p:txBody>
        </p:sp>
        <p:sp>
          <p:nvSpPr>
            <p:cNvPr id="24647" name="Text Box 144"/>
            <p:cNvSpPr txBox="1">
              <a:spLocks noChangeArrowheads="1"/>
            </p:cNvSpPr>
            <p:nvPr/>
          </p:nvSpPr>
          <p:spPr bwMode="auto">
            <a:xfrm>
              <a:off x="4846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  <p:sp>
          <p:nvSpPr>
            <p:cNvPr id="24648" name="Text Box 145"/>
            <p:cNvSpPr txBox="1">
              <a:spLocks noChangeArrowheads="1"/>
            </p:cNvSpPr>
            <p:nvPr/>
          </p:nvSpPr>
          <p:spPr bwMode="auto">
            <a:xfrm>
              <a:off x="4995" y="36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2</a:t>
              </a:r>
            </a:p>
          </p:txBody>
        </p:sp>
        <p:sp>
          <p:nvSpPr>
            <p:cNvPr id="24649" name="Text Box 146"/>
            <p:cNvSpPr txBox="1">
              <a:spLocks noChangeArrowheads="1"/>
            </p:cNvSpPr>
            <p:nvPr/>
          </p:nvSpPr>
          <p:spPr bwMode="auto">
            <a:xfrm>
              <a:off x="5198" y="3684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000"/>
                <a:t>1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545B9E-A920-4246-B973-AB2A128275A6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E9F468B-6A5B-49B4-929C-2AE4C93D708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Inversion 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/>
              <a:t>An </a:t>
            </a:r>
            <a:r>
              <a:rPr lang="en-US" altLang="zh-TW" i="1">
                <a:solidFill>
                  <a:srgbClr val="FF0000"/>
                </a:solidFill>
              </a:rPr>
              <a:t>inversion</a:t>
            </a:r>
            <a:r>
              <a:rPr lang="en-US" altLang="zh-TW" i="1">
                <a:solidFill>
                  <a:schemeClr val="folHlink"/>
                </a:solidFill>
              </a:rPr>
              <a:t> </a:t>
            </a:r>
            <a:r>
              <a:rPr lang="en-US" altLang="zh-TW"/>
              <a:t>is said to occur in a permutation (</a:t>
            </a:r>
            <a:r>
              <a:rPr lang="en-US" altLang="zh-TW" i="1"/>
              <a:t>j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j</a:t>
            </a:r>
            <a:r>
              <a:rPr lang="en-US" altLang="zh-TW" baseline="-25000"/>
              <a:t>2</a:t>
            </a:r>
            <a:r>
              <a:rPr lang="en-US" altLang="zh-TW"/>
              <a:t>, …, </a:t>
            </a:r>
            <a:r>
              <a:rPr lang="en-US" altLang="zh-TW" i="1"/>
              <a:t>j</a:t>
            </a:r>
            <a:r>
              <a:rPr lang="en-US" altLang="zh-TW" i="1" baseline="-25000"/>
              <a:t>n</a:t>
            </a:r>
            <a:r>
              <a:rPr lang="en-US" altLang="zh-TW"/>
              <a:t>) whenever a larger integer precedes a smaller one.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total number of inversions occurring in a permutation can be obtained as follows:</a:t>
            </a:r>
          </a:p>
          <a:p>
            <a:pPr lvl="2" eaLnBrk="1" hangingPunct="1"/>
            <a:r>
              <a:rPr lang="en-US" altLang="zh-TW" sz="2200"/>
              <a:t>Find the number of integers that are less than </a:t>
            </a:r>
            <a:r>
              <a:rPr lang="en-US" altLang="zh-TW" sz="2200" i="1"/>
              <a:t>j</a:t>
            </a:r>
            <a:r>
              <a:rPr lang="en-US" altLang="zh-TW" sz="2200" baseline="-25000"/>
              <a:t>1</a:t>
            </a:r>
            <a:r>
              <a:rPr lang="en-US" altLang="zh-TW" sz="2200"/>
              <a:t> and that follow </a:t>
            </a:r>
            <a:r>
              <a:rPr lang="en-US" altLang="zh-TW" sz="2200" i="1"/>
              <a:t>j</a:t>
            </a:r>
            <a:r>
              <a:rPr lang="en-US" altLang="zh-TW" sz="2200" baseline="-25000"/>
              <a:t>1</a:t>
            </a:r>
            <a:r>
              <a:rPr lang="en-US" altLang="zh-TW" sz="2200"/>
              <a:t> in the permutation;</a:t>
            </a:r>
          </a:p>
          <a:p>
            <a:pPr lvl="2" eaLnBrk="1" hangingPunct="1"/>
            <a:r>
              <a:rPr lang="en-US" altLang="zh-TW" sz="2200"/>
              <a:t>Find the number of integers that are less than </a:t>
            </a:r>
            <a:r>
              <a:rPr lang="en-US" altLang="zh-TW" sz="2200" i="1"/>
              <a:t>j</a:t>
            </a:r>
            <a:r>
              <a:rPr lang="en-US" altLang="zh-TW" sz="2200" baseline="-25000"/>
              <a:t>2</a:t>
            </a:r>
            <a:r>
              <a:rPr lang="en-US" altLang="zh-TW" sz="2200"/>
              <a:t> and that follow </a:t>
            </a:r>
            <a:r>
              <a:rPr lang="en-US" altLang="zh-TW" sz="2200" i="1"/>
              <a:t>j</a:t>
            </a:r>
            <a:r>
              <a:rPr lang="en-US" altLang="zh-TW" sz="2200" baseline="-25000"/>
              <a:t>2</a:t>
            </a:r>
            <a:r>
              <a:rPr lang="en-US" altLang="zh-TW" sz="2200"/>
              <a:t> in the permutation; </a:t>
            </a:r>
          </a:p>
          <a:p>
            <a:pPr lvl="2" eaLnBrk="1" hangingPunct="1"/>
            <a:r>
              <a:rPr lang="en-US" altLang="zh-TW" sz="2200"/>
              <a:t>Continue the process for </a:t>
            </a:r>
            <a:r>
              <a:rPr lang="en-US" altLang="zh-TW" sz="2200" i="1"/>
              <a:t>j</a:t>
            </a:r>
            <a:r>
              <a:rPr lang="en-US" altLang="zh-TW" sz="2200" baseline="-25000"/>
              <a:t>1</a:t>
            </a:r>
            <a:r>
              <a:rPr lang="en-US" altLang="zh-TW" sz="2200"/>
              <a:t>, </a:t>
            </a:r>
            <a:r>
              <a:rPr lang="en-US" altLang="zh-TW" sz="2200" i="1"/>
              <a:t>j</a:t>
            </a:r>
            <a:r>
              <a:rPr lang="en-US" altLang="zh-TW" sz="2200" baseline="-25000"/>
              <a:t>2</a:t>
            </a:r>
            <a:r>
              <a:rPr lang="en-US" altLang="zh-TW" sz="2200"/>
              <a:t>, …, </a:t>
            </a:r>
            <a:r>
              <a:rPr lang="en-US" altLang="zh-TW" sz="2200" i="1"/>
              <a:t>j</a:t>
            </a:r>
            <a:r>
              <a:rPr lang="en-US" altLang="zh-TW" sz="2200" i="1" baseline="-25000"/>
              <a:t>n</a:t>
            </a:r>
            <a:r>
              <a:rPr lang="en-US" altLang="zh-TW" sz="2200"/>
              <a:t>. The sum of these number will be the total number of inversions in the permutation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32D664-CB93-436E-82F7-DA3CE691F81F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7E1E6B6-1BCF-4A66-B464-8368FB4FAFD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Example 3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Determine the number of inversions in the following permutations: </a:t>
            </a:r>
          </a:p>
          <a:p>
            <a:pPr lvl="1" eaLnBrk="1" hangingPunct="1"/>
            <a:r>
              <a:rPr lang="en-US" altLang="zh-TW"/>
              <a:t>(6,1,3,4,5,2)</a:t>
            </a:r>
          </a:p>
          <a:p>
            <a:pPr lvl="1" eaLnBrk="1" hangingPunct="1"/>
            <a:r>
              <a:rPr lang="en-US" altLang="zh-TW"/>
              <a:t>(2,4,1,3) </a:t>
            </a:r>
          </a:p>
          <a:p>
            <a:pPr lvl="1" eaLnBrk="1" hangingPunct="1"/>
            <a:r>
              <a:rPr lang="en-US" altLang="zh-TW"/>
              <a:t>(1,2,3,4)</a:t>
            </a:r>
          </a:p>
          <a:p>
            <a:pPr eaLnBrk="1" hangingPunct="1"/>
            <a:r>
              <a:rPr lang="en-US" altLang="zh-TW"/>
              <a:t>Solution:</a:t>
            </a:r>
          </a:p>
          <a:p>
            <a:pPr lvl="1" eaLnBrk="1" hangingPunct="1"/>
            <a:r>
              <a:rPr lang="en-US" altLang="zh-TW"/>
              <a:t>The number of inversions is 5 + 0 + 1 + 1 + 1 = 8</a:t>
            </a:r>
          </a:p>
          <a:p>
            <a:pPr lvl="1" eaLnBrk="1" hangingPunct="1"/>
            <a:r>
              <a:rPr lang="en-US" altLang="zh-TW"/>
              <a:t>The number of inversions is 1 + 2 + 0 = 3</a:t>
            </a:r>
          </a:p>
          <a:p>
            <a:pPr lvl="1" eaLnBrk="1" hangingPunct="1"/>
            <a:r>
              <a:rPr lang="en-US" altLang="zh-TW"/>
              <a:t>There no inversions in this permutation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C780C7-AEAD-40DB-A31A-D71B7A4BA782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9824F8B-C347-42A6-A917-B86FD87C78B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Classifying Permutations</a:t>
            </a:r>
            <a:endParaRPr lang="zh-TW" altLang="en-US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 sz="2400"/>
              <a:t>A permutation is called </a:t>
            </a:r>
            <a:r>
              <a:rPr lang="en-US" altLang="zh-TW" sz="2400" i="1">
                <a:solidFill>
                  <a:srgbClr val="FF0000"/>
                </a:solidFill>
              </a:rPr>
              <a:t>even</a:t>
            </a:r>
            <a:r>
              <a:rPr lang="en-US" altLang="zh-TW" sz="2400"/>
              <a:t> if the total number of inversions is an even integer and is called </a:t>
            </a:r>
            <a:r>
              <a:rPr lang="en-US" altLang="zh-TW" sz="2400" i="1">
                <a:solidFill>
                  <a:srgbClr val="FF0000"/>
                </a:solidFill>
              </a:rPr>
              <a:t>odd</a:t>
            </a:r>
            <a:r>
              <a:rPr lang="en-US" altLang="zh-TW" sz="2400"/>
              <a:t> if the total inversions is an odd integer</a:t>
            </a:r>
          </a:p>
          <a:p>
            <a:pPr eaLnBrk="1" hangingPunct="1"/>
            <a:r>
              <a:rPr lang="en-US" altLang="zh-TW"/>
              <a:t>Example 4</a:t>
            </a:r>
          </a:p>
          <a:p>
            <a:pPr lvl="1" eaLnBrk="1" hangingPunct="1"/>
            <a:r>
              <a:rPr lang="en-US" altLang="zh-TW"/>
              <a:t>The following table classifies the various permutations of {1,2,3} as even or odd</a:t>
            </a:r>
          </a:p>
        </p:txBody>
      </p:sp>
      <p:graphicFrame>
        <p:nvGraphicFramePr>
          <p:cNvPr id="547844" name="Group 4"/>
          <p:cNvGraphicFramePr>
            <a:graphicFrameLocks noGrp="1"/>
          </p:cNvGraphicFramePr>
          <p:nvPr/>
        </p:nvGraphicFramePr>
        <p:xfrm>
          <a:off x="3048000" y="3352800"/>
          <a:ext cx="5029200" cy="265176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1356134707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xmlns="" val="3267216536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xmlns="" val="728050096"/>
                    </a:ext>
                  </a:extLst>
                </a:gridCol>
              </a:tblGrid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Permutation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Number of Inversions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classification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8815492"/>
                  </a:ext>
                </a:extLst>
              </a:tr>
              <a:tr h="168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(1,2,3)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(1,3,2)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(2,1,3)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(2,3,1)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(3,1,2)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(3,2,1)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even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odd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odd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even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even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</a:rPr>
                        <a:t>odd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58017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5F0F85-CFA1-4FAD-B42C-E338296C589D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7F71E4E-DC80-4E07-B69F-1F5D518AB8B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Elementary Product</a:t>
            </a:r>
          </a:p>
        </p:txBody>
      </p:sp>
      <p:sp>
        <p:nvSpPr>
          <p:cNvPr id="256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TW"/>
              <a:t>By an </a:t>
            </a:r>
            <a:r>
              <a:rPr lang="en-US" altLang="zh-TW">
                <a:solidFill>
                  <a:srgbClr val="FF0000"/>
                </a:solidFill>
              </a:rPr>
              <a:t>elementary product </a:t>
            </a:r>
            <a:r>
              <a:rPr lang="en-US" altLang="zh-TW"/>
              <a:t>from an 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 i="1"/>
              <a:t>n</a:t>
            </a:r>
            <a:r>
              <a:rPr lang="en-US" altLang="zh-TW"/>
              <a:t> matrix </a:t>
            </a:r>
            <a:r>
              <a:rPr lang="en-US" altLang="zh-TW" i="1"/>
              <a:t>A</a:t>
            </a:r>
            <a:r>
              <a:rPr lang="en-US" altLang="zh-TW"/>
              <a:t> we shall mean any product of </a:t>
            </a:r>
            <a:r>
              <a:rPr lang="en-US" altLang="zh-TW" i="1"/>
              <a:t>n</a:t>
            </a:r>
            <a:r>
              <a:rPr lang="en-US" altLang="zh-TW"/>
              <a:t> entries from </a:t>
            </a:r>
            <a:r>
              <a:rPr lang="en-US" altLang="zh-TW" i="1"/>
              <a:t>A</a:t>
            </a:r>
            <a:r>
              <a:rPr lang="en-US" altLang="zh-TW"/>
              <a:t>, no two of which come from </a:t>
            </a:r>
            <a:r>
              <a:rPr lang="en-US" altLang="zh-TW" i="1"/>
              <a:t>the same row or same column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Example</a:t>
            </a:r>
          </a:p>
          <a:p>
            <a:pPr lvl="1" eaLnBrk="1" hangingPunct="1"/>
            <a:r>
              <a:rPr lang="en-US" altLang="zh-TW"/>
              <a:t>The elementary product of the matrix 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is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5715000" y="2819400"/>
          <a:ext cx="197008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5" name="方程式" r:id="rId3" imgW="927000" imgH="711000" progId="Equation.3">
                  <p:embed/>
                </p:oleObj>
              </mc:Choice>
              <mc:Fallback>
                <p:oleObj name="方程式" r:id="rId3" imgW="9270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19400"/>
                        <a:ext cx="1970088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600200" y="4495800"/>
          <a:ext cx="556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6" name="方程式" r:id="rId5" imgW="1739880" imgH="457200" progId="Equation.3">
                  <p:embed/>
                </p:oleObj>
              </mc:Choice>
              <mc:Fallback>
                <p:oleObj name="方程式" r:id="rId5" imgW="1739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556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230B04-470C-4962-8EEA-F0FCBDF3F41D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71EF212-AD15-4C3D-BA74-CD84AB426C0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Signed Elementary Product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An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i="1" dirty="0" err="1"/>
              <a:t>n</a:t>
            </a:r>
            <a:r>
              <a:rPr lang="en-US" altLang="zh-TW" dirty="0"/>
              <a:t> matrix </a:t>
            </a:r>
            <a:r>
              <a:rPr lang="en-US" altLang="zh-TW" i="1" dirty="0"/>
              <a:t>A</a:t>
            </a:r>
            <a:r>
              <a:rPr lang="en-US" altLang="zh-TW" dirty="0"/>
              <a:t> has </a:t>
            </a:r>
            <a:r>
              <a:rPr lang="en-US" altLang="zh-TW" i="1" dirty="0"/>
              <a:t>n</a:t>
            </a:r>
            <a:r>
              <a:rPr lang="en-US" altLang="zh-TW" dirty="0"/>
              <a:t>! elementary products. The</a:t>
            </a:r>
            <a:r>
              <a:rPr lang="tr-TR" altLang="zh-TW" dirty="0"/>
              <a:t>s</a:t>
            </a:r>
            <a:r>
              <a:rPr lang="en-US" altLang="zh-TW" dirty="0"/>
              <a:t>e are the products of the form </a:t>
            </a:r>
            <a:r>
              <a:rPr lang="en-US" altLang="zh-TW" i="1" dirty="0"/>
              <a:t>a</a:t>
            </a:r>
            <a:r>
              <a:rPr lang="en-US" altLang="zh-TW" baseline="-25000" dirty="0"/>
              <a:t>1</a:t>
            </a:r>
            <a:r>
              <a:rPr lang="en-US" altLang="zh-TW" i="1" baseline="-25000" dirty="0"/>
              <a:t>j</a:t>
            </a:r>
            <a:r>
              <a:rPr lang="en-US" altLang="zh-TW" sz="1600" baseline="-50000" dirty="0"/>
              <a:t>1</a:t>
            </a:r>
            <a:r>
              <a:rPr lang="en-US" altLang="zh-TW" i="1" dirty="0"/>
              <a:t>a</a:t>
            </a:r>
            <a:r>
              <a:rPr lang="en-US" altLang="zh-TW" baseline="-25000" dirty="0"/>
              <a:t>2</a:t>
            </a:r>
            <a:r>
              <a:rPr lang="en-US" altLang="zh-TW" i="1" baseline="-25000" dirty="0"/>
              <a:t>j</a:t>
            </a:r>
            <a:r>
              <a:rPr lang="en-US" altLang="zh-TW" sz="1600" baseline="-50000" dirty="0"/>
              <a:t>2</a:t>
            </a:r>
            <a:r>
              <a:rPr lang="en-US" altLang="zh-TW" baseline="-25000" dirty="0"/>
              <a:t> </a:t>
            </a:r>
            <a:r>
              <a:rPr lang="en-US" altLang="zh-TW" dirty="0">
                <a:cs typeface="Times New Roman" panose="02020603050405020304" pitchFamily="18" charset="0"/>
              </a:rPr>
              <a:t>···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nj</a:t>
            </a:r>
            <a:r>
              <a:rPr lang="en-US" altLang="zh-TW" sz="1600" i="1" baseline="-50000" dirty="0" err="1"/>
              <a:t>n</a:t>
            </a:r>
            <a:r>
              <a:rPr lang="en-US" altLang="zh-TW" dirty="0"/>
              <a:t>, where (</a:t>
            </a:r>
            <a:r>
              <a:rPr lang="en-US" altLang="zh-TW" i="1" dirty="0"/>
              <a:t>j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j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) is a permutation of the set {1, 2, …, </a:t>
            </a:r>
            <a:r>
              <a:rPr lang="en-US" altLang="zh-TW" i="1" dirty="0"/>
              <a:t>n</a:t>
            </a:r>
            <a:r>
              <a:rPr lang="en-US" altLang="zh-TW" dirty="0"/>
              <a:t>}. </a:t>
            </a:r>
            <a:endParaRPr lang="tr-TR" altLang="zh-TW" dirty="0"/>
          </a:p>
          <a:p>
            <a:pPr lvl="1" eaLnBrk="1" hangingPunct="1"/>
            <a:r>
              <a:rPr lang="tr-TR" altLang="zh-TW" dirty="0" err="1"/>
              <a:t>Proof</a:t>
            </a:r>
            <a:r>
              <a:rPr lang="tr-TR" altLang="zh-TW" dirty="0"/>
              <a:t>: </a:t>
            </a:r>
            <a:r>
              <a:rPr lang="tr-TR" altLang="zh-TW" dirty="0" err="1"/>
              <a:t>Go</a:t>
            </a:r>
            <a:r>
              <a:rPr lang="tr-TR" altLang="zh-TW" dirty="0"/>
              <a:t> </a:t>
            </a:r>
            <a:r>
              <a:rPr lang="tr-TR" altLang="zh-TW" dirty="0" err="1"/>
              <a:t>down</a:t>
            </a:r>
            <a:r>
              <a:rPr lang="tr-TR" altLang="zh-TW" dirty="0"/>
              <a:t> </a:t>
            </a:r>
            <a:r>
              <a:rPr lang="tr-TR" altLang="zh-TW" dirty="0" err="1"/>
              <a:t>one</a:t>
            </a:r>
            <a:r>
              <a:rPr lang="tr-TR" altLang="zh-TW" dirty="0"/>
              <a:t> </a:t>
            </a:r>
            <a:r>
              <a:rPr lang="tr-TR" altLang="zh-TW" dirty="0" err="1"/>
              <a:t>row</a:t>
            </a:r>
            <a:r>
              <a:rPr lang="tr-TR" altLang="zh-TW" dirty="0"/>
              <a:t> at a time. Close </a:t>
            </a:r>
            <a:r>
              <a:rPr lang="tr-TR" altLang="zh-TW" dirty="0" err="1"/>
              <a:t>out</a:t>
            </a:r>
            <a:r>
              <a:rPr lang="tr-TR" altLang="zh-TW" dirty="0"/>
              <a:t> </a:t>
            </a:r>
            <a:r>
              <a:rPr lang="tr-TR" altLang="zh-TW" dirty="0" err="1"/>
              <a:t>one</a:t>
            </a:r>
            <a:r>
              <a:rPr lang="tr-TR" altLang="zh-TW" dirty="0"/>
              <a:t> </a:t>
            </a:r>
            <a:r>
              <a:rPr lang="tr-TR" altLang="zh-TW" dirty="0" err="1"/>
              <a:t>column</a:t>
            </a:r>
            <a:r>
              <a:rPr lang="tr-TR" altLang="zh-TW" dirty="0"/>
              <a:t> at </a:t>
            </a:r>
            <a:r>
              <a:rPr lang="tr-TR" altLang="zh-TW" dirty="0" err="1"/>
              <a:t>each</a:t>
            </a:r>
            <a:r>
              <a:rPr lang="tr-TR" altLang="zh-TW" dirty="0"/>
              <a:t> step.</a:t>
            </a:r>
            <a:endParaRPr lang="en-US" altLang="zh-TW" dirty="0"/>
          </a:p>
          <a:p>
            <a:pPr eaLnBrk="1" hangingPunct="1"/>
            <a:r>
              <a:rPr lang="en-US" altLang="zh-TW" dirty="0"/>
              <a:t>By a </a:t>
            </a:r>
            <a:r>
              <a:rPr lang="en-US" altLang="zh-TW" i="1" dirty="0">
                <a:solidFill>
                  <a:srgbClr val="FF0000"/>
                </a:solidFill>
              </a:rPr>
              <a:t>signed elementary product from A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we shall mean an elementary </a:t>
            </a:r>
            <a:r>
              <a:rPr lang="en-US" altLang="zh-TW" i="1" dirty="0"/>
              <a:t>a</a:t>
            </a:r>
            <a:r>
              <a:rPr lang="en-US" altLang="zh-TW" baseline="-25000" dirty="0"/>
              <a:t>1</a:t>
            </a:r>
            <a:r>
              <a:rPr lang="en-US" altLang="zh-TW" i="1" baseline="-25000" dirty="0"/>
              <a:t>j</a:t>
            </a:r>
            <a:r>
              <a:rPr lang="en-US" altLang="zh-TW" baseline="-50000" dirty="0"/>
              <a:t>1</a:t>
            </a:r>
            <a:r>
              <a:rPr lang="en-US" altLang="zh-TW" i="1" dirty="0"/>
              <a:t>a</a:t>
            </a:r>
            <a:r>
              <a:rPr lang="en-US" altLang="zh-TW" baseline="-25000" dirty="0"/>
              <a:t>2</a:t>
            </a:r>
            <a:r>
              <a:rPr lang="en-US" altLang="zh-TW" i="1" baseline="-25000" dirty="0"/>
              <a:t>j</a:t>
            </a:r>
            <a:r>
              <a:rPr lang="en-US" altLang="zh-TW" baseline="-50000" dirty="0"/>
              <a:t>2</a:t>
            </a:r>
            <a:r>
              <a:rPr lang="en-US" altLang="zh-TW" baseline="-25000" dirty="0"/>
              <a:t> </a:t>
            </a:r>
            <a:r>
              <a:rPr lang="en-US" altLang="zh-TW" dirty="0">
                <a:cs typeface="Times New Roman" panose="02020603050405020304" pitchFamily="18" charset="0"/>
              </a:rPr>
              <a:t>···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nj</a:t>
            </a:r>
            <a:r>
              <a:rPr lang="en-US" altLang="zh-TW" i="1" baseline="-50000" dirty="0" err="1"/>
              <a:t>n</a:t>
            </a:r>
            <a:r>
              <a:rPr lang="en-US" altLang="zh-TW" dirty="0"/>
              <a:t> multiplied by +1 or -1. </a:t>
            </a:r>
          </a:p>
          <a:p>
            <a:pPr lvl="1" eaLnBrk="1" hangingPunct="1"/>
            <a:r>
              <a:rPr lang="en-US" altLang="zh-TW" dirty="0"/>
              <a:t>We use + if (</a:t>
            </a:r>
            <a:r>
              <a:rPr lang="en-US" altLang="zh-TW" i="1" dirty="0"/>
              <a:t>j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j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) is an even permutation and – if (</a:t>
            </a:r>
            <a:r>
              <a:rPr lang="en-US" altLang="zh-TW" i="1" dirty="0"/>
              <a:t>j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j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) is an odd permutation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472745-3B6C-4EC5-BE28-53A23453DCC4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5A23621-7A6C-4044-8A7E-3EC49A27639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Cofactor Expansion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TW" sz="2400">
                <a:sym typeface="Symbol" panose="05050102010706020507" pitchFamily="18" charset="2"/>
              </a:rPr>
              <a:t>The definition of a 3×3 determinant in terms of minors and cofactors</a:t>
            </a:r>
          </a:p>
          <a:p>
            <a:pPr lvl="1" eaLnBrk="1" hangingPunct="1"/>
            <a:r>
              <a:rPr lang="en-US" altLang="zh-TW" sz="2400">
                <a:sym typeface="Symbol" panose="05050102010706020507" pitchFamily="18" charset="2"/>
              </a:rPr>
              <a:t>det(A) = a</a:t>
            </a:r>
            <a:r>
              <a:rPr lang="en-US" altLang="zh-TW" sz="2400" baseline="-25000">
                <a:sym typeface="Symbol" panose="05050102010706020507" pitchFamily="18" charset="2"/>
              </a:rPr>
              <a:t>11</a:t>
            </a:r>
            <a:r>
              <a:rPr lang="en-US" altLang="zh-TW" sz="2400">
                <a:sym typeface="Symbol" panose="05050102010706020507" pitchFamily="18" charset="2"/>
              </a:rPr>
              <a:t>M</a:t>
            </a:r>
            <a:r>
              <a:rPr lang="en-US" altLang="zh-TW" sz="2400" baseline="-25000">
                <a:sym typeface="Symbol" panose="05050102010706020507" pitchFamily="18" charset="2"/>
              </a:rPr>
              <a:t>11 </a:t>
            </a:r>
            <a:r>
              <a:rPr lang="en-US" altLang="zh-TW" sz="2400">
                <a:sym typeface="Symbol" panose="05050102010706020507" pitchFamily="18" charset="2"/>
              </a:rPr>
              <a:t>+a</a:t>
            </a:r>
            <a:r>
              <a:rPr lang="en-US" altLang="zh-TW" sz="2400" baseline="-25000">
                <a:sym typeface="Symbol" panose="05050102010706020507" pitchFamily="18" charset="2"/>
              </a:rPr>
              <a:t>12</a:t>
            </a:r>
            <a:r>
              <a:rPr lang="en-US" altLang="zh-TW" sz="2400">
                <a:sym typeface="Symbol" panose="05050102010706020507" pitchFamily="18" charset="2"/>
              </a:rPr>
              <a:t>(-M</a:t>
            </a:r>
            <a:r>
              <a:rPr lang="en-US" altLang="zh-TW" sz="2400" baseline="-25000">
                <a:sym typeface="Symbol" panose="05050102010706020507" pitchFamily="18" charset="2"/>
              </a:rPr>
              <a:t>12</a:t>
            </a:r>
            <a:r>
              <a:rPr lang="en-US" altLang="zh-TW" sz="2400">
                <a:sym typeface="Symbol" panose="05050102010706020507" pitchFamily="18" charset="2"/>
              </a:rPr>
              <a:t>)+a</a:t>
            </a:r>
            <a:r>
              <a:rPr lang="en-US" altLang="zh-TW" sz="2400" baseline="-25000">
                <a:sym typeface="Symbol" panose="05050102010706020507" pitchFamily="18" charset="2"/>
              </a:rPr>
              <a:t>13</a:t>
            </a:r>
            <a:r>
              <a:rPr lang="en-US" altLang="zh-TW" sz="2400">
                <a:sym typeface="Symbol" panose="05050102010706020507" pitchFamily="18" charset="2"/>
              </a:rPr>
              <a:t>M</a:t>
            </a:r>
            <a:r>
              <a:rPr lang="en-US" altLang="zh-TW" sz="2400" baseline="-25000">
                <a:sym typeface="Symbol" panose="05050102010706020507" pitchFamily="18" charset="2"/>
              </a:rPr>
              <a:t>13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sym typeface="Symbol" panose="05050102010706020507" pitchFamily="18" charset="2"/>
              </a:rPr>
              <a:t>                = a</a:t>
            </a:r>
            <a:r>
              <a:rPr lang="en-US" altLang="zh-TW" sz="2400" baseline="-25000">
                <a:sym typeface="Symbol" panose="05050102010706020507" pitchFamily="18" charset="2"/>
              </a:rPr>
              <a:t>11</a:t>
            </a:r>
            <a:r>
              <a:rPr lang="en-US" altLang="zh-TW" sz="2400">
                <a:sym typeface="Symbol" panose="05050102010706020507" pitchFamily="18" charset="2"/>
              </a:rPr>
              <a:t>C</a:t>
            </a:r>
            <a:r>
              <a:rPr lang="en-US" altLang="zh-TW" sz="2400" baseline="-25000">
                <a:sym typeface="Symbol" panose="05050102010706020507" pitchFamily="18" charset="2"/>
              </a:rPr>
              <a:t>11 </a:t>
            </a:r>
            <a:r>
              <a:rPr lang="en-US" altLang="zh-TW" sz="2400">
                <a:sym typeface="Symbol" panose="05050102010706020507" pitchFamily="18" charset="2"/>
              </a:rPr>
              <a:t>+a</a:t>
            </a:r>
            <a:r>
              <a:rPr lang="en-US" altLang="zh-TW" sz="2400" baseline="-25000">
                <a:sym typeface="Symbol" panose="05050102010706020507" pitchFamily="18" charset="2"/>
              </a:rPr>
              <a:t>12</a:t>
            </a:r>
            <a:r>
              <a:rPr lang="en-US" altLang="zh-TW" sz="2400">
                <a:sym typeface="Symbol" panose="05050102010706020507" pitchFamily="18" charset="2"/>
              </a:rPr>
              <a:t>C</a:t>
            </a:r>
            <a:r>
              <a:rPr lang="en-US" altLang="zh-TW" sz="2400" baseline="-25000">
                <a:sym typeface="Symbol" panose="05050102010706020507" pitchFamily="18" charset="2"/>
              </a:rPr>
              <a:t>12</a:t>
            </a:r>
            <a:r>
              <a:rPr lang="en-US" altLang="zh-TW" sz="2400">
                <a:sym typeface="Symbol" panose="05050102010706020507" pitchFamily="18" charset="2"/>
              </a:rPr>
              <a:t>+a</a:t>
            </a:r>
            <a:r>
              <a:rPr lang="en-US" altLang="zh-TW" sz="2400" baseline="-25000">
                <a:sym typeface="Symbol" panose="05050102010706020507" pitchFamily="18" charset="2"/>
              </a:rPr>
              <a:t>13</a:t>
            </a:r>
            <a:r>
              <a:rPr lang="en-US" altLang="zh-TW" sz="2400">
                <a:sym typeface="Symbol" panose="05050102010706020507" pitchFamily="18" charset="2"/>
              </a:rPr>
              <a:t>C</a:t>
            </a:r>
            <a:r>
              <a:rPr lang="en-US" altLang="zh-TW" sz="2400" baseline="-25000">
                <a:sym typeface="Symbol" panose="05050102010706020507" pitchFamily="18" charset="2"/>
              </a:rPr>
              <a:t>13</a:t>
            </a:r>
            <a:r>
              <a:rPr lang="en-US" altLang="zh-TW" sz="2400"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400" baseline="-250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400">
                <a:sym typeface="Symbol" panose="05050102010706020507" pitchFamily="18" charset="2"/>
              </a:rPr>
              <a:t>this method is called </a:t>
            </a:r>
            <a:r>
              <a:rPr lang="en-US" altLang="zh-TW" sz="2400">
                <a:solidFill>
                  <a:srgbClr val="FF0000"/>
                </a:solidFill>
                <a:sym typeface="Symbol" panose="05050102010706020507" pitchFamily="18" charset="2"/>
              </a:rPr>
              <a:t>cofactor expansion </a:t>
            </a:r>
            <a:r>
              <a:rPr lang="en-US" altLang="zh-TW" sz="2400">
                <a:sym typeface="Symbol" panose="05050102010706020507" pitchFamily="18" charset="2"/>
              </a:rPr>
              <a:t>along the first row of A</a:t>
            </a:r>
            <a:r>
              <a:rPr lang="en-US" altLang="zh-TW" sz="1800">
                <a:sym typeface="Symbol" panose="05050102010706020507" pitchFamily="18" charset="2"/>
              </a:rPr>
              <a:t>           </a:t>
            </a:r>
          </a:p>
          <a:p>
            <a:pPr eaLnBrk="1" hangingPunct="1"/>
            <a:r>
              <a:rPr lang="en-US" altLang="zh-TW" sz="2400">
                <a:sym typeface="Symbol" panose="05050102010706020507" pitchFamily="18" charset="2"/>
              </a:rPr>
              <a:t>Example 2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031875" y="4495800"/>
          <a:ext cx="7508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3" imgW="5460840" imgH="711000" progId="Equation.3">
                  <p:embed/>
                </p:oleObj>
              </mc:Choice>
              <mc:Fallback>
                <p:oleObj name="Equation" r:id="rId3" imgW="54608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495800"/>
                        <a:ext cx="75088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2565A7-6C6E-48CB-8AC9-6B8214F3BFE6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4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4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15DE03-618F-485E-972A-B7D989EB5B4E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Example 6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List all signed elementary products from the matrices</a:t>
            </a:r>
            <a:endParaRPr lang="zh-TW" alt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1447800" y="2501900"/>
          <a:ext cx="1346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" name="方程式" r:id="rId3" imgW="647640" imgH="482400" progId="Equation.3">
                  <p:embed/>
                </p:oleObj>
              </mc:Choice>
              <mc:Fallback>
                <p:oleObj name="方程式" r:id="rId3" imgW="6476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01900"/>
                        <a:ext cx="1346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1370013" y="4343400"/>
          <a:ext cx="16017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" name="方程式" r:id="rId5" imgW="927000" imgH="711000" progId="Equation.3">
                  <p:embed/>
                </p:oleObj>
              </mc:Choice>
              <mc:Fallback>
                <p:oleObj name="方程式" r:id="rId5" imgW="9270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4343400"/>
                        <a:ext cx="160178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18" name="Group 6"/>
          <p:cNvGraphicFramePr>
            <a:graphicFrameLocks noGrp="1"/>
          </p:cNvGraphicFramePr>
          <p:nvPr/>
        </p:nvGraphicFramePr>
        <p:xfrm>
          <a:off x="3429000" y="2133600"/>
          <a:ext cx="4841876" cy="1274764"/>
        </p:xfrm>
        <a:graphic>
          <a:graphicData uri="http://schemas.openxmlformats.org/drawingml/2006/table">
            <a:tbl>
              <a:tblPr/>
              <a:tblGrid>
                <a:gridCol w="1035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6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76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7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Elementary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Associated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Permutation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Even or Odd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Signed Elementary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(2,1)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even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odd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 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0935" name="Group 23"/>
          <p:cNvGraphicFramePr>
            <a:graphicFrameLocks noGrp="1"/>
          </p:cNvGraphicFramePr>
          <p:nvPr/>
        </p:nvGraphicFramePr>
        <p:xfrm>
          <a:off x="3429000" y="3733800"/>
          <a:ext cx="4876801" cy="2209800"/>
        </p:xfrm>
        <a:graphic>
          <a:graphicData uri="http://schemas.openxmlformats.org/drawingml/2006/table">
            <a:tbl>
              <a:tblPr/>
              <a:tblGrid>
                <a:gridCol w="1043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58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30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Elementary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Product</a:t>
                      </a: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Associated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Permutation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Even or Odd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Signed Elementary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Product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2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  <a:endParaRPr kumimoji="1" lang="zh-TW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(1,3,2)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(2,1,3)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(2,3,1)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(3,1,2)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(3,2,1)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even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odd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odd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even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even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 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 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 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r>
                        <a:rPr kumimoji="1" lang="en-US" altLang="zh-TW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  <a:endParaRPr kumimoji="1" lang="zh-TW" alt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386118" y="1870075"/>
            <a:ext cx="1205345" cy="4073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Freeform 2"/>
          <p:cNvSpPr/>
          <p:nvPr/>
        </p:nvSpPr>
        <p:spPr>
          <a:xfrm>
            <a:off x="5421745" y="5347855"/>
            <a:ext cx="581891" cy="1034472"/>
          </a:xfrm>
          <a:custGeom>
            <a:avLst/>
            <a:gdLst>
              <a:gd name="connsiteX0" fmla="*/ 0 w 581891"/>
              <a:gd name="connsiteY0" fmla="*/ 0 h 1034472"/>
              <a:gd name="connsiteX1" fmla="*/ 277091 w 581891"/>
              <a:gd name="connsiteY1" fmla="*/ 452581 h 1034472"/>
              <a:gd name="connsiteX2" fmla="*/ 581891 w 581891"/>
              <a:gd name="connsiteY2" fmla="*/ 1034472 h 103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1034472">
                <a:moveTo>
                  <a:pt x="0" y="0"/>
                </a:moveTo>
                <a:cubicBezTo>
                  <a:pt x="90054" y="140084"/>
                  <a:pt x="180109" y="280169"/>
                  <a:pt x="277091" y="452581"/>
                </a:cubicBezTo>
                <a:cubicBezTo>
                  <a:pt x="374073" y="624993"/>
                  <a:pt x="477982" y="829732"/>
                  <a:pt x="581891" y="103447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5957358" y="633894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indices</a:t>
            </a:r>
            <a:endParaRPr lang="tr-T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7EA15E-BC0D-4987-992F-A6297C7F13BB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24A456-AC43-4D9A-8BD6-519164FA07B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Determinant</a:t>
            </a:r>
          </a:p>
        </p:txBody>
      </p:sp>
      <p:sp>
        <p:nvSpPr>
          <p:cNvPr id="276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/>
              <a:t>Let </a:t>
            </a:r>
            <a:r>
              <a:rPr lang="en-US" altLang="zh-TW" i="1"/>
              <a:t>A</a:t>
            </a:r>
            <a:r>
              <a:rPr lang="en-US" altLang="zh-TW"/>
              <a:t> be a square matrix. The </a:t>
            </a:r>
            <a:r>
              <a:rPr lang="en-US" altLang="zh-TW" i="1">
                <a:solidFill>
                  <a:srgbClr val="FF0000"/>
                </a:solidFill>
              </a:rPr>
              <a:t>determinant function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is denoted by </a:t>
            </a:r>
            <a:r>
              <a:rPr lang="en-US" altLang="zh-TW">
                <a:solidFill>
                  <a:srgbClr val="FF0000"/>
                </a:solidFill>
              </a:rPr>
              <a:t>det</a:t>
            </a:r>
            <a:r>
              <a:rPr lang="en-US" altLang="zh-TW"/>
              <a:t>, and we define </a:t>
            </a:r>
            <a:r>
              <a:rPr lang="en-US" altLang="zh-TW">
                <a:solidFill>
                  <a:srgbClr val="FF0000"/>
                </a:solidFill>
              </a:rPr>
              <a:t>det(</a:t>
            </a:r>
            <a:r>
              <a:rPr lang="en-US" altLang="zh-TW" i="1">
                <a:solidFill>
                  <a:srgbClr val="FF0000"/>
                </a:solidFill>
              </a:rPr>
              <a:t>A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en-US" altLang="zh-TW"/>
              <a:t> to be the sum of all signed elementary products from </a:t>
            </a:r>
            <a:r>
              <a:rPr lang="en-US" altLang="zh-TW" i="1"/>
              <a:t>A</a:t>
            </a:r>
            <a:r>
              <a:rPr lang="en-US" altLang="zh-TW"/>
              <a:t>. The number det(</a:t>
            </a:r>
            <a:r>
              <a:rPr lang="en-US" altLang="zh-TW" i="1"/>
              <a:t>A</a:t>
            </a:r>
            <a:r>
              <a:rPr lang="en-US" altLang="zh-TW"/>
              <a:t>) is called the </a:t>
            </a:r>
            <a:r>
              <a:rPr lang="en-US" altLang="zh-TW" i="1">
                <a:solidFill>
                  <a:srgbClr val="FF0000"/>
                </a:solidFill>
              </a:rPr>
              <a:t>determinant of A</a:t>
            </a:r>
          </a:p>
          <a:p>
            <a:pPr eaLnBrk="1" hangingPunct="1"/>
            <a:r>
              <a:rPr lang="en-US" altLang="zh-TW"/>
              <a:t>Example 7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1066800" y="3429000"/>
          <a:ext cx="35798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方程式" r:id="rId3" imgW="1790640" imgH="482400" progId="Equation.3">
                  <p:embed/>
                </p:oleObj>
              </mc:Choice>
              <mc:Fallback>
                <p:oleObj name="方程式" r:id="rId3" imgW="17906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35798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228600" y="4648200"/>
          <a:ext cx="8594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Equation" r:id="rId5" imgW="5067000" imgH="711000" progId="Equation.3">
                  <p:embed/>
                </p:oleObj>
              </mc:Choice>
              <mc:Fallback>
                <p:oleObj name="Equation" r:id="rId5" imgW="50670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5947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660077-496A-434B-80A5-DF380AD01E51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01B75B0-92DC-4E1F-97D2-09BB2B95F0E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Using mnemonic for Determinant</a:t>
            </a:r>
            <a:endParaRPr lang="zh-TW" altLang="en-US"/>
          </a:p>
        </p:txBody>
      </p:sp>
      <p:sp>
        <p:nvSpPr>
          <p:cNvPr id="286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000"/>
              <a:t>The determinant is computed by summing the products on the rightward arrows and subtracting the products on the leftward arrows</a:t>
            </a:r>
          </a:p>
          <a:p>
            <a:pPr eaLnBrk="1" hangingPunct="1">
              <a:lnSpc>
                <a:spcPct val="90000"/>
              </a:lnSpc>
            </a:pPr>
            <a:endParaRPr lang="en-US" altLang="zh-TW" sz="3000"/>
          </a:p>
          <a:p>
            <a:pPr eaLnBrk="1" hangingPunct="1">
              <a:lnSpc>
                <a:spcPct val="90000"/>
              </a:lnSpc>
            </a:pPr>
            <a:endParaRPr lang="zh-TW" altLang="en-US" sz="3000"/>
          </a:p>
          <a:p>
            <a:pPr eaLnBrk="1" hangingPunct="1">
              <a:lnSpc>
                <a:spcPct val="90000"/>
              </a:lnSpc>
            </a:pPr>
            <a:endParaRPr lang="zh-TW" altLang="en-US" sz="3000"/>
          </a:p>
          <a:p>
            <a:pPr eaLnBrk="1" hangingPunct="1">
              <a:lnSpc>
                <a:spcPct val="90000"/>
              </a:lnSpc>
            </a:pPr>
            <a:r>
              <a:rPr lang="en-US" altLang="zh-TW" sz="3000"/>
              <a:t>Remark: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/>
              <a:t>This method will not work for determinant of 4</a:t>
            </a:r>
            <a:r>
              <a:rPr lang="en-US" altLang="zh-TW" sz="2600">
                <a:sym typeface="Symbol" panose="05050102010706020507" pitchFamily="18" charset="2"/>
              </a:rPr>
              <a:t></a:t>
            </a:r>
            <a:r>
              <a:rPr lang="en-US" altLang="zh-TW" sz="2600"/>
              <a:t>4 matrices or higher!</a:t>
            </a:r>
          </a:p>
        </p:txBody>
      </p:sp>
      <p:grpSp>
        <p:nvGrpSpPr>
          <p:cNvPr id="28682" name="Group 4"/>
          <p:cNvGrpSpPr>
            <a:grpSpLocks/>
          </p:cNvGrpSpPr>
          <p:nvPr/>
        </p:nvGrpSpPr>
        <p:grpSpPr bwMode="auto">
          <a:xfrm>
            <a:off x="1639888" y="3124200"/>
            <a:ext cx="5903912" cy="1158875"/>
            <a:chOff x="1033" y="2246"/>
            <a:chExt cx="3719" cy="730"/>
          </a:xfrm>
        </p:grpSpPr>
        <p:sp>
          <p:nvSpPr>
            <p:cNvPr id="28683" name="Line 5"/>
            <p:cNvSpPr>
              <a:spLocks noChangeShapeType="1"/>
            </p:cNvSpPr>
            <p:nvPr/>
          </p:nvSpPr>
          <p:spPr bwMode="auto">
            <a:xfrm>
              <a:off x="1123" y="2427"/>
              <a:ext cx="635" cy="49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684" name="Line 6"/>
            <p:cNvSpPr>
              <a:spLocks noChangeShapeType="1"/>
            </p:cNvSpPr>
            <p:nvPr/>
          </p:nvSpPr>
          <p:spPr bwMode="auto">
            <a:xfrm flipH="1">
              <a:off x="1123" y="2427"/>
              <a:ext cx="499" cy="49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aphicFrame>
          <p:nvGraphicFramePr>
            <p:cNvPr id="28674" name="Object 7"/>
            <p:cNvGraphicFramePr>
              <a:graphicFrameLocks noChangeAspect="1"/>
            </p:cNvGraphicFramePr>
            <p:nvPr/>
          </p:nvGraphicFramePr>
          <p:xfrm>
            <a:off x="1033" y="2337"/>
            <a:ext cx="771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0" name="方程式" r:id="rId3" imgW="647640" imgH="482400" progId="Equation.3">
                    <p:embed/>
                  </p:oleObj>
                </mc:Choice>
                <mc:Fallback>
                  <p:oleObj name="方程式" r:id="rId3" imgW="647640" imgH="48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2337"/>
                          <a:ext cx="771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8"/>
            <p:cNvGraphicFramePr>
              <a:graphicFrameLocks noChangeAspect="1"/>
            </p:cNvGraphicFramePr>
            <p:nvPr/>
          </p:nvGraphicFramePr>
          <p:xfrm>
            <a:off x="3029" y="2246"/>
            <a:ext cx="1134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1" name="方程式" r:id="rId5" imgW="927000" imgH="711000" progId="Equation.3">
                    <p:embed/>
                  </p:oleObj>
                </mc:Choice>
                <mc:Fallback>
                  <p:oleObj name="方程式" r:id="rId5" imgW="927000" imgH="71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2246"/>
                          <a:ext cx="1134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9"/>
            <p:cNvGraphicFramePr>
              <a:graphicFrameLocks noChangeAspect="1"/>
            </p:cNvGraphicFramePr>
            <p:nvPr/>
          </p:nvGraphicFramePr>
          <p:xfrm>
            <a:off x="4163" y="2246"/>
            <a:ext cx="589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2" name="方程式" r:id="rId7" imgW="520560" imgH="685800" progId="Equation.3">
                    <p:embed/>
                  </p:oleObj>
                </mc:Choice>
                <mc:Fallback>
                  <p:oleObj name="方程式" r:id="rId7" imgW="520560" imgH="685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2246"/>
                          <a:ext cx="589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>
              <a:off x="3120" y="2337"/>
              <a:ext cx="907" cy="63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>
              <a:off x="3437" y="2337"/>
              <a:ext cx="907" cy="63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>
              <a:off x="3845" y="2337"/>
              <a:ext cx="907" cy="63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 flipH="1">
              <a:off x="3120" y="2337"/>
              <a:ext cx="907" cy="63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689" name="Line 14"/>
            <p:cNvSpPr>
              <a:spLocks noChangeShapeType="1"/>
            </p:cNvSpPr>
            <p:nvPr/>
          </p:nvSpPr>
          <p:spPr bwMode="auto">
            <a:xfrm flipH="1">
              <a:off x="3437" y="2337"/>
              <a:ext cx="907" cy="63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 flipH="1">
              <a:off x="3800" y="2337"/>
              <a:ext cx="907" cy="63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2-4 Example 8</a:t>
            </a:r>
            <a:endParaRPr lang="zh-TW" altLang="en-US"/>
          </a:p>
        </p:txBody>
      </p:sp>
      <p:sp>
        <p:nvSpPr>
          <p:cNvPr id="29701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zh-TW"/>
              <a:t>Evaluate the determinants of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A35F1C-442A-41EB-BA21-8E7F9A0B1674}" type="datetime1">
              <a:rPr lang="zh-TW" altLang="en-US" smtClean="0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7B950E6-63B0-440E-B450-8B939CA4D08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219200" y="1905000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Equation" r:id="rId3" imgW="838080" imgH="457200" progId="Equation.3">
                  <p:embed/>
                </p:oleObj>
              </mc:Choice>
              <mc:Fallback>
                <p:oleObj name="Equation" r:id="rId3" imgW="8380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167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3886200" y="1752600"/>
          <a:ext cx="2311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name="Equation" r:id="rId5" imgW="1155600" imgH="711000" progId="Equation.3">
                  <p:embed/>
                </p:oleObj>
              </mc:Choice>
              <mc:Fallback>
                <p:oleObj name="Equation" r:id="rId5" imgW="1155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2311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3733800"/>
            <a:ext cx="651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signed</a:t>
            </a:r>
            <a:r>
              <a:rPr lang="tr-TR" dirty="0"/>
              <a:t> </a:t>
            </a:r>
            <a:r>
              <a:rPr lang="tr-TR" dirty="0" err="1"/>
              <a:t>elementary</a:t>
            </a:r>
            <a:r>
              <a:rPr lang="tr-TR" dirty="0"/>
              <a:t> </a:t>
            </a:r>
            <a:r>
              <a:rPr lang="tr-TR" dirty="0" err="1"/>
              <a:t>products</a:t>
            </a:r>
            <a:endParaRPr lang="tr-T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B004BD-3281-4015-90D3-2BECC13217DD}" type="datetime1">
              <a:rPr lang="zh-TW" altLang="en-US"/>
              <a:pPr>
                <a:defRPr/>
              </a:pPr>
              <a:t>2021/10/19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526C9BD-963C-40B7-8B1E-1F39F873E78D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54</a:t>
            </a:fld>
            <a:endParaRPr kumimoji="0" lang="en-US" altLang="zh-TW" dirty="0">
              <a:latin typeface="Garamond" panose="02020404030301010803" pitchFamily="18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2-4 Notation and Terminology</a:t>
            </a:r>
            <a:endParaRPr lang="zh-TW" altLang="en-US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35525"/>
          </a:xfrm>
        </p:spPr>
        <p:txBody>
          <a:bodyPr/>
          <a:lstStyle/>
          <a:p>
            <a:pPr eaLnBrk="1" hangingPunct="1"/>
            <a:r>
              <a:rPr lang="en-US" altLang="zh-TW" sz="2200" dirty="0"/>
              <a:t>We note that the symbol </a:t>
            </a:r>
            <a:r>
              <a:rPr lang="en-US" altLang="zh-TW" sz="2200" dirty="0">
                <a:solidFill>
                  <a:srgbClr val="FF0000"/>
                </a:solidFill>
              </a:rPr>
              <a:t>|</a:t>
            </a:r>
            <a:r>
              <a:rPr lang="en-US" altLang="zh-TW" sz="2200" i="1" dirty="0">
                <a:solidFill>
                  <a:srgbClr val="FF0000"/>
                </a:solidFill>
              </a:rPr>
              <a:t>A</a:t>
            </a:r>
            <a:r>
              <a:rPr lang="en-US" altLang="zh-TW" sz="2200" dirty="0">
                <a:solidFill>
                  <a:srgbClr val="FF0000"/>
                </a:solidFill>
              </a:rPr>
              <a:t>|</a:t>
            </a:r>
            <a:r>
              <a:rPr lang="en-US" altLang="zh-TW" sz="2200" dirty="0"/>
              <a:t> is an alternative notation for </a:t>
            </a:r>
            <a:r>
              <a:rPr lang="en-US" altLang="zh-TW" sz="2200" dirty="0" err="1"/>
              <a:t>det</a:t>
            </a:r>
            <a:r>
              <a:rPr lang="en-US" altLang="zh-TW" sz="2200" dirty="0"/>
              <a:t>(</a:t>
            </a:r>
            <a:r>
              <a:rPr lang="en-US" altLang="zh-TW" sz="2200" i="1" dirty="0"/>
              <a:t>A</a:t>
            </a:r>
            <a:r>
              <a:rPr lang="en-US" altLang="zh-TW" sz="2200" dirty="0"/>
              <a:t>)</a:t>
            </a:r>
          </a:p>
          <a:p>
            <a:pPr eaLnBrk="1" hangingPunct="1"/>
            <a:r>
              <a:rPr lang="en-US" altLang="zh-TW" sz="2200" dirty="0"/>
              <a:t>The determinant of </a:t>
            </a:r>
            <a:r>
              <a:rPr lang="en-US" altLang="zh-TW" sz="2200" i="1" dirty="0"/>
              <a:t>A</a:t>
            </a:r>
            <a:r>
              <a:rPr lang="en-US" altLang="zh-TW" sz="2200" dirty="0"/>
              <a:t> is often written symbolically as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200" dirty="0" err="1"/>
              <a:t>det</a:t>
            </a:r>
            <a:r>
              <a:rPr lang="en-US" altLang="zh-TW" sz="2200" dirty="0"/>
              <a:t>(</a:t>
            </a:r>
            <a:r>
              <a:rPr lang="en-US" altLang="zh-TW" sz="2200" i="1" dirty="0"/>
              <a:t>A</a:t>
            </a:r>
            <a:r>
              <a:rPr lang="en-US" altLang="zh-TW" sz="2200" dirty="0"/>
              <a:t>)</a:t>
            </a:r>
            <a:r>
              <a:rPr lang="en-US" altLang="zh-TW" sz="2200" dirty="0">
                <a:sym typeface="Symbol" panose="05050102010706020507" pitchFamily="18" charset="2"/>
              </a:rPr>
              <a:t> = 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anose="05050102010706020507" pitchFamily="18" charset="2"/>
              </a:rPr>
              <a:t> </a:t>
            </a:r>
            <a:r>
              <a:rPr lang="en-US" altLang="zh-TW" sz="2200" i="1" dirty="0"/>
              <a:t>a</a:t>
            </a:r>
            <a:r>
              <a:rPr lang="en-US" altLang="zh-TW" sz="2200" baseline="-25000" dirty="0"/>
              <a:t>1</a:t>
            </a:r>
            <a:r>
              <a:rPr lang="en-US" altLang="zh-TW" sz="2200" i="1" baseline="-25000" dirty="0"/>
              <a:t>j</a:t>
            </a:r>
            <a:r>
              <a:rPr lang="en-US" altLang="zh-TW" sz="1400" baseline="-50000" dirty="0"/>
              <a:t>1</a:t>
            </a:r>
            <a:r>
              <a:rPr lang="en-US" altLang="zh-TW" sz="2200" i="1" dirty="0"/>
              <a:t>a</a:t>
            </a:r>
            <a:r>
              <a:rPr lang="en-US" altLang="zh-TW" sz="2200" baseline="-25000" dirty="0"/>
              <a:t>2</a:t>
            </a:r>
            <a:r>
              <a:rPr lang="en-US" altLang="zh-TW" sz="2200" i="1" baseline="-25000" dirty="0"/>
              <a:t>j</a:t>
            </a:r>
            <a:r>
              <a:rPr lang="en-US" altLang="zh-TW" sz="1400" baseline="-50000" dirty="0"/>
              <a:t>2</a:t>
            </a:r>
            <a:r>
              <a:rPr lang="en-US" altLang="zh-TW" sz="2200" baseline="-25000" dirty="0"/>
              <a:t> </a:t>
            </a:r>
            <a:r>
              <a:rPr lang="en-US" altLang="zh-TW" sz="2200" dirty="0">
                <a:cs typeface="Times New Roman" panose="02020603050405020304" pitchFamily="18" charset="0"/>
              </a:rPr>
              <a:t>··· </a:t>
            </a:r>
            <a:r>
              <a:rPr lang="en-US" altLang="zh-TW" sz="2200" i="1" dirty="0" err="1"/>
              <a:t>a</a:t>
            </a:r>
            <a:r>
              <a:rPr lang="en-US" altLang="zh-TW" sz="2200" i="1" baseline="-25000" dirty="0" err="1"/>
              <a:t>nj</a:t>
            </a:r>
            <a:r>
              <a:rPr lang="en-US" altLang="zh-TW" sz="1400" i="1" baseline="-50000" dirty="0" err="1"/>
              <a:t>n</a:t>
            </a:r>
            <a:endParaRPr lang="en-US" altLang="zh-TW" sz="1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/>
              <a:t>	where </a:t>
            </a:r>
            <a:r>
              <a:rPr lang="en-US" altLang="zh-TW" sz="2200" dirty="0">
                <a:sym typeface="Symbol" panose="05050102010706020507" pitchFamily="18" charset="2"/>
              </a:rPr>
              <a:t> </a:t>
            </a:r>
            <a:r>
              <a:rPr lang="en-US" altLang="zh-TW" sz="2200" dirty="0"/>
              <a:t>indicates that the terms are to be summed over all permutations (</a:t>
            </a:r>
            <a:r>
              <a:rPr lang="en-US" altLang="zh-TW" sz="2200" i="1" dirty="0"/>
              <a:t>j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 </a:t>
            </a:r>
            <a:r>
              <a:rPr lang="en-US" altLang="zh-TW" sz="2200" i="1" dirty="0"/>
              <a:t>j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, …, </a:t>
            </a:r>
            <a:r>
              <a:rPr lang="en-US" altLang="zh-TW" sz="2200" i="1" dirty="0" err="1"/>
              <a:t>j</a:t>
            </a:r>
            <a:r>
              <a:rPr lang="en-US" altLang="zh-TW" sz="2200" i="1" baseline="-25000" dirty="0" err="1"/>
              <a:t>n</a:t>
            </a:r>
            <a:r>
              <a:rPr lang="en-US" altLang="zh-TW" sz="2200" dirty="0"/>
              <a:t>) and the + or – is selected in each term according to where the permutation is even or odd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dirty="0"/>
          </a:p>
          <a:p>
            <a:pPr eaLnBrk="1" hangingPunct="1"/>
            <a:r>
              <a:rPr lang="en-US" altLang="zh-TW" sz="2200" dirty="0"/>
              <a:t>Remark:</a:t>
            </a:r>
          </a:p>
          <a:p>
            <a:pPr lvl="1" eaLnBrk="1" hangingPunct="1"/>
            <a:r>
              <a:rPr lang="en-US" altLang="zh-TW" dirty="0"/>
              <a:t>4</a:t>
            </a:r>
            <a:r>
              <a:rPr lang="en-US" altLang="zh-TW" dirty="0">
                <a:sym typeface="Symbol" panose="05050102010706020507" pitchFamily="18" charset="2"/>
              </a:rPr>
              <a:t></a:t>
            </a:r>
            <a:r>
              <a:rPr lang="en-US" altLang="zh-TW" dirty="0"/>
              <a:t>4 matrices need 4! = 24 signed elementary products</a:t>
            </a:r>
          </a:p>
          <a:p>
            <a:pPr lvl="1" eaLnBrk="1" hangingPunct="1"/>
            <a:r>
              <a:rPr lang="en-US" altLang="zh-TW" dirty="0"/>
              <a:t>10</a:t>
            </a:r>
            <a:r>
              <a:rPr lang="en-US" altLang="zh-TW" dirty="0">
                <a:sym typeface="Symbol" panose="05050102010706020507" pitchFamily="18" charset="2"/>
              </a:rPr>
              <a:t></a:t>
            </a:r>
            <a:r>
              <a:rPr lang="en-US" altLang="zh-TW" dirty="0"/>
              <a:t>10 determinant need 10! = 3628800 signed elementary products!</a:t>
            </a:r>
          </a:p>
          <a:p>
            <a:pPr lvl="1" eaLnBrk="1" hangingPunct="1"/>
            <a:r>
              <a:rPr lang="en-US" altLang="zh-TW" dirty="0"/>
              <a:t>Other methods are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Cofactor Expansion</a:t>
            </a:r>
            <a:endParaRPr lang="zh-TW" altLang="en-US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pPr eaLnBrk="1" hangingPunct="1"/>
            <a:r>
              <a:rPr lang="tr-TR" altLang="zh-TW" sz="2200" dirty="0">
                <a:sym typeface="Symbol" panose="05050102010706020507" pitchFamily="18" charset="2"/>
              </a:rPr>
              <a:t>Can </a:t>
            </a:r>
            <a:r>
              <a:rPr lang="tr-TR" altLang="zh-TW" sz="2200" dirty="0" err="1">
                <a:sym typeface="Symbol" panose="05050102010706020507" pitchFamily="18" charset="2"/>
              </a:rPr>
              <a:t>use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expansions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along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first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row</a:t>
            </a:r>
            <a:r>
              <a:rPr lang="tr-TR" altLang="zh-TW" sz="2200" dirty="0">
                <a:sym typeface="Symbol" panose="05050102010706020507" pitchFamily="18" charset="2"/>
              </a:rPr>
              <a:t>, </a:t>
            </a:r>
            <a:r>
              <a:rPr lang="tr-TR" altLang="zh-TW" sz="2200" dirty="0" err="1">
                <a:sym typeface="Symbol" panose="05050102010706020507" pitchFamily="18" charset="2"/>
              </a:rPr>
              <a:t>first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column</a:t>
            </a:r>
            <a:r>
              <a:rPr lang="tr-TR" altLang="zh-TW" sz="2200" dirty="0">
                <a:sym typeface="Symbol" panose="05050102010706020507" pitchFamily="18" charset="2"/>
              </a:rPr>
              <a:t>, </a:t>
            </a:r>
            <a:r>
              <a:rPr lang="tr-TR" altLang="zh-TW" sz="2200" dirty="0" err="1">
                <a:sym typeface="Symbol" panose="05050102010706020507" pitchFamily="18" charset="2"/>
              </a:rPr>
              <a:t>second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row</a:t>
            </a:r>
            <a:r>
              <a:rPr lang="tr-TR" altLang="zh-TW" sz="2200" dirty="0">
                <a:sym typeface="Symbol" panose="05050102010706020507" pitchFamily="18" charset="2"/>
              </a:rPr>
              <a:t>, </a:t>
            </a:r>
            <a:r>
              <a:rPr lang="tr-TR" altLang="zh-TW" sz="2200" dirty="0" err="1">
                <a:sym typeface="Symbol" panose="05050102010706020507" pitchFamily="18" charset="2"/>
              </a:rPr>
              <a:t>second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column</a:t>
            </a:r>
            <a:r>
              <a:rPr lang="tr-TR" altLang="zh-TW" sz="2200" dirty="0">
                <a:sym typeface="Symbol" panose="05050102010706020507" pitchFamily="18" charset="2"/>
              </a:rPr>
              <a:t>, </a:t>
            </a:r>
            <a:r>
              <a:rPr lang="tr-TR" altLang="zh-TW" sz="2200" dirty="0" err="1">
                <a:sym typeface="Symbol" panose="05050102010706020507" pitchFamily="18" charset="2"/>
              </a:rPr>
              <a:t>third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row</a:t>
            </a:r>
            <a:r>
              <a:rPr lang="tr-TR" altLang="zh-TW" sz="2200" dirty="0">
                <a:sym typeface="Symbol" panose="05050102010706020507" pitchFamily="18" charset="2"/>
              </a:rPr>
              <a:t>, </a:t>
            </a:r>
            <a:r>
              <a:rPr lang="tr-TR" altLang="zh-TW" sz="2200" dirty="0" err="1">
                <a:sym typeface="Symbol" panose="05050102010706020507" pitchFamily="18" charset="2"/>
              </a:rPr>
              <a:t>third</a:t>
            </a:r>
            <a:r>
              <a:rPr lang="tr-TR" altLang="zh-TW" sz="2200" dirty="0">
                <a:sym typeface="Symbol" panose="05050102010706020507" pitchFamily="18" charset="2"/>
              </a:rPr>
              <a:t> </a:t>
            </a:r>
            <a:r>
              <a:rPr lang="tr-TR" altLang="zh-TW" sz="2200" dirty="0" err="1">
                <a:sym typeface="Symbol" panose="05050102010706020507" pitchFamily="18" charset="2"/>
              </a:rPr>
              <a:t>column</a:t>
            </a:r>
            <a:r>
              <a:rPr lang="tr-TR" altLang="zh-TW" sz="2200" dirty="0">
                <a:sym typeface="Symbol" panose="05050102010706020507" pitchFamily="18" charset="2"/>
              </a:rPr>
              <a:t>:</a:t>
            </a:r>
          </a:p>
          <a:p>
            <a:pPr eaLnBrk="1" hangingPunct="1"/>
            <a:r>
              <a:rPr lang="en-US" altLang="zh-TW" sz="2200" dirty="0" err="1">
                <a:sym typeface="Symbol" panose="05050102010706020507" pitchFamily="18" charset="2"/>
              </a:rPr>
              <a:t>det</a:t>
            </a:r>
            <a:r>
              <a:rPr lang="en-US" altLang="zh-TW" sz="2200" dirty="0">
                <a:sym typeface="Symbol" panose="05050102010706020507" pitchFamily="18" charset="2"/>
              </a:rPr>
              <a:t>(A) =a</a:t>
            </a:r>
            <a:r>
              <a:rPr lang="en-US" altLang="zh-TW" sz="2200" baseline="-25000" dirty="0">
                <a:sym typeface="Symbol" panose="05050102010706020507" pitchFamily="18" charset="2"/>
              </a:rPr>
              <a:t>11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11 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12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12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13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13</a:t>
            </a:r>
            <a:r>
              <a:rPr lang="en-US" altLang="zh-TW" sz="2200" dirty="0">
                <a:sym typeface="Symbol" panose="05050102010706020507" pitchFamily="18" charset="2"/>
              </a:rPr>
              <a:t> = a</a:t>
            </a:r>
            <a:r>
              <a:rPr lang="en-US" altLang="zh-TW" sz="2200" baseline="-25000" dirty="0">
                <a:sym typeface="Symbol" panose="05050102010706020507" pitchFamily="18" charset="2"/>
              </a:rPr>
              <a:t>11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11 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21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21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31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31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sym typeface="Symbol" panose="05050102010706020507" pitchFamily="18" charset="2"/>
              </a:rPr>
              <a:t>                 =a</a:t>
            </a:r>
            <a:r>
              <a:rPr lang="en-US" altLang="zh-TW" sz="2200" baseline="-25000" dirty="0">
                <a:sym typeface="Symbol" panose="05050102010706020507" pitchFamily="18" charset="2"/>
              </a:rPr>
              <a:t>21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21 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22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22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23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23</a:t>
            </a:r>
            <a:r>
              <a:rPr lang="en-US" altLang="zh-TW" sz="2200" dirty="0">
                <a:sym typeface="Symbol" panose="05050102010706020507" pitchFamily="18" charset="2"/>
              </a:rPr>
              <a:t> = a</a:t>
            </a:r>
            <a:r>
              <a:rPr lang="en-US" altLang="zh-TW" sz="2200" baseline="-25000" dirty="0">
                <a:sym typeface="Symbol" panose="05050102010706020507" pitchFamily="18" charset="2"/>
              </a:rPr>
              <a:t>12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12 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22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22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32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sym typeface="Symbol" panose="05050102010706020507" pitchFamily="18" charset="2"/>
              </a:rPr>
              <a:t>                 =a</a:t>
            </a:r>
            <a:r>
              <a:rPr lang="en-US" altLang="zh-TW" sz="2200" baseline="-25000" dirty="0">
                <a:sym typeface="Symbol" panose="05050102010706020507" pitchFamily="18" charset="2"/>
              </a:rPr>
              <a:t>31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31 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32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32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33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33</a:t>
            </a:r>
            <a:r>
              <a:rPr lang="en-US" altLang="zh-TW" sz="2200" dirty="0">
                <a:sym typeface="Symbol" panose="05050102010706020507" pitchFamily="18" charset="2"/>
              </a:rPr>
              <a:t> = a</a:t>
            </a:r>
            <a:r>
              <a:rPr lang="en-US" altLang="zh-TW" sz="2200" baseline="-25000" dirty="0">
                <a:sym typeface="Symbol" panose="05050102010706020507" pitchFamily="18" charset="2"/>
              </a:rPr>
              <a:t>13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13 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23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23</a:t>
            </a:r>
            <a:r>
              <a:rPr lang="en-US" altLang="zh-TW" sz="2200" dirty="0">
                <a:sym typeface="Symbol" panose="05050102010706020507" pitchFamily="18" charset="2"/>
              </a:rPr>
              <a:t>+a</a:t>
            </a:r>
            <a:r>
              <a:rPr lang="en-US" altLang="zh-TW" sz="2200" baseline="-25000" dirty="0">
                <a:sym typeface="Symbol" panose="05050102010706020507" pitchFamily="18" charset="2"/>
              </a:rPr>
              <a:t>33</a:t>
            </a:r>
            <a:r>
              <a:rPr lang="en-US" altLang="zh-TW" sz="2200" dirty="0">
                <a:sym typeface="Symbol" panose="05050102010706020507" pitchFamily="18" charset="2"/>
              </a:rPr>
              <a:t>C</a:t>
            </a:r>
            <a:r>
              <a:rPr lang="en-US" altLang="zh-TW" sz="2200" baseline="-25000" dirty="0">
                <a:sym typeface="Symbol" panose="05050102010706020507" pitchFamily="18" charset="2"/>
              </a:rPr>
              <a:t>33</a:t>
            </a:r>
            <a:endParaRPr lang="en-US" altLang="zh-TW" sz="22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200" dirty="0"/>
              <a:t>Theorem 2.1.1 (Expansions by Cofactors)</a:t>
            </a:r>
          </a:p>
          <a:p>
            <a:pPr lvl="1" eaLnBrk="1" hangingPunct="1"/>
            <a:r>
              <a:rPr lang="en-US" altLang="zh-TW" sz="2000" dirty="0"/>
              <a:t>The determinant of an </a:t>
            </a:r>
            <a:r>
              <a:rPr lang="en-US" altLang="zh-TW" sz="2000" i="1" dirty="0" err="1"/>
              <a:t>n</a:t>
            </a:r>
            <a:r>
              <a:rPr lang="en-US" altLang="zh-TW" sz="2000" dirty="0" err="1">
                <a:sym typeface="Symbol" panose="05050102010706020507" pitchFamily="18" charset="2"/>
              </a:rPr>
              <a:t></a:t>
            </a:r>
            <a:r>
              <a:rPr lang="en-US" altLang="zh-TW" sz="2000" i="1" dirty="0" err="1"/>
              <a:t>n</a:t>
            </a:r>
            <a:r>
              <a:rPr lang="en-US" altLang="zh-TW" sz="2000" dirty="0"/>
              <a:t> matrix </a:t>
            </a:r>
            <a:r>
              <a:rPr lang="en-US" altLang="zh-TW" sz="2000" i="1" dirty="0"/>
              <a:t>A</a:t>
            </a:r>
            <a:r>
              <a:rPr lang="en-US" altLang="zh-TW" sz="2000" dirty="0"/>
              <a:t> can be computed by multiplying the entries in any row (or column) by their cofactors and adding the resulting products; that is, for each </a:t>
            </a:r>
            <a:r>
              <a:rPr lang="en-US" altLang="zh-TW" sz="2000" dirty="0">
                <a:sym typeface="Symbol" panose="05050102010706020507" pitchFamily="18" charset="2"/>
              </a:rPr>
              <a:t>1  </a:t>
            </a:r>
            <a:r>
              <a:rPr lang="en-US" altLang="zh-TW" sz="2000" i="1" dirty="0" err="1"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sym typeface="Symbol" panose="05050102010706020507" pitchFamily="18" charset="2"/>
              </a:rPr>
              <a:t>, </a:t>
            </a:r>
            <a:r>
              <a:rPr lang="en-US" altLang="zh-TW" sz="2000" i="1" dirty="0">
                <a:sym typeface="Symbol" panose="05050102010706020507" pitchFamily="18" charset="2"/>
              </a:rPr>
              <a:t>j </a:t>
            </a:r>
            <a:r>
              <a:rPr lang="en-US" altLang="zh-TW" sz="2000" dirty="0">
                <a:sym typeface="Symbol" panose="05050102010706020507" pitchFamily="18" charset="2"/>
              </a:rPr>
              <a:t> </a:t>
            </a:r>
            <a:r>
              <a:rPr lang="en-US" altLang="zh-TW" sz="2000" i="1" dirty="0">
                <a:sym typeface="Symbol" panose="05050102010706020507" pitchFamily="18" charset="2"/>
              </a:rPr>
              <a:t>n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z="2000" dirty="0" err="1">
                <a:solidFill>
                  <a:schemeClr val="hlink"/>
                </a:solidFill>
                <a:sym typeface="Symbol" panose="05050102010706020507" pitchFamily="18" charset="2"/>
              </a:rPr>
              <a:t>det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) = 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1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j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1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 + 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j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j 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+… +  </a:t>
            </a:r>
            <a:r>
              <a:rPr lang="en-US" altLang="zh-TW" sz="2000" i="1" dirty="0" err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i="1" baseline="-25000" dirty="0" err="1">
                <a:solidFill>
                  <a:schemeClr val="hlink"/>
                </a:solidFill>
                <a:sym typeface="Symbol" panose="05050102010706020507" pitchFamily="18" charset="2"/>
              </a:rPr>
              <a:t>nj</a:t>
            </a:r>
            <a:r>
              <a:rPr lang="en-US" altLang="zh-TW" sz="2000" i="1" dirty="0" err="1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TW" sz="2000" i="1" baseline="-25000" dirty="0" err="1">
                <a:solidFill>
                  <a:schemeClr val="hlink"/>
                </a:solidFill>
                <a:sym typeface="Symbol" panose="05050102010706020507" pitchFamily="18" charset="2"/>
              </a:rPr>
              <a:t>nj</a:t>
            </a:r>
            <a:endParaRPr lang="en-US" altLang="zh-TW" sz="2000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(cofactor expansion along the </a:t>
            </a:r>
            <a:r>
              <a:rPr lang="en-US" altLang="zh-TW" sz="2000" i="1" dirty="0" err="1">
                <a:sym typeface="Symbol" panose="05050102010706020507" pitchFamily="18" charset="2"/>
              </a:rPr>
              <a:t>j</a:t>
            </a:r>
            <a:r>
              <a:rPr lang="en-US" altLang="zh-TW" sz="2000" dirty="0" err="1">
                <a:sym typeface="Symbol" panose="05050102010706020507" pitchFamily="18" charset="2"/>
              </a:rPr>
              <a:t>th</a:t>
            </a:r>
            <a:r>
              <a:rPr lang="en-US" altLang="zh-TW" sz="2000" dirty="0">
                <a:sym typeface="Symbol" panose="05050102010706020507" pitchFamily="18" charset="2"/>
              </a:rPr>
              <a:t> column)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	</a:t>
            </a:r>
            <a:r>
              <a:rPr lang="tr-TR" altLang="zh-TW" sz="2000" dirty="0" err="1">
                <a:sym typeface="Symbol" panose="05050102010706020507" pitchFamily="18" charset="2"/>
              </a:rPr>
              <a:t>or</a:t>
            </a:r>
            <a:endParaRPr lang="en-US" altLang="zh-TW" sz="2000" dirty="0">
              <a:sym typeface="Symbol" panose="05050102010706020507" pitchFamily="18" charset="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z="2000" dirty="0" err="1">
                <a:solidFill>
                  <a:schemeClr val="hlink"/>
                </a:solidFill>
                <a:sym typeface="Symbol" panose="05050102010706020507" pitchFamily="18" charset="2"/>
              </a:rPr>
              <a:t>det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) = 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1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 + 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zh-TW" sz="2000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  <a:sym typeface="Symbol" panose="05050102010706020507" pitchFamily="18" charset="2"/>
              </a:rPr>
              <a:t>+… +  </a:t>
            </a:r>
            <a:r>
              <a:rPr lang="en-US" altLang="zh-TW" sz="2000" i="1" dirty="0" err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TW" sz="2000" i="1" baseline="-25000" dirty="0" err="1">
                <a:solidFill>
                  <a:schemeClr val="hlink"/>
                </a:solidFill>
                <a:sym typeface="Symbol" panose="05050102010706020507" pitchFamily="18" charset="2"/>
              </a:rPr>
              <a:t>in</a:t>
            </a:r>
            <a:r>
              <a:rPr lang="en-US" altLang="zh-TW" sz="2000" i="1" dirty="0" err="1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TW" sz="2000" i="1" baseline="-25000" dirty="0" err="1">
                <a:solidFill>
                  <a:schemeClr val="hlink"/>
                </a:solidFill>
                <a:sym typeface="Symbol" panose="05050102010706020507" pitchFamily="18" charset="2"/>
              </a:rPr>
              <a:t>in</a:t>
            </a:r>
            <a:endParaRPr lang="en-US" altLang="zh-TW" sz="2000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(cofactor expansion along the </a:t>
            </a:r>
            <a:r>
              <a:rPr lang="en-US" altLang="zh-TW" sz="2000" i="1" dirty="0" err="1">
                <a:sym typeface="Symbol" panose="05050102010706020507" pitchFamily="18" charset="2"/>
              </a:rPr>
              <a:t>i</a:t>
            </a:r>
            <a:r>
              <a:rPr lang="en-US" altLang="zh-TW" sz="2000" dirty="0" err="1">
                <a:sym typeface="Symbol" panose="05050102010706020507" pitchFamily="18" charset="2"/>
              </a:rPr>
              <a:t>th</a:t>
            </a:r>
            <a:r>
              <a:rPr lang="en-US" altLang="zh-TW" sz="2000" dirty="0">
                <a:sym typeface="Symbol" panose="05050102010706020507" pitchFamily="18" charset="2"/>
              </a:rPr>
              <a:t> row)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C94CBC0-2A08-4B9D-AF2E-3700543A930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57377"/>
              </p:ext>
            </p:extLst>
          </p:nvPr>
        </p:nvGraphicFramePr>
        <p:xfrm>
          <a:off x="5459506" y="4093325"/>
          <a:ext cx="1860358" cy="111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" name="Equation" r:id="rId3" imgW="1320480" imgH="914400" progId="Equation.3">
                  <p:embed/>
                </p:oleObj>
              </mc:Choice>
              <mc:Fallback>
                <p:oleObj name="Equation" r:id="rId3" imgW="1320480" imgH="9144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506" y="4093325"/>
                        <a:ext cx="1860358" cy="111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rot="5400000">
            <a:off x="6532843" y="4242438"/>
            <a:ext cx="0" cy="111632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Example 3 &amp; 4</a:t>
            </a:r>
            <a:endParaRPr lang="zh-TW" altLang="en-US"/>
          </a:p>
        </p:txBody>
      </p:sp>
      <p:sp>
        <p:nvSpPr>
          <p:cNvPr id="4101" name="內容版面配置區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3</a:t>
            </a:r>
          </a:p>
          <a:p>
            <a:pPr lvl="1" eaLnBrk="1" hangingPunct="1"/>
            <a:r>
              <a:rPr lang="en-US" altLang="zh-TW" dirty="0"/>
              <a:t>cofactor expansion along the first column of A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Example 4</a:t>
            </a:r>
          </a:p>
          <a:p>
            <a:pPr lvl="1" eaLnBrk="1" hangingPunct="1"/>
            <a:r>
              <a:rPr lang="en-US" altLang="zh-TW" dirty="0"/>
              <a:t>smart choice of row or </a:t>
            </a:r>
            <a:r>
              <a:rPr lang="en-US" altLang="zh-TW" dirty="0" smtClean="0"/>
              <a:t>column</a:t>
            </a:r>
            <a:r>
              <a:rPr lang="tr-TR" altLang="zh-TW" dirty="0" smtClean="0"/>
              <a:t>: contains the most number of zeroes</a:t>
            </a:r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 err="1"/>
              <a:t>det</a:t>
            </a:r>
            <a:r>
              <a:rPr lang="en-US" altLang="zh-TW" dirty="0"/>
              <a:t>(A) = 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F9A8320-25E1-4CFC-A63F-5143282B931E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33400" y="2133600"/>
          <a:ext cx="8050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Equation" r:id="rId5" imgW="5854680" imgH="711000" progId="Equation.3">
                  <p:embed/>
                </p:oleObj>
              </mc:Choice>
              <mc:Fallback>
                <p:oleObj name="Equation" r:id="rId5" imgW="585468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0502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322641"/>
              </p:ext>
            </p:extLst>
          </p:nvPr>
        </p:nvGraphicFramePr>
        <p:xfrm>
          <a:off x="3666296" y="4114800"/>
          <a:ext cx="1860358" cy="111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Equation" r:id="rId7" imgW="1320480" imgH="914400" progId="Equation.3">
                  <p:embed/>
                </p:oleObj>
              </mc:Choice>
              <mc:Fallback>
                <p:oleObj name="Equation" r:id="rId7" imgW="13204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296" y="4114800"/>
                        <a:ext cx="1860358" cy="111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2200" y="5368255"/>
                <a:ext cx="669093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/>
                  <a:t>Ans:1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      0   −1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  −2       1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2      0        1</m:t>
                            </m:r>
                          </m:e>
                        </m:eqAr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begChr m:val="|"/>
                        <m:endChr m:val="|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   −1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2         1</m:t>
                            </m:r>
                          </m:e>
                        </m:eqAr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(2))=−6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68255"/>
                <a:ext cx="6690934" cy="732573"/>
              </a:xfrm>
              <a:prstGeom prst="rect">
                <a:avLst/>
              </a:prstGeom>
              <a:blipFill>
                <a:blip r:embed="rId8"/>
                <a:stretch>
                  <a:fillRect l="-218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72942"/>
              </p:ext>
            </p:extLst>
          </p:nvPr>
        </p:nvGraphicFramePr>
        <p:xfrm>
          <a:off x="1066801" y="4114801"/>
          <a:ext cx="2057400" cy="123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Equation" r:id="rId9" imgW="1320480" imgH="914400" progId="Equation.3">
                  <p:embed/>
                </p:oleObj>
              </mc:Choice>
              <mc:Fallback>
                <p:oleObj name="Equation" r:id="rId9" imgW="1320480" imgH="9144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4114801"/>
                        <a:ext cx="2057400" cy="1231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565995" y="4114800"/>
            <a:ext cx="0" cy="11163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801236" y="3963038"/>
            <a:ext cx="0" cy="11163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062" y="4114800"/>
            <a:ext cx="0" cy="11163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532843" y="3963038"/>
            <a:ext cx="0" cy="11163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06236" y="4114800"/>
            <a:ext cx="0" cy="111632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CCF90F-4582-4ECA-B78F-D79A5308152A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Algebra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29400" y="6243638"/>
            <a:ext cx="2057400" cy="828674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EFBAD28-8EA6-41CE-8EB0-5C5F0FE3DE2F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2-1 Adjoint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1172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If </a:t>
                </a:r>
                <a:r>
                  <a:rPr lang="en-US" altLang="zh-TW" sz="2400" i="1" dirty="0"/>
                  <a:t>A</a:t>
                </a:r>
                <a:r>
                  <a:rPr lang="en-US" altLang="zh-TW" sz="2400" dirty="0"/>
                  <a:t> is any </a:t>
                </a:r>
                <a:r>
                  <a:rPr lang="en-US" altLang="zh-TW" sz="2400" i="1" dirty="0" err="1"/>
                  <a:t>n</a:t>
                </a:r>
                <a:r>
                  <a:rPr lang="en-US" altLang="zh-TW" sz="2400" dirty="0" err="1">
                    <a:sym typeface="Symbol" panose="05050102010706020507" pitchFamily="18" charset="2"/>
                  </a:rPr>
                  <a:t></a:t>
                </a:r>
                <a:r>
                  <a:rPr lang="en-US" altLang="zh-TW" sz="2400" i="1" dirty="0" err="1"/>
                  <a:t>n</a:t>
                </a:r>
                <a:r>
                  <a:rPr lang="en-US" altLang="zh-TW" sz="2400" dirty="0"/>
                  <a:t> matrix and </a:t>
                </a:r>
                <a:r>
                  <a:rPr lang="en-US" altLang="zh-TW" sz="2400" i="1" dirty="0" err="1"/>
                  <a:t>C</a:t>
                </a:r>
                <a:r>
                  <a:rPr lang="en-US" altLang="zh-TW" sz="2400" i="1" baseline="-25000" dirty="0" err="1"/>
                  <a:t>ij</a:t>
                </a:r>
                <a:r>
                  <a:rPr lang="en-US" altLang="zh-TW" sz="2400" i="1" baseline="-25000" dirty="0"/>
                  <a:t> </a:t>
                </a:r>
                <a:r>
                  <a:rPr lang="en-US" altLang="zh-TW" sz="2400" dirty="0"/>
                  <a:t>is the cofactor of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ij</a:t>
                </a:r>
                <a:r>
                  <a:rPr lang="en-US" altLang="zh-TW" sz="2400" dirty="0"/>
                  <a:t>, then the matrix</a:t>
                </a:r>
                <a:br>
                  <a:rPr lang="en-US" altLang="zh-TW" sz="2400" dirty="0"/>
                </a:b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en-US" altLang="zh-TW" sz="2400" dirty="0"/>
                  <a:t/>
                </a:r>
                <a:br>
                  <a:rPr lang="en-US" altLang="zh-TW" sz="2400" dirty="0"/>
                </a:br>
                <a:r>
                  <a:rPr lang="en-US" altLang="zh-TW" sz="2400" dirty="0"/>
                  <a:t>is called the 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matrix of cofactors from A</a:t>
                </a:r>
                <a:r>
                  <a:rPr lang="en-US" altLang="zh-TW" sz="2400" dirty="0"/>
                  <a:t>. The transpose of this matrix is called the </a:t>
                </a:r>
                <a:r>
                  <a:rPr lang="en-US" altLang="zh-TW" sz="2400" i="1" dirty="0" err="1">
                    <a:solidFill>
                      <a:srgbClr val="FF0000"/>
                    </a:solidFill>
                  </a:rPr>
                  <a:t>adjoint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 of A </a:t>
                </a:r>
                <a:r>
                  <a:rPr lang="en-US" altLang="zh-TW" sz="2400" dirty="0"/>
                  <a:t>and is denoted by </a:t>
                </a:r>
                <a:r>
                  <a:rPr lang="en-US" altLang="zh-TW" sz="2400" i="1" dirty="0" err="1">
                    <a:solidFill>
                      <a:srgbClr val="FF0000"/>
                    </a:solidFill>
                  </a:rPr>
                  <a:t>adj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(A)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Remarks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dirty="0"/>
                  <a:t>If one multiplies the entries in any row by the corresponding cofactors from a </a:t>
                </a:r>
                <a:r>
                  <a:rPr lang="en-US" altLang="zh-TW" dirty="0">
                    <a:solidFill>
                      <a:srgbClr val="1D22F7"/>
                    </a:solidFill>
                  </a:rPr>
                  <a:t>different</a:t>
                </a:r>
                <a:r>
                  <a:rPr lang="en-US" altLang="zh-TW" dirty="0"/>
                  <a:t> row, the sum of these products is always </a:t>
                </a:r>
                <a:r>
                  <a:rPr lang="en-US" altLang="zh-TW" dirty="0">
                    <a:solidFill>
                      <a:srgbClr val="1D22F7"/>
                    </a:solidFill>
                  </a:rPr>
                  <a:t>zero</a:t>
                </a:r>
                <a:r>
                  <a:rPr lang="tr-TR" altLang="zh-TW" dirty="0"/>
                  <a:t>, </a:t>
                </a:r>
                <a:r>
                  <a:rPr lang="tr-TR" altLang="zh-TW" dirty="0" err="1"/>
                  <a:t>i.e</a:t>
                </a:r>
                <a:r>
                  <a:rPr lang="tr-TR" altLang="zh-TW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altLang="zh-TW" b="0" dirty="0"/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tr-TR" altLang="zh-TW" dirty="0"/>
                  <a:t>Adding </a:t>
                </a:r>
                <a:r>
                  <a:rPr lang="tr-TR" altLang="zh-TW" dirty="0" err="1"/>
                  <a:t>one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row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to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another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does</a:t>
                </a:r>
                <a:r>
                  <a:rPr lang="tr-TR" altLang="zh-TW" dirty="0"/>
                  <a:t> not </a:t>
                </a:r>
                <a:r>
                  <a:rPr lang="tr-TR" altLang="zh-TW" dirty="0" err="1"/>
                  <a:t>change</a:t>
                </a:r>
                <a:r>
                  <a:rPr lang="tr-TR" altLang="zh-TW" dirty="0"/>
                  <a:t> determinant.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zh-TW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tr-TR" altLang="zh-TW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tr-TR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altLang="zh-TW" dirty="0"/>
                  <a:t>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51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11725"/>
              </a:xfrm>
              <a:blipFill>
                <a:blip r:embed="rId3"/>
                <a:stretch>
                  <a:fillRect l="-296" t="-1863" b="-182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197225" y="1752600"/>
          <a:ext cx="22939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方程式" r:id="rId4" imgW="1346040" imgH="939600" progId="Equation.3">
                  <p:embed/>
                </p:oleObj>
              </mc:Choice>
              <mc:Fallback>
                <p:oleObj name="方程式" r:id="rId4" imgW="13460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752600"/>
                        <a:ext cx="22939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2-1 Example 5</a:t>
            </a:r>
            <a:r>
              <a:rPr lang="tr-TR" altLang="zh-TW" dirty="0"/>
              <a:t>: </a:t>
            </a:r>
            <a:r>
              <a:rPr lang="tr-TR" altLang="zh-TW" dirty="0" err="1"/>
              <a:t>Another</a:t>
            </a:r>
            <a:r>
              <a:rPr lang="tr-TR" altLang="zh-TW" dirty="0"/>
              <a:t> </a:t>
            </a:r>
            <a:r>
              <a:rPr lang="tr-TR" altLang="zh-TW" dirty="0" err="1"/>
              <a:t>look</a:t>
            </a:r>
            <a:r>
              <a:rPr lang="tr-TR" altLang="zh-TW" dirty="0"/>
              <a:t> at </a:t>
            </a:r>
            <a:r>
              <a:rPr lang="tr-TR" altLang="zh-TW" dirty="0" err="1"/>
              <a:t>the</a:t>
            </a:r>
            <a:r>
              <a:rPr lang="tr-TR" altLang="zh-TW" dirty="0"/>
              <a:t> </a:t>
            </a:r>
            <a:r>
              <a:rPr lang="tr-TR" altLang="zh-TW" dirty="0" err="1"/>
              <a:t>remark</a:t>
            </a:r>
            <a:endParaRPr lang="zh-TW" altLang="en-US" dirty="0"/>
          </a:p>
        </p:txBody>
      </p:sp>
      <p:sp>
        <p:nvSpPr>
          <p:cNvPr id="6149" name="內容版面配置區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7925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 </a:t>
            </a:r>
            <a:r>
              <a:rPr lang="en-US" altLang="zh-TW" sz="2400" i="1" dirty="0">
                <a:sym typeface="Symbol" panose="05050102010706020507" pitchFamily="18" charset="2"/>
              </a:rPr>
              <a:t>a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11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31</a:t>
            </a:r>
            <a:r>
              <a:rPr lang="en-US" altLang="zh-TW" sz="2400" i="1" dirty="0">
                <a:sym typeface="Symbol" panose="05050102010706020507" pitchFamily="18" charset="2"/>
              </a:rPr>
              <a:t> + a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12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32 </a:t>
            </a:r>
            <a:r>
              <a:rPr lang="en-US" altLang="zh-TW" sz="2400" i="1" dirty="0">
                <a:sym typeface="Symbol" panose="05050102010706020507" pitchFamily="18" charset="2"/>
              </a:rPr>
              <a:t>+ a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13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33 </a:t>
            </a:r>
            <a:r>
              <a:rPr lang="en-US" altLang="zh-TW" sz="2400" i="1" dirty="0">
                <a:sym typeface="Symbol" panose="05050102010706020507" pitchFamily="18" charset="2"/>
              </a:rPr>
              <a:t>= ?</a:t>
            </a:r>
          </a:p>
          <a:p>
            <a:pPr lvl="1" eaLnBrk="1" hangingPunct="1"/>
            <a:endParaRPr lang="en-US" altLang="zh-TW" sz="2400" i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tr-TR" altLang="zh-TW" sz="2400" i="1" dirty="0" err="1">
                <a:sym typeface="Symbol" panose="05050102010706020507" pitchFamily="18" charset="2"/>
              </a:rPr>
              <a:t>Ans</a:t>
            </a:r>
            <a:r>
              <a:rPr lang="tr-TR" altLang="zh-TW" sz="2400" i="1" dirty="0">
                <a:sym typeface="Symbol" panose="05050102010706020507" pitchFamily="18" charset="2"/>
              </a:rPr>
              <a:t>: </a:t>
            </a:r>
            <a:r>
              <a:rPr lang="en-US" altLang="zh-TW" sz="2400" i="1" dirty="0">
                <a:sym typeface="Symbol" panose="05050102010706020507" pitchFamily="18" charset="2"/>
              </a:rPr>
              <a:t>Let </a:t>
            </a:r>
            <a:endParaRPr lang="tr-TR" altLang="zh-TW" sz="2400" i="1" dirty="0">
              <a:sym typeface="Symbol" panose="05050102010706020507" pitchFamily="18" charset="2"/>
            </a:endParaRPr>
          </a:p>
          <a:p>
            <a:pPr lvl="1" eaLnBrk="1" hangingPunct="1"/>
            <a:endParaRPr lang="tr-TR" altLang="zh-TW" sz="2400" i="1" dirty="0">
              <a:sym typeface="Symbol" panose="05050102010706020507" pitchFamily="18" charset="2"/>
            </a:endParaRPr>
          </a:p>
          <a:p>
            <a:pPr lvl="1" eaLnBrk="1" hangingPunct="1"/>
            <a:endParaRPr lang="tr-TR" altLang="zh-TW" sz="2400" i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tr-TR" altLang="zh-TW" sz="2400" i="1" dirty="0" err="1">
                <a:sym typeface="Symbol" panose="05050102010706020507" pitchFamily="18" charset="2"/>
              </a:rPr>
              <a:t>det</a:t>
            </a:r>
            <a:r>
              <a:rPr lang="tr-TR" altLang="zh-TW" sz="2400" i="1" dirty="0">
                <a:sym typeface="Symbol" panose="05050102010706020507" pitchFamily="18" charset="2"/>
              </a:rPr>
              <a:t>(A’)=</a:t>
            </a:r>
            <a:r>
              <a:rPr lang="en-US" altLang="zh-TW" sz="2400" i="1" dirty="0">
                <a:sym typeface="Symbol" panose="05050102010706020507" pitchFamily="18" charset="2"/>
              </a:rPr>
              <a:t> a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11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31</a:t>
            </a:r>
            <a:r>
              <a:rPr lang="en-US" altLang="zh-TW" sz="2400" i="1" dirty="0">
                <a:sym typeface="Symbol" panose="05050102010706020507" pitchFamily="18" charset="2"/>
              </a:rPr>
              <a:t> + a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12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32 </a:t>
            </a:r>
            <a:r>
              <a:rPr lang="en-US" altLang="zh-TW" sz="2400" i="1" dirty="0">
                <a:sym typeface="Symbol" panose="05050102010706020507" pitchFamily="18" charset="2"/>
              </a:rPr>
              <a:t>+ a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13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i="1" baseline="-25000" dirty="0">
                <a:sym typeface="Symbol" panose="05050102010706020507" pitchFamily="18" charset="2"/>
              </a:rPr>
              <a:t>33</a:t>
            </a:r>
            <a:r>
              <a:rPr lang="tr-TR" altLang="zh-TW" sz="2400" i="1" dirty="0">
                <a:sym typeface="Symbol" panose="05050102010706020507" pitchFamily="18" charset="2"/>
              </a:rPr>
              <a:t> =0 since </a:t>
            </a:r>
            <a:r>
              <a:rPr lang="tr-TR" altLang="zh-TW" sz="2400" i="1" dirty="0" err="1">
                <a:sym typeface="Symbol" panose="05050102010706020507" pitchFamily="18" charset="2"/>
              </a:rPr>
              <a:t>two</a:t>
            </a:r>
            <a:r>
              <a:rPr lang="tr-TR" altLang="zh-TW" sz="2400" i="1" dirty="0">
                <a:sym typeface="Symbol" panose="05050102010706020507" pitchFamily="18" charset="2"/>
              </a:rPr>
              <a:t> </a:t>
            </a:r>
            <a:r>
              <a:rPr lang="tr-TR" altLang="zh-TW" sz="2400" i="1" dirty="0" err="1">
                <a:sym typeface="Symbol" panose="05050102010706020507" pitchFamily="18" charset="2"/>
              </a:rPr>
              <a:t>rows</a:t>
            </a:r>
            <a:r>
              <a:rPr lang="tr-TR" altLang="zh-TW" sz="2400" i="1" dirty="0">
                <a:sym typeface="Symbol" panose="05050102010706020507" pitchFamily="18" charset="2"/>
              </a:rPr>
              <a:t> </a:t>
            </a:r>
            <a:r>
              <a:rPr lang="tr-TR" altLang="zh-TW" sz="2400" i="1" dirty="0" err="1">
                <a:sym typeface="Symbol" panose="05050102010706020507" pitchFamily="18" charset="2"/>
              </a:rPr>
              <a:t>are</a:t>
            </a:r>
            <a:r>
              <a:rPr lang="tr-TR" altLang="zh-TW" sz="2400" i="1" dirty="0">
                <a:sym typeface="Symbol" panose="05050102010706020507" pitchFamily="18" charset="2"/>
              </a:rPr>
              <a:t> </a:t>
            </a:r>
            <a:r>
              <a:rPr lang="tr-TR" altLang="zh-TW" sz="2400" i="1" dirty="0" err="1">
                <a:sym typeface="Symbol" panose="05050102010706020507" pitchFamily="18" charset="2"/>
              </a:rPr>
              <a:t>identical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230FA-1B2A-4B1F-8A33-54B99FEC8A3E}" type="datetime1">
              <a:rPr lang="zh-TW" altLang="en-US"/>
              <a:pPr>
                <a:defRPr/>
              </a:pPr>
              <a:t>2021/10/19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Elementary Linear Algebra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F98C83-6733-4E5E-A1DE-D9D8FD2BE9C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00200" y="1600200"/>
          <a:ext cx="261778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3" imgW="1257120" imgH="711000" progId="Equation.3">
                  <p:embed/>
                </p:oleObj>
              </mc:Choice>
              <mc:Fallback>
                <p:oleObj name="Equation" r:id="rId3" imgW="12571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617788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38326"/>
              </p:ext>
            </p:extLst>
          </p:nvPr>
        </p:nvGraphicFramePr>
        <p:xfrm>
          <a:off x="2209800" y="3884612"/>
          <a:ext cx="264477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5" imgW="1269720" imgH="711000" progId="Equation.3">
                  <p:embed/>
                </p:oleObj>
              </mc:Choice>
              <mc:Fallback>
                <p:oleObj name="Equation" r:id="rId5" imgW="126972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4612"/>
                        <a:ext cx="2644775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6766</TotalTime>
  <Words>2965</Words>
  <Application>Microsoft Office PowerPoint</Application>
  <PresentationFormat>On-screen Show (4:3)</PresentationFormat>
  <Paragraphs>666</Paragraphs>
  <Slides>54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Cambria Math</vt:lpstr>
      <vt:lpstr>Garamond</vt:lpstr>
      <vt:lpstr>新細明體</vt:lpstr>
      <vt:lpstr>Symbol</vt:lpstr>
      <vt:lpstr>Times New Roman</vt:lpstr>
      <vt:lpstr>Wingdings</vt:lpstr>
      <vt:lpstr>Edge</vt:lpstr>
      <vt:lpstr>Denklem</vt:lpstr>
      <vt:lpstr>Equation</vt:lpstr>
      <vt:lpstr>方程式</vt:lpstr>
      <vt:lpstr>Elementary Linear Algebra  Anton &amp; Rorres, 9th Edition</vt:lpstr>
      <vt:lpstr>Chapter Content</vt:lpstr>
      <vt:lpstr>2-1 Minor and Cofactor</vt:lpstr>
      <vt:lpstr>2-1 Example 1</vt:lpstr>
      <vt:lpstr>2-1 Cofactor Expansion</vt:lpstr>
      <vt:lpstr>2-1 Cofactor Expansion</vt:lpstr>
      <vt:lpstr>2-1 Example 3 &amp; 4</vt:lpstr>
      <vt:lpstr>2-1 Adjoint of a Matrix</vt:lpstr>
      <vt:lpstr>2-1 Example 5: Another look at the remark</vt:lpstr>
      <vt:lpstr>2-1 Example 6 : Use of adjoint in matrix inverse</vt:lpstr>
      <vt:lpstr>Theorem 2.1.2  (Inverse of a Matrix using its Adjoint)</vt:lpstr>
      <vt:lpstr>Theorem 2.1.3</vt:lpstr>
      <vt:lpstr>2-1 Prove Theorem 1.7.1c</vt:lpstr>
      <vt:lpstr>2-1 Prove Theorem 1.7.1d</vt:lpstr>
      <vt:lpstr>Demo of proof.</vt:lpstr>
      <vt:lpstr>Theorem 2.1.4 (Cramer’s Rule) </vt:lpstr>
      <vt:lpstr>2-1 Example 9</vt:lpstr>
      <vt:lpstr>Chapter Content</vt:lpstr>
      <vt:lpstr>Theorems </vt:lpstr>
      <vt:lpstr>Theorem 2.2.3 (Elementary Row Operations)</vt:lpstr>
      <vt:lpstr>PowerPoint Presentation</vt:lpstr>
      <vt:lpstr>Theorem 2.2.3 (Elementary Row Operations)</vt:lpstr>
      <vt:lpstr>2-2 Example of Theorem 2.2.3</vt:lpstr>
      <vt:lpstr>Theorem 2.2.4 (Elementary Matrices)</vt:lpstr>
      <vt:lpstr>Theorem 2.2.5  (Matrices with Proportional Rows or Columns) </vt:lpstr>
      <vt:lpstr>2-2 Example 4  (Using Row Reduction to Evaluate a Determinant)</vt:lpstr>
      <vt:lpstr>2-2 Example 4 (continue) </vt:lpstr>
      <vt:lpstr>2-2 Example 5</vt:lpstr>
      <vt:lpstr>2-2 Example 6</vt:lpstr>
      <vt:lpstr>PowerPoint Presentation</vt:lpstr>
      <vt:lpstr>Chapter Content</vt:lpstr>
      <vt:lpstr>2-3 Basic Properties of Determinant</vt:lpstr>
      <vt:lpstr>2-3 Example 1</vt:lpstr>
      <vt:lpstr>Theorems 2.3.1</vt:lpstr>
      <vt:lpstr>2-3 Example  2 </vt:lpstr>
      <vt:lpstr>Lemma 2.3.2</vt:lpstr>
      <vt:lpstr>Lemma 2.3.2</vt:lpstr>
      <vt:lpstr>Theorem 2.3.3  (Determinant Test for Invertibility) </vt:lpstr>
      <vt:lpstr>Theorem 2.3.4</vt:lpstr>
      <vt:lpstr>PowerPoint Presentation</vt:lpstr>
      <vt:lpstr>Theorem 2.3.5 </vt:lpstr>
      <vt:lpstr>Theorem 2.3.8 (Equivalent Statements)</vt:lpstr>
      <vt:lpstr>Alternative method to determine determinants</vt:lpstr>
      <vt:lpstr>2-4 Permutation</vt:lpstr>
      <vt:lpstr>2-4 Inversion </vt:lpstr>
      <vt:lpstr>2-4 Example 3</vt:lpstr>
      <vt:lpstr>2-4 Classifying Permutations</vt:lpstr>
      <vt:lpstr>2-4 Elementary Product</vt:lpstr>
      <vt:lpstr>2-4 Signed Elementary Product</vt:lpstr>
      <vt:lpstr>2-4 Example 6</vt:lpstr>
      <vt:lpstr>2-4 Determinant</vt:lpstr>
      <vt:lpstr>2-4 Using mnemonic for Determinant</vt:lpstr>
      <vt:lpstr>2-4 Example 8</vt:lpstr>
      <vt:lpstr>2-4 Notation and Terminology</vt:lpstr>
    </vt:vector>
  </TitlesOfParts>
  <Company>National Chung Cheng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Huei-Yung Lin</dc:creator>
  <cp:lastModifiedBy>Ulug Bayazit</cp:lastModifiedBy>
  <cp:revision>658</cp:revision>
  <cp:lastPrinted>1601-01-01T00:00:00Z</cp:lastPrinted>
  <dcterms:created xsi:type="dcterms:W3CDTF">2004-09-02T14:18:10Z</dcterms:created>
  <dcterms:modified xsi:type="dcterms:W3CDTF">2021-10-19T07:28:25Z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