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9" r:id="rId1"/>
  </p:sldMasterIdLst>
  <p:notesMasterIdLst>
    <p:notesMasterId r:id="rId123"/>
  </p:notesMasterIdLst>
  <p:handoutMasterIdLst>
    <p:handoutMasterId r:id="rId124"/>
  </p:handoutMasterIdLst>
  <p:sldIdLst>
    <p:sldId id="350" r:id="rId2"/>
    <p:sldId id="257" r:id="rId3"/>
    <p:sldId id="286" r:id="rId4"/>
    <p:sldId id="345" r:id="rId5"/>
    <p:sldId id="258" r:id="rId6"/>
    <p:sldId id="259" r:id="rId7"/>
    <p:sldId id="260" r:id="rId8"/>
    <p:sldId id="287" r:id="rId9"/>
    <p:sldId id="261" r:id="rId10"/>
    <p:sldId id="262" r:id="rId11"/>
    <p:sldId id="263" r:id="rId12"/>
    <p:sldId id="351" r:id="rId13"/>
    <p:sldId id="264" r:id="rId14"/>
    <p:sldId id="265" r:id="rId15"/>
    <p:sldId id="266" r:id="rId16"/>
    <p:sldId id="267" r:id="rId17"/>
    <p:sldId id="352" r:id="rId18"/>
    <p:sldId id="268" r:id="rId19"/>
    <p:sldId id="269" r:id="rId20"/>
    <p:sldId id="376" r:id="rId21"/>
    <p:sldId id="270" r:id="rId22"/>
    <p:sldId id="271" r:id="rId23"/>
    <p:sldId id="272" r:id="rId24"/>
    <p:sldId id="273" r:id="rId25"/>
    <p:sldId id="355" r:id="rId26"/>
    <p:sldId id="274" r:id="rId27"/>
    <p:sldId id="356" r:id="rId28"/>
    <p:sldId id="275" r:id="rId29"/>
    <p:sldId id="276" r:id="rId30"/>
    <p:sldId id="277" r:id="rId31"/>
    <p:sldId id="278" r:id="rId32"/>
    <p:sldId id="279" r:id="rId33"/>
    <p:sldId id="354" r:id="rId34"/>
    <p:sldId id="280" r:id="rId35"/>
    <p:sldId id="358" r:id="rId36"/>
    <p:sldId id="349" r:id="rId37"/>
    <p:sldId id="282" r:id="rId38"/>
    <p:sldId id="353" r:id="rId39"/>
    <p:sldId id="283" r:id="rId40"/>
    <p:sldId id="284" r:id="rId41"/>
    <p:sldId id="288" r:id="rId42"/>
    <p:sldId id="377" r:id="rId43"/>
    <p:sldId id="359" r:id="rId44"/>
    <p:sldId id="289" r:id="rId45"/>
    <p:sldId id="361" r:id="rId46"/>
    <p:sldId id="362" r:id="rId47"/>
    <p:sldId id="360" r:id="rId48"/>
    <p:sldId id="291" r:id="rId49"/>
    <p:sldId id="363" r:id="rId50"/>
    <p:sldId id="364" r:id="rId51"/>
    <p:sldId id="293" r:id="rId52"/>
    <p:sldId id="294" r:id="rId53"/>
    <p:sldId id="295" r:id="rId54"/>
    <p:sldId id="296" r:id="rId55"/>
    <p:sldId id="378" r:id="rId56"/>
    <p:sldId id="297" r:id="rId57"/>
    <p:sldId id="298" r:id="rId58"/>
    <p:sldId id="299" r:id="rId59"/>
    <p:sldId id="300" r:id="rId60"/>
    <p:sldId id="379" r:id="rId61"/>
    <p:sldId id="302" r:id="rId62"/>
    <p:sldId id="380" r:id="rId63"/>
    <p:sldId id="303" r:id="rId64"/>
    <p:sldId id="381" r:id="rId65"/>
    <p:sldId id="304" r:id="rId66"/>
    <p:sldId id="305" r:id="rId67"/>
    <p:sldId id="306" r:id="rId68"/>
    <p:sldId id="307" r:id="rId69"/>
    <p:sldId id="382" r:id="rId70"/>
    <p:sldId id="308" r:id="rId71"/>
    <p:sldId id="309" r:id="rId72"/>
    <p:sldId id="310" r:id="rId73"/>
    <p:sldId id="383" r:id="rId74"/>
    <p:sldId id="375" r:id="rId75"/>
    <p:sldId id="311" r:id="rId76"/>
    <p:sldId id="312" r:id="rId77"/>
    <p:sldId id="374" r:id="rId78"/>
    <p:sldId id="369" r:id="rId79"/>
    <p:sldId id="313" r:id="rId80"/>
    <p:sldId id="314" r:id="rId81"/>
    <p:sldId id="315" r:id="rId82"/>
    <p:sldId id="370" r:id="rId83"/>
    <p:sldId id="316" r:id="rId84"/>
    <p:sldId id="371" r:id="rId85"/>
    <p:sldId id="384" r:id="rId86"/>
    <p:sldId id="317" r:id="rId87"/>
    <p:sldId id="318" r:id="rId88"/>
    <p:sldId id="372" r:id="rId89"/>
    <p:sldId id="385" r:id="rId90"/>
    <p:sldId id="320" r:id="rId91"/>
    <p:sldId id="319" r:id="rId92"/>
    <p:sldId id="373" r:id="rId93"/>
    <p:sldId id="321" r:id="rId94"/>
    <p:sldId id="322" r:id="rId95"/>
    <p:sldId id="324" r:id="rId96"/>
    <p:sldId id="323" r:id="rId97"/>
    <p:sldId id="325" r:id="rId98"/>
    <p:sldId id="326" r:id="rId99"/>
    <p:sldId id="327" r:id="rId100"/>
    <p:sldId id="365" r:id="rId101"/>
    <p:sldId id="328" r:id="rId102"/>
    <p:sldId id="366" r:id="rId103"/>
    <p:sldId id="329" r:id="rId104"/>
    <p:sldId id="330" r:id="rId105"/>
    <p:sldId id="331" r:id="rId106"/>
    <p:sldId id="332" r:id="rId107"/>
    <p:sldId id="386" r:id="rId108"/>
    <p:sldId id="333" r:id="rId109"/>
    <p:sldId id="334" r:id="rId110"/>
    <p:sldId id="335" r:id="rId111"/>
    <p:sldId id="336" r:id="rId112"/>
    <p:sldId id="337" r:id="rId113"/>
    <p:sldId id="338" r:id="rId114"/>
    <p:sldId id="367" r:id="rId115"/>
    <p:sldId id="339" r:id="rId116"/>
    <p:sldId id="340" r:id="rId117"/>
    <p:sldId id="341" r:id="rId118"/>
    <p:sldId id="342" r:id="rId119"/>
    <p:sldId id="368" r:id="rId120"/>
    <p:sldId id="343" r:id="rId121"/>
    <p:sldId id="344" r:id="rId122"/>
  </p:sldIdLst>
  <p:sldSz cx="9144000" cy="6858000" type="screen4x3"/>
  <p:notesSz cx="6858000" cy="9144000"/>
  <p:defaultTextStyle>
    <a:defPPr>
      <a:defRPr lang="en-US"/>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6600"/>
    <a:srgbClr val="FF9933"/>
    <a:srgbClr val="CC0000"/>
    <a:srgbClr val="CCFFFF"/>
    <a:srgbClr val="FF0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p:restoredLeft sz="15634" autoAdjust="0"/>
    <p:restoredTop sz="90422" autoAdjust="0"/>
  </p:normalViewPr>
  <p:slideViewPr>
    <p:cSldViewPr>
      <p:cViewPr>
        <p:scale>
          <a:sx n="61" d="100"/>
          <a:sy n="61" d="100"/>
        </p:scale>
        <p:origin x="1440" y="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9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0" sz="1200">
                <a:latin typeface="Arial" charset="0"/>
              </a:defRPr>
            </a:lvl1pPr>
          </a:lstStyle>
          <a:p>
            <a:pPr>
              <a:defRPr/>
            </a:pPr>
            <a:endParaRPr lang="en-US" altLang="zh-TW"/>
          </a:p>
        </p:txBody>
      </p:sp>
      <p:sp>
        <p:nvSpPr>
          <p:cNvPr id="2478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200">
                <a:latin typeface="Arial" charset="0"/>
              </a:defRPr>
            </a:lvl1pPr>
          </a:lstStyle>
          <a:p>
            <a:pPr>
              <a:defRPr/>
            </a:pPr>
            <a:endParaRPr lang="en-US" altLang="zh-TW"/>
          </a:p>
        </p:txBody>
      </p:sp>
      <p:sp>
        <p:nvSpPr>
          <p:cNvPr id="2478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a:latin typeface="Arial" charset="0"/>
              </a:defRPr>
            </a:lvl1pPr>
          </a:lstStyle>
          <a:p>
            <a:pPr>
              <a:defRPr/>
            </a:pPr>
            <a:endParaRPr lang="en-US" altLang="zh-TW"/>
          </a:p>
        </p:txBody>
      </p:sp>
      <p:sp>
        <p:nvSpPr>
          <p:cNvPr id="2478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200" smtClean="0"/>
            </a:lvl1pPr>
          </a:lstStyle>
          <a:p>
            <a:pPr>
              <a:defRPr/>
            </a:pPr>
            <a:fld id="{FC120C09-E413-4708-989B-8ADB553CA81D}" type="slidenum">
              <a:rPr lang="zh-TW" altLang="en-US"/>
              <a:pPr>
                <a:defRPr/>
              </a:pPr>
              <a:t>‹#›</a:t>
            </a:fld>
            <a:endParaRPr lang="en-US" altLang="zh-TW"/>
          </a:p>
        </p:txBody>
      </p:sp>
    </p:spTree>
    <p:extLst>
      <p:ext uri="{BB962C8B-B14F-4D97-AF65-F5344CB8AC3E}">
        <p14:creationId xmlns:p14="http://schemas.microsoft.com/office/powerpoint/2010/main" val="677028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0" sz="1200">
                <a:latin typeface="Arial" charset="0"/>
              </a:defRPr>
            </a:lvl1pPr>
          </a:lstStyle>
          <a:p>
            <a:pPr>
              <a:defRPr/>
            </a:pPr>
            <a:endParaRPr lang="en-US" altLang="zh-TW"/>
          </a:p>
        </p:txBody>
      </p:sp>
      <p:sp>
        <p:nvSpPr>
          <p:cNvPr id="2467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200">
                <a:latin typeface="Arial" charset="0"/>
              </a:defRPr>
            </a:lvl1pPr>
          </a:lstStyle>
          <a:p>
            <a:pPr>
              <a:defRPr/>
            </a:pPr>
            <a:endParaRPr lang="en-US" altLang="zh-TW"/>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67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2467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a:latin typeface="Arial" charset="0"/>
              </a:defRPr>
            </a:lvl1pPr>
          </a:lstStyle>
          <a:p>
            <a:pPr>
              <a:defRPr/>
            </a:pPr>
            <a:endParaRPr lang="en-US" altLang="zh-TW"/>
          </a:p>
        </p:txBody>
      </p:sp>
      <p:sp>
        <p:nvSpPr>
          <p:cNvPr id="2467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200" smtClean="0"/>
            </a:lvl1pPr>
          </a:lstStyle>
          <a:p>
            <a:pPr>
              <a:defRPr/>
            </a:pPr>
            <a:fld id="{42C4CD6B-1501-4AFF-A9D0-0B8CA8D0BA2C}" type="slidenum">
              <a:rPr lang="zh-TW" altLang="en-US"/>
              <a:pPr>
                <a:defRPr/>
              </a:pPr>
              <a:t>‹#›</a:t>
            </a:fld>
            <a:endParaRPr lang="en-US" altLang="zh-TW"/>
          </a:p>
        </p:txBody>
      </p:sp>
    </p:spTree>
    <p:extLst>
      <p:ext uri="{BB962C8B-B14F-4D97-AF65-F5344CB8AC3E}">
        <p14:creationId xmlns:p14="http://schemas.microsoft.com/office/powerpoint/2010/main" val="8052229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投影片圖像版面配置區 1"/>
          <p:cNvSpPr>
            <a:spLocks noGrp="1" noRot="1" noChangeAspect="1" noTextEdit="1"/>
          </p:cNvSpPr>
          <p:nvPr>
            <p:ph type="sldImg"/>
          </p:nvPr>
        </p:nvSpPr>
        <p:spPr>
          <a:ln/>
        </p:spPr>
      </p:sp>
      <p:sp>
        <p:nvSpPr>
          <p:cNvPr id="614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614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5D09F7AF-01F4-47EF-84DD-70AE12F53DD2}" type="slidenum">
              <a:rPr kumimoji="0" lang="zh-TW" altLang="en-US"/>
              <a:pPr>
                <a:spcBef>
                  <a:spcPct val="0"/>
                </a:spcBef>
              </a:pPr>
              <a:t>1</a:t>
            </a:fld>
            <a:endParaRPr kumimoji="0" lang="en-US" altLang="zh-TW"/>
          </a:p>
        </p:txBody>
      </p:sp>
    </p:spTree>
    <p:extLst>
      <p:ext uri="{BB962C8B-B14F-4D97-AF65-F5344CB8AC3E}">
        <p14:creationId xmlns:p14="http://schemas.microsoft.com/office/powerpoint/2010/main" val="1753236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圖像版面配置區 1"/>
          <p:cNvSpPr>
            <a:spLocks noGrp="1" noRot="1" noChangeAspect="1" noTextEdit="1"/>
          </p:cNvSpPr>
          <p:nvPr>
            <p:ph type="sldImg"/>
          </p:nvPr>
        </p:nvSpPr>
        <p:spPr>
          <a:ln/>
        </p:spPr>
      </p:sp>
      <p:sp>
        <p:nvSpPr>
          <p:cNvPr id="2457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2458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2852A984-CA0B-4D89-A821-FBDFF395DA05}" type="slidenum">
              <a:rPr kumimoji="0" lang="zh-TW" altLang="en-US"/>
              <a:pPr>
                <a:spcBef>
                  <a:spcPct val="0"/>
                </a:spcBef>
              </a:pPr>
              <a:t>10</a:t>
            </a:fld>
            <a:endParaRPr kumimoji="0" lang="en-US" altLang="zh-TW"/>
          </a:p>
        </p:txBody>
      </p:sp>
    </p:spTree>
    <p:extLst>
      <p:ext uri="{BB962C8B-B14F-4D97-AF65-F5344CB8AC3E}">
        <p14:creationId xmlns:p14="http://schemas.microsoft.com/office/powerpoint/2010/main" val="421294694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投影片圖像版面配置區 1"/>
          <p:cNvSpPr>
            <a:spLocks noGrp="1" noRot="1" noChangeAspect="1" noTextEdit="1"/>
          </p:cNvSpPr>
          <p:nvPr>
            <p:ph type="sldImg"/>
          </p:nvPr>
        </p:nvSpPr>
        <p:spPr>
          <a:ln/>
        </p:spPr>
      </p:sp>
      <p:sp>
        <p:nvSpPr>
          <p:cNvPr id="20889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20890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3B5F8A12-9A3E-4446-9406-86FA81BC7A75}" type="slidenum">
              <a:rPr kumimoji="0" lang="zh-TW" altLang="en-US"/>
              <a:pPr>
                <a:spcBef>
                  <a:spcPct val="0"/>
                </a:spcBef>
              </a:pPr>
              <a:t>111</a:t>
            </a:fld>
            <a:endParaRPr kumimoji="0" lang="en-US" altLang="zh-TW"/>
          </a:p>
        </p:txBody>
      </p:sp>
    </p:spTree>
    <p:extLst>
      <p:ext uri="{BB962C8B-B14F-4D97-AF65-F5344CB8AC3E}">
        <p14:creationId xmlns:p14="http://schemas.microsoft.com/office/powerpoint/2010/main" val="148780078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投影片圖像版面配置區 1"/>
          <p:cNvSpPr>
            <a:spLocks noGrp="1" noRot="1" noChangeAspect="1" noTextEdit="1"/>
          </p:cNvSpPr>
          <p:nvPr>
            <p:ph type="sldImg"/>
          </p:nvPr>
        </p:nvSpPr>
        <p:spPr>
          <a:ln/>
        </p:spPr>
      </p:sp>
      <p:sp>
        <p:nvSpPr>
          <p:cNvPr id="21094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21094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124A8C0D-6D45-4570-8225-F908BD4F3474}" type="slidenum">
              <a:rPr kumimoji="0" lang="zh-TW" altLang="en-US"/>
              <a:pPr>
                <a:spcBef>
                  <a:spcPct val="0"/>
                </a:spcBef>
              </a:pPr>
              <a:t>112</a:t>
            </a:fld>
            <a:endParaRPr kumimoji="0" lang="en-US" altLang="zh-TW"/>
          </a:p>
        </p:txBody>
      </p:sp>
    </p:spTree>
    <p:extLst>
      <p:ext uri="{BB962C8B-B14F-4D97-AF65-F5344CB8AC3E}">
        <p14:creationId xmlns:p14="http://schemas.microsoft.com/office/powerpoint/2010/main" val="170649741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投影片圖像版面配置區 1"/>
          <p:cNvSpPr>
            <a:spLocks noGrp="1" noRot="1" noChangeAspect="1" noTextEdit="1"/>
          </p:cNvSpPr>
          <p:nvPr>
            <p:ph type="sldImg"/>
          </p:nvPr>
        </p:nvSpPr>
        <p:spPr>
          <a:ln/>
        </p:spPr>
      </p:sp>
      <p:sp>
        <p:nvSpPr>
          <p:cNvPr id="21299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21299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30CB71A1-0252-435A-8DC0-E152CB0F3D52}" type="slidenum">
              <a:rPr kumimoji="0" lang="zh-TW" altLang="en-US"/>
              <a:pPr>
                <a:spcBef>
                  <a:spcPct val="0"/>
                </a:spcBef>
              </a:pPr>
              <a:t>113</a:t>
            </a:fld>
            <a:endParaRPr kumimoji="0" lang="en-US" altLang="zh-TW"/>
          </a:p>
        </p:txBody>
      </p:sp>
    </p:spTree>
    <p:extLst>
      <p:ext uri="{BB962C8B-B14F-4D97-AF65-F5344CB8AC3E}">
        <p14:creationId xmlns:p14="http://schemas.microsoft.com/office/powerpoint/2010/main" val="142139640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投影片圖像版面配置區 1"/>
          <p:cNvSpPr>
            <a:spLocks noGrp="1" noRot="1" noChangeAspect="1" noTextEdit="1"/>
          </p:cNvSpPr>
          <p:nvPr>
            <p:ph type="sldImg"/>
          </p:nvPr>
        </p:nvSpPr>
        <p:spPr>
          <a:ln/>
        </p:spPr>
      </p:sp>
      <p:sp>
        <p:nvSpPr>
          <p:cNvPr id="21504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21504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4F69CE26-7E30-4259-BB2C-68BC3A1C2A9F}" type="slidenum">
              <a:rPr kumimoji="0" lang="zh-TW" altLang="en-US"/>
              <a:pPr>
                <a:spcBef>
                  <a:spcPct val="0"/>
                </a:spcBef>
              </a:pPr>
              <a:t>114</a:t>
            </a:fld>
            <a:endParaRPr kumimoji="0" lang="en-US" altLang="zh-TW"/>
          </a:p>
        </p:txBody>
      </p:sp>
    </p:spTree>
    <p:extLst>
      <p:ext uri="{BB962C8B-B14F-4D97-AF65-F5344CB8AC3E}">
        <p14:creationId xmlns:p14="http://schemas.microsoft.com/office/powerpoint/2010/main" val="77925770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投影片圖像版面配置區 1"/>
          <p:cNvSpPr>
            <a:spLocks noGrp="1" noRot="1" noChangeAspect="1" noTextEdit="1"/>
          </p:cNvSpPr>
          <p:nvPr>
            <p:ph type="sldImg"/>
          </p:nvPr>
        </p:nvSpPr>
        <p:spPr>
          <a:ln/>
        </p:spPr>
      </p:sp>
      <p:sp>
        <p:nvSpPr>
          <p:cNvPr id="21709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21709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36F71AEC-705A-4DC8-967C-CCB16AC51884}" type="slidenum">
              <a:rPr kumimoji="0" lang="zh-TW" altLang="en-US"/>
              <a:pPr>
                <a:spcBef>
                  <a:spcPct val="0"/>
                </a:spcBef>
              </a:pPr>
              <a:t>115</a:t>
            </a:fld>
            <a:endParaRPr kumimoji="0" lang="en-US" altLang="zh-TW"/>
          </a:p>
        </p:txBody>
      </p:sp>
    </p:spTree>
    <p:extLst>
      <p:ext uri="{BB962C8B-B14F-4D97-AF65-F5344CB8AC3E}">
        <p14:creationId xmlns:p14="http://schemas.microsoft.com/office/powerpoint/2010/main" val="133948214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投影片圖像版面配置區 1"/>
          <p:cNvSpPr>
            <a:spLocks noGrp="1" noRot="1" noChangeAspect="1" noTextEdit="1"/>
          </p:cNvSpPr>
          <p:nvPr>
            <p:ph type="sldImg"/>
          </p:nvPr>
        </p:nvSpPr>
        <p:spPr>
          <a:ln/>
        </p:spPr>
      </p:sp>
      <p:sp>
        <p:nvSpPr>
          <p:cNvPr id="21913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21914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4A69943E-3863-4DA7-A854-410EA00CEEBA}" type="slidenum">
              <a:rPr kumimoji="0" lang="zh-TW" altLang="en-US"/>
              <a:pPr>
                <a:spcBef>
                  <a:spcPct val="0"/>
                </a:spcBef>
              </a:pPr>
              <a:t>116</a:t>
            </a:fld>
            <a:endParaRPr kumimoji="0" lang="en-US" altLang="zh-TW"/>
          </a:p>
        </p:txBody>
      </p:sp>
    </p:spTree>
    <p:extLst>
      <p:ext uri="{BB962C8B-B14F-4D97-AF65-F5344CB8AC3E}">
        <p14:creationId xmlns:p14="http://schemas.microsoft.com/office/powerpoint/2010/main" val="277523309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投影片圖像版面配置區 1"/>
          <p:cNvSpPr>
            <a:spLocks noGrp="1" noRot="1" noChangeAspect="1" noTextEdit="1"/>
          </p:cNvSpPr>
          <p:nvPr>
            <p:ph type="sldImg"/>
          </p:nvPr>
        </p:nvSpPr>
        <p:spPr>
          <a:ln/>
        </p:spPr>
      </p:sp>
      <p:sp>
        <p:nvSpPr>
          <p:cNvPr id="22118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22118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76A51002-9693-4D35-B0B2-A16078F344E0}" type="slidenum">
              <a:rPr kumimoji="0" lang="zh-TW" altLang="en-US"/>
              <a:pPr>
                <a:spcBef>
                  <a:spcPct val="0"/>
                </a:spcBef>
              </a:pPr>
              <a:t>117</a:t>
            </a:fld>
            <a:endParaRPr kumimoji="0" lang="en-US" altLang="zh-TW"/>
          </a:p>
        </p:txBody>
      </p:sp>
    </p:spTree>
    <p:extLst>
      <p:ext uri="{BB962C8B-B14F-4D97-AF65-F5344CB8AC3E}">
        <p14:creationId xmlns:p14="http://schemas.microsoft.com/office/powerpoint/2010/main" val="208122279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投影片圖像版面配置區 1"/>
          <p:cNvSpPr>
            <a:spLocks noGrp="1" noRot="1" noChangeAspect="1" noTextEdit="1"/>
          </p:cNvSpPr>
          <p:nvPr>
            <p:ph type="sldImg"/>
          </p:nvPr>
        </p:nvSpPr>
        <p:spPr>
          <a:ln/>
        </p:spPr>
      </p:sp>
      <p:sp>
        <p:nvSpPr>
          <p:cNvPr id="22323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22323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C007653E-8DD3-438F-8B8B-A6A55D7C2DCA}" type="slidenum">
              <a:rPr kumimoji="0" lang="zh-TW" altLang="en-US"/>
              <a:pPr>
                <a:spcBef>
                  <a:spcPct val="0"/>
                </a:spcBef>
              </a:pPr>
              <a:t>118</a:t>
            </a:fld>
            <a:endParaRPr kumimoji="0" lang="en-US" altLang="zh-TW"/>
          </a:p>
        </p:txBody>
      </p:sp>
    </p:spTree>
    <p:extLst>
      <p:ext uri="{BB962C8B-B14F-4D97-AF65-F5344CB8AC3E}">
        <p14:creationId xmlns:p14="http://schemas.microsoft.com/office/powerpoint/2010/main" val="69776969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投影片圖像版面配置區 1"/>
          <p:cNvSpPr>
            <a:spLocks noGrp="1" noRot="1" noChangeAspect="1" noTextEdit="1"/>
          </p:cNvSpPr>
          <p:nvPr>
            <p:ph type="sldImg"/>
          </p:nvPr>
        </p:nvSpPr>
        <p:spPr>
          <a:ln/>
        </p:spPr>
      </p:sp>
      <p:sp>
        <p:nvSpPr>
          <p:cNvPr id="22528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22528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35FDFF74-5C37-47DD-97CB-0FA71881185D}" type="slidenum">
              <a:rPr kumimoji="0" lang="zh-TW" altLang="en-US"/>
              <a:pPr>
                <a:spcBef>
                  <a:spcPct val="0"/>
                </a:spcBef>
              </a:pPr>
              <a:t>119</a:t>
            </a:fld>
            <a:endParaRPr kumimoji="0" lang="en-US" altLang="zh-TW"/>
          </a:p>
        </p:txBody>
      </p:sp>
    </p:spTree>
    <p:extLst>
      <p:ext uri="{BB962C8B-B14F-4D97-AF65-F5344CB8AC3E}">
        <p14:creationId xmlns:p14="http://schemas.microsoft.com/office/powerpoint/2010/main" val="227793584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投影片圖像版面配置區 1"/>
          <p:cNvSpPr>
            <a:spLocks noGrp="1" noRot="1" noChangeAspect="1" noTextEdit="1"/>
          </p:cNvSpPr>
          <p:nvPr>
            <p:ph type="sldImg"/>
          </p:nvPr>
        </p:nvSpPr>
        <p:spPr>
          <a:ln/>
        </p:spPr>
      </p:sp>
      <p:sp>
        <p:nvSpPr>
          <p:cNvPr id="22733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22733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D9E39E68-8694-44BD-A24C-4827DB64D230}" type="slidenum">
              <a:rPr kumimoji="0" lang="zh-TW" altLang="en-US"/>
              <a:pPr>
                <a:spcBef>
                  <a:spcPct val="0"/>
                </a:spcBef>
              </a:pPr>
              <a:t>120</a:t>
            </a:fld>
            <a:endParaRPr kumimoji="0" lang="en-US" altLang="zh-TW"/>
          </a:p>
        </p:txBody>
      </p:sp>
    </p:spTree>
    <p:extLst>
      <p:ext uri="{BB962C8B-B14F-4D97-AF65-F5344CB8AC3E}">
        <p14:creationId xmlns:p14="http://schemas.microsoft.com/office/powerpoint/2010/main" val="3836531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圖像版面配置區 1"/>
          <p:cNvSpPr>
            <a:spLocks noGrp="1" noRot="1" noChangeAspect="1" noTextEdit="1"/>
          </p:cNvSpPr>
          <p:nvPr>
            <p:ph type="sldImg"/>
          </p:nvPr>
        </p:nvSpPr>
        <p:spPr>
          <a:ln/>
        </p:spPr>
      </p:sp>
      <p:sp>
        <p:nvSpPr>
          <p:cNvPr id="2662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2662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C2D69275-6DC7-4E2C-B456-E4AEB3DADA87}" type="slidenum">
              <a:rPr kumimoji="0" lang="zh-TW" altLang="en-US"/>
              <a:pPr>
                <a:spcBef>
                  <a:spcPct val="0"/>
                </a:spcBef>
              </a:pPr>
              <a:t>11</a:t>
            </a:fld>
            <a:endParaRPr kumimoji="0" lang="en-US" altLang="zh-TW"/>
          </a:p>
        </p:txBody>
      </p:sp>
    </p:spTree>
    <p:extLst>
      <p:ext uri="{BB962C8B-B14F-4D97-AF65-F5344CB8AC3E}">
        <p14:creationId xmlns:p14="http://schemas.microsoft.com/office/powerpoint/2010/main" val="72919431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投影片圖像版面配置區 1"/>
          <p:cNvSpPr>
            <a:spLocks noGrp="1" noRot="1" noChangeAspect="1" noTextEdit="1"/>
          </p:cNvSpPr>
          <p:nvPr>
            <p:ph type="sldImg"/>
          </p:nvPr>
        </p:nvSpPr>
        <p:spPr>
          <a:ln/>
        </p:spPr>
      </p:sp>
      <p:sp>
        <p:nvSpPr>
          <p:cNvPr id="22937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22938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61F2ED1F-D18C-4C04-9BB9-CFA02A5D7D43}" type="slidenum">
              <a:rPr kumimoji="0" lang="zh-TW" altLang="en-US"/>
              <a:pPr>
                <a:spcBef>
                  <a:spcPct val="0"/>
                </a:spcBef>
              </a:pPr>
              <a:t>121</a:t>
            </a:fld>
            <a:endParaRPr kumimoji="0" lang="en-US" altLang="zh-TW"/>
          </a:p>
        </p:txBody>
      </p:sp>
    </p:spTree>
    <p:extLst>
      <p:ext uri="{BB962C8B-B14F-4D97-AF65-F5344CB8AC3E}">
        <p14:creationId xmlns:p14="http://schemas.microsoft.com/office/powerpoint/2010/main" val="1434244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圖像版面配置區 1"/>
          <p:cNvSpPr>
            <a:spLocks noGrp="1" noRot="1" noChangeAspect="1" noTextEdit="1"/>
          </p:cNvSpPr>
          <p:nvPr>
            <p:ph type="sldImg"/>
          </p:nvPr>
        </p:nvSpPr>
        <p:spPr>
          <a:ln/>
        </p:spPr>
      </p:sp>
      <p:sp>
        <p:nvSpPr>
          <p:cNvPr id="2867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2867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AB6D5E76-3C80-492D-9FF5-0B5BA7E5D422}" type="slidenum">
              <a:rPr kumimoji="0" lang="zh-TW" altLang="en-US"/>
              <a:pPr>
                <a:spcBef>
                  <a:spcPct val="0"/>
                </a:spcBef>
              </a:pPr>
              <a:t>12</a:t>
            </a:fld>
            <a:endParaRPr kumimoji="0" lang="en-US" altLang="zh-TW"/>
          </a:p>
        </p:txBody>
      </p:sp>
    </p:spTree>
    <p:extLst>
      <p:ext uri="{BB962C8B-B14F-4D97-AF65-F5344CB8AC3E}">
        <p14:creationId xmlns:p14="http://schemas.microsoft.com/office/powerpoint/2010/main" val="2499899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圖像版面配置區 1"/>
          <p:cNvSpPr>
            <a:spLocks noGrp="1" noRot="1" noChangeAspect="1" noTextEdit="1"/>
          </p:cNvSpPr>
          <p:nvPr>
            <p:ph type="sldImg"/>
          </p:nvPr>
        </p:nvSpPr>
        <p:spPr>
          <a:ln/>
        </p:spPr>
      </p:sp>
      <p:sp>
        <p:nvSpPr>
          <p:cNvPr id="3072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3072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D73CE42D-76F2-4C4E-8980-EE067263D164}" type="slidenum">
              <a:rPr kumimoji="0" lang="zh-TW" altLang="en-US"/>
              <a:pPr>
                <a:spcBef>
                  <a:spcPct val="0"/>
                </a:spcBef>
              </a:pPr>
              <a:t>13</a:t>
            </a:fld>
            <a:endParaRPr kumimoji="0" lang="en-US" altLang="zh-TW"/>
          </a:p>
        </p:txBody>
      </p:sp>
    </p:spTree>
    <p:extLst>
      <p:ext uri="{BB962C8B-B14F-4D97-AF65-F5344CB8AC3E}">
        <p14:creationId xmlns:p14="http://schemas.microsoft.com/office/powerpoint/2010/main" val="4014150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投影片圖像版面配置區 1"/>
          <p:cNvSpPr>
            <a:spLocks noGrp="1" noRot="1" noChangeAspect="1" noTextEdit="1"/>
          </p:cNvSpPr>
          <p:nvPr>
            <p:ph type="sldImg"/>
          </p:nvPr>
        </p:nvSpPr>
        <p:spPr>
          <a:ln/>
        </p:spPr>
      </p:sp>
      <p:sp>
        <p:nvSpPr>
          <p:cNvPr id="3277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3277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D8E7EF3C-7FE6-4197-AC1B-52DD84776F3B}" type="slidenum">
              <a:rPr kumimoji="0" lang="zh-TW" altLang="en-US"/>
              <a:pPr>
                <a:spcBef>
                  <a:spcPct val="0"/>
                </a:spcBef>
              </a:pPr>
              <a:t>14</a:t>
            </a:fld>
            <a:endParaRPr kumimoji="0" lang="en-US" altLang="zh-TW"/>
          </a:p>
        </p:txBody>
      </p:sp>
    </p:spTree>
    <p:extLst>
      <p:ext uri="{BB962C8B-B14F-4D97-AF65-F5344CB8AC3E}">
        <p14:creationId xmlns:p14="http://schemas.microsoft.com/office/powerpoint/2010/main" val="2459440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投影片圖像版面配置區 1"/>
          <p:cNvSpPr>
            <a:spLocks noGrp="1" noRot="1" noChangeAspect="1" noTextEdit="1"/>
          </p:cNvSpPr>
          <p:nvPr>
            <p:ph type="sldImg"/>
          </p:nvPr>
        </p:nvSpPr>
        <p:spPr>
          <a:ln/>
        </p:spPr>
      </p:sp>
      <p:sp>
        <p:nvSpPr>
          <p:cNvPr id="3481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3482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CD6122EF-68D1-4FB3-A5DF-C6EAD21A597F}" type="slidenum">
              <a:rPr kumimoji="0" lang="zh-TW" altLang="en-US"/>
              <a:pPr>
                <a:spcBef>
                  <a:spcPct val="0"/>
                </a:spcBef>
              </a:pPr>
              <a:t>15</a:t>
            </a:fld>
            <a:endParaRPr kumimoji="0" lang="en-US" altLang="zh-TW"/>
          </a:p>
        </p:txBody>
      </p:sp>
    </p:spTree>
    <p:extLst>
      <p:ext uri="{BB962C8B-B14F-4D97-AF65-F5344CB8AC3E}">
        <p14:creationId xmlns:p14="http://schemas.microsoft.com/office/powerpoint/2010/main" val="1477461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投影片圖像版面配置區 1"/>
          <p:cNvSpPr>
            <a:spLocks noGrp="1" noRot="1" noChangeAspect="1" noTextEdit="1"/>
          </p:cNvSpPr>
          <p:nvPr>
            <p:ph type="sldImg"/>
          </p:nvPr>
        </p:nvSpPr>
        <p:spPr>
          <a:ln/>
        </p:spPr>
      </p:sp>
      <p:sp>
        <p:nvSpPr>
          <p:cNvPr id="3686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3686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4774270D-F2C3-48F3-B100-285E2C1E0579}" type="slidenum">
              <a:rPr kumimoji="0" lang="zh-TW" altLang="en-US"/>
              <a:pPr>
                <a:spcBef>
                  <a:spcPct val="0"/>
                </a:spcBef>
              </a:pPr>
              <a:t>16</a:t>
            </a:fld>
            <a:endParaRPr kumimoji="0" lang="en-US" altLang="zh-TW"/>
          </a:p>
        </p:txBody>
      </p:sp>
    </p:spTree>
    <p:extLst>
      <p:ext uri="{BB962C8B-B14F-4D97-AF65-F5344CB8AC3E}">
        <p14:creationId xmlns:p14="http://schemas.microsoft.com/office/powerpoint/2010/main" val="3947148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投影片圖像版面配置區 1"/>
          <p:cNvSpPr>
            <a:spLocks noGrp="1" noRot="1" noChangeAspect="1" noTextEdit="1"/>
          </p:cNvSpPr>
          <p:nvPr>
            <p:ph type="sldImg"/>
          </p:nvPr>
        </p:nvSpPr>
        <p:spPr>
          <a:ln/>
        </p:spPr>
      </p:sp>
      <p:sp>
        <p:nvSpPr>
          <p:cNvPr id="3891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3891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E42EA92D-5A22-4E3F-B034-1253531F509B}" type="slidenum">
              <a:rPr kumimoji="0" lang="zh-TW" altLang="en-US"/>
              <a:pPr>
                <a:spcBef>
                  <a:spcPct val="0"/>
                </a:spcBef>
              </a:pPr>
              <a:t>17</a:t>
            </a:fld>
            <a:endParaRPr kumimoji="0" lang="en-US" altLang="zh-TW"/>
          </a:p>
        </p:txBody>
      </p:sp>
    </p:spTree>
    <p:extLst>
      <p:ext uri="{BB962C8B-B14F-4D97-AF65-F5344CB8AC3E}">
        <p14:creationId xmlns:p14="http://schemas.microsoft.com/office/powerpoint/2010/main" val="3676732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圖像版面配置區 1"/>
          <p:cNvSpPr>
            <a:spLocks noGrp="1" noRot="1" noChangeAspect="1" noTextEdit="1"/>
          </p:cNvSpPr>
          <p:nvPr>
            <p:ph type="sldImg"/>
          </p:nvPr>
        </p:nvSpPr>
        <p:spPr>
          <a:ln/>
        </p:spPr>
      </p:sp>
      <p:sp>
        <p:nvSpPr>
          <p:cNvPr id="4096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4096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4A941F2F-E2CF-4193-83C1-282B1F9BE8B5}" type="slidenum">
              <a:rPr kumimoji="0" lang="zh-TW" altLang="en-US"/>
              <a:pPr>
                <a:spcBef>
                  <a:spcPct val="0"/>
                </a:spcBef>
              </a:pPr>
              <a:t>18</a:t>
            </a:fld>
            <a:endParaRPr kumimoji="0" lang="en-US" altLang="zh-TW"/>
          </a:p>
        </p:txBody>
      </p:sp>
    </p:spTree>
    <p:extLst>
      <p:ext uri="{BB962C8B-B14F-4D97-AF65-F5344CB8AC3E}">
        <p14:creationId xmlns:p14="http://schemas.microsoft.com/office/powerpoint/2010/main" val="13668278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投影片圖像版面配置區 1"/>
          <p:cNvSpPr>
            <a:spLocks noGrp="1" noRot="1" noChangeAspect="1" noTextEdit="1"/>
          </p:cNvSpPr>
          <p:nvPr>
            <p:ph type="sldImg"/>
          </p:nvPr>
        </p:nvSpPr>
        <p:spPr>
          <a:ln/>
        </p:spPr>
      </p:sp>
      <p:sp>
        <p:nvSpPr>
          <p:cNvPr id="4301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4301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AEAB8B1B-55B5-479F-A84B-F270BC2C036A}" type="slidenum">
              <a:rPr kumimoji="0" lang="zh-TW" altLang="en-US"/>
              <a:pPr>
                <a:spcBef>
                  <a:spcPct val="0"/>
                </a:spcBef>
              </a:pPr>
              <a:t>19</a:t>
            </a:fld>
            <a:endParaRPr kumimoji="0" lang="en-US" altLang="zh-TW"/>
          </a:p>
        </p:txBody>
      </p:sp>
    </p:spTree>
    <p:extLst>
      <p:ext uri="{BB962C8B-B14F-4D97-AF65-F5344CB8AC3E}">
        <p14:creationId xmlns:p14="http://schemas.microsoft.com/office/powerpoint/2010/main" val="4115337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投影片圖像版面配置區 1"/>
          <p:cNvSpPr>
            <a:spLocks noGrp="1" noRot="1" noChangeAspect="1" noTextEdit="1"/>
          </p:cNvSpPr>
          <p:nvPr>
            <p:ph type="sldImg"/>
          </p:nvPr>
        </p:nvSpPr>
        <p:spPr>
          <a:ln/>
        </p:spPr>
      </p:sp>
      <p:sp>
        <p:nvSpPr>
          <p:cNvPr id="819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819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7D10E40E-1B46-47B9-8C75-3104783F7235}" type="slidenum">
              <a:rPr kumimoji="0" lang="zh-TW" altLang="en-US"/>
              <a:pPr>
                <a:spcBef>
                  <a:spcPct val="0"/>
                </a:spcBef>
              </a:pPr>
              <a:t>2</a:t>
            </a:fld>
            <a:endParaRPr kumimoji="0" lang="en-US" altLang="zh-TW"/>
          </a:p>
        </p:txBody>
      </p:sp>
    </p:spTree>
    <p:extLst>
      <p:ext uri="{BB962C8B-B14F-4D97-AF65-F5344CB8AC3E}">
        <p14:creationId xmlns:p14="http://schemas.microsoft.com/office/powerpoint/2010/main" val="2528729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圖像版面配置區 1"/>
          <p:cNvSpPr>
            <a:spLocks noGrp="1" noRot="1" noChangeAspect="1" noTextEdit="1"/>
          </p:cNvSpPr>
          <p:nvPr>
            <p:ph type="sldImg"/>
          </p:nvPr>
        </p:nvSpPr>
        <p:spPr>
          <a:ln/>
        </p:spPr>
      </p:sp>
      <p:sp>
        <p:nvSpPr>
          <p:cNvPr id="4505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4506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48512664-5AFC-4715-B2BD-19752F0495C6}" type="slidenum">
              <a:rPr kumimoji="0" lang="zh-TW" altLang="en-US"/>
              <a:pPr>
                <a:spcBef>
                  <a:spcPct val="0"/>
                </a:spcBef>
              </a:pPr>
              <a:t>21</a:t>
            </a:fld>
            <a:endParaRPr kumimoji="0" lang="en-US" altLang="zh-TW"/>
          </a:p>
        </p:txBody>
      </p:sp>
    </p:spTree>
    <p:extLst>
      <p:ext uri="{BB962C8B-B14F-4D97-AF65-F5344CB8AC3E}">
        <p14:creationId xmlns:p14="http://schemas.microsoft.com/office/powerpoint/2010/main" val="527316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投影片圖像版面配置區 1"/>
          <p:cNvSpPr>
            <a:spLocks noGrp="1" noRot="1" noChangeAspect="1" noTextEdit="1"/>
          </p:cNvSpPr>
          <p:nvPr>
            <p:ph type="sldImg"/>
          </p:nvPr>
        </p:nvSpPr>
        <p:spPr>
          <a:ln/>
        </p:spPr>
      </p:sp>
      <p:sp>
        <p:nvSpPr>
          <p:cNvPr id="4710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4710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4A49C5BB-A5AD-4E3F-B27B-F4D59F14A503}" type="slidenum">
              <a:rPr kumimoji="0" lang="zh-TW" altLang="en-US"/>
              <a:pPr>
                <a:spcBef>
                  <a:spcPct val="0"/>
                </a:spcBef>
              </a:pPr>
              <a:t>22</a:t>
            </a:fld>
            <a:endParaRPr kumimoji="0" lang="en-US" altLang="zh-TW"/>
          </a:p>
        </p:txBody>
      </p:sp>
    </p:spTree>
    <p:extLst>
      <p:ext uri="{BB962C8B-B14F-4D97-AF65-F5344CB8AC3E}">
        <p14:creationId xmlns:p14="http://schemas.microsoft.com/office/powerpoint/2010/main" val="20359870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投影片圖像版面配置區 1"/>
          <p:cNvSpPr>
            <a:spLocks noGrp="1" noRot="1" noChangeAspect="1" noTextEdit="1"/>
          </p:cNvSpPr>
          <p:nvPr>
            <p:ph type="sldImg"/>
          </p:nvPr>
        </p:nvSpPr>
        <p:spPr>
          <a:ln/>
        </p:spPr>
      </p:sp>
      <p:sp>
        <p:nvSpPr>
          <p:cNvPr id="4915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4915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BFFC2A1A-9E37-4241-995E-DA6C2C7F28C1}" type="slidenum">
              <a:rPr kumimoji="0" lang="zh-TW" altLang="en-US"/>
              <a:pPr>
                <a:spcBef>
                  <a:spcPct val="0"/>
                </a:spcBef>
              </a:pPr>
              <a:t>23</a:t>
            </a:fld>
            <a:endParaRPr kumimoji="0" lang="en-US" altLang="zh-TW"/>
          </a:p>
        </p:txBody>
      </p:sp>
    </p:spTree>
    <p:extLst>
      <p:ext uri="{BB962C8B-B14F-4D97-AF65-F5344CB8AC3E}">
        <p14:creationId xmlns:p14="http://schemas.microsoft.com/office/powerpoint/2010/main" val="1227843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B4EE7E48-E728-448D-BB07-CD3F15E767D6}" type="slidenum">
              <a:rPr kumimoji="0" lang="zh-TW" altLang="en-US"/>
              <a:pPr>
                <a:spcBef>
                  <a:spcPct val="0"/>
                </a:spcBef>
              </a:pPr>
              <a:t>24</a:t>
            </a:fld>
            <a:endParaRPr kumimoji="0" lang="en-US" altLang="zh-TW"/>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27311394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投影片圖像版面配置區 1"/>
          <p:cNvSpPr>
            <a:spLocks noGrp="1" noRot="1" noChangeAspect="1" noTextEdit="1"/>
          </p:cNvSpPr>
          <p:nvPr>
            <p:ph type="sldImg"/>
          </p:nvPr>
        </p:nvSpPr>
        <p:spPr>
          <a:ln/>
        </p:spPr>
      </p:sp>
      <p:sp>
        <p:nvSpPr>
          <p:cNvPr id="5325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5325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68DB32DA-AE8B-4CAB-8F15-197FFA50A94B}" type="slidenum">
              <a:rPr kumimoji="0" lang="zh-TW" altLang="en-US"/>
              <a:pPr>
                <a:spcBef>
                  <a:spcPct val="0"/>
                </a:spcBef>
              </a:pPr>
              <a:t>25</a:t>
            </a:fld>
            <a:endParaRPr kumimoji="0" lang="en-US" altLang="zh-TW"/>
          </a:p>
        </p:txBody>
      </p:sp>
    </p:spTree>
    <p:extLst>
      <p:ext uri="{BB962C8B-B14F-4D97-AF65-F5344CB8AC3E}">
        <p14:creationId xmlns:p14="http://schemas.microsoft.com/office/powerpoint/2010/main" val="5580735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D779A24C-48D1-4C96-88FC-2FCC317775E1}" type="slidenum">
              <a:rPr kumimoji="0" lang="zh-TW" altLang="en-US"/>
              <a:pPr>
                <a:spcBef>
                  <a:spcPct val="0"/>
                </a:spcBef>
              </a:pPr>
              <a:t>26</a:t>
            </a:fld>
            <a:endParaRPr kumimoji="0" lang="en-US" altLang="zh-TW"/>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9941358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投影片圖像版面配置區 1"/>
          <p:cNvSpPr>
            <a:spLocks noGrp="1" noRot="1" noChangeAspect="1" noTextEdit="1"/>
          </p:cNvSpPr>
          <p:nvPr>
            <p:ph type="sldImg"/>
          </p:nvPr>
        </p:nvSpPr>
        <p:spPr>
          <a:ln/>
        </p:spPr>
      </p:sp>
      <p:sp>
        <p:nvSpPr>
          <p:cNvPr id="5734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5734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707BB1A7-D250-454D-923E-BFF0D674E02D}" type="slidenum">
              <a:rPr kumimoji="0" lang="zh-TW" altLang="en-US"/>
              <a:pPr>
                <a:spcBef>
                  <a:spcPct val="0"/>
                </a:spcBef>
              </a:pPr>
              <a:t>27</a:t>
            </a:fld>
            <a:endParaRPr kumimoji="0" lang="en-US" altLang="zh-TW"/>
          </a:p>
        </p:txBody>
      </p:sp>
    </p:spTree>
    <p:extLst>
      <p:ext uri="{BB962C8B-B14F-4D97-AF65-F5344CB8AC3E}">
        <p14:creationId xmlns:p14="http://schemas.microsoft.com/office/powerpoint/2010/main" val="14564634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投影片圖像版面配置區 1"/>
          <p:cNvSpPr>
            <a:spLocks noGrp="1" noRot="1" noChangeAspect="1" noTextEdit="1"/>
          </p:cNvSpPr>
          <p:nvPr>
            <p:ph type="sldImg"/>
          </p:nvPr>
        </p:nvSpPr>
        <p:spPr>
          <a:ln/>
        </p:spPr>
      </p:sp>
      <p:sp>
        <p:nvSpPr>
          <p:cNvPr id="5939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5939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A5F0F440-B273-4EE1-8244-A5946072FC4F}" type="slidenum">
              <a:rPr kumimoji="0" lang="zh-TW" altLang="en-US"/>
              <a:pPr>
                <a:spcBef>
                  <a:spcPct val="0"/>
                </a:spcBef>
              </a:pPr>
              <a:t>28</a:t>
            </a:fld>
            <a:endParaRPr kumimoji="0" lang="en-US" altLang="zh-TW"/>
          </a:p>
        </p:txBody>
      </p:sp>
    </p:spTree>
    <p:extLst>
      <p:ext uri="{BB962C8B-B14F-4D97-AF65-F5344CB8AC3E}">
        <p14:creationId xmlns:p14="http://schemas.microsoft.com/office/powerpoint/2010/main" val="30565485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投影片圖像版面配置區 1"/>
          <p:cNvSpPr>
            <a:spLocks noGrp="1" noRot="1" noChangeAspect="1" noTextEdit="1"/>
          </p:cNvSpPr>
          <p:nvPr>
            <p:ph type="sldImg"/>
          </p:nvPr>
        </p:nvSpPr>
        <p:spPr>
          <a:ln/>
        </p:spPr>
      </p:sp>
      <p:sp>
        <p:nvSpPr>
          <p:cNvPr id="6144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6144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454AC448-045C-459D-84DE-5DBFB7B252B3}" type="slidenum">
              <a:rPr kumimoji="0" lang="zh-TW" altLang="en-US"/>
              <a:pPr>
                <a:spcBef>
                  <a:spcPct val="0"/>
                </a:spcBef>
              </a:pPr>
              <a:t>29</a:t>
            </a:fld>
            <a:endParaRPr kumimoji="0" lang="en-US" altLang="zh-TW"/>
          </a:p>
        </p:txBody>
      </p:sp>
    </p:spTree>
    <p:extLst>
      <p:ext uri="{BB962C8B-B14F-4D97-AF65-F5344CB8AC3E}">
        <p14:creationId xmlns:p14="http://schemas.microsoft.com/office/powerpoint/2010/main" val="35536529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投影片圖像版面配置區 1"/>
          <p:cNvSpPr>
            <a:spLocks noGrp="1" noRot="1" noChangeAspect="1" noTextEdit="1"/>
          </p:cNvSpPr>
          <p:nvPr>
            <p:ph type="sldImg"/>
          </p:nvPr>
        </p:nvSpPr>
        <p:spPr>
          <a:ln/>
        </p:spPr>
      </p:sp>
      <p:sp>
        <p:nvSpPr>
          <p:cNvPr id="6349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6349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DFF72B1B-CC6E-48E5-8279-52660CB328E9}" type="slidenum">
              <a:rPr kumimoji="0" lang="zh-TW" altLang="en-US"/>
              <a:pPr>
                <a:spcBef>
                  <a:spcPct val="0"/>
                </a:spcBef>
              </a:pPr>
              <a:t>30</a:t>
            </a:fld>
            <a:endParaRPr kumimoji="0" lang="en-US" altLang="zh-TW"/>
          </a:p>
        </p:txBody>
      </p:sp>
    </p:spTree>
    <p:extLst>
      <p:ext uri="{BB962C8B-B14F-4D97-AF65-F5344CB8AC3E}">
        <p14:creationId xmlns:p14="http://schemas.microsoft.com/office/powerpoint/2010/main" val="4072724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7C19C844-B3EF-4183-9362-035778A5BE01}" type="slidenum">
              <a:rPr kumimoji="0" lang="zh-TW" altLang="en-US"/>
              <a:pPr>
                <a:spcBef>
                  <a:spcPct val="0"/>
                </a:spcBef>
              </a:pPr>
              <a:t>3</a:t>
            </a:fld>
            <a:endParaRPr kumimoji="0" lang="en-US" altLang="zh-TW"/>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anose="020B0604020202020204" pitchFamily="34" charset="0"/>
            </a:endParaRPr>
          </a:p>
        </p:txBody>
      </p:sp>
    </p:spTree>
    <p:extLst>
      <p:ext uri="{BB962C8B-B14F-4D97-AF65-F5344CB8AC3E}">
        <p14:creationId xmlns:p14="http://schemas.microsoft.com/office/powerpoint/2010/main" val="3493760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D5CDFC0D-16EE-4E3B-949D-5455AEDA50A9}" type="slidenum">
              <a:rPr kumimoji="0" lang="zh-TW" altLang="en-US"/>
              <a:pPr>
                <a:spcBef>
                  <a:spcPct val="0"/>
                </a:spcBef>
              </a:pPr>
              <a:t>31</a:t>
            </a:fld>
            <a:endParaRPr kumimoji="0" lang="en-US" altLang="zh-TW"/>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3605322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投影片圖像版面配置區 1"/>
          <p:cNvSpPr>
            <a:spLocks noGrp="1" noRot="1" noChangeAspect="1" noTextEdit="1"/>
          </p:cNvSpPr>
          <p:nvPr>
            <p:ph type="sldImg"/>
          </p:nvPr>
        </p:nvSpPr>
        <p:spPr>
          <a:ln/>
        </p:spPr>
      </p:sp>
      <p:sp>
        <p:nvSpPr>
          <p:cNvPr id="6758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6758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130616F6-AB13-4372-9526-E66988E148C8}" type="slidenum">
              <a:rPr kumimoji="0" lang="zh-TW" altLang="en-US"/>
              <a:pPr>
                <a:spcBef>
                  <a:spcPct val="0"/>
                </a:spcBef>
              </a:pPr>
              <a:t>32</a:t>
            </a:fld>
            <a:endParaRPr kumimoji="0" lang="en-US" altLang="zh-TW"/>
          </a:p>
        </p:txBody>
      </p:sp>
    </p:spTree>
    <p:extLst>
      <p:ext uri="{BB962C8B-B14F-4D97-AF65-F5344CB8AC3E}">
        <p14:creationId xmlns:p14="http://schemas.microsoft.com/office/powerpoint/2010/main" val="15963534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投影片圖像版面配置區 1"/>
          <p:cNvSpPr>
            <a:spLocks noGrp="1" noRot="1" noChangeAspect="1" noTextEdit="1"/>
          </p:cNvSpPr>
          <p:nvPr>
            <p:ph type="sldImg"/>
          </p:nvPr>
        </p:nvSpPr>
        <p:spPr>
          <a:ln/>
        </p:spPr>
      </p:sp>
      <p:sp>
        <p:nvSpPr>
          <p:cNvPr id="6963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6963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FE47C385-E4D3-4FBD-8DD1-1BF9572B3A44}" type="slidenum">
              <a:rPr kumimoji="0" lang="zh-TW" altLang="en-US"/>
              <a:pPr>
                <a:spcBef>
                  <a:spcPct val="0"/>
                </a:spcBef>
              </a:pPr>
              <a:t>33</a:t>
            </a:fld>
            <a:endParaRPr kumimoji="0" lang="en-US" altLang="zh-TW"/>
          </a:p>
        </p:txBody>
      </p:sp>
    </p:spTree>
    <p:extLst>
      <p:ext uri="{BB962C8B-B14F-4D97-AF65-F5344CB8AC3E}">
        <p14:creationId xmlns:p14="http://schemas.microsoft.com/office/powerpoint/2010/main" val="7888085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投影片圖像版面配置區 1"/>
          <p:cNvSpPr>
            <a:spLocks noGrp="1" noRot="1" noChangeAspect="1" noTextEdit="1"/>
          </p:cNvSpPr>
          <p:nvPr>
            <p:ph type="sldImg"/>
          </p:nvPr>
        </p:nvSpPr>
        <p:spPr>
          <a:ln/>
        </p:spPr>
      </p:sp>
      <p:sp>
        <p:nvSpPr>
          <p:cNvPr id="7168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7168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4A7A86D9-E8C5-48B2-B1D2-C5E3A0A93568}" type="slidenum">
              <a:rPr kumimoji="0" lang="zh-TW" altLang="en-US"/>
              <a:pPr>
                <a:spcBef>
                  <a:spcPct val="0"/>
                </a:spcBef>
              </a:pPr>
              <a:t>34</a:t>
            </a:fld>
            <a:endParaRPr kumimoji="0" lang="en-US" altLang="zh-TW"/>
          </a:p>
        </p:txBody>
      </p:sp>
    </p:spTree>
    <p:extLst>
      <p:ext uri="{BB962C8B-B14F-4D97-AF65-F5344CB8AC3E}">
        <p14:creationId xmlns:p14="http://schemas.microsoft.com/office/powerpoint/2010/main" val="30520619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投影片圖像版面配置區 1"/>
          <p:cNvSpPr>
            <a:spLocks noGrp="1" noRot="1" noChangeAspect="1" noTextEdit="1"/>
          </p:cNvSpPr>
          <p:nvPr>
            <p:ph type="sldImg"/>
          </p:nvPr>
        </p:nvSpPr>
        <p:spPr>
          <a:ln/>
        </p:spPr>
      </p:sp>
      <p:sp>
        <p:nvSpPr>
          <p:cNvPr id="7373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7373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A2FA05B9-9CB5-4BF6-B1EC-36A37F56DB97}" type="slidenum">
              <a:rPr kumimoji="0" lang="zh-TW" altLang="en-US"/>
              <a:pPr>
                <a:spcBef>
                  <a:spcPct val="0"/>
                </a:spcBef>
              </a:pPr>
              <a:t>35</a:t>
            </a:fld>
            <a:endParaRPr kumimoji="0" lang="en-US" altLang="zh-TW"/>
          </a:p>
        </p:txBody>
      </p:sp>
    </p:spTree>
    <p:extLst>
      <p:ext uri="{BB962C8B-B14F-4D97-AF65-F5344CB8AC3E}">
        <p14:creationId xmlns:p14="http://schemas.microsoft.com/office/powerpoint/2010/main" val="106948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投影片圖像版面配置區 1"/>
          <p:cNvSpPr>
            <a:spLocks noGrp="1" noRot="1" noChangeAspect="1" noTextEdit="1"/>
          </p:cNvSpPr>
          <p:nvPr>
            <p:ph type="sldImg"/>
          </p:nvPr>
        </p:nvSpPr>
        <p:spPr>
          <a:ln/>
        </p:spPr>
      </p:sp>
      <p:sp>
        <p:nvSpPr>
          <p:cNvPr id="7577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7578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74616DD5-A78C-4F2A-8E35-3A34175CC0E4}" type="slidenum">
              <a:rPr kumimoji="0" lang="zh-TW" altLang="en-US"/>
              <a:pPr>
                <a:spcBef>
                  <a:spcPct val="0"/>
                </a:spcBef>
              </a:pPr>
              <a:t>36</a:t>
            </a:fld>
            <a:endParaRPr kumimoji="0" lang="en-US" altLang="zh-TW"/>
          </a:p>
        </p:txBody>
      </p:sp>
    </p:spTree>
    <p:extLst>
      <p:ext uri="{BB962C8B-B14F-4D97-AF65-F5344CB8AC3E}">
        <p14:creationId xmlns:p14="http://schemas.microsoft.com/office/powerpoint/2010/main" val="31750900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投影片圖像版面配置區 1"/>
          <p:cNvSpPr>
            <a:spLocks noGrp="1" noRot="1" noChangeAspect="1" noTextEdit="1"/>
          </p:cNvSpPr>
          <p:nvPr>
            <p:ph type="sldImg"/>
          </p:nvPr>
        </p:nvSpPr>
        <p:spPr>
          <a:ln/>
        </p:spPr>
      </p:sp>
      <p:sp>
        <p:nvSpPr>
          <p:cNvPr id="7782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7782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2FE73CDB-7FAF-4A3B-8338-72B811287F13}" type="slidenum">
              <a:rPr kumimoji="0" lang="zh-TW" altLang="en-US"/>
              <a:pPr>
                <a:spcBef>
                  <a:spcPct val="0"/>
                </a:spcBef>
              </a:pPr>
              <a:t>37</a:t>
            </a:fld>
            <a:endParaRPr kumimoji="0" lang="en-US" altLang="zh-TW"/>
          </a:p>
        </p:txBody>
      </p:sp>
    </p:spTree>
    <p:extLst>
      <p:ext uri="{BB962C8B-B14F-4D97-AF65-F5344CB8AC3E}">
        <p14:creationId xmlns:p14="http://schemas.microsoft.com/office/powerpoint/2010/main" val="37852512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投影片圖像版面配置區 1"/>
          <p:cNvSpPr>
            <a:spLocks noGrp="1" noRot="1" noChangeAspect="1" noTextEdit="1"/>
          </p:cNvSpPr>
          <p:nvPr>
            <p:ph type="sldImg"/>
          </p:nvPr>
        </p:nvSpPr>
        <p:spPr>
          <a:ln/>
        </p:spPr>
      </p:sp>
      <p:sp>
        <p:nvSpPr>
          <p:cNvPr id="7987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7987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B1988BE5-E46E-43A5-A2A2-168E12FE7905}" type="slidenum">
              <a:rPr kumimoji="0" lang="zh-TW" altLang="en-US"/>
              <a:pPr>
                <a:spcBef>
                  <a:spcPct val="0"/>
                </a:spcBef>
              </a:pPr>
              <a:t>38</a:t>
            </a:fld>
            <a:endParaRPr kumimoji="0" lang="en-US" altLang="zh-TW"/>
          </a:p>
        </p:txBody>
      </p:sp>
    </p:spTree>
    <p:extLst>
      <p:ext uri="{BB962C8B-B14F-4D97-AF65-F5344CB8AC3E}">
        <p14:creationId xmlns:p14="http://schemas.microsoft.com/office/powerpoint/2010/main" val="2515737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投影片圖像版面配置區 1"/>
          <p:cNvSpPr>
            <a:spLocks noGrp="1" noRot="1" noChangeAspect="1" noTextEdit="1"/>
          </p:cNvSpPr>
          <p:nvPr>
            <p:ph type="sldImg"/>
          </p:nvPr>
        </p:nvSpPr>
        <p:spPr>
          <a:ln/>
        </p:spPr>
      </p:sp>
      <p:sp>
        <p:nvSpPr>
          <p:cNvPr id="8192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8192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9B984EFF-4A97-4237-BB50-B1383BFF27E5}" type="slidenum">
              <a:rPr kumimoji="0" lang="zh-TW" altLang="en-US"/>
              <a:pPr>
                <a:spcBef>
                  <a:spcPct val="0"/>
                </a:spcBef>
              </a:pPr>
              <a:t>39</a:t>
            </a:fld>
            <a:endParaRPr kumimoji="0" lang="en-US" altLang="zh-TW"/>
          </a:p>
        </p:txBody>
      </p:sp>
    </p:spTree>
    <p:extLst>
      <p:ext uri="{BB962C8B-B14F-4D97-AF65-F5344CB8AC3E}">
        <p14:creationId xmlns:p14="http://schemas.microsoft.com/office/powerpoint/2010/main" val="24840214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投影片圖像版面配置區 1"/>
          <p:cNvSpPr>
            <a:spLocks noGrp="1" noRot="1" noChangeAspect="1" noTextEdit="1"/>
          </p:cNvSpPr>
          <p:nvPr>
            <p:ph type="sldImg"/>
          </p:nvPr>
        </p:nvSpPr>
        <p:spPr>
          <a:ln/>
        </p:spPr>
      </p:sp>
      <p:sp>
        <p:nvSpPr>
          <p:cNvPr id="8397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8397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9C77FE59-40DC-4C78-B529-2F3028739466}" type="slidenum">
              <a:rPr kumimoji="0" lang="zh-TW" altLang="en-US"/>
              <a:pPr>
                <a:spcBef>
                  <a:spcPct val="0"/>
                </a:spcBef>
              </a:pPr>
              <a:t>40</a:t>
            </a:fld>
            <a:endParaRPr kumimoji="0" lang="en-US" altLang="zh-TW"/>
          </a:p>
        </p:txBody>
      </p:sp>
    </p:spTree>
    <p:extLst>
      <p:ext uri="{BB962C8B-B14F-4D97-AF65-F5344CB8AC3E}">
        <p14:creationId xmlns:p14="http://schemas.microsoft.com/office/powerpoint/2010/main" val="3539819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投影片圖像版面配置區 1"/>
          <p:cNvSpPr>
            <a:spLocks noGrp="1" noRot="1" noChangeAspect="1" noTextEdit="1"/>
          </p:cNvSpPr>
          <p:nvPr>
            <p:ph type="sldImg"/>
          </p:nvPr>
        </p:nvSpPr>
        <p:spPr>
          <a:ln/>
        </p:spPr>
      </p:sp>
      <p:sp>
        <p:nvSpPr>
          <p:cNvPr id="1229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229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17080D88-CB3A-46CD-B15C-252A84D86A87}" type="slidenum">
              <a:rPr kumimoji="0" lang="zh-TW" altLang="en-US"/>
              <a:pPr>
                <a:spcBef>
                  <a:spcPct val="0"/>
                </a:spcBef>
              </a:pPr>
              <a:t>4</a:t>
            </a:fld>
            <a:endParaRPr kumimoji="0" lang="en-US" altLang="zh-TW"/>
          </a:p>
        </p:txBody>
      </p:sp>
    </p:spTree>
    <p:extLst>
      <p:ext uri="{BB962C8B-B14F-4D97-AF65-F5344CB8AC3E}">
        <p14:creationId xmlns:p14="http://schemas.microsoft.com/office/powerpoint/2010/main" val="29635438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投影片圖像版面配置區 1"/>
          <p:cNvSpPr>
            <a:spLocks noGrp="1" noRot="1" noChangeAspect="1" noTextEdit="1"/>
          </p:cNvSpPr>
          <p:nvPr>
            <p:ph type="sldImg"/>
          </p:nvPr>
        </p:nvSpPr>
        <p:spPr>
          <a:ln/>
        </p:spPr>
      </p:sp>
      <p:sp>
        <p:nvSpPr>
          <p:cNvPr id="8601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8602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3889BD05-1C8F-40D7-AAA1-B08BDA2E5622}" type="slidenum">
              <a:rPr kumimoji="0" lang="zh-TW" altLang="en-US"/>
              <a:pPr>
                <a:spcBef>
                  <a:spcPct val="0"/>
                </a:spcBef>
              </a:pPr>
              <a:t>41</a:t>
            </a:fld>
            <a:endParaRPr kumimoji="0" lang="en-US" altLang="zh-TW"/>
          </a:p>
        </p:txBody>
      </p:sp>
    </p:spTree>
    <p:extLst>
      <p:ext uri="{BB962C8B-B14F-4D97-AF65-F5344CB8AC3E}">
        <p14:creationId xmlns:p14="http://schemas.microsoft.com/office/powerpoint/2010/main" val="730993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投影片圖像版面配置區 1"/>
          <p:cNvSpPr>
            <a:spLocks noGrp="1" noRot="1" noChangeAspect="1" noTextEdit="1"/>
          </p:cNvSpPr>
          <p:nvPr>
            <p:ph type="sldImg"/>
          </p:nvPr>
        </p:nvSpPr>
        <p:spPr>
          <a:ln/>
        </p:spPr>
      </p:sp>
      <p:sp>
        <p:nvSpPr>
          <p:cNvPr id="8806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8806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D2091867-8E10-4A18-AC9A-D8EEE88AE811}" type="slidenum">
              <a:rPr kumimoji="0" lang="zh-TW" altLang="en-US"/>
              <a:pPr>
                <a:spcBef>
                  <a:spcPct val="0"/>
                </a:spcBef>
              </a:pPr>
              <a:t>43</a:t>
            </a:fld>
            <a:endParaRPr kumimoji="0" lang="en-US" altLang="zh-TW"/>
          </a:p>
        </p:txBody>
      </p:sp>
    </p:spTree>
    <p:extLst>
      <p:ext uri="{BB962C8B-B14F-4D97-AF65-F5344CB8AC3E}">
        <p14:creationId xmlns:p14="http://schemas.microsoft.com/office/powerpoint/2010/main" val="24731554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投影片圖像版面配置區 1"/>
          <p:cNvSpPr>
            <a:spLocks noGrp="1" noRot="1" noChangeAspect="1" noTextEdit="1"/>
          </p:cNvSpPr>
          <p:nvPr>
            <p:ph type="sldImg"/>
          </p:nvPr>
        </p:nvSpPr>
        <p:spPr>
          <a:ln/>
        </p:spPr>
      </p:sp>
      <p:sp>
        <p:nvSpPr>
          <p:cNvPr id="9011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9011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2F5CEDD7-BC07-4613-A1EE-0AFF35F9FFDB}" type="slidenum">
              <a:rPr kumimoji="0" lang="zh-TW" altLang="en-US"/>
              <a:pPr>
                <a:spcBef>
                  <a:spcPct val="0"/>
                </a:spcBef>
              </a:pPr>
              <a:t>44</a:t>
            </a:fld>
            <a:endParaRPr kumimoji="0" lang="en-US" altLang="zh-TW"/>
          </a:p>
        </p:txBody>
      </p:sp>
    </p:spTree>
    <p:extLst>
      <p:ext uri="{BB962C8B-B14F-4D97-AF65-F5344CB8AC3E}">
        <p14:creationId xmlns:p14="http://schemas.microsoft.com/office/powerpoint/2010/main" val="6144200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投影片圖像版面配置區 1"/>
          <p:cNvSpPr>
            <a:spLocks noGrp="1" noRot="1" noChangeAspect="1" noTextEdit="1"/>
          </p:cNvSpPr>
          <p:nvPr>
            <p:ph type="sldImg"/>
          </p:nvPr>
        </p:nvSpPr>
        <p:spPr>
          <a:ln/>
        </p:spPr>
      </p:sp>
      <p:sp>
        <p:nvSpPr>
          <p:cNvPr id="9216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9216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FC8DD7CF-762A-49B3-8E41-BBDB6E074416}" type="slidenum">
              <a:rPr kumimoji="0" lang="zh-TW" altLang="en-US"/>
              <a:pPr>
                <a:spcBef>
                  <a:spcPct val="0"/>
                </a:spcBef>
              </a:pPr>
              <a:t>45</a:t>
            </a:fld>
            <a:endParaRPr kumimoji="0" lang="en-US" altLang="zh-TW"/>
          </a:p>
        </p:txBody>
      </p:sp>
    </p:spTree>
    <p:extLst>
      <p:ext uri="{BB962C8B-B14F-4D97-AF65-F5344CB8AC3E}">
        <p14:creationId xmlns:p14="http://schemas.microsoft.com/office/powerpoint/2010/main" val="1940859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投影片圖像版面配置區 1"/>
          <p:cNvSpPr>
            <a:spLocks noGrp="1" noRot="1" noChangeAspect="1" noTextEdit="1"/>
          </p:cNvSpPr>
          <p:nvPr>
            <p:ph type="sldImg"/>
          </p:nvPr>
        </p:nvSpPr>
        <p:spPr>
          <a:ln/>
        </p:spPr>
      </p:sp>
      <p:sp>
        <p:nvSpPr>
          <p:cNvPr id="9421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9421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5CE3E40F-0B21-4D26-9DF0-496FADFAE0A0}" type="slidenum">
              <a:rPr kumimoji="0" lang="zh-TW" altLang="en-US"/>
              <a:pPr>
                <a:spcBef>
                  <a:spcPct val="0"/>
                </a:spcBef>
              </a:pPr>
              <a:t>46</a:t>
            </a:fld>
            <a:endParaRPr kumimoji="0" lang="en-US" altLang="zh-TW"/>
          </a:p>
        </p:txBody>
      </p:sp>
    </p:spTree>
    <p:extLst>
      <p:ext uri="{BB962C8B-B14F-4D97-AF65-F5344CB8AC3E}">
        <p14:creationId xmlns:p14="http://schemas.microsoft.com/office/powerpoint/2010/main" val="36792119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投影片圖像版面配置區 1"/>
          <p:cNvSpPr>
            <a:spLocks noGrp="1" noRot="1" noChangeAspect="1" noTextEdit="1"/>
          </p:cNvSpPr>
          <p:nvPr>
            <p:ph type="sldImg"/>
          </p:nvPr>
        </p:nvSpPr>
        <p:spPr>
          <a:ln/>
        </p:spPr>
      </p:sp>
      <p:sp>
        <p:nvSpPr>
          <p:cNvPr id="9625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9626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A8B955AA-4E38-4C9B-85B2-F3459BEA918A}" type="slidenum">
              <a:rPr kumimoji="0" lang="zh-TW" altLang="en-US"/>
              <a:pPr>
                <a:spcBef>
                  <a:spcPct val="0"/>
                </a:spcBef>
              </a:pPr>
              <a:t>47</a:t>
            </a:fld>
            <a:endParaRPr kumimoji="0" lang="en-US" altLang="zh-TW"/>
          </a:p>
        </p:txBody>
      </p:sp>
    </p:spTree>
    <p:extLst>
      <p:ext uri="{BB962C8B-B14F-4D97-AF65-F5344CB8AC3E}">
        <p14:creationId xmlns:p14="http://schemas.microsoft.com/office/powerpoint/2010/main" val="38659764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FA34AE39-B19E-459F-9502-9A2AA9B1504E}" type="slidenum">
              <a:rPr kumimoji="0" lang="zh-TW" altLang="en-US"/>
              <a:pPr>
                <a:spcBef>
                  <a:spcPct val="0"/>
                </a:spcBef>
              </a:pPr>
              <a:t>48</a:t>
            </a:fld>
            <a:endParaRPr kumimoji="0" lang="en-US" altLang="zh-TW"/>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anose="020B0604020202020204" pitchFamily="34" charset="0"/>
            </a:endParaRPr>
          </a:p>
        </p:txBody>
      </p:sp>
    </p:spTree>
    <p:extLst>
      <p:ext uri="{BB962C8B-B14F-4D97-AF65-F5344CB8AC3E}">
        <p14:creationId xmlns:p14="http://schemas.microsoft.com/office/powerpoint/2010/main" val="34381857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投影片圖像版面配置區 1"/>
          <p:cNvSpPr>
            <a:spLocks noGrp="1" noRot="1" noChangeAspect="1" noTextEdit="1"/>
          </p:cNvSpPr>
          <p:nvPr>
            <p:ph type="sldImg"/>
          </p:nvPr>
        </p:nvSpPr>
        <p:spPr>
          <a:ln/>
        </p:spPr>
      </p:sp>
      <p:sp>
        <p:nvSpPr>
          <p:cNvPr id="10035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0035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70223963-A581-4D17-A43E-6A3C59EEFE3C}" type="slidenum">
              <a:rPr kumimoji="0" lang="zh-TW" altLang="en-US"/>
              <a:pPr>
                <a:spcBef>
                  <a:spcPct val="0"/>
                </a:spcBef>
              </a:pPr>
              <a:t>49</a:t>
            </a:fld>
            <a:endParaRPr kumimoji="0" lang="en-US" altLang="zh-TW"/>
          </a:p>
        </p:txBody>
      </p:sp>
    </p:spTree>
    <p:extLst>
      <p:ext uri="{BB962C8B-B14F-4D97-AF65-F5344CB8AC3E}">
        <p14:creationId xmlns:p14="http://schemas.microsoft.com/office/powerpoint/2010/main" val="32153224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投影片圖像版面配置區 1"/>
          <p:cNvSpPr>
            <a:spLocks noGrp="1" noRot="1" noChangeAspect="1" noTextEdit="1"/>
          </p:cNvSpPr>
          <p:nvPr>
            <p:ph type="sldImg"/>
          </p:nvPr>
        </p:nvSpPr>
        <p:spPr>
          <a:ln/>
        </p:spPr>
      </p:sp>
      <p:sp>
        <p:nvSpPr>
          <p:cNvPr id="10240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0240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403188BE-43DE-4F9F-9CF2-807149C1B273}" type="slidenum">
              <a:rPr kumimoji="0" lang="zh-TW" altLang="en-US"/>
              <a:pPr>
                <a:spcBef>
                  <a:spcPct val="0"/>
                </a:spcBef>
              </a:pPr>
              <a:t>50</a:t>
            </a:fld>
            <a:endParaRPr kumimoji="0" lang="en-US" altLang="zh-TW"/>
          </a:p>
        </p:txBody>
      </p:sp>
    </p:spTree>
    <p:extLst>
      <p:ext uri="{BB962C8B-B14F-4D97-AF65-F5344CB8AC3E}">
        <p14:creationId xmlns:p14="http://schemas.microsoft.com/office/powerpoint/2010/main" val="20910949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投影片圖像版面配置區 1"/>
          <p:cNvSpPr>
            <a:spLocks noGrp="1" noRot="1" noChangeAspect="1" noTextEdit="1"/>
          </p:cNvSpPr>
          <p:nvPr>
            <p:ph type="sldImg"/>
          </p:nvPr>
        </p:nvSpPr>
        <p:spPr>
          <a:ln/>
        </p:spPr>
      </p:sp>
      <p:sp>
        <p:nvSpPr>
          <p:cNvPr id="10445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0445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8BB82DCC-F36A-4611-933F-ACA27C719FB2}" type="slidenum">
              <a:rPr kumimoji="0" lang="zh-TW" altLang="en-US"/>
              <a:pPr>
                <a:spcBef>
                  <a:spcPct val="0"/>
                </a:spcBef>
              </a:pPr>
              <a:t>51</a:t>
            </a:fld>
            <a:endParaRPr kumimoji="0" lang="en-US" altLang="zh-TW"/>
          </a:p>
        </p:txBody>
      </p:sp>
    </p:spTree>
    <p:extLst>
      <p:ext uri="{BB962C8B-B14F-4D97-AF65-F5344CB8AC3E}">
        <p14:creationId xmlns:p14="http://schemas.microsoft.com/office/powerpoint/2010/main" val="2474082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圖像版面配置區 1"/>
          <p:cNvSpPr>
            <a:spLocks noGrp="1" noRot="1" noChangeAspect="1" noTextEdit="1"/>
          </p:cNvSpPr>
          <p:nvPr>
            <p:ph type="sldImg"/>
          </p:nvPr>
        </p:nvSpPr>
        <p:spPr>
          <a:ln/>
        </p:spPr>
      </p:sp>
      <p:sp>
        <p:nvSpPr>
          <p:cNvPr id="1433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434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732074CE-D314-45FA-958B-8106AE0F5B4E}" type="slidenum">
              <a:rPr kumimoji="0" lang="zh-TW" altLang="en-US"/>
              <a:pPr>
                <a:spcBef>
                  <a:spcPct val="0"/>
                </a:spcBef>
              </a:pPr>
              <a:t>5</a:t>
            </a:fld>
            <a:endParaRPr kumimoji="0" lang="en-US" altLang="zh-TW"/>
          </a:p>
        </p:txBody>
      </p:sp>
    </p:spTree>
    <p:extLst>
      <p:ext uri="{BB962C8B-B14F-4D97-AF65-F5344CB8AC3E}">
        <p14:creationId xmlns:p14="http://schemas.microsoft.com/office/powerpoint/2010/main" val="1067864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投影片圖像版面配置區 1"/>
          <p:cNvSpPr>
            <a:spLocks noGrp="1" noRot="1" noChangeAspect="1" noTextEdit="1"/>
          </p:cNvSpPr>
          <p:nvPr>
            <p:ph type="sldImg"/>
          </p:nvPr>
        </p:nvSpPr>
        <p:spPr>
          <a:ln/>
        </p:spPr>
      </p:sp>
      <p:sp>
        <p:nvSpPr>
          <p:cNvPr id="10649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0650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5855D545-09EE-49D1-9F64-6AEC0CB412BC}" type="slidenum">
              <a:rPr kumimoji="0" lang="zh-TW" altLang="en-US"/>
              <a:pPr>
                <a:spcBef>
                  <a:spcPct val="0"/>
                </a:spcBef>
              </a:pPr>
              <a:t>52</a:t>
            </a:fld>
            <a:endParaRPr kumimoji="0" lang="en-US" altLang="zh-TW"/>
          </a:p>
        </p:txBody>
      </p:sp>
    </p:spTree>
    <p:extLst>
      <p:ext uri="{BB962C8B-B14F-4D97-AF65-F5344CB8AC3E}">
        <p14:creationId xmlns:p14="http://schemas.microsoft.com/office/powerpoint/2010/main" val="9432067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投影片圖像版面配置區 1"/>
          <p:cNvSpPr>
            <a:spLocks noGrp="1" noRot="1" noChangeAspect="1" noTextEdit="1"/>
          </p:cNvSpPr>
          <p:nvPr>
            <p:ph type="sldImg"/>
          </p:nvPr>
        </p:nvSpPr>
        <p:spPr>
          <a:ln/>
        </p:spPr>
      </p:sp>
      <p:sp>
        <p:nvSpPr>
          <p:cNvPr id="10854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0854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3D175AA3-ACC2-467A-9A29-E14E19B1F720}" type="slidenum">
              <a:rPr kumimoji="0" lang="zh-TW" altLang="en-US"/>
              <a:pPr>
                <a:spcBef>
                  <a:spcPct val="0"/>
                </a:spcBef>
              </a:pPr>
              <a:t>53</a:t>
            </a:fld>
            <a:endParaRPr kumimoji="0" lang="en-US" altLang="zh-TW"/>
          </a:p>
        </p:txBody>
      </p:sp>
    </p:spTree>
    <p:extLst>
      <p:ext uri="{BB962C8B-B14F-4D97-AF65-F5344CB8AC3E}">
        <p14:creationId xmlns:p14="http://schemas.microsoft.com/office/powerpoint/2010/main" val="6190951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投影片圖像版面配置區 1"/>
          <p:cNvSpPr>
            <a:spLocks noGrp="1" noRot="1" noChangeAspect="1" noTextEdit="1"/>
          </p:cNvSpPr>
          <p:nvPr>
            <p:ph type="sldImg"/>
          </p:nvPr>
        </p:nvSpPr>
        <p:spPr>
          <a:ln/>
        </p:spPr>
      </p:sp>
      <p:sp>
        <p:nvSpPr>
          <p:cNvPr id="11059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1059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2300F4AD-4430-4E8C-B012-93B8DFEC117F}" type="slidenum">
              <a:rPr kumimoji="0" lang="zh-TW" altLang="en-US"/>
              <a:pPr>
                <a:spcBef>
                  <a:spcPct val="0"/>
                </a:spcBef>
              </a:pPr>
              <a:t>54</a:t>
            </a:fld>
            <a:endParaRPr kumimoji="0" lang="en-US" altLang="zh-TW"/>
          </a:p>
        </p:txBody>
      </p:sp>
    </p:spTree>
    <p:extLst>
      <p:ext uri="{BB962C8B-B14F-4D97-AF65-F5344CB8AC3E}">
        <p14:creationId xmlns:p14="http://schemas.microsoft.com/office/powerpoint/2010/main" val="28070206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投影片圖像版面配置區 1"/>
          <p:cNvSpPr>
            <a:spLocks noGrp="1" noRot="1" noChangeAspect="1" noTextEdit="1"/>
          </p:cNvSpPr>
          <p:nvPr>
            <p:ph type="sldImg"/>
          </p:nvPr>
        </p:nvSpPr>
        <p:spPr>
          <a:ln/>
        </p:spPr>
      </p:sp>
      <p:sp>
        <p:nvSpPr>
          <p:cNvPr id="11264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1264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B5900B02-EDE0-4671-9072-EC60F688092B}" type="slidenum">
              <a:rPr kumimoji="0" lang="zh-TW" altLang="en-US"/>
              <a:pPr>
                <a:spcBef>
                  <a:spcPct val="0"/>
                </a:spcBef>
              </a:pPr>
              <a:t>56</a:t>
            </a:fld>
            <a:endParaRPr kumimoji="0" lang="en-US" altLang="zh-TW"/>
          </a:p>
        </p:txBody>
      </p:sp>
    </p:spTree>
    <p:extLst>
      <p:ext uri="{BB962C8B-B14F-4D97-AF65-F5344CB8AC3E}">
        <p14:creationId xmlns:p14="http://schemas.microsoft.com/office/powerpoint/2010/main" val="37569708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投影片圖像版面配置區 1"/>
          <p:cNvSpPr>
            <a:spLocks noGrp="1" noRot="1" noChangeAspect="1" noTextEdit="1"/>
          </p:cNvSpPr>
          <p:nvPr>
            <p:ph type="sldImg"/>
          </p:nvPr>
        </p:nvSpPr>
        <p:spPr>
          <a:ln/>
        </p:spPr>
      </p:sp>
      <p:sp>
        <p:nvSpPr>
          <p:cNvPr id="11469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1469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30793509-9087-4A70-83B3-39924A4E4316}" type="slidenum">
              <a:rPr kumimoji="0" lang="zh-TW" altLang="en-US"/>
              <a:pPr>
                <a:spcBef>
                  <a:spcPct val="0"/>
                </a:spcBef>
              </a:pPr>
              <a:t>57</a:t>
            </a:fld>
            <a:endParaRPr kumimoji="0" lang="en-US" altLang="zh-TW"/>
          </a:p>
        </p:txBody>
      </p:sp>
    </p:spTree>
    <p:extLst>
      <p:ext uri="{BB962C8B-B14F-4D97-AF65-F5344CB8AC3E}">
        <p14:creationId xmlns:p14="http://schemas.microsoft.com/office/powerpoint/2010/main" val="42154283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投影片圖像版面配置區 1"/>
          <p:cNvSpPr>
            <a:spLocks noGrp="1" noRot="1" noChangeAspect="1" noTextEdit="1"/>
          </p:cNvSpPr>
          <p:nvPr>
            <p:ph type="sldImg"/>
          </p:nvPr>
        </p:nvSpPr>
        <p:spPr>
          <a:ln/>
        </p:spPr>
      </p:sp>
      <p:sp>
        <p:nvSpPr>
          <p:cNvPr id="11673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1674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6E66D4B8-C42E-4389-BDE0-9D843A88938D}" type="slidenum">
              <a:rPr kumimoji="0" lang="zh-TW" altLang="en-US"/>
              <a:pPr>
                <a:spcBef>
                  <a:spcPct val="0"/>
                </a:spcBef>
              </a:pPr>
              <a:t>58</a:t>
            </a:fld>
            <a:endParaRPr kumimoji="0" lang="en-US" altLang="zh-TW"/>
          </a:p>
        </p:txBody>
      </p:sp>
    </p:spTree>
    <p:extLst>
      <p:ext uri="{BB962C8B-B14F-4D97-AF65-F5344CB8AC3E}">
        <p14:creationId xmlns:p14="http://schemas.microsoft.com/office/powerpoint/2010/main" val="11016145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投影片圖像版面配置區 1"/>
          <p:cNvSpPr>
            <a:spLocks noGrp="1" noRot="1" noChangeAspect="1" noTextEdit="1"/>
          </p:cNvSpPr>
          <p:nvPr>
            <p:ph type="sldImg"/>
          </p:nvPr>
        </p:nvSpPr>
        <p:spPr>
          <a:ln/>
        </p:spPr>
      </p:sp>
      <p:sp>
        <p:nvSpPr>
          <p:cNvPr id="11878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1878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55F5E284-9152-467A-A05F-15774AB4427A}" type="slidenum">
              <a:rPr kumimoji="0" lang="zh-TW" altLang="en-US"/>
              <a:pPr>
                <a:spcBef>
                  <a:spcPct val="0"/>
                </a:spcBef>
              </a:pPr>
              <a:t>59</a:t>
            </a:fld>
            <a:endParaRPr kumimoji="0" lang="en-US" altLang="zh-TW"/>
          </a:p>
        </p:txBody>
      </p:sp>
    </p:spTree>
    <p:extLst>
      <p:ext uri="{BB962C8B-B14F-4D97-AF65-F5344CB8AC3E}">
        <p14:creationId xmlns:p14="http://schemas.microsoft.com/office/powerpoint/2010/main" val="24281218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投影片圖像版面配置區 1"/>
          <p:cNvSpPr>
            <a:spLocks noGrp="1" noRot="1" noChangeAspect="1" noTextEdit="1"/>
          </p:cNvSpPr>
          <p:nvPr>
            <p:ph type="sldImg"/>
          </p:nvPr>
        </p:nvSpPr>
        <p:spPr>
          <a:ln/>
        </p:spPr>
      </p:sp>
      <p:sp>
        <p:nvSpPr>
          <p:cNvPr id="12083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2083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E54346F2-5CE1-4424-9400-6AE08FB7B478}" type="slidenum">
              <a:rPr kumimoji="0" lang="zh-TW" altLang="en-US"/>
              <a:pPr>
                <a:spcBef>
                  <a:spcPct val="0"/>
                </a:spcBef>
              </a:pPr>
              <a:t>61</a:t>
            </a:fld>
            <a:endParaRPr kumimoji="0" lang="en-US" altLang="zh-TW"/>
          </a:p>
        </p:txBody>
      </p:sp>
    </p:spTree>
    <p:extLst>
      <p:ext uri="{BB962C8B-B14F-4D97-AF65-F5344CB8AC3E}">
        <p14:creationId xmlns:p14="http://schemas.microsoft.com/office/powerpoint/2010/main" val="23566867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投影片圖像版面配置區 1"/>
          <p:cNvSpPr>
            <a:spLocks noGrp="1" noRot="1" noChangeAspect="1" noTextEdit="1"/>
          </p:cNvSpPr>
          <p:nvPr>
            <p:ph type="sldImg"/>
          </p:nvPr>
        </p:nvSpPr>
        <p:spPr>
          <a:ln/>
        </p:spPr>
      </p:sp>
      <p:sp>
        <p:nvSpPr>
          <p:cNvPr id="12288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2288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18C5B7CB-F4F8-495A-A838-24380BED4D93}" type="slidenum">
              <a:rPr kumimoji="0" lang="zh-TW" altLang="en-US"/>
              <a:pPr>
                <a:spcBef>
                  <a:spcPct val="0"/>
                </a:spcBef>
              </a:pPr>
              <a:t>63</a:t>
            </a:fld>
            <a:endParaRPr kumimoji="0" lang="en-US" altLang="zh-TW"/>
          </a:p>
        </p:txBody>
      </p:sp>
    </p:spTree>
    <p:extLst>
      <p:ext uri="{BB962C8B-B14F-4D97-AF65-F5344CB8AC3E}">
        <p14:creationId xmlns:p14="http://schemas.microsoft.com/office/powerpoint/2010/main" val="10182621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投影片圖像版面配置區 1"/>
          <p:cNvSpPr>
            <a:spLocks noGrp="1" noRot="1" noChangeAspect="1" noTextEdit="1"/>
          </p:cNvSpPr>
          <p:nvPr>
            <p:ph type="sldImg"/>
          </p:nvPr>
        </p:nvSpPr>
        <p:spPr>
          <a:ln/>
        </p:spPr>
      </p:sp>
      <p:sp>
        <p:nvSpPr>
          <p:cNvPr id="12493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2493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2374870A-B8C1-40D2-8361-152DF173A932}" type="slidenum">
              <a:rPr kumimoji="0" lang="zh-TW" altLang="en-US"/>
              <a:pPr>
                <a:spcBef>
                  <a:spcPct val="0"/>
                </a:spcBef>
              </a:pPr>
              <a:t>65</a:t>
            </a:fld>
            <a:endParaRPr kumimoji="0" lang="en-US" altLang="zh-TW"/>
          </a:p>
        </p:txBody>
      </p:sp>
    </p:spTree>
    <p:extLst>
      <p:ext uri="{BB962C8B-B14F-4D97-AF65-F5344CB8AC3E}">
        <p14:creationId xmlns:p14="http://schemas.microsoft.com/office/powerpoint/2010/main" val="733760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圖像版面配置區 1"/>
          <p:cNvSpPr>
            <a:spLocks noGrp="1" noRot="1" noChangeAspect="1" noTextEdit="1"/>
          </p:cNvSpPr>
          <p:nvPr>
            <p:ph type="sldImg"/>
          </p:nvPr>
        </p:nvSpPr>
        <p:spPr>
          <a:ln/>
        </p:spPr>
      </p:sp>
      <p:sp>
        <p:nvSpPr>
          <p:cNvPr id="1638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638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B3298411-3E45-4B73-9E7B-5C8C475624B8}" type="slidenum">
              <a:rPr kumimoji="0" lang="zh-TW" altLang="en-US"/>
              <a:pPr>
                <a:spcBef>
                  <a:spcPct val="0"/>
                </a:spcBef>
              </a:pPr>
              <a:t>6</a:t>
            </a:fld>
            <a:endParaRPr kumimoji="0" lang="en-US" altLang="zh-TW"/>
          </a:p>
        </p:txBody>
      </p:sp>
    </p:spTree>
    <p:extLst>
      <p:ext uri="{BB962C8B-B14F-4D97-AF65-F5344CB8AC3E}">
        <p14:creationId xmlns:p14="http://schemas.microsoft.com/office/powerpoint/2010/main" val="3160254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投影片圖像版面配置區 1"/>
          <p:cNvSpPr>
            <a:spLocks noGrp="1" noRot="1" noChangeAspect="1" noTextEdit="1"/>
          </p:cNvSpPr>
          <p:nvPr>
            <p:ph type="sldImg"/>
          </p:nvPr>
        </p:nvSpPr>
        <p:spPr>
          <a:ln/>
        </p:spPr>
      </p:sp>
      <p:sp>
        <p:nvSpPr>
          <p:cNvPr id="12697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2698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04F7D611-99C6-4868-8BA3-C0745EA109BE}" type="slidenum">
              <a:rPr kumimoji="0" lang="zh-TW" altLang="en-US"/>
              <a:pPr>
                <a:spcBef>
                  <a:spcPct val="0"/>
                </a:spcBef>
              </a:pPr>
              <a:t>66</a:t>
            </a:fld>
            <a:endParaRPr kumimoji="0" lang="en-US" altLang="zh-TW"/>
          </a:p>
        </p:txBody>
      </p:sp>
    </p:spTree>
    <p:extLst>
      <p:ext uri="{BB962C8B-B14F-4D97-AF65-F5344CB8AC3E}">
        <p14:creationId xmlns:p14="http://schemas.microsoft.com/office/powerpoint/2010/main" val="37821523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投影片圖像版面配置區 1"/>
          <p:cNvSpPr>
            <a:spLocks noGrp="1" noRot="1" noChangeAspect="1" noTextEdit="1"/>
          </p:cNvSpPr>
          <p:nvPr>
            <p:ph type="sldImg"/>
          </p:nvPr>
        </p:nvSpPr>
        <p:spPr>
          <a:ln/>
        </p:spPr>
      </p:sp>
      <p:sp>
        <p:nvSpPr>
          <p:cNvPr id="12902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2902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345ED88D-9C77-4EDA-B419-4A7789A695CF}" type="slidenum">
              <a:rPr kumimoji="0" lang="zh-TW" altLang="en-US"/>
              <a:pPr>
                <a:spcBef>
                  <a:spcPct val="0"/>
                </a:spcBef>
              </a:pPr>
              <a:t>67</a:t>
            </a:fld>
            <a:endParaRPr kumimoji="0" lang="en-US" altLang="zh-TW"/>
          </a:p>
        </p:txBody>
      </p:sp>
    </p:spTree>
    <p:extLst>
      <p:ext uri="{BB962C8B-B14F-4D97-AF65-F5344CB8AC3E}">
        <p14:creationId xmlns:p14="http://schemas.microsoft.com/office/powerpoint/2010/main" val="16088614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投影片圖像版面配置區 1"/>
          <p:cNvSpPr>
            <a:spLocks noGrp="1" noRot="1" noChangeAspect="1" noTextEdit="1"/>
          </p:cNvSpPr>
          <p:nvPr>
            <p:ph type="sldImg"/>
          </p:nvPr>
        </p:nvSpPr>
        <p:spPr>
          <a:ln/>
        </p:spPr>
      </p:sp>
      <p:sp>
        <p:nvSpPr>
          <p:cNvPr id="13107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3107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67BAF158-56CF-432D-B142-6F7FAD2DA7CB}" type="slidenum">
              <a:rPr kumimoji="0" lang="zh-TW" altLang="en-US"/>
              <a:pPr>
                <a:spcBef>
                  <a:spcPct val="0"/>
                </a:spcBef>
              </a:pPr>
              <a:t>68</a:t>
            </a:fld>
            <a:endParaRPr kumimoji="0" lang="en-US" altLang="zh-TW"/>
          </a:p>
        </p:txBody>
      </p:sp>
    </p:spTree>
    <p:extLst>
      <p:ext uri="{BB962C8B-B14F-4D97-AF65-F5344CB8AC3E}">
        <p14:creationId xmlns:p14="http://schemas.microsoft.com/office/powerpoint/2010/main" val="36781638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投影片圖像版面配置區 1"/>
          <p:cNvSpPr>
            <a:spLocks noGrp="1" noRot="1" noChangeAspect="1" noTextEdit="1"/>
          </p:cNvSpPr>
          <p:nvPr>
            <p:ph type="sldImg"/>
          </p:nvPr>
        </p:nvSpPr>
        <p:spPr>
          <a:ln/>
        </p:spPr>
      </p:sp>
      <p:sp>
        <p:nvSpPr>
          <p:cNvPr id="13312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3312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CAE323D5-A12C-4A95-9141-9BECC9363502}" type="slidenum">
              <a:rPr kumimoji="0" lang="zh-TW" altLang="en-US"/>
              <a:pPr>
                <a:spcBef>
                  <a:spcPct val="0"/>
                </a:spcBef>
              </a:pPr>
              <a:t>70</a:t>
            </a:fld>
            <a:endParaRPr kumimoji="0" lang="en-US" altLang="zh-TW"/>
          </a:p>
        </p:txBody>
      </p:sp>
    </p:spTree>
    <p:extLst>
      <p:ext uri="{BB962C8B-B14F-4D97-AF65-F5344CB8AC3E}">
        <p14:creationId xmlns:p14="http://schemas.microsoft.com/office/powerpoint/2010/main" val="24191323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投影片圖像版面配置區 1"/>
          <p:cNvSpPr>
            <a:spLocks noGrp="1" noRot="1" noChangeAspect="1" noTextEdit="1"/>
          </p:cNvSpPr>
          <p:nvPr>
            <p:ph type="sldImg"/>
          </p:nvPr>
        </p:nvSpPr>
        <p:spPr>
          <a:ln/>
        </p:spPr>
      </p:sp>
      <p:sp>
        <p:nvSpPr>
          <p:cNvPr id="13517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3517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5D9363C3-4BEF-48E0-8787-A9840928A856}" type="slidenum">
              <a:rPr kumimoji="0" lang="zh-TW" altLang="en-US"/>
              <a:pPr>
                <a:spcBef>
                  <a:spcPct val="0"/>
                </a:spcBef>
              </a:pPr>
              <a:t>71</a:t>
            </a:fld>
            <a:endParaRPr kumimoji="0" lang="en-US" altLang="zh-TW"/>
          </a:p>
        </p:txBody>
      </p:sp>
    </p:spTree>
    <p:extLst>
      <p:ext uri="{BB962C8B-B14F-4D97-AF65-F5344CB8AC3E}">
        <p14:creationId xmlns:p14="http://schemas.microsoft.com/office/powerpoint/2010/main" val="16736554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24B5F01F-55E0-43C9-AEDD-7BA14658949E}" type="slidenum">
              <a:rPr kumimoji="0" lang="zh-TW" altLang="en-US"/>
              <a:pPr>
                <a:spcBef>
                  <a:spcPct val="0"/>
                </a:spcBef>
              </a:pPr>
              <a:t>72</a:t>
            </a:fld>
            <a:endParaRPr kumimoji="0" lang="en-US" altLang="zh-TW"/>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420129639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投影片圖像版面配置區 1"/>
          <p:cNvSpPr>
            <a:spLocks noGrp="1" noRot="1" noChangeAspect="1" noTextEdit="1"/>
          </p:cNvSpPr>
          <p:nvPr>
            <p:ph type="sldImg"/>
          </p:nvPr>
        </p:nvSpPr>
        <p:spPr>
          <a:ln/>
        </p:spPr>
      </p:sp>
      <p:sp>
        <p:nvSpPr>
          <p:cNvPr id="13926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3926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06FDFA7A-021A-4758-83DE-F5CA8930C03F}" type="slidenum">
              <a:rPr kumimoji="0" lang="zh-TW" altLang="en-US"/>
              <a:pPr>
                <a:spcBef>
                  <a:spcPct val="0"/>
                </a:spcBef>
              </a:pPr>
              <a:t>74</a:t>
            </a:fld>
            <a:endParaRPr kumimoji="0" lang="en-US" altLang="zh-TW"/>
          </a:p>
        </p:txBody>
      </p:sp>
    </p:spTree>
    <p:extLst>
      <p:ext uri="{BB962C8B-B14F-4D97-AF65-F5344CB8AC3E}">
        <p14:creationId xmlns:p14="http://schemas.microsoft.com/office/powerpoint/2010/main" val="366914882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投影片圖像版面配置區 1"/>
          <p:cNvSpPr>
            <a:spLocks noGrp="1" noRot="1" noChangeAspect="1" noTextEdit="1"/>
          </p:cNvSpPr>
          <p:nvPr>
            <p:ph type="sldImg"/>
          </p:nvPr>
        </p:nvSpPr>
        <p:spPr>
          <a:ln/>
        </p:spPr>
      </p:sp>
      <p:sp>
        <p:nvSpPr>
          <p:cNvPr id="14131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4131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C19372F8-E738-4A6A-B9A8-DE713E4E5523}" type="slidenum">
              <a:rPr kumimoji="0" lang="zh-TW" altLang="en-US"/>
              <a:pPr>
                <a:spcBef>
                  <a:spcPct val="0"/>
                </a:spcBef>
              </a:pPr>
              <a:t>75</a:t>
            </a:fld>
            <a:endParaRPr kumimoji="0" lang="en-US" altLang="zh-TW"/>
          </a:p>
        </p:txBody>
      </p:sp>
    </p:spTree>
    <p:extLst>
      <p:ext uri="{BB962C8B-B14F-4D97-AF65-F5344CB8AC3E}">
        <p14:creationId xmlns:p14="http://schemas.microsoft.com/office/powerpoint/2010/main" val="409257041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投影片圖像版面配置區 1"/>
          <p:cNvSpPr>
            <a:spLocks noGrp="1" noRot="1" noChangeAspect="1" noTextEdit="1"/>
          </p:cNvSpPr>
          <p:nvPr>
            <p:ph type="sldImg"/>
          </p:nvPr>
        </p:nvSpPr>
        <p:spPr>
          <a:ln/>
        </p:spPr>
      </p:sp>
      <p:sp>
        <p:nvSpPr>
          <p:cNvPr id="14336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4336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50C5A804-4147-4985-9D69-6C69C6632FC8}" type="slidenum">
              <a:rPr kumimoji="0" lang="zh-TW" altLang="en-US"/>
              <a:pPr>
                <a:spcBef>
                  <a:spcPct val="0"/>
                </a:spcBef>
              </a:pPr>
              <a:t>76</a:t>
            </a:fld>
            <a:endParaRPr kumimoji="0" lang="en-US" altLang="zh-TW"/>
          </a:p>
        </p:txBody>
      </p:sp>
    </p:spTree>
    <p:extLst>
      <p:ext uri="{BB962C8B-B14F-4D97-AF65-F5344CB8AC3E}">
        <p14:creationId xmlns:p14="http://schemas.microsoft.com/office/powerpoint/2010/main" val="20645533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投影片圖像版面配置區 1"/>
          <p:cNvSpPr>
            <a:spLocks noGrp="1" noRot="1" noChangeAspect="1" noTextEdit="1"/>
          </p:cNvSpPr>
          <p:nvPr>
            <p:ph type="sldImg"/>
          </p:nvPr>
        </p:nvSpPr>
        <p:spPr>
          <a:ln/>
        </p:spPr>
      </p:sp>
      <p:sp>
        <p:nvSpPr>
          <p:cNvPr id="14541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4541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7ED614C9-4C26-444C-A419-A7A0382E1602}" type="slidenum">
              <a:rPr kumimoji="0" lang="zh-TW" altLang="en-US"/>
              <a:pPr>
                <a:spcBef>
                  <a:spcPct val="0"/>
                </a:spcBef>
              </a:pPr>
              <a:t>77</a:t>
            </a:fld>
            <a:endParaRPr kumimoji="0" lang="en-US" altLang="zh-TW"/>
          </a:p>
        </p:txBody>
      </p:sp>
    </p:spTree>
    <p:extLst>
      <p:ext uri="{BB962C8B-B14F-4D97-AF65-F5344CB8AC3E}">
        <p14:creationId xmlns:p14="http://schemas.microsoft.com/office/powerpoint/2010/main" val="1201297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圖像版面配置區 1"/>
          <p:cNvSpPr>
            <a:spLocks noGrp="1" noRot="1" noChangeAspect="1" noTextEdit="1"/>
          </p:cNvSpPr>
          <p:nvPr>
            <p:ph type="sldImg"/>
          </p:nvPr>
        </p:nvSpPr>
        <p:spPr>
          <a:ln/>
        </p:spPr>
      </p:sp>
      <p:sp>
        <p:nvSpPr>
          <p:cNvPr id="1843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843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087344B3-7759-4F05-BF5B-353594CCFBE0}" type="slidenum">
              <a:rPr kumimoji="0" lang="zh-TW" altLang="en-US"/>
              <a:pPr>
                <a:spcBef>
                  <a:spcPct val="0"/>
                </a:spcBef>
              </a:pPr>
              <a:t>7</a:t>
            </a:fld>
            <a:endParaRPr kumimoji="0" lang="en-US" altLang="zh-TW"/>
          </a:p>
        </p:txBody>
      </p:sp>
    </p:spTree>
    <p:extLst>
      <p:ext uri="{BB962C8B-B14F-4D97-AF65-F5344CB8AC3E}">
        <p14:creationId xmlns:p14="http://schemas.microsoft.com/office/powerpoint/2010/main" val="299702436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投影片圖像版面配置區 1"/>
          <p:cNvSpPr>
            <a:spLocks noGrp="1" noRot="1" noChangeAspect="1" noTextEdit="1"/>
          </p:cNvSpPr>
          <p:nvPr>
            <p:ph type="sldImg"/>
          </p:nvPr>
        </p:nvSpPr>
        <p:spPr>
          <a:ln/>
        </p:spPr>
      </p:sp>
      <p:sp>
        <p:nvSpPr>
          <p:cNvPr id="14745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4746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033B895E-9F49-4E45-BB4A-23D9F42FB4B9}" type="slidenum">
              <a:rPr kumimoji="0" lang="zh-TW" altLang="en-US"/>
              <a:pPr>
                <a:spcBef>
                  <a:spcPct val="0"/>
                </a:spcBef>
              </a:pPr>
              <a:t>78</a:t>
            </a:fld>
            <a:endParaRPr kumimoji="0" lang="en-US" altLang="zh-TW"/>
          </a:p>
        </p:txBody>
      </p:sp>
    </p:spTree>
    <p:extLst>
      <p:ext uri="{BB962C8B-B14F-4D97-AF65-F5344CB8AC3E}">
        <p14:creationId xmlns:p14="http://schemas.microsoft.com/office/powerpoint/2010/main" val="38149038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投影片圖像版面配置區 1"/>
          <p:cNvSpPr>
            <a:spLocks noGrp="1" noRot="1" noChangeAspect="1" noTextEdit="1"/>
          </p:cNvSpPr>
          <p:nvPr>
            <p:ph type="sldImg"/>
          </p:nvPr>
        </p:nvSpPr>
        <p:spPr>
          <a:ln/>
        </p:spPr>
      </p:sp>
      <p:sp>
        <p:nvSpPr>
          <p:cNvPr id="14950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4950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62C03E09-817A-46F4-A2BD-79DC412B8CAA}" type="slidenum">
              <a:rPr kumimoji="0" lang="zh-TW" altLang="en-US"/>
              <a:pPr>
                <a:spcBef>
                  <a:spcPct val="0"/>
                </a:spcBef>
              </a:pPr>
              <a:t>79</a:t>
            </a:fld>
            <a:endParaRPr kumimoji="0" lang="en-US" altLang="zh-TW"/>
          </a:p>
        </p:txBody>
      </p:sp>
    </p:spTree>
    <p:extLst>
      <p:ext uri="{BB962C8B-B14F-4D97-AF65-F5344CB8AC3E}">
        <p14:creationId xmlns:p14="http://schemas.microsoft.com/office/powerpoint/2010/main" val="184680125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投影片圖像版面配置區 1"/>
          <p:cNvSpPr>
            <a:spLocks noGrp="1" noRot="1" noChangeAspect="1" noTextEdit="1"/>
          </p:cNvSpPr>
          <p:nvPr>
            <p:ph type="sldImg"/>
          </p:nvPr>
        </p:nvSpPr>
        <p:spPr>
          <a:ln/>
        </p:spPr>
      </p:sp>
      <p:sp>
        <p:nvSpPr>
          <p:cNvPr id="15155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5155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B8D6C3DA-5AE2-4B75-84F4-BE6967C92FA6}" type="slidenum">
              <a:rPr kumimoji="0" lang="zh-TW" altLang="en-US"/>
              <a:pPr>
                <a:spcBef>
                  <a:spcPct val="0"/>
                </a:spcBef>
              </a:pPr>
              <a:t>80</a:t>
            </a:fld>
            <a:endParaRPr kumimoji="0" lang="en-US" altLang="zh-TW"/>
          </a:p>
        </p:txBody>
      </p:sp>
    </p:spTree>
    <p:extLst>
      <p:ext uri="{BB962C8B-B14F-4D97-AF65-F5344CB8AC3E}">
        <p14:creationId xmlns:p14="http://schemas.microsoft.com/office/powerpoint/2010/main" val="246439215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投影片圖像版面配置區 1"/>
          <p:cNvSpPr>
            <a:spLocks noGrp="1" noRot="1" noChangeAspect="1" noTextEdit="1"/>
          </p:cNvSpPr>
          <p:nvPr>
            <p:ph type="sldImg"/>
          </p:nvPr>
        </p:nvSpPr>
        <p:spPr>
          <a:ln/>
        </p:spPr>
      </p:sp>
      <p:sp>
        <p:nvSpPr>
          <p:cNvPr id="15360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5360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3F362168-60BB-43F8-B745-9F0AB02AED49}" type="slidenum">
              <a:rPr kumimoji="0" lang="zh-TW" altLang="en-US"/>
              <a:pPr>
                <a:spcBef>
                  <a:spcPct val="0"/>
                </a:spcBef>
              </a:pPr>
              <a:t>81</a:t>
            </a:fld>
            <a:endParaRPr kumimoji="0" lang="en-US" altLang="zh-TW"/>
          </a:p>
        </p:txBody>
      </p:sp>
    </p:spTree>
    <p:extLst>
      <p:ext uri="{BB962C8B-B14F-4D97-AF65-F5344CB8AC3E}">
        <p14:creationId xmlns:p14="http://schemas.microsoft.com/office/powerpoint/2010/main" val="347242491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投影片圖像版面配置區 1"/>
          <p:cNvSpPr>
            <a:spLocks noGrp="1" noRot="1" noChangeAspect="1" noTextEdit="1"/>
          </p:cNvSpPr>
          <p:nvPr>
            <p:ph type="sldImg"/>
          </p:nvPr>
        </p:nvSpPr>
        <p:spPr>
          <a:ln/>
        </p:spPr>
      </p:sp>
      <p:sp>
        <p:nvSpPr>
          <p:cNvPr id="15565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5565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75449683-D4EE-423C-89CF-B7882FA2C211}" type="slidenum">
              <a:rPr kumimoji="0" lang="zh-TW" altLang="en-US"/>
              <a:pPr>
                <a:spcBef>
                  <a:spcPct val="0"/>
                </a:spcBef>
              </a:pPr>
              <a:t>82</a:t>
            </a:fld>
            <a:endParaRPr kumimoji="0" lang="en-US" altLang="zh-TW"/>
          </a:p>
        </p:txBody>
      </p:sp>
    </p:spTree>
    <p:extLst>
      <p:ext uri="{BB962C8B-B14F-4D97-AF65-F5344CB8AC3E}">
        <p14:creationId xmlns:p14="http://schemas.microsoft.com/office/powerpoint/2010/main" val="146833996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投影片圖像版面配置區 1"/>
          <p:cNvSpPr>
            <a:spLocks noGrp="1" noRot="1" noChangeAspect="1" noTextEdit="1"/>
          </p:cNvSpPr>
          <p:nvPr>
            <p:ph type="sldImg"/>
          </p:nvPr>
        </p:nvSpPr>
        <p:spPr>
          <a:ln/>
        </p:spPr>
      </p:sp>
      <p:sp>
        <p:nvSpPr>
          <p:cNvPr id="15769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5770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001945BC-29BD-4593-BCF7-6C3F778F2EE6}" type="slidenum">
              <a:rPr kumimoji="0" lang="zh-TW" altLang="en-US"/>
              <a:pPr>
                <a:spcBef>
                  <a:spcPct val="0"/>
                </a:spcBef>
              </a:pPr>
              <a:t>83</a:t>
            </a:fld>
            <a:endParaRPr kumimoji="0" lang="en-US" altLang="zh-TW"/>
          </a:p>
        </p:txBody>
      </p:sp>
    </p:spTree>
    <p:extLst>
      <p:ext uri="{BB962C8B-B14F-4D97-AF65-F5344CB8AC3E}">
        <p14:creationId xmlns:p14="http://schemas.microsoft.com/office/powerpoint/2010/main" val="17200869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投影片圖像版面配置區 1"/>
          <p:cNvSpPr>
            <a:spLocks noGrp="1" noRot="1" noChangeAspect="1" noTextEdit="1"/>
          </p:cNvSpPr>
          <p:nvPr>
            <p:ph type="sldImg"/>
          </p:nvPr>
        </p:nvSpPr>
        <p:spPr>
          <a:ln/>
        </p:spPr>
      </p:sp>
      <p:sp>
        <p:nvSpPr>
          <p:cNvPr id="15974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5974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7B077DD8-0851-4111-93AA-17CF3EDC0954}" type="slidenum">
              <a:rPr kumimoji="0" lang="zh-TW" altLang="en-US"/>
              <a:pPr>
                <a:spcBef>
                  <a:spcPct val="0"/>
                </a:spcBef>
              </a:pPr>
              <a:t>84</a:t>
            </a:fld>
            <a:endParaRPr kumimoji="0" lang="en-US" altLang="zh-TW"/>
          </a:p>
        </p:txBody>
      </p:sp>
    </p:spTree>
    <p:extLst>
      <p:ext uri="{BB962C8B-B14F-4D97-AF65-F5344CB8AC3E}">
        <p14:creationId xmlns:p14="http://schemas.microsoft.com/office/powerpoint/2010/main" val="321446178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投影片圖像版面配置區 1"/>
          <p:cNvSpPr>
            <a:spLocks noGrp="1" noRot="1" noChangeAspect="1" noTextEdit="1"/>
          </p:cNvSpPr>
          <p:nvPr>
            <p:ph type="sldImg"/>
          </p:nvPr>
        </p:nvSpPr>
        <p:spPr>
          <a:ln/>
        </p:spPr>
      </p:sp>
      <p:sp>
        <p:nvSpPr>
          <p:cNvPr id="16179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6179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AF88BFA0-26C7-4726-9F3D-685E9A31C666}" type="slidenum">
              <a:rPr kumimoji="0" lang="zh-TW" altLang="en-US"/>
              <a:pPr>
                <a:spcBef>
                  <a:spcPct val="0"/>
                </a:spcBef>
              </a:pPr>
              <a:t>86</a:t>
            </a:fld>
            <a:endParaRPr kumimoji="0" lang="en-US" altLang="zh-TW"/>
          </a:p>
        </p:txBody>
      </p:sp>
    </p:spTree>
    <p:extLst>
      <p:ext uri="{BB962C8B-B14F-4D97-AF65-F5344CB8AC3E}">
        <p14:creationId xmlns:p14="http://schemas.microsoft.com/office/powerpoint/2010/main" val="390813697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投影片圖像版面配置區 1"/>
          <p:cNvSpPr>
            <a:spLocks noGrp="1" noRot="1" noChangeAspect="1" noTextEdit="1"/>
          </p:cNvSpPr>
          <p:nvPr>
            <p:ph type="sldImg"/>
          </p:nvPr>
        </p:nvSpPr>
        <p:spPr>
          <a:ln/>
        </p:spPr>
      </p:sp>
      <p:sp>
        <p:nvSpPr>
          <p:cNvPr id="16384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6384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F2D56778-33F2-4CEC-B766-712EB3145B51}" type="slidenum">
              <a:rPr kumimoji="0" lang="zh-TW" altLang="en-US"/>
              <a:pPr>
                <a:spcBef>
                  <a:spcPct val="0"/>
                </a:spcBef>
              </a:pPr>
              <a:t>87</a:t>
            </a:fld>
            <a:endParaRPr kumimoji="0" lang="en-US" altLang="zh-TW"/>
          </a:p>
        </p:txBody>
      </p:sp>
    </p:spTree>
    <p:extLst>
      <p:ext uri="{BB962C8B-B14F-4D97-AF65-F5344CB8AC3E}">
        <p14:creationId xmlns:p14="http://schemas.microsoft.com/office/powerpoint/2010/main" val="393432550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投影片圖像版面配置區 1"/>
          <p:cNvSpPr>
            <a:spLocks noGrp="1" noRot="1" noChangeAspect="1" noTextEdit="1"/>
          </p:cNvSpPr>
          <p:nvPr>
            <p:ph type="sldImg"/>
          </p:nvPr>
        </p:nvSpPr>
        <p:spPr>
          <a:ln/>
        </p:spPr>
      </p:sp>
      <p:sp>
        <p:nvSpPr>
          <p:cNvPr id="16589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6589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D3DE65C5-A5A6-45E3-884D-EEF9BA659AFE}" type="slidenum">
              <a:rPr kumimoji="0" lang="zh-TW" altLang="en-US"/>
              <a:pPr>
                <a:spcBef>
                  <a:spcPct val="0"/>
                </a:spcBef>
              </a:pPr>
              <a:t>88</a:t>
            </a:fld>
            <a:endParaRPr kumimoji="0" lang="en-US" altLang="zh-TW"/>
          </a:p>
        </p:txBody>
      </p:sp>
    </p:spTree>
    <p:extLst>
      <p:ext uri="{BB962C8B-B14F-4D97-AF65-F5344CB8AC3E}">
        <p14:creationId xmlns:p14="http://schemas.microsoft.com/office/powerpoint/2010/main" val="397666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圖像版面配置區 1"/>
          <p:cNvSpPr>
            <a:spLocks noGrp="1" noRot="1" noChangeAspect="1" noTextEdit="1"/>
          </p:cNvSpPr>
          <p:nvPr>
            <p:ph type="sldImg"/>
          </p:nvPr>
        </p:nvSpPr>
        <p:spPr>
          <a:ln/>
        </p:spPr>
      </p:sp>
      <p:sp>
        <p:nvSpPr>
          <p:cNvPr id="2048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2048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27BCCE85-D847-49FF-B5AD-CE879F6F3C0A}" type="slidenum">
              <a:rPr kumimoji="0" lang="zh-TW" altLang="en-US"/>
              <a:pPr>
                <a:spcBef>
                  <a:spcPct val="0"/>
                </a:spcBef>
              </a:pPr>
              <a:t>8</a:t>
            </a:fld>
            <a:endParaRPr kumimoji="0" lang="en-US" altLang="zh-TW"/>
          </a:p>
        </p:txBody>
      </p:sp>
    </p:spTree>
    <p:extLst>
      <p:ext uri="{BB962C8B-B14F-4D97-AF65-F5344CB8AC3E}">
        <p14:creationId xmlns:p14="http://schemas.microsoft.com/office/powerpoint/2010/main" val="407117994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投影片圖像版面配置區 1"/>
          <p:cNvSpPr>
            <a:spLocks noGrp="1" noRot="1" noChangeAspect="1" noTextEdit="1"/>
          </p:cNvSpPr>
          <p:nvPr>
            <p:ph type="sldImg"/>
          </p:nvPr>
        </p:nvSpPr>
        <p:spPr>
          <a:ln/>
        </p:spPr>
      </p:sp>
      <p:sp>
        <p:nvSpPr>
          <p:cNvPr id="16793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6794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D7096E69-0AAE-420E-9175-F0283D1AB600}" type="slidenum">
              <a:rPr kumimoji="0" lang="zh-TW" altLang="en-US"/>
              <a:pPr>
                <a:spcBef>
                  <a:spcPct val="0"/>
                </a:spcBef>
              </a:pPr>
              <a:t>90</a:t>
            </a:fld>
            <a:endParaRPr kumimoji="0" lang="en-US" altLang="zh-TW"/>
          </a:p>
        </p:txBody>
      </p:sp>
    </p:spTree>
    <p:extLst>
      <p:ext uri="{BB962C8B-B14F-4D97-AF65-F5344CB8AC3E}">
        <p14:creationId xmlns:p14="http://schemas.microsoft.com/office/powerpoint/2010/main" val="122528100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投影片圖像版面配置區 1"/>
          <p:cNvSpPr>
            <a:spLocks noGrp="1" noRot="1" noChangeAspect="1" noTextEdit="1"/>
          </p:cNvSpPr>
          <p:nvPr>
            <p:ph type="sldImg"/>
          </p:nvPr>
        </p:nvSpPr>
        <p:spPr>
          <a:ln/>
        </p:spPr>
      </p:sp>
      <p:sp>
        <p:nvSpPr>
          <p:cNvPr id="16998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6998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AB3D1379-9110-4DB8-874F-DA4541C4E08B}" type="slidenum">
              <a:rPr kumimoji="0" lang="zh-TW" altLang="en-US"/>
              <a:pPr>
                <a:spcBef>
                  <a:spcPct val="0"/>
                </a:spcBef>
              </a:pPr>
              <a:t>91</a:t>
            </a:fld>
            <a:endParaRPr kumimoji="0" lang="en-US" altLang="zh-TW"/>
          </a:p>
        </p:txBody>
      </p:sp>
    </p:spTree>
    <p:extLst>
      <p:ext uri="{BB962C8B-B14F-4D97-AF65-F5344CB8AC3E}">
        <p14:creationId xmlns:p14="http://schemas.microsoft.com/office/powerpoint/2010/main" val="94293953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投影片圖像版面配置區 1"/>
          <p:cNvSpPr>
            <a:spLocks noGrp="1" noRot="1" noChangeAspect="1" noTextEdit="1"/>
          </p:cNvSpPr>
          <p:nvPr>
            <p:ph type="sldImg"/>
          </p:nvPr>
        </p:nvSpPr>
        <p:spPr>
          <a:ln/>
        </p:spPr>
      </p:sp>
      <p:sp>
        <p:nvSpPr>
          <p:cNvPr id="17203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7203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26FD438D-372C-437E-9AA9-36C3ABF9F773}" type="slidenum">
              <a:rPr kumimoji="0" lang="zh-TW" altLang="en-US"/>
              <a:pPr>
                <a:spcBef>
                  <a:spcPct val="0"/>
                </a:spcBef>
              </a:pPr>
              <a:t>92</a:t>
            </a:fld>
            <a:endParaRPr kumimoji="0" lang="en-US" altLang="zh-TW"/>
          </a:p>
        </p:txBody>
      </p:sp>
    </p:spTree>
    <p:extLst>
      <p:ext uri="{BB962C8B-B14F-4D97-AF65-F5344CB8AC3E}">
        <p14:creationId xmlns:p14="http://schemas.microsoft.com/office/powerpoint/2010/main" val="32072598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投影片圖像版面配置區 1"/>
          <p:cNvSpPr>
            <a:spLocks noGrp="1" noRot="1" noChangeAspect="1" noTextEdit="1"/>
          </p:cNvSpPr>
          <p:nvPr>
            <p:ph type="sldImg"/>
          </p:nvPr>
        </p:nvSpPr>
        <p:spPr>
          <a:ln/>
        </p:spPr>
      </p:sp>
      <p:sp>
        <p:nvSpPr>
          <p:cNvPr id="17408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7408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E141CBD2-EDFF-4055-9918-4BE51815FCCA}" type="slidenum">
              <a:rPr kumimoji="0" lang="zh-TW" altLang="en-US"/>
              <a:pPr>
                <a:spcBef>
                  <a:spcPct val="0"/>
                </a:spcBef>
              </a:pPr>
              <a:t>93</a:t>
            </a:fld>
            <a:endParaRPr kumimoji="0" lang="en-US" altLang="zh-TW"/>
          </a:p>
        </p:txBody>
      </p:sp>
    </p:spTree>
    <p:extLst>
      <p:ext uri="{BB962C8B-B14F-4D97-AF65-F5344CB8AC3E}">
        <p14:creationId xmlns:p14="http://schemas.microsoft.com/office/powerpoint/2010/main" val="210142085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投影片圖像版面配置區 1"/>
          <p:cNvSpPr>
            <a:spLocks noGrp="1" noRot="1" noChangeAspect="1" noTextEdit="1"/>
          </p:cNvSpPr>
          <p:nvPr>
            <p:ph type="sldImg"/>
          </p:nvPr>
        </p:nvSpPr>
        <p:spPr>
          <a:ln/>
        </p:spPr>
      </p:sp>
      <p:sp>
        <p:nvSpPr>
          <p:cNvPr id="17613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7613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D03AFC55-542A-4B6E-B109-EAA4AAC9C5D4}" type="slidenum">
              <a:rPr kumimoji="0" lang="zh-TW" altLang="en-US"/>
              <a:pPr>
                <a:spcBef>
                  <a:spcPct val="0"/>
                </a:spcBef>
              </a:pPr>
              <a:t>94</a:t>
            </a:fld>
            <a:endParaRPr kumimoji="0" lang="en-US" altLang="zh-TW"/>
          </a:p>
        </p:txBody>
      </p:sp>
    </p:spTree>
    <p:extLst>
      <p:ext uri="{BB962C8B-B14F-4D97-AF65-F5344CB8AC3E}">
        <p14:creationId xmlns:p14="http://schemas.microsoft.com/office/powerpoint/2010/main" val="294038494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投影片圖像版面配置區 1"/>
          <p:cNvSpPr>
            <a:spLocks noGrp="1" noRot="1" noChangeAspect="1" noTextEdit="1"/>
          </p:cNvSpPr>
          <p:nvPr>
            <p:ph type="sldImg"/>
          </p:nvPr>
        </p:nvSpPr>
        <p:spPr>
          <a:ln/>
        </p:spPr>
      </p:sp>
      <p:sp>
        <p:nvSpPr>
          <p:cNvPr id="17817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7818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86E2A42E-699B-4EB2-9912-CFAF4B485DE4}" type="slidenum">
              <a:rPr kumimoji="0" lang="zh-TW" altLang="en-US"/>
              <a:pPr>
                <a:spcBef>
                  <a:spcPct val="0"/>
                </a:spcBef>
              </a:pPr>
              <a:t>95</a:t>
            </a:fld>
            <a:endParaRPr kumimoji="0" lang="en-US" altLang="zh-TW"/>
          </a:p>
        </p:txBody>
      </p:sp>
    </p:spTree>
    <p:extLst>
      <p:ext uri="{BB962C8B-B14F-4D97-AF65-F5344CB8AC3E}">
        <p14:creationId xmlns:p14="http://schemas.microsoft.com/office/powerpoint/2010/main" val="12987001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投影片圖像版面配置區 1"/>
          <p:cNvSpPr>
            <a:spLocks noGrp="1" noRot="1" noChangeAspect="1" noTextEdit="1"/>
          </p:cNvSpPr>
          <p:nvPr>
            <p:ph type="sldImg"/>
          </p:nvPr>
        </p:nvSpPr>
        <p:spPr>
          <a:ln/>
        </p:spPr>
      </p:sp>
      <p:sp>
        <p:nvSpPr>
          <p:cNvPr id="18022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8022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8F336010-7D6B-4FA5-B301-6E79B067A8F5}" type="slidenum">
              <a:rPr kumimoji="0" lang="zh-TW" altLang="en-US"/>
              <a:pPr>
                <a:spcBef>
                  <a:spcPct val="0"/>
                </a:spcBef>
              </a:pPr>
              <a:t>96</a:t>
            </a:fld>
            <a:endParaRPr kumimoji="0" lang="en-US" altLang="zh-TW"/>
          </a:p>
        </p:txBody>
      </p:sp>
    </p:spTree>
    <p:extLst>
      <p:ext uri="{BB962C8B-B14F-4D97-AF65-F5344CB8AC3E}">
        <p14:creationId xmlns:p14="http://schemas.microsoft.com/office/powerpoint/2010/main" val="141270835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投影片圖像版面配置區 1"/>
          <p:cNvSpPr>
            <a:spLocks noGrp="1" noRot="1" noChangeAspect="1" noTextEdit="1"/>
          </p:cNvSpPr>
          <p:nvPr>
            <p:ph type="sldImg"/>
          </p:nvPr>
        </p:nvSpPr>
        <p:spPr>
          <a:ln/>
        </p:spPr>
      </p:sp>
      <p:sp>
        <p:nvSpPr>
          <p:cNvPr id="18227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8227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FF3990BB-15D8-4330-B2D6-169BFD28DC6B}" type="slidenum">
              <a:rPr kumimoji="0" lang="zh-TW" altLang="en-US"/>
              <a:pPr>
                <a:spcBef>
                  <a:spcPct val="0"/>
                </a:spcBef>
              </a:pPr>
              <a:t>97</a:t>
            </a:fld>
            <a:endParaRPr kumimoji="0" lang="en-US" altLang="zh-TW"/>
          </a:p>
        </p:txBody>
      </p:sp>
    </p:spTree>
    <p:extLst>
      <p:ext uri="{BB962C8B-B14F-4D97-AF65-F5344CB8AC3E}">
        <p14:creationId xmlns:p14="http://schemas.microsoft.com/office/powerpoint/2010/main" val="242190905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投影片圖像版面配置區 1"/>
          <p:cNvSpPr>
            <a:spLocks noGrp="1" noRot="1" noChangeAspect="1" noTextEdit="1"/>
          </p:cNvSpPr>
          <p:nvPr>
            <p:ph type="sldImg"/>
          </p:nvPr>
        </p:nvSpPr>
        <p:spPr>
          <a:ln/>
        </p:spPr>
      </p:sp>
      <p:sp>
        <p:nvSpPr>
          <p:cNvPr id="18432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8432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4AC1ADEA-6704-4758-8901-CE8E10697877}" type="slidenum">
              <a:rPr kumimoji="0" lang="zh-TW" altLang="en-US"/>
              <a:pPr>
                <a:spcBef>
                  <a:spcPct val="0"/>
                </a:spcBef>
              </a:pPr>
              <a:t>98</a:t>
            </a:fld>
            <a:endParaRPr kumimoji="0" lang="en-US" altLang="zh-TW"/>
          </a:p>
        </p:txBody>
      </p:sp>
    </p:spTree>
    <p:extLst>
      <p:ext uri="{BB962C8B-B14F-4D97-AF65-F5344CB8AC3E}">
        <p14:creationId xmlns:p14="http://schemas.microsoft.com/office/powerpoint/2010/main" val="337989009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投影片圖像版面配置區 1"/>
          <p:cNvSpPr>
            <a:spLocks noGrp="1" noRot="1" noChangeAspect="1" noTextEdit="1"/>
          </p:cNvSpPr>
          <p:nvPr>
            <p:ph type="sldImg"/>
          </p:nvPr>
        </p:nvSpPr>
        <p:spPr>
          <a:ln/>
        </p:spPr>
      </p:sp>
      <p:sp>
        <p:nvSpPr>
          <p:cNvPr id="18637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8637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651E349A-71B7-44D6-A487-688B8B280E76}" type="slidenum">
              <a:rPr kumimoji="0" lang="zh-TW" altLang="en-US"/>
              <a:pPr>
                <a:spcBef>
                  <a:spcPct val="0"/>
                </a:spcBef>
              </a:pPr>
              <a:t>99</a:t>
            </a:fld>
            <a:endParaRPr kumimoji="0" lang="en-US" altLang="zh-TW"/>
          </a:p>
        </p:txBody>
      </p:sp>
    </p:spTree>
    <p:extLst>
      <p:ext uri="{BB962C8B-B14F-4D97-AF65-F5344CB8AC3E}">
        <p14:creationId xmlns:p14="http://schemas.microsoft.com/office/powerpoint/2010/main" val="3583982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圖像版面配置區 1"/>
          <p:cNvSpPr>
            <a:spLocks noGrp="1" noRot="1" noChangeAspect="1" noTextEdit="1"/>
          </p:cNvSpPr>
          <p:nvPr>
            <p:ph type="sldImg"/>
          </p:nvPr>
        </p:nvSpPr>
        <p:spPr>
          <a:ln/>
        </p:spPr>
      </p:sp>
      <p:sp>
        <p:nvSpPr>
          <p:cNvPr id="2253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2253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0383CCC2-36DA-42C4-8877-E407906B8557}" type="slidenum">
              <a:rPr kumimoji="0" lang="zh-TW" altLang="en-US"/>
              <a:pPr>
                <a:spcBef>
                  <a:spcPct val="0"/>
                </a:spcBef>
              </a:pPr>
              <a:t>9</a:t>
            </a:fld>
            <a:endParaRPr kumimoji="0" lang="en-US" altLang="zh-TW"/>
          </a:p>
        </p:txBody>
      </p:sp>
    </p:spTree>
    <p:extLst>
      <p:ext uri="{BB962C8B-B14F-4D97-AF65-F5344CB8AC3E}">
        <p14:creationId xmlns:p14="http://schemas.microsoft.com/office/powerpoint/2010/main" val="176728585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投影片圖像版面配置區 1"/>
          <p:cNvSpPr>
            <a:spLocks noGrp="1" noRot="1" noChangeAspect="1" noTextEdit="1"/>
          </p:cNvSpPr>
          <p:nvPr>
            <p:ph type="sldImg"/>
          </p:nvPr>
        </p:nvSpPr>
        <p:spPr>
          <a:ln/>
        </p:spPr>
      </p:sp>
      <p:sp>
        <p:nvSpPr>
          <p:cNvPr id="18841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8842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1F8A55DF-FD42-4DD0-9A0E-5775A14AE69E}" type="slidenum">
              <a:rPr kumimoji="0" lang="zh-TW" altLang="en-US"/>
              <a:pPr>
                <a:spcBef>
                  <a:spcPct val="0"/>
                </a:spcBef>
              </a:pPr>
              <a:t>100</a:t>
            </a:fld>
            <a:endParaRPr kumimoji="0" lang="en-US" altLang="zh-TW"/>
          </a:p>
        </p:txBody>
      </p:sp>
    </p:spTree>
    <p:extLst>
      <p:ext uri="{BB962C8B-B14F-4D97-AF65-F5344CB8AC3E}">
        <p14:creationId xmlns:p14="http://schemas.microsoft.com/office/powerpoint/2010/main" val="274086550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投影片圖像版面配置區 1"/>
          <p:cNvSpPr>
            <a:spLocks noGrp="1" noRot="1" noChangeAspect="1" noTextEdit="1"/>
          </p:cNvSpPr>
          <p:nvPr>
            <p:ph type="sldImg"/>
          </p:nvPr>
        </p:nvSpPr>
        <p:spPr>
          <a:ln/>
        </p:spPr>
      </p:sp>
      <p:sp>
        <p:nvSpPr>
          <p:cNvPr id="19046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9046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33124F96-B876-4F37-99DD-117B8B389617}" type="slidenum">
              <a:rPr kumimoji="0" lang="zh-TW" altLang="en-US"/>
              <a:pPr>
                <a:spcBef>
                  <a:spcPct val="0"/>
                </a:spcBef>
              </a:pPr>
              <a:t>101</a:t>
            </a:fld>
            <a:endParaRPr kumimoji="0" lang="en-US" altLang="zh-TW"/>
          </a:p>
        </p:txBody>
      </p:sp>
    </p:spTree>
    <p:extLst>
      <p:ext uri="{BB962C8B-B14F-4D97-AF65-F5344CB8AC3E}">
        <p14:creationId xmlns:p14="http://schemas.microsoft.com/office/powerpoint/2010/main" val="352738114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投影片圖像版面配置區 1"/>
          <p:cNvSpPr>
            <a:spLocks noGrp="1" noRot="1" noChangeAspect="1" noTextEdit="1"/>
          </p:cNvSpPr>
          <p:nvPr>
            <p:ph type="sldImg"/>
          </p:nvPr>
        </p:nvSpPr>
        <p:spPr>
          <a:ln/>
        </p:spPr>
      </p:sp>
      <p:sp>
        <p:nvSpPr>
          <p:cNvPr id="19251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9251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0D998CFC-99A7-46D2-8B94-367F82E6D605}" type="slidenum">
              <a:rPr kumimoji="0" lang="zh-TW" altLang="en-US"/>
              <a:pPr>
                <a:spcBef>
                  <a:spcPct val="0"/>
                </a:spcBef>
              </a:pPr>
              <a:t>102</a:t>
            </a:fld>
            <a:endParaRPr kumimoji="0" lang="en-US" altLang="zh-TW"/>
          </a:p>
        </p:txBody>
      </p:sp>
    </p:spTree>
    <p:extLst>
      <p:ext uri="{BB962C8B-B14F-4D97-AF65-F5344CB8AC3E}">
        <p14:creationId xmlns:p14="http://schemas.microsoft.com/office/powerpoint/2010/main" val="361800534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投影片圖像版面配置區 1"/>
          <p:cNvSpPr>
            <a:spLocks noGrp="1" noRot="1" noChangeAspect="1" noTextEdit="1"/>
          </p:cNvSpPr>
          <p:nvPr>
            <p:ph type="sldImg"/>
          </p:nvPr>
        </p:nvSpPr>
        <p:spPr>
          <a:ln/>
        </p:spPr>
      </p:sp>
      <p:sp>
        <p:nvSpPr>
          <p:cNvPr id="19456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9456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E79FABA6-DA57-4027-9367-5D3A0CD97494}" type="slidenum">
              <a:rPr kumimoji="0" lang="zh-TW" altLang="en-US"/>
              <a:pPr>
                <a:spcBef>
                  <a:spcPct val="0"/>
                </a:spcBef>
              </a:pPr>
              <a:t>103</a:t>
            </a:fld>
            <a:endParaRPr kumimoji="0" lang="en-US" altLang="zh-TW"/>
          </a:p>
        </p:txBody>
      </p:sp>
    </p:spTree>
    <p:extLst>
      <p:ext uri="{BB962C8B-B14F-4D97-AF65-F5344CB8AC3E}">
        <p14:creationId xmlns:p14="http://schemas.microsoft.com/office/powerpoint/2010/main" val="287717753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投影片圖像版面配置區 1"/>
          <p:cNvSpPr>
            <a:spLocks noGrp="1" noRot="1" noChangeAspect="1" noTextEdit="1"/>
          </p:cNvSpPr>
          <p:nvPr>
            <p:ph type="sldImg"/>
          </p:nvPr>
        </p:nvSpPr>
        <p:spPr>
          <a:ln/>
        </p:spPr>
      </p:sp>
      <p:sp>
        <p:nvSpPr>
          <p:cNvPr id="19661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9661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00692843-57DE-42D8-8868-2478FB2F96FC}" type="slidenum">
              <a:rPr kumimoji="0" lang="zh-TW" altLang="en-US"/>
              <a:pPr>
                <a:spcBef>
                  <a:spcPct val="0"/>
                </a:spcBef>
              </a:pPr>
              <a:t>104</a:t>
            </a:fld>
            <a:endParaRPr kumimoji="0" lang="en-US" altLang="zh-TW"/>
          </a:p>
        </p:txBody>
      </p:sp>
    </p:spTree>
    <p:extLst>
      <p:ext uri="{BB962C8B-B14F-4D97-AF65-F5344CB8AC3E}">
        <p14:creationId xmlns:p14="http://schemas.microsoft.com/office/powerpoint/2010/main" val="346830714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投影片圖像版面配置區 1"/>
          <p:cNvSpPr>
            <a:spLocks noGrp="1" noRot="1" noChangeAspect="1" noTextEdit="1"/>
          </p:cNvSpPr>
          <p:nvPr>
            <p:ph type="sldImg"/>
          </p:nvPr>
        </p:nvSpPr>
        <p:spPr>
          <a:ln/>
        </p:spPr>
      </p:sp>
      <p:sp>
        <p:nvSpPr>
          <p:cNvPr id="19865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9866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565C1AE7-E5E8-4B29-8DFC-343167ECA9DA}" type="slidenum">
              <a:rPr kumimoji="0" lang="zh-TW" altLang="en-US"/>
              <a:pPr>
                <a:spcBef>
                  <a:spcPct val="0"/>
                </a:spcBef>
              </a:pPr>
              <a:t>105</a:t>
            </a:fld>
            <a:endParaRPr kumimoji="0" lang="en-US" altLang="zh-TW"/>
          </a:p>
        </p:txBody>
      </p:sp>
    </p:spTree>
    <p:extLst>
      <p:ext uri="{BB962C8B-B14F-4D97-AF65-F5344CB8AC3E}">
        <p14:creationId xmlns:p14="http://schemas.microsoft.com/office/powerpoint/2010/main" val="388707950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投影片圖像版面配置區 1"/>
          <p:cNvSpPr>
            <a:spLocks noGrp="1" noRot="1" noChangeAspect="1" noTextEdit="1"/>
          </p:cNvSpPr>
          <p:nvPr>
            <p:ph type="sldImg"/>
          </p:nvPr>
        </p:nvSpPr>
        <p:spPr>
          <a:ln/>
        </p:spPr>
      </p:sp>
      <p:sp>
        <p:nvSpPr>
          <p:cNvPr id="20070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20070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9E002F1D-930F-4CE6-B360-F9F13151F5B9}" type="slidenum">
              <a:rPr kumimoji="0" lang="zh-TW" altLang="en-US"/>
              <a:pPr>
                <a:spcBef>
                  <a:spcPct val="0"/>
                </a:spcBef>
              </a:pPr>
              <a:t>106</a:t>
            </a:fld>
            <a:endParaRPr kumimoji="0" lang="en-US" altLang="zh-TW"/>
          </a:p>
        </p:txBody>
      </p:sp>
    </p:spTree>
    <p:extLst>
      <p:ext uri="{BB962C8B-B14F-4D97-AF65-F5344CB8AC3E}">
        <p14:creationId xmlns:p14="http://schemas.microsoft.com/office/powerpoint/2010/main" val="308255307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投影片圖像版面配置區 1"/>
          <p:cNvSpPr>
            <a:spLocks noGrp="1" noRot="1" noChangeAspect="1" noTextEdit="1"/>
          </p:cNvSpPr>
          <p:nvPr>
            <p:ph type="sldImg"/>
          </p:nvPr>
        </p:nvSpPr>
        <p:spPr>
          <a:ln/>
        </p:spPr>
      </p:sp>
      <p:sp>
        <p:nvSpPr>
          <p:cNvPr id="20275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20275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FAE03DFC-2CED-4CD1-BD16-AC06BCC5D3F9}" type="slidenum">
              <a:rPr kumimoji="0" lang="zh-TW" altLang="en-US"/>
              <a:pPr>
                <a:spcBef>
                  <a:spcPct val="0"/>
                </a:spcBef>
              </a:pPr>
              <a:t>108</a:t>
            </a:fld>
            <a:endParaRPr kumimoji="0" lang="en-US" altLang="zh-TW"/>
          </a:p>
        </p:txBody>
      </p:sp>
    </p:spTree>
    <p:extLst>
      <p:ext uri="{BB962C8B-B14F-4D97-AF65-F5344CB8AC3E}">
        <p14:creationId xmlns:p14="http://schemas.microsoft.com/office/powerpoint/2010/main" val="174077783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投影片圖像版面配置區 1"/>
          <p:cNvSpPr>
            <a:spLocks noGrp="1" noRot="1" noChangeAspect="1" noTextEdit="1"/>
          </p:cNvSpPr>
          <p:nvPr>
            <p:ph type="sldImg"/>
          </p:nvPr>
        </p:nvSpPr>
        <p:spPr>
          <a:ln/>
        </p:spPr>
      </p:sp>
      <p:sp>
        <p:nvSpPr>
          <p:cNvPr id="20480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20480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65C93027-9C71-42E9-AB86-48AF7226CCFA}" type="slidenum">
              <a:rPr kumimoji="0" lang="zh-TW" altLang="en-US"/>
              <a:pPr>
                <a:spcBef>
                  <a:spcPct val="0"/>
                </a:spcBef>
              </a:pPr>
              <a:t>109</a:t>
            </a:fld>
            <a:endParaRPr kumimoji="0" lang="en-US" altLang="zh-TW"/>
          </a:p>
        </p:txBody>
      </p:sp>
    </p:spTree>
    <p:extLst>
      <p:ext uri="{BB962C8B-B14F-4D97-AF65-F5344CB8AC3E}">
        <p14:creationId xmlns:p14="http://schemas.microsoft.com/office/powerpoint/2010/main" val="423729688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投影片圖像版面配置區 1"/>
          <p:cNvSpPr>
            <a:spLocks noGrp="1" noRot="1" noChangeAspect="1" noTextEdit="1"/>
          </p:cNvSpPr>
          <p:nvPr>
            <p:ph type="sldImg"/>
          </p:nvPr>
        </p:nvSpPr>
        <p:spPr>
          <a:ln/>
        </p:spPr>
      </p:sp>
      <p:sp>
        <p:nvSpPr>
          <p:cNvPr id="20685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20685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C298F45F-C939-4BE7-B4E7-DA0610ED19A1}" type="slidenum">
              <a:rPr kumimoji="0" lang="zh-TW" altLang="en-US"/>
              <a:pPr>
                <a:spcBef>
                  <a:spcPct val="0"/>
                </a:spcBef>
              </a:pPr>
              <a:t>110</a:t>
            </a:fld>
            <a:endParaRPr kumimoji="0" lang="en-US" altLang="zh-TW"/>
          </a:p>
        </p:txBody>
      </p:sp>
    </p:spTree>
    <p:extLst>
      <p:ext uri="{BB962C8B-B14F-4D97-AF65-F5344CB8AC3E}">
        <p14:creationId xmlns:p14="http://schemas.microsoft.com/office/powerpoint/2010/main" val="1604151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914400 h 1000"/>
              <a:gd name="T2" fmla="*/ 0 w 1000"/>
              <a:gd name="T3" fmla="*/ 0 h 1000"/>
              <a:gd name="T4" fmla="*/ 79248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05826" name="Rectangle 2"/>
          <p:cNvSpPr>
            <a:spLocks noGrp="1" noChangeArrowheads="1"/>
          </p:cNvSpPr>
          <p:nvPr>
            <p:ph type="ctrTitle"/>
          </p:nvPr>
        </p:nvSpPr>
        <p:spPr>
          <a:xfrm>
            <a:off x="914400" y="1524000"/>
            <a:ext cx="7623175" cy="1752600"/>
          </a:xfrm>
        </p:spPr>
        <p:txBody>
          <a:bodyPr/>
          <a:lstStyle>
            <a:lvl1pPr>
              <a:defRPr sz="5000"/>
            </a:lvl1pPr>
          </a:lstStyle>
          <a:p>
            <a:r>
              <a:rPr lang="en-US" altLang="zh-TW"/>
              <a:t>Click to edit Master title style</a:t>
            </a:r>
          </a:p>
        </p:txBody>
      </p:sp>
      <p:sp>
        <p:nvSpPr>
          <p:cNvPr id="20582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400"/>
            </a:lvl1pPr>
          </a:lstStyle>
          <a:p>
            <a:r>
              <a:rPr lang="en-US" altLang="zh-TW"/>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fld id="{58432220-89CA-4746-B933-552D955CEFDD}" type="datetime1">
              <a:rPr lang="zh-TW" altLang="en-US"/>
              <a:pPr>
                <a:defRPr/>
              </a:pPr>
              <a:t>2021/11/16</a:t>
            </a:fld>
            <a:endParaRPr lang="en-US" altLang="zh-TW"/>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zh-TW"/>
              <a:t>Elementary Linear Algebra</a:t>
            </a:r>
          </a:p>
        </p:txBody>
      </p:sp>
      <p:sp>
        <p:nvSpPr>
          <p:cNvPr id="8" name="Rectangle 6"/>
          <p:cNvSpPr>
            <a:spLocks noGrp="1" noChangeArrowheads="1"/>
          </p:cNvSpPr>
          <p:nvPr>
            <p:ph type="sldNum" sz="quarter" idx="12"/>
          </p:nvPr>
        </p:nvSpPr>
        <p:spPr/>
        <p:txBody>
          <a:bodyPr/>
          <a:lstStyle>
            <a:lvl1pPr>
              <a:defRPr smtClean="0"/>
            </a:lvl1pPr>
          </a:lstStyle>
          <a:p>
            <a:pPr>
              <a:defRPr/>
            </a:pPr>
            <a:fld id="{D055CB42-5EEC-44EB-A363-66DF4F7231B5}" type="slidenum">
              <a:rPr lang="en-US" altLang="zh-TW"/>
              <a:pPr>
                <a:defRPr/>
              </a:pPr>
              <a:t>‹#›</a:t>
            </a:fld>
            <a:endParaRPr lang="en-US" altLang="zh-TW"/>
          </a:p>
        </p:txBody>
      </p:sp>
    </p:spTree>
    <p:extLst>
      <p:ext uri="{BB962C8B-B14F-4D97-AF65-F5344CB8AC3E}">
        <p14:creationId xmlns:p14="http://schemas.microsoft.com/office/powerpoint/2010/main" val="4244358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69A30D71-E505-4AE5-A229-453715D110C9}" type="datetime1">
              <a:rPr lang="zh-TW" altLang="en-US"/>
              <a:pPr>
                <a:defRPr/>
              </a:pPr>
              <a:t>2021/11/16</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Elementary Linear Algebra</a:t>
            </a:r>
          </a:p>
        </p:txBody>
      </p:sp>
      <p:sp>
        <p:nvSpPr>
          <p:cNvPr id="6" name="Rectangle 6"/>
          <p:cNvSpPr>
            <a:spLocks noGrp="1" noChangeArrowheads="1"/>
          </p:cNvSpPr>
          <p:nvPr>
            <p:ph type="sldNum" sz="quarter" idx="12"/>
          </p:nvPr>
        </p:nvSpPr>
        <p:spPr>
          <a:ln/>
        </p:spPr>
        <p:txBody>
          <a:bodyPr/>
          <a:lstStyle>
            <a:lvl1pPr>
              <a:defRPr/>
            </a:lvl1pPr>
          </a:lstStyle>
          <a:p>
            <a:pPr>
              <a:defRPr/>
            </a:pPr>
            <a:fld id="{4381622E-65FB-44F5-A05E-908C5202022E}" type="slidenum">
              <a:rPr lang="en-US" altLang="zh-TW"/>
              <a:pPr>
                <a:defRPr/>
              </a:pPr>
              <a:t>‹#›</a:t>
            </a:fld>
            <a:endParaRPr lang="en-US" altLang="zh-TW"/>
          </a:p>
        </p:txBody>
      </p:sp>
    </p:spTree>
    <p:extLst>
      <p:ext uri="{BB962C8B-B14F-4D97-AF65-F5344CB8AC3E}">
        <p14:creationId xmlns:p14="http://schemas.microsoft.com/office/powerpoint/2010/main" val="2370563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7813"/>
            <a:ext cx="2057400" cy="5853112"/>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7813"/>
            <a:ext cx="6019800" cy="5853112"/>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94A4EFB1-97B1-4B9A-94BB-CD4CD886D1E4}" type="datetime1">
              <a:rPr lang="zh-TW" altLang="en-US"/>
              <a:pPr>
                <a:defRPr/>
              </a:pPr>
              <a:t>2021/11/16</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Elementary Linear Algebra</a:t>
            </a:r>
          </a:p>
        </p:txBody>
      </p:sp>
      <p:sp>
        <p:nvSpPr>
          <p:cNvPr id="6" name="Rectangle 6"/>
          <p:cNvSpPr>
            <a:spLocks noGrp="1" noChangeArrowheads="1"/>
          </p:cNvSpPr>
          <p:nvPr>
            <p:ph type="sldNum" sz="quarter" idx="12"/>
          </p:nvPr>
        </p:nvSpPr>
        <p:spPr>
          <a:ln/>
        </p:spPr>
        <p:txBody>
          <a:bodyPr/>
          <a:lstStyle>
            <a:lvl1pPr>
              <a:defRPr/>
            </a:lvl1pPr>
          </a:lstStyle>
          <a:p>
            <a:pPr>
              <a:defRPr/>
            </a:pPr>
            <a:fld id="{69B20859-EF00-4256-87A8-F63BF00CD442}" type="slidenum">
              <a:rPr lang="en-US" altLang="zh-TW"/>
              <a:pPr>
                <a:defRPr/>
              </a:pPr>
              <a:t>‹#›</a:t>
            </a:fld>
            <a:endParaRPr lang="en-US" altLang="zh-TW"/>
          </a:p>
        </p:txBody>
      </p:sp>
    </p:spTree>
    <p:extLst>
      <p:ext uri="{BB962C8B-B14F-4D97-AF65-F5344CB8AC3E}">
        <p14:creationId xmlns:p14="http://schemas.microsoft.com/office/powerpoint/2010/main" val="413645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7813"/>
            <a:ext cx="8229600" cy="1139825"/>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457200" y="1600200"/>
            <a:ext cx="4038600" cy="45307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307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fld id="{DB00832E-A5DE-4F63-B223-F562C5BF5B3C}" type="datetime1">
              <a:rPr lang="zh-TW" altLang="en-US"/>
              <a:pPr>
                <a:defRPr/>
              </a:pPr>
              <a:t>2021/11/16</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Elementary Linear Algebra</a:t>
            </a:r>
          </a:p>
        </p:txBody>
      </p:sp>
      <p:sp>
        <p:nvSpPr>
          <p:cNvPr id="7" name="Rectangle 6"/>
          <p:cNvSpPr>
            <a:spLocks noGrp="1" noChangeArrowheads="1"/>
          </p:cNvSpPr>
          <p:nvPr>
            <p:ph type="sldNum" sz="quarter" idx="12"/>
          </p:nvPr>
        </p:nvSpPr>
        <p:spPr>
          <a:ln/>
        </p:spPr>
        <p:txBody>
          <a:bodyPr/>
          <a:lstStyle>
            <a:lvl1pPr>
              <a:defRPr/>
            </a:lvl1pPr>
          </a:lstStyle>
          <a:p>
            <a:pPr>
              <a:defRPr/>
            </a:pPr>
            <a:fld id="{D7F4BDF4-436F-4EB5-9951-F0EC354D9365}" type="slidenum">
              <a:rPr lang="en-US" altLang="zh-TW"/>
              <a:pPr>
                <a:defRPr/>
              </a:pPr>
              <a:t>‹#›</a:t>
            </a:fld>
            <a:endParaRPr lang="en-US" altLang="zh-TW"/>
          </a:p>
        </p:txBody>
      </p:sp>
    </p:spTree>
    <p:extLst>
      <p:ext uri="{BB962C8B-B14F-4D97-AF65-F5344CB8AC3E}">
        <p14:creationId xmlns:p14="http://schemas.microsoft.com/office/powerpoint/2010/main" val="371196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9E3B4006-0D0F-4C4D-9D1D-3FDC578C6677}" type="datetime1">
              <a:rPr lang="zh-TW" altLang="en-US"/>
              <a:pPr>
                <a:defRPr/>
              </a:pPr>
              <a:t>2021/11/16</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Elementary Linear Algebra</a:t>
            </a:r>
          </a:p>
        </p:txBody>
      </p:sp>
      <p:sp>
        <p:nvSpPr>
          <p:cNvPr id="6" name="Rectangle 6"/>
          <p:cNvSpPr>
            <a:spLocks noGrp="1" noChangeArrowheads="1"/>
          </p:cNvSpPr>
          <p:nvPr>
            <p:ph type="sldNum" sz="quarter" idx="12"/>
          </p:nvPr>
        </p:nvSpPr>
        <p:spPr>
          <a:ln/>
        </p:spPr>
        <p:txBody>
          <a:bodyPr/>
          <a:lstStyle>
            <a:lvl1pPr>
              <a:defRPr/>
            </a:lvl1pPr>
          </a:lstStyle>
          <a:p>
            <a:pPr>
              <a:defRPr/>
            </a:pPr>
            <a:fld id="{DC3B12E2-76CA-480B-8DE6-377A8982996D}" type="slidenum">
              <a:rPr lang="en-US" altLang="zh-TW"/>
              <a:pPr>
                <a:defRPr/>
              </a:pPr>
              <a:t>‹#›</a:t>
            </a:fld>
            <a:endParaRPr lang="en-US" altLang="zh-TW"/>
          </a:p>
        </p:txBody>
      </p:sp>
    </p:spTree>
    <p:extLst>
      <p:ext uri="{BB962C8B-B14F-4D97-AF65-F5344CB8AC3E}">
        <p14:creationId xmlns:p14="http://schemas.microsoft.com/office/powerpoint/2010/main" val="43590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fld id="{D22776D3-DD8A-4F83-9E9E-C2E45CC63A97}" type="datetime1">
              <a:rPr lang="zh-TW" altLang="en-US"/>
              <a:pPr>
                <a:defRPr/>
              </a:pPr>
              <a:t>2021/11/16</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Elementary Linear Algebra</a:t>
            </a:r>
          </a:p>
        </p:txBody>
      </p:sp>
      <p:sp>
        <p:nvSpPr>
          <p:cNvPr id="6" name="Rectangle 6"/>
          <p:cNvSpPr>
            <a:spLocks noGrp="1" noChangeArrowheads="1"/>
          </p:cNvSpPr>
          <p:nvPr>
            <p:ph type="sldNum" sz="quarter" idx="12"/>
          </p:nvPr>
        </p:nvSpPr>
        <p:spPr>
          <a:ln/>
        </p:spPr>
        <p:txBody>
          <a:bodyPr/>
          <a:lstStyle>
            <a:lvl1pPr>
              <a:defRPr/>
            </a:lvl1pPr>
          </a:lstStyle>
          <a:p>
            <a:pPr>
              <a:defRPr/>
            </a:pPr>
            <a:fld id="{F0D6E7F5-C639-4734-BFC7-200762D39D88}" type="slidenum">
              <a:rPr lang="en-US" altLang="zh-TW"/>
              <a:pPr>
                <a:defRPr/>
              </a:pPr>
              <a:t>‹#›</a:t>
            </a:fld>
            <a:endParaRPr lang="en-US" altLang="zh-TW"/>
          </a:p>
        </p:txBody>
      </p:sp>
    </p:spTree>
    <p:extLst>
      <p:ext uri="{BB962C8B-B14F-4D97-AF65-F5344CB8AC3E}">
        <p14:creationId xmlns:p14="http://schemas.microsoft.com/office/powerpoint/2010/main" val="3866332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fld id="{2D39AB72-58BC-4CAD-A9DA-7DAF3482461F}" type="datetime1">
              <a:rPr lang="zh-TW" altLang="en-US"/>
              <a:pPr>
                <a:defRPr/>
              </a:pPr>
              <a:t>2021/11/16</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Elementary Linear Algebra</a:t>
            </a:r>
          </a:p>
        </p:txBody>
      </p:sp>
      <p:sp>
        <p:nvSpPr>
          <p:cNvPr id="7" name="Rectangle 6"/>
          <p:cNvSpPr>
            <a:spLocks noGrp="1" noChangeArrowheads="1"/>
          </p:cNvSpPr>
          <p:nvPr>
            <p:ph type="sldNum" sz="quarter" idx="12"/>
          </p:nvPr>
        </p:nvSpPr>
        <p:spPr>
          <a:ln/>
        </p:spPr>
        <p:txBody>
          <a:bodyPr/>
          <a:lstStyle>
            <a:lvl1pPr>
              <a:defRPr/>
            </a:lvl1pPr>
          </a:lstStyle>
          <a:p>
            <a:pPr>
              <a:defRPr/>
            </a:pPr>
            <a:fld id="{F930A11D-A19F-4B76-9772-E56BC358EE1E}" type="slidenum">
              <a:rPr lang="en-US" altLang="zh-TW"/>
              <a:pPr>
                <a:defRPr/>
              </a:pPr>
              <a:t>‹#›</a:t>
            </a:fld>
            <a:endParaRPr lang="en-US" altLang="zh-TW"/>
          </a:p>
        </p:txBody>
      </p:sp>
    </p:spTree>
    <p:extLst>
      <p:ext uri="{BB962C8B-B14F-4D97-AF65-F5344CB8AC3E}">
        <p14:creationId xmlns:p14="http://schemas.microsoft.com/office/powerpoint/2010/main" val="4194207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fld id="{7F4E107D-C7DD-4FA8-B627-C41ECF1FF744}" type="datetime1">
              <a:rPr lang="zh-TW" altLang="en-US"/>
              <a:pPr>
                <a:defRPr/>
              </a:pPr>
              <a:t>2021/11/16</a:t>
            </a:fld>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TW"/>
              <a:t>Elementary Linear Algebra</a:t>
            </a:r>
          </a:p>
        </p:txBody>
      </p:sp>
      <p:sp>
        <p:nvSpPr>
          <p:cNvPr id="9" name="Rectangle 6"/>
          <p:cNvSpPr>
            <a:spLocks noGrp="1" noChangeArrowheads="1"/>
          </p:cNvSpPr>
          <p:nvPr>
            <p:ph type="sldNum" sz="quarter" idx="12"/>
          </p:nvPr>
        </p:nvSpPr>
        <p:spPr>
          <a:ln/>
        </p:spPr>
        <p:txBody>
          <a:bodyPr/>
          <a:lstStyle>
            <a:lvl1pPr>
              <a:defRPr/>
            </a:lvl1pPr>
          </a:lstStyle>
          <a:p>
            <a:pPr>
              <a:defRPr/>
            </a:pPr>
            <a:fld id="{DED80714-9787-4450-9CCF-0BC016A1F0EC}" type="slidenum">
              <a:rPr lang="en-US" altLang="zh-TW"/>
              <a:pPr>
                <a:defRPr/>
              </a:pPr>
              <a:t>‹#›</a:t>
            </a:fld>
            <a:endParaRPr lang="en-US" altLang="zh-TW"/>
          </a:p>
        </p:txBody>
      </p:sp>
    </p:spTree>
    <p:extLst>
      <p:ext uri="{BB962C8B-B14F-4D97-AF65-F5344CB8AC3E}">
        <p14:creationId xmlns:p14="http://schemas.microsoft.com/office/powerpoint/2010/main" val="458132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fld id="{64A20995-FD9A-4C03-BB87-0203A892D416}" type="datetime1">
              <a:rPr lang="zh-TW" altLang="en-US"/>
              <a:pPr>
                <a:defRPr/>
              </a:pPr>
              <a:t>2021/11/16</a:t>
            </a:fld>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TW"/>
              <a:t>Elementary Linear Algebra</a:t>
            </a:r>
          </a:p>
        </p:txBody>
      </p:sp>
      <p:sp>
        <p:nvSpPr>
          <p:cNvPr id="5" name="Rectangle 6"/>
          <p:cNvSpPr>
            <a:spLocks noGrp="1" noChangeArrowheads="1"/>
          </p:cNvSpPr>
          <p:nvPr>
            <p:ph type="sldNum" sz="quarter" idx="12"/>
          </p:nvPr>
        </p:nvSpPr>
        <p:spPr>
          <a:ln/>
        </p:spPr>
        <p:txBody>
          <a:bodyPr/>
          <a:lstStyle>
            <a:lvl1pPr>
              <a:defRPr/>
            </a:lvl1pPr>
          </a:lstStyle>
          <a:p>
            <a:pPr>
              <a:defRPr/>
            </a:pPr>
            <a:fld id="{FA82917F-7068-41BD-BD50-87E4CCE4A5E4}" type="slidenum">
              <a:rPr lang="en-US" altLang="zh-TW"/>
              <a:pPr>
                <a:defRPr/>
              </a:pPr>
              <a:t>‹#›</a:t>
            </a:fld>
            <a:endParaRPr lang="en-US" altLang="zh-TW"/>
          </a:p>
        </p:txBody>
      </p:sp>
    </p:spTree>
    <p:extLst>
      <p:ext uri="{BB962C8B-B14F-4D97-AF65-F5344CB8AC3E}">
        <p14:creationId xmlns:p14="http://schemas.microsoft.com/office/powerpoint/2010/main" val="2014703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4FFC984-DF1B-4854-B821-D35193DA8A1D}" type="datetime1">
              <a:rPr lang="zh-TW" altLang="en-US"/>
              <a:pPr>
                <a:defRPr/>
              </a:pPr>
              <a:t>2021/11/16</a:t>
            </a:fld>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TW"/>
              <a:t>Elementary Linear Algebra</a:t>
            </a:r>
          </a:p>
        </p:txBody>
      </p:sp>
      <p:sp>
        <p:nvSpPr>
          <p:cNvPr id="4" name="Rectangle 6"/>
          <p:cNvSpPr>
            <a:spLocks noGrp="1" noChangeArrowheads="1"/>
          </p:cNvSpPr>
          <p:nvPr>
            <p:ph type="sldNum" sz="quarter" idx="12"/>
          </p:nvPr>
        </p:nvSpPr>
        <p:spPr>
          <a:ln/>
        </p:spPr>
        <p:txBody>
          <a:bodyPr/>
          <a:lstStyle>
            <a:lvl1pPr>
              <a:defRPr/>
            </a:lvl1pPr>
          </a:lstStyle>
          <a:p>
            <a:pPr>
              <a:defRPr/>
            </a:pPr>
            <a:fld id="{B0DBB3E3-D273-463F-A945-554C4259C7F9}" type="slidenum">
              <a:rPr lang="en-US" altLang="zh-TW"/>
              <a:pPr>
                <a:defRPr/>
              </a:pPr>
              <a:t>‹#›</a:t>
            </a:fld>
            <a:endParaRPr lang="en-US" altLang="zh-TW"/>
          </a:p>
        </p:txBody>
      </p:sp>
    </p:spTree>
    <p:extLst>
      <p:ext uri="{BB962C8B-B14F-4D97-AF65-F5344CB8AC3E}">
        <p14:creationId xmlns:p14="http://schemas.microsoft.com/office/powerpoint/2010/main" val="552585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fld id="{C97F0520-880B-43E4-A51E-159F0A1CB05A}" type="datetime1">
              <a:rPr lang="zh-TW" altLang="en-US"/>
              <a:pPr>
                <a:defRPr/>
              </a:pPr>
              <a:t>2021/11/16</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Elementary Linear Algebra</a:t>
            </a:r>
          </a:p>
        </p:txBody>
      </p:sp>
      <p:sp>
        <p:nvSpPr>
          <p:cNvPr id="7" name="Rectangle 6"/>
          <p:cNvSpPr>
            <a:spLocks noGrp="1" noChangeArrowheads="1"/>
          </p:cNvSpPr>
          <p:nvPr>
            <p:ph type="sldNum" sz="quarter" idx="12"/>
          </p:nvPr>
        </p:nvSpPr>
        <p:spPr>
          <a:ln/>
        </p:spPr>
        <p:txBody>
          <a:bodyPr/>
          <a:lstStyle>
            <a:lvl1pPr>
              <a:defRPr/>
            </a:lvl1pPr>
          </a:lstStyle>
          <a:p>
            <a:pPr>
              <a:defRPr/>
            </a:pPr>
            <a:fld id="{5144523C-EA58-4964-9CC8-417746BC6F54}" type="slidenum">
              <a:rPr lang="en-US" altLang="zh-TW"/>
              <a:pPr>
                <a:defRPr/>
              </a:pPr>
              <a:t>‹#›</a:t>
            </a:fld>
            <a:endParaRPr lang="en-US" altLang="zh-TW"/>
          </a:p>
        </p:txBody>
      </p:sp>
    </p:spTree>
    <p:extLst>
      <p:ext uri="{BB962C8B-B14F-4D97-AF65-F5344CB8AC3E}">
        <p14:creationId xmlns:p14="http://schemas.microsoft.com/office/powerpoint/2010/main" val="297931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fld id="{146B82C2-2587-45DE-B288-9E080D0ED6B6}" type="datetime1">
              <a:rPr lang="zh-TW" altLang="en-US"/>
              <a:pPr>
                <a:defRPr/>
              </a:pPr>
              <a:t>2021/11/16</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Elementary Linear Algebra</a:t>
            </a:r>
          </a:p>
        </p:txBody>
      </p:sp>
      <p:sp>
        <p:nvSpPr>
          <p:cNvPr id="7" name="Rectangle 6"/>
          <p:cNvSpPr>
            <a:spLocks noGrp="1" noChangeArrowheads="1"/>
          </p:cNvSpPr>
          <p:nvPr>
            <p:ph type="sldNum" sz="quarter" idx="12"/>
          </p:nvPr>
        </p:nvSpPr>
        <p:spPr>
          <a:ln/>
        </p:spPr>
        <p:txBody>
          <a:bodyPr/>
          <a:lstStyle>
            <a:lvl1pPr>
              <a:defRPr/>
            </a:lvl1pPr>
          </a:lstStyle>
          <a:p>
            <a:pPr>
              <a:defRPr/>
            </a:pPr>
            <a:fld id="{D1E70F50-95D4-460A-AB93-EB3D1061230F}" type="slidenum">
              <a:rPr lang="en-US" altLang="zh-TW"/>
              <a:pPr>
                <a:defRPr/>
              </a:pPr>
              <a:t>‹#›</a:t>
            </a:fld>
            <a:endParaRPr lang="en-US" altLang="zh-TW"/>
          </a:p>
        </p:txBody>
      </p:sp>
    </p:spTree>
    <p:extLst>
      <p:ext uri="{BB962C8B-B14F-4D97-AF65-F5344CB8AC3E}">
        <p14:creationId xmlns:p14="http://schemas.microsoft.com/office/powerpoint/2010/main" val="2763231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20480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a:latin typeface="Garamond" pitchFamily="18" charset="0"/>
              </a:defRPr>
            </a:lvl1pPr>
          </a:lstStyle>
          <a:p>
            <a:pPr>
              <a:defRPr/>
            </a:pPr>
            <a:fld id="{79A1584A-E57D-4FF4-8165-90920C3A84D3}" type="datetime1">
              <a:rPr lang="zh-TW" altLang="en-US"/>
              <a:pPr>
                <a:defRPr/>
              </a:pPr>
              <a:t>2021/11/16</a:t>
            </a:fld>
            <a:endParaRPr lang="en-US" altLang="zh-TW"/>
          </a:p>
        </p:txBody>
      </p:sp>
      <p:sp>
        <p:nvSpPr>
          <p:cNvPr id="20480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200">
                <a:latin typeface="+mj-lt"/>
              </a:defRPr>
            </a:lvl1pPr>
          </a:lstStyle>
          <a:p>
            <a:pPr>
              <a:defRPr/>
            </a:pPr>
            <a:r>
              <a:rPr lang="en-US" altLang="zh-TW"/>
              <a:t>Elementary Linear Algebra</a:t>
            </a:r>
          </a:p>
        </p:txBody>
      </p:sp>
      <p:sp>
        <p:nvSpPr>
          <p:cNvPr id="20480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200" smtClean="0">
                <a:latin typeface="Garamond" panose="02020404030301010803" pitchFamily="18" charset="0"/>
              </a:defRPr>
            </a:lvl1pPr>
          </a:lstStyle>
          <a:p>
            <a:pPr>
              <a:defRPr/>
            </a:pPr>
            <a:fld id="{1D547230-342D-4380-A006-53683C135D91}" type="slidenum">
              <a:rPr lang="en-US" altLang="zh-TW"/>
              <a:pPr>
                <a:defRPr/>
              </a:pPr>
              <a:t>‹#›</a:t>
            </a:fld>
            <a:endParaRPr lang="en-US" altLang="zh-TW"/>
          </a:p>
        </p:txBody>
      </p:sp>
      <p:sp>
        <p:nvSpPr>
          <p:cNvPr id="1031" name="Freeform 7"/>
          <p:cNvSpPr>
            <a:spLocks noChangeArrowheads="1"/>
          </p:cNvSpPr>
          <p:nvPr/>
        </p:nvSpPr>
        <p:spPr bwMode="auto">
          <a:xfrm>
            <a:off x="381000" y="228600"/>
            <a:ext cx="8229600" cy="609600"/>
          </a:xfrm>
          <a:custGeom>
            <a:avLst/>
            <a:gdLst>
              <a:gd name="T0" fmla="*/ 0 w 1000"/>
              <a:gd name="T1" fmla="*/ 6096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tr-TR"/>
          </a:p>
        </p:txBody>
      </p:sp>
    </p:spTree>
  </p:cSld>
  <p:clrMap bg1="lt1" tx1="dk1" bg2="lt2" tx2="dk2" accent1="accent1" accent2="accent2" accent3="accent3" accent4="accent4" accent5="accent5" accent6="accent6" hlink="hlink" folHlink="folHlink"/>
  <p:sldLayoutIdLst>
    <p:sldLayoutId id="2147483769"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Lst>
  <p:timing>
    <p:tnLst>
      <p:par>
        <p:cTn id="1" dur="indefinite" restart="never" nodeType="tmRoot"/>
      </p:par>
    </p:tnLst>
  </p:timing>
  <p:hf hdr="0"/>
  <p:txStyles>
    <p:titleStyle>
      <a:lvl1pPr algn="l" rtl="0" eaLnBrk="0" fontAlgn="base" hangingPunct="0">
        <a:spcBef>
          <a:spcPct val="0"/>
        </a:spcBef>
        <a:spcAft>
          <a:spcPct val="0"/>
        </a:spcAft>
        <a:defRPr kumimoji="1" sz="4200">
          <a:solidFill>
            <a:schemeClr val="tx2"/>
          </a:solidFill>
          <a:latin typeface="+mj-lt"/>
          <a:ea typeface="+mj-ea"/>
          <a:cs typeface="+mj-cs"/>
        </a:defRPr>
      </a:lvl1pPr>
      <a:lvl2pPr algn="l" rtl="0" eaLnBrk="0" fontAlgn="base" hangingPunct="0">
        <a:spcBef>
          <a:spcPct val="0"/>
        </a:spcBef>
        <a:spcAft>
          <a:spcPct val="0"/>
        </a:spcAft>
        <a:defRPr kumimoji="1" sz="4200">
          <a:solidFill>
            <a:schemeClr val="tx2"/>
          </a:solidFill>
          <a:latin typeface="Garamond" pitchFamily="18" charset="0"/>
          <a:ea typeface="新細明體" pitchFamily="18" charset="-120"/>
        </a:defRPr>
      </a:lvl2pPr>
      <a:lvl3pPr algn="l" rtl="0" eaLnBrk="0" fontAlgn="base" hangingPunct="0">
        <a:spcBef>
          <a:spcPct val="0"/>
        </a:spcBef>
        <a:spcAft>
          <a:spcPct val="0"/>
        </a:spcAft>
        <a:defRPr kumimoji="1" sz="4200">
          <a:solidFill>
            <a:schemeClr val="tx2"/>
          </a:solidFill>
          <a:latin typeface="Garamond" pitchFamily="18" charset="0"/>
          <a:ea typeface="新細明體" pitchFamily="18" charset="-120"/>
        </a:defRPr>
      </a:lvl3pPr>
      <a:lvl4pPr algn="l" rtl="0" eaLnBrk="0" fontAlgn="base" hangingPunct="0">
        <a:spcBef>
          <a:spcPct val="0"/>
        </a:spcBef>
        <a:spcAft>
          <a:spcPct val="0"/>
        </a:spcAft>
        <a:defRPr kumimoji="1" sz="4200">
          <a:solidFill>
            <a:schemeClr val="tx2"/>
          </a:solidFill>
          <a:latin typeface="Garamond" pitchFamily="18" charset="0"/>
          <a:ea typeface="新細明體" pitchFamily="18" charset="-120"/>
        </a:defRPr>
      </a:lvl4pPr>
      <a:lvl5pPr algn="l" rtl="0" eaLnBrk="0" fontAlgn="base" hangingPunct="0">
        <a:spcBef>
          <a:spcPct val="0"/>
        </a:spcBef>
        <a:spcAft>
          <a:spcPct val="0"/>
        </a:spcAft>
        <a:defRPr kumimoji="1" sz="4200">
          <a:solidFill>
            <a:schemeClr val="tx2"/>
          </a:solidFill>
          <a:latin typeface="Garamond" pitchFamily="18" charset="0"/>
          <a:ea typeface="新細明體" pitchFamily="18" charset="-120"/>
        </a:defRPr>
      </a:lvl5pPr>
      <a:lvl6pPr marL="457200" algn="l" rtl="0" fontAlgn="base">
        <a:spcBef>
          <a:spcPct val="0"/>
        </a:spcBef>
        <a:spcAft>
          <a:spcPct val="0"/>
        </a:spcAft>
        <a:defRPr kumimoji="1" sz="4200">
          <a:solidFill>
            <a:schemeClr val="tx2"/>
          </a:solidFill>
          <a:latin typeface="Garamond" pitchFamily="18" charset="0"/>
          <a:ea typeface="新細明體" pitchFamily="18" charset="-120"/>
        </a:defRPr>
      </a:lvl6pPr>
      <a:lvl7pPr marL="914400" algn="l" rtl="0" fontAlgn="base">
        <a:spcBef>
          <a:spcPct val="0"/>
        </a:spcBef>
        <a:spcAft>
          <a:spcPct val="0"/>
        </a:spcAft>
        <a:defRPr kumimoji="1" sz="4200">
          <a:solidFill>
            <a:schemeClr val="tx2"/>
          </a:solidFill>
          <a:latin typeface="Garamond" pitchFamily="18" charset="0"/>
          <a:ea typeface="新細明體" pitchFamily="18" charset="-120"/>
        </a:defRPr>
      </a:lvl7pPr>
      <a:lvl8pPr marL="1371600" algn="l" rtl="0" fontAlgn="base">
        <a:spcBef>
          <a:spcPct val="0"/>
        </a:spcBef>
        <a:spcAft>
          <a:spcPct val="0"/>
        </a:spcAft>
        <a:defRPr kumimoji="1" sz="4200">
          <a:solidFill>
            <a:schemeClr val="tx2"/>
          </a:solidFill>
          <a:latin typeface="Garamond" pitchFamily="18" charset="0"/>
          <a:ea typeface="新細明體" pitchFamily="18" charset="-120"/>
        </a:defRPr>
      </a:lvl8pPr>
      <a:lvl9pPr marL="1828800" algn="l" rtl="0" fontAlgn="base">
        <a:spcBef>
          <a:spcPct val="0"/>
        </a:spcBef>
        <a:spcAft>
          <a:spcPct val="0"/>
        </a:spcAft>
        <a:defRPr kumimoji="1" sz="4200">
          <a:solidFill>
            <a:schemeClr val="tx2"/>
          </a:solidFill>
          <a:latin typeface="Garamond" pitchFamily="18" charset="0"/>
          <a:ea typeface="新細明體" pitchFamily="18" charset="-12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kumimoji="1" sz="26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kumimoji="1" sz="22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kumimoji="1" sz="20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kumimoji="1"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kumimoji="1">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kumimoji="1">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kumimoji="1">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kumimoji="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94.xml"/><Relationship Id="rId7" Type="http://schemas.openxmlformats.org/officeDocument/2006/relationships/image" Target="../media/image69.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40.bin"/><Relationship Id="rId5" Type="http://schemas.openxmlformats.org/officeDocument/2006/relationships/image" Target="../media/image68.wmf"/><Relationship Id="rId4" Type="http://schemas.openxmlformats.org/officeDocument/2006/relationships/oleObject" Target="../embeddings/oleObject39.bin"/></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70.wmf"/><Relationship Id="rId4" Type="http://schemas.openxmlformats.org/officeDocument/2006/relationships/oleObject" Target="../embeddings/oleObject41.bin"/></Relationships>
</file>

<file path=ppt/slides/_rels/slide10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71.wmf"/><Relationship Id="rId4" Type="http://schemas.openxmlformats.org/officeDocument/2006/relationships/oleObject" Target="../embeddings/oleObject42.bin"/></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05.xml"/><Relationship Id="rId7" Type="http://schemas.openxmlformats.org/officeDocument/2006/relationships/image" Target="../media/image73.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44.bin"/><Relationship Id="rId5" Type="http://schemas.openxmlformats.org/officeDocument/2006/relationships/image" Target="../media/image72.wmf"/><Relationship Id="rId4" Type="http://schemas.openxmlformats.org/officeDocument/2006/relationships/oleObject" Target="../embeddings/oleObject43.bin"/></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74.wmf"/><Relationship Id="rId5" Type="http://schemas.openxmlformats.org/officeDocument/2006/relationships/oleObject" Target="../embeddings/oleObject45.bin"/><Relationship Id="rId4" Type="http://schemas.openxmlformats.org/officeDocument/2006/relationships/image" Target="../media/image690.png"/></Relationships>
</file>

<file path=ppt/slides/_rels/slide11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6.wmf"/><Relationship Id="rId4" Type="http://schemas.openxmlformats.org/officeDocument/2006/relationships/oleObject" Target="../embeddings/oleObject10.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50.xml"/><Relationship Id="rId7" Type="http://schemas.openxmlformats.org/officeDocument/2006/relationships/image" Target="../media/image29.wmf"/><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image" Target="../media/image28.wmf"/><Relationship Id="rId4" Type="http://schemas.openxmlformats.org/officeDocument/2006/relationships/oleObject" Target="../embeddings/oleObject11.bin"/></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33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6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59.xml"/><Relationship Id="rId7"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4.bin"/><Relationship Id="rId11" Type="http://schemas.openxmlformats.org/officeDocument/2006/relationships/image" Target="../media/image45.wmf"/><Relationship Id="rId5" Type="http://schemas.openxmlformats.org/officeDocument/2006/relationships/image" Target="../media/image42.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44.w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7.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 Id="rId9" Type="http://schemas.openxmlformats.org/officeDocument/2006/relationships/image" Target="../media/image3.w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71.xml"/><Relationship Id="rId7"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8.bin"/><Relationship Id="rId5" Type="http://schemas.openxmlformats.org/officeDocument/2006/relationships/image" Target="../media/image46.wmf"/><Relationship Id="rId4" Type="http://schemas.openxmlformats.org/officeDocument/2006/relationships/oleObject" Target="../embeddings/oleObject17.bin"/><Relationship Id="rId9" Type="http://schemas.openxmlformats.org/officeDocument/2006/relationships/image" Target="../media/image48.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2.xml"/><Relationship Id="rId7"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1.bin"/><Relationship Id="rId5" Type="http://schemas.openxmlformats.org/officeDocument/2006/relationships/image" Target="../media/image49.wmf"/><Relationship Id="rId4" Type="http://schemas.openxmlformats.org/officeDocument/2006/relationships/oleObject" Target="../embeddings/oleObject20.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3.xml"/><Relationship Id="rId7"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3.bin"/><Relationship Id="rId5" Type="http://schemas.openxmlformats.org/officeDocument/2006/relationships/image" Target="../media/image51.wmf"/><Relationship Id="rId4" Type="http://schemas.openxmlformats.org/officeDocument/2006/relationships/oleObject" Target="../embeddings/oleObject22.bin"/></Relationships>
</file>

<file path=ppt/slides/_rels/slide8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5.xml"/><Relationship Id="rId7"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5.bin"/><Relationship Id="rId5" Type="http://schemas.openxmlformats.org/officeDocument/2006/relationships/image" Target="../media/image53.wmf"/><Relationship Id="rId4" Type="http://schemas.openxmlformats.org/officeDocument/2006/relationships/oleObject" Target="../embeddings/oleObject24.bin"/></Relationships>
</file>

<file path=ppt/slides/_rels/slide8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30.png"/><Relationship Id="rId4" Type="http://schemas.openxmlformats.org/officeDocument/2006/relationships/image" Target="../media/image52.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4.xml"/><Relationship Id="rId1" Type="http://schemas.openxmlformats.org/officeDocument/2006/relationships/vmlDrawing" Target="../drawings/vmlDrawing11.vml"/><Relationship Id="rId5" Type="http://schemas.openxmlformats.org/officeDocument/2006/relationships/image" Target="../media/image55.wmf"/><Relationship Id="rId4" Type="http://schemas.openxmlformats.org/officeDocument/2006/relationships/oleObject" Target="../embeddings/oleObject26.bin"/></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9.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8.wmf"/></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0.xml"/><Relationship Id="rId7"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8.bin"/><Relationship Id="rId5" Type="http://schemas.openxmlformats.org/officeDocument/2006/relationships/image" Target="../media/image56.wmf"/><Relationship Id="rId4" Type="http://schemas.openxmlformats.org/officeDocument/2006/relationships/oleObject" Target="../embeddings/oleObject27.bin"/></Relationships>
</file>

<file path=ppt/slides/_rels/slide9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58.wmf"/><Relationship Id="rId4" Type="http://schemas.openxmlformats.org/officeDocument/2006/relationships/oleObject" Target="../embeddings/oleObject29.bin"/></Relationships>
</file>

<file path=ppt/slides/_rels/slide94.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notesSlide" Target="../notesSlides/notesSlide84.xml"/><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9.wmf"/><Relationship Id="rId5" Type="http://schemas.openxmlformats.org/officeDocument/2006/relationships/oleObject" Target="../embeddings/oleObject30.bin"/><Relationship Id="rId4" Type="http://schemas.openxmlformats.org/officeDocument/2006/relationships/image" Target="../media/image64.png"/></Relationships>
</file>

<file path=ppt/slides/_rels/slide95.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notesSlide" Target="../notesSlides/notesSlide85.xml"/><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61.wmf"/><Relationship Id="rId5" Type="http://schemas.openxmlformats.org/officeDocument/2006/relationships/oleObject" Target="../embeddings/oleObject32.bin"/><Relationship Id="rId10" Type="http://schemas.openxmlformats.org/officeDocument/2006/relationships/image" Target="../media/image69.png"/><Relationship Id="rId4" Type="http://schemas.openxmlformats.org/officeDocument/2006/relationships/image" Target="../media/image67.png"/><Relationship Id="rId9" Type="http://schemas.openxmlformats.org/officeDocument/2006/relationships/image" Target="../media/image68.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87.xml"/><Relationship Id="rId7" Type="http://schemas.openxmlformats.org/officeDocument/2006/relationships/image" Target="../media/image64.wmf"/><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oleObject" Target="../embeddings/oleObject35.bin"/><Relationship Id="rId5" Type="http://schemas.openxmlformats.org/officeDocument/2006/relationships/image" Target="../media/image63.wmf"/><Relationship Id="rId10" Type="http://schemas.openxmlformats.org/officeDocument/2006/relationships/image" Target="../media/image670.png"/><Relationship Id="rId4" Type="http://schemas.openxmlformats.org/officeDocument/2006/relationships/oleObject" Target="../embeddings/oleObject34.bin"/><Relationship Id="rId9" Type="http://schemas.openxmlformats.org/officeDocument/2006/relationships/image" Target="../media/image65.wmf"/></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88.xml"/><Relationship Id="rId7"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8.bin"/><Relationship Id="rId5" Type="http://schemas.openxmlformats.org/officeDocument/2006/relationships/image" Target="../media/image66.wmf"/><Relationship Id="rId4" Type="http://schemas.openxmlformats.org/officeDocument/2006/relationships/oleObject" Target="../embeddings/oleObject37.bin"/></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en-US" altLang="zh-TW" dirty="0" smtClean="0"/>
              <a:t>Elementary Linear Algebra</a:t>
            </a:r>
            <a:br>
              <a:rPr lang="en-US" altLang="zh-TW" dirty="0" smtClean="0"/>
            </a:br>
            <a:r>
              <a:rPr lang="en-US" altLang="zh-TW" sz="2600" dirty="0" smtClean="0"/>
              <a:t/>
            </a:r>
            <a:br>
              <a:rPr lang="en-US" altLang="zh-TW" sz="2600" dirty="0" smtClean="0"/>
            </a:br>
            <a:r>
              <a:rPr lang="en-US" altLang="zh-TW" sz="2600" dirty="0" smtClean="0">
                <a:solidFill>
                  <a:schemeClr val="tx1"/>
                </a:solidFill>
              </a:rPr>
              <a:t>Anton &amp; </a:t>
            </a:r>
            <a:r>
              <a:rPr lang="en-US" altLang="zh-TW" sz="2600" dirty="0" err="1" smtClean="0">
                <a:solidFill>
                  <a:schemeClr val="tx1"/>
                </a:solidFill>
              </a:rPr>
              <a:t>Rorres</a:t>
            </a:r>
            <a:r>
              <a:rPr lang="en-US" altLang="zh-TW" sz="2600" dirty="0" smtClean="0">
                <a:solidFill>
                  <a:schemeClr val="tx1"/>
                </a:solidFill>
              </a:rPr>
              <a:t>, 9</a:t>
            </a:r>
            <a:r>
              <a:rPr lang="en-US" altLang="zh-TW" sz="2600" baseline="30000" dirty="0" smtClean="0">
                <a:solidFill>
                  <a:schemeClr val="tx1"/>
                </a:solidFill>
              </a:rPr>
              <a:t>th</a:t>
            </a:r>
            <a:r>
              <a:rPr lang="en-US" altLang="zh-TW" sz="2600" dirty="0" smtClean="0">
                <a:solidFill>
                  <a:schemeClr val="tx1"/>
                </a:solidFill>
              </a:rPr>
              <a:t> Edition</a:t>
            </a:r>
          </a:p>
        </p:txBody>
      </p:sp>
      <p:sp>
        <p:nvSpPr>
          <p:cNvPr id="5123" name="Rectangle 3"/>
          <p:cNvSpPr>
            <a:spLocks noGrp="1" noChangeArrowheads="1"/>
          </p:cNvSpPr>
          <p:nvPr>
            <p:ph type="subTitle" idx="1"/>
          </p:nvPr>
        </p:nvSpPr>
        <p:spPr/>
        <p:txBody>
          <a:bodyPr/>
          <a:lstStyle/>
          <a:p>
            <a:pPr eaLnBrk="1" hangingPunct="1"/>
            <a:r>
              <a:rPr lang="en-US" altLang="zh-TW" dirty="0" smtClean="0"/>
              <a:t>Lecture Set – 05</a:t>
            </a:r>
          </a:p>
          <a:p>
            <a:pPr eaLnBrk="1" hangingPunct="1"/>
            <a:r>
              <a:rPr lang="en-US" altLang="zh-TW" dirty="0" smtClean="0">
                <a:solidFill>
                  <a:schemeClr val="tx2"/>
                </a:solidFill>
              </a:rPr>
              <a:t>Chapter 5: </a:t>
            </a:r>
          </a:p>
          <a:p>
            <a:pPr eaLnBrk="1" hangingPunct="1"/>
            <a:r>
              <a:rPr lang="en-US" altLang="zh-TW" dirty="0" smtClean="0">
                <a:solidFill>
                  <a:schemeClr val="tx2"/>
                </a:solidFill>
              </a:rPr>
              <a:t>General Vector Spaces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1D19720C-E48B-48DB-8EC7-8F63C4CB1AF8}"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2355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FA307E88-3C54-4067-8E16-E53F58814089}" type="slidenum">
              <a:rPr kumimoji="0" lang="en-US" altLang="zh-TW" sz="1200">
                <a:latin typeface="Garamond" panose="02020404030301010803" pitchFamily="18" charset="0"/>
              </a:rPr>
              <a:pPr>
                <a:spcBef>
                  <a:spcPct val="0"/>
                </a:spcBef>
                <a:buClrTx/>
                <a:buSzTx/>
                <a:buFontTx/>
                <a:buNone/>
              </a:pPr>
              <a:t>10</a:t>
            </a:fld>
            <a:endParaRPr kumimoji="0" lang="en-US" altLang="zh-TW" sz="1200">
              <a:latin typeface="Garamond" panose="02020404030301010803" pitchFamily="18" charset="0"/>
            </a:endParaRPr>
          </a:p>
        </p:txBody>
      </p:sp>
      <p:sp>
        <p:nvSpPr>
          <p:cNvPr id="23557" name="Rectangle 2"/>
          <p:cNvSpPr>
            <a:spLocks noGrp="1" noChangeArrowheads="1"/>
          </p:cNvSpPr>
          <p:nvPr>
            <p:ph type="title"/>
          </p:nvPr>
        </p:nvSpPr>
        <p:spPr>
          <a:xfrm>
            <a:off x="457200" y="277813"/>
            <a:ext cx="8686800" cy="1139825"/>
          </a:xfrm>
        </p:spPr>
        <p:txBody>
          <a:bodyPr/>
          <a:lstStyle/>
          <a:p>
            <a:pPr eaLnBrk="1" hangingPunct="1"/>
            <a:r>
              <a:rPr lang="en-US" altLang="zh-TW" sz="4000" smtClean="0"/>
              <a:t>5-1 Example </a:t>
            </a:r>
            <a:r>
              <a:rPr lang="en-US" altLang="zh-TW" sz="3600" smtClean="0"/>
              <a:t>3(Vector Space of </a:t>
            </a:r>
            <a:r>
              <a:rPr lang="en-US" altLang="zh-TW" sz="3600" i="1" smtClean="0">
                <a:latin typeface="Times New Roman" panose="02020603050405020304" pitchFamily="18" charset="0"/>
              </a:rPr>
              <a:t>m</a:t>
            </a:r>
            <a:r>
              <a:rPr lang="en-US" altLang="zh-TW" sz="3600" smtClean="0">
                <a:sym typeface="Symbol" panose="05050102010706020507" pitchFamily="18" charset="2"/>
              </a:rPr>
              <a:t></a:t>
            </a:r>
            <a:r>
              <a:rPr lang="en-US" altLang="zh-TW" sz="3600" i="1" smtClean="0">
                <a:latin typeface="Times New Roman" panose="02020603050405020304" pitchFamily="18" charset="0"/>
              </a:rPr>
              <a:t>n</a:t>
            </a:r>
            <a:r>
              <a:rPr lang="en-US" altLang="zh-TW" sz="3600" smtClean="0"/>
              <a:t> Matrices)</a:t>
            </a:r>
          </a:p>
        </p:txBody>
      </p:sp>
      <p:sp>
        <p:nvSpPr>
          <p:cNvPr id="23558" name="Rectangle 3"/>
          <p:cNvSpPr>
            <a:spLocks noGrp="1" noChangeArrowheads="1"/>
          </p:cNvSpPr>
          <p:nvPr>
            <p:ph type="body" idx="1"/>
          </p:nvPr>
        </p:nvSpPr>
        <p:spPr>
          <a:xfrm>
            <a:off x="457200" y="1143000"/>
            <a:ext cx="8229600" cy="4987925"/>
          </a:xfrm>
        </p:spPr>
        <p:txBody>
          <a:bodyPr/>
          <a:lstStyle/>
          <a:p>
            <a:pPr eaLnBrk="1" hangingPunct="1"/>
            <a:r>
              <a:rPr lang="en-US" altLang="zh-TW" smtClean="0"/>
              <a:t>The arguments in Example 2 can be adapted to show that the set </a:t>
            </a:r>
            <a:r>
              <a:rPr lang="en-US" altLang="zh-TW" i="1" smtClean="0"/>
              <a:t>V</a:t>
            </a:r>
            <a:r>
              <a:rPr lang="en-US" altLang="zh-TW" smtClean="0"/>
              <a:t> of all </a:t>
            </a:r>
            <a:r>
              <a:rPr lang="en-US" altLang="zh-TW" i="1" smtClean="0"/>
              <a:t>m</a:t>
            </a:r>
            <a:r>
              <a:rPr lang="en-US" altLang="zh-TW" smtClean="0">
                <a:sym typeface="Symbol" panose="05050102010706020507" pitchFamily="18" charset="2"/>
              </a:rPr>
              <a:t></a:t>
            </a:r>
            <a:r>
              <a:rPr lang="en-US" altLang="zh-TW" i="1" smtClean="0"/>
              <a:t>n </a:t>
            </a:r>
            <a:r>
              <a:rPr lang="en-US" altLang="zh-TW" smtClean="0"/>
              <a:t>matrices with real entries, together with the operations </a:t>
            </a:r>
            <a:r>
              <a:rPr lang="en-US" altLang="zh-TW" u="sng" smtClean="0">
                <a:solidFill>
                  <a:srgbClr val="0000FF"/>
                </a:solidFill>
              </a:rPr>
              <a:t>matrix addition and scalar multiplication</a:t>
            </a:r>
            <a:r>
              <a:rPr lang="en-US" altLang="zh-TW" smtClean="0"/>
              <a:t>, is a vector space. </a:t>
            </a:r>
          </a:p>
          <a:p>
            <a:pPr lvl="1" eaLnBrk="1" hangingPunct="1"/>
            <a:r>
              <a:rPr lang="en-US" altLang="zh-TW" sz="2400" smtClean="0"/>
              <a:t>The </a:t>
            </a:r>
            <a:r>
              <a:rPr lang="en-US" altLang="zh-TW" sz="2400" i="1" smtClean="0"/>
              <a:t>m</a:t>
            </a:r>
            <a:r>
              <a:rPr lang="en-US" altLang="zh-TW" sz="2400" smtClean="0">
                <a:sym typeface="Symbol" panose="05050102010706020507" pitchFamily="18" charset="2"/>
              </a:rPr>
              <a:t></a:t>
            </a:r>
            <a:r>
              <a:rPr lang="en-US" altLang="zh-TW" sz="2400" i="1" smtClean="0"/>
              <a:t>n</a:t>
            </a:r>
            <a:r>
              <a:rPr lang="en-US" altLang="zh-TW" sz="2400" smtClean="0"/>
              <a:t> zero matrix is the zero vector </a:t>
            </a:r>
            <a:r>
              <a:rPr lang="en-US" altLang="zh-TW" sz="2400" b="1" smtClean="0"/>
              <a:t>0</a:t>
            </a:r>
          </a:p>
          <a:p>
            <a:pPr lvl="1" eaLnBrk="1" hangingPunct="1"/>
            <a:r>
              <a:rPr lang="en-US" altLang="zh-TW" sz="2400" smtClean="0"/>
              <a:t>If </a:t>
            </a:r>
            <a:r>
              <a:rPr lang="en-US" altLang="zh-TW" sz="2400" b="1" smtClean="0"/>
              <a:t>u</a:t>
            </a:r>
            <a:r>
              <a:rPr lang="en-US" altLang="zh-TW" sz="2400" smtClean="0"/>
              <a:t> is the </a:t>
            </a:r>
            <a:r>
              <a:rPr lang="en-US" altLang="zh-TW" sz="2400" i="1" smtClean="0"/>
              <a:t>m</a:t>
            </a:r>
            <a:r>
              <a:rPr lang="en-US" altLang="zh-TW" sz="2400" smtClean="0">
                <a:sym typeface="Symbol" panose="05050102010706020507" pitchFamily="18" charset="2"/>
              </a:rPr>
              <a:t></a:t>
            </a:r>
            <a:r>
              <a:rPr lang="en-US" altLang="zh-TW" sz="2400" i="1" smtClean="0"/>
              <a:t>n</a:t>
            </a:r>
            <a:r>
              <a:rPr lang="en-US" altLang="zh-TW" sz="2400" smtClean="0"/>
              <a:t> matrix U, then matrix –U is the negative –</a:t>
            </a:r>
            <a:r>
              <a:rPr lang="en-US" altLang="zh-TW" sz="2400" b="1" smtClean="0"/>
              <a:t>u</a:t>
            </a:r>
            <a:r>
              <a:rPr lang="en-US" altLang="zh-TW" sz="2400" smtClean="0"/>
              <a:t> of the vector </a:t>
            </a:r>
            <a:r>
              <a:rPr lang="en-US" altLang="zh-TW" sz="2400" b="1" smtClean="0"/>
              <a:t>u</a:t>
            </a:r>
            <a:r>
              <a:rPr lang="en-US" altLang="zh-TW" sz="2400" smtClean="0"/>
              <a:t>. </a:t>
            </a:r>
          </a:p>
          <a:p>
            <a:pPr lvl="1" eaLnBrk="1" hangingPunct="1">
              <a:buFont typeface="Wingdings" panose="05000000000000000000" pitchFamily="2" charset="2"/>
              <a:buNone/>
            </a:pPr>
            <a:endParaRPr lang="en-US" altLang="zh-TW" sz="2400" smtClean="0"/>
          </a:p>
          <a:p>
            <a:pPr eaLnBrk="1" hangingPunct="1"/>
            <a:r>
              <a:rPr lang="en-US" altLang="zh-TW" smtClean="0"/>
              <a:t>We shall denote this vector space by the symbol </a:t>
            </a:r>
            <a:r>
              <a:rPr lang="en-US" altLang="zh-TW" i="1" smtClean="0"/>
              <a:t>M</a:t>
            </a:r>
            <a:r>
              <a:rPr lang="en-US" altLang="zh-TW" i="1" baseline="-25000" smtClean="0"/>
              <a:t>mn</a:t>
            </a:r>
            <a:endParaRPr lang="zh-TW" altLang="en-US" i="1" baseline="-25000"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24D6542E-02F8-49EB-90B3-25183448024E}"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dirty="0"/>
              <a:t>Elementary Linear Algebra</a:t>
            </a:r>
          </a:p>
        </p:txBody>
      </p:sp>
      <p:sp>
        <p:nvSpPr>
          <p:cNvPr id="18739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B2D54354-A62A-42B0-A33D-C62BFEB3BF90}" type="slidenum">
              <a:rPr kumimoji="0" lang="en-US" altLang="zh-TW" sz="1200">
                <a:latin typeface="Garamond" panose="02020404030301010803" pitchFamily="18" charset="0"/>
              </a:rPr>
              <a:pPr>
                <a:spcBef>
                  <a:spcPct val="0"/>
                </a:spcBef>
                <a:buClrTx/>
                <a:buSzTx/>
                <a:buFontTx/>
                <a:buNone/>
              </a:pPr>
              <a:t>100</a:t>
            </a:fld>
            <a:endParaRPr kumimoji="0" lang="en-US" altLang="zh-TW" sz="1200">
              <a:latin typeface="Garamond" panose="02020404030301010803" pitchFamily="18" charset="0"/>
            </a:endParaRPr>
          </a:p>
        </p:txBody>
      </p:sp>
      <p:sp>
        <p:nvSpPr>
          <p:cNvPr id="187397" name="Rectangle 2"/>
          <p:cNvSpPr>
            <a:spLocks noGrp="1" noChangeArrowheads="1"/>
          </p:cNvSpPr>
          <p:nvPr>
            <p:ph type="title"/>
          </p:nvPr>
        </p:nvSpPr>
        <p:spPr/>
        <p:txBody>
          <a:bodyPr/>
          <a:lstStyle/>
          <a:p>
            <a:pPr eaLnBrk="1" hangingPunct="1"/>
            <a:r>
              <a:rPr lang="en-US" altLang="zh-TW" smtClean="0"/>
              <a:t>Chapter Content</a:t>
            </a:r>
          </a:p>
        </p:txBody>
      </p:sp>
      <p:sp>
        <p:nvSpPr>
          <p:cNvPr id="187398" name="Rectangle 3"/>
          <p:cNvSpPr>
            <a:spLocks noGrp="1" noChangeArrowheads="1"/>
          </p:cNvSpPr>
          <p:nvPr>
            <p:ph type="body" idx="1"/>
          </p:nvPr>
        </p:nvSpPr>
        <p:spPr/>
        <p:txBody>
          <a:bodyPr/>
          <a:lstStyle/>
          <a:p>
            <a:pPr eaLnBrk="1" hangingPunct="1"/>
            <a:r>
              <a:rPr lang="en-US" altLang="zh-TW" smtClean="0"/>
              <a:t>Real Vector Spaces</a:t>
            </a:r>
          </a:p>
          <a:p>
            <a:pPr eaLnBrk="1" hangingPunct="1"/>
            <a:r>
              <a:rPr lang="en-US" altLang="zh-TW" smtClean="0"/>
              <a:t>Subspaces</a:t>
            </a:r>
          </a:p>
          <a:p>
            <a:pPr eaLnBrk="1" hangingPunct="1"/>
            <a:r>
              <a:rPr lang="en-US" altLang="zh-TW" smtClean="0"/>
              <a:t>Linear Independence</a:t>
            </a:r>
          </a:p>
          <a:p>
            <a:pPr eaLnBrk="1" hangingPunct="1"/>
            <a:r>
              <a:rPr lang="en-US" altLang="zh-TW" smtClean="0"/>
              <a:t>Basis and Dimension</a:t>
            </a:r>
          </a:p>
          <a:p>
            <a:pPr eaLnBrk="1" hangingPunct="1"/>
            <a:r>
              <a:rPr lang="en-US" altLang="zh-TW" smtClean="0"/>
              <a:t>Row Space, Column Space, and Nullspace</a:t>
            </a:r>
          </a:p>
          <a:p>
            <a:pPr eaLnBrk="1" hangingPunct="1"/>
            <a:r>
              <a:rPr lang="en-US" altLang="zh-TW" smtClean="0">
                <a:solidFill>
                  <a:srgbClr val="FF0000"/>
                </a:solidFill>
              </a:rPr>
              <a:t>Rank and Nullity</a:t>
            </a:r>
          </a:p>
          <a:p>
            <a:pPr eaLnBrk="1" hangingPunct="1"/>
            <a:endParaRPr lang="zh-TW" altLang="en-US" i="1" baseline="30000"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8D629893-A5D0-41B5-A481-8A32B1ECE51A}"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18944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A2BEB10A-EB1A-42ED-9C77-C1F12EE91475}" type="slidenum">
              <a:rPr kumimoji="0" lang="en-US" altLang="zh-TW" sz="1200">
                <a:latin typeface="Garamond" panose="02020404030301010803" pitchFamily="18" charset="0"/>
              </a:rPr>
              <a:pPr>
                <a:spcBef>
                  <a:spcPct val="0"/>
                </a:spcBef>
                <a:buClrTx/>
                <a:buSzTx/>
                <a:buFontTx/>
                <a:buNone/>
              </a:pPr>
              <a:t>101</a:t>
            </a:fld>
            <a:endParaRPr kumimoji="0" lang="en-US" altLang="zh-TW" sz="1200">
              <a:latin typeface="Garamond" panose="02020404030301010803" pitchFamily="18" charset="0"/>
            </a:endParaRPr>
          </a:p>
        </p:txBody>
      </p:sp>
      <p:sp>
        <p:nvSpPr>
          <p:cNvPr id="189445" name="Rectangle 2"/>
          <p:cNvSpPr>
            <a:spLocks noGrp="1" noChangeArrowheads="1"/>
          </p:cNvSpPr>
          <p:nvPr>
            <p:ph type="title"/>
          </p:nvPr>
        </p:nvSpPr>
        <p:spPr/>
        <p:txBody>
          <a:bodyPr/>
          <a:lstStyle/>
          <a:p>
            <a:pPr eaLnBrk="1" hangingPunct="1"/>
            <a:r>
              <a:rPr lang="en-US" altLang="zh-TW" smtClean="0"/>
              <a:t>5-6 Four Fundamental Matrix Spaces</a:t>
            </a:r>
          </a:p>
        </p:txBody>
      </p:sp>
      <p:sp>
        <p:nvSpPr>
          <p:cNvPr id="189446" name="Rectangle 3"/>
          <p:cNvSpPr>
            <a:spLocks noGrp="1" noChangeArrowheads="1"/>
          </p:cNvSpPr>
          <p:nvPr>
            <p:ph type="body" idx="1"/>
          </p:nvPr>
        </p:nvSpPr>
        <p:spPr/>
        <p:txBody>
          <a:bodyPr/>
          <a:lstStyle/>
          <a:p>
            <a:pPr eaLnBrk="1" hangingPunct="1">
              <a:lnSpc>
                <a:spcPct val="90000"/>
              </a:lnSpc>
            </a:pPr>
            <a:r>
              <a:rPr lang="en-US" altLang="zh-TW" sz="2400" dirty="0" smtClean="0"/>
              <a:t>Consider a matrix </a:t>
            </a:r>
            <a:r>
              <a:rPr lang="en-US" altLang="zh-TW" sz="2400" i="1" dirty="0" smtClean="0"/>
              <a:t>A</a:t>
            </a:r>
            <a:r>
              <a:rPr lang="en-US" altLang="zh-TW" sz="2400" dirty="0" smtClean="0"/>
              <a:t> and its transpose </a:t>
            </a:r>
            <a:r>
              <a:rPr lang="en-US" altLang="zh-TW" sz="2400" i="1" dirty="0" smtClean="0"/>
              <a:t>A</a:t>
            </a:r>
            <a:r>
              <a:rPr lang="en-US" altLang="zh-TW" sz="2400" i="1" baseline="30000" dirty="0" smtClean="0"/>
              <a:t>T</a:t>
            </a:r>
            <a:r>
              <a:rPr lang="en-US" altLang="zh-TW" sz="2400" dirty="0" smtClean="0"/>
              <a:t> together, then there are six vector spaces of interest:</a:t>
            </a:r>
          </a:p>
          <a:p>
            <a:pPr lvl="1" eaLnBrk="1" hangingPunct="1">
              <a:lnSpc>
                <a:spcPct val="90000"/>
              </a:lnSpc>
            </a:pPr>
            <a:r>
              <a:rPr lang="en-US" altLang="zh-TW" dirty="0" smtClean="0"/>
              <a:t>row space of </a:t>
            </a:r>
            <a:r>
              <a:rPr lang="en-US" altLang="zh-TW" i="1" dirty="0" smtClean="0"/>
              <a:t>A</a:t>
            </a:r>
            <a:r>
              <a:rPr lang="en-US" altLang="zh-TW" dirty="0" smtClean="0"/>
              <a:t>, row space of </a:t>
            </a:r>
            <a:r>
              <a:rPr lang="en-US" altLang="zh-TW" i="1" dirty="0" smtClean="0"/>
              <a:t>A</a:t>
            </a:r>
            <a:r>
              <a:rPr lang="en-US" altLang="zh-TW" i="1" baseline="30000" dirty="0" smtClean="0"/>
              <a:t>T</a:t>
            </a:r>
            <a:endParaRPr lang="en-US" altLang="zh-TW" dirty="0" smtClean="0"/>
          </a:p>
          <a:p>
            <a:pPr lvl="1" eaLnBrk="1" hangingPunct="1">
              <a:lnSpc>
                <a:spcPct val="90000"/>
              </a:lnSpc>
            </a:pPr>
            <a:r>
              <a:rPr lang="en-US" altLang="zh-TW" dirty="0" smtClean="0"/>
              <a:t>column space of </a:t>
            </a:r>
            <a:r>
              <a:rPr lang="en-US" altLang="zh-TW" i="1" dirty="0" smtClean="0"/>
              <a:t>A</a:t>
            </a:r>
            <a:r>
              <a:rPr lang="en-US" altLang="zh-TW" dirty="0" smtClean="0"/>
              <a:t>, column space of </a:t>
            </a:r>
            <a:r>
              <a:rPr lang="en-US" altLang="zh-TW" i="1" dirty="0" smtClean="0"/>
              <a:t>A</a:t>
            </a:r>
            <a:r>
              <a:rPr lang="en-US" altLang="zh-TW" i="1" baseline="30000" dirty="0" smtClean="0"/>
              <a:t>T</a:t>
            </a:r>
            <a:endParaRPr lang="en-US" altLang="zh-TW" dirty="0" smtClean="0"/>
          </a:p>
          <a:p>
            <a:pPr lvl="1" eaLnBrk="1" hangingPunct="1">
              <a:lnSpc>
                <a:spcPct val="90000"/>
              </a:lnSpc>
            </a:pPr>
            <a:r>
              <a:rPr lang="en-US" altLang="zh-TW" dirty="0" smtClean="0"/>
              <a:t>null space of </a:t>
            </a:r>
            <a:r>
              <a:rPr lang="en-US" altLang="zh-TW" i="1" dirty="0" smtClean="0"/>
              <a:t>A</a:t>
            </a:r>
            <a:r>
              <a:rPr lang="en-US" altLang="zh-TW" dirty="0" smtClean="0"/>
              <a:t>, null space of </a:t>
            </a:r>
            <a:r>
              <a:rPr lang="en-US" altLang="zh-TW" i="1" dirty="0" smtClean="0"/>
              <a:t>A</a:t>
            </a:r>
            <a:r>
              <a:rPr lang="en-US" altLang="zh-TW" i="1" baseline="30000" dirty="0" smtClean="0"/>
              <a:t>T</a:t>
            </a:r>
          </a:p>
          <a:p>
            <a:pPr lvl="1" eaLnBrk="1" hangingPunct="1">
              <a:lnSpc>
                <a:spcPct val="90000"/>
              </a:lnSpc>
            </a:pPr>
            <a:endParaRPr lang="en-US" altLang="zh-TW" sz="2000" dirty="0" smtClean="0"/>
          </a:p>
          <a:p>
            <a:pPr eaLnBrk="1" hangingPunct="1">
              <a:lnSpc>
                <a:spcPct val="90000"/>
              </a:lnSpc>
            </a:pPr>
            <a:r>
              <a:rPr lang="en-US" altLang="zh-TW" sz="2400" dirty="0" smtClean="0"/>
              <a:t>However, the </a:t>
            </a:r>
            <a:r>
              <a:rPr lang="en-US" altLang="zh-TW" sz="2400" dirty="0" smtClean="0">
                <a:solidFill>
                  <a:srgbClr val="FF0000"/>
                </a:solidFill>
              </a:rPr>
              <a:t>fundamental matrix spaces </a:t>
            </a:r>
            <a:r>
              <a:rPr lang="en-US" altLang="zh-TW" sz="2400" dirty="0" smtClean="0"/>
              <a:t>associated with </a:t>
            </a:r>
            <a:r>
              <a:rPr lang="en-US" altLang="zh-TW" sz="2400" i="1" dirty="0" smtClean="0"/>
              <a:t>A</a:t>
            </a:r>
            <a:r>
              <a:rPr lang="en-US" altLang="zh-TW" sz="2400" dirty="0" smtClean="0"/>
              <a:t> are</a:t>
            </a:r>
          </a:p>
          <a:p>
            <a:pPr lvl="1" eaLnBrk="1" hangingPunct="1">
              <a:lnSpc>
                <a:spcPct val="90000"/>
              </a:lnSpc>
            </a:pPr>
            <a:r>
              <a:rPr lang="en-US" altLang="zh-TW" dirty="0" smtClean="0"/>
              <a:t>row space of </a:t>
            </a:r>
            <a:r>
              <a:rPr lang="en-US" altLang="zh-TW" i="1" dirty="0" smtClean="0"/>
              <a:t>A</a:t>
            </a:r>
            <a:r>
              <a:rPr lang="en-US" altLang="zh-TW" dirty="0" smtClean="0"/>
              <a:t>, column space of </a:t>
            </a:r>
            <a:r>
              <a:rPr lang="en-US" altLang="zh-TW" i="1" dirty="0" smtClean="0"/>
              <a:t>A</a:t>
            </a:r>
            <a:endParaRPr lang="en-US" altLang="zh-TW" dirty="0" smtClean="0"/>
          </a:p>
          <a:p>
            <a:pPr lvl="1" eaLnBrk="1" hangingPunct="1">
              <a:lnSpc>
                <a:spcPct val="90000"/>
              </a:lnSpc>
            </a:pPr>
            <a:r>
              <a:rPr lang="en-US" altLang="zh-TW" dirty="0" smtClean="0"/>
              <a:t>null space of </a:t>
            </a:r>
            <a:r>
              <a:rPr lang="en-US" altLang="zh-TW" i="1" dirty="0" smtClean="0"/>
              <a:t>A</a:t>
            </a:r>
            <a:r>
              <a:rPr lang="en-US" altLang="zh-TW" dirty="0" smtClean="0"/>
              <a:t>, null space of </a:t>
            </a:r>
            <a:r>
              <a:rPr lang="en-US" altLang="zh-TW" i="1" dirty="0" smtClean="0"/>
              <a:t>A</a:t>
            </a:r>
            <a:r>
              <a:rPr lang="en-US" altLang="zh-TW" i="1" baseline="30000" dirty="0" smtClean="0"/>
              <a:t>T</a:t>
            </a:r>
          </a:p>
          <a:p>
            <a:pPr lvl="2" eaLnBrk="1" hangingPunct="1">
              <a:lnSpc>
                <a:spcPct val="90000"/>
              </a:lnSpc>
            </a:pPr>
            <a:r>
              <a:rPr lang="tr-TR" altLang="zh-TW" dirty="0" smtClean="0"/>
              <a:t>(</a:t>
            </a:r>
            <a:r>
              <a:rPr lang="tr-TR" altLang="zh-TW" dirty="0" err="1" smtClean="0"/>
              <a:t>The</a:t>
            </a:r>
            <a:r>
              <a:rPr lang="tr-TR" altLang="zh-TW" dirty="0" smtClean="0"/>
              <a:t> </a:t>
            </a:r>
            <a:r>
              <a:rPr lang="tr-TR" altLang="zh-TW" dirty="0" err="1" smtClean="0"/>
              <a:t>other</a:t>
            </a:r>
            <a:r>
              <a:rPr lang="tr-TR" altLang="zh-TW" dirty="0" smtClean="0"/>
              <a:t> </a:t>
            </a:r>
            <a:r>
              <a:rPr lang="tr-TR" altLang="zh-TW" dirty="0" err="1" smtClean="0"/>
              <a:t>two</a:t>
            </a:r>
            <a:r>
              <a:rPr lang="tr-TR" altLang="zh-TW" dirty="0" smtClean="0"/>
              <a:t> </a:t>
            </a:r>
            <a:r>
              <a:rPr lang="tr-TR" altLang="zh-TW" dirty="0" err="1" smtClean="0"/>
              <a:t>are</a:t>
            </a:r>
            <a:r>
              <a:rPr lang="tr-TR" altLang="zh-TW" dirty="0" smtClean="0"/>
              <a:t> </a:t>
            </a:r>
            <a:r>
              <a:rPr lang="tr-TR" altLang="zh-TW" dirty="0" err="1" smtClean="0"/>
              <a:t>redundant</a:t>
            </a:r>
            <a:r>
              <a:rPr lang="tr-TR" altLang="zh-TW" dirty="0" smtClean="0"/>
              <a:t>)</a:t>
            </a:r>
            <a:endParaRPr lang="en-US" altLang="zh-TW" dirty="0"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標題 1"/>
          <p:cNvSpPr>
            <a:spLocks noGrp="1"/>
          </p:cNvSpPr>
          <p:nvPr>
            <p:ph type="title"/>
          </p:nvPr>
        </p:nvSpPr>
        <p:spPr>
          <a:xfrm>
            <a:off x="457200" y="277813"/>
            <a:ext cx="8686800" cy="1139825"/>
          </a:xfrm>
        </p:spPr>
        <p:txBody>
          <a:bodyPr/>
          <a:lstStyle/>
          <a:p>
            <a:r>
              <a:rPr lang="en-US" altLang="zh-TW" smtClean="0"/>
              <a:t>5-6 Four Fundamental Matrix Spaces</a:t>
            </a:r>
            <a:endParaRPr lang="zh-TW" altLang="en-US" smtClean="0"/>
          </a:p>
        </p:txBody>
      </p:sp>
      <p:sp>
        <p:nvSpPr>
          <p:cNvPr id="191491" name="內容版面配置區 2"/>
          <p:cNvSpPr>
            <a:spLocks noGrp="1"/>
          </p:cNvSpPr>
          <p:nvPr>
            <p:ph idx="1"/>
          </p:nvPr>
        </p:nvSpPr>
        <p:spPr/>
        <p:txBody>
          <a:bodyPr/>
          <a:lstStyle/>
          <a:p>
            <a:pPr eaLnBrk="1" hangingPunct="1">
              <a:lnSpc>
                <a:spcPct val="90000"/>
              </a:lnSpc>
            </a:pPr>
            <a:r>
              <a:rPr lang="en-US" altLang="zh-TW" sz="2800" dirty="0" smtClean="0"/>
              <a:t>If </a:t>
            </a:r>
            <a:r>
              <a:rPr lang="en-US" altLang="zh-TW" sz="2800" i="1" dirty="0" smtClean="0"/>
              <a:t>A</a:t>
            </a:r>
            <a:r>
              <a:rPr lang="en-US" altLang="zh-TW" sz="2800" dirty="0" smtClean="0"/>
              <a:t> is an </a:t>
            </a:r>
            <a:r>
              <a:rPr lang="en-US" altLang="zh-TW" sz="2800" i="1" dirty="0" err="1" smtClean="0"/>
              <a:t>m</a:t>
            </a:r>
            <a:r>
              <a:rPr lang="en-US" altLang="zh-TW" sz="2800" dirty="0" err="1" smtClean="0">
                <a:sym typeface="Symbol" panose="05050102010706020507" pitchFamily="18" charset="2"/>
              </a:rPr>
              <a:t></a:t>
            </a:r>
            <a:r>
              <a:rPr lang="en-US" altLang="zh-TW" sz="2800" i="1" dirty="0" err="1" smtClean="0"/>
              <a:t>n</a:t>
            </a:r>
            <a:r>
              <a:rPr lang="en-US" altLang="zh-TW" sz="2800" dirty="0" smtClean="0"/>
              <a:t> matrix</a:t>
            </a:r>
          </a:p>
          <a:p>
            <a:pPr lvl="1" eaLnBrk="1" hangingPunct="1">
              <a:lnSpc>
                <a:spcPct val="90000"/>
              </a:lnSpc>
            </a:pPr>
            <a:r>
              <a:rPr lang="en-US" altLang="zh-TW" sz="2400" u="sng" dirty="0" smtClean="0"/>
              <a:t>the row space of </a:t>
            </a:r>
            <a:r>
              <a:rPr lang="en-US" altLang="zh-TW" sz="2400" i="1" u="sng" dirty="0" smtClean="0"/>
              <a:t>A</a:t>
            </a:r>
            <a:r>
              <a:rPr lang="en-US" altLang="zh-TW" sz="2400" u="sng" dirty="0" smtClean="0"/>
              <a:t> and </a:t>
            </a:r>
            <a:r>
              <a:rPr lang="en-US" altLang="zh-TW" sz="2400" u="sng" dirty="0" err="1" smtClean="0"/>
              <a:t>nullspace</a:t>
            </a:r>
            <a:r>
              <a:rPr lang="en-US" altLang="zh-TW" sz="2400" u="sng" dirty="0" smtClean="0"/>
              <a:t> of </a:t>
            </a:r>
            <a:r>
              <a:rPr lang="en-US" altLang="zh-TW" sz="2400" i="1" u="sng" dirty="0" smtClean="0"/>
              <a:t>A</a:t>
            </a:r>
            <a:r>
              <a:rPr lang="en-US" altLang="zh-TW" sz="2400" u="sng" dirty="0" smtClean="0"/>
              <a:t> are subspaces of </a:t>
            </a:r>
            <a:r>
              <a:rPr lang="en-US" altLang="zh-TW" sz="2400" i="1" u="sng" dirty="0" smtClean="0"/>
              <a:t>R</a:t>
            </a:r>
            <a:r>
              <a:rPr lang="en-US" altLang="zh-TW" sz="2400" i="1" u="sng" baseline="30000" dirty="0" smtClean="0"/>
              <a:t>n</a:t>
            </a:r>
            <a:r>
              <a:rPr lang="en-US" altLang="zh-TW" sz="2400" dirty="0" smtClean="0"/>
              <a:t> </a:t>
            </a:r>
            <a:endParaRPr lang="tr-TR" altLang="zh-TW" sz="2400" dirty="0" smtClean="0"/>
          </a:p>
          <a:p>
            <a:pPr lvl="2" eaLnBrk="1" hangingPunct="1">
              <a:lnSpc>
                <a:spcPct val="90000"/>
              </a:lnSpc>
            </a:pPr>
            <a:r>
              <a:rPr lang="tr-TR" altLang="zh-TW" sz="2200" dirty="0" err="1" smtClean="0"/>
              <a:t>Basis</a:t>
            </a:r>
            <a:r>
              <a:rPr lang="tr-TR" altLang="zh-TW" sz="2200" dirty="0" smtClean="0"/>
              <a:t> </a:t>
            </a:r>
            <a:r>
              <a:rPr lang="tr-TR" altLang="zh-TW" sz="2200" dirty="0" err="1" smtClean="0"/>
              <a:t>vectors</a:t>
            </a:r>
            <a:r>
              <a:rPr lang="tr-TR" altLang="zh-TW" sz="2200" dirty="0" smtClean="0"/>
              <a:t> </a:t>
            </a:r>
            <a:r>
              <a:rPr lang="tr-TR" altLang="zh-TW" sz="2200" dirty="0" err="1" smtClean="0"/>
              <a:t>have</a:t>
            </a:r>
            <a:r>
              <a:rPr lang="tr-TR" altLang="zh-TW" sz="2200" dirty="0" smtClean="0"/>
              <a:t> n </a:t>
            </a:r>
            <a:r>
              <a:rPr lang="tr-TR" altLang="zh-TW" sz="2200" dirty="0" err="1" smtClean="0"/>
              <a:t>components</a:t>
            </a:r>
            <a:endParaRPr lang="en-US" altLang="zh-TW" sz="2800" i="1" u="sng" baseline="30000" dirty="0"/>
          </a:p>
          <a:p>
            <a:pPr lvl="1" eaLnBrk="1" hangingPunct="1">
              <a:lnSpc>
                <a:spcPct val="90000"/>
              </a:lnSpc>
            </a:pPr>
            <a:r>
              <a:rPr lang="en-US" altLang="zh-TW" sz="2400" u="sng" dirty="0" smtClean="0"/>
              <a:t>the column space of </a:t>
            </a:r>
            <a:r>
              <a:rPr lang="en-US" altLang="zh-TW" sz="2400" i="1" u="sng" dirty="0" smtClean="0"/>
              <a:t>A</a:t>
            </a:r>
            <a:r>
              <a:rPr lang="en-US" altLang="zh-TW" sz="2400" u="sng" dirty="0" smtClean="0"/>
              <a:t> and the </a:t>
            </a:r>
            <a:r>
              <a:rPr lang="en-US" altLang="zh-TW" sz="2400" u="sng" dirty="0" err="1" smtClean="0"/>
              <a:t>nullspace</a:t>
            </a:r>
            <a:r>
              <a:rPr lang="en-US" altLang="zh-TW" sz="2400" u="sng" dirty="0" smtClean="0"/>
              <a:t> of </a:t>
            </a:r>
            <a:r>
              <a:rPr lang="en-US" altLang="zh-TW" sz="2400" i="1" u="sng" dirty="0" smtClean="0"/>
              <a:t>A</a:t>
            </a:r>
            <a:r>
              <a:rPr lang="en-US" altLang="zh-TW" sz="2400" i="1" u="sng" baseline="30000" dirty="0" smtClean="0"/>
              <a:t>T</a:t>
            </a:r>
            <a:r>
              <a:rPr lang="en-US" altLang="zh-TW" sz="2400" u="sng" dirty="0" smtClean="0"/>
              <a:t> are subspace of </a:t>
            </a:r>
            <a:r>
              <a:rPr lang="en-US" altLang="zh-TW" sz="2400" i="1" u="sng" dirty="0" smtClean="0"/>
              <a:t>R</a:t>
            </a:r>
            <a:r>
              <a:rPr lang="en-US" altLang="zh-TW" sz="2400" i="1" u="sng" baseline="30000" dirty="0" smtClean="0"/>
              <a:t>m</a:t>
            </a:r>
            <a:endParaRPr lang="tr-TR" altLang="zh-TW" sz="2400" i="1" u="sng" baseline="30000" dirty="0" smtClean="0"/>
          </a:p>
          <a:p>
            <a:pPr lvl="2" eaLnBrk="1" hangingPunct="1">
              <a:lnSpc>
                <a:spcPct val="90000"/>
              </a:lnSpc>
            </a:pPr>
            <a:r>
              <a:rPr lang="tr-TR" altLang="zh-TW" sz="2200" dirty="0" err="1"/>
              <a:t>Basis</a:t>
            </a:r>
            <a:r>
              <a:rPr lang="tr-TR" altLang="zh-TW" sz="2200" dirty="0"/>
              <a:t> </a:t>
            </a:r>
            <a:r>
              <a:rPr lang="tr-TR" altLang="zh-TW" sz="2200" dirty="0" err="1"/>
              <a:t>vectors</a:t>
            </a:r>
            <a:r>
              <a:rPr lang="tr-TR" altLang="zh-TW" sz="2200" dirty="0"/>
              <a:t> </a:t>
            </a:r>
            <a:r>
              <a:rPr lang="tr-TR" altLang="zh-TW" sz="2200" dirty="0" err="1"/>
              <a:t>have</a:t>
            </a:r>
            <a:r>
              <a:rPr lang="tr-TR" altLang="zh-TW" sz="2200" dirty="0"/>
              <a:t> </a:t>
            </a:r>
            <a:r>
              <a:rPr lang="tr-TR" altLang="zh-TW" sz="2200" dirty="0" smtClean="0"/>
              <a:t>m </a:t>
            </a:r>
            <a:r>
              <a:rPr lang="tr-TR" altLang="zh-TW" sz="2200" dirty="0" err="1"/>
              <a:t>components</a:t>
            </a:r>
            <a:endParaRPr lang="en-US" altLang="zh-TW" sz="2800" i="1" u="sng" baseline="30000" dirty="0"/>
          </a:p>
          <a:p>
            <a:pPr eaLnBrk="1" hangingPunct="1">
              <a:lnSpc>
                <a:spcPct val="90000"/>
              </a:lnSpc>
            </a:pPr>
            <a:r>
              <a:rPr lang="en-US" altLang="zh-TW" sz="2800" dirty="0" smtClean="0"/>
              <a:t>What is the relationship between the dimensions of these four vector spaces?</a:t>
            </a:r>
          </a:p>
          <a:p>
            <a:endParaRPr lang="zh-TW" altLang="en-US" dirty="0" smtClean="0"/>
          </a:p>
        </p:txBody>
      </p:sp>
      <p:sp>
        <p:nvSpPr>
          <p:cNvPr id="191492"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0405DD46-D548-4C87-9319-1165AE0F7F27}"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smtClean="0"/>
              <a:t>Elementary Linear Algebra</a:t>
            </a:r>
            <a:endParaRPr lang="en-US" altLang="zh-TW"/>
          </a:p>
        </p:txBody>
      </p:sp>
      <p:sp>
        <p:nvSpPr>
          <p:cNvPr id="19149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D70CFE23-685D-4ECA-8C2B-717C59294C18}" type="slidenum">
              <a:rPr kumimoji="0" lang="en-US" altLang="zh-TW" sz="1200">
                <a:latin typeface="Garamond" panose="02020404030301010803" pitchFamily="18" charset="0"/>
              </a:rPr>
              <a:pPr>
                <a:spcBef>
                  <a:spcPct val="0"/>
                </a:spcBef>
                <a:buClrTx/>
                <a:buSzTx/>
                <a:buFontTx/>
                <a:buNone/>
              </a:pPr>
              <a:t>102</a:t>
            </a:fld>
            <a:endParaRPr kumimoji="0" lang="en-US" altLang="zh-TW" sz="1200">
              <a:latin typeface="Garamond" panose="02020404030301010803" pitchFamily="18"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98031826-369D-4E75-991E-6A65AF467E4B}"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19354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38AA3BCC-3077-4AC4-936D-C5B5A01C52AE}" type="slidenum">
              <a:rPr kumimoji="0" lang="en-US" altLang="zh-TW" sz="1200">
                <a:latin typeface="Garamond" panose="02020404030301010803" pitchFamily="18" charset="0"/>
              </a:rPr>
              <a:pPr>
                <a:spcBef>
                  <a:spcPct val="0"/>
                </a:spcBef>
                <a:buClrTx/>
                <a:buSzTx/>
                <a:buFontTx/>
                <a:buNone/>
              </a:pPr>
              <a:t>103</a:t>
            </a:fld>
            <a:endParaRPr kumimoji="0" lang="en-US" altLang="zh-TW" sz="1200">
              <a:latin typeface="Garamond" panose="02020404030301010803" pitchFamily="18" charset="0"/>
            </a:endParaRPr>
          </a:p>
        </p:txBody>
      </p:sp>
      <p:sp>
        <p:nvSpPr>
          <p:cNvPr id="193541" name="Rectangle 2"/>
          <p:cNvSpPr>
            <a:spLocks noGrp="1" noChangeArrowheads="1"/>
          </p:cNvSpPr>
          <p:nvPr>
            <p:ph type="title"/>
          </p:nvPr>
        </p:nvSpPr>
        <p:spPr/>
        <p:txBody>
          <a:bodyPr/>
          <a:lstStyle/>
          <a:p>
            <a:pPr eaLnBrk="1" hangingPunct="1"/>
            <a:r>
              <a:rPr lang="en-US" altLang="zh-TW" smtClean="0"/>
              <a:t>5-6 Dimension and Rank</a:t>
            </a:r>
          </a:p>
        </p:txBody>
      </p:sp>
      <p:sp>
        <p:nvSpPr>
          <p:cNvPr id="193542" name="Rectangle 3"/>
          <p:cNvSpPr>
            <a:spLocks noGrp="1" noChangeArrowheads="1"/>
          </p:cNvSpPr>
          <p:nvPr>
            <p:ph type="body" idx="1"/>
          </p:nvPr>
        </p:nvSpPr>
        <p:spPr/>
        <p:txBody>
          <a:bodyPr/>
          <a:lstStyle/>
          <a:p>
            <a:pPr eaLnBrk="1" hangingPunct="1"/>
            <a:r>
              <a:rPr lang="en-US" altLang="zh-TW" dirty="0" smtClean="0"/>
              <a:t>Theorem 5.6.1</a:t>
            </a:r>
          </a:p>
          <a:p>
            <a:pPr lvl="1" eaLnBrk="1" hangingPunct="1"/>
            <a:r>
              <a:rPr lang="en-US" altLang="zh-TW" sz="2400" dirty="0" smtClean="0"/>
              <a:t>If </a:t>
            </a:r>
            <a:r>
              <a:rPr lang="en-US" altLang="zh-TW" sz="2400" i="1" dirty="0" smtClean="0"/>
              <a:t>A</a:t>
            </a:r>
            <a:r>
              <a:rPr lang="en-US" altLang="zh-TW" sz="2400" dirty="0" smtClean="0"/>
              <a:t> is any matrix, then </a:t>
            </a:r>
            <a:r>
              <a:rPr lang="en-US" altLang="zh-TW" sz="2400" u="sng" dirty="0" smtClean="0">
                <a:solidFill>
                  <a:srgbClr val="0000FF"/>
                </a:solidFill>
              </a:rPr>
              <a:t>the row space and column space of </a:t>
            </a:r>
            <a:r>
              <a:rPr lang="en-US" altLang="zh-TW" sz="2400" i="1" u="sng" dirty="0" smtClean="0">
                <a:solidFill>
                  <a:srgbClr val="0000FF"/>
                </a:solidFill>
              </a:rPr>
              <a:t>A</a:t>
            </a:r>
            <a:r>
              <a:rPr lang="en-US" altLang="zh-TW" sz="2400" u="sng" dirty="0" smtClean="0">
                <a:solidFill>
                  <a:srgbClr val="0000FF"/>
                </a:solidFill>
              </a:rPr>
              <a:t> have the same dimension</a:t>
            </a:r>
            <a:r>
              <a:rPr lang="en-US" altLang="zh-TW" sz="2400" dirty="0" smtClean="0">
                <a:solidFill>
                  <a:srgbClr val="0000FF"/>
                </a:solidFill>
              </a:rPr>
              <a:t>.</a:t>
            </a:r>
            <a:endParaRPr lang="tr-TR" altLang="zh-TW" sz="2400" dirty="0" smtClean="0">
              <a:solidFill>
                <a:srgbClr val="0000FF"/>
              </a:solidFill>
            </a:endParaRPr>
          </a:p>
          <a:p>
            <a:pPr lvl="1" eaLnBrk="1" hangingPunct="1"/>
            <a:r>
              <a:rPr lang="tr-TR" altLang="zh-TW" dirty="0" err="1" smtClean="0"/>
              <a:t>Remember</a:t>
            </a:r>
            <a:r>
              <a:rPr lang="tr-TR" altLang="zh-TW" dirty="0" smtClean="0"/>
              <a:t> </a:t>
            </a:r>
            <a:r>
              <a:rPr lang="tr-TR" altLang="zh-TW" dirty="0" err="1" smtClean="0"/>
              <a:t>dim</a:t>
            </a:r>
            <a:r>
              <a:rPr lang="tr-TR" altLang="zh-TW" dirty="0" smtClean="0"/>
              <a:t>. of a </a:t>
            </a:r>
            <a:r>
              <a:rPr lang="tr-TR" altLang="zh-TW" dirty="0" err="1" smtClean="0"/>
              <a:t>space</a:t>
            </a:r>
            <a:r>
              <a:rPr lang="tr-TR" altLang="zh-TW" dirty="0" smtClean="0"/>
              <a:t> is </a:t>
            </a:r>
            <a:r>
              <a:rPr lang="tr-TR" altLang="zh-TW" dirty="0" err="1" smtClean="0"/>
              <a:t>the</a:t>
            </a:r>
            <a:r>
              <a:rPr lang="tr-TR" altLang="zh-TW" dirty="0" smtClean="0"/>
              <a:t> </a:t>
            </a:r>
            <a:r>
              <a:rPr lang="tr-TR" altLang="zh-TW" dirty="0" err="1" smtClean="0"/>
              <a:t>no</a:t>
            </a:r>
            <a:r>
              <a:rPr lang="tr-TR" altLang="zh-TW" dirty="0" smtClean="0"/>
              <a:t>. (</a:t>
            </a:r>
            <a:r>
              <a:rPr lang="tr-TR" altLang="zh-TW" dirty="0" err="1" smtClean="0"/>
              <a:t>independent</a:t>
            </a:r>
            <a:r>
              <a:rPr lang="tr-TR" altLang="zh-TW" dirty="0" smtClean="0"/>
              <a:t>) </a:t>
            </a:r>
            <a:r>
              <a:rPr lang="tr-TR" altLang="zh-TW" dirty="0" err="1" smtClean="0"/>
              <a:t>basis</a:t>
            </a:r>
            <a:r>
              <a:rPr lang="tr-TR" altLang="zh-TW" dirty="0" smtClean="0"/>
              <a:t> </a:t>
            </a:r>
            <a:r>
              <a:rPr lang="tr-TR" altLang="zh-TW" dirty="0" err="1" smtClean="0"/>
              <a:t>vectors</a:t>
            </a:r>
            <a:r>
              <a:rPr lang="tr-TR" altLang="zh-TW" dirty="0" smtClean="0"/>
              <a:t> </a:t>
            </a:r>
            <a:r>
              <a:rPr lang="tr-TR" altLang="zh-TW" dirty="0" err="1" smtClean="0"/>
              <a:t>for</a:t>
            </a:r>
            <a:r>
              <a:rPr lang="tr-TR" altLang="zh-TW" dirty="0" smtClean="0"/>
              <a:t> it. </a:t>
            </a:r>
            <a:r>
              <a:rPr lang="tr-TR" altLang="zh-TW" dirty="0" err="1" smtClean="0"/>
              <a:t>In</a:t>
            </a:r>
            <a:r>
              <a:rPr lang="tr-TR" altLang="zh-TW" dirty="0" smtClean="0"/>
              <a:t> </a:t>
            </a:r>
            <a:r>
              <a:rPr lang="tr-TR" altLang="zh-TW" dirty="0" err="1" smtClean="0"/>
              <a:t>this</a:t>
            </a:r>
            <a:r>
              <a:rPr lang="tr-TR" altLang="zh-TW" dirty="0" smtClean="0"/>
              <a:t> </a:t>
            </a:r>
            <a:r>
              <a:rPr lang="tr-TR" altLang="zh-TW" dirty="0" err="1" smtClean="0"/>
              <a:t>case</a:t>
            </a:r>
            <a:r>
              <a:rPr lang="tr-TR" altLang="zh-TW" dirty="0" smtClean="0"/>
              <a:t>, </a:t>
            </a:r>
            <a:r>
              <a:rPr lang="tr-TR" altLang="zh-TW" dirty="0" err="1" smtClean="0"/>
              <a:t>this</a:t>
            </a:r>
            <a:r>
              <a:rPr lang="tr-TR" altLang="zh-TW" dirty="0" smtClean="0"/>
              <a:t> </a:t>
            </a:r>
            <a:r>
              <a:rPr lang="tr-TR" altLang="zh-TW" dirty="0" err="1" smtClean="0"/>
              <a:t>corresponds</a:t>
            </a:r>
            <a:r>
              <a:rPr lang="tr-TR" altLang="zh-TW" dirty="0" smtClean="0"/>
              <a:t> </a:t>
            </a:r>
            <a:r>
              <a:rPr lang="tr-TR" altLang="zh-TW" dirty="0" err="1" smtClean="0"/>
              <a:t>to</a:t>
            </a:r>
            <a:r>
              <a:rPr lang="tr-TR" altLang="zh-TW" dirty="0" smtClean="0"/>
              <a:t> </a:t>
            </a:r>
            <a:r>
              <a:rPr lang="tr-TR" altLang="zh-TW" dirty="0" err="1" smtClean="0"/>
              <a:t>the</a:t>
            </a:r>
            <a:r>
              <a:rPr lang="tr-TR" altLang="zh-TW" dirty="0" smtClean="0"/>
              <a:t> </a:t>
            </a:r>
            <a:r>
              <a:rPr lang="tr-TR" altLang="zh-TW" dirty="0" err="1" smtClean="0"/>
              <a:t>number</a:t>
            </a:r>
            <a:r>
              <a:rPr lang="tr-TR" altLang="zh-TW" dirty="0" smtClean="0"/>
              <a:t> of </a:t>
            </a:r>
            <a:r>
              <a:rPr lang="tr-TR" altLang="zh-TW" dirty="0" err="1" smtClean="0"/>
              <a:t>leading</a:t>
            </a:r>
            <a:r>
              <a:rPr lang="tr-TR" altLang="zh-TW" dirty="0" smtClean="0"/>
              <a:t> 1’s.</a:t>
            </a:r>
            <a:endParaRPr lang="en-US" altLang="zh-TW" dirty="0" smtClean="0"/>
          </a:p>
          <a:p>
            <a:pPr eaLnBrk="1" hangingPunct="1"/>
            <a:r>
              <a:rPr lang="en-US" altLang="zh-TW" dirty="0" smtClean="0"/>
              <a:t>Definition</a:t>
            </a:r>
          </a:p>
          <a:p>
            <a:pPr lvl="1" eaLnBrk="1" hangingPunct="1"/>
            <a:r>
              <a:rPr lang="en-US" altLang="zh-TW" sz="2400" dirty="0" smtClean="0"/>
              <a:t>The common dimension of the row and column space of a matrix </a:t>
            </a:r>
            <a:r>
              <a:rPr lang="en-US" altLang="zh-TW" sz="2400" i="1" dirty="0" smtClean="0"/>
              <a:t>A</a:t>
            </a:r>
            <a:r>
              <a:rPr lang="en-US" altLang="zh-TW" sz="2400" dirty="0" smtClean="0"/>
              <a:t> is called the </a:t>
            </a:r>
            <a:r>
              <a:rPr lang="en-US" altLang="zh-TW" sz="2400" u="sng" dirty="0" smtClean="0">
                <a:solidFill>
                  <a:srgbClr val="FF0000"/>
                </a:solidFill>
              </a:rPr>
              <a:t>rank</a:t>
            </a:r>
            <a:r>
              <a:rPr lang="en-US" altLang="zh-TW" sz="2400" dirty="0" smtClean="0"/>
              <a:t> of </a:t>
            </a:r>
            <a:r>
              <a:rPr lang="en-US" altLang="zh-TW" sz="2400" i="1" dirty="0" smtClean="0"/>
              <a:t>A</a:t>
            </a:r>
            <a:r>
              <a:rPr lang="en-US" altLang="zh-TW" sz="2400" dirty="0" smtClean="0"/>
              <a:t> and is denoted by </a:t>
            </a:r>
            <a:r>
              <a:rPr lang="en-US" altLang="zh-TW" sz="2400" dirty="0" smtClean="0">
                <a:solidFill>
                  <a:srgbClr val="FF0000"/>
                </a:solidFill>
              </a:rPr>
              <a:t>rank(</a:t>
            </a:r>
            <a:r>
              <a:rPr lang="en-US" altLang="zh-TW" sz="2400" i="1" dirty="0" smtClean="0">
                <a:solidFill>
                  <a:srgbClr val="FF0000"/>
                </a:solidFill>
              </a:rPr>
              <a:t>A</a:t>
            </a:r>
            <a:r>
              <a:rPr lang="en-US" altLang="zh-TW" sz="2400" dirty="0" smtClean="0">
                <a:solidFill>
                  <a:srgbClr val="FF0000"/>
                </a:solidFill>
              </a:rPr>
              <a:t>)</a:t>
            </a:r>
            <a:r>
              <a:rPr lang="en-US" altLang="zh-TW" sz="2400" dirty="0" smtClean="0"/>
              <a:t>.</a:t>
            </a:r>
          </a:p>
          <a:p>
            <a:pPr lvl="1" eaLnBrk="1" hangingPunct="1"/>
            <a:r>
              <a:rPr lang="en-US" altLang="zh-TW" sz="2400" dirty="0" smtClean="0"/>
              <a:t>The dimension of the </a:t>
            </a:r>
            <a:r>
              <a:rPr lang="en-US" altLang="zh-TW" sz="2400" dirty="0" err="1" smtClean="0"/>
              <a:t>nullspace</a:t>
            </a:r>
            <a:r>
              <a:rPr lang="en-US" altLang="zh-TW" sz="2400" dirty="0" smtClean="0"/>
              <a:t> of a is called the </a:t>
            </a:r>
            <a:r>
              <a:rPr lang="en-US" altLang="zh-TW" sz="2400" u="sng" dirty="0" smtClean="0">
                <a:solidFill>
                  <a:srgbClr val="FF0000"/>
                </a:solidFill>
              </a:rPr>
              <a:t>nullity</a:t>
            </a:r>
            <a:r>
              <a:rPr lang="en-US" altLang="zh-TW" sz="2400" dirty="0" smtClean="0">
                <a:solidFill>
                  <a:srgbClr val="FF0000"/>
                </a:solidFill>
              </a:rPr>
              <a:t> </a:t>
            </a:r>
            <a:r>
              <a:rPr lang="en-US" altLang="zh-TW" sz="2400" dirty="0" smtClean="0"/>
              <a:t>of </a:t>
            </a:r>
            <a:r>
              <a:rPr lang="en-US" altLang="zh-TW" sz="2400" i="1" dirty="0" smtClean="0"/>
              <a:t>A</a:t>
            </a:r>
            <a:r>
              <a:rPr lang="en-US" altLang="zh-TW" sz="2400" dirty="0" smtClean="0"/>
              <a:t> and is denoted by </a:t>
            </a:r>
            <a:r>
              <a:rPr lang="en-US" altLang="zh-TW" sz="2400" dirty="0" smtClean="0">
                <a:solidFill>
                  <a:srgbClr val="FF0000"/>
                </a:solidFill>
              </a:rPr>
              <a:t>nullity(</a:t>
            </a:r>
            <a:r>
              <a:rPr lang="en-US" altLang="zh-TW" sz="2400" i="1" dirty="0" smtClean="0">
                <a:solidFill>
                  <a:srgbClr val="FF0000"/>
                </a:solidFill>
              </a:rPr>
              <a:t>A</a:t>
            </a:r>
            <a:r>
              <a:rPr lang="en-US" altLang="zh-TW" sz="2400" dirty="0" smtClean="0">
                <a:solidFill>
                  <a:srgbClr val="FF0000"/>
                </a:solidFill>
              </a:rPr>
              <a:t>)</a:t>
            </a:r>
            <a:r>
              <a:rPr lang="en-US" altLang="zh-TW" sz="2400" dirty="0" smtClean="0"/>
              <a:t>.</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FE230183-F3CD-4216-A8AF-5DFC23C7B629}"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7" name="頁尾版面配置區 4"/>
          <p:cNvSpPr>
            <a:spLocks noGrp="1"/>
          </p:cNvSpPr>
          <p:nvPr>
            <p:ph type="ftr" sz="quarter" idx="11"/>
          </p:nvPr>
        </p:nvSpPr>
        <p:spPr/>
        <p:txBody>
          <a:bodyPr/>
          <a:lstStyle/>
          <a:p>
            <a:pPr>
              <a:defRPr/>
            </a:pPr>
            <a:r>
              <a:rPr lang="en-US" altLang="zh-TW"/>
              <a:t>Elementary Linear Algebra</a:t>
            </a:r>
          </a:p>
        </p:txBody>
      </p:sp>
      <p:sp>
        <p:nvSpPr>
          <p:cNvPr id="19558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18375F6E-F8DB-46FE-AEF6-2DEDA2947DDD}" type="slidenum">
              <a:rPr kumimoji="0" lang="en-US" altLang="zh-TW" sz="1200">
                <a:latin typeface="Garamond" panose="02020404030301010803" pitchFamily="18" charset="0"/>
              </a:rPr>
              <a:pPr>
                <a:spcBef>
                  <a:spcPct val="0"/>
                </a:spcBef>
                <a:buClrTx/>
                <a:buSzTx/>
                <a:buFontTx/>
                <a:buNone/>
              </a:pPr>
              <a:t>104</a:t>
            </a:fld>
            <a:endParaRPr kumimoji="0" lang="en-US" altLang="zh-TW" sz="1200">
              <a:latin typeface="Garamond" panose="02020404030301010803" pitchFamily="18" charset="0"/>
            </a:endParaRPr>
          </a:p>
        </p:txBody>
      </p:sp>
      <p:sp>
        <p:nvSpPr>
          <p:cNvPr id="195589" name="Rectangle 2"/>
          <p:cNvSpPr>
            <a:spLocks noGrp="1" noChangeArrowheads="1"/>
          </p:cNvSpPr>
          <p:nvPr>
            <p:ph type="title"/>
          </p:nvPr>
        </p:nvSpPr>
        <p:spPr/>
        <p:txBody>
          <a:bodyPr/>
          <a:lstStyle/>
          <a:p>
            <a:pPr eaLnBrk="1" hangingPunct="1"/>
            <a:r>
              <a:rPr lang="en-US" altLang="zh-TW" smtClean="0"/>
              <a:t>5-6 Example 1 (Rank and Nullity)</a:t>
            </a:r>
          </a:p>
        </p:txBody>
      </p:sp>
      <p:sp>
        <p:nvSpPr>
          <p:cNvPr id="195590" name="Rectangle 3"/>
          <p:cNvSpPr>
            <a:spLocks noGrp="1" noChangeArrowheads="1"/>
          </p:cNvSpPr>
          <p:nvPr>
            <p:ph type="body" idx="1"/>
          </p:nvPr>
        </p:nvSpPr>
        <p:spPr>
          <a:xfrm>
            <a:off x="457200" y="1143000"/>
            <a:ext cx="8229600" cy="4987925"/>
          </a:xfrm>
        </p:spPr>
        <p:txBody>
          <a:bodyPr/>
          <a:lstStyle/>
          <a:p>
            <a:pPr eaLnBrk="1" hangingPunct="1">
              <a:lnSpc>
                <a:spcPct val="90000"/>
              </a:lnSpc>
            </a:pPr>
            <a:r>
              <a:rPr lang="en-US" altLang="zh-TW" sz="2400" dirty="0" smtClean="0"/>
              <a:t>Find the rank and nullity of the matrix</a:t>
            </a:r>
          </a:p>
          <a:p>
            <a:pPr eaLnBrk="1" hangingPunct="1">
              <a:lnSpc>
                <a:spcPct val="90000"/>
              </a:lnSpc>
            </a:pPr>
            <a:endParaRPr lang="en-US" altLang="zh-TW" sz="2400" dirty="0" smtClean="0"/>
          </a:p>
          <a:p>
            <a:pPr eaLnBrk="1" hangingPunct="1">
              <a:lnSpc>
                <a:spcPct val="90000"/>
              </a:lnSpc>
            </a:pPr>
            <a:endParaRPr lang="en-US" altLang="zh-TW" sz="2200" dirty="0" smtClean="0"/>
          </a:p>
          <a:p>
            <a:pPr eaLnBrk="1" hangingPunct="1">
              <a:lnSpc>
                <a:spcPct val="90000"/>
              </a:lnSpc>
            </a:pPr>
            <a:endParaRPr lang="en-US" altLang="zh-TW" sz="2200" dirty="0" smtClean="0"/>
          </a:p>
          <a:p>
            <a:pPr eaLnBrk="1" hangingPunct="1">
              <a:lnSpc>
                <a:spcPct val="90000"/>
              </a:lnSpc>
            </a:pPr>
            <a:endParaRPr lang="en-US" altLang="zh-TW" sz="2200" dirty="0" smtClean="0"/>
          </a:p>
          <a:p>
            <a:pPr eaLnBrk="1" hangingPunct="1">
              <a:lnSpc>
                <a:spcPct val="90000"/>
              </a:lnSpc>
            </a:pPr>
            <a:r>
              <a:rPr lang="en-US" altLang="zh-TW" sz="2400" dirty="0" smtClean="0"/>
              <a:t>Solution:</a:t>
            </a:r>
          </a:p>
          <a:p>
            <a:pPr lvl="1" eaLnBrk="1" hangingPunct="1">
              <a:lnSpc>
                <a:spcPct val="90000"/>
              </a:lnSpc>
            </a:pPr>
            <a:r>
              <a:rPr lang="en-US" altLang="zh-TW" dirty="0" smtClean="0"/>
              <a:t>The reduced row-echelon form of </a:t>
            </a:r>
            <a:r>
              <a:rPr lang="en-US" altLang="zh-TW" i="1" dirty="0" smtClean="0"/>
              <a:t>A</a:t>
            </a:r>
            <a:r>
              <a:rPr lang="en-US" altLang="zh-TW" dirty="0" smtClean="0"/>
              <a:t> is</a:t>
            </a:r>
          </a:p>
          <a:p>
            <a:pPr lvl="1" eaLnBrk="1" hangingPunct="1">
              <a:lnSpc>
                <a:spcPct val="90000"/>
              </a:lnSpc>
            </a:pPr>
            <a:endParaRPr lang="en-US" altLang="zh-TW" sz="2000" dirty="0" smtClean="0"/>
          </a:p>
          <a:p>
            <a:pPr lvl="1" eaLnBrk="1" hangingPunct="1">
              <a:lnSpc>
                <a:spcPct val="90000"/>
              </a:lnSpc>
            </a:pPr>
            <a:endParaRPr lang="en-US" altLang="zh-TW" sz="2000" dirty="0" smtClean="0"/>
          </a:p>
          <a:p>
            <a:pPr lvl="1" eaLnBrk="1" hangingPunct="1">
              <a:lnSpc>
                <a:spcPct val="90000"/>
              </a:lnSpc>
            </a:pPr>
            <a:endParaRPr lang="en-US" altLang="zh-TW" sz="2000" dirty="0" smtClean="0"/>
          </a:p>
          <a:p>
            <a:pPr lvl="1" eaLnBrk="1" hangingPunct="1">
              <a:lnSpc>
                <a:spcPct val="90000"/>
              </a:lnSpc>
            </a:pPr>
            <a:endParaRPr lang="en-US" altLang="zh-TW" sz="2000" dirty="0" smtClean="0"/>
          </a:p>
          <a:p>
            <a:pPr lvl="1" eaLnBrk="1" hangingPunct="1">
              <a:lnSpc>
                <a:spcPct val="90000"/>
              </a:lnSpc>
            </a:pPr>
            <a:endParaRPr lang="en-US" altLang="zh-TW" sz="2000" dirty="0" smtClean="0"/>
          </a:p>
          <a:p>
            <a:pPr lvl="1" eaLnBrk="1" hangingPunct="1">
              <a:lnSpc>
                <a:spcPct val="90000"/>
              </a:lnSpc>
            </a:pPr>
            <a:r>
              <a:rPr lang="en-US" altLang="zh-TW" dirty="0" smtClean="0"/>
              <a:t>Since there are two nonzero rows</a:t>
            </a:r>
            <a:r>
              <a:rPr lang="tr-TR" altLang="zh-TW" dirty="0" smtClean="0"/>
              <a:t> (</a:t>
            </a:r>
            <a:r>
              <a:rPr lang="tr-TR" altLang="zh-TW" dirty="0" err="1" smtClean="0"/>
              <a:t>two</a:t>
            </a:r>
            <a:r>
              <a:rPr lang="tr-TR" altLang="zh-TW" dirty="0" smtClean="0"/>
              <a:t> </a:t>
            </a:r>
            <a:r>
              <a:rPr lang="tr-TR" altLang="zh-TW" dirty="0" err="1" smtClean="0"/>
              <a:t>leading</a:t>
            </a:r>
            <a:r>
              <a:rPr lang="tr-TR" altLang="zh-TW" dirty="0" smtClean="0"/>
              <a:t> 1’s)</a:t>
            </a:r>
            <a:r>
              <a:rPr lang="en-US" altLang="zh-TW" dirty="0" smtClean="0"/>
              <a:t>, the row space and column space are both two-dimensional, so rank(</a:t>
            </a:r>
            <a:r>
              <a:rPr lang="en-US" altLang="zh-TW" i="1" dirty="0" smtClean="0"/>
              <a:t>A</a:t>
            </a:r>
            <a:r>
              <a:rPr lang="en-US" altLang="zh-TW" dirty="0" smtClean="0"/>
              <a:t>) = 2.</a:t>
            </a:r>
          </a:p>
        </p:txBody>
      </p:sp>
      <p:graphicFrame>
        <p:nvGraphicFramePr>
          <p:cNvPr id="195591" name="Object 4"/>
          <p:cNvGraphicFramePr>
            <a:graphicFrameLocks noChangeAspect="1"/>
          </p:cNvGraphicFramePr>
          <p:nvPr/>
        </p:nvGraphicFramePr>
        <p:xfrm>
          <a:off x="2362200" y="1676400"/>
          <a:ext cx="3602038" cy="1630363"/>
        </p:xfrm>
        <a:graphic>
          <a:graphicData uri="http://schemas.openxmlformats.org/presentationml/2006/ole">
            <mc:AlternateContent xmlns:mc="http://schemas.openxmlformats.org/markup-compatibility/2006">
              <mc:Choice xmlns:v="urn:schemas-microsoft-com:vml" Requires="v">
                <p:oleObj spid="_x0000_s195803" name="Equation" r:id="rId4" imgW="2019300" imgH="914400" progId="Equation.DSMT4">
                  <p:embed/>
                </p:oleObj>
              </mc:Choice>
              <mc:Fallback>
                <p:oleObj name="Equation" r:id="rId4" imgW="2019300" imgH="9144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1676400"/>
                        <a:ext cx="3602038" cy="163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592" name="Object 5"/>
          <p:cNvGraphicFramePr>
            <a:graphicFrameLocks noChangeAspect="1"/>
          </p:cNvGraphicFramePr>
          <p:nvPr/>
        </p:nvGraphicFramePr>
        <p:xfrm>
          <a:off x="2819400" y="3810000"/>
          <a:ext cx="3200400" cy="1611313"/>
        </p:xfrm>
        <a:graphic>
          <a:graphicData uri="http://schemas.openxmlformats.org/presentationml/2006/ole">
            <mc:AlternateContent xmlns:mc="http://schemas.openxmlformats.org/markup-compatibility/2006">
              <mc:Choice xmlns:v="urn:schemas-microsoft-com:vml" Requires="v">
                <p:oleObj spid="_x0000_s195804" name="Equation" r:id="rId6" imgW="1816100" imgH="914400" progId="Equation.DSMT4">
                  <p:embed/>
                </p:oleObj>
              </mc:Choice>
              <mc:Fallback>
                <p:oleObj name="Equation" r:id="rId6" imgW="1816100" imgH="9144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3810000"/>
                        <a:ext cx="3200400" cy="161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EF4AE919-EAAB-470E-A6E9-EC8BFBCB1AEC}"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6" name="頁尾版面配置區 4"/>
          <p:cNvSpPr>
            <a:spLocks noGrp="1"/>
          </p:cNvSpPr>
          <p:nvPr>
            <p:ph type="ftr" sz="quarter" idx="11"/>
          </p:nvPr>
        </p:nvSpPr>
        <p:spPr/>
        <p:txBody>
          <a:bodyPr/>
          <a:lstStyle/>
          <a:p>
            <a:pPr>
              <a:defRPr/>
            </a:pPr>
            <a:r>
              <a:rPr lang="en-US" altLang="zh-TW"/>
              <a:t>Elementary Linear Algebra</a:t>
            </a:r>
          </a:p>
        </p:txBody>
      </p:sp>
      <p:sp>
        <p:nvSpPr>
          <p:cNvPr id="19763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B29A3454-1F45-46ED-A881-4EBA1CA67DFF}" type="slidenum">
              <a:rPr kumimoji="0" lang="en-US" altLang="zh-TW" sz="1200">
                <a:latin typeface="Garamond" panose="02020404030301010803" pitchFamily="18" charset="0"/>
              </a:rPr>
              <a:pPr>
                <a:spcBef>
                  <a:spcPct val="0"/>
                </a:spcBef>
                <a:buClrTx/>
                <a:buSzTx/>
                <a:buFontTx/>
                <a:buNone/>
              </a:pPr>
              <a:t>105</a:t>
            </a:fld>
            <a:endParaRPr kumimoji="0" lang="en-US" altLang="zh-TW" sz="1200">
              <a:latin typeface="Garamond" panose="02020404030301010803" pitchFamily="18" charset="0"/>
            </a:endParaRPr>
          </a:p>
        </p:txBody>
      </p:sp>
      <p:sp>
        <p:nvSpPr>
          <p:cNvPr id="197637" name="Rectangle 2"/>
          <p:cNvSpPr>
            <a:spLocks noGrp="1" noChangeArrowheads="1"/>
          </p:cNvSpPr>
          <p:nvPr>
            <p:ph type="title"/>
          </p:nvPr>
        </p:nvSpPr>
        <p:spPr/>
        <p:txBody>
          <a:bodyPr/>
          <a:lstStyle/>
          <a:p>
            <a:pPr eaLnBrk="1" hangingPunct="1"/>
            <a:r>
              <a:rPr lang="en-US" altLang="zh-TW" smtClean="0"/>
              <a:t>5-6 Example 1 (Rank and Nullity)</a:t>
            </a:r>
          </a:p>
        </p:txBody>
      </p:sp>
      <p:sp>
        <p:nvSpPr>
          <p:cNvPr id="197638" name="Rectangle 3"/>
          <p:cNvSpPr>
            <a:spLocks noGrp="1" noChangeArrowheads="1"/>
          </p:cNvSpPr>
          <p:nvPr>
            <p:ph type="body" idx="1"/>
          </p:nvPr>
        </p:nvSpPr>
        <p:spPr>
          <a:xfrm>
            <a:off x="381000" y="1066800"/>
            <a:ext cx="8458200" cy="5064125"/>
          </a:xfrm>
        </p:spPr>
        <p:txBody>
          <a:bodyPr/>
          <a:lstStyle/>
          <a:p>
            <a:pPr lvl="1" eaLnBrk="1" hangingPunct="1">
              <a:lnSpc>
                <a:spcPct val="90000"/>
              </a:lnSpc>
            </a:pPr>
            <a:r>
              <a:rPr lang="en-US" altLang="zh-TW" dirty="0" smtClean="0"/>
              <a:t>The corresponding system of equations </a:t>
            </a:r>
            <a:r>
              <a:rPr lang="tr-TR" altLang="zh-TW" dirty="0" err="1" smtClean="0"/>
              <a:t>for</a:t>
            </a:r>
            <a:r>
              <a:rPr lang="tr-TR" altLang="zh-TW" dirty="0" smtClean="0"/>
              <a:t> </a:t>
            </a:r>
            <a:r>
              <a:rPr lang="tr-TR" altLang="zh-TW" dirty="0" err="1" smtClean="0"/>
              <a:t>the</a:t>
            </a:r>
            <a:r>
              <a:rPr lang="tr-TR" altLang="zh-TW" dirty="0" smtClean="0"/>
              <a:t> </a:t>
            </a:r>
            <a:r>
              <a:rPr lang="tr-TR" altLang="zh-TW" dirty="0" err="1" smtClean="0"/>
              <a:t>system</a:t>
            </a:r>
            <a:r>
              <a:rPr lang="tr-TR" altLang="zh-TW" dirty="0" smtClean="0"/>
              <a:t> </a:t>
            </a:r>
            <a:r>
              <a:rPr lang="tr-TR" i="1" dirty="0" err="1" smtClean="0"/>
              <a:t>A</a:t>
            </a:r>
            <a:r>
              <a:rPr lang="tr-TR" b="1" dirty="0" err="1" smtClean="0"/>
              <a:t>x</a:t>
            </a:r>
            <a:r>
              <a:rPr lang="tr-TR" dirty="0" smtClean="0"/>
              <a:t>=</a:t>
            </a:r>
            <a:r>
              <a:rPr lang="tr-TR" b="1" dirty="0" smtClean="0"/>
              <a:t>0 </a:t>
            </a:r>
            <a:r>
              <a:rPr lang="en-US" altLang="zh-TW" dirty="0" smtClean="0"/>
              <a:t>will be </a:t>
            </a:r>
          </a:p>
          <a:p>
            <a:pPr lvl="1" algn="ctr" eaLnBrk="1" hangingPunct="1">
              <a:lnSpc>
                <a:spcPct val="90000"/>
              </a:lnSpc>
              <a:buFont typeface="Wingdings" panose="05000000000000000000" pitchFamily="2" charset="2"/>
              <a:buNone/>
            </a:pPr>
            <a:r>
              <a:rPr lang="en-US" altLang="zh-TW" i="1" dirty="0" smtClean="0"/>
              <a:t>x</a:t>
            </a:r>
            <a:r>
              <a:rPr lang="en-US" altLang="zh-TW" baseline="-25000" dirty="0" smtClean="0"/>
              <a:t>1 </a:t>
            </a:r>
            <a:r>
              <a:rPr lang="en-US" altLang="zh-TW" dirty="0" smtClean="0"/>
              <a:t>– 4</a:t>
            </a:r>
            <a:r>
              <a:rPr lang="en-US" altLang="zh-TW" i="1" dirty="0" smtClean="0"/>
              <a:t>x</a:t>
            </a:r>
            <a:r>
              <a:rPr lang="en-US" altLang="zh-TW" baseline="-25000" dirty="0" smtClean="0"/>
              <a:t>3 </a:t>
            </a:r>
            <a:r>
              <a:rPr lang="en-US" altLang="zh-TW" dirty="0" smtClean="0"/>
              <a:t>– 28</a:t>
            </a:r>
            <a:r>
              <a:rPr lang="en-US" altLang="zh-TW" i="1" dirty="0" smtClean="0"/>
              <a:t>x</a:t>
            </a:r>
            <a:r>
              <a:rPr lang="en-US" altLang="zh-TW" baseline="-25000" dirty="0" smtClean="0"/>
              <a:t>4 </a:t>
            </a:r>
            <a:r>
              <a:rPr lang="en-US" altLang="zh-TW" dirty="0" smtClean="0"/>
              <a:t>– 37</a:t>
            </a:r>
            <a:r>
              <a:rPr lang="en-US" altLang="zh-TW" i="1" dirty="0" smtClean="0"/>
              <a:t>x</a:t>
            </a:r>
            <a:r>
              <a:rPr lang="en-US" altLang="zh-TW" baseline="-25000" dirty="0" smtClean="0"/>
              <a:t>5 </a:t>
            </a:r>
            <a:r>
              <a:rPr lang="en-US" altLang="zh-TW" dirty="0" smtClean="0"/>
              <a:t>+ 13</a:t>
            </a:r>
            <a:r>
              <a:rPr lang="en-US" altLang="zh-TW" i="1" dirty="0" smtClean="0"/>
              <a:t>x</a:t>
            </a:r>
            <a:r>
              <a:rPr lang="en-US" altLang="zh-TW" baseline="-25000" dirty="0" smtClean="0"/>
              <a:t>6 </a:t>
            </a:r>
            <a:r>
              <a:rPr lang="en-US" altLang="zh-TW" dirty="0" smtClean="0"/>
              <a:t>= 0</a:t>
            </a:r>
          </a:p>
          <a:p>
            <a:pPr lvl="1" algn="ctr" eaLnBrk="1" hangingPunct="1">
              <a:lnSpc>
                <a:spcPct val="90000"/>
              </a:lnSpc>
              <a:buFont typeface="Wingdings" panose="05000000000000000000" pitchFamily="2" charset="2"/>
              <a:buNone/>
            </a:pPr>
            <a:r>
              <a:rPr lang="en-US" altLang="zh-TW" i="1" dirty="0" smtClean="0"/>
              <a:t>x</a:t>
            </a:r>
            <a:r>
              <a:rPr lang="en-US" altLang="zh-TW" baseline="-25000" dirty="0" smtClean="0"/>
              <a:t>2 </a:t>
            </a:r>
            <a:r>
              <a:rPr lang="en-US" altLang="zh-TW" dirty="0" smtClean="0"/>
              <a:t>– 2</a:t>
            </a:r>
            <a:r>
              <a:rPr lang="en-US" altLang="zh-TW" i="1" dirty="0" smtClean="0"/>
              <a:t>x</a:t>
            </a:r>
            <a:r>
              <a:rPr lang="en-US" altLang="zh-TW" baseline="-25000" dirty="0" smtClean="0"/>
              <a:t>3 </a:t>
            </a:r>
            <a:r>
              <a:rPr lang="en-US" altLang="zh-TW" dirty="0" smtClean="0"/>
              <a:t>– 12</a:t>
            </a:r>
            <a:r>
              <a:rPr lang="en-US" altLang="zh-TW" i="1" dirty="0" smtClean="0"/>
              <a:t>x</a:t>
            </a:r>
            <a:r>
              <a:rPr lang="en-US" altLang="zh-TW" baseline="-25000" dirty="0" smtClean="0"/>
              <a:t>4 </a:t>
            </a:r>
            <a:r>
              <a:rPr lang="en-US" altLang="zh-TW" dirty="0" smtClean="0"/>
              <a:t>– 16 </a:t>
            </a:r>
            <a:r>
              <a:rPr lang="en-US" altLang="zh-TW" i="1" dirty="0" smtClean="0"/>
              <a:t>x</a:t>
            </a:r>
            <a:r>
              <a:rPr lang="en-US" altLang="zh-TW" baseline="-25000" dirty="0" smtClean="0"/>
              <a:t>5</a:t>
            </a:r>
            <a:r>
              <a:rPr lang="en-US" altLang="zh-TW" dirty="0" smtClean="0"/>
              <a:t>+ 5 </a:t>
            </a:r>
            <a:r>
              <a:rPr lang="en-US" altLang="zh-TW" i="1" dirty="0" smtClean="0"/>
              <a:t>x</a:t>
            </a:r>
            <a:r>
              <a:rPr lang="en-US" altLang="zh-TW" baseline="-25000" dirty="0" smtClean="0"/>
              <a:t>6 </a:t>
            </a:r>
            <a:r>
              <a:rPr lang="en-US" altLang="zh-TW" dirty="0" smtClean="0"/>
              <a:t>= 0</a:t>
            </a:r>
          </a:p>
          <a:p>
            <a:pPr lvl="1" eaLnBrk="1" hangingPunct="1">
              <a:lnSpc>
                <a:spcPct val="90000"/>
              </a:lnSpc>
            </a:pPr>
            <a:r>
              <a:rPr lang="en-US" altLang="zh-TW" dirty="0" smtClean="0"/>
              <a:t>It follows that the general solution of the system is</a:t>
            </a:r>
          </a:p>
          <a:p>
            <a:pPr lvl="1" algn="ctr" eaLnBrk="1" hangingPunct="1">
              <a:lnSpc>
                <a:spcPct val="90000"/>
              </a:lnSpc>
              <a:buFont typeface="Wingdings" panose="05000000000000000000" pitchFamily="2" charset="2"/>
              <a:buNone/>
            </a:pPr>
            <a:r>
              <a:rPr lang="en-US" altLang="zh-TW" i="1" dirty="0" smtClean="0"/>
              <a:t>x</a:t>
            </a:r>
            <a:r>
              <a:rPr lang="en-US" altLang="zh-TW" baseline="-25000" dirty="0" smtClean="0"/>
              <a:t>1 </a:t>
            </a:r>
            <a:r>
              <a:rPr lang="en-US" altLang="zh-TW" dirty="0" smtClean="0"/>
              <a:t>= 4</a:t>
            </a:r>
            <a:r>
              <a:rPr lang="en-US" altLang="zh-TW" i="1" dirty="0" smtClean="0"/>
              <a:t>r </a:t>
            </a:r>
            <a:r>
              <a:rPr lang="en-US" altLang="zh-TW" dirty="0" smtClean="0"/>
              <a:t>+ 28</a:t>
            </a:r>
            <a:r>
              <a:rPr lang="en-US" altLang="zh-TW" i="1" dirty="0" smtClean="0"/>
              <a:t>s </a:t>
            </a:r>
            <a:r>
              <a:rPr lang="en-US" altLang="zh-TW" dirty="0" smtClean="0"/>
              <a:t>+ 37</a:t>
            </a:r>
            <a:r>
              <a:rPr lang="en-US" altLang="zh-TW" i="1" dirty="0" smtClean="0"/>
              <a:t>t </a:t>
            </a:r>
            <a:r>
              <a:rPr lang="en-US" altLang="zh-TW" dirty="0" smtClean="0"/>
              <a:t>– 13</a:t>
            </a:r>
            <a:r>
              <a:rPr lang="en-US" altLang="zh-TW" i="1" dirty="0" smtClean="0"/>
              <a:t>u</a:t>
            </a:r>
            <a:r>
              <a:rPr lang="en-US" altLang="zh-TW" dirty="0" smtClean="0"/>
              <a:t>, </a:t>
            </a:r>
            <a:r>
              <a:rPr lang="en-US" altLang="zh-TW" i="1" dirty="0" smtClean="0"/>
              <a:t>x</a:t>
            </a:r>
            <a:r>
              <a:rPr lang="en-US" altLang="zh-TW" baseline="-25000" dirty="0" smtClean="0"/>
              <a:t>2 </a:t>
            </a:r>
            <a:r>
              <a:rPr lang="en-US" altLang="zh-TW" dirty="0" smtClean="0"/>
              <a:t>= 2</a:t>
            </a:r>
            <a:r>
              <a:rPr lang="en-US" altLang="zh-TW" i="1" dirty="0" smtClean="0"/>
              <a:t>r </a:t>
            </a:r>
            <a:r>
              <a:rPr lang="en-US" altLang="zh-TW" dirty="0" smtClean="0"/>
              <a:t>+ 12</a:t>
            </a:r>
            <a:r>
              <a:rPr lang="en-US" altLang="zh-TW" i="1" dirty="0" smtClean="0"/>
              <a:t>s </a:t>
            </a:r>
            <a:r>
              <a:rPr lang="en-US" altLang="zh-TW" dirty="0" smtClean="0"/>
              <a:t>+ 16</a:t>
            </a:r>
            <a:r>
              <a:rPr lang="en-US" altLang="zh-TW" i="1" dirty="0" smtClean="0"/>
              <a:t>t </a:t>
            </a:r>
            <a:r>
              <a:rPr lang="en-US" altLang="zh-TW" dirty="0" smtClean="0"/>
              <a:t>– 5</a:t>
            </a:r>
            <a:r>
              <a:rPr lang="en-US" altLang="zh-TW" i="1" dirty="0" smtClean="0"/>
              <a:t>u</a:t>
            </a:r>
            <a:r>
              <a:rPr lang="en-US" altLang="zh-TW" dirty="0" smtClean="0"/>
              <a:t>,</a:t>
            </a:r>
          </a:p>
          <a:p>
            <a:pPr lvl="1" algn="ctr" eaLnBrk="1" hangingPunct="1">
              <a:lnSpc>
                <a:spcPct val="90000"/>
              </a:lnSpc>
              <a:buFont typeface="Wingdings" panose="05000000000000000000" pitchFamily="2" charset="2"/>
              <a:buNone/>
            </a:pPr>
            <a:r>
              <a:rPr lang="en-US" altLang="zh-TW" i="1" dirty="0" smtClean="0"/>
              <a:t>x</a:t>
            </a:r>
            <a:r>
              <a:rPr lang="en-US" altLang="zh-TW" baseline="-25000" dirty="0" smtClean="0"/>
              <a:t>3 </a:t>
            </a:r>
            <a:r>
              <a:rPr lang="en-US" altLang="zh-TW" dirty="0" smtClean="0"/>
              <a:t>= </a:t>
            </a:r>
            <a:r>
              <a:rPr lang="en-US" altLang="zh-TW" i="1" dirty="0" smtClean="0"/>
              <a:t>r</a:t>
            </a:r>
            <a:r>
              <a:rPr lang="en-US" altLang="zh-TW" dirty="0" smtClean="0"/>
              <a:t>, </a:t>
            </a:r>
            <a:r>
              <a:rPr lang="en-US" altLang="zh-TW" i="1" dirty="0" smtClean="0"/>
              <a:t>x</a:t>
            </a:r>
            <a:r>
              <a:rPr lang="en-US" altLang="zh-TW" baseline="-25000" dirty="0" smtClean="0"/>
              <a:t>4 </a:t>
            </a:r>
            <a:r>
              <a:rPr lang="en-US" altLang="zh-TW" dirty="0" smtClean="0"/>
              <a:t>= </a:t>
            </a:r>
            <a:r>
              <a:rPr lang="en-US" altLang="zh-TW" i="1" dirty="0" smtClean="0"/>
              <a:t>s</a:t>
            </a:r>
            <a:r>
              <a:rPr lang="en-US" altLang="zh-TW" dirty="0" smtClean="0"/>
              <a:t>, </a:t>
            </a:r>
            <a:r>
              <a:rPr lang="en-US" altLang="zh-TW" i="1" dirty="0" smtClean="0"/>
              <a:t>x</a:t>
            </a:r>
            <a:r>
              <a:rPr lang="en-US" altLang="zh-TW" baseline="-25000" dirty="0" smtClean="0"/>
              <a:t>5 </a:t>
            </a:r>
            <a:r>
              <a:rPr lang="en-US" altLang="zh-TW" dirty="0" smtClean="0"/>
              <a:t>= </a:t>
            </a:r>
            <a:r>
              <a:rPr lang="en-US" altLang="zh-TW" i="1" dirty="0" smtClean="0"/>
              <a:t>t</a:t>
            </a:r>
            <a:r>
              <a:rPr lang="en-US" altLang="zh-TW" dirty="0" smtClean="0"/>
              <a:t>, </a:t>
            </a:r>
            <a:r>
              <a:rPr lang="en-US" altLang="zh-TW" i="1" dirty="0" smtClean="0"/>
              <a:t>x</a:t>
            </a:r>
            <a:r>
              <a:rPr lang="en-US" altLang="zh-TW" baseline="-25000" dirty="0" smtClean="0"/>
              <a:t>6 </a:t>
            </a:r>
            <a:r>
              <a:rPr lang="en-US" altLang="zh-TW" dirty="0" smtClean="0"/>
              <a:t>= </a:t>
            </a:r>
            <a:r>
              <a:rPr lang="en-US" altLang="zh-TW" i="1" dirty="0" smtClean="0"/>
              <a:t>u</a:t>
            </a:r>
          </a:p>
          <a:p>
            <a:pPr lvl="1" eaLnBrk="1" hangingPunct="1">
              <a:lnSpc>
                <a:spcPct val="90000"/>
              </a:lnSpc>
              <a:buFont typeface="Wingdings" panose="05000000000000000000" pitchFamily="2" charset="2"/>
              <a:buNone/>
            </a:pPr>
            <a:r>
              <a:rPr lang="en-US" altLang="zh-TW" dirty="0" smtClean="0"/>
              <a:t>	or</a:t>
            </a:r>
          </a:p>
          <a:p>
            <a:pPr lvl="1" eaLnBrk="1" hangingPunct="1">
              <a:lnSpc>
                <a:spcPct val="90000"/>
              </a:lnSpc>
              <a:buFont typeface="Wingdings" panose="05000000000000000000" pitchFamily="2" charset="2"/>
              <a:buNone/>
            </a:pPr>
            <a:endParaRPr lang="en-US" altLang="zh-TW" dirty="0" smtClean="0"/>
          </a:p>
          <a:p>
            <a:pPr lvl="1" eaLnBrk="1" hangingPunct="1">
              <a:lnSpc>
                <a:spcPct val="90000"/>
              </a:lnSpc>
              <a:buFont typeface="Wingdings" panose="05000000000000000000" pitchFamily="2" charset="2"/>
              <a:buNone/>
            </a:pPr>
            <a:endParaRPr lang="en-US" altLang="zh-TW" dirty="0" smtClean="0"/>
          </a:p>
          <a:p>
            <a:pPr lvl="1" eaLnBrk="1" hangingPunct="1">
              <a:lnSpc>
                <a:spcPct val="90000"/>
              </a:lnSpc>
              <a:buFont typeface="Wingdings" panose="05000000000000000000" pitchFamily="2" charset="2"/>
              <a:buNone/>
            </a:pPr>
            <a:endParaRPr lang="en-US" altLang="zh-TW" dirty="0" smtClean="0"/>
          </a:p>
          <a:p>
            <a:pPr lvl="1" eaLnBrk="1" hangingPunct="1">
              <a:lnSpc>
                <a:spcPct val="90000"/>
              </a:lnSpc>
              <a:buFont typeface="Wingdings" panose="05000000000000000000" pitchFamily="2" charset="2"/>
              <a:buNone/>
            </a:pPr>
            <a:endParaRPr lang="en-US" altLang="zh-TW" dirty="0" smtClean="0"/>
          </a:p>
          <a:p>
            <a:pPr lvl="1" eaLnBrk="1" hangingPunct="1">
              <a:lnSpc>
                <a:spcPct val="90000"/>
              </a:lnSpc>
              <a:buFont typeface="Wingdings" panose="05000000000000000000" pitchFamily="2" charset="2"/>
              <a:buNone/>
            </a:pPr>
            <a:endParaRPr lang="en-US" altLang="zh-TW" dirty="0" smtClean="0"/>
          </a:p>
          <a:p>
            <a:pPr lvl="1" eaLnBrk="1" hangingPunct="1">
              <a:lnSpc>
                <a:spcPct val="90000"/>
              </a:lnSpc>
            </a:pPr>
            <a:r>
              <a:rPr lang="en-US" altLang="zh-TW" dirty="0" smtClean="0"/>
              <a:t>Thus, nullity(</a:t>
            </a:r>
            <a:r>
              <a:rPr lang="en-US" altLang="zh-TW" i="1" dirty="0" smtClean="0"/>
              <a:t>A</a:t>
            </a:r>
            <a:r>
              <a:rPr lang="en-US" altLang="zh-TW" dirty="0" smtClean="0"/>
              <a:t>) = 4.</a:t>
            </a:r>
            <a:endParaRPr lang="zh-TW" altLang="en-US" dirty="0" smtClean="0"/>
          </a:p>
        </p:txBody>
      </p:sp>
      <p:graphicFrame>
        <p:nvGraphicFramePr>
          <p:cNvPr id="197639" name="Object 4"/>
          <p:cNvGraphicFramePr>
            <a:graphicFrameLocks noChangeAspect="1"/>
          </p:cNvGraphicFramePr>
          <p:nvPr/>
        </p:nvGraphicFramePr>
        <p:xfrm>
          <a:off x="2819400" y="3352800"/>
          <a:ext cx="3587750" cy="2111375"/>
        </p:xfrm>
        <a:graphic>
          <a:graphicData uri="http://schemas.openxmlformats.org/presentationml/2006/ole">
            <mc:AlternateContent xmlns:mc="http://schemas.openxmlformats.org/markup-compatibility/2006">
              <mc:Choice xmlns:v="urn:schemas-microsoft-com:vml" Requires="v">
                <p:oleObj spid="_x0000_s197745" name="Equation" r:id="rId4" imgW="2374900" imgH="1397000" progId="Equation.DSMT4">
                  <p:embed/>
                </p:oleObj>
              </mc:Choice>
              <mc:Fallback>
                <p:oleObj name="Equation" r:id="rId4" imgW="2374900" imgH="13970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352800"/>
                        <a:ext cx="3587750" cy="211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3" name="Straight Arrow Connector 2"/>
          <p:cNvCxnSpPr/>
          <p:nvPr/>
        </p:nvCxnSpPr>
        <p:spPr>
          <a:xfrm>
            <a:off x="3962400" y="5464175"/>
            <a:ext cx="533400" cy="327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876800" y="5384143"/>
            <a:ext cx="304800" cy="384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382814" y="5387974"/>
            <a:ext cx="265386" cy="381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029200" y="5334000"/>
            <a:ext cx="990600" cy="434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419600" y="5886450"/>
            <a:ext cx="4346126" cy="369332"/>
          </a:xfrm>
          <a:prstGeom prst="rect">
            <a:avLst/>
          </a:prstGeom>
          <a:noFill/>
        </p:spPr>
        <p:txBody>
          <a:bodyPr wrap="none" rtlCol="0">
            <a:spAutoFit/>
          </a:bodyPr>
          <a:lstStyle/>
          <a:p>
            <a:r>
              <a:rPr lang="tr-TR" dirty="0" err="1" smtClean="0"/>
              <a:t>Basis</a:t>
            </a:r>
            <a:r>
              <a:rPr lang="tr-TR" dirty="0" smtClean="0"/>
              <a:t> </a:t>
            </a:r>
            <a:r>
              <a:rPr lang="tr-TR" dirty="0" err="1" smtClean="0"/>
              <a:t>vectors</a:t>
            </a:r>
            <a:r>
              <a:rPr lang="tr-TR" dirty="0" smtClean="0"/>
              <a:t> </a:t>
            </a:r>
            <a:r>
              <a:rPr lang="tr-TR" dirty="0" err="1" smtClean="0"/>
              <a:t>for</a:t>
            </a:r>
            <a:r>
              <a:rPr lang="tr-TR" dirty="0" smtClean="0"/>
              <a:t> </a:t>
            </a:r>
            <a:r>
              <a:rPr lang="tr-TR" dirty="0" err="1" smtClean="0"/>
              <a:t>the</a:t>
            </a:r>
            <a:r>
              <a:rPr lang="tr-TR" dirty="0" smtClean="0"/>
              <a:t> </a:t>
            </a:r>
            <a:r>
              <a:rPr lang="tr-TR" dirty="0" err="1" smtClean="0"/>
              <a:t>soln</a:t>
            </a:r>
            <a:r>
              <a:rPr lang="tr-TR" dirty="0" smtClean="0"/>
              <a:t>. </a:t>
            </a:r>
            <a:r>
              <a:rPr lang="tr-TR" dirty="0" err="1" smtClean="0"/>
              <a:t>space</a:t>
            </a:r>
            <a:r>
              <a:rPr lang="tr-TR" dirty="0" smtClean="0"/>
              <a:t> of </a:t>
            </a:r>
            <a:r>
              <a:rPr lang="tr-TR" i="1" dirty="0" err="1" smtClean="0"/>
              <a:t>A</a:t>
            </a:r>
            <a:r>
              <a:rPr lang="tr-TR" b="1" dirty="0" err="1" smtClean="0"/>
              <a:t>x</a:t>
            </a:r>
            <a:r>
              <a:rPr lang="tr-TR" dirty="0" smtClean="0"/>
              <a:t>=</a:t>
            </a:r>
            <a:r>
              <a:rPr lang="tr-TR" b="1" dirty="0" smtClean="0"/>
              <a:t>0</a:t>
            </a:r>
            <a:endParaRPr lang="tr-TR" b="1"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01BF6870-8A7C-4BA7-BFF4-AE829543AE28}"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19968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92EB5F81-2F17-45FD-B3A1-381639C2889A}" type="slidenum">
              <a:rPr kumimoji="0" lang="en-US" altLang="zh-TW" sz="1200">
                <a:latin typeface="Garamond" panose="02020404030301010803" pitchFamily="18" charset="0"/>
              </a:rPr>
              <a:pPr>
                <a:spcBef>
                  <a:spcPct val="0"/>
                </a:spcBef>
                <a:buClrTx/>
                <a:buSzTx/>
                <a:buFontTx/>
                <a:buNone/>
              </a:pPr>
              <a:t>106</a:t>
            </a:fld>
            <a:endParaRPr kumimoji="0" lang="en-US" altLang="zh-TW" sz="1200">
              <a:latin typeface="Garamond" panose="02020404030301010803" pitchFamily="18" charset="0"/>
            </a:endParaRPr>
          </a:p>
        </p:txBody>
      </p:sp>
      <p:sp>
        <p:nvSpPr>
          <p:cNvPr id="199685" name="Rectangle 2"/>
          <p:cNvSpPr>
            <a:spLocks noGrp="1" noChangeArrowheads="1"/>
          </p:cNvSpPr>
          <p:nvPr>
            <p:ph type="title"/>
          </p:nvPr>
        </p:nvSpPr>
        <p:spPr/>
        <p:txBody>
          <a:bodyPr/>
          <a:lstStyle/>
          <a:p>
            <a:pPr eaLnBrk="1" hangingPunct="1"/>
            <a:r>
              <a:rPr lang="en-US" altLang="zh-TW" smtClean="0"/>
              <a:t>5-6 Theorems </a:t>
            </a:r>
          </a:p>
        </p:txBody>
      </p:sp>
      <mc:AlternateContent xmlns:mc="http://schemas.openxmlformats.org/markup-compatibility/2006" xmlns:a14="http://schemas.microsoft.com/office/drawing/2010/main">
        <mc:Choice Requires="a14">
          <p:sp>
            <p:nvSpPr>
              <p:cNvPr id="199686" name="Rectangle 3"/>
              <p:cNvSpPr>
                <a:spLocks noGrp="1" noChangeArrowheads="1"/>
              </p:cNvSpPr>
              <p:nvPr>
                <p:ph type="body" idx="1"/>
              </p:nvPr>
            </p:nvSpPr>
            <p:spPr>
              <a:xfrm>
                <a:off x="457200" y="1295400"/>
                <a:ext cx="8229600" cy="4835525"/>
              </a:xfrm>
            </p:spPr>
            <p:txBody>
              <a:bodyPr/>
              <a:lstStyle/>
              <a:p>
                <a:pPr eaLnBrk="1" hangingPunct="1"/>
                <a:r>
                  <a:rPr lang="en-US" altLang="zh-TW" dirty="0" smtClean="0">
                    <a:solidFill>
                      <a:srgbClr val="FF0000"/>
                    </a:solidFill>
                  </a:rPr>
                  <a:t>Theorem 5.6.2</a:t>
                </a:r>
              </a:p>
              <a:p>
                <a:pPr lvl="1" eaLnBrk="1" hangingPunct="1"/>
                <a:r>
                  <a:rPr lang="en-US" altLang="zh-TW" dirty="0" smtClean="0"/>
                  <a:t>If </a:t>
                </a:r>
                <a:r>
                  <a:rPr lang="en-US" altLang="zh-TW" i="1" dirty="0" smtClean="0"/>
                  <a:t>A</a:t>
                </a:r>
                <a:r>
                  <a:rPr lang="en-US" altLang="zh-TW" dirty="0" smtClean="0"/>
                  <a:t> is any matrix, then rank(</a:t>
                </a:r>
                <a:r>
                  <a:rPr lang="en-US" altLang="zh-TW" i="1" dirty="0" smtClean="0"/>
                  <a:t>A</a:t>
                </a:r>
                <a:r>
                  <a:rPr lang="en-US" altLang="zh-TW" dirty="0" smtClean="0"/>
                  <a:t>) = rank(</a:t>
                </a:r>
                <a:r>
                  <a:rPr lang="en-US" altLang="zh-TW" i="1" dirty="0" smtClean="0"/>
                  <a:t>A</a:t>
                </a:r>
                <a:r>
                  <a:rPr lang="en-US" altLang="zh-TW" i="1" baseline="30000" dirty="0" smtClean="0"/>
                  <a:t>T</a:t>
                </a:r>
                <a:r>
                  <a:rPr lang="en-US" altLang="zh-TW" dirty="0" smtClean="0"/>
                  <a:t>).</a:t>
                </a:r>
                <a:endParaRPr lang="tr-TR" altLang="zh-TW" dirty="0" smtClean="0"/>
              </a:p>
              <a:p>
                <a:pPr lvl="2" eaLnBrk="1" hangingPunct="1"/>
                <a:r>
                  <a:rPr lang="tr-TR" altLang="zh-TW" dirty="0" err="1" smtClean="0"/>
                  <a:t>dim</a:t>
                </a:r>
                <a:r>
                  <a:rPr lang="tr-TR" altLang="zh-TW" dirty="0" smtClean="0"/>
                  <a:t>(</a:t>
                </a:r>
                <a:r>
                  <a:rPr lang="tr-TR" altLang="zh-TW" dirty="0" err="1" smtClean="0"/>
                  <a:t>rowspace</a:t>
                </a:r>
                <a:r>
                  <a:rPr lang="tr-TR" altLang="zh-TW" dirty="0" smtClean="0"/>
                  <a:t>(</a:t>
                </a:r>
                <a:r>
                  <a:rPr lang="en-US" altLang="zh-TW" i="1" dirty="0"/>
                  <a:t>A</a:t>
                </a:r>
                <a:r>
                  <a:rPr lang="tr-TR" altLang="zh-TW" dirty="0" smtClean="0"/>
                  <a:t>))=</a:t>
                </a:r>
                <a:r>
                  <a:rPr lang="tr-TR" altLang="zh-TW" dirty="0" err="1" smtClean="0"/>
                  <a:t>dim</a:t>
                </a:r>
                <a:r>
                  <a:rPr lang="tr-TR" altLang="zh-TW" dirty="0" smtClean="0"/>
                  <a:t>(</a:t>
                </a:r>
                <a:r>
                  <a:rPr lang="tr-TR" altLang="zh-TW" dirty="0" err="1" smtClean="0"/>
                  <a:t>columnspace</a:t>
                </a:r>
                <a:r>
                  <a:rPr lang="tr-TR" altLang="zh-TW" dirty="0" smtClean="0"/>
                  <a:t>(</a:t>
                </a:r>
                <a:r>
                  <a:rPr lang="en-US" altLang="zh-TW" i="1" dirty="0"/>
                  <a:t>A</a:t>
                </a:r>
                <a:r>
                  <a:rPr lang="en-US" altLang="zh-TW" dirty="0" smtClean="0"/>
                  <a:t>)</a:t>
                </a:r>
                <a:r>
                  <a:rPr lang="tr-TR" altLang="zh-TW" dirty="0" smtClean="0"/>
                  <a:t>)=</a:t>
                </a:r>
                <a:r>
                  <a:rPr lang="tr-TR" altLang="zh-TW" dirty="0" err="1" smtClean="0"/>
                  <a:t>dim</a:t>
                </a:r>
                <a:r>
                  <a:rPr lang="tr-TR" altLang="zh-TW" dirty="0" smtClean="0"/>
                  <a:t>(</a:t>
                </a:r>
                <a:r>
                  <a:rPr lang="tr-TR" altLang="zh-TW" dirty="0" err="1" smtClean="0"/>
                  <a:t>rowspace</a:t>
                </a:r>
                <a:r>
                  <a:rPr lang="tr-TR" altLang="zh-TW" dirty="0" smtClean="0"/>
                  <a:t>(</a:t>
                </a:r>
                <a:r>
                  <a:rPr lang="en-US" altLang="zh-TW" i="1" dirty="0"/>
                  <a:t>A</a:t>
                </a:r>
                <a:r>
                  <a:rPr lang="en-US" altLang="zh-TW" i="1" baseline="30000" dirty="0"/>
                  <a:t>T</a:t>
                </a:r>
                <a:r>
                  <a:rPr lang="tr-TR" altLang="zh-TW" dirty="0" smtClean="0"/>
                  <a:t>))</a:t>
                </a:r>
                <a:endParaRPr lang="en-US" altLang="zh-TW" dirty="0" smtClean="0"/>
              </a:p>
              <a:p>
                <a:pPr eaLnBrk="1" hangingPunct="1"/>
                <a:r>
                  <a:rPr lang="en-US" altLang="zh-TW" dirty="0" smtClean="0">
                    <a:solidFill>
                      <a:srgbClr val="FF0000"/>
                    </a:solidFill>
                  </a:rPr>
                  <a:t>Theorem 5.6.3</a:t>
                </a:r>
                <a:r>
                  <a:rPr lang="en-US" altLang="zh-TW" dirty="0" smtClean="0"/>
                  <a:t> (</a:t>
                </a:r>
                <a:r>
                  <a:rPr lang="en-US" altLang="zh-TW" b="1" u="sng" dirty="0" smtClean="0"/>
                  <a:t>Dimension Theorem for Matrices)</a:t>
                </a:r>
              </a:p>
              <a:p>
                <a:pPr lvl="1" eaLnBrk="1" hangingPunct="1"/>
                <a:r>
                  <a:rPr lang="en-US" altLang="zh-TW" dirty="0" smtClean="0"/>
                  <a:t>If </a:t>
                </a:r>
                <a:r>
                  <a:rPr lang="en-US" altLang="zh-TW" i="1" dirty="0" smtClean="0"/>
                  <a:t>A </a:t>
                </a:r>
                <a:r>
                  <a:rPr lang="en-US" altLang="zh-TW" dirty="0" smtClean="0"/>
                  <a:t>is a matrix with </a:t>
                </a:r>
                <a:r>
                  <a:rPr lang="en-US" altLang="zh-TW" i="1" dirty="0" smtClean="0"/>
                  <a:t>n</a:t>
                </a:r>
                <a:r>
                  <a:rPr lang="en-US" altLang="zh-TW" dirty="0" smtClean="0"/>
                  <a:t> columns, then </a:t>
                </a:r>
                <a:r>
                  <a:rPr lang="en-US" altLang="zh-TW" u="sng" dirty="0" smtClean="0"/>
                  <a:t>rank(</a:t>
                </a:r>
                <a:r>
                  <a:rPr lang="en-US" altLang="zh-TW" i="1" u="sng" dirty="0" smtClean="0"/>
                  <a:t>A</a:t>
                </a:r>
                <a:r>
                  <a:rPr lang="en-US" altLang="zh-TW" u="sng" dirty="0" smtClean="0"/>
                  <a:t>) + nullity(</a:t>
                </a:r>
                <a:r>
                  <a:rPr lang="en-US" altLang="zh-TW" i="1" u="sng" dirty="0" smtClean="0"/>
                  <a:t>A</a:t>
                </a:r>
                <a:r>
                  <a:rPr lang="en-US" altLang="zh-TW" u="sng" dirty="0" smtClean="0"/>
                  <a:t>) = </a:t>
                </a:r>
                <a:r>
                  <a:rPr lang="en-US" altLang="zh-TW" i="1" u="sng" dirty="0" smtClean="0"/>
                  <a:t>n</a:t>
                </a:r>
                <a:r>
                  <a:rPr lang="en-US" altLang="zh-TW" i="1" dirty="0" smtClean="0"/>
                  <a:t>.</a:t>
                </a:r>
              </a:p>
              <a:p>
                <a:pPr lvl="1" eaLnBrk="1" hangingPunct="1"/>
                <a:r>
                  <a:rPr lang="tr-TR" altLang="zh-TW" dirty="0" err="1" smtClean="0"/>
                  <a:t>Proof</a:t>
                </a:r>
                <a:r>
                  <a:rPr lang="tr-TR" altLang="zh-TW" dirty="0" smtClean="0"/>
                  <a:t>: </a:t>
                </a:r>
                <a:r>
                  <a:rPr lang="tr-TR" altLang="zh-TW" dirty="0" err="1" smtClean="0"/>
                  <a:t>Consider</a:t>
                </a:r>
                <a:r>
                  <a:rPr lang="tr-TR" altLang="zh-TW" dirty="0" smtClean="0"/>
                  <a:t> </a:t>
                </a:r>
                <a:r>
                  <a:rPr lang="tr-TR" altLang="zh-TW" i="1" dirty="0" err="1" smtClean="0"/>
                  <a:t>A</a:t>
                </a:r>
                <a:r>
                  <a:rPr lang="tr-TR" altLang="zh-TW" b="1" dirty="0" err="1" smtClean="0"/>
                  <a:t>x</a:t>
                </a:r>
                <a:r>
                  <a:rPr lang="tr-TR" altLang="zh-TW" dirty="0" smtClean="0"/>
                  <a:t>=</a:t>
                </a:r>
                <a:r>
                  <a:rPr lang="tr-TR" altLang="zh-TW" b="1" dirty="0" smtClean="0"/>
                  <a:t>0</a:t>
                </a:r>
                <a:r>
                  <a:rPr lang="tr-TR" altLang="zh-TW" dirty="0"/>
                  <a:t> </a:t>
                </a:r>
                <a:r>
                  <a:rPr lang="tr-TR" altLang="zh-TW" dirty="0" smtClean="0"/>
                  <a:t>(</a:t>
                </a:r>
                <a14:m>
                  <m:oMath xmlns:m="http://schemas.openxmlformats.org/officeDocument/2006/math">
                    <m:d>
                      <m:dPr>
                        <m:begChr m:val="["/>
                        <m:endChr m:val="]"/>
                        <m:ctrlPr>
                          <a:rPr lang="tr-TR" altLang="zh-TW" i="1" smtClean="0">
                            <a:latin typeface="Cambria Math" panose="02040503050406030204" pitchFamily="18" charset="0"/>
                          </a:rPr>
                        </m:ctrlPr>
                      </m:dPr>
                      <m:e>
                        <m:sSub>
                          <m:sSubPr>
                            <m:ctrlPr>
                              <a:rPr lang="tr-TR" altLang="zh-TW" i="1" smtClean="0">
                                <a:latin typeface="Cambria Math" panose="02040503050406030204" pitchFamily="18" charset="0"/>
                              </a:rPr>
                            </m:ctrlPr>
                          </m:sSubPr>
                          <m:e>
                            <m:r>
                              <a:rPr lang="tr-TR" altLang="zh-TW" b="1" i="1" smtClean="0">
                                <a:latin typeface="Cambria Math" panose="02040503050406030204" pitchFamily="18" charset="0"/>
                              </a:rPr>
                              <m:t>𝒄</m:t>
                            </m:r>
                          </m:e>
                          <m:sub>
                            <m:r>
                              <a:rPr lang="tr-TR" altLang="zh-TW" b="0" i="1" smtClean="0">
                                <a:latin typeface="Cambria Math" panose="02040503050406030204" pitchFamily="18" charset="0"/>
                              </a:rPr>
                              <m:t>1</m:t>
                            </m:r>
                          </m:sub>
                        </m:sSub>
                        <m:r>
                          <a:rPr lang="tr-TR" altLang="zh-TW" b="0" i="1" smtClean="0">
                            <a:latin typeface="Cambria Math" panose="02040503050406030204" pitchFamily="18" charset="0"/>
                          </a:rPr>
                          <m:t>|…|</m:t>
                        </m:r>
                        <m:sSub>
                          <m:sSubPr>
                            <m:ctrlPr>
                              <a:rPr lang="tr-TR" altLang="zh-TW" b="0" i="1" smtClean="0">
                                <a:latin typeface="Cambria Math" panose="02040503050406030204" pitchFamily="18" charset="0"/>
                              </a:rPr>
                            </m:ctrlPr>
                          </m:sSubPr>
                          <m:e>
                            <m:r>
                              <a:rPr lang="tr-TR" altLang="zh-TW" b="1" i="1" smtClean="0">
                                <a:latin typeface="Cambria Math" panose="02040503050406030204" pitchFamily="18" charset="0"/>
                              </a:rPr>
                              <m:t>𝒄</m:t>
                            </m:r>
                          </m:e>
                          <m:sub>
                            <m:r>
                              <a:rPr lang="tr-TR" altLang="zh-TW" b="0" i="1" smtClean="0">
                                <a:latin typeface="Cambria Math" panose="02040503050406030204" pitchFamily="18" charset="0"/>
                              </a:rPr>
                              <m:t>𝑛</m:t>
                            </m:r>
                          </m:sub>
                        </m:sSub>
                      </m:e>
                    </m:d>
                    <m:d>
                      <m:dPr>
                        <m:begChr m:val="["/>
                        <m:endChr m:val="]"/>
                        <m:ctrlPr>
                          <a:rPr lang="tr-TR" altLang="zh-TW" i="1" smtClean="0">
                            <a:latin typeface="Cambria Math" panose="02040503050406030204" pitchFamily="18" charset="0"/>
                          </a:rPr>
                        </m:ctrlPr>
                      </m:dPr>
                      <m:e>
                        <m:eqArr>
                          <m:eqArrPr>
                            <m:ctrlPr>
                              <a:rPr lang="tr-TR" altLang="zh-TW" i="1" smtClean="0">
                                <a:latin typeface="Cambria Math" panose="02040503050406030204" pitchFamily="18" charset="0"/>
                              </a:rPr>
                            </m:ctrlPr>
                          </m:eqArrPr>
                          <m:e>
                            <m:sSub>
                              <m:sSubPr>
                                <m:ctrlPr>
                                  <a:rPr lang="tr-TR" altLang="zh-TW" i="1" smtClean="0">
                                    <a:latin typeface="Cambria Math" panose="02040503050406030204" pitchFamily="18" charset="0"/>
                                  </a:rPr>
                                </m:ctrlPr>
                              </m:sSubPr>
                              <m:e>
                                <m:r>
                                  <a:rPr lang="tr-TR" altLang="zh-TW" b="0" i="1" smtClean="0">
                                    <a:latin typeface="Cambria Math" panose="02040503050406030204" pitchFamily="18" charset="0"/>
                                  </a:rPr>
                                  <m:t>𝑥</m:t>
                                </m:r>
                              </m:e>
                              <m:sub>
                                <m:r>
                                  <a:rPr lang="tr-TR" altLang="zh-TW" b="0" i="1" smtClean="0">
                                    <a:latin typeface="Cambria Math" panose="02040503050406030204" pitchFamily="18" charset="0"/>
                                  </a:rPr>
                                  <m:t>1</m:t>
                                </m:r>
                              </m:sub>
                            </m:sSub>
                          </m:e>
                          <m:e>
                            <m:r>
                              <a:rPr lang="tr-TR" altLang="zh-TW" i="1" smtClean="0">
                                <a:latin typeface="Cambria Math" panose="02040503050406030204" pitchFamily="18" charset="0"/>
                                <a:ea typeface="Cambria Math" panose="02040503050406030204" pitchFamily="18" charset="0"/>
                              </a:rPr>
                              <m:t>⋮</m:t>
                            </m:r>
                          </m:e>
                          <m:e>
                            <m:sSub>
                              <m:sSubPr>
                                <m:ctrlPr>
                                  <a:rPr lang="tr-TR" altLang="zh-TW" i="1">
                                    <a:latin typeface="Cambria Math" panose="02040503050406030204" pitchFamily="18" charset="0"/>
                                  </a:rPr>
                                </m:ctrlPr>
                              </m:sSubPr>
                              <m:e>
                                <m:r>
                                  <a:rPr lang="tr-TR" altLang="zh-TW" i="1">
                                    <a:latin typeface="Cambria Math" panose="02040503050406030204" pitchFamily="18" charset="0"/>
                                  </a:rPr>
                                  <m:t>𝑥</m:t>
                                </m:r>
                              </m:e>
                              <m:sub>
                                <m:r>
                                  <a:rPr lang="tr-TR" altLang="zh-TW" b="0" i="1" smtClean="0">
                                    <a:latin typeface="Cambria Math" panose="02040503050406030204" pitchFamily="18" charset="0"/>
                                  </a:rPr>
                                  <m:t>𝑛</m:t>
                                </m:r>
                              </m:sub>
                            </m:sSub>
                          </m:e>
                        </m:eqArr>
                      </m:e>
                    </m:d>
                    <m:r>
                      <a:rPr lang="tr-TR" altLang="zh-TW" b="0" i="0" smtClean="0">
                        <a:latin typeface="Cambria Math" panose="02040503050406030204" pitchFamily="18" charset="0"/>
                      </a:rPr>
                      <m:t>=0</m:t>
                    </m:r>
                  </m:oMath>
                </a14:m>
                <a:r>
                  <a:rPr lang="tr-TR" altLang="zh-TW" dirty="0" smtClean="0"/>
                  <a:t>)</a:t>
                </a:r>
              </a:p>
              <a:p>
                <a:pPr lvl="1" eaLnBrk="1" hangingPunct="1"/>
                <a:r>
                  <a:rPr lang="tr-TR" altLang="zh-TW" dirty="0" smtClean="0"/>
                  <a:t>#</a:t>
                </a:r>
                <a:r>
                  <a:rPr lang="tr-TR" altLang="zh-TW" dirty="0" err="1" smtClean="0"/>
                  <a:t>leading</a:t>
                </a:r>
                <a:r>
                  <a:rPr lang="tr-TR" altLang="zh-TW" dirty="0" smtClean="0"/>
                  <a:t> </a:t>
                </a:r>
                <a:r>
                  <a:rPr lang="tr-TR" altLang="zh-TW" dirty="0" err="1" smtClean="0"/>
                  <a:t>variables</a:t>
                </a:r>
                <a:r>
                  <a:rPr lang="tr-TR" altLang="zh-TW" dirty="0" smtClean="0"/>
                  <a:t>+#</a:t>
                </a:r>
                <a:r>
                  <a:rPr lang="tr-TR" altLang="zh-TW" dirty="0" err="1" smtClean="0"/>
                  <a:t>free</a:t>
                </a:r>
                <a:r>
                  <a:rPr lang="tr-TR" altLang="zh-TW" dirty="0" smtClean="0"/>
                  <a:t> </a:t>
                </a:r>
                <a:r>
                  <a:rPr lang="tr-TR" altLang="zh-TW" dirty="0" err="1" smtClean="0"/>
                  <a:t>variables</a:t>
                </a:r>
                <a:r>
                  <a:rPr lang="tr-TR" altLang="zh-TW" dirty="0" smtClean="0"/>
                  <a:t>= #</a:t>
                </a:r>
                <a:r>
                  <a:rPr lang="tr-TR" altLang="zh-TW" dirty="0" err="1" smtClean="0"/>
                  <a:t>columns</a:t>
                </a:r>
                <a:r>
                  <a:rPr lang="tr-TR" altLang="zh-TW" dirty="0" smtClean="0"/>
                  <a:t>=n</a:t>
                </a:r>
              </a:p>
              <a:p>
                <a:pPr lvl="1" eaLnBrk="1" hangingPunct="1"/>
                <a:r>
                  <a:rPr lang="tr-TR" altLang="zh-TW" dirty="0"/>
                  <a:t>#</a:t>
                </a:r>
                <a:r>
                  <a:rPr lang="tr-TR" altLang="zh-TW" dirty="0" err="1"/>
                  <a:t>leading</a:t>
                </a:r>
                <a:r>
                  <a:rPr lang="tr-TR" altLang="zh-TW" dirty="0"/>
                  <a:t> </a:t>
                </a:r>
                <a:r>
                  <a:rPr lang="tr-TR" altLang="zh-TW" dirty="0" err="1" smtClean="0"/>
                  <a:t>variables</a:t>
                </a:r>
                <a:r>
                  <a:rPr lang="tr-TR" altLang="zh-TW" dirty="0" smtClean="0"/>
                  <a:t>=</a:t>
                </a:r>
                <a:r>
                  <a:rPr lang="tr-TR" altLang="zh-TW" dirty="0"/>
                  <a:t> #</a:t>
                </a:r>
                <a:r>
                  <a:rPr lang="tr-TR" altLang="zh-TW" dirty="0" err="1"/>
                  <a:t>leading</a:t>
                </a:r>
                <a:r>
                  <a:rPr lang="tr-TR" altLang="zh-TW" dirty="0"/>
                  <a:t> </a:t>
                </a:r>
                <a:r>
                  <a:rPr lang="tr-TR" altLang="zh-TW" dirty="0" smtClean="0"/>
                  <a:t>1’s=</a:t>
                </a:r>
                <a:r>
                  <a:rPr lang="tr-TR" altLang="zh-TW" dirty="0" err="1" smtClean="0"/>
                  <a:t>rank</a:t>
                </a:r>
                <a:r>
                  <a:rPr lang="tr-TR" altLang="zh-TW" dirty="0" smtClean="0"/>
                  <a:t>, </a:t>
                </a:r>
              </a:p>
              <a:p>
                <a:pPr lvl="1" eaLnBrk="1" hangingPunct="1"/>
                <a:r>
                  <a:rPr lang="tr-TR" altLang="zh-TW" dirty="0" smtClean="0"/>
                  <a:t>#</a:t>
                </a:r>
                <a:r>
                  <a:rPr lang="tr-TR" altLang="zh-TW" dirty="0" err="1"/>
                  <a:t>free</a:t>
                </a:r>
                <a:r>
                  <a:rPr lang="tr-TR" altLang="zh-TW" dirty="0"/>
                  <a:t> </a:t>
                </a:r>
                <a:r>
                  <a:rPr lang="tr-TR" altLang="zh-TW" dirty="0" err="1" smtClean="0"/>
                  <a:t>variables</a:t>
                </a:r>
                <a:r>
                  <a:rPr lang="tr-TR" altLang="zh-TW" dirty="0" smtClean="0"/>
                  <a:t>=#</a:t>
                </a:r>
                <a:r>
                  <a:rPr lang="tr-TR" altLang="zh-TW" dirty="0" err="1" smtClean="0"/>
                  <a:t>basis</a:t>
                </a:r>
                <a:r>
                  <a:rPr lang="tr-TR" altLang="zh-TW" dirty="0" smtClean="0"/>
                  <a:t> </a:t>
                </a:r>
                <a:r>
                  <a:rPr lang="tr-TR" altLang="zh-TW" dirty="0" err="1" smtClean="0"/>
                  <a:t>vectors</a:t>
                </a:r>
                <a:r>
                  <a:rPr lang="tr-TR" altLang="zh-TW" dirty="0" smtClean="0"/>
                  <a:t> </a:t>
                </a:r>
                <a:r>
                  <a:rPr lang="tr-TR" altLang="zh-TW" dirty="0" err="1" smtClean="0"/>
                  <a:t>for</a:t>
                </a:r>
                <a:r>
                  <a:rPr lang="tr-TR" altLang="zh-TW" dirty="0" smtClean="0"/>
                  <a:t> </a:t>
                </a:r>
                <a:r>
                  <a:rPr lang="tr-TR" altLang="zh-TW" dirty="0" err="1" smtClean="0"/>
                  <a:t>soln</a:t>
                </a:r>
                <a:r>
                  <a:rPr lang="tr-TR" altLang="zh-TW" dirty="0" smtClean="0"/>
                  <a:t>. </a:t>
                </a:r>
                <a:r>
                  <a:rPr lang="tr-TR" altLang="zh-TW" dirty="0" err="1" smtClean="0"/>
                  <a:t>space</a:t>
                </a:r>
                <a:r>
                  <a:rPr lang="tr-TR" altLang="zh-TW" dirty="0" smtClean="0"/>
                  <a:t> of </a:t>
                </a:r>
                <a:r>
                  <a:rPr lang="tr-TR" altLang="zh-TW" i="1" dirty="0" err="1" smtClean="0"/>
                  <a:t>A</a:t>
                </a:r>
                <a:r>
                  <a:rPr lang="tr-TR" altLang="zh-TW" b="1" dirty="0" err="1" smtClean="0"/>
                  <a:t>x</a:t>
                </a:r>
                <a:r>
                  <a:rPr lang="tr-TR" altLang="zh-TW" dirty="0" smtClean="0"/>
                  <a:t>=</a:t>
                </a:r>
                <a:r>
                  <a:rPr lang="tr-TR" altLang="zh-TW" b="1" dirty="0" smtClean="0"/>
                  <a:t>0</a:t>
                </a:r>
                <a:r>
                  <a:rPr lang="tr-TR" altLang="zh-TW" dirty="0" smtClean="0"/>
                  <a:t>=</a:t>
                </a:r>
                <a:r>
                  <a:rPr lang="tr-TR" altLang="zh-TW" dirty="0" err="1" smtClean="0"/>
                  <a:t>nullity</a:t>
                </a:r>
                <a:endParaRPr lang="en-US" altLang="zh-TW" dirty="0" smtClean="0"/>
              </a:p>
            </p:txBody>
          </p:sp>
        </mc:Choice>
        <mc:Fallback xmlns="">
          <p:sp>
            <p:nvSpPr>
              <p:cNvPr id="199686" name="Rectangle 3"/>
              <p:cNvSpPr>
                <a:spLocks noGrp="1" noRot="1" noChangeAspect="1" noMove="1" noResize="1" noEditPoints="1" noAdjustHandles="1" noChangeArrowheads="1" noChangeShapeType="1" noTextEdit="1"/>
              </p:cNvSpPr>
              <p:nvPr>
                <p:ph type="body" idx="1"/>
              </p:nvPr>
            </p:nvSpPr>
            <p:spPr>
              <a:xfrm>
                <a:off x="457200" y="1295400"/>
                <a:ext cx="8229600" cy="4835525"/>
              </a:xfrm>
              <a:blipFill>
                <a:blip r:embed="rId3"/>
                <a:stretch>
                  <a:fillRect l="-296" t="-1261"/>
                </a:stretch>
              </a:blipFill>
            </p:spPr>
            <p:txBody>
              <a:bodyPr/>
              <a:lstStyle/>
              <a:p>
                <a:r>
                  <a:rPr lang="tr-TR">
                    <a:noFill/>
                  </a:rPr>
                  <a:t> </a:t>
                </a:r>
              </a:p>
            </p:txBody>
          </p:sp>
        </mc:Fallback>
      </mc:AlternateContent>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Theorems</a:t>
            </a:r>
            <a:endParaRPr lang="tr-TR" dirty="0"/>
          </a:p>
        </p:txBody>
      </p:sp>
      <p:sp>
        <p:nvSpPr>
          <p:cNvPr id="3" name="Content Placeholder 2"/>
          <p:cNvSpPr>
            <a:spLocks noGrp="1"/>
          </p:cNvSpPr>
          <p:nvPr>
            <p:ph idx="1"/>
          </p:nvPr>
        </p:nvSpPr>
        <p:spPr/>
        <p:txBody>
          <a:bodyPr/>
          <a:lstStyle/>
          <a:p>
            <a:pPr eaLnBrk="1" hangingPunct="1"/>
            <a:r>
              <a:rPr lang="en-US" altLang="zh-TW" dirty="0">
                <a:solidFill>
                  <a:srgbClr val="FF0000"/>
                </a:solidFill>
              </a:rPr>
              <a:t>Theorem 5.6.4</a:t>
            </a:r>
          </a:p>
          <a:p>
            <a:pPr lvl="1" eaLnBrk="1" hangingPunct="1"/>
            <a:r>
              <a:rPr lang="en-US" altLang="zh-TW" dirty="0"/>
              <a:t>If </a:t>
            </a:r>
            <a:r>
              <a:rPr lang="en-US" altLang="zh-TW" i="1" dirty="0"/>
              <a:t>A</a:t>
            </a:r>
            <a:r>
              <a:rPr lang="en-US" altLang="zh-TW" dirty="0"/>
              <a:t> is an </a:t>
            </a:r>
            <a:r>
              <a:rPr lang="en-US" altLang="zh-TW" i="1" dirty="0" err="1"/>
              <a:t>m</a:t>
            </a:r>
            <a:r>
              <a:rPr lang="en-US" altLang="zh-TW" dirty="0" err="1">
                <a:sym typeface="Symbol" panose="05050102010706020507" pitchFamily="18" charset="2"/>
              </a:rPr>
              <a:t></a:t>
            </a:r>
            <a:r>
              <a:rPr lang="en-US" altLang="zh-TW" i="1" dirty="0" err="1"/>
              <a:t>n</a:t>
            </a:r>
            <a:r>
              <a:rPr lang="en-US" altLang="zh-TW" dirty="0"/>
              <a:t> matrix, then:</a:t>
            </a:r>
          </a:p>
          <a:p>
            <a:pPr lvl="2" eaLnBrk="1" hangingPunct="1"/>
            <a:r>
              <a:rPr lang="en-US" altLang="zh-TW" dirty="0"/>
              <a:t>rank(</a:t>
            </a:r>
            <a:r>
              <a:rPr lang="en-US" altLang="zh-TW" i="1" dirty="0"/>
              <a:t>A</a:t>
            </a:r>
            <a:r>
              <a:rPr lang="en-US" altLang="zh-TW" dirty="0"/>
              <a:t>) = Number of leading variables in the solution of </a:t>
            </a:r>
            <a:r>
              <a:rPr lang="en-US" altLang="zh-TW" i="1" dirty="0"/>
              <a:t>A</a:t>
            </a:r>
            <a:r>
              <a:rPr lang="en-US" altLang="zh-TW" b="1" dirty="0"/>
              <a:t>x </a:t>
            </a:r>
            <a:r>
              <a:rPr lang="en-US" altLang="zh-TW" dirty="0"/>
              <a:t>= </a:t>
            </a:r>
            <a:r>
              <a:rPr lang="en-US" altLang="zh-TW" b="1" dirty="0"/>
              <a:t>0</a:t>
            </a:r>
            <a:r>
              <a:rPr lang="en-US" altLang="zh-TW" dirty="0"/>
              <a:t>.</a:t>
            </a:r>
          </a:p>
          <a:p>
            <a:pPr lvl="2" eaLnBrk="1" hangingPunct="1"/>
            <a:r>
              <a:rPr lang="en-US" altLang="zh-TW" dirty="0"/>
              <a:t>nullity(</a:t>
            </a:r>
            <a:r>
              <a:rPr lang="en-US" altLang="zh-TW" i="1" dirty="0"/>
              <a:t>A</a:t>
            </a:r>
            <a:r>
              <a:rPr lang="en-US" altLang="zh-TW" dirty="0"/>
              <a:t>) = Number of parameters in the general solution of </a:t>
            </a:r>
            <a:r>
              <a:rPr lang="en-US" altLang="zh-TW" i="1" dirty="0"/>
              <a:t>A</a:t>
            </a:r>
            <a:r>
              <a:rPr lang="en-US" altLang="zh-TW" b="1" dirty="0"/>
              <a:t>x </a:t>
            </a:r>
            <a:r>
              <a:rPr lang="en-US" altLang="zh-TW" dirty="0"/>
              <a:t>= </a:t>
            </a:r>
            <a:r>
              <a:rPr lang="en-US" altLang="zh-TW" b="1" dirty="0"/>
              <a:t>0</a:t>
            </a:r>
            <a:r>
              <a:rPr lang="en-US" altLang="zh-TW" dirty="0"/>
              <a:t>.</a:t>
            </a:r>
          </a:p>
          <a:p>
            <a:endParaRPr lang="tr-TR" dirty="0"/>
          </a:p>
        </p:txBody>
      </p:sp>
      <p:sp>
        <p:nvSpPr>
          <p:cNvPr id="4" name="Date Placeholder 3"/>
          <p:cNvSpPr>
            <a:spLocks noGrp="1"/>
          </p:cNvSpPr>
          <p:nvPr>
            <p:ph type="dt" sz="half" idx="10"/>
          </p:nvPr>
        </p:nvSpPr>
        <p:spPr/>
        <p:txBody>
          <a:bodyPr/>
          <a:lstStyle/>
          <a:p>
            <a:pPr>
              <a:defRPr/>
            </a:pPr>
            <a:fld id="{9E3B4006-0D0F-4C4D-9D1D-3FDC578C6677}" type="datetime1">
              <a:rPr lang="zh-TW" altLang="en-US" smtClean="0"/>
              <a:pPr>
                <a:defRPr/>
              </a:pPr>
              <a:t>2021/11/16</a:t>
            </a:fld>
            <a:endParaRPr lang="en-US" altLang="zh-TW"/>
          </a:p>
        </p:txBody>
      </p:sp>
      <p:sp>
        <p:nvSpPr>
          <p:cNvPr id="5" name="Footer Placeholder 4"/>
          <p:cNvSpPr>
            <a:spLocks noGrp="1"/>
          </p:cNvSpPr>
          <p:nvPr>
            <p:ph type="ftr" sz="quarter" idx="11"/>
          </p:nvPr>
        </p:nvSpPr>
        <p:spPr/>
        <p:txBody>
          <a:bodyPr/>
          <a:lstStyle/>
          <a:p>
            <a:pPr>
              <a:defRPr/>
            </a:pPr>
            <a:r>
              <a:rPr lang="en-US" altLang="zh-TW" smtClean="0"/>
              <a:t>Elementary Linear Algebra</a:t>
            </a:r>
            <a:endParaRPr lang="en-US" altLang="zh-TW"/>
          </a:p>
        </p:txBody>
      </p:sp>
      <p:sp>
        <p:nvSpPr>
          <p:cNvPr id="6" name="Slide Number Placeholder 5"/>
          <p:cNvSpPr>
            <a:spLocks noGrp="1"/>
          </p:cNvSpPr>
          <p:nvPr>
            <p:ph type="sldNum" sz="quarter" idx="12"/>
          </p:nvPr>
        </p:nvSpPr>
        <p:spPr/>
        <p:txBody>
          <a:bodyPr/>
          <a:lstStyle/>
          <a:p>
            <a:pPr>
              <a:defRPr/>
            </a:pPr>
            <a:fld id="{DC3B12E2-76CA-480B-8DE6-377A8982996D}" type="slidenum">
              <a:rPr lang="en-US" altLang="zh-TW" smtClean="0"/>
              <a:pPr>
                <a:defRPr/>
              </a:pPr>
              <a:t>107</a:t>
            </a:fld>
            <a:endParaRPr lang="en-US" altLang="zh-TW"/>
          </a:p>
        </p:txBody>
      </p:sp>
    </p:spTree>
    <p:extLst>
      <p:ext uri="{BB962C8B-B14F-4D97-AF65-F5344CB8AC3E}">
        <p14:creationId xmlns:p14="http://schemas.microsoft.com/office/powerpoint/2010/main" val="49975898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38A880E1-2A61-4046-8D06-7079E7EBF529}"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6" name="頁尾版面配置區 4"/>
          <p:cNvSpPr>
            <a:spLocks noGrp="1"/>
          </p:cNvSpPr>
          <p:nvPr>
            <p:ph type="ftr" sz="quarter" idx="11"/>
          </p:nvPr>
        </p:nvSpPr>
        <p:spPr/>
        <p:txBody>
          <a:bodyPr/>
          <a:lstStyle/>
          <a:p>
            <a:pPr>
              <a:defRPr/>
            </a:pPr>
            <a:r>
              <a:rPr lang="en-US" altLang="zh-TW"/>
              <a:t>Elementary Linear Algebra</a:t>
            </a:r>
          </a:p>
        </p:txBody>
      </p:sp>
      <p:sp>
        <p:nvSpPr>
          <p:cNvPr id="20173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6F0A56EF-C284-4D69-83B5-0AB0645E25CD}" type="slidenum">
              <a:rPr kumimoji="0" lang="en-US" altLang="zh-TW" sz="1200">
                <a:latin typeface="Garamond" panose="02020404030301010803" pitchFamily="18" charset="0"/>
              </a:rPr>
              <a:pPr>
                <a:spcBef>
                  <a:spcPct val="0"/>
                </a:spcBef>
                <a:buClrTx/>
                <a:buSzTx/>
                <a:buFontTx/>
                <a:buNone/>
              </a:pPr>
              <a:t>108</a:t>
            </a:fld>
            <a:endParaRPr kumimoji="0" lang="en-US" altLang="zh-TW" sz="1200">
              <a:latin typeface="Garamond" panose="02020404030301010803" pitchFamily="18" charset="0"/>
            </a:endParaRPr>
          </a:p>
        </p:txBody>
      </p:sp>
      <p:sp>
        <p:nvSpPr>
          <p:cNvPr id="201733" name="Rectangle 2"/>
          <p:cNvSpPr>
            <a:spLocks noGrp="1" noChangeArrowheads="1"/>
          </p:cNvSpPr>
          <p:nvPr>
            <p:ph type="title"/>
          </p:nvPr>
        </p:nvSpPr>
        <p:spPr/>
        <p:txBody>
          <a:bodyPr/>
          <a:lstStyle/>
          <a:p>
            <a:pPr eaLnBrk="1" hangingPunct="1"/>
            <a:r>
              <a:rPr lang="en-US" altLang="zh-TW" smtClean="0"/>
              <a:t>5-6 Example 2</a:t>
            </a:r>
            <a:br>
              <a:rPr lang="en-US" altLang="zh-TW" smtClean="0"/>
            </a:br>
            <a:r>
              <a:rPr lang="en-US" altLang="zh-TW" smtClean="0"/>
              <a:t>     (Sum of Rank and Nullity)</a:t>
            </a:r>
          </a:p>
        </p:txBody>
      </p:sp>
      <p:sp>
        <p:nvSpPr>
          <p:cNvPr id="201734" name="Rectangle 3"/>
          <p:cNvSpPr>
            <a:spLocks noGrp="1" noChangeArrowheads="1"/>
          </p:cNvSpPr>
          <p:nvPr>
            <p:ph type="body" idx="1"/>
          </p:nvPr>
        </p:nvSpPr>
        <p:spPr/>
        <p:txBody>
          <a:bodyPr/>
          <a:lstStyle/>
          <a:p>
            <a:pPr eaLnBrk="1" hangingPunct="1"/>
            <a:r>
              <a:rPr lang="en-US" altLang="zh-TW" smtClean="0"/>
              <a:t>The matrix</a:t>
            </a:r>
            <a:br>
              <a:rPr lang="en-US" altLang="zh-TW" smtClean="0"/>
            </a:br>
            <a:r>
              <a:rPr lang="en-US" altLang="zh-TW" smtClean="0"/>
              <a:t/>
            </a:r>
            <a:br>
              <a:rPr lang="en-US" altLang="zh-TW" smtClean="0"/>
            </a:br>
            <a:r>
              <a:rPr lang="en-US" altLang="zh-TW" smtClean="0"/>
              <a:t/>
            </a:r>
            <a:br>
              <a:rPr lang="en-US" altLang="zh-TW" smtClean="0"/>
            </a:br>
            <a:r>
              <a:rPr lang="en-US" altLang="zh-TW" smtClean="0"/>
              <a:t/>
            </a:r>
            <a:br>
              <a:rPr lang="en-US" altLang="zh-TW" smtClean="0"/>
            </a:br>
            <a:r>
              <a:rPr lang="en-US" altLang="zh-TW" smtClean="0"/>
              <a:t/>
            </a:r>
            <a:br>
              <a:rPr lang="en-US" altLang="zh-TW" smtClean="0"/>
            </a:br>
            <a:r>
              <a:rPr lang="en-US" altLang="zh-TW" smtClean="0"/>
              <a:t>has 6 columns, so</a:t>
            </a:r>
          </a:p>
          <a:p>
            <a:pPr algn="ctr" eaLnBrk="1" hangingPunct="1">
              <a:buFont typeface="Wingdings" panose="05000000000000000000" pitchFamily="2" charset="2"/>
              <a:buNone/>
            </a:pPr>
            <a:r>
              <a:rPr lang="en-US" altLang="zh-TW" smtClean="0"/>
              <a:t>rank(</a:t>
            </a:r>
            <a:r>
              <a:rPr lang="en-US" altLang="zh-TW" i="1" smtClean="0"/>
              <a:t>A</a:t>
            </a:r>
            <a:r>
              <a:rPr lang="en-US" altLang="zh-TW" smtClean="0"/>
              <a:t>) + nullity(</a:t>
            </a:r>
            <a:r>
              <a:rPr lang="en-US" altLang="zh-TW" i="1" smtClean="0"/>
              <a:t>A</a:t>
            </a:r>
            <a:r>
              <a:rPr lang="en-US" altLang="zh-TW" smtClean="0"/>
              <a:t>) = 6</a:t>
            </a:r>
          </a:p>
          <a:p>
            <a:pPr eaLnBrk="1" hangingPunct="1"/>
            <a:r>
              <a:rPr lang="en-US" altLang="zh-TW" smtClean="0"/>
              <a:t>This is consistent with the previous example, where we showed that</a:t>
            </a:r>
          </a:p>
          <a:p>
            <a:pPr algn="ctr" eaLnBrk="1" hangingPunct="1">
              <a:buFont typeface="Wingdings" panose="05000000000000000000" pitchFamily="2" charset="2"/>
              <a:buNone/>
            </a:pPr>
            <a:r>
              <a:rPr lang="en-US" altLang="zh-TW" smtClean="0"/>
              <a:t>rank(</a:t>
            </a:r>
            <a:r>
              <a:rPr lang="en-US" altLang="zh-TW" i="1" smtClean="0"/>
              <a:t>A</a:t>
            </a:r>
            <a:r>
              <a:rPr lang="en-US" altLang="zh-TW" smtClean="0"/>
              <a:t>) = 2	and	nullity(</a:t>
            </a:r>
            <a:r>
              <a:rPr lang="en-US" altLang="zh-TW" i="1" smtClean="0"/>
              <a:t>A</a:t>
            </a:r>
            <a:r>
              <a:rPr lang="en-US" altLang="zh-TW" smtClean="0"/>
              <a:t>) = 4</a:t>
            </a:r>
          </a:p>
        </p:txBody>
      </p:sp>
      <p:graphicFrame>
        <p:nvGraphicFramePr>
          <p:cNvPr id="201735" name="Object 4"/>
          <p:cNvGraphicFramePr>
            <a:graphicFrameLocks noChangeAspect="1"/>
          </p:cNvGraphicFramePr>
          <p:nvPr/>
        </p:nvGraphicFramePr>
        <p:xfrm>
          <a:off x="2562225" y="1993900"/>
          <a:ext cx="3810000" cy="1725613"/>
        </p:xfrm>
        <a:graphic>
          <a:graphicData uri="http://schemas.openxmlformats.org/presentationml/2006/ole">
            <mc:AlternateContent xmlns:mc="http://schemas.openxmlformats.org/markup-compatibility/2006">
              <mc:Choice xmlns:v="urn:schemas-microsoft-com:vml" Requires="v">
                <p:oleObj spid="_x0000_s201841" name="Equation" r:id="rId4" imgW="2019300" imgH="914400" progId="Equation.DSMT4">
                  <p:embed/>
                </p:oleObj>
              </mc:Choice>
              <mc:Fallback>
                <p:oleObj name="Equation" r:id="rId4" imgW="2019300" imgH="9144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2225" y="1993900"/>
                        <a:ext cx="3810000" cy="172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485CEC71-8DDD-49ED-9606-37B99EC6CD5C}"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20378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9EA250BE-E2A4-4188-B9DE-AB817FC4FFCC}" type="slidenum">
              <a:rPr kumimoji="0" lang="en-US" altLang="zh-TW" sz="1200">
                <a:latin typeface="Garamond" panose="02020404030301010803" pitchFamily="18" charset="0"/>
              </a:rPr>
              <a:pPr>
                <a:spcBef>
                  <a:spcPct val="0"/>
                </a:spcBef>
                <a:buClrTx/>
                <a:buSzTx/>
                <a:buFontTx/>
                <a:buNone/>
              </a:pPr>
              <a:t>109</a:t>
            </a:fld>
            <a:endParaRPr kumimoji="0" lang="en-US" altLang="zh-TW" sz="1200">
              <a:latin typeface="Garamond" panose="02020404030301010803" pitchFamily="18" charset="0"/>
            </a:endParaRPr>
          </a:p>
        </p:txBody>
      </p:sp>
      <p:sp>
        <p:nvSpPr>
          <p:cNvPr id="203781" name="Rectangle 2"/>
          <p:cNvSpPr>
            <a:spLocks noGrp="1" noChangeArrowheads="1"/>
          </p:cNvSpPr>
          <p:nvPr>
            <p:ph type="title"/>
          </p:nvPr>
        </p:nvSpPr>
        <p:spPr/>
        <p:txBody>
          <a:bodyPr/>
          <a:lstStyle/>
          <a:p>
            <a:pPr eaLnBrk="1" hangingPunct="1"/>
            <a:r>
              <a:rPr lang="en-US" altLang="zh-TW" smtClean="0"/>
              <a:t>5-6 Example </a:t>
            </a:r>
          </a:p>
        </p:txBody>
      </p:sp>
      <p:sp>
        <p:nvSpPr>
          <p:cNvPr id="203782" name="Rectangle 3"/>
          <p:cNvSpPr>
            <a:spLocks noGrp="1" noChangeArrowheads="1"/>
          </p:cNvSpPr>
          <p:nvPr>
            <p:ph type="body" idx="1"/>
          </p:nvPr>
        </p:nvSpPr>
        <p:spPr/>
        <p:txBody>
          <a:bodyPr/>
          <a:lstStyle/>
          <a:p>
            <a:pPr eaLnBrk="1" hangingPunct="1"/>
            <a:r>
              <a:rPr lang="en-US" altLang="zh-TW" dirty="0" smtClean="0"/>
              <a:t>Find the number of parameters in the general solution of </a:t>
            </a:r>
            <a:r>
              <a:rPr lang="en-US" altLang="zh-TW" i="1" dirty="0" smtClean="0"/>
              <a:t>A</a:t>
            </a:r>
            <a:r>
              <a:rPr lang="en-US" altLang="zh-TW" b="1" dirty="0" smtClean="0"/>
              <a:t>x </a:t>
            </a:r>
            <a:r>
              <a:rPr lang="en-US" altLang="zh-TW" dirty="0" smtClean="0"/>
              <a:t>= </a:t>
            </a:r>
            <a:r>
              <a:rPr lang="en-US" altLang="zh-TW" b="1" dirty="0" smtClean="0"/>
              <a:t>0</a:t>
            </a:r>
            <a:r>
              <a:rPr lang="en-US" altLang="zh-TW" dirty="0" smtClean="0"/>
              <a:t> if </a:t>
            </a:r>
            <a:r>
              <a:rPr lang="en-US" altLang="zh-TW" i="1" dirty="0" smtClean="0"/>
              <a:t>A</a:t>
            </a:r>
            <a:r>
              <a:rPr lang="en-US" altLang="zh-TW" dirty="0" smtClean="0"/>
              <a:t> is a 5</a:t>
            </a:r>
            <a:r>
              <a:rPr lang="en-US" altLang="zh-TW" dirty="0" smtClean="0">
                <a:sym typeface="Symbol" panose="05050102010706020507" pitchFamily="18" charset="2"/>
              </a:rPr>
              <a:t></a:t>
            </a:r>
            <a:r>
              <a:rPr lang="en-US" altLang="zh-TW" dirty="0" smtClean="0"/>
              <a:t>7 matrix of rank 3.</a:t>
            </a:r>
          </a:p>
          <a:p>
            <a:pPr eaLnBrk="1" hangingPunct="1"/>
            <a:endParaRPr lang="en-US" altLang="zh-TW" dirty="0" smtClean="0"/>
          </a:p>
          <a:p>
            <a:pPr eaLnBrk="1" hangingPunct="1"/>
            <a:r>
              <a:rPr lang="en-US" altLang="zh-TW" dirty="0" smtClean="0"/>
              <a:t>Solution: </a:t>
            </a:r>
            <a:endParaRPr lang="tr-TR" altLang="zh-TW" dirty="0" smtClean="0"/>
          </a:p>
          <a:p>
            <a:pPr lvl="1" eaLnBrk="1" hangingPunct="1"/>
            <a:r>
              <a:rPr lang="tr-TR" altLang="zh-TW" dirty="0" smtClean="0"/>
              <a:t>n=7</a:t>
            </a:r>
            <a:endParaRPr lang="en-US" altLang="zh-TW" dirty="0" smtClean="0"/>
          </a:p>
          <a:p>
            <a:pPr lvl="1" eaLnBrk="1" hangingPunct="1"/>
            <a:r>
              <a:rPr lang="en-US" altLang="zh-TW" sz="2400" dirty="0" smtClean="0"/>
              <a:t>nullity(</a:t>
            </a:r>
            <a:r>
              <a:rPr lang="en-US" altLang="zh-TW" sz="2400" i="1" dirty="0" smtClean="0"/>
              <a:t>A</a:t>
            </a:r>
            <a:r>
              <a:rPr lang="en-US" altLang="zh-TW" sz="2400" dirty="0" smtClean="0"/>
              <a:t>) = </a:t>
            </a:r>
            <a:r>
              <a:rPr lang="en-US" altLang="zh-TW" sz="2400" i="1" dirty="0" smtClean="0"/>
              <a:t>n</a:t>
            </a:r>
            <a:r>
              <a:rPr lang="en-US" altLang="zh-TW" sz="2400" dirty="0" smtClean="0"/>
              <a:t> – rank(</a:t>
            </a:r>
            <a:r>
              <a:rPr lang="en-US" altLang="zh-TW" sz="2400" i="1" dirty="0" smtClean="0"/>
              <a:t>A</a:t>
            </a:r>
            <a:r>
              <a:rPr lang="en-US" altLang="zh-TW" sz="2400" dirty="0" smtClean="0"/>
              <a:t>) = 7 – 3 = 4</a:t>
            </a:r>
          </a:p>
          <a:p>
            <a:pPr lvl="1" eaLnBrk="1" hangingPunct="1"/>
            <a:r>
              <a:rPr lang="en-US" altLang="zh-TW" sz="2400" dirty="0" smtClean="0"/>
              <a:t>Thus, there are four parameters.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版面配置區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46FD2599-B1B2-462C-B856-3C3C50127B75}"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6" name="頁尾版面配置區 5"/>
          <p:cNvSpPr>
            <a:spLocks noGrp="1"/>
          </p:cNvSpPr>
          <p:nvPr>
            <p:ph type="ftr" sz="quarter" idx="11"/>
          </p:nvPr>
        </p:nvSpPr>
        <p:spPr/>
        <p:txBody>
          <a:bodyPr/>
          <a:lstStyle/>
          <a:p>
            <a:pPr>
              <a:defRPr/>
            </a:pPr>
            <a:r>
              <a:rPr lang="en-US" altLang="zh-TW"/>
              <a:t>Elementary Linear Algebra</a:t>
            </a:r>
          </a:p>
        </p:txBody>
      </p:sp>
      <p:sp>
        <p:nvSpPr>
          <p:cNvPr id="25604"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AA4694F8-EFC2-4316-8061-2246618D500E}" type="slidenum">
              <a:rPr kumimoji="0" lang="en-US" altLang="zh-TW" sz="1200">
                <a:latin typeface="Garamond" panose="02020404030301010803" pitchFamily="18" charset="0"/>
              </a:rPr>
              <a:pPr>
                <a:spcBef>
                  <a:spcPct val="0"/>
                </a:spcBef>
                <a:buClrTx/>
                <a:buSzTx/>
                <a:buFontTx/>
                <a:buNone/>
              </a:pPr>
              <a:t>11</a:t>
            </a:fld>
            <a:endParaRPr kumimoji="0" lang="en-US" altLang="zh-TW" sz="1200">
              <a:latin typeface="Garamond" panose="02020404030301010803" pitchFamily="18" charset="0"/>
            </a:endParaRPr>
          </a:p>
        </p:txBody>
      </p:sp>
      <p:sp>
        <p:nvSpPr>
          <p:cNvPr id="25605" name="Rectangle 2"/>
          <p:cNvSpPr>
            <a:spLocks noGrp="1" noChangeArrowheads="1"/>
          </p:cNvSpPr>
          <p:nvPr>
            <p:ph type="title"/>
          </p:nvPr>
        </p:nvSpPr>
        <p:spPr/>
        <p:txBody>
          <a:bodyPr/>
          <a:lstStyle/>
          <a:p>
            <a:pPr eaLnBrk="1" hangingPunct="1"/>
            <a:r>
              <a:rPr lang="en-US" altLang="zh-TW" sz="3800" smtClean="0"/>
              <a:t>5-1 Example 4</a:t>
            </a:r>
            <a:br>
              <a:rPr lang="en-US" altLang="zh-TW" sz="3800" smtClean="0"/>
            </a:br>
            <a:r>
              <a:rPr lang="en-US" altLang="zh-TW" sz="3800" smtClean="0"/>
              <a:t>(Vector Space of Real-Valued Functions)</a:t>
            </a:r>
          </a:p>
        </p:txBody>
      </p:sp>
      <p:sp>
        <p:nvSpPr>
          <p:cNvPr id="25606" name="Rectangle 3"/>
          <p:cNvSpPr>
            <a:spLocks noGrp="1" noChangeArrowheads="1"/>
          </p:cNvSpPr>
          <p:nvPr>
            <p:ph type="body" sz="half" idx="1"/>
          </p:nvPr>
        </p:nvSpPr>
        <p:spPr>
          <a:xfrm>
            <a:off x="228600" y="1828800"/>
            <a:ext cx="5638800" cy="4302125"/>
          </a:xfrm>
        </p:spPr>
        <p:txBody>
          <a:bodyPr/>
          <a:lstStyle/>
          <a:p>
            <a:pPr eaLnBrk="1" hangingPunct="1">
              <a:lnSpc>
                <a:spcPct val="80000"/>
              </a:lnSpc>
            </a:pPr>
            <a:r>
              <a:rPr lang="en-US" altLang="zh-TW" sz="2400" smtClean="0"/>
              <a:t>Let </a:t>
            </a:r>
            <a:r>
              <a:rPr lang="en-US" altLang="zh-TW" sz="2400" i="1" smtClean="0"/>
              <a:t>V</a:t>
            </a:r>
            <a:r>
              <a:rPr lang="en-US" altLang="zh-TW" sz="2400" smtClean="0"/>
              <a:t> be the set of real-valued functions defined on the entire real line (-</a:t>
            </a:r>
            <a:r>
              <a:rPr lang="en-US" altLang="zh-TW" sz="2400" smtClean="0">
                <a:sym typeface="Symbol" panose="05050102010706020507" pitchFamily="18" charset="2"/>
              </a:rPr>
              <a:t></a:t>
            </a:r>
            <a:r>
              <a:rPr lang="en-US" altLang="zh-TW" sz="2400" smtClean="0"/>
              <a:t>,</a:t>
            </a:r>
            <a:r>
              <a:rPr lang="en-US" altLang="zh-TW" sz="2400" smtClean="0">
                <a:sym typeface="Symbol" panose="05050102010706020507" pitchFamily="18" charset="2"/>
              </a:rPr>
              <a:t></a:t>
            </a:r>
            <a:r>
              <a:rPr lang="en-US" altLang="zh-TW" sz="2400" smtClean="0"/>
              <a:t>).</a:t>
            </a:r>
          </a:p>
          <a:p>
            <a:pPr eaLnBrk="1" hangingPunct="1">
              <a:lnSpc>
                <a:spcPct val="80000"/>
              </a:lnSpc>
              <a:buFont typeface="Wingdings" panose="05000000000000000000" pitchFamily="2" charset="2"/>
              <a:buNone/>
            </a:pPr>
            <a:endParaRPr lang="en-US" altLang="zh-TW" sz="2400" smtClean="0"/>
          </a:p>
          <a:p>
            <a:pPr eaLnBrk="1" hangingPunct="1">
              <a:lnSpc>
                <a:spcPct val="80000"/>
              </a:lnSpc>
            </a:pPr>
            <a:r>
              <a:rPr lang="en-US" altLang="zh-TW" sz="2400" smtClean="0"/>
              <a:t>If </a:t>
            </a:r>
            <a:r>
              <a:rPr lang="en-US" altLang="zh-TW" sz="2400" b="1" smtClean="0"/>
              <a:t>f</a:t>
            </a:r>
            <a:r>
              <a:rPr lang="en-US" altLang="zh-TW" sz="2400" smtClean="0"/>
              <a:t> = </a:t>
            </a:r>
            <a:r>
              <a:rPr lang="en-US" altLang="zh-TW" sz="2400" i="1" smtClean="0"/>
              <a:t>f </a:t>
            </a:r>
            <a:r>
              <a:rPr lang="en-US" altLang="zh-TW" sz="2400" smtClean="0"/>
              <a:t>(</a:t>
            </a:r>
            <a:r>
              <a:rPr lang="en-US" altLang="zh-TW" sz="2400" i="1" smtClean="0"/>
              <a:t>x</a:t>
            </a:r>
            <a:r>
              <a:rPr lang="en-US" altLang="zh-TW" sz="2400" smtClean="0"/>
              <a:t>) and </a:t>
            </a:r>
            <a:r>
              <a:rPr lang="en-US" altLang="zh-TW" sz="2400" b="1" smtClean="0"/>
              <a:t>g</a:t>
            </a:r>
            <a:r>
              <a:rPr lang="en-US" altLang="zh-TW" sz="2400" smtClean="0"/>
              <a:t> = </a:t>
            </a:r>
            <a:r>
              <a:rPr lang="en-US" altLang="zh-TW" sz="2400" i="1" smtClean="0"/>
              <a:t>g</a:t>
            </a:r>
            <a:r>
              <a:rPr lang="en-US" altLang="zh-TW" sz="2400" smtClean="0"/>
              <a:t> (</a:t>
            </a:r>
            <a:r>
              <a:rPr lang="en-US" altLang="zh-TW" sz="2400" i="1" smtClean="0"/>
              <a:t>x</a:t>
            </a:r>
            <a:r>
              <a:rPr lang="en-US" altLang="zh-TW" sz="2400" smtClean="0"/>
              <a:t>) are two such functions and </a:t>
            </a:r>
            <a:r>
              <a:rPr lang="en-US" altLang="zh-TW" sz="2400" i="1" smtClean="0"/>
              <a:t>k</a:t>
            </a:r>
            <a:r>
              <a:rPr lang="en-US" altLang="zh-TW" sz="2400" smtClean="0"/>
              <a:t> is any real number</a:t>
            </a:r>
          </a:p>
          <a:p>
            <a:pPr lvl="1" eaLnBrk="1" hangingPunct="1">
              <a:lnSpc>
                <a:spcPct val="80000"/>
              </a:lnSpc>
            </a:pPr>
            <a:r>
              <a:rPr lang="en-US" altLang="zh-TW" sz="2200" smtClean="0"/>
              <a:t>The sum function : (</a:t>
            </a:r>
            <a:r>
              <a:rPr lang="en-US" altLang="zh-TW" sz="2200" b="1" smtClean="0"/>
              <a:t>f </a:t>
            </a:r>
            <a:r>
              <a:rPr lang="en-US" altLang="zh-TW" sz="2200" smtClean="0"/>
              <a:t>+ </a:t>
            </a:r>
            <a:r>
              <a:rPr lang="en-US" altLang="zh-TW" sz="2200" b="1" smtClean="0"/>
              <a:t>g</a:t>
            </a:r>
            <a:r>
              <a:rPr lang="en-US" altLang="zh-TW" sz="2200" smtClean="0"/>
              <a:t>)(</a:t>
            </a:r>
            <a:r>
              <a:rPr lang="en-US" altLang="zh-TW" sz="2200" i="1" smtClean="0"/>
              <a:t>x</a:t>
            </a:r>
            <a:r>
              <a:rPr lang="en-US" altLang="zh-TW" sz="2200" smtClean="0"/>
              <a:t>) = f (</a:t>
            </a:r>
            <a:r>
              <a:rPr lang="en-US" altLang="zh-TW" sz="2200" i="1" smtClean="0"/>
              <a:t>x</a:t>
            </a:r>
            <a:r>
              <a:rPr lang="en-US" altLang="zh-TW" sz="2200" smtClean="0"/>
              <a:t>) + g (</a:t>
            </a:r>
            <a:r>
              <a:rPr lang="en-US" altLang="zh-TW" sz="2200" i="1" smtClean="0"/>
              <a:t>x</a:t>
            </a:r>
            <a:r>
              <a:rPr lang="en-US" altLang="zh-TW" sz="2200" smtClean="0"/>
              <a:t>) </a:t>
            </a:r>
          </a:p>
          <a:p>
            <a:pPr lvl="1" eaLnBrk="1" hangingPunct="1">
              <a:lnSpc>
                <a:spcPct val="80000"/>
              </a:lnSpc>
            </a:pPr>
            <a:r>
              <a:rPr lang="en-US" altLang="zh-TW" sz="2200" smtClean="0"/>
              <a:t>The scalar multiple </a:t>
            </a:r>
            <a:r>
              <a:rPr lang="en-US" altLang="zh-TW" sz="2200" b="1" smtClean="0"/>
              <a:t>: </a:t>
            </a:r>
            <a:r>
              <a:rPr lang="en-US" altLang="zh-TW" sz="2200" smtClean="0"/>
              <a:t> (</a:t>
            </a:r>
            <a:r>
              <a:rPr lang="en-US" altLang="zh-TW" sz="2200" i="1" smtClean="0"/>
              <a:t>k</a:t>
            </a:r>
            <a:r>
              <a:rPr lang="en-US" altLang="zh-TW" sz="2200" smtClean="0"/>
              <a:t> </a:t>
            </a:r>
            <a:r>
              <a:rPr lang="en-US" altLang="zh-TW" sz="2200" b="1" smtClean="0"/>
              <a:t>f</a:t>
            </a:r>
            <a:r>
              <a:rPr lang="en-US" altLang="zh-TW" sz="2200" smtClean="0"/>
              <a:t>)(</a:t>
            </a:r>
            <a:r>
              <a:rPr lang="en-US" altLang="zh-TW" sz="2200" i="1" smtClean="0"/>
              <a:t>x</a:t>
            </a:r>
            <a:r>
              <a:rPr lang="en-US" altLang="zh-TW" sz="2200" smtClean="0"/>
              <a:t>)=</a:t>
            </a:r>
            <a:r>
              <a:rPr lang="en-US" altLang="zh-TW" sz="2200" i="1" smtClean="0"/>
              <a:t>k</a:t>
            </a:r>
            <a:r>
              <a:rPr lang="en-US" altLang="zh-TW" sz="2200" smtClean="0"/>
              <a:t> f(</a:t>
            </a:r>
            <a:r>
              <a:rPr lang="en-US" altLang="zh-TW" sz="2200" i="1" smtClean="0"/>
              <a:t>x</a:t>
            </a:r>
            <a:r>
              <a:rPr lang="en-US" altLang="zh-TW" sz="2000" smtClean="0"/>
              <a:t>).</a:t>
            </a:r>
          </a:p>
          <a:p>
            <a:pPr eaLnBrk="1" hangingPunct="1">
              <a:lnSpc>
                <a:spcPct val="80000"/>
              </a:lnSpc>
            </a:pPr>
            <a:endParaRPr lang="en-US" altLang="zh-TW" sz="2400" smtClean="0"/>
          </a:p>
          <a:p>
            <a:pPr eaLnBrk="1" hangingPunct="1">
              <a:lnSpc>
                <a:spcPct val="80000"/>
              </a:lnSpc>
            </a:pPr>
            <a:r>
              <a:rPr lang="en-US" altLang="zh-TW" sz="2400" smtClean="0"/>
              <a:t>In other words, the value of the function </a:t>
            </a:r>
            <a:r>
              <a:rPr lang="en-US" altLang="zh-TW" sz="2400" b="1" smtClean="0"/>
              <a:t>f </a:t>
            </a:r>
            <a:r>
              <a:rPr lang="en-US" altLang="zh-TW" sz="2400" smtClean="0"/>
              <a:t>+ </a:t>
            </a:r>
            <a:r>
              <a:rPr lang="en-US" altLang="zh-TW" sz="2400" b="1" smtClean="0"/>
              <a:t>g</a:t>
            </a:r>
            <a:r>
              <a:rPr lang="en-US" altLang="zh-TW" sz="2400" smtClean="0"/>
              <a:t> at </a:t>
            </a:r>
            <a:r>
              <a:rPr lang="en-US" altLang="zh-TW" sz="2400" i="1" smtClean="0"/>
              <a:t>x</a:t>
            </a:r>
            <a:r>
              <a:rPr lang="en-US" altLang="zh-TW" sz="2400" smtClean="0"/>
              <a:t> is obtained by adding together the values of </a:t>
            </a:r>
            <a:r>
              <a:rPr lang="en-US" altLang="zh-TW" sz="2400" b="1" smtClean="0"/>
              <a:t>f</a:t>
            </a:r>
            <a:r>
              <a:rPr lang="en-US" altLang="zh-TW" sz="2400" smtClean="0"/>
              <a:t> and </a:t>
            </a:r>
            <a:r>
              <a:rPr lang="en-US" altLang="zh-TW" sz="2400" b="1" smtClean="0"/>
              <a:t>g</a:t>
            </a:r>
            <a:r>
              <a:rPr lang="en-US" altLang="zh-TW" sz="2400" smtClean="0"/>
              <a:t> at </a:t>
            </a:r>
            <a:r>
              <a:rPr lang="en-US" altLang="zh-TW" sz="2400" i="1" smtClean="0"/>
              <a:t>x </a:t>
            </a:r>
            <a:r>
              <a:rPr lang="en-US" altLang="zh-TW" sz="2400" smtClean="0"/>
              <a:t>(Figure 5.1.1 a).</a:t>
            </a:r>
          </a:p>
        </p:txBody>
      </p:sp>
      <p:pic>
        <p:nvPicPr>
          <p:cNvPr id="25607" name="Picture 5"/>
          <p:cNvPicPr>
            <a:picLocks noChangeAspect="1" noChangeArrowheads="1"/>
          </p:cNvPicPr>
          <p:nvPr/>
        </p:nvPicPr>
        <p:blipFill>
          <a:blip r:embed="rId3">
            <a:extLst>
              <a:ext uri="{28A0092B-C50C-407E-A947-70E740481C1C}">
                <a14:useLocalDpi xmlns:a14="http://schemas.microsoft.com/office/drawing/2010/main" val="0"/>
              </a:ext>
            </a:extLst>
          </a:blip>
          <a:srcRect b="66228"/>
          <a:stretch>
            <a:fillRect/>
          </a:stretch>
        </p:blipFill>
        <p:spPr bwMode="auto">
          <a:xfrm>
            <a:off x="6096000" y="2895600"/>
            <a:ext cx="2797175"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3B67B564-EF84-4A55-B0C9-FAB2EFBD6FE9}"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25" name="頁尾版面配置區 4"/>
          <p:cNvSpPr>
            <a:spLocks noGrp="1"/>
          </p:cNvSpPr>
          <p:nvPr>
            <p:ph type="ftr" sz="quarter" idx="11"/>
          </p:nvPr>
        </p:nvSpPr>
        <p:spPr/>
        <p:txBody>
          <a:bodyPr/>
          <a:lstStyle/>
          <a:p>
            <a:pPr>
              <a:defRPr/>
            </a:pPr>
            <a:r>
              <a:rPr lang="en-US" altLang="zh-TW"/>
              <a:t>Elementary Linear Algebra</a:t>
            </a:r>
          </a:p>
        </p:txBody>
      </p:sp>
      <p:sp>
        <p:nvSpPr>
          <p:cNvPr id="20582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DCC5E185-785D-43F2-9A7D-806DEEE14C70}" type="slidenum">
              <a:rPr kumimoji="0" lang="en-US" altLang="zh-TW" sz="1200">
                <a:latin typeface="Garamond" panose="02020404030301010803" pitchFamily="18" charset="0"/>
              </a:rPr>
              <a:pPr>
                <a:spcBef>
                  <a:spcPct val="0"/>
                </a:spcBef>
                <a:buClrTx/>
                <a:buSzTx/>
                <a:buFontTx/>
                <a:buNone/>
              </a:pPr>
              <a:t>110</a:t>
            </a:fld>
            <a:endParaRPr kumimoji="0" lang="en-US" altLang="zh-TW" sz="1200">
              <a:latin typeface="Garamond" panose="02020404030301010803" pitchFamily="18" charset="0"/>
            </a:endParaRPr>
          </a:p>
        </p:txBody>
      </p:sp>
      <p:sp>
        <p:nvSpPr>
          <p:cNvPr id="205829" name="Rectangle 2"/>
          <p:cNvSpPr>
            <a:spLocks noGrp="1" noChangeArrowheads="1"/>
          </p:cNvSpPr>
          <p:nvPr>
            <p:ph type="title"/>
          </p:nvPr>
        </p:nvSpPr>
        <p:spPr>
          <a:xfrm>
            <a:off x="381000" y="228600"/>
            <a:ext cx="8763000" cy="1139825"/>
          </a:xfrm>
        </p:spPr>
        <p:txBody>
          <a:bodyPr/>
          <a:lstStyle/>
          <a:p>
            <a:pPr eaLnBrk="1" hangingPunct="1"/>
            <a:r>
              <a:rPr lang="en-US" altLang="zh-TW" smtClean="0"/>
              <a:t>5-6 Dimensions of Fundamental Spaces</a:t>
            </a:r>
          </a:p>
        </p:txBody>
      </p:sp>
      <p:sp>
        <p:nvSpPr>
          <p:cNvPr id="205830" name="Rectangle 3"/>
          <p:cNvSpPr>
            <a:spLocks noGrp="1" noChangeArrowheads="1"/>
          </p:cNvSpPr>
          <p:nvPr>
            <p:ph type="body" idx="1"/>
          </p:nvPr>
        </p:nvSpPr>
        <p:spPr/>
        <p:txBody>
          <a:bodyPr/>
          <a:lstStyle/>
          <a:p>
            <a:pPr eaLnBrk="1" hangingPunct="1"/>
            <a:r>
              <a:rPr lang="en-US" altLang="zh-TW" dirty="0" smtClean="0"/>
              <a:t>Suppose that </a:t>
            </a:r>
            <a:r>
              <a:rPr lang="en-US" altLang="zh-TW" i="1" dirty="0" smtClean="0"/>
              <a:t>A</a:t>
            </a:r>
            <a:r>
              <a:rPr lang="en-US" altLang="zh-TW" dirty="0" smtClean="0"/>
              <a:t> is an </a:t>
            </a:r>
            <a:r>
              <a:rPr lang="en-US" altLang="zh-TW" i="1" dirty="0" err="1" smtClean="0"/>
              <a:t>m</a:t>
            </a:r>
            <a:r>
              <a:rPr lang="en-US" altLang="zh-TW" dirty="0" err="1" smtClean="0">
                <a:sym typeface="Symbol" panose="05050102010706020507" pitchFamily="18" charset="2"/>
              </a:rPr>
              <a:t></a:t>
            </a:r>
            <a:r>
              <a:rPr lang="en-US" altLang="zh-TW" i="1" dirty="0" err="1" smtClean="0"/>
              <a:t>n</a:t>
            </a:r>
            <a:r>
              <a:rPr lang="en-US" altLang="zh-TW" dirty="0" smtClean="0"/>
              <a:t> matrix of rank </a:t>
            </a:r>
            <a:r>
              <a:rPr lang="en-US" altLang="zh-TW" i="1" dirty="0" smtClean="0"/>
              <a:t>r</a:t>
            </a:r>
            <a:r>
              <a:rPr lang="en-US" altLang="zh-TW" dirty="0" smtClean="0"/>
              <a:t>, then</a:t>
            </a:r>
          </a:p>
          <a:p>
            <a:pPr lvl="1" eaLnBrk="1" hangingPunct="1"/>
            <a:r>
              <a:rPr lang="en-US" altLang="zh-TW" i="1" dirty="0" smtClean="0"/>
              <a:t>A</a:t>
            </a:r>
            <a:r>
              <a:rPr lang="en-US" altLang="zh-TW" i="1" baseline="30000" dirty="0" smtClean="0"/>
              <a:t>T</a:t>
            </a:r>
            <a:r>
              <a:rPr lang="en-US" altLang="zh-TW" i="1" dirty="0" smtClean="0"/>
              <a:t> </a:t>
            </a:r>
            <a:r>
              <a:rPr lang="en-US" altLang="zh-TW" dirty="0" smtClean="0"/>
              <a:t>is an </a:t>
            </a:r>
            <a:r>
              <a:rPr lang="en-US" altLang="zh-TW" i="1" dirty="0" err="1" smtClean="0"/>
              <a:t>n</a:t>
            </a:r>
            <a:r>
              <a:rPr lang="en-US" altLang="zh-TW" dirty="0" err="1" smtClean="0">
                <a:sym typeface="Symbol" panose="05050102010706020507" pitchFamily="18" charset="2"/>
              </a:rPr>
              <a:t></a:t>
            </a:r>
            <a:r>
              <a:rPr lang="en-US" altLang="zh-TW" i="1" dirty="0" err="1" smtClean="0"/>
              <a:t>m</a:t>
            </a:r>
            <a:r>
              <a:rPr lang="en-US" altLang="zh-TW" smtClean="0"/>
              <a:t> matrix of rank </a:t>
            </a:r>
            <a:r>
              <a:rPr lang="en-US" altLang="zh-TW" i="1" smtClean="0"/>
              <a:t>r</a:t>
            </a:r>
            <a:r>
              <a:rPr lang="en-US" altLang="zh-TW" smtClean="0"/>
              <a:t> by Theorem 5.6.2</a:t>
            </a:r>
          </a:p>
          <a:p>
            <a:pPr lvl="1" eaLnBrk="1" hangingPunct="1"/>
            <a:r>
              <a:rPr lang="en-US" altLang="zh-TW" dirty="0" smtClean="0"/>
              <a:t>nullity(</a:t>
            </a:r>
            <a:r>
              <a:rPr lang="en-US" altLang="zh-TW" i="1" dirty="0" smtClean="0"/>
              <a:t>A</a:t>
            </a:r>
            <a:r>
              <a:rPr lang="en-US" altLang="zh-TW" dirty="0" smtClean="0"/>
              <a:t>) = </a:t>
            </a:r>
            <a:r>
              <a:rPr lang="en-US" altLang="zh-TW" i="1" dirty="0" smtClean="0"/>
              <a:t>n</a:t>
            </a:r>
            <a:r>
              <a:rPr lang="en-US" altLang="zh-TW" dirty="0" smtClean="0"/>
              <a:t> – </a:t>
            </a:r>
            <a:r>
              <a:rPr lang="en-US" altLang="zh-TW" i="1" dirty="0" smtClean="0"/>
              <a:t>r</a:t>
            </a:r>
            <a:r>
              <a:rPr lang="en-US" altLang="zh-TW" dirty="0" smtClean="0"/>
              <a:t>, nullity(</a:t>
            </a:r>
            <a:r>
              <a:rPr lang="en-US" altLang="zh-TW" i="1" dirty="0" smtClean="0"/>
              <a:t>A</a:t>
            </a:r>
            <a:r>
              <a:rPr lang="en-US" altLang="zh-TW" i="1" baseline="30000" dirty="0" smtClean="0"/>
              <a:t>T</a:t>
            </a:r>
            <a:r>
              <a:rPr lang="en-US" altLang="zh-TW" dirty="0" smtClean="0"/>
              <a:t>) = </a:t>
            </a:r>
            <a:r>
              <a:rPr lang="en-US" altLang="zh-TW" i="1" dirty="0" smtClean="0"/>
              <a:t>m</a:t>
            </a:r>
            <a:r>
              <a:rPr lang="en-US" altLang="zh-TW" dirty="0" smtClean="0"/>
              <a:t> – </a:t>
            </a:r>
            <a:r>
              <a:rPr lang="en-US" altLang="zh-TW" i="1" dirty="0" smtClean="0"/>
              <a:t>r</a:t>
            </a:r>
            <a:r>
              <a:rPr lang="en-US" altLang="zh-TW" dirty="0" smtClean="0"/>
              <a:t> by Theorem 5.6.3</a:t>
            </a:r>
          </a:p>
        </p:txBody>
      </p:sp>
      <p:graphicFrame>
        <p:nvGraphicFramePr>
          <p:cNvPr id="727075" name="Group 35"/>
          <p:cNvGraphicFramePr>
            <a:graphicFrameLocks noGrp="1"/>
          </p:cNvGraphicFramePr>
          <p:nvPr/>
        </p:nvGraphicFramePr>
        <p:xfrm>
          <a:off x="1981200" y="3352800"/>
          <a:ext cx="5029200" cy="2163884"/>
        </p:xfrm>
        <a:graphic>
          <a:graphicData uri="http://schemas.openxmlformats.org/drawingml/2006/table">
            <a:tbl>
              <a:tblPr/>
              <a:tblGrid>
                <a:gridCol w="2608263">
                  <a:extLst>
                    <a:ext uri="{9D8B030D-6E8A-4147-A177-3AD203B41FA5}">
                      <a16:colId xmlns:a16="http://schemas.microsoft.com/office/drawing/2014/main" val="20000"/>
                    </a:ext>
                  </a:extLst>
                </a:gridCol>
                <a:gridCol w="2420937">
                  <a:extLst>
                    <a:ext uri="{9D8B030D-6E8A-4147-A177-3AD203B41FA5}">
                      <a16:colId xmlns:a16="http://schemas.microsoft.com/office/drawing/2014/main" val="20001"/>
                    </a:ext>
                  </a:extLst>
                </a:gridCol>
              </a:tblGrid>
              <a:tr h="45709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rPr>
                        <a:t>Fundamental Space</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rPr>
                        <a:t>Dimension</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66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rPr>
                        <a:t>Row space of </a:t>
                      </a:r>
                      <a:r>
                        <a:rPr kumimoji="1" lang="en-US" altLang="zh-TW" sz="2200" b="0" i="1" u="none" strike="noStrike" cap="none" normalizeH="0" baseline="0" smtClean="0">
                          <a:ln>
                            <a:noFill/>
                          </a:ln>
                          <a:solidFill>
                            <a:schemeClr val="tx1"/>
                          </a:solidFill>
                          <a:effectLst/>
                          <a:latin typeface="Times New Roman" pitchFamily="18" charset="0"/>
                          <a:ea typeface="新細明體" pitchFamily="18" charset="-120"/>
                        </a:rPr>
                        <a:t>A</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200" b="0" i="1" u="none" strike="noStrike" cap="none" normalizeH="0" baseline="0" smtClean="0">
                          <a:ln>
                            <a:noFill/>
                          </a:ln>
                          <a:solidFill>
                            <a:schemeClr val="tx1"/>
                          </a:solidFill>
                          <a:effectLst/>
                          <a:latin typeface="Times New Roman" pitchFamily="18" charset="0"/>
                          <a:ea typeface="新細明體" pitchFamily="18" charset="-120"/>
                        </a:rPr>
                        <a:t>r</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66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rPr>
                        <a:t>Column space of </a:t>
                      </a:r>
                      <a:r>
                        <a:rPr kumimoji="1" lang="en-US" altLang="zh-TW" sz="2200" b="0" i="1" u="none" strike="noStrike" cap="none" normalizeH="0" baseline="0" smtClean="0">
                          <a:ln>
                            <a:noFill/>
                          </a:ln>
                          <a:solidFill>
                            <a:schemeClr val="tx1"/>
                          </a:solidFill>
                          <a:effectLst/>
                          <a:latin typeface="Times New Roman" pitchFamily="18" charset="0"/>
                          <a:ea typeface="新細明體" pitchFamily="18" charset="-120"/>
                        </a:rPr>
                        <a:t>A</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200" b="0" i="1" u="none" strike="noStrike" cap="none" normalizeH="0" baseline="0" smtClean="0">
                          <a:ln>
                            <a:noFill/>
                          </a:ln>
                          <a:solidFill>
                            <a:schemeClr val="tx1"/>
                          </a:solidFill>
                          <a:effectLst/>
                          <a:latin typeface="Times New Roman" pitchFamily="18" charset="0"/>
                          <a:ea typeface="新細明體" pitchFamily="18" charset="-120"/>
                        </a:rPr>
                        <a:t>r</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66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rPr>
                        <a:t>Nullspace of </a:t>
                      </a:r>
                      <a:r>
                        <a:rPr kumimoji="1" lang="en-US" altLang="zh-TW" sz="2200" b="0" i="1" u="none" strike="noStrike" cap="none" normalizeH="0" baseline="0" smtClean="0">
                          <a:ln>
                            <a:noFill/>
                          </a:ln>
                          <a:solidFill>
                            <a:schemeClr val="tx1"/>
                          </a:solidFill>
                          <a:effectLst/>
                          <a:latin typeface="Times New Roman" pitchFamily="18" charset="0"/>
                          <a:ea typeface="新細明體" pitchFamily="18" charset="-120"/>
                        </a:rPr>
                        <a:t>A</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200" b="0" i="1" u="none" strike="noStrike" cap="none" normalizeH="0" baseline="0" smtClean="0">
                          <a:ln>
                            <a:noFill/>
                          </a:ln>
                          <a:solidFill>
                            <a:schemeClr val="tx1"/>
                          </a:solidFill>
                          <a:effectLst/>
                          <a:latin typeface="Times New Roman" pitchFamily="18" charset="0"/>
                          <a:ea typeface="新細明體" pitchFamily="18" charset="-120"/>
                        </a:rPr>
                        <a:t>n</a:t>
                      </a: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rPr>
                        <a:t> – </a:t>
                      </a:r>
                      <a:r>
                        <a:rPr kumimoji="1" lang="en-US" altLang="zh-TW" sz="2200" b="0" i="1" u="none" strike="noStrike" cap="none" normalizeH="0" baseline="0" smtClean="0">
                          <a:ln>
                            <a:noFill/>
                          </a:ln>
                          <a:solidFill>
                            <a:schemeClr val="tx1"/>
                          </a:solidFill>
                          <a:effectLst/>
                          <a:latin typeface="Times New Roman" pitchFamily="18" charset="0"/>
                          <a:ea typeface="新細明體" pitchFamily="18" charset="-120"/>
                        </a:rPr>
                        <a:t>r</a:t>
                      </a: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rPr>
                        <a:t> </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666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rPr>
                        <a:t>Nullspace of </a:t>
                      </a:r>
                      <a:r>
                        <a:rPr kumimoji="1" lang="en-US" altLang="zh-TW" sz="2200" b="0" i="1" u="none" strike="noStrike" cap="none" normalizeH="0" baseline="0" smtClean="0">
                          <a:ln>
                            <a:noFill/>
                          </a:ln>
                          <a:solidFill>
                            <a:schemeClr val="tx1"/>
                          </a:solidFill>
                          <a:effectLst/>
                          <a:latin typeface="Times New Roman" pitchFamily="18" charset="0"/>
                          <a:ea typeface="新細明體" pitchFamily="18" charset="-120"/>
                        </a:rPr>
                        <a:t>A</a:t>
                      </a:r>
                      <a:r>
                        <a:rPr kumimoji="1" lang="en-US" altLang="zh-TW" sz="2200" b="0" i="1" u="none" strike="noStrike" cap="none" normalizeH="0" baseline="30000" smtClean="0">
                          <a:ln>
                            <a:noFill/>
                          </a:ln>
                          <a:solidFill>
                            <a:schemeClr val="tx1"/>
                          </a:solidFill>
                          <a:effectLst/>
                          <a:latin typeface="Times New Roman" pitchFamily="18" charset="0"/>
                          <a:ea typeface="新細明體" pitchFamily="18" charset="-120"/>
                        </a:rPr>
                        <a:t>T</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200" b="0" i="1" u="none" strike="noStrike" cap="none" normalizeH="0" baseline="0" smtClean="0">
                          <a:ln>
                            <a:noFill/>
                          </a:ln>
                          <a:solidFill>
                            <a:schemeClr val="tx1"/>
                          </a:solidFill>
                          <a:effectLst/>
                          <a:latin typeface="Times New Roman" pitchFamily="18" charset="0"/>
                          <a:ea typeface="新細明體" pitchFamily="18" charset="-120"/>
                        </a:rPr>
                        <a:t>m</a:t>
                      </a: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rPr>
                        <a:t> – </a:t>
                      </a:r>
                      <a:r>
                        <a:rPr kumimoji="1" lang="en-US" altLang="zh-TW" sz="2200" b="0" i="1" u="none" strike="noStrike" cap="none" normalizeH="0" baseline="0" smtClean="0">
                          <a:ln>
                            <a:noFill/>
                          </a:ln>
                          <a:solidFill>
                            <a:schemeClr val="tx1"/>
                          </a:solidFill>
                          <a:effectLst/>
                          <a:latin typeface="Times New Roman" pitchFamily="18" charset="0"/>
                          <a:ea typeface="新細明體" pitchFamily="18" charset="-120"/>
                        </a:rPr>
                        <a:t>r</a:t>
                      </a: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rPr>
                        <a:t> </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6B3ACCBE-58A8-49B6-948B-916E16E48F79}"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20787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591BD9AD-B77A-481A-BEB0-FF177A7A0926}" type="slidenum">
              <a:rPr kumimoji="0" lang="en-US" altLang="zh-TW" sz="1200">
                <a:latin typeface="Garamond" panose="02020404030301010803" pitchFamily="18" charset="0"/>
              </a:rPr>
              <a:pPr>
                <a:spcBef>
                  <a:spcPct val="0"/>
                </a:spcBef>
                <a:buClrTx/>
                <a:buSzTx/>
                <a:buFontTx/>
                <a:buNone/>
              </a:pPr>
              <a:t>111</a:t>
            </a:fld>
            <a:endParaRPr kumimoji="0" lang="en-US" altLang="zh-TW" sz="1200">
              <a:latin typeface="Garamond" panose="02020404030301010803" pitchFamily="18" charset="0"/>
            </a:endParaRPr>
          </a:p>
        </p:txBody>
      </p:sp>
      <p:sp>
        <p:nvSpPr>
          <p:cNvPr id="207877" name="Rectangle 2"/>
          <p:cNvSpPr>
            <a:spLocks noGrp="1" noChangeArrowheads="1"/>
          </p:cNvSpPr>
          <p:nvPr>
            <p:ph type="title"/>
          </p:nvPr>
        </p:nvSpPr>
        <p:spPr/>
        <p:txBody>
          <a:bodyPr/>
          <a:lstStyle/>
          <a:p>
            <a:pPr eaLnBrk="1" hangingPunct="1"/>
            <a:r>
              <a:rPr lang="en-US" altLang="zh-TW" smtClean="0"/>
              <a:t>5-6 Maximum Value for Rank</a:t>
            </a:r>
          </a:p>
        </p:txBody>
      </p:sp>
      <p:sp>
        <p:nvSpPr>
          <p:cNvPr id="207878" name="Rectangle 3"/>
          <p:cNvSpPr>
            <a:spLocks noGrp="1" noChangeArrowheads="1"/>
          </p:cNvSpPr>
          <p:nvPr>
            <p:ph type="body" idx="1"/>
          </p:nvPr>
        </p:nvSpPr>
        <p:spPr/>
        <p:txBody>
          <a:bodyPr/>
          <a:lstStyle/>
          <a:p>
            <a:pPr eaLnBrk="1" hangingPunct="1"/>
            <a:r>
              <a:rPr lang="en-US" altLang="zh-TW" sz="2400" smtClean="0"/>
              <a:t>If </a:t>
            </a:r>
            <a:r>
              <a:rPr lang="en-US" altLang="zh-TW" sz="2400" i="1" smtClean="0"/>
              <a:t>A</a:t>
            </a:r>
            <a:r>
              <a:rPr lang="en-US" altLang="zh-TW" sz="2400" smtClean="0"/>
              <a:t> is an </a:t>
            </a:r>
            <a:r>
              <a:rPr lang="en-US" altLang="zh-TW" sz="2400" i="1" smtClean="0"/>
              <a:t>m</a:t>
            </a:r>
            <a:r>
              <a:rPr lang="en-US" altLang="zh-TW" sz="2400" smtClean="0">
                <a:sym typeface="Symbol" panose="05050102010706020507" pitchFamily="18" charset="2"/>
              </a:rPr>
              <a:t></a:t>
            </a:r>
            <a:r>
              <a:rPr lang="en-US" altLang="zh-TW" sz="2400" i="1" smtClean="0"/>
              <a:t>n</a:t>
            </a:r>
            <a:r>
              <a:rPr lang="en-US" altLang="zh-TW" sz="2400" smtClean="0"/>
              <a:t> matrix</a:t>
            </a:r>
            <a:br>
              <a:rPr lang="en-US" altLang="zh-TW" sz="2400" smtClean="0"/>
            </a:br>
            <a:r>
              <a:rPr lang="en-US" altLang="zh-TW" sz="2400" smtClean="0">
                <a:sym typeface="Symbol" panose="05050102010706020507" pitchFamily="18" charset="2"/>
              </a:rPr>
              <a:t></a:t>
            </a:r>
            <a:r>
              <a:rPr lang="en-US" altLang="zh-TW" sz="2400" smtClean="0"/>
              <a:t> The row vectors lie in </a:t>
            </a:r>
            <a:r>
              <a:rPr lang="en-US" altLang="zh-TW" sz="2400" i="1" smtClean="0"/>
              <a:t>R</a:t>
            </a:r>
            <a:r>
              <a:rPr lang="en-US" altLang="zh-TW" sz="2400" i="1" baseline="30000" smtClean="0"/>
              <a:t>n</a:t>
            </a:r>
            <a:r>
              <a:rPr lang="en-US" altLang="zh-TW" sz="2400" smtClean="0"/>
              <a:t> and the column vectors lie in </a:t>
            </a:r>
            <a:r>
              <a:rPr lang="en-US" altLang="zh-TW" sz="2400" i="1" smtClean="0"/>
              <a:t>R</a:t>
            </a:r>
            <a:r>
              <a:rPr lang="en-US" altLang="zh-TW" sz="2400" i="1" baseline="30000" smtClean="0"/>
              <a:t>m</a:t>
            </a:r>
            <a:r>
              <a:rPr lang="en-US" altLang="zh-TW" sz="2400" smtClean="0"/>
              <a:t>.</a:t>
            </a:r>
            <a:br>
              <a:rPr lang="en-US" altLang="zh-TW" sz="2400" smtClean="0"/>
            </a:br>
            <a:r>
              <a:rPr lang="en-US" altLang="zh-TW" sz="2400" smtClean="0">
                <a:sym typeface="Symbol" panose="05050102010706020507" pitchFamily="18" charset="2"/>
              </a:rPr>
              <a:t> </a:t>
            </a:r>
            <a:r>
              <a:rPr lang="en-US" altLang="zh-TW" sz="2400" smtClean="0"/>
              <a:t>The row space of </a:t>
            </a:r>
            <a:r>
              <a:rPr lang="en-US" altLang="zh-TW" sz="2400" i="1" smtClean="0"/>
              <a:t>A</a:t>
            </a:r>
            <a:r>
              <a:rPr lang="en-US" altLang="zh-TW" sz="2400" smtClean="0"/>
              <a:t> is at most </a:t>
            </a:r>
            <a:r>
              <a:rPr lang="en-US" altLang="zh-TW" sz="2400" i="1" smtClean="0"/>
              <a:t>n</a:t>
            </a:r>
            <a:r>
              <a:rPr lang="en-US" altLang="zh-TW" sz="2400" smtClean="0"/>
              <a:t>-dimensional and the column space is at most </a:t>
            </a:r>
            <a:r>
              <a:rPr lang="en-US" altLang="zh-TW" sz="2400" i="1" smtClean="0"/>
              <a:t>m</a:t>
            </a:r>
            <a:r>
              <a:rPr lang="en-US" altLang="zh-TW" sz="2400" smtClean="0"/>
              <a:t>-dimensional.</a:t>
            </a:r>
          </a:p>
          <a:p>
            <a:pPr eaLnBrk="1" hangingPunct="1"/>
            <a:endParaRPr lang="en-US" altLang="zh-TW" sz="2400" smtClean="0"/>
          </a:p>
          <a:p>
            <a:pPr eaLnBrk="1" hangingPunct="1"/>
            <a:r>
              <a:rPr lang="en-US" altLang="zh-TW" sz="2400" smtClean="0"/>
              <a:t>Since the row and column space have the same dimension (the rank </a:t>
            </a:r>
            <a:r>
              <a:rPr lang="en-US" altLang="zh-TW" sz="2400" i="1" smtClean="0"/>
              <a:t>A</a:t>
            </a:r>
            <a:r>
              <a:rPr lang="en-US" altLang="zh-TW" sz="2400" smtClean="0"/>
              <a:t>), we must conclude that if </a:t>
            </a:r>
            <a:r>
              <a:rPr lang="en-US" altLang="zh-TW" sz="2400" i="1" smtClean="0"/>
              <a:t>m </a:t>
            </a:r>
            <a:r>
              <a:rPr lang="en-US" altLang="zh-TW" sz="2400" smtClean="0">
                <a:sym typeface="Symbol" panose="05050102010706020507" pitchFamily="18" charset="2"/>
              </a:rPr>
              <a:t> </a:t>
            </a:r>
            <a:r>
              <a:rPr lang="en-US" altLang="zh-TW" sz="2400" i="1" smtClean="0"/>
              <a:t>n</a:t>
            </a:r>
            <a:r>
              <a:rPr lang="en-US" altLang="zh-TW" sz="2400" smtClean="0"/>
              <a:t>, then the rank of </a:t>
            </a:r>
            <a:r>
              <a:rPr lang="en-US" altLang="zh-TW" sz="2400" i="1" smtClean="0"/>
              <a:t>A</a:t>
            </a:r>
            <a:r>
              <a:rPr lang="en-US" altLang="zh-TW" sz="2400" smtClean="0"/>
              <a:t> is at most the smaller of the values of </a:t>
            </a:r>
            <a:r>
              <a:rPr lang="en-US" altLang="zh-TW" sz="2400" i="1" smtClean="0"/>
              <a:t>m</a:t>
            </a:r>
            <a:r>
              <a:rPr lang="en-US" altLang="zh-TW" sz="2400" smtClean="0"/>
              <a:t> or </a:t>
            </a:r>
            <a:r>
              <a:rPr lang="en-US" altLang="zh-TW" sz="2400" i="1" smtClean="0"/>
              <a:t>n</a:t>
            </a:r>
            <a:r>
              <a:rPr lang="en-US" altLang="zh-TW" sz="2400" smtClean="0"/>
              <a:t>.</a:t>
            </a:r>
          </a:p>
          <a:p>
            <a:pPr eaLnBrk="1" hangingPunct="1"/>
            <a:r>
              <a:rPr lang="en-US" altLang="zh-TW" sz="2400" smtClean="0"/>
              <a:t>That is, </a:t>
            </a:r>
          </a:p>
          <a:p>
            <a:pPr algn="ctr" eaLnBrk="1" hangingPunct="1">
              <a:buFont typeface="Wingdings" panose="05000000000000000000" pitchFamily="2" charset="2"/>
              <a:buNone/>
            </a:pPr>
            <a:r>
              <a:rPr lang="en-US" altLang="zh-TW" sz="2400" smtClean="0">
                <a:solidFill>
                  <a:srgbClr val="FF0000"/>
                </a:solidFill>
              </a:rPr>
              <a:t>rank(</a:t>
            </a:r>
            <a:r>
              <a:rPr lang="en-US" altLang="zh-TW" sz="2400" i="1" smtClean="0">
                <a:solidFill>
                  <a:srgbClr val="FF0000"/>
                </a:solidFill>
              </a:rPr>
              <a:t>A</a:t>
            </a:r>
            <a:r>
              <a:rPr lang="en-US" altLang="zh-TW" sz="2400" smtClean="0">
                <a:solidFill>
                  <a:srgbClr val="FF0000"/>
                </a:solidFill>
              </a:rPr>
              <a:t>) </a:t>
            </a:r>
            <a:r>
              <a:rPr lang="en-US" altLang="zh-TW" sz="2400" smtClean="0">
                <a:solidFill>
                  <a:srgbClr val="FF0000"/>
                </a:solidFill>
                <a:sym typeface="Symbol" panose="05050102010706020507" pitchFamily="18" charset="2"/>
              </a:rPr>
              <a:t> </a:t>
            </a:r>
            <a:r>
              <a:rPr lang="en-US" altLang="zh-TW" sz="2400" smtClean="0">
                <a:solidFill>
                  <a:srgbClr val="FF0000"/>
                </a:solidFill>
              </a:rPr>
              <a:t>min(</a:t>
            </a:r>
            <a:r>
              <a:rPr lang="en-US" altLang="zh-TW" sz="2400" i="1" smtClean="0">
                <a:solidFill>
                  <a:srgbClr val="FF0000"/>
                </a:solidFill>
              </a:rPr>
              <a:t>m</a:t>
            </a:r>
            <a:r>
              <a:rPr lang="en-US" altLang="zh-TW" sz="2400" smtClean="0">
                <a:solidFill>
                  <a:srgbClr val="FF0000"/>
                </a:solidFill>
              </a:rPr>
              <a:t>, </a:t>
            </a:r>
            <a:r>
              <a:rPr lang="en-US" altLang="zh-TW" sz="2400" i="1" smtClean="0">
                <a:solidFill>
                  <a:srgbClr val="FF0000"/>
                </a:solidFill>
              </a:rPr>
              <a:t>n</a:t>
            </a:r>
            <a:r>
              <a:rPr lang="en-US" altLang="zh-TW" sz="2400" smtClean="0">
                <a:solidFill>
                  <a:srgbClr val="FF0000"/>
                </a:solidFill>
              </a:rPr>
              <a:t>)</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191A3D35-3DA5-4443-A5C3-1CC23F56FCCC}"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20992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88D442EC-0673-4D3A-808B-512196834723}" type="slidenum">
              <a:rPr kumimoji="0" lang="en-US" altLang="zh-TW" sz="1200">
                <a:latin typeface="Garamond" panose="02020404030301010803" pitchFamily="18" charset="0"/>
              </a:rPr>
              <a:pPr>
                <a:spcBef>
                  <a:spcPct val="0"/>
                </a:spcBef>
                <a:buClrTx/>
                <a:buSzTx/>
                <a:buFontTx/>
                <a:buNone/>
              </a:pPr>
              <a:t>112</a:t>
            </a:fld>
            <a:endParaRPr kumimoji="0" lang="en-US" altLang="zh-TW" sz="1200">
              <a:latin typeface="Garamond" panose="02020404030301010803" pitchFamily="18" charset="0"/>
            </a:endParaRPr>
          </a:p>
        </p:txBody>
      </p:sp>
      <p:sp>
        <p:nvSpPr>
          <p:cNvPr id="209925" name="Rectangle 2"/>
          <p:cNvSpPr>
            <a:spLocks noGrp="1" noChangeArrowheads="1"/>
          </p:cNvSpPr>
          <p:nvPr>
            <p:ph type="title"/>
          </p:nvPr>
        </p:nvSpPr>
        <p:spPr/>
        <p:txBody>
          <a:bodyPr/>
          <a:lstStyle/>
          <a:p>
            <a:pPr eaLnBrk="1" hangingPunct="1"/>
            <a:r>
              <a:rPr lang="en-US" altLang="zh-TW" smtClean="0"/>
              <a:t>5-6 Example 4 </a:t>
            </a:r>
          </a:p>
        </p:txBody>
      </p:sp>
      <p:sp>
        <p:nvSpPr>
          <p:cNvPr id="209926" name="Rectangle 3"/>
          <p:cNvSpPr>
            <a:spLocks noGrp="1" noChangeArrowheads="1"/>
          </p:cNvSpPr>
          <p:nvPr>
            <p:ph type="body" idx="1"/>
          </p:nvPr>
        </p:nvSpPr>
        <p:spPr/>
        <p:txBody>
          <a:bodyPr/>
          <a:lstStyle/>
          <a:p>
            <a:pPr eaLnBrk="1" hangingPunct="1"/>
            <a:r>
              <a:rPr lang="en-US" altLang="zh-TW" dirty="0" smtClean="0"/>
              <a:t>If </a:t>
            </a:r>
            <a:r>
              <a:rPr lang="en-US" altLang="zh-TW" i="1" dirty="0" smtClean="0"/>
              <a:t>A</a:t>
            </a:r>
            <a:r>
              <a:rPr lang="en-US" altLang="zh-TW" dirty="0" smtClean="0"/>
              <a:t> is a 7</a:t>
            </a:r>
            <a:r>
              <a:rPr lang="en-US" altLang="zh-TW" dirty="0" smtClean="0">
                <a:sym typeface="Symbol" panose="05050102010706020507" pitchFamily="18" charset="2"/>
              </a:rPr>
              <a:t></a:t>
            </a:r>
            <a:r>
              <a:rPr lang="en-US" altLang="zh-TW" dirty="0" smtClean="0"/>
              <a:t>4 matrix, </a:t>
            </a:r>
          </a:p>
          <a:p>
            <a:pPr lvl="1" eaLnBrk="1" hangingPunct="1"/>
            <a:r>
              <a:rPr lang="en-US" altLang="zh-TW" sz="2400" dirty="0" smtClean="0"/>
              <a:t>the rank of </a:t>
            </a:r>
            <a:r>
              <a:rPr lang="en-US" altLang="zh-TW" sz="2400" i="1" dirty="0" smtClean="0"/>
              <a:t>A</a:t>
            </a:r>
            <a:r>
              <a:rPr lang="en-US" altLang="zh-TW" sz="2400" dirty="0" smtClean="0"/>
              <a:t> is at most 4 </a:t>
            </a:r>
          </a:p>
          <a:p>
            <a:pPr lvl="1" eaLnBrk="1" hangingPunct="1"/>
            <a:r>
              <a:rPr lang="en-US" altLang="zh-TW" sz="2400" dirty="0" smtClean="0"/>
              <a:t>the seven row vectors must be linearly dependent</a:t>
            </a:r>
            <a:endParaRPr lang="tr-TR" altLang="zh-TW" sz="2400" dirty="0" smtClean="0"/>
          </a:p>
          <a:p>
            <a:pPr lvl="1" eaLnBrk="1" hangingPunct="1"/>
            <a:r>
              <a:rPr lang="tr-TR" altLang="zh-TW" sz="2400" dirty="0" err="1" smtClean="0"/>
              <a:t>the</a:t>
            </a:r>
            <a:r>
              <a:rPr lang="tr-TR" altLang="zh-TW" sz="2400" dirty="0" smtClean="0"/>
              <a:t> </a:t>
            </a:r>
            <a:r>
              <a:rPr lang="tr-TR" altLang="zh-TW" sz="2400" dirty="0" err="1" smtClean="0"/>
              <a:t>four</a:t>
            </a:r>
            <a:r>
              <a:rPr lang="tr-TR" altLang="zh-TW" sz="2400" dirty="0" smtClean="0"/>
              <a:t> </a:t>
            </a:r>
            <a:r>
              <a:rPr lang="tr-TR" altLang="zh-TW" sz="2400" dirty="0" err="1" smtClean="0"/>
              <a:t>columns</a:t>
            </a:r>
            <a:r>
              <a:rPr lang="tr-TR" altLang="zh-TW" sz="2400" dirty="0" smtClean="0"/>
              <a:t> </a:t>
            </a:r>
            <a:r>
              <a:rPr lang="tr-TR" altLang="zh-TW" sz="2400" dirty="0" err="1" smtClean="0"/>
              <a:t>may</a:t>
            </a:r>
            <a:r>
              <a:rPr lang="tr-TR" altLang="zh-TW" sz="2400" dirty="0" smtClean="0"/>
              <a:t> </a:t>
            </a:r>
            <a:r>
              <a:rPr lang="tr-TR" altLang="zh-TW" sz="2400" dirty="0" err="1" smtClean="0"/>
              <a:t>or</a:t>
            </a:r>
            <a:r>
              <a:rPr lang="tr-TR" altLang="zh-TW" sz="2400" dirty="0" smtClean="0"/>
              <a:t> </a:t>
            </a:r>
            <a:r>
              <a:rPr lang="tr-TR" altLang="zh-TW" sz="2400" dirty="0" err="1" smtClean="0"/>
              <a:t>may</a:t>
            </a:r>
            <a:r>
              <a:rPr lang="tr-TR" altLang="zh-TW" sz="2400" dirty="0" smtClean="0"/>
              <a:t> not be </a:t>
            </a:r>
            <a:r>
              <a:rPr lang="tr-TR" altLang="zh-TW" sz="2400" dirty="0" err="1" smtClean="0"/>
              <a:t>linearly</a:t>
            </a:r>
            <a:r>
              <a:rPr lang="tr-TR" altLang="zh-TW" sz="2400" dirty="0" smtClean="0"/>
              <a:t> </a:t>
            </a:r>
            <a:r>
              <a:rPr lang="tr-TR" altLang="zh-TW" sz="2400" dirty="0" err="1" smtClean="0"/>
              <a:t>dependent</a:t>
            </a:r>
            <a:endParaRPr lang="en-US" altLang="zh-TW" sz="2400" dirty="0" smtClean="0"/>
          </a:p>
          <a:p>
            <a:pPr lvl="1" eaLnBrk="1" hangingPunct="1"/>
            <a:endParaRPr lang="en-US" altLang="zh-TW" dirty="0" smtClean="0"/>
          </a:p>
          <a:p>
            <a:pPr eaLnBrk="1" hangingPunct="1"/>
            <a:r>
              <a:rPr lang="en-US" altLang="zh-TW" dirty="0" smtClean="0"/>
              <a:t>If </a:t>
            </a:r>
            <a:r>
              <a:rPr lang="en-US" altLang="zh-TW" i="1" dirty="0" smtClean="0"/>
              <a:t>A</a:t>
            </a:r>
            <a:r>
              <a:rPr lang="en-US" altLang="zh-TW" dirty="0" smtClean="0"/>
              <a:t> is a 4</a:t>
            </a:r>
            <a:r>
              <a:rPr lang="en-US" altLang="zh-TW" dirty="0" smtClean="0">
                <a:sym typeface="Symbol" panose="05050102010706020507" pitchFamily="18" charset="2"/>
              </a:rPr>
              <a:t></a:t>
            </a:r>
            <a:r>
              <a:rPr lang="en-US" altLang="zh-TW" dirty="0" smtClean="0"/>
              <a:t>7 matrix, </a:t>
            </a:r>
          </a:p>
          <a:p>
            <a:pPr lvl="1" eaLnBrk="1" hangingPunct="1"/>
            <a:r>
              <a:rPr lang="en-US" altLang="zh-TW" sz="2400" dirty="0" smtClean="0"/>
              <a:t>the rank of </a:t>
            </a:r>
            <a:r>
              <a:rPr lang="en-US" altLang="zh-TW" sz="2400" i="1" dirty="0" smtClean="0"/>
              <a:t>A</a:t>
            </a:r>
            <a:r>
              <a:rPr lang="en-US" altLang="zh-TW" sz="2400" dirty="0" smtClean="0"/>
              <a:t> is at most 4 </a:t>
            </a:r>
          </a:p>
          <a:p>
            <a:pPr lvl="1" eaLnBrk="1" hangingPunct="1"/>
            <a:r>
              <a:rPr lang="en-US" altLang="zh-TW" sz="2400" dirty="0" smtClean="0"/>
              <a:t>the seven column vectors must be linearly dependent</a:t>
            </a:r>
            <a:endParaRPr lang="tr-TR" altLang="zh-TW" sz="2400" dirty="0" smtClean="0"/>
          </a:p>
          <a:p>
            <a:pPr lvl="1" eaLnBrk="1" hangingPunct="1"/>
            <a:r>
              <a:rPr lang="tr-TR" altLang="zh-TW" sz="2400" dirty="0" err="1" smtClean="0"/>
              <a:t>the</a:t>
            </a:r>
            <a:r>
              <a:rPr lang="tr-TR" altLang="zh-TW" sz="2400" dirty="0" smtClean="0"/>
              <a:t> </a:t>
            </a:r>
            <a:r>
              <a:rPr lang="tr-TR" altLang="zh-TW" sz="2400" dirty="0" err="1" smtClean="0"/>
              <a:t>four</a:t>
            </a:r>
            <a:r>
              <a:rPr lang="tr-TR" altLang="zh-TW" sz="2400" dirty="0" smtClean="0"/>
              <a:t> </a:t>
            </a:r>
            <a:r>
              <a:rPr lang="tr-TR" altLang="zh-TW" sz="2400" dirty="0" err="1" smtClean="0"/>
              <a:t>rows</a:t>
            </a:r>
            <a:r>
              <a:rPr lang="tr-TR" altLang="zh-TW" sz="2400" dirty="0" smtClean="0"/>
              <a:t> </a:t>
            </a:r>
            <a:r>
              <a:rPr lang="tr-TR" altLang="zh-TW" sz="2400" dirty="0" err="1"/>
              <a:t>may</a:t>
            </a:r>
            <a:r>
              <a:rPr lang="tr-TR" altLang="zh-TW" sz="2400" dirty="0"/>
              <a:t> </a:t>
            </a:r>
            <a:r>
              <a:rPr lang="tr-TR" altLang="zh-TW" sz="2400" dirty="0" err="1"/>
              <a:t>or</a:t>
            </a:r>
            <a:r>
              <a:rPr lang="tr-TR" altLang="zh-TW" sz="2400" dirty="0"/>
              <a:t> </a:t>
            </a:r>
            <a:r>
              <a:rPr lang="tr-TR" altLang="zh-TW" sz="2400" dirty="0" err="1"/>
              <a:t>may</a:t>
            </a:r>
            <a:r>
              <a:rPr lang="tr-TR" altLang="zh-TW" sz="2400" dirty="0"/>
              <a:t> not be </a:t>
            </a:r>
            <a:r>
              <a:rPr lang="tr-TR" altLang="zh-TW" sz="2400" dirty="0" err="1"/>
              <a:t>linearly</a:t>
            </a:r>
            <a:r>
              <a:rPr lang="tr-TR" altLang="zh-TW" sz="2400" dirty="0"/>
              <a:t> </a:t>
            </a:r>
            <a:r>
              <a:rPr lang="tr-TR" altLang="zh-TW" sz="2400" dirty="0" err="1"/>
              <a:t>dependent</a:t>
            </a:r>
            <a:endParaRPr lang="en-US" altLang="zh-TW" sz="2400" dirty="0"/>
          </a:p>
          <a:p>
            <a:pPr lvl="1" eaLnBrk="1" hangingPunct="1"/>
            <a:endParaRPr lang="zh-TW" altLang="en-US" sz="2400" dirty="0" smtClean="0"/>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5E5E40AB-E078-47DA-91EB-EFF2E90F2090}"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21197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F492F119-8AD4-4921-A73D-B21C0B5260F4}" type="slidenum">
              <a:rPr kumimoji="0" lang="en-US" altLang="zh-TW" sz="1200">
                <a:latin typeface="Garamond" panose="02020404030301010803" pitchFamily="18" charset="0"/>
              </a:rPr>
              <a:pPr>
                <a:spcBef>
                  <a:spcPct val="0"/>
                </a:spcBef>
                <a:buClrTx/>
                <a:buSzTx/>
                <a:buFontTx/>
                <a:buNone/>
              </a:pPr>
              <a:t>113</a:t>
            </a:fld>
            <a:endParaRPr kumimoji="0" lang="en-US" altLang="zh-TW" sz="1200">
              <a:latin typeface="Garamond" panose="02020404030301010803" pitchFamily="18" charset="0"/>
            </a:endParaRPr>
          </a:p>
        </p:txBody>
      </p:sp>
      <p:sp>
        <p:nvSpPr>
          <p:cNvPr id="211973" name="Rectangle 2"/>
          <p:cNvSpPr>
            <a:spLocks noGrp="1" noChangeArrowheads="1"/>
          </p:cNvSpPr>
          <p:nvPr>
            <p:ph type="title"/>
          </p:nvPr>
        </p:nvSpPr>
        <p:spPr/>
        <p:txBody>
          <a:bodyPr/>
          <a:lstStyle/>
          <a:p>
            <a:pPr eaLnBrk="1" hangingPunct="1"/>
            <a:r>
              <a:rPr lang="en-US" altLang="zh-TW" smtClean="0"/>
              <a:t>Theorem 5.6.5</a:t>
            </a:r>
            <a:br>
              <a:rPr lang="en-US" altLang="zh-TW" smtClean="0"/>
            </a:br>
            <a:r>
              <a:rPr lang="en-US" altLang="zh-TW" smtClean="0"/>
              <a:t>     </a:t>
            </a:r>
            <a:r>
              <a:rPr lang="en-US" altLang="zh-TW" sz="4400" smtClean="0"/>
              <a:t>(The Consistency Theorem)</a:t>
            </a:r>
            <a:endParaRPr lang="en-US" altLang="zh-TW" smtClean="0"/>
          </a:p>
        </p:txBody>
      </p:sp>
      <mc:AlternateContent xmlns:mc="http://schemas.openxmlformats.org/markup-compatibility/2006" xmlns:a14="http://schemas.microsoft.com/office/drawing/2010/main">
        <mc:Choice Requires="a14">
          <p:sp>
            <p:nvSpPr>
              <p:cNvPr id="211974" name="Rectangle 3"/>
              <p:cNvSpPr>
                <a:spLocks noGrp="1" noChangeArrowheads="1"/>
              </p:cNvSpPr>
              <p:nvPr>
                <p:ph type="body" idx="1"/>
              </p:nvPr>
            </p:nvSpPr>
            <p:spPr>
              <a:xfrm>
                <a:off x="457200" y="2209800"/>
                <a:ext cx="8229600" cy="3921125"/>
              </a:xfrm>
            </p:spPr>
            <p:txBody>
              <a:bodyPr/>
              <a:lstStyle/>
              <a:p>
                <a:pPr eaLnBrk="1" hangingPunct="1">
                  <a:lnSpc>
                    <a:spcPct val="90000"/>
                  </a:lnSpc>
                </a:pPr>
                <a:r>
                  <a:rPr lang="en-US" altLang="zh-TW" dirty="0" smtClean="0"/>
                  <a:t>If </a:t>
                </a:r>
                <a:r>
                  <a:rPr lang="en-US" altLang="zh-TW" i="1" dirty="0" smtClean="0"/>
                  <a:t>A</a:t>
                </a:r>
                <a:r>
                  <a:rPr lang="en-US" altLang="zh-TW" b="1" dirty="0" smtClean="0"/>
                  <a:t>x </a:t>
                </a:r>
                <a:r>
                  <a:rPr lang="en-US" altLang="zh-TW" dirty="0" smtClean="0"/>
                  <a:t>= </a:t>
                </a:r>
                <a:r>
                  <a:rPr lang="en-US" altLang="zh-TW" b="1" dirty="0" smtClean="0"/>
                  <a:t>b</a:t>
                </a:r>
                <a:r>
                  <a:rPr lang="en-US" altLang="zh-TW" dirty="0" smtClean="0"/>
                  <a:t> is a linear system of </a:t>
                </a:r>
                <a:r>
                  <a:rPr lang="en-US" altLang="zh-TW" i="1" dirty="0" smtClean="0"/>
                  <a:t>m</a:t>
                </a:r>
                <a:r>
                  <a:rPr lang="en-US" altLang="zh-TW" dirty="0" smtClean="0"/>
                  <a:t> equations in </a:t>
                </a:r>
                <a:r>
                  <a:rPr lang="en-US" altLang="zh-TW" i="1" dirty="0" smtClean="0"/>
                  <a:t>n</a:t>
                </a:r>
                <a:r>
                  <a:rPr lang="en-US" altLang="zh-TW" dirty="0" smtClean="0"/>
                  <a:t> unknowns, then the following are equivalent.</a:t>
                </a:r>
              </a:p>
              <a:p>
                <a:pPr lvl="1" eaLnBrk="1" hangingPunct="1">
                  <a:lnSpc>
                    <a:spcPct val="90000"/>
                  </a:lnSpc>
                </a:pPr>
                <a:r>
                  <a:rPr lang="en-US" altLang="zh-TW" sz="2400" i="1" dirty="0" smtClean="0"/>
                  <a:t>A</a:t>
                </a:r>
                <a:r>
                  <a:rPr lang="en-US" altLang="zh-TW" sz="2400" b="1" dirty="0" smtClean="0"/>
                  <a:t>x </a:t>
                </a:r>
                <a:r>
                  <a:rPr lang="en-US" altLang="zh-TW" sz="2400" dirty="0" smtClean="0"/>
                  <a:t>= </a:t>
                </a:r>
                <a:r>
                  <a:rPr lang="en-US" altLang="zh-TW" sz="2400" b="1" dirty="0" smtClean="0"/>
                  <a:t>b </a:t>
                </a:r>
                <a:r>
                  <a:rPr lang="en-US" altLang="zh-TW" sz="2400" dirty="0" smtClean="0"/>
                  <a:t>is consistent.</a:t>
                </a:r>
                <a:endParaRPr lang="tr-TR" altLang="zh-TW" sz="2400" dirty="0" smtClean="0"/>
              </a:p>
              <a:p>
                <a:pPr lvl="2" eaLnBrk="1" hangingPunct="1">
                  <a:lnSpc>
                    <a:spcPct val="90000"/>
                  </a:lnSpc>
                </a:pPr>
                <a:r>
                  <a:rPr lang="tr-TR" altLang="zh-TW" b="1" dirty="0" smtClean="0"/>
                  <a:t>b</a:t>
                </a:r>
                <a:r>
                  <a:rPr lang="tr-TR" altLang="zh-TW" dirty="0" smtClean="0"/>
                  <a:t> is </a:t>
                </a:r>
                <a:r>
                  <a:rPr lang="tr-TR" altLang="zh-TW" dirty="0" err="1" smtClean="0"/>
                  <a:t>expressed</a:t>
                </a:r>
                <a:r>
                  <a:rPr lang="tr-TR" altLang="zh-TW" dirty="0" smtClean="0"/>
                  <a:t> as a </a:t>
                </a:r>
                <a:r>
                  <a:rPr lang="tr-TR" altLang="zh-TW" dirty="0" err="1" smtClean="0"/>
                  <a:t>linear</a:t>
                </a:r>
                <a:r>
                  <a:rPr lang="tr-TR" altLang="zh-TW" dirty="0" smtClean="0"/>
                  <a:t> </a:t>
                </a:r>
                <a:r>
                  <a:rPr lang="tr-TR" altLang="zh-TW" dirty="0" err="1" smtClean="0"/>
                  <a:t>combination</a:t>
                </a:r>
                <a:r>
                  <a:rPr lang="tr-TR" altLang="zh-TW" dirty="0" smtClean="0"/>
                  <a:t> of </a:t>
                </a:r>
                <a:r>
                  <a:rPr lang="tr-TR" altLang="zh-TW" dirty="0" err="1" smtClean="0"/>
                  <a:t>columns</a:t>
                </a:r>
                <a:r>
                  <a:rPr lang="tr-TR" altLang="zh-TW" dirty="0" smtClean="0"/>
                  <a:t> of </a:t>
                </a:r>
                <a:r>
                  <a:rPr lang="en-US" altLang="zh-TW" dirty="0" smtClean="0"/>
                  <a:t>A</a:t>
                </a:r>
                <a:r>
                  <a:rPr lang="tr-TR" altLang="zh-TW" dirty="0" smtClean="0"/>
                  <a:t> </a:t>
                </a:r>
                <a:r>
                  <a:rPr lang="tr-TR" altLang="zh-TW" dirty="0" err="1" smtClean="0"/>
                  <a:t>where</a:t>
                </a:r>
                <a:r>
                  <a:rPr lang="tr-TR" altLang="zh-TW" dirty="0" smtClean="0"/>
                  <a:t> </a:t>
                </a:r>
                <a:r>
                  <a:rPr lang="tr-TR" altLang="zh-TW" dirty="0" err="1" smtClean="0"/>
                  <a:t>weights</a:t>
                </a:r>
                <a:r>
                  <a:rPr lang="tr-TR" altLang="zh-TW" dirty="0" smtClean="0"/>
                  <a:t> </a:t>
                </a:r>
                <a:r>
                  <a:rPr lang="tr-TR" altLang="zh-TW" dirty="0" err="1" smtClean="0"/>
                  <a:t>are</a:t>
                </a:r>
                <a:r>
                  <a:rPr lang="tr-TR" altLang="zh-TW" dirty="0" smtClean="0"/>
                  <a:t> </a:t>
                </a:r>
                <a14:m>
                  <m:oMath xmlns:m="http://schemas.openxmlformats.org/officeDocument/2006/math">
                    <m:sSub>
                      <m:sSubPr>
                        <m:ctrlPr>
                          <a:rPr lang="tr-TR" altLang="zh-TW" i="1" smtClean="0">
                            <a:latin typeface="Cambria Math" panose="02040503050406030204" pitchFamily="18" charset="0"/>
                          </a:rPr>
                        </m:ctrlPr>
                      </m:sSubPr>
                      <m:e>
                        <m:r>
                          <a:rPr lang="tr-TR" altLang="zh-TW" b="0" i="1" smtClean="0">
                            <a:latin typeface="Cambria Math" panose="02040503050406030204" pitchFamily="18" charset="0"/>
                          </a:rPr>
                          <m:t>𝑥</m:t>
                        </m:r>
                      </m:e>
                      <m:sub>
                        <m:r>
                          <a:rPr lang="tr-TR" altLang="zh-TW" b="0" i="1" smtClean="0">
                            <a:latin typeface="Cambria Math" panose="02040503050406030204" pitchFamily="18" charset="0"/>
                          </a:rPr>
                          <m:t>𝑖</m:t>
                        </m:r>
                      </m:sub>
                    </m:sSub>
                  </m:oMath>
                </a14:m>
                <a:r>
                  <a:rPr lang="tr-TR" altLang="zh-TW" sz="2200" dirty="0" smtClean="0"/>
                  <a:t>.  </a:t>
                </a:r>
                <a14:m>
                  <m:oMath xmlns:m="http://schemas.openxmlformats.org/officeDocument/2006/math">
                    <m:sSub>
                      <m:sSubPr>
                        <m:ctrlPr>
                          <a:rPr lang="tr-TR" altLang="zh-TW" i="1">
                            <a:latin typeface="Cambria Math" panose="02040503050406030204" pitchFamily="18" charset="0"/>
                          </a:rPr>
                        </m:ctrlPr>
                      </m:sSubPr>
                      <m:e>
                        <m:r>
                          <a:rPr lang="tr-TR" altLang="zh-TW" b="0" i="1" smtClean="0">
                            <a:latin typeface="Cambria Math" panose="02040503050406030204" pitchFamily="18" charset="0"/>
                          </a:rPr>
                          <m:t>{</m:t>
                        </m:r>
                        <m:r>
                          <a:rPr lang="tr-TR" altLang="zh-TW" i="1">
                            <a:latin typeface="Cambria Math" panose="02040503050406030204" pitchFamily="18" charset="0"/>
                          </a:rPr>
                          <m:t>𝑥</m:t>
                        </m:r>
                      </m:e>
                      <m:sub>
                        <m:r>
                          <a:rPr lang="tr-TR" altLang="zh-TW" i="1">
                            <a:latin typeface="Cambria Math" panose="02040503050406030204" pitchFamily="18" charset="0"/>
                          </a:rPr>
                          <m:t>𝑖</m:t>
                        </m:r>
                      </m:sub>
                    </m:sSub>
                    <m:r>
                      <a:rPr lang="tr-TR" altLang="zh-TW" b="0" i="1" smtClean="0">
                        <a:latin typeface="Cambria Math" panose="02040503050406030204" pitchFamily="18" charset="0"/>
                      </a:rPr>
                      <m:t>}</m:t>
                    </m:r>
                  </m:oMath>
                </a14:m>
                <a:r>
                  <a:rPr lang="tr-TR" altLang="zh-TW" dirty="0" smtClean="0"/>
                  <a:t> </a:t>
                </a:r>
                <a:r>
                  <a:rPr lang="tr-TR" altLang="zh-TW" dirty="0" err="1" smtClean="0"/>
                  <a:t>need</a:t>
                </a:r>
                <a:r>
                  <a:rPr lang="tr-TR" altLang="zh-TW" dirty="0" smtClean="0"/>
                  <a:t> not be </a:t>
                </a:r>
                <a:r>
                  <a:rPr lang="tr-TR" altLang="zh-TW" dirty="0" err="1" smtClean="0"/>
                  <a:t>unique</a:t>
                </a:r>
                <a:endParaRPr lang="en-US" altLang="zh-TW" dirty="0" smtClean="0"/>
              </a:p>
              <a:p>
                <a:pPr lvl="1" eaLnBrk="1" hangingPunct="1">
                  <a:lnSpc>
                    <a:spcPct val="90000"/>
                  </a:lnSpc>
                </a:pPr>
                <a:r>
                  <a:rPr lang="en-US" altLang="zh-TW" sz="2400" b="1" dirty="0" smtClean="0"/>
                  <a:t>b</a:t>
                </a:r>
                <a:r>
                  <a:rPr lang="en-US" altLang="zh-TW" sz="2400" dirty="0" smtClean="0"/>
                  <a:t> is in the column space of </a:t>
                </a:r>
                <a:r>
                  <a:rPr lang="en-US" altLang="zh-TW" sz="2400" i="1" dirty="0" smtClean="0"/>
                  <a:t>A</a:t>
                </a:r>
                <a:r>
                  <a:rPr lang="en-US" altLang="zh-TW" sz="2400" dirty="0" smtClean="0"/>
                  <a:t>.</a:t>
                </a:r>
              </a:p>
              <a:p>
                <a:pPr lvl="1" eaLnBrk="1" hangingPunct="1">
                  <a:lnSpc>
                    <a:spcPct val="90000"/>
                  </a:lnSpc>
                </a:pPr>
                <a:r>
                  <a:rPr lang="en-US" altLang="zh-TW" sz="2400" dirty="0" smtClean="0"/>
                  <a:t>The coefficient matrix </a:t>
                </a:r>
                <a:r>
                  <a:rPr lang="en-US" altLang="zh-TW" sz="2400" i="1" dirty="0" smtClean="0"/>
                  <a:t>A</a:t>
                </a:r>
                <a:r>
                  <a:rPr lang="en-US" altLang="zh-TW" sz="2400" dirty="0" smtClean="0"/>
                  <a:t> and the augmented matrix [</a:t>
                </a:r>
                <a:r>
                  <a:rPr lang="en-US" altLang="zh-TW" sz="2400" i="1" dirty="0" smtClean="0"/>
                  <a:t>A</a:t>
                </a:r>
                <a:r>
                  <a:rPr lang="en-US" altLang="zh-TW" sz="2400" dirty="0" smtClean="0"/>
                  <a:t> | </a:t>
                </a:r>
                <a:r>
                  <a:rPr lang="en-US" altLang="zh-TW" sz="2400" b="1" dirty="0" smtClean="0"/>
                  <a:t>b</a:t>
                </a:r>
                <a:r>
                  <a:rPr lang="en-US" altLang="zh-TW" sz="2400" dirty="0" smtClean="0"/>
                  <a:t>] have the same rank.</a:t>
                </a:r>
                <a:endParaRPr lang="tr-TR" altLang="zh-TW" sz="2400" dirty="0" smtClean="0"/>
              </a:p>
              <a:p>
                <a:pPr lvl="2" eaLnBrk="1" hangingPunct="1">
                  <a:lnSpc>
                    <a:spcPct val="90000"/>
                  </a:lnSpc>
                </a:pPr>
                <a:r>
                  <a:rPr lang="tr-TR" altLang="zh-TW" sz="2200" dirty="0" err="1"/>
                  <a:t>I</a:t>
                </a:r>
                <a:r>
                  <a:rPr lang="tr-TR" altLang="zh-TW" sz="2200" dirty="0" err="1" smtClean="0"/>
                  <a:t>n</a:t>
                </a:r>
                <a:r>
                  <a:rPr lang="tr-TR" altLang="zh-TW" sz="2200" dirty="0" smtClean="0"/>
                  <a:t> </a:t>
                </a:r>
                <a:r>
                  <a:rPr lang="tr-TR" altLang="zh-TW" sz="2200" dirty="0" err="1" smtClean="0"/>
                  <a:t>other</a:t>
                </a:r>
                <a:r>
                  <a:rPr lang="tr-TR" altLang="zh-TW" sz="2200" dirty="0" smtClean="0"/>
                  <a:t> </a:t>
                </a:r>
                <a:r>
                  <a:rPr lang="tr-TR" altLang="zh-TW" sz="2200" dirty="0" err="1" smtClean="0"/>
                  <a:t>words</a:t>
                </a:r>
                <a:r>
                  <a:rPr lang="tr-TR" altLang="zh-TW" sz="2200" dirty="0" smtClean="0"/>
                  <a:t> </a:t>
                </a:r>
                <a:r>
                  <a:rPr lang="en-US" altLang="zh-TW" b="1" dirty="0" smtClean="0"/>
                  <a:t>b</a:t>
                </a:r>
                <a:r>
                  <a:rPr lang="tr-TR" altLang="zh-TW" b="1" dirty="0" smtClean="0"/>
                  <a:t> </a:t>
                </a:r>
                <a:r>
                  <a:rPr lang="tr-TR" altLang="zh-TW" dirty="0" smtClean="0"/>
                  <a:t>can not be </a:t>
                </a:r>
                <a:r>
                  <a:rPr lang="tr-TR" altLang="zh-TW" dirty="0" err="1" smtClean="0"/>
                  <a:t>linearly</a:t>
                </a:r>
                <a:r>
                  <a:rPr lang="tr-TR" altLang="zh-TW" dirty="0" smtClean="0"/>
                  <a:t> </a:t>
                </a:r>
                <a:r>
                  <a:rPr lang="tr-TR" altLang="zh-TW" dirty="0" err="1" smtClean="0"/>
                  <a:t>independent</a:t>
                </a:r>
                <a:r>
                  <a:rPr lang="tr-TR" altLang="zh-TW" dirty="0" smtClean="0"/>
                  <a:t> of </a:t>
                </a:r>
                <a:r>
                  <a:rPr lang="tr-TR" altLang="zh-TW" dirty="0" err="1" smtClean="0"/>
                  <a:t>columns</a:t>
                </a:r>
                <a:r>
                  <a:rPr lang="tr-TR" altLang="zh-TW" dirty="0" smtClean="0"/>
                  <a:t> of </a:t>
                </a:r>
                <a:r>
                  <a:rPr lang="tr-TR" altLang="zh-TW" i="1" dirty="0" smtClean="0"/>
                  <a:t>A</a:t>
                </a:r>
                <a:endParaRPr lang="en-US" altLang="zh-TW" sz="2200" i="1" dirty="0" smtClean="0"/>
              </a:p>
              <a:p>
                <a:pPr eaLnBrk="1" hangingPunct="1">
                  <a:lnSpc>
                    <a:spcPct val="90000"/>
                  </a:lnSpc>
                </a:pPr>
                <a:endParaRPr lang="en-US" altLang="zh-TW" sz="2200" dirty="0" smtClean="0"/>
              </a:p>
            </p:txBody>
          </p:sp>
        </mc:Choice>
        <mc:Fallback xmlns="">
          <p:sp>
            <p:nvSpPr>
              <p:cNvPr id="211974" name="Rectangle 3"/>
              <p:cNvSpPr>
                <a:spLocks noGrp="1" noRot="1" noChangeAspect="1" noMove="1" noResize="1" noEditPoints="1" noAdjustHandles="1" noChangeArrowheads="1" noChangeShapeType="1" noTextEdit="1"/>
              </p:cNvSpPr>
              <p:nvPr>
                <p:ph type="body" idx="1"/>
              </p:nvPr>
            </p:nvSpPr>
            <p:spPr>
              <a:xfrm>
                <a:off x="457200" y="2209800"/>
                <a:ext cx="8229600" cy="3921125"/>
              </a:xfrm>
              <a:blipFill>
                <a:blip r:embed="rId3"/>
                <a:stretch>
                  <a:fillRect l="-296" t="-2488" r="-2296"/>
                </a:stretch>
              </a:blipFill>
            </p:spPr>
            <p:txBody>
              <a:bodyPr/>
              <a:lstStyle/>
              <a:p>
                <a:r>
                  <a:rPr lang="tr-TR">
                    <a:noFill/>
                  </a:rPr>
                  <a:t> </a:t>
                </a:r>
              </a:p>
            </p:txBody>
          </p:sp>
        </mc:Fallback>
      </mc:AlternateContent>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標題 1"/>
          <p:cNvSpPr>
            <a:spLocks noGrp="1"/>
          </p:cNvSpPr>
          <p:nvPr>
            <p:ph type="title"/>
          </p:nvPr>
        </p:nvSpPr>
        <p:spPr/>
        <p:txBody>
          <a:bodyPr/>
          <a:lstStyle/>
          <a:p>
            <a:r>
              <a:rPr lang="en-US" altLang="zh-TW" smtClean="0"/>
              <a:t>Theorems 5.6.6</a:t>
            </a:r>
            <a:endParaRPr lang="zh-TW" altLang="en-US" smtClean="0"/>
          </a:p>
        </p:txBody>
      </p:sp>
      <mc:AlternateContent xmlns:mc="http://schemas.openxmlformats.org/markup-compatibility/2006" xmlns:a14="http://schemas.microsoft.com/office/drawing/2010/main">
        <mc:Choice Requires="a14">
          <p:sp>
            <p:nvSpPr>
              <p:cNvPr id="214019" name="內容版面配置區 2"/>
              <p:cNvSpPr>
                <a:spLocks noGrp="1"/>
              </p:cNvSpPr>
              <p:nvPr>
                <p:ph idx="1"/>
              </p:nvPr>
            </p:nvSpPr>
            <p:spPr>
              <a:xfrm>
                <a:off x="304800" y="1143000"/>
                <a:ext cx="8229600" cy="4683125"/>
              </a:xfrm>
            </p:spPr>
            <p:txBody>
              <a:bodyPr/>
              <a:lstStyle/>
              <a:p>
                <a:pPr eaLnBrk="1" hangingPunct="1">
                  <a:lnSpc>
                    <a:spcPct val="90000"/>
                  </a:lnSpc>
                </a:pPr>
                <a:r>
                  <a:rPr lang="en-US" altLang="zh-TW" dirty="0" smtClean="0"/>
                  <a:t>If </a:t>
                </a:r>
                <a:r>
                  <a:rPr lang="en-US" altLang="zh-TW" i="1" dirty="0" smtClean="0"/>
                  <a:t>A</a:t>
                </a:r>
                <a:r>
                  <a:rPr lang="en-US" altLang="zh-TW" b="1" dirty="0" smtClean="0"/>
                  <a:t>x </a:t>
                </a:r>
                <a:r>
                  <a:rPr lang="en-US" altLang="zh-TW" dirty="0" smtClean="0"/>
                  <a:t>= </a:t>
                </a:r>
                <a:r>
                  <a:rPr lang="en-US" altLang="zh-TW" b="1" dirty="0" smtClean="0"/>
                  <a:t>b </a:t>
                </a:r>
                <a:r>
                  <a:rPr lang="en-US" altLang="zh-TW" dirty="0" smtClean="0"/>
                  <a:t>is a linear system of </a:t>
                </a:r>
                <a:r>
                  <a:rPr lang="en-US" altLang="zh-TW" i="1" dirty="0" smtClean="0"/>
                  <a:t>m</a:t>
                </a:r>
                <a:r>
                  <a:rPr lang="en-US" altLang="zh-TW" dirty="0" smtClean="0"/>
                  <a:t> equations in </a:t>
                </a:r>
                <a:r>
                  <a:rPr lang="en-US" altLang="zh-TW" i="1" dirty="0" smtClean="0"/>
                  <a:t>n</a:t>
                </a:r>
                <a:r>
                  <a:rPr lang="en-US" altLang="zh-TW" dirty="0" smtClean="0"/>
                  <a:t> unknowns, then the following are equivalent.</a:t>
                </a:r>
              </a:p>
              <a:p>
                <a:pPr lvl="1" eaLnBrk="1" hangingPunct="1">
                  <a:lnSpc>
                    <a:spcPct val="90000"/>
                  </a:lnSpc>
                </a:pPr>
                <a:r>
                  <a:rPr lang="en-US" altLang="zh-TW" sz="2400" i="1" dirty="0" smtClean="0"/>
                  <a:t>A</a:t>
                </a:r>
                <a:r>
                  <a:rPr lang="en-US" altLang="zh-TW" sz="2400" b="1" dirty="0" smtClean="0"/>
                  <a:t>x </a:t>
                </a:r>
                <a:r>
                  <a:rPr lang="en-US" altLang="zh-TW" sz="2400" dirty="0" smtClean="0"/>
                  <a:t>= </a:t>
                </a:r>
                <a:r>
                  <a:rPr lang="en-US" altLang="zh-TW" sz="2400" b="1" dirty="0" smtClean="0"/>
                  <a:t>b</a:t>
                </a:r>
                <a:r>
                  <a:rPr lang="en-US" altLang="zh-TW" sz="2400" dirty="0" smtClean="0"/>
                  <a:t> is consistent for every </a:t>
                </a:r>
                <a:r>
                  <a:rPr lang="en-US" altLang="zh-TW" sz="2400" i="1" dirty="0" smtClean="0"/>
                  <a:t>m</a:t>
                </a:r>
                <a:r>
                  <a:rPr lang="en-US" altLang="zh-TW" sz="2400" dirty="0" smtClean="0">
                    <a:sym typeface="Symbol" panose="05050102010706020507" pitchFamily="18" charset="2"/>
                  </a:rPr>
                  <a:t></a:t>
                </a:r>
                <a:r>
                  <a:rPr lang="en-US" altLang="zh-TW" sz="2400" dirty="0" smtClean="0"/>
                  <a:t>1 matrix </a:t>
                </a:r>
                <a:r>
                  <a:rPr lang="en-US" altLang="zh-TW" sz="2400" b="1" dirty="0" smtClean="0"/>
                  <a:t>b</a:t>
                </a:r>
                <a:r>
                  <a:rPr lang="en-US" altLang="zh-TW" sz="2400" dirty="0" smtClean="0"/>
                  <a:t>.</a:t>
                </a:r>
              </a:p>
              <a:p>
                <a:pPr lvl="1" eaLnBrk="1" hangingPunct="1">
                  <a:lnSpc>
                    <a:spcPct val="90000"/>
                  </a:lnSpc>
                </a:pPr>
                <a:r>
                  <a:rPr lang="en-US" altLang="zh-TW" sz="2400" dirty="0" smtClean="0"/>
                  <a:t>The column vectors of </a:t>
                </a:r>
                <a:r>
                  <a:rPr lang="en-US" altLang="zh-TW" sz="2400" i="1" dirty="0" smtClean="0"/>
                  <a:t>A</a:t>
                </a:r>
                <a:r>
                  <a:rPr lang="en-US" altLang="zh-TW" sz="2400" dirty="0" smtClean="0"/>
                  <a:t> span </a:t>
                </a:r>
                <a:r>
                  <a:rPr lang="en-US" altLang="zh-TW" sz="2400" i="1" dirty="0" smtClean="0"/>
                  <a:t>R</a:t>
                </a:r>
                <a:r>
                  <a:rPr lang="en-US" altLang="zh-TW" sz="2400" i="1" baseline="30000" dirty="0" smtClean="0"/>
                  <a:t>m</a:t>
                </a:r>
                <a:r>
                  <a:rPr lang="en-US" altLang="zh-TW" sz="2400" dirty="0" smtClean="0"/>
                  <a:t>.</a:t>
                </a:r>
                <a:endParaRPr lang="tr-TR" altLang="zh-TW" sz="2400" dirty="0" smtClean="0"/>
              </a:p>
              <a:p>
                <a:pPr lvl="2" eaLnBrk="1" hangingPunct="1">
                  <a:lnSpc>
                    <a:spcPct val="90000"/>
                  </a:lnSpc>
                </a:pPr>
                <a:r>
                  <a:rPr lang="tr-TR" altLang="zh-TW" sz="2200" dirty="0" err="1" smtClean="0"/>
                  <a:t>Note</a:t>
                </a:r>
                <a:r>
                  <a:rPr lang="tr-TR" altLang="zh-TW" sz="2200" dirty="0" smtClean="0"/>
                  <a:t> </a:t>
                </a:r>
                <a:r>
                  <a:rPr lang="tr-TR" altLang="zh-TW" sz="2200" dirty="0" err="1" smtClean="0"/>
                  <a:t>that</a:t>
                </a:r>
                <a:r>
                  <a:rPr lang="tr-TR" altLang="zh-TW" sz="2200" dirty="0" smtClean="0"/>
                  <a:t> </a:t>
                </a:r>
                <a:r>
                  <a:rPr lang="en-US" altLang="zh-TW" b="1" dirty="0" smtClean="0"/>
                  <a:t>b</a:t>
                </a:r>
                <a:r>
                  <a:rPr lang="tr-TR" altLang="zh-TW" b="1" dirty="0" smtClean="0"/>
                  <a:t> </a:t>
                </a:r>
                <a:r>
                  <a:rPr lang="tr-TR" altLang="zh-TW" dirty="0" smtClean="0"/>
                  <a:t>has m </a:t>
                </a:r>
                <a:r>
                  <a:rPr lang="tr-TR" altLang="zh-TW" dirty="0" err="1" smtClean="0"/>
                  <a:t>components</a:t>
                </a:r>
                <a:r>
                  <a:rPr lang="tr-TR" altLang="zh-TW" dirty="0" smtClean="0"/>
                  <a:t>. </a:t>
                </a:r>
                <a:r>
                  <a:rPr lang="tr-TR" altLang="zh-TW" dirty="0" err="1"/>
                  <a:t>C</a:t>
                </a:r>
                <a:r>
                  <a:rPr lang="tr-TR" altLang="zh-TW" b="1" dirty="0" err="1" smtClean="0"/>
                  <a:t>onsistency</a:t>
                </a:r>
                <a:r>
                  <a:rPr lang="tr-TR" altLang="zh-TW" b="1" dirty="0" smtClean="0"/>
                  <a:t> of </a:t>
                </a:r>
                <a:r>
                  <a:rPr lang="en-US" altLang="zh-TW" i="1" dirty="0"/>
                  <a:t>A</a:t>
                </a:r>
                <a:r>
                  <a:rPr lang="en-US" altLang="zh-TW" b="1" dirty="0"/>
                  <a:t>x </a:t>
                </a:r>
                <a:r>
                  <a:rPr lang="en-US" altLang="zh-TW" dirty="0"/>
                  <a:t>= </a:t>
                </a:r>
                <a:r>
                  <a:rPr lang="en-US" altLang="zh-TW" b="1" dirty="0"/>
                  <a:t>b</a:t>
                </a:r>
                <a:r>
                  <a:rPr lang="en-US" altLang="zh-TW" dirty="0"/>
                  <a:t> </a:t>
                </a:r>
                <a:r>
                  <a:rPr lang="tr-TR" altLang="zh-TW" dirty="0" err="1" smtClean="0"/>
                  <a:t>for</a:t>
                </a:r>
                <a:r>
                  <a:rPr lang="tr-TR" altLang="zh-TW" dirty="0" smtClean="0"/>
                  <a:t> </a:t>
                </a:r>
                <a:r>
                  <a:rPr lang="tr-TR" altLang="zh-TW" dirty="0" err="1" smtClean="0"/>
                  <a:t>any</a:t>
                </a:r>
                <a:r>
                  <a:rPr lang="tr-TR" altLang="zh-TW" dirty="0" smtClean="0"/>
                  <a:t> </a:t>
                </a:r>
                <a:r>
                  <a:rPr lang="en-US" altLang="zh-TW" b="1" dirty="0" smtClean="0"/>
                  <a:t>b</a:t>
                </a:r>
                <a:r>
                  <a:rPr lang="en-US" altLang="zh-TW" dirty="0" smtClean="0"/>
                  <a:t> </a:t>
                </a:r>
                <a:r>
                  <a:rPr lang="tr-TR" altLang="zh-TW" dirty="0" err="1" smtClean="0"/>
                  <a:t>implies</a:t>
                </a:r>
                <a:r>
                  <a:rPr lang="tr-TR" altLang="zh-TW" dirty="0"/>
                  <a:t> </a:t>
                </a:r>
                <a:r>
                  <a:rPr lang="tr-TR" altLang="zh-TW" dirty="0" err="1" smtClean="0"/>
                  <a:t>that</a:t>
                </a:r>
                <a:r>
                  <a:rPr lang="tr-TR" altLang="zh-TW" dirty="0" smtClean="0"/>
                  <a:t> </a:t>
                </a:r>
                <a:r>
                  <a:rPr lang="tr-TR" altLang="zh-TW" dirty="0" err="1" smtClean="0"/>
                  <a:t>any</a:t>
                </a:r>
                <a:r>
                  <a:rPr lang="tr-TR" altLang="zh-TW" dirty="0" smtClean="0"/>
                  <a:t> </a:t>
                </a:r>
                <a:r>
                  <a:rPr lang="en-US" altLang="zh-TW" b="1" dirty="0" smtClean="0"/>
                  <a:t>b</a:t>
                </a:r>
                <a:r>
                  <a:rPr lang="tr-TR" altLang="zh-TW" b="1" dirty="0" smtClean="0"/>
                  <a:t> </a:t>
                </a:r>
                <a:r>
                  <a:rPr lang="tr-TR" altLang="zh-TW" dirty="0" smtClean="0"/>
                  <a:t>is in </a:t>
                </a:r>
                <a:r>
                  <a:rPr lang="tr-TR" altLang="zh-TW" dirty="0" err="1" smtClean="0"/>
                  <a:t>the</a:t>
                </a:r>
                <a:r>
                  <a:rPr lang="tr-TR" altLang="zh-TW" dirty="0" smtClean="0"/>
                  <a:t> </a:t>
                </a:r>
                <a:r>
                  <a:rPr lang="tr-TR" altLang="zh-TW" dirty="0" err="1" smtClean="0"/>
                  <a:t>column</a:t>
                </a:r>
                <a:r>
                  <a:rPr lang="tr-TR" altLang="zh-TW" dirty="0" smtClean="0"/>
                  <a:t> </a:t>
                </a:r>
                <a:r>
                  <a:rPr lang="tr-TR" altLang="zh-TW" dirty="0" err="1" smtClean="0"/>
                  <a:t>space</a:t>
                </a:r>
                <a:r>
                  <a:rPr lang="tr-TR" altLang="zh-TW" dirty="0" smtClean="0"/>
                  <a:t> of </a:t>
                </a:r>
                <a:r>
                  <a:rPr lang="en-US" altLang="zh-TW" i="1" dirty="0"/>
                  <a:t>A</a:t>
                </a:r>
                <a:endParaRPr lang="en-US" altLang="zh-TW" sz="2200" dirty="0" smtClean="0"/>
              </a:p>
              <a:p>
                <a:pPr lvl="1" eaLnBrk="1" hangingPunct="1">
                  <a:lnSpc>
                    <a:spcPct val="90000"/>
                  </a:lnSpc>
                </a:pPr>
                <a:r>
                  <a:rPr lang="en-US" altLang="zh-TW" sz="2400" dirty="0" smtClean="0"/>
                  <a:t>rank(</a:t>
                </a:r>
                <a:r>
                  <a:rPr lang="en-US" altLang="zh-TW" sz="2400" i="1" dirty="0" smtClean="0"/>
                  <a:t>A</a:t>
                </a:r>
                <a:r>
                  <a:rPr lang="en-US" altLang="zh-TW" sz="2400" dirty="0" smtClean="0"/>
                  <a:t>) = </a:t>
                </a:r>
                <a:r>
                  <a:rPr lang="en-US" altLang="zh-TW" sz="2400" i="1" dirty="0" smtClean="0"/>
                  <a:t>m</a:t>
                </a:r>
                <a:r>
                  <a:rPr lang="en-US" altLang="zh-TW" sz="2400" dirty="0" smtClean="0"/>
                  <a:t>.</a:t>
                </a:r>
                <a:endParaRPr lang="tr-TR" altLang="zh-TW" sz="2200" dirty="0" smtClean="0"/>
              </a:p>
              <a:p>
                <a:pPr lvl="2" eaLnBrk="1" hangingPunct="1">
                  <a:lnSpc>
                    <a:spcPct val="90000"/>
                  </a:lnSpc>
                </a:pPr>
                <a:r>
                  <a:rPr lang="tr-TR" altLang="zh-TW" sz="2200" dirty="0" err="1" smtClean="0"/>
                  <a:t>We</a:t>
                </a:r>
                <a:r>
                  <a:rPr lang="tr-TR" altLang="zh-TW" sz="2200" dirty="0" smtClean="0"/>
                  <a:t> </a:t>
                </a:r>
                <a:r>
                  <a:rPr lang="tr-TR" altLang="zh-TW" sz="2200" dirty="0" err="1" smtClean="0"/>
                  <a:t>need</a:t>
                </a:r>
                <a:r>
                  <a:rPr lang="tr-TR" altLang="zh-TW" sz="2200" dirty="0" smtClean="0"/>
                  <a:t> as </a:t>
                </a:r>
                <a:r>
                  <a:rPr lang="tr-TR" altLang="zh-TW" sz="2200" dirty="0" err="1" smtClean="0"/>
                  <a:t>many</a:t>
                </a:r>
                <a:r>
                  <a:rPr lang="tr-TR" altLang="zh-TW" sz="2200" dirty="0" smtClean="0"/>
                  <a:t> </a:t>
                </a:r>
                <a:r>
                  <a:rPr lang="tr-TR" altLang="zh-TW" sz="2200" dirty="0" err="1" smtClean="0"/>
                  <a:t>basis</a:t>
                </a:r>
                <a:r>
                  <a:rPr lang="tr-TR" altLang="zh-TW" sz="2200" dirty="0" smtClean="0"/>
                  <a:t> </a:t>
                </a:r>
                <a:r>
                  <a:rPr lang="tr-TR" altLang="zh-TW" sz="2200" dirty="0" err="1" smtClean="0"/>
                  <a:t>vectors</a:t>
                </a:r>
                <a:r>
                  <a:rPr lang="tr-TR" altLang="zh-TW" sz="2200" dirty="0" smtClean="0"/>
                  <a:t> as </a:t>
                </a:r>
                <a:r>
                  <a:rPr lang="tr-TR" altLang="zh-TW" sz="2200" dirty="0" err="1" smtClean="0"/>
                  <a:t>the</a:t>
                </a:r>
                <a:r>
                  <a:rPr lang="tr-TR" altLang="zh-TW" sz="2200" dirty="0" smtClean="0"/>
                  <a:t> </a:t>
                </a:r>
                <a:r>
                  <a:rPr lang="tr-TR" altLang="zh-TW" sz="2200" dirty="0" err="1" smtClean="0"/>
                  <a:t>number</a:t>
                </a:r>
                <a:r>
                  <a:rPr lang="tr-TR" altLang="zh-TW" sz="2200" dirty="0" smtClean="0"/>
                  <a:t> of </a:t>
                </a:r>
                <a:r>
                  <a:rPr lang="tr-TR" altLang="zh-TW" sz="2200" dirty="0" err="1" smtClean="0"/>
                  <a:t>components</a:t>
                </a:r>
                <a:r>
                  <a:rPr lang="tr-TR" altLang="zh-TW" sz="2200" dirty="0" smtClean="0"/>
                  <a:t> of </a:t>
                </a:r>
                <a:r>
                  <a:rPr lang="tr-TR" altLang="zh-TW" sz="2200" dirty="0" err="1" smtClean="0"/>
                  <a:t>the</a:t>
                </a:r>
                <a:r>
                  <a:rPr lang="tr-TR" altLang="zh-TW" sz="2200" dirty="0" smtClean="0"/>
                  <a:t> </a:t>
                </a:r>
                <a:r>
                  <a:rPr lang="tr-TR" altLang="zh-TW" sz="2200" dirty="0" err="1" smtClean="0"/>
                  <a:t>arbitrary</a:t>
                </a:r>
                <a:r>
                  <a:rPr lang="tr-TR" altLang="zh-TW" sz="2200" dirty="0" smtClean="0"/>
                  <a:t> </a:t>
                </a:r>
                <a:r>
                  <a:rPr lang="tr-TR" altLang="zh-TW" sz="2200" dirty="0" err="1" smtClean="0"/>
                  <a:t>vector</a:t>
                </a:r>
                <a:r>
                  <a:rPr lang="tr-TR" altLang="zh-TW" sz="2200" dirty="0" smtClean="0"/>
                  <a:t> </a:t>
                </a:r>
                <a:r>
                  <a:rPr lang="en-US" altLang="zh-TW" b="1" dirty="0"/>
                  <a:t>b </a:t>
                </a:r>
                <a:r>
                  <a:rPr lang="tr-TR" altLang="zh-TW" sz="2200" dirty="0" err="1" smtClean="0"/>
                  <a:t>which</a:t>
                </a:r>
                <a:r>
                  <a:rPr lang="tr-TR" altLang="zh-TW" sz="2200" dirty="0" smtClean="0"/>
                  <a:t> </a:t>
                </a:r>
                <a:r>
                  <a:rPr lang="tr-TR" altLang="zh-TW" sz="2200" dirty="0" err="1" smtClean="0"/>
                  <a:t>we</a:t>
                </a:r>
                <a:r>
                  <a:rPr lang="tr-TR" altLang="zh-TW" sz="2200" dirty="0" smtClean="0"/>
                  <a:t> </a:t>
                </a:r>
                <a:r>
                  <a:rPr lang="tr-TR" altLang="zh-TW" sz="2200" dirty="0" err="1" smtClean="0"/>
                  <a:t>wish</a:t>
                </a:r>
                <a:r>
                  <a:rPr lang="tr-TR" altLang="zh-TW" sz="2200" dirty="0" smtClean="0"/>
                  <a:t> </a:t>
                </a:r>
                <a:r>
                  <a:rPr lang="tr-TR" altLang="zh-TW" sz="2200" dirty="0" err="1" smtClean="0"/>
                  <a:t>to</a:t>
                </a:r>
                <a:r>
                  <a:rPr lang="tr-TR" altLang="zh-TW" sz="2200" dirty="0" smtClean="0"/>
                  <a:t> </a:t>
                </a:r>
                <a:r>
                  <a:rPr lang="tr-TR" altLang="zh-TW" sz="2200" dirty="0" err="1" smtClean="0"/>
                  <a:t>express</a:t>
                </a:r>
                <a:r>
                  <a:rPr lang="tr-TR" altLang="zh-TW" sz="2200" dirty="0" smtClean="0"/>
                  <a:t> as a </a:t>
                </a:r>
                <a:r>
                  <a:rPr lang="tr-TR" altLang="zh-TW" sz="2200" dirty="0" err="1" smtClean="0"/>
                  <a:t>linear</a:t>
                </a:r>
                <a:r>
                  <a:rPr lang="tr-TR" altLang="zh-TW" sz="2200" dirty="0" smtClean="0"/>
                  <a:t> </a:t>
                </a:r>
                <a:r>
                  <a:rPr lang="tr-TR" altLang="zh-TW" sz="2200" dirty="0" err="1" smtClean="0"/>
                  <a:t>combination</a:t>
                </a:r>
                <a:r>
                  <a:rPr lang="tr-TR" altLang="zh-TW" sz="2200" dirty="0" smtClean="0"/>
                  <a:t> of. </a:t>
                </a:r>
                <a:r>
                  <a:rPr lang="tr-TR" altLang="zh-TW" sz="2200" dirty="0" err="1" smtClean="0"/>
                  <a:t>Thus</a:t>
                </a:r>
                <a:r>
                  <a:rPr lang="tr-TR" altLang="zh-TW" sz="2200" dirty="0" smtClean="0"/>
                  <a:t> #</a:t>
                </a:r>
                <a:r>
                  <a:rPr lang="tr-TR" altLang="zh-TW" sz="2200" dirty="0" err="1" smtClean="0"/>
                  <a:t>basis</a:t>
                </a:r>
                <a:r>
                  <a:rPr lang="tr-TR" altLang="zh-TW" sz="2200" dirty="0" smtClean="0"/>
                  <a:t> </a:t>
                </a:r>
                <a:r>
                  <a:rPr lang="tr-TR" altLang="zh-TW" sz="2200" dirty="0" err="1" smtClean="0"/>
                  <a:t>vectors</a:t>
                </a:r>
                <a:r>
                  <a:rPr lang="tr-TR" altLang="zh-TW" sz="2200" dirty="0" smtClean="0"/>
                  <a:t>(</a:t>
                </a:r>
                <a:r>
                  <a:rPr lang="tr-TR" altLang="zh-TW" sz="2200" dirty="0" err="1" smtClean="0"/>
                  <a:t>column</a:t>
                </a:r>
                <a:r>
                  <a:rPr lang="tr-TR" altLang="zh-TW" sz="2200" dirty="0" smtClean="0"/>
                  <a:t> </a:t>
                </a:r>
                <a:r>
                  <a:rPr lang="tr-TR" altLang="zh-TW" sz="2200" dirty="0" err="1" smtClean="0"/>
                  <a:t>vectors</a:t>
                </a:r>
                <a:r>
                  <a:rPr lang="tr-TR" altLang="zh-TW" sz="2200" dirty="0" smtClean="0"/>
                  <a:t>)=m</a:t>
                </a:r>
              </a:p>
              <a:p>
                <a:pPr lvl="2" eaLnBrk="1" hangingPunct="1">
                  <a:lnSpc>
                    <a:spcPct val="90000"/>
                  </a:lnSpc>
                </a:pPr>
                <a:r>
                  <a:rPr lang="tr-TR" altLang="zh-TW" sz="2200" dirty="0" err="1" smtClean="0"/>
                  <a:t>The</a:t>
                </a:r>
                <a:r>
                  <a:rPr lang="tr-TR" altLang="zh-TW" sz="2200" dirty="0" smtClean="0"/>
                  <a:t> </a:t>
                </a:r>
                <a:r>
                  <a:rPr lang="tr-TR" altLang="zh-TW" sz="2200" dirty="0" err="1" smtClean="0"/>
                  <a:t>condition</a:t>
                </a:r>
                <a:r>
                  <a:rPr lang="tr-TR" altLang="zh-TW" sz="2200" dirty="0" smtClean="0"/>
                  <a:t> </a:t>
                </a:r>
                <a14:m>
                  <m:oMath xmlns:m="http://schemas.openxmlformats.org/officeDocument/2006/math">
                    <m:r>
                      <a:rPr lang="tr-TR" altLang="zh-TW" sz="2200" b="0" i="1" smtClean="0">
                        <a:latin typeface="Cambria Math" panose="02040503050406030204" pitchFamily="18" charset="0"/>
                      </a:rPr>
                      <m:t>𝑚</m:t>
                    </m:r>
                    <m:r>
                      <a:rPr lang="tr-TR" altLang="zh-TW" sz="2200" b="0" i="1" smtClean="0">
                        <a:latin typeface="Cambria Math" panose="02040503050406030204" pitchFamily="18" charset="0"/>
                        <a:ea typeface="Cambria Math" panose="02040503050406030204" pitchFamily="18" charset="0"/>
                      </a:rPr>
                      <m:t>≤</m:t>
                    </m:r>
                    <m:r>
                      <a:rPr lang="tr-TR" altLang="zh-TW" sz="2200" b="0" i="1" smtClean="0">
                        <a:latin typeface="Cambria Math" panose="02040503050406030204" pitchFamily="18" charset="0"/>
                        <a:ea typeface="Cambria Math" panose="02040503050406030204" pitchFamily="18" charset="0"/>
                      </a:rPr>
                      <m:t>𝑛</m:t>
                    </m:r>
                  </m:oMath>
                </a14:m>
                <a:r>
                  <a:rPr lang="tr-TR" altLang="zh-TW" sz="2200" dirty="0" smtClean="0"/>
                  <a:t> is </a:t>
                </a:r>
                <a:r>
                  <a:rPr lang="tr-TR" altLang="zh-TW" sz="2200" dirty="0" err="1" smtClean="0"/>
                  <a:t>necessary</a:t>
                </a:r>
                <a:r>
                  <a:rPr lang="tr-TR" altLang="zh-TW" sz="2200" dirty="0" smtClean="0"/>
                  <a:t>, but not </a:t>
                </a:r>
                <a:r>
                  <a:rPr lang="tr-TR" altLang="zh-TW" sz="2200" dirty="0" err="1" smtClean="0"/>
                  <a:t>sufficient</a:t>
                </a:r>
                <a:r>
                  <a:rPr lang="tr-TR" altLang="zh-TW" sz="2200" dirty="0" smtClean="0"/>
                  <a:t>. At </a:t>
                </a:r>
                <a:r>
                  <a:rPr lang="tr-TR" altLang="zh-TW" sz="2200" dirty="0" err="1" smtClean="0"/>
                  <a:t>least</a:t>
                </a:r>
                <a:r>
                  <a:rPr lang="tr-TR" altLang="zh-TW" sz="2200" dirty="0" smtClean="0"/>
                  <a:t> as </a:t>
                </a:r>
                <a:r>
                  <a:rPr lang="tr-TR" altLang="zh-TW" sz="2200" dirty="0" err="1" smtClean="0"/>
                  <a:t>many</a:t>
                </a:r>
                <a:r>
                  <a:rPr lang="tr-TR" altLang="zh-TW" sz="2200" dirty="0" smtClean="0"/>
                  <a:t> </a:t>
                </a:r>
                <a:r>
                  <a:rPr lang="tr-TR" altLang="zh-TW" sz="2200" dirty="0" err="1" smtClean="0"/>
                  <a:t>columns</a:t>
                </a:r>
                <a:r>
                  <a:rPr lang="tr-TR" altLang="zh-TW" sz="2200" dirty="0" smtClean="0"/>
                  <a:t> as </a:t>
                </a:r>
                <a:r>
                  <a:rPr lang="tr-TR" altLang="zh-TW" sz="2200" dirty="0" err="1" smtClean="0"/>
                  <a:t>there</a:t>
                </a:r>
                <a:r>
                  <a:rPr lang="tr-TR" altLang="zh-TW" sz="2200" dirty="0" smtClean="0"/>
                  <a:t> </a:t>
                </a:r>
                <a:r>
                  <a:rPr lang="tr-TR" altLang="zh-TW" sz="2200" dirty="0" err="1" smtClean="0"/>
                  <a:t>are</a:t>
                </a:r>
                <a:r>
                  <a:rPr lang="tr-TR" altLang="zh-TW" sz="2200" dirty="0" smtClean="0"/>
                  <a:t> </a:t>
                </a:r>
                <a:r>
                  <a:rPr lang="tr-TR" altLang="zh-TW" sz="2200" dirty="0" err="1" smtClean="0"/>
                  <a:t>rows</a:t>
                </a:r>
                <a:r>
                  <a:rPr lang="tr-TR" altLang="zh-TW" sz="2200" dirty="0" smtClean="0"/>
                  <a:t> </a:t>
                </a:r>
                <a:r>
                  <a:rPr lang="tr-TR" altLang="zh-TW" sz="2200" dirty="0" err="1" smtClean="0"/>
                  <a:t>should</a:t>
                </a:r>
                <a:r>
                  <a:rPr lang="tr-TR" altLang="zh-TW" sz="2200" dirty="0" smtClean="0"/>
                  <a:t> </a:t>
                </a:r>
                <a:r>
                  <a:rPr lang="tr-TR" altLang="zh-TW" sz="2200" dirty="0" err="1" smtClean="0"/>
                  <a:t>exist</a:t>
                </a:r>
                <a:r>
                  <a:rPr lang="tr-TR" altLang="zh-TW" sz="2200" dirty="0" smtClean="0"/>
                  <a:t>. </a:t>
                </a:r>
                <a:r>
                  <a:rPr lang="tr-TR" altLang="zh-TW" sz="2200" dirty="0" err="1" smtClean="0"/>
                  <a:t>For</a:t>
                </a:r>
                <a:r>
                  <a:rPr lang="tr-TR" altLang="zh-TW" sz="2200" dirty="0" smtClean="0"/>
                  <a:t> </a:t>
                </a:r>
                <a14:m>
                  <m:oMath xmlns:m="http://schemas.openxmlformats.org/officeDocument/2006/math">
                    <m:r>
                      <a:rPr lang="tr-TR" altLang="zh-TW" sz="2200" i="1">
                        <a:latin typeface="Cambria Math" panose="02040503050406030204" pitchFamily="18" charset="0"/>
                      </a:rPr>
                      <m:t>𝑚</m:t>
                    </m:r>
                    <m:r>
                      <a:rPr lang="tr-TR" altLang="zh-TW" sz="2200" b="0" i="1" smtClean="0">
                        <a:latin typeface="Cambria Math" panose="02040503050406030204" pitchFamily="18" charset="0"/>
                      </a:rPr>
                      <m:t>&gt;</m:t>
                    </m:r>
                    <m:r>
                      <a:rPr lang="tr-TR" altLang="zh-TW" sz="2200" i="1">
                        <a:latin typeface="Cambria Math" panose="02040503050406030204" pitchFamily="18" charset="0"/>
                        <a:ea typeface="Cambria Math" panose="02040503050406030204" pitchFamily="18" charset="0"/>
                      </a:rPr>
                      <m:t>𝑛</m:t>
                    </m:r>
                    <m:r>
                      <a:rPr lang="tr-TR" altLang="zh-TW" sz="2200" b="0" i="0" smtClean="0">
                        <a:latin typeface="Cambria Math" panose="02040503050406030204" pitchFamily="18" charset="0"/>
                        <a:ea typeface="Cambria Math" panose="02040503050406030204" pitchFamily="18" charset="0"/>
                      </a:rPr>
                      <m:t>,</m:t>
                    </m:r>
                  </m:oMath>
                </a14:m>
                <a:r>
                  <a:rPr lang="tr-TR" altLang="zh-TW" sz="2200" dirty="0" smtClean="0"/>
                  <a:t> </a:t>
                </a:r>
                <a:r>
                  <a:rPr lang="tr-TR" altLang="zh-TW" sz="2200" dirty="0" err="1" smtClean="0"/>
                  <a:t>the</a:t>
                </a:r>
                <a:r>
                  <a:rPr lang="tr-TR" altLang="zh-TW" sz="2200" dirty="0" smtClean="0"/>
                  <a:t> </a:t>
                </a:r>
                <a:r>
                  <a:rPr lang="tr-TR" altLang="zh-TW" sz="2200" dirty="0" err="1" smtClean="0"/>
                  <a:t>column</a:t>
                </a:r>
                <a:r>
                  <a:rPr lang="tr-TR" altLang="zh-TW" sz="2200" dirty="0" smtClean="0"/>
                  <a:t> </a:t>
                </a:r>
                <a:r>
                  <a:rPr lang="tr-TR" altLang="zh-TW" sz="2200" dirty="0" err="1" smtClean="0"/>
                  <a:t>vectors</a:t>
                </a:r>
                <a:r>
                  <a:rPr lang="tr-TR" altLang="zh-TW" sz="2200" dirty="0" smtClean="0"/>
                  <a:t> </a:t>
                </a:r>
                <a:r>
                  <a:rPr lang="tr-TR" altLang="zh-TW" sz="2200" dirty="0" err="1" smtClean="0"/>
                  <a:t>never</a:t>
                </a:r>
                <a:r>
                  <a:rPr lang="tr-TR" altLang="zh-TW" sz="2200" dirty="0" smtClean="0"/>
                  <a:t> </a:t>
                </a:r>
                <a:r>
                  <a:rPr lang="tr-TR" altLang="zh-TW" sz="2200" dirty="0" err="1" smtClean="0"/>
                  <a:t>span</a:t>
                </a:r>
                <a:r>
                  <a:rPr lang="tr-TR" altLang="zh-TW" sz="2200" dirty="0" smtClean="0"/>
                  <a:t> </a:t>
                </a:r>
                <a:r>
                  <a:rPr lang="en-US" altLang="zh-TW" i="1" dirty="0"/>
                  <a:t>R</a:t>
                </a:r>
                <a:r>
                  <a:rPr lang="en-US" altLang="zh-TW" i="1" baseline="30000" dirty="0"/>
                  <a:t>m</a:t>
                </a:r>
                <a:r>
                  <a:rPr lang="tr-TR" altLang="zh-TW" sz="2200" dirty="0" smtClean="0"/>
                  <a:t> . </a:t>
                </a:r>
                <a:r>
                  <a:rPr lang="tr-TR" altLang="zh-TW" sz="2200" dirty="0" err="1" smtClean="0"/>
                  <a:t>When</a:t>
                </a:r>
                <a:r>
                  <a:rPr lang="tr-TR" altLang="zh-TW" sz="2200" dirty="0" smtClean="0"/>
                  <a:t> </a:t>
                </a:r>
                <a14:m>
                  <m:oMath xmlns:m="http://schemas.openxmlformats.org/officeDocument/2006/math">
                    <m:r>
                      <a:rPr lang="tr-TR" altLang="zh-TW" sz="2200" i="1">
                        <a:latin typeface="Cambria Math" panose="02040503050406030204" pitchFamily="18" charset="0"/>
                      </a:rPr>
                      <m:t>𝑚</m:t>
                    </m:r>
                    <m:r>
                      <a:rPr lang="tr-TR" altLang="zh-TW" sz="2200" i="1">
                        <a:latin typeface="Cambria Math" panose="02040503050406030204" pitchFamily="18" charset="0"/>
                        <a:ea typeface="Cambria Math" panose="02040503050406030204" pitchFamily="18" charset="0"/>
                      </a:rPr>
                      <m:t>≤</m:t>
                    </m:r>
                    <m:r>
                      <a:rPr lang="tr-TR" altLang="zh-TW" sz="2200" i="1">
                        <a:latin typeface="Cambria Math" panose="02040503050406030204" pitchFamily="18" charset="0"/>
                        <a:ea typeface="Cambria Math" panose="02040503050406030204" pitchFamily="18" charset="0"/>
                      </a:rPr>
                      <m:t>𝑛</m:t>
                    </m:r>
                  </m:oMath>
                </a14:m>
                <a:r>
                  <a:rPr lang="tr-TR" altLang="zh-TW" sz="2200" dirty="0" smtClean="0"/>
                  <a:t>, </a:t>
                </a:r>
                <a14:m>
                  <m:oMath xmlns:m="http://schemas.openxmlformats.org/officeDocument/2006/math">
                    <m:r>
                      <a:rPr lang="tr-TR" altLang="zh-TW" sz="2200" i="1">
                        <a:latin typeface="Cambria Math" panose="02040503050406030204" pitchFamily="18" charset="0"/>
                      </a:rPr>
                      <m:t>𝑚</m:t>
                    </m:r>
                  </m:oMath>
                </a14:m>
                <a:r>
                  <a:rPr lang="tr-TR" altLang="zh-TW" sz="2200" dirty="0" smtClean="0"/>
                  <a:t> of </a:t>
                </a:r>
                <a14:m>
                  <m:oMath xmlns:m="http://schemas.openxmlformats.org/officeDocument/2006/math">
                    <m:r>
                      <a:rPr lang="tr-TR" altLang="zh-TW" sz="2200" i="1">
                        <a:latin typeface="Cambria Math" panose="02040503050406030204" pitchFamily="18" charset="0"/>
                        <a:ea typeface="Cambria Math" panose="02040503050406030204" pitchFamily="18" charset="0"/>
                      </a:rPr>
                      <m:t>𝑛</m:t>
                    </m:r>
                  </m:oMath>
                </a14:m>
                <a:r>
                  <a:rPr lang="tr-TR" altLang="zh-TW" sz="2200" dirty="0" smtClean="0"/>
                  <a:t> </a:t>
                </a:r>
                <a:r>
                  <a:rPr lang="tr-TR" altLang="zh-TW" sz="2200" dirty="0" err="1" smtClean="0"/>
                  <a:t>columns</a:t>
                </a:r>
                <a:r>
                  <a:rPr lang="tr-TR" altLang="zh-TW" sz="2200" dirty="0" smtClean="0"/>
                  <a:t> </a:t>
                </a:r>
                <a:r>
                  <a:rPr lang="tr-TR" altLang="zh-TW" sz="2200" dirty="0" err="1" smtClean="0"/>
                  <a:t>should</a:t>
                </a:r>
                <a:r>
                  <a:rPr lang="tr-TR" altLang="zh-TW" sz="2200" dirty="0" smtClean="0"/>
                  <a:t> be </a:t>
                </a:r>
                <a:r>
                  <a:rPr lang="tr-TR" altLang="zh-TW" sz="2200" dirty="0" err="1" smtClean="0"/>
                  <a:t>linearly</a:t>
                </a:r>
                <a:r>
                  <a:rPr lang="tr-TR" altLang="zh-TW" sz="2200" dirty="0" smtClean="0"/>
                  <a:t> </a:t>
                </a:r>
                <a:r>
                  <a:rPr lang="tr-TR" altLang="zh-TW" sz="2200" dirty="0" err="1" smtClean="0"/>
                  <a:t>independent</a:t>
                </a:r>
                <a:r>
                  <a:rPr lang="tr-TR" altLang="zh-TW" sz="2200" dirty="0" smtClean="0"/>
                  <a:t> </a:t>
                </a:r>
                <a:r>
                  <a:rPr lang="tr-TR" altLang="zh-TW" sz="2200" dirty="0" err="1" smtClean="0"/>
                  <a:t>for</a:t>
                </a:r>
                <a:r>
                  <a:rPr lang="tr-TR" altLang="zh-TW" sz="2200" dirty="0" smtClean="0"/>
                  <a:t> </a:t>
                </a:r>
                <a:r>
                  <a:rPr lang="tr-TR" altLang="zh-TW" sz="2200" dirty="0" err="1" smtClean="0"/>
                  <a:t>them</a:t>
                </a:r>
                <a:r>
                  <a:rPr lang="tr-TR" altLang="zh-TW" sz="2200" dirty="0" smtClean="0"/>
                  <a:t> </a:t>
                </a:r>
                <a:r>
                  <a:rPr lang="tr-TR" altLang="zh-TW" sz="2200" dirty="0" err="1" smtClean="0"/>
                  <a:t>to</a:t>
                </a:r>
                <a:r>
                  <a:rPr lang="tr-TR" altLang="zh-TW" sz="2200" dirty="0" smtClean="0"/>
                  <a:t> </a:t>
                </a:r>
                <a:r>
                  <a:rPr lang="tr-TR" altLang="zh-TW" sz="2200" dirty="0" err="1" smtClean="0"/>
                  <a:t>span</a:t>
                </a:r>
                <a:r>
                  <a:rPr lang="tr-TR" altLang="zh-TW" sz="2200" dirty="0" smtClean="0"/>
                  <a:t> </a:t>
                </a:r>
                <a:r>
                  <a:rPr lang="en-US" altLang="zh-TW" sz="2400" i="1" dirty="0"/>
                  <a:t>R</a:t>
                </a:r>
                <a:r>
                  <a:rPr lang="en-US" altLang="zh-TW" sz="2400" i="1" baseline="30000" dirty="0"/>
                  <a:t>m</a:t>
                </a:r>
                <a:endParaRPr lang="tr-TR" altLang="zh-TW" sz="2200" dirty="0" smtClean="0"/>
              </a:p>
              <a:p>
                <a:pPr marL="671512" lvl="2" indent="0" eaLnBrk="1" hangingPunct="1">
                  <a:lnSpc>
                    <a:spcPct val="90000"/>
                  </a:lnSpc>
                  <a:buNone/>
                </a:pPr>
                <a:endParaRPr lang="en-US" altLang="zh-TW" sz="2200" dirty="0" smtClean="0"/>
              </a:p>
              <a:p>
                <a:endParaRPr lang="zh-TW" altLang="en-US" dirty="0" smtClean="0"/>
              </a:p>
            </p:txBody>
          </p:sp>
        </mc:Choice>
        <mc:Fallback xmlns="">
          <p:sp>
            <p:nvSpPr>
              <p:cNvPr id="214019" name="內容版面配置區 2"/>
              <p:cNvSpPr>
                <a:spLocks noGrp="1" noRot="1" noChangeAspect="1" noMove="1" noResize="1" noEditPoints="1" noAdjustHandles="1" noChangeArrowheads="1" noChangeShapeType="1" noTextEdit="1"/>
              </p:cNvSpPr>
              <p:nvPr>
                <p:ph idx="1"/>
              </p:nvPr>
            </p:nvSpPr>
            <p:spPr>
              <a:xfrm>
                <a:off x="304800" y="1143000"/>
                <a:ext cx="8229600" cy="4683125"/>
              </a:xfrm>
              <a:blipFill>
                <a:blip r:embed="rId3"/>
                <a:stretch>
                  <a:fillRect l="-296" t="-2083" r="-2296" b="-8203"/>
                </a:stretch>
              </a:blipFill>
            </p:spPr>
            <p:txBody>
              <a:bodyPr/>
              <a:lstStyle/>
              <a:p>
                <a:r>
                  <a:rPr lang="tr-TR">
                    <a:noFill/>
                  </a:rPr>
                  <a:t> </a:t>
                </a:r>
              </a:p>
            </p:txBody>
          </p:sp>
        </mc:Fallback>
      </mc:AlternateContent>
      <p:sp>
        <p:nvSpPr>
          <p:cNvPr id="214020"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02243390-021C-4612-81C2-9974E7965335}"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dirty="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dirty="0" smtClean="0"/>
              <a:t>Elementary Linear Algebra</a:t>
            </a:r>
            <a:endParaRPr lang="en-US" altLang="zh-TW" dirty="0"/>
          </a:p>
        </p:txBody>
      </p:sp>
      <p:sp>
        <p:nvSpPr>
          <p:cNvPr id="21402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C28DA0B3-BA70-4720-8920-3728508AB56D}" type="slidenum">
              <a:rPr kumimoji="0" lang="en-US" altLang="zh-TW" sz="1200">
                <a:latin typeface="Garamond" panose="02020404030301010803" pitchFamily="18" charset="0"/>
              </a:rPr>
              <a:pPr>
                <a:spcBef>
                  <a:spcPct val="0"/>
                </a:spcBef>
                <a:buClrTx/>
                <a:buSzTx/>
                <a:buFontTx/>
                <a:buNone/>
              </a:pPr>
              <a:t>114</a:t>
            </a:fld>
            <a:endParaRPr kumimoji="0" lang="en-US" altLang="zh-TW" sz="1200">
              <a:latin typeface="Garamond" panose="02020404030301010803" pitchFamily="18"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C4895204-4A30-44A8-AE55-AD40828E99AA}"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21606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EA6EC59D-5835-4704-B69B-8519E8CB2A72}" type="slidenum">
              <a:rPr kumimoji="0" lang="en-US" altLang="zh-TW" sz="1200">
                <a:latin typeface="Garamond" panose="02020404030301010803" pitchFamily="18" charset="0"/>
              </a:rPr>
              <a:pPr>
                <a:spcBef>
                  <a:spcPct val="0"/>
                </a:spcBef>
                <a:buClrTx/>
                <a:buSzTx/>
                <a:buFontTx/>
                <a:buNone/>
              </a:pPr>
              <a:t>115</a:t>
            </a:fld>
            <a:endParaRPr kumimoji="0" lang="en-US" altLang="zh-TW" sz="1200">
              <a:latin typeface="Garamond" panose="02020404030301010803" pitchFamily="18" charset="0"/>
            </a:endParaRPr>
          </a:p>
        </p:txBody>
      </p:sp>
      <p:sp>
        <p:nvSpPr>
          <p:cNvPr id="216069" name="Rectangle 2"/>
          <p:cNvSpPr>
            <a:spLocks noGrp="1" noChangeArrowheads="1"/>
          </p:cNvSpPr>
          <p:nvPr>
            <p:ph type="title"/>
          </p:nvPr>
        </p:nvSpPr>
        <p:spPr/>
        <p:txBody>
          <a:bodyPr/>
          <a:lstStyle/>
          <a:p>
            <a:pPr eaLnBrk="1" hangingPunct="1"/>
            <a:r>
              <a:rPr lang="en-US" altLang="zh-TW" smtClean="0"/>
              <a:t>5-6 Overdetermined System</a:t>
            </a:r>
          </a:p>
        </p:txBody>
      </p:sp>
      <p:sp>
        <p:nvSpPr>
          <p:cNvPr id="216070" name="Rectangle 3"/>
          <p:cNvSpPr>
            <a:spLocks noGrp="1" noChangeArrowheads="1"/>
          </p:cNvSpPr>
          <p:nvPr>
            <p:ph type="body" idx="1"/>
          </p:nvPr>
        </p:nvSpPr>
        <p:spPr/>
        <p:txBody>
          <a:bodyPr/>
          <a:lstStyle/>
          <a:p>
            <a:pPr eaLnBrk="1" hangingPunct="1"/>
            <a:r>
              <a:rPr lang="en-US" altLang="zh-TW" dirty="0" smtClean="0"/>
              <a:t>A linear system with more equations than unknowns is called an </a:t>
            </a:r>
            <a:r>
              <a:rPr lang="en-US" altLang="zh-TW" dirty="0" smtClean="0">
                <a:solidFill>
                  <a:srgbClr val="FF0000"/>
                </a:solidFill>
              </a:rPr>
              <a:t>overdetermined linear system</a:t>
            </a:r>
            <a:r>
              <a:rPr lang="en-US" altLang="zh-TW" dirty="0" smtClean="0"/>
              <a:t>.</a:t>
            </a:r>
          </a:p>
          <a:p>
            <a:pPr eaLnBrk="1" hangingPunct="1"/>
            <a:endParaRPr lang="en-US" altLang="zh-TW" dirty="0" smtClean="0"/>
          </a:p>
          <a:p>
            <a:pPr eaLnBrk="1" hangingPunct="1"/>
            <a:r>
              <a:rPr lang="en-US" altLang="zh-TW" dirty="0" smtClean="0"/>
              <a:t>If </a:t>
            </a:r>
            <a:r>
              <a:rPr lang="en-US" altLang="zh-TW" i="1" dirty="0" smtClean="0"/>
              <a:t>A</a:t>
            </a:r>
            <a:r>
              <a:rPr lang="en-US" altLang="zh-TW" b="1" dirty="0" smtClean="0"/>
              <a:t>x </a:t>
            </a:r>
            <a:r>
              <a:rPr lang="en-US" altLang="zh-TW" dirty="0" smtClean="0"/>
              <a:t>= </a:t>
            </a:r>
            <a:r>
              <a:rPr lang="en-US" altLang="zh-TW" b="1" dirty="0" smtClean="0"/>
              <a:t>b</a:t>
            </a:r>
            <a:r>
              <a:rPr lang="en-US" altLang="zh-TW" dirty="0" smtClean="0"/>
              <a:t> is an overdetermined linear system of </a:t>
            </a:r>
            <a:r>
              <a:rPr lang="en-US" altLang="zh-TW" i="1" dirty="0" smtClean="0"/>
              <a:t>m</a:t>
            </a:r>
            <a:r>
              <a:rPr lang="en-US" altLang="zh-TW" dirty="0" smtClean="0"/>
              <a:t> equations in </a:t>
            </a:r>
            <a:r>
              <a:rPr lang="en-US" altLang="zh-TW" i="1" dirty="0" smtClean="0"/>
              <a:t>n</a:t>
            </a:r>
            <a:r>
              <a:rPr lang="en-US" altLang="zh-TW" dirty="0" smtClean="0"/>
              <a:t> unknowns (so that </a:t>
            </a:r>
            <a:r>
              <a:rPr lang="en-US" altLang="zh-TW" i="1" dirty="0" smtClean="0"/>
              <a:t>m</a:t>
            </a:r>
            <a:r>
              <a:rPr lang="en-US" altLang="zh-TW" dirty="0" smtClean="0"/>
              <a:t> &gt; </a:t>
            </a:r>
            <a:r>
              <a:rPr lang="en-US" altLang="zh-TW" i="1" dirty="0" smtClean="0"/>
              <a:t>n</a:t>
            </a:r>
            <a:r>
              <a:rPr lang="en-US" altLang="zh-TW" dirty="0" smtClean="0"/>
              <a:t>), then the column vectors of </a:t>
            </a:r>
            <a:r>
              <a:rPr lang="en-US" altLang="zh-TW" i="1" dirty="0" smtClean="0"/>
              <a:t>A</a:t>
            </a:r>
            <a:r>
              <a:rPr lang="en-US" altLang="zh-TW" dirty="0" smtClean="0"/>
              <a:t> </a:t>
            </a:r>
            <a:r>
              <a:rPr lang="en-US" altLang="zh-TW" u="sng" dirty="0" smtClean="0"/>
              <a:t>cannot</a:t>
            </a:r>
            <a:r>
              <a:rPr lang="en-US" altLang="zh-TW" dirty="0" smtClean="0"/>
              <a:t> span </a:t>
            </a:r>
            <a:r>
              <a:rPr lang="en-US" altLang="zh-TW" i="1" dirty="0" smtClean="0"/>
              <a:t>R</a:t>
            </a:r>
            <a:r>
              <a:rPr lang="en-US" altLang="zh-TW" i="1" baseline="30000" dirty="0" smtClean="0"/>
              <a:t>m</a:t>
            </a:r>
            <a:r>
              <a:rPr lang="en-US" altLang="zh-TW" dirty="0" smtClean="0"/>
              <a:t>.</a:t>
            </a:r>
          </a:p>
          <a:p>
            <a:pPr lvl="1" eaLnBrk="1" hangingPunct="1"/>
            <a:r>
              <a:rPr lang="tr-TR" altLang="zh-TW" dirty="0" err="1" smtClean="0"/>
              <a:t>There</a:t>
            </a:r>
            <a:r>
              <a:rPr lang="tr-TR" altLang="zh-TW" dirty="0" smtClean="0"/>
              <a:t> </a:t>
            </a:r>
            <a:r>
              <a:rPr lang="tr-TR" altLang="zh-TW" dirty="0" err="1" smtClean="0"/>
              <a:t>exists</a:t>
            </a:r>
            <a:r>
              <a:rPr lang="tr-TR" altLang="zh-TW" dirty="0" smtClean="0"/>
              <a:t> </a:t>
            </a:r>
            <a:r>
              <a:rPr lang="en-US" altLang="zh-TW" b="1" dirty="0" smtClean="0"/>
              <a:t>b</a:t>
            </a:r>
            <a:r>
              <a:rPr lang="tr-TR" altLang="zh-TW" b="1" dirty="0" smtClean="0"/>
              <a:t> </a:t>
            </a:r>
            <a:r>
              <a:rPr lang="tr-TR" altLang="zh-TW" dirty="0" err="1" smtClean="0"/>
              <a:t>for</a:t>
            </a:r>
            <a:r>
              <a:rPr lang="tr-TR" altLang="zh-TW" dirty="0" smtClean="0"/>
              <a:t> </a:t>
            </a:r>
            <a:r>
              <a:rPr lang="tr-TR" altLang="zh-TW" dirty="0" err="1" smtClean="0"/>
              <a:t>which</a:t>
            </a:r>
            <a:r>
              <a:rPr lang="tr-TR" altLang="zh-TW" dirty="0" smtClean="0"/>
              <a:t> </a:t>
            </a:r>
            <a:r>
              <a:rPr lang="tr-TR" altLang="zh-TW" dirty="0" err="1" smtClean="0"/>
              <a:t>soln</a:t>
            </a:r>
            <a:r>
              <a:rPr lang="tr-TR" altLang="zh-TW" dirty="0" smtClean="0"/>
              <a:t>. </a:t>
            </a:r>
            <a:r>
              <a:rPr lang="tr-TR" altLang="zh-TW" dirty="0" err="1" smtClean="0"/>
              <a:t>does</a:t>
            </a:r>
            <a:r>
              <a:rPr lang="tr-TR" altLang="zh-TW" dirty="0" smtClean="0"/>
              <a:t> not </a:t>
            </a:r>
            <a:r>
              <a:rPr lang="tr-TR" altLang="zh-TW" dirty="0" err="1" smtClean="0"/>
              <a:t>exist</a:t>
            </a:r>
            <a:r>
              <a:rPr lang="tr-TR" altLang="zh-TW" dirty="0" smtClean="0"/>
              <a:t>.</a:t>
            </a:r>
            <a:endParaRPr lang="en-US" altLang="zh-TW" dirty="0" smtClean="0"/>
          </a:p>
          <a:p>
            <a:pPr eaLnBrk="1" hangingPunct="1"/>
            <a:r>
              <a:rPr lang="en-US" altLang="zh-TW" dirty="0" smtClean="0"/>
              <a:t>Thus, </a:t>
            </a:r>
            <a:r>
              <a:rPr lang="en-US" altLang="zh-TW" u="sng" dirty="0" smtClean="0"/>
              <a:t>the overdetermined linear system </a:t>
            </a:r>
            <a:r>
              <a:rPr lang="en-US" altLang="zh-TW" i="1" u="sng" dirty="0" smtClean="0"/>
              <a:t>A</a:t>
            </a:r>
            <a:r>
              <a:rPr lang="en-US" altLang="zh-TW" b="1" u="sng" dirty="0" smtClean="0"/>
              <a:t>x </a:t>
            </a:r>
            <a:r>
              <a:rPr lang="en-US" altLang="zh-TW" u="sng" dirty="0" smtClean="0"/>
              <a:t>= </a:t>
            </a:r>
            <a:r>
              <a:rPr lang="en-US" altLang="zh-TW" b="1" u="sng" dirty="0" smtClean="0"/>
              <a:t>b</a:t>
            </a:r>
            <a:r>
              <a:rPr lang="en-US" altLang="zh-TW" u="sng" dirty="0" smtClean="0"/>
              <a:t> cannot be consistent for </a:t>
            </a:r>
            <a:r>
              <a:rPr lang="en-US" altLang="zh-TW" i="1" u="sng" dirty="0" smtClean="0"/>
              <a:t>every</a:t>
            </a:r>
            <a:r>
              <a:rPr lang="en-US" altLang="zh-TW" u="sng" dirty="0" smtClean="0"/>
              <a:t> possible </a:t>
            </a:r>
            <a:r>
              <a:rPr lang="en-US" altLang="zh-TW" b="1" u="sng" dirty="0" smtClean="0"/>
              <a:t>b</a:t>
            </a:r>
            <a:r>
              <a:rPr lang="en-US" altLang="zh-TW" dirty="0" smtClean="0"/>
              <a:t>.</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E039ED88-EFB3-400C-903D-10697CA7D0A5}"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7" name="頁尾版面配置區 4"/>
          <p:cNvSpPr>
            <a:spLocks noGrp="1"/>
          </p:cNvSpPr>
          <p:nvPr>
            <p:ph type="ftr" sz="quarter" idx="11"/>
          </p:nvPr>
        </p:nvSpPr>
        <p:spPr/>
        <p:txBody>
          <a:bodyPr/>
          <a:lstStyle/>
          <a:p>
            <a:pPr>
              <a:defRPr/>
            </a:pPr>
            <a:r>
              <a:rPr lang="en-US" altLang="zh-TW"/>
              <a:t>Elementary Linear Algebra</a:t>
            </a:r>
          </a:p>
        </p:txBody>
      </p:sp>
      <p:sp>
        <p:nvSpPr>
          <p:cNvPr id="21811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5CF213DF-AE46-4754-9C5E-B40A6C06A80A}" type="slidenum">
              <a:rPr kumimoji="0" lang="en-US" altLang="zh-TW" sz="1200">
                <a:latin typeface="Garamond" panose="02020404030301010803" pitchFamily="18" charset="0"/>
              </a:rPr>
              <a:pPr>
                <a:spcBef>
                  <a:spcPct val="0"/>
                </a:spcBef>
                <a:buClrTx/>
                <a:buSzTx/>
                <a:buFontTx/>
                <a:buNone/>
              </a:pPr>
              <a:t>116</a:t>
            </a:fld>
            <a:endParaRPr kumimoji="0" lang="en-US" altLang="zh-TW" sz="1200">
              <a:latin typeface="Garamond" panose="02020404030301010803" pitchFamily="18" charset="0"/>
            </a:endParaRPr>
          </a:p>
        </p:txBody>
      </p:sp>
      <p:sp>
        <p:nvSpPr>
          <p:cNvPr id="218117" name="Rectangle 2"/>
          <p:cNvSpPr>
            <a:spLocks noGrp="1" noChangeArrowheads="1"/>
          </p:cNvSpPr>
          <p:nvPr>
            <p:ph type="title"/>
          </p:nvPr>
        </p:nvSpPr>
        <p:spPr/>
        <p:txBody>
          <a:bodyPr/>
          <a:lstStyle/>
          <a:p>
            <a:pPr eaLnBrk="1" hangingPunct="1"/>
            <a:r>
              <a:rPr lang="en-US" altLang="zh-TW" smtClean="0"/>
              <a:t>5-6 Example 5</a:t>
            </a:r>
          </a:p>
        </p:txBody>
      </p:sp>
      <p:sp>
        <p:nvSpPr>
          <p:cNvPr id="218118" name="Rectangle 3"/>
          <p:cNvSpPr>
            <a:spLocks noGrp="1" noChangeArrowheads="1"/>
          </p:cNvSpPr>
          <p:nvPr>
            <p:ph type="body" idx="1"/>
          </p:nvPr>
        </p:nvSpPr>
        <p:spPr/>
        <p:txBody>
          <a:bodyPr/>
          <a:lstStyle/>
          <a:p>
            <a:pPr eaLnBrk="1" hangingPunct="1"/>
            <a:r>
              <a:rPr lang="en-US" altLang="zh-TW" smtClean="0"/>
              <a:t>The linear system </a:t>
            </a:r>
            <a:br>
              <a:rPr lang="en-US" altLang="zh-TW" smtClean="0"/>
            </a:br>
            <a:r>
              <a:rPr lang="en-US" altLang="zh-TW" smtClean="0"/>
              <a:t/>
            </a:r>
            <a:br>
              <a:rPr lang="en-US" altLang="zh-TW" smtClean="0"/>
            </a:br>
            <a:r>
              <a:rPr lang="en-US" altLang="zh-TW" smtClean="0"/>
              <a:t/>
            </a:r>
            <a:br>
              <a:rPr lang="en-US" altLang="zh-TW" smtClean="0"/>
            </a:br>
            <a:r>
              <a:rPr lang="en-US" altLang="zh-TW" smtClean="0"/>
              <a:t>is </a:t>
            </a:r>
            <a:r>
              <a:rPr lang="en-US" altLang="zh-TW" smtClean="0">
                <a:solidFill>
                  <a:srgbClr val="FF0000"/>
                </a:solidFill>
              </a:rPr>
              <a:t>overdetermined</a:t>
            </a:r>
            <a:r>
              <a:rPr lang="en-US" altLang="zh-TW" smtClean="0"/>
              <a:t>, so it cannot be consistent for all possible values of </a:t>
            </a:r>
            <a:r>
              <a:rPr lang="en-US" altLang="zh-TW" i="1" smtClean="0"/>
              <a:t>b</a:t>
            </a:r>
            <a:r>
              <a:rPr lang="en-US" altLang="zh-TW" baseline="-25000" smtClean="0"/>
              <a:t>1</a:t>
            </a:r>
            <a:r>
              <a:rPr lang="en-US" altLang="zh-TW" smtClean="0"/>
              <a:t>, </a:t>
            </a:r>
            <a:r>
              <a:rPr lang="en-US" altLang="zh-TW" i="1" smtClean="0"/>
              <a:t>b</a:t>
            </a:r>
            <a:r>
              <a:rPr lang="en-US" altLang="zh-TW" baseline="-25000" smtClean="0"/>
              <a:t>2</a:t>
            </a:r>
            <a:r>
              <a:rPr lang="en-US" altLang="zh-TW" smtClean="0"/>
              <a:t>, </a:t>
            </a:r>
            <a:r>
              <a:rPr lang="en-US" altLang="zh-TW" i="1" smtClean="0"/>
              <a:t>b</a:t>
            </a:r>
            <a:r>
              <a:rPr lang="en-US" altLang="zh-TW" baseline="-25000" smtClean="0"/>
              <a:t>3</a:t>
            </a:r>
            <a:r>
              <a:rPr lang="en-US" altLang="zh-TW" smtClean="0"/>
              <a:t>, </a:t>
            </a:r>
            <a:r>
              <a:rPr lang="en-US" altLang="zh-TW" i="1" smtClean="0"/>
              <a:t>b</a:t>
            </a:r>
            <a:r>
              <a:rPr lang="en-US" altLang="zh-TW" baseline="-25000" smtClean="0"/>
              <a:t>4</a:t>
            </a:r>
            <a:r>
              <a:rPr lang="en-US" altLang="zh-TW" smtClean="0"/>
              <a:t>, and </a:t>
            </a:r>
            <a:r>
              <a:rPr lang="en-US" altLang="zh-TW" i="1" smtClean="0"/>
              <a:t>b</a:t>
            </a:r>
            <a:r>
              <a:rPr lang="en-US" altLang="zh-TW" baseline="-25000" smtClean="0"/>
              <a:t>5</a:t>
            </a:r>
            <a:r>
              <a:rPr lang="en-US" altLang="zh-TW" smtClean="0"/>
              <a:t>. Exact conditions under which the system is consistent can be obtained by solving the linear system by Gauss-Jordan elimination.</a:t>
            </a:r>
            <a:endParaRPr lang="zh-TW" altLang="en-US" smtClean="0"/>
          </a:p>
        </p:txBody>
      </p:sp>
      <p:graphicFrame>
        <p:nvGraphicFramePr>
          <p:cNvPr id="218119" name="Object 4"/>
          <p:cNvGraphicFramePr>
            <a:graphicFrameLocks noChangeAspect="1"/>
          </p:cNvGraphicFramePr>
          <p:nvPr/>
        </p:nvGraphicFramePr>
        <p:xfrm>
          <a:off x="3505200" y="914400"/>
          <a:ext cx="1389063" cy="2016125"/>
        </p:xfrm>
        <a:graphic>
          <a:graphicData uri="http://schemas.openxmlformats.org/presentationml/2006/ole">
            <mc:AlternateContent xmlns:mc="http://schemas.openxmlformats.org/markup-compatibility/2006">
              <mc:Choice xmlns:v="urn:schemas-microsoft-com:vml" Requires="v">
                <p:oleObj spid="_x0000_s218333" name="Equation" r:id="rId4" imgW="787400" imgH="1143000" progId="Equation.DSMT4">
                  <p:embed/>
                </p:oleObj>
              </mc:Choice>
              <mc:Fallback>
                <p:oleObj name="Equation" r:id="rId4" imgW="787400" imgH="11430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914400"/>
                        <a:ext cx="1389063" cy="201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120" name="Object 5"/>
          <p:cNvGraphicFramePr>
            <a:graphicFrameLocks noChangeAspect="1"/>
          </p:cNvGraphicFramePr>
          <p:nvPr/>
        </p:nvGraphicFramePr>
        <p:xfrm>
          <a:off x="3352800" y="4495800"/>
          <a:ext cx="2432050" cy="1606550"/>
        </p:xfrm>
        <a:graphic>
          <a:graphicData uri="http://schemas.openxmlformats.org/presentationml/2006/ole">
            <mc:AlternateContent xmlns:mc="http://schemas.openxmlformats.org/markup-compatibility/2006">
              <mc:Choice xmlns:v="urn:schemas-microsoft-com:vml" Requires="v">
                <p:oleObj spid="_x0000_s218334" name="Equation" r:id="rId6" imgW="1397000" imgH="1168400" progId="Equation.DSMT4">
                  <p:embed/>
                </p:oleObj>
              </mc:Choice>
              <mc:Fallback>
                <p:oleObj name="Equation" r:id="rId6" imgW="1397000" imgH="11684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4495800"/>
                        <a:ext cx="2432050" cy="160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96251AA7-4163-4C8E-A06B-E4AD9412DCC2}"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6" name="頁尾版面配置區 4"/>
          <p:cNvSpPr>
            <a:spLocks noGrp="1"/>
          </p:cNvSpPr>
          <p:nvPr>
            <p:ph type="ftr" sz="quarter" idx="11"/>
          </p:nvPr>
        </p:nvSpPr>
        <p:spPr/>
        <p:txBody>
          <a:bodyPr/>
          <a:lstStyle/>
          <a:p>
            <a:pPr>
              <a:defRPr/>
            </a:pPr>
            <a:r>
              <a:rPr lang="en-US" altLang="zh-TW"/>
              <a:t>Elementary Linear Algebra</a:t>
            </a:r>
          </a:p>
        </p:txBody>
      </p:sp>
      <p:sp>
        <p:nvSpPr>
          <p:cNvPr id="22016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98BCC72A-6DA1-489F-8D32-A7416E089210}" type="slidenum">
              <a:rPr kumimoji="0" lang="en-US" altLang="zh-TW" sz="1200">
                <a:latin typeface="Garamond" panose="02020404030301010803" pitchFamily="18" charset="0"/>
              </a:rPr>
              <a:pPr>
                <a:spcBef>
                  <a:spcPct val="0"/>
                </a:spcBef>
                <a:buClrTx/>
                <a:buSzTx/>
                <a:buFontTx/>
                <a:buNone/>
              </a:pPr>
              <a:t>117</a:t>
            </a:fld>
            <a:endParaRPr kumimoji="0" lang="en-US" altLang="zh-TW" sz="1200">
              <a:latin typeface="Garamond" panose="02020404030301010803" pitchFamily="18" charset="0"/>
            </a:endParaRPr>
          </a:p>
        </p:txBody>
      </p:sp>
      <p:sp>
        <p:nvSpPr>
          <p:cNvPr id="220165" name="Rectangle 2"/>
          <p:cNvSpPr>
            <a:spLocks noGrp="1" noChangeArrowheads="1"/>
          </p:cNvSpPr>
          <p:nvPr>
            <p:ph type="title"/>
          </p:nvPr>
        </p:nvSpPr>
        <p:spPr/>
        <p:txBody>
          <a:bodyPr/>
          <a:lstStyle/>
          <a:p>
            <a:pPr eaLnBrk="1" hangingPunct="1"/>
            <a:r>
              <a:rPr lang="en-US" altLang="zh-TW" smtClean="0"/>
              <a:t>5-6 Example 5 (cont)</a:t>
            </a:r>
          </a:p>
        </p:txBody>
      </p:sp>
      <mc:AlternateContent xmlns:mc="http://schemas.openxmlformats.org/markup-compatibility/2006" xmlns:a14="http://schemas.microsoft.com/office/drawing/2010/main">
        <mc:Choice Requires="a14">
          <p:sp>
            <p:nvSpPr>
              <p:cNvPr id="220166" name="Rectangle 3"/>
              <p:cNvSpPr>
                <a:spLocks noGrp="1" noChangeArrowheads="1"/>
              </p:cNvSpPr>
              <p:nvPr>
                <p:ph type="body" idx="1"/>
              </p:nvPr>
            </p:nvSpPr>
            <p:spPr/>
            <p:txBody>
              <a:bodyPr/>
              <a:lstStyle/>
              <a:p>
                <a:pPr eaLnBrk="1" hangingPunct="1"/>
                <a:r>
                  <a:rPr lang="en-US" altLang="zh-TW" dirty="0" smtClean="0"/>
                  <a:t>Thus, the system is consistent if and only if </a:t>
                </a:r>
                <a:r>
                  <a:rPr lang="en-US" altLang="zh-TW" i="1" dirty="0" smtClean="0"/>
                  <a:t>b</a:t>
                </a:r>
                <a:r>
                  <a:rPr lang="en-US" altLang="zh-TW" baseline="-25000" dirty="0" smtClean="0"/>
                  <a:t>1</a:t>
                </a:r>
                <a:r>
                  <a:rPr lang="en-US" altLang="zh-TW" dirty="0" smtClean="0"/>
                  <a:t>, </a:t>
                </a:r>
                <a:r>
                  <a:rPr lang="en-US" altLang="zh-TW" i="1" dirty="0" smtClean="0"/>
                  <a:t>b</a:t>
                </a:r>
                <a:r>
                  <a:rPr lang="en-US" altLang="zh-TW" baseline="-25000" dirty="0" smtClean="0"/>
                  <a:t>2</a:t>
                </a:r>
                <a:r>
                  <a:rPr lang="en-US" altLang="zh-TW" dirty="0" smtClean="0"/>
                  <a:t>, </a:t>
                </a:r>
                <a:r>
                  <a:rPr lang="en-US" altLang="zh-TW" i="1" dirty="0" smtClean="0"/>
                  <a:t>b</a:t>
                </a:r>
                <a:r>
                  <a:rPr lang="en-US" altLang="zh-TW" baseline="-25000" dirty="0" smtClean="0"/>
                  <a:t>3</a:t>
                </a:r>
                <a:r>
                  <a:rPr lang="en-US" altLang="zh-TW" dirty="0" smtClean="0"/>
                  <a:t>, </a:t>
                </a:r>
                <a:r>
                  <a:rPr lang="en-US" altLang="zh-TW" i="1" dirty="0" smtClean="0"/>
                  <a:t>b</a:t>
                </a:r>
                <a:r>
                  <a:rPr lang="en-US" altLang="zh-TW" baseline="-25000" dirty="0" smtClean="0"/>
                  <a:t>4</a:t>
                </a:r>
                <a:r>
                  <a:rPr lang="en-US" altLang="zh-TW" dirty="0" smtClean="0"/>
                  <a:t>, and </a:t>
                </a:r>
                <a:r>
                  <a:rPr lang="en-US" altLang="zh-TW" i="1" dirty="0" smtClean="0"/>
                  <a:t>b</a:t>
                </a:r>
                <a:r>
                  <a:rPr lang="en-US" altLang="zh-TW" baseline="-25000" dirty="0" smtClean="0"/>
                  <a:t>5 </a:t>
                </a:r>
                <a:r>
                  <a:rPr lang="en-US" altLang="zh-TW" dirty="0" smtClean="0"/>
                  <a:t>satisfy the conditions </a:t>
                </a:r>
                <a:br>
                  <a:rPr lang="en-US" altLang="zh-TW" dirty="0" smtClean="0"/>
                </a:br>
                <a:r>
                  <a:rPr lang="en-US" altLang="zh-TW" dirty="0" smtClean="0"/>
                  <a:t/>
                </a:r>
                <a:br>
                  <a:rPr lang="en-US" altLang="zh-TW" dirty="0" smtClean="0"/>
                </a:br>
                <a:r>
                  <a:rPr lang="en-US" altLang="zh-TW" dirty="0" smtClean="0"/>
                  <a:t/>
                </a:r>
                <a:br>
                  <a:rPr lang="en-US" altLang="zh-TW" dirty="0" smtClean="0"/>
                </a:br>
                <a:r>
                  <a:rPr lang="en-US" altLang="zh-TW" dirty="0" smtClean="0"/>
                  <a:t/>
                </a:r>
                <a:br>
                  <a:rPr lang="en-US" altLang="zh-TW" dirty="0" smtClean="0"/>
                </a:br>
                <a:r>
                  <a:rPr lang="en-US" altLang="zh-TW" dirty="0" smtClean="0"/>
                  <a:t/>
                </a:r>
                <a:br>
                  <a:rPr lang="en-US" altLang="zh-TW" dirty="0" smtClean="0"/>
                </a:br>
                <a:r>
                  <a:rPr lang="en-US" altLang="zh-TW" dirty="0" smtClean="0"/>
                  <a:t>or, on solving this homogeneous linear system, </a:t>
                </a:r>
                <a:r>
                  <a:rPr lang="en-US" altLang="zh-TW" i="1" dirty="0" smtClean="0"/>
                  <a:t>b</a:t>
                </a:r>
                <a:r>
                  <a:rPr lang="en-US" altLang="zh-TW" baseline="-25000" dirty="0" smtClean="0"/>
                  <a:t>1</a:t>
                </a:r>
                <a:r>
                  <a:rPr lang="en-US" altLang="zh-TW" dirty="0" smtClean="0"/>
                  <a:t>=5</a:t>
                </a:r>
                <a:r>
                  <a:rPr lang="en-US" altLang="zh-TW" i="1" dirty="0" smtClean="0"/>
                  <a:t>r</a:t>
                </a:r>
                <a:r>
                  <a:rPr lang="en-US" altLang="zh-TW" dirty="0" smtClean="0"/>
                  <a:t>-4</a:t>
                </a:r>
                <a:r>
                  <a:rPr lang="en-US" altLang="zh-TW" i="1" dirty="0" smtClean="0"/>
                  <a:t>s</a:t>
                </a:r>
                <a:r>
                  <a:rPr lang="en-US" altLang="zh-TW" dirty="0" smtClean="0"/>
                  <a:t>, </a:t>
                </a:r>
                <a:r>
                  <a:rPr lang="en-US" altLang="zh-TW" i="1" dirty="0" smtClean="0"/>
                  <a:t>b</a:t>
                </a:r>
                <a:r>
                  <a:rPr lang="en-US" altLang="zh-TW" baseline="-25000" dirty="0" smtClean="0"/>
                  <a:t>2</a:t>
                </a:r>
                <a:r>
                  <a:rPr lang="en-US" altLang="zh-TW" dirty="0" smtClean="0"/>
                  <a:t>=4</a:t>
                </a:r>
                <a:r>
                  <a:rPr lang="en-US" altLang="zh-TW" i="1" dirty="0" smtClean="0"/>
                  <a:t>r</a:t>
                </a:r>
                <a:r>
                  <a:rPr lang="en-US" altLang="zh-TW" dirty="0" smtClean="0"/>
                  <a:t>-3</a:t>
                </a:r>
                <a:r>
                  <a:rPr lang="en-US" altLang="zh-TW" i="1" dirty="0" smtClean="0"/>
                  <a:t>s</a:t>
                </a:r>
                <a:r>
                  <a:rPr lang="en-US" altLang="zh-TW" dirty="0" smtClean="0"/>
                  <a:t>, </a:t>
                </a:r>
                <a:r>
                  <a:rPr lang="en-US" altLang="zh-TW" i="1" dirty="0" smtClean="0"/>
                  <a:t>b</a:t>
                </a:r>
                <a:r>
                  <a:rPr lang="en-US" altLang="zh-TW" baseline="-25000" dirty="0" smtClean="0"/>
                  <a:t>3</a:t>
                </a:r>
                <a:r>
                  <a:rPr lang="en-US" altLang="zh-TW" dirty="0" smtClean="0"/>
                  <a:t>=2</a:t>
                </a:r>
                <a:r>
                  <a:rPr lang="en-US" altLang="zh-TW" i="1" dirty="0" smtClean="0"/>
                  <a:t>r</a:t>
                </a:r>
                <a:r>
                  <a:rPr lang="en-US" altLang="zh-TW" dirty="0" smtClean="0"/>
                  <a:t>-</a:t>
                </a:r>
                <a:r>
                  <a:rPr lang="en-US" altLang="zh-TW" i="1" dirty="0" smtClean="0"/>
                  <a:t>s</a:t>
                </a:r>
                <a:r>
                  <a:rPr lang="en-US" altLang="zh-TW" dirty="0" smtClean="0"/>
                  <a:t>, </a:t>
                </a:r>
                <a:r>
                  <a:rPr lang="en-US" altLang="zh-TW" i="1" dirty="0" smtClean="0"/>
                  <a:t>b</a:t>
                </a:r>
                <a:r>
                  <a:rPr lang="en-US" altLang="zh-TW" baseline="-25000" dirty="0" smtClean="0"/>
                  <a:t>4</a:t>
                </a:r>
                <a:r>
                  <a:rPr lang="en-US" altLang="zh-TW" dirty="0" smtClean="0"/>
                  <a:t>=</a:t>
                </a:r>
                <a:r>
                  <a:rPr lang="en-US" altLang="zh-TW" i="1" dirty="0" smtClean="0"/>
                  <a:t>r</a:t>
                </a:r>
                <a:r>
                  <a:rPr lang="en-US" altLang="zh-TW" dirty="0" smtClean="0"/>
                  <a:t>,  </a:t>
                </a:r>
                <a:r>
                  <a:rPr lang="en-US" altLang="zh-TW" i="1" dirty="0" smtClean="0"/>
                  <a:t>b</a:t>
                </a:r>
                <a:r>
                  <a:rPr lang="en-US" altLang="zh-TW" baseline="-25000" dirty="0" smtClean="0"/>
                  <a:t>5</a:t>
                </a:r>
                <a:r>
                  <a:rPr lang="en-US" altLang="zh-TW" dirty="0" smtClean="0"/>
                  <a:t>=</a:t>
                </a:r>
                <a:r>
                  <a:rPr lang="en-US" altLang="zh-TW" i="1" dirty="0" smtClean="0"/>
                  <a:t>s </a:t>
                </a:r>
                <a:r>
                  <a:rPr lang="en-US" altLang="zh-TW" dirty="0" smtClean="0"/>
                  <a:t>where </a:t>
                </a:r>
                <a:r>
                  <a:rPr lang="en-US" altLang="zh-TW" i="1" dirty="0" smtClean="0"/>
                  <a:t>r </a:t>
                </a:r>
                <a:r>
                  <a:rPr lang="en-US" altLang="zh-TW" dirty="0" smtClean="0"/>
                  <a:t>and </a:t>
                </a:r>
                <a:r>
                  <a:rPr lang="en-US" altLang="zh-TW" i="1" dirty="0" smtClean="0"/>
                  <a:t>s</a:t>
                </a:r>
                <a:r>
                  <a:rPr lang="en-US" altLang="zh-TW" dirty="0" smtClean="0"/>
                  <a:t> are arbitrary.</a:t>
                </a:r>
                <a:endParaRPr lang="tr-TR" altLang="zh-TW" dirty="0" smtClean="0"/>
              </a:p>
              <a:p>
                <a:pPr lvl="1" eaLnBrk="1" hangingPunct="1"/>
                <a14:m>
                  <m:oMath xmlns:m="http://schemas.openxmlformats.org/officeDocument/2006/math">
                    <m:r>
                      <a:rPr lang="tr-TR" altLang="zh-TW" b="1" i="0" smtClean="0">
                        <a:latin typeface="Cambria Math" panose="02040503050406030204" pitchFamily="18" charset="0"/>
                      </a:rPr>
                      <m:t>𝐛</m:t>
                    </m:r>
                    <m:r>
                      <a:rPr lang="zh-TW" altLang="tr-TR" b="0" i="1" smtClean="0">
                        <a:latin typeface="Cambria Math" panose="02040503050406030204" pitchFamily="18" charset="0"/>
                      </a:rPr>
                      <m:t>𝜖</m:t>
                    </m:r>
                    <m:r>
                      <a:rPr lang="tr-TR" altLang="zh-TW" b="0" i="1" smtClean="0">
                        <a:latin typeface="Cambria Math" panose="02040503050406030204" pitchFamily="18" charset="0"/>
                      </a:rPr>
                      <m:t>𝑊</m:t>
                    </m:r>
                  </m:oMath>
                </a14:m>
                <a:r>
                  <a:rPr lang="tr-TR" altLang="zh-TW" dirty="0" smtClean="0"/>
                  <a:t> </a:t>
                </a:r>
                <a:r>
                  <a:rPr lang="tr-TR" altLang="zh-TW" dirty="0" err="1" smtClean="0"/>
                  <a:t>where</a:t>
                </a:r>
                <a:r>
                  <a:rPr lang="tr-TR" altLang="zh-TW" dirty="0" smtClean="0"/>
                  <a:t> </a:t>
                </a:r>
                <a14:m>
                  <m:oMath xmlns:m="http://schemas.openxmlformats.org/officeDocument/2006/math">
                    <m:func>
                      <m:funcPr>
                        <m:ctrlPr>
                          <a:rPr lang="tr-TR" altLang="zh-TW" b="0" i="1" smtClean="0">
                            <a:latin typeface="Cambria Math" panose="02040503050406030204" pitchFamily="18" charset="0"/>
                          </a:rPr>
                        </m:ctrlPr>
                      </m:funcPr>
                      <m:fName>
                        <m:r>
                          <m:rPr>
                            <m:sty m:val="p"/>
                          </m:rPr>
                          <a:rPr lang="tr-TR" altLang="zh-TW" b="0" i="0" smtClean="0">
                            <a:latin typeface="Cambria Math" panose="02040503050406030204" pitchFamily="18" charset="0"/>
                          </a:rPr>
                          <m:t>dim</m:t>
                        </m:r>
                      </m:fName>
                      <m:e>
                        <m:d>
                          <m:dPr>
                            <m:ctrlPr>
                              <a:rPr lang="tr-TR" altLang="zh-TW" b="0" i="1" smtClean="0">
                                <a:latin typeface="Cambria Math" panose="02040503050406030204" pitchFamily="18" charset="0"/>
                              </a:rPr>
                            </m:ctrlPr>
                          </m:dPr>
                          <m:e>
                            <m:r>
                              <a:rPr lang="tr-TR" altLang="zh-TW" b="0" i="1" smtClean="0">
                                <a:latin typeface="Cambria Math" panose="02040503050406030204" pitchFamily="18" charset="0"/>
                              </a:rPr>
                              <m:t>𝑊</m:t>
                            </m:r>
                          </m:e>
                        </m:d>
                      </m:e>
                    </m:func>
                    <m:r>
                      <a:rPr lang="tr-TR" altLang="zh-TW" b="0" i="1" smtClean="0">
                        <a:latin typeface="Cambria Math" panose="02040503050406030204" pitchFamily="18" charset="0"/>
                      </a:rPr>
                      <m:t>=</m:t>
                    </m:r>
                    <m:r>
                      <a:rPr lang="tr-TR" altLang="zh-TW" b="0" i="1" smtClean="0">
                        <a:latin typeface="Cambria Math" panose="02040503050406030204" pitchFamily="18" charset="0"/>
                      </a:rPr>
                      <m:t>𝑛</m:t>
                    </m:r>
                  </m:oMath>
                </a14:m>
                <a:r>
                  <a:rPr lang="tr-TR" altLang="zh-TW" dirty="0" smtClean="0"/>
                  <a:t>, </a:t>
                </a:r>
                <a14:m>
                  <m:oMath xmlns:m="http://schemas.openxmlformats.org/officeDocument/2006/math">
                    <m:r>
                      <a:rPr lang="tr-TR" altLang="zh-TW" i="1">
                        <a:latin typeface="Cambria Math" panose="02040503050406030204" pitchFamily="18" charset="0"/>
                      </a:rPr>
                      <m:t>𝑊</m:t>
                    </m:r>
                    <m:r>
                      <a:rPr lang="tr-TR" altLang="zh-TW" i="1">
                        <a:latin typeface="Cambria Math" panose="02040503050406030204" pitchFamily="18" charset="0"/>
                      </a:rPr>
                      <m:t> </m:t>
                    </m:r>
                  </m:oMath>
                </a14:m>
                <a:r>
                  <a:rPr lang="tr-TR" altLang="zh-TW" dirty="0" smtClean="0"/>
                  <a:t> is an n-</a:t>
                </a:r>
                <a:r>
                  <a:rPr lang="tr-TR" altLang="zh-TW" dirty="0" err="1" smtClean="0"/>
                  <a:t>dimensional</a:t>
                </a:r>
                <a:r>
                  <a:rPr lang="tr-TR" altLang="zh-TW" dirty="0" smtClean="0"/>
                  <a:t> </a:t>
                </a:r>
                <a:r>
                  <a:rPr lang="tr-TR" altLang="zh-TW" dirty="0" err="1" smtClean="0"/>
                  <a:t>hyperplane</a:t>
                </a:r>
                <a:r>
                  <a:rPr lang="tr-TR" altLang="zh-TW" dirty="0" smtClean="0"/>
                  <a:t> </a:t>
                </a:r>
                <a:r>
                  <a:rPr lang="tr-TR" altLang="zh-TW" dirty="0" err="1" smtClean="0"/>
                  <a:t>through</a:t>
                </a:r>
                <a:r>
                  <a:rPr lang="tr-TR" altLang="zh-TW" dirty="0" smtClean="0"/>
                  <a:t> </a:t>
                </a:r>
                <a:r>
                  <a:rPr lang="tr-TR" altLang="zh-TW" dirty="0" err="1" smtClean="0"/>
                  <a:t>the</a:t>
                </a:r>
                <a:r>
                  <a:rPr lang="tr-TR" altLang="zh-TW" dirty="0" smtClean="0"/>
                  <a:t> </a:t>
                </a:r>
                <a:r>
                  <a:rPr lang="tr-TR" altLang="zh-TW" dirty="0" err="1" smtClean="0"/>
                  <a:t>origin</a:t>
                </a:r>
                <a:r>
                  <a:rPr lang="tr-TR" altLang="zh-TW" dirty="0" smtClean="0"/>
                  <a:t>.</a:t>
                </a:r>
              </a:p>
              <a:p>
                <a:pPr lvl="1" eaLnBrk="1" hangingPunct="1"/>
                <a:endParaRPr lang="zh-TW" altLang="en-US" dirty="0" smtClean="0"/>
              </a:p>
            </p:txBody>
          </p:sp>
        </mc:Choice>
        <mc:Fallback xmlns="">
          <p:sp>
            <p:nvSpPr>
              <p:cNvPr id="220166" name="Rectangle 3"/>
              <p:cNvSpPr>
                <a:spLocks noGrp="1" noRot="1" noChangeAspect="1" noMove="1" noResize="1" noEditPoints="1" noAdjustHandles="1" noChangeArrowheads="1" noChangeShapeType="1" noTextEdit="1"/>
              </p:cNvSpPr>
              <p:nvPr>
                <p:ph type="body" idx="1"/>
              </p:nvPr>
            </p:nvSpPr>
            <p:spPr>
              <a:blipFill>
                <a:blip r:embed="rId4"/>
                <a:stretch>
                  <a:fillRect l="-296" t="-1346" r="-370"/>
                </a:stretch>
              </a:blipFill>
            </p:spPr>
            <p:txBody>
              <a:bodyPr/>
              <a:lstStyle/>
              <a:p>
                <a:r>
                  <a:rPr lang="tr-TR">
                    <a:noFill/>
                  </a:rPr>
                  <a:t> </a:t>
                </a:r>
              </a:p>
            </p:txBody>
          </p:sp>
        </mc:Fallback>
      </mc:AlternateContent>
      <p:graphicFrame>
        <p:nvGraphicFramePr>
          <p:cNvPr id="220167" name="Object 4"/>
          <p:cNvGraphicFramePr>
            <a:graphicFrameLocks noChangeAspect="1"/>
          </p:cNvGraphicFramePr>
          <p:nvPr/>
        </p:nvGraphicFramePr>
        <p:xfrm>
          <a:off x="2895600" y="2576513"/>
          <a:ext cx="3154363" cy="1373187"/>
        </p:xfrm>
        <a:graphic>
          <a:graphicData uri="http://schemas.openxmlformats.org/presentationml/2006/ole">
            <mc:AlternateContent xmlns:mc="http://schemas.openxmlformats.org/markup-compatibility/2006">
              <mc:Choice xmlns:v="urn:schemas-microsoft-com:vml" Requires="v">
                <p:oleObj spid="_x0000_s220274" name="Equation" r:id="rId5" imgW="1574800" imgH="685800" progId="Equation.DSMT4">
                  <p:embed/>
                </p:oleObj>
              </mc:Choice>
              <mc:Fallback>
                <p:oleObj name="Equation" r:id="rId5" imgW="1574800" imgH="685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2576513"/>
                        <a:ext cx="3154363" cy="1373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E2729843-2DF3-451E-9225-FA97807031BD}"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22221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25FD0E17-6256-4F07-962D-FF590C72EA58}" type="slidenum">
              <a:rPr kumimoji="0" lang="en-US" altLang="zh-TW" sz="1200">
                <a:latin typeface="Garamond" panose="02020404030301010803" pitchFamily="18" charset="0"/>
              </a:rPr>
              <a:pPr>
                <a:spcBef>
                  <a:spcPct val="0"/>
                </a:spcBef>
                <a:buClrTx/>
                <a:buSzTx/>
                <a:buFontTx/>
                <a:buNone/>
              </a:pPr>
              <a:t>118</a:t>
            </a:fld>
            <a:endParaRPr kumimoji="0" lang="en-US" altLang="zh-TW" sz="1200">
              <a:latin typeface="Garamond" panose="02020404030301010803" pitchFamily="18" charset="0"/>
            </a:endParaRPr>
          </a:p>
        </p:txBody>
      </p:sp>
      <p:sp>
        <p:nvSpPr>
          <p:cNvPr id="222213" name="Rectangle 2"/>
          <p:cNvSpPr>
            <a:spLocks noGrp="1" noChangeArrowheads="1"/>
          </p:cNvSpPr>
          <p:nvPr>
            <p:ph type="title"/>
          </p:nvPr>
        </p:nvSpPr>
        <p:spPr/>
        <p:txBody>
          <a:bodyPr/>
          <a:lstStyle/>
          <a:p>
            <a:pPr eaLnBrk="1" hangingPunct="1"/>
            <a:r>
              <a:rPr lang="en-US" altLang="zh-TW" smtClean="0"/>
              <a:t>Theorem 5.6.7 </a:t>
            </a:r>
          </a:p>
        </p:txBody>
      </p:sp>
      <mc:AlternateContent xmlns:mc="http://schemas.openxmlformats.org/markup-compatibility/2006" xmlns:a14="http://schemas.microsoft.com/office/drawing/2010/main">
        <mc:Choice Requires="a14">
          <p:sp>
            <p:nvSpPr>
              <p:cNvPr id="222214" name="Rectangle 3"/>
              <p:cNvSpPr>
                <a:spLocks noGrp="1" noChangeArrowheads="1"/>
              </p:cNvSpPr>
              <p:nvPr>
                <p:ph type="body" idx="1"/>
              </p:nvPr>
            </p:nvSpPr>
            <p:spPr>
              <a:xfrm>
                <a:off x="685800" y="1524000"/>
                <a:ext cx="7772400" cy="4530725"/>
              </a:xfrm>
            </p:spPr>
            <p:txBody>
              <a:bodyPr/>
              <a:lstStyle/>
              <a:p>
                <a:pPr eaLnBrk="1" hangingPunct="1"/>
                <a:r>
                  <a:rPr lang="en-US" altLang="zh-TW" dirty="0" smtClean="0"/>
                  <a:t>If </a:t>
                </a:r>
                <a:r>
                  <a:rPr lang="en-US" altLang="zh-TW" i="1" dirty="0" smtClean="0"/>
                  <a:t>A</a:t>
                </a:r>
                <a:r>
                  <a:rPr lang="en-US" altLang="zh-TW" b="1" dirty="0" smtClean="0"/>
                  <a:t>x </a:t>
                </a:r>
                <a:r>
                  <a:rPr lang="en-US" altLang="zh-TW" dirty="0" smtClean="0"/>
                  <a:t>= </a:t>
                </a:r>
                <a:r>
                  <a:rPr lang="en-US" altLang="zh-TW" b="1" dirty="0" smtClean="0"/>
                  <a:t>b</a:t>
                </a:r>
                <a:r>
                  <a:rPr lang="en-US" altLang="zh-TW" dirty="0" smtClean="0"/>
                  <a:t> is </a:t>
                </a:r>
                <a:r>
                  <a:rPr lang="tr-TR" altLang="zh-TW" dirty="0" smtClean="0"/>
                  <a:t>a </a:t>
                </a:r>
                <a:r>
                  <a:rPr lang="en-US" altLang="zh-TW" dirty="0" smtClean="0"/>
                  <a:t>consistent linear system of </a:t>
                </a:r>
                <a:r>
                  <a:rPr lang="en-US" altLang="zh-TW" i="1" dirty="0" smtClean="0"/>
                  <a:t>m</a:t>
                </a:r>
                <a:r>
                  <a:rPr lang="en-US" altLang="zh-TW" dirty="0" smtClean="0"/>
                  <a:t> equations in </a:t>
                </a:r>
                <a:r>
                  <a:rPr lang="en-US" altLang="zh-TW" i="1" dirty="0" smtClean="0"/>
                  <a:t>n</a:t>
                </a:r>
                <a:r>
                  <a:rPr lang="en-US" altLang="zh-TW" dirty="0" smtClean="0"/>
                  <a:t> unknowns, and if </a:t>
                </a:r>
                <a:r>
                  <a:rPr lang="en-US" altLang="zh-TW" i="1" dirty="0" smtClean="0"/>
                  <a:t>A</a:t>
                </a:r>
                <a:r>
                  <a:rPr lang="en-US" altLang="zh-TW" dirty="0" smtClean="0"/>
                  <a:t> has rank </a:t>
                </a:r>
                <a:r>
                  <a:rPr lang="en-US" altLang="zh-TW" i="1" dirty="0" smtClean="0"/>
                  <a:t>r</a:t>
                </a:r>
                <a:r>
                  <a:rPr lang="en-US" altLang="zh-TW" dirty="0" smtClean="0"/>
                  <a:t>, </a:t>
                </a:r>
              </a:p>
              <a:p>
                <a:pPr lvl="1" eaLnBrk="1" hangingPunct="1"/>
                <a:r>
                  <a:rPr lang="en-US" altLang="zh-TW" sz="2800" dirty="0" smtClean="0"/>
                  <a:t>then the general solution of the system contains </a:t>
                </a:r>
              </a:p>
              <a:p>
                <a:pPr lvl="1" eaLnBrk="1" hangingPunct="1">
                  <a:buFont typeface="Wingdings" panose="05000000000000000000" pitchFamily="2" charset="2"/>
                  <a:buNone/>
                </a:pPr>
                <a:r>
                  <a:rPr lang="en-US" altLang="zh-TW" sz="2800" i="1" dirty="0" smtClean="0"/>
                  <a:t>   n – r</a:t>
                </a:r>
                <a:r>
                  <a:rPr lang="en-US" altLang="zh-TW" sz="2800" dirty="0" smtClean="0"/>
                  <a:t> parameters.</a:t>
                </a:r>
                <a:endParaRPr lang="tr-TR" altLang="zh-TW" sz="2800" dirty="0" smtClean="0"/>
              </a:p>
              <a:p>
                <a:pPr lvl="1" eaLnBrk="1" hangingPunct="1"/>
                <a14:m>
                  <m:oMath xmlns:m="http://schemas.openxmlformats.org/officeDocument/2006/math">
                    <m:r>
                      <a:rPr lang="tr-TR" altLang="zh-TW" sz="2800" b="0" i="1" smtClean="0">
                        <a:latin typeface="Cambria Math" panose="02040503050406030204" pitchFamily="18" charset="0"/>
                      </a:rPr>
                      <m:t>𝑟</m:t>
                    </m:r>
                    <m:r>
                      <a:rPr lang="tr-TR" altLang="zh-TW" sz="2800" b="0" i="1" smtClean="0">
                        <a:latin typeface="Cambria Math" panose="02040503050406030204" pitchFamily="18" charset="0"/>
                      </a:rPr>
                      <m:t>=</m:t>
                    </m:r>
                    <m:func>
                      <m:funcPr>
                        <m:ctrlPr>
                          <a:rPr lang="tr-TR" altLang="zh-TW" sz="2800" b="0" i="1" smtClean="0">
                            <a:latin typeface="Cambria Math" panose="02040503050406030204" pitchFamily="18" charset="0"/>
                            <a:ea typeface="Cambria Math" panose="02040503050406030204" pitchFamily="18" charset="0"/>
                          </a:rPr>
                        </m:ctrlPr>
                      </m:funcPr>
                      <m:fName>
                        <m:r>
                          <m:rPr>
                            <m:sty m:val="p"/>
                          </m:rPr>
                          <a:rPr lang="tr-TR" altLang="zh-TW" sz="2800" b="0" i="0" smtClean="0">
                            <a:latin typeface="Cambria Math" panose="02040503050406030204" pitchFamily="18" charset="0"/>
                            <a:ea typeface="Cambria Math" panose="02040503050406030204" pitchFamily="18" charset="0"/>
                          </a:rPr>
                          <m:t>min</m:t>
                        </m:r>
                      </m:fName>
                      <m:e>
                        <m:d>
                          <m:dPr>
                            <m:ctrlPr>
                              <a:rPr lang="tr-TR" altLang="zh-TW" sz="2800" b="0" i="1" smtClean="0">
                                <a:latin typeface="Cambria Math" panose="02040503050406030204" pitchFamily="18" charset="0"/>
                                <a:ea typeface="Cambria Math" panose="02040503050406030204" pitchFamily="18" charset="0"/>
                              </a:rPr>
                            </m:ctrlPr>
                          </m:dPr>
                          <m:e>
                            <m:r>
                              <a:rPr lang="tr-TR" altLang="zh-TW" sz="2800" b="0" i="1" smtClean="0">
                                <a:latin typeface="Cambria Math" panose="02040503050406030204" pitchFamily="18" charset="0"/>
                                <a:ea typeface="Cambria Math" panose="02040503050406030204" pitchFamily="18" charset="0"/>
                              </a:rPr>
                              <m:t>𝑚</m:t>
                            </m:r>
                            <m:r>
                              <a:rPr lang="tr-TR" altLang="zh-TW" sz="2800" b="0" i="1" smtClean="0">
                                <a:latin typeface="Cambria Math" panose="02040503050406030204" pitchFamily="18" charset="0"/>
                                <a:ea typeface="Cambria Math" panose="02040503050406030204" pitchFamily="18" charset="0"/>
                              </a:rPr>
                              <m:t>,</m:t>
                            </m:r>
                            <m:r>
                              <a:rPr lang="tr-TR" altLang="zh-TW" sz="2800" b="0" i="1" smtClean="0">
                                <a:latin typeface="Cambria Math" panose="02040503050406030204" pitchFamily="18" charset="0"/>
                                <a:ea typeface="Cambria Math" panose="02040503050406030204" pitchFamily="18" charset="0"/>
                              </a:rPr>
                              <m:t>𝑛</m:t>
                            </m:r>
                          </m:e>
                        </m:d>
                      </m:e>
                    </m:func>
                    <m:r>
                      <a:rPr lang="tr-TR" altLang="zh-TW" sz="2800" b="0" i="1" smtClean="0">
                        <a:latin typeface="Cambria Math" panose="02040503050406030204" pitchFamily="18" charset="0"/>
                        <a:ea typeface="Cambria Math" panose="02040503050406030204" pitchFamily="18" charset="0"/>
                      </a:rPr>
                      <m:t>≤</m:t>
                    </m:r>
                    <m:r>
                      <a:rPr lang="tr-TR" altLang="zh-TW" sz="2800" b="0" i="1" smtClean="0">
                        <a:latin typeface="Cambria Math" panose="02040503050406030204" pitchFamily="18" charset="0"/>
                        <a:ea typeface="Cambria Math" panose="02040503050406030204" pitchFamily="18" charset="0"/>
                      </a:rPr>
                      <m:t>𝑛</m:t>
                    </m:r>
                  </m:oMath>
                </a14:m>
                <a:r>
                  <a:rPr lang="tr-TR" altLang="zh-TW" sz="2800" dirty="0" smtClean="0"/>
                  <a:t> </a:t>
                </a:r>
                <a14:m>
                  <m:oMath xmlns:m="http://schemas.openxmlformats.org/officeDocument/2006/math">
                    <m:r>
                      <a:rPr lang="tr-TR" altLang="zh-TW" sz="2800" i="1" dirty="0" smtClean="0">
                        <a:latin typeface="Cambria Math" panose="02040503050406030204" pitchFamily="18" charset="0"/>
                        <a:ea typeface="Cambria Math" panose="02040503050406030204" pitchFamily="18" charset="0"/>
                      </a:rPr>
                      <m:t>⇒</m:t>
                    </m:r>
                  </m:oMath>
                </a14:m>
                <a:r>
                  <a:rPr lang="tr-TR" altLang="zh-TW" sz="2800" dirty="0" smtClean="0"/>
                  <a:t> nullity = </a:t>
                </a:r>
                <a:r>
                  <a:rPr lang="tr-TR" altLang="zh-TW" sz="2800" i="1" dirty="0" smtClean="0"/>
                  <a:t>n-r </a:t>
                </a:r>
              </a:p>
              <a:p>
                <a:pPr lvl="1" eaLnBrk="1" hangingPunct="1"/>
                <a:r>
                  <a:rPr lang="tr-TR" altLang="zh-TW" sz="2800" i="1" dirty="0" err="1" smtClean="0"/>
                  <a:t>dim</a:t>
                </a:r>
                <a:r>
                  <a:rPr lang="tr-TR" altLang="zh-TW" sz="2800" i="1" dirty="0" smtClean="0"/>
                  <a:t>(Solution </a:t>
                </a:r>
                <a:r>
                  <a:rPr lang="tr-TR" altLang="zh-TW" sz="2800" i="1" dirty="0" err="1" smtClean="0"/>
                  <a:t>space</a:t>
                </a:r>
                <a:r>
                  <a:rPr lang="tr-TR" altLang="zh-TW" sz="2800" i="1" dirty="0" smtClean="0"/>
                  <a:t> of </a:t>
                </a:r>
                <a:r>
                  <a:rPr lang="en-US" altLang="zh-TW" sz="2800" i="1" dirty="0" smtClean="0"/>
                  <a:t>A</a:t>
                </a:r>
                <a:r>
                  <a:rPr lang="en-US" altLang="zh-TW" sz="2800" b="1" dirty="0" smtClean="0"/>
                  <a:t>x </a:t>
                </a:r>
                <a:r>
                  <a:rPr lang="en-US" altLang="zh-TW" sz="2800" dirty="0"/>
                  <a:t>= </a:t>
                </a:r>
                <a:r>
                  <a:rPr lang="tr-TR" altLang="zh-TW" sz="2800" b="1" dirty="0" smtClean="0"/>
                  <a:t>0</a:t>
                </a:r>
                <a:r>
                  <a:rPr lang="tr-TR" altLang="zh-TW" sz="2800" dirty="0" smtClean="0"/>
                  <a:t>)=</a:t>
                </a:r>
                <a:r>
                  <a:rPr lang="tr-TR" altLang="zh-TW" sz="2800" i="1" dirty="0" smtClean="0"/>
                  <a:t>n-r</a:t>
                </a:r>
              </a:p>
              <a:p>
                <a:pPr lvl="1" eaLnBrk="1" hangingPunct="1"/>
                <a:r>
                  <a:rPr lang="tr-TR" altLang="zh-TW" sz="2800" i="1" dirty="0" err="1"/>
                  <a:t>dim</a:t>
                </a:r>
                <a:r>
                  <a:rPr lang="tr-TR" altLang="zh-TW" sz="2800" i="1" dirty="0"/>
                  <a:t>(Solution </a:t>
                </a:r>
                <a:r>
                  <a:rPr lang="tr-TR" altLang="zh-TW" sz="2800" i="1" dirty="0" err="1"/>
                  <a:t>space</a:t>
                </a:r>
                <a:r>
                  <a:rPr lang="tr-TR" altLang="zh-TW" sz="2800" i="1" dirty="0"/>
                  <a:t> of </a:t>
                </a:r>
                <a:r>
                  <a:rPr lang="en-US" altLang="zh-TW" sz="2800" i="1" dirty="0"/>
                  <a:t>A</a:t>
                </a:r>
                <a:r>
                  <a:rPr lang="en-US" altLang="zh-TW" sz="2800" b="1" dirty="0"/>
                  <a:t>x </a:t>
                </a:r>
                <a:r>
                  <a:rPr lang="en-US" altLang="zh-TW" sz="2800" dirty="0"/>
                  <a:t>= </a:t>
                </a:r>
                <a:r>
                  <a:rPr lang="tr-TR" altLang="zh-TW" sz="2800" b="1" dirty="0" smtClean="0"/>
                  <a:t>b</a:t>
                </a:r>
                <a:r>
                  <a:rPr lang="tr-TR" altLang="zh-TW" sz="2800" dirty="0" smtClean="0"/>
                  <a:t>)=</a:t>
                </a:r>
                <a:r>
                  <a:rPr lang="tr-TR" altLang="zh-TW" sz="2800" i="1" dirty="0" smtClean="0"/>
                  <a:t>n-r</a:t>
                </a:r>
              </a:p>
              <a:p>
                <a:pPr lvl="1" eaLnBrk="1" hangingPunct="1"/>
                <a:r>
                  <a:rPr lang="tr-TR" altLang="zh-TW" sz="2800" i="1" dirty="0" smtClean="0"/>
                  <a:t>No </a:t>
                </a:r>
                <a:r>
                  <a:rPr lang="tr-TR" altLang="zh-TW" sz="2800" i="1" dirty="0" err="1" smtClean="0"/>
                  <a:t>basis</a:t>
                </a:r>
                <a:r>
                  <a:rPr lang="tr-TR" altLang="zh-TW" sz="2800" i="1" dirty="0" smtClean="0"/>
                  <a:t> </a:t>
                </a:r>
                <a:r>
                  <a:rPr lang="tr-TR" altLang="zh-TW" sz="2800" i="1" dirty="0" err="1" smtClean="0"/>
                  <a:t>vectors</a:t>
                </a:r>
                <a:r>
                  <a:rPr lang="tr-TR" altLang="zh-TW" sz="2800" i="1" dirty="0" smtClean="0"/>
                  <a:t> </a:t>
                </a:r>
                <a:r>
                  <a:rPr lang="tr-TR" altLang="zh-TW" sz="2800" i="1" dirty="0" err="1" smtClean="0"/>
                  <a:t>for</a:t>
                </a:r>
                <a:r>
                  <a:rPr lang="tr-TR" altLang="zh-TW" sz="2800" i="1" dirty="0" smtClean="0"/>
                  <a:t> </a:t>
                </a:r>
                <a:r>
                  <a:rPr lang="en-US" altLang="zh-TW" sz="2800" i="1" dirty="0"/>
                  <a:t>A</a:t>
                </a:r>
                <a:r>
                  <a:rPr lang="en-US" altLang="zh-TW" sz="2800" b="1" dirty="0"/>
                  <a:t>x </a:t>
                </a:r>
                <a:r>
                  <a:rPr lang="en-US" altLang="zh-TW" sz="2800" dirty="0"/>
                  <a:t>= </a:t>
                </a:r>
                <a:r>
                  <a:rPr lang="tr-TR" altLang="zh-TW" sz="2800" b="1" dirty="0" smtClean="0"/>
                  <a:t>b</a:t>
                </a:r>
                <a:r>
                  <a:rPr lang="tr-TR" altLang="zh-TW" sz="2800" dirty="0"/>
                  <a:t> </a:t>
                </a:r>
                <a:r>
                  <a:rPr lang="tr-TR" altLang="zh-TW" sz="2800" dirty="0" smtClean="0"/>
                  <a:t>=</a:t>
                </a:r>
                <a:r>
                  <a:rPr lang="tr-TR" altLang="zh-TW" sz="2800" i="1" dirty="0" smtClean="0"/>
                  <a:t>n-r</a:t>
                </a:r>
              </a:p>
              <a:p>
                <a:pPr lvl="1" eaLnBrk="1" hangingPunct="1"/>
                <a:r>
                  <a:rPr lang="tr-TR" altLang="zh-TW" sz="2800" i="1" dirty="0" smtClean="0"/>
                  <a:t>No </a:t>
                </a:r>
                <a:r>
                  <a:rPr lang="tr-TR" altLang="zh-TW" sz="2800" i="1" dirty="0" err="1" smtClean="0"/>
                  <a:t>free</a:t>
                </a:r>
                <a:r>
                  <a:rPr lang="tr-TR" altLang="zh-TW" sz="2800" i="1" dirty="0" smtClean="0"/>
                  <a:t> </a:t>
                </a:r>
                <a:r>
                  <a:rPr lang="tr-TR" altLang="zh-TW" sz="2800" i="1" dirty="0" err="1" smtClean="0"/>
                  <a:t>parameters</a:t>
                </a:r>
                <a:r>
                  <a:rPr lang="tr-TR" altLang="zh-TW" sz="2800" i="1" dirty="0" smtClean="0"/>
                  <a:t> </a:t>
                </a:r>
                <a:r>
                  <a:rPr lang="tr-TR" altLang="zh-TW" sz="2800" i="1" dirty="0" err="1" smtClean="0"/>
                  <a:t>for</a:t>
                </a:r>
                <a:r>
                  <a:rPr lang="tr-TR" altLang="zh-TW" sz="2800" i="1" dirty="0" smtClean="0"/>
                  <a:t> </a:t>
                </a:r>
                <a:r>
                  <a:rPr lang="en-US" altLang="zh-TW" sz="2800" i="1" dirty="0"/>
                  <a:t>A</a:t>
                </a:r>
                <a:r>
                  <a:rPr lang="en-US" altLang="zh-TW" sz="2800" b="1" dirty="0"/>
                  <a:t>x </a:t>
                </a:r>
                <a:r>
                  <a:rPr lang="en-US" altLang="zh-TW" sz="2800" dirty="0"/>
                  <a:t>= </a:t>
                </a:r>
                <a:r>
                  <a:rPr lang="tr-TR" altLang="zh-TW" sz="2800" b="1" dirty="0"/>
                  <a:t>b</a:t>
                </a:r>
                <a:r>
                  <a:rPr lang="tr-TR" altLang="zh-TW" sz="2800" dirty="0"/>
                  <a:t> =</a:t>
                </a:r>
                <a:r>
                  <a:rPr lang="tr-TR" altLang="zh-TW" sz="2800" i="1" dirty="0"/>
                  <a:t>n-r</a:t>
                </a:r>
              </a:p>
              <a:p>
                <a:pPr lvl="1" eaLnBrk="1" hangingPunct="1"/>
                <a:endParaRPr lang="en-US" altLang="zh-TW" sz="2800" i="1" dirty="0"/>
              </a:p>
              <a:p>
                <a:pPr lvl="1" eaLnBrk="1" hangingPunct="1"/>
                <a:endParaRPr lang="en-US" altLang="zh-TW" sz="2800" i="1" dirty="0" smtClean="0"/>
              </a:p>
              <a:p>
                <a:pPr eaLnBrk="1" hangingPunct="1"/>
                <a:endParaRPr lang="en-US" altLang="zh-TW" sz="2800" dirty="0" smtClean="0"/>
              </a:p>
            </p:txBody>
          </p:sp>
        </mc:Choice>
        <mc:Fallback xmlns="">
          <p:sp>
            <p:nvSpPr>
              <p:cNvPr id="222214" name="Rectangle 3"/>
              <p:cNvSpPr>
                <a:spLocks noGrp="1" noRot="1" noChangeAspect="1" noMove="1" noResize="1" noEditPoints="1" noAdjustHandles="1" noChangeArrowheads="1" noChangeShapeType="1" noTextEdit="1"/>
              </p:cNvSpPr>
              <p:nvPr>
                <p:ph type="body" idx="1"/>
              </p:nvPr>
            </p:nvSpPr>
            <p:spPr>
              <a:xfrm>
                <a:off x="685800" y="1524000"/>
                <a:ext cx="7772400" cy="4530725"/>
              </a:xfrm>
              <a:blipFill>
                <a:blip r:embed="rId3"/>
                <a:stretch>
                  <a:fillRect l="-392" t="-1211" r="-627" b="-2423"/>
                </a:stretch>
              </a:blipFill>
            </p:spPr>
            <p:txBody>
              <a:bodyPr/>
              <a:lstStyle/>
              <a:p>
                <a:r>
                  <a:rPr lang="tr-TR">
                    <a:noFill/>
                  </a:rPr>
                  <a:t> </a:t>
                </a:r>
              </a:p>
            </p:txBody>
          </p:sp>
        </mc:Fallback>
      </mc:AlternateContent>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標題 1"/>
          <p:cNvSpPr>
            <a:spLocks noGrp="1"/>
          </p:cNvSpPr>
          <p:nvPr>
            <p:ph type="title"/>
          </p:nvPr>
        </p:nvSpPr>
        <p:spPr/>
        <p:txBody>
          <a:bodyPr/>
          <a:lstStyle/>
          <a:p>
            <a:r>
              <a:rPr lang="en-US" altLang="zh-TW" smtClean="0"/>
              <a:t>Theorem 5.6.8</a:t>
            </a:r>
            <a:br>
              <a:rPr lang="en-US" altLang="zh-TW" smtClean="0"/>
            </a:br>
            <a:endParaRPr lang="zh-TW" altLang="en-US" smtClean="0"/>
          </a:p>
        </p:txBody>
      </p:sp>
      <mc:AlternateContent xmlns:mc="http://schemas.openxmlformats.org/markup-compatibility/2006" xmlns:a14="http://schemas.microsoft.com/office/drawing/2010/main">
        <mc:Choice Requires="a14">
          <p:sp>
            <p:nvSpPr>
              <p:cNvPr id="224259" name="內容版面配置區 2"/>
              <p:cNvSpPr>
                <a:spLocks noGrp="1"/>
              </p:cNvSpPr>
              <p:nvPr>
                <p:ph idx="1"/>
              </p:nvPr>
            </p:nvSpPr>
            <p:spPr>
              <a:xfrm>
                <a:off x="228600" y="914400"/>
                <a:ext cx="8686800" cy="4530725"/>
              </a:xfrm>
            </p:spPr>
            <p:txBody>
              <a:bodyPr/>
              <a:lstStyle/>
              <a:p>
                <a:pPr eaLnBrk="1" hangingPunct="1"/>
                <a:r>
                  <a:rPr lang="en-US" altLang="zh-TW" sz="2800" dirty="0" smtClean="0"/>
                  <a:t>If </a:t>
                </a:r>
                <a:r>
                  <a:rPr lang="en-US" altLang="zh-TW" sz="2800" i="1" dirty="0" smtClean="0"/>
                  <a:t>A</a:t>
                </a:r>
                <a:r>
                  <a:rPr lang="en-US" altLang="zh-TW" sz="2800" dirty="0" smtClean="0"/>
                  <a:t> is an </a:t>
                </a:r>
                <a:r>
                  <a:rPr lang="en-US" altLang="zh-TW" sz="2800" i="1" dirty="0" err="1" smtClean="0"/>
                  <a:t>m</a:t>
                </a:r>
                <a:r>
                  <a:rPr lang="en-US" altLang="zh-TW" sz="2800" dirty="0" err="1" smtClean="0">
                    <a:sym typeface="Symbol" panose="05050102010706020507" pitchFamily="18" charset="2"/>
                  </a:rPr>
                  <a:t></a:t>
                </a:r>
                <a:r>
                  <a:rPr lang="en-US" altLang="zh-TW" sz="2800" i="1" dirty="0" err="1" smtClean="0"/>
                  <a:t>n</a:t>
                </a:r>
                <a:r>
                  <a:rPr lang="en-US" altLang="zh-TW" sz="2800" dirty="0" smtClean="0"/>
                  <a:t> matrix, then the following are equivalent.</a:t>
                </a:r>
              </a:p>
              <a:p>
                <a:pPr lvl="1" eaLnBrk="1" hangingPunct="1"/>
                <a:r>
                  <a:rPr lang="en-US" altLang="zh-TW" sz="2400" i="1" dirty="0" smtClean="0"/>
                  <a:t>A</a:t>
                </a:r>
                <a:r>
                  <a:rPr lang="en-US" altLang="zh-TW" sz="2400" b="1" dirty="0" smtClean="0"/>
                  <a:t>x </a:t>
                </a:r>
                <a:r>
                  <a:rPr lang="en-US" altLang="zh-TW" sz="2400" dirty="0" smtClean="0"/>
                  <a:t>= </a:t>
                </a:r>
                <a:r>
                  <a:rPr lang="en-US" altLang="zh-TW" sz="2400" b="1" dirty="0" smtClean="0"/>
                  <a:t>0</a:t>
                </a:r>
                <a:r>
                  <a:rPr lang="en-US" altLang="zh-TW" sz="2400" dirty="0" smtClean="0"/>
                  <a:t> has only the trivial solution.</a:t>
                </a:r>
              </a:p>
              <a:p>
                <a:pPr lvl="1" eaLnBrk="1" hangingPunct="1"/>
                <a:r>
                  <a:rPr lang="en-US" altLang="zh-TW" sz="2400" dirty="0" smtClean="0"/>
                  <a:t>The column vectors of </a:t>
                </a:r>
                <a:r>
                  <a:rPr lang="en-US" altLang="zh-TW" sz="2400" i="1" dirty="0" smtClean="0"/>
                  <a:t>A</a:t>
                </a:r>
                <a:r>
                  <a:rPr lang="en-US" altLang="zh-TW" sz="2400" dirty="0" smtClean="0"/>
                  <a:t> are linearly independent.</a:t>
                </a:r>
              </a:p>
              <a:p>
                <a:pPr lvl="2" eaLnBrk="1" hangingPunct="1"/>
                <a:r>
                  <a:rPr lang="tr-TR" altLang="zh-TW" sz="2400" i="1" dirty="0" err="1"/>
                  <a:t>A</a:t>
                </a:r>
                <a:r>
                  <a:rPr lang="tr-TR" altLang="zh-TW" sz="2400" b="1" dirty="0" err="1"/>
                  <a:t>x</a:t>
                </a:r>
                <a:r>
                  <a:rPr lang="tr-TR" altLang="zh-TW" sz="2400" dirty="0"/>
                  <a:t>=</a:t>
                </a:r>
                <a:r>
                  <a:rPr lang="tr-TR" altLang="zh-TW" sz="2400" b="1" dirty="0"/>
                  <a:t>0</a:t>
                </a:r>
                <a:r>
                  <a:rPr lang="tr-TR" altLang="zh-TW" sz="2400" dirty="0"/>
                  <a:t> </a:t>
                </a:r>
                <a:r>
                  <a:rPr lang="tr-TR" altLang="zh-TW" sz="2400" dirty="0" err="1" smtClean="0"/>
                  <a:t>means</a:t>
                </a:r>
                <a:r>
                  <a:rPr lang="tr-TR" altLang="zh-TW" sz="2400" dirty="0" smtClean="0"/>
                  <a:t> </a:t>
                </a:r>
                <a14:m>
                  <m:oMath xmlns:m="http://schemas.openxmlformats.org/officeDocument/2006/math">
                    <m:d>
                      <m:dPr>
                        <m:begChr m:val="["/>
                        <m:endChr m:val="]"/>
                        <m:ctrlPr>
                          <a:rPr lang="tr-TR" altLang="zh-TW" sz="2400" i="1">
                            <a:latin typeface="Cambria Math" panose="02040503050406030204" pitchFamily="18" charset="0"/>
                          </a:rPr>
                        </m:ctrlPr>
                      </m:dPr>
                      <m:e>
                        <m:sSub>
                          <m:sSubPr>
                            <m:ctrlPr>
                              <a:rPr lang="tr-TR" altLang="zh-TW" sz="2400" i="1">
                                <a:latin typeface="Cambria Math" panose="02040503050406030204" pitchFamily="18" charset="0"/>
                              </a:rPr>
                            </m:ctrlPr>
                          </m:sSubPr>
                          <m:e>
                            <m:r>
                              <a:rPr lang="tr-TR" altLang="zh-TW" sz="2400" b="1" i="1">
                                <a:latin typeface="Cambria Math" panose="02040503050406030204" pitchFamily="18" charset="0"/>
                              </a:rPr>
                              <m:t>𝒄</m:t>
                            </m:r>
                          </m:e>
                          <m:sub>
                            <m:r>
                              <a:rPr lang="tr-TR" altLang="zh-TW" sz="2400" i="1">
                                <a:latin typeface="Cambria Math" panose="02040503050406030204" pitchFamily="18" charset="0"/>
                              </a:rPr>
                              <m:t>1</m:t>
                            </m:r>
                          </m:sub>
                        </m:sSub>
                        <m:r>
                          <a:rPr lang="tr-TR" altLang="zh-TW" sz="2400" i="1">
                            <a:latin typeface="Cambria Math" panose="02040503050406030204" pitchFamily="18" charset="0"/>
                          </a:rPr>
                          <m:t>|…|</m:t>
                        </m:r>
                        <m:sSub>
                          <m:sSubPr>
                            <m:ctrlPr>
                              <a:rPr lang="tr-TR" altLang="zh-TW" sz="2400" i="1">
                                <a:latin typeface="Cambria Math" panose="02040503050406030204" pitchFamily="18" charset="0"/>
                              </a:rPr>
                            </m:ctrlPr>
                          </m:sSubPr>
                          <m:e>
                            <m:r>
                              <a:rPr lang="tr-TR" altLang="zh-TW" sz="2400" b="1" i="1">
                                <a:latin typeface="Cambria Math" panose="02040503050406030204" pitchFamily="18" charset="0"/>
                              </a:rPr>
                              <m:t>𝒄</m:t>
                            </m:r>
                          </m:e>
                          <m:sub>
                            <m:r>
                              <a:rPr lang="tr-TR" altLang="zh-TW" sz="2400" i="1">
                                <a:latin typeface="Cambria Math" panose="02040503050406030204" pitchFamily="18" charset="0"/>
                              </a:rPr>
                              <m:t>𝑛</m:t>
                            </m:r>
                          </m:sub>
                        </m:sSub>
                      </m:e>
                    </m:d>
                    <m:d>
                      <m:dPr>
                        <m:begChr m:val="["/>
                        <m:endChr m:val="]"/>
                        <m:ctrlPr>
                          <a:rPr lang="tr-TR" altLang="zh-TW" sz="2400" i="1">
                            <a:latin typeface="Cambria Math" panose="02040503050406030204" pitchFamily="18" charset="0"/>
                          </a:rPr>
                        </m:ctrlPr>
                      </m:dPr>
                      <m:e>
                        <m:eqArr>
                          <m:eqArrPr>
                            <m:ctrlPr>
                              <a:rPr lang="tr-TR" altLang="zh-TW" sz="2400" i="1">
                                <a:latin typeface="Cambria Math" panose="02040503050406030204" pitchFamily="18" charset="0"/>
                              </a:rPr>
                            </m:ctrlPr>
                          </m:eqArrPr>
                          <m:e>
                            <m:sSub>
                              <m:sSubPr>
                                <m:ctrlPr>
                                  <a:rPr lang="tr-TR" altLang="zh-TW" sz="2400" i="1">
                                    <a:latin typeface="Cambria Math" panose="02040503050406030204" pitchFamily="18" charset="0"/>
                                  </a:rPr>
                                </m:ctrlPr>
                              </m:sSubPr>
                              <m:e>
                                <m:r>
                                  <a:rPr lang="tr-TR" altLang="zh-TW" sz="2400" i="1">
                                    <a:latin typeface="Cambria Math" panose="02040503050406030204" pitchFamily="18" charset="0"/>
                                  </a:rPr>
                                  <m:t>𝑥</m:t>
                                </m:r>
                              </m:e>
                              <m:sub>
                                <m:r>
                                  <a:rPr lang="tr-TR" altLang="zh-TW" sz="2400" i="1">
                                    <a:latin typeface="Cambria Math" panose="02040503050406030204" pitchFamily="18" charset="0"/>
                                  </a:rPr>
                                  <m:t>1</m:t>
                                </m:r>
                              </m:sub>
                            </m:sSub>
                          </m:e>
                          <m:e>
                            <m:r>
                              <a:rPr lang="tr-TR" altLang="zh-TW" sz="2400" i="1">
                                <a:latin typeface="Cambria Math" panose="02040503050406030204" pitchFamily="18" charset="0"/>
                                <a:ea typeface="Cambria Math" panose="02040503050406030204" pitchFamily="18" charset="0"/>
                              </a:rPr>
                              <m:t>⋮</m:t>
                            </m:r>
                          </m:e>
                          <m:e>
                            <m:sSub>
                              <m:sSubPr>
                                <m:ctrlPr>
                                  <a:rPr lang="tr-TR" altLang="zh-TW" sz="2400" i="1">
                                    <a:latin typeface="Cambria Math" panose="02040503050406030204" pitchFamily="18" charset="0"/>
                                  </a:rPr>
                                </m:ctrlPr>
                              </m:sSubPr>
                              <m:e>
                                <m:r>
                                  <a:rPr lang="tr-TR" altLang="zh-TW" sz="2400" i="1">
                                    <a:latin typeface="Cambria Math" panose="02040503050406030204" pitchFamily="18" charset="0"/>
                                  </a:rPr>
                                  <m:t>𝑥</m:t>
                                </m:r>
                              </m:e>
                              <m:sub>
                                <m:r>
                                  <a:rPr lang="tr-TR" altLang="zh-TW" sz="2400" i="1">
                                    <a:latin typeface="Cambria Math" panose="02040503050406030204" pitchFamily="18" charset="0"/>
                                  </a:rPr>
                                  <m:t>𝑛</m:t>
                                </m:r>
                              </m:sub>
                            </m:sSub>
                          </m:e>
                        </m:eqArr>
                      </m:e>
                    </m:d>
                    <m:r>
                      <a:rPr lang="tr-TR" altLang="zh-TW" sz="2400">
                        <a:latin typeface="Cambria Math" panose="02040503050406030204" pitchFamily="18" charset="0"/>
                      </a:rPr>
                      <m:t>=0</m:t>
                    </m:r>
                  </m:oMath>
                </a14:m>
                <a:r>
                  <a:rPr lang="tr-TR" altLang="zh-TW" sz="2200" dirty="0" smtClean="0"/>
                  <a:t>  </a:t>
                </a:r>
                <a:r>
                  <a:rPr lang="tr-TR" altLang="zh-TW" sz="2200" dirty="0" err="1" smtClean="0"/>
                  <a:t>Then</a:t>
                </a:r>
                <a:r>
                  <a:rPr lang="tr-TR" altLang="zh-TW" sz="2200" dirty="0" smtClean="0"/>
                  <a:t> </a:t>
                </a:r>
                <a14:m>
                  <m:oMath xmlns:m="http://schemas.openxmlformats.org/officeDocument/2006/math">
                    <m:nary>
                      <m:naryPr>
                        <m:chr m:val="∑"/>
                        <m:ctrlPr>
                          <a:rPr lang="tr-TR" altLang="zh-TW" sz="2200" i="1" smtClean="0">
                            <a:latin typeface="Cambria Math" panose="02040503050406030204" pitchFamily="18" charset="0"/>
                          </a:rPr>
                        </m:ctrlPr>
                      </m:naryPr>
                      <m:sub>
                        <m:r>
                          <m:rPr>
                            <m:brk m:alnAt="23"/>
                          </m:rPr>
                          <a:rPr lang="tr-TR" altLang="zh-TW" sz="2200" b="0" i="1" smtClean="0">
                            <a:latin typeface="Cambria Math" panose="02040503050406030204" pitchFamily="18" charset="0"/>
                          </a:rPr>
                          <m:t>𝑖</m:t>
                        </m:r>
                        <m:r>
                          <a:rPr lang="tr-TR" altLang="zh-TW" sz="2200" b="0" i="1" smtClean="0">
                            <a:latin typeface="Cambria Math" panose="02040503050406030204" pitchFamily="18" charset="0"/>
                          </a:rPr>
                          <m:t>=1</m:t>
                        </m:r>
                      </m:sub>
                      <m:sup>
                        <m:r>
                          <a:rPr lang="tr-TR" altLang="zh-TW" sz="2200" b="0" i="1" smtClean="0">
                            <a:latin typeface="Cambria Math" panose="02040503050406030204" pitchFamily="18" charset="0"/>
                          </a:rPr>
                          <m:t>𝑛</m:t>
                        </m:r>
                      </m:sup>
                      <m:e>
                        <m:sSub>
                          <m:sSubPr>
                            <m:ctrlPr>
                              <a:rPr lang="tr-TR" altLang="zh-TW" sz="2200" i="1" smtClean="0">
                                <a:latin typeface="Cambria Math" panose="02040503050406030204" pitchFamily="18" charset="0"/>
                              </a:rPr>
                            </m:ctrlPr>
                          </m:sSubPr>
                          <m:e>
                            <m:r>
                              <a:rPr lang="tr-TR" altLang="zh-TW" sz="2200" b="1" i="0" smtClean="0">
                                <a:latin typeface="Cambria Math" panose="02040503050406030204" pitchFamily="18" charset="0"/>
                              </a:rPr>
                              <m:t>𝐜</m:t>
                            </m:r>
                          </m:e>
                          <m:sub>
                            <m:r>
                              <a:rPr lang="tr-TR" altLang="zh-TW" sz="2200" b="0" i="1" smtClean="0">
                                <a:latin typeface="Cambria Math" panose="02040503050406030204" pitchFamily="18" charset="0"/>
                              </a:rPr>
                              <m:t>𝑖</m:t>
                            </m:r>
                          </m:sub>
                        </m:sSub>
                        <m:sSub>
                          <m:sSubPr>
                            <m:ctrlPr>
                              <a:rPr lang="tr-TR" altLang="zh-TW" sz="2200" i="1" smtClean="0">
                                <a:latin typeface="Cambria Math" panose="02040503050406030204" pitchFamily="18" charset="0"/>
                              </a:rPr>
                            </m:ctrlPr>
                          </m:sSubPr>
                          <m:e>
                            <m:r>
                              <a:rPr lang="tr-TR" altLang="zh-TW" sz="2200" b="0" i="1" smtClean="0">
                                <a:latin typeface="Cambria Math" panose="02040503050406030204" pitchFamily="18" charset="0"/>
                              </a:rPr>
                              <m:t>𝑥</m:t>
                            </m:r>
                          </m:e>
                          <m:sub>
                            <m:r>
                              <a:rPr lang="tr-TR" altLang="zh-TW" sz="2200" b="0" i="1" smtClean="0">
                                <a:latin typeface="Cambria Math" panose="02040503050406030204" pitchFamily="18" charset="0"/>
                              </a:rPr>
                              <m:t>𝑖</m:t>
                            </m:r>
                          </m:sub>
                        </m:sSub>
                      </m:e>
                    </m:nary>
                    <m:r>
                      <a:rPr lang="tr-TR" altLang="zh-TW" sz="2200" b="0" i="1" smtClean="0">
                        <a:latin typeface="Cambria Math" panose="02040503050406030204" pitchFamily="18" charset="0"/>
                      </a:rPr>
                      <m:t>=</m:t>
                    </m:r>
                    <m:r>
                      <a:rPr lang="tr-TR" altLang="zh-TW" sz="2200" b="1" i="0" smtClean="0">
                        <a:latin typeface="Cambria Math" panose="02040503050406030204" pitchFamily="18" charset="0"/>
                      </a:rPr>
                      <m:t>𝟎</m:t>
                    </m:r>
                  </m:oMath>
                </a14:m>
                <a:r>
                  <a:rPr lang="tr-TR" altLang="zh-TW" sz="2200" dirty="0" smtClean="0"/>
                  <a:t> has </a:t>
                </a:r>
                <a:r>
                  <a:rPr lang="tr-TR" altLang="zh-TW" sz="2200" dirty="0" err="1" smtClean="0"/>
                  <a:t>trivial</a:t>
                </a:r>
                <a:r>
                  <a:rPr lang="tr-TR" altLang="zh-TW" sz="2200" dirty="0" smtClean="0"/>
                  <a:t> </a:t>
                </a:r>
                <a:r>
                  <a:rPr lang="tr-TR" altLang="zh-TW" sz="2200" dirty="0" err="1" smtClean="0"/>
                  <a:t>soln</a:t>
                </a:r>
                <a:r>
                  <a:rPr lang="tr-TR" altLang="zh-TW" sz="2200" dirty="0" smtClean="0"/>
                  <a:t>.</a:t>
                </a:r>
                <a14:m>
                  <m:oMath xmlns:m="http://schemas.openxmlformats.org/officeDocument/2006/math">
                    <m:sSub>
                      <m:sSubPr>
                        <m:ctrlPr>
                          <a:rPr lang="tr-TR" altLang="zh-TW" sz="2200" i="1">
                            <a:latin typeface="Cambria Math" panose="02040503050406030204" pitchFamily="18" charset="0"/>
                          </a:rPr>
                        </m:ctrlPr>
                      </m:sSubPr>
                      <m:e>
                        <m:r>
                          <a:rPr lang="tr-TR" altLang="zh-TW" sz="2200" b="0" i="1" smtClean="0">
                            <a:latin typeface="Cambria Math" panose="02040503050406030204" pitchFamily="18" charset="0"/>
                          </a:rPr>
                          <m:t> </m:t>
                        </m:r>
                        <m:r>
                          <a:rPr lang="tr-TR" altLang="zh-TW" sz="2200" i="1">
                            <a:latin typeface="Cambria Math" panose="02040503050406030204" pitchFamily="18" charset="0"/>
                          </a:rPr>
                          <m:t>𝑥</m:t>
                        </m:r>
                      </m:e>
                      <m:sub>
                        <m:r>
                          <a:rPr lang="tr-TR" altLang="zh-TW" sz="2200" i="1">
                            <a:latin typeface="Cambria Math" panose="02040503050406030204" pitchFamily="18" charset="0"/>
                          </a:rPr>
                          <m:t>𝑖</m:t>
                        </m:r>
                      </m:sub>
                    </m:sSub>
                    <m:r>
                      <a:rPr lang="tr-TR" altLang="zh-TW" sz="2200" i="1">
                        <a:latin typeface="Cambria Math" panose="02040503050406030204" pitchFamily="18" charset="0"/>
                      </a:rPr>
                      <m:t>=0</m:t>
                    </m:r>
                  </m:oMath>
                </a14:m>
                <a:r>
                  <a:rPr lang="tr-TR" altLang="zh-TW" sz="2200" dirty="0"/>
                  <a:t> </a:t>
                </a:r>
                <a:endParaRPr lang="en-US" altLang="zh-TW" sz="2200" dirty="0" smtClean="0"/>
              </a:p>
              <a:p>
                <a:pPr lvl="1" eaLnBrk="1" hangingPunct="1"/>
                <a:r>
                  <a:rPr lang="en-US" altLang="zh-TW" sz="2400" i="1" dirty="0" smtClean="0"/>
                  <a:t>A</a:t>
                </a:r>
                <a:r>
                  <a:rPr lang="en-US" altLang="zh-TW" sz="2400" b="1" dirty="0" smtClean="0"/>
                  <a:t>x </a:t>
                </a:r>
                <a:r>
                  <a:rPr lang="en-US" altLang="zh-TW" sz="2400" dirty="0" smtClean="0"/>
                  <a:t>= </a:t>
                </a:r>
                <a:r>
                  <a:rPr lang="en-US" altLang="zh-TW" sz="2400" b="1" dirty="0" smtClean="0"/>
                  <a:t>b </a:t>
                </a:r>
                <a:r>
                  <a:rPr lang="en-US" altLang="zh-TW" sz="2400" dirty="0" smtClean="0"/>
                  <a:t>has at most one solution (0 or 1) for </a:t>
                </a:r>
                <a:r>
                  <a:rPr lang="en-US" altLang="zh-TW" sz="2400" b="1" u="sng" dirty="0" smtClean="0"/>
                  <a:t>every</a:t>
                </a:r>
                <a:r>
                  <a:rPr lang="en-US" altLang="zh-TW" sz="2400" dirty="0" smtClean="0"/>
                  <a:t> </a:t>
                </a:r>
                <a:r>
                  <a:rPr lang="en-US" altLang="zh-TW" sz="2400" i="1" dirty="0" smtClean="0"/>
                  <a:t>m</a:t>
                </a:r>
                <a:r>
                  <a:rPr lang="en-US" altLang="zh-TW" sz="2400" dirty="0" smtClean="0">
                    <a:sym typeface="Symbol" panose="05050102010706020507" pitchFamily="18" charset="2"/>
                  </a:rPr>
                  <a:t></a:t>
                </a:r>
                <a:r>
                  <a:rPr lang="en-US" altLang="zh-TW" sz="2400" dirty="0" smtClean="0"/>
                  <a:t>1 matrix </a:t>
                </a:r>
                <a:r>
                  <a:rPr lang="en-US" altLang="zh-TW" sz="2400" b="1" dirty="0" smtClean="0"/>
                  <a:t>b</a:t>
                </a:r>
                <a:r>
                  <a:rPr lang="en-US" altLang="zh-TW" sz="2400" dirty="0" smtClean="0"/>
                  <a:t>.</a:t>
                </a:r>
                <a:endParaRPr lang="tr-TR" altLang="zh-TW" sz="2400" dirty="0" smtClean="0"/>
              </a:p>
              <a:p>
                <a:pPr lvl="2" eaLnBrk="1" hangingPunct="1"/>
                <a:r>
                  <a:rPr lang="tr-TR" altLang="zh-TW" sz="2200" dirty="0" err="1" smtClean="0"/>
                  <a:t>If</a:t>
                </a:r>
                <a:r>
                  <a:rPr lang="tr-TR" altLang="zh-TW" sz="2200" dirty="0" smtClean="0"/>
                  <a:t> a </a:t>
                </a:r>
                <a:r>
                  <a:rPr lang="tr-TR" altLang="zh-TW" sz="2200" dirty="0" err="1" smtClean="0"/>
                  <a:t>soln</a:t>
                </a:r>
                <a:r>
                  <a:rPr lang="tr-TR" altLang="zh-TW" sz="2200" dirty="0" smtClean="0"/>
                  <a:t>. </a:t>
                </a:r>
                <a:r>
                  <a:rPr lang="tr-TR" altLang="zh-TW" sz="2200" dirty="0" err="1" smtClean="0"/>
                  <a:t>exists</a:t>
                </a:r>
                <a:r>
                  <a:rPr lang="tr-TR" altLang="zh-TW" sz="2200" dirty="0" smtClean="0"/>
                  <a:t>, </a:t>
                </a:r>
                <a:r>
                  <a:rPr lang="tr-TR" altLang="zh-TW" sz="2200" dirty="0" err="1" smtClean="0"/>
                  <a:t>then</a:t>
                </a:r>
                <a:r>
                  <a:rPr lang="tr-TR" altLang="zh-TW" sz="2200" dirty="0" smtClean="0"/>
                  <a:t> can’t have </a:t>
                </a:r>
                <a14:m>
                  <m:oMath xmlns:m="http://schemas.openxmlformats.org/officeDocument/2006/math">
                    <m:r>
                      <a:rPr lang="tr-TR" altLang="zh-TW" sz="2200" b="0" i="1" smtClean="0">
                        <a:latin typeface="Cambria Math" panose="02040503050406030204" pitchFamily="18" charset="0"/>
                      </a:rPr>
                      <m:t>𝑚</m:t>
                    </m:r>
                    <m:r>
                      <a:rPr lang="tr-TR" altLang="zh-TW" sz="2200" b="0" i="1" smtClean="0">
                        <a:latin typeface="Cambria Math" panose="02040503050406030204" pitchFamily="18" charset="0"/>
                      </a:rPr>
                      <m:t>&gt;</m:t>
                    </m:r>
                    <m:r>
                      <a:rPr lang="tr-TR" altLang="zh-TW" sz="2200" b="0" i="1" smtClean="0">
                        <a:latin typeface="Cambria Math" panose="02040503050406030204" pitchFamily="18" charset="0"/>
                      </a:rPr>
                      <m:t>𝑛</m:t>
                    </m:r>
                  </m:oMath>
                </a14:m>
                <a:r>
                  <a:rPr lang="tr-TR" altLang="zh-TW" sz="2400" dirty="0" smtClean="0"/>
                  <a:t> since n </a:t>
                </a:r>
                <a:r>
                  <a:rPr lang="tr-TR" altLang="zh-TW" sz="2400" dirty="0" err="1" smtClean="0"/>
                  <a:t>vectors</a:t>
                </a:r>
                <a:r>
                  <a:rPr lang="tr-TR" altLang="zh-TW" sz="2400" dirty="0" smtClean="0"/>
                  <a:t> do not </a:t>
                </a:r>
                <a:r>
                  <a:rPr lang="tr-TR" altLang="zh-TW" sz="2400" dirty="0" err="1" smtClean="0"/>
                  <a:t>span</a:t>
                </a:r>
                <a:r>
                  <a:rPr lang="tr-TR" altLang="zh-TW" sz="2400" dirty="0" smtClean="0"/>
                  <a:t> </a:t>
                </a:r>
                <a:r>
                  <a:rPr lang="en-US" altLang="zh-TW" sz="2400" i="1" dirty="0" smtClean="0"/>
                  <a:t>R</a:t>
                </a:r>
                <a:r>
                  <a:rPr lang="en-US" altLang="zh-TW" sz="2400" i="1" baseline="30000" dirty="0" smtClean="0"/>
                  <a:t>m</a:t>
                </a:r>
                <a:r>
                  <a:rPr lang="tr-TR" altLang="zh-TW" sz="2400" i="1" dirty="0" smtClean="0"/>
                  <a:t>. </a:t>
                </a:r>
                <a:r>
                  <a:rPr lang="tr-TR" altLang="zh-TW" sz="2400" dirty="0" err="1" smtClean="0"/>
                  <a:t>However</a:t>
                </a:r>
                <a:r>
                  <a:rPr lang="tr-TR" altLang="zh-TW" sz="2400" dirty="0" smtClean="0"/>
                  <a:t>,</a:t>
                </a:r>
                <a:r>
                  <a:rPr lang="tr-TR" altLang="zh-TW" sz="2400" i="1" dirty="0" smtClean="0"/>
                  <a:t> </a:t>
                </a:r>
                <a:r>
                  <a:rPr lang="tr-TR" altLang="zh-TW" sz="2400" dirty="0" err="1" smtClean="0"/>
                  <a:t>can’t</a:t>
                </a:r>
                <a:r>
                  <a:rPr lang="tr-TR" altLang="zh-TW" sz="2400" dirty="0" smtClean="0"/>
                  <a:t> </a:t>
                </a:r>
                <a:r>
                  <a:rPr lang="tr-TR" altLang="zh-TW" sz="2400" dirty="0" err="1" smtClean="0"/>
                  <a:t>also</a:t>
                </a:r>
                <a:r>
                  <a:rPr lang="tr-TR" altLang="zh-TW" sz="2400" dirty="0" smtClean="0"/>
                  <a:t> </a:t>
                </a:r>
                <a:r>
                  <a:rPr lang="tr-TR" altLang="zh-TW" sz="2400" dirty="0"/>
                  <a:t>have </a:t>
                </a:r>
                <a14:m>
                  <m:oMath xmlns:m="http://schemas.openxmlformats.org/officeDocument/2006/math">
                    <m:r>
                      <a:rPr lang="tr-TR" altLang="zh-TW" sz="2400" i="1">
                        <a:latin typeface="Cambria Math" panose="02040503050406030204" pitchFamily="18" charset="0"/>
                      </a:rPr>
                      <m:t>𝑛</m:t>
                    </m:r>
                    <m:r>
                      <a:rPr lang="tr-TR" altLang="zh-TW" sz="2400" b="0" i="1" smtClean="0">
                        <a:latin typeface="Cambria Math" panose="02040503050406030204" pitchFamily="18" charset="0"/>
                      </a:rPr>
                      <m:t>&gt;</m:t>
                    </m:r>
                    <m:r>
                      <a:rPr lang="tr-TR" altLang="zh-TW" sz="2400" b="0" i="1" smtClean="0">
                        <a:latin typeface="Cambria Math" panose="02040503050406030204" pitchFamily="18" charset="0"/>
                      </a:rPr>
                      <m:t>𝑚</m:t>
                    </m:r>
                  </m:oMath>
                </a14:m>
                <a:r>
                  <a:rPr lang="tr-TR" altLang="zh-TW" sz="2800" dirty="0"/>
                  <a:t> </a:t>
                </a:r>
                <a:r>
                  <a:rPr lang="tr-TR" altLang="zh-TW" sz="2400" dirty="0" smtClean="0"/>
                  <a:t>since </a:t>
                </a:r>
                <a:r>
                  <a:rPr lang="tr-TR" altLang="zh-TW" sz="2400" dirty="0" err="1" smtClean="0"/>
                  <a:t>nullity</a:t>
                </a:r>
                <a:r>
                  <a:rPr lang="tr-TR" altLang="zh-TW" sz="2400" dirty="0" smtClean="0"/>
                  <a:t>&gt;0 in </a:t>
                </a:r>
                <a:r>
                  <a:rPr lang="tr-TR" altLang="zh-TW" sz="2400" dirty="0" err="1" smtClean="0"/>
                  <a:t>this</a:t>
                </a:r>
                <a:r>
                  <a:rPr lang="tr-TR" altLang="zh-TW" sz="2400" dirty="0" smtClean="0"/>
                  <a:t> </a:t>
                </a:r>
                <a:r>
                  <a:rPr lang="tr-TR" altLang="zh-TW" sz="2400" dirty="0" err="1" smtClean="0"/>
                  <a:t>case</a:t>
                </a:r>
                <a:r>
                  <a:rPr lang="tr-TR" altLang="zh-TW" sz="2400" dirty="0" smtClean="0"/>
                  <a:t> </a:t>
                </a:r>
                <a:r>
                  <a:rPr lang="tr-TR" altLang="zh-TW" sz="2400" dirty="0" err="1" smtClean="0"/>
                  <a:t>and</a:t>
                </a:r>
                <a:r>
                  <a:rPr lang="tr-TR" altLang="zh-TW" sz="2400" dirty="0" smtClean="0"/>
                  <a:t> </a:t>
                </a:r>
                <a:r>
                  <a:rPr lang="en-US" altLang="zh-TW" sz="2400" i="1" dirty="0"/>
                  <a:t>A</a:t>
                </a:r>
                <a:r>
                  <a:rPr lang="en-US" altLang="zh-TW" sz="2400" b="1" dirty="0"/>
                  <a:t>x </a:t>
                </a:r>
                <a:r>
                  <a:rPr lang="en-US" altLang="zh-TW" sz="2400" dirty="0"/>
                  <a:t>= </a:t>
                </a:r>
                <a:r>
                  <a:rPr lang="en-US" altLang="zh-TW" sz="2400" b="1" dirty="0"/>
                  <a:t>0</a:t>
                </a:r>
                <a:r>
                  <a:rPr lang="en-US" altLang="zh-TW" sz="2400" dirty="0"/>
                  <a:t> has </a:t>
                </a:r>
                <a:r>
                  <a:rPr lang="tr-TR" altLang="zh-TW" sz="2400" dirty="0" err="1" smtClean="0"/>
                  <a:t>more</a:t>
                </a:r>
                <a:r>
                  <a:rPr lang="tr-TR" altLang="zh-TW" sz="2400" dirty="0" smtClean="0"/>
                  <a:t> </a:t>
                </a:r>
                <a:r>
                  <a:rPr lang="tr-TR" altLang="zh-TW" sz="2400" dirty="0" err="1" smtClean="0"/>
                  <a:t>than</a:t>
                </a:r>
                <a:r>
                  <a:rPr lang="en-US" altLang="zh-TW" sz="2400" dirty="0" smtClean="0"/>
                  <a:t> </a:t>
                </a:r>
                <a:r>
                  <a:rPr lang="en-US" altLang="zh-TW" sz="2400" dirty="0"/>
                  <a:t>the trivial </a:t>
                </a:r>
                <a:r>
                  <a:rPr lang="en-US" altLang="zh-TW" sz="2400" dirty="0" smtClean="0"/>
                  <a:t>solution</a:t>
                </a:r>
                <a:r>
                  <a:rPr lang="tr-TR" altLang="zh-TW" sz="2400" dirty="0" smtClean="0"/>
                  <a:t>. </a:t>
                </a:r>
                <a:r>
                  <a:rPr lang="tr-TR" altLang="zh-TW" sz="2400" dirty="0" err="1" smtClean="0"/>
                  <a:t>When</a:t>
                </a:r>
                <a:r>
                  <a:rPr lang="tr-TR" altLang="zh-TW" sz="2400" dirty="0" smtClean="0"/>
                  <a:t> </a:t>
                </a:r>
                <a14:m>
                  <m:oMath xmlns:m="http://schemas.openxmlformats.org/officeDocument/2006/math">
                    <m:r>
                      <a:rPr lang="tr-TR" altLang="zh-TW" sz="2400" i="1">
                        <a:latin typeface="Cambria Math" panose="02040503050406030204" pitchFamily="18" charset="0"/>
                      </a:rPr>
                      <m:t>𝑛</m:t>
                    </m:r>
                    <m:r>
                      <a:rPr lang="tr-TR" altLang="zh-TW" sz="2400" b="0" i="1" smtClean="0">
                        <a:latin typeface="Cambria Math" panose="02040503050406030204" pitchFamily="18" charset="0"/>
                      </a:rPr>
                      <m:t>=</m:t>
                    </m:r>
                    <m:r>
                      <a:rPr lang="tr-TR" altLang="zh-TW" sz="2400" i="1">
                        <a:latin typeface="Cambria Math" panose="02040503050406030204" pitchFamily="18" charset="0"/>
                      </a:rPr>
                      <m:t>𝑚</m:t>
                    </m:r>
                    <m:r>
                      <a:rPr lang="tr-TR" altLang="zh-TW" sz="2400" b="0" i="0" smtClean="0">
                        <a:latin typeface="Cambria Math" panose="02040503050406030204" pitchFamily="18" charset="0"/>
                      </a:rPr>
                      <m:t>, </m:t>
                    </m:r>
                  </m:oMath>
                </a14:m>
                <a:r>
                  <a:rPr lang="en-US" altLang="zh-TW" sz="2400" dirty="0" smtClean="0"/>
                  <a:t>A</a:t>
                </a:r>
                <a:r>
                  <a:rPr lang="tr-TR" altLang="zh-TW" sz="2400" dirty="0" smtClean="0"/>
                  <a:t> is </a:t>
                </a:r>
                <a:r>
                  <a:rPr lang="tr-TR" altLang="zh-TW" sz="2400" dirty="0" err="1" smtClean="0"/>
                  <a:t>square</a:t>
                </a:r>
                <a:r>
                  <a:rPr lang="tr-TR" altLang="zh-TW" sz="2400" dirty="0" smtClean="0"/>
                  <a:t> </a:t>
                </a:r>
                <a:r>
                  <a:rPr lang="tr-TR" altLang="zh-TW" sz="2400" dirty="0" err="1" smtClean="0"/>
                  <a:t>and</a:t>
                </a:r>
                <a:r>
                  <a:rPr lang="tr-TR" altLang="zh-TW" sz="2400" dirty="0" smtClean="0"/>
                  <a:t> </a:t>
                </a:r>
                <a:r>
                  <a:rPr lang="tr-TR" altLang="zh-TW" sz="2400" dirty="0" err="1" smtClean="0"/>
                  <a:t>invertible</a:t>
                </a:r>
                <a:r>
                  <a:rPr lang="tr-TR" altLang="zh-TW" sz="2400" i="1" dirty="0" smtClean="0"/>
                  <a:t>. </a:t>
                </a:r>
                <a:r>
                  <a:rPr lang="tr-TR" altLang="zh-TW" sz="2400" dirty="0" err="1" smtClean="0"/>
                  <a:t>Hence</a:t>
                </a:r>
                <a:r>
                  <a:rPr lang="tr-TR" altLang="zh-TW" sz="2400" dirty="0" smtClean="0"/>
                  <a:t> </a:t>
                </a:r>
                <a:r>
                  <a:rPr lang="tr-TR" altLang="zh-TW" sz="2400" dirty="0" err="1" smtClean="0"/>
                  <a:t>there</a:t>
                </a:r>
                <a:r>
                  <a:rPr lang="tr-TR" altLang="zh-TW" sz="2400" dirty="0" smtClean="0"/>
                  <a:t> is a </a:t>
                </a:r>
                <a:r>
                  <a:rPr lang="tr-TR" altLang="zh-TW" sz="2400" dirty="0" err="1" smtClean="0"/>
                  <a:t>single</a:t>
                </a:r>
                <a:r>
                  <a:rPr lang="tr-TR" altLang="zh-TW" sz="2400" dirty="0" smtClean="0"/>
                  <a:t> </a:t>
                </a:r>
                <a:r>
                  <a:rPr lang="tr-TR" altLang="zh-TW" sz="2400" dirty="0" err="1" smtClean="0"/>
                  <a:t>soln</a:t>
                </a:r>
                <a:r>
                  <a:rPr lang="tr-TR" altLang="zh-TW" sz="2400" dirty="0" smtClean="0"/>
                  <a:t>.</a:t>
                </a:r>
                <a:endParaRPr lang="zh-TW" altLang="en-US" sz="2400" dirty="0" smtClean="0"/>
              </a:p>
            </p:txBody>
          </p:sp>
        </mc:Choice>
        <mc:Fallback xmlns="">
          <p:sp>
            <p:nvSpPr>
              <p:cNvPr id="224259" name="內容版面配置區 2"/>
              <p:cNvSpPr>
                <a:spLocks noGrp="1" noRot="1" noChangeAspect="1" noMove="1" noResize="1" noEditPoints="1" noAdjustHandles="1" noChangeArrowheads="1" noChangeShapeType="1" noTextEdit="1"/>
              </p:cNvSpPr>
              <p:nvPr>
                <p:ph idx="1"/>
              </p:nvPr>
            </p:nvSpPr>
            <p:spPr>
              <a:xfrm>
                <a:off x="228600" y="914400"/>
                <a:ext cx="8686800" cy="4530725"/>
              </a:xfrm>
              <a:blipFill>
                <a:blip r:embed="rId3"/>
                <a:stretch>
                  <a:fillRect l="-491" t="-1346" r="-1404" b="-20054"/>
                </a:stretch>
              </a:blipFill>
            </p:spPr>
            <p:txBody>
              <a:bodyPr/>
              <a:lstStyle/>
              <a:p>
                <a:r>
                  <a:rPr lang="tr-TR">
                    <a:noFill/>
                  </a:rPr>
                  <a:t> </a:t>
                </a:r>
              </a:p>
            </p:txBody>
          </p:sp>
        </mc:Fallback>
      </mc:AlternateContent>
      <p:sp>
        <p:nvSpPr>
          <p:cNvPr id="224260"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B7E11A1B-D749-474B-A968-E13135C72AE1}"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dirty="0" smtClean="0"/>
              <a:t>Elementary Linear Algebra</a:t>
            </a:r>
            <a:endParaRPr lang="en-US" altLang="zh-TW" dirty="0"/>
          </a:p>
        </p:txBody>
      </p:sp>
      <p:sp>
        <p:nvSpPr>
          <p:cNvPr id="22426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210FB072-7E46-4BCC-A8BA-D794B0A9EB36}" type="slidenum">
              <a:rPr kumimoji="0" lang="en-US" altLang="zh-TW" sz="1200">
                <a:latin typeface="Garamond" panose="02020404030301010803" pitchFamily="18" charset="0"/>
              </a:rPr>
              <a:pPr>
                <a:spcBef>
                  <a:spcPct val="0"/>
                </a:spcBef>
                <a:buClrTx/>
                <a:buSzTx/>
                <a:buFontTx/>
                <a:buNone/>
              </a:pPr>
              <a:t>119</a:t>
            </a:fld>
            <a:endParaRPr kumimoji="0" lang="en-US" altLang="zh-TW" sz="1200" dirty="0">
              <a:latin typeface="Garamond" panose="02020404030301010803"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p:cNvSpPr>
            <a:spLocks noGrp="1"/>
          </p:cNvSpPr>
          <p:nvPr>
            <p:ph type="title"/>
          </p:nvPr>
        </p:nvSpPr>
        <p:spPr/>
        <p:txBody>
          <a:bodyPr/>
          <a:lstStyle/>
          <a:p>
            <a:pPr eaLnBrk="1" hangingPunct="1"/>
            <a:r>
              <a:rPr lang="en-US" altLang="zh-TW" sz="4400" smtClean="0"/>
              <a:t>5-1 Example 4 (continue)</a:t>
            </a:r>
            <a:endParaRPr lang="zh-TW" altLang="en-US" smtClean="0"/>
          </a:p>
        </p:txBody>
      </p:sp>
      <p:sp>
        <p:nvSpPr>
          <p:cNvPr id="27651" name="內容版面配置區 2"/>
          <p:cNvSpPr>
            <a:spLocks noGrp="1"/>
          </p:cNvSpPr>
          <p:nvPr>
            <p:ph idx="1"/>
          </p:nvPr>
        </p:nvSpPr>
        <p:spPr>
          <a:xfrm>
            <a:off x="457200" y="1489075"/>
            <a:ext cx="5638800" cy="4683125"/>
          </a:xfrm>
        </p:spPr>
        <p:txBody>
          <a:bodyPr/>
          <a:lstStyle/>
          <a:p>
            <a:pPr eaLnBrk="1" hangingPunct="1">
              <a:lnSpc>
                <a:spcPct val="80000"/>
              </a:lnSpc>
            </a:pPr>
            <a:r>
              <a:rPr lang="en-US" altLang="zh-TW" sz="2400" smtClean="0"/>
              <a:t>The value of </a:t>
            </a:r>
            <a:r>
              <a:rPr lang="en-US" altLang="zh-TW" sz="2400" i="1" smtClean="0"/>
              <a:t>k </a:t>
            </a:r>
            <a:r>
              <a:rPr lang="en-US" altLang="zh-TW" sz="2400" b="1" smtClean="0"/>
              <a:t>f</a:t>
            </a:r>
            <a:r>
              <a:rPr lang="en-US" altLang="zh-TW" sz="2400" smtClean="0"/>
              <a:t> at </a:t>
            </a:r>
            <a:r>
              <a:rPr lang="en-US" altLang="zh-TW" sz="2400" i="1" smtClean="0"/>
              <a:t>x</a:t>
            </a:r>
            <a:r>
              <a:rPr lang="en-US" altLang="zh-TW" sz="2400" smtClean="0"/>
              <a:t> is </a:t>
            </a:r>
            <a:r>
              <a:rPr lang="en-US" altLang="zh-TW" sz="2400" i="1" smtClean="0"/>
              <a:t>k</a:t>
            </a:r>
            <a:r>
              <a:rPr lang="en-US" altLang="zh-TW" sz="2400" smtClean="0"/>
              <a:t> times the value of </a:t>
            </a:r>
            <a:r>
              <a:rPr lang="en-US" altLang="zh-TW" sz="2400" b="1" smtClean="0"/>
              <a:t>f </a:t>
            </a:r>
            <a:r>
              <a:rPr lang="en-US" altLang="zh-TW" sz="2400" smtClean="0"/>
              <a:t>at </a:t>
            </a:r>
            <a:r>
              <a:rPr lang="en-US" altLang="zh-TW" sz="2400" i="1" smtClean="0"/>
              <a:t>x</a:t>
            </a:r>
            <a:r>
              <a:rPr lang="en-US" altLang="zh-TW" sz="2400" b="1" smtClean="0"/>
              <a:t> </a:t>
            </a:r>
            <a:r>
              <a:rPr lang="en-US" altLang="zh-TW" sz="2400" smtClean="0"/>
              <a:t>(Figure 5.1.1 b). </a:t>
            </a:r>
          </a:p>
          <a:p>
            <a:pPr eaLnBrk="1" hangingPunct="1">
              <a:lnSpc>
                <a:spcPct val="80000"/>
              </a:lnSpc>
            </a:pPr>
            <a:r>
              <a:rPr lang="en-US" altLang="zh-TW" sz="2400" smtClean="0"/>
              <a:t>This vector space is denoted by F(-</a:t>
            </a:r>
            <a:r>
              <a:rPr lang="en-US" altLang="zh-TW" sz="2400" smtClean="0">
                <a:sym typeface="Symbol" panose="05050102010706020507" pitchFamily="18" charset="2"/>
              </a:rPr>
              <a:t></a:t>
            </a:r>
            <a:r>
              <a:rPr lang="en-US" altLang="zh-TW" sz="2400" smtClean="0"/>
              <a:t>,</a:t>
            </a:r>
            <a:r>
              <a:rPr lang="en-US" altLang="zh-TW" sz="2400" smtClean="0">
                <a:sym typeface="Symbol" panose="05050102010706020507" pitchFamily="18" charset="2"/>
              </a:rPr>
              <a:t></a:t>
            </a:r>
            <a:r>
              <a:rPr lang="en-US" altLang="zh-TW" sz="2400" smtClean="0"/>
              <a:t>). If </a:t>
            </a:r>
            <a:r>
              <a:rPr lang="en-US" altLang="zh-TW" sz="2400" b="1" smtClean="0"/>
              <a:t>f</a:t>
            </a:r>
            <a:r>
              <a:rPr lang="en-US" altLang="zh-TW" sz="2400" smtClean="0"/>
              <a:t> and </a:t>
            </a:r>
            <a:r>
              <a:rPr lang="en-US" altLang="zh-TW" sz="2400" b="1" smtClean="0"/>
              <a:t>g</a:t>
            </a:r>
            <a:r>
              <a:rPr lang="en-US" altLang="zh-TW" sz="2400" smtClean="0"/>
              <a:t> are vectors in this space, then to say that </a:t>
            </a:r>
            <a:r>
              <a:rPr lang="en-US" altLang="zh-TW" sz="2400" b="1" smtClean="0"/>
              <a:t>f </a:t>
            </a:r>
            <a:r>
              <a:rPr lang="en-US" altLang="zh-TW" sz="2400" smtClean="0"/>
              <a:t>= </a:t>
            </a:r>
            <a:r>
              <a:rPr lang="en-US" altLang="zh-TW" sz="2400" b="1" smtClean="0"/>
              <a:t>g</a:t>
            </a:r>
            <a:r>
              <a:rPr lang="en-US" altLang="zh-TW" sz="2400" smtClean="0"/>
              <a:t> is equivalent to saying that </a:t>
            </a:r>
            <a:r>
              <a:rPr lang="en-US" altLang="zh-TW" sz="2400" i="1" smtClean="0"/>
              <a:t>f</a:t>
            </a:r>
            <a:r>
              <a:rPr lang="en-US" altLang="zh-TW" sz="2400" smtClean="0"/>
              <a:t>(</a:t>
            </a:r>
            <a:r>
              <a:rPr lang="en-US" altLang="zh-TW" sz="2400" i="1" smtClean="0"/>
              <a:t>x</a:t>
            </a:r>
            <a:r>
              <a:rPr lang="en-US" altLang="zh-TW" sz="2400" smtClean="0"/>
              <a:t>) = </a:t>
            </a:r>
            <a:r>
              <a:rPr lang="en-US" altLang="zh-TW" sz="2400" i="1" smtClean="0"/>
              <a:t>g</a:t>
            </a:r>
            <a:r>
              <a:rPr lang="en-US" altLang="zh-TW" sz="2400" smtClean="0"/>
              <a:t>(</a:t>
            </a:r>
            <a:r>
              <a:rPr lang="en-US" altLang="zh-TW" sz="2400" i="1" smtClean="0"/>
              <a:t>x</a:t>
            </a:r>
            <a:r>
              <a:rPr lang="en-US" altLang="zh-TW" sz="2400" smtClean="0"/>
              <a:t>) for all </a:t>
            </a:r>
            <a:r>
              <a:rPr lang="en-US" altLang="zh-TW" sz="2400" i="1" smtClean="0"/>
              <a:t>x </a:t>
            </a:r>
            <a:r>
              <a:rPr lang="en-US" altLang="zh-TW" sz="2400" smtClean="0"/>
              <a:t>in the interval (-</a:t>
            </a:r>
            <a:r>
              <a:rPr lang="en-US" altLang="zh-TW" sz="2400" smtClean="0">
                <a:sym typeface="Symbol" panose="05050102010706020507" pitchFamily="18" charset="2"/>
              </a:rPr>
              <a:t></a:t>
            </a:r>
            <a:r>
              <a:rPr lang="en-US" altLang="zh-TW" sz="2400" smtClean="0"/>
              <a:t>,</a:t>
            </a:r>
            <a:r>
              <a:rPr lang="en-US" altLang="zh-TW" sz="2400" smtClean="0">
                <a:sym typeface="Symbol" panose="05050102010706020507" pitchFamily="18" charset="2"/>
              </a:rPr>
              <a:t></a:t>
            </a:r>
            <a:r>
              <a:rPr lang="en-US" altLang="zh-TW" sz="2400" smtClean="0"/>
              <a:t>).</a:t>
            </a:r>
          </a:p>
          <a:p>
            <a:pPr eaLnBrk="1" hangingPunct="1">
              <a:lnSpc>
                <a:spcPct val="80000"/>
              </a:lnSpc>
              <a:buFont typeface="Wingdings" panose="05000000000000000000" pitchFamily="2" charset="2"/>
              <a:buNone/>
            </a:pPr>
            <a:r>
              <a:rPr lang="en-US" altLang="zh-TW" sz="2400" smtClean="0"/>
              <a:t> </a:t>
            </a:r>
          </a:p>
          <a:p>
            <a:pPr eaLnBrk="1" hangingPunct="1">
              <a:lnSpc>
                <a:spcPct val="80000"/>
              </a:lnSpc>
            </a:pPr>
            <a:r>
              <a:rPr lang="en-US" altLang="zh-TW" sz="2400" smtClean="0"/>
              <a:t>The vector </a:t>
            </a:r>
            <a:r>
              <a:rPr lang="en-US" altLang="zh-TW" sz="2400" b="1" smtClean="0"/>
              <a:t>0</a:t>
            </a:r>
            <a:r>
              <a:rPr lang="en-US" altLang="zh-TW" sz="2400" smtClean="0"/>
              <a:t> in F(-</a:t>
            </a:r>
            <a:r>
              <a:rPr lang="en-US" altLang="zh-TW" sz="2400" smtClean="0">
                <a:sym typeface="Symbol" panose="05050102010706020507" pitchFamily="18" charset="2"/>
              </a:rPr>
              <a:t></a:t>
            </a:r>
            <a:r>
              <a:rPr lang="en-US" altLang="zh-TW" sz="2400" smtClean="0"/>
              <a:t>,</a:t>
            </a:r>
            <a:r>
              <a:rPr lang="en-US" altLang="zh-TW" sz="2400" smtClean="0">
                <a:sym typeface="Symbol" panose="05050102010706020507" pitchFamily="18" charset="2"/>
              </a:rPr>
              <a:t></a:t>
            </a:r>
            <a:r>
              <a:rPr lang="en-US" altLang="zh-TW" sz="2400" smtClean="0"/>
              <a:t>) is the constant function that identically zero for all value of</a:t>
            </a:r>
            <a:r>
              <a:rPr lang="en-US" altLang="zh-TW" sz="2400" i="1" smtClean="0"/>
              <a:t> x</a:t>
            </a:r>
            <a:r>
              <a:rPr lang="en-US" altLang="zh-TW" sz="2400" smtClean="0"/>
              <a:t>. </a:t>
            </a:r>
          </a:p>
          <a:p>
            <a:pPr eaLnBrk="1" hangingPunct="1">
              <a:lnSpc>
                <a:spcPct val="80000"/>
              </a:lnSpc>
            </a:pPr>
            <a:r>
              <a:rPr lang="en-US" altLang="zh-TW" sz="2400" smtClean="0"/>
              <a:t>The negative of a vector </a:t>
            </a:r>
            <a:r>
              <a:rPr lang="en-US" altLang="zh-TW" sz="2400" b="1" smtClean="0"/>
              <a:t>f</a:t>
            </a:r>
            <a:r>
              <a:rPr lang="en-US" altLang="zh-TW" sz="2400" smtClean="0"/>
              <a:t> is the function –</a:t>
            </a:r>
            <a:r>
              <a:rPr lang="en-US" altLang="zh-TW" sz="2400" b="1" smtClean="0"/>
              <a:t>f</a:t>
            </a:r>
            <a:r>
              <a:rPr lang="en-US" altLang="zh-TW" sz="2400" smtClean="0"/>
              <a:t> = -</a:t>
            </a:r>
            <a:r>
              <a:rPr lang="en-US" altLang="zh-TW" sz="2400" i="1" smtClean="0"/>
              <a:t>f</a:t>
            </a:r>
            <a:r>
              <a:rPr lang="en-US" altLang="zh-TW" sz="2400" smtClean="0"/>
              <a:t>(</a:t>
            </a:r>
            <a:r>
              <a:rPr lang="en-US" altLang="zh-TW" sz="2400" i="1" smtClean="0"/>
              <a:t>x</a:t>
            </a:r>
            <a:r>
              <a:rPr lang="en-US" altLang="zh-TW" sz="2400" smtClean="0"/>
              <a:t>). Geometrically, the graph of –</a:t>
            </a:r>
            <a:r>
              <a:rPr lang="en-US" altLang="zh-TW" sz="2400" b="1" smtClean="0"/>
              <a:t>f</a:t>
            </a:r>
            <a:r>
              <a:rPr lang="en-US" altLang="zh-TW" sz="2400" smtClean="0"/>
              <a:t> is the reflection of the graph of </a:t>
            </a:r>
            <a:r>
              <a:rPr lang="en-US" altLang="zh-TW" sz="2400" b="1" smtClean="0"/>
              <a:t>f </a:t>
            </a:r>
            <a:r>
              <a:rPr lang="en-US" altLang="zh-TW" sz="2400" smtClean="0"/>
              <a:t>across the </a:t>
            </a:r>
            <a:r>
              <a:rPr lang="en-US" altLang="zh-TW" sz="2400" i="1" smtClean="0"/>
              <a:t>x</a:t>
            </a:r>
            <a:r>
              <a:rPr lang="en-US" altLang="zh-TW" sz="2400" smtClean="0"/>
              <a:t>-axis  (Figure 5.1.c).</a:t>
            </a:r>
            <a:endParaRPr lang="zh-TW" altLang="en-US" sz="2400" smtClean="0"/>
          </a:p>
          <a:p>
            <a:pPr eaLnBrk="1" hangingPunct="1"/>
            <a:endParaRPr lang="zh-TW" altLang="en-US" smtClean="0"/>
          </a:p>
        </p:txBody>
      </p:sp>
      <p:sp>
        <p:nvSpPr>
          <p:cNvPr id="27652"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0C0D77C3-D932-4903-9C4D-B79B5D5F11AE}"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2765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34B35CE0-59F8-493B-B00B-8E246C1AAC08}" type="slidenum">
              <a:rPr kumimoji="0" lang="en-US" altLang="zh-TW" sz="1200">
                <a:latin typeface="Garamond" panose="02020404030301010803" pitchFamily="18" charset="0"/>
              </a:rPr>
              <a:pPr>
                <a:spcBef>
                  <a:spcPct val="0"/>
                </a:spcBef>
                <a:buClrTx/>
                <a:buSzTx/>
                <a:buFontTx/>
                <a:buNone/>
              </a:pPr>
              <a:t>12</a:t>
            </a:fld>
            <a:endParaRPr kumimoji="0" lang="en-US" altLang="zh-TW" sz="1200">
              <a:latin typeface="Garamond" panose="02020404030301010803" pitchFamily="18" charset="0"/>
            </a:endParaRPr>
          </a:p>
        </p:txBody>
      </p:sp>
      <p:pic>
        <p:nvPicPr>
          <p:cNvPr id="27655" name="Picture 5"/>
          <p:cNvPicPr>
            <a:picLocks noChangeAspect="1" noChangeArrowheads="1"/>
          </p:cNvPicPr>
          <p:nvPr/>
        </p:nvPicPr>
        <p:blipFill>
          <a:blip r:embed="rId3">
            <a:extLst>
              <a:ext uri="{28A0092B-C50C-407E-A947-70E740481C1C}">
                <a14:useLocalDpi xmlns:a14="http://schemas.microsoft.com/office/drawing/2010/main" val="0"/>
              </a:ext>
            </a:extLst>
          </a:blip>
          <a:srcRect t="31239"/>
          <a:stretch>
            <a:fillRect/>
          </a:stretch>
        </p:blipFill>
        <p:spPr bwMode="auto">
          <a:xfrm>
            <a:off x="6172200" y="1752600"/>
            <a:ext cx="279717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834C8D46-B7FA-4989-AF73-C64C6097FE2D}"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22630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33EA3AA0-8A97-4DCA-901F-9EB0C45F0B6C}" type="slidenum">
              <a:rPr kumimoji="0" lang="en-US" altLang="zh-TW" sz="1200">
                <a:latin typeface="Garamond" panose="02020404030301010803" pitchFamily="18" charset="0"/>
              </a:rPr>
              <a:pPr>
                <a:spcBef>
                  <a:spcPct val="0"/>
                </a:spcBef>
                <a:buClrTx/>
                <a:buSzTx/>
                <a:buFontTx/>
                <a:buNone/>
              </a:pPr>
              <a:t>120</a:t>
            </a:fld>
            <a:endParaRPr kumimoji="0" lang="en-US" altLang="zh-TW" sz="1200">
              <a:latin typeface="Garamond" panose="02020404030301010803" pitchFamily="18" charset="0"/>
            </a:endParaRPr>
          </a:p>
        </p:txBody>
      </p:sp>
      <p:sp>
        <p:nvSpPr>
          <p:cNvPr id="226309" name="Rectangle 2"/>
          <p:cNvSpPr>
            <a:spLocks noGrp="1" noChangeArrowheads="1"/>
          </p:cNvSpPr>
          <p:nvPr>
            <p:ph type="title"/>
          </p:nvPr>
        </p:nvSpPr>
        <p:spPr/>
        <p:txBody>
          <a:bodyPr/>
          <a:lstStyle/>
          <a:p>
            <a:pPr eaLnBrk="1" hangingPunct="1"/>
            <a:r>
              <a:rPr lang="en-US" altLang="zh-TW" smtClean="0"/>
              <a:t>5.6 Example 7</a:t>
            </a:r>
          </a:p>
        </p:txBody>
      </p:sp>
      <mc:AlternateContent xmlns:mc="http://schemas.openxmlformats.org/markup-compatibility/2006" xmlns:a14="http://schemas.microsoft.com/office/drawing/2010/main">
        <mc:Choice Requires="a14">
          <p:sp>
            <p:nvSpPr>
              <p:cNvPr id="226310" name="Rectangle 3"/>
              <p:cNvSpPr>
                <a:spLocks noGrp="1" noChangeArrowheads="1"/>
              </p:cNvSpPr>
              <p:nvPr>
                <p:ph type="body" idx="1"/>
              </p:nvPr>
            </p:nvSpPr>
            <p:spPr>
              <a:xfrm>
                <a:off x="304800" y="914400"/>
                <a:ext cx="8763000" cy="5064125"/>
              </a:xfrm>
            </p:spPr>
            <p:txBody>
              <a:bodyPr/>
              <a:lstStyle/>
              <a:p>
                <a:pPr eaLnBrk="1" hangingPunct="1"/>
                <a:r>
                  <a:rPr lang="en-US" altLang="zh-TW" dirty="0" smtClean="0"/>
                  <a:t>Number of Parameters in a General Solution:</a:t>
                </a:r>
              </a:p>
              <a:p>
                <a:pPr lvl="1" eaLnBrk="1" hangingPunct="1"/>
                <a:r>
                  <a:rPr lang="en-US" altLang="zh-TW" sz="2400" dirty="0" smtClean="0"/>
                  <a:t>If </a:t>
                </a:r>
                <a:r>
                  <a:rPr lang="en-US" altLang="zh-TW" sz="2400" i="1" dirty="0" smtClean="0"/>
                  <a:t>A</a:t>
                </a:r>
                <a:r>
                  <a:rPr lang="en-US" altLang="zh-TW" sz="2400" dirty="0" smtClean="0"/>
                  <a:t> is a 5</a:t>
                </a:r>
                <a:r>
                  <a:rPr lang="en-US" altLang="zh-TW" sz="2400" dirty="0" smtClean="0">
                    <a:sym typeface="Symbol" panose="05050102010706020507" pitchFamily="18" charset="2"/>
                  </a:rPr>
                  <a:t></a:t>
                </a:r>
                <a:r>
                  <a:rPr lang="en-US" altLang="zh-TW" sz="2400" dirty="0" smtClean="0"/>
                  <a:t>7 matrix with rank 4, and if </a:t>
                </a:r>
                <a:r>
                  <a:rPr lang="en-US" altLang="zh-TW" sz="2400" i="1" dirty="0" smtClean="0"/>
                  <a:t>A</a:t>
                </a:r>
                <a:r>
                  <a:rPr lang="en-US" altLang="zh-TW" sz="2400" b="1" dirty="0" smtClean="0"/>
                  <a:t>x </a:t>
                </a:r>
                <a:r>
                  <a:rPr lang="en-US" altLang="zh-TW" sz="2400" dirty="0" smtClean="0"/>
                  <a:t>= </a:t>
                </a:r>
                <a:r>
                  <a:rPr lang="en-US" altLang="zh-TW" sz="2400" b="1" dirty="0" smtClean="0"/>
                  <a:t>b</a:t>
                </a:r>
                <a:r>
                  <a:rPr lang="en-US" altLang="zh-TW" sz="2400" dirty="0" smtClean="0"/>
                  <a:t> is a consistent linear system</a:t>
                </a:r>
              </a:p>
              <a:p>
                <a:pPr lvl="2" eaLnBrk="1" hangingPunct="1"/>
                <a:r>
                  <a:rPr lang="en-US" altLang="zh-TW" sz="2400" dirty="0" smtClean="0"/>
                  <a:t>the general solution of the system contains </a:t>
                </a:r>
                <a:endParaRPr lang="tr-TR" altLang="zh-TW" sz="2400" dirty="0" smtClean="0"/>
              </a:p>
              <a:p>
                <a:pPr marL="671512" lvl="2" indent="0" eaLnBrk="1" hangingPunct="1">
                  <a:buNone/>
                </a:pPr>
                <a:r>
                  <a:rPr lang="tr-TR" altLang="zh-TW" sz="2400" dirty="0"/>
                  <a:t>	</a:t>
                </a:r>
                <a:r>
                  <a:rPr lang="tr-TR" altLang="zh-TW" sz="2400" dirty="0" err="1" smtClean="0"/>
                  <a:t>nullity</a:t>
                </a:r>
                <a:r>
                  <a:rPr lang="tr-TR" altLang="zh-TW" sz="2400" dirty="0" smtClean="0"/>
                  <a:t>=n-</a:t>
                </a:r>
                <a:r>
                  <a:rPr lang="tr-TR" altLang="zh-TW" sz="2400" dirty="0" err="1" smtClean="0"/>
                  <a:t>rank</a:t>
                </a:r>
                <a:r>
                  <a:rPr lang="tr-TR" altLang="zh-TW" sz="2400" dirty="0" smtClean="0"/>
                  <a:t>=</a:t>
                </a:r>
                <a:r>
                  <a:rPr lang="en-US" altLang="zh-TW" sz="2400" dirty="0" smtClean="0"/>
                  <a:t>7 – 4 = 3 parameters</a:t>
                </a:r>
              </a:p>
              <a:p>
                <a:pPr eaLnBrk="1" hangingPunct="1"/>
                <a:r>
                  <a:rPr lang="en-US" altLang="zh-TW" dirty="0" smtClean="0"/>
                  <a:t>An Un</a:t>
                </a:r>
                <a:r>
                  <a:rPr lang="tr-TR" altLang="zh-TW" dirty="0" smtClean="0"/>
                  <a:t>der</a:t>
                </a:r>
                <a:r>
                  <a:rPr lang="en-US" altLang="zh-TW" dirty="0" smtClean="0"/>
                  <a:t>determined System</a:t>
                </a:r>
                <a:r>
                  <a:rPr lang="tr-TR" altLang="zh-TW" dirty="0" smtClean="0"/>
                  <a:t> (</a:t>
                </a:r>
                <a:r>
                  <a:rPr lang="tr-TR" altLang="zh-TW" dirty="0" err="1" smtClean="0"/>
                  <a:t>consistent</a:t>
                </a:r>
                <a:r>
                  <a:rPr lang="tr-TR" altLang="zh-TW" dirty="0" smtClean="0"/>
                  <a:t>, but </a:t>
                </a:r>
                <a:r>
                  <a:rPr lang="tr-TR" altLang="zh-TW" dirty="0" err="1" smtClean="0"/>
                  <a:t>no</a:t>
                </a:r>
                <a:r>
                  <a:rPr lang="tr-TR" altLang="zh-TW" dirty="0" smtClean="0"/>
                  <a:t> </a:t>
                </a:r>
                <a:r>
                  <a:rPr lang="tr-TR" altLang="zh-TW" dirty="0" err="1" smtClean="0"/>
                  <a:t>unique</a:t>
                </a:r>
                <a:r>
                  <a:rPr lang="tr-TR" altLang="zh-TW" dirty="0" smtClean="0"/>
                  <a:t> </a:t>
                </a:r>
                <a:r>
                  <a:rPr lang="tr-TR" altLang="zh-TW" dirty="0" err="1" smtClean="0"/>
                  <a:t>soln</a:t>
                </a:r>
                <a:r>
                  <a:rPr lang="tr-TR" altLang="zh-TW" dirty="0" smtClean="0"/>
                  <a:t>.)</a:t>
                </a:r>
                <a:endParaRPr lang="en-US" altLang="zh-TW" dirty="0" smtClean="0"/>
              </a:p>
              <a:p>
                <a:pPr lvl="1" eaLnBrk="1" hangingPunct="1"/>
                <a:r>
                  <a:rPr lang="en-US" altLang="zh-TW" sz="2400" dirty="0" smtClean="0"/>
                  <a:t>If </a:t>
                </a:r>
                <a:r>
                  <a:rPr lang="en-US" altLang="zh-TW" sz="2400" i="1" dirty="0" smtClean="0"/>
                  <a:t>A</a:t>
                </a:r>
                <a:r>
                  <a:rPr lang="en-US" altLang="zh-TW" sz="2400" dirty="0" smtClean="0"/>
                  <a:t> is a 5</a:t>
                </a:r>
                <a:r>
                  <a:rPr lang="en-US" altLang="zh-TW" sz="2400" dirty="0" smtClean="0">
                    <a:sym typeface="Symbol" panose="05050102010706020507" pitchFamily="18" charset="2"/>
                  </a:rPr>
                  <a:t></a:t>
                </a:r>
                <a:r>
                  <a:rPr lang="en-US" altLang="zh-TW" sz="2400" dirty="0" smtClean="0"/>
                  <a:t>7 matrix, </a:t>
                </a:r>
              </a:p>
              <a:p>
                <a:pPr lvl="2" eaLnBrk="1" hangingPunct="1"/>
                <a:r>
                  <a:rPr lang="en-US" altLang="zh-TW" sz="2200" dirty="0" smtClean="0"/>
                  <a:t>for </a:t>
                </a:r>
                <a:r>
                  <a:rPr lang="tr-TR" altLang="zh-TW" sz="2200" dirty="0" err="1" smtClean="0"/>
                  <a:t>any</a:t>
                </a:r>
                <a:r>
                  <a:rPr lang="en-US" altLang="zh-TW" sz="2200" dirty="0" smtClean="0"/>
                  <a:t> </a:t>
                </a:r>
                <a:r>
                  <a:rPr lang="tr-TR" altLang="zh-TW" sz="2200" dirty="0" smtClean="0"/>
                  <a:t>5</a:t>
                </a:r>
                <a:r>
                  <a:rPr lang="en-US" altLang="zh-TW" sz="2200" dirty="0" smtClean="0">
                    <a:sym typeface="Symbol" panose="05050102010706020507" pitchFamily="18" charset="2"/>
                  </a:rPr>
                  <a:t></a:t>
                </a:r>
                <a:r>
                  <a:rPr lang="en-US" altLang="zh-TW" sz="2200" dirty="0" smtClean="0"/>
                  <a:t>1 matrix </a:t>
                </a:r>
                <a:r>
                  <a:rPr lang="en-US" altLang="zh-TW" sz="2200" b="1" dirty="0" smtClean="0"/>
                  <a:t>b</a:t>
                </a:r>
                <a:r>
                  <a:rPr lang="en-US" altLang="zh-TW" sz="2200" dirty="0" smtClean="0"/>
                  <a:t>, the linear system </a:t>
                </a:r>
                <a:r>
                  <a:rPr lang="en-US" altLang="zh-TW" sz="2200" i="1" dirty="0" smtClean="0"/>
                  <a:t>A</a:t>
                </a:r>
                <a:r>
                  <a:rPr lang="en-US" altLang="zh-TW" sz="2200" b="1" dirty="0" smtClean="0"/>
                  <a:t>x </a:t>
                </a:r>
                <a:r>
                  <a:rPr lang="en-US" altLang="zh-TW" sz="2200" dirty="0" smtClean="0"/>
                  <a:t>= </a:t>
                </a:r>
                <a:r>
                  <a:rPr lang="en-US" altLang="zh-TW" sz="2200" b="1" dirty="0" smtClean="0"/>
                  <a:t>b </a:t>
                </a:r>
                <a:r>
                  <a:rPr lang="en-US" altLang="zh-TW" sz="2200" dirty="0" smtClean="0"/>
                  <a:t>is un</a:t>
                </a:r>
                <a:r>
                  <a:rPr lang="tr-TR" altLang="zh-TW" sz="2200" dirty="0" smtClean="0"/>
                  <a:t>der</a:t>
                </a:r>
                <a:r>
                  <a:rPr lang="en-US" altLang="zh-TW" sz="2200" dirty="0" smtClean="0"/>
                  <a:t>determined.</a:t>
                </a:r>
                <a:endParaRPr lang="tr-TR" altLang="zh-TW" sz="2200" dirty="0" smtClean="0"/>
              </a:p>
              <a:p>
                <a:pPr lvl="3" eaLnBrk="1" hangingPunct="1"/>
                <a:r>
                  <a:rPr lang="tr-TR" altLang="zh-TW" sz="2200" dirty="0" err="1" smtClean="0"/>
                  <a:t>because</a:t>
                </a:r>
                <a:r>
                  <a:rPr lang="tr-TR" altLang="zh-TW" sz="2200" dirty="0" smtClean="0"/>
                  <a:t> minimum </a:t>
                </a:r>
                <a:r>
                  <a:rPr lang="tr-TR" altLang="zh-TW" sz="2200" dirty="0" err="1" smtClean="0"/>
                  <a:t>no</a:t>
                </a:r>
                <a:r>
                  <a:rPr lang="tr-TR" altLang="zh-TW" sz="2200" dirty="0" smtClean="0"/>
                  <a:t>. </a:t>
                </a:r>
                <a:r>
                  <a:rPr lang="tr-TR" altLang="zh-TW" sz="2200" dirty="0" err="1" smtClean="0"/>
                  <a:t>Parameters</a:t>
                </a:r>
                <a:r>
                  <a:rPr lang="tr-TR" altLang="zh-TW" sz="2200" dirty="0" smtClean="0"/>
                  <a:t> in </a:t>
                </a:r>
                <a:r>
                  <a:rPr lang="tr-TR" altLang="zh-TW" sz="2200" dirty="0" err="1" smtClean="0"/>
                  <a:t>solution</a:t>
                </a:r>
                <a:r>
                  <a:rPr lang="tr-TR" altLang="zh-TW" sz="2200" dirty="0" smtClean="0"/>
                  <a:t> </a:t>
                </a:r>
                <a:r>
                  <a:rPr lang="tr-TR" altLang="zh-TW" sz="2200" dirty="0" err="1" smtClean="0"/>
                  <a:t>space</a:t>
                </a:r>
                <a:r>
                  <a:rPr lang="tr-TR" altLang="zh-TW" sz="2200" dirty="0" smtClean="0"/>
                  <a:t> is </a:t>
                </a:r>
                <a:r>
                  <a:rPr lang="tr-TR" altLang="zh-TW" sz="2200" dirty="0" err="1" smtClean="0"/>
                  <a:t>min</a:t>
                </a:r>
                <a:r>
                  <a:rPr lang="tr-TR" altLang="zh-TW" sz="2200" dirty="0" smtClean="0"/>
                  <a:t>(</a:t>
                </a:r>
                <a:r>
                  <a:rPr lang="tr-TR" altLang="zh-TW" sz="2200" dirty="0" err="1" smtClean="0"/>
                  <a:t>nullity</a:t>
                </a:r>
                <a:r>
                  <a:rPr lang="tr-TR" altLang="zh-TW" sz="2200" dirty="0" smtClean="0"/>
                  <a:t>)=n-</a:t>
                </a:r>
                <a:r>
                  <a:rPr lang="tr-TR" altLang="zh-TW" sz="2200" dirty="0" err="1" smtClean="0"/>
                  <a:t>max</a:t>
                </a:r>
                <a:r>
                  <a:rPr lang="tr-TR" altLang="zh-TW" sz="2200" dirty="0" smtClean="0"/>
                  <a:t>(</a:t>
                </a:r>
                <a:r>
                  <a:rPr lang="tr-TR" altLang="zh-TW" sz="2200" dirty="0" err="1" smtClean="0"/>
                  <a:t>rank</a:t>
                </a:r>
                <a:r>
                  <a:rPr lang="tr-TR" altLang="zh-TW" sz="2200" dirty="0" smtClean="0"/>
                  <a:t>)=7-5=2. (</a:t>
                </a:r>
                <a:r>
                  <a:rPr lang="tr-TR" altLang="zh-TW" sz="2200" dirty="0" err="1" smtClean="0"/>
                  <a:t>nullity</a:t>
                </a:r>
                <a:r>
                  <a:rPr lang="tr-TR" altLang="zh-TW" sz="2200" dirty="0" smtClean="0"/>
                  <a:t> </a:t>
                </a:r>
                <a:r>
                  <a:rPr lang="tr-TR" altLang="zh-TW" sz="2200" dirty="0" err="1" smtClean="0"/>
                  <a:t>could</a:t>
                </a:r>
                <a:r>
                  <a:rPr lang="tr-TR" altLang="zh-TW" sz="2200" dirty="0" smtClean="0"/>
                  <a:t> be </a:t>
                </a:r>
                <a:r>
                  <a:rPr lang="tr-TR" altLang="zh-TW" sz="2200" dirty="0" err="1" smtClean="0"/>
                  <a:t>larger</a:t>
                </a:r>
                <a:r>
                  <a:rPr lang="tr-TR" altLang="zh-TW" sz="2200" dirty="0" smtClean="0"/>
                  <a:t>.)</a:t>
                </a:r>
                <a:endParaRPr lang="en-US" altLang="zh-TW" sz="2200" dirty="0" smtClean="0"/>
              </a:p>
              <a:p>
                <a:pPr lvl="2" eaLnBrk="1" hangingPunct="1"/>
                <a:r>
                  <a:rPr lang="en-US" altLang="zh-TW" sz="2200" i="1" dirty="0" smtClean="0"/>
                  <a:t>A</a:t>
                </a:r>
                <a:r>
                  <a:rPr lang="en-US" altLang="zh-TW" sz="2200" b="1" dirty="0" smtClean="0"/>
                  <a:t>x </a:t>
                </a:r>
                <a:r>
                  <a:rPr lang="en-US" altLang="zh-TW" sz="2200" dirty="0" smtClean="0"/>
                  <a:t>= </a:t>
                </a:r>
                <a:r>
                  <a:rPr lang="en-US" altLang="zh-TW" sz="2200" b="1" dirty="0" smtClean="0"/>
                  <a:t>b</a:t>
                </a:r>
                <a:r>
                  <a:rPr lang="en-US" altLang="zh-TW" sz="2200" dirty="0" smtClean="0"/>
                  <a:t> must be consistent for some </a:t>
                </a:r>
                <a:r>
                  <a:rPr lang="en-US" altLang="zh-TW" sz="2200" b="1" dirty="0" smtClean="0"/>
                  <a:t>b</a:t>
                </a:r>
                <a:r>
                  <a:rPr lang="tr-TR" altLang="zh-TW" sz="2200" b="1" dirty="0" smtClean="0"/>
                  <a:t> </a:t>
                </a:r>
                <a:r>
                  <a:rPr lang="tr-TR" altLang="zh-TW" sz="2200" dirty="0" smtClean="0"/>
                  <a:t>in a </a:t>
                </a:r>
                <a14:m>
                  <m:oMath xmlns:m="http://schemas.openxmlformats.org/officeDocument/2006/math">
                    <m:r>
                      <a:rPr lang="tr-TR" altLang="zh-TW" sz="2200" i="1">
                        <a:latin typeface="Cambria Math" panose="02040503050406030204" pitchFamily="18" charset="0"/>
                      </a:rPr>
                      <m:t>𝑟</m:t>
                    </m:r>
                  </m:oMath>
                </a14:m>
                <a:r>
                  <a:rPr lang="tr-TR" altLang="zh-TW" sz="2200" dirty="0" smtClean="0"/>
                  <a:t> , </a:t>
                </a:r>
                <a14:m>
                  <m:oMath xmlns:m="http://schemas.openxmlformats.org/officeDocument/2006/math">
                    <m:r>
                      <a:rPr lang="tr-TR" altLang="zh-TW" sz="2200" b="0" i="1" smtClean="0">
                        <a:latin typeface="Cambria Math" panose="02040503050406030204" pitchFamily="18" charset="0"/>
                      </a:rPr>
                      <m:t>𝑟</m:t>
                    </m:r>
                    <m:r>
                      <a:rPr lang="tr-TR" altLang="zh-TW" sz="2200" b="0" i="1" smtClean="0">
                        <a:latin typeface="Cambria Math" panose="02040503050406030204" pitchFamily="18" charset="0"/>
                        <a:ea typeface="Cambria Math" panose="02040503050406030204" pitchFamily="18" charset="0"/>
                      </a:rPr>
                      <m:t>≤5</m:t>
                    </m:r>
                  </m:oMath>
                </a14:m>
                <a:r>
                  <a:rPr lang="tr-TR" altLang="zh-TW" sz="2200" dirty="0" smtClean="0"/>
                  <a:t> </a:t>
                </a:r>
                <a:r>
                  <a:rPr lang="tr-TR" altLang="zh-TW" sz="2200" dirty="0" err="1" smtClean="0"/>
                  <a:t>dim</a:t>
                </a:r>
                <a:r>
                  <a:rPr lang="tr-TR" altLang="zh-TW" sz="2200" dirty="0" smtClean="0"/>
                  <a:t>. </a:t>
                </a:r>
                <a:r>
                  <a:rPr lang="tr-TR" altLang="zh-TW" sz="2200" dirty="0" err="1" smtClean="0"/>
                  <a:t>subspace</a:t>
                </a:r>
                <a:r>
                  <a:rPr lang="en-US" altLang="zh-TW" sz="2200" dirty="0" smtClean="0"/>
                  <a:t>, and for each such </a:t>
                </a:r>
                <a:r>
                  <a:rPr lang="en-US" altLang="zh-TW" sz="2200" b="1" dirty="0" smtClean="0"/>
                  <a:t>b</a:t>
                </a:r>
                <a:r>
                  <a:rPr lang="tr-TR" altLang="zh-TW" sz="2200" b="1" dirty="0" smtClean="0"/>
                  <a:t>,</a:t>
                </a:r>
                <a:r>
                  <a:rPr lang="en-US" altLang="zh-TW" sz="2200" dirty="0" smtClean="0"/>
                  <a:t> the general solution must have </a:t>
                </a:r>
                <a:r>
                  <a:rPr lang="en-US" altLang="zh-TW" sz="2200" i="1" dirty="0" smtClean="0"/>
                  <a:t>7 – r</a:t>
                </a:r>
                <a:r>
                  <a:rPr lang="en-US" altLang="zh-TW" sz="2200" dirty="0" smtClean="0"/>
                  <a:t> parameters, where </a:t>
                </a:r>
                <a:r>
                  <a:rPr lang="en-US" altLang="zh-TW" sz="2200" i="1" dirty="0" smtClean="0"/>
                  <a:t>r </a:t>
                </a:r>
                <a:r>
                  <a:rPr lang="en-US" altLang="zh-TW" sz="2200" dirty="0" smtClean="0"/>
                  <a:t>is the rank of </a:t>
                </a:r>
                <a:r>
                  <a:rPr lang="en-US" altLang="zh-TW" sz="2200" i="1" dirty="0" smtClean="0"/>
                  <a:t>A</a:t>
                </a:r>
                <a:r>
                  <a:rPr lang="en-US" altLang="zh-TW" sz="2200" dirty="0" smtClean="0"/>
                  <a:t>.</a:t>
                </a:r>
                <a:endParaRPr lang="zh-TW" altLang="en-US" sz="2200" dirty="0" smtClean="0"/>
              </a:p>
            </p:txBody>
          </p:sp>
        </mc:Choice>
        <mc:Fallback xmlns="">
          <p:sp>
            <p:nvSpPr>
              <p:cNvPr id="226310" name="Rectangle 3"/>
              <p:cNvSpPr>
                <a:spLocks noGrp="1" noRot="1" noChangeAspect="1" noMove="1" noResize="1" noEditPoints="1" noAdjustHandles="1" noChangeArrowheads="1" noChangeShapeType="1" noTextEdit="1"/>
              </p:cNvSpPr>
              <p:nvPr>
                <p:ph type="body" idx="1"/>
              </p:nvPr>
            </p:nvSpPr>
            <p:spPr>
              <a:xfrm>
                <a:off x="304800" y="914400"/>
                <a:ext cx="8763000" cy="5064125"/>
              </a:xfrm>
              <a:blipFill>
                <a:blip r:embed="rId3"/>
                <a:stretch>
                  <a:fillRect l="-278" t="-1083" r="-556" b="-6980"/>
                </a:stretch>
              </a:blipFill>
            </p:spPr>
            <p:txBody>
              <a:bodyPr/>
              <a:lstStyle/>
              <a:p>
                <a:r>
                  <a:rPr lang="tr-TR">
                    <a:noFill/>
                  </a:rPr>
                  <a:t> </a:t>
                </a:r>
              </a:p>
            </p:txBody>
          </p:sp>
        </mc:Fallback>
      </mc:AlternateContent>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D12DC99A-5B66-41A4-A9B1-C4CCDAC04ECC}"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22835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2A91BE6A-F297-437A-B153-E409EEEC3376}" type="slidenum">
              <a:rPr kumimoji="0" lang="en-US" altLang="zh-TW" sz="1200">
                <a:latin typeface="Garamond" panose="02020404030301010803" pitchFamily="18" charset="0"/>
              </a:rPr>
              <a:pPr>
                <a:spcBef>
                  <a:spcPct val="0"/>
                </a:spcBef>
                <a:buClrTx/>
                <a:buSzTx/>
                <a:buFontTx/>
                <a:buNone/>
              </a:pPr>
              <a:t>121</a:t>
            </a:fld>
            <a:endParaRPr kumimoji="0" lang="en-US" altLang="zh-TW" sz="1200">
              <a:latin typeface="Garamond" panose="02020404030301010803" pitchFamily="18" charset="0"/>
            </a:endParaRPr>
          </a:p>
        </p:txBody>
      </p:sp>
      <p:sp>
        <p:nvSpPr>
          <p:cNvPr id="228357" name="Rectangle 2"/>
          <p:cNvSpPr>
            <a:spLocks noGrp="1" noChangeArrowheads="1"/>
          </p:cNvSpPr>
          <p:nvPr>
            <p:ph type="title"/>
          </p:nvPr>
        </p:nvSpPr>
        <p:spPr/>
        <p:txBody>
          <a:bodyPr/>
          <a:lstStyle/>
          <a:p>
            <a:pPr eaLnBrk="1" hangingPunct="1"/>
            <a:r>
              <a:rPr lang="en-US" altLang="zh-TW" smtClean="0"/>
              <a:t>Theorem 5.6.9 (Equivalent Statements)</a:t>
            </a:r>
          </a:p>
        </p:txBody>
      </p:sp>
      <p:sp>
        <p:nvSpPr>
          <p:cNvPr id="228358" name="Rectangle 3"/>
          <p:cNvSpPr>
            <a:spLocks noGrp="1" noChangeArrowheads="1"/>
          </p:cNvSpPr>
          <p:nvPr>
            <p:ph type="body" idx="1"/>
          </p:nvPr>
        </p:nvSpPr>
        <p:spPr>
          <a:xfrm>
            <a:off x="457200" y="914400"/>
            <a:ext cx="8229600" cy="5216525"/>
          </a:xfrm>
        </p:spPr>
        <p:txBody>
          <a:bodyPr/>
          <a:lstStyle/>
          <a:p>
            <a:pPr marL="495300" indent="-495300" eaLnBrk="1" hangingPunct="1">
              <a:lnSpc>
                <a:spcPct val="80000"/>
              </a:lnSpc>
            </a:pPr>
            <a:r>
              <a:rPr lang="en-US" altLang="zh-TW" sz="1800" smtClean="0"/>
              <a:t>If </a:t>
            </a:r>
            <a:r>
              <a:rPr lang="en-US" altLang="zh-TW" sz="1800" i="1" smtClean="0"/>
              <a:t>A</a:t>
            </a:r>
            <a:r>
              <a:rPr lang="en-US" altLang="zh-TW" sz="1800" smtClean="0"/>
              <a:t> is an </a:t>
            </a:r>
            <a:r>
              <a:rPr lang="en-US" altLang="zh-TW" sz="1800" i="1" smtClean="0"/>
              <a:t>m</a:t>
            </a:r>
            <a:r>
              <a:rPr lang="en-US" altLang="zh-TW" sz="1800" smtClean="0">
                <a:sym typeface="Symbol" panose="05050102010706020507" pitchFamily="18" charset="2"/>
              </a:rPr>
              <a:t></a:t>
            </a:r>
            <a:r>
              <a:rPr lang="en-US" altLang="zh-TW" sz="1800" i="1" smtClean="0"/>
              <a:t>n </a:t>
            </a:r>
            <a:r>
              <a:rPr lang="en-US" altLang="zh-TW" sz="1800" smtClean="0"/>
              <a:t>matrix, and if </a:t>
            </a:r>
            <a:r>
              <a:rPr lang="en-US" altLang="zh-TW" sz="1800" i="1" smtClean="0"/>
              <a:t>T</a:t>
            </a:r>
            <a:r>
              <a:rPr lang="en-US" altLang="zh-TW" sz="1800" i="1" baseline="-25000" smtClean="0"/>
              <a:t>A </a:t>
            </a:r>
            <a:r>
              <a:rPr lang="en-US" altLang="zh-TW" sz="1800" smtClean="0"/>
              <a:t>: </a:t>
            </a:r>
            <a:r>
              <a:rPr lang="en-US" altLang="zh-TW" sz="1800" i="1" smtClean="0"/>
              <a:t>R</a:t>
            </a:r>
            <a:r>
              <a:rPr lang="en-US" altLang="zh-TW" sz="1800" i="1" baseline="30000" smtClean="0"/>
              <a:t>n </a:t>
            </a:r>
            <a:r>
              <a:rPr lang="en-US" altLang="zh-TW" sz="1800" smtClean="0">
                <a:sym typeface="Symbol" panose="05050102010706020507" pitchFamily="18" charset="2"/>
              </a:rPr>
              <a:t> </a:t>
            </a:r>
            <a:r>
              <a:rPr lang="en-US" altLang="zh-TW" sz="1800" i="1" smtClean="0"/>
              <a:t>R</a:t>
            </a:r>
            <a:r>
              <a:rPr lang="en-US" altLang="zh-TW" sz="1800" i="1" baseline="30000" smtClean="0"/>
              <a:t>n</a:t>
            </a:r>
            <a:r>
              <a:rPr lang="en-US" altLang="zh-TW" sz="1800" smtClean="0"/>
              <a:t> is multiplication by </a:t>
            </a:r>
            <a:r>
              <a:rPr lang="en-US" altLang="zh-TW" sz="1800" i="1" smtClean="0"/>
              <a:t>A</a:t>
            </a:r>
            <a:r>
              <a:rPr lang="en-US" altLang="zh-TW" sz="1800" smtClean="0"/>
              <a:t>, then the following are equivalent:</a:t>
            </a:r>
          </a:p>
          <a:p>
            <a:pPr marL="763588" lvl="1" indent="-419100" eaLnBrk="1" hangingPunct="1">
              <a:lnSpc>
                <a:spcPct val="80000"/>
              </a:lnSpc>
            </a:pPr>
            <a:r>
              <a:rPr lang="en-US" altLang="zh-TW" sz="1800" i="1" smtClean="0"/>
              <a:t>A</a:t>
            </a:r>
            <a:r>
              <a:rPr lang="en-US" altLang="zh-TW" sz="1800" smtClean="0"/>
              <a:t> is invertible.</a:t>
            </a:r>
          </a:p>
          <a:p>
            <a:pPr marL="763588" lvl="1" indent="-419100" eaLnBrk="1" hangingPunct="1">
              <a:lnSpc>
                <a:spcPct val="80000"/>
              </a:lnSpc>
            </a:pPr>
            <a:r>
              <a:rPr lang="en-US" altLang="zh-TW" sz="1800" i="1" smtClean="0"/>
              <a:t>A</a:t>
            </a:r>
            <a:r>
              <a:rPr lang="en-US" altLang="zh-TW" sz="1800" b="1" smtClean="0"/>
              <a:t>x </a:t>
            </a:r>
            <a:r>
              <a:rPr lang="en-US" altLang="zh-TW" sz="1800" smtClean="0"/>
              <a:t>= </a:t>
            </a:r>
            <a:r>
              <a:rPr lang="en-US" altLang="zh-TW" sz="1800" b="1" smtClean="0"/>
              <a:t>0</a:t>
            </a:r>
            <a:r>
              <a:rPr lang="en-US" altLang="zh-TW" sz="1800" smtClean="0"/>
              <a:t> has only the trivial solution.</a:t>
            </a:r>
          </a:p>
          <a:p>
            <a:pPr marL="763588" lvl="1" indent="-419100" eaLnBrk="1" hangingPunct="1">
              <a:lnSpc>
                <a:spcPct val="80000"/>
              </a:lnSpc>
            </a:pPr>
            <a:r>
              <a:rPr lang="en-US" altLang="zh-TW" sz="1800" smtClean="0"/>
              <a:t>The reduced row-echelon form of </a:t>
            </a:r>
            <a:r>
              <a:rPr lang="en-US" altLang="zh-TW" sz="1800" i="1" smtClean="0"/>
              <a:t>A</a:t>
            </a:r>
            <a:r>
              <a:rPr lang="en-US" altLang="zh-TW" sz="1800" smtClean="0"/>
              <a:t> is </a:t>
            </a:r>
            <a:r>
              <a:rPr lang="en-US" altLang="zh-TW" sz="1800" i="1" smtClean="0"/>
              <a:t>I</a:t>
            </a:r>
            <a:r>
              <a:rPr lang="en-US" altLang="zh-TW" sz="1800" i="1" baseline="-25000" smtClean="0"/>
              <a:t>n</a:t>
            </a:r>
            <a:r>
              <a:rPr lang="en-US" altLang="zh-TW" sz="1800" smtClean="0"/>
              <a:t>.</a:t>
            </a:r>
          </a:p>
          <a:p>
            <a:pPr marL="763588" lvl="1" indent="-419100" eaLnBrk="1" hangingPunct="1">
              <a:lnSpc>
                <a:spcPct val="80000"/>
              </a:lnSpc>
            </a:pPr>
            <a:r>
              <a:rPr lang="en-US" altLang="zh-TW" sz="1800" i="1" smtClean="0"/>
              <a:t>A</a:t>
            </a:r>
            <a:r>
              <a:rPr lang="en-US" altLang="zh-TW" sz="1800" smtClean="0"/>
              <a:t> is expressible as a product of elementary matrices.</a:t>
            </a:r>
          </a:p>
          <a:p>
            <a:pPr marL="763588" lvl="1" indent="-419100" eaLnBrk="1" hangingPunct="1">
              <a:lnSpc>
                <a:spcPct val="80000"/>
              </a:lnSpc>
            </a:pPr>
            <a:r>
              <a:rPr lang="en-US" altLang="zh-TW" sz="1800" i="1" smtClean="0"/>
              <a:t>A</a:t>
            </a:r>
            <a:r>
              <a:rPr lang="en-US" altLang="zh-TW" sz="1800" b="1" smtClean="0"/>
              <a:t>x </a:t>
            </a:r>
            <a:r>
              <a:rPr lang="en-US" altLang="zh-TW" sz="1800" smtClean="0"/>
              <a:t>= </a:t>
            </a:r>
            <a:r>
              <a:rPr lang="en-US" altLang="zh-TW" sz="1800" b="1" smtClean="0"/>
              <a:t>b </a:t>
            </a:r>
            <a:r>
              <a:rPr lang="en-US" altLang="zh-TW" sz="1800" smtClean="0"/>
              <a:t>is consistent for every </a:t>
            </a:r>
            <a:r>
              <a:rPr lang="en-US" altLang="zh-TW" sz="1800" i="1" smtClean="0"/>
              <a:t>n</a:t>
            </a:r>
            <a:r>
              <a:rPr lang="en-US" altLang="zh-TW" sz="1800" smtClean="0">
                <a:sym typeface="Symbol" panose="05050102010706020507" pitchFamily="18" charset="2"/>
              </a:rPr>
              <a:t></a:t>
            </a:r>
            <a:r>
              <a:rPr lang="en-US" altLang="zh-TW" sz="1800" smtClean="0"/>
              <a:t>1 matrix </a:t>
            </a:r>
            <a:r>
              <a:rPr lang="en-US" altLang="zh-TW" sz="1800" b="1" smtClean="0"/>
              <a:t>b</a:t>
            </a:r>
            <a:r>
              <a:rPr lang="en-US" altLang="zh-TW" sz="1800" smtClean="0"/>
              <a:t>.</a:t>
            </a:r>
          </a:p>
          <a:p>
            <a:pPr marL="763588" lvl="1" indent="-419100" eaLnBrk="1" hangingPunct="1">
              <a:lnSpc>
                <a:spcPct val="80000"/>
              </a:lnSpc>
            </a:pPr>
            <a:r>
              <a:rPr lang="en-US" altLang="zh-TW" sz="1800" i="1" smtClean="0"/>
              <a:t>A</a:t>
            </a:r>
            <a:r>
              <a:rPr lang="en-US" altLang="zh-TW" sz="1800" b="1" smtClean="0"/>
              <a:t>x </a:t>
            </a:r>
            <a:r>
              <a:rPr lang="en-US" altLang="zh-TW" sz="1800" smtClean="0"/>
              <a:t>= </a:t>
            </a:r>
            <a:r>
              <a:rPr lang="en-US" altLang="zh-TW" sz="1800" b="1" smtClean="0"/>
              <a:t>b </a:t>
            </a:r>
            <a:r>
              <a:rPr lang="en-US" altLang="zh-TW" sz="1800" smtClean="0"/>
              <a:t>has exactly one solution for every </a:t>
            </a:r>
            <a:r>
              <a:rPr lang="en-US" altLang="zh-TW" sz="1800" i="1" smtClean="0"/>
              <a:t>n</a:t>
            </a:r>
            <a:r>
              <a:rPr lang="en-US" altLang="zh-TW" sz="1800" smtClean="0">
                <a:sym typeface="Symbol" panose="05050102010706020507" pitchFamily="18" charset="2"/>
              </a:rPr>
              <a:t></a:t>
            </a:r>
            <a:r>
              <a:rPr lang="en-US" altLang="zh-TW" sz="1800" smtClean="0"/>
              <a:t>1</a:t>
            </a:r>
            <a:r>
              <a:rPr lang="en-US" altLang="zh-TW" sz="1800" i="1" smtClean="0"/>
              <a:t> </a:t>
            </a:r>
            <a:r>
              <a:rPr lang="en-US" altLang="zh-TW" sz="1800" smtClean="0"/>
              <a:t>matrix </a:t>
            </a:r>
            <a:r>
              <a:rPr lang="en-US" altLang="zh-TW" sz="1800" b="1" smtClean="0"/>
              <a:t>b</a:t>
            </a:r>
            <a:r>
              <a:rPr lang="en-US" altLang="zh-TW" sz="1800" smtClean="0"/>
              <a:t>.</a:t>
            </a:r>
          </a:p>
          <a:p>
            <a:pPr marL="763588" lvl="1" indent="-419100" eaLnBrk="1" hangingPunct="1">
              <a:lnSpc>
                <a:spcPct val="80000"/>
              </a:lnSpc>
            </a:pPr>
            <a:r>
              <a:rPr lang="en-US" altLang="zh-TW" sz="1800" smtClean="0"/>
              <a:t>det(</a:t>
            </a:r>
            <a:r>
              <a:rPr lang="en-US" altLang="zh-TW" sz="1800" i="1" smtClean="0"/>
              <a:t>A</a:t>
            </a:r>
            <a:r>
              <a:rPr lang="en-US" altLang="zh-TW" sz="1800" smtClean="0"/>
              <a:t>)≠0.</a:t>
            </a:r>
          </a:p>
          <a:p>
            <a:pPr marL="763588" lvl="1" indent="-419100" eaLnBrk="1" hangingPunct="1">
              <a:lnSpc>
                <a:spcPct val="80000"/>
              </a:lnSpc>
            </a:pPr>
            <a:r>
              <a:rPr lang="en-US" altLang="zh-TW" sz="1800" smtClean="0"/>
              <a:t>The range of</a:t>
            </a:r>
            <a:r>
              <a:rPr lang="en-US" altLang="zh-TW" sz="1800" i="1" smtClean="0"/>
              <a:t> T</a:t>
            </a:r>
            <a:r>
              <a:rPr lang="en-US" altLang="zh-TW" sz="1800" i="1" baseline="-25000" smtClean="0"/>
              <a:t>A</a:t>
            </a:r>
            <a:r>
              <a:rPr lang="en-US" altLang="zh-TW" sz="1800" baseline="-25000" smtClean="0"/>
              <a:t> </a:t>
            </a:r>
            <a:r>
              <a:rPr lang="en-US" altLang="zh-TW" sz="1800" smtClean="0"/>
              <a:t>is </a:t>
            </a:r>
            <a:r>
              <a:rPr lang="en-US" altLang="zh-TW" sz="1800" i="1" smtClean="0"/>
              <a:t>R</a:t>
            </a:r>
            <a:r>
              <a:rPr lang="en-US" altLang="zh-TW" sz="1800" i="1" baseline="30000" smtClean="0"/>
              <a:t>n</a:t>
            </a:r>
            <a:r>
              <a:rPr lang="en-US" altLang="zh-TW" sz="1800" smtClean="0"/>
              <a:t>.</a:t>
            </a:r>
          </a:p>
          <a:p>
            <a:pPr marL="763588" lvl="1" indent="-419100" eaLnBrk="1" hangingPunct="1">
              <a:lnSpc>
                <a:spcPct val="80000"/>
              </a:lnSpc>
            </a:pPr>
            <a:r>
              <a:rPr lang="en-US" altLang="zh-TW" sz="1800" i="1" smtClean="0"/>
              <a:t>T</a:t>
            </a:r>
            <a:r>
              <a:rPr lang="en-US" altLang="zh-TW" sz="1800" i="1" baseline="-25000" smtClean="0"/>
              <a:t>A</a:t>
            </a:r>
            <a:r>
              <a:rPr lang="en-US" altLang="zh-TW" sz="1800" smtClean="0"/>
              <a:t> is one-to-one.</a:t>
            </a:r>
          </a:p>
          <a:p>
            <a:pPr marL="763588" lvl="1" indent="-419100" eaLnBrk="1" hangingPunct="1">
              <a:lnSpc>
                <a:spcPct val="80000"/>
              </a:lnSpc>
            </a:pPr>
            <a:r>
              <a:rPr lang="en-US" altLang="zh-TW" sz="1800" smtClean="0">
                <a:solidFill>
                  <a:srgbClr val="FF0000"/>
                </a:solidFill>
              </a:rPr>
              <a:t>The column vectors of </a:t>
            </a:r>
            <a:r>
              <a:rPr lang="en-US" altLang="zh-TW" sz="1800" i="1" smtClean="0">
                <a:solidFill>
                  <a:srgbClr val="FF0000"/>
                </a:solidFill>
              </a:rPr>
              <a:t>A</a:t>
            </a:r>
            <a:r>
              <a:rPr lang="en-US" altLang="zh-TW" sz="1800" smtClean="0">
                <a:solidFill>
                  <a:srgbClr val="FF0000"/>
                </a:solidFill>
              </a:rPr>
              <a:t> are linearly independent.</a:t>
            </a:r>
          </a:p>
          <a:p>
            <a:pPr marL="763588" lvl="1" indent="-419100" eaLnBrk="1" hangingPunct="1">
              <a:lnSpc>
                <a:spcPct val="80000"/>
              </a:lnSpc>
            </a:pPr>
            <a:r>
              <a:rPr lang="en-US" altLang="zh-TW" sz="1800" smtClean="0">
                <a:solidFill>
                  <a:srgbClr val="FF0000"/>
                </a:solidFill>
              </a:rPr>
              <a:t>The row vectors of </a:t>
            </a:r>
            <a:r>
              <a:rPr lang="en-US" altLang="zh-TW" sz="1800" i="1" smtClean="0">
                <a:solidFill>
                  <a:srgbClr val="FF0000"/>
                </a:solidFill>
              </a:rPr>
              <a:t>A</a:t>
            </a:r>
            <a:r>
              <a:rPr lang="en-US" altLang="zh-TW" sz="1800" smtClean="0">
                <a:solidFill>
                  <a:srgbClr val="FF0000"/>
                </a:solidFill>
              </a:rPr>
              <a:t> are linearly independent.</a:t>
            </a:r>
          </a:p>
          <a:p>
            <a:pPr marL="763588" lvl="1" indent="-419100" eaLnBrk="1" hangingPunct="1">
              <a:lnSpc>
                <a:spcPct val="80000"/>
              </a:lnSpc>
            </a:pPr>
            <a:r>
              <a:rPr lang="en-US" altLang="zh-TW" sz="1800" smtClean="0">
                <a:solidFill>
                  <a:srgbClr val="FF0000"/>
                </a:solidFill>
              </a:rPr>
              <a:t>The column vectors of </a:t>
            </a:r>
            <a:r>
              <a:rPr lang="en-US" altLang="zh-TW" sz="1800" i="1" smtClean="0">
                <a:solidFill>
                  <a:srgbClr val="FF0000"/>
                </a:solidFill>
              </a:rPr>
              <a:t>A</a:t>
            </a:r>
            <a:r>
              <a:rPr lang="en-US" altLang="zh-TW" sz="1800" smtClean="0">
                <a:solidFill>
                  <a:srgbClr val="FF0000"/>
                </a:solidFill>
              </a:rPr>
              <a:t> span </a:t>
            </a:r>
            <a:r>
              <a:rPr lang="en-US" altLang="zh-TW" sz="1800" i="1" smtClean="0">
                <a:solidFill>
                  <a:srgbClr val="FF0000"/>
                </a:solidFill>
              </a:rPr>
              <a:t>R</a:t>
            </a:r>
            <a:r>
              <a:rPr lang="en-US" altLang="zh-TW" sz="1800" i="1" baseline="30000" smtClean="0">
                <a:solidFill>
                  <a:srgbClr val="FF0000"/>
                </a:solidFill>
              </a:rPr>
              <a:t>n</a:t>
            </a:r>
            <a:r>
              <a:rPr lang="en-US" altLang="zh-TW" sz="1800" smtClean="0">
                <a:solidFill>
                  <a:srgbClr val="FF0000"/>
                </a:solidFill>
              </a:rPr>
              <a:t>.</a:t>
            </a:r>
          </a:p>
          <a:p>
            <a:pPr marL="763588" lvl="1" indent="-419100" eaLnBrk="1" hangingPunct="1">
              <a:lnSpc>
                <a:spcPct val="80000"/>
              </a:lnSpc>
            </a:pPr>
            <a:r>
              <a:rPr lang="en-US" altLang="zh-TW" sz="1800" smtClean="0">
                <a:solidFill>
                  <a:srgbClr val="FF0000"/>
                </a:solidFill>
              </a:rPr>
              <a:t>The row vectors of </a:t>
            </a:r>
            <a:r>
              <a:rPr lang="en-US" altLang="zh-TW" sz="1800" i="1" smtClean="0">
                <a:solidFill>
                  <a:srgbClr val="FF0000"/>
                </a:solidFill>
              </a:rPr>
              <a:t>A</a:t>
            </a:r>
            <a:r>
              <a:rPr lang="en-US" altLang="zh-TW" sz="1800" smtClean="0">
                <a:solidFill>
                  <a:srgbClr val="FF0000"/>
                </a:solidFill>
              </a:rPr>
              <a:t> span </a:t>
            </a:r>
            <a:r>
              <a:rPr lang="en-US" altLang="zh-TW" sz="1800" i="1" smtClean="0">
                <a:solidFill>
                  <a:srgbClr val="FF0000"/>
                </a:solidFill>
              </a:rPr>
              <a:t>R</a:t>
            </a:r>
            <a:r>
              <a:rPr lang="en-US" altLang="zh-TW" sz="1800" i="1" baseline="30000" smtClean="0">
                <a:solidFill>
                  <a:srgbClr val="FF0000"/>
                </a:solidFill>
              </a:rPr>
              <a:t>n</a:t>
            </a:r>
            <a:r>
              <a:rPr lang="en-US" altLang="zh-TW" sz="1800" smtClean="0">
                <a:solidFill>
                  <a:srgbClr val="FF0000"/>
                </a:solidFill>
              </a:rPr>
              <a:t>.</a:t>
            </a:r>
          </a:p>
          <a:p>
            <a:pPr marL="763588" lvl="1" indent="-419100" eaLnBrk="1" hangingPunct="1">
              <a:lnSpc>
                <a:spcPct val="80000"/>
              </a:lnSpc>
            </a:pPr>
            <a:r>
              <a:rPr lang="en-US" altLang="zh-TW" sz="1800" smtClean="0">
                <a:solidFill>
                  <a:srgbClr val="FF0000"/>
                </a:solidFill>
              </a:rPr>
              <a:t>The column vectors of </a:t>
            </a:r>
            <a:r>
              <a:rPr lang="en-US" altLang="zh-TW" sz="1800" i="1" smtClean="0">
                <a:solidFill>
                  <a:srgbClr val="FF0000"/>
                </a:solidFill>
              </a:rPr>
              <a:t>A</a:t>
            </a:r>
            <a:r>
              <a:rPr lang="en-US" altLang="zh-TW" sz="1800" smtClean="0">
                <a:solidFill>
                  <a:srgbClr val="FF0000"/>
                </a:solidFill>
              </a:rPr>
              <a:t> form a basis for </a:t>
            </a:r>
            <a:r>
              <a:rPr lang="en-US" altLang="zh-TW" sz="1800" i="1" smtClean="0">
                <a:solidFill>
                  <a:srgbClr val="FF0000"/>
                </a:solidFill>
              </a:rPr>
              <a:t>R</a:t>
            </a:r>
            <a:r>
              <a:rPr lang="en-US" altLang="zh-TW" sz="1800" i="1" baseline="30000" smtClean="0">
                <a:solidFill>
                  <a:srgbClr val="FF0000"/>
                </a:solidFill>
              </a:rPr>
              <a:t>n</a:t>
            </a:r>
            <a:r>
              <a:rPr lang="en-US" altLang="zh-TW" sz="1800" smtClean="0">
                <a:solidFill>
                  <a:srgbClr val="FF0000"/>
                </a:solidFill>
              </a:rPr>
              <a:t>.</a:t>
            </a:r>
          </a:p>
          <a:p>
            <a:pPr marL="763588" lvl="1" indent="-419100" eaLnBrk="1" hangingPunct="1">
              <a:lnSpc>
                <a:spcPct val="80000"/>
              </a:lnSpc>
            </a:pPr>
            <a:r>
              <a:rPr lang="en-US" altLang="zh-TW" sz="1800" smtClean="0">
                <a:solidFill>
                  <a:srgbClr val="FF0000"/>
                </a:solidFill>
              </a:rPr>
              <a:t>The row vectors of </a:t>
            </a:r>
            <a:r>
              <a:rPr lang="en-US" altLang="zh-TW" sz="1800" i="1" smtClean="0">
                <a:solidFill>
                  <a:srgbClr val="FF0000"/>
                </a:solidFill>
              </a:rPr>
              <a:t>A</a:t>
            </a:r>
            <a:r>
              <a:rPr lang="en-US" altLang="zh-TW" sz="1800" smtClean="0">
                <a:solidFill>
                  <a:srgbClr val="FF0000"/>
                </a:solidFill>
              </a:rPr>
              <a:t> form a basis for </a:t>
            </a:r>
            <a:r>
              <a:rPr lang="en-US" altLang="zh-TW" sz="1800" i="1" smtClean="0">
                <a:solidFill>
                  <a:srgbClr val="FF0000"/>
                </a:solidFill>
              </a:rPr>
              <a:t>R</a:t>
            </a:r>
            <a:r>
              <a:rPr lang="en-US" altLang="zh-TW" sz="1800" i="1" baseline="30000" smtClean="0">
                <a:solidFill>
                  <a:srgbClr val="FF0000"/>
                </a:solidFill>
              </a:rPr>
              <a:t>n</a:t>
            </a:r>
            <a:r>
              <a:rPr lang="en-US" altLang="zh-TW" sz="1800" smtClean="0">
                <a:solidFill>
                  <a:srgbClr val="FF0000"/>
                </a:solidFill>
              </a:rPr>
              <a:t>.</a:t>
            </a:r>
          </a:p>
          <a:p>
            <a:pPr marL="763588" lvl="1" indent="-419100" eaLnBrk="1" hangingPunct="1">
              <a:lnSpc>
                <a:spcPct val="80000"/>
              </a:lnSpc>
            </a:pPr>
            <a:r>
              <a:rPr lang="en-US" altLang="zh-TW" sz="1800" i="1" smtClean="0">
                <a:solidFill>
                  <a:srgbClr val="FF0000"/>
                </a:solidFill>
              </a:rPr>
              <a:t>A</a:t>
            </a:r>
            <a:r>
              <a:rPr lang="en-US" altLang="zh-TW" sz="1800" smtClean="0">
                <a:solidFill>
                  <a:srgbClr val="FF0000"/>
                </a:solidFill>
              </a:rPr>
              <a:t> has rank </a:t>
            </a:r>
            <a:r>
              <a:rPr lang="en-US" altLang="zh-TW" sz="1800" i="1" smtClean="0">
                <a:solidFill>
                  <a:srgbClr val="FF0000"/>
                </a:solidFill>
              </a:rPr>
              <a:t>n</a:t>
            </a:r>
            <a:r>
              <a:rPr lang="en-US" altLang="zh-TW" sz="1800" smtClean="0">
                <a:solidFill>
                  <a:srgbClr val="FF0000"/>
                </a:solidFill>
              </a:rPr>
              <a:t>.</a:t>
            </a:r>
          </a:p>
          <a:p>
            <a:pPr marL="763588" lvl="1" indent="-419100" eaLnBrk="1" hangingPunct="1">
              <a:lnSpc>
                <a:spcPct val="80000"/>
              </a:lnSpc>
            </a:pPr>
            <a:r>
              <a:rPr lang="en-US" altLang="zh-TW" sz="1800" i="1" smtClean="0">
                <a:solidFill>
                  <a:srgbClr val="FF0000"/>
                </a:solidFill>
              </a:rPr>
              <a:t>A</a:t>
            </a:r>
            <a:r>
              <a:rPr lang="en-US" altLang="zh-TW" sz="1800" smtClean="0">
                <a:solidFill>
                  <a:srgbClr val="FF0000"/>
                </a:solidFill>
              </a:rPr>
              <a:t> has nullity 0.</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D6256094-465F-4D1A-B6FA-E0E7A4D459D1}"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2970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4377B457-CDF6-411C-B976-615EA28972AA}" type="slidenum">
              <a:rPr kumimoji="0" lang="en-US" altLang="zh-TW" sz="1200">
                <a:latin typeface="Garamond" panose="02020404030301010803" pitchFamily="18" charset="0"/>
              </a:rPr>
              <a:pPr>
                <a:spcBef>
                  <a:spcPct val="0"/>
                </a:spcBef>
                <a:buClrTx/>
                <a:buSzTx/>
                <a:buFontTx/>
                <a:buNone/>
              </a:pPr>
              <a:t>13</a:t>
            </a:fld>
            <a:endParaRPr kumimoji="0" lang="en-US" altLang="zh-TW" sz="1200">
              <a:latin typeface="Garamond" panose="02020404030301010803" pitchFamily="18" charset="0"/>
            </a:endParaRPr>
          </a:p>
        </p:txBody>
      </p:sp>
      <p:sp>
        <p:nvSpPr>
          <p:cNvPr id="29701" name="Rectangle 2"/>
          <p:cNvSpPr>
            <a:spLocks noGrp="1" noChangeArrowheads="1"/>
          </p:cNvSpPr>
          <p:nvPr>
            <p:ph type="title"/>
          </p:nvPr>
        </p:nvSpPr>
        <p:spPr/>
        <p:txBody>
          <a:bodyPr/>
          <a:lstStyle/>
          <a:p>
            <a:pPr eaLnBrk="1" hangingPunct="1"/>
            <a:r>
              <a:rPr lang="en-US" altLang="zh-TW" smtClean="0"/>
              <a:t>5-1 Example 5 (Not a Vector Space)</a:t>
            </a:r>
          </a:p>
        </p:txBody>
      </p:sp>
      <p:sp>
        <p:nvSpPr>
          <p:cNvPr id="29702" name="Rectangle 3"/>
          <p:cNvSpPr>
            <a:spLocks noGrp="1" noChangeArrowheads="1"/>
          </p:cNvSpPr>
          <p:nvPr>
            <p:ph type="body" idx="1"/>
          </p:nvPr>
        </p:nvSpPr>
        <p:spPr>
          <a:xfrm>
            <a:off x="457200" y="1447800"/>
            <a:ext cx="8229600" cy="4683125"/>
          </a:xfrm>
        </p:spPr>
        <p:txBody>
          <a:bodyPr/>
          <a:lstStyle/>
          <a:p>
            <a:pPr eaLnBrk="1" hangingPunct="1">
              <a:lnSpc>
                <a:spcPct val="90000"/>
              </a:lnSpc>
            </a:pPr>
            <a:r>
              <a:rPr lang="en-US" altLang="zh-TW" smtClean="0"/>
              <a:t>Let </a:t>
            </a:r>
            <a:r>
              <a:rPr lang="en-US" altLang="zh-TW" i="1" smtClean="0"/>
              <a:t>V</a:t>
            </a:r>
            <a:r>
              <a:rPr lang="en-US" altLang="zh-TW" smtClean="0"/>
              <a:t> = </a:t>
            </a:r>
            <a:r>
              <a:rPr lang="en-US" altLang="zh-TW" i="1" smtClean="0"/>
              <a:t>R</a:t>
            </a:r>
            <a:r>
              <a:rPr lang="en-US" altLang="zh-TW" baseline="30000" smtClean="0"/>
              <a:t>2</a:t>
            </a:r>
            <a:r>
              <a:rPr lang="en-US" altLang="zh-TW" smtClean="0"/>
              <a:t> and </a:t>
            </a:r>
            <a:r>
              <a:rPr lang="en-US" altLang="zh-TW" u="sng" smtClean="0"/>
              <a:t>define addition and scalar multiplication operations as follows</a:t>
            </a:r>
            <a:r>
              <a:rPr lang="en-US" altLang="zh-TW" smtClean="0"/>
              <a:t>: If </a:t>
            </a:r>
            <a:r>
              <a:rPr lang="en-US" altLang="zh-TW" b="1" smtClean="0"/>
              <a:t>u</a:t>
            </a:r>
            <a:r>
              <a:rPr lang="en-US" altLang="zh-TW" smtClean="0"/>
              <a:t> = (</a:t>
            </a:r>
            <a:r>
              <a:rPr lang="en-US" altLang="zh-TW" i="1" smtClean="0"/>
              <a:t>u</a:t>
            </a:r>
            <a:r>
              <a:rPr lang="en-US" altLang="zh-TW" baseline="-25000" smtClean="0"/>
              <a:t>1</a:t>
            </a:r>
            <a:r>
              <a:rPr lang="en-US" altLang="zh-TW" smtClean="0"/>
              <a:t>, </a:t>
            </a:r>
            <a:r>
              <a:rPr lang="en-US" altLang="zh-TW" i="1" smtClean="0"/>
              <a:t>u</a:t>
            </a:r>
            <a:r>
              <a:rPr lang="en-US" altLang="zh-TW" baseline="-25000" smtClean="0"/>
              <a:t>2</a:t>
            </a:r>
            <a:r>
              <a:rPr lang="en-US" altLang="zh-TW" smtClean="0"/>
              <a:t>) and </a:t>
            </a:r>
            <a:r>
              <a:rPr lang="en-US" altLang="zh-TW" b="1" smtClean="0"/>
              <a:t>v</a:t>
            </a:r>
            <a:r>
              <a:rPr lang="en-US" altLang="zh-TW" smtClean="0"/>
              <a:t> = (</a:t>
            </a:r>
            <a:r>
              <a:rPr lang="en-US" altLang="zh-TW" sz="3000" i="1" smtClean="0"/>
              <a:t>v</a:t>
            </a:r>
            <a:r>
              <a:rPr lang="en-US" altLang="zh-TW" baseline="-25000" smtClean="0"/>
              <a:t>1</a:t>
            </a:r>
            <a:r>
              <a:rPr lang="en-US" altLang="zh-TW" smtClean="0"/>
              <a:t>, </a:t>
            </a:r>
            <a:r>
              <a:rPr lang="en-US" altLang="zh-TW" sz="3000" i="1" smtClean="0"/>
              <a:t>v</a:t>
            </a:r>
            <a:r>
              <a:rPr lang="en-US" altLang="zh-TW" baseline="-25000" smtClean="0"/>
              <a:t>2</a:t>
            </a:r>
            <a:r>
              <a:rPr lang="en-US" altLang="zh-TW" smtClean="0"/>
              <a:t>), then define </a:t>
            </a:r>
          </a:p>
          <a:p>
            <a:pPr algn="ctr" eaLnBrk="1" hangingPunct="1">
              <a:lnSpc>
                <a:spcPct val="90000"/>
              </a:lnSpc>
              <a:buFont typeface="Wingdings" panose="05000000000000000000" pitchFamily="2" charset="2"/>
              <a:buNone/>
            </a:pPr>
            <a:r>
              <a:rPr lang="en-US" altLang="zh-TW" b="1" smtClean="0">
                <a:solidFill>
                  <a:srgbClr val="FF0000"/>
                </a:solidFill>
              </a:rPr>
              <a:t>u</a:t>
            </a:r>
            <a:r>
              <a:rPr lang="en-US" altLang="zh-TW" smtClean="0">
                <a:solidFill>
                  <a:srgbClr val="FF0000"/>
                </a:solidFill>
              </a:rPr>
              <a:t> + </a:t>
            </a:r>
            <a:r>
              <a:rPr lang="en-US" altLang="zh-TW" b="1" smtClean="0">
                <a:solidFill>
                  <a:srgbClr val="FF0000"/>
                </a:solidFill>
              </a:rPr>
              <a:t>v</a:t>
            </a:r>
            <a:r>
              <a:rPr lang="en-US" altLang="zh-TW" smtClean="0">
                <a:solidFill>
                  <a:srgbClr val="FF0000"/>
                </a:solidFill>
              </a:rPr>
              <a:t> = (</a:t>
            </a:r>
            <a:r>
              <a:rPr lang="en-US" altLang="zh-TW" sz="3000" i="1" smtClean="0">
                <a:solidFill>
                  <a:srgbClr val="FF0000"/>
                </a:solidFill>
              </a:rPr>
              <a:t>u</a:t>
            </a:r>
            <a:r>
              <a:rPr lang="en-US" altLang="zh-TW" baseline="-25000" smtClean="0">
                <a:solidFill>
                  <a:srgbClr val="FF0000"/>
                </a:solidFill>
              </a:rPr>
              <a:t>1</a:t>
            </a:r>
            <a:r>
              <a:rPr lang="en-US" altLang="zh-TW" i="1" smtClean="0">
                <a:solidFill>
                  <a:srgbClr val="FF0000"/>
                </a:solidFill>
              </a:rPr>
              <a:t> + </a:t>
            </a:r>
            <a:r>
              <a:rPr lang="en-US" altLang="zh-TW" sz="3000" i="1" smtClean="0">
                <a:solidFill>
                  <a:srgbClr val="FF0000"/>
                </a:solidFill>
              </a:rPr>
              <a:t>v</a:t>
            </a:r>
            <a:r>
              <a:rPr lang="en-US" altLang="zh-TW" baseline="-25000" smtClean="0">
                <a:solidFill>
                  <a:srgbClr val="FF0000"/>
                </a:solidFill>
              </a:rPr>
              <a:t>1</a:t>
            </a:r>
            <a:r>
              <a:rPr lang="en-US" altLang="zh-TW" smtClean="0">
                <a:solidFill>
                  <a:srgbClr val="FF0000"/>
                </a:solidFill>
              </a:rPr>
              <a:t>,</a:t>
            </a:r>
            <a:r>
              <a:rPr lang="en-US" altLang="zh-TW" i="1" smtClean="0">
                <a:solidFill>
                  <a:srgbClr val="FF0000"/>
                </a:solidFill>
              </a:rPr>
              <a:t> </a:t>
            </a:r>
            <a:r>
              <a:rPr lang="en-US" altLang="zh-TW" sz="3000" i="1" smtClean="0">
                <a:solidFill>
                  <a:srgbClr val="FF0000"/>
                </a:solidFill>
              </a:rPr>
              <a:t>u</a:t>
            </a:r>
            <a:r>
              <a:rPr lang="en-US" altLang="zh-TW" baseline="-25000" smtClean="0">
                <a:solidFill>
                  <a:srgbClr val="FF0000"/>
                </a:solidFill>
              </a:rPr>
              <a:t>2</a:t>
            </a:r>
            <a:r>
              <a:rPr lang="en-US" altLang="zh-TW" i="1" smtClean="0">
                <a:solidFill>
                  <a:srgbClr val="FF0000"/>
                </a:solidFill>
              </a:rPr>
              <a:t> + </a:t>
            </a:r>
            <a:r>
              <a:rPr lang="en-US" altLang="zh-TW" sz="3000" i="1" smtClean="0">
                <a:solidFill>
                  <a:srgbClr val="FF0000"/>
                </a:solidFill>
              </a:rPr>
              <a:t>v</a:t>
            </a:r>
            <a:r>
              <a:rPr lang="en-US" altLang="zh-TW" baseline="-25000" smtClean="0">
                <a:solidFill>
                  <a:srgbClr val="FF0000"/>
                </a:solidFill>
              </a:rPr>
              <a:t>2</a:t>
            </a:r>
            <a:r>
              <a:rPr lang="en-US" altLang="zh-TW" smtClean="0">
                <a:solidFill>
                  <a:srgbClr val="FF0000"/>
                </a:solidFill>
              </a:rPr>
              <a:t>)</a:t>
            </a:r>
          </a:p>
          <a:p>
            <a:pPr eaLnBrk="1" hangingPunct="1">
              <a:lnSpc>
                <a:spcPct val="90000"/>
              </a:lnSpc>
              <a:buFont typeface="Wingdings" panose="05000000000000000000" pitchFamily="2" charset="2"/>
              <a:buNone/>
            </a:pPr>
            <a:r>
              <a:rPr lang="en-US" altLang="zh-TW" smtClean="0"/>
              <a:t>	and if </a:t>
            </a:r>
            <a:r>
              <a:rPr lang="en-US" altLang="zh-TW" i="1" smtClean="0"/>
              <a:t>k </a:t>
            </a:r>
            <a:r>
              <a:rPr lang="en-US" altLang="zh-TW" smtClean="0"/>
              <a:t>is any real number, then define</a:t>
            </a:r>
          </a:p>
          <a:p>
            <a:pPr algn="ctr" eaLnBrk="1" hangingPunct="1">
              <a:lnSpc>
                <a:spcPct val="90000"/>
              </a:lnSpc>
              <a:buFont typeface="Wingdings" panose="05000000000000000000" pitchFamily="2" charset="2"/>
              <a:buNone/>
            </a:pPr>
            <a:r>
              <a:rPr lang="en-US" altLang="zh-TW" i="1" smtClean="0">
                <a:solidFill>
                  <a:srgbClr val="FF0000"/>
                </a:solidFill>
              </a:rPr>
              <a:t>k</a:t>
            </a:r>
            <a:r>
              <a:rPr lang="en-US" altLang="zh-TW" smtClean="0">
                <a:solidFill>
                  <a:srgbClr val="FF0000"/>
                </a:solidFill>
              </a:rPr>
              <a:t> </a:t>
            </a:r>
            <a:r>
              <a:rPr lang="en-US" altLang="zh-TW" b="1" smtClean="0">
                <a:solidFill>
                  <a:srgbClr val="FF0000"/>
                </a:solidFill>
              </a:rPr>
              <a:t>u</a:t>
            </a:r>
            <a:r>
              <a:rPr lang="en-US" altLang="zh-TW" smtClean="0">
                <a:solidFill>
                  <a:srgbClr val="FF0000"/>
                </a:solidFill>
              </a:rPr>
              <a:t> = (</a:t>
            </a:r>
            <a:r>
              <a:rPr lang="en-US" altLang="zh-TW" i="1" smtClean="0">
                <a:solidFill>
                  <a:srgbClr val="FF0000"/>
                </a:solidFill>
              </a:rPr>
              <a:t>k</a:t>
            </a:r>
            <a:r>
              <a:rPr lang="en-US" altLang="zh-TW" smtClean="0">
                <a:solidFill>
                  <a:srgbClr val="FF0000"/>
                </a:solidFill>
              </a:rPr>
              <a:t> </a:t>
            </a:r>
            <a:r>
              <a:rPr lang="en-US" altLang="zh-TW" i="1" smtClean="0">
                <a:solidFill>
                  <a:srgbClr val="FF0000"/>
                </a:solidFill>
              </a:rPr>
              <a:t>u</a:t>
            </a:r>
            <a:r>
              <a:rPr lang="en-US" altLang="zh-TW" baseline="-25000" smtClean="0">
                <a:solidFill>
                  <a:srgbClr val="FF0000"/>
                </a:solidFill>
              </a:rPr>
              <a:t>1</a:t>
            </a:r>
            <a:r>
              <a:rPr lang="en-US" altLang="zh-TW" smtClean="0">
                <a:solidFill>
                  <a:srgbClr val="FF0000"/>
                </a:solidFill>
              </a:rPr>
              <a:t>, 0)</a:t>
            </a:r>
          </a:p>
          <a:p>
            <a:pPr eaLnBrk="1" hangingPunct="1">
              <a:lnSpc>
                <a:spcPct val="90000"/>
              </a:lnSpc>
            </a:pPr>
            <a:r>
              <a:rPr lang="en-US" altLang="zh-TW" smtClean="0"/>
              <a:t>There are values of </a:t>
            </a:r>
            <a:r>
              <a:rPr lang="en-US" altLang="zh-TW" b="1" smtClean="0"/>
              <a:t>u </a:t>
            </a:r>
            <a:r>
              <a:rPr lang="en-US" altLang="zh-TW" smtClean="0"/>
              <a:t>for which Axiom 10 fails to hold. For example, if </a:t>
            </a:r>
            <a:r>
              <a:rPr lang="en-US" altLang="zh-TW" b="1" smtClean="0"/>
              <a:t>u</a:t>
            </a:r>
            <a:r>
              <a:rPr lang="en-US" altLang="zh-TW" smtClean="0"/>
              <a:t> = (</a:t>
            </a:r>
            <a:r>
              <a:rPr lang="en-US" altLang="zh-TW" sz="3000" i="1" smtClean="0"/>
              <a:t>u</a:t>
            </a:r>
            <a:r>
              <a:rPr lang="en-US" altLang="zh-TW" baseline="-25000" smtClean="0"/>
              <a:t>1</a:t>
            </a:r>
            <a:r>
              <a:rPr lang="en-US" altLang="zh-TW" smtClean="0"/>
              <a:t>,</a:t>
            </a:r>
            <a:r>
              <a:rPr lang="en-US" altLang="zh-TW" i="1" smtClean="0"/>
              <a:t> </a:t>
            </a:r>
            <a:r>
              <a:rPr lang="en-US" altLang="zh-TW" sz="3000" i="1" smtClean="0"/>
              <a:t>u</a:t>
            </a:r>
            <a:r>
              <a:rPr lang="en-US" altLang="zh-TW" baseline="-25000" smtClean="0"/>
              <a:t>2</a:t>
            </a:r>
            <a:r>
              <a:rPr lang="en-US" altLang="zh-TW" smtClean="0"/>
              <a:t>) is such that </a:t>
            </a:r>
            <a:r>
              <a:rPr lang="en-US" altLang="zh-TW" i="1" smtClean="0"/>
              <a:t>u</a:t>
            </a:r>
            <a:r>
              <a:rPr lang="en-US" altLang="zh-TW" baseline="-25000" smtClean="0"/>
              <a:t>2</a:t>
            </a:r>
            <a:r>
              <a:rPr lang="en-US" altLang="zh-TW" smtClean="0"/>
              <a:t> ≠ 0,then	</a:t>
            </a:r>
          </a:p>
          <a:p>
            <a:pPr algn="ctr" eaLnBrk="1" hangingPunct="1">
              <a:lnSpc>
                <a:spcPct val="90000"/>
              </a:lnSpc>
              <a:buFont typeface="Wingdings" panose="05000000000000000000" pitchFamily="2" charset="2"/>
              <a:buNone/>
            </a:pPr>
            <a:r>
              <a:rPr lang="en-US" altLang="zh-TW" smtClean="0"/>
              <a:t>1</a:t>
            </a:r>
            <a:r>
              <a:rPr lang="en-US" altLang="zh-TW" b="1" smtClean="0"/>
              <a:t>u</a:t>
            </a:r>
            <a:r>
              <a:rPr lang="en-US" altLang="zh-TW" smtClean="0"/>
              <a:t> = 1 (</a:t>
            </a:r>
            <a:r>
              <a:rPr lang="en-US" altLang="zh-TW" sz="3000" i="1" smtClean="0"/>
              <a:t>u</a:t>
            </a:r>
            <a:r>
              <a:rPr lang="en-US" altLang="zh-TW" baseline="-25000" smtClean="0"/>
              <a:t>1</a:t>
            </a:r>
            <a:r>
              <a:rPr lang="en-US" altLang="zh-TW" smtClean="0"/>
              <a:t>,</a:t>
            </a:r>
            <a:r>
              <a:rPr lang="en-US" altLang="zh-TW" i="1" smtClean="0"/>
              <a:t> </a:t>
            </a:r>
            <a:r>
              <a:rPr lang="en-US" altLang="zh-TW" sz="3000" i="1" smtClean="0"/>
              <a:t>u</a:t>
            </a:r>
            <a:r>
              <a:rPr lang="en-US" altLang="zh-TW" baseline="-25000" smtClean="0"/>
              <a:t>2</a:t>
            </a:r>
            <a:r>
              <a:rPr lang="en-US" altLang="zh-TW" smtClean="0"/>
              <a:t>) = (1</a:t>
            </a:r>
            <a:r>
              <a:rPr lang="en-US" altLang="zh-TW" sz="3000" smtClean="0"/>
              <a:t> </a:t>
            </a:r>
            <a:r>
              <a:rPr lang="en-US" altLang="zh-TW" sz="3000" i="1" smtClean="0"/>
              <a:t>u</a:t>
            </a:r>
            <a:r>
              <a:rPr lang="en-US" altLang="zh-TW" baseline="-25000" smtClean="0"/>
              <a:t>1</a:t>
            </a:r>
            <a:r>
              <a:rPr lang="en-US" altLang="zh-TW" smtClean="0"/>
              <a:t>, 0)  = (</a:t>
            </a:r>
            <a:r>
              <a:rPr lang="en-US" altLang="zh-TW" sz="3000" i="1" smtClean="0"/>
              <a:t>u</a:t>
            </a:r>
            <a:r>
              <a:rPr lang="en-US" altLang="zh-TW" baseline="-25000" smtClean="0"/>
              <a:t>1</a:t>
            </a:r>
            <a:r>
              <a:rPr lang="en-US" altLang="zh-TW" smtClean="0"/>
              <a:t>, 0) </a:t>
            </a:r>
            <a:r>
              <a:rPr lang="en-US" altLang="zh-TW" sz="2000" smtClean="0"/>
              <a:t>≠ </a:t>
            </a:r>
            <a:r>
              <a:rPr lang="en-US" altLang="zh-TW" b="1" smtClean="0"/>
              <a:t>u</a:t>
            </a:r>
          </a:p>
          <a:p>
            <a:pPr eaLnBrk="1" hangingPunct="1">
              <a:lnSpc>
                <a:spcPct val="90000"/>
              </a:lnSpc>
            </a:pPr>
            <a:r>
              <a:rPr lang="en-US" altLang="zh-TW" smtClean="0"/>
              <a:t>Thus, </a:t>
            </a:r>
            <a:r>
              <a:rPr lang="en-US" altLang="zh-TW" i="1" smtClean="0"/>
              <a:t>V</a:t>
            </a:r>
            <a:r>
              <a:rPr lang="en-US" altLang="zh-TW" smtClean="0"/>
              <a:t> is</a:t>
            </a:r>
            <a:r>
              <a:rPr lang="en-US" altLang="zh-TW" i="1" smtClean="0"/>
              <a:t> </a:t>
            </a:r>
            <a:r>
              <a:rPr lang="en-US" altLang="zh-TW" i="1" u="sng" smtClean="0"/>
              <a:t>not</a:t>
            </a:r>
            <a:r>
              <a:rPr lang="en-US" altLang="zh-TW" smtClean="0"/>
              <a:t> a vector space </a:t>
            </a:r>
            <a:r>
              <a:rPr lang="en-US" altLang="zh-TW" u="sng" smtClean="0"/>
              <a:t>with the stated operations</a:t>
            </a:r>
            <a:r>
              <a:rPr lang="en-US" altLang="zh-TW" smtClean="0"/>
              <a:t>.</a:t>
            </a:r>
            <a:endParaRPr lang="zh-TW" alt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771017F2-73C6-4095-BFB1-4935854DA4DB}"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3174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CDC1D6E8-3B79-419B-B3CF-58A459A59F1A}" type="slidenum">
              <a:rPr kumimoji="0" lang="en-US" altLang="zh-TW" sz="1200">
                <a:latin typeface="Garamond" panose="02020404030301010803" pitchFamily="18" charset="0"/>
              </a:rPr>
              <a:pPr>
                <a:spcBef>
                  <a:spcPct val="0"/>
                </a:spcBef>
                <a:buClrTx/>
                <a:buSzTx/>
                <a:buFontTx/>
                <a:buNone/>
              </a:pPr>
              <a:t>14</a:t>
            </a:fld>
            <a:endParaRPr kumimoji="0" lang="en-US" altLang="zh-TW" sz="1200">
              <a:latin typeface="Garamond" panose="02020404030301010803" pitchFamily="18" charset="0"/>
            </a:endParaRPr>
          </a:p>
        </p:txBody>
      </p:sp>
      <p:sp>
        <p:nvSpPr>
          <p:cNvPr id="31749" name="Rectangle 2"/>
          <p:cNvSpPr>
            <a:spLocks noGrp="1" noChangeArrowheads="1"/>
          </p:cNvSpPr>
          <p:nvPr>
            <p:ph type="title"/>
          </p:nvPr>
        </p:nvSpPr>
        <p:spPr/>
        <p:txBody>
          <a:bodyPr/>
          <a:lstStyle/>
          <a:p>
            <a:pPr eaLnBrk="1" hangingPunct="1"/>
            <a:r>
              <a:rPr lang="en-US" altLang="zh-TW" sz="4000" smtClean="0"/>
              <a:t>5-1 Example 6</a:t>
            </a:r>
            <a:endParaRPr lang="zh-TW" altLang="en-US" sz="3800" smtClean="0">
              <a:solidFill>
                <a:srgbClr val="FF9900"/>
              </a:solidFill>
            </a:endParaRPr>
          </a:p>
        </p:txBody>
      </p:sp>
      <p:sp>
        <p:nvSpPr>
          <p:cNvPr id="31750" name="Rectangle 3"/>
          <p:cNvSpPr>
            <a:spLocks noGrp="1" noChangeArrowheads="1"/>
          </p:cNvSpPr>
          <p:nvPr>
            <p:ph type="body" idx="1"/>
          </p:nvPr>
        </p:nvSpPr>
        <p:spPr>
          <a:xfrm>
            <a:off x="457200" y="1219200"/>
            <a:ext cx="8229600" cy="4911725"/>
          </a:xfrm>
        </p:spPr>
        <p:txBody>
          <a:bodyPr/>
          <a:lstStyle/>
          <a:p>
            <a:pPr eaLnBrk="1" hangingPunct="1"/>
            <a:r>
              <a:rPr lang="en-US" altLang="zh-TW" sz="2400" dirty="0" smtClean="0">
                <a:solidFill>
                  <a:srgbClr val="FF0000"/>
                </a:solidFill>
              </a:rPr>
              <a:t>Every Plane Through the Origin Is a Vector Space</a:t>
            </a:r>
            <a:endParaRPr lang="en-US" altLang="zh-TW" sz="2200" i="1" u="sng" dirty="0" smtClean="0">
              <a:solidFill>
                <a:srgbClr val="FF0000"/>
              </a:solidFill>
            </a:endParaRPr>
          </a:p>
          <a:p>
            <a:pPr lvl="1" eaLnBrk="1" hangingPunct="1"/>
            <a:r>
              <a:rPr lang="en-US" altLang="zh-TW" dirty="0" smtClean="0"/>
              <a:t>Let </a:t>
            </a:r>
            <a:r>
              <a:rPr lang="en-US" altLang="zh-TW" i="1" dirty="0" smtClean="0"/>
              <a:t>V</a:t>
            </a:r>
            <a:r>
              <a:rPr lang="en-US" altLang="zh-TW" dirty="0" smtClean="0"/>
              <a:t> be any plane through the origin in R</a:t>
            </a:r>
            <a:r>
              <a:rPr lang="en-US" altLang="zh-TW" baseline="30000" dirty="0" smtClean="0"/>
              <a:t>3</a:t>
            </a:r>
            <a:r>
              <a:rPr lang="en-US" altLang="zh-TW" dirty="0" smtClean="0"/>
              <a:t>. Since R</a:t>
            </a:r>
            <a:r>
              <a:rPr lang="en-US" altLang="zh-TW" baseline="30000" dirty="0" smtClean="0"/>
              <a:t>3</a:t>
            </a:r>
            <a:r>
              <a:rPr lang="en-US" altLang="zh-TW" dirty="0" smtClean="0"/>
              <a:t> itself is a vector space, Axioms 2, 3, 7, 8, 9, and 10 hold for all points in R</a:t>
            </a:r>
            <a:r>
              <a:rPr lang="en-US" altLang="zh-TW" baseline="30000" dirty="0" smtClean="0"/>
              <a:t>3</a:t>
            </a:r>
            <a:r>
              <a:rPr lang="en-US" altLang="zh-TW" dirty="0" smtClean="0"/>
              <a:t> and consequently for all points in the plane </a:t>
            </a:r>
            <a:r>
              <a:rPr lang="en-US" altLang="zh-TW" i="1" dirty="0" smtClean="0"/>
              <a:t>V</a:t>
            </a:r>
            <a:r>
              <a:rPr lang="en-US" altLang="zh-TW" dirty="0" smtClean="0"/>
              <a:t>. </a:t>
            </a:r>
          </a:p>
          <a:p>
            <a:pPr lvl="1" eaLnBrk="1" hangingPunct="1"/>
            <a:r>
              <a:rPr lang="en-US" altLang="zh-TW" dirty="0" smtClean="0"/>
              <a:t>We need only show that Axioms 1, 4, 5, and 6 are satisfied.</a:t>
            </a:r>
          </a:p>
        </p:txBody>
      </p:sp>
      <p:cxnSp>
        <p:nvCxnSpPr>
          <p:cNvPr id="3" name="Straight Arrow Connector 2"/>
          <p:cNvCxnSpPr/>
          <p:nvPr/>
        </p:nvCxnSpPr>
        <p:spPr>
          <a:xfrm>
            <a:off x="6400800" y="3124200"/>
            <a:ext cx="4572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495800" y="3065462"/>
            <a:ext cx="53340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029200" y="3124200"/>
            <a:ext cx="2667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600700" y="3086100"/>
            <a:ext cx="1143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12543" y="3657783"/>
            <a:ext cx="1040670" cy="553998"/>
          </a:xfrm>
          <a:prstGeom prst="rect">
            <a:avLst/>
          </a:prstGeom>
          <a:noFill/>
        </p:spPr>
        <p:txBody>
          <a:bodyPr wrap="none" rtlCol="0">
            <a:spAutoFit/>
          </a:bodyPr>
          <a:lstStyle/>
          <a:p>
            <a:r>
              <a:rPr lang="tr-TR" sz="1000" dirty="0" smtClean="0"/>
              <a:t>Diagonal of the</a:t>
            </a:r>
          </a:p>
          <a:p>
            <a:r>
              <a:rPr lang="tr-TR" sz="1000" dirty="0"/>
              <a:t>p</a:t>
            </a:r>
            <a:r>
              <a:rPr lang="tr-TR" sz="1000" dirty="0" smtClean="0"/>
              <a:t>arallelogram</a:t>
            </a:r>
          </a:p>
          <a:p>
            <a:r>
              <a:rPr lang="tr-TR" sz="1000" dirty="0"/>
              <a:t>i</a:t>
            </a:r>
            <a:r>
              <a:rPr lang="tr-TR" sz="1000" dirty="0" smtClean="0"/>
              <a:t>s on the plane</a:t>
            </a:r>
            <a:endParaRPr lang="tr-TR" sz="1000" dirty="0"/>
          </a:p>
        </p:txBody>
      </p:sp>
      <p:sp>
        <p:nvSpPr>
          <p:cNvPr id="16" name="TextBox 15"/>
          <p:cNvSpPr txBox="1"/>
          <p:nvPr/>
        </p:nvSpPr>
        <p:spPr>
          <a:xfrm>
            <a:off x="6415662" y="3648158"/>
            <a:ext cx="1359668" cy="400110"/>
          </a:xfrm>
          <a:prstGeom prst="rect">
            <a:avLst/>
          </a:prstGeom>
          <a:noFill/>
        </p:spPr>
        <p:txBody>
          <a:bodyPr wrap="none" rtlCol="0">
            <a:spAutoFit/>
          </a:bodyPr>
          <a:lstStyle/>
          <a:p>
            <a:r>
              <a:rPr lang="tr-TR" sz="1000" dirty="0" smtClean="0"/>
              <a:t>Line through</a:t>
            </a:r>
          </a:p>
          <a:p>
            <a:r>
              <a:rPr lang="tr-TR" sz="1000" dirty="0"/>
              <a:t>o</a:t>
            </a:r>
            <a:r>
              <a:rPr lang="tr-TR" sz="1000" dirty="0" smtClean="0"/>
              <a:t>rigin is on the plane</a:t>
            </a:r>
            <a:endParaRPr lang="tr-TR" sz="1000" dirty="0"/>
          </a:p>
        </p:txBody>
      </p:sp>
      <p:sp>
        <p:nvSpPr>
          <p:cNvPr id="17" name="TextBox 16"/>
          <p:cNvSpPr txBox="1"/>
          <p:nvPr/>
        </p:nvSpPr>
        <p:spPr>
          <a:xfrm>
            <a:off x="4634214" y="3997991"/>
            <a:ext cx="816249" cy="400110"/>
          </a:xfrm>
          <a:prstGeom prst="rect">
            <a:avLst/>
          </a:prstGeom>
          <a:noFill/>
        </p:spPr>
        <p:txBody>
          <a:bodyPr wrap="none" rtlCol="0">
            <a:spAutoFit/>
          </a:bodyPr>
          <a:lstStyle/>
          <a:p>
            <a:r>
              <a:rPr lang="tr-TR" sz="1000" dirty="0" smtClean="0"/>
              <a:t>Origin is </a:t>
            </a:r>
          </a:p>
          <a:p>
            <a:r>
              <a:rPr lang="tr-TR" sz="1000" dirty="0" smtClean="0"/>
              <a:t>zero vector</a:t>
            </a:r>
            <a:endParaRPr lang="tr-TR" sz="1000" dirty="0"/>
          </a:p>
        </p:txBody>
      </p:sp>
      <p:sp>
        <p:nvSpPr>
          <p:cNvPr id="18" name="TextBox 17"/>
          <p:cNvSpPr txBox="1"/>
          <p:nvPr/>
        </p:nvSpPr>
        <p:spPr>
          <a:xfrm>
            <a:off x="5439013" y="3997991"/>
            <a:ext cx="1348446" cy="400110"/>
          </a:xfrm>
          <a:prstGeom prst="rect">
            <a:avLst/>
          </a:prstGeom>
          <a:noFill/>
        </p:spPr>
        <p:txBody>
          <a:bodyPr wrap="none" rtlCol="0">
            <a:spAutoFit/>
          </a:bodyPr>
          <a:lstStyle/>
          <a:p>
            <a:r>
              <a:rPr lang="tr-TR" sz="1000" dirty="0" smtClean="0"/>
              <a:t>Symmetric image</a:t>
            </a:r>
          </a:p>
          <a:p>
            <a:r>
              <a:rPr lang="tr-TR" sz="1000" dirty="0" smtClean="0"/>
              <a:t>wrt origin is negative</a:t>
            </a:r>
            <a:endParaRPr lang="tr-TR" sz="1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D04B19DA-5EAB-4985-9E37-919E0E6D57DC}"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3379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D4AE074D-0CBC-40AB-9CD2-073AD1C93A10}" type="slidenum">
              <a:rPr kumimoji="0" lang="en-US" altLang="zh-TW" sz="1200">
                <a:latin typeface="Garamond" panose="02020404030301010803" pitchFamily="18" charset="0"/>
              </a:rPr>
              <a:pPr>
                <a:spcBef>
                  <a:spcPct val="0"/>
                </a:spcBef>
                <a:buClrTx/>
                <a:buSzTx/>
                <a:buFontTx/>
                <a:buNone/>
              </a:pPr>
              <a:t>15</a:t>
            </a:fld>
            <a:endParaRPr kumimoji="0" lang="en-US" altLang="zh-TW" sz="1200">
              <a:latin typeface="Garamond" panose="02020404030301010803" pitchFamily="18" charset="0"/>
            </a:endParaRPr>
          </a:p>
        </p:txBody>
      </p:sp>
      <p:sp>
        <p:nvSpPr>
          <p:cNvPr id="33797" name="Rectangle 2"/>
          <p:cNvSpPr>
            <a:spLocks noGrp="1" noChangeArrowheads="1"/>
          </p:cNvSpPr>
          <p:nvPr>
            <p:ph type="title"/>
          </p:nvPr>
        </p:nvSpPr>
        <p:spPr/>
        <p:txBody>
          <a:bodyPr/>
          <a:lstStyle/>
          <a:p>
            <a:pPr eaLnBrk="1" hangingPunct="1"/>
            <a:r>
              <a:rPr lang="en-US" altLang="zh-TW" sz="4400" smtClean="0"/>
              <a:t>5-1 Example 7 </a:t>
            </a:r>
            <a:r>
              <a:rPr lang="en-US" altLang="zh-TW" sz="3600" smtClean="0"/>
              <a:t>(The Zero Vector Space)</a:t>
            </a:r>
          </a:p>
        </p:txBody>
      </p:sp>
      <p:sp>
        <p:nvSpPr>
          <p:cNvPr id="33798" name="Rectangle 3"/>
          <p:cNvSpPr>
            <a:spLocks noGrp="1" noChangeArrowheads="1"/>
          </p:cNvSpPr>
          <p:nvPr>
            <p:ph type="body" idx="1"/>
          </p:nvPr>
        </p:nvSpPr>
        <p:spPr>
          <a:xfrm>
            <a:off x="457200" y="1143000"/>
            <a:ext cx="8229600" cy="4987925"/>
          </a:xfrm>
        </p:spPr>
        <p:txBody>
          <a:bodyPr/>
          <a:lstStyle/>
          <a:p>
            <a:pPr eaLnBrk="1" hangingPunct="1"/>
            <a:r>
              <a:rPr lang="en-US" altLang="zh-TW" smtClean="0"/>
              <a:t>Let </a:t>
            </a:r>
            <a:r>
              <a:rPr lang="en-US" altLang="zh-TW" i="1" smtClean="0"/>
              <a:t>V</a:t>
            </a:r>
            <a:r>
              <a:rPr lang="en-US" altLang="zh-TW" smtClean="0"/>
              <a:t> consist of </a:t>
            </a:r>
            <a:r>
              <a:rPr lang="en-US" altLang="zh-TW" i="1" smtClean="0"/>
              <a:t>a si</a:t>
            </a:r>
            <a:r>
              <a:rPr lang="tr-TR" altLang="zh-TW" i="1" smtClean="0"/>
              <a:t>ng</a:t>
            </a:r>
            <a:r>
              <a:rPr lang="en-US" altLang="zh-TW" i="1" smtClean="0"/>
              <a:t>le object</a:t>
            </a:r>
            <a:r>
              <a:rPr lang="en-US" altLang="zh-TW" smtClean="0"/>
              <a:t>, which we denote by </a:t>
            </a:r>
            <a:r>
              <a:rPr lang="en-US" altLang="zh-TW" b="1" smtClean="0"/>
              <a:t>0</a:t>
            </a:r>
            <a:r>
              <a:rPr lang="en-US" altLang="zh-TW" smtClean="0"/>
              <a:t>, and define  </a:t>
            </a:r>
            <a:r>
              <a:rPr lang="en-US" altLang="zh-TW" b="1" smtClean="0"/>
              <a:t>0</a:t>
            </a:r>
            <a:r>
              <a:rPr lang="en-US" altLang="zh-TW" smtClean="0"/>
              <a:t> + </a:t>
            </a:r>
            <a:r>
              <a:rPr lang="en-US" altLang="zh-TW" b="1" smtClean="0"/>
              <a:t>0</a:t>
            </a:r>
            <a:r>
              <a:rPr lang="en-US" altLang="zh-TW" smtClean="0"/>
              <a:t> = </a:t>
            </a:r>
            <a:r>
              <a:rPr lang="en-US" altLang="zh-TW" b="1" smtClean="0"/>
              <a:t>0</a:t>
            </a:r>
            <a:r>
              <a:rPr lang="en-US" altLang="zh-TW" smtClean="0"/>
              <a:t>  and </a:t>
            </a:r>
            <a:r>
              <a:rPr lang="en-US" altLang="zh-TW" i="1" smtClean="0"/>
              <a:t>k </a:t>
            </a:r>
            <a:r>
              <a:rPr lang="en-US" altLang="zh-TW" b="1" smtClean="0"/>
              <a:t>0</a:t>
            </a:r>
            <a:r>
              <a:rPr lang="en-US" altLang="zh-TW" smtClean="0"/>
              <a:t> = </a:t>
            </a:r>
            <a:r>
              <a:rPr lang="en-US" altLang="zh-TW" b="1" smtClean="0"/>
              <a:t>0</a:t>
            </a:r>
            <a:r>
              <a:rPr lang="en-US" altLang="zh-TW" smtClean="0"/>
              <a:t> for all scalars </a:t>
            </a:r>
            <a:r>
              <a:rPr lang="en-US" altLang="zh-TW" i="1" smtClean="0"/>
              <a:t>k</a:t>
            </a:r>
            <a:r>
              <a:rPr lang="en-US" altLang="zh-TW" smtClean="0"/>
              <a:t>. </a:t>
            </a:r>
          </a:p>
          <a:p>
            <a:pPr eaLnBrk="1" hangingPunct="1"/>
            <a:r>
              <a:rPr lang="en-US" altLang="zh-TW" smtClean="0"/>
              <a:t>We called this the </a:t>
            </a:r>
            <a:r>
              <a:rPr lang="en-US" altLang="zh-TW" smtClean="0">
                <a:solidFill>
                  <a:srgbClr val="FF0000"/>
                </a:solidFill>
              </a:rPr>
              <a:t>zero vector space</a:t>
            </a:r>
            <a:r>
              <a:rPr lang="en-US" altLang="zh-TW" smtClean="0"/>
              <a:t>.</a:t>
            </a:r>
            <a:endParaRPr lang="zh-TW" alt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C8762FD9-FDAA-48F8-B605-E1B384522048}"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3584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DBD3AB7D-EC7D-45D4-9BF2-F0E6CB95207F}" type="slidenum">
              <a:rPr kumimoji="0" lang="en-US" altLang="zh-TW" sz="1200">
                <a:latin typeface="Garamond" panose="02020404030301010803" pitchFamily="18" charset="0"/>
              </a:rPr>
              <a:pPr>
                <a:spcBef>
                  <a:spcPct val="0"/>
                </a:spcBef>
                <a:buClrTx/>
                <a:buSzTx/>
                <a:buFontTx/>
                <a:buNone/>
              </a:pPr>
              <a:t>16</a:t>
            </a:fld>
            <a:endParaRPr kumimoji="0" lang="en-US" altLang="zh-TW" sz="1200">
              <a:latin typeface="Garamond" panose="02020404030301010803" pitchFamily="18" charset="0"/>
            </a:endParaRPr>
          </a:p>
        </p:txBody>
      </p:sp>
      <p:sp>
        <p:nvSpPr>
          <p:cNvPr id="35845" name="Rectangle 2"/>
          <p:cNvSpPr>
            <a:spLocks noGrp="1" noChangeArrowheads="1"/>
          </p:cNvSpPr>
          <p:nvPr>
            <p:ph type="title"/>
          </p:nvPr>
        </p:nvSpPr>
        <p:spPr/>
        <p:txBody>
          <a:bodyPr/>
          <a:lstStyle/>
          <a:p>
            <a:pPr eaLnBrk="1" hangingPunct="1"/>
            <a:r>
              <a:rPr lang="en-US" altLang="zh-TW" smtClean="0"/>
              <a:t>Theorem 5.1.1</a:t>
            </a:r>
          </a:p>
        </p:txBody>
      </p:sp>
      <p:sp>
        <p:nvSpPr>
          <p:cNvPr id="35846" name="Rectangle 3"/>
          <p:cNvSpPr>
            <a:spLocks noGrp="1" noChangeArrowheads="1"/>
          </p:cNvSpPr>
          <p:nvPr>
            <p:ph type="body" idx="1"/>
          </p:nvPr>
        </p:nvSpPr>
        <p:spPr>
          <a:xfrm>
            <a:off x="457200" y="1219200"/>
            <a:ext cx="8229600" cy="4911725"/>
          </a:xfrm>
        </p:spPr>
        <p:txBody>
          <a:bodyPr/>
          <a:lstStyle/>
          <a:p>
            <a:pPr marL="495300" indent="-495300" eaLnBrk="1" hangingPunct="1"/>
            <a:r>
              <a:rPr lang="en-US" altLang="zh-TW" smtClean="0"/>
              <a:t>Let </a:t>
            </a:r>
            <a:r>
              <a:rPr lang="en-US" altLang="zh-TW" i="1" smtClean="0"/>
              <a:t>V</a:t>
            </a:r>
            <a:r>
              <a:rPr lang="en-US" altLang="zh-TW" smtClean="0"/>
              <a:t> be a vector space, </a:t>
            </a:r>
            <a:r>
              <a:rPr lang="en-US" altLang="zh-TW" b="1" smtClean="0"/>
              <a:t>u</a:t>
            </a:r>
            <a:r>
              <a:rPr lang="en-US" altLang="zh-TW" smtClean="0"/>
              <a:t> be a vector in </a:t>
            </a:r>
            <a:r>
              <a:rPr lang="en-US" altLang="zh-TW" i="1" smtClean="0"/>
              <a:t>V</a:t>
            </a:r>
            <a:r>
              <a:rPr lang="en-US" altLang="zh-TW" smtClean="0"/>
              <a:t>, and </a:t>
            </a:r>
            <a:r>
              <a:rPr lang="en-US" altLang="zh-TW" i="1" smtClean="0"/>
              <a:t>k</a:t>
            </a:r>
            <a:r>
              <a:rPr lang="en-US" altLang="zh-TW" smtClean="0"/>
              <a:t> a scalar; then:</a:t>
            </a:r>
          </a:p>
          <a:p>
            <a:pPr marL="763588" lvl="1" indent="-419100" eaLnBrk="1" hangingPunct="1"/>
            <a:r>
              <a:rPr lang="en-US" altLang="zh-TW" sz="2600" smtClean="0"/>
              <a:t>0 </a:t>
            </a:r>
            <a:r>
              <a:rPr lang="en-US" altLang="zh-TW" sz="2600" b="1" smtClean="0"/>
              <a:t>u</a:t>
            </a:r>
            <a:r>
              <a:rPr lang="en-US" altLang="zh-TW" sz="2600" smtClean="0"/>
              <a:t> = </a:t>
            </a:r>
            <a:r>
              <a:rPr lang="en-US" altLang="zh-TW" sz="2600" b="1" smtClean="0"/>
              <a:t>0</a:t>
            </a:r>
          </a:p>
          <a:p>
            <a:pPr marL="763588" lvl="1" indent="-419100" eaLnBrk="1" hangingPunct="1"/>
            <a:r>
              <a:rPr lang="en-US" altLang="zh-TW" sz="2600" i="1" smtClean="0"/>
              <a:t>k </a:t>
            </a:r>
            <a:r>
              <a:rPr lang="en-US" altLang="zh-TW" sz="2600" b="1" smtClean="0"/>
              <a:t>0</a:t>
            </a:r>
            <a:r>
              <a:rPr lang="en-US" altLang="zh-TW" sz="2600" smtClean="0"/>
              <a:t> = </a:t>
            </a:r>
            <a:r>
              <a:rPr lang="en-US" altLang="zh-TW" sz="2600" b="1" smtClean="0"/>
              <a:t>0</a:t>
            </a:r>
          </a:p>
          <a:p>
            <a:pPr marL="763588" lvl="1" indent="-419100" eaLnBrk="1" hangingPunct="1"/>
            <a:r>
              <a:rPr lang="en-US" altLang="zh-TW" sz="2600" smtClean="0"/>
              <a:t>(-1) </a:t>
            </a:r>
            <a:r>
              <a:rPr lang="en-US" altLang="zh-TW" sz="2600" b="1" smtClean="0"/>
              <a:t>u</a:t>
            </a:r>
            <a:r>
              <a:rPr lang="en-US" altLang="zh-TW" sz="2600" smtClean="0"/>
              <a:t> = -</a:t>
            </a:r>
            <a:r>
              <a:rPr lang="en-US" altLang="zh-TW" sz="2600" b="1" smtClean="0"/>
              <a:t>u</a:t>
            </a:r>
            <a:endParaRPr lang="en-US" altLang="zh-TW" sz="2600" smtClean="0"/>
          </a:p>
          <a:p>
            <a:pPr marL="763588" lvl="1" indent="-419100" eaLnBrk="1" hangingPunct="1"/>
            <a:r>
              <a:rPr lang="en-US" altLang="zh-TW" sz="2600" smtClean="0"/>
              <a:t>If </a:t>
            </a:r>
            <a:r>
              <a:rPr lang="en-US" altLang="zh-TW" sz="2600" i="1" smtClean="0"/>
              <a:t>k </a:t>
            </a:r>
            <a:r>
              <a:rPr lang="en-US" altLang="zh-TW" sz="2600" b="1" smtClean="0"/>
              <a:t>u</a:t>
            </a:r>
            <a:r>
              <a:rPr lang="en-US" altLang="zh-TW" sz="2600" smtClean="0"/>
              <a:t> = </a:t>
            </a:r>
            <a:r>
              <a:rPr lang="en-US" altLang="zh-TW" sz="2600" b="1" smtClean="0"/>
              <a:t>0</a:t>
            </a:r>
            <a:r>
              <a:rPr lang="en-US" altLang="zh-TW" sz="2600" smtClean="0"/>
              <a:t> , then </a:t>
            </a:r>
            <a:r>
              <a:rPr lang="en-US" altLang="zh-TW" sz="2600" i="1" smtClean="0"/>
              <a:t>k</a:t>
            </a:r>
            <a:r>
              <a:rPr lang="en-US" altLang="zh-TW" sz="2600" smtClean="0"/>
              <a:t> = 0 or </a:t>
            </a:r>
            <a:r>
              <a:rPr lang="en-US" altLang="zh-TW" sz="2600" b="1" smtClean="0"/>
              <a:t>u</a:t>
            </a:r>
            <a:r>
              <a:rPr lang="en-US" altLang="zh-TW" sz="2600" smtClean="0"/>
              <a:t> = </a:t>
            </a:r>
            <a:r>
              <a:rPr lang="en-US" altLang="zh-TW" sz="2600" b="1" smtClean="0"/>
              <a:t>0</a:t>
            </a:r>
            <a:r>
              <a:rPr lang="en-US" altLang="zh-TW" sz="2600" smtClean="0"/>
              <a:t>.</a:t>
            </a:r>
            <a:endParaRPr lang="zh-TW" altLang="en-US" sz="26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681A03EF-93B3-4B60-9248-204A099197AF}"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3789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F3D631D0-388E-40DC-BD1E-03DAB9A3C7C1}" type="slidenum">
              <a:rPr kumimoji="0" lang="en-US" altLang="zh-TW" sz="1200">
                <a:latin typeface="Garamond" panose="02020404030301010803" pitchFamily="18" charset="0"/>
              </a:rPr>
              <a:pPr>
                <a:spcBef>
                  <a:spcPct val="0"/>
                </a:spcBef>
                <a:buClrTx/>
                <a:buSzTx/>
                <a:buFontTx/>
                <a:buNone/>
              </a:pPr>
              <a:t>17</a:t>
            </a:fld>
            <a:endParaRPr kumimoji="0" lang="en-US" altLang="zh-TW" sz="1200">
              <a:latin typeface="Garamond" panose="02020404030301010803" pitchFamily="18" charset="0"/>
            </a:endParaRPr>
          </a:p>
        </p:txBody>
      </p:sp>
      <p:sp>
        <p:nvSpPr>
          <p:cNvPr id="37893" name="Rectangle 2"/>
          <p:cNvSpPr>
            <a:spLocks noGrp="1" noChangeArrowheads="1"/>
          </p:cNvSpPr>
          <p:nvPr>
            <p:ph type="title"/>
          </p:nvPr>
        </p:nvSpPr>
        <p:spPr/>
        <p:txBody>
          <a:bodyPr/>
          <a:lstStyle/>
          <a:p>
            <a:pPr eaLnBrk="1" hangingPunct="1"/>
            <a:r>
              <a:rPr lang="en-US" altLang="zh-TW" smtClean="0"/>
              <a:t>Chapter Content</a:t>
            </a:r>
          </a:p>
        </p:txBody>
      </p:sp>
      <p:sp>
        <p:nvSpPr>
          <p:cNvPr id="37894" name="Rectangle 3"/>
          <p:cNvSpPr>
            <a:spLocks noGrp="1" noChangeArrowheads="1"/>
          </p:cNvSpPr>
          <p:nvPr>
            <p:ph type="body" idx="1"/>
          </p:nvPr>
        </p:nvSpPr>
        <p:spPr/>
        <p:txBody>
          <a:bodyPr/>
          <a:lstStyle/>
          <a:p>
            <a:pPr eaLnBrk="1" hangingPunct="1"/>
            <a:r>
              <a:rPr lang="en-US" altLang="zh-TW" smtClean="0"/>
              <a:t>Real Vector Spaces</a:t>
            </a:r>
          </a:p>
          <a:p>
            <a:pPr eaLnBrk="1" hangingPunct="1"/>
            <a:r>
              <a:rPr lang="en-US" altLang="zh-TW" smtClean="0">
                <a:solidFill>
                  <a:srgbClr val="FF0000"/>
                </a:solidFill>
              </a:rPr>
              <a:t>Subspaces</a:t>
            </a:r>
          </a:p>
          <a:p>
            <a:pPr eaLnBrk="1" hangingPunct="1"/>
            <a:r>
              <a:rPr lang="en-US" altLang="zh-TW" smtClean="0"/>
              <a:t>Linear Independence</a:t>
            </a:r>
          </a:p>
          <a:p>
            <a:pPr eaLnBrk="1" hangingPunct="1"/>
            <a:r>
              <a:rPr lang="en-US" altLang="zh-TW" smtClean="0"/>
              <a:t>Basis and Dimension</a:t>
            </a:r>
          </a:p>
          <a:p>
            <a:pPr eaLnBrk="1" hangingPunct="1"/>
            <a:r>
              <a:rPr lang="en-US" altLang="zh-TW" smtClean="0"/>
              <a:t>Row Space, Column Space, and Nullspace</a:t>
            </a:r>
          </a:p>
          <a:p>
            <a:pPr eaLnBrk="1" hangingPunct="1"/>
            <a:r>
              <a:rPr lang="en-US" altLang="zh-TW" smtClean="0"/>
              <a:t>Rank and Nullity</a:t>
            </a:r>
          </a:p>
          <a:p>
            <a:pPr eaLnBrk="1" hangingPunct="1"/>
            <a:endParaRPr lang="zh-TW" altLang="en-US" i="1" baseline="300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FA91AE07-22A5-4885-8E39-D8F79A5AD9F7}"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3994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61CF58A5-1832-493A-B20D-331B9C2F134F}" type="slidenum">
              <a:rPr kumimoji="0" lang="en-US" altLang="zh-TW" sz="1200">
                <a:latin typeface="Garamond" panose="02020404030301010803" pitchFamily="18" charset="0"/>
              </a:rPr>
              <a:pPr>
                <a:spcBef>
                  <a:spcPct val="0"/>
                </a:spcBef>
                <a:buClrTx/>
                <a:buSzTx/>
                <a:buFontTx/>
                <a:buNone/>
              </a:pPr>
              <a:t>18</a:t>
            </a:fld>
            <a:endParaRPr kumimoji="0" lang="en-US" altLang="zh-TW" sz="1200">
              <a:latin typeface="Garamond" panose="02020404030301010803" pitchFamily="18" charset="0"/>
            </a:endParaRPr>
          </a:p>
        </p:txBody>
      </p:sp>
      <p:sp>
        <p:nvSpPr>
          <p:cNvPr id="39941" name="Rectangle 2"/>
          <p:cNvSpPr>
            <a:spLocks noGrp="1" noChangeArrowheads="1"/>
          </p:cNvSpPr>
          <p:nvPr>
            <p:ph type="title"/>
          </p:nvPr>
        </p:nvSpPr>
        <p:spPr/>
        <p:txBody>
          <a:bodyPr/>
          <a:lstStyle/>
          <a:p>
            <a:pPr eaLnBrk="1" hangingPunct="1"/>
            <a:r>
              <a:rPr lang="en-US" altLang="zh-TW" smtClean="0"/>
              <a:t>5-2 Subspaces</a:t>
            </a:r>
          </a:p>
        </p:txBody>
      </p:sp>
      <p:sp>
        <p:nvSpPr>
          <p:cNvPr id="39942" name="Rectangle 3"/>
          <p:cNvSpPr>
            <a:spLocks noGrp="1" noChangeArrowheads="1"/>
          </p:cNvSpPr>
          <p:nvPr>
            <p:ph type="body" idx="1"/>
          </p:nvPr>
        </p:nvSpPr>
        <p:spPr>
          <a:xfrm>
            <a:off x="228600" y="1066800"/>
            <a:ext cx="8686800" cy="5064125"/>
          </a:xfrm>
        </p:spPr>
        <p:txBody>
          <a:bodyPr/>
          <a:lstStyle/>
          <a:p>
            <a:pPr marL="398463" indent="-381000" eaLnBrk="1" hangingPunct="1"/>
            <a:r>
              <a:rPr lang="en-US" altLang="zh-TW" sz="2200" dirty="0" smtClean="0"/>
              <a:t>A </a:t>
            </a:r>
            <a:r>
              <a:rPr lang="en-US" altLang="zh-TW" sz="2200" u="sng" dirty="0" smtClean="0"/>
              <a:t>subset</a:t>
            </a:r>
            <a:r>
              <a:rPr lang="en-US" altLang="zh-TW" sz="2200" dirty="0" smtClean="0"/>
              <a:t> </a:t>
            </a:r>
            <a:r>
              <a:rPr lang="en-US" altLang="zh-TW" sz="2200" i="1" dirty="0" smtClean="0"/>
              <a:t>W</a:t>
            </a:r>
            <a:r>
              <a:rPr lang="en-US" altLang="zh-TW" sz="2200" dirty="0" smtClean="0"/>
              <a:t> of a vector space </a:t>
            </a:r>
            <a:r>
              <a:rPr lang="en-US" altLang="zh-TW" sz="2200" i="1" dirty="0" smtClean="0"/>
              <a:t>V</a:t>
            </a:r>
            <a:r>
              <a:rPr lang="en-US" altLang="zh-TW" sz="2200" dirty="0" smtClean="0"/>
              <a:t> is called a </a:t>
            </a:r>
            <a:r>
              <a:rPr lang="en-US" altLang="zh-TW" sz="2200" dirty="0" smtClean="0">
                <a:solidFill>
                  <a:srgbClr val="FF0000"/>
                </a:solidFill>
              </a:rPr>
              <a:t>subspace</a:t>
            </a:r>
            <a:r>
              <a:rPr lang="en-US" altLang="zh-TW" sz="2200" dirty="0" smtClean="0"/>
              <a:t> of </a:t>
            </a:r>
            <a:r>
              <a:rPr lang="en-US" altLang="zh-TW" sz="2200" i="1" dirty="0" smtClean="0"/>
              <a:t>V</a:t>
            </a:r>
            <a:r>
              <a:rPr lang="en-US" altLang="zh-TW" sz="2200" dirty="0" smtClean="0"/>
              <a:t> if </a:t>
            </a:r>
            <a:r>
              <a:rPr lang="en-US" altLang="zh-TW" sz="2200" i="1" dirty="0" smtClean="0"/>
              <a:t>W</a:t>
            </a:r>
            <a:r>
              <a:rPr lang="en-US" altLang="zh-TW" sz="2200" dirty="0" smtClean="0"/>
              <a:t> is itself a vector space </a:t>
            </a:r>
            <a:r>
              <a:rPr lang="en-US" altLang="zh-TW" sz="2200" u="sng" dirty="0" smtClean="0"/>
              <a:t>under the addition and scalar multiplication defined on </a:t>
            </a:r>
            <a:r>
              <a:rPr lang="en-US" altLang="zh-TW" sz="2200" i="1" u="sng" dirty="0" smtClean="0"/>
              <a:t>V</a:t>
            </a:r>
            <a:r>
              <a:rPr lang="en-US" altLang="zh-TW" sz="2200" dirty="0" smtClean="0"/>
              <a:t>.</a:t>
            </a:r>
          </a:p>
          <a:p>
            <a:pPr marL="398463" indent="-381000" eaLnBrk="1" hangingPunct="1"/>
            <a:endParaRPr lang="en-US" altLang="zh-TW" sz="2200" dirty="0" smtClean="0"/>
          </a:p>
          <a:p>
            <a:pPr marL="398463" indent="-381000" eaLnBrk="1" hangingPunct="1"/>
            <a:r>
              <a:rPr lang="en-US" altLang="zh-TW" sz="2400" dirty="0" smtClean="0">
                <a:solidFill>
                  <a:srgbClr val="CC0000"/>
                </a:solidFill>
              </a:rPr>
              <a:t>Theorem 5.2.1</a:t>
            </a:r>
            <a:r>
              <a:rPr lang="tr-TR" altLang="zh-TW" sz="2400" dirty="0" smtClean="0">
                <a:solidFill>
                  <a:srgbClr val="CC0000"/>
                </a:solidFill>
              </a:rPr>
              <a:t> </a:t>
            </a:r>
          </a:p>
          <a:p>
            <a:pPr marL="725488" lvl="1" indent="-381000" eaLnBrk="1" hangingPunct="1"/>
            <a:r>
              <a:rPr lang="en-US" altLang="zh-TW" dirty="0" smtClean="0"/>
              <a:t>If </a:t>
            </a:r>
            <a:r>
              <a:rPr lang="en-US" altLang="zh-TW" i="1" dirty="0" smtClean="0"/>
              <a:t>W</a:t>
            </a:r>
            <a:r>
              <a:rPr lang="en-US" altLang="zh-TW" dirty="0" smtClean="0"/>
              <a:t> is a set of one or more vectors from a vector space </a:t>
            </a:r>
            <a:r>
              <a:rPr lang="en-US" altLang="zh-TW" i="1" dirty="0" smtClean="0"/>
              <a:t>V</a:t>
            </a:r>
            <a:r>
              <a:rPr lang="en-US" altLang="zh-TW" dirty="0" smtClean="0"/>
              <a:t>, then </a:t>
            </a:r>
            <a:r>
              <a:rPr lang="en-US" altLang="zh-TW" i="1" dirty="0" smtClean="0"/>
              <a:t>W</a:t>
            </a:r>
            <a:r>
              <a:rPr lang="en-US" altLang="zh-TW" dirty="0" smtClean="0"/>
              <a:t> is a subspace of </a:t>
            </a:r>
            <a:r>
              <a:rPr lang="en-US" altLang="zh-TW" i="1" dirty="0" smtClean="0"/>
              <a:t>V</a:t>
            </a:r>
            <a:r>
              <a:rPr lang="en-US" altLang="zh-TW" dirty="0" smtClean="0"/>
              <a:t> </a:t>
            </a:r>
            <a:r>
              <a:rPr lang="en-US" altLang="zh-TW" u="sng" dirty="0" smtClean="0"/>
              <a:t>if and only if</a:t>
            </a:r>
            <a:r>
              <a:rPr lang="en-US" altLang="zh-TW" dirty="0" smtClean="0"/>
              <a:t> the following conditions hold:</a:t>
            </a:r>
          </a:p>
          <a:p>
            <a:pPr lvl="2" eaLnBrk="1" hangingPunct="1">
              <a:buSzTx/>
              <a:buFont typeface="Wingdings" panose="05000000000000000000" pitchFamily="2" charset="2"/>
              <a:buAutoNum type="alphaLcParenR"/>
            </a:pPr>
            <a:r>
              <a:rPr lang="en-US" altLang="zh-TW" sz="2200" dirty="0" smtClean="0"/>
              <a:t>If </a:t>
            </a:r>
            <a:r>
              <a:rPr lang="en-US" altLang="zh-TW" sz="2200" b="1" dirty="0" smtClean="0"/>
              <a:t>u</a:t>
            </a:r>
            <a:r>
              <a:rPr lang="en-US" altLang="zh-TW" sz="2200" dirty="0" smtClean="0"/>
              <a:t> and </a:t>
            </a:r>
            <a:r>
              <a:rPr lang="en-US" altLang="zh-TW" sz="2200" b="1" dirty="0" smtClean="0"/>
              <a:t>v</a:t>
            </a:r>
            <a:r>
              <a:rPr lang="en-US" altLang="zh-TW" sz="2200" dirty="0" smtClean="0"/>
              <a:t> are vectors in </a:t>
            </a:r>
            <a:r>
              <a:rPr lang="en-US" altLang="zh-TW" sz="2200" i="1" dirty="0" smtClean="0"/>
              <a:t>W</a:t>
            </a:r>
            <a:r>
              <a:rPr lang="en-US" altLang="zh-TW" sz="2200" dirty="0" smtClean="0"/>
              <a:t>, then </a:t>
            </a:r>
            <a:r>
              <a:rPr lang="en-US" altLang="zh-TW" sz="2200" b="1" u="sng" dirty="0" smtClean="0"/>
              <a:t>u </a:t>
            </a:r>
            <a:r>
              <a:rPr lang="en-US" altLang="zh-TW" sz="2200" u="sng" dirty="0" smtClean="0"/>
              <a:t>+ </a:t>
            </a:r>
            <a:r>
              <a:rPr lang="en-US" altLang="zh-TW" sz="2200" b="1" u="sng" dirty="0" smtClean="0"/>
              <a:t>v</a:t>
            </a:r>
            <a:r>
              <a:rPr lang="en-US" altLang="zh-TW" sz="2200" u="sng" dirty="0" smtClean="0"/>
              <a:t> is in </a:t>
            </a:r>
            <a:r>
              <a:rPr lang="en-US" altLang="zh-TW" sz="2200" i="1" u="sng" dirty="0" smtClean="0"/>
              <a:t>W</a:t>
            </a:r>
            <a:r>
              <a:rPr lang="en-US" altLang="zh-TW" sz="2200" dirty="0" smtClean="0"/>
              <a:t>.</a:t>
            </a:r>
          </a:p>
          <a:p>
            <a:pPr lvl="2" eaLnBrk="1" hangingPunct="1">
              <a:buSzTx/>
              <a:buFont typeface="Wingdings" panose="05000000000000000000" pitchFamily="2" charset="2"/>
              <a:buAutoNum type="alphaLcParenR"/>
            </a:pPr>
            <a:r>
              <a:rPr lang="en-US" altLang="zh-TW" sz="2200" dirty="0" smtClean="0"/>
              <a:t>If </a:t>
            </a:r>
            <a:r>
              <a:rPr lang="en-US" altLang="zh-TW" sz="2200" i="1" dirty="0" smtClean="0"/>
              <a:t>k</a:t>
            </a:r>
            <a:r>
              <a:rPr lang="en-US" altLang="zh-TW" sz="2200" dirty="0" smtClean="0"/>
              <a:t> is any scalar and </a:t>
            </a:r>
            <a:r>
              <a:rPr lang="en-US" altLang="zh-TW" sz="2200" b="1" dirty="0" smtClean="0"/>
              <a:t>u</a:t>
            </a:r>
            <a:r>
              <a:rPr lang="en-US" altLang="zh-TW" sz="2200" dirty="0" smtClean="0"/>
              <a:t> is any vector in </a:t>
            </a:r>
            <a:r>
              <a:rPr lang="en-US" altLang="zh-TW" sz="2200" i="1" dirty="0" smtClean="0"/>
              <a:t>W</a:t>
            </a:r>
            <a:r>
              <a:rPr lang="en-US" altLang="zh-TW" sz="2200" dirty="0" smtClean="0"/>
              <a:t> , then </a:t>
            </a:r>
            <a:r>
              <a:rPr lang="en-US" altLang="zh-TW" sz="2200" i="1" u="sng" dirty="0" err="1" smtClean="0"/>
              <a:t>k</a:t>
            </a:r>
            <a:r>
              <a:rPr lang="en-US" altLang="zh-TW" sz="2200" b="1" u="sng" dirty="0" err="1" smtClean="0"/>
              <a:t>u</a:t>
            </a:r>
            <a:r>
              <a:rPr lang="en-US" altLang="zh-TW" sz="2200" u="sng" dirty="0" smtClean="0"/>
              <a:t> is in </a:t>
            </a:r>
            <a:r>
              <a:rPr lang="en-US" altLang="zh-TW" sz="2200" i="1" u="sng" dirty="0" smtClean="0"/>
              <a:t>W</a:t>
            </a:r>
            <a:r>
              <a:rPr lang="en-US" altLang="zh-TW" sz="2200" dirty="0" smtClean="0"/>
              <a:t>.</a:t>
            </a:r>
          </a:p>
          <a:p>
            <a:pPr lvl="2" eaLnBrk="1" hangingPunct="1">
              <a:buSzTx/>
              <a:buFont typeface="Wingdings" panose="05000000000000000000" pitchFamily="2" charset="2"/>
              <a:buAutoNum type="alphaLcParenR"/>
            </a:pPr>
            <a:endParaRPr lang="en-US" altLang="zh-TW" sz="1800" dirty="0" smtClean="0"/>
          </a:p>
          <a:p>
            <a:pPr marL="725488" lvl="1" indent="-381000" eaLnBrk="1" hangingPunct="1"/>
            <a:r>
              <a:rPr lang="en-US" altLang="zh-TW" sz="1800" dirty="0" smtClean="0"/>
              <a:t>Remark</a:t>
            </a:r>
          </a:p>
          <a:p>
            <a:pPr marL="1077913" lvl="2" indent="-381000" eaLnBrk="1" hangingPunct="1"/>
            <a:r>
              <a:rPr lang="en-US" altLang="zh-TW" b="1" i="1" dirty="0" smtClean="0"/>
              <a:t>W</a:t>
            </a:r>
            <a:r>
              <a:rPr lang="en-US" altLang="zh-TW" dirty="0" smtClean="0"/>
              <a:t> is a subspace of </a:t>
            </a:r>
            <a:r>
              <a:rPr lang="en-US" altLang="zh-TW" b="1" i="1" dirty="0" smtClean="0"/>
              <a:t>V</a:t>
            </a:r>
            <a:r>
              <a:rPr lang="en-US" altLang="zh-TW" dirty="0" smtClean="0"/>
              <a:t> if and only if </a:t>
            </a:r>
            <a:r>
              <a:rPr lang="en-US" altLang="zh-TW" b="1" i="1" dirty="0" smtClean="0"/>
              <a:t>W</a:t>
            </a:r>
            <a:r>
              <a:rPr lang="en-US" altLang="zh-TW" dirty="0" smtClean="0"/>
              <a:t> is a </a:t>
            </a:r>
            <a:r>
              <a:rPr lang="en-US" altLang="zh-TW" dirty="0" smtClean="0">
                <a:solidFill>
                  <a:srgbClr val="FF0000"/>
                </a:solidFill>
              </a:rPr>
              <a:t>closed under addition </a:t>
            </a:r>
            <a:r>
              <a:rPr lang="en-US" altLang="zh-TW" dirty="0" smtClean="0"/>
              <a:t>(condition (a)) and </a:t>
            </a:r>
            <a:r>
              <a:rPr lang="en-US" altLang="zh-TW" dirty="0" smtClean="0">
                <a:solidFill>
                  <a:srgbClr val="FF0000"/>
                </a:solidFill>
              </a:rPr>
              <a:t>closed under scalar multiplication</a:t>
            </a:r>
            <a:r>
              <a:rPr lang="en-US" altLang="zh-TW" dirty="0" smtClean="0">
                <a:solidFill>
                  <a:schemeClr val="hlink"/>
                </a:solidFill>
              </a:rPr>
              <a:t> </a:t>
            </a:r>
            <a:r>
              <a:rPr lang="en-US" altLang="zh-TW" dirty="0" smtClean="0"/>
              <a:t>(condition (b)).</a:t>
            </a:r>
            <a:endParaRPr lang="tr-TR" altLang="zh-TW" dirty="0" smtClean="0"/>
          </a:p>
          <a:p>
            <a:pPr marL="1077913" lvl="2" indent="-381000" eaLnBrk="1" hangingPunct="1"/>
            <a:r>
              <a:rPr lang="tr-TR" altLang="zh-TW" dirty="0" smtClean="0"/>
              <a:t>Hence, one needs </a:t>
            </a:r>
            <a:r>
              <a:rPr lang="tr-TR" altLang="zh-TW" dirty="0"/>
              <a:t>to check only two of the 10 </a:t>
            </a:r>
            <a:r>
              <a:rPr lang="tr-TR" altLang="zh-TW" dirty="0" smtClean="0"/>
              <a:t>axioms! The rest hold since </a:t>
            </a:r>
            <a:r>
              <a:rPr lang="tr-TR" altLang="zh-TW" b="1" i="1" dirty="0" smtClean="0"/>
              <a:t>V</a:t>
            </a:r>
            <a:r>
              <a:rPr lang="tr-TR" altLang="zh-TW" dirty="0" smtClean="0"/>
              <a:t> is a vector space and </a:t>
            </a:r>
            <a:r>
              <a:rPr lang="tr-TR" altLang="zh-TW" b="1" i="1" dirty="0" smtClean="0"/>
              <a:t>W</a:t>
            </a:r>
            <a:r>
              <a:rPr lang="tr-TR" altLang="zh-TW" dirty="0" smtClean="0"/>
              <a:t> is a subset of </a:t>
            </a:r>
            <a:r>
              <a:rPr lang="tr-TR" altLang="zh-TW" b="1" i="1" dirty="0" smtClean="0"/>
              <a:t>V.</a:t>
            </a:r>
            <a:endParaRPr lang="en-US" altLang="zh-TW" b="1" i="1" dirty="0"/>
          </a:p>
          <a:p>
            <a:pPr marL="1077913" lvl="2" indent="-381000" eaLnBrk="1" hangingPunct="1"/>
            <a:endParaRPr lang="en-US" altLang="zh-TW"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版面配置區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DD32EDA5-B82A-468E-AD4D-6E6582BC685E}"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6" name="頁尾版面配置區 5"/>
          <p:cNvSpPr>
            <a:spLocks noGrp="1"/>
          </p:cNvSpPr>
          <p:nvPr>
            <p:ph type="ftr" sz="quarter" idx="11"/>
          </p:nvPr>
        </p:nvSpPr>
        <p:spPr/>
        <p:txBody>
          <a:bodyPr/>
          <a:lstStyle/>
          <a:p>
            <a:pPr>
              <a:defRPr/>
            </a:pPr>
            <a:r>
              <a:rPr lang="en-US" altLang="zh-TW" dirty="0"/>
              <a:t>Elementary Linear Algebra</a:t>
            </a:r>
          </a:p>
        </p:txBody>
      </p:sp>
      <p:sp>
        <p:nvSpPr>
          <p:cNvPr id="41988"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2EF7E979-30E5-440D-A89D-5936A61D7D7C}" type="slidenum">
              <a:rPr kumimoji="0" lang="en-US" altLang="zh-TW" sz="1200">
                <a:latin typeface="Garamond" panose="02020404030301010803" pitchFamily="18" charset="0"/>
              </a:rPr>
              <a:pPr>
                <a:spcBef>
                  <a:spcPct val="0"/>
                </a:spcBef>
                <a:buClrTx/>
                <a:buSzTx/>
                <a:buFontTx/>
                <a:buNone/>
              </a:pPr>
              <a:t>19</a:t>
            </a:fld>
            <a:endParaRPr kumimoji="0" lang="en-US" altLang="zh-TW" sz="1200">
              <a:latin typeface="Garamond" panose="02020404030301010803" pitchFamily="18" charset="0"/>
            </a:endParaRPr>
          </a:p>
        </p:txBody>
      </p:sp>
      <p:sp>
        <p:nvSpPr>
          <p:cNvPr id="41989" name="Rectangle 2"/>
          <p:cNvSpPr>
            <a:spLocks noGrp="1" noChangeArrowheads="1"/>
          </p:cNvSpPr>
          <p:nvPr>
            <p:ph type="title"/>
          </p:nvPr>
        </p:nvSpPr>
        <p:spPr/>
        <p:txBody>
          <a:bodyPr/>
          <a:lstStyle/>
          <a:p>
            <a:pPr eaLnBrk="1" hangingPunct="1"/>
            <a:r>
              <a:rPr lang="en-US" altLang="zh-TW" dirty="0" smtClean="0"/>
              <a:t>5-2 Example 1 </a:t>
            </a:r>
          </a:p>
        </p:txBody>
      </p:sp>
      <p:sp>
        <p:nvSpPr>
          <p:cNvPr id="41990" name="Rectangle 3"/>
          <p:cNvSpPr>
            <a:spLocks noGrp="1" noChangeArrowheads="1"/>
          </p:cNvSpPr>
          <p:nvPr>
            <p:ph type="body" sz="half" idx="1"/>
          </p:nvPr>
        </p:nvSpPr>
        <p:spPr>
          <a:xfrm>
            <a:off x="457200" y="1295400"/>
            <a:ext cx="5029200" cy="4835525"/>
          </a:xfrm>
        </p:spPr>
        <p:txBody>
          <a:bodyPr/>
          <a:lstStyle/>
          <a:p>
            <a:pPr eaLnBrk="1" hangingPunct="1"/>
            <a:r>
              <a:rPr lang="en-US" altLang="zh-TW" sz="2600" dirty="0" smtClean="0"/>
              <a:t>Let </a:t>
            </a:r>
            <a:r>
              <a:rPr lang="en-US" altLang="zh-TW" sz="2600" i="1" dirty="0" smtClean="0"/>
              <a:t>W</a:t>
            </a:r>
            <a:r>
              <a:rPr lang="en-US" altLang="zh-TW" sz="2600" dirty="0" smtClean="0"/>
              <a:t> be any plane through the origin and let </a:t>
            </a:r>
            <a:r>
              <a:rPr lang="en-US" altLang="zh-TW" sz="2600" b="1" dirty="0" smtClean="0"/>
              <a:t>u</a:t>
            </a:r>
            <a:r>
              <a:rPr lang="en-US" altLang="zh-TW" sz="2600" dirty="0" smtClean="0"/>
              <a:t> and </a:t>
            </a:r>
            <a:r>
              <a:rPr lang="en-US" altLang="zh-TW" sz="2600" b="1" dirty="0" smtClean="0"/>
              <a:t>v</a:t>
            </a:r>
            <a:r>
              <a:rPr lang="en-US" altLang="zh-TW" sz="2600" dirty="0" smtClean="0"/>
              <a:t> be any vectors in </a:t>
            </a:r>
            <a:r>
              <a:rPr lang="en-US" altLang="zh-TW" sz="2600" i="1" dirty="0" smtClean="0"/>
              <a:t>W</a:t>
            </a:r>
            <a:r>
              <a:rPr lang="en-US" altLang="zh-TW" sz="2600" dirty="0" smtClean="0"/>
              <a:t>.</a:t>
            </a:r>
          </a:p>
          <a:p>
            <a:pPr lvl="1" eaLnBrk="1" hangingPunct="1"/>
            <a:r>
              <a:rPr lang="en-US" altLang="zh-TW" b="1" dirty="0" smtClean="0"/>
              <a:t>u</a:t>
            </a:r>
            <a:r>
              <a:rPr lang="en-US" altLang="zh-TW" dirty="0" smtClean="0"/>
              <a:t> + </a:t>
            </a:r>
            <a:r>
              <a:rPr lang="en-US" altLang="zh-TW" b="1" dirty="0" smtClean="0"/>
              <a:t>v</a:t>
            </a:r>
            <a:r>
              <a:rPr lang="en-US" altLang="zh-TW" dirty="0" smtClean="0"/>
              <a:t> must lie in </a:t>
            </a:r>
            <a:r>
              <a:rPr lang="en-US" altLang="zh-TW" i="1" dirty="0" smtClean="0"/>
              <a:t>W</a:t>
            </a:r>
            <a:r>
              <a:rPr lang="en-US" altLang="zh-TW" dirty="0" smtClean="0"/>
              <a:t> since it is the diagonal of the parallelogram determined by </a:t>
            </a:r>
            <a:r>
              <a:rPr lang="en-US" altLang="zh-TW" b="1" dirty="0" smtClean="0"/>
              <a:t>u</a:t>
            </a:r>
            <a:r>
              <a:rPr lang="en-US" altLang="zh-TW" dirty="0" smtClean="0"/>
              <a:t> and </a:t>
            </a:r>
            <a:r>
              <a:rPr lang="en-US" altLang="zh-TW" b="1" dirty="0" smtClean="0"/>
              <a:t>v</a:t>
            </a:r>
            <a:r>
              <a:rPr lang="en-US" altLang="zh-TW" dirty="0" smtClean="0"/>
              <a:t>, and </a:t>
            </a:r>
            <a:r>
              <a:rPr lang="en-US" altLang="zh-TW" i="1" dirty="0" smtClean="0"/>
              <a:t>k </a:t>
            </a:r>
            <a:r>
              <a:rPr lang="en-US" altLang="zh-TW" b="1" dirty="0" smtClean="0"/>
              <a:t>u</a:t>
            </a:r>
            <a:r>
              <a:rPr lang="en-US" altLang="zh-TW" dirty="0" smtClean="0"/>
              <a:t> must lie in </a:t>
            </a:r>
            <a:r>
              <a:rPr lang="en-US" altLang="zh-TW" i="1" dirty="0" smtClean="0"/>
              <a:t>W</a:t>
            </a:r>
            <a:r>
              <a:rPr lang="en-US" altLang="zh-TW" dirty="0" smtClean="0"/>
              <a:t> for any scalar </a:t>
            </a:r>
            <a:r>
              <a:rPr lang="en-US" altLang="zh-TW" i="1" dirty="0" smtClean="0"/>
              <a:t>k</a:t>
            </a:r>
            <a:r>
              <a:rPr lang="en-US" altLang="zh-TW" dirty="0" smtClean="0"/>
              <a:t> since </a:t>
            </a:r>
            <a:r>
              <a:rPr lang="en-US" altLang="zh-TW" i="1" dirty="0" smtClean="0"/>
              <a:t>k </a:t>
            </a:r>
            <a:r>
              <a:rPr lang="en-US" altLang="zh-TW" b="1" dirty="0" smtClean="0"/>
              <a:t>u </a:t>
            </a:r>
            <a:r>
              <a:rPr lang="en-US" altLang="zh-TW" dirty="0" smtClean="0"/>
              <a:t>lies on a line through </a:t>
            </a:r>
            <a:r>
              <a:rPr lang="en-US" altLang="zh-TW" b="1" dirty="0" smtClean="0"/>
              <a:t>u</a:t>
            </a:r>
            <a:r>
              <a:rPr lang="en-US" altLang="zh-TW" dirty="0" smtClean="0"/>
              <a:t>.</a:t>
            </a:r>
          </a:p>
          <a:p>
            <a:pPr eaLnBrk="1" hangingPunct="1"/>
            <a:r>
              <a:rPr lang="en-US" altLang="zh-TW" sz="2600" dirty="0" smtClean="0"/>
              <a:t>Thus, </a:t>
            </a:r>
            <a:r>
              <a:rPr lang="en-US" altLang="zh-TW" sz="2600" i="1" u="sng" dirty="0" smtClean="0">
                <a:solidFill>
                  <a:srgbClr val="0000FF"/>
                </a:solidFill>
              </a:rPr>
              <a:t>W</a:t>
            </a:r>
            <a:r>
              <a:rPr lang="en-US" altLang="zh-TW" sz="2600" u="sng" dirty="0" smtClean="0">
                <a:solidFill>
                  <a:srgbClr val="0000FF"/>
                </a:solidFill>
              </a:rPr>
              <a:t> is closed under addition and scalar multiplication</a:t>
            </a:r>
            <a:r>
              <a:rPr lang="en-US" altLang="zh-TW" sz="2600" dirty="0" smtClean="0"/>
              <a:t>, so it is a subspace of </a:t>
            </a:r>
            <a:r>
              <a:rPr lang="en-US" altLang="zh-TW" sz="2600" i="1" dirty="0" smtClean="0"/>
              <a:t>R</a:t>
            </a:r>
            <a:r>
              <a:rPr lang="en-US" altLang="zh-TW" sz="2600" baseline="30000" dirty="0" smtClean="0"/>
              <a:t>3</a:t>
            </a:r>
            <a:r>
              <a:rPr lang="en-US" altLang="zh-TW" sz="2600" dirty="0" smtClean="0"/>
              <a:t>.</a:t>
            </a:r>
            <a:endParaRPr lang="zh-TW" altLang="en-US" sz="2600" dirty="0" smtClean="0"/>
          </a:p>
        </p:txBody>
      </p:sp>
      <p:pic>
        <p:nvPicPr>
          <p:cNvPr id="41991" name="Picture 6" descr="figure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1800" y="1752600"/>
            <a:ext cx="3175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D23A6799-E84B-4F0A-B999-DC07788BAEFB}"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717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464254D5-5943-4CE6-8F5C-BEE4BDAEF832}" type="slidenum">
              <a:rPr kumimoji="0" lang="en-US" altLang="zh-TW" sz="1200">
                <a:latin typeface="Garamond" panose="02020404030301010803" pitchFamily="18" charset="0"/>
              </a:rPr>
              <a:pPr>
                <a:spcBef>
                  <a:spcPct val="0"/>
                </a:spcBef>
                <a:buClrTx/>
                <a:buSzTx/>
                <a:buFontTx/>
                <a:buNone/>
              </a:pPr>
              <a:t>2</a:t>
            </a:fld>
            <a:endParaRPr kumimoji="0" lang="en-US" altLang="zh-TW" sz="1200">
              <a:latin typeface="Garamond" panose="02020404030301010803" pitchFamily="18" charset="0"/>
            </a:endParaRPr>
          </a:p>
        </p:txBody>
      </p:sp>
      <p:sp>
        <p:nvSpPr>
          <p:cNvPr id="7173" name="Rectangle 2"/>
          <p:cNvSpPr>
            <a:spLocks noGrp="1" noChangeArrowheads="1"/>
          </p:cNvSpPr>
          <p:nvPr>
            <p:ph type="title"/>
          </p:nvPr>
        </p:nvSpPr>
        <p:spPr/>
        <p:txBody>
          <a:bodyPr/>
          <a:lstStyle/>
          <a:p>
            <a:pPr eaLnBrk="1" hangingPunct="1"/>
            <a:r>
              <a:rPr lang="en-US" altLang="zh-TW" smtClean="0"/>
              <a:t>Chapter Content</a:t>
            </a:r>
          </a:p>
        </p:txBody>
      </p:sp>
      <p:sp>
        <p:nvSpPr>
          <p:cNvPr id="7174" name="Rectangle 3"/>
          <p:cNvSpPr>
            <a:spLocks noGrp="1" noChangeArrowheads="1"/>
          </p:cNvSpPr>
          <p:nvPr>
            <p:ph type="body" idx="1"/>
          </p:nvPr>
        </p:nvSpPr>
        <p:spPr/>
        <p:txBody>
          <a:bodyPr/>
          <a:lstStyle/>
          <a:p>
            <a:pPr eaLnBrk="1" hangingPunct="1"/>
            <a:r>
              <a:rPr lang="en-US" altLang="zh-TW" smtClean="0">
                <a:solidFill>
                  <a:srgbClr val="FF0000"/>
                </a:solidFill>
              </a:rPr>
              <a:t>Real Vector Spaces</a:t>
            </a:r>
          </a:p>
          <a:p>
            <a:pPr eaLnBrk="1" hangingPunct="1"/>
            <a:r>
              <a:rPr lang="en-US" altLang="zh-TW" smtClean="0"/>
              <a:t>Subspaces</a:t>
            </a:r>
          </a:p>
          <a:p>
            <a:pPr eaLnBrk="1" hangingPunct="1"/>
            <a:r>
              <a:rPr lang="en-US" altLang="zh-TW" smtClean="0"/>
              <a:t>Linear Independence</a:t>
            </a:r>
          </a:p>
          <a:p>
            <a:pPr eaLnBrk="1" hangingPunct="1"/>
            <a:r>
              <a:rPr lang="en-US" altLang="zh-TW" smtClean="0"/>
              <a:t>Basis and Dimension</a:t>
            </a:r>
          </a:p>
          <a:p>
            <a:pPr eaLnBrk="1" hangingPunct="1"/>
            <a:r>
              <a:rPr lang="en-US" altLang="zh-TW" smtClean="0"/>
              <a:t>Row Space, Column Space, and Nullspace</a:t>
            </a:r>
          </a:p>
          <a:p>
            <a:pPr eaLnBrk="1" hangingPunct="1"/>
            <a:r>
              <a:rPr lang="en-US" altLang="zh-TW" smtClean="0"/>
              <a:t>Rank and Nullity</a:t>
            </a:r>
          </a:p>
          <a:p>
            <a:pPr eaLnBrk="1" hangingPunct="1"/>
            <a:endParaRPr lang="zh-TW" altLang="en-US" i="1" baseline="300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Arrow Connector 22"/>
          <p:cNvCxnSpPr/>
          <p:nvPr/>
        </p:nvCxnSpPr>
        <p:spPr>
          <a:xfrm flipV="1">
            <a:off x="6553200" y="3009900"/>
            <a:ext cx="264652" cy="72390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553199" y="2819400"/>
            <a:ext cx="762001" cy="91440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ltLang="zh-TW" dirty="0" smtClean="0"/>
              <a:t>Example 1</a:t>
            </a:r>
            <a:r>
              <a:rPr lang="tr-TR" altLang="zh-TW" dirty="0" smtClean="0"/>
              <a:t>a</a:t>
            </a:r>
            <a:r>
              <a:rPr lang="en-US" altLang="zh-TW" dirty="0" smtClean="0"/>
              <a:t> </a:t>
            </a:r>
            <a:endParaRPr lang="tr-TR"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337737" y="965095"/>
                <a:ext cx="5334000" cy="4530725"/>
              </a:xfrm>
            </p:spPr>
            <p:txBody>
              <a:bodyPr/>
              <a:lstStyle/>
              <a:p>
                <a:pPr eaLnBrk="1" hangingPunct="1"/>
                <a:r>
                  <a:rPr lang="en-US" altLang="zh-TW" sz="2600" dirty="0" smtClean="0"/>
                  <a:t>Let </a:t>
                </a:r>
                <a:r>
                  <a:rPr lang="en-US" altLang="zh-TW" sz="2600" i="1" dirty="0"/>
                  <a:t>W</a:t>
                </a:r>
                <a:r>
                  <a:rPr lang="en-US" altLang="zh-TW" sz="2600" dirty="0"/>
                  <a:t> be any plane </a:t>
                </a:r>
                <a:r>
                  <a:rPr lang="tr-TR" altLang="zh-TW" sz="2600" dirty="0" smtClean="0"/>
                  <a:t>not </a:t>
                </a:r>
                <a:r>
                  <a:rPr lang="tr-TR" altLang="zh-TW" sz="2600" dirty="0" err="1" smtClean="0"/>
                  <a:t>going</a:t>
                </a:r>
                <a:r>
                  <a:rPr lang="tr-TR" altLang="zh-TW" sz="2600" dirty="0" smtClean="0"/>
                  <a:t> </a:t>
                </a:r>
                <a:r>
                  <a:rPr lang="en-US" altLang="zh-TW" sz="2600" dirty="0" smtClean="0"/>
                  <a:t>through </a:t>
                </a:r>
                <a:r>
                  <a:rPr lang="en-US" altLang="zh-TW" sz="2600" dirty="0"/>
                  <a:t>the origin and let </a:t>
                </a:r>
                <a:r>
                  <a:rPr lang="en-US" altLang="zh-TW" sz="2600" b="1" dirty="0"/>
                  <a:t>u</a:t>
                </a:r>
                <a:r>
                  <a:rPr lang="en-US" altLang="zh-TW" sz="2600" dirty="0"/>
                  <a:t> and </a:t>
                </a:r>
                <a:r>
                  <a:rPr lang="en-US" altLang="zh-TW" sz="2600" b="1" dirty="0"/>
                  <a:t>v</a:t>
                </a:r>
                <a:r>
                  <a:rPr lang="en-US" altLang="zh-TW" sz="2600" dirty="0"/>
                  <a:t> be any </a:t>
                </a:r>
                <a:r>
                  <a:rPr lang="en-US" altLang="zh-TW" sz="2600" dirty="0" smtClean="0"/>
                  <a:t>vectors</a:t>
                </a:r>
                <a:r>
                  <a:rPr lang="tr-TR" altLang="zh-TW" sz="2600" dirty="0" smtClean="0"/>
                  <a:t> </a:t>
                </a:r>
                <a:r>
                  <a:rPr lang="tr-TR" altLang="zh-TW" sz="2600" dirty="0" err="1" smtClean="0"/>
                  <a:t>pointing</a:t>
                </a:r>
                <a:r>
                  <a:rPr lang="tr-TR" altLang="zh-TW" sz="2600" dirty="0" smtClean="0"/>
                  <a:t> </a:t>
                </a:r>
                <a:r>
                  <a:rPr lang="tr-TR" altLang="zh-TW" sz="2600" dirty="0" err="1" smtClean="0"/>
                  <a:t>to</a:t>
                </a:r>
                <a:r>
                  <a:rPr lang="tr-TR" altLang="zh-TW" sz="2600" dirty="0" smtClean="0"/>
                  <a:t> </a:t>
                </a:r>
                <a:r>
                  <a:rPr lang="tr-TR" altLang="zh-TW" sz="2600" dirty="0" err="1" smtClean="0"/>
                  <a:t>points</a:t>
                </a:r>
                <a:r>
                  <a:rPr lang="en-US" altLang="zh-TW" sz="2600" dirty="0" smtClean="0"/>
                  <a:t> </a:t>
                </a:r>
                <a:r>
                  <a:rPr lang="en-US" altLang="zh-TW" sz="2600" dirty="0"/>
                  <a:t>in </a:t>
                </a:r>
                <a:r>
                  <a:rPr lang="en-US" altLang="zh-TW" sz="2600" i="1" dirty="0"/>
                  <a:t>W</a:t>
                </a:r>
                <a:r>
                  <a:rPr lang="en-US" altLang="zh-TW" sz="2600" dirty="0"/>
                  <a:t>.</a:t>
                </a:r>
              </a:p>
              <a:p>
                <a:pPr lvl="1" eaLnBrk="1" hangingPunct="1"/>
                <a:r>
                  <a:rPr lang="en-US" altLang="zh-TW" b="1" dirty="0"/>
                  <a:t>u</a:t>
                </a:r>
                <a:r>
                  <a:rPr lang="en-US" altLang="zh-TW" dirty="0"/>
                  <a:t> + </a:t>
                </a:r>
                <a:r>
                  <a:rPr lang="en-US" altLang="zh-TW" b="1" dirty="0"/>
                  <a:t>v</a:t>
                </a:r>
                <a:r>
                  <a:rPr lang="en-US" altLang="zh-TW" dirty="0"/>
                  <a:t> </a:t>
                </a:r>
                <a:r>
                  <a:rPr lang="tr-TR" altLang="zh-TW" dirty="0" err="1" smtClean="0"/>
                  <a:t>does</a:t>
                </a:r>
                <a:r>
                  <a:rPr lang="tr-TR" altLang="zh-TW" dirty="0" smtClean="0"/>
                  <a:t> not</a:t>
                </a:r>
                <a:r>
                  <a:rPr lang="en-US" altLang="zh-TW" dirty="0" smtClean="0"/>
                  <a:t> </a:t>
                </a:r>
                <a:r>
                  <a:rPr lang="en-US" altLang="zh-TW" dirty="0"/>
                  <a:t>lie in </a:t>
                </a:r>
                <a:r>
                  <a:rPr lang="en-US" altLang="zh-TW" i="1" dirty="0"/>
                  <a:t>W</a:t>
                </a:r>
                <a:r>
                  <a:rPr lang="en-US" altLang="zh-TW" dirty="0"/>
                  <a:t> since it is the diagonal of the parallelogram determined by </a:t>
                </a:r>
                <a:r>
                  <a:rPr lang="en-US" altLang="zh-TW" b="1" dirty="0"/>
                  <a:t>u</a:t>
                </a:r>
                <a:r>
                  <a:rPr lang="en-US" altLang="zh-TW" dirty="0"/>
                  <a:t> and </a:t>
                </a:r>
                <a:r>
                  <a:rPr lang="en-US" altLang="zh-TW" b="1" dirty="0"/>
                  <a:t>v</a:t>
                </a:r>
                <a:r>
                  <a:rPr lang="en-US" altLang="zh-TW" dirty="0"/>
                  <a:t>, and </a:t>
                </a:r>
                <a:r>
                  <a:rPr lang="en-US" altLang="zh-TW" i="1" dirty="0"/>
                  <a:t>k </a:t>
                </a:r>
                <a:r>
                  <a:rPr lang="en-US" altLang="zh-TW" b="1" dirty="0"/>
                  <a:t>u</a:t>
                </a:r>
                <a:r>
                  <a:rPr lang="en-US" altLang="zh-TW" dirty="0"/>
                  <a:t> </a:t>
                </a:r>
                <a:r>
                  <a:rPr lang="tr-TR" altLang="zh-TW" dirty="0" err="1" smtClean="0"/>
                  <a:t>does</a:t>
                </a:r>
                <a:r>
                  <a:rPr lang="tr-TR" altLang="zh-TW" dirty="0" smtClean="0"/>
                  <a:t> </a:t>
                </a:r>
                <a:r>
                  <a:rPr lang="tr-TR" altLang="zh-TW" i="1" u="sng" dirty="0" smtClean="0"/>
                  <a:t>not</a:t>
                </a:r>
                <a:r>
                  <a:rPr lang="tr-TR" altLang="zh-TW" b="1" i="1" dirty="0" smtClean="0"/>
                  <a:t> </a:t>
                </a:r>
                <a:r>
                  <a:rPr lang="tr-TR" altLang="zh-TW" dirty="0" err="1" smtClean="0"/>
                  <a:t>lie</a:t>
                </a:r>
                <a:r>
                  <a:rPr lang="tr-TR" altLang="zh-TW" dirty="0" smtClean="0"/>
                  <a:t> </a:t>
                </a:r>
                <a:r>
                  <a:rPr lang="en-US" altLang="zh-TW" dirty="0" smtClean="0"/>
                  <a:t>in </a:t>
                </a:r>
                <a:r>
                  <a:rPr lang="en-US" altLang="zh-TW" i="1" dirty="0"/>
                  <a:t>W</a:t>
                </a:r>
                <a:r>
                  <a:rPr lang="en-US" altLang="zh-TW" dirty="0"/>
                  <a:t> for any scalar </a:t>
                </a:r>
                <a14:m>
                  <m:oMath xmlns:m="http://schemas.openxmlformats.org/officeDocument/2006/math">
                    <m:r>
                      <a:rPr lang="tr-TR" altLang="zh-TW" b="0" i="1" smtClean="0">
                        <a:latin typeface="Cambria Math" panose="02040503050406030204" pitchFamily="18" charset="0"/>
                      </a:rPr>
                      <m:t>𝑘</m:t>
                    </m:r>
                    <m:r>
                      <a:rPr lang="tr-TR" altLang="zh-TW" b="0" i="1" smtClean="0">
                        <a:latin typeface="Cambria Math" panose="02040503050406030204" pitchFamily="18" charset="0"/>
                        <a:ea typeface="Cambria Math" panose="02040503050406030204" pitchFamily="18" charset="0"/>
                      </a:rPr>
                      <m:t>≠1</m:t>
                    </m:r>
                  </m:oMath>
                </a14:m>
                <a:r>
                  <a:rPr lang="en-US" altLang="zh-TW" dirty="0" smtClean="0"/>
                  <a:t> </a:t>
                </a:r>
                <a:r>
                  <a:rPr lang="en-US" altLang="zh-TW" dirty="0"/>
                  <a:t>since </a:t>
                </a:r>
                <a:r>
                  <a:rPr lang="en-US" altLang="zh-TW" i="1" dirty="0"/>
                  <a:t>k </a:t>
                </a:r>
                <a:r>
                  <a:rPr lang="en-US" altLang="zh-TW" b="1" dirty="0"/>
                  <a:t>u </a:t>
                </a:r>
                <a:r>
                  <a:rPr lang="en-US" altLang="zh-TW" dirty="0"/>
                  <a:t>lies on a line through </a:t>
                </a:r>
                <a:r>
                  <a:rPr lang="en-US" altLang="zh-TW" b="1" dirty="0" smtClean="0"/>
                  <a:t>u</a:t>
                </a:r>
                <a:r>
                  <a:rPr lang="tr-TR" altLang="zh-TW" b="1" dirty="0" smtClean="0"/>
                  <a:t> </a:t>
                </a:r>
                <a:r>
                  <a:rPr lang="tr-TR" altLang="zh-TW" dirty="0" err="1" smtClean="0"/>
                  <a:t>that</a:t>
                </a:r>
                <a:r>
                  <a:rPr lang="tr-TR" altLang="zh-TW" dirty="0" smtClean="0"/>
                  <a:t> </a:t>
                </a:r>
                <a:r>
                  <a:rPr lang="tr-TR" altLang="zh-TW" dirty="0" err="1" smtClean="0"/>
                  <a:t>goes</a:t>
                </a:r>
                <a:r>
                  <a:rPr lang="tr-TR" altLang="zh-TW" dirty="0" smtClean="0"/>
                  <a:t> </a:t>
                </a:r>
                <a:r>
                  <a:rPr lang="tr-TR" altLang="zh-TW" dirty="0" err="1" smtClean="0"/>
                  <a:t>through</a:t>
                </a:r>
                <a:r>
                  <a:rPr lang="tr-TR" altLang="zh-TW" dirty="0" smtClean="0"/>
                  <a:t> </a:t>
                </a:r>
                <a:r>
                  <a:rPr lang="en-US" altLang="zh-TW" i="1" dirty="0"/>
                  <a:t>W</a:t>
                </a:r>
                <a:r>
                  <a:rPr lang="en-US" altLang="zh-TW" dirty="0" smtClean="0"/>
                  <a:t>.</a:t>
                </a:r>
                <a:endParaRPr lang="en-US" altLang="zh-TW" dirty="0"/>
              </a:p>
              <a:p>
                <a:pPr lvl="1" eaLnBrk="1" hangingPunct="1"/>
                <a:r>
                  <a:rPr lang="en-US" altLang="zh-TW" dirty="0"/>
                  <a:t> </a:t>
                </a:r>
                <a:r>
                  <a:rPr lang="en-US" altLang="zh-TW" sz="2600" dirty="0" smtClean="0"/>
                  <a:t>Thus</a:t>
                </a:r>
                <a:r>
                  <a:rPr lang="en-US" altLang="zh-TW" sz="2600" dirty="0"/>
                  <a:t>, </a:t>
                </a:r>
                <a:r>
                  <a:rPr lang="en-US" altLang="zh-TW" sz="2600" i="1" u="sng" dirty="0">
                    <a:solidFill>
                      <a:srgbClr val="0000FF"/>
                    </a:solidFill>
                  </a:rPr>
                  <a:t>W</a:t>
                </a:r>
                <a:r>
                  <a:rPr lang="en-US" altLang="zh-TW" sz="2600" u="sng" dirty="0">
                    <a:solidFill>
                      <a:srgbClr val="0000FF"/>
                    </a:solidFill>
                  </a:rPr>
                  <a:t> is </a:t>
                </a:r>
                <a:r>
                  <a:rPr lang="tr-TR" altLang="zh-TW" sz="2600" u="sng" dirty="0" smtClean="0">
                    <a:solidFill>
                      <a:srgbClr val="0000FF"/>
                    </a:solidFill>
                  </a:rPr>
                  <a:t>not </a:t>
                </a:r>
                <a:r>
                  <a:rPr lang="en-US" altLang="zh-TW" sz="2600" u="sng" dirty="0" smtClean="0">
                    <a:solidFill>
                      <a:srgbClr val="0000FF"/>
                    </a:solidFill>
                  </a:rPr>
                  <a:t>closed </a:t>
                </a:r>
                <a:r>
                  <a:rPr lang="en-US" altLang="zh-TW" sz="2600" u="sng" dirty="0">
                    <a:solidFill>
                      <a:srgbClr val="0000FF"/>
                    </a:solidFill>
                  </a:rPr>
                  <a:t>under addition and scalar multiplication</a:t>
                </a:r>
                <a:r>
                  <a:rPr lang="en-US" altLang="zh-TW" sz="2600" dirty="0"/>
                  <a:t>, so it is </a:t>
                </a:r>
                <a:r>
                  <a:rPr lang="tr-TR" altLang="zh-TW" sz="2600" dirty="0" smtClean="0"/>
                  <a:t>not </a:t>
                </a:r>
                <a:r>
                  <a:rPr lang="en-US" altLang="zh-TW" sz="2600" dirty="0" smtClean="0"/>
                  <a:t>a </a:t>
                </a:r>
                <a:r>
                  <a:rPr lang="en-US" altLang="zh-TW" sz="2600" dirty="0"/>
                  <a:t>subspace of </a:t>
                </a:r>
                <a:r>
                  <a:rPr lang="en-US" altLang="zh-TW" sz="2600" i="1" dirty="0"/>
                  <a:t>R</a:t>
                </a:r>
                <a:r>
                  <a:rPr lang="en-US" altLang="zh-TW" sz="2600" baseline="30000" dirty="0"/>
                  <a:t>3</a:t>
                </a:r>
                <a:r>
                  <a:rPr lang="en-US" altLang="zh-TW" sz="2600" dirty="0"/>
                  <a:t>.</a:t>
                </a:r>
                <a:endParaRPr lang="zh-TW" altLang="en-US" sz="2600" dirty="0"/>
              </a:p>
              <a:p>
                <a:endParaRPr lang="tr-TR"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337737" y="965095"/>
                <a:ext cx="5334000" cy="4530725"/>
              </a:xfrm>
              <a:blipFill rotWithShape="0">
                <a:blip r:embed="rId2"/>
                <a:stretch>
                  <a:fillRect l="-457" t="-1210" r="-4229" b="-18414"/>
                </a:stretch>
              </a:blipFill>
            </p:spPr>
            <p:txBody>
              <a:bodyPr/>
              <a:lstStyle/>
              <a:p>
                <a:r>
                  <a:rPr lang="tr-TR">
                    <a:noFill/>
                  </a:rPr>
                  <a:t> </a:t>
                </a:r>
              </a:p>
            </p:txBody>
          </p:sp>
        </mc:Fallback>
      </mc:AlternateContent>
      <p:sp>
        <p:nvSpPr>
          <p:cNvPr id="5" name="Date Placeholder 4"/>
          <p:cNvSpPr>
            <a:spLocks noGrp="1"/>
          </p:cNvSpPr>
          <p:nvPr>
            <p:ph type="dt" sz="half" idx="10"/>
          </p:nvPr>
        </p:nvSpPr>
        <p:spPr/>
        <p:txBody>
          <a:bodyPr/>
          <a:lstStyle/>
          <a:p>
            <a:pPr>
              <a:defRPr/>
            </a:pPr>
            <a:fld id="{2D39AB72-58BC-4CAD-A9DA-7DAF3482461F}" type="datetime1">
              <a:rPr lang="zh-TW" altLang="en-US" smtClean="0"/>
              <a:pPr>
                <a:defRPr/>
              </a:pPr>
              <a:t>2021/11/16</a:t>
            </a:fld>
            <a:endParaRPr lang="en-US" altLang="zh-TW"/>
          </a:p>
        </p:txBody>
      </p:sp>
      <p:sp>
        <p:nvSpPr>
          <p:cNvPr id="6" name="Footer Placeholder 5"/>
          <p:cNvSpPr>
            <a:spLocks noGrp="1"/>
          </p:cNvSpPr>
          <p:nvPr>
            <p:ph type="ftr" sz="quarter" idx="11"/>
          </p:nvPr>
        </p:nvSpPr>
        <p:spPr/>
        <p:txBody>
          <a:bodyPr/>
          <a:lstStyle/>
          <a:p>
            <a:pPr>
              <a:defRPr/>
            </a:pPr>
            <a:r>
              <a:rPr lang="en-US" altLang="zh-TW" smtClean="0"/>
              <a:t>Elementary Linear Algebra</a:t>
            </a:r>
            <a:endParaRPr lang="en-US" altLang="zh-TW"/>
          </a:p>
        </p:txBody>
      </p:sp>
      <p:sp>
        <p:nvSpPr>
          <p:cNvPr id="7" name="Slide Number Placeholder 6"/>
          <p:cNvSpPr>
            <a:spLocks noGrp="1"/>
          </p:cNvSpPr>
          <p:nvPr>
            <p:ph type="sldNum" sz="quarter" idx="12"/>
          </p:nvPr>
        </p:nvSpPr>
        <p:spPr/>
        <p:txBody>
          <a:bodyPr/>
          <a:lstStyle/>
          <a:p>
            <a:pPr>
              <a:defRPr/>
            </a:pPr>
            <a:fld id="{F930A11D-A19F-4B76-9772-E56BC358EE1E}" type="slidenum">
              <a:rPr lang="en-US" altLang="zh-TW" smtClean="0"/>
              <a:pPr>
                <a:defRPr/>
              </a:pPr>
              <a:t>20</a:t>
            </a:fld>
            <a:endParaRPr lang="en-US" altLang="zh-TW"/>
          </a:p>
        </p:txBody>
      </p:sp>
      <p:cxnSp>
        <p:nvCxnSpPr>
          <p:cNvPr id="11" name="Straight Arrow Connector 10"/>
          <p:cNvCxnSpPr/>
          <p:nvPr/>
        </p:nvCxnSpPr>
        <p:spPr>
          <a:xfrm flipV="1">
            <a:off x="6553200" y="2286000"/>
            <a:ext cx="0" cy="144780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553200" y="3733800"/>
            <a:ext cx="2133600"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600700" y="3733800"/>
            <a:ext cx="952500" cy="83820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9" name="Parallelogram 18"/>
          <p:cNvSpPr/>
          <p:nvPr/>
        </p:nvSpPr>
        <p:spPr>
          <a:xfrm rot="2474213">
            <a:off x="6165033" y="2261249"/>
            <a:ext cx="1305639" cy="1655637"/>
          </a:xfrm>
          <a:prstGeom prst="parallelogram">
            <a:avLst>
              <a:gd name="adj" fmla="val 594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1" name="Straight Connector 20"/>
          <p:cNvCxnSpPr/>
          <p:nvPr/>
        </p:nvCxnSpPr>
        <p:spPr>
          <a:xfrm>
            <a:off x="6553200" y="2898567"/>
            <a:ext cx="0" cy="19050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6822820" y="2108580"/>
            <a:ext cx="762001" cy="91440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7308182" y="2090165"/>
            <a:ext cx="264652" cy="72390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53199" y="3089067"/>
            <a:ext cx="0" cy="282783"/>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6911399" y="2814065"/>
            <a:ext cx="403800" cy="502707"/>
          </a:xfrm>
          <a:prstGeom prst="line">
            <a:avLst/>
          </a:prstGeom>
          <a:ln>
            <a:solidFill>
              <a:schemeClr val="bg2"/>
            </a:solidFill>
            <a:prstDash val="dash"/>
            <a:head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6662726" y="3022980"/>
            <a:ext cx="155126" cy="378294"/>
          </a:xfrm>
          <a:prstGeom prst="line">
            <a:avLst/>
          </a:prstGeom>
          <a:ln>
            <a:solidFill>
              <a:schemeClr val="bg2"/>
            </a:solidFill>
            <a:prstDash val="dash"/>
            <a:head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7328060" y="1736144"/>
            <a:ext cx="749140" cy="107792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268895" y="2645669"/>
            <a:ext cx="325730" cy="369332"/>
          </a:xfrm>
          <a:prstGeom prst="rect">
            <a:avLst/>
          </a:prstGeom>
        </p:spPr>
        <p:txBody>
          <a:bodyPr wrap="none">
            <a:spAutoFit/>
          </a:bodyPr>
          <a:lstStyle/>
          <a:p>
            <a:r>
              <a:rPr lang="en-US" altLang="zh-TW" b="1" dirty="0" smtClean="0"/>
              <a:t>u</a:t>
            </a:r>
            <a:endParaRPr lang="tr-TR" dirty="0"/>
          </a:p>
        </p:txBody>
      </p:sp>
      <p:sp>
        <p:nvSpPr>
          <p:cNvPr id="40" name="Rectangle 39"/>
          <p:cNvSpPr/>
          <p:nvPr/>
        </p:nvSpPr>
        <p:spPr>
          <a:xfrm>
            <a:off x="6557099" y="2842795"/>
            <a:ext cx="312906" cy="369332"/>
          </a:xfrm>
          <a:prstGeom prst="rect">
            <a:avLst/>
          </a:prstGeom>
        </p:spPr>
        <p:txBody>
          <a:bodyPr wrap="none">
            <a:spAutoFit/>
          </a:bodyPr>
          <a:lstStyle/>
          <a:p>
            <a:r>
              <a:rPr lang="tr-TR" altLang="zh-TW" b="1" dirty="0" smtClean="0"/>
              <a:t>v</a:t>
            </a:r>
            <a:endParaRPr lang="tr-TR" dirty="0"/>
          </a:p>
        </p:txBody>
      </p:sp>
      <p:sp>
        <p:nvSpPr>
          <p:cNvPr id="41" name="Rectangle 40"/>
          <p:cNvSpPr/>
          <p:nvPr/>
        </p:nvSpPr>
        <p:spPr>
          <a:xfrm>
            <a:off x="7209858" y="1824086"/>
            <a:ext cx="588623" cy="369332"/>
          </a:xfrm>
          <a:prstGeom prst="rect">
            <a:avLst/>
          </a:prstGeom>
        </p:spPr>
        <p:txBody>
          <a:bodyPr wrap="none">
            <a:spAutoFit/>
          </a:bodyPr>
          <a:lstStyle/>
          <a:p>
            <a:r>
              <a:rPr lang="tr-TR" altLang="zh-TW" b="1" dirty="0" err="1" smtClean="0"/>
              <a:t>u+v</a:t>
            </a:r>
            <a:endParaRPr lang="tr-TR" dirty="0"/>
          </a:p>
        </p:txBody>
      </p:sp>
      <p:sp>
        <p:nvSpPr>
          <p:cNvPr id="42" name="Rectangle 41"/>
          <p:cNvSpPr/>
          <p:nvPr/>
        </p:nvSpPr>
        <p:spPr>
          <a:xfrm>
            <a:off x="7968417" y="1443791"/>
            <a:ext cx="453970" cy="369332"/>
          </a:xfrm>
          <a:prstGeom prst="rect">
            <a:avLst/>
          </a:prstGeom>
        </p:spPr>
        <p:txBody>
          <a:bodyPr wrap="none">
            <a:spAutoFit/>
          </a:bodyPr>
          <a:lstStyle/>
          <a:p>
            <a:r>
              <a:rPr lang="tr-TR" altLang="zh-TW" b="1" dirty="0" smtClean="0"/>
              <a:t>k</a:t>
            </a:r>
            <a:r>
              <a:rPr lang="en-US" altLang="zh-TW" b="1" dirty="0" smtClean="0"/>
              <a:t>u</a:t>
            </a:r>
            <a:endParaRPr lang="tr-TR" dirty="0"/>
          </a:p>
        </p:txBody>
      </p:sp>
    </p:spTree>
    <p:extLst>
      <p:ext uri="{BB962C8B-B14F-4D97-AF65-F5344CB8AC3E}">
        <p14:creationId xmlns:p14="http://schemas.microsoft.com/office/powerpoint/2010/main" val="8956805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DD854233-9995-4838-B0D5-AAE07E40F1B5}"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7" name="頁尾版面配置區 4"/>
          <p:cNvSpPr>
            <a:spLocks noGrp="1"/>
          </p:cNvSpPr>
          <p:nvPr>
            <p:ph type="ftr" sz="quarter" idx="11"/>
          </p:nvPr>
        </p:nvSpPr>
        <p:spPr/>
        <p:txBody>
          <a:bodyPr/>
          <a:lstStyle/>
          <a:p>
            <a:pPr>
              <a:defRPr/>
            </a:pPr>
            <a:r>
              <a:rPr lang="en-US" altLang="zh-TW"/>
              <a:t>Elementary Linear Algebra</a:t>
            </a:r>
          </a:p>
        </p:txBody>
      </p:sp>
      <p:sp>
        <p:nvSpPr>
          <p:cNvPr id="4403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E370448E-BFF2-418E-99FE-F1C44F8DEE74}" type="slidenum">
              <a:rPr kumimoji="0" lang="en-US" altLang="zh-TW" sz="1200">
                <a:latin typeface="Garamond" panose="02020404030301010803" pitchFamily="18" charset="0"/>
              </a:rPr>
              <a:pPr>
                <a:spcBef>
                  <a:spcPct val="0"/>
                </a:spcBef>
                <a:buClrTx/>
                <a:buSzTx/>
                <a:buFontTx/>
                <a:buNone/>
              </a:pPr>
              <a:t>21</a:t>
            </a:fld>
            <a:endParaRPr kumimoji="0" lang="en-US" altLang="zh-TW" sz="1200">
              <a:latin typeface="Garamond" panose="02020404030301010803" pitchFamily="18" charset="0"/>
            </a:endParaRPr>
          </a:p>
        </p:txBody>
      </p:sp>
      <p:sp>
        <p:nvSpPr>
          <p:cNvPr id="44037" name="Rectangle 2"/>
          <p:cNvSpPr>
            <a:spLocks noGrp="1" noChangeArrowheads="1"/>
          </p:cNvSpPr>
          <p:nvPr>
            <p:ph type="title"/>
          </p:nvPr>
        </p:nvSpPr>
        <p:spPr/>
        <p:txBody>
          <a:bodyPr/>
          <a:lstStyle/>
          <a:p>
            <a:pPr eaLnBrk="1" hangingPunct="1"/>
            <a:r>
              <a:rPr lang="en-US" altLang="zh-TW" smtClean="0"/>
              <a:t>5-2 Example 2 </a:t>
            </a:r>
          </a:p>
        </p:txBody>
      </p:sp>
      <p:sp>
        <p:nvSpPr>
          <p:cNvPr id="44038" name="Rectangle 3"/>
          <p:cNvSpPr>
            <a:spLocks noGrp="1" noChangeArrowheads="1"/>
          </p:cNvSpPr>
          <p:nvPr>
            <p:ph type="body" idx="1"/>
          </p:nvPr>
        </p:nvSpPr>
        <p:spPr/>
        <p:txBody>
          <a:bodyPr/>
          <a:lstStyle/>
          <a:p>
            <a:pPr eaLnBrk="1" hangingPunct="1"/>
            <a:r>
              <a:rPr lang="en-US" altLang="zh-TW" smtClean="0">
                <a:solidFill>
                  <a:srgbClr val="FF0000"/>
                </a:solidFill>
              </a:rPr>
              <a:t>A line through the origin of </a:t>
            </a:r>
            <a:r>
              <a:rPr lang="en-US" altLang="zh-TW" i="1" smtClean="0">
                <a:solidFill>
                  <a:srgbClr val="FF0000"/>
                </a:solidFill>
              </a:rPr>
              <a:t>R</a:t>
            </a:r>
            <a:r>
              <a:rPr lang="en-US" altLang="zh-TW" baseline="30000" smtClean="0">
                <a:solidFill>
                  <a:srgbClr val="FF0000"/>
                </a:solidFill>
              </a:rPr>
              <a:t>3</a:t>
            </a:r>
            <a:r>
              <a:rPr lang="en-US" altLang="zh-TW" smtClean="0">
                <a:solidFill>
                  <a:srgbClr val="FF0000"/>
                </a:solidFill>
              </a:rPr>
              <a:t> is a subspace of </a:t>
            </a:r>
            <a:r>
              <a:rPr lang="en-US" altLang="zh-TW" i="1" smtClean="0">
                <a:solidFill>
                  <a:srgbClr val="FF0000"/>
                </a:solidFill>
              </a:rPr>
              <a:t>R</a:t>
            </a:r>
            <a:r>
              <a:rPr lang="en-US" altLang="zh-TW" baseline="30000" smtClean="0">
                <a:solidFill>
                  <a:srgbClr val="FF0000"/>
                </a:solidFill>
              </a:rPr>
              <a:t>3</a:t>
            </a:r>
            <a:r>
              <a:rPr lang="en-US" altLang="zh-TW" smtClean="0">
                <a:solidFill>
                  <a:srgbClr val="FF0000"/>
                </a:solidFill>
              </a:rPr>
              <a:t>.</a:t>
            </a:r>
          </a:p>
          <a:p>
            <a:pPr eaLnBrk="1" hangingPunct="1"/>
            <a:endParaRPr lang="en-US" altLang="zh-TW" smtClean="0"/>
          </a:p>
          <a:p>
            <a:pPr eaLnBrk="1" hangingPunct="1"/>
            <a:r>
              <a:rPr lang="en-US" altLang="zh-TW" smtClean="0"/>
              <a:t>Let </a:t>
            </a:r>
            <a:r>
              <a:rPr lang="en-US" altLang="zh-TW" i="1" smtClean="0"/>
              <a:t>W</a:t>
            </a:r>
            <a:r>
              <a:rPr lang="en-US" altLang="zh-TW" smtClean="0"/>
              <a:t> be a line through the origin of </a:t>
            </a:r>
            <a:r>
              <a:rPr lang="en-US" altLang="zh-TW" i="1" smtClean="0"/>
              <a:t>R</a:t>
            </a:r>
            <a:r>
              <a:rPr lang="en-US" altLang="zh-TW" baseline="30000" smtClean="0"/>
              <a:t>3</a:t>
            </a:r>
            <a:r>
              <a:rPr lang="en-US" altLang="zh-TW" smtClean="0"/>
              <a:t>.</a:t>
            </a:r>
          </a:p>
        </p:txBody>
      </p:sp>
      <p:pic>
        <p:nvPicPr>
          <p:cNvPr id="4403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8225" y="3086100"/>
            <a:ext cx="3533775"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067050"/>
            <a:ext cx="37338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版面配置區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59064CCF-9474-4873-9454-55B3687AD932}"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6" name="頁尾版面配置區 5"/>
          <p:cNvSpPr>
            <a:spLocks noGrp="1"/>
          </p:cNvSpPr>
          <p:nvPr>
            <p:ph type="ftr" sz="quarter" idx="11"/>
          </p:nvPr>
        </p:nvSpPr>
        <p:spPr/>
        <p:txBody>
          <a:bodyPr/>
          <a:lstStyle/>
          <a:p>
            <a:pPr>
              <a:defRPr/>
            </a:pPr>
            <a:r>
              <a:rPr lang="en-US" altLang="zh-TW"/>
              <a:t>Elementary Linear Algebra</a:t>
            </a:r>
          </a:p>
        </p:txBody>
      </p:sp>
      <p:sp>
        <p:nvSpPr>
          <p:cNvPr id="46084"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F47684E7-F2D3-4A28-B989-B332B39A1693}" type="slidenum">
              <a:rPr kumimoji="0" lang="en-US" altLang="zh-TW" sz="1200">
                <a:latin typeface="Garamond" panose="02020404030301010803" pitchFamily="18" charset="0"/>
              </a:rPr>
              <a:pPr>
                <a:spcBef>
                  <a:spcPct val="0"/>
                </a:spcBef>
                <a:buClrTx/>
                <a:buSzTx/>
                <a:buFontTx/>
                <a:buNone/>
              </a:pPr>
              <a:t>22</a:t>
            </a:fld>
            <a:endParaRPr kumimoji="0" lang="en-US" altLang="zh-TW" sz="1200">
              <a:latin typeface="Garamond" panose="02020404030301010803" pitchFamily="18" charset="0"/>
            </a:endParaRPr>
          </a:p>
        </p:txBody>
      </p:sp>
      <p:sp>
        <p:nvSpPr>
          <p:cNvPr id="46085" name="Rectangle 2"/>
          <p:cNvSpPr>
            <a:spLocks noGrp="1" noChangeArrowheads="1"/>
          </p:cNvSpPr>
          <p:nvPr>
            <p:ph type="title"/>
          </p:nvPr>
        </p:nvSpPr>
        <p:spPr/>
        <p:txBody>
          <a:bodyPr/>
          <a:lstStyle/>
          <a:p>
            <a:pPr eaLnBrk="1" hangingPunct="1"/>
            <a:r>
              <a:rPr lang="en-US" altLang="zh-TW" smtClean="0"/>
              <a:t>5-2 Example 3  (Not a Subspace) </a:t>
            </a:r>
          </a:p>
        </p:txBody>
      </p:sp>
      <p:sp>
        <p:nvSpPr>
          <p:cNvPr id="46086" name="Rectangle 4"/>
          <p:cNvSpPr>
            <a:spLocks noGrp="1" noChangeArrowheads="1"/>
          </p:cNvSpPr>
          <p:nvPr>
            <p:ph type="body" sz="half" idx="1"/>
          </p:nvPr>
        </p:nvSpPr>
        <p:spPr>
          <a:xfrm>
            <a:off x="457200" y="1600200"/>
            <a:ext cx="4419600" cy="4530725"/>
          </a:xfrm>
        </p:spPr>
        <p:txBody>
          <a:bodyPr/>
          <a:lstStyle/>
          <a:p>
            <a:pPr eaLnBrk="1" hangingPunct="1"/>
            <a:r>
              <a:rPr lang="en-US" altLang="zh-TW" sz="2600" smtClean="0"/>
              <a:t>Let </a:t>
            </a:r>
            <a:r>
              <a:rPr lang="en-US" altLang="zh-TW" sz="2600" i="1" smtClean="0"/>
              <a:t>W</a:t>
            </a:r>
            <a:r>
              <a:rPr lang="en-US" altLang="zh-TW" sz="2600" smtClean="0"/>
              <a:t> be the set of all points (</a:t>
            </a:r>
            <a:r>
              <a:rPr lang="en-US" altLang="zh-TW" sz="2600" i="1" smtClean="0"/>
              <a:t>x, y</a:t>
            </a:r>
            <a:r>
              <a:rPr lang="en-US" altLang="zh-TW" sz="2600" smtClean="0"/>
              <a:t>) in </a:t>
            </a:r>
            <a:r>
              <a:rPr lang="en-US" altLang="zh-TW" sz="2600" i="1" smtClean="0"/>
              <a:t>R</a:t>
            </a:r>
            <a:r>
              <a:rPr lang="en-US" altLang="zh-TW" sz="2600" baseline="30000" smtClean="0"/>
              <a:t>2</a:t>
            </a:r>
            <a:r>
              <a:rPr lang="en-US" altLang="zh-TW" sz="2600" smtClean="0"/>
              <a:t> such that </a:t>
            </a:r>
            <a:r>
              <a:rPr lang="en-US" altLang="zh-TW" sz="2600" i="1" smtClean="0"/>
              <a:t>x</a:t>
            </a:r>
            <a:r>
              <a:rPr lang="en-US" altLang="zh-TW" sz="2600" smtClean="0"/>
              <a:t> </a:t>
            </a:r>
            <a:r>
              <a:rPr lang="en-US" altLang="zh-TW" sz="2600" smtClean="0">
                <a:sym typeface="Symbol" panose="05050102010706020507" pitchFamily="18" charset="2"/>
              </a:rPr>
              <a:t></a:t>
            </a:r>
            <a:r>
              <a:rPr lang="en-US" altLang="zh-TW" sz="2600" smtClean="0"/>
              <a:t> 0 and </a:t>
            </a:r>
            <a:r>
              <a:rPr lang="en-US" altLang="zh-TW" sz="2600" i="1" smtClean="0"/>
              <a:t>y</a:t>
            </a:r>
            <a:r>
              <a:rPr lang="en-US" altLang="zh-TW" sz="2600" smtClean="0"/>
              <a:t> </a:t>
            </a:r>
            <a:r>
              <a:rPr lang="en-US" altLang="zh-TW" sz="2600" smtClean="0">
                <a:sym typeface="Symbol" panose="05050102010706020507" pitchFamily="18" charset="2"/>
              </a:rPr>
              <a:t></a:t>
            </a:r>
            <a:r>
              <a:rPr lang="en-US" altLang="zh-TW" sz="2600" smtClean="0"/>
              <a:t> 0. These are </a:t>
            </a:r>
            <a:r>
              <a:rPr lang="en-US" altLang="zh-TW" sz="2600" u="sng" smtClean="0">
                <a:solidFill>
                  <a:srgbClr val="0000FF"/>
                </a:solidFill>
              </a:rPr>
              <a:t>the points in the first quadrant</a:t>
            </a:r>
            <a:r>
              <a:rPr lang="en-US" altLang="zh-TW" sz="2600" smtClean="0"/>
              <a:t>. </a:t>
            </a:r>
          </a:p>
          <a:p>
            <a:pPr eaLnBrk="1" hangingPunct="1"/>
            <a:r>
              <a:rPr lang="en-US" altLang="zh-TW" sz="2600" smtClean="0"/>
              <a:t>The set </a:t>
            </a:r>
            <a:r>
              <a:rPr lang="en-US" altLang="zh-TW" sz="2600" i="1" smtClean="0"/>
              <a:t>W</a:t>
            </a:r>
            <a:r>
              <a:rPr lang="en-US" altLang="zh-TW" sz="2600" smtClean="0"/>
              <a:t> is </a:t>
            </a:r>
            <a:r>
              <a:rPr lang="en-US" altLang="zh-TW" sz="2600" u="sng" smtClean="0">
                <a:solidFill>
                  <a:srgbClr val="FF0000"/>
                </a:solidFill>
              </a:rPr>
              <a:t>not</a:t>
            </a:r>
            <a:r>
              <a:rPr lang="en-US" altLang="zh-TW" sz="2600" smtClean="0"/>
              <a:t> a subspace of </a:t>
            </a:r>
            <a:r>
              <a:rPr lang="en-US" altLang="zh-TW" sz="2600" i="1" smtClean="0"/>
              <a:t>R</a:t>
            </a:r>
            <a:r>
              <a:rPr lang="en-US" altLang="zh-TW" sz="2600" baseline="30000" smtClean="0"/>
              <a:t>2</a:t>
            </a:r>
            <a:r>
              <a:rPr lang="en-US" altLang="zh-TW" sz="2600" smtClean="0"/>
              <a:t> since it is </a:t>
            </a:r>
            <a:r>
              <a:rPr lang="en-US" altLang="zh-TW" sz="2600" u="sng" smtClean="0">
                <a:solidFill>
                  <a:srgbClr val="0000FF"/>
                </a:solidFill>
              </a:rPr>
              <a:t>not closed under scalar multiplication</a:t>
            </a:r>
            <a:r>
              <a:rPr lang="en-US" altLang="zh-TW" sz="2600" smtClean="0"/>
              <a:t>. </a:t>
            </a:r>
          </a:p>
          <a:p>
            <a:pPr eaLnBrk="1" hangingPunct="1"/>
            <a:r>
              <a:rPr lang="en-US" altLang="zh-TW" sz="2600" smtClean="0"/>
              <a:t>For example, </a:t>
            </a:r>
            <a:r>
              <a:rPr lang="en-US" altLang="zh-TW" sz="2600" b="1" smtClean="0"/>
              <a:t>v</a:t>
            </a:r>
            <a:r>
              <a:rPr lang="en-US" altLang="zh-TW" sz="2600" smtClean="0"/>
              <a:t> = (1, 1) lines in </a:t>
            </a:r>
            <a:r>
              <a:rPr lang="en-US" altLang="zh-TW" sz="2600" i="1" smtClean="0"/>
              <a:t>W</a:t>
            </a:r>
            <a:r>
              <a:rPr lang="en-US" altLang="zh-TW" sz="2600" smtClean="0"/>
              <a:t>, but its negative (-1)</a:t>
            </a:r>
            <a:r>
              <a:rPr lang="en-US" altLang="zh-TW" sz="2600" b="1" smtClean="0"/>
              <a:t>v </a:t>
            </a:r>
            <a:r>
              <a:rPr lang="en-US" altLang="zh-TW" sz="2600" smtClean="0"/>
              <a:t>= -</a:t>
            </a:r>
            <a:r>
              <a:rPr lang="en-US" altLang="zh-TW" sz="2600" b="1" smtClean="0"/>
              <a:t>v</a:t>
            </a:r>
            <a:r>
              <a:rPr lang="en-US" altLang="zh-TW" sz="2600" smtClean="0"/>
              <a:t> = (-1, -1) does not.</a:t>
            </a:r>
            <a:endParaRPr lang="zh-TW" altLang="en-US" sz="2600" smtClean="0"/>
          </a:p>
        </p:txBody>
      </p:sp>
      <p:pic>
        <p:nvPicPr>
          <p:cNvPr id="4608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7300" y="2057400"/>
            <a:ext cx="360997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A2F7F037-9897-43E7-B0D2-FAD26B4C01D5}"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7" name="頁尾版面配置區 4"/>
          <p:cNvSpPr>
            <a:spLocks noGrp="1"/>
          </p:cNvSpPr>
          <p:nvPr>
            <p:ph type="ftr" sz="quarter" idx="11"/>
          </p:nvPr>
        </p:nvSpPr>
        <p:spPr/>
        <p:txBody>
          <a:bodyPr/>
          <a:lstStyle/>
          <a:p>
            <a:pPr>
              <a:defRPr/>
            </a:pPr>
            <a:r>
              <a:rPr lang="en-US" altLang="zh-TW"/>
              <a:t>Elementary Linear Algebra</a:t>
            </a:r>
          </a:p>
        </p:txBody>
      </p:sp>
      <p:sp>
        <p:nvSpPr>
          <p:cNvPr id="4813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A25087E2-7931-49C4-8DF8-B20824251D23}" type="slidenum">
              <a:rPr kumimoji="0" lang="en-US" altLang="zh-TW" sz="1200">
                <a:latin typeface="Garamond" panose="02020404030301010803" pitchFamily="18" charset="0"/>
              </a:rPr>
              <a:pPr>
                <a:spcBef>
                  <a:spcPct val="0"/>
                </a:spcBef>
                <a:buClrTx/>
                <a:buSzTx/>
                <a:buFontTx/>
                <a:buNone/>
              </a:pPr>
              <a:t>23</a:t>
            </a:fld>
            <a:endParaRPr kumimoji="0" lang="en-US" altLang="zh-TW" sz="1200">
              <a:latin typeface="Garamond" panose="02020404030301010803" pitchFamily="18" charset="0"/>
            </a:endParaRPr>
          </a:p>
        </p:txBody>
      </p:sp>
      <p:sp>
        <p:nvSpPr>
          <p:cNvPr id="48133" name="Rectangle 2"/>
          <p:cNvSpPr>
            <a:spLocks noGrp="1" noChangeArrowheads="1"/>
          </p:cNvSpPr>
          <p:nvPr>
            <p:ph type="title"/>
          </p:nvPr>
        </p:nvSpPr>
        <p:spPr/>
        <p:txBody>
          <a:bodyPr/>
          <a:lstStyle/>
          <a:p>
            <a:pPr eaLnBrk="1" hangingPunct="1"/>
            <a:r>
              <a:rPr lang="en-US" altLang="zh-TW" smtClean="0"/>
              <a:t>5-2 Subspace Remarks</a:t>
            </a:r>
          </a:p>
        </p:txBody>
      </p:sp>
      <p:sp>
        <p:nvSpPr>
          <p:cNvPr id="48134" name="Rectangle 3"/>
          <p:cNvSpPr>
            <a:spLocks noGrp="1" noChangeArrowheads="1"/>
          </p:cNvSpPr>
          <p:nvPr>
            <p:ph type="body" idx="1"/>
          </p:nvPr>
        </p:nvSpPr>
        <p:spPr>
          <a:xfrm>
            <a:off x="457200" y="1371600"/>
            <a:ext cx="8229600" cy="4759325"/>
          </a:xfrm>
        </p:spPr>
        <p:txBody>
          <a:bodyPr/>
          <a:lstStyle/>
          <a:p>
            <a:pPr eaLnBrk="1" hangingPunct="1">
              <a:lnSpc>
                <a:spcPct val="90000"/>
              </a:lnSpc>
            </a:pPr>
            <a:r>
              <a:rPr lang="en-US" altLang="zh-TW" sz="2200" u="sng" dirty="0" smtClean="0"/>
              <a:t>Every nonzero vector space </a:t>
            </a:r>
            <a:r>
              <a:rPr lang="en-US" altLang="zh-TW" sz="2200" i="1" u="sng" dirty="0" smtClean="0"/>
              <a:t>V</a:t>
            </a:r>
            <a:r>
              <a:rPr lang="en-US" altLang="zh-TW" sz="2200" u="sng" dirty="0" smtClean="0"/>
              <a:t> has at least two </a:t>
            </a:r>
            <a:r>
              <a:rPr lang="tr-TR" altLang="zh-TW" sz="2200" u="sng" dirty="0" err="1" smtClean="0"/>
              <a:t>trivial</a:t>
            </a:r>
            <a:r>
              <a:rPr lang="tr-TR" altLang="zh-TW" sz="2200" u="sng" dirty="0" smtClean="0"/>
              <a:t> </a:t>
            </a:r>
            <a:r>
              <a:rPr lang="en-US" altLang="zh-TW" sz="2200" u="sng" dirty="0" smtClean="0"/>
              <a:t>subspace</a:t>
            </a:r>
            <a:r>
              <a:rPr lang="tr-TR" altLang="zh-TW" sz="2200" u="sng" dirty="0" smtClean="0"/>
              <a:t>s</a:t>
            </a:r>
            <a:r>
              <a:rPr lang="en-US" altLang="zh-TW" sz="2200" dirty="0" smtClean="0"/>
              <a:t>: </a:t>
            </a:r>
            <a:r>
              <a:rPr lang="en-US" altLang="zh-TW" sz="2200" i="1" dirty="0" smtClean="0"/>
              <a:t>V</a:t>
            </a:r>
            <a:r>
              <a:rPr lang="en-US" altLang="zh-TW" sz="2200" dirty="0" smtClean="0"/>
              <a:t> itself is a subspace, and the set {</a:t>
            </a:r>
            <a:r>
              <a:rPr lang="en-US" altLang="zh-TW" sz="2200" b="1" dirty="0" smtClean="0"/>
              <a:t>0</a:t>
            </a:r>
            <a:r>
              <a:rPr lang="en-US" altLang="zh-TW" sz="2200" dirty="0" smtClean="0"/>
              <a:t>} consisting of just the zero vector in </a:t>
            </a:r>
            <a:r>
              <a:rPr lang="en-US" altLang="zh-TW" sz="2200" i="1" dirty="0" smtClean="0"/>
              <a:t>V</a:t>
            </a:r>
            <a:r>
              <a:rPr lang="en-US" altLang="zh-TW" sz="2200" dirty="0" smtClean="0"/>
              <a:t> is a subspace called the </a:t>
            </a:r>
            <a:r>
              <a:rPr lang="en-US" altLang="zh-TW" sz="2200" dirty="0" smtClean="0">
                <a:solidFill>
                  <a:srgbClr val="FF0000"/>
                </a:solidFill>
              </a:rPr>
              <a:t>zero subspace</a:t>
            </a:r>
            <a:r>
              <a:rPr lang="en-US" altLang="zh-TW" sz="2200" dirty="0" smtClean="0"/>
              <a:t>.</a:t>
            </a:r>
          </a:p>
          <a:p>
            <a:pPr eaLnBrk="1" hangingPunct="1">
              <a:lnSpc>
                <a:spcPct val="90000"/>
              </a:lnSpc>
            </a:pPr>
            <a:r>
              <a:rPr lang="en-US" altLang="zh-TW" sz="2200" dirty="0" smtClean="0"/>
              <a:t>Examples of subspaces of </a:t>
            </a:r>
            <a:r>
              <a:rPr lang="en-US" altLang="zh-TW" sz="2200" i="1" dirty="0" smtClean="0"/>
              <a:t>R</a:t>
            </a:r>
            <a:r>
              <a:rPr lang="en-US" altLang="zh-TW" sz="2200" baseline="30000" dirty="0" smtClean="0"/>
              <a:t>2 </a:t>
            </a:r>
            <a:r>
              <a:rPr lang="en-US" altLang="zh-TW" sz="2200" dirty="0" smtClean="0"/>
              <a:t>and </a:t>
            </a:r>
            <a:r>
              <a:rPr lang="en-US" altLang="zh-TW" sz="2200" i="1" dirty="0" smtClean="0"/>
              <a:t>R</a:t>
            </a:r>
            <a:r>
              <a:rPr lang="en-US" altLang="zh-TW" sz="2200" baseline="30000" dirty="0" smtClean="0"/>
              <a:t>3</a:t>
            </a:r>
            <a:r>
              <a:rPr lang="en-US" altLang="zh-TW" sz="2200" dirty="0" smtClean="0"/>
              <a:t>:</a:t>
            </a:r>
          </a:p>
          <a:p>
            <a:pPr lvl="1" eaLnBrk="1" hangingPunct="1">
              <a:lnSpc>
                <a:spcPct val="90000"/>
              </a:lnSpc>
            </a:pPr>
            <a:r>
              <a:rPr lang="en-US" altLang="zh-TW" sz="2000" dirty="0" smtClean="0"/>
              <a:t>Subspaces of </a:t>
            </a:r>
            <a:r>
              <a:rPr lang="en-US" altLang="zh-TW" sz="2000" i="1" dirty="0" smtClean="0"/>
              <a:t>R</a:t>
            </a:r>
            <a:r>
              <a:rPr lang="en-US" altLang="zh-TW" sz="2000" baseline="30000" dirty="0" smtClean="0"/>
              <a:t>2</a:t>
            </a:r>
            <a:r>
              <a:rPr lang="en-US" altLang="zh-TW" sz="2000" dirty="0" smtClean="0"/>
              <a:t>:</a:t>
            </a:r>
          </a:p>
          <a:p>
            <a:pPr lvl="2" eaLnBrk="1" hangingPunct="1">
              <a:lnSpc>
                <a:spcPct val="90000"/>
              </a:lnSpc>
            </a:pPr>
            <a:r>
              <a:rPr lang="en-US" altLang="zh-TW" dirty="0" smtClean="0"/>
              <a:t>{</a:t>
            </a:r>
            <a:r>
              <a:rPr lang="en-US" altLang="zh-TW" b="1" dirty="0" smtClean="0"/>
              <a:t>0</a:t>
            </a:r>
            <a:r>
              <a:rPr lang="en-US" altLang="zh-TW" dirty="0" smtClean="0"/>
              <a:t>}</a:t>
            </a:r>
          </a:p>
          <a:p>
            <a:pPr lvl="2" eaLnBrk="1" hangingPunct="1">
              <a:lnSpc>
                <a:spcPct val="90000"/>
              </a:lnSpc>
            </a:pPr>
            <a:r>
              <a:rPr lang="en-US" altLang="zh-TW" dirty="0" smtClean="0"/>
              <a:t>Lines through the origin</a:t>
            </a:r>
          </a:p>
          <a:p>
            <a:pPr lvl="2" eaLnBrk="1" hangingPunct="1">
              <a:lnSpc>
                <a:spcPct val="90000"/>
              </a:lnSpc>
            </a:pPr>
            <a:r>
              <a:rPr lang="en-US" altLang="zh-TW" i="1" dirty="0" smtClean="0"/>
              <a:t>R</a:t>
            </a:r>
            <a:r>
              <a:rPr lang="en-US" altLang="zh-TW" baseline="30000" dirty="0" smtClean="0"/>
              <a:t>2</a:t>
            </a:r>
            <a:endParaRPr lang="en-US" altLang="zh-TW" dirty="0" smtClean="0"/>
          </a:p>
          <a:p>
            <a:pPr lvl="1" eaLnBrk="1" hangingPunct="1">
              <a:lnSpc>
                <a:spcPct val="90000"/>
              </a:lnSpc>
            </a:pPr>
            <a:r>
              <a:rPr lang="en-US" altLang="zh-TW" sz="2000" dirty="0" smtClean="0"/>
              <a:t>Subspaces of </a:t>
            </a:r>
            <a:r>
              <a:rPr lang="en-US" altLang="zh-TW" sz="2000" i="1" dirty="0" smtClean="0"/>
              <a:t>R</a:t>
            </a:r>
            <a:r>
              <a:rPr lang="en-US" altLang="zh-TW" sz="2000" baseline="30000" dirty="0" smtClean="0"/>
              <a:t>3</a:t>
            </a:r>
            <a:r>
              <a:rPr lang="en-US" altLang="zh-TW" sz="2000" dirty="0" smtClean="0"/>
              <a:t>:</a:t>
            </a:r>
          </a:p>
          <a:p>
            <a:pPr lvl="2" eaLnBrk="1" hangingPunct="1">
              <a:lnSpc>
                <a:spcPct val="90000"/>
              </a:lnSpc>
            </a:pPr>
            <a:r>
              <a:rPr lang="en-US" altLang="zh-TW" dirty="0" smtClean="0"/>
              <a:t>{</a:t>
            </a:r>
            <a:r>
              <a:rPr lang="en-US" altLang="zh-TW" b="1" dirty="0" smtClean="0"/>
              <a:t>0</a:t>
            </a:r>
            <a:r>
              <a:rPr lang="en-US" altLang="zh-TW" dirty="0" smtClean="0"/>
              <a:t>}</a:t>
            </a:r>
          </a:p>
          <a:p>
            <a:pPr lvl="2" eaLnBrk="1" hangingPunct="1">
              <a:lnSpc>
                <a:spcPct val="90000"/>
              </a:lnSpc>
            </a:pPr>
            <a:r>
              <a:rPr lang="en-US" altLang="zh-TW" dirty="0" smtClean="0"/>
              <a:t>Lines through the origin</a:t>
            </a:r>
          </a:p>
          <a:p>
            <a:pPr lvl="2" eaLnBrk="1" hangingPunct="1">
              <a:lnSpc>
                <a:spcPct val="90000"/>
              </a:lnSpc>
            </a:pPr>
            <a:r>
              <a:rPr lang="en-US" altLang="zh-TW" dirty="0" smtClean="0"/>
              <a:t>Planes through origin</a:t>
            </a:r>
          </a:p>
          <a:p>
            <a:pPr lvl="2" eaLnBrk="1" hangingPunct="1">
              <a:lnSpc>
                <a:spcPct val="90000"/>
              </a:lnSpc>
            </a:pPr>
            <a:r>
              <a:rPr lang="en-US" altLang="zh-TW" i="1" dirty="0" smtClean="0"/>
              <a:t>R</a:t>
            </a:r>
            <a:r>
              <a:rPr lang="en-US" altLang="zh-TW" baseline="30000" dirty="0" smtClean="0"/>
              <a:t>3</a:t>
            </a:r>
            <a:endParaRPr lang="en-US" altLang="zh-TW" dirty="0" smtClean="0"/>
          </a:p>
          <a:p>
            <a:pPr eaLnBrk="1" hangingPunct="1">
              <a:lnSpc>
                <a:spcPct val="90000"/>
              </a:lnSpc>
            </a:pPr>
            <a:r>
              <a:rPr lang="en-US" altLang="zh-TW" sz="2200" dirty="0" smtClean="0"/>
              <a:t>They are actually the only subspaces of </a:t>
            </a:r>
            <a:r>
              <a:rPr lang="en-US" altLang="zh-TW" sz="2200" i="1" dirty="0" smtClean="0"/>
              <a:t>R</a:t>
            </a:r>
            <a:r>
              <a:rPr lang="en-US" altLang="zh-TW" sz="2200" baseline="30000" dirty="0" smtClean="0"/>
              <a:t>2 </a:t>
            </a:r>
            <a:r>
              <a:rPr lang="en-US" altLang="zh-TW" sz="2200" dirty="0" smtClean="0"/>
              <a:t>and </a:t>
            </a:r>
            <a:r>
              <a:rPr lang="en-US" altLang="zh-TW" sz="2200" i="1" dirty="0" smtClean="0"/>
              <a:t>R</a:t>
            </a:r>
            <a:r>
              <a:rPr lang="en-US" altLang="zh-TW" sz="2200" baseline="30000" dirty="0" smtClean="0"/>
              <a:t>3</a:t>
            </a:r>
          </a:p>
        </p:txBody>
      </p:sp>
      <p:sp>
        <p:nvSpPr>
          <p:cNvPr id="48135" name="Text Box 4"/>
          <p:cNvSpPr txBox="1">
            <a:spLocks noChangeArrowheads="1"/>
          </p:cNvSpPr>
          <p:nvPr/>
        </p:nvSpPr>
        <p:spPr bwMode="auto">
          <a:xfrm>
            <a:off x="4953000" y="914400"/>
            <a:ext cx="3613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eaLnBrk="1" hangingPunct="1">
              <a:spcBef>
                <a:spcPct val="0"/>
              </a:spcBef>
              <a:buClrTx/>
              <a:buSzTx/>
              <a:buFontTx/>
              <a:buNone/>
            </a:pPr>
            <a:r>
              <a:rPr lang="en-US" altLang="zh-TW" sz="1800">
                <a:latin typeface="Arial" panose="020B0604020202020204" pitchFamily="34" charset="0"/>
              </a:rPr>
              <a:t>Think about “set” and “empty set”!</a:t>
            </a:r>
          </a:p>
        </p:txBody>
      </p:sp>
      <p:sp>
        <p:nvSpPr>
          <p:cNvPr id="48136" name="AutoShape 5"/>
          <p:cNvSpPr>
            <a:spLocks noChangeArrowheads="1"/>
          </p:cNvSpPr>
          <p:nvPr/>
        </p:nvSpPr>
        <p:spPr bwMode="auto">
          <a:xfrm rot="5400000" flipV="1">
            <a:off x="4648200" y="1066800"/>
            <a:ext cx="304800" cy="3048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accent1"/>
          </a:solidFill>
          <a:ln w="9525">
            <a:solidFill>
              <a:schemeClr val="tx1"/>
            </a:solidFill>
            <a:miter lim="800000"/>
            <a:headEnd/>
            <a:tailEnd/>
          </a:ln>
        </p:spPr>
        <p:txBody>
          <a:bodyPr wrap="none" anchor="ctr"/>
          <a:lstStyle/>
          <a:p>
            <a:endParaRPr lang="tr-T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13DB505F-011B-4F7D-849B-F2197BCDD6E6}"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5018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626DD84F-287A-4394-863D-4A081C387307}" type="slidenum">
              <a:rPr kumimoji="0" lang="en-US" altLang="zh-TW" sz="1200">
                <a:latin typeface="Garamond" panose="02020404030301010803" pitchFamily="18" charset="0"/>
              </a:rPr>
              <a:pPr>
                <a:spcBef>
                  <a:spcPct val="0"/>
                </a:spcBef>
                <a:buClrTx/>
                <a:buSzTx/>
                <a:buFontTx/>
                <a:buNone/>
              </a:pPr>
              <a:t>24</a:t>
            </a:fld>
            <a:endParaRPr kumimoji="0" lang="en-US" altLang="zh-TW" sz="1200">
              <a:latin typeface="Garamond" panose="02020404030301010803" pitchFamily="18" charset="0"/>
            </a:endParaRPr>
          </a:p>
        </p:txBody>
      </p:sp>
      <p:sp>
        <p:nvSpPr>
          <p:cNvPr id="50181" name="Rectangle 2"/>
          <p:cNvSpPr>
            <a:spLocks noGrp="1" noChangeArrowheads="1"/>
          </p:cNvSpPr>
          <p:nvPr>
            <p:ph type="title"/>
          </p:nvPr>
        </p:nvSpPr>
        <p:spPr/>
        <p:txBody>
          <a:bodyPr/>
          <a:lstStyle/>
          <a:p>
            <a:pPr eaLnBrk="1" hangingPunct="1"/>
            <a:r>
              <a:rPr lang="en-US" altLang="zh-TW" smtClean="0"/>
              <a:t>5-2 Example 4 (Subspaces of </a:t>
            </a:r>
            <a:r>
              <a:rPr lang="en-US" altLang="zh-TW" i="1" smtClean="0"/>
              <a:t>M</a:t>
            </a:r>
            <a:r>
              <a:rPr lang="en-US" altLang="zh-TW" i="1" baseline="-25000" smtClean="0"/>
              <a:t>nn</a:t>
            </a:r>
            <a:r>
              <a:rPr lang="en-US" altLang="zh-TW" smtClean="0"/>
              <a:t>)</a:t>
            </a:r>
            <a:endParaRPr lang="zh-TW" altLang="en-US" smtClean="0"/>
          </a:p>
        </p:txBody>
      </p:sp>
      <p:sp>
        <p:nvSpPr>
          <p:cNvPr id="50182" name="Rectangle 3"/>
          <p:cNvSpPr>
            <a:spLocks noGrp="1" noChangeArrowheads="1"/>
          </p:cNvSpPr>
          <p:nvPr>
            <p:ph type="body" idx="1"/>
          </p:nvPr>
        </p:nvSpPr>
        <p:spPr>
          <a:xfrm>
            <a:off x="457200" y="1371600"/>
            <a:ext cx="8229600" cy="4759325"/>
          </a:xfrm>
        </p:spPr>
        <p:txBody>
          <a:bodyPr/>
          <a:lstStyle/>
          <a:p>
            <a:pPr eaLnBrk="1" hangingPunct="1"/>
            <a:r>
              <a:rPr lang="en-US" altLang="zh-TW" dirty="0" smtClean="0"/>
              <a:t>The sum of two symmetric matrices is symmetric, and a scalar multiple of a symmetric matrix is symmetric. </a:t>
            </a:r>
          </a:p>
          <a:p>
            <a:pPr lvl="1" eaLnBrk="1" hangingPunct="1"/>
            <a:r>
              <a:rPr lang="en-US" altLang="zh-TW" dirty="0" smtClean="0"/>
              <a:t>=&gt; </a:t>
            </a:r>
            <a:r>
              <a:rPr lang="en-US" altLang="zh-TW" sz="2400" dirty="0" smtClean="0"/>
              <a:t>the set of </a:t>
            </a:r>
            <a:r>
              <a:rPr lang="en-US" altLang="zh-TW" sz="2400" i="1" dirty="0" err="1" smtClean="0"/>
              <a:t>n</a:t>
            </a:r>
            <a:r>
              <a:rPr lang="en-US" altLang="zh-TW" sz="2400" dirty="0" err="1" smtClean="0">
                <a:sym typeface="Symbol" panose="05050102010706020507" pitchFamily="18" charset="2"/>
              </a:rPr>
              <a:t></a:t>
            </a:r>
            <a:r>
              <a:rPr lang="en-US" altLang="zh-TW" sz="2400" i="1" dirty="0" err="1" smtClean="0"/>
              <a:t>n</a:t>
            </a:r>
            <a:r>
              <a:rPr lang="en-US" altLang="zh-TW" sz="2400" dirty="0" smtClean="0"/>
              <a:t> symmetric matrices is a subspace of the vector space </a:t>
            </a:r>
            <a:r>
              <a:rPr lang="en-US" altLang="zh-TW" sz="2400" i="1" dirty="0" err="1" smtClean="0"/>
              <a:t>M</a:t>
            </a:r>
            <a:r>
              <a:rPr lang="en-US" altLang="zh-TW" sz="2400" i="1" baseline="-25000" dirty="0" err="1" smtClean="0"/>
              <a:t>nn</a:t>
            </a:r>
            <a:r>
              <a:rPr lang="en-US" altLang="zh-TW" sz="2400" dirty="0" smtClean="0"/>
              <a:t> of </a:t>
            </a:r>
            <a:r>
              <a:rPr lang="en-US" altLang="zh-TW" sz="2400" i="1" dirty="0" err="1" smtClean="0"/>
              <a:t>n</a:t>
            </a:r>
            <a:r>
              <a:rPr lang="en-US" altLang="zh-TW" sz="2400" dirty="0" err="1" smtClean="0">
                <a:sym typeface="Symbol" panose="05050102010706020507" pitchFamily="18" charset="2"/>
              </a:rPr>
              <a:t></a:t>
            </a:r>
            <a:r>
              <a:rPr lang="en-US" altLang="zh-TW" sz="2400" i="1" dirty="0" err="1" smtClean="0"/>
              <a:t>n</a:t>
            </a:r>
            <a:r>
              <a:rPr lang="en-US" altLang="zh-TW" sz="2400" dirty="0" smtClean="0"/>
              <a:t> matrices. </a:t>
            </a:r>
          </a:p>
          <a:p>
            <a:pPr eaLnBrk="1" hangingPunct="1"/>
            <a:endParaRPr lang="en-US" altLang="zh-TW" dirty="0" smtClean="0"/>
          </a:p>
          <a:p>
            <a:pPr eaLnBrk="1" hangingPunct="1"/>
            <a:r>
              <a:rPr lang="tr-TR" altLang="zh-TW" dirty="0" err="1" smtClean="0"/>
              <a:t>Other</a:t>
            </a:r>
            <a:r>
              <a:rPr lang="tr-TR" altLang="zh-TW" dirty="0" smtClean="0"/>
              <a:t> s</a:t>
            </a:r>
            <a:r>
              <a:rPr lang="en-US" altLang="zh-TW" dirty="0" err="1" smtClean="0"/>
              <a:t>ubspaces</a:t>
            </a:r>
            <a:r>
              <a:rPr lang="en-US" altLang="zh-TW" dirty="0" smtClean="0"/>
              <a:t> of</a:t>
            </a:r>
            <a:r>
              <a:rPr lang="en-US" altLang="zh-TW" i="1" dirty="0" smtClean="0"/>
              <a:t> </a:t>
            </a:r>
            <a:r>
              <a:rPr lang="en-US" altLang="zh-TW" i="1" dirty="0" err="1" smtClean="0"/>
              <a:t>M</a:t>
            </a:r>
            <a:r>
              <a:rPr lang="en-US" altLang="zh-TW" i="1" baseline="-25000" dirty="0" err="1" smtClean="0"/>
              <a:t>nn</a:t>
            </a:r>
            <a:r>
              <a:rPr lang="en-US" altLang="zh-TW" i="1" baseline="-25000" dirty="0" smtClean="0"/>
              <a:t> </a:t>
            </a:r>
          </a:p>
          <a:p>
            <a:pPr lvl="1" eaLnBrk="1" hangingPunct="1"/>
            <a:r>
              <a:rPr lang="en-US" altLang="zh-TW" dirty="0" smtClean="0"/>
              <a:t>the set of </a:t>
            </a:r>
            <a:r>
              <a:rPr lang="en-US" altLang="zh-TW" i="1" dirty="0" err="1" smtClean="0"/>
              <a:t>n</a:t>
            </a:r>
            <a:r>
              <a:rPr lang="en-US" altLang="zh-TW" dirty="0" err="1" smtClean="0">
                <a:sym typeface="Symbol" panose="05050102010706020507" pitchFamily="18" charset="2"/>
              </a:rPr>
              <a:t></a:t>
            </a:r>
            <a:r>
              <a:rPr lang="en-US" altLang="zh-TW" i="1" dirty="0" err="1" smtClean="0"/>
              <a:t>n</a:t>
            </a:r>
            <a:r>
              <a:rPr lang="en-US" altLang="zh-TW" dirty="0" smtClean="0"/>
              <a:t> upper triangular matrices</a:t>
            </a:r>
          </a:p>
          <a:p>
            <a:pPr lvl="1" eaLnBrk="1" hangingPunct="1"/>
            <a:r>
              <a:rPr lang="en-US" altLang="zh-TW" dirty="0" smtClean="0"/>
              <a:t>the set of </a:t>
            </a:r>
            <a:r>
              <a:rPr lang="en-US" altLang="zh-TW" i="1" dirty="0" err="1" smtClean="0"/>
              <a:t>n</a:t>
            </a:r>
            <a:r>
              <a:rPr lang="en-US" altLang="zh-TW" dirty="0" err="1" smtClean="0">
                <a:sym typeface="Symbol" panose="05050102010706020507" pitchFamily="18" charset="2"/>
              </a:rPr>
              <a:t></a:t>
            </a:r>
            <a:r>
              <a:rPr lang="en-US" altLang="zh-TW" i="1" dirty="0" err="1" smtClean="0"/>
              <a:t>n</a:t>
            </a:r>
            <a:r>
              <a:rPr lang="en-US" altLang="zh-TW" dirty="0" smtClean="0"/>
              <a:t> lower triangular matrices</a:t>
            </a:r>
          </a:p>
          <a:p>
            <a:pPr lvl="1" eaLnBrk="1" hangingPunct="1"/>
            <a:r>
              <a:rPr lang="en-US" altLang="zh-TW" dirty="0" smtClean="0"/>
              <a:t>the set of </a:t>
            </a:r>
            <a:r>
              <a:rPr lang="en-US" altLang="zh-TW" i="1" dirty="0" err="1" smtClean="0"/>
              <a:t>n</a:t>
            </a:r>
            <a:r>
              <a:rPr lang="en-US" altLang="zh-TW" dirty="0" err="1" smtClean="0">
                <a:sym typeface="Symbol" panose="05050102010706020507" pitchFamily="18" charset="2"/>
              </a:rPr>
              <a:t></a:t>
            </a:r>
            <a:r>
              <a:rPr lang="en-US" altLang="zh-TW" i="1" dirty="0" err="1" smtClean="0"/>
              <a:t>n</a:t>
            </a:r>
            <a:r>
              <a:rPr lang="en-US" altLang="zh-TW" dirty="0" smtClean="0"/>
              <a:t> diagonal matrices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標題 1"/>
          <p:cNvSpPr>
            <a:spLocks noGrp="1"/>
          </p:cNvSpPr>
          <p:nvPr>
            <p:ph type="title"/>
          </p:nvPr>
        </p:nvSpPr>
        <p:spPr/>
        <p:txBody>
          <a:bodyPr/>
          <a:lstStyle/>
          <a:p>
            <a:r>
              <a:rPr lang="en-US" altLang="zh-TW" smtClean="0"/>
              <a:t>5-2 Example 5</a:t>
            </a:r>
            <a:endParaRPr lang="zh-TW" altLang="en-US" smtClean="0"/>
          </a:p>
        </p:txBody>
      </p:sp>
      <p:sp>
        <p:nvSpPr>
          <p:cNvPr id="52227" name="內容版面配置區 2"/>
          <p:cNvSpPr>
            <a:spLocks noGrp="1"/>
          </p:cNvSpPr>
          <p:nvPr>
            <p:ph idx="1"/>
          </p:nvPr>
        </p:nvSpPr>
        <p:spPr>
          <a:xfrm>
            <a:off x="457200" y="1295400"/>
            <a:ext cx="8229600" cy="4835525"/>
          </a:xfrm>
        </p:spPr>
        <p:txBody>
          <a:bodyPr/>
          <a:lstStyle/>
          <a:p>
            <a:r>
              <a:rPr lang="en-US" altLang="zh-TW" dirty="0" smtClean="0"/>
              <a:t>A subspace of polynomials of degree </a:t>
            </a:r>
            <a:r>
              <a:rPr lang="en-US" altLang="zh-TW" dirty="0" smtClean="0">
                <a:sym typeface="Symbol" panose="05050102010706020507" pitchFamily="18" charset="2"/>
              </a:rPr>
              <a:t> n</a:t>
            </a:r>
          </a:p>
          <a:p>
            <a:pPr lvl="1"/>
            <a:r>
              <a:rPr lang="en-US" altLang="zh-TW" sz="2400" dirty="0" smtClean="0">
                <a:sym typeface="Symbol" panose="05050102010706020507" pitchFamily="18" charset="2"/>
              </a:rPr>
              <a:t>Let n be a nonnegative integer</a:t>
            </a:r>
          </a:p>
          <a:p>
            <a:pPr lvl="1"/>
            <a:r>
              <a:rPr lang="en-US" altLang="zh-TW" sz="2400" dirty="0" smtClean="0">
                <a:sym typeface="Symbol" panose="05050102010706020507" pitchFamily="18" charset="2"/>
              </a:rPr>
              <a:t>Let W consist of all functions express</a:t>
            </a:r>
            <a:r>
              <a:rPr lang="tr-TR" altLang="zh-TW" sz="2400" dirty="0" err="1" smtClean="0">
                <a:sym typeface="Symbol" panose="05050102010706020507" pitchFamily="18" charset="2"/>
              </a:rPr>
              <a:t>ed</a:t>
            </a:r>
            <a:r>
              <a:rPr lang="en-US" altLang="zh-TW" sz="2400" dirty="0" smtClean="0">
                <a:sym typeface="Symbol" panose="05050102010706020507" pitchFamily="18" charset="2"/>
              </a:rPr>
              <a:t> in the form</a:t>
            </a:r>
          </a:p>
          <a:p>
            <a:pPr lvl="1">
              <a:buFont typeface="Wingdings" panose="05000000000000000000" pitchFamily="2" charset="2"/>
              <a:buNone/>
            </a:pPr>
            <a:r>
              <a:rPr lang="en-US" altLang="zh-TW" sz="2400" dirty="0" smtClean="0">
                <a:sym typeface="Symbol" panose="05050102010706020507" pitchFamily="18" charset="2"/>
              </a:rPr>
              <a:t>        p(x) = a</a:t>
            </a:r>
            <a:r>
              <a:rPr lang="en-US" altLang="zh-TW" sz="2400" baseline="-25000" dirty="0" smtClean="0">
                <a:sym typeface="Symbol" panose="05050102010706020507" pitchFamily="18" charset="2"/>
              </a:rPr>
              <a:t>0</a:t>
            </a:r>
            <a:r>
              <a:rPr lang="en-US" altLang="zh-TW" sz="2400" dirty="0" smtClean="0">
                <a:sym typeface="Symbol" panose="05050102010706020507" pitchFamily="18" charset="2"/>
              </a:rPr>
              <a:t>+a</a:t>
            </a:r>
            <a:r>
              <a:rPr lang="en-US" altLang="zh-TW" sz="2400" baseline="-25000" dirty="0" smtClean="0">
                <a:sym typeface="Symbol" panose="05050102010706020507" pitchFamily="18" charset="2"/>
              </a:rPr>
              <a:t>1</a:t>
            </a:r>
            <a:r>
              <a:rPr lang="en-US" altLang="zh-TW" sz="2400" dirty="0" smtClean="0">
                <a:sym typeface="Symbol" panose="05050102010706020507" pitchFamily="18" charset="2"/>
              </a:rPr>
              <a:t>x+…+</a:t>
            </a:r>
            <a:r>
              <a:rPr lang="en-US" altLang="zh-TW" sz="2400" dirty="0" err="1" smtClean="0">
                <a:sym typeface="Symbol" panose="05050102010706020507" pitchFamily="18" charset="2"/>
              </a:rPr>
              <a:t>a</a:t>
            </a:r>
            <a:r>
              <a:rPr lang="en-US" altLang="zh-TW" sz="2400" baseline="-25000" dirty="0" err="1" smtClean="0">
                <a:sym typeface="Symbol" panose="05050102010706020507" pitchFamily="18" charset="2"/>
              </a:rPr>
              <a:t>n</a:t>
            </a:r>
            <a:r>
              <a:rPr lang="en-US" altLang="zh-TW" sz="2400" dirty="0" err="1" smtClean="0">
                <a:sym typeface="Symbol" panose="05050102010706020507" pitchFamily="18" charset="2"/>
              </a:rPr>
              <a:t>x</a:t>
            </a:r>
            <a:r>
              <a:rPr lang="en-US" altLang="zh-TW" sz="2400" baseline="30000" dirty="0" err="1" smtClean="0">
                <a:sym typeface="Symbol" panose="05050102010706020507" pitchFamily="18" charset="2"/>
              </a:rPr>
              <a:t>n</a:t>
            </a:r>
            <a:r>
              <a:rPr lang="en-US" altLang="zh-TW" sz="2400" dirty="0" smtClean="0"/>
              <a:t> </a:t>
            </a:r>
            <a:endParaRPr lang="tr-TR" altLang="zh-TW" sz="2400" dirty="0" smtClean="0"/>
          </a:p>
          <a:p>
            <a:pPr lvl="1">
              <a:buNone/>
            </a:pPr>
            <a:r>
              <a:rPr lang="tr-TR" altLang="zh-TW" sz="2400" dirty="0" smtClean="0"/>
              <a:t>	</a:t>
            </a:r>
            <a:r>
              <a:rPr lang="en-US" altLang="zh-TW" sz="2400" dirty="0" smtClean="0"/>
              <a:t>=&gt; </a:t>
            </a:r>
            <a:r>
              <a:rPr lang="en-US" altLang="zh-TW" sz="2400" dirty="0"/>
              <a:t>W is a subspace of the vector space </a:t>
            </a:r>
            <a:r>
              <a:rPr lang="tr-TR" altLang="zh-TW" sz="2400" i="1" dirty="0" smtClean="0"/>
              <a:t>P</a:t>
            </a:r>
            <a:r>
              <a:rPr lang="tr-TR" altLang="zh-TW" sz="2400" dirty="0" smtClean="0"/>
              <a:t> </a:t>
            </a:r>
            <a:r>
              <a:rPr lang="en-US" altLang="zh-TW" sz="2400" dirty="0" smtClean="0"/>
              <a:t>of all</a:t>
            </a:r>
            <a:r>
              <a:rPr lang="tr-TR" altLang="zh-TW" sz="2400" dirty="0" smtClean="0"/>
              <a:t> polynomials</a:t>
            </a:r>
            <a:endParaRPr lang="en-US" altLang="zh-TW" sz="2400" dirty="0" smtClean="0"/>
          </a:p>
          <a:p>
            <a:pPr lvl="1">
              <a:buFont typeface="Wingdings" panose="05000000000000000000" pitchFamily="2" charset="2"/>
              <a:buNone/>
            </a:pPr>
            <a:r>
              <a:rPr lang="en-US" altLang="zh-TW" sz="2400" dirty="0" smtClean="0"/>
              <a:t>     =&gt; W is a subspace of the vector space of all real-valued functions discussed in Example 4 of the preceding section.</a:t>
            </a:r>
            <a:endParaRPr lang="tr-TR" altLang="zh-TW" sz="2400" dirty="0" smtClean="0"/>
          </a:p>
          <a:p>
            <a:pPr lvl="1">
              <a:buFont typeface="Wingdings" panose="05000000000000000000" pitchFamily="2" charset="2"/>
              <a:buNone/>
            </a:pPr>
            <a:endParaRPr lang="en-US" altLang="zh-TW" sz="2400" dirty="0" smtClean="0"/>
          </a:p>
        </p:txBody>
      </p:sp>
      <p:sp>
        <p:nvSpPr>
          <p:cNvPr id="52228"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D6AFAC58-F765-45D0-9725-E1FDBC95C874}"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smtClean="0"/>
              <a:t>Elementary Linear Algebra</a:t>
            </a:r>
            <a:endParaRPr lang="en-US" altLang="zh-TW"/>
          </a:p>
        </p:txBody>
      </p:sp>
      <p:sp>
        <p:nvSpPr>
          <p:cNvPr id="5223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97EA8A95-B584-4676-8BA1-2296956010C4}" type="slidenum">
              <a:rPr kumimoji="0" lang="en-US" altLang="zh-TW" sz="1200">
                <a:latin typeface="Garamond" panose="02020404030301010803" pitchFamily="18" charset="0"/>
              </a:rPr>
              <a:pPr>
                <a:spcBef>
                  <a:spcPct val="0"/>
                </a:spcBef>
                <a:buClrTx/>
                <a:buSzTx/>
                <a:buFontTx/>
                <a:buNone/>
              </a:pPr>
              <a:t>25</a:t>
            </a:fld>
            <a:endParaRPr kumimoji="0" lang="en-US" altLang="zh-TW" sz="120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0DADE67C-AB60-42F3-B6F4-D01D5F5915EB}"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5427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EEC8C320-CD41-4855-8CB2-73976D334EA7}" type="slidenum">
              <a:rPr kumimoji="0" lang="en-US" altLang="zh-TW" sz="1200">
                <a:latin typeface="Garamond" panose="02020404030301010803" pitchFamily="18" charset="0"/>
              </a:rPr>
              <a:pPr>
                <a:spcBef>
                  <a:spcPct val="0"/>
                </a:spcBef>
                <a:buClrTx/>
                <a:buSzTx/>
                <a:buFontTx/>
                <a:buNone/>
              </a:pPr>
              <a:t>26</a:t>
            </a:fld>
            <a:endParaRPr kumimoji="0" lang="en-US" altLang="zh-TW" sz="1200">
              <a:latin typeface="Garamond" panose="02020404030301010803" pitchFamily="18" charset="0"/>
            </a:endParaRPr>
          </a:p>
        </p:txBody>
      </p:sp>
      <p:sp>
        <p:nvSpPr>
          <p:cNvPr id="54277" name="Rectangle 2"/>
          <p:cNvSpPr>
            <a:spLocks noGrp="1" noChangeArrowheads="1"/>
          </p:cNvSpPr>
          <p:nvPr>
            <p:ph type="title"/>
          </p:nvPr>
        </p:nvSpPr>
        <p:spPr/>
        <p:txBody>
          <a:bodyPr/>
          <a:lstStyle/>
          <a:p>
            <a:pPr eaLnBrk="1" hangingPunct="1"/>
            <a:r>
              <a:rPr lang="en-US" altLang="zh-TW" smtClean="0"/>
              <a:t>5-2 Solution Space</a:t>
            </a:r>
          </a:p>
        </p:txBody>
      </p:sp>
      <p:sp>
        <p:nvSpPr>
          <p:cNvPr id="54278" name="Rectangle 3"/>
          <p:cNvSpPr>
            <a:spLocks noGrp="1" noChangeArrowheads="1"/>
          </p:cNvSpPr>
          <p:nvPr>
            <p:ph type="body" idx="1"/>
          </p:nvPr>
        </p:nvSpPr>
        <p:spPr>
          <a:xfrm>
            <a:off x="457200" y="1560513"/>
            <a:ext cx="8229600" cy="4683125"/>
          </a:xfrm>
        </p:spPr>
        <p:txBody>
          <a:bodyPr/>
          <a:lstStyle/>
          <a:p>
            <a:pPr eaLnBrk="1" hangingPunct="1"/>
            <a:r>
              <a:rPr lang="en-US" altLang="zh-TW" dirty="0" smtClean="0"/>
              <a:t>Solution Space of Homogeneous Systems</a:t>
            </a:r>
          </a:p>
          <a:p>
            <a:pPr lvl="1" eaLnBrk="1" hangingPunct="1"/>
            <a:r>
              <a:rPr lang="en-US" altLang="zh-TW" sz="2400" dirty="0" smtClean="0"/>
              <a:t>If </a:t>
            </a:r>
            <a:r>
              <a:rPr lang="en-US" altLang="zh-TW" sz="2400" i="1" dirty="0" smtClean="0"/>
              <a:t>A</a:t>
            </a:r>
            <a:r>
              <a:rPr lang="en-US" altLang="zh-TW" sz="2400" b="1" dirty="0" smtClean="0"/>
              <a:t>x</a:t>
            </a:r>
            <a:r>
              <a:rPr lang="en-US" altLang="zh-TW" sz="2400" dirty="0" smtClean="0"/>
              <a:t> = </a:t>
            </a:r>
            <a:r>
              <a:rPr lang="en-US" altLang="zh-TW" sz="2400" b="1" dirty="0" smtClean="0"/>
              <a:t>b</a:t>
            </a:r>
            <a:r>
              <a:rPr lang="en-US" altLang="zh-TW" sz="2400" dirty="0" smtClean="0"/>
              <a:t> is a system of the linear equations, then each vector </a:t>
            </a:r>
            <a:r>
              <a:rPr lang="en-US" altLang="zh-TW" sz="2400" b="1" dirty="0" smtClean="0"/>
              <a:t>x</a:t>
            </a:r>
            <a:r>
              <a:rPr lang="en-US" altLang="zh-TW" sz="2400" dirty="0" smtClean="0"/>
              <a:t> that satisfies this equation is called a </a:t>
            </a:r>
            <a:r>
              <a:rPr lang="en-US" altLang="zh-TW" sz="2400" dirty="0" smtClean="0">
                <a:solidFill>
                  <a:srgbClr val="FF0000"/>
                </a:solidFill>
              </a:rPr>
              <a:t>solution vector </a:t>
            </a:r>
            <a:r>
              <a:rPr lang="en-US" altLang="zh-TW" sz="2400" dirty="0" smtClean="0"/>
              <a:t>of the system.</a:t>
            </a:r>
            <a:endParaRPr lang="tr-TR" altLang="zh-TW" sz="2400" dirty="0" smtClean="0"/>
          </a:p>
          <a:p>
            <a:pPr lvl="1" eaLnBrk="1" hangingPunct="1"/>
            <a:r>
              <a:rPr lang="tr-TR" altLang="zh-TW" sz="2400" dirty="0" err="1" smtClean="0"/>
              <a:t>For</a:t>
            </a:r>
            <a:r>
              <a:rPr lang="tr-TR" altLang="zh-TW" sz="2400" dirty="0" smtClean="0"/>
              <a:t> a general </a:t>
            </a:r>
            <a:r>
              <a:rPr lang="en-US" altLang="zh-TW" sz="2400" b="1" dirty="0" smtClean="0"/>
              <a:t>b</a:t>
            </a:r>
            <a:r>
              <a:rPr lang="tr-TR" altLang="zh-TW" sz="2400" b="1" dirty="0" smtClean="0"/>
              <a:t>, </a:t>
            </a:r>
            <a:r>
              <a:rPr lang="tr-TR" altLang="zh-TW" sz="2400" dirty="0" smtClean="0"/>
              <a:t>set of </a:t>
            </a:r>
            <a:r>
              <a:rPr lang="en-US" altLang="zh-TW" sz="2400" dirty="0" smtClean="0"/>
              <a:t>solution vector</a:t>
            </a:r>
            <a:r>
              <a:rPr lang="tr-TR" altLang="zh-TW" sz="2400" dirty="0" smtClean="0"/>
              <a:t>s do not </a:t>
            </a:r>
            <a:r>
              <a:rPr lang="tr-TR" altLang="zh-TW" sz="2400" dirty="0" err="1" smtClean="0"/>
              <a:t>constitute</a:t>
            </a:r>
            <a:r>
              <a:rPr lang="tr-TR" altLang="zh-TW" sz="2400" dirty="0" smtClean="0"/>
              <a:t> a </a:t>
            </a:r>
            <a:r>
              <a:rPr lang="tr-TR" altLang="zh-TW" sz="2400" dirty="0" err="1" smtClean="0"/>
              <a:t>vector</a:t>
            </a:r>
            <a:r>
              <a:rPr lang="tr-TR" altLang="zh-TW" sz="2400" dirty="0" smtClean="0"/>
              <a:t> </a:t>
            </a:r>
            <a:r>
              <a:rPr lang="tr-TR" altLang="zh-TW" sz="2400" dirty="0" err="1" smtClean="0"/>
              <a:t>space</a:t>
            </a:r>
            <a:r>
              <a:rPr lang="tr-TR" altLang="zh-TW" sz="2400" dirty="0" smtClean="0"/>
              <a:t>! </a:t>
            </a:r>
            <a:r>
              <a:rPr lang="en-US" altLang="zh-TW" sz="2400" i="1" dirty="0" smtClean="0"/>
              <a:t>A</a:t>
            </a:r>
            <a:r>
              <a:rPr lang="en-US" altLang="zh-TW" sz="2400" b="1" dirty="0" smtClean="0"/>
              <a:t>x</a:t>
            </a:r>
            <a:r>
              <a:rPr lang="tr-TR" altLang="zh-TW" sz="1050" b="1" dirty="0" smtClean="0"/>
              <a:t>1</a:t>
            </a:r>
            <a:r>
              <a:rPr lang="en-US" altLang="zh-TW" sz="2400" dirty="0" smtClean="0"/>
              <a:t> = </a:t>
            </a:r>
            <a:r>
              <a:rPr lang="en-US" altLang="zh-TW" sz="2400" b="1" dirty="0" smtClean="0"/>
              <a:t>b</a:t>
            </a:r>
            <a:r>
              <a:rPr lang="en-US" altLang="zh-TW" sz="2400" dirty="0" smtClean="0"/>
              <a:t> </a:t>
            </a:r>
            <a:r>
              <a:rPr lang="en-US" altLang="zh-TW" sz="2400" i="1" dirty="0" smtClean="0"/>
              <a:t>A</a:t>
            </a:r>
            <a:r>
              <a:rPr lang="en-US" altLang="zh-TW" sz="2400" b="1" dirty="0" smtClean="0"/>
              <a:t>x</a:t>
            </a:r>
            <a:r>
              <a:rPr lang="tr-TR" altLang="zh-TW" sz="1050" b="1" dirty="0" smtClean="0"/>
              <a:t>2</a:t>
            </a:r>
            <a:r>
              <a:rPr lang="en-US" altLang="zh-TW" sz="2400" dirty="0" smtClean="0"/>
              <a:t> = </a:t>
            </a:r>
            <a:r>
              <a:rPr lang="en-US" altLang="zh-TW" sz="2400" b="1" dirty="0" smtClean="0"/>
              <a:t>b</a:t>
            </a:r>
            <a:r>
              <a:rPr lang="en-US" altLang="zh-TW" sz="2400" dirty="0" smtClean="0"/>
              <a:t> </a:t>
            </a:r>
            <a:r>
              <a:rPr lang="tr-TR" altLang="zh-TW" sz="2400" dirty="0" smtClean="0"/>
              <a:t>=&gt; </a:t>
            </a:r>
            <a:r>
              <a:rPr lang="en-US" altLang="zh-TW" sz="2400" i="1" dirty="0" smtClean="0"/>
              <a:t>A</a:t>
            </a:r>
            <a:r>
              <a:rPr lang="tr-TR" altLang="zh-TW" sz="2400" i="1" dirty="0" smtClean="0"/>
              <a:t>(</a:t>
            </a:r>
            <a:r>
              <a:rPr lang="en-US" altLang="zh-TW" sz="2400" b="1" dirty="0" smtClean="0"/>
              <a:t>x</a:t>
            </a:r>
            <a:r>
              <a:rPr lang="tr-TR" altLang="zh-TW" sz="1050" b="1" dirty="0" smtClean="0"/>
              <a:t>1</a:t>
            </a:r>
            <a:r>
              <a:rPr lang="en-US" altLang="zh-TW" sz="2400" dirty="0" smtClean="0"/>
              <a:t> </a:t>
            </a:r>
            <a:r>
              <a:rPr lang="tr-TR" altLang="zh-TW" sz="2400" dirty="0" smtClean="0"/>
              <a:t>+</a:t>
            </a:r>
            <a:r>
              <a:rPr lang="en-US" altLang="zh-TW" sz="2400" b="1" dirty="0" smtClean="0"/>
              <a:t>x</a:t>
            </a:r>
            <a:r>
              <a:rPr lang="tr-TR" altLang="zh-TW" sz="1050" b="1" dirty="0" smtClean="0"/>
              <a:t>2</a:t>
            </a:r>
            <a:r>
              <a:rPr lang="en-US" altLang="zh-TW" sz="2400" dirty="0" smtClean="0"/>
              <a:t> </a:t>
            </a:r>
            <a:r>
              <a:rPr lang="tr-TR" altLang="zh-TW" sz="2400" dirty="0" smtClean="0"/>
              <a:t>)</a:t>
            </a:r>
            <a:r>
              <a:rPr lang="en-US" altLang="zh-TW" sz="2400" dirty="0" smtClean="0"/>
              <a:t>= </a:t>
            </a:r>
            <a:r>
              <a:rPr lang="tr-TR" altLang="zh-TW" sz="2400" dirty="0" smtClean="0"/>
              <a:t>2</a:t>
            </a:r>
            <a:r>
              <a:rPr lang="en-US" altLang="zh-TW" sz="2400" b="1" dirty="0" smtClean="0"/>
              <a:t>b</a:t>
            </a:r>
            <a:r>
              <a:rPr lang="en-US" altLang="zh-TW" sz="2400" dirty="0" smtClean="0"/>
              <a:t> </a:t>
            </a:r>
          </a:p>
          <a:p>
            <a:pPr lvl="1" eaLnBrk="1" hangingPunct="1"/>
            <a:r>
              <a:rPr lang="tr-TR" altLang="zh-TW" sz="2400" dirty="0" err="1" smtClean="0"/>
              <a:t>However</a:t>
            </a:r>
            <a:r>
              <a:rPr lang="tr-TR" altLang="zh-TW" sz="2400" dirty="0" smtClean="0"/>
              <a:t>, </a:t>
            </a:r>
            <a:r>
              <a:rPr lang="en-US" altLang="zh-TW" sz="2400" dirty="0" smtClean="0"/>
              <a:t>Theorem 5.2.2 shows that the solution vectors of a </a:t>
            </a:r>
            <a:r>
              <a:rPr lang="en-US" altLang="zh-TW" sz="2400" b="1" u="sng" dirty="0" smtClean="0"/>
              <a:t>homogeneous</a:t>
            </a:r>
            <a:r>
              <a:rPr lang="en-US" altLang="zh-TW" sz="2400" u="sng" dirty="0" smtClean="0"/>
              <a:t> </a:t>
            </a:r>
            <a:r>
              <a:rPr lang="en-US" altLang="zh-TW" sz="2400" dirty="0" smtClean="0"/>
              <a:t>linear system form a vector space, which we shall call the </a:t>
            </a:r>
            <a:r>
              <a:rPr lang="en-US" altLang="zh-TW" sz="2400" dirty="0" smtClean="0">
                <a:solidFill>
                  <a:srgbClr val="FF0000"/>
                </a:solidFill>
              </a:rPr>
              <a:t>solution space </a:t>
            </a:r>
            <a:r>
              <a:rPr lang="en-US" altLang="zh-TW" sz="2400" dirty="0" smtClean="0"/>
              <a:t>of the system.</a:t>
            </a:r>
          </a:p>
          <a:p>
            <a:pPr eaLnBrk="1" hangingPunct="1"/>
            <a:endParaRPr lang="en-US" altLang="zh-TW"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標題 1"/>
          <p:cNvSpPr>
            <a:spLocks noGrp="1"/>
          </p:cNvSpPr>
          <p:nvPr>
            <p:ph type="title"/>
          </p:nvPr>
        </p:nvSpPr>
        <p:spPr/>
        <p:txBody>
          <a:bodyPr/>
          <a:lstStyle/>
          <a:p>
            <a:r>
              <a:rPr lang="en-US" altLang="zh-TW" smtClean="0"/>
              <a:t>Theorem 5.2.2</a:t>
            </a:r>
            <a:br>
              <a:rPr lang="en-US" altLang="zh-TW" smtClean="0"/>
            </a:br>
            <a:endParaRPr lang="zh-TW" altLang="en-US" smtClean="0"/>
          </a:p>
        </p:txBody>
      </p:sp>
      <p:sp>
        <p:nvSpPr>
          <p:cNvPr id="56323" name="內容版面配置區 2"/>
          <p:cNvSpPr>
            <a:spLocks noGrp="1"/>
          </p:cNvSpPr>
          <p:nvPr>
            <p:ph idx="1"/>
          </p:nvPr>
        </p:nvSpPr>
        <p:spPr>
          <a:xfrm>
            <a:off x="457200" y="1371600"/>
            <a:ext cx="8229600" cy="4759325"/>
          </a:xfrm>
        </p:spPr>
        <p:txBody>
          <a:bodyPr/>
          <a:lstStyle/>
          <a:p>
            <a:pPr eaLnBrk="1" hangingPunct="1"/>
            <a:r>
              <a:rPr lang="en-US" altLang="zh-TW" sz="3000" dirty="0" smtClean="0"/>
              <a:t>If </a:t>
            </a:r>
            <a:r>
              <a:rPr lang="en-US" altLang="zh-TW" sz="3000" i="1" dirty="0" smtClean="0"/>
              <a:t>A</a:t>
            </a:r>
            <a:r>
              <a:rPr lang="en-US" altLang="zh-TW" sz="3000" b="1" dirty="0" smtClean="0"/>
              <a:t>x</a:t>
            </a:r>
            <a:r>
              <a:rPr lang="en-US" altLang="zh-TW" sz="3000" dirty="0" smtClean="0"/>
              <a:t> = </a:t>
            </a:r>
            <a:r>
              <a:rPr lang="en-US" altLang="zh-TW" sz="3000" b="1" dirty="0" smtClean="0"/>
              <a:t>0 </a:t>
            </a:r>
            <a:r>
              <a:rPr lang="en-US" altLang="zh-TW" sz="3000" dirty="0" smtClean="0"/>
              <a:t>is a homogeneous linear system of </a:t>
            </a:r>
            <a:r>
              <a:rPr lang="en-US" altLang="zh-TW" sz="3000" i="1" dirty="0" smtClean="0"/>
              <a:t>m</a:t>
            </a:r>
            <a:r>
              <a:rPr lang="en-US" altLang="zh-TW" sz="3000" dirty="0" smtClean="0"/>
              <a:t> equations in </a:t>
            </a:r>
            <a:r>
              <a:rPr lang="en-US" altLang="zh-TW" sz="3000" i="1" dirty="0" smtClean="0"/>
              <a:t>n</a:t>
            </a:r>
            <a:r>
              <a:rPr lang="en-US" altLang="zh-TW" sz="3000" dirty="0" smtClean="0"/>
              <a:t> unknowns, then the set of solution vectors is a subspace </a:t>
            </a:r>
            <a:r>
              <a:rPr lang="tr-TR" altLang="zh-TW" sz="3000" dirty="0" smtClean="0"/>
              <a:t>(</a:t>
            </a:r>
            <a:r>
              <a:rPr lang="tr-TR" altLang="zh-TW" sz="3000" dirty="0" err="1" smtClean="0"/>
              <a:t>solution</a:t>
            </a:r>
            <a:r>
              <a:rPr lang="tr-TR" altLang="zh-TW" sz="3000" dirty="0" smtClean="0"/>
              <a:t> </a:t>
            </a:r>
            <a:r>
              <a:rPr lang="tr-TR" altLang="zh-TW" sz="3000" dirty="0" err="1" smtClean="0"/>
              <a:t>space</a:t>
            </a:r>
            <a:r>
              <a:rPr lang="tr-TR" altLang="zh-TW" sz="3000" dirty="0" smtClean="0"/>
              <a:t>) </a:t>
            </a:r>
            <a:r>
              <a:rPr lang="en-US" altLang="zh-TW" sz="3000" dirty="0" smtClean="0"/>
              <a:t>of </a:t>
            </a:r>
            <a:r>
              <a:rPr lang="en-US" altLang="zh-TW" sz="3000" i="1" dirty="0" smtClean="0"/>
              <a:t>R</a:t>
            </a:r>
            <a:r>
              <a:rPr lang="en-US" altLang="zh-TW" sz="3000" i="1" baseline="30000" dirty="0" smtClean="0"/>
              <a:t>n</a:t>
            </a:r>
            <a:r>
              <a:rPr lang="en-US" altLang="zh-TW" sz="3000" dirty="0" smtClean="0"/>
              <a:t>.</a:t>
            </a:r>
          </a:p>
          <a:p>
            <a:endParaRPr lang="zh-TW" altLang="en-US" dirty="0" smtClean="0"/>
          </a:p>
        </p:txBody>
      </p:sp>
      <p:sp>
        <p:nvSpPr>
          <p:cNvPr id="56324"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814D5AA5-EC8C-4EA8-8143-71DF6A0D8AEA}"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smtClean="0"/>
              <a:t>Elementary Linear Algebra</a:t>
            </a:r>
            <a:endParaRPr lang="en-US" altLang="zh-TW"/>
          </a:p>
        </p:txBody>
      </p:sp>
      <p:sp>
        <p:nvSpPr>
          <p:cNvPr id="5632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2247C877-0AF7-4F18-AC95-D081271DB693}" type="slidenum">
              <a:rPr kumimoji="0" lang="en-US" altLang="zh-TW" sz="1200">
                <a:latin typeface="Garamond" panose="02020404030301010803" pitchFamily="18" charset="0"/>
              </a:rPr>
              <a:pPr>
                <a:spcBef>
                  <a:spcPct val="0"/>
                </a:spcBef>
                <a:buClrTx/>
                <a:buSzTx/>
                <a:buFontTx/>
                <a:buNone/>
              </a:pPr>
              <a:t>27</a:t>
            </a:fld>
            <a:endParaRPr kumimoji="0" lang="en-US" altLang="zh-TW" sz="120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EACC5E34-4A9E-49B9-8D6C-C6D8F7BE6F1C}"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6" name="頁尾版面配置區 4"/>
          <p:cNvSpPr>
            <a:spLocks noGrp="1"/>
          </p:cNvSpPr>
          <p:nvPr>
            <p:ph type="ftr" sz="quarter" idx="11"/>
          </p:nvPr>
        </p:nvSpPr>
        <p:spPr/>
        <p:txBody>
          <a:bodyPr/>
          <a:lstStyle/>
          <a:p>
            <a:pPr>
              <a:defRPr/>
            </a:pPr>
            <a:r>
              <a:rPr lang="en-US" altLang="zh-TW"/>
              <a:t>Elementary Linear Algebra</a:t>
            </a:r>
          </a:p>
        </p:txBody>
      </p:sp>
      <p:sp>
        <p:nvSpPr>
          <p:cNvPr id="5837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4DA2A25D-ED56-4C8A-BAD1-AAE6FD895409}" type="slidenum">
              <a:rPr kumimoji="0" lang="en-US" altLang="zh-TW" sz="1200">
                <a:latin typeface="Garamond" panose="02020404030301010803" pitchFamily="18" charset="0"/>
              </a:rPr>
              <a:pPr>
                <a:spcBef>
                  <a:spcPct val="0"/>
                </a:spcBef>
                <a:buClrTx/>
                <a:buSzTx/>
                <a:buFontTx/>
                <a:buNone/>
              </a:pPr>
              <a:t>28</a:t>
            </a:fld>
            <a:endParaRPr kumimoji="0" lang="en-US" altLang="zh-TW" sz="1200">
              <a:latin typeface="Garamond" panose="02020404030301010803" pitchFamily="18" charset="0"/>
            </a:endParaRPr>
          </a:p>
        </p:txBody>
      </p:sp>
      <p:sp>
        <p:nvSpPr>
          <p:cNvPr id="58373" name="Rectangle 2"/>
          <p:cNvSpPr>
            <a:spLocks noGrp="1" noChangeArrowheads="1"/>
          </p:cNvSpPr>
          <p:nvPr>
            <p:ph type="title"/>
          </p:nvPr>
        </p:nvSpPr>
        <p:spPr/>
        <p:txBody>
          <a:bodyPr/>
          <a:lstStyle/>
          <a:p>
            <a:pPr eaLnBrk="1" hangingPunct="1"/>
            <a:r>
              <a:rPr lang="en-US" altLang="zh-TW" smtClean="0"/>
              <a:t>5-2 Example 7</a:t>
            </a:r>
          </a:p>
        </p:txBody>
      </p:sp>
      <p:sp>
        <p:nvSpPr>
          <p:cNvPr id="58374" name="Rectangle 3"/>
          <p:cNvSpPr>
            <a:spLocks noGrp="1" noChangeArrowheads="1"/>
          </p:cNvSpPr>
          <p:nvPr>
            <p:ph type="body" idx="1"/>
          </p:nvPr>
        </p:nvSpPr>
        <p:spPr>
          <a:xfrm>
            <a:off x="457200" y="1295400"/>
            <a:ext cx="8229600" cy="4835525"/>
          </a:xfrm>
        </p:spPr>
        <p:txBody>
          <a:bodyPr/>
          <a:lstStyle/>
          <a:p>
            <a:pPr eaLnBrk="1" hangingPunct="1"/>
            <a:r>
              <a:rPr lang="en-US" altLang="zh-TW" sz="2200" smtClean="0"/>
              <a:t>Find the solution spaces of the linear systems.</a:t>
            </a:r>
          </a:p>
          <a:p>
            <a:pPr eaLnBrk="1" hangingPunct="1"/>
            <a:endParaRPr lang="en-US" altLang="zh-TW" sz="2200" smtClean="0"/>
          </a:p>
          <a:p>
            <a:pPr eaLnBrk="1" hangingPunct="1"/>
            <a:endParaRPr lang="en-US" altLang="zh-TW" sz="2200" smtClean="0"/>
          </a:p>
          <a:p>
            <a:pPr eaLnBrk="1" hangingPunct="1"/>
            <a:endParaRPr lang="en-US" altLang="zh-TW" sz="2200" smtClean="0"/>
          </a:p>
          <a:p>
            <a:pPr eaLnBrk="1" hangingPunct="1"/>
            <a:endParaRPr lang="en-US" altLang="zh-TW" sz="2200" smtClean="0"/>
          </a:p>
          <a:p>
            <a:pPr eaLnBrk="1" hangingPunct="1"/>
            <a:endParaRPr lang="en-US" altLang="zh-TW" sz="2200" smtClean="0"/>
          </a:p>
          <a:p>
            <a:pPr eaLnBrk="1" hangingPunct="1"/>
            <a:endParaRPr lang="en-US" altLang="zh-TW" sz="2200" smtClean="0"/>
          </a:p>
          <a:p>
            <a:pPr eaLnBrk="1" hangingPunct="1"/>
            <a:r>
              <a:rPr lang="en-US" altLang="zh-TW" sz="2200" smtClean="0"/>
              <a:t>Each of these systems has three unknowns, so the solutions form subspaces of </a:t>
            </a:r>
            <a:r>
              <a:rPr lang="en-US" altLang="zh-TW" sz="2200" i="1" smtClean="0"/>
              <a:t>R</a:t>
            </a:r>
            <a:r>
              <a:rPr lang="en-US" altLang="zh-TW" sz="2200" baseline="30000" smtClean="0"/>
              <a:t>3</a:t>
            </a:r>
            <a:r>
              <a:rPr lang="en-US" altLang="zh-TW" sz="2200" smtClean="0"/>
              <a:t>. </a:t>
            </a:r>
          </a:p>
          <a:p>
            <a:pPr eaLnBrk="1" hangingPunct="1"/>
            <a:r>
              <a:rPr lang="en-US" altLang="zh-TW" sz="2200" smtClean="0"/>
              <a:t>Geometrically, each solution space must be a line through the origin, a plane through the origin, the origin only, or all of </a:t>
            </a:r>
            <a:r>
              <a:rPr lang="en-US" altLang="zh-TW" sz="2200" i="1" smtClean="0"/>
              <a:t>R</a:t>
            </a:r>
            <a:r>
              <a:rPr lang="en-US" altLang="zh-TW" sz="2200" baseline="30000" smtClean="0"/>
              <a:t>3</a:t>
            </a:r>
            <a:r>
              <a:rPr lang="en-US" altLang="zh-TW" sz="2200" smtClean="0"/>
              <a:t>.</a:t>
            </a:r>
          </a:p>
        </p:txBody>
      </p:sp>
      <p:graphicFrame>
        <p:nvGraphicFramePr>
          <p:cNvPr id="58375" name="Object 4"/>
          <p:cNvGraphicFramePr>
            <a:graphicFrameLocks noChangeAspect="1"/>
          </p:cNvGraphicFramePr>
          <p:nvPr/>
        </p:nvGraphicFramePr>
        <p:xfrm>
          <a:off x="990600" y="1752600"/>
          <a:ext cx="7129463" cy="2160588"/>
        </p:xfrm>
        <a:graphic>
          <a:graphicData uri="http://schemas.openxmlformats.org/presentationml/2006/ole">
            <mc:AlternateContent xmlns:mc="http://schemas.openxmlformats.org/markup-compatibility/2006">
              <mc:Choice xmlns:v="urn:schemas-microsoft-com:vml" Requires="v">
                <p:oleObj spid="_x0000_s58481" name="Equation" r:id="rId4" imgW="3162300" imgH="1422400" progId="Equation.DSMT4">
                  <p:embed/>
                </p:oleObj>
              </mc:Choice>
              <mc:Fallback>
                <p:oleObj name="Equation" r:id="rId4" imgW="3162300" imgH="14224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752600"/>
                        <a:ext cx="7129463" cy="216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C7B0A641-604F-4154-881F-B515C2EE5A2F}"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6042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9894B26C-82A7-4BE2-831A-2BF8DBB94AC2}" type="slidenum">
              <a:rPr kumimoji="0" lang="en-US" altLang="zh-TW" sz="1200">
                <a:latin typeface="Garamond" panose="02020404030301010803" pitchFamily="18" charset="0"/>
              </a:rPr>
              <a:pPr>
                <a:spcBef>
                  <a:spcPct val="0"/>
                </a:spcBef>
                <a:buClrTx/>
                <a:buSzTx/>
                <a:buFontTx/>
                <a:buNone/>
              </a:pPr>
              <a:t>29</a:t>
            </a:fld>
            <a:endParaRPr kumimoji="0" lang="en-US" altLang="zh-TW" sz="1200">
              <a:latin typeface="Garamond" panose="02020404030301010803" pitchFamily="18" charset="0"/>
            </a:endParaRPr>
          </a:p>
        </p:txBody>
      </p:sp>
      <p:sp>
        <p:nvSpPr>
          <p:cNvPr id="60421" name="Rectangle 2"/>
          <p:cNvSpPr>
            <a:spLocks noGrp="1" noChangeArrowheads="1"/>
          </p:cNvSpPr>
          <p:nvPr>
            <p:ph type="title"/>
          </p:nvPr>
        </p:nvSpPr>
        <p:spPr/>
        <p:txBody>
          <a:bodyPr/>
          <a:lstStyle/>
          <a:p>
            <a:pPr eaLnBrk="1" hangingPunct="1"/>
            <a:r>
              <a:rPr lang="en-US" altLang="zh-TW" smtClean="0"/>
              <a:t>5-2 Example 7 (continue)</a:t>
            </a:r>
          </a:p>
        </p:txBody>
      </p:sp>
      <p:sp>
        <p:nvSpPr>
          <p:cNvPr id="60422" name="Rectangle 3"/>
          <p:cNvSpPr>
            <a:spLocks noGrp="1" noChangeArrowheads="1"/>
          </p:cNvSpPr>
          <p:nvPr>
            <p:ph type="body" idx="1"/>
          </p:nvPr>
        </p:nvSpPr>
        <p:spPr>
          <a:xfrm>
            <a:off x="457200" y="1371600"/>
            <a:ext cx="8229600" cy="4759325"/>
          </a:xfrm>
        </p:spPr>
        <p:txBody>
          <a:bodyPr/>
          <a:lstStyle/>
          <a:p>
            <a:pPr eaLnBrk="1" hangingPunct="1">
              <a:lnSpc>
                <a:spcPct val="90000"/>
              </a:lnSpc>
              <a:buFont typeface="Wingdings" panose="05000000000000000000" pitchFamily="2" charset="2"/>
              <a:buNone/>
            </a:pPr>
            <a:r>
              <a:rPr lang="en-US" altLang="zh-TW" sz="2200" dirty="0" smtClean="0">
                <a:solidFill>
                  <a:srgbClr val="FF0000"/>
                </a:solidFill>
              </a:rPr>
              <a:t>Solution.</a:t>
            </a:r>
          </a:p>
          <a:p>
            <a:pPr eaLnBrk="1" hangingPunct="1">
              <a:lnSpc>
                <a:spcPct val="90000"/>
              </a:lnSpc>
              <a:buFont typeface="Wingdings" panose="05000000000000000000" pitchFamily="2" charset="2"/>
              <a:buNone/>
            </a:pPr>
            <a:r>
              <a:rPr lang="en-US" altLang="zh-TW" sz="2200" dirty="0" smtClean="0">
                <a:solidFill>
                  <a:srgbClr val="FF0000"/>
                </a:solidFill>
              </a:rPr>
              <a:t>(a)</a:t>
            </a:r>
            <a:r>
              <a:rPr lang="en-US" altLang="zh-TW" sz="2200" i="1" dirty="0" smtClean="0">
                <a:solidFill>
                  <a:srgbClr val="FF0000"/>
                </a:solidFill>
              </a:rPr>
              <a:t> </a:t>
            </a:r>
            <a:r>
              <a:rPr lang="tr-TR" altLang="zh-TW" sz="2200" dirty="0" smtClean="0"/>
              <a:t>RREF has </a:t>
            </a:r>
            <a:r>
              <a:rPr lang="tr-TR" altLang="zh-TW" sz="2200" dirty="0" err="1" smtClean="0"/>
              <a:t>one</a:t>
            </a:r>
            <a:r>
              <a:rPr lang="tr-TR" altLang="zh-TW" sz="2200" dirty="0" smtClean="0"/>
              <a:t> </a:t>
            </a:r>
            <a:r>
              <a:rPr lang="tr-TR" altLang="zh-TW" sz="2200" dirty="0" err="1" smtClean="0"/>
              <a:t>leading</a:t>
            </a:r>
            <a:r>
              <a:rPr lang="tr-TR" altLang="zh-TW" sz="2200" dirty="0" smtClean="0"/>
              <a:t> </a:t>
            </a:r>
            <a:r>
              <a:rPr lang="tr-TR" altLang="zh-TW" sz="2200" dirty="0" err="1" smtClean="0"/>
              <a:t>one</a:t>
            </a:r>
            <a:r>
              <a:rPr lang="tr-TR" altLang="zh-TW" sz="2200" dirty="0" smtClean="0"/>
              <a:t>, </a:t>
            </a:r>
            <a:r>
              <a:rPr lang="tr-TR" altLang="zh-TW" sz="2200" dirty="0" err="1" smtClean="0"/>
              <a:t>two</a:t>
            </a:r>
            <a:r>
              <a:rPr lang="tr-TR" altLang="zh-TW" sz="2200" dirty="0" smtClean="0"/>
              <a:t> </a:t>
            </a:r>
            <a:r>
              <a:rPr lang="tr-TR" altLang="zh-TW" sz="2200" dirty="0" err="1" smtClean="0"/>
              <a:t>free</a:t>
            </a:r>
            <a:r>
              <a:rPr lang="tr-TR" altLang="zh-TW" sz="2200" dirty="0" smtClean="0"/>
              <a:t> var. </a:t>
            </a:r>
            <a:r>
              <a:rPr lang="en-US" altLang="zh-TW" sz="2200" dirty="0" smtClean="0"/>
              <a:t>x = 2s - 3t,   y = s,   z = t</a:t>
            </a:r>
          </a:p>
          <a:p>
            <a:pPr eaLnBrk="1" hangingPunct="1">
              <a:lnSpc>
                <a:spcPct val="90000"/>
              </a:lnSpc>
              <a:buFont typeface="Wingdings" panose="05000000000000000000" pitchFamily="2" charset="2"/>
              <a:buNone/>
            </a:pPr>
            <a:r>
              <a:rPr lang="en-US" altLang="zh-TW" sz="2200" dirty="0" smtClean="0"/>
              <a:t>     x = 2y - 3z  or  x – 2y + 3z = 0</a:t>
            </a:r>
          </a:p>
          <a:p>
            <a:pPr eaLnBrk="1" hangingPunct="1">
              <a:lnSpc>
                <a:spcPct val="90000"/>
              </a:lnSpc>
              <a:buFont typeface="Wingdings" panose="05000000000000000000" pitchFamily="2" charset="2"/>
              <a:buNone/>
            </a:pPr>
            <a:r>
              <a:rPr lang="en-US" altLang="zh-TW" sz="2200" dirty="0" smtClean="0"/>
              <a:t>This is the equation of the plane through the origin with </a:t>
            </a:r>
          </a:p>
          <a:p>
            <a:pPr eaLnBrk="1" hangingPunct="1">
              <a:lnSpc>
                <a:spcPct val="90000"/>
              </a:lnSpc>
              <a:buFont typeface="Wingdings" panose="05000000000000000000" pitchFamily="2" charset="2"/>
              <a:buNone/>
            </a:pPr>
            <a:r>
              <a:rPr lang="en-US" altLang="zh-TW" sz="2200" b="1" dirty="0" smtClean="0"/>
              <a:t>n</a:t>
            </a:r>
            <a:r>
              <a:rPr lang="en-US" altLang="zh-TW" sz="2200" dirty="0" smtClean="0"/>
              <a:t> = (1, -2, 3) as a normal vector.</a:t>
            </a:r>
          </a:p>
          <a:p>
            <a:pPr eaLnBrk="1" hangingPunct="1">
              <a:lnSpc>
                <a:spcPct val="90000"/>
              </a:lnSpc>
              <a:buNone/>
            </a:pPr>
            <a:r>
              <a:rPr lang="en-US" altLang="zh-TW" sz="2200" dirty="0" smtClean="0">
                <a:solidFill>
                  <a:srgbClr val="FF0000"/>
                </a:solidFill>
              </a:rPr>
              <a:t>(b) </a:t>
            </a:r>
            <a:r>
              <a:rPr lang="tr-TR" altLang="zh-TW" sz="2200" dirty="0"/>
              <a:t>RREF has </a:t>
            </a:r>
            <a:r>
              <a:rPr lang="tr-TR" altLang="zh-TW" sz="2200" dirty="0" err="1" smtClean="0"/>
              <a:t>two</a:t>
            </a:r>
            <a:r>
              <a:rPr lang="tr-TR" altLang="zh-TW" sz="2200" dirty="0" smtClean="0"/>
              <a:t> </a:t>
            </a:r>
            <a:r>
              <a:rPr lang="tr-TR" altLang="zh-TW" sz="2200" dirty="0" err="1"/>
              <a:t>leading</a:t>
            </a:r>
            <a:r>
              <a:rPr lang="tr-TR" altLang="zh-TW" sz="2200" dirty="0"/>
              <a:t> </a:t>
            </a:r>
            <a:r>
              <a:rPr lang="tr-TR" altLang="zh-TW" sz="2200" dirty="0" err="1" smtClean="0"/>
              <a:t>ones</a:t>
            </a:r>
            <a:r>
              <a:rPr lang="tr-TR" altLang="zh-TW" sz="2200" dirty="0" smtClean="0"/>
              <a:t>, </a:t>
            </a:r>
            <a:r>
              <a:rPr lang="tr-TR" altLang="zh-TW" sz="2200" dirty="0" err="1" smtClean="0"/>
              <a:t>one</a:t>
            </a:r>
            <a:r>
              <a:rPr lang="tr-TR" altLang="zh-TW" sz="2200" dirty="0" smtClean="0"/>
              <a:t> </a:t>
            </a:r>
            <a:r>
              <a:rPr lang="tr-TR" altLang="zh-TW" sz="2200" dirty="0" err="1"/>
              <a:t>free</a:t>
            </a:r>
            <a:r>
              <a:rPr lang="tr-TR" altLang="zh-TW" sz="2200" dirty="0"/>
              <a:t> var. </a:t>
            </a:r>
            <a:r>
              <a:rPr lang="tr-TR" altLang="zh-TW" sz="2200" dirty="0" smtClean="0"/>
              <a:t> </a:t>
            </a:r>
            <a:r>
              <a:rPr lang="en-US" altLang="zh-TW" sz="2200" dirty="0" smtClean="0"/>
              <a:t>x = -5t ,  y = -t,  z =t</a:t>
            </a:r>
          </a:p>
          <a:p>
            <a:pPr eaLnBrk="1" hangingPunct="1">
              <a:lnSpc>
                <a:spcPct val="90000"/>
              </a:lnSpc>
              <a:buFont typeface="Wingdings" panose="05000000000000000000" pitchFamily="2" charset="2"/>
              <a:buNone/>
            </a:pPr>
            <a:r>
              <a:rPr lang="en-US" altLang="zh-TW" sz="2200" dirty="0" smtClean="0"/>
              <a:t>which are parametric equations for the line through the origin parallel to the vector </a:t>
            </a:r>
            <a:r>
              <a:rPr lang="en-US" altLang="zh-TW" sz="2200" b="1" dirty="0" smtClean="0"/>
              <a:t>v</a:t>
            </a:r>
            <a:r>
              <a:rPr lang="en-US" altLang="zh-TW" sz="2200" dirty="0" smtClean="0"/>
              <a:t> = (-5, -1, 1).</a:t>
            </a:r>
          </a:p>
          <a:p>
            <a:pPr eaLnBrk="1" hangingPunct="1">
              <a:lnSpc>
                <a:spcPct val="90000"/>
              </a:lnSpc>
              <a:buNone/>
            </a:pPr>
            <a:r>
              <a:rPr lang="en-US" altLang="zh-TW" sz="2200" dirty="0" smtClean="0">
                <a:solidFill>
                  <a:srgbClr val="FF0000"/>
                </a:solidFill>
              </a:rPr>
              <a:t>(c)</a:t>
            </a:r>
            <a:r>
              <a:rPr lang="en-US" altLang="zh-TW" sz="2200" dirty="0" smtClean="0">
                <a:solidFill>
                  <a:schemeClr val="folHlink"/>
                </a:solidFill>
              </a:rPr>
              <a:t> </a:t>
            </a:r>
            <a:r>
              <a:rPr lang="tr-TR" altLang="zh-TW" sz="2200" dirty="0"/>
              <a:t>RREF has </a:t>
            </a:r>
            <a:r>
              <a:rPr lang="tr-TR" altLang="zh-TW" sz="2200" dirty="0" err="1" smtClean="0"/>
              <a:t>three</a:t>
            </a:r>
            <a:r>
              <a:rPr lang="tr-TR" altLang="zh-TW" sz="2200" dirty="0" smtClean="0"/>
              <a:t> </a:t>
            </a:r>
            <a:r>
              <a:rPr lang="tr-TR" altLang="zh-TW" sz="2200" dirty="0" err="1"/>
              <a:t>leading</a:t>
            </a:r>
            <a:r>
              <a:rPr lang="tr-TR" altLang="zh-TW" sz="2200" dirty="0"/>
              <a:t> </a:t>
            </a:r>
            <a:r>
              <a:rPr lang="tr-TR" altLang="zh-TW" sz="2200" dirty="0" err="1"/>
              <a:t>ones</a:t>
            </a:r>
            <a:r>
              <a:rPr lang="tr-TR" altLang="zh-TW" sz="2200" dirty="0"/>
              <a:t>, </a:t>
            </a:r>
            <a:r>
              <a:rPr lang="tr-TR" altLang="zh-TW" sz="2200" dirty="0" err="1" smtClean="0"/>
              <a:t>no</a:t>
            </a:r>
            <a:r>
              <a:rPr lang="tr-TR" altLang="zh-TW" sz="2200" dirty="0" smtClean="0"/>
              <a:t> </a:t>
            </a:r>
            <a:r>
              <a:rPr lang="tr-TR" altLang="zh-TW" sz="2200" dirty="0" err="1"/>
              <a:t>free</a:t>
            </a:r>
            <a:r>
              <a:rPr lang="tr-TR" altLang="zh-TW" sz="2200" dirty="0"/>
              <a:t> var. </a:t>
            </a:r>
            <a:r>
              <a:rPr lang="tr-TR" altLang="zh-TW" sz="2200" dirty="0" smtClean="0"/>
              <a:t> </a:t>
            </a:r>
            <a:r>
              <a:rPr lang="en-US" altLang="zh-TW" sz="2200" dirty="0" smtClean="0"/>
              <a:t>The solution is x = 0, y = 0, z = 0, so the solution space is the origin only, that is {</a:t>
            </a:r>
            <a:r>
              <a:rPr lang="en-US" altLang="zh-TW" sz="2200" b="1" dirty="0" smtClean="0"/>
              <a:t>0</a:t>
            </a:r>
            <a:r>
              <a:rPr lang="en-US" altLang="zh-TW" sz="2200" dirty="0" smtClean="0"/>
              <a:t>}.</a:t>
            </a:r>
          </a:p>
          <a:p>
            <a:pPr eaLnBrk="1" hangingPunct="1">
              <a:lnSpc>
                <a:spcPct val="90000"/>
              </a:lnSpc>
              <a:buNone/>
            </a:pPr>
            <a:r>
              <a:rPr lang="en-US" altLang="zh-TW" sz="2200" dirty="0" smtClean="0">
                <a:solidFill>
                  <a:srgbClr val="FF0000"/>
                </a:solidFill>
              </a:rPr>
              <a:t>(d)</a:t>
            </a:r>
            <a:r>
              <a:rPr lang="en-US" altLang="zh-TW" sz="2200" dirty="0" smtClean="0"/>
              <a:t> </a:t>
            </a:r>
            <a:r>
              <a:rPr lang="tr-TR" altLang="zh-TW" sz="2200" dirty="0"/>
              <a:t>RREF has </a:t>
            </a:r>
            <a:r>
              <a:rPr lang="tr-TR" altLang="zh-TW" sz="2200" dirty="0" err="1" smtClean="0"/>
              <a:t>no</a:t>
            </a:r>
            <a:r>
              <a:rPr lang="tr-TR" altLang="zh-TW" sz="2200" dirty="0" smtClean="0"/>
              <a:t> </a:t>
            </a:r>
            <a:r>
              <a:rPr lang="tr-TR" altLang="zh-TW" sz="2200" dirty="0" err="1"/>
              <a:t>leading</a:t>
            </a:r>
            <a:r>
              <a:rPr lang="tr-TR" altLang="zh-TW" sz="2200" dirty="0"/>
              <a:t> </a:t>
            </a:r>
            <a:r>
              <a:rPr lang="tr-TR" altLang="zh-TW" sz="2200" dirty="0" err="1"/>
              <a:t>ones</a:t>
            </a:r>
            <a:r>
              <a:rPr lang="tr-TR" altLang="zh-TW" sz="2200" dirty="0"/>
              <a:t>, </a:t>
            </a:r>
            <a:r>
              <a:rPr lang="tr-TR" altLang="zh-TW" sz="2200" dirty="0" err="1" smtClean="0"/>
              <a:t>three</a:t>
            </a:r>
            <a:r>
              <a:rPr lang="tr-TR" altLang="zh-TW" sz="2200" dirty="0" smtClean="0"/>
              <a:t> </a:t>
            </a:r>
            <a:r>
              <a:rPr lang="tr-TR" altLang="zh-TW" sz="2200" dirty="0" err="1"/>
              <a:t>free</a:t>
            </a:r>
            <a:r>
              <a:rPr lang="tr-TR" altLang="zh-TW" sz="2200" dirty="0"/>
              <a:t> var. </a:t>
            </a:r>
            <a:r>
              <a:rPr lang="en-US" altLang="zh-TW" sz="2200" dirty="0" smtClean="0"/>
              <a:t>The solution are x = r ,  y = s, z = t, where r, s, and t have arbitrary values, so the solution space is all of R</a:t>
            </a:r>
            <a:r>
              <a:rPr lang="en-US" altLang="zh-TW" sz="2200" baseline="30000" dirty="0" smtClean="0"/>
              <a:t>3</a:t>
            </a:r>
            <a:r>
              <a:rPr lang="en-US" altLang="zh-TW" sz="2200" dirty="0" smtClean="0"/>
              <a:t>.</a:t>
            </a:r>
            <a:endParaRPr lang="en-US" altLang="zh-TW" sz="2200" dirty="0" smtClean="0">
              <a:solidFill>
                <a:schemeClr val="folHlink"/>
              </a:solidFill>
            </a:endParaRPr>
          </a:p>
          <a:p>
            <a:pPr eaLnBrk="1" hangingPunct="1">
              <a:lnSpc>
                <a:spcPct val="90000"/>
              </a:lnSpc>
            </a:pPr>
            <a:endParaRPr lang="zh-TW" altLang="en-US" sz="22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021064FF-F01A-42AE-AE65-338FBE4019C6}"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922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FCA1A5A2-F4A8-492F-9458-072E910777B0}" type="slidenum">
              <a:rPr kumimoji="0" lang="en-US" altLang="zh-TW" sz="1200">
                <a:latin typeface="Garamond" panose="02020404030301010803" pitchFamily="18" charset="0"/>
              </a:rPr>
              <a:pPr>
                <a:spcBef>
                  <a:spcPct val="0"/>
                </a:spcBef>
                <a:buClrTx/>
                <a:buSzTx/>
                <a:buFontTx/>
                <a:buNone/>
              </a:pPr>
              <a:t>3</a:t>
            </a:fld>
            <a:endParaRPr kumimoji="0" lang="en-US" altLang="zh-TW" sz="1200">
              <a:latin typeface="Garamond" panose="02020404030301010803" pitchFamily="18" charset="0"/>
            </a:endParaRPr>
          </a:p>
        </p:txBody>
      </p:sp>
      <p:sp>
        <p:nvSpPr>
          <p:cNvPr id="9221" name="Rectangle 2"/>
          <p:cNvSpPr>
            <a:spLocks noGrp="1" noChangeArrowheads="1"/>
          </p:cNvSpPr>
          <p:nvPr>
            <p:ph type="title"/>
          </p:nvPr>
        </p:nvSpPr>
        <p:spPr/>
        <p:txBody>
          <a:bodyPr/>
          <a:lstStyle/>
          <a:p>
            <a:pPr eaLnBrk="1" hangingPunct="1"/>
            <a:r>
              <a:rPr lang="en-US" altLang="zh-TW" smtClean="0"/>
              <a:t>5-1 Vector Space </a:t>
            </a:r>
          </a:p>
        </p:txBody>
      </p:sp>
      <p:sp>
        <p:nvSpPr>
          <p:cNvPr id="9222" name="Rectangle 3"/>
          <p:cNvSpPr>
            <a:spLocks noGrp="1" noChangeArrowheads="1"/>
          </p:cNvSpPr>
          <p:nvPr>
            <p:ph type="body" idx="1"/>
          </p:nvPr>
        </p:nvSpPr>
        <p:spPr/>
        <p:txBody>
          <a:bodyPr/>
          <a:lstStyle/>
          <a:p>
            <a:pPr eaLnBrk="1" hangingPunct="1">
              <a:lnSpc>
                <a:spcPct val="80000"/>
              </a:lnSpc>
            </a:pPr>
            <a:r>
              <a:rPr lang="en-US" altLang="zh-TW" smtClean="0"/>
              <a:t>Let </a:t>
            </a:r>
            <a:r>
              <a:rPr lang="en-US" altLang="zh-TW" i="1" smtClean="0"/>
              <a:t>V</a:t>
            </a:r>
            <a:r>
              <a:rPr lang="en-US" altLang="zh-TW" smtClean="0"/>
              <a:t> be an arbitrary nonempty set of objects on which two operations are defined:</a:t>
            </a:r>
          </a:p>
          <a:p>
            <a:pPr lvl="1" eaLnBrk="1" hangingPunct="1">
              <a:lnSpc>
                <a:spcPct val="80000"/>
              </a:lnSpc>
            </a:pPr>
            <a:r>
              <a:rPr lang="en-US" altLang="zh-TW" smtClean="0">
                <a:solidFill>
                  <a:srgbClr val="CC0000"/>
                </a:solidFill>
              </a:rPr>
              <a:t>Addition</a:t>
            </a:r>
          </a:p>
          <a:p>
            <a:pPr lvl="1" eaLnBrk="1" hangingPunct="1">
              <a:lnSpc>
                <a:spcPct val="80000"/>
              </a:lnSpc>
            </a:pPr>
            <a:r>
              <a:rPr lang="en-US" altLang="zh-TW" smtClean="0">
                <a:solidFill>
                  <a:srgbClr val="CC0000"/>
                </a:solidFill>
              </a:rPr>
              <a:t>Multiplication by scalars</a:t>
            </a:r>
          </a:p>
          <a:p>
            <a:pPr lvl="1" eaLnBrk="1" hangingPunct="1">
              <a:lnSpc>
                <a:spcPct val="80000"/>
              </a:lnSpc>
            </a:pPr>
            <a:endParaRPr lang="en-US" altLang="zh-TW" smtClean="0">
              <a:solidFill>
                <a:srgbClr val="CC0000"/>
              </a:solidFill>
            </a:endParaRPr>
          </a:p>
          <a:p>
            <a:pPr eaLnBrk="1" hangingPunct="1">
              <a:lnSpc>
                <a:spcPct val="80000"/>
              </a:lnSpc>
            </a:pPr>
            <a:r>
              <a:rPr lang="en-US" altLang="zh-TW" smtClean="0"/>
              <a:t>If the following </a:t>
            </a:r>
            <a:r>
              <a:rPr lang="en-US" altLang="zh-TW" i="1" smtClean="0">
                <a:solidFill>
                  <a:srgbClr val="FF0000"/>
                </a:solidFill>
              </a:rPr>
              <a:t>axioms</a:t>
            </a:r>
            <a:r>
              <a:rPr lang="en-US" altLang="zh-TW" smtClean="0"/>
              <a:t> are satisfied by all objects </a:t>
            </a:r>
            <a:r>
              <a:rPr lang="en-US" altLang="zh-TW" b="1" smtClean="0"/>
              <a:t>u</a:t>
            </a:r>
            <a:r>
              <a:rPr lang="en-US" altLang="zh-TW" smtClean="0"/>
              <a:t>, </a:t>
            </a:r>
            <a:r>
              <a:rPr lang="en-US" altLang="zh-TW" b="1" smtClean="0"/>
              <a:t>v</a:t>
            </a:r>
            <a:r>
              <a:rPr lang="en-US" altLang="zh-TW" smtClean="0"/>
              <a:t>, </a:t>
            </a:r>
            <a:r>
              <a:rPr lang="en-US" altLang="zh-TW" b="1" smtClean="0"/>
              <a:t>w</a:t>
            </a:r>
            <a:r>
              <a:rPr lang="en-US" altLang="zh-TW" smtClean="0"/>
              <a:t> in </a:t>
            </a:r>
            <a:r>
              <a:rPr lang="en-US" altLang="zh-TW" i="1" smtClean="0"/>
              <a:t>V</a:t>
            </a:r>
            <a:r>
              <a:rPr lang="en-US" altLang="zh-TW" smtClean="0"/>
              <a:t> and all scalars </a:t>
            </a:r>
            <a:r>
              <a:rPr lang="en-US" altLang="zh-TW" i="1" smtClean="0"/>
              <a:t>k</a:t>
            </a:r>
            <a:r>
              <a:rPr lang="en-US" altLang="zh-TW" smtClean="0"/>
              <a:t> and </a:t>
            </a:r>
            <a:r>
              <a:rPr lang="en-US" altLang="zh-TW" i="1" smtClean="0"/>
              <a:t>l</a:t>
            </a:r>
            <a:r>
              <a:rPr lang="en-US" altLang="zh-TW" smtClean="0"/>
              <a:t>, then we call </a:t>
            </a:r>
            <a:r>
              <a:rPr lang="en-US" altLang="zh-TW" i="1" smtClean="0"/>
              <a:t>V</a:t>
            </a:r>
            <a:r>
              <a:rPr lang="en-US" altLang="zh-TW" smtClean="0"/>
              <a:t> a </a:t>
            </a:r>
            <a:r>
              <a:rPr lang="en-US" altLang="zh-TW" smtClean="0">
                <a:solidFill>
                  <a:srgbClr val="FF0000"/>
                </a:solidFill>
              </a:rPr>
              <a:t>vector space </a:t>
            </a:r>
            <a:r>
              <a:rPr lang="en-US" altLang="zh-TW" smtClean="0"/>
              <a:t>and we call the objects in </a:t>
            </a:r>
            <a:r>
              <a:rPr lang="en-US" altLang="zh-TW" i="1" smtClean="0"/>
              <a:t>V</a:t>
            </a:r>
            <a:r>
              <a:rPr lang="en-US" altLang="zh-TW" smtClean="0"/>
              <a:t> </a:t>
            </a:r>
            <a:r>
              <a:rPr lang="en-US" altLang="zh-TW" smtClean="0">
                <a:solidFill>
                  <a:srgbClr val="FF0000"/>
                </a:solidFill>
              </a:rPr>
              <a:t>vectors</a:t>
            </a:r>
            <a:r>
              <a:rPr lang="en-US" altLang="zh-TW" smtClean="0"/>
              <a:t>. </a:t>
            </a:r>
          </a:p>
          <a:p>
            <a:pPr eaLnBrk="1" hangingPunct="1">
              <a:lnSpc>
                <a:spcPct val="80000"/>
              </a:lnSpc>
            </a:pPr>
            <a:endParaRPr lang="en-US" altLang="zh-TW" smtClean="0"/>
          </a:p>
          <a:p>
            <a:pPr eaLnBrk="1" hangingPunct="1">
              <a:lnSpc>
                <a:spcPct val="80000"/>
              </a:lnSpc>
            </a:pPr>
            <a:r>
              <a:rPr lang="en-US" altLang="zh-TW" smtClean="0"/>
              <a:t>(see Next Slide)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1ABFC261-5B64-4AD8-9F2E-39B47ED63719}"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6246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A009F35E-A655-4B7F-AA7F-FD503F8A0348}" type="slidenum">
              <a:rPr kumimoji="0" lang="en-US" altLang="zh-TW" sz="1200">
                <a:latin typeface="Garamond" panose="02020404030301010803" pitchFamily="18" charset="0"/>
              </a:rPr>
              <a:pPr>
                <a:spcBef>
                  <a:spcPct val="0"/>
                </a:spcBef>
                <a:buClrTx/>
                <a:buSzTx/>
                <a:buFontTx/>
                <a:buNone/>
              </a:pPr>
              <a:t>30</a:t>
            </a:fld>
            <a:endParaRPr kumimoji="0" lang="en-US" altLang="zh-TW" sz="1200">
              <a:latin typeface="Garamond" panose="02020404030301010803" pitchFamily="18" charset="0"/>
            </a:endParaRPr>
          </a:p>
        </p:txBody>
      </p:sp>
      <p:sp>
        <p:nvSpPr>
          <p:cNvPr id="62469" name="Rectangle 2"/>
          <p:cNvSpPr>
            <a:spLocks noGrp="1" noChangeArrowheads="1"/>
          </p:cNvSpPr>
          <p:nvPr>
            <p:ph type="title"/>
          </p:nvPr>
        </p:nvSpPr>
        <p:spPr/>
        <p:txBody>
          <a:bodyPr/>
          <a:lstStyle/>
          <a:p>
            <a:pPr eaLnBrk="1" hangingPunct="1"/>
            <a:r>
              <a:rPr lang="en-US" altLang="zh-TW" smtClean="0"/>
              <a:t>5-2 Linear Combination</a:t>
            </a:r>
          </a:p>
        </p:txBody>
      </p:sp>
      <p:sp>
        <p:nvSpPr>
          <p:cNvPr id="62470" name="Rectangle 3"/>
          <p:cNvSpPr>
            <a:spLocks noGrp="1" noChangeArrowheads="1"/>
          </p:cNvSpPr>
          <p:nvPr>
            <p:ph type="body" idx="1"/>
          </p:nvPr>
        </p:nvSpPr>
        <p:spPr/>
        <p:txBody>
          <a:bodyPr/>
          <a:lstStyle/>
          <a:p>
            <a:pPr eaLnBrk="1" hangingPunct="1"/>
            <a:r>
              <a:rPr lang="en-US" altLang="zh-TW" sz="2400" smtClean="0"/>
              <a:t>A vector </a:t>
            </a:r>
            <a:r>
              <a:rPr lang="en-US" altLang="zh-TW" sz="2400" b="1" smtClean="0"/>
              <a:t>w</a:t>
            </a:r>
            <a:r>
              <a:rPr lang="en-US" altLang="zh-TW" sz="2400" smtClean="0"/>
              <a:t> is a </a:t>
            </a:r>
            <a:r>
              <a:rPr lang="en-US" altLang="zh-TW" sz="2400" smtClean="0">
                <a:solidFill>
                  <a:srgbClr val="FF0000"/>
                </a:solidFill>
              </a:rPr>
              <a:t>linear combination </a:t>
            </a:r>
            <a:r>
              <a:rPr lang="en-US" altLang="zh-TW" sz="2400" smtClean="0"/>
              <a:t>of the vectors </a:t>
            </a:r>
            <a:r>
              <a:rPr lang="en-US" altLang="zh-TW" sz="2400" b="1" smtClean="0"/>
              <a:t>v</a:t>
            </a:r>
            <a:r>
              <a:rPr lang="en-US" altLang="zh-TW" sz="2400" baseline="-25000" smtClean="0"/>
              <a:t>1</a:t>
            </a:r>
            <a:r>
              <a:rPr lang="en-US" altLang="zh-TW" sz="2400" smtClean="0"/>
              <a:t>, </a:t>
            </a:r>
            <a:r>
              <a:rPr lang="en-US" altLang="zh-TW" sz="2400" b="1" smtClean="0"/>
              <a:t>v</a:t>
            </a:r>
            <a:r>
              <a:rPr lang="en-US" altLang="zh-TW" sz="2400" baseline="-25000" smtClean="0"/>
              <a:t>2</a:t>
            </a:r>
            <a:r>
              <a:rPr lang="en-US" altLang="zh-TW" sz="2400" smtClean="0"/>
              <a:t>,…, </a:t>
            </a:r>
            <a:r>
              <a:rPr lang="en-US" altLang="zh-TW" sz="2400" b="1" smtClean="0"/>
              <a:t>v</a:t>
            </a:r>
            <a:r>
              <a:rPr lang="en-US" altLang="zh-TW" sz="2400" i="1" baseline="-25000" smtClean="0"/>
              <a:t>r</a:t>
            </a:r>
            <a:r>
              <a:rPr lang="en-US" altLang="zh-TW" sz="2400" smtClean="0"/>
              <a:t> if it can be expressed in the form </a:t>
            </a:r>
            <a:r>
              <a:rPr lang="en-US" altLang="zh-TW" sz="2400" b="1" smtClean="0"/>
              <a:t>w</a:t>
            </a:r>
            <a:r>
              <a:rPr lang="en-US" altLang="zh-TW" sz="2400" smtClean="0"/>
              <a:t> = </a:t>
            </a:r>
            <a:r>
              <a:rPr lang="en-US" altLang="zh-TW" sz="2400" i="1" smtClean="0"/>
              <a:t>k</a:t>
            </a:r>
            <a:r>
              <a:rPr lang="en-US" altLang="zh-TW" sz="2400" baseline="-25000" smtClean="0"/>
              <a:t>1</a:t>
            </a:r>
            <a:r>
              <a:rPr lang="en-US" altLang="zh-TW" sz="2400" b="1" smtClean="0"/>
              <a:t>v</a:t>
            </a:r>
            <a:r>
              <a:rPr lang="en-US" altLang="zh-TW" sz="2400" baseline="-25000" smtClean="0"/>
              <a:t>1</a:t>
            </a:r>
            <a:r>
              <a:rPr lang="en-US" altLang="zh-TW" sz="2400" smtClean="0"/>
              <a:t> + </a:t>
            </a:r>
            <a:r>
              <a:rPr lang="en-US" altLang="zh-TW" sz="2400" i="1" smtClean="0"/>
              <a:t>k</a:t>
            </a:r>
            <a:r>
              <a:rPr lang="en-US" altLang="zh-TW" sz="2400" baseline="-25000" smtClean="0"/>
              <a:t>2</a:t>
            </a:r>
            <a:r>
              <a:rPr lang="en-US" altLang="zh-TW" sz="2400" b="1" smtClean="0"/>
              <a:t>v</a:t>
            </a:r>
            <a:r>
              <a:rPr lang="en-US" altLang="zh-TW" sz="2400" baseline="-25000" smtClean="0"/>
              <a:t>2</a:t>
            </a:r>
            <a:r>
              <a:rPr lang="en-US" altLang="zh-TW" sz="2400" smtClean="0"/>
              <a:t> + </a:t>
            </a:r>
            <a:r>
              <a:rPr lang="en-US" altLang="zh-TW" sz="2400" smtClean="0">
                <a:cs typeface="Times New Roman" panose="02020603050405020304" pitchFamily="18" charset="0"/>
              </a:rPr>
              <a:t>· · ·</a:t>
            </a:r>
            <a:r>
              <a:rPr lang="en-US" altLang="zh-TW" sz="2400" smtClean="0"/>
              <a:t> + </a:t>
            </a:r>
            <a:r>
              <a:rPr lang="en-US" altLang="zh-TW" sz="2400" i="1" smtClean="0"/>
              <a:t>k</a:t>
            </a:r>
            <a:r>
              <a:rPr lang="en-US" altLang="zh-TW" sz="2400" baseline="-25000" smtClean="0"/>
              <a:t>r </a:t>
            </a:r>
            <a:r>
              <a:rPr lang="en-US" altLang="zh-TW" sz="2400" b="1" smtClean="0"/>
              <a:t>v</a:t>
            </a:r>
            <a:r>
              <a:rPr lang="en-US" altLang="zh-TW" sz="2400" baseline="-25000" smtClean="0"/>
              <a:t>r </a:t>
            </a:r>
            <a:r>
              <a:rPr lang="en-US" altLang="zh-TW" sz="2400" smtClean="0"/>
              <a:t>where </a:t>
            </a:r>
            <a:r>
              <a:rPr lang="en-US" altLang="zh-TW" sz="2400" i="1" smtClean="0"/>
              <a:t>k</a:t>
            </a:r>
            <a:r>
              <a:rPr lang="en-US" altLang="zh-TW" sz="2400" baseline="-25000" smtClean="0"/>
              <a:t>1</a:t>
            </a:r>
            <a:r>
              <a:rPr lang="en-US" altLang="zh-TW" sz="2400" i="1" smtClean="0"/>
              <a:t>, k</a:t>
            </a:r>
            <a:r>
              <a:rPr lang="en-US" altLang="zh-TW" sz="2400" baseline="-25000" smtClean="0"/>
              <a:t>2</a:t>
            </a:r>
            <a:r>
              <a:rPr lang="en-US" altLang="zh-TW" sz="2400" i="1" smtClean="0"/>
              <a:t>, …, k</a:t>
            </a:r>
            <a:r>
              <a:rPr lang="en-US" altLang="zh-TW" sz="2400" i="1" baseline="-25000" smtClean="0"/>
              <a:t>r</a:t>
            </a:r>
            <a:r>
              <a:rPr lang="en-US" altLang="zh-TW" sz="2400" smtClean="0"/>
              <a:t> are scalars.</a:t>
            </a:r>
          </a:p>
          <a:p>
            <a:pPr eaLnBrk="1" hangingPunct="1"/>
            <a:endParaRPr lang="en-US" altLang="zh-TW" sz="2400" smtClean="0"/>
          </a:p>
          <a:p>
            <a:pPr eaLnBrk="1" hangingPunct="1"/>
            <a:r>
              <a:rPr lang="en-US" altLang="zh-TW" sz="2200" smtClean="0"/>
              <a:t>Example 8 (Vectors in </a:t>
            </a:r>
            <a:r>
              <a:rPr lang="en-US" altLang="zh-TW" sz="2200" i="1" smtClean="0"/>
              <a:t>R</a:t>
            </a:r>
            <a:r>
              <a:rPr lang="en-US" altLang="zh-TW" sz="2200" baseline="30000" smtClean="0"/>
              <a:t>3</a:t>
            </a:r>
            <a:r>
              <a:rPr lang="en-US" altLang="zh-TW" sz="2200" smtClean="0"/>
              <a:t> are linear combinations of </a:t>
            </a:r>
            <a:r>
              <a:rPr lang="en-US" altLang="zh-TW" sz="2400" b="1" smtClean="0"/>
              <a:t>i</a:t>
            </a:r>
            <a:r>
              <a:rPr lang="en-US" altLang="zh-TW" sz="2200" smtClean="0"/>
              <a:t>, </a:t>
            </a:r>
            <a:r>
              <a:rPr lang="en-US" altLang="zh-TW" sz="2400" b="1" smtClean="0"/>
              <a:t>j</a:t>
            </a:r>
            <a:r>
              <a:rPr lang="en-US" altLang="zh-TW" sz="2200" smtClean="0"/>
              <a:t>, and </a:t>
            </a:r>
            <a:r>
              <a:rPr lang="en-US" altLang="zh-TW" sz="2400" b="1" smtClean="0"/>
              <a:t>k)</a:t>
            </a:r>
          </a:p>
          <a:p>
            <a:pPr lvl="1" eaLnBrk="1" hangingPunct="1"/>
            <a:r>
              <a:rPr lang="en-US" altLang="zh-TW" smtClean="0"/>
              <a:t>Every vector </a:t>
            </a:r>
            <a:r>
              <a:rPr lang="en-US" altLang="zh-TW" b="1" smtClean="0"/>
              <a:t>v</a:t>
            </a:r>
            <a:r>
              <a:rPr lang="en-US" altLang="zh-TW" smtClean="0"/>
              <a:t> = (</a:t>
            </a:r>
            <a:r>
              <a:rPr lang="en-US" altLang="zh-TW" i="1" smtClean="0"/>
              <a:t>a</a:t>
            </a:r>
            <a:r>
              <a:rPr lang="en-US" altLang="zh-TW" smtClean="0"/>
              <a:t>, </a:t>
            </a:r>
            <a:r>
              <a:rPr lang="en-US" altLang="zh-TW" i="1" smtClean="0"/>
              <a:t>b</a:t>
            </a:r>
            <a:r>
              <a:rPr lang="en-US" altLang="zh-TW" smtClean="0"/>
              <a:t>, </a:t>
            </a:r>
            <a:r>
              <a:rPr lang="en-US" altLang="zh-TW" i="1" smtClean="0"/>
              <a:t>c</a:t>
            </a:r>
            <a:r>
              <a:rPr lang="en-US" altLang="zh-TW" smtClean="0"/>
              <a:t>) in </a:t>
            </a:r>
            <a:r>
              <a:rPr lang="en-US" altLang="zh-TW" i="1" smtClean="0"/>
              <a:t>R</a:t>
            </a:r>
            <a:r>
              <a:rPr lang="en-US" altLang="zh-TW" baseline="30000" smtClean="0"/>
              <a:t>3</a:t>
            </a:r>
            <a:r>
              <a:rPr lang="en-US" altLang="zh-TW" smtClean="0"/>
              <a:t> is expressible as a linear combination of the </a:t>
            </a:r>
            <a:r>
              <a:rPr lang="en-US" altLang="zh-TW" smtClean="0">
                <a:solidFill>
                  <a:srgbClr val="FF0000"/>
                </a:solidFill>
              </a:rPr>
              <a:t>standard basis vectors </a:t>
            </a:r>
          </a:p>
          <a:p>
            <a:pPr lvl="1" algn="ctr" eaLnBrk="1" hangingPunct="1">
              <a:buFont typeface="Wingdings" panose="05000000000000000000" pitchFamily="2" charset="2"/>
              <a:buNone/>
            </a:pPr>
            <a:r>
              <a:rPr lang="en-US" altLang="zh-TW" b="1" smtClean="0"/>
              <a:t>i</a:t>
            </a:r>
            <a:r>
              <a:rPr lang="en-US" altLang="zh-TW" smtClean="0"/>
              <a:t> = (1, 0, 0),  </a:t>
            </a:r>
            <a:r>
              <a:rPr lang="en-US" altLang="zh-TW" b="1" smtClean="0"/>
              <a:t>j</a:t>
            </a:r>
            <a:r>
              <a:rPr lang="en-US" altLang="zh-TW" smtClean="0"/>
              <a:t> = (0, 1, 0),  </a:t>
            </a:r>
            <a:r>
              <a:rPr lang="en-US" altLang="zh-TW" b="1" smtClean="0"/>
              <a:t>k</a:t>
            </a:r>
            <a:r>
              <a:rPr lang="en-US" altLang="zh-TW" smtClean="0"/>
              <a:t> = (0, 0, 1)</a:t>
            </a:r>
          </a:p>
          <a:p>
            <a:pPr lvl="1" eaLnBrk="1" hangingPunct="1">
              <a:buFont typeface="Wingdings" panose="05000000000000000000" pitchFamily="2" charset="2"/>
              <a:buNone/>
            </a:pPr>
            <a:r>
              <a:rPr lang="en-US" altLang="zh-TW" smtClean="0"/>
              <a:t>	since </a:t>
            </a:r>
          </a:p>
          <a:p>
            <a:pPr lvl="1" algn="ctr" eaLnBrk="1" hangingPunct="1">
              <a:buFont typeface="Wingdings" panose="05000000000000000000" pitchFamily="2" charset="2"/>
              <a:buNone/>
            </a:pPr>
            <a:r>
              <a:rPr lang="en-US" altLang="zh-TW" b="1" smtClean="0"/>
              <a:t>v</a:t>
            </a:r>
            <a:r>
              <a:rPr lang="en-US" altLang="zh-TW" smtClean="0"/>
              <a:t> =  </a:t>
            </a:r>
            <a:r>
              <a:rPr lang="en-US" altLang="zh-TW" i="1" smtClean="0"/>
              <a:t>a</a:t>
            </a:r>
            <a:r>
              <a:rPr lang="en-US" altLang="zh-TW" smtClean="0"/>
              <a:t>(1, 0, 0) + </a:t>
            </a:r>
            <a:r>
              <a:rPr lang="en-US" altLang="zh-TW" i="1" smtClean="0"/>
              <a:t>b</a:t>
            </a:r>
            <a:r>
              <a:rPr lang="en-US" altLang="zh-TW" smtClean="0"/>
              <a:t>(0, 1, 0) + </a:t>
            </a:r>
            <a:r>
              <a:rPr lang="en-US" altLang="zh-TW" i="1" smtClean="0"/>
              <a:t>c</a:t>
            </a:r>
            <a:r>
              <a:rPr lang="en-US" altLang="zh-TW" smtClean="0"/>
              <a:t>(0, 0, 1) = </a:t>
            </a:r>
            <a:r>
              <a:rPr lang="en-US" altLang="zh-TW" i="1" smtClean="0"/>
              <a:t>a</a:t>
            </a:r>
            <a:r>
              <a:rPr lang="en-US" altLang="zh-TW" smtClean="0"/>
              <a:t> </a:t>
            </a:r>
            <a:r>
              <a:rPr lang="en-US" altLang="zh-TW" b="1" smtClean="0"/>
              <a:t>i</a:t>
            </a:r>
            <a:r>
              <a:rPr lang="en-US" altLang="zh-TW" smtClean="0"/>
              <a:t> + </a:t>
            </a:r>
            <a:r>
              <a:rPr lang="en-US" altLang="zh-TW" i="1" smtClean="0"/>
              <a:t>b</a:t>
            </a:r>
            <a:r>
              <a:rPr lang="en-US" altLang="zh-TW" smtClean="0"/>
              <a:t> </a:t>
            </a:r>
            <a:r>
              <a:rPr lang="en-US" altLang="zh-TW" b="1" smtClean="0"/>
              <a:t>j</a:t>
            </a:r>
            <a:r>
              <a:rPr lang="en-US" altLang="zh-TW" smtClean="0"/>
              <a:t> + </a:t>
            </a:r>
            <a:r>
              <a:rPr lang="en-US" altLang="zh-TW" i="1" smtClean="0"/>
              <a:t>c</a:t>
            </a:r>
            <a:r>
              <a:rPr lang="en-US" altLang="zh-TW" smtClean="0"/>
              <a:t> </a:t>
            </a:r>
            <a:r>
              <a:rPr lang="en-US" altLang="zh-TW" b="1" smtClean="0"/>
              <a:t>k</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FF8F0C07-D3C7-4D5E-8DDB-C65852D6C877}"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6451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5C87B722-79CE-4A92-B4D9-9ABD8D9182C3}" type="slidenum">
              <a:rPr kumimoji="0" lang="en-US" altLang="zh-TW" sz="1200">
                <a:latin typeface="Garamond" panose="02020404030301010803" pitchFamily="18" charset="0"/>
              </a:rPr>
              <a:pPr>
                <a:spcBef>
                  <a:spcPct val="0"/>
                </a:spcBef>
                <a:buClrTx/>
                <a:buSzTx/>
                <a:buFontTx/>
                <a:buNone/>
              </a:pPr>
              <a:t>31</a:t>
            </a:fld>
            <a:endParaRPr kumimoji="0" lang="en-US" altLang="zh-TW" sz="1200">
              <a:latin typeface="Garamond" panose="02020404030301010803" pitchFamily="18" charset="0"/>
            </a:endParaRPr>
          </a:p>
        </p:txBody>
      </p:sp>
      <p:sp>
        <p:nvSpPr>
          <p:cNvPr id="64517" name="Rectangle 2"/>
          <p:cNvSpPr>
            <a:spLocks noGrp="1" noChangeArrowheads="1"/>
          </p:cNvSpPr>
          <p:nvPr>
            <p:ph type="title"/>
          </p:nvPr>
        </p:nvSpPr>
        <p:spPr/>
        <p:txBody>
          <a:bodyPr/>
          <a:lstStyle/>
          <a:p>
            <a:pPr eaLnBrk="1" hangingPunct="1"/>
            <a:r>
              <a:rPr lang="en-US" altLang="zh-TW" smtClean="0"/>
              <a:t>5-2 Example 9 </a:t>
            </a:r>
          </a:p>
        </p:txBody>
      </p:sp>
      <mc:AlternateContent xmlns:mc="http://schemas.openxmlformats.org/markup-compatibility/2006" xmlns:a14="http://schemas.microsoft.com/office/drawing/2010/main">
        <mc:Choice Requires="a14">
          <p:sp>
            <p:nvSpPr>
              <p:cNvPr id="64518" name="Rectangle 3"/>
              <p:cNvSpPr>
                <a:spLocks noGrp="1" noChangeArrowheads="1"/>
              </p:cNvSpPr>
              <p:nvPr>
                <p:ph type="body" idx="1"/>
              </p:nvPr>
            </p:nvSpPr>
            <p:spPr>
              <a:xfrm>
                <a:off x="457200" y="1295400"/>
                <a:ext cx="8229600" cy="4835525"/>
              </a:xfrm>
            </p:spPr>
            <p:txBody>
              <a:bodyPr/>
              <a:lstStyle/>
              <a:p>
                <a:pPr eaLnBrk="1" hangingPunct="1">
                  <a:lnSpc>
                    <a:spcPct val="80000"/>
                  </a:lnSpc>
                </a:pPr>
                <a:r>
                  <a:rPr lang="en-US" altLang="zh-TW" sz="2400" dirty="0" smtClean="0"/>
                  <a:t>Consider the vectors </a:t>
                </a:r>
                <a:r>
                  <a:rPr lang="en-US" altLang="zh-TW" sz="2400" b="1" dirty="0" smtClean="0"/>
                  <a:t>u</a:t>
                </a:r>
                <a:r>
                  <a:rPr lang="en-US" altLang="zh-TW" sz="2400" dirty="0" smtClean="0"/>
                  <a:t> = (1, 2, -1) and </a:t>
                </a:r>
                <a:r>
                  <a:rPr lang="en-US" altLang="zh-TW" sz="2400" b="1" dirty="0" smtClean="0"/>
                  <a:t>v </a:t>
                </a:r>
                <a:r>
                  <a:rPr lang="en-US" altLang="zh-TW" sz="2400" dirty="0" smtClean="0"/>
                  <a:t>= (6, 4, 2) in R</a:t>
                </a:r>
                <a:r>
                  <a:rPr lang="en-US" altLang="zh-TW" sz="2400" baseline="30000" dirty="0" smtClean="0"/>
                  <a:t>3</a:t>
                </a:r>
                <a:r>
                  <a:rPr lang="en-US" altLang="zh-TW" sz="2400" dirty="0" smtClean="0"/>
                  <a:t>. Show that </a:t>
                </a:r>
                <a:r>
                  <a:rPr lang="en-US" altLang="zh-TW" sz="2400" b="1" dirty="0" smtClean="0"/>
                  <a:t>w</a:t>
                </a:r>
                <a:r>
                  <a:rPr lang="en-US" altLang="zh-TW" sz="2400" dirty="0" smtClean="0"/>
                  <a:t> = (9, 2, 7) is a linear combination of </a:t>
                </a:r>
                <a:r>
                  <a:rPr lang="en-US" altLang="zh-TW" sz="2400" b="1" dirty="0" smtClean="0"/>
                  <a:t>u</a:t>
                </a:r>
                <a:r>
                  <a:rPr lang="en-US" altLang="zh-TW" sz="2400" dirty="0" smtClean="0"/>
                  <a:t> and </a:t>
                </a:r>
                <a:r>
                  <a:rPr lang="en-US" altLang="zh-TW" sz="2400" b="1" dirty="0" smtClean="0"/>
                  <a:t>v</a:t>
                </a:r>
                <a:r>
                  <a:rPr lang="en-US" altLang="zh-TW" sz="2400" dirty="0" smtClean="0"/>
                  <a:t> and that </a:t>
                </a:r>
                <a:r>
                  <a:rPr lang="en-US" altLang="zh-TW" sz="2400" b="1" dirty="0" smtClean="0"/>
                  <a:t>w</a:t>
                </a:r>
                <a:r>
                  <a:rPr lang="en-US" altLang="zh-TW" sz="2400" b="1" dirty="0" smtClean="0">
                    <a:sym typeface="Symbol" panose="05050102010706020507" pitchFamily="18" charset="2"/>
                  </a:rPr>
                  <a:t></a:t>
                </a:r>
                <a:r>
                  <a:rPr lang="en-US" altLang="zh-TW" sz="2400" dirty="0" smtClean="0"/>
                  <a:t> = (4, -1, 8) is not a linear combination of </a:t>
                </a:r>
                <a:r>
                  <a:rPr lang="en-US" altLang="zh-TW" sz="2400" b="1" dirty="0" smtClean="0"/>
                  <a:t>u</a:t>
                </a:r>
                <a:r>
                  <a:rPr lang="en-US" altLang="zh-TW" sz="2400" dirty="0" smtClean="0"/>
                  <a:t> and </a:t>
                </a:r>
                <a:r>
                  <a:rPr lang="en-US" altLang="zh-TW" sz="2400" b="1" dirty="0" smtClean="0"/>
                  <a:t>v.</a:t>
                </a:r>
              </a:p>
              <a:p>
                <a:pPr eaLnBrk="1" hangingPunct="1">
                  <a:lnSpc>
                    <a:spcPct val="80000"/>
                  </a:lnSpc>
                  <a:buFont typeface="Wingdings" panose="05000000000000000000" pitchFamily="2" charset="2"/>
                  <a:buNone/>
                </a:pPr>
                <a:endParaRPr lang="en-US" altLang="zh-TW" sz="2200" dirty="0" smtClean="0">
                  <a:solidFill>
                    <a:schemeClr val="folHlink"/>
                  </a:solidFill>
                </a:endParaRPr>
              </a:p>
              <a:p>
                <a:pPr eaLnBrk="1" hangingPunct="1">
                  <a:lnSpc>
                    <a:spcPct val="80000"/>
                  </a:lnSpc>
                  <a:buFont typeface="Wingdings" panose="05000000000000000000" pitchFamily="2" charset="2"/>
                  <a:buNone/>
                </a:pPr>
                <a:r>
                  <a:rPr lang="en-US" altLang="zh-TW" sz="2200" dirty="0" smtClean="0">
                    <a:solidFill>
                      <a:schemeClr val="tx1"/>
                    </a:solidFill>
                  </a:rPr>
                  <a:t>Solution</a:t>
                </a:r>
                <a:r>
                  <a:rPr lang="tr-TR" altLang="zh-TW" sz="2200" dirty="0" smtClean="0">
                    <a:solidFill>
                      <a:schemeClr val="tx1"/>
                    </a:solidFill>
                  </a:rPr>
                  <a:t>: </a:t>
                </a:r>
                <a14:m>
                  <m:oMath xmlns:m="http://schemas.openxmlformats.org/officeDocument/2006/math">
                    <m:d>
                      <m:dPr>
                        <m:begChr m:val="["/>
                        <m:endChr m:val="]"/>
                        <m:ctrlPr>
                          <a:rPr lang="en-US" altLang="zh-TW" sz="2200" i="1" smtClean="0">
                            <a:solidFill>
                              <a:schemeClr val="tx1"/>
                            </a:solidFill>
                            <a:latin typeface="Cambria Math" panose="02040503050406030204" pitchFamily="18" charset="0"/>
                          </a:rPr>
                        </m:ctrlPr>
                      </m:dPr>
                      <m:e>
                        <m:m>
                          <m:mPr>
                            <m:mcs>
                              <m:mc>
                                <m:mcPr>
                                  <m:count m:val="2"/>
                                  <m:mcJc m:val="center"/>
                                </m:mcPr>
                              </m:mc>
                            </m:mcs>
                            <m:ctrlPr>
                              <a:rPr lang="en-US" altLang="zh-TW" sz="2200" i="1" smtClean="0">
                                <a:solidFill>
                                  <a:schemeClr val="tx1"/>
                                </a:solidFill>
                                <a:latin typeface="Cambria Math" panose="02040503050406030204" pitchFamily="18" charset="0"/>
                              </a:rPr>
                            </m:ctrlPr>
                          </m:mPr>
                          <m:mr>
                            <m:e>
                              <m:r>
                                <m:rPr>
                                  <m:brk m:alnAt="7"/>
                                </m:rPr>
                                <a:rPr lang="tr-TR" altLang="zh-TW" sz="2200" b="0" i="1" smtClean="0">
                                  <a:solidFill>
                                    <a:schemeClr val="tx1"/>
                                  </a:solidFill>
                                  <a:latin typeface="Cambria Math" panose="02040503050406030204" pitchFamily="18" charset="0"/>
                                </a:rPr>
                                <m:t>1</m:t>
                              </m:r>
                            </m:e>
                            <m:e>
                              <m:r>
                                <a:rPr lang="tr-TR" altLang="zh-TW" sz="2200" b="0" i="1" smtClean="0">
                                  <a:solidFill>
                                    <a:schemeClr val="tx1"/>
                                  </a:solidFill>
                                  <a:latin typeface="Cambria Math" panose="02040503050406030204" pitchFamily="18" charset="0"/>
                                </a:rPr>
                                <m:t>6</m:t>
                              </m:r>
                            </m:e>
                          </m:mr>
                          <m:mr>
                            <m:e>
                              <m:r>
                                <a:rPr lang="tr-TR" altLang="zh-TW" sz="2200" b="0" i="1" smtClean="0">
                                  <a:solidFill>
                                    <a:schemeClr val="tx1"/>
                                  </a:solidFill>
                                  <a:latin typeface="Cambria Math" panose="02040503050406030204" pitchFamily="18" charset="0"/>
                                </a:rPr>
                                <m:t>2</m:t>
                              </m:r>
                            </m:e>
                            <m:e>
                              <m:r>
                                <a:rPr lang="tr-TR" altLang="zh-TW" sz="2200" b="0" i="1" smtClean="0">
                                  <a:solidFill>
                                    <a:schemeClr val="tx1"/>
                                  </a:solidFill>
                                  <a:latin typeface="Cambria Math" panose="02040503050406030204" pitchFamily="18" charset="0"/>
                                </a:rPr>
                                <m:t>4</m:t>
                              </m:r>
                            </m:e>
                          </m:mr>
                          <m:mr>
                            <m:e>
                              <m:r>
                                <a:rPr lang="tr-TR" altLang="zh-TW" sz="2200" b="0" i="1" smtClean="0">
                                  <a:solidFill>
                                    <a:schemeClr val="tx1"/>
                                  </a:solidFill>
                                  <a:latin typeface="Cambria Math" panose="02040503050406030204" pitchFamily="18" charset="0"/>
                                </a:rPr>
                                <m:t>−1</m:t>
                              </m:r>
                            </m:e>
                            <m:e>
                              <m:r>
                                <a:rPr lang="tr-TR" altLang="zh-TW" sz="2200" b="0" i="1" smtClean="0">
                                  <a:solidFill>
                                    <a:schemeClr val="tx1"/>
                                  </a:solidFill>
                                  <a:latin typeface="Cambria Math" panose="02040503050406030204" pitchFamily="18" charset="0"/>
                                </a:rPr>
                                <m:t>2</m:t>
                              </m:r>
                            </m:e>
                          </m:mr>
                        </m:m>
                      </m:e>
                    </m:d>
                    <m:d>
                      <m:dPr>
                        <m:begChr m:val="["/>
                        <m:endChr m:val="]"/>
                        <m:ctrlPr>
                          <a:rPr lang="en-US" altLang="zh-TW" sz="2200" i="1" smtClean="0">
                            <a:solidFill>
                              <a:schemeClr val="tx1"/>
                            </a:solidFill>
                            <a:latin typeface="Cambria Math" panose="02040503050406030204" pitchFamily="18" charset="0"/>
                          </a:rPr>
                        </m:ctrlPr>
                      </m:dPr>
                      <m:e>
                        <m:eqArr>
                          <m:eqArrPr>
                            <m:ctrlPr>
                              <a:rPr lang="en-US" altLang="zh-TW" sz="2200" i="1" smtClean="0">
                                <a:solidFill>
                                  <a:schemeClr val="tx1"/>
                                </a:solidFill>
                                <a:latin typeface="Cambria Math" panose="02040503050406030204" pitchFamily="18" charset="0"/>
                              </a:rPr>
                            </m:ctrlPr>
                          </m:eqArrPr>
                          <m:e>
                            <m:sSub>
                              <m:sSubPr>
                                <m:ctrlPr>
                                  <a:rPr lang="en-US" altLang="zh-TW" sz="2200" i="1" smtClean="0">
                                    <a:solidFill>
                                      <a:schemeClr val="tx1"/>
                                    </a:solidFill>
                                    <a:latin typeface="Cambria Math" panose="02040503050406030204" pitchFamily="18" charset="0"/>
                                  </a:rPr>
                                </m:ctrlPr>
                              </m:sSubPr>
                              <m:e>
                                <m:r>
                                  <a:rPr lang="tr-TR" altLang="zh-TW" sz="2200" b="0" i="1" smtClean="0">
                                    <a:solidFill>
                                      <a:schemeClr val="tx1"/>
                                    </a:solidFill>
                                    <a:latin typeface="Cambria Math" panose="02040503050406030204" pitchFamily="18" charset="0"/>
                                  </a:rPr>
                                  <m:t>𝑘</m:t>
                                </m:r>
                              </m:e>
                              <m:sub>
                                <m:r>
                                  <a:rPr lang="tr-TR" altLang="zh-TW" sz="2200" b="0" i="1" smtClean="0">
                                    <a:solidFill>
                                      <a:schemeClr val="tx1"/>
                                    </a:solidFill>
                                    <a:latin typeface="Cambria Math" panose="02040503050406030204" pitchFamily="18" charset="0"/>
                                  </a:rPr>
                                  <m:t>1</m:t>
                                </m:r>
                              </m:sub>
                            </m:sSub>
                          </m:e>
                          <m:e>
                            <m:sSub>
                              <m:sSubPr>
                                <m:ctrlPr>
                                  <a:rPr lang="en-US" altLang="zh-TW" sz="2200" i="1" smtClean="0">
                                    <a:solidFill>
                                      <a:schemeClr val="tx1"/>
                                    </a:solidFill>
                                    <a:latin typeface="Cambria Math" panose="02040503050406030204" pitchFamily="18" charset="0"/>
                                  </a:rPr>
                                </m:ctrlPr>
                              </m:sSubPr>
                              <m:e>
                                <m:r>
                                  <a:rPr lang="tr-TR" altLang="zh-TW" sz="2200" b="0" i="1" smtClean="0">
                                    <a:solidFill>
                                      <a:schemeClr val="tx1"/>
                                    </a:solidFill>
                                    <a:latin typeface="Cambria Math" panose="02040503050406030204" pitchFamily="18" charset="0"/>
                                  </a:rPr>
                                  <m:t>𝑘</m:t>
                                </m:r>
                              </m:e>
                              <m:sub>
                                <m:r>
                                  <a:rPr lang="tr-TR" altLang="zh-TW" sz="2200" b="0" i="1" smtClean="0">
                                    <a:solidFill>
                                      <a:schemeClr val="tx1"/>
                                    </a:solidFill>
                                    <a:latin typeface="Cambria Math" panose="02040503050406030204" pitchFamily="18" charset="0"/>
                                  </a:rPr>
                                  <m:t>2</m:t>
                                </m:r>
                              </m:sub>
                            </m:sSub>
                          </m:e>
                        </m:eqArr>
                      </m:e>
                    </m:d>
                    <m:r>
                      <a:rPr lang="tr-TR" altLang="zh-TW" sz="2200" b="0" i="1" smtClean="0">
                        <a:solidFill>
                          <a:schemeClr val="tx1"/>
                        </a:solidFill>
                        <a:latin typeface="Cambria Math" panose="02040503050406030204" pitchFamily="18" charset="0"/>
                      </a:rPr>
                      <m:t>=</m:t>
                    </m:r>
                    <m:d>
                      <m:dPr>
                        <m:begChr m:val="["/>
                        <m:endChr m:val="]"/>
                        <m:ctrlPr>
                          <a:rPr lang="tr-TR" altLang="zh-TW" sz="2200" b="0" i="1" smtClean="0">
                            <a:solidFill>
                              <a:schemeClr val="tx1"/>
                            </a:solidFill>
                            <a:latin typeface="Cambria Math" panose="02040503050406030204" pitchFamily="18" charset="0"/>
                          </a:rPr>
                        </m:ctrlPr>
                      </m:dPr>
                      <m:e>
                        <m:m>
                          <m:mPr>
                            <m:mcs>
                              <m:mc>
                                <m:mcPr>
                                  <m:count m:val="1"/>
                                  <m:mcJc m:val="center"/>
                                </m:mcPr>
                              </m:mc>
                            </m:mcs>
                            <m:ctrlPr>
                              <a:rPr lang="tr-TR" altLang="zh-TW" sz="2200" b="0" i="1" smtClean="0">
                                <a:solidFill>
                                  <a:schemeClr val="tx1"/>
                                </a:solidFill>
                                <a:latin typeface="Cambria Math" panose="02040503050406030204" pitchFamily="18" charset="0"/>
                              </a:rPr>
                            </m:ctrlPr>
                          </m:mPr>
                          <m:mr>
                            <m:e>
                              <m:r>
                                <m:rPr>
                                  <m:brk m:alnAt="7"/>
                                </m:rPr>
                                <a:rPr lang="tr-TR" altLang="zh-TW" sz="2200" b="0" i="1" smtClean="0">
                                  <a:solidFill>
                                    <a:schemeClr val="tx1"/>
                                  </a:solidFill>
                                  <a:latin typeface="Cambria Math" panose="02040503050406030204" pitchFamily="18" charset="0"/>
                                </a:rPr>
                                <m:t>9</m:t>
                              </m:r>
                            </m:e>
                          </m:mr>
                          <m:mr>
                            <m:e>
                              <m:r>
                                <a:rPr lang="tr-TR" altLang="zh-TW" sz="2200" b="0" i="1" smtClean="0">
                                  <a:solidFill>
                                    <a:schemeClr val="tx1"/>
                                  </a:solidFill>
                                  <a:latin typeface="Cambria Math" panose="02040503050406030204" pitchFamily="18" charset="0"/>
                                </a:rPr>
                                <m:t>2</m:t>
                              </m:r>
                            </m:e>
                          </m:mr>
                          <m:mr>
                            <m:e>
                              <m:r>
                                <a:rPr lang="tr-TR" altLang="zh-TW" sz="2200" b="0" i="1" smtClean="0">
                                  <a:solidFill>
                                    <a:schemeClr val="tx1"/>
                                  </a:solidFill>
                                  <a:latin typeface="Cambria Math" panose="02040503050406030204" pitchFamily="18" charset="0"/>
                                </a:rPr>
                                <m:t>7</m:t>
                              </m:r>
                            </m:e>
                          </m:mr>
                        </m:m>
                      </m:e>
                    </m:d>
                  </m:oMath>
                </a14:m>
                <a:endParaRPr lang="tr-TR" altLang="zh-TW" sz="2200" dirty="0" smtClean="0">
                  <a:solidFill>
                    <a:schemeClr val="tx1"/>
                  </a:solidFill>
                </a:endParaRPr>
              </a:p>
              <a:p>
                <a:pPr eaLnBrk="1" hangingPunct="1">
                  <a:lnSpc>
                    <a:spcPct val="80000"/>
                  </a:lnSpc>
                  <a:buFont typeface="Wingdings" panose="05000000000000000000" pitchFamily="2" charset="2"/>
                  <a:buNone/>
                </a:pPr>
                <a:endParaRPr lang="tr-TR" altLang="zh-TW" sz="2200" dirty="0">
                  <a:solidFill>
                    <a:schemeClr val="tx1"/>
                  </a:solidFill>
                </a:endParaRPr>
              </a:p>
              <a:p>
                <a:pPr eaLnBrk="1" hangingPunct="1">
                  <a:lnSpc>
                    <a:spcPct val="80000"/>
                  </a:lnSpc>
                  <a:buFont typeface="Wingdings" panose="05000000000000000000" pitchFamily="2" charset="2"/>
                  <a:buNone/>
                </a:pPr>
                <a:r>
                  <a:rPr lang="tr-TR" altLang="zh-TW" sz="2200" dirty="0" err="1" smtClean="0">
                    <a:solidFill>
                      <a:schemeClr val="tx1"/>
                    </a:solidFill>
                  </a:rPr>
                  <a:t>By</a:t>
                </a:r>
                <a:r>
                  <a:rPr lang="tr-TR" altLang="zh-TW" sz="2200" dirty="0" smtClean="0">
                    <a:solidFill>
                      <a:schemeClr val="tx1"/>
                    </a:solidFill>
                  </a:rPr>
                  <a:t> </a:t>
                </a:r>
                <a:r>
                  <a:rPr lang="tr-TR" altLang="zh-TW" sz="2200" dirty="0" err="1" smtClean="0">
                    <a:solidFill>
                      <a:schemeClr val="tx1"/>
                    </a:solidFill>
                  </a:rPr>
                  <a:t>applying</a:t>
                </a:r>
                <a:r>
                  <a:rPr lang="tr-TR" altLang="zh-TW" sz="2200" dirty="0" smtClean="0">
                    <a:solidFill>
                      <a:schemeClr val="tx1"/>
                    </a:solidFill>
                  </a:rPr>
                  <a:t> </a:t>
                </a:r>
                <a:r>
                  <a:rPr lang="tr-TR" altLang="zh-TW" sz="2200" dirty="0" err="1" smtClean="0">
                    <a:solidFill>
                      <a:schemeClr val="tx1"/>
                    </a:solidFill>
                  </a:rPr>
                  <a:t>row</a:t>
                </a:r>
                <a:r>
                  <a:rPr lang="tr-TR" altLang="zh-TW" sz="2200" dirty="0" smtClean="0">
                    <a:solidFill>
                      <a:schemeClr val="tx1"/>
                    </a:solidFill>
                  </a:rPr>
                  <a:t> </a:t>
                </a:r>
                <a:r>
                  <a:rPr lang="tr-TR" altLang="zh-TW" sz="2200" dirty="0" err="1" smtClean="0">
                    <a:solidFill>
                      <a:schemeClr val="tx1"/>
                    </a:solidFill>
                  </a:rPr>
                  <a:t>reduction</a:t>
                </a:r>
                <a:r>
                  <a:rPr lang="tr-TR" altLang="zh-TW" sz="2200" dirty="0" smtClean="0">
                    <a:solidFill>
                      <a:schemeClr val="tx1"/>
                    </a:solidFill>
                  </a:rPr>
                  <a:t> can </a:t>
                </a:r>
                <a:r>
                  <a:rPr lang="tr-TR" altLang="zh-TW" sz="2200" dirty="0" err="1" smtClean="0">
                    <a:solidFill>
                      <a:schemeClr val="tx1"/>
                    </a:solidFill>
                  </a:rPr>
                  <a:t>get</a:t>
                </a:r>
                <a:r>
                  <a:rPr lang="tr-TR" altLang="zh-TW" sz="2200" dirty="0" smtClean="0">
                    <a:solidFill>
                      <a:schemeClr val="tx1"/>
                    </a:solidFill>
                  </a:rPr>
                  <a:t> </a:t>
                </a:r>
                <a:r>
                  <a:rPr lang="tr-TR" altLang="zh-TW" sz="2200" dirty="0" err="1" smtClean="0">
                    <a:solidFill>
                      <a:schemeClr val="tx1"/>
                    </a:solidFill>
                  </a:rPr>
                  <a:t>the</a:t>
                </a:r>
                <a:r>
                  <a:rPr lang="tr-TR" altLang="zh-TW" sz="2200" dirty="0" smtClean="0">
                    <a:solidFill>
                      <a:schemeClr val="tx1"/>
                    </a:solidFill>
                  </a:rPr>
                  <a:t> </a:t>
                </a:r>
                <a:r>
                  <a:rPr lang="tr-TR" altLang="zh-TW" sz="2200" dirty="0" err="1" smtClean="0">
                    <a:solidFill>
                      <a:schemeClr val="tx1"/>
                    </a:solidFill>
                  </a:rPr>
                  <a:t>simplified</a:t>
                </a:r>
                <a:r>
                  <a:rPr lang="tr-TR" altLang="zh-TW" sz="2200" dirty="0" smtClean="0">
                    <a:solidFill>
                      <a:schemeClr val="tx1"/>
                    </a:solidFill>
                  </a:rPr>
                  <a:t> </a:t>
                </a:r>
                <a:r>
                  <a:rPr lang="tr-TR" altLang="zh-TW" sz="2200" dirty="0" err="1" smtClean="0">
                    <a:solidFill>
                      <a:schemeClr val="tx1"/>
                    </a:solidFill>
                  </a:rPr>
                  <a:t>consistent</a:t>
                </a:r>
                <a:r>
                  <a:rPr lang="tr-TR" altLang="zh-TW" sz="2200" dirty="0" smtClean="0">
                    <a:solidFill>
                      <a:schemeClr val="tx1"/>
                    </a:solidFill>
                  </a:rPr>
                  <a:t> </a:t>
                </a:r>
                <a:r>
                  <a:rPr lang="tr-TR" altLang="zh-TW" sz="2200" dirty="0" err="1" smtClean="0">
                    <a:solidFill>
                      <a:schemeClr val="tx1"/>
                    </a:solidFill>
                  </a:rPr>
                  <a:t>system</a:t>
                </a:r>
                <a:r>
                  <a:rPr lang="tr-TR" altLang="zh-TW" sz="2200" dirty="0" smtClean="0">
                    <a:solidFill>
                      <a:schemeClr val="tx1"/>
                    </a:solidFill>
                  </a:rPr>
                  <a:t>:</a:t>
                </a:r>
              </a:p>
              <a:p>
                <a:pPr eaLnBrk="1" hangingPunct="1">
                  <a:lnSpc>
                    <a:spcPct val="80000"/>
                  </a:lnSpc>
                  <a:buFont typeface="Wingdings" panose="05000000000000000000" pitchFamily="2" charset="2"/>
                  <a:buNone/>
                </a:pPr>
                <a:endParaRPr lang="tr-TR" altLang="zh-TW" sz="2200" dirty="0" smtClean="0">
                  <a:solidFill>
                    <a:schemeClr val="tx1"/>
                  </a:solidFill>
                </a:endParaRPr>
              </a:p>
              <a:p>
                <a:pPr eaLnBrk="1" hangingPunct="1">
                  <a:lnSpc>
                    <a:spcPct val="80000"/>
                  </a:lnSpc>
                  <a:buNone/>
                </a:pPr>
                <a14:m>
                  <m:oMathPara xmlns:m="http://schemas.openxmlformats.org/officeDocument/2006/math">
                    <m:oMathParaPr>
                      <m:jc m:val="centerGroup"/>
                    </m:oMathParaPr>
                    <m:oMath xmlns:m="http://schemas.openxmlformats.org/officeDocument/2006/math">
                      <m:d>
                        <m:dPr>
                          <m:begChr m:val="["/>
                          <m:endChr m:val="]"/>
                          <m:ctrlPr>
                            <a:rPr lang="en-US" altLang="zh-TW" sz="2200" i="1" smtClean="0">
                              <a:solidFill>
                                <a:schemeClr val="tx1"/>
                              </a:solidFill>
                              <a:latin typeface="Cambria Math" panose="02040503050406030204" pitchFamily="18" charset="0"/>
                            </a:rPr>
                          </m:ctrlPr>
                        </m:dPr>
                        <m:e>
                          <m:m>
                            <m:mPr>
                              <m:mcs>
                                <m:mc>
                                  <m:mcPr>
                                    <m:count m:val="2"/>
                                    <m:mcJc m:val="center"/>
                                  </m:mcPr>
                                </m:mc>
                              </m:mcs>
                              <m:ctrlPr>
                                <a:rPr lang="en-US" altLang="zh-TW" sz="2200" i="1" smtClean="0">
                                  <a:solidFill>
                                    <a:schemeClr val="tx1"/>
                                  </a:solidFill>
                                  <a:latin typeface="Cambria Math" panose="02040503050406030204" pitchFamily="18" charset="0"/>
                                </a:rPr>
                              </m:ctrlPr>
                            </m:mPr>
                            <m:mr>
                              <m:e>
                                <m:r>
                                  <m:rPr>
                                    <m:brk m:alnAt="7"/>
                                  </m:rPr>
                                  <a:rPr lang="tr-TR" altLang="zh-TW" sz="2200" b="0" i="1" smtClean="0">
                                    <a:solidFill>
                                      <a:schemeClr val="tx1"/>
                                    </a:solidFill>
                                    <a:latin typeface="Cambria Math" panose="02040503050406030204" pitchFamily="18" charset="0"/>
                                  </a:rPr>
                                  <m:t>1</m:t>
                                </m:r>
                              </m:e>
                              <m:e>
                                <m:r>
                                  <a:rPr lang="tr-TR" altLang="zh-TW" sz="2200" b="0" i="1" smtClean="0">
                                    <a:solidFill>
                                      <a:schemeClr val="tx1"/>
                                    </a:solidFill>
                                    <a:latin typeface="Cambria Math" panose="02040503050406030204" pitchFamily="18" charset="0"/>
                                  </a:rPr>
                                  <m:t>0</m:t>
                                </m:r>
                              </m:e>
                            </m:mr>
                            <m:mr>
                              <m:e>
                                <m:r>
                                  <a:rPr lang="tr-TR" altLang="zh-TW" sz="2200" b="0" i="1" smtClean="0">
                                    <a:solidFill>
                                      <a:schemeClr val="tx1"/>
                                    </a:solidFill>
                                    <a:latin typeface="Cambria Math" panose="02040503050406030204" pitchFamily="18" charset="0"/>
                                  </a:rPr>
                                  <m:t>0</m:t>
                                </m:r>
                              </m:e>
                              <m:e>
                                <m:r>
                                  <a:rPr lang="tr-TR" altLang="zh-TW" sz="2200" b="0" i="1" smtClean="0">
                                    <a:solidFill>
                                      <a:schemeClr val="tx1"/>
                                    </a:solidFill>
                                    <a:latin typeface="Cambria Math" panose="02040503050406030204" pitchFamily="18" charset="0"/>
                                  </a:rPr>
                                  <m:t>1</m:t>
                                </m:r>
                              </m:e>
                            </m:mr>
                            <m:mr>
                              <m:e>
                                <m:r>
                                  <a:rPr lang="tr-TR" altLang="zh-TW" sz="2200" b="0" i="1" smtClean="0">
                                    <a:solidFill>
                                      <a:schemeClr val="tx1"/>
                                    </a:solidFill>
                                    <a:latin typeface="Cambria Math" panose="02040503050406030204" pitchFamily="18" charset="0"/>
                                  </a:rPr>
                                  <m:t>0</m:t>
                                </m:r>
                              </m:e>
                              <m:e>
                                <m:r>
                                  <a:rPr lang="tr-TR" altLang="zh-TW" sz="2200" b="0" i="1" smtClean="0">
                                    <a:solidFill>
                                      <a:schemeClr val="tx1"/>
                                    </a:solidFill>
                                    <a:latin typeface="Cambria Math" panose="02040503050406030204" pitchFamily="18" charset="0"/>
                                  </a:rPr>
                                  <m:t>0</m:t>
                                </m:r>
                              </m:e>
                            </m:mr>
                          </m:m>
                        </m:e>
                      </m:d>
                      <m:d>
                        <m:dPr>
                          <m:begChr m:val="["/>
                          <m:endChr m:val="]"/>
                          <m:ctrlPr>
                            <a:rPr lang="en-US" altLang="zh-TW" sz="2200" i="1" smtClean="0">
                              <a:solidFill>
                                <a:schemeClr val="tx1"/>
                              </a:solidFill>
                              <a:latin typeface="Cambria Math" panose="02040503050406030204" pitchFamily="18" charset="0"/>
                            </a:rPr>
                          </m:ctrlPr>
                        </m:dPr>
                        <m:e>
                          <m:eqArr>
                            <m:eqArrPr>
                              <m:ctrlPr>
                                <a:rPr lang="en-US" altLang="zh-TW" sz="2200" i="1" smtClean="0">
                                  <a:solidFill>
                                    <a:schemeClr val="tx1"/>
                                  </a:solidFill>
                                  <a:latin typeface="Cambria Math" panose="02040503050406030204" pitchFamily="18" charset="0"/>
                                </a:rPr>
                              </m:ctrlPr>
                            </m:eqArrPr>
                            <m:e>
                              <m:sSub>
                                <m:sSubPr>
                                  <m:ctrlPr>
                                    <a:rPr lang="en-US" altLang="zh-TW" sz="2200" i="1" smtClean="0">
                                      <a:solidFill>
                                        <a:schemeClr val="tx1"/>
                                      </a:solidFill>
                                      <a:latin typeface="Cambria Math" panose="02040503050406030204" pitchFamily="18" charset="0"/>
                                    </a:rPr>
                                  </m:ctrlPr>
                                </m:sSubPr>
                                <m:e>
                                  <m:r>
                                    <a:rPr lang="tr-TR" altLang="zh-TW" sz="2200" b="0" i="1" smtClean="0">
                                      <a:solidFill>
                                        <a:schemeClr val="tx1"/>
                                      </a:solidFill>
                                      <a:latin typeface="Cambria Math" panose="02040503050406030204" pitchFamily="18" charset="0"/>
                                    </a:rPr>
                                    <m:t>𝑘</m:t>
                                  </m:r>
                                </m:e>
                                <m:sub>
                                  <m:r>
                                    <a:rPr lang="tr-TR" altLang="zh-TW" sz="2200" b="0" i="1" smtClean="0">
                                      <a:solidFill>
                                        <a:schemeClr val="tx1"/>
                                      </a:solidFill>
                                      <a:latin typeface="Cambria Math" panose="02040503050406030204" pitchFamily="18" charset="0"/>
                                    </a:rPr>
                                    <m:t>1</m:t>
                                  </m:r>
                                </m:sub>
                              </m:sSub>
                            </m:e>
                            <m:e>
                              <m:sSub>
                                <m:sSubPr>
                                  <m:ctrlPr>
                                    <a:rPr lang="en-US" altLang="zh-TW" sz="2200" i="1" smtClean="0">
                                      <a:solidFill>
                                        <a:schemeClr val="tx1"/>
                                      </a:solidFill>
                                      <a:latin typeface="Cambria Math" panose="02040503050406030204" pitchFamily="18" charset="0"/>
                                    </a:rPr>
                                  </m:ctrlPr>
                                </m:sSubPr>
                                <m:e>
                                  <m:r>
                                    <a:rPr lang="tr-TR" altLang="zh-TW" sz="2200" b="0" i="1" smtClean="0">
                                      <a:solidFill>
                                        <a:schemeClr val="tx1"/>
                                      </a:solidFill>
                                      <a:latin typeface="Cambria Math" panose="02040503050406030204" pitchFamily="18" charset="0"/>
                                    </a:rPr>
                                    <m:t>𝑘</m:t>
                                  </m:r>
                                </m:e>
                                <m:sub>
                                  <m:r>
                                    <a:rPr lang="tr-TR" altLang="zh-TW" sz="2200" b="0" i="1" smtClean="0">
                                      <a:solidFill>
                                        <a:schemeClr val="tx1"/>
                                      </a:solidFill>
                                      <a:latin typeface="Cambria Math" panose="02040503050406030204" pitchFamily="18" charset="0"/>
                                    </a:rPr>
                                    <m:t>2</m:t>
                                  </m:r>
                                </m:sub>
                              </m:sSub>
                            </m:e>
                          </m:eqArr>
                        </m:e>
                      </m:d>
                      <m:r>
                        <a:rPr lang="tr-TR" altLang="zh-TW" sz="2200" b="0" i="1" smtClean="0">
                          <a:solidFill>
                            <a:schemeClr val="tx1"/>
                          </a:solidFill>
                          <a:latin typeface="Cambria Math" panose="02040503050406030204" pitchFamily="18" charset="0"/>
                        </a:rPr>
                        <m:t>=</m:t>
                      </m:r>
                      <m:d>
                        <m:dPr>
                          <m:begChr m:val="["/>
                          <m:endChr m:val="]"/>
                          <m:ctrlPr>
                            <a:rPr lang="tr-TR" altLang="zh-TW" sz="2200" b="0" i="1" smtClean="0">
                              <a:solidFill>
                                <a:schemeClr val="tx1"/>
                              </a:solidFill>
                              <a:latin typeface="Cambria Math" panose="02040503050406030204" pitchFamily="18" charset="0"/>
                            </a:rPr>
                          </m:ctrlPr>
                        </m:dPr>
                        <m:e>
                          <m:m>
                            <m:mPr>
                              <m:mcs>
                                <m:mc>
                                  <m:mcPr>
                                    <m:count m:val="1"/>
                                    <m:mcJc m:val="center"/>
                                  </m:mcPr>
                                </m:mc>
                              </m:mcs>
                              <m:ctrlPr>
                                <a:rPr lang="tr-TR" altLang="zh-TW" sz="2200" b="0" i="1" smtClean="0">
                                  <a:solidFill>
                                    <a:schemeClr val="tx1"/>
                                  </a:solidFill>
                                  <a:latin typeface="Cambria Math" panose="02040503050406030204" pitchFamily="18" charset="0"/>
                                </a:rPr>
                              </m:ctrlPr>
                            </m:mPr>
                            <m:mr>
                              <m:e>
                                <m:r>
                                  <m:rPr>
                                    <m:brk m:alnAt="7"/>
                                  </m:rPr>
                                  <a:rPr lang="tr-TR" altLang="zh-TW" sz="2200" b="0" i="1" smtClean="0">
                                    <a:solidFill>
                                      <a:schemeClr val="tx1"/>
                                    </a:solidFill>
                                    <a:latin typeface="Cambria Math" panose="02040503050406030204" pitchFamily="18" charset="0"/>
                                  </a:rPr>
                                  <m:t>−</m:t>
                                </m:r>
                                <m:r>
                                  <a:rPr lang="tr-TR" altLang="zh-TW" sz="2200" b="0" i="1" smtClean="0">
                                    <a:solidFill>
                                      <a:schemeClr val="tx1"/>
                                    </a:solidFill>
                                    <a:latin typeface="Cambria Math" panose="02040503050406030204" pitchFamily="18" charset="0"/>
                                  </a:rPr>
                                  <m:t>3</m:t>
                                </m:r>
                              </m:e>
                            </m:mr>
                            <m:mr>
                              <m:e>
                                <m:r>
                                  <a:rPr lang="tr-TR" altLang="zh-TW" sz="2200" b="0" i="1" smtClean="0">
                                    <a:solidFill>
                                      <a:schemeClr val="tx1"/>
                                    </a:solidFill>
                                    <a:latin typeface="Cambria Math" panose="02040503050406030204" pitchFamily="18" charset="0"/>
                                  </a:rPr>
                                  <m:t>2</m:t>
                                </m:r>
                              </m:e>
                            </m:mr>
                            <m:mr>
                              <m:e>
                                <m:r>
                                  <a:rPr lang="tr-TR" altLang="zh-TW" sz="2200" b="0" i="1" smtClean="0">
                                    <a:solidFill>
                                      <a:schemeClr val="tx1"/>
                                    </a:solidFill>
                                    <a:latin typeface="Cambria Math" panose="02040503050406030204" pitchFamily="18" charset="0"/>
                                  </a:rPr>
                                  <m:t>0</m:t>
                                </m:r>
                              </m:e>
                            </m:mr>
                          </m:m>
                        </m:e>
                      </m:d>
                    </m:oMath>
                  </m:oMathPara>
                </a14:m>
                <a:endParaRPr lang="tr-TR" altLang="zh-TW" sz="2200" dirty="0" smtClean="0">
                  <a:solidFill>
                    <a:schemeClr val="tx1"/>
                  </a:solidFill>
                </a:endParaRPr>
              </a:p>
              <a:p>
                <a:pPr eaLnBrk="1" hangingPunct="1">
                  <a:lnSpc>
                    <a:spcPct val="80000"/>
                  </a:lnSpc>
                  <a:buNone/>
                </a:pPr>
                <a:r>
                  <a:rPr lang="tr-TR" altLang="zh-TW" sz="2200" dirty="0" err="1" smtClean="0">
                    <a:solidFill>
                      <a:schemeClr val="tx1"/>
                    </a:solidFill>
                  </a:rPr>
                  <a:t>However</a:t>
                </a:r>
                <a:r>
                  <a:rPr lang="tr-TR" altLang="zh-TW" sz="2200" dirty="0" smtClean="0">
                    <a:solidFill>
                      <a:schemeClr val="tx1"/>
                    </a:solidFill>
                  </a:rPr>
                  <a:t>, </a:t>
                </a:r>
                <a:r>
                  <a:rPr lang="tr-TR" altLang="zh-TW" sz="2200" dirty="0" err="1" smtClean="0">
                    <a:solidFill>
                      <a:schemeClr val="tx1"/>
                    </a:solidFill>
                  </a:rPr>
                  <a:t>for</a:t>
                </a:r>
                <a:r>
                  <a:rPr lang="tr-TR" altLang="zh-TW" sz="2200" dirty="0" smtClean="0">
                    <a:solidFill>
                      <a:schemeClr val="tx1"/>
                    </a:solidFill>
                  </a:rPr>
                  <a:t> </a:t>
                </a:r>
                <a14:m>
                  <m:oMath xmlns:m="http://schemas.openxmlformats.org/officeDocument/2006/math">
                    <m:d>
                      <m:dPr>
                        <m:begChr m:val="["/>
                        <m:endChr m:val="]"/>
                        <m:ctrlPr>
                          <a:rPr lang="en-US" altLang="zh-TW" sz="2200" i="1" smtClean="0">
                            <a:solidFill>
                              <a:schemeClr val="tx1"/>
                            </a:solidFill>
                            <a:latin typeface="Cambria Math" panose="02040503050406030204" pitchFamily="18" charset="0"/>
                          </a:rPr>
                        </m:ctrlPr>
                      </m:dPr>
                      <m:e>
                        <m:m>
                          <m:mPr>
                            <m:mcs>
                              <m:mc>
                                <m:mcPr>
                                  <m:count m:val="2"/>
                                  <m:mcJc m:val="center"/>
                                </m:mcPr>
                              </m:mc>
                            </m:mcs>
                            <m:ctrlPr>
                              <a:rPr lang="en-US" altLang="zh-TW" sz="2200" i="1" smtClean="0">
                                <a:solidFill>
                                  <a:schemeClr val="tx1"/>
                                </a:solidFill>
                                <a:latin typeface="Cambria Math" panose="02040503050406030204" pitchFamily="18" charset="0"/>
                              </a:rPr>
                            </m:ctrlPr>
                          </m:mPr>
                          <m:mr>
                            <m:e>
                              <m:r>
                                <m:rPr>
                                  <m:brk m:alnAt="7"/>
                                </m:rPr>
                                <a:rPr lang="tr-TR" altLang="zh-TW" sz="2200" b="0" i="1" smtClean="0">
                                  <a:solidFill>
                                    <a:schemeClr val="tx1"/>
                                  </a:solidFill>
                                  <a:latin typeface="Cambria Math" panose="02040503050406030204" pitchFamily="18" charset="0"/>
                                </a:rPr>
                                <m:t>1</m:t>
                              </m:r>
                            </m:e>
                            <m:e>
                              <m:r>
                                <a:rPr lang="tr-TR" altLang="zh-TW" sz="2200" b="0" i="1" smtClean="0">
                                  <a:solidFill>
                                    <a:schemeClr val="tx1"/>
                                  </a:solidFill>
                                  <a:latin typeface="Cambria Math" panose="02040503050406030204" pitchFamily="18" charset="0"/>
                                </a:rPr>
                                <m:t>6</m:t>
                              </m:r>
                            </m:e>
                          </m:mr>
                          <m:mr>
                            <m:e>
                              <m:r>
                                <a:rPr lang="tr-TR" altLang="zh-TW" sz="2200" b="0" i="1" smtClean="0">
                                  <a:solidFill>
                                    <a:schemeClr val="tx1"/>
                                  </a:solidFill>
                                  <a:latin typeface="Cambria Math" panose="02040503050406030204" pitchFamily="18" charset="0"/>
                                </a:rPr>
                                <m:t>2</m:t>
                              </m:r>
                            </m:e>
                            <m:e>
                              <m:r>
                                <a:rPr lang="tr-TR" altLang="zh-TW" sz="2200" b="0" i="1" smtClean="0">
                                  <a:solidFill>
                                    <a:schemeClr val="tx1"/>
                                  </a:solidFill>
                                  <a:latin typeface="Cambria Math" panose="02040503050406030204" pitchFamily="18" charset="0"/>
                                </a:rPr>
                                <m:t>4</m:t>
                              </m:r>
                            </m:e>
                          </m:mr>
                          <m:mr>
                            <m:e>
                              <m:r>
                                <a:rPr lang="tr-TR" altLang="zh-TW" sz="2200" b="0" i="1" smtClean="0">
                                  <a:solidFill>
                                    <a:schemeClr val="tx1"/>
                                  </a:solidFill>
                                  <a:latin typeface="Cambria Math" panose="02040503050406030204" pitchFamily="18" charset="0"/>
                                </a:rPr>
                                <m:t>−1</m:t>
                              </m:r>
                            </m:e>
                            <m:e>
                              <m:r>
                                <a:rPr lang="tr-TR" altLang="zh-TW" sz="2200" b="0" i="1" smtClean="0">
                                  <a:solidFill>
                                    <a:schemeClr val="tx1"/>
                                  </a:solidFill>
                                  <a:latin typeface="Cambria Math" panose="02040503050406030204" pitchFamily="18" charset="0"/>
                                </a:rPr>
                                <m:t>2</m:t>
                              </m:r>
                            </m:e>
                          </m:mr>
                        </m:m>
                      </m:e>
                    </m:d>
                    <m:d>
                      <m:dPr>
                        <m:begChr m:val="["/>
                        <m:endChr m:val="]"/>
                        <m:ctrlPr>
                          <a:rPr lang="en-US" altLang="zh-TW" sz="2200" i="1" smtClean="0">
                            <a:solidFill>
                              <a:schemeClr val="tx1"/>
                            </a:solidFill>
                            <a:latin typeface="Cambria Math" panose="02040503050406030204" pitchFamily="18" charset="0"/>
                          </a:rPr>
                        </m:ctrlPr>
                      </m:dPr>
                      <m:e>
                        <m:eqArr>
                          <m:eqArrPr>
                            <m:ctrlPr>
                              <a:rPr lang="en-US" altLang="zh-TW" sz="2200" i="1" smtClean="0">
                                <a:solidFill>
                                  <a:schemeClr val="tx1"/>
                                </a:solidFill>
                                <a:latin typeface="Cambria Math" panose="02040503050406030204" pitchFamily="18" charset="0"/>
                              </a:rPr>
                            </m:ctrlPr>
                          </m:eqArrPr>
                          <m:e>
                            <m:sSub>
                              <m:sSubPr>
                                <m:ctrlPr>
                                  <a:rPr lang="en-US" altLang="zh-TW" sz="2200" i="1" smtClean="0">
                                    <a:solidFill>
                                      <a:schemeClr val="tx1"/>
                                    </a:solidFill>
                                    <a:latin typeface="Cambria Math" panose="02040503050406030204" pitchFamily="18" charset="0"/>
                                  </a:rPr>
                                </m:ctrlPr>
                              </m:sSubPr>
                              <m:e>
                                <m:r>
                                  <a:rPr lang="tr-TR" altLang="zh-TW" sz="2200" b="0" i="1" smtClean="0">
                                    <a:solidFill>
                                      <a:schemeClr val="tx1"/>
                                    </a:solidFill>
                                    <a:latin typeface="Cambria Math" panose="02040503050406030204" pitchFamily="18" charset="0"/>
                                  </a:rPr>
                                  <m:t>𝑘</m:t>
                                </m:r>
                              </m:e>
                              <m:sub>
                                <m:r>
                                  <a:rPr lang="tr-TR" altLang="zh-TW" sz="2200" b="0" i="1" smtClean="0">
                                    <a:solidFill>
                                      <a:schemeClr val="tx1"/>
                                    </a:solidFill>
                                    <a:latin typeface="Cambria Math" panose="02040503050406030204" pitchFamily="18" charset="0"/>
                                  </a:rPr>
                                  <m:t>1</m:t>
                                </m:r>
                              </m:sub>
                            </m:sSub>
                          </m:e>
                          <m:e>
                            <m:sSub>
                              <m:sSubPr>
                                <m:ctrlPr>
                                  <a:rPr lang="en-US" altLang="zh-TW" sz="2200" i="1" smtClean="0">
                                    <a:solidFill>
                                      <a:schemeClr val="tx1"/>
                                    </a:solidFill>
                                    <a:latin typeface="Cambria Math" panose="02040503050406030204" pitchFamily="18" charset="0"/>
                                  </a:rPr>
                                </m:ctrlPr>
                              </m:sSubPr>
                              <m:e>
                                <m:r>
                                  <a:rPr lang="tr-TR" altLang="zh-TW" sz="2200" b="0" i="1" smtClean="0">
                                    <a:solidFill>
                                      <a:schemeClr val="tx1"/>
                                    </a:solidFill>
                                    <a:latin typeface="Cambria Math" panose="02040503050406030204" pitchFamily="18" charset="0"/>
                                  </a:rPr>
                                  <m:t>𝑘</m:t>
                                </m:r>
                              </m:e>
                              <m:sub>
                                <m:r>
                                  <a:rPr lang="tr-TR" altLang="zh-TW" sz="2200" b="0" i="1" smtClean="0">
                                    <a:solidFill>
                                      <a:schemeClr val="tx1"/>
                                    </a:solidFill>
                                    <a:latin typeface="Cambria Math" panose="02040503050406030204" pitchFamily="18" charset="0"/>
                                  </a:rPr>
                                  <m:t>2</m:t>
                                </m:r>
                              </m:sub>
                            </m:sSub>
                          </m:e>
                        </m:eqArr>
                      </m:e>
                    </m:d>
                    <m:r>
                      <a:rPr lang="tr-TR" altLang="zh-TW" sz="2200" b="0" i="1" smtClean="0">
                        <a:solidFill>
                          <a:schemeClr val="tx1"/>
                        </a:solidFill>
                        <a:latin typeface="Cambria Math" panose="02040503050406030204" pitchFamily="18" charset="0"/>
                      </a:rPr>
                      <m:t>=</m:t>
                    </m:r>
                    <m:d>
                      <m:dPr>
                        <m:begChr m:val="["/>
                        <m:endChr m:val="]"/>
                        <m:ctrlPr>
                          <a:rPr lang="tr-TR" altLang="zh-TW" sz="2200" b="0" i="1" smtClean="0">
                            <a:solidFill>
                              <a:schemeClr val="tx1"/>
                            </a:solidFill>
                            <a:latin typeface="Cambria Math" panose="02040503050406030204" pitchFamily="18" charset="0"/>
                          </a:rPr>
                        </m:ctrlPr>
                      </m:dPr>
                      <m:e>
                        <m:m>
                          <m:mPr>
                            <m:mcs>
                              <m:mc>
                                <m:mcPr>
                                  <m:count m:val="1"/>
                                  <m:mcJc m:val="center"/>
                                </m:mcPr>
                              </m:mc>
                            </m:mcs>
                            <m:ctrlPr>
                              <a:rPr lang="tr-TR" altLang="zh-TW" sz="2200" b="0" i="1" smtClean="0">
                                <a:solidFill>
                                  <a:schemeClr val="tx1"/>
                                </a:solidFill>
                                <a:latin typeface="Cambria Math" panose="02040503050406030204" pitchFamily="18" charset="0"/>
                              </a:rPr>
                            </m:ctrlPr>
                          </m:mPr>
                          <m:mr>
                            <m:e>
                              <m:r>
                                <a:rPr lang="tr-TR" altLang="zh-TW" sz="2200" b="0" i="1" smtClean="0">
                                  <a:solidFill>
                                    <a:schemeClr val="tx1"/>
                                  </a:solidFill>
                                  <a:latin typeface="Cambria Math" panose="02040503050406030204" pitchFamily="18" charset="0"/>
                                </a:rPr>
                                <m:t>4</m:t>
                              </m:r>
                            </m:e>
                          </m:mr>
                          <m:mr>
                            <m:e>
                              <m:r>
                                <a:rPr lang="tr-TR" altLang="zh-TW" sz="2200" b="0" i="1" smtClean="0">
                                  <a:solidFill>
                                    <a:schemeClr val="tx1"/>
                                  </a:solidFill>
                                  <a:latin typeface="Cambria Math" panose="02040503050406030204" pitchFamily="18" charset="0"/>
                                </a:rPr>
                                <m:t>−1</m:t>
                              </m:r>
                            </m:e>
                          </m:mr>
                          <m:mr>
                            <m:e>
                              <m:r>
                                <a:rPr lang="tr-TR" altLang="zh-TW" sz="2200" b="0" i="1" smtClean="0">
                                  <a:solidFill>
                                    <a:schemeClr val="tx1"/>
                                  </a:solidFill>
                                  <a:latin typeface="Cambria Math" panose="02040503050406030204" pitchFamily="18" charset="0"/>
                                </a:rPr>
                                <m:t>8</m:t>
                              </m:r>
                            </m:e>
                          </m:mr>
                        </m:m>
                      </m:e>
                    </m:d>
                  </m:oMath>
                </a14:m>
                <a:r>
                  <a:rPr lang="tr-TR" altLang="zh-TW" sz="2200" dirty="0" smtClean="0">
                    <a:solidFill>
                      <a:schemeClr val="tx1"/>
                    </a:solidFill>
                  </a:rPr>
                  <a:t> </a:t>
                </a:r>
                <a:r>
                  <a:rPr lang="tr-TR" altLang="zh-TW" sz="2200" dirty="0" err="1" smtClean="0">
                    <a:solidFill>
                      <a:schemeClr val="tx1"/>
                    </a:solidFill>
                  </a:rPr>
                  <a:t>we</a:t>
                </a:r>
                <a:r>
                  <a:rPr lang="tr-TR" altLang="zh-TW" sz="2200" dirty="0" smtClean="0">
                    <a:solidFill>
                      <a:schemeClr val="tx1"/>
                    </a:solidFill>
                  </a:rPr>
                  <a:t> </a:t>
                </a:r>
                <a:r>
                  <a:rPr lang="tr-TR" altLang="zh-TW" sz="2200" dirty="0" err="1" smtClean="0">
                    <a:solidFill>
                      <a:schemeClr val="tx1"/>
                    </a:solidFill>
                  </a:rPr>
                  <a:t>get</a:t>
                </a:r>
                <a:r>
                  <a:rPr lang="tr-TR" altLang="zh-TW" sz="2200" dirty="0" smtClean="0">
                    <a:solidFill>
                      <a:schemeClr val="tx1"/>
                    </a:solidFill>
                  </a:rPr>
                  <a:t> </a:t>
                </a:r>
                <a14:m>
                  <m:oMath xmlns:m="http://schemas.openxmlformats.org/officeDocument/2006/math">
                    <m:d>
                      <m:dPr>
                        <m:begChr m:val="["/>
                        <m:endChr m:val="]"/>
                        <m:ctrlPr>
                          <a:rPr lang="en-US" altLang="zh-TW" sz="2200" i="1" smtClean="0">
                            <a:solidFill>
                              <a:schemeClr val="tx1"/>
                            </a:solidFill>
                            <a:latin typeface="Cambria Math" panose="02040503050406030204" pitchFamily="18" charset="0"/>
                          </a:rPr>
                        </m:ctrlPr>
                      </m:dPr>
                      <m:e>
                        <m:m>
                          <m:mPr>
                            <m:mcs>
                              <m:mc>
                                <m:mcPr>
                                  <m:count m:val="2"/>
                                  <m:mcJc m:val="center"/>
                                </m:mcPr>
                              </m:mc>
                            </m:mcs>
                            <m:ctrlPr>
                              <a:rPr lang="en-US" altLang="zh-TW" sz="2200" i="1" smtClean="0">
                                <a:solidFill>
                                  <a:schemeClr val="tx1"/>
                                </a:solidFill>
                                <a:latin typeface="Cambria Math" panose="02040503050406030204" pitchFamily="18" charset="0"/>
                              </a:rPr>
                            </m:ctrlPr>
                          </m:mPr>
                          <m:mr>
                            <m:e>
                              <m:r>
                                <m:rPr>
                                  <m:brk m:alnAt="7"/>
                                </m:rPr>
                                <a:rPr lang="tr-TR" altLang="zh-TW" sz="2200" b="0" i="1" smtClean="0">
                                  <a:solidFill>
                                    <a:schemeClr val="tx1"/>
                                  </a:solidFill>
                                  <a:latin typeface="Cambria Math" panose="02040503050406030204" pitchFamily="18" charset="0"/>
                                </a:rPr>
                                <m:t>1</m:t>
                              </m:r>
                            </m:e>
                            <m:e>
                              <m:r>
                                <a:rPr lang="tr-TR" altLang="zh-TW" sz="2200" b="0" i="1" smtClean="0">
                                  <a:solidFill>
                                    <a:schemeClr val="tx1"/>
                                  </a:solidFill>
                                  <a:latin typeface="Cambria Math" panose="02040503050406030204" pitchFamily="18" charset="0"/>
                                </a:rPr>
                                <m:t>0</m:t>
                              </m:r>
                            </m:e>
                          </m:mr>
                          <m:mr>
                            <m:e>
                              <m:r>
                                <a:rPr lang="tr-TR" altLang="zh-TW" sz="2200" b="0" i="1" smtClean="0">
                                  <a:solidFill>
                                    <a:schemeClr val="tx1"/>
                                  </a:solidFill>
                                  <a:latin typeface="Cambria Math" panose="02040503050406030204" pitchFamily="18" charset="0"/>
                                </a:rPr>
                                <m:t>0</m:t>
                              </m:r>
                            </m:e>
                            <m:e>
                              <m:r>
                                <a:rPr lang="tr-TR" altLang="zh-TW" sz="2200" b="0" i="1" smtClean="0">
                                  <a:solidFill>
                                    <a:schemeClr val="tx1"/>
                                  </a:solidFill>
                                  <a:latin typeface="Cambria Math" panose="02040503050406030204" pitchFamily="18" charset="0"/>
                                </a:rPr>
                                <m:t>1</m:t>
                              </m:r>
                            </m:e>
                          </m:mr>
                          <m:mr>
                            <m:e>
                              <m:r>
                                <a:rPr lang="tr-TR" altLang="zh-TW" sz="2200" b="0" i="1" smtClean="0">
                                  <a:solidFill>
                                    <a:schemeClr val="tx1"/>
                                  </a:solidFill>
                                  <a:latin typeface="Cambria Math" panose="02040503050406030204" pitchFamily="18" charset="0"/>
                                </a:rPr>
                                <m:t>0</m:t>
                              </m:r>
                            </m:e>
                            <m:e>
                              <m:r>
                                <a:rPr lang="tr-TR" altLang="zh-TW" sz="2200" b="0" i="1" smtClean="0">
                                  <a:solidFill>
                                    <a:schemeClr val="tx1"/>
                                  </a:solidFill>
                                  <a:latin typeface="Cambria Math" panose="02040503050406030204" pitchFamily="18" charset="0"/>
                                </a:rPr>
                                <m:t>0</m:t>
                              </m:r>
                            </m:e>
                          </m:mr>
                        </m:m>
                      </m:e>
                    </m:d>
                    <m:d>
                      <m:dPr>
                        <m:begChr m:val="["/>
                        <m:endChr m:val="]"/>
                        <m:ctrlPr>
                          <a:rPr lang="en-US" altLang="zh-TW" sz="2200" i="1" smtClean="0">
                            <a:solidFill>
                              <a:schemeClr val="tx1"/>
                            </a:solidFill>
                            <a:latin typeface="Cambria Math" panose="02040503050406030204" pitchFamily="18" charset="0"/>
                          </a:rPr>
                        </m:ctrlPr>
                      </m:dPr>
                      <m:e>
                        <m:eqArr>
                          <m:eqArrPr>
                            <m:ctrlPr>
                              <a:rPr lang="en-US" altLang="zh-TW" sz="2200" i="1" smtClean="0">
                                <a:solidFill>
                                  <a:schemeClr val="tx1"/>
                                </a:solidFill>
                                <a:latin typeface="Cambria Math" panose="02040503050406030204" pitchFamily="18" charset="0"/>
                              </a:rPr>
                            </m:ctrlPr>
                          </m:eqArrPr>
                          <m:e>
                            <m:sSub>
                              <m:sSubPr>
                                <m:ctrlPr>
                                  <a:rPr lang="en-US" altLang="zh-TW" sz="2200" i="1" smtClean="0">
                                    <a:solidFill>
                                      <a:schemeClr val="tx1"/>
                                    </a:solidFill>
                                    <a:latin typeface="Cambria Math" panose="02040503050406030204" pitchFamily="18" charset="0"/>
                                  </a:rPr>
                                </m:ctrlPr>
                              </m:sSubPr>
                              <m:e>
                                <m:r>
                                  <a:rPr lang="tr-TR" altLang="zh-TW" sz="2200" b="0" i="1" smtClean="0">
                                    <a:solidFill>
                                      <a:schemeClr val="tx1"/>
                                    </a:solidFill>
                                    <a:latin typeface="Cambria Math" panose="02040503050406030204" pitchFamily="18" charset="0"/>
                                  </a:rPr>
                                  <m:t>𝑘</m:t>
                                </m:r>
                              </m:e>
                              <m:sub>
                                <m:r>
                                  <a:rPr lang="tr-TR" altLang="zh-TW" sz="2200" b="0" i="1" smtClean="0">
                                    <a:solidFill>
                                      <a:schemeClr val="tx1"/>
                                    </a:solidFill>
                                    <a:latin typeface="Cambria Math" panose="02040503050406030204" pitchFamily="18" charset="0"/>
                                  </a:rPr>
                                  <m:t>1</m:t>
                                </m:r>
                              </m:sub>
                            </m:sSub>
                          </m:e>
                          <m:e>
                            <m:sSub>
                              <m:sSubPr>
                                <m:ctrlPr>
                                  <a:rPr lang="en-US" altLang="zh-TW" sz="2200" i="1" smtClean="0">
                                    <a:solidFill>
                                      <a:schemeClr val="tx1"/>
                                    </a:solidFill>
                                    <a:latin typeface="Cambria Math" panose="02040503050406030204" pitchFamily="18" charset="0"/>
                                  </a:rPr>
                                </m:ctrlPr>
                              </m:sSubPr>
                              <m:e>
                                <m:r>
                                  <a:rPr lang="tr-TR" altLang="zh-TW" sz="2200" b="0" i="1" smtClean="0">
                                    <a:solidFill>
                                      <a:schemeClr val="tx1"/>
                                    </a:solidFill>
                                    <a:latin typeface="Cambria Math" panose="02040503050406030204" pitchFamily="18" charset="0"/>
                                  </a:rPr>
                                  <m:t>𝑘</m:t>
                                </m:r>
                              </m:e>
                              <m:sub>
                                <m:r>
                                  <a:rPr lang="tr-TR" altLang="zh-TW" sz="2200" b="0" i="1" smtClean="0">
                                    <a:solidFill>
                                      <a:schemeClr val="tx1"/>
                                    </a:solidFill>
                                    <a:latin typeface="Cambria Math" panose="02040503050406030204" pitchFamily="18" charset="0"/>
                                  </a:rPr>
                                  <m:t>2</m:t>
                                </m:r>
                              </m:sub>
                            </m:sSub>
                          </m:e>
                        </m:eqArr>
                      </m:e>
                    </m:d>
                    <m:r>
                      <a:rPr lang="tr-TR" altLang="zh-TW" sz="2200" b="0" i="1" smtClean="0">
                        <a:solidFill>
                          <a:schemeClr val="tx1"/>
                        </a:solidFill>
                        <a:latin typeface="Cambria Math" panose="02040503050406030204" pitchFamily="18" charset="0"/>
                      </a:rPr>
                      <m:t>=</m:t>
                    </m:r>
                    <m:d>
                      <m:dPr>
                        <m:begChr m:val="["/>
                        <m:endChr m:val="]"/>
                        <m:ctrlPr>
                          <a:rPr lang="tr-TR" altLang="zh-TW" sz="2200" b="0" i="1" smtClean="0">
                            <a:solidFill>
                              <a:schemeClr val="tx1"/>
                            </a:solidFill>
                            <a:latin typeface="Cambria Math" panose="02040503050406030204" pitchFamily="18" charset="0"/>
                          </a:rPr>
                        </m:ctrlPr>
                      </m:dPr>
                      <m:e>
                        <m:m>
                          <m:mPr>
                            <m:mcs>
                              <m:mc>
                                <m:mcPr>
                                  <m:count m:val="1"/>
                                  <m:mcJc m:val="center"/>
                                </m:mcPr>
                              </m:mc>
                            </m:mcs>
                            <m:ctrlPr>
                              <a:rPr lang="tr-TR" altLang="zh-TW" sz="2200" b="0" i="1" smtClean="0">
                                <a:solidFill>
                                  <a:schemeClr val="tx1"/>
                                </a:solidFill>
                                <a:latin typeface="Cambria Math" panose="02040503050406030204" pitchFamily="18" charset="0"/>
                              </a:rPr>
                            </m:ctrlPr>
                          </m:mPr>
                          <m:mr>
                            <m:e>
                              <m:r>
                                <m:rPr>
                                  <m:brk m:alnAt="7"/>
                                </m:rPr>
                                <a:rPr lang="tr-TR" altLang="zh-TW" sz="2200" b="0" i="1" smtClean="0">
                                  <a:solidFill>
                                    <a:schemeClr val="tx1"/>
                                  </a:solidFill>
                                  <a:latin typeface="Cambria Math" panose="02040503050406030204" pitchFamily="18" charset="0"/>
                                </a:rPr>
                                <m:t>−</m:t>
                              </m:r>
                              <m:r>
                                <a:rPr lang="tr-TR" altLang="zh-TW" sz="2200" b="0" i="1" smtClean="0">
                                  <a:solidFill>
                                    <a:schemeClr val="tx1"/>
                                  </a:solidFill>
                                  <a:latin typeface="Cambria Math" panose="02040503050406030204" pitchFamily="18" charset="0"/>
                                </a:rPr>
                                <m:t>22/8</m:t>
                              </m:r>
                            </m:e>
                          </m:mr>
                          <m:mr>
                            <m:e>
                              <m:r>
                                <a:rPr lang="tr-TR" altLang="zh-TW" sz="2200" b="0" i="1" smtClean="0">
                                  <a:solidFill>
                                    <a:schemeClr val="tx1"/>
                                  </a:solidFill>
                                  <a:latin typeface="Cambria Math" panose="02040503050406030204" pitchFamily="18" charset="0"/>
                                </a:rPr>
                                <m:t>9/8</m:t>
                              </m:r>
                            </m:e>
                          </m:mr>
                          <m:mr>
                            <m:e>
                              <m:r>
                                <a:rPr lang="tr-TR" altLang="zh-TW" sz="2200" b="0" i="1" smtClean="0">
                                  <a:solidFill>
                                    <a:schemeClr val="tx1"/>
                                  </a:solidFill>
                                  <a:latin typeface="Cambria Math" panose="02040503050406030204" pitchFamily="18" charset="0"/>
                                </a:rPr>
                                <m:t>3</m:t>
                              </m:r>
                            </m:e>
                          </m:mr>
                        </m:m>
                      </m:e>
                    </m:d>
                  </m:oMath>
                </a14:m>
                <a:endParaRPr lang="tr-TR" altLang="zh-TW" sz="2200" dirty="0" smtClean="0">
                  <a:solidFill>
                    <a:srgbClr val="FF0000"/>
                  </a:solidFill>
                </a:endParaRPr>
              </a:p>
              <a:p>
                <a:pPr eaLnBrk="1" hangingPunct="1">
                  <a:lnSpc>
                    <a:spcPct val="80000"/>
                  </a:lnSpc>
                  <a:buNone/>
                </a:pPr>
                <a:r>
                  <a:rPr lang="tr-TR" altLang="zh-TW" sz="2200" dirty="0" err="1">
                    <a:solidFill>
                      <a:srgbClr val="FF0000"/>
                    </a:solidFill>
                  </a:rPr>
                  <a:t>w</a:t>
                </a:r>
                <a:r>
                  <a:rPr lang="tr-TR" altLang="zh-TW" sz="2200" dirty="0" err="1" smtClean="0">
                    <a:solidFill>
                      <a:srgbClr val="FF0000"/>
                    </a:solidFill>
                  </a:rPr>
                  <a:t>hich</a:t>
                </a:r>
                <a:r>
                  <a:rPr lang="tr-TR" altLang="zh-TW" sz="2200" dirty="0" smtClean="0">
                    <a:solidFill>
                      <a:srgbClr val="FF0000"/>
                    </a:solidFill>
                  </a:rPr>
                  <a:t> is </a:t>
                </a:r>
                <a:r>
                  <a:rPr lang="tr-TR" altLang="zh-TW" sz="2200" dirty="0" err="1" smtClean="0">
                    <a:solidFill>
                      <a:srgbClr val="FF0000"/>
                    </a:solidFill>
                  </a:rPr>
                  <a:t>inconsistent</a:t>
                </a:r>
                <a:endParaRPr lang="en-US" altLang="zh-TW" sz="2200" dirty="0" smtClean="0">
                  <a:solidFill>
                    <a:srgbClr val="FF0000"/>
                  </a:solidFill>
                </a:endParaRPr>
              </a:p>
            </p:txBody>
          </p:sp>
        </mc:Choice>
        <mc:Fallback xmlns="">
          <p:sp>
            <p:nvSpPr>
              <p:cNvPr id="64518" name="Rectangle 3"/>
              <p:cNvSpPr>
                <a:spLocks noGrp="1" noRot="1" noChangeAspect="1" noMove="1" noResize="1" noEditPoints="1" noAdjustHandles="1" noChangeArrowheads="1" noChangeShapeType="1" noTextEdit="1"/>
              </p:cNvSpPr>
              <p:nvPr>
                <p:ph type="body" idx="1"/>
              </p:nvPr>
            </p:nvSpPr>
            <p:spPr>
              <a:xfrm>
                <a:off x="457200" y="1295400"/>
                <a:ext cx="8229600" cy="4835525"/>
              </a:xfrm>
              <a:blipFill>
                <a:blip r:embed="rId3"/>
                <a:stretch>
                  <a:fillRect l="-963" t="-2522" b="-9206"/>
                </a:stretch>
              </a:blipFill>
            </p:spPr>
            <p:txBody>
              <a:bodyPr/>
              <a:lstStyle/>
              <a:p>
                <a:r>
                  <a:rPr lang="tr-TR">
                    <a:noFill/>
                  </a:rPr>
                  <a:t> </a:t>
                </a:r>
              </a:p>
            </p:txBody>
          </p:sp>
        </mc:Fallback>
      </mc:AlternateContent>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A44098FF-D3CA-492D-8A04-A8D64DA353F6}"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6656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684A301D-9F16-4D09-839F-F7E0770DF01F}" type="slidenum">
              <a:rPr kumimoji="0" lang="en-US" altLang="zh-TW" sz="1200">
                <a:latin typeface="Garamond" panose="02020404030301010803" pitchFamily="18" charset="0"/>
              </a:rPr>
              <a:pPr>
                <a:spcBef>
                  <a:spcPct val="0"/>
                </a:spcBef>
                <a:buClrTx/>
                <a:buSzTx/>
                <a:buFontTx/>
                <a:buNone/>
              </a:pPr>
              <a:t>32</a:t>
            </a:fld>
            <a:endParaRPr kumimoji="0" lang="en-US" altLang="zh-TW" sz="1200">
              <a:latin typeface="Garamond" panose="02020404030301010803" pitchFamily="18" charset="0"/>
            </a:endParaRPr>
          </a:p>
        </p:txBody>
      </p:sp>
      <p:sp>
        <p:nvSpPr>
          <p:cNvPr id="66565" name="Rectangle 2"/>
          <p:cNvSpPr>
            <a:spLocks noGrp="1" noChangeArrowheads="1"/>
          </p:cNvSpPr>
          <p:nvPr>
            <p:ph type="title"/>
          </p:nvPr>
        </p:nvSpPr>
        <p:spPr/>
        <p:txBody>
          <a:bodyPr/>
          <a:lstStyle/>
          <a:p>
            <a:pPr eaLnBrk="1" hangingPunct="1"/>
            <a:r>
              <a:rPr lang="en-US" altLang="zh-TW" sz="4400" smtClean="0"/>
              <a:t>Theorem 5.2.3</a:t>
            </a:r>
            <a:br>
              <a:rPr lang="en-US" altLang="zh-TW" sz="4400" smtClean="0"/>
            </a:br>
            <a:endParaRPr lang="en-US" altLang="zh-TW" smtClean="0"/>
          </a:p>
        </p:txBody>
      </p:sp>
      <p:sp>
        <p:nvSpPr>
          <p:cNvPr id="66566" name="Rectangle 3"/>
          <p:cNvSpPr>
            <a:spLocks noGrp="1" noChangeArrowheads="1"/>
          </p:cNvSpPr>
          <p:nvPr>
            <p:ph type="body" idx="1"/>
          </p:nvPr>
        </p:nvSpPr>
        <p:spPr>
          <a:xfrm>
            <a:off x="457200" y="1371600"/>
            <a:ext cx="8229600" cy="4759325"/>
          </a:xfrm>
        </p:spPr>
        <p:txBody>
          <a:bodyPr/>
          <a:lstStyle/>
          <a:p>
            <a:pPr eaLnBrk="1" hangingPunct="1"/>
            <a:r>
              <a:rPr lang="en-US" altLang="zh-TW" sz="2400" dirty="0" smtClean="0"/>
              <a:t>If </a:t>
            </a:r>
            <a:r>
              <a:rPr lang="en-US" altLang="zh-TW" sz="2400" b="1" dirty="0" smtClean="0"/>
              <a:t>v</a:t>
            </a:r>
            <a:r>
              <a:rPr lang="en-US" altLang="zh-TW" sz="2400" baseline="-25000" dirty="0" smtClean="0"/>
              <a:t>1</a:t>
            </a:r>
            <a:r>
              <a:rPr lang="en-US" altLang="zh-TW" sz="2400" dirty="0" smtClean="0"/>
              <a:t>, </a:t>
            </a:r>
            <a:r>
              <a:rPr lang="en-US" altLang="zh-TW" sz="2400" b="1" dirty="0" smtClean="0"/>
              <a:t>v</a:t>
            </a:r>
            <a:r>
              <a:rPr lang="en-US" altLang="zh-TW" sz="2400" baseline="-25000" dirty="0" smtClean="0"/>
              <a:t>2</a:t>
            </a:r>
            <a:r>
              <a:rPr lang="en-US" altLang="zh-TW" sz="2400" dirty="0" smtClean="0"/>
              <a:t>, …, </a:t>
            </a:r>
            <a:r>
              <a:rPr lang="en-US" altLang="zh-TW" sz="2400" b="1" dirty="0" err="1" smtClean="0"/>
              <a:t>v</a:t>
            </a:r>
            <a:r>
              <a:rPr lang="en-US" altLang="zh-TW" sz="2400" i="1" baseline="-25000" dirty="0" err="1" smtClean="0"/>
              <a:t>r</a:t>
            </a:r>
            <a:r>
              <a:rPr lang="en-US" altLang="zh-TW" sz="2400" dirty="0" smtClean="0"/>
              <a:t> are vectors in a vector space </a:t>
            </a:r>
            <a:r>
              <a:rPr lang="en-US" altLang="zh-TW" sz="2400" i="1" dirty="0" smtClean="0"/>
              <a:t>V</a:t>
            </a:r>
            <a:r>
              <a:rPr lang="en-US" altLang="zh-TW" sz="2400" dirty="0" smtClean="0"/>
              <a:t>, then:</a:t>
            </a:r>
          </a:p>
          <a:p>
            <a:pPr lvl="1" eaLnBrk="1" hangingPunct="1"/>
            <a:r>
              <a:rPr lang="en-US" altLang="zh-TW" dirty="0" smtClean="0"/>
              <a:t>The set </a:t>
            </a:r>
            <a:r>
              <a:rPr lang="en-US" altLang="zh-TW" i="1" dirty="0" smtClean="0"/>
              <a:t>W</a:t>
            </a:r>
            <a:r>
              <a:rPr lang="en-US" altLang="zh-TW" dirty="0" smtClean="0"/>
              <a:t> of all linear combinations of </a:t>
            </a:r>
            <a:r>
              <a:rPr lang="en-US" altLang="zh-TW" b="1" dirty="0" smtClean="0"/>
              <a:t>v</a:t>
            </a:r>
            <a:r>
              <a:rPr lang="en-US" altLang="zh-TW" baseline="-25000" dirty="0" smtClean="0"/>
              <a:t>1</a:t>
            </a:r>
            <a:r>
              <a:rPr lang="en-US" altLang="zh-TW" dirty="0" smtClean="0"/>
              <a:t>, </a:t>
            </a:r>
            <a:r>
              <a:rPr lang="en-US" altLang="zh-TW" b="1" dirty="0" smtClean="0"/>
              <a:t>v</a:t>
            </a:r>
            <a:r>
              <a:rPr lang="en-US" altLang="zh-TW" baseline="-25000" dirty="0" smtClean="0"/>
              <a:t>2</a:t>
            </a:r>
            <a:r>
              <a:rPr lang="en-US" altLang="zh-TW" dirty="0" smtClean="0"/>
              <a:t>, …, </a:t>
            </a:r>
            <a:r>
              <a:rPr lang="en-US" altLang="zh-TW" b="1" dirty="0" err="1" smtClean="0"/>
              <a:t>v</a:t>
            </a:r>
            <a:r>
              <a:rPr lang="en-US" altLang="zh-TW" i="1" baseline="-25000" dirty="0" err="1" smtClean="0"/>
              <a:t>r</a:t>
            </a:r>
            <a:r>
              <a:rPr lang="en-US" altLang="zh-TW" dirty="0" smtClean="0"/>
              <a:t> is a subspace of </a:t>
            </a:r>
            <a:r>
              <a:rPr lang="en-US" altLang="zh-TW" i="1" dirty="0" smtClean="0"/>
              <a:t>V</a:t>
            </a:r>
            <a:r>
              <a:rPr lang="en-US" altLang="zh-TW" dirty="0" smtClean="0"/>
              <a:t>.</a:t>
            </a:r>
            <a:endParaRPr lang="tr-TR" altLang="zh-TW" dirty="0" smtClean="0"/>
          </a:p>
          <a:p>
            <a:pPr lvl="2" eaLnBrk="1" hangingPunct="1"/>
            <a:r>
              <a:rPr lang="tr-TR" altLang="zh-TW" dirty="0" err="1" smtClean="0"/>
              <a:t>Sum</a:t>
            </a:r>
            <a:r>
              <a:rPr lang="tr-TR" altLang="zh-TW" dirty="0" smtClean="0"/>
              <a:t> of </a:t>
            </a:r>
            <a:r>
              <a:rPr lang="tr-TR" altLang="zh-TW" dirty="0" err="1" smtClean="0"/>
              <a:t>two</a:t>
            </a:r>
            <a:r>
              <a:rPr lang="tr-TR" altLang="zh-TW" dirty="0" smtClean="0"/>
              <a:t> </a:t>
            </a:r>
            <a:r>
              <a:rPr lang="tr-TR" altLang="zh-TW" dirty="0" err="1" smtClean="0"/>
              <a:t>linear</a:t>
            </a:r>
            <a:r>
              <a:rPr lang="tr-TR" altLang="zh-TW" dirty="0" smtClean="0"/>
              <a:t> </a:t>
            </a:r>
            <a:r>
              <a:rPr lang="tr-TR" altLang="zh-TW" dirty="0" err="1" smtClean="0"/>
              <a:t>combinations</a:t>
            </a:r>
            <a:r>
              <a:rPr lang="tr-TR" altLang="zh-TW" dirty="0" smtClean="0"/>
              <a:t> is a </a:t>
            </a:r>
            <a:r>
              <a:rPr lang="tr-TR" altLang="zh-TW" dirty="0" err="1" smtClean="0"/>
              <a:t>linear</a:t>
            </a:r>
            <a:r>
              <a:rPr lang="tr-TR" altLang="zh-TW" dirty="0" smtClean="0"/>
              <a:t> </a:t>
            </a:r>
            <a:r>
              <a:rPr lang="tr-TR" altLang="zh-TW" dirty="0" err="1" smtClean="0"/>
              <a:t>combination</a:t>
            </a:r>
            <a:endParaRPr lang="tr-TR" altLang="zh-TW" dirty="0" smtClean="0"/>
          </a:p>
          <a:p>
            <a:pPr lvl="2" eaLnBrk="1" hangingPunct="1"/>
            <a:r>
              <a:rPr lang="tr-TR" altLang="zh-TW" dirty="0" smtClean="0"/>
              <a:t>A </a:t>
            </a:r>
            <a:r>
              <a:rPr lang="tr-TR" altLang="zh-TW" dirty="0" err="1" smtClean="0"/>
              <a:t>scalar</a:t>
            </a:r>
            <a:r>
              <a:rPr lang="tr-TR" altLang="zh-TW" dirty="0" smtClean="0"/>
              <a:t> </a:t>
            </a:r>
            <a:r>
              <a:rPr lang="tr-TR" altLang="zh-TW" dirty="0" err="1" smtClean="0"/>
              <a:t>times</a:t>
            </a:r>
            <a:r>
              <a:rPr lang="tr-TR" altLang="zh-TW" dirty="0" smtClean="0"/>
              <a:t> a </a:t>
            </a:r>
            <a:r>
              <a:rPr lang="tr-TR" altLang="zh-TW" dirty="0" err="1" smtClean="0"/>
              <a:t>linear</a:t>
            </a:r>
            <a:r>
              <a:rPr lang="tr-TR" altLang="zh-TW" dirty="0" smtClean="0"/>
              <a:t> </a:t>
            </a:r>
            <a:r>
              <a:rPr lang="tr-TR" altLang="zh-TW" dirty="0" err="1" smtClean="0"/>
              <a:t>combination</a:t>
            </a:r>
            <a:r>
              <a:rPr lang="tr-TR" altLang="zh-TW" dirty="0" smtClean="0"/>
              <a:t> is a </a:t>
            </a:r>
            <a:r>
              <a:rPr lang="tr-TR" altLang="zh-TW" dirty="0" err="1" smtClean="0"/>
              <a:t>linear</a:t>
            </a:r>
            <a:r>
              <a:rPr lang="tr-TR" altLang="zh-TW" dirty="0" smtClean="0"/>
              <a:t> </a:t>
            </a:r>
            <a:r>
              <a:rPr lang="tr-TR" altLang="zh-TW" dirty="0" err="1" smtClean="0"/>
              <a:t>combination</a:t>
            </a:r>
            <a:endParaRPr lang="en-US" altLang="zh-TW" dirty="0" smtClean="0"/>
          </a:p>
          <a:p>
            <a:pPr lvl="1" eaLnBrk="1" hangingPunct="1"/>
            <a:r>
              <a:rPr lang="en-US" altLang="zh-TW" i="1" dirty="0" smtClean="0"/>
              <a:t>W</a:t>
            </a:r>
            <a:r>
              <a:rPr lang="en-US" altLang="zh-TW" dirty="0" smtClean="0"/>
              <a:t> is the smallest subspace of </a:t>
            </a:r>
            <a:r>
              <a:rPr lang="en-US" altLang="zh-TW" i="1" dirty="0" smtClean="0"/>
              <a:t>V</a:t>
            </a:r>
            <a:r>
              <a:rPr lang="en-US" altLang="zh-TW" dirty="0" smtClean="0"/>
              <a:t> that contain </a:t>
            </a:r>
            <a:r>
              <a:rPr lang="en-US" altLang="zh-TW" b="1" dirty="0" smtClean="0"/>
              <a:t>v</a:t>
            </a:r>
            <a:r>
              <a:rPr lang="en-US" altLang="zh-TW" baseline="-25000" dirty="0" smtClean="0"/>
              <a:t>1</a:t>
            </a:r>
            <a:r>
              <a:rPr lang="en-US" altLang="zh-TW" dirty="0" smtClean="0"/>
              <a:t>, </a:t>
            </a:r>
            <a:r>
              <a:rPr lang="en-US" altLang="zh-TW" b="1" dirty="0" smtClean="0"/>
              <a:t>v</a:t>
            </a:r>
            <a:r>
              <a:rPr lang="en-US" altLang="zh-TW" baseline="-25000" dirty="0" smtClean="0"/>
              <a:t>2</a:t>
            </a:r>
            <a:r>
              <a:rPr lang="en-US" altLang="zh-TW" dirty="0" smtClean="0"/>
              <a:t>, …, </a:t>
            </a:r>
            <a:r>
              <a:rPr lang="en-US" altLang="zh-TW" b="1" dirty="0" err="1" smtClean="0"/>
              <a:t>v</a:t>
            </a:r>
            <a:r>
              <a:rPr lang="en-US" altLang="zh-TW" i="1" baseline="-25000" dirty="0" err="1" smtClean="0"/>
              <a:t>r</a:t>
            </a:r>
            <a:r>
              <a:rPr lang="en-US" altLang="zh-TW" dirty="0" smtClean="0"/>
              <a:t> in the sense that every other subspace of </a:t>
            </a:r>
            <a:r>
              <a:rPr lang="en-US" altLang="zh-TW" i="1" dirty="0" smtClean="0"/>
              <a:t>V</a:t>
            </a:r>
            <a:r>
              <a:rPr lang="en-US" altLang="zh-TW" dirty="0" smtClean="0"/>
              <a:t> that contain </a:t>
            </a:r>
            <a:r>
              <a:rPr lang="en-US" altLang="zh-TW" b="1" dirty="0" smtClean="0"/>
              <a:t>v</a:t>
            </a:r>
            <a:r>
              <a:rPr lang="en-US" altLang="zh-TW" baseline="-25000" dirty="0" smtClean="0"/>
              <a:t>1</a:t>
            </a:r>
            <a:r>
              <a:rPr lang="en-US" altLang="zh-TW" dirty="0" smtClean="0"/>
              <a:t>, </a:t>
            </a:r>
            <a:r>
              <a:rPr lang="en-US" altLang="zh-TW" b="1" dirty="0" smtClean="0"/>
              <a:t>v</a:t>
            </a:r>
            <a:r>
              <a:rPr lang="en-US" altLang="zh-TW" baseline="-25000" dirty="0" smtClean="0"/>
              <a:t>2</a:t>
            </a:r>
            <a:r>
              <a:rPr lang="en-US" altLang="zh-TW" dirty="0" smtClean="0"/>
              <a:t>, …, </a:t>
            </a:r>
            <a:r>
              <a:rPr lang="en-US" altLang="zh-TW" b="1" dirty="0" err="1" smtClean="0"/>
              <a:t>v</a:t>
            </a:r>
            <a:r>
              <a:rPr lang="en-US" altLang="zh-TW" i="1" baseline="-25000" dirty="0" err="1" smtClean="0"/>
              <a:t>r</a:t>
            </a:r>
            <a:r>
              <a:rPr lang="en-US" altLang="zh-TW" dirty="0" smtClean="0"/>
              <a:t> must contain </a:t>
            </a:r>
            <a:r>
              <a:rPr lang="en-US" altLang="zh-TW" i="1" dirty="0" smtClean="0"/>
              <a:t>W</a:t>
            </a:r>
            <a:r>
              <a:rPr lang="en-US" altLang="zh-TW" dirty="0" smtClean="0"/>
              <a:t>.</a:t>
            </a:r>
            <a:endParaRPr lang="tr-TR" altLang="zh-TW" dirty="0" smtClean="0"/>
          </a:p>
          <a:p>
            <a:pPr lvl="2" eaLnBrk="1" hangingPunct="1"/>
            <a:r>
              <a:rPr lang="tr-TR" altLang="zh-TW" dirty="0" smtClean="0"/>
              <a:t>Can not </a:t>
            </a:r>
            <a:r>
              <a:rPr lang="tr-TR" altLang="zh-TW" dirty="0" err="1" smtClean="0"/>
              <a:t>reduce</a:t>
            </a:r>
            <a:r>
              <a:rPr lang="tr-TR" altLang="zh-TW" dirty="0" smtClean="0"/>
              <a:t> </a:t>
            </a:r>
            <a:r>
              <a:rPr lang="tr-TR" altLang="zh-TW" i="1" dirty="0" smtClean="0"/>
              <a:t>W</a:t>
            </a:r>
            <a:r>
              <a:rPr lang="tr-TR" altLang="zh-TW" dirty="0" smtClean="0"/>
              <a:t> </a:t>
            </a:r>
            <a:r>
              <a:rPr lang="tr-TR" altLang="zh-TW" dirty="0" err="1" smtClean="0"/>
              <a:t>by</a:t>
            </a:r>
            <a:r>
              <a:rPr lang="tr-TR" altLang="zh-TW" dirty="0" smtClean="0"/>
              <a:t> </a:t>
            </a:r>
            <a:r>
              <a:rPr lang="tr-TR" altLang="zh-TW" dirty="0" err="1" smtClean="0"/>
              <a:t>discarding</a:t>
            </a:r>
            <a:r>
              <a:rPr lang="tr-TR" altLang="zh-TW" dirty="0" smtClean="0"/>
              <a:t> </a:t>
            </a:r>
            <a:r>
              <a:rPr lang="tr-TR" altLang="zh-TW" dirty="0" err="1" smtClean="0"/>
              <a:t>any</a:t>
            </a:r>
            <a:r>
              <a:rPr lang="tr-TR" altLang="zh-TW" dirty="0" smtClean="0"/>
              <a:t> </a:t>
            </a:r>
            <a:r>
              <a:rPr lang="tr-TR" altLang="zh-TW" dirty="0" err="1" smtClean="0"/>
              <a:t>one</a:t>
            </a:r>
            <a:r>
              <a:rPr lang="tr-TR" altLang="zh-TW" dirty="0" smtClean="0"/>
              <a:t> element. </a:t>
            </a:r>
            <a:r>
              <a:rPr lang="tr-TR" altLang="zh-TW" dirty="0" err="1" smtClean="0"/>
              <a:t>Why</a:t>
            </a:r>
            <a:r>
              <a:rPr lang="tr-TR" altLang="zh-TW" dirty="0" smtClean="0"/>
              <a:t> not?</a:t>
            </a:r>
          </a:p>
          <a:p>
            <a:pPr lvl="2" eaLnBrk="1" hangingPunct="1"/>
            <a:r>
              <a:rPr lang="tr-TR" altLang="zh-TW" dirty="0" err="1" smtClean="0"/>
              <a:t>Suppose</a:t>
            </a:r>
            <a:r>
              <a:rPr lang="tr-TR" altLang="zh-TW" dirty="0" smtClean="0"/>
              <a:t> </a:t>
            </a:r>
            <a:r>
              <a:rPr lang="tr-TR" altLang="zh-TW" dirty="0" err="1" smtClean="0"/>
              <a:t>there</a:t>
            </a:r>
            <a:r>
              <a:rPr lang="tr-TR" altLang="zh-TW" dirty="0" smtClean="0"/>
              <a:t> is a </a:t>
            </a:r>
            <a:r>
              <a:rPr lang="tr-TR" altLang="zh-TW" dirty="0" err="1" smtClean="0"/>
              <a:t>strictly</a:t>
            </a:r>
            <a:r>
              <a:rPr lang="tr-TR" altLang="zh-TW" dirty="0" smtClean="0"/>
              <a:t> </a:t>
            </a:r>
            <a:r>
              <a:rPr lang="tr-TR" altLang="zh-TW" dirty="0" err="1" smtClean="0"/>
              <a:t>smaller</a:t>
            </a:r>
            <a:r>
              <a:rPr lang="tr-TR" altLang="zh-TW" dirty="0" smtClean="0"/>
              <a:t> </a:t>
            </a:r>
            <a:r>
              <a:rPr lang="tr-TR" altLang="zh-TW" dirty="0" err="1" smtClean="0"/>
              <a:t>subset</a:t>
            </a:r>
            <a:r>
              <a:rPr lang="tr-TR" altLang="zh-TW" dirty="0" smtClean="0"/>
              <a:t> </a:t>
            </a:r>
            <a:r>
              <a:rPr lang="tr-TR" altLang="zh-TW" dirty="0" err="1" smtClean="0"/>
              <a:t>which</a:t>
            </a:r>
            <a:r>
              <a:rPr lang="tr-TR" altLang="zh-TW" dirty="0" smtClean="0"/>
              <a:t> </a:t>
            </a:r>
            <a:r>
              <a:rPr lang="tr-TR" altLang="zh-TW" dirty="0" err="1" smtClean="0"/>
              <a:t>contains</a:t>
            </a:r>
            <a:r>
              <a:rPr lang="tr-TR" altLang="zh-TW" dirty="0" smtClean="0"/>
              <a:t> </a:t>
            </a:r>
            <a:r>
              <a:rPr lang="en-US" altLang="zh-TW" b="1" dirty="0"/>
              <a:t>v</a:t>
            </a:r>
            <a:r>
              <a:rPr lang="en-US" altLang="zh-TW" baseline="-25000" dirty="0"/>
              <a:t>1</a:t>
            </a:r>
            <a:r>
              <a:rPr lang="en-US" altLang="zh-TW" dirty="0"/>
              <a:t>, </a:t>
            </a:r>
            <a:r>
              <a:rPr lang="en-US" altLang="zh-TW" b="1" dirty="0"/>
              <a:t>v</a:t>
            </a:r>
            <a:r>
              <a:rPr lang="en-US" altLang="zh-TW" baseline="-25000" dirty="0"/>
              <a:t>2</a:t>
            </a:r>
            <a:r>
              <a:rPr lang="en-US" altLang="zh-TW" dirty="0"/>
              <a:t>, …, </a:t>
            </a:r>
            <a:r>
              <a:rPr lang="en-US" altLang="zh-TW" b="1" dirty="0" err="1"/>
              <a:t>v</a:t>
            </a:r>
            <a:r>
              <a:rPr lang="en-US" altLang="zh-TW" i="1" baseline="-25000" dirty="0" err="1"/>
              <a:t>r</a:t>
            </a:r>
            <a:r>
              <a:rPr lang="en-US" altLang="zh-TW" dirty="0"/>
              <a:t> </a:t>
            </a:r>
            <a:r>
              <a:rPr lang="tr-TR" altLang="zh-TW" dirty="0" smtClean="0"/>
              <a:t>, but not </a:t>
            </a:r>
            <a:r>
              <a:rPr lang="tr-TR" altLang="zh-TW" dirty="0" err="1" smtClean="0"/>
              <a:t>some</a:t>
            </a:r>
            <a:r>
              <a:rPr lang="tr-TR" altLang="zh-TW" dirty="0" smtClean="0"/>
              <a:t> </a:t>
            </a:r>
            <a:r>
              <a:rPr lang="tr-TR" altLang="zh-TW" dirty="0" err="1" smtClean="0"/>
              <a:t>linear</a:t>
            </a:r>
            <a:r>
              <a:rPr lang="tr-TR" altLang="zh-TW" dirty="0" smtClean="0"/>
              <a:t> </a:t>
            </a:r>
            <a:r>
              <a:rPr lang="tr-TR" altLang="zh-TW" dirty="0" err="1" smtClean="0"/>
              <a:t>combnations</a:t>
            </a:r>
            <a:r>
              <a:rPr lang="tr-TR" altLang="zh-TW" dirty="0" smtClean="0"/>
              <a:t> of </a:t>
            </a:r>
            <a:r>
              <a:rPr lang="tr-TR" altLang="zh-TW" dirty="0" err="1" smtClean="0"/>
              <a:t>them</a:t>
            </a:r>
            <a:r>
              <a:rPr lang="tr-TR" altLang="zh-TW" dirty="0" smtClean="0"/>
              <a:t>. </a:t>
            </a:r>
            <a:r>
              <a:rPr lang="tr-TR" altLang="zh-TW" dirty="0" err="1" smtClean="0"/>
              <a:t>This</a:t>
            </a:r>
            <a:r>
              <a:rPr lang="tr-TR" altLang="zh-TW" dirty="0" smtClean="0"/>
              <a:t> </a:t>
            </a:r>
            <a:r>
              <a:rPr lang="tr-TR" altLang="zh-TW" dirty="0" err="1" smtClean="0"/>
              <a:t>subset</a:t>
            </a:r>
            <a:r>
              <a:rPr lang="tr-TR" altLang="zh-TW" dirty="0" smtClean="0"/>
              <a:t> is not </a:t>
            </a:r>
            <a:r>
              <a:rPr lang="tr-TR" altLang="zh-TW" dirty="0" err="1" smtClean="0"/>
              <a:t>closed</a:t>
            </a:r>
            <a:r>
              <a:rPr lang="tr-TR" altLang="zh-TW" dirty="0" smtClean="0"/>
              <a:t>!</a:t>
            </a:r>
            <a:endParaRPr lang="en-US" altLang="zh-TW" dirty="0" smtClean="0"/>
          </a:p>
          <a:p>
            <a:pPr eaLnBrk="1" hangingPunct="1"/>
            <a:endParaRPr lang="en-US" altLang="zh-TW" sz="22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標題 1"/>
          <p:cNvSpPr>
            <a:spLocks noGrp="1"/>
          </p:cNvSpPr>
          <p:nvPr>
            <p:ph type="title"/>
          </p:nvPr>
        </p:nvSpPr>
        <p:spPr>
          <a:xfrm>
            <a:off x="457200" y="277813"/>
            <a:ext cx="8534400" cy="1139825"/>
          </a:xfrm>
        </p:spPr>
        <p:txBody>
          <a:bodyPr/>
          <a:lstStyle/>
          <a:p>
            <a:pPr eaLnBrk="1" hangingPunct="1"/>
            <a:r>
              <a:rPr lang="en-US" altLang="zh-TW" smtClean="0"/>
              <a:t>5-2  Linear Combination and Spanning </a:t>
            </a:r>
            <a:endParaRPr lang="zh-TW" altLang="en-US" smtClean="0"/>
          </a:p>
        </p:txBody>
      </p:sp>
      <p:sp>
        <p:nvSpPr>
          <p:cNvPr id="68611" name="內容版面配置區 2"/>
          <p:cNvSpPr>
            <a:spLocks noGrp="1"/>
          </p:cNvSpPr>
          <p:nvPr>
            <p:ph idx="1"/>
          </p:nvPr>
        </p:nvSpPr>
        <p:spPr>
          <a:xfrm>
            <a:off x="457200" y="1219200"/>
            <a:ext cx="8229600" cy="4911725"/>
          </a:xfrm>
        </p:spPr>
        <p:txBody>
          <a:bodyPr/>
          <a:lstStyle/>
          <a:p>
            <a:pPr eaLnBrk="1" hangingPunct="1"/>
            <a:r>
              <a:rPr lang="en-US" altLang="zh-TW" sz="2400" smtClean="0"/>
              <a:t>If </a:t>
            </a:r>
            <a:r>
              <a:rPr lang="en-US" altLang="zh-TW" sz="2400" i="1" smtClean="0"/>
              <a:t>S</a:t>
            </a:r>
            <a:r>
              <a:rPr lang="en-US" altLang="zh-TW" sz="2400" smtClean="0"/>
              <a:t> = {</a:t>
            </a:r>
            <a:r>
              <a:rPr lang="en-US" altLang="zh-TW" sz="2400" b="1" smtClean="0"/>
              <a:t>v</a:t>
            </a:r>
            <a:r>
              <a:rPr lang="en-US" altLang="zh-TW" sz="2400" baseline="-25000" smtClean="0"/>
              <a:t>1</a:t>
            </a:r>
            <a:r>
              <a:rPr lang="en-US" altLang="zh-TW" sz="2400" smtClean="0"/>
              <a:t>, </a:t>
            </a:r>
            <a:r>
              <a:rPr lang="en-US" altLang="zh-TW" sz="2400" b="1" smtClean="0"/>
              <a:t>v</a:t>
            </a:r>
            <a:r>
              <a:rPr lang="en-US" altLang="zh-TW" sz="2400" baseline="-25000" smtClean="0"/>
              <a:t>2</a:t>
            </a:r>
            <a:r>
              <a:rPr lang="en-US" altLang="zh-TW" sz="2400" smtClean="0"/>
              <a:t>, …, </a:t>
            </a:r>
            <a:r>
              <a:rPr lang="en-US" altLang="zh-TW" sz="2400" b="1" smtClean="0"/>
              <a:t>v</a:t>
            </a:r>
            <a:r>
              <a:rPr lang="en-US" altLang="zh-TW" sz="2400" i="1" baseline="-25000" smtClean="0"/>
              <a:t>r</a:t>
            </a:r>
            <a:r>
              <a:rPr lang="en-US" altLang="zh-TW" sz="2400" smtClean="0"/>
              <a:t>} is a set of vectors in a vector space </a:t>
            </a:r>
            <a:r>
              <a:rPr lang="en-US" altLang="zh-TW" sz="2400" i="1" smtClean="0"/>
              <a:t>V</a:t>
            </a:r>
            <a:r>
              <a:rPr lang="en-US" altLang="zh-TW" sz="2400" smtClean="0"/>
              <a:t>, then the subspace </a:t>
            </a:r>
            <a:r>
              <a:rPr lang="en-US" altLang="zh-TW" sz="2400" i="1" smtClean="0"/>
              <a:t>W</a:t>
            </a:r>
            <a:r>
              <a:rPr lang="en-US" altLang="zh-TW" sz="2400" smtClean="0"/>
              <a:t> of </a:t>
            </a:r>
            <a:r>
              <a:rPr lang="en-US" altLang="zh-TW" sz="2400" i="1" smtClean="0"/>
              <a:t>V</a:t>
            </a:r>
            <a:r>
              <a:rPr lang="en-US" altLang="zh-TW" sz="2400" smtClean="0"/>
              <a:t> containing of all linear combination of these vectors in </a:t>
            </a:r>
            <a:r>
              <a:rPr lang="en-US" altLang="zh-TW" sz="2400" i="1" smtClean="0"/>
              <a:t>S</a:t>
            </a:r>
            <a:r>
              <a:rPr lang="en-US" altLang="zh-TW" sz="2400" smtClean="0"/>
              <a:t> is called </a:t>
            </a:r>
            <a:r>
              <a:rPr lang="en-US" altLang="zh-TW" sz="2400" smtClean="0">
                <a:solidFill>
                  <a:srgbClr val="FF0000"/>
                </a:solidFill>
              </a:rPr>
              <a:t>the space spanned by </a:t>
            </a:r>
            <a:r>
              <a:rPr lang="en-US" altLang="zh-TW" sz="2400" b="1" smtClean="0">
                <a:solidFill>
                  <a:srgbClr val="FF0000"/>
                </a:solidFill>
              </a:rPr>
              <a:t>v</a:t>
            </a:r>
            <a:r>
              <a:rPr lang="en-US" altLang="zh-TW" sz="2400" baseline="-25000" smtClean="0">
                <a:solidFill>
                  <a:srgbClr val="FF0000"/>
                </a:solidFill>
              </a:rPr>
              <a:t>1</a:t>
            </a:r>
            <a:r>
              <a:rPr lang="en-US" altLang="zh-TW" sz="2400" smtClean="0">
                <a:solidFill>
                  <a:srgbClr val="FF0000"/>
                </a:solidFill>
              </a:rPr>
              <a:t>, </a:t>
            </a:r>
            <a:r>
              <a:rPr lang="en-US" altLang="zh-TW" sz="2400" b="1" smtClean="0">
                <a:solidFill>
                  <a:srgbClr val="FF0000"/>
                </a:solidFill>
              </a:rPr>
              <a:t>v</a:t>
            </a:r>
            <a:r>
              <a:rPr lang="en-US" altLang="zh-TW" sz="2400" baseline="-25000" smtClean="0">
                <a:solidFill>
                  <a:srgbClr val="FF0000"/>
                </a:solidFill>
              </a:rPr>
              <a:t>2</a:t>
            </a:r>
            <a:r>
              <a:rPr lang="en-US" altLang="zh-TW" sz="2400" smtClean="0">
                <a:solidFill>
                  <a:srgbClr val="FF0000"/>
                </a:solidFill>
              </a:rPr>
              <a:t>, …, </a:t>
            </a:r>
            <a:r>
              <a:rPr lang="en-US" altLang="zh-TW" sz="2400" b="1" smtClean="0">
                <a:solidFill>
                  <a:srgbClr val="FF0000"/>
                </a:solidFill>
              </a:rPr>
              <a:t>v</a:t>
            </a:r>
            <a:r>
              <a:rPr lang="en-US" altLang="zh-TW" sz="2400" i="1" baseline="-25000" smtClean="0">
                <a:solidFill>
                  <a:srgbClr val="FF0000"/>
                </a:solidFill>
              </a:rPr>
              <a:t>r</a:t>
            </a:r>
            <a:r>
              <a:rPr lang="en-US" altLang="zh-TW" sz="2400" smtClean="0"/>
              <a:t>, and we say that </a:t>
            </a:r>
            <a:r>
              <a:rPr lang="en-US" altLang="zh-TW" sz="2400" smtClean="0">
                <a:solidFill>
                  <a:srgbClr val="FF0000"/>
                </a:solidFill>
              </a:rPr>
              <a:t>the vectors </a:t>
            </a:r>
            <a:r>
              <a:rPr lang="en-US" altLang="zh-TW" sz="2400" b="1" smtClean="0">
                <a:solidFill>
                  <a:srgbClr val="FF0000"/>
                </a:solidFill>
              </a:rPr>
              <a:t>v</a:t>
            </a:r>
            <a:r>
              <a:rPr lang="en-US" altLang="zh-TW" sz="2400" baseline="-25000" smtClean="0">
                <a:solidFill>
                  <a:srgbClr val="FF0000"/>
                </a:solidFill>
              </a:rPr>
              <a:t>1</a:t>
            </a:r>
            <a:r>
              <a:rPr lang="en-US" altLang="zh-TW" sz="2400" smtClean="0">
                <a:solidFill>
                  <a:srgbClr val="FF0000"/>
                </a:solidFill>
              </a:rPr>
              <a:t>, </a:t>
            </a:r>
            <a:r>
              <a:rPr lang="en-US" altLang="zh-TW" sz="2400" b="1" smtClean="0">
                <a:solidFill>
                  <a:srgbClr val="FF0000"/>
                </a:solidFill>
              </a:rPr>
              <a:t>v</a:t>
            </a:r>
            <a:r>
              <a:rPr lang="en-US" altLang="zh-TW" sz="2400" baseline="-25000" smtClean="0">
                <a:solidFill>
                  <a:srgbClr val="FF0000"/>
                </a:solidFill>
              </a:rPr>
              <a:t>2</a:t>
            </a:r>
            <a:r>
              <a:rPr lang="en-US" altLang="zh-TW" sz="2400" smtClean="0">
                <a:solidFill>
                  <a:srgbClr val="FF0000"/>
                </a:solidFill>
              </a:rPr>
              <a:t>, …, </a:t>
            </a:r>
            <a:r>
              <a:rPr lang="en-US" altLang="zh-TW" sz="2400" b="1" smtClean="0">
                <a:solidFill>
                  <a:srgbClr val="FF0000"/>
                </a:solidFill>
              </a:rPr>
              <a:t>v</a:t>
            </a:r>
            <a:r>
              <a:rPr lang="en-US" altLang="zh-TW" sz="2400" i="1" baseline="-25000" smtClean="0">
                <a:solidFill>
                  <a:srgbClr val="FF0000"/>
                </a:solidFill>
              </a:rPr>
              <a:t>r</a:t>
            </a:r>
            <a:r>
              <a:rPr lang="en-US" altLang="zh-TW" sz="2400" baseline="-25000" smtClean="0">
                <a:solidFill>
                  <a:srgbClr val="FF0000"/>
                </a:solidFill>
              </a:rPr>
              <a:t> </a:t>
            </a:r>
            <a:r>
              <a:rPr lang="en-US" altLang="zh-TW" sz="2400" smtClean="0">
                <a:solidFill>
                  <a:srgbClr val="FF0000"/>
                </a:solidFill>
              </a:rPr>
              <a:t>span </a:t>
            </a:r>
            <a:r>
              <a:rPr lang="en-US" altLang="zh-TW" sz="2400" i="1" smtClean="0">
                <a:solidFill>
                  <a:srgbClr val="FF0000"/>
                </a:solidFill>
              </a:rPr>
              <a:t>W</a:t>
            </a:r>
            <a:r>
              <a:rPr lang="en-US" altLang="zh-TW" sz="2400" smtClean="0"/>
              <a:t>. </a:t>
            </a:r>
          </a:p>
          <a:p>
            <a:pPr eaLnBrk="1" hangingPunct="1"/>
            <a:endParaRPr lang="en-US" altLang="zh-TW" sz="2400" smtClean="0"/>
          </a:p>
          <a:p>
            <a:pPr eaLnBrk="1" hangingPunct="1"/>
            <a:r>
              <a:rPr lang="en-US" altLang="zh-TW" sz="2400" smtClean="0"/>
              <a:t>To indicate that </a:t>
            </a:r>
            <a:r>
              <a:rPr lang="en-US" altLang="zh-TW" sz="2400" i="1" smtClean="0"/>
              <a:t>W</a:t>
            </a:r>
            <a:r>
              <a:rPr lang="en-US" altLang="zh-TW" sz="2400" smtClean="0"/>
              <a:t> is the space spanned by the vectors in the set </a:t>
            </a:r>
            <a:r>
              <a:rPr lang="en-US" altLang="zh-TW" sz="2400" i="1" smtClean="0"/>
              <a:t>S</a:t>
            </a:r>
            <a:r>
              <a:rPr lang="en-US" altLang="zh-TW" sz="2400" smtClean="0"/>
              <a:t> = {</a:t>
            </a:r>
            <a:r>
              <a:rPr lang="en-US" altLang="zh-TW" sz="2400" b="1" smtClean="0"/>
              <a:t>v</a:t>
            </a:r>
            <a:r>
              <a:rPr lang="en-US" altLang="zh-TW" sz="2400" baseline="-25000" smtClean="0"/>
              <a:t>1</a:t>
            </a:r>
            <a:r>
              <a:rPr lang="en-US" altLang="zh-TW" sz="2400" smtClean="0"/>
              <a:t>, </a:t>
            </a:r>
            <a:r>
              <a:rPr lang="en-US" altLang="zh-TW" sz="2400" b="1" smtClean="0"/>
              <a:t>v</a:t>
            </a:r>
            <a:r>
              <a:rPr lang="en-US" altLang="zh-TW" sz="2400" baseline="-25000" smtClean="0"/>
              <a:t>2</a:t>
            </a:r>
            <a:r>
              <a:rPr lang="en-US" altLang="zh-TW" sz="2400" smtClean="0"/>
              <a:t>, …, </a:t>
            </a:r>
            <a:r>
              <a:rPr lang="en-US" altLang="zh-TW" sz="2400" b="1" smtClean="0"/>
              <a:t>v</a:t>
            </a:r>
            <a:r>
              <a:rPr lang="en-US" altLang="zh-TW" sz="2400" i="1" baseline="-25000" smtClean="0"/>
              <a:t>r</a:t>
            </a:r>
            <a:r>
              <a:rPr lang="en-US" altLang="zh-TW" sz="2400" smtClean="0"/>
              <a:t>}, we write </a:t>
            </a:r>
            <a:r>
              <a:rPr lang="en-US" altLang="zh-TW" sz="2400" i="1" smtClean="0">
                <a:solidFill>
                  <a:srgbClr val="FF0000"/>
                </a:solidFill>
              </a:rPr>
              <a:t>W</a:t>
            </a:r>
            <a:r>
              <a:rPr lang="en-US" altLang="zh-TW" sz="2400" smtClean="0">
                <a:solidFill>
                  <a:srgbClr val="FF0000"/>
                </a:solidFill>
              </a:rPr>
              <a:t> = span(</a:t>
            </a:r>
            <a:r>
              <a:rPr lang="en-US" altLang="zh-TW" sz="2400" i="1" smtClean="0">
                <a:solidFill>
                  <a:srgbClr val="FF0000"/>
                </a:solidFill>
              </a:rPr>
              <a:t>S</a:t>
            </a:r>
            <a:r>
              <a:rPr lang="en-US" altLang="zh-TW" sz="2400" smtClean="0">
                <a:solidFill>
                  <a:srgbClr val="FF0000"/>
                </a:solidFill>
              </a:rPr>
              <a:t>)  </a:t>
            </a:r>
            <a:r>
              <a:rPr lang="en-US" altLang="zh-TW" sz="2400" smtClean="0"/>
              <a:t>or </a:t>
            </a:r>
            <a:r>
              <a:rPr lang="en-US" altLang="zh-TW" sz="2400" i="1" smtClean="0">
                <a:solidFill>
                  <a:srgbClr val="FF0000"/>
                </a:solidFill>
              </a:rPr>
              <a:t>W</a:t>
            </a:r>
            <a:r>
              <a:rPr lang="en-US" altLang="zh-TW" sz="2400" smtClean="0">
                <a:solidFill>
                  <a:srgbClr val="FF0000"/>
                </a:solidFill>
              </a:rPr>
              <a:t> = span{</a:t>
            </a:r>
            <a:r>
              <a:rPr lang="en-US" altLang="zh-TW" sz="2400" b="1" smtClean="0">
                <a:solidFill>
                  <a:srgbClr val="FF0000"/>
                </a:solidFill>
              </a:rPr>
              <a:t>v</a:t>
            </a:r>
            <a:r>
              <a:rPr lang="en-US" altLang="zh-TW" sz="2400" baseline="-25000" smtClean="0">
                <a:solidFill>
                  <a:srgbClr val="FF0000"/>
                </a:solidFill>
              </a:rPr>
              <a:t>1</a:t>
            </a:r>
            <a:r>
              <a:rPr lang="en-US" altLang="zh-TW" sz="2400" smtClean="0">
                <a:solidFill>
                  <a:srgbClr val="FF0000"/>
                </a:solidFill>
              </a:rPr>
              <a:t>, </a:t>
            </a:r>
            <a:r>
              <a:rPr lang="en-US" altLang="zh-TW" sz="2400" b="1" smtClean="0">
                <a:solidFill>
                  <a:srgbClr val="FF0000"/>
                </a:solidFill>
              </a:rPr>
              <a:t>v</a:t>
            </a:r>
            <a:r>
              <a:rPr lang="en-US" altLang="zh-TW" sz="2400" baseline="-25000" smtClean="0">
                <a:solidFill>
                  <a:srgbClr val="FF0000"/>
                </a:solidFill>
              </a:rPr>
              <a:t>2</a:t>
            </a:r>
            <a:r>
              <a:rPr lang="en-US" altLang="zh-TW" sz="2400" smtClean="0">
                <a:solidFill>
                  <a:srgbClr val="FF0000"/>
                </a:solidFill>
              </a:rPr>
              <a:t>, …, </a:t>
            </a:r>
            <a:r>
              <a:rPr lang="en-US" altLang="zh-TW" sz="2400" b="1" smtClean="0">
                <a:solidFill>
                  <a:srgbClr val="FF0000"/>
                </a:solidFill>
              </a:rPr>
              <a:t>v</a:t>
            </a:r>
            <a:r>
              <a:rPr lang="en-US" altLang="zh-TW" sz="2400" i="1" baseline="-25000" smtClean="0">
                <a:solidFill>
                  <a:srgbClr val="FF0000"/>
                </a:solidFill>
              </a:rPr>
              <a:t>r</a:t>
            </a:r>
            <a:r>
              <a:rPr lang="en-US" altLang="zh-TW" sz="2400" smtClean="0">
                <a:solidFill>
                  <a:srgbClr val="FF0000"/>
                </a:solidFill>
              </a:rPr>
              <a:t>}</a:t>
            </a:r>
            <a:r>
              <a:rPr lang="en-US" altLang="zh-TW" sz="2400" smtClean="0"/>
              <a:t>.</a:t>
            </a:r>
          </a:p>
          <a:p>
            <a:pPr eaLnBrk="1" hangingPunct="1"/>
            <a:endParaRPr lang="zh-TW" altLang="en-US" smtClean="0"/>
          </a:p>
        </p:txBody>
      </p:sp>
      <p:sp>
        <p:nvSpPr>
          <p:cNvPr id="68612"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CCA0DA27-4FF4-4487-A6B0-84CA4784919B}"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6861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2A70416B-1360-4374-9EBF-0ABFC8216F32}" type="slidenum">
              <a:rPr kumimoji="0" lang="en-US" altLang="zh-TW" sz="1200">
                <a:latin typeface="Garamond" panose="02020404030301010803" pitchFamily="18" charset="0"/>
              </a:rPr>
              <a:pPr>
                <a:spcBef>
                  <a:spcPct val="0"/>
                </a:spcBef>
                <a:buClrTx/>
                <a:buSzTx/>
                <a:buFontTx/>
                <a:buNone/>
              </a:pPr>
              <a:t>33</a:t>
            </a:fld>
            <a:endParaRPr kumimoji="0" lang="en-US" altLang="zh-TW" sz="120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35A7E630-386B-4235-976C-DD72C310AE68}"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6" name="頁尾版面配置區 4"/>
          <p:cNvSpPr>
            <a:spLocks noGrp="1"/>
          </p:cNvSpPr>
          <p:nvPr>
            <p:ph type="ftr" sz="quarter" idx="11"/>
          </p:nvPr>
        </p:nvSpPr>
        <p:spPr/>
        <p:txBody>
          <a:bodyPr/>
          <a:lstStyle/>
          <a:p>
            <a:pPr>
              <a:defRPr/>
            </a:pPr>
            <a:r>
              <a:rPr lang="en-US" altLang="zh-TW"/>
              <a:t>Elementary Linear Algebra</a:t>
            </a:r>
          </a:p>
        </p:txBody>
      </p:sp>
      <p:sp>
        <p:nvSpPr>
          <p:cNvPr id="7066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D5BAF3DF-FE97-49B7-A3DD-EB9C1252902B}" type="slidenum">
              <a:rPr kumimoji="0" lang="en-US" altLang="zh-TW" sz="1200">
                <a:latin typeface="Garamond" panose="02020404030301010803" pitchFamily="18" charset="0"/>
              </a:rPr>
              <a:pPr>
                <a:spcBef>
                  <a:spcPct val="0"/>
                </a:spcBef>
                <a:buClrTx/>
                <a:buSzTx/>
                <a:buFontTx/>
                <a:buNone/>
              </a:pPr>
              <a:t>34</a:t>
            </a:fld>
            <a:endParaRPr kumimoji="0" lang="en-US" altLang="zh-TW" sz="1200">
              <a:latin typeface="Garamond" panose="02020404030301010803" pitchFamily="18" charset="0"/>
            </a:endParaRPr>
          </a:p>
        </p:txBody>
      </p:sp>
      <p:sp>
        <p:nvSpPr>
          <p:cNvPr id="70661" name="Rectangle 2"/>
          <p:cNvSpPr>
            <a:spLocks noGrp="1" noChangeArrowheads="1"/>
          </p:cNvSpPr>
          <p:nvPr>
            <p:ph type="title"/>
          </p:nvPr>
        </p:nvSpPr>
        <p:spPr/>
        <p:txBody>
          <a:bodyPr/>
          <a:lstStyle/>
          <a:p>
            <a:pPr eaLnBrk="1" hangingPunct="1"/>
            <a:r>
              <a:rPr lang="en-US" altLang="zh-TW" smtClean="0"/>
              <a:t>5-2 Example 10 </a:t>
            </a:r>
          </a:p>
        </p:txBody>
      </p:sp>
      <p:sp>
        <p:nvSpPr>
          <p:cNvPr id="70662" name="Rectangle 3"/>
          <p:cNvSpPr>
            <a:spLocks noGrp="1" noChangeArrowheads="1"/>
          </p:cNvSpPr>
          <p:nvPr>
            <p:ph type="body" idx="1"/>
          </p:nvPr>
        </p:nvSpPr>
        <p:spPr>
          <a:xfrm>
            <a:off x="457200" y="1143000"/>
            <a:ext cx="8229600" cy="4987925"/>
          </a:xfrm>
        </p:spPr>
        <p:txBody>
          <a:bodyPr/>
          <a:lstStyle/>
          <a:p>
            <a:pPr eaLnBrk="1" hangingPunct="1"/>
            <a:r>
              <a:rPr lang="en-US" altLang="zh-TW" sz="2200" dirty="0" smtClean="0"/>
              <a:t>If </a:t>
            </a:r>
            <a:r>
              <a:rPr lang="en-US" altLang="zh-TW" sz="2200" b="1" dirty="0" smtClean="0"/>
              <a:t>v</a:t>
            </a:r>
            <a:r>
              <a:rPr lang="en-US" altLang="zh-TW" sz="2200" baseline="-25000" dirty="0" smtClean="0"/>
              <a:t>1</a:t>
            </a:r>
            <a:r>
              <a:rPr lang="en-US" altLang="zh-TW" sz="2200" dirty="0" smtClean="0"/>
              <a:t> and </a:t>
            </a:r>
            <a:r>
              <a:rPr lang="en-US" altLang="zh-TW" sz="2200" b="1" dirty="0" smtClean="0"/>
              <a:t>v</a:t>
            </a:r>
            <a:r>
              <a:rPr lang="en-US" altLang="zh-TW" sz="2200" baseline="-25000" dirty="0" smtClean="0"/>
              <a:t>2</a:t>
            </a:r>
            <a:r>
              <a:rPr lang="en-US" altLang="zh-TW" sz="2200" dirty="0" smtClean="0"/>
              <a:t> are non-collinear vectors in </a:t>
            </a:r>
            <a:r>
              <a:rPr lang="en-US" altLang="zh-TW" sz="2200" i="1" dirty="0" smtClean="0"/>
              <a:t>R</a:t>
            </a:r>
            <a:r>
              <a:rPr lang="en-US" altLang="zh-TW" sz="2200" baseline="30000" dirty="0" smtClean="0"/>
              <a:t>3</a:t>
            </a:r>
            <a:r>
              <a:rPr lang="en-US" altLang="zh-TW" sz="2200" dirty="0" smtClean="0"/>
              <a:t> with their initial points at the origin</a:t>
            </a:r>
          </a:p>
          <a:p>
            <a:pPr lvl="1" eaLnBrk="1" hangingPunct="1"/>
            <a:r>
              <a:rPr lang="en-US" altLang="zh-TW" dirty="0" smtClean="0"/>
              <a:t>span{</a:t>
            </a:r>
            <a:r>
              <a:rPr lang="en-US" altLang="zh-TW" b="1" dirty="0" smtClean="0"/>
              <a:t>v</a:t>
            </a:r>
            <a:r>
              <a:rPr lang="en-US" altLang="zh-TW" baseline="-25000" dirty="0" smtClean="0"/>
              <a:t>1</a:t>
            </a:r>
            <a:r>
              <a:rPr lang="en-US" altLang="zh-TW" dirty="0" smtClean="0"/>
              <a:t>, </a:t>
            </a:r>
            <a:r>
              <a:rPr lang="en-US" altLang="zh-TW" b="1" dirty="0" smtClean="0"/>
              <a:t>v</a:t>
            </a:r>
            <a:r>
              <a:rPr lang="en-US" altLang="zh-TW" baseline="-25000" dirty="0" smtClean="0"/>
              <a:t>2</a:t>
            </a:r>
            <a:r>
              <a:rPr lang="en-US" altLang="zh-TW" dirty="0" smtClean="0"/>
              <a:t>}, which consists of all linear combinations </a:t>
            </a:r>
            <a:r>
              <a:rPr lang="en-US" altLang="zh-TW" i="1" dirty="0" smtClean="0"/>
              <a:t>k</a:t>
            </a:r>
            <a:r>
              <a:rPr lang="en-US" altLang="zh-TW" baseline="-25000" dirty="0" smtClean="0"/>
              <a:t>1</a:t>
            </a:r>
            <a:r>
              <a:rPr lang="en-US" altLang="zh-TW" b="1" dirty="0" smtClean="0"/>
              <a:t>v</a:t>
            </a:r>
            <a:r>
              <a:rPr lang="en-US" altLang="zh-TW" baseline="-25000" dirty="0" smtClean="0"/>
              <a:t>1</a:t>
            </a:r>
            <a:r>
              <a:rPr lang="en-US" altLang="zh-TW" dirty="0" smtClean="0"/>
              <a:t> + </a:t>
            </a:r>
            <a:r>
              <a:rPr lang="en-US" altLang="zh-TW" i="1" dirty="0" smtClean="0"/>
              <a:t>k</a:t>
            </a:r>
            <a:r>
              <a:rPr lang="en-US" altLang="zh-TW" baseline="-25000" dirty="0" smtClean="0"/>
              <a:t>2</a:t>
            </a:r>
            <a:r>
              <a:rPr lang="en-US" altLang="zh-TW" b="1" dirty="0" smtClean="0"/>
              <a:t>v</a:t>
            </a:r>
            <a:r>
              <a:rPr lang="en-US" altLang="zh-TW" baseline="-25000" dirty="0" smtClean="0"/>
              <a:t>2</a:t>
            </a:r>
            <a:r>
              <a:rPr lang="en-US" altLang="zh-TW" dirty="0" smtClean="0"/>
              <a:t> is the plane determined by </a:t>
            </a:r>
            <a:r>
              <a:rPr lang="en-US" altLang="zh-TW" b="1" dirty="0" smtClean="0"/>
              <a:t>v</a:t>
            </a:r>
            <a:r>
              <a:rPr lang="en-US" altLang="zh-TW" baseline="-25000" dirty="0" smtClean="0"/>
              <a:t>1</a:t>
            </a:r>
            <a:r>
              <a:rPr lang="en-US" altLang="zh-TW" dirty="0" smtClean="0"/>
              <a:t> and </a:t>
            </a:r>
            <a:r>
              <a:rPr lang="en-US" altLang="zh-TW" b="1" dirty="0" smtClean="0"/>
              <a:t>v</a:t>
            </a:r>
            <a:r>
              <a:rPr lang="en-US" altLang="zh-TW" baseline="-25000" dirty="0" smtClean="0"/>
              <a:t>2</a:t>
            </a:r>
            <a:r>
              <a:rPr lang="en-US" altLang="zh-TW" dirty="0" smtClean="0"/>
              <a:t>. </a:t>
            </a:r>
          </a:p>
          <a:p>
            <a:pPr eaLnBrk="1" hangingPunct="1"/>
            <a:r>
              <a:rPr lang="en-US" altLang="zh-TW" sz="2200" dirty="0" smtClean="0"/>
              <a:t>Similarly, if </a:t>
            </a:r>
            <a:r>
              <a:rPr lang="en-US" altLang="zh-TW" sz="2200" b="1" dirty="0" smtClean="0"/>
              <a:t>v</a:t>
            </a:r>
            <a:r>
              <a:rPr lang="en-US" altLang="zh-TW" sz="2200" dirty="0" smtClean="0"/>
              <a:t> is a nonzero vector in </a:t>
            </a:r>
            <a:r>
              <a:rPr lang="en-US" altLang="zh-TW" sz="2200" i="1" dirty="0" smtClean="0"/>
              <a:t>R</a:t>
            </a:r>
            <a:r>
              <a:rPr lang="en-US" altLang="zh-TW" sz="2200" baseline="30000" dirty="0" smtClean="0"/>
              <a:t>2</a:t>
            </a:r>
            <a:r>
              <a:rPr lang="en-US" altLang="zh-TW" sz="2200" dirty="0" smtClean="0"/>
              <a:t> and </a:t>
            </a:r>
            <a:r>
              <a:rPr lang="en-US" altLang="zh-TW" sz="2200" i="1" dirty="0" smtClean="0"/>
              <a:t>R</a:t>
            </a:r>
            <a:r>
              <a:rPr lang="en-US" altLang="zh-TW" sz="2200" baseline="30000" dirty="0" smtClean="0"/>
              <a:t>3</a:t>
            </a:r>
            <a:r>
              <a:rPr lang="en-US" altLang="zh-TW" sz="2200" dirty="0" smtClean="0"/>
              <a:t>, then span{</a:t>
            </a:r>
            <a:r>
              <a:rPr lang="en-US" altLang="zh-TW" sz="2200" b="1" dirty="0" smtClean="0"/>
              <a:t>v</a:t>
            </a:r>
            <a:r>
              <a:rPr lang="en-US" altLang="zh-TW" sz="2200" dirty="0" smtClean="0"/>
              <a:t>}, which is the set of all scalar multiples </a:t>
            </a:r>
            <a:r>
              <a:rPr lang="en-US" altLang="zh-TW" sz="2200" i="1" dirty="0" err="1" smtClean="0"/>
              <a:t>k</a:t>
            </a:r>
            <a:r>
              <a:rPr lang="en-US" altLang="zh-TW" sz="2200" b="1" dirty="0" err="1" smtClean="0"/>
              <a:t>v</a:t>
            </a:r>
            <a:r>
              <a:rPr lang="en-US" altLang="zh-TW" sz="2200" dirty="0" smtClean="0"/>
              <a:t>, is the line determined by </a:t>
            </a:r>
            <a:r>
              <a:rPr lang="en-US" altLang="zh-TW" sz="2200" b="1" dirty="0" smtClean="0"/>
              <a:t>v</a:t>
            </a:r>
            <a:r>
              <a:rPr lang="en-US" altLang="zh-TW" sz="2200" dirty="0" smtClean="0"/>
              <a:t>.</a:t>
            </a:r>
            <a:endParaRPr lang="zh-TW" altLang="en-US" sz="2200" dirty="0" smtClean="0"/>
          </a:p>
        </p:txBody>
      </p:sp>
      <p:pic>
        <p:nvPicPr>
          <p:cNvPr id="7066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486150"/>
            <a:ext cx="5959475" cy="261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標題 1"/>
          <p:cNvSpPr>
            <a:spLocks noGrp="1"/>
          </p:cNvSpPr>
          <p:nvPr>
            <p:ph type="title"/>
          </p:nvPr>
        </p:nvSpPr>
        <p:spPr/>
        <p:txBody>
          <a:bodyPr/>
          <a:lstStyle/>
          <a:p>
            <a:r>
              <a:rPr lang="en-US" altLang="zh-TW" smtClean="0"/>
              <a:t>5-2 Example 11</a:t>
            </a:r>
            <a:endParaRPr lang="zh-TW" altLang="en-US" smtClean="0"/>
          </a:p>
        </p:txBody>
      </p:sp>
      <p:sp>
        <p:nvSpPr>
          <p:cNvPr id="72707" name="內容版面配置區 2"/>
          <p:cNvSpPr>
            <a:spLocks noGrp="1"/>
          </p:cNvSpPr>
          <p:nvPr>
            <p:ph idx="1"/>
          </p:nvPr>
        </p:nvSpPr>
        <p:spPr>
          <a:xfrm>
            <a:off x="457200" y="1371600"/>
            <a:ext cx="8229600" cy="4759325"/>
          </a:xfrm>
        </p:spPr>
        <p:txBody>
          <a:bodyPr/>
          <a:lstStyle/>
          <a:p>
            <a:r>
              <a:rPr lang="en-US" altLang="zh-TW" dirty="0" smtClean="0"/>
              <a:t>Spanning set for </a:t>
            </a:r>
            <a:r>
              <a:rPr lang="en-US" altLang="zh-TW" dirty="0" err="1" smtClean="0"/>
              <a:t>P</a:t>
            </a:r>
            <a:r>
              <a:rPr lang="en-US" altLang="zh-TW" baseline="-25000" dirty="0" err="1" smtClean="0"/>
              <a:t>n</a:t>
            </a:r>
            <a:endParaRPr lang="en-US" altLang="zh-TW" baseline="-25000" dirty="0" smtClean="0"/>
          </a:p>
          <a:p>
            <a:pPr lvl="1"/>
            <a:r>
              <a:rPr lang="en-US" altLang="zh-TW" sz="2400" dirty="0" smtClean="0"/>
              <a:t>The polynomials 1, x, x</a:t>
            </a:r>
            <a:r>
              <a:rPr lang="en-US" altLang="zh-TW" sz="2400" baseline="30000" dirty="0" smtClean="0"/>
              <a:t>2</a:t>
            </a:r>
            <a:r>
              <a:rPr lang="en-US" altLang="zh-TW" sz="2400" dirty="0" smtClean="0"/>
              <a:t>, …, </a:t>
            </a:r>
            <a:r>
              <a:rPr lang="en-US" altLang="zh-TW" sz="2400" dirty="0" err="1" smtClean="0"/>
              <a:t>x</a:t>
            </a:r>
            <a:r>
              <a:rPr lang="en-US" altLang="zh-TW" sz="2400" baseline="30000" dirty="0" err="1" smtClean="0"/>
              <a:t>n</a:t>
            </a:r>
            <a:r>
              <a:rPr lang="en-US" altLang="zh-TW" sz="2400" dirty="0" smtClean="0"/>
              <a:t> span the vector space </a:t>
            </a:r>
            <a:r>
              <a:rPr lang="en-US" altLang="zh-TW" sz="2400" dirty="0" err="1" smtClean="0"/>
              <a:t>P</a:t>
            </a:r>
            <a:r>
              <a:rPr lang="en-US" altLang="zh-TW" sz="2400" baseline="-25000" dirty="0" err="1" smtClean="0"/>
              <a:t>n</a:t>
            </a:r>
            <a:r>
              <a:rPr lang="en-US" altLang="zh-TW" sz="2400" dirty="0" smtClean="0"/>
              <a:t> defined in Example 5</a:t>
            </a:r>
            <a:r>
              <a:rPr lang="tr-TR" altLang="zh-TW" sz="2400" dirty="0" smtClean="0"/>
              <a:t>, </a:t>
            </a:r>
            <a:r>
              <a:rPr lang="tr-TR" altLang="zh-TW" sz="2400" dirty="0" err="1" smtClean="0"/>
              <a:t>the</a:t>
            </a:r>
            <a:r>
              <a:rPr lang="tr-TR" altLang="zh-TW" sz="2400" dirty="0" smtClean="0"/>
              <a:t> </a:t>
            </a:r>
            <a:r>
              <a:rPr lang="tr-TR" altLang="zh-TW" sz="2400" dirty="0" err="1" smtClean="0"/>
              <a:t>subspace</a:t>
            </a:r>
            <a:r>
              <a:rPr lang="tr-TR" altLang="zh-TW" sz="2400" dirty="0" smtClean="0"/>
              <a:t> of </a:t>
            </a:r>
            <a:r>
              <a:rPr lang="tr-TR" altLang="zh-TW" sz="2400" dirty="0" err="1" smtClean="0"/>
              <a:t>all</a:t>
            </a:r>
            <a:r>
              <a:rPr lang="tr-TR" altLang="zh-TW" sz="2400" dirty="0" smtClean="0"/>
              <a:t> </a:t>
            </a:r>
            <a:r>
              <a:rPr lang="tr-TR" altLang="zh-TW" sz="2400" dirty="0" err="1" smtClean="0"/>
              <a:t>polynomials</a:t>
            </a:r>
            <a:r>
              <a:rPr lang="tr-TR" altLang="zh-TW" sz="2400" dirty="0" smtClean="0"/>
              <a:t> </a:t>
            </a:r>
            <a:r>
              <a:rPr lang="tr-TR" altLang="zh-TW" sz="2400" dirty="0" err="1" smtClean="0"/>
              <a:t>with</a:t>
            </a:r>
            <a:r>
              <a:rPr lang="tr-TR" altLang="zh-TW" sz="2400" dirty="0" smtClean="0"/>
              <a:t> </a:t>
            </a:r>
            <a:r>
              <a:rPr lang="tr-TR" altLang="zh-TW" sz="2400" dirty="0" err="1" smtClean="0"/>
              <a:t>degree</a:t>
            </a:r>
            <a:r>
              <a:rPr lang="tr-TR" altLang="zh-TW" sz="2400" dirty="0" smtClean="0"/>
              <a:t> ≤n</a:t>
            </a:r>
            <a:endParaRPr lang="zh-TW" altLang="en-US" sz="2400" dirty="0" smtClean="0"/>
          </a:p>
        </p:txBody>
      </p:sp>
      <p:sp>
        <p:nvSpPr>
          <p:cNvPr id="72708"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0AC6476B-BB6A-44BD-BEC5-CB7418A2905C}"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smtClean="0"/>
              <a:t>Elementary Linear Algebra</a:t>
            </a:r>
            <a:endParaRPr lang="en-US" altLang="zh-TW"/>
          </a:p>
        </p:txBody>
      </p:sp>
      <p:sp>
        <p:nvSpPr>
          <p:cNvPr id="7271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C352DF97-D10F-4088-8DE9-DDD5CA57EAC3}" type="slidenum">
              <a:rPr kumimoji="0" lang="en-US" altLang="zh-TW" sz="1200">
                <a:latin typeface="Garamond" panose="02020404030301010803" pitchFamily="18" charset="0"/>
              </a:rPr>
              <a:pPr>
                <a:spcBef>
                  <a:spcPct val="0"/>
                </a:spcBef>
                <a:buClrTx/>
                <a:buSzTx/>
                <a:buFontTx/>
                <a:buNone/>
              </a:pPr>
              <a:t>35</a:t>
            </a:fld>
            <a:endParaRPr kumimoji="0" lang="en-US" altLang="zh-TW" sz="120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533900" y="5716190"/>
            <a:ext cx="2971800" cy="454819"/>
          </a:xfrm>
          <a:prstGeom prst="ellipse">
            <a:avLst/>
          </a:prstGeom>
          <a:ln>
            <a:solidFill>
              <a:schemeClr val="accent1">
                <a:shade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4754"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80FC497A-CC8D-42E1-ACD2-43BFA8F2F633}"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6" name="頁尾版面配置區 4"/>
          <p:cNvSpPr>
            <a:spLocks noGrp="1"/>
          </p:cNvSpPr>
          <p:nvPr>
            <p:ph type="ftr" sz="quarter" idx="11"/>
          </p:nvPr>
        </p:nvSpPr>
        <p:spPr/>
        <p:txBody>
          <a:bodyPr/>
          <a:lstStyle/>
          <a:p>
            <a:pPr>
              <a:defRPr/>
            </a:pPr>
            <a:r>
              <a:rPr lang="en-US" altLang="zh-TW"/>
              <a:t>Elementary Linear Algebra</a:t>
            </a:r>
          </a:p>
        </p:txBody>
      </p:sp>
      <p:sp>
        <p:nvSpPr>
          <p:cNvPr id="7475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94DEDCD9-EA32-44D7-83DE-71DB7EE91142}" type="slidenum">
              <a:rPr kumimoji="0" lang="en-US" altLang="zh-TW" sz="1200">
                <a:latin typeface="Garamond" panose="02020404030301010803" pitchFamily="18" charset="0"/>
              </a:rPr>
              <a:pPr>
                <a:spcBef>
                  <a:spcPct val="0"/>
                </a:spcBef>
                <a:buClrTx/>
                <a:buSzTx/>
                <a:buFontTx/>
                <a:buNone/>
              </a:pPr>
              <a:t>36</a:t>
            </a:fld>
            <a:endParaRPr kumimoji="0" lang="en-US" altLang="zh-TW" sz="1200">
              <a:latin typeface="Garamond" panose="02020404030301010803" pitchFamily="18" charset="0"/>
            </a:endParaRPr>
          </a:p>
        </p:txBody>
      </p:sp>
      <p:sp>
        <p:nvSpPr>
          <p:cNvPr id="74757" name="Rectangle 2"/>
          <p:cNvSpPr>
            <a:spLocks noGrp="1" noChangeArrowheads="1"/>
          </p:cNvSpPr>
          <p:nvPr>
            <p:ph type="title"/>
          </p:nvPr>
        </p:nvSpPr>
        <p:spPr/>
        <p:txBody>
          <a:bodyPr/>
          <a:lstStyle/>
          <a:p>
            <a:pPr eaLnBrk="1" hangingPunct="1"/>
            <a:r>
              <a:rPr lang="en-US" altLang="zh-TW" smtClean="0"/>
              <a:t>5-2 Example 12</a:t>
            </a:r>
            <a:endParaRPr lang="zh-TW" altLang="en-US" smtClean="0"/>
          </a:p>
        </p:txBody>
      </p:sp>
      <mc:AlternateContent xmlns:mc="http://schemas.openxmlformats.org/markup-compatibility/2006" xmlns:a14="http://schemas.microsoft.com/office/drawing/2010/main">
        <mc:Choice Requires="a14">
          <p:sp>
            <p:nvSpPr>
              <p:cNvPr id="74758" name="Rectangle 3"/>
              <p:cNvSpPr>
                <a:spLocks noGrp="1" noChangeArrowheads="1"/>
              </p:cNvSpPr>
              <p:nvPr>
                <p:ph type="body" idx="1"/>
              </p:nvPr>
            </p:nvSpPr>
            <p:spPr>
              <a:xfrm>
                <a:off x="381000" y="1219200"/>
                <a:ext cx="8534400" cy="4987925"/>
              </a:xfrm>
            </p:spPr>
            <p:txBody>
              <a:bodyPr/>
              <a:lstStyle/>
              <a:p>
                <a:pPr eaLnBrk="1" hangingPunct="1">
                  <a:lnSpc>
                    <a:spcPct val="80000"/>
                  </a:lnSpc>
                </a:pPr>
                <a:r>
                  <a:rPr lang="en-US" altLang="zh-TW" sz="2400" dirty="0" smtClean="0"/>
                  <a:t>Determine whether </a:t>
                </a:r>
                <a:r>
                  <a:rPr lang="en-US" altLang="zh-TW" sz="2400" b="1" dirty="0" smtClean="0"/>
                  <a:t>v</a:t>
                </a:r>
                <a:r>
                  <a:rPr lang="en-US" altLang="zh-TW" sz="2400" baseline="-25000" dirty="0" smtClean="0"/>
                  <a:t>1</a:t>
                </a:r>
                <a:r>
                  <a:rPr lang="en-US" altLang="zh-TW" sz="2400" dirty="0" smtClean="0"/>
                  <a:t> = (1, 1, 2), </a:t>
                </a:r>
                <a:r>
                  <a:rPr lang="en-US" altLang="zh-TW" sz="2400" b="1" dirty="0" smtClean="0"/>
                  <a:t>v</a:t>
                </a:r>
                <a:r>
                  <a:rPr lang="en-US" altLang="zh-TW" sz="2400" baseline="-25000" dirty="0" smtClean="0"/>
                  <a:t>2</a:t>
                </a:r>
                <a:r>
                  <a:rPr lang="en-US" altLang="zh-TW" sz="2400" dirty="0" smtClean="0"/>
                  <a:t> = (1, 0, 1), and </a:t>
                </a:r>
                <a:r>
                  <a:rPr lang="en-US" altLang="zh-TW" sz="2400" b="1" dirty="0" smtClean="0"/>
                  <a:t>v</a:t>
                </a:r>
                <a:r>
                  <a:rPr lang="en-US" altLang="zh-TW" sz="2400" baseline="-25000" dirty="0" smtClean="0"/>
                  <a:t>3</a:t>
                </a:r>
                <a:r>
                  <a:rPr lang="en-US" altLang="zh-TW" sz="2400" dirty="0" smtClean="0"/>
                  <a:t> = (2, 1, 3) span the vector space </a:t>
                </a:r>
                <a:r>
                  <a:rPr lang="en-US" altLang="zh-TW" sz="2400" i="1" dirty="0" smtClean="0"/>
                  <a:t>R</a:t>
                </a:r>
                <a:r>
                  <a:rPr lang="en-US" altLang="zh-TW" sz="2400" baseline="30000" dirty="0" smtClean="0"/>
                  <a:t>3</a:t>
                </a:r>
                <a:r>
                  <a:rPr lang="en-US" altLang="zh-TW" sz="2400" dirty="0" smtClean="0"/>
                  <a:t>.</a:t>
                </a:r>
                <a:endParaRPr lang="tr-TR" altLang="zh-TW" sz="2400" dirty="0" smtClean="0"/>
              </a:p>
              <a:p>
                <a:pPr eaLnBrk="1" hangingPunct="1">
                  <a:lnSpc>
                    <a:spcPct val="80000"/>
                  </a:lnSpc>
                </a:pPr>
                <a:r>
                  <a:rPr lang="tr-TR" altLang="zh-TW" sz="2400" dirty="0" smtClean="0"/>
                  <a:t>Solution: </a:t>
                </a:r>
                <a:r>
                  <a:rPr lang="tr-TR" altLang="zh-TW" sz="2400" dirty="0" err="1" smtClean="0"/>
                  <a:t>For</a:t>
                </a:r>
                <a:r>
                  <a:rPr lang="tr-TR" altLang="zh-TW" sz="2400" dirty="0" smtClean="0"/>
                  <a:t> </a:t>
                </a:r>
                <a:r>
                  <a:rPr lang="tr-TR" altLang="zh-TW" sz="2400" dirty="0" err="1" smtClean="0"/>
                  <a:t>any</a:t>
                </a:r>
                <a:r>
                  <a:rPr lang="tr-TR" altLang="zh-TW" sz="2400" dirty="0" smtClean="0"/>
                  <a:t> </a:t>
                </a:r>
                <a14:m>
                  <m:oMath xmlns:m="http://schemas.openxmlformats.org/officeDocument/2006/math">
                    <m:d>
                      <m:dPr>
                        <m:begChr m:val="["/>
                        <m:endChr m:val="]"/>
                        <m:ctrlPr>
                          <a:rPr lang="tr-TR" altLang="zh-TW" sz="2400" i="1" smtClean="0">
                            <a:latin typeface="Cambria Math" panose="02040503050406030204" pitchFamily="18" charset="0"/>
                          </a:rPr>
                        </m:ctrlPr>
                      </m:dPr>
                      <m:e>
                        <m:eqArr>
                          <m:eqArrPr>
                            <m:ctrlPr>
                              <a:rPr lang="tr-TR" altLang="zh-TW" sz="2400" i="1">
                                <a:latin typeface="Cambria Math" panose="02040503050406030204" pitchFamily="18" charset="0"/>
                              </a:rPr>
                            </m:ctrlPr>
                          </m:eqArrPr>
                          <m:e>
                            <m:r>
                              <a:rPr lang="tr-TR" altLang="zh-TW" sz="2400" i="1">
                                <a:latin typeface="Cambria Math" panose="02040503050406030204" pitchFamily="18" charset="0"/>
                              </a:rPr>
                              <m:t>𝑥</m:t>
                            </m:r>
                          </m:e>
                          <m:e>
                            <m:r>
                              <a:rPr lang="tr-TR" altLang="zh-TW" sz="2400" i="1">
                                <a:latin typeface="Cambria Math" panose="02040503050406030204" pitchFamily="18" charset="0"/>
                              </a:rPr>
                              <m:t>𝑦</m:t>
                            </m:r>
                          </m:e>
                          <m:e>
                            <m:r>
                              <a:rPr lang="tr-TR" altLang="zh-TW" sz="2400" i="1">
                                <a:latin typeface="Cambria Math" panose="02040503050406030204" pitchFamily="18" charset="0"/>
                              </a:rPr>
                              <m:t>𝑧</m:t>
                            </m:r>
                          </m:e>
                        </m:eqArr>
                      </m:e>
                    </m:d>
                  </m:oMath>
                </a14:m>
                <a:r>
                  <a:rPr lang="tr-TR" altLang="zh-TW" sz="2400" dirty="0" smtClean="0"/>
                  <a:t>, </a:t>
                </a:r>
                <a14:m>
                  <m:oMath xmlns:m="http://schemas.openxmlformats.org/officeDocument/2006/math">
                    <m:sSub>
                      <m:sSubPr>
                        <m:ctrlPr>
                          <a:rPr lang="tr-TR" altLang="zh-TW" sz="2400" i="1" smtClean="0">
                            <a:latin typeface="Cambria Math" panose="02040503050406030204" pitchFamily="18" charset="0"/>
                          </a:rPr>
                        </m:ctrlPr>
                      </m:sSubPr>
                      <m:e>
                        <m:r>
                          <a:rPr lang="tr-TR" altLang="zh-TW" sz="2400" b="0" i="1" smtClean="0">
                            <a:latin typeface="Cambria Math" panose="02040503050406030204" pitchFamily="18" charset="0"/>
                          </a:rPr>
                          <m:t>𝑘</m:t>
                        </m:r>
                      </m:e>
                      <m:sub>
                        <m:r>
                          <a:rPr lang="tr-TR" altLang="zh-TW" sz="2400" b="0" i="1" smtClean="0">
                            <a:latin typeface="Cambria Math" panose="02040503050406030204" pitchFamily="18" charset="0"/>
                          </a:rPr>
                          <m:t>1</m:t>
                        </m:r>
                      </m:sub>
                    </m:sSub>
                    <m:r>
                      <a:rPr lang="tr-TR" altLang="zh-TW" sz="2400" b="0" i="1" smtClean="0">
                        <a:latin typeface="Cambria Math" panose="02040503050406030204" pitchFamily="18" charset="0"/>
                      </a:rPr>
                      <m:t>,</m:t>
                    </m:r>
                    <m:sSub>
                      <m:sSubPr>
                        <m:ctrlPr>
                          <a:rPr lang="tr-TR" altLang="zh-TW" sz="2400" i="1">
                            <a:latin typeface="Cambria Math" panose="02040503050406030204" pitchFamily="18" charset="0"/>
                          </a:rPr>
                        </m:ctrlPr>
                      </m:sSubPr>
                      <m:e>
                        <m:r>
                          <a:rPr lang="tr-TR" altLang="zh-TW" sz="2400" i="1">
                            <a:latin typeface="Cambria Math" panose="02040503050406030204" pitchFamily="18" charset="0"/>
                          </a:rPr>
                          <m:t>𝑘</m:t>
                        </m:r>
                      </m:e>
                      <m:sub>
                        <m:r>
                          <a:rPr lang="tr-TR" altLang="zh-TW" sz="2400" b="0" i="1" smtClean="0">
                            <a:latin typeface="Cambria Math" panose="02040503050406030204" pitchFamily="18" charset="0"/>
                          </a:rPr>
                          <m:t>2</m:t>
                        </m:r>
                      </m:sub>
                    </m:sSub>
                  </m:oMath>
                </a14:m>
                <a:r>
                  <a:rPr lang="tr-TR" altLang="zh-TW" sz="2400" dirty="0" smtClean="0"/>
                  <a:t>, </a:t>
                </a:r>
                <a14:m>
                  <m:oMath xmlns:m="http://schemas.openxmlformats.org/officeDocument/2006/math">
                    <m:sSub>
                      <m:sSubPr>
                        <m:ctrlPr>
                          <a:rPr lang="tr-TR" altLang="zh-TW" sz="2400" i="1">
                            <a:latin typeface="Cambria Math" panose="02040503050406030204" pitchFamily="18" charset="0"/>
                          </a:rPr>
                        </m:ctrlPr>
                      </m:sSubPr>
                      <m:e>
                        <m:r>
                          <a:rPr lang="tr-TR" altLang="zh-TW" sz="2400" i="1">
                            <a:latin typeface="Cambria Math" panose="02040503050406030204" pitchFamily="18" charset="0"/>
                          </a:rPr>
                          <m:t>𝑘</m:t>
                        </m:r>
                      </m:e>
                      <m:sub>
                        <m:r>
                          <a:rPr lang="tr-TR" altLang="zh-TW" sz="2400" b="0" i="1" smtClean="0">
                            <a:latin typeface="Cambria Math" panose="02040503050406030204" pitchFamily="18" charset="0"/>
                          </a:rPr>
                          <m:t>3</m:t>
                        </m:r>
                      </m:sub>
                    </m:sSub>
                  </m:oMath>
                </a14:m>
                <a:r>
                  <a:rPr lang="tr-TR" altLang="zh-TW" sz="2400" dirty="0" smtClean="0"/>
                  <a:t> </a:t>
                </a:r>
                <a:r>
                  <a:rPr lang="tr-TR" altLang="zh-TW" sz="2400" dirty="0" err="1" smtClean="0"/>
                  <a:t>should</a:t>
                </a:r>
                <a:r>
                  <a:rPr lang="tr-TR" altLang="zh-TW" sz="2400" dirty="0" smtClean="0"/>
                  <a:t> </a:t>
                </a:r>
                <a:r>
                  <a:rPr lang="tr-TR" altLang="zh-TW" sz="2400" dirty="0" err="1" smtClean="0"/>
                  <a:t>exist</a:t>
                </a:r>
                <a:r>
                  <a:rPr lang="tr-TR" altLang="zh-TW" sz="2400" dirty="0" smtClean="0"/>
                  <a:t> s.t. </a:t>
                </a:r>
              </a:p>
              <a:p>
                <a:pPr eaLnBrk="1" hangingPunct="1">
                  <a:lnSpc>
                    <a:spcPct val="80000"/>
                  </a:lnSpc>
                </a:pPr>
                <a14:m>
                  <m:oMath xmlns:m="http://schemas.openxmlformats.org/officeDocument/2006/math">
                    <m:d>
                      <m:dPr>
                        <m:begChr m:val="["/>
                        <m:endChr m:val="]"/>
                        <m:ctrlPr>
                          <a:rPr lang="tr-TR" altLang="zh-TW" sz="2400" i="1">
                            <a:latin typeface="Cambria Math" panose="02040503050406030204" pitchFamily="18" charset="0"/>
                          </a:rPr>
                        </m:ctrlPr>
                      </m:dPr>
                      <m:e>
                        <m:eqArr>
                          <m:eqArrPr>
                            <m:ctrlPr>
                              <a:rPr lang="tr-TR" altLang="zh-TW" sz="2400" i="1">
                                <a:latin typeface="Cambria Math" panose="02040503050406030204" pitchFamily="18" charset="0"/>
                              </a:rPr>
                            </m:ctrlPr>
                          </m:eqArrPr>
                          <m:e>
                            <m:r>
                              <a:rPr lang="tr-TR" altLang="zh-TW" sz="2400" b="0" i="1" smtClean="0">
                                <a:latin typeface="Cambria Math" panose="02040503050406030204" pitchFamily="18" charset="0"/>
                              </a:rPr>
                              <m:t>1</m:t>
                            </m:r>
                          </m:e>
                          <m:e>
                            <m:r>
                              <a:rPr lang="tr-TR" altLang="zh-TW" sz="2400" b="0" i="1" smtClean="0">
                                <a:latin typeface="Cambria Math" panose="02040503050406030204" pitchFamily="18" charset="0"/>
                              </a:rPr>
                              <m:t>1</m:t>
                            </m:r>
                          </m:e>
                          <m:e>
                            <m:r>
                              <a:rPr lang="tr-TR" altLang="zh-TW" sz="2400" b="0" i="1" smtClean="0">
                                <a:latin typeface="Cambria Math" panose="02040503050406030204" pitchFamily="18" charset="0"/>
                              </a:rPr>
                              <m:t>2</m:t>
                            </m:r>
                          </m:e>
                        </m:eqArr>
                      </m:e>
                    </m:d>
                    <m:sSub>
                      <m:sSubPr>
                        <m:ctrlPr>
                          <a:rPr lang="tr-TR" altLang="zh-TW" sz="2400" i="1">
                            <a:latin typeface="Cambria Math" panose="02040503050406030204" pitchFamily="18" charset="0"/>
                          </a:rPr>
                        </m:ctrlPr>
                      </m:sSubPr>
                      <m:e>
                        <m:r>
                          <a:rPr lang="tr-TR" altLang="zh-TW" sz="2400" i="1">
                            <a:latin typeface="Cambria Math" panose="02040503050406030204" pitchFamily="18" charset="0"/>
                          </a:rPr>
                          <m:t>𝑘</m:t>
                        </m:r>
                      </m:e>
                      <m:sub>
                        <m:r>
                          <a:rPr lang="tr-TR" altLang="zh-TW" sz="2400" i="1">
                            <a:latin typeface="Cambria Math" panose="02040503050406030204" pitchFamily="18" charset="0"/>
                          </a:rPr>
                          <m:t>1</m:t>
                        </m:r>
                      </m:sub>
                    </m:sSub>
                  </m:oMath>
                </a14:m>
                <a:r>
                  <a:rPr lang="tr-TR" altLang="zh-TW" sz="2400" dirty="0" smtClean="0"/>
                  <a:t>+</a:t>
                </a:r>
                <a14:m>
                  <m:oMath xmlns:m="http://schemas.openxmlformats.org/officeDocument/2006/math">
                    <m:d>
                      <m:dPr>
                        <m:begChr m:val="["/>
                        <m:endChr m:val="]"/>
                        <m:ctrlPr>
                          <a:rPr lang="tr-TR" altLang="zh-TW" sz="2400" i="1">
                            <a:latin typeface="Cambria Math" panose="02040503050406030204" pitchFamily="18" charset="0"/>
                          </a:rPr>
                        </m:ctrlPr>
                      </m:dPr>
                      <m:e>
                        <m:eqArr>
                          <m:eqArrPr>
                            <m:ctrlPr>
                              <a:rPr lang="tr-TR" altLang="zh-TW" sz="2400" i="1">
                                <a:latin typeface="Cambria Math" panose="02040503050406030204" pitchFamily="18" charset="0"/>
                              </a:rPr>
                            </m:ctrlPr>
                          </m:eqArrPr>
                          <m:e>
                            <m:r>
                              <a:rPr lang="tr-TR" altLang="zh-TW" sz="2400" b="0" i="1" smtClean="0">
                                <a:latin typeface="Cambria Math" panose="02040503050406030204" pitchFamily="18" charset="0"/>
                              </a:rPr>
                              <m:t>1</m:t>
                            </m:r>
                          </m:e>
                          <m:e>
                            <m:r>
                              <a:rPr lang="tr-TR" altLang="zh-TW" sz="2400" b="0" i="1" smtClean="0">
                                <a:latin typeface="Cambria Math" panose="02040503050406030204" pitchFamily="18" charset="0"/>
                              </a:rPr>
                              <m:t>0</m:t>
                            </m:r>
                          </m:e>
                          <m:e>
                            <m:r>
                              <a:rPr lang="tr-TR" altLang="zh-TW" sz="2400" b="0" i="1" smtClean="0">
                                <a:latin typeface="Cambria Math" panose="02040503050406030204" pitchFamily="18" charset="0"/>
                              </a:rPr>
                              <m:t>1</m:t>
                            </m:r>
                          </m:e>
                        </m:eqArr>
                      </m:e>
                    </m:d>
                    <m:sSub>
                      <m:sSubPr>
                        <m:ctrlPr>
                          <a:rPr lang="tr-TR" altLang="zh-TW" sz="2400" i="1">
                            <a:latin typeface="Cambria Math" panose="02040503050406030204" pitchFamily="18" charset="0"/>
                          </a:rPr>
                        </m:ctrlPr>
                      </m:sSubPr>
                      <m:e>
                        <m:r>
                          <a:rPr lang="tr-TR" altLang="zh-TW" sz="2400" i="1">
                            <a:latin typeface="Cambria Math" panose="02040503050406030204" pitchFamily="18" charset="0"/>
                          </a:rPr>
                          <m:t>𝑘</m:t>
                        </m:r>
                      </m:e>
                      <m:sub>
                        <m:r>
                          <a:rPr lang="tr-TR" altLang="zh-TW" sz="2400" b="0" i="1" smtClean="0">
                            <a:latin typeface="Cambria Math" panose="02040503050406030204" pitchFamily="18" charset="0"/>
                          </a:rPr>
                          <m:t>2</m:t>
                        </m:r>
                      </m:sub>
                    </m:sSub>
                    <m:r>
                      <a:rPr lang="tr-TR" altLang="zh-TW" sz="2400" b="0" i="1" smtClean="0">
                        <a:latin typeface="Cambria Math" panose="02040503050406030204" pitchFamily="18" charset="0"/>
                      </a:rPr>
                      <m:t>+</m:t>
                    </m:r>
                    <m:d>
                      <m:dPr>
                        <m:begChr m:val="["/>
                        <m:endChr m:val="]"/>
                        <m:ctrlPr>
                          <a:rPr lang="tr-TR" altLang="zh-TW" sz="2400" i="1">
                            <a:latin typeface="Cambria Math" panose="02040503050406030204" pitchFamily="18" charset="0"/>
                          </a:rPr>
                        </m:ctrlPr>
                      </m:dPr>
                      <m:e>
                        <m:eqArr>
                          <m:eqArrPr>
                            <m:ctrlPr>
                              <a:rPr lang="tr-TR" altLang="zh-TW" sz="2400" i="1">
                                <a:latin typeface="Cambria Math" panose="02040503050406030204" pitchFamily="18" charset="0"/>
                              </a:rPr>
                            </m:ctrlPr>
                          </m:eqArrPr>
                          <m:e>
                            <m:r>
                              <a:rPr lang="tr-TR" altLang="zh-TW" sz="2400" b="0" i="1" smtClean="0">
                                <a:latin typeface="Cambria Math" panose="02040503050406030204" pitchFamily="18" charset="0"/>
                              </a:rPr>
                              <m:t>2</m:t>
                            </m:r>
                          </m:e>
                          <m:e>
                            <m:r>
                              <a:rPr lang="tr-TR" altLang="zh-TW" sz="2400" b="0" i="1" smtClean="0">
                                <a:latin typeface="Cambria Math" panose="02040503050406030204" pitchFamily="18" charset="0"/>
                              </a:rPr>
                              <m:t>1</m:t>
                            </m:r>
                          </m:e>
                          <m:e>
                            <m:r>
                              <a:rPr lang="tr-TR" altLang="zh-TW" sz="2400" b="0" i="1" smtClean="0">
                                <a:latin typeface="Cambria Math" panose="02040503050406030204" pitchFamily="18" charset="0"/>
                              </a:rPr>
                              <m:t>3</m:t>
                            </m:r>
                          </m:e>
                        </m:eqArr>
                      </m:e>
                    </m:d>
                    <m:sSub>
                      <m:sSubPr>
                        <m:ctrlPr>
                          <a:rPr lang="tr-TR" altLang="zh-TW" sz="2400" i="1">
                            <a:latin typeface="Cambria Math" panose="02040503050406030204" pitchFamily="18" charset="0"/>
                          </a:rPr>
                        </m:ctrlPr>
                      </m:sSubPr>
                      <m:e>
                        <m:r>
                          <a:rPr lang="tr-TR" altLang="zh-TW" sz="2400" i="1">
                            <a:latin typeface="Cambria Math" panose="02040503050406030204" pitchFamily="18" charset="0"/>
                          </a:rPr>
                          <m:t>𝑘</m:t>
                        </m:r>
                      </m:e>
                      <m:sub>
                        <m:r>
                          <a:rPr lang="tr-TR" altLang="zh-TW" sz="2400" b="0" i="1" smtClean="0">
                            <a:latin typeface="Cambria Math" panose="02040503050406030204" pitchFamily="18" charset="0"/>
                          </a:rPr>
                          <m:t>3</m:t>
                        </m:r>
                      </m:sub>
                    </m:sSub>
                    <m:r>
                      <a:rPr lang="tr-TR" altLang="zh-TW" sz="2400" b="0" i="1" smtClean="0">
                        <a:latin typeface="Cambria Math" panose="02040503050406030204" pitchFamily="18" charset="0"/>
                      </a:rPr>
                      <m:t>=</m:t>
                    </m:r>
                    <m:d>
                      <m:dPr>
                        <m:begChr m:val="["/>
                        <m:endChr m:val="]"/>
                        <m:ctrlPr>
                          <a:rPr lang="tr-TR" altLang="zh-TW" sz="2400" i="1">
                            <a:latin typeface="Cambria Math" panose="02040503050406030204" pitchFamily="18" charset="0"/>
                          </a:rPr>
                        </m:ctrlPr>
                      </m:dPr>
                      <m:e>
                        <m:eqArr>
                          <m:eqArrPr>
                            <m:ctrlPr>
                              <a:rPr lang="tr-TR" altLang="zh-TW" sz="2400" i="1">
                                <a:latin typeface="Cambria Math" panose="02040503050406030204" pitchFamily="18" charset="0"/>
                              </a:rPr>
                            </m:ctrlPr>
                          </m:eqArrPr>
                          <m:e>
                            <m:r>
                              <a:rPr lang="tr-TR" altLang="zh-TW" sz="2400" i="1">
                                <a:latin typeface="Cambria Math" panose="02040503050406030204" pitchFamily="18" charset="0"/>
                              </a:rPr>
                              <m:t>𝑥</m:t>
                            </m:r>
                          </m:e>
                          <m:e>
                            <m:r>
                              <a:rPr lang="tr-TR" altLang="zh-TW" sz="2400" i="1">
                                <a:latin typeface="Cambria Math" panose="02040503050406030204" pitchFamily="18" charset="0"/>
                              </a:rPr>
                              <m:t>𝑦</m:t>
                            </m:r>
                          </m:e>
                          <m:e>
                            <m:r>
                              <a:rPr lang="tr-TR" altLang="zh-TW" sz="2400" i="1">
                                <a:latin typeface="Cambria Math" panose="02040503050406030204" pitchFamily="18" charset="0"/>
                              </a:rPr>
                              <m:t>𝑧</m:t>
                            </m:r>
                          </m:e>
                        </m:eqArr>
                      </m:e>
                    </m:d>
                  </m:oMath>
                </a14:m>
                <a:endParaRPr lang="tr-TR" altLang="zh-TW" sz="2400" dirty="0" smtClean="0"/>
              </a:p>
              <a:p>
                <a:pPr eaLnBrk="1" hangingPunct="1">
                  <a:lnSpc>
                    <a:spcPct val="80000"/>
                  </a:lnSpc>
                </a:pPr>
                <a14:m>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tr-TR" altLang="zh-TW" sz="2400" b="0" i="1" smtClean="0">
                                <a:latin typeface="Cambria Math" panose="02040503050406030204" pitchFamily="18" charset="0"/>
                              </a:rPr>
                            </m:ctrlPr>
                          </m:eqArrPr>
                          <m:e>
                            <m:r>
                              <a:rPr lang="tr-TR" altLang="zh-TW" sz="2400" b="0" i="1" smtClean="0">
                                <a:latin typeface="Cambria Math" panose="02040503050406030204" pitchFamily="18" charset="0"/>
                              </a:rPr>
                              <m:t>1   1   2</m:t>
                            </m:r>
                          </m:e>
                          <m:e>
                            <m:r>
                              <a:rPr lang="tr-TR" altLang="zh-TW" sz="2400" b="0" i="1" smtClean="0">
                                <a:latin typeface="Cambria Math" panose="02040503050406030204" pitchFamily="18" charset="0"/>
                              </a:rPr>
                              <m:t>1   0   1</m:t>
                            </m:r>
                          </m:e>
                          <m:e>
                            <m:r>
                              <a:rPr lang="tr-TR" altLang="zh-TW" sz="2400" b="0" i="1" smtClean="0">
                                <a:latin typeface="Cambria Math" panose="02040503050406030204" pitchFamily="18" charset="0"/>
                              </a:rPr>
                              <m:t>2   1   3</m:t>
                            </m:r>
                          </m:e>
                        </m:eqArr>
                      </m:e>
                    </m:d>
                    <m:d>
                      <m:dPr>
                        <m:begChr m:val="["/>
                        <m:endChr m:val="]"/>
                        <m:ctrlPr>
                          <a:rPr lang="en-US" altLang="zh-TW" sz="2400" i="1" smtClean="0">
                            <a:latin typeface="Cambria Math" panose="02040503050406030204" pitchFamily="18" charset="0"/>
                          </a:rPr>
                        </m:ctrlPr>
                      </m:dPr>
                      <m:e>
                        <m:eqArr>
                          <m:eqArrPr>
                            <m:ctrlPr>
                              <a:rPr lang="tr-TR" altLang="zh-TW" sz="2400" i="1">
                                <a:latin typeface="Cambria Math" panose="02040503050406030204" pitchFamily="18" charset="0"/>
                              </a:rPr>
                            </m:ctrlPr>
                          </m:eqArrPr>
                          <m:e>
                            <m:sSub>
                              <m:sSubPr>
                                <m:ctrlPr>
                                  <a:rPr lang="tr-TR" altLang="zh-TW" sz="2400" i="1">
                                    <a:latin typeface="Cambria Math" panose="02040503050406030204" pitchFamily="18" charset="0"/>
                                  </a:rPr>
                                </m:ctrlPr>
                              </m:sSubPr>
                              <m:e>
                                <m:r>
                                  <a:rPr lang="tr-TR" altLang="zh-TW" sz="2400" i="1">
                                    <a:latin typeface="Cambria Math" panose="02040503050406030204" pitchFamily="18" charset="0"/>
                                  </a:rPr>
                                  <m:t>𝑘</m:t>
                                </m:r>
                              </m:e>
                              <m:sub>
                                <m:r>
                                  <a:rPr lang="tr-TR" altLang="zh-TW" sz="2400" i="1">
                                    <a:latin typeface="Cambria Math" panose="02040503050406030204" pitchFamily="18" charset="0"/>
                                  </a:rPr>
                                  <m:t>1</m:t>
                                </m:r>
                              </m:sub>
                            </m:sSub>
                          </m:e>
                          <m:e>
                            <m:sSub>
                              <m:sSubPr>
                                <m:ctrlPr>
                                  <a:rPr lang="tr-TR" altLang="zh-TW" sz="2400" i="1">
                                    <a:latin typeface="Cambria Math" panose="02040503050406030204" pitchFamily="18" charset="0"/>
                                  </a:rPr>
                                </m:ctrlPr>
                              </m:sSubPr>
                              <m:e>
                                <m:r>
                                  <a:rPr lang="tr-TR" altLang="zh-TW" sz="2400" i="1">
                                    <a:latin typeface="Cambria Math" panose="02040503050406030204" pitchFamily="18" charset="0"/>
                                  </a:rPr>
                                  <m:t>𝑘</m:t>
                                </m:r>
                              </m:e>
                              <m:sub>
                                <m:r>
                                  <a:rPr lang="tr-TR" altLang="zh-TW" sz="2400" b="0" i="1" smtClean="0">
                                    <a:latin typeface="Cambria Math" panose="02040503050406030204" pitchFamily="18" charset="0"/>
                                  </a:rPr>
                                  <m:t>2</m:t>
                                </m:r>
                              </m:sub>
                            </m:sSub>
                          </m:e>
                          <m:e>
                            <m:sSub>
                              <m:sSubPr>
                                <m:ctrlPr>
                                  <a:rPr lang="tr-TR" altLang="zh-TW" sz="2400" i="1">
                                    <a:latin typeface="Cambria Math" panose="02040503050406030204" pitchFamily="18" charset="0"/>
                                  </a:rPr>
                                </m:ctrlPr>
                              </m:sSubPr>
                              <m:e>
                                <m:r>
                                  <a:rPr lang="tr-TR" altLang="zh-TW" sz="2400" i="1">
                                    <a:latin typeface="Cambria Math" panose="02040503050406030204" pitchFamily="18" charset="0"/>
                                  </a:rPr>
                                  <m:t>𝑘</m:t>
                                </m:r>
                              </m:e>
                              <m:sub>
                                <m:r>
                                  <a:rPr lang="tr-TR" altLang="zh-TW" sz="2400" b="0" i="1" smtClean="0">
                                    <a:latin typeface="Cambria Math" panose="02040503050406030204" pitchFamily="18" charset="0"/>
                                  </a:rPr>
                                  <m:t>3</m:t>
                                </m:r>
                              </m:sub>
                            </m:sSub>
                          </m:e>
                        </m:eqArr>
                      </m:e>
                    </m:d>
                    <m:r>
                      <a:rPr lang="tr-TR" altLang="zh-TW" sz="2400" b="0" i="1" smtClean="0">
                        <a:latin typeface="Cambria Math" panose="02040503050406030204" pitchFamily="18" charset="0"/>
                      </a:rPr>
                      <m:t>=</m:t>
                    </m:r>
                    <m:d>
                      <m:dPr>
                        <m:begChr m:val="["/>
                        <m:endChr m:val="]"/>
                        <m:ctrlPr>
                          <a:rPr lang="tr-TR" altLang="zh-TW" sz="2400" i="1">
                            <a:latin typeface="Cambria Math" panose="02040503050406030204" pitchFamily="18" charset="0"/>
                          </a:rPr>
                        </m:ctrlPr>
                      </m:dPr>
                      <m:e>
                        <m:eqArr>
                          <m:eqArrPr>
                            <m:ctrlPr>
                              <a:rPr lang="tr-TR" altLang="zh-TW" sz="2400" i="1">
                                <a:latin typeface="Cambria Math" panose="02040503050406030204" pitchFamily="18" charset="0"/>
                              </a:rPr>
                            </m:ctrlPr>
                          </m:eqArrPr>
                          <m:e>
                            <m:r>
                              <a:rPr lang="tr-TR" altLang="zh-TW" sz="2400" i="1">
                                <a:latin typeface="Cambria Math" panose="02040503050406030204" pitchFamily="18" charset="0"/>
                              </a:rPr>
                              <m:t>𝑥</m:t>
                            </m:r>
                          </m:e>
                          <m:e>
                            <m:r>
                              <a:rPr lang="tr-TR" altLang="zh-TW" sz="2400" i="1">
                                <a:latin typeface="Cambria Math" panose="02040503050406030204" pitchFamily="18" charset="0"/>
                              </a:rPr>
                              <m:t>𝑦</m:t>
                            </m:r>
                          </m:e>
                          <m:e>
                            <m:r>
                              <a:rPr lang="tr-TR" altLang="zh-TW" sz="2400" i="1">
                                <a:latin typeface="Cambria Math" panose="02040503050406030204" pitchFamily="18" charset="0"/>
                              </a:rPr>
                              <m:t>𝑧</m:t>
                            </m:r>
                          </m:e>
                        </m:eqArr>
                      </m:e>
                    </m:d>
                  </m:oMath>
                </a14:m>
                <a:endParaRPr lang="tr-TR" altLang="zh-TW" sz="2400" dirty="0" smtClean="0"/>
              </a:p>
              <a:p>
                <a:pPr eaLnBrk="1" hangingPunct="1">
                  <a:lnSpc>
                    <a:spcPct val="80000"/>
                  </a:lnSpc>
                </a:pPr>
                <a:r>
                  <a:rPr lang="tr-TR" altLang="zh-TW" sz="2400" dirty="0" smtClean="0"/>
                  <a:t>RR</a:t>
                </a:r>
                <a14:m>
                  <m:oMath xmlns:m="http://schemas.openxmlformats.org/officeDocument/2006/math">
                    <m:d>
                      <m:dPr>
                        <m:begChr m:val="["/>
                        <m:endChr m:val="]"/>
                        <m:ctrlPr>
                          <a:rPr lang="tr-TR" altLang="zh-TW" sz="2400" i="1" dirty="0">
                            <a:latin typeface="Cambria Math" panose="02040503050406030204" pitchFamily="18" charset="0"/>
                          </a:rPr>
                        </m:ctrlPr>
                      </m:dPr>
                      <m:e>
                        <m:eqArr>
                          <m:eqArrPr>
                            <m:ctrlPr>
                              <a:rPr lang="tr-TR" altLang="zh-TW" sz="2400" i="1" dirty="0">
                                <a:latin typeface="Cambria Math" panose="02040503050406030204" pitchFamily="18" charset="0"/>
                              </a:rPr>
                            </m:ctrlPr>
                          </m:eqArrPr>
                          <m:e>
                            <m:eqArr>
                              <m:eqArrPr>
                                <m:ctrlPr>
                                  <a:rPr lang="tr-TR" altLang="zh-TW" sz="2400" i="1" dirty="0">
                                    <a:latin typeface="Cambria Math" panose="02040503050406030204" pitchFamily="18" charset="0"/>
                                  </a:rPr>
                                </m:ctrlPr>
                              </m:eqArrPr>
                              <m:e>
                                <m:r>
                                  <a:rPr lang="tr-TR" altLang="zh-TW" sz="2400" i="1" dirty="0">
                                    <a:latin typeface="Cambria Math" panose="02040503050406030204" pitchFamily="18" charset="0"/>
                                  </a:rPr>
                                  <m:t>1      1     2            </m:t>
                                </m:r>
                                <m:r>
                                  <a:rPr lang="tr-TR" altLang="zh-TW" sz="2400" i="1" dirty="0">
                                    <a:latin typeface="Cambria Math" panose="02040503050406030204" pitchFamily="18" charset="0"/>
                                  </a:rPr>
                                  <m:t>𝑥</m:t>
                                </m:r>
                              </m:e>
                              <m:e>
                                <m:r>
                                  <a:rPr lang="tr-TR" altLang="zh-TW" sz="2400" i="1" dirty="0">
                                    <a:latin typeface="Cambria Math" panose="02040503050406030204" pitchFamily="18" charset="0"/>
                                  </a:rPr>
                                  <m:t>0 −1 −1    </m:t>
                                </m:r>
                                <m:r>
                                  <a:rPr lang="tr-TR" altLang="zh-TW" sz="2400" i="1" dirty="0">
                                    <a:latin typeface="Cambria Math" panose="02040503050406030204" pitchFamily="18" charset="0"/>
                                  </a:rPr>
                                  <m:t>𝑦</m:t>
                                </m:r>
                                <m:r>
                                  <a:rPr lang="tr-TR" altLang="zh-TW" sz="2400" i="1" dirty="0">
                                    <a:latin typeface="Cambria Math" panose="02040503050406030204" pitchFamily="18" charset="0"/>
                                  </a:rPr>
                                  <m:t>−</m:t>
                                </m:r>
                                <m:r>
                                  <a:rPr lang="tr-TR" altLang="zh-TW" sz="2400" i="1" dirty="0">
                                    <a:latin typeface="Cambria Math" panose="02040503050406030204" pitchFamily="18" charset="0"/>
                                  </a:rPr>
                                  <m:t>𝑥</m:t>
                                </m:r>
                              </m:e>
                            </m:eqArr>
                          </m:e>
                          <m:e>
                            <m:r>
                              <a:rPr lang="tr-TR" altLang="zh-TW" sz="2400" i="1" dirty="0">
                                <a:latin typeface="Cambria Math" panose="02040503050406030204" pitchFamily="18" charset="0"/>
                              </a:rPr>
                              <m:t>0 −1 −1   </m:t>
                            </m:r>
                            <m:r>
                              <a:rPr lang="tr-TR" altLang="zh-TW" sz="2400" i="1" dirty="0">
                                <a:latin typeface="Cambria Math" panose="02040503050406030204" pitchFamily="18" charset="0"/>
                              </a:rPr>
                              <m:t>𝑧</m:t>
                            </m:r>
                            <m:r>
                              <a:rPr lang="tr-TR" altLang="zh-TW" sz="2400" i="1" dirty="0">
                                <a:latin typeface="Cambria Math" panose="02040503050406030204" pitchFamily="18" charset="0"/>
                              </a:rPr>
                              <m:t>−2</m:t>
                            </m:r>
                            <m:r>
                              <a:rPr lang="tr-TR" altLang="zh-TW" sz="2400" i="1" dirty="0">
                                <a:latin typeface="Cambria Math" panose="02040503050406030204" pitchFamily="18" charset="0"/>
                              </a:rPr>
                              <m:t>𝑥</m:t>
                            </m:r>
                          </m:e>
                        </m:eqArr>
                        <m:r>
                          <a:rPr lang="tr-TR" altLang="zh-TW" sz="2400" i="1" dirty="0">
                            <a:latin typeface="Cambria Math" panose="02040503050406030204" pitchFamily="18" charset="0"/>
                          </a:rPr>
                          <m:t> </m:t>
                        </m:r>
                      </m:e>
                    </m:d>
                  </m:oMath>
                </a14:m>
                <a:r>
                  <a:rPr lang="tr-TR" altLang="zh-TW" sz="2400" dirty="0"/>
                  <a:t> =&gt;  </a:t>
                </a:r>
                <a14:m>
                  <m:oMath xmlns:m="http://schemas.openxmlformats.org/officeDocument/2006/math">
                    <m:d>
                      <m:dPr>
                        <m:begChr m:val="["/>
                        <m:endChr m:val="]"/>
                        <m:ctrlPr>
                          <a:rPr lang="tr-TR" altLang="zh-TW" sz="2400" i="1" dirty="0">
                            <a:latin typeface="Cambria Math" panose="02040503050406030204" pitchFamily="18" charset="0"/>
                          </a:rPr>
                        </m:ctrlPr>
                      </m:dPr>
                      <m:e>
                        <m:eqArr>
                          <m:eqArrPr>
                            <m:ctrlPr>
                              <a:rPr lang="tr-TR" altLang="zh-TW" sz="2400" i="1" dirty="0">
                                <a:latin typeface="Cambria Math" panose="02040503050406030204" pitchFamily="18" charset="0"/>
                              </a:rPr>
                            </m:ctrlPr>
                          </m:eqArrPr>
                          <m:e>
                            <m:eqArr>
                              <m:eqArrPr>
                                <m:ctrlPr>
                                  <a:rPr lang="tr-TR" altLang="zh-TW" sz="2400" i="1" dirty="0">
                                    <a:latin typeface="Cambria Math" panose="02040503050406030204" pitchFamily="18" charset="0"/>
                                  </a:rPr>
                                </m:ctrlPr>
                              </m:eqArrPr>
                              <m:e>
                                <m:r>
                                  <a:rPr lang="tr-TR" altLang="zh-TW" sz="2400" i="1" dirty="0">
                                    <a:latin typeface="Cambria Math" panose="02040503050406030204" pitchFamily="18" charset="0"/>
                                  </a:rPr>
                                  <m:t>1      1     2    </m:t>
                                </m:r>
                                <m:r>
                                  <a:rPr lang="tr-TR" altLang="zh-TW" sz="2400" b="0" i="1" dirty="0" smtClean="0">
                                    <a:latin typeface="Cambria Math" panose="02040503050406030204" pitchFamily="18" charset="0"/>
                                  </a:rPr>
                                  <m:t>       </m:t>
                                </m:r>
                                <m:r>
                                  <a:rPr lang="tr-TR" altLang="zh-TW" sz="2400" i="1" dirty="0">
                                    <a:latin typeface="Cambria Math" panose="02040503050406030204" pitchFamily="18" charset="0"/>
                                  </a:rPr>
                                  <m:t>        </m:t>
                                </m:r>
                                <m:r>
                                  <a:rPr lang="tr-TR" altLang="zh-TW" sz="2400" i="1" dirty="0">
                                    <a:latin typeface="Cambria Math" panose="02040503050406030204" pitchFamily="18" charset="0"/>
                                  </a:rPr>
                                  <m:t>𝑥</m:t>
                                </m:r>
                              </m:e>
                              <m:e>
                                <m:r>
                                  <a:rPr lang="tr-TR" altLang="zh-TW" sz="2400" i="1" dirty="0">
                                    <a:latin typeface="Cambria Math" panose="02040503050406030204" pitchFamily="18" charset="0"/>
                                  </a:rPr>
                                  <m:t>0</m:t>
                                </m:r>
                                <m:r>
                                  <a:rPr lang="tr-TR" altLang="zh-TW" sz="2400" b="0" i="1" dirty="0" smtClean="0">
                                    <a:latin typeface="Cambria Math" panose="02040503050406030204" pitchFamily="18" charset="0"/>
                                  </a:rPr>
                                  <m:t>     </m:t>
                                </m:r>
                                <m:r>
                                  <a:rPr lang="tr-TR" altLang="zh-TW" sz="2400" i="1" dirty="0">
                                    <a:latin typeface="Cambria Math" panose="02040503050406030204" pitchFamily="18" charset="0"/>
                                  </a:rPr>
                                  <m:t> 1 </m:t>
                                </m:r>
                                <m:r>
                                  <a:rPr lang="tr-TR" altLang="zh-TW" sz="2400" b="0" i="1" dirty="0" smtClean="0">
                                    <a:latin typeface="Cambria Math" panose="02040503050406030204" pitchFamily="18" charset="0"/>
                                  </a:rPr>
                                  <m:t>    </m:t>
                                </m:r>
                                <m:r>
                                  <a:rPr lang="tr-TR" altLang="zh-TW" sz="2400" i="1" dirty="0">
                                    <a:latin typeface="Cambria Math" panose="02040503050406030204" pitchFamily="18" charset="0"/>
                                  </a:rPr>
                                  <m:t>1  </m:t>
                                </m:r>
                                <m:r>
                                  <a:rPr lang="tr-TR" altLang="zh-TW" sz="2400" b="0" i="1" dirty="0" smtClean="0">
                                    <a:latin typeface="Cambria Math" panose="02040503050406030204" pitchFamily="18" charset="0"/>
                                  </a:rPr>
                                  <m:t>       </m:t>
                                </m:r>
                                <m:r>
                                  <a:rPr lang="tr-TR" altLang="zh-TW" sz="2400" i="1" dirty="0">
                                    <a:latin typeface="Cambria Math" panose="02040503050406030204" pitchFamily="18" charset="0"/>
                                  </a:rPr>
                                  <m:t>  </m:t>
                                </m:r>
                                <m:r>
                                  <a:rPr lang="tr-TR" altLang="zh-TW" sz="2400" b="0" i="1" dirty="0" smtClean="0">
                                    <a:latin typeface="Cambria Math" panose="02040503050406030204" pitchFamily="18" charset="0"/>
                                  </a:rPr>
                                  <m:t>𝑥</m:t>
                                </m:r>
                                <m:r>
                                  <a:rPr lang="tr-TR" altLang="zh-TW" sz="2400" i="1" dirty="0">
                                    <a:latin typeface="Cambria Math" panose="02040503050406030204" pitchFamily="18" charset="0"/>
                                  </a:rPr>
                                  <m:t>−</m:t>
                                </m:r>
                                <m:r>
                                  <a:rPr lang="tr-TR" altLang="zh-TW" sz="2400" b="0" i="1" dirty="0" smtClean="0">
                                    <a:latin typeface="Cambria Math" panose="02040503050406030204" pitchFamily="18" charset="0"/>
                                  </a:rPr>
                                  <m:t>𝑦</m:t>
                                </m:r>
                              </m:e>
                            </m:eqArr>
                          </m:e>
                          <m:e>
                            <m:r>
                              <a:rPr lang="tr-TR" altLang="zh-TW" sz="2400" i="1" dirty="0">
                                <a:latin typeface="Cambria Math" panose="02040503050406030204" pitchFamily="18" charset="0"/>
                              </a:rPr>
                              <m:t>0 </m:t>
                            </m:r>
                            <m:r>
                              <a:rPr lang="tr-TR" altLang="zh-TW" sz="2400" b="0" i="1" dirty="0" smtClean="0">
                                <a:latin typeface="Cambria Math" panose="02040503050406030204" pitchFamily="18" charset="0"/>
                              </a:rPr>
                              <m:t>     0</m:t>
                            </m:r>
                            <m:r>
                              <a:rPr lang="tr-TR" altLang="zh-TW" sz="2400" i="1" dirty="0">
                                <a:latin typeface="Cambria Math" panose="02040503050406030204" pitchFamily="18" charset="0"/>
                              </a:rPr>
                              <m:t> </m:t>
                            </m:r>
                            <m:r>
                              <a:rPr lang="tr-TR" altLang="zh-TW" sz="2400" b="0" i="1" dirty="0" smtClean="0">
                                <a:latin typeface="Cambria Math" panose="02040503050406030204" pitchFamily="18" charset="0"/>
                              </a:rPr>
                              <m:t>     0</m:t>
                            </m:r>
                            <m:r>
                              <a:rPr lang="tr-TR" altLang="zh-TW" sz="2400" i="1" dirty="0">
                                <a:latin typeface="Cambria Math" panose="02040503050406030204" pitchFamily="18" charset="0"/>
                              </a:rPr>
                              <m:t>   </m:t>
                            </m:r>
                            <m:r>
                              <a:rPr lang="tr-TR" altLang="zh-TW" sz="2400" i="1" dirty="0">
                                <a:latin typeface="Cambria Math" panose="02040503050406030204" pitchFamily="18" charset="0"/>
                              </a:rPr>
                              <m:t>𝑧</m:t>
                            </m:r>
                            <m:r>
                              <a:rPr lang="tr-TR" altLang="zh-TW" sz="2400" b="0" i="1" dirty="0" smtClean="0">
                                <a:latin typeface="Cambria Math" panose="02040503050406030204" pitchFamily="18" charset="0"/>
                              </a:rPr>
                              <m:t>−</m:t>
                            </m:r>
                            <m:r>
                              <a:rPr lang="tr-TR" altLang="zh-TW" sz="2400" b="0" i="1" dirty="0" smtClean="0">
                                <a:latin typeface="Cambria Math" panose="02040503050406030204" pitchFamily="18" charset="0"/>
                              </a:rPr>
                              <m:t>𝑦</m:t>
                            </m:r>
                            <m:r>
                              <a:rPr lang="tr-TR" altLang="zh-TW" sz="2400" i="1" dirty="0">
                                <a:latin typeface="Cambria Math" panose="02040503050406030204" pitchFamily="18" charset="0"/>
                              </a:rPr>
                              <m:t>−</m:t>
                            </m:r>
                            <m:r>
                              <a:rPr lang="tr-TR" altLang="zh-TW" sz="2400" i="1" dirty="0">
                                <a:latin typeface="Cambria Math" panose="02040503050406030204" pitchFamily="18" charset="0"/>
                              </a:rPr>
                              <m:t>𝑥</m:t>
                            </m:r>
                          </m:e>
                        </m:eqArr>
                        <m:r>
                          <a:rPr lang="tr-TR" altLang="zh-TW" sz="2400" i="1" dirty="0">
                            <a:latin typeface="Cambria Math" panose="02040503050406030204" pitchFamily="18" charset="0"/>
                          </a:rPr>
                          <m:t> </m:t>
                        </m:r>
                      </m:e>
                    </m:d>
                  </m:oMath>
                </a14:m>
                <a:endParaRPr lang="en-US" altLang="zh-TW" sz="2400" dirty="0" smtClean="0"/>
              </a:p>
            </p:txBody>
          </p:sp>
        </mc:Choice>
        <mc:Fallback xmlns="">
          <p:sp>
            <p:nvSpPr>
              <p:cNvPr id="74758" name="Rectangle 3"/>
              <p:cNvSpPr>
                <a:spLocks noGrp="1" noRot="1" noChangeAspect="1" noMove="1" noResize="1" noEditPoints="1" noAdjustHandles="1" noChangeArrowheads="1" noChangeShapeType="1" noTextEdit="1"/>
              </p:cNvSpPr>
              <p:nvPr>
                <p:ph type="body" idx="1"/>
              </p:nvPr>
            </p:nvSpPr>
            <p:spPr>
              <a:xfrm>
                <a:off x="381000" y="1219200"/>
                <a:ext cx="8534400" cy="4987925"/>
              </a:xfrm>
              <a:blipFill>
                <a:blip r:embed="rId3"/>
                <a:stretch>
                  <a:fillRect l="-286" t="-2445" r="-286"/>
                </a:stretch>
              </a:blipFill>
            </p:spPr>
            <p:txBody>
              <a:bodyPr/>
              <a:lstStyle/>
              <a:p>
                <a:r>
                  <a:rPr lang="tr-TR">
                    <a:noFill/>
                  </a:rPr>
                  <a:t> </a:t>
                </a:r>
              </a:p>
            </p:txBody>
          </p:sp>
        </mc:Fallback>
      </mc:AlternateContent>
      <p:cxnSp>
        <p:nvCxnSpPr>
          <p:cNvPr id="3" name="Straight Connector 2"/>
          <p:cNvCxnSpPr/>
          <p:nvPr/>
        </p:nvCxnSpPr>
        <p:spPr>
          <a:xfrm>
            <a:off x="2819400" y="5105400"/>
            <a:ext cx="0" cy="9144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019800" y="5105400"/>
            <a:ext cx="0" cy="9144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239000" y="4343400"/>
            <a:ext cx="533400" cy="142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945473" y="3644800"/>
            <a:ext cx="4147289" cy="923330"/>
          </a:xfrm>
          <a:prstGeom prst="rect">
            <a:avLst/>
          </a:prstGeom>
          <a:noFill/>
        </p:spPr>
        <p:txBody>
          <a:bodyPr wrap="square" rtlCol="0">
            <a:spAutoFit/>
          </a:bodyPr>
          <a:lstStyle/>
          <a:p>
            <a:r>
              <a:rPr lang="tr-TR" dirty="0" smtClean="0"/>
              <a:t>No, </a:t>
            </a:r>
            <a:r>
              <a:rPr lang="tr-TR" dirty="0" err="1" smtClean="0"/>
              <a:t>they</a:t>
            </a:r>
            <a:r>
              <a:rPr lang="tr-TR" dirty="0" smtClean="0"/>
              <a:t> </a:t>
            </a:r>
            <a:r>
              <a:rPr lang="tr-TR" dirty="0" err="1" smtClean="0"/>
              <a:t>span</a:t>
            </a:r>
            <a:r>
              <a:rPr lang="tr-TR" dirty="0" smtClean="0"/>
              <a:t> </a:t>
            </a:r>
            <a:r>
              <a:rPr lang="tr-TR" dirty="0" err="1" smtClean="0"/>
              <a:t>the</a:t>
            </a:r>
            <a:r>
              <a:rPr lang="tr-TR" dirty="0" smtClean="0"/>
              <a:t> </a:t>
            </a:r>
            <a:r>
              <a:rPr lang="tr-TR" dirty="0" err="1" smtClean="0"/>
              <a:t>plane</a:t>
            </a:r>
            <a:r>
              <a:rPr lang="tr-TR" dirty="0" smtClean="0"/>
              <a:t> </a:t>
            </a:r>
            <a:r>
              <a:rPr lang="tr-TR" dirty="0" err="1" smtClean="0"/>
              <a:t>given</a:t>
            </a:r>
            <a:r>
              <a:rPr lang="tr-TR" dirty="0" smtClean="0"/>
              <a:t> </a:t>
            </a:r>
            <a:r>
              <a:rPr lang="tr-TR" dirty="0" err="1" smtClean="0"/>
              <a:t>by</a:t>
            </a:r>
            <a:r>
              <a:rPr lang="tr-TR" dirty="0" smtClean="0"/>
              <a:t> </a:t>
            </a:r>
            <a:r>
              <a:rPr lang="tr-TR" dirty="0" err="1" smtClean="0"/>
              <a:t>this</a:t>
            </a:r>
            <a:r>
              <a:rPr lang="tr-TR" dirty="0" smtClean="0"/>
              <a:t> </a:t>
            </a:r>
            <a:r>
              <a:rPr lang="tr-TR" dirty="0" err="1" smtClean="0"/>
              <a:t>constraint</a:t>
            </a:r>
            <a:r>
              <a:rPr lang="tr-TR" dirty="0" smtClean="0"/>
              <a:t>. </a:t>
            </a:r>
            <a:r>
              <a:rPr lang="tr-TR" dirty="0" err="1" smtClean="0"/>
              <a:t>Outside</a:t>
            </a:r>
            <a:r>
              <a:rPr lang="tr-TR" dirty="0" smtClean="0"/>
              <a:t> of </a:t>
            </a:r>
            <a:r>
              <a:rPr lang="tr-TR" dirty="0" err="1" smtClean="0"/>
              <a:t>the</a:t>
            </a:r>
            <a:r>
              <a:rPr lang="tr-TR" dirty="0" smtClean="0"/>
              <a:t> </a:t>
            </a:r>
            <a:r>
              <a:rPr lang="tr-TR" dirty="0" err="1" smtClean="0"/>
              <a:t>plane</a:t>
            </a:r>
            <a:r>
              <a:rPr lang="tr-TR" dirty="0" smtClean="0"/>
              <a:t> </a:t>
            </a:r>
            <a:r>
              <a:rPr lang="tr-TR" dirty="0" err="1" smtClean="0"/>
              <a:t>there</a:t>
            </a:r>
            <a:endParaRPr lang="tr-TR" dirty="0" smtClean="0"/>
          </a:p>
          <a:p>
            <a:r>
              <a:rPr lang="tr-TR" dirty="0"/>
              <a:t>i</a:t>
            </a:r>
            <a:r>
              <a:rPr lang="tr-TR" dirty="0" smtClean="0"/>
              <a:t>s </a:t>
            </a:r>
            <a:r>
              <a:rPr lang="tr-TR" dirty="0" err="1" smtClean="0"/>
              <a:t>no</a:t>
            </a:r>
            <a:r>
              <a:rPr lang="tr-TR" dirty="0" smtClean="0"/>
              <a:t> </a:t>
            </a:r>
            <a:r>
              <a:rPr lang="tr-TR" dirty="0" err="1" smtClean="0"/>
              <a:t>solution</a:t>
            </a:r>
            <a:r>
              <a:rPr lang="tr-TR" dirty="0" smtClean="0"/>
              <a:t>.</a:t>
            </a:r>
            <a:endParaRPr lang="tr-T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BE86397D-D3BD-43EA-B48E-22B244C78404}"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7680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28B747B2-CE27-47A2-BAE3-BF52BAB4FD2A}" type="slidenum">
              <a:rPr kumimoji="0" lang="en-US" altLang="zh-TW" sz="1200">
                <a:latin typeface="Garamond" panose="02020404030301010803" pitchFamily="18" charset="0"/>
              </a:rPr>
              <a:pPr>
                <a:spcBef>
                  <a:spcPct val="0"/>
                </a:spcBef>
                <a:buClrTx/>
                <a:buSzTx/>
                <a:buFontTx/>
                <a:buNone/>
              </a:pPr>
              <a:t>37</a:t>
            </a:fld>
            <a:endParaRPr kumimoji="0" lang="en-US" altLang="zh-TW" sz="1200">
              <a:latin typeface="Garamond" panose="02020404030301010803" pitchFamily="18" charset="0"/>
            </a:endParaRPr>
          </a:p>
        </p:txBody>
      </p:sp>
      <p:sp>
        <p:nvSpPr>
          <p:cNvPr id="76805" name="Rectangle 2"/>
          <p:cNvSpPr>
            <a:spLocks noGrp="1" noChangeArrowheads="1"/>
          </p:cNvSpPr>
          <p:nvPr>
            <p:ph type="title"/>
          </p:nvPr>
        </p:nvSpPr>
        <p:spPr/>
        <p:txBody>
          <a:bodyPr/>
          <a:lstStyle/>
          <a:p>
            <a:pPr eaLnBrk="1" hangingPunct="1"/>
            <a:r>
              <a:rPr lang="en-US" altLang="zh-TW" smtClean="0"/>
              <a:t>Theorem 5.2.4</a:t>
            </a:r>
          </a:p>
        </p:txBody>
      </p:sp>
      <p:sp>
        <p:nvSpPr>
          <p:cNvPr id="76806" name="Rectangle 3"/>
          <p:cNvSpPr>
            <a:spLocks noGrp="1" noChangeArrowheads="1"/>
          </p:cNvSpPr>
          <p:nvPr>
            <p:ph type="body" idx="1"/>
          </p:nvPr>
        </p:nvSpPr>
        <p:spPr>
          <a:xfrm>
            <a:off x="457200" y="1524000"/>
            <a:ext cx="8229600" cy="4606925"/>
          </a:xfrm>
        </p:spPr>
        <p:txBody>
          <a:bodyPr/>
          <a:lstStyle/>
          <a:p>
            <a:pPr eaLnBrk="1" hangingPunct="1"/>
            <a:r>
              <a:rPr lang="en-US" altLang="zh-TW" dirty="0" smtClean="0"/>
              <a:t>If </a:t>
            </a:r>
            <a:r>
              <a:rPr lang="en-US" altLang="zh-TW" i="1" dirty="0" smtClean="0"/>
              <a:t>S</a:t>
            </a:r>
            <a:r>
              <a:rPr lang="en-US" altLang="zh-TW" dirty="0" smtClean="0"/>
              <a:t> = {</a:t>
            </a:r>
            <a:r>
              <a:rPr lang="en-US" altLang="zh-TW" b="1" dirty="0" smtClean="0"/>
              <a:t>v</a:t>
            </a:r>
            <a:r>
              <a:rPr lang="en-US" altLang="zh-TW" baseline="-25000" dirty="0" smtClean="0"/>
              <a:t>1</a:t>
            </a:r>
            <a:r>
              <a:rPr lang="en-US" altLang="zh-TW" dirty="0" smtClean="0"/>
              <a:t>, </a:t>
            </a:r>
            <a:r>
              <a:rPr lang="en-US" altLang="zh-TW" b="1" dirty="0" smtClean="0"/>
              <a:t>v</a:t>
            </a:r>
            <a:r>
              <a:rPr lang="en-US" altLang="zh-TW" baseline="-25000" dirty="0" smtClean="0"/>
              <a:t>2</a:t>
            </a:r>
            <a:r>
              <a:rPr lang="en-US" altLang="zh-TW" dirty="0" smtClean="0"/>
              <a:t>, …, </a:t>
            </a:r>
            <a:r>
              <a:rPr lang="en-US" altLang="zh-TW" b="1" dirty="0" err="1" smtClean="0"/>
              <a:t>v</a:t>
            </a:r>
            <a:r>
              <a:rPr lang="en-US" altLang="zh-TW" i="1" baseline="-25000" dirty="0" err="1" smtClean="0"/>
              <a:t>r</a:t>
            </a:r>
            <a:r>
              <a:rPr lang="en-US" altLang="zh-TW" dirty="0" smtClean="0"/>
              <a:t>} and </a:t>
            </a:r>
            <a:r>
              <a:rPr lang="en-US" altLang="zh-TW" i="1" dirty="0" smtClean="0"/>
              <a:t>S</a:t>
            </a:r>
            <a:r>
              <a:rPr lang="en-US" altLang="zh-TW" dirty="0" smtClean="0">
                <a:sym typeface="Symbol" panose="05050102010706020507" pitchFamily="18" charset="2"/>
              </a:rPr>
              <a:t></a:t>
            </a:r>
            <a:r>
              <a:rPr lang="en-US" altLang="zh-TW" dirty="0" smtClean="0"/>
              <a:t> = {</a:t>
            </a:r>
            <a:r>
              <a:rPr lang="en-US" altLang="zh-TW" b="1" dirty="0" smtClean="0"/>
              <a:t>w</a:t>
            </a:r>
            <a:r>
              <a:rPr lang="en-US" altLang="zh-TW" baseline="-25000" dirty="0" smtClean="0"/>
              <a:t>1</a:t>
            </a:r>
            <a:r>
              <a:rPr lang="en-US" altLang="zh-TW" dirty="0" smtClean="0"/>
              <a:t>, </a:t>
            </a:r>
            <a:r>
              <a:rPr lang="en-US" altLang="zh-TW" b="1" dirty="0" smtClean="0"/>
              <a:t>w</a:t>
            </a:r>
            <a:r>
              <a:rPr lang="en-US" altLang="zh-TW" baseline="-25000" dirty="0" smtClean="0"/>
              <a:t>2</a:t>
            </a:r>
            <a:r>
              <a:rPr lang="en-US" altLang="zh-TW" dirty="0" smtClean="0"/>
              <a:t>, …, </a:t>
            </a:r>
            <a:r>
              <a:rPr lang="en-US" altLang="zh-TW" b="1" dirty="0" err="1" smtClean="0"/>
              <a:t>w</a:t>
            </a:r>
            <a:r>
              <a:rPr lang="en-US" altLang="zh-TW" i="1" baseline="-25000" dirty="0" err="1" smtClean="0"/>
              <a:t>r</a:t>
            </a:r>
            <a:r>
              <a:rPr lang="en-US" altLang="zh-TW" dirty="0" smtClean="0"/>
              <a:t>} are two sets of vector in a vector space </a:t>
            </a:r>
            <a:r>
              <a:rPr lang="en-US" altLang="zh-TW" i="1" dirty="0" smtClean="0"/>
              <a:t>V</a:t>
            </a:r>
            <a:r>
              <a:rPr lang="en-US" altLang="zh-TW" dirty="0" smtClean="0"/>
              <a:t>, then </a:t>
            </a:r>
          </a:p>
          <a:p>
            <a:pPr algn="ctr" eaLnBrk="1" hangingPunct="1">
              <a:buFont typeface="Wingdings" panose="05000000000000000000" pitchFamily="2" charset="2"/>
              <a:buNone/>
            </a:pPr>
            <a:r>
              <a:rPr lang="en-US" altLang="zh-TW" dirty="0" smtClean="0"/>
              <a:t>span{</a:t>
            </a:r>
            <a:r>
              <a:rPr lang="en-US" altLang="zh-TW" b="1" dirty="0" smtClean="0"/>
              <a:t>v</a:t>
            </a:r>
            <a:r>
              <a:rPr lang="en-US" altLang="zh-TW" baseline="-25000" dirty="0" smtClean="0"/>
              <a:t>1</a:t>
            </a:r>
            <a:r>
              <a:rPr lang="en-US" altLang="zh-TW" dirty="0" smtClean="0"/>
              <a:t>, </a:t>
            </a:r>
            <a:r>
              <a:rPr lang="en-US" altLang="zh-TW" b="1" dirty="0" smtClean="0"/>
              <a:t>v</a:t>
            </a:r>
            <a:r>
              <a:rPr lang="en-US" altLang="zh-TW" baseline="-25000" dirty="0" smtClean="0"/>
              <a:t>2</a:t>
            </a:r>
            <a:r>
              <a:rPr lang="en-US" altLang="zh-TW" dirty="0" smtClean="0"/>
              <a:t>, …, </a:t>
            </a:r>
            <a:r>
              <a:rPr lang="en-US" altLang="zh-TW" b="1" dirty="0" err="1" smtClean="0"/>
              <a:t>v</a:t>
            </a:r>
            <a:r>
              <a:rPr lang="en-US" altLang="zh-TW" baseline="-25000" dirty="0" err="1" smtClean="0"/>
              <a:t>r</a:t>
            </a:r>
            <a:r>
              <a:rPr lang="en-US" altLang="zh-TW" dirty="0" smtClean="0"/>
              <a:t>} = span{</a:t>
            </a:r>
            <a:r>
              <a:rPr lang="en-US" altLang="zh-TW" b="1" dirty="0" smtClean="0"/>
              <a:t>w</a:t>
            </a:r>
            <a:r>
              <a:rPr lang="en-US" altLang="zh-TW" baseline="-25000" dirty="0" smtClean="0"/>
              <a:t>1</a:t>
            </a:r>
            <a:r>
              <a:rPr lang="en-US" altLang="zh-TW" dirty="0" smtClean="0"/>
              <a:t>, </a:t>
            </a:r>
            <a:r>
              <a:rPr lang="en-US" altLang="zh-TW" b="1" dirty="0" smtClean="0"/>
              <a:t>w</a:t>
            </a:r>
            <a:r>
              <a:rPr lang="en-US" altLang="zh-TW" baseline="-25000" dirty="0" smtClean="0"/>
              <a:t>2</a:t>
            </a:r>
            <a:r>
              <a:rPr lang="en-US" altLang="zh-TW" dirty="0" smtClean="0"/>
              <a:t>, …, </a:t>
            </a:r>
            <a:r>
              <a:rPr lang="en-US" altLang="zh-TW" b="1" dirty="0" err="1" smtClean="0"/>
              <a:t>w</a:t>
            </a:r>
            <a:r>
              <a:rPr lang="en-US" altLang="zh-TW" i="1" baseline="-25000" dirty="0" err="1" smtClean="0"/>
              <a:t>r</a:t>
            </a:r>
            <a:r>
              <a:rPr lang="en-US" altLang="zh-TW" dirty="0" smtClean="0"/>
              <a:t>} </a:t>
            </a:r>
          </a:p>
          <a:p>
            <a:pPr eaLnBrk="1" hangingPunct="1">
              <a:buFont typeface="Wingdings" panose="05000000000000000000" pitchFamily="2" charset="2"/>
              <a:buNone/>
            </a:pPr>
            <a:r>
              <a:rPr lang="en-US" altLang="zh-TW" dirty="0" smtClean="0"/>
              <a:t>	if and only if </a:t>
            </a:r>
          </a:p>
          <a:p>
            <a:pPr eaLnBrk="1" hangingPunct="1">
              <a:buFont typeface="Wingdings" panose="05000000000000000000" pitchFamily="2" charset="2"/>
              <a:buNone/>
            </a:pPr>
            <a:r>
              <a:rPr lang="en-US" altLang="zh-TW" dirty="0" smtClean="0"/>
              <a:t>	each vector in </a:t>
            </a:r>
            <a:r>
              <a:rPr lang="en-US" altLang="zh-TW" i="1" dirty="0" smtClean="0"/>
              <a:t>S</a:t>
            </a:r>
            <a:r>
              <a:rPr lang="en-US" altLang="zh-TW" dirty="0" smtClean="0"/>
              <a:t> is a linear combination of the</a:t>
            </a:r>
            <a:r>
              <a:rPr lang="tr-TR" altLang="zh-TW" dirty="0" smtClean="0"/>
              <a:t> </a:t>
            </a:r>
            <a:r>
              <a:rPr lang="tr-TR" altLang="zh-TW" dirty="0" err="1" smtClean="0"/>
              <a:t>vectors</a:t>
            </a:r>
            <a:r>
              <a:rPr lang="en-US" altLang="zh-TW" dirty="0" smtClean="0"/>
              <a:t> in </a:t>
            </a:r>
            <a:r>
              <a:rPr lang="en-US" altLang="zh-TW" i="1" dirty="0" smtClean="0"/>
              <a:t>S</a:t>
            </a:r>
            <a:r>
              <a:rPr lang="en-US" altLang="zh-TW" dirty="0" smtClean="0">
                <a:sym typeface="Symbol" panose="05050102010706020507" pitchFamily="18" charset="2"/>
              </a:rPr>
              <a:t></a:t>
            </a:r>
            <a:r>
              <a:rPr lang="en-US" altLang="zh-TW" dirty="0" smtClean="0"/>
              <a:t> and each vector in </a:t>
            </a:r>
            <a:r>
              <a:rPr lang="en-US" altLang="zh-TW" i="1" dirty="0" smtClean="0"/>
              <a:t>S</a:t>
            </a:r>
            <a:r>
              <a:rPr lang="en-US" altLang="zh-TW" dirty="0" smtClean="0">
                <a:sym typeface="Symbol" panose="05050102010706020507" pitchFamily="18" charset="2"/>
              </a:rPr>
              <a:t></a:t>
            </a:r>
            <a:r>
              <a:rPr lang="en-US" altLang="zh-TW" dirty="0" smtClean="0"/>
              <a:t> is a linear combination of the</a:t>
            </a:r>
            <a:r>
              <a:rPr lang="tr-TR" altLang="zh-TW" dirty="0" smtClean="0"/>
              <a:t> </a:t>
            </a:r>
            <a:r>
              <a:rPr lang="tr-TR" altLang="zh-TW" dirty="0" err="1" smtClean="0"/>
              <a:t>vectors</a:t>
            </a:r>
            <a:r>
              <a:rPr lang="en-US" altLang="zh-TW" dirty="0" smtClean="0"/>
              <a:t> in </a:t>
            </a:r>
            <a:r>
              <a:rPr lang="en-US" altLang="zh-TW" i="1" dirty="0" smtClean="0"/>
              <a:t>S</a:t>
            </a:r>
            <a:r>
              <a:rPr lang="en-US" altLang="zh-TW" dirty="0" smtClean="0"/>
              <a:t>.</a:t>
            </a:r>
            <a:endParaRPr lang="tr-TR" altLang="zh-TW" dirty="0" smtClean="0"/>
          </a:p>
          <a:p>
            <a:pPr eaLnBrk="1" hangingPunct="1">
              <a:buNone/>
            </a:pPr>
            <a:r>
              <a:rPr lang="tr-TR" altLang="zh-TW" dirty="0" err="1" smtClean="0"/>
              <a:t>Proof</a:t>
            </a:r>
            <a:r>
              <a:rPr lang="tr-TR" altLang="zh-TW" dirty="0" smtClean="0"/>
              <a:t>: </a:t>
            </a:r>
            <a:r>
              <a:rPr lang="tr-TR" altLang="zh-TW" dirty="0" err="1" smtClean="0"/>
              <a:t>Should</a:t>
            </a:r>
            <a:r>
              <a:rPr lang="tr-TR" altLang="zh-TW" dirty="0" smtClean="0"/>
              <a:t> be </a:t>
            </a:r>
            <a:r>
              <a:rPr lang="tr-TR" altLang="zh-TW" dirty="0" err="1" smtClean="0"/>
              <a:t>able</a:t>
            </a:r>
            <a:r>
              <a:rPr lang="tr-TR" altLang="zh-TW" dirty="0" smtClean="0"/>
              <a:t> </a:t>
            </a:r>
            <a:r>
              <a:rPr lang="tr-TR" altLang="zh-TW" dirty="0" err="1" smtClean="0"/>
              <a:t>to</a:t>
            </a:r>
            <a:r>
              <a:rPr lang="tr-TR" altLang="zh-TW" dirty="0" smtClean="0"/>
              <a:t> </a:t>
            </a:r>
            <a:r>
              <a:rPr lang="en-US" altLang="zh-TW" b="1" dirty="0" smtClean="0"/>
              <a:t>w</a:t>
            </a:r>
            <a:r>
              <a:rPr lang="tr-TR" altLang="zh-TW" baseline="-25000" dirty="0" smtClean="0"/>
              <a:t>j</a:t>
            </a:r>
            <a:r>
              <a:rPr lang="tr-TR" altLang="zh-TW" b="1" baseline="-25000" dirty="0" smtClean="0"/>
              <a:t> </a:t>
            </a:r>
            <a:r>
              <a:rPr lang="tr-TR" altLang="zh-TW" dirty="0" smtClean="0"/>
              <a:t>as a </a:t>
            </a:r>
            <a:r>
              <a:rPr lang="tr-TR" altLang="zh-TW" dirty="0" err="1" smtClean="0"/>
              <a:t>linear</a:t>
            </a:r>
            <a:r>
              <a:rPr lang="tr-TR" altLang="zh-TW" dirty="0" smtClean="0"/>
              <a:t> </a:t>
            </a:r>
            <a:r>
              <a:rPr lang="tr-TR" altLang="zh-TW" dirty="0" err="1" smtClean="0"/>
              <a:t>combination</a:t>
            </a:r>
            <a:r>
              <a:rPr lang="tr-TR" altLang="zh-TW" dirty="0" smtClean="0"/>
              <a:t> of </a:t>
            </a:r>
            <a:r>
              <a:rPr lang="tr-TR" altLang="zh-TW" b="1" dirty="0" smtClean="0"/>
              <a:t>v</a:t>
            </a:r>
            <a:r>
              <a:rPr lang="tr-TR" altLang="zh-TW" baseline="-25000" dirty="0" smtClean="0"/>
              <a:t>i</a:t>
            </a:r>
            <a:r>
              <a:rPr lang="tr-TR" altLang="zh-TW" dirty="0" smtClean="0"/>
              <a:t> </a:t>
            </a:r>
            <a:r>
              <a:rPr lang="tr-TR" altLang="zh-TW" dirty="0" err="1" smtClean="0"/>
              <a:t>and</a:t>
            </a:r>
            <a:r>
              <a:rPr lang="tr-TR" altLang="zh-TW" dirty="0" smtClean="0"/>
              <a:t> </a:t>
            </a:r>
            <a:r>
              <a:rPr lang="tr-TR" altLang="zh-TW" dirty="0" err="1" smtClean="0"/>
              <a:t>vice</a:t>
            </a:r>
            <a:r>
              <a:rPr lang="tr-TR" altLang="zh-TW" dirty="0" smtClean="0"/>
              <a:t> </a:t>
            </a:r>
            <a:r>
              <a:rPr lang="tr-TR" altLang="zh-TW" dirty="0" err="1" smtClean="0"/>
              <a:t>versa</a:t>
            </a:r>
            <a:r>
              <a:rPr lang="tr-TR" altLang="zh-TW" dirty="0" smtClean="0"/>
              <a:t>. </a:t>
            </a:r>
            <a:r>
              <a:rPr lang="tr-TR" altLang="zh-TW" dirty="0" err="1" smtClean="0"/>
              <a:t>Furthermore</a:t>
            </a:r>
            <a:r>
              <a:rPr lang="tr-TR" altLang="zh-TW" dirty="0" smtClean="0"/>
              <a:t>, </a:t>
            </a:r>
            <a:r>
              <a:rPr lang="tr-TR" altLang="zh-TW" dirty="0" err="1" smtClean="0"/>
              <a:t>linear</a:t>
            </a:r>
            <a:r>
              <a:rPr lang="tr-TR" altLang="zh-TW" dirty="0" smtClean="0"/>
              <a:t> </a:t>
            </a:r>
            <a:r>
              <a:rPr lang="tr-TR" altLang="zh-TW" dirty="0" err="1" smtClean="0"/>
              <a:t>combination</a:t>
            </a:r>
            <a:r>
              <a:rPr lang="tr-TR" altLang="zh-TW" dirty="0" smtClean="0"/>
              <a:t> of a </a:t>
            </a:r>
            <a:r>
              <a:rPr lang="tr-TR" altLang="zh-TW" dirty="0" err="1" smtClean="0"/>
              <a:t>linear</a:t>
            </a:r>
            <a:r>
              <a:rPr lang="tr-TR" altLang="zh-TW" dirty="0" smtClean="0"/>
              <a:t> </a:t>
            </a:r>
            <a:r>
              <a:rPr lang="tr-TR" altLang="zh-TW" dirty="0" err="1" smtClean="0"/>
              <a:t>combination</a:t>
            </a:r>
            <a:r>
              <a:rPr lang="tr-TR" altLang="zh-TW" dirty="0" smtClean="0"/>
              <a:t> is a </a:t>
            </a:r>
            <a:r>
              <a:rPr lang="tr-TR" altLang="zh-TW" dirty="0" err="1" smtClean="0"/>
              <a:t>linear</a:t>
            </a:r>
            <a:r>
              <a:rPr lang="tr-TR" altLang="zh-TW" dirty="0" smtClean="0"/>
              <a:t> </a:t>
            </a:r>
            <a:r>
              <a:rPr lang="tr-TR" altLang="zh-TW" dirty="0" err="1" smtClean="0"/>
              <a:t>combination</a:t>
            </a:r>
            <a:r>
              <a:rPr lang="tr-TR" altLang="zh-TW" dirty="0" smtClean="0"/>
              <a:t>.</a:t>
            </a:r>
            <a:endParaRPr lang="zh-TW" altLang="en-US" baseline="-250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2E8932DC-59BD-4DE3-A7DC-7C96BBE4D93C}"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7885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98739D7C-FD42-4F97-8E36-CB126A126D2C}" type="slidenum">
              <a:rPr kumimoji="0" lang="en-US" altLang="zh-TW" sz="1200">
                <a:latin typeface="Garamond" panose="02020404030301010803" pitchFamily="18" charset="0"/>
              </a:rPr>
              <a:pPr>
                <a:spcBef>
                  <a:spcPct val="0"/>
                </a:spcBef>
                <a:buClrTx/>
                <a:buSzTx/>
                <a:buFontTx/>
                <a:buNone/>
              </a:pPr>
              <a:t>38</a:t>
            </a:fld>
            <a:endParaRPr kumimoji="0" lang="en-US" altLang="zh-TW" sz="1200">
              <a:latin typeface="Garamond" panose="02020404030301010803" pitchFamily="18" charset="0"/>
            </a:endParaRPr>
          </a:p>
        </p:txBody>
      </p:sp>
      <p:sp>
        <p:nvSpPr>
          <p:cNvPr id="78853" name="Rectangle 2"/>
          <p:cNvSpPr>
            <a:spLocks noGrp="1" noChangeArrowheads="1"/>
          </p:cNvSpPr>
          <p:nvPr>
            <p:ph type="title"/>
          </p:nvPr>
        </p:nvSpPr>
        <p:spPr/>
        <p:txBody>
          <a:bodyPr/>
          <a:lstStyle/>
          <a:p>
            <a:pPr eaLnBrk="1" hangingPunct="1"/>
            <a:r>
              <a:rPr lang="en-US" altLang="zh-TW" smtClean="0"/>
              <a:t>Chapter Content</a:t>
            </a:r>
          </a:p>
        </p:txBody>
      </p:sp>
      <p:sp>
        <p:nvSpPr>
          <p:cNvPr id="78854" name="Rectangle 3"/>
          <p:cNvSpPr>
            <a:spLocks noGrp="1" noChangeArrowheads="1"/>
          </p:cNvSpPr>
          <p:nvPr>
            <p:ph type="body" idx="1"/>
          </p:nvPr>
        </p:nvSpPr>
        <p:spPr/>
        <p:txBody>
          <a:bodyPr/>
          <a:lstStyle/>
          <a:p>
            <a:pPr eaLnBrk="1" hangingPunct="1"/>
            <a:r>
              <a:rPr lang="en-US" altLang="zh-TW" smtClean="0"/>
              <a:t>Real Vector Spaces</a:t>
            </a:r>
          </a:p>
          <a:p>
            <a:pPr eaLnBrk="1" hangingPunct="1"/>
            <a:r>
              <a:rPr lang="en-US" altLang="zh-TW" smtClean="0"/>
              <a:t>Subspaces</a:t>
            </a:r>
          </a:p>
          <a:p>
            <a:pPr eaLnBrk="1" hangingPunct="1"/>
            <a:r>
              <a:rPr lang="en-US" altLang="zh-TW" smtClean="0">
                <a:solidFill>
                  <a:srgbClr val="FF0000"/>
                </a:solidFill>
              </a:rPr>
              <a:t>Linear Independence</a:t>
            </a:r>
          </a:p>
          <a:p>
            <a:pPr eaLnBrk="1" hangingPunct="1"/>
            <a:r>
              <a:rPr lang="en-US" altLang="zh-TW" smtClean="0"/>
              <a:t>Basis and Dimension</a:t>
            </a:r>
          </a:p>
          <a:p>
            <a:pPr eaLnBrk="1" hangingPunct="1"/>
            <a:r>
              <a:rPr lang="en-US" altLang="zh-TW" smtClean="0"/>
              <a:t>Row Space, Column Space, and Nullspace</a:t>
            </a:r>
          </a:p>
          <a:p>
            <a:pPr eaLnBrk="1" hangingPunct="1"/>
            <a:r>
              <a:rPr lang="en-US" altLang="zh-TW" smtClean="0"/>
              <a:t>Rank and Nullity</a:t>
            </a:r>
          </a:p>
          <a:p>
            <a:pPr eaLnBrk="1" hangingPunct="1"/>
            <a:endParaRPr lang="zh-TW" altLang="en-US" i="1" baseline="300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C0EA7AE8-3A33-406D-95D0-DC8E0495D92C}"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8090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68B0EF10-66B5-4DD6-9E75-5A3F780B77A8}" type="slidenum">
              <a:rPr kumimoji="0" lang="en-US" altLang="zh-TW" sz="1200">
                <a:latin typeface="Garamond" panose="02020404030301010803" pitchFamily="18" charset="0"/>
              </a:rPr>
              <a:pPr>
                <a:spcBef>
                  <a:spcPct val="0"/>
                </a:spcBef>
                <a:buClrTx/>
                <a:buSzTx/>
                <a:buFontTx/>
                <a:buNone/>
              </a:pPr>
              <a:t>39</a:t>
            </a:fld>
            <a:endParaRPr kumimoji="0" lang="en-US" altLang="zh-TW" sz="1200">
              <a:latin typeface="Garamond" panose="02020404030301010803" pitchFamily="18" charset="0"/>
            </a:endParaRPr>
          </a:p>
        </p:txBody>
      </p:sp>
      <p:sp>
        <p:nvSpPr>
          <p:cNvPr id="80901" name="Rectangle 2"/>
          <p:cNvSpPr>
            <a:spLocks noGrp="1" noChangeArrowheads="1"/>
          </p:cNvSpPr>
          <p:nvPr>
            <p:ph type="title"/>
          </p:nvPr>
        </p:nvSpPr>
        <p:spPr/>
        <p:txBody>
          <a:bodyPr/>
          <a:lstStyle/>
          <a:p>
            <a:pPr eaLnBrk="1" hangingPunct="1"/>
            <a:r>
              <a:rPr lang="en-US" altLang="zh-TW" smtClean="0"/>
              <a:t>5.3 </a:t>
            </a:r>
            <a:r>
              <a:rPr lang="en-US" altLang="zh-TW" sz="4000" smtClean="0"/>
              <a:t>Linearly Dependent &amp; Independent</a:t>
            </a:r>
          </a:p>
        </p:txBody>
      </p:sp>
      <p:sp>
        <p:nvSpPr>
          <p:cNvPr id="80902" name="Rectangle 3"/>
          <p:cNvSpPr>
            <a:spLocks noGrp="1" noChangeArrowheads="1"/>
          </p:cNvSpPr>
          <p:nvPr>
            <p:ph type="body" idx="1"/>
          </p:nvPr>
        </p:nvSpPr>
        <p:spPr>
          <a:xfrm>
            <a:off x="457200" y="1447800"/>
            <a:ext cx="8229600" cy="4683125"/>
          </a:xfrm>
        </p:spPr>
        <p:txBody>
          <a:bodyPr/>
          <a:lstStyle/>
          <a:p>
            <a:pPr eaLnBrk="1" hangingPunct="1">
              <a:lnSpc>
                <a:spcPct val="90000"/>
              </a:lnSpc>
            </a:pPr>
            <a:r>
              <a:rPr lang="en-US" altLang="zh-TW" dirty="0" smtClean="0"/>
              <a:t>If </a:t>
            </a:r>
            <a:r>
              <a:rPr lang="en-US" altLang="zh-TW" i="1" dirty="0" smtClean="0"/>
              <a:t>S</a:t>
            </a:r>
            <a:r>
              <a:rPr lang="en-US" altLang="zh-TW" b="1" dirty="0" smtClean="0"/>
              <a:t> </a:t>
            </a:r>
            <a:r>
              <a:rPr lang="en-US" altLang="zh-TW" dirty="0" smtClean="0"/>
              <a:t>= {</a:t>
            </a:r>
            <a:r>
              <a:rPr lang="en-US" altLang="zh-TW" b="1" dirty="0" smtClean="0"/>
              <a:t>v</a:t>
            </a:r>
            <a:r>
              <a:rPr lang="en-US" altLang="zh-TW" baseline="-25000" dirty="0" smtClean="0"/>
              <a:t>1</a:t>
            </a:r>
            <a:r>
              <a:rPr lang="en-US" altLang="zh-TW" dirty="0" smtClean="0"/>
              <a:t>, </a:t>
            </a:r>
            <a:r>
              <a:rPr lang="en-US" altLang="zh-TW" b="1" dirty="0" smtClean="0"/>
              <a:t>v</a:t>
            </a:r>
            <a:r>
              <a:rPr lang="en-US" altLang="zh-TW" baseline="-25000" dirty="0" smtClean="0"/>
              <a:t>2</a:t>
            </a:r>
            <a:r>
              <a:rPr lang="en-US" altLang="zh-TW" dirty="0" smtClean="0"/>
              <a:t>, …, </a:t>
            </a:r>
            <a:r>
              <a:rPr lang="en-US" altLang="zh-TW" b="1" dirty="0" err="1" smtClean="0"/>
              <a:t>v</a:t>
            </a:r>
            <a:r>
              <a:rPr lang="en-US" altLang="zh-TW" i="1" baseline="-25000" dirty="0" err="1" smtClean="0"/>
              <a:t>r</a:t>
            </a:r>
            <a:r>
              <a:rPr lang="en-US" altLang="zh-TW" dirty="0" smtClean="0"/>
              <a:t>} is a nonempty set of vector</a:t>
            </a:r>
            <a:r>
              <a:rPr lang="tr-TR" altLang="zh-TW" dirty="0" smtClean="0"/>
              <a:t>s</a:t>
            </a:r>
            <a:r>
              <a:rPr lang="en-US" altLang="zh-TW" dirty="0" smtClean="0"/>
              <a:t>,</a:t>
            </a:r>
          </a:p>
          <a:p>
            <a:pPr lvl="1" eaLnBrk="1" hangingPunct="1">
              <a:lnSpc>
                <a:spcPct val="90000"/>
              </a:lnSpc>
            </a:pPr>
            <a:r>
              <a:rPr lang="en-US" altLang="zh-TW" sz="2400" dirty="0" smtClean="0"/>
              <a:t>then the vector equation </a:t>
            </a:r>
            <a:r>
              <a:rPr lang="en-US" altLang="zh-TW" sz="2400" i="1" dirty="0" smtClean="0"/>
              <a:t>k</a:t>
            </a:r>
            <a:r>
              <a:rPr lang="en-US" altLang="zh-TW" sz="2400" baseline="-25000" dirty="0" smtClean="0"/>
              <a:t>1</a:t>
            </a:r>
            <a:r>
              <a:rPr lang="en-US" altLang="zh-TW" sz="2400" b="1" dirty="0" smtClean="0"/>
              <a:t>v</a:t>
            </a:r>
            <a:r>
              <a:rPr lang="en-US" altLang="zh-TW" sz="2400" baseline="-25000" dirty="0" smtClean="0"/>
              <a:t>1 </a:t>
            </a:r>
            <a:r>
              <a:rPr lang="en-US" altLang="zh-TW" sz="2400" dirty="0" smtClean="0"/>
              <a:t>+ </a:t>
            </a:r>
            <a:r>
              <a:rPr lang="en-US" altLang="zh-TW" sz="2400" i="1" dirty="0" smtClean="0"/>
              <a:t>k</a:t>
            </a:r>
            <a:r>
              <a:rPr lang="en-US" altLang="zh-TW" sz="2400" baseline="-25000" dirty="0" smtClean="0"/>
              <a:t>2</a:t>
            </a:r>
            <a:r>
              <a:rPr lang="en-US" altLang="zh-TW" sz="2400" b="1" dirty="0" smtClean="0"/>
              <a:t>v</a:t>
            </a:r>
            <a:r>
              <a:rPr lang="en-US" altLang="zh-TW" sz="2400" baseline="-25000" dirty="0" smtClean="0"/>
              <a:t>2 </a:t>
            </a:r>
            <a:r>
              <a:rPr lang="en-US" altLang="zh-TW" sz="2400" dirty="0" smtClean="0"/>
              <a:t>+ … + </a:t>
            </a:r>
            <a:r>
              <a:rPr lang="en-US" altLang="zh-TW" sz="2400" i="1" dirty="0" err="1" smtClean="0"/>
              <a:t>k</a:t>
            </a:r>
            <a:r>
              <a:rPr lang="en-US" altLang="zh-TW" sz="2400" i="1" baseline="-25000" dirty="0" err="1" smtClean="0"/>
              <a:t>r</a:t>
            </a:r>
            <a:r>
              <a:rPr lang="en-US" altLang="zh-TW" sz="2400" b="1" dirty="0" err="1" smtClean="0"/>
              <a:t>v</a:t>
            </a:r>
            <a:r>
              <a:rPr lang="en-US" altLang="zh-TW" sz="2400" i="1" baseline="-25000" dirty="0" err="1" smtClean="0"/>
              <a:t>r</a:t>
            </a:r>
            <a:r>
              <a:rPr lang="en-US" altLang="zh-TW" sz="2400" i="1" baseline="-25000" dirty="0" smtClean="0"/>
              <a:t> </a:t>
            </a:r>
            <a:r>
              <a:rPr lang="en-US" altLang="zh-TW" sz="2400" dirty="0" smtClean="0"/>
              <a:t>= </a:t>
            </a:r>
            <a:r>
              <a:rPr lang="en-US" altLang="zh-TW" sz="2400" b="1" dirty="0" smtClean="0"/>
              <a:t>0</a:t>
            </a:r>
            <a:r>
              <a:rPr lang="en-US" altLang="zh-TW" sz="2400" dirty="0" smtClean="0"/>
              <a:t> has at least one solution, namely </a:t>
            </a:r>
            <a:r>
              <a:rPr lang="en-US" altLang="zh-TW" sz="2400" i="1" dirty="0" smtClean="0"/>
              <a:t>k</a:t>
            </a:r>
            <a:r>
              <a:rPr lang="en-US" altLang="zh-TW" sz="2400" baseline="-25000" dirty="0" smtClean="0"/>
              <a:t>1 </a:t>
            </a:r>
            <a:r>
              <a:rPr lang="en-US" altLang="zh-TW" sz="2400" dirty="0" smtClean="0"/>
              <a:t>= 0,  </a:t>
            </a:r>
            <a:r>
              <a:rPr lang="en-US" altLang="zh-TW" sz="2400" i="1" dirty="0" smtClean="0"/>
              <a:t>k</a:t>
            </a:r>
            <a:r>
              <a:rPr lang="en-US" altLang="zh-TW" sz="2400" baseline="-25000" dirty="0" smtClean="0"/>
              <a:t>2 </a:t>
            </a:r>
            <a:r>
              <a:rPr lang="en-US" altLang="zh-TW" sz="2400" dirty="0" smtClean="0"/>
              <a:t>= 0, … ,</a:t>
            </a:r>
            <a:r>
              <a:rPr lang="en-US" altLang="zh-TW" sz="2400" baseline="-25000" dirty="0" smtClean="0"/>
              <a:t>  </a:t>
            </a:r>
            <a:r>
              <a:rPr lang="en-US" altLang="zh-TW" sz="2400" i="1" dirty="0" err="1" smtClean="0"/>
              <a:t>k</a:t>
            </a:r>
            <a:r>
              <a:rPr lang="en-US" altLang="zh-TW" sz="2400" i="1" baseline="-25000" dirty="0" err="1" smtClean="0"/>
              <a:t>r</a:t>
            </a:r>
            <a:r>
              <a:rPr lang="en-US" altLang="zh-TW" sz="2400" i="1" baseline="-25000" dirty="0" smtClean="0"/>
              <a:t> </a:t>
            </a:r>
            <a:r>
              <a:rPr lang="en-US" altLang="zh-TW" sz="2400" dirty="0" smtClean="0"/>
              <a:t>= 0. </a:t>
            </a:r>
          </a:p>
          <a:p>
            <a:pPr lvl="1" eaLnBrk="1" hangingPunct="1">
              <a:lnSpc>
                <a:spcPct val="90000"/>
              </a:lnSpc>
            </a:pPr>
            <a:r>
              <a:rPr lang="en-US" altLang="zh-TW" sz="2400" dirty="0" smtClean="0"/>
              <a:t>If this the only solution, then </a:t>
            </a:r>
            <a:r>
              <a:rPr lang="en-US" altLang="zh-TW" sz="2400" i="1" dirty="0" smtClean="0"/>
              <a:t>S</a:t>
            </a:r>
            <a:r>
              <a:rPr lang="en-US" altLang="zh-TW" sz="2400" dirty="0" smtClean="0"/>
              <a:t> is called a </a:t>
            </a:r>
            <a:r>
              <a:rPr lang="en-US" altLang="zh-TW" sz="2400" dirty="0" smtClean="0">
                <a:solidFill>
                  <a:srgbClr val="FF0000"/>
                </a:solidFill>
              </a:rPr>
              <a:t>linearly independent </a:t>
            </a:r>
            <a:r>
              <a:rPr lang="en-US" altLang="zh-TW" sz="2400" dirty="0" smtClean="0"/>
              <a:t>set. If there are other solutions, then </a:t>
            </a:r>
            <a:r>
              <a:rPr lang="en-US" altLang="zh-TW" sz="2400" i="1" dirty="0" smtClean="0"/>
              <a:t>S</a:t>
            </a:r>
            <a:r>
              <a:rPr lang="en-US" altLang="zh-TW" sz="2400" dirty="0" smtClean="0"/>
              <a:t> is called a </a:t>
            </a:r>
            <a:r>
              <a:rPr lang="en-US" altLang="zh-TW" sz="2400" dirty="0" smtClean="0">
                <a:solidFill>
                  <a:srgbClr val="FF0000"/>
                </a:solidFill>
              </a:rPr>
              <a:t>linearly dependent </a:t>
            </a:r>
            <a:r>
              <a:rPr lang="en-US" altLang="zh-TW" sz="2400" dirty="0" smtClean="0"/>
              <a:t>set.</a:t>
            </a:r>
          </a:p>
          <a:p>
            <a:pPr eaLnBrk="1" hangingPunct="1">
              <a:lnSpc>
                <a:spcPct val="90000"/>
              </a:lnSpc>
            </a:pPr>
            <a:endParaRPr lang="en-US" altLang="zh-TW" dirty="0" smtClean="0"/>
          </a:p>
          <a:p>
            <a:pPr eaLnBrk="1" hangingPunct="1">
              <a:lnSpc>
                <a:spcPct val="90000"/>
              </a:lnSpc>
            </a:pPr>
            <a:r>
              <a:rPr lang="en-US" altLang="zh-TW" dirty="0" smtClean="0"/>
              <a:t>Example 1</a:t>
            </a:r>
          </a:p>
          <a:p>
            <a:pPr lvl="1" eaLnBrk="1" hangingPunct="1">
              <a:lnSpc>
                <a:spcPct val="90000"/>
              </a:lnSpc>
            </a:pPr>
            <a:r>
              <a:rPr lang="en-US" altLang="zh-TW" sz="2400" dirty="0" smtClean="0"/>
              <a:t>If </a:t>
            </a:r>
            <a:r>
              <a:rPr lang="en-US" altLang="zh-TW" sz="2400" b="1" dirty="0" smtClean="0"/>
              <a:t>v</a:t>
            </a:r>
            <a:r>
              <a:rPr lang="en-US" altLang="zh-TW" sz="2400" baseline="-25000" dirty="0" smtClean="0"/>
              <a:t>1 </a:t>
            </a:r>
            <a:r>
              <a:rPr lang="en-US" altLang="zh-TW" sz="2400" dirty="0" smtClean="0"/>
              <a:t>= (2, -1, 0, 3), </a:t>
            </a:r>
            <a:r>
              <a:rPr lang="en-US" altLang="zh-TW" sz="2400" b="1" dirty="0" smtClean="0"/>
              <a:t>v</a:t>
            </a:r>
            <a:r>
              <a:rPr lang="en-US" altLang="zh-TW" sz="2400" baseline="-25000" dirty="0" smtClean="0"/>
              <a:t>2 </a:t>
            </a:r>
            <a:r>
              <a:rPr lang="en-US" altLang="zh-TW" sz="2400" dirty="0" smtClean="0"/>
              <a:t>= (1, 2, 5, -1), and </a:t>
            </a:r>
            <a:r>
              <a:rPr lang="en-US" altLang="zh-TW" sz="2400" b="1" dirty="0" smtClean="0"/>
              <a:t>v</a:t>
            </a:r>
            <a:r>
              <a:rPr lang="en-US" altLang="zh-TW" sz="2400" baseline="-25000" dirty="0" smtClean="0"/>
              <a:t>3 </a:t>
            </a:r>
            <a:r>
              <a:rPr lang="en-US" altLang="zh-TW" sz="2400" dirty="0" smtClean="0"/>
              <a:t>= (7, -1, 5, 8).</a:t>
            </a:r>
          </a:p>
          <a:p>
            <a:pPr lvl="1" eaLnBrk="1" hangingPunct="1">
              <a:lnSpc>
                <a:spcPct val="90000"/>
              </a:lnSpc>
            </a:pPr>
            <a:r>
              <a:rPr lang="en-US" altLang="zh-TW" sz="2400" dirty="0" smtClean="0"/>
              <a:t>Then the set of vectors </a:t>
            </a:r>
            <a:r>
              <a:rPr lang="en-US" altLang="zh-TW" sz="2400" i="1" dirty="0" smtClean="0"/>
              <a:t>S</a:t>
            </a:r>
            <a:r>
              <a:rPr lang="en-US" altLang="zh-TW" sz="2400" dirty="0" smtClean="0"/>
              <a:t> = {</a:t>
            </a:r>
            <a:r>
              <a:rPr lang="en-US" altLang="zh-TW" sz="2400" b="1" dirty="0" smtClean="0"/>
              <a:t>v</a:t>
            </a:r>
            <a:r>
              <a:rPr lang="en-US" altLang="zh-TW" sz="2400" baseline="-25000" dirty="0" smtClean="0"/>
              <a:t>1</a:t>
            </a:r>
            <a:r>
              <a:rPr lang="en-US" altLang="zh-TW" sz="2400" dirty="0" smtClean="0"/>
              <a:t>, </a:t>
            </a:r>
            <a:r>
              <a:rPr lang="en-US" altLang="zh-TW" sz="2400" b="1" dirty="0" smtClean="0"/>
              <a:t>v</a:t>
            </a:r>
            <a:r>
              <a:rPr lang="en-US" altLang="zh-TW" sz="2400" baseline="-25000" dirty="0" smtClean="0"/>
              <a:t>2</a:t>
            </a:r>
            <a:r>
              <a:rPr lang="en-US" altLang="zh-TW" sz="2400" dirty="0" smtClean="0"/>
              <a:t>, </a:t>
            </a:r>
            <a:r>
              <a:rPr lang="en-US" altLang="zh-TW" sz="2400" b="1" dirty="0" smtClean="0"/>
              <a:t>v</a:t>
            </a:r>
            <a:r>
              <a:rPr lang="en-US" altLang="zh-TW" sz="2400" baseline="-25000" dirty="0" smtClean="0"/>
              <a:t>3</a:t>
            </a:r>
            <a:r>
              <a:rPr lang="en-US" altLang="zh-TW" sz="2400" dirty="0" smtClean="0"/>
              <a:t>} is linearly dependent, since 3</a:t>
            </a:r>
            <a:r>
              <a:rPr lang="en-US" altLang="zh-TW" sz="2400" b="1" dirty="0" smtClean="0"/>
              <a:t>v</a:t>
            </a:r>
            <a:r>
              <a:rPr lang="en-US" altLang="zh-TW" sz="2400" baseline="-25000" dirty="0" smtClean="0"/>
              <a:t>1 </a:t>
            </a:r>
            <a:r>
              <a:rPr lang="en-US" altLang="zh-TW" sz="2400" dirty="0" smtClean="0"/>
              <a:t>+ </a:t>
            </a:r>
            <a:r>
              <a:rPr lang="en-US" altLang="zh-TW" sz="2400" b="1" dirty="0" smtClean="0"/>
              <a:t>v</a:t>
            </a:r>
            <a:r>
              <a:rPr lang="en-US" altLang="zh-TW" sz="2400" baseline="-25000" dirty="0" smtClean="0"/>
              <a:t>2 </a:t>
            </a:r>
            <a:r>
              <a:rPr lang="en-US" altLang="zh-TW" sz="2400" dirty="0" smtClean="0"/>
              <a:t>– </a:t>
            </a:r>
            <a:r>
              <a:rPr lang="en-US" altLang="zh-TW" sz="2400" b="1" dirty="0" smtClean="0"/>
              <a:t>v</a:t>
            </a:r>
            <a:r>
              <a:rPr lang="en-US" altLang="zh-TW" sz="2400" baseline="-25000" dirty="0" smtClean="0"/>
              <a:t>3 </a:t>
            </a:r>
            <a:r>
              <a:rPr lang="en-US" altLang="zh-TW" sz="2400" dirty="0" smtClean="0"/>
              <a:t>= 0.</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02EC304D-8396-41DB-999F-74CB3B060F3A}"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1126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7582664A-52A7-4ED8-B2B1-03922332319A}" type="slidenum">
              <a:rPr kumimoji="0" lang="en-US" altLang="zh-TW" sz="1200">
                <a:latin typeface="Garamond" panose="02020404030301010803" pitchFamily="18" charset="0"/>
              </a:rPr>
              <a:pPr>
                <a:spcBef>
                  <a:spcPct val="0"/>
                </a:spcBef>
                <a:buClrTx/>
                <a:buSzTx/>
                <a:buFontTx/>
                <a:buNone/>
              </a:pPr>
              <a:t>4</a:t>
            </a:fld>
            <a:endParaRPr kumimoji="0" lang="en-US" altLang="zh-TW" sz="1200">
              <a:latin typeface="Garamond" panose="02020404030301010803" pitchFamily="18" charset="0"/>
            </a:endParaRPr>
          </a:p>
        </p:txBody>
      </p:sp>
      <p:sp>
        <p:nvSpPr>
          <p:cNvPr id="11269" name="Rectangle 2"/>
          <p:cNvSpPr>
            <a:spLocks noGrp="1" noChangeArrowheads="1"/>
          </p:cNvSpPr>
          <p:nvPr>
            <p:ph type="title"/>
          </p:nvPr>
        </p:nvSpPr>
        <p:spPr/>
        <p:txBody>
          <a:bodyPr/>
          <a:lstStyle/>
          <a:p>
            <a:pPr eaLnBrk="1" hangingPunct="1"/>
            <a:r>
              <a:rPr lang="en-US" altLang="zh-TW" smtClean="0"/>
              <a:t>5-1 Vector Space (continue)</a:t>
            </a:r>
          </a:p>
        </p:txBody>
      </p:sp>
      <p:sp>
        <p:nvSpPr>
          <p:cNvPr id="11270" name="Rectangle 3"/>
          <p:cNvSpPr>
            <a:spLocks noGrp="1" noChangeArrowheads="1"/>
          </p:cNvSpPr>
          <p:nvPr>
            <p:ph type="body" idx="1"/>
          </p:nvPr>
        </p:nvSpPr>
        <p:spPr>
          <a:xfrm>
            <a:off x="457200" y="1295400"/>
            <a:ext cx="8229600" cy="4835525"/>
          </a:xfrm>
        </p:spPr>
        <p:txBody>
          <a:bodyPr/>
          <a:lstStyle/>
          <a:p>
            <a:pPr marL="763588" lvl="1" indent="-419100" eaLnBrk="1" hangingPunct="1">
              <a:buSzTx/>
              <a:buFont typeface="Wingdings" panose="05000000000000000000" pitchFamily="2" charset="2"/>
              <a:buAutoNum type="arabicPeriod"/>
            </a:pPr>
            <a:r>
              <a:rPr lang="en-US" altLang="zh-TW" dirty="0" smtClean="0"/>
              <a:t>If </a:t>
            </a:r>
            <a:r>
              <a:rPr lang="en-US" altLang="zh-TW" b="1" dirty="0" smtClean="0"/>
              <a:t>u </a:t>
            </a:r>
            <a:r>
              <a:rPr lang="en-US" altLang="zh-TW" dirty="0" smtClean="0"/>
              <a:t>and </a:t>
            </a:r>
            <a:r>
              <a:rPr lang="en-US" altLang="zh-TW" b="1" dirty="0" smtClean="0"/>
              <a:t>v </a:t>
            </a:r>
            <a:r>
              <a:rPr lang="en-US" altLang="zh-TW" dirty="0" smtClean="0"/>
              <a:t>are objects in </a:t>
            </a:r>
            <a:r>
              <a:rPr lang="en-US" altLang="zh-TW" i="1" dirty="0" smtClean="0"/>
              <a:t>V</a:t>
            </a:r>
            <a:r>
              <a:rPr lang="en-US" altLang="zh-TW" dirty="0" smtClean="0"/>
              <a:t>, then </a:t>
            </a:r>
            <a:r>
              <a:rPr lang="en-US" altLang="zh-TW" b="1" dirty="0" smtClean="0"/>
              <a:t>u </a:t>
            </a:r>
            <a:r>
              <a:rPr lang="en-US" altLang="zh-TW" dirty="0" smtClean="0"/>
              <a:t>+ </a:t>
            </a:r>
            <a:r>
              <a:rPr lang="en-US" altLang="zh-TW" b="1" dirty="0" smtClean="0"/>
              <a:t>v</a:t>
            </a:r>
            <a:r>
              <a:rPr lang="en-US" altLang="zh-TW" dirty="0" smtClean="0"/>
              <a:t> is in </a:t>
            </a:r>
            <a:r>
              <a:rPr lang="en-US" altLang="zh-TW" i="1" dirty="0" smtClean="0"/>
              <a:t>V</a:t>
            </a:r>
            <a:r>
              <a:rPr lang="en-US" altLang="zh-TW" dirty="0" smtClean="0"/>
              <a:t>.</a:t>
            </a:r>
          </a:p>
          <a:p>
            <a:pPr marL="763588" lvl="1" indent="-419100" eaLnBrk="1" hangingPunct="1">
              <a:buSzTx/>
              <a:buFont typeface="Wingdings" panose="05000000000000000000" pitchFamily="2" charset="2"/>
              <a:buAutoNum type="arabicPeriod"/>
            </a:pPr>
            <a:r>
              <a:rPr lang="en-US" altLang="zh-TW" dirty="0" smtClean="0"/>
              <a:t> </a:t>
            </a:r>
            <a:r>
              <a:rPr lang="en-US" altLang="zh-TW" b="1" dirty="0" smtClean="0"/>
              <a:t>u </a:t>
            </a:r>
            <a:r>
              <a:rPr lang="en-US" altLang="zh-TW" dirty="0" smtClean="0"/>
              <a:t>+ </a:t>
            </a:r>
            <a:r>
              <a:rPr lang="en-US" altLang="zh-TW" b="1" dirty="0" smtClean="0"/>
              <a:t>v </a:t>
            </a:r>
            <a:r>
              <a:rPr lang="en-US" altLang="zh-TW" dirty="0" smtClean="0"/>
              <a:t>=</a:t>
            </a:r>
            <a:r>
              <a:rPr lang="en-US" altLang="zh-TW" b="1" dirty="0" smtClean="0"/>
              <a:t> v </a:t>
            </a:r>
            <a:r>
              <a:rPr lang="en-US" altLang="zh-TW" dirty="0" smtClean="0"/>
              <a:t>+ </a:t>
            </a:r>
            <a:r>
              <a:rPr lang="en-US" altLang="zh-TW" b="1" dirty="0" smtClean="0"/>
              <a:t>u</a:t>
            </a:r>
            <a:r>
              <a:rPr lang="en-US" altLang="zh-TW" dirty="0" smtClean="0"/>
              <a:t> </a:t>
            </a:r>
          </a:p>
          <a:p>
            <a:pPr marL="763588" lvl="1" indent="-419100" eaLnBrk="1" hangingPunct="1">
              <a:buSzTx/>
              <a:buFont typeface="Wingdings" panose="05000000000000000000" pitchFamily="2" charset="2"/>
              <a:buAutoNum type="arabicPeriod"/>
            </a:pPr>
            <a:r>
              <a:rPr lang="en-US" altLang="zh-TW" dirty="0" smtClean="0"/>
              <a:t> </a:t>
            </a:r>
            <a:r>
              <a:rPr lang="en-US" altLang="zh-TW" b="1" dirty="0" smtClean="0"/>
              <a:t>u </a:t>
            </a:r>
            <a:r>
              <a:rPr lang="en-US" altLang="zh-TW" dirty="0" smtClean="0"/>
              <a:t>+ (</a:t>
            </a:r>
            <a:r>
              <a:rPr lang="en-US" altLang="zh-TW" b="1" dirty="0" smtClean="0"/>
              <a:t>v </a:t>
            </a:r>
            <a:r>
              <a:rPr lang="en-US" altLang="zh-TW" dirty="0" smtClean="0"/>
              <a:t>+ </a:t>
            </a:r>
            <a:r>
              <a:rPr lang="en-US" altLang="zh-TW" b="1" dirty="0" smtClean="0"/>
              <a:t>w</a:t>
            </a:r>
            <a:r>
              <a:rPr lang="en-US" altLang="zh-TW" dirty="0" smtClean="0"/>
              <a:t>) = (</a:t>
            </a:r>
            <a:r>
              <a:rPr lang="en-US" altLang="zh-TW" b="1" dirty="0" smtClean="0"/>
              <a:t>u </a:t>
            </a:r>
            <a:r>
              <a:rPr lang="en-US" altLang="zh-TW" dirty="0" smtClean="0"/>
              <a:t>+ </a:t>
            </a:r>
            <a:r>
              <a:rPr lang="en-US" altLang="zh-TW" b="1" dirty="0" smtClean="0"/>
              <a:t>v</a:t>
            </a:r>
            <a:r>
              <a:rPr lang="en-US" altLang="zh-TW" dirty="0" smtClean="0"/>
              <a:t>) + </a:t>
            </a:r>
            <a:r>
              <a:rPr lang="en-US" altLang="zh-TW" b="1" dirty="0" smtClean="0"/>
              <a:t>w</a:t>
            </a:r>
          </a:p>
          <a:p>
            <a:pPr marL="763588" lvl="1" indent="-419100" eaLnBrk="1" hangingPunct="1">
              <a:buSzTx/>
              <a:buFont typeface="Wingdings" panose="05000000000000000000" pitchFamily="2" charset="2"/>
              <a:buAutoNum type="arabicPeriod"/>
            </a:pPr>
            <a:r>
              <a:rPr lang="en-US" altLang="zh-TW" u="sng" dirty="0" smtClean="0"/>
              <a:t>There is an object </a:t>
            </a:r>
            <a:r>
              <a:rPr lang="en-US" altLang="zh-TW" b="1" u="sng" dirty="0" smtClean="0"/>
              <a:t>0</a:t>
            </a:r>
            <a:r>
              <a:rPr lang="en-US" altLang="zh-TW" u="sng" dirty="0" smtClean="0"/>
              <a:t> in </a:t>
            </a:r>
            <a:r>
              <a:rPr lang="en-US" altLang="zh-TW" i="1" u="sng" dirty="0" smtClean="0"/>
              <a:t>V</a:t>
            </a:r>
            <a:r>
              <a:rPr lang="en-US" altLang="zh-TW" u="sng" dirty="0" smtClean="0"/>
              <a:t>, called a </a:t>
            </a:r>
            <a:r>
              <a:rPr lang="en-US" altLang="zh-TW" u="sng" dirty="0" smtClean="0">
                <a:solidFill>
                  <a:srgbClr val="FF0000"/>
                </a:solidFill>
              </a:rPr>
              <a:t>zero vector </a:t>
            </a:r>
            <a:r>
              <a:rPr lang="en-US" altLang="zh-TW" u="sng" dirty="0" smtClean="0"/>
              <a:t>for </a:t>
            </a:r>
            <a:r>
              <a:rPr lang="en-US" altLang="zh-TW" i="1" u="sng" dirty="0" smtClean="0"/>
              <a:t>V</a:t>
            </a:r>
            <a:r>
              <a:rPr lang="en-US" altLang="zh-TW" dirty="0" smtClean="0"/>
              <a:t>, such that </a:t>
            </a:r>
            <a:r>
              <a:rPr lang="en-US" altLang="zh-TW" b="1" dirty="0" smtClean="0"/>
              <a:t>0 </a:t>
            </a:r>
            <a:r>
              <a:rPr lang="en-US" altLang="zh-TW" dirty="0" smtClean="0"/>
              <a:t>+ </a:t>
            </a:r>
            <a:r>
              <a:rPr lang="en-US" altLang="zh-TW" b="1" dirty="0" smtClean="0"/>
              <a:t>u</a:t>
            </a:r>
            <a:r>
              <a:rPr lang="en-US" altLang="zh-TW" dirty="0" smtClean="0"/>
              <a:t> = </a:t>
            </a:r>
            <a:r>
              <a:rPr lang="en-US" altLang="zh-TW" b="1" dirty="0" smtClean="0"/>
              <a:t>u </a:t>
            </a:r>
            <a:r>
              <a:rPr lang="en-US" altLang="zh-TW" dirty="0" smtClean="0"/>
              <a:t>+ </a:t>
            </a:r>
            <a:r>
              <a:rPr lang="en-US" altLang="zh-TW" b="1" dirty="0" smtClean="0"/>
              <a:t>0</a:t>
            </a:r>
            <a:r>
              <a:rPr lang="en-US" altLang="zh-TW" dirty="0" smtClean="0"/>
              <a:t> = </a:t>
            </a:r>
            <a:r>
              <a:rPr lang="en-US" altLang="zh-TW" b="1" dirty="0" smtClean="0"/>
              <a:t>u</a:t>
            </a:r>
            <a:r>
              <a:rPr lang="en-US" altLang="zh-TW" dirty="0" smtClean="0"/>
              <a:t> for all </a:t>
            </a:r>
            <a:r>
              <a:rPr lang="en-US" altLang="zh-TW" b="1" dirty="0" smtClean="0"/>
              <a:t>u</a:t>
            </a:r>
            <a:r>
              <a:rPr lang="en-US" altLang="zh-TW" dirty="0" smtClean="0"/>
              <a:t> in </a:t>
            </a:r>
            <a:r>
              <a:rPr lang="en-US" altLang="zh-TW" i="1" dirty="0" smtClean="0"/>
              <a:t>V</a:t>
            </a:r>
            <a:r>
              <a:rPr lang="en-US" altLang="zh-TW" dirty="0" smtClean="0"/>
              <a:t>. </a:t>
            </a:r>
          </a:p>
          <a:p>
            <a:pPr marL="763588" lvl="1" indent="-419100" eaLnBrk="1" hangingPunct="1">
              <a:buSzTx/>
              <a:buFont typeface="Wingdings" panose="05000000000000000000" pitchFamily="2" charset="2"/>
              <a:buAutoNum type="arabicPeriod"/>
            </a:pPr>
            <a:r>
              <a:rPr lang="en-US" altLang="zh-TW" dirty="0" smtClean="0"/>
              <a:t>For each </a:t>
            </a:r>
            <a:r>
              <a:rPr lang="en-US" altLang="zh-TW" b="1" dirty="0" smtClean="0"/>
              <a:t>u</a:t>
            </a:r>
            <a:r>
              <a:rPr lang="en-US" altLang="zh-TW" dirty="0" smtClean="0"/>
              <a:t> in </a:t>
            </a:r>
            <a:r>
              <a:rPr lang="en-US" altLang="zh-TW" i="1" dirty="0" smtClean="0"/>
              <a:t>V</a:t>
            </a:r>
            <a:r>
              <a:rPr lang="en-US" altLang="zh-TW" dirty="0" smtClean="0"/>
              <a:t>, there is an object -</a:t>
            </a:r>
            <a:r>
              <a:rPr lang="en-US" altLang="zh-TW" b="1" dirty="0" smtClean="0"/>
              <a:t>u</a:t>
            </a:r>
            <a:r>
              <a:rPr lang="en-US" altLang="zh-TW" dirty="0" smtClean="0"/>
              <a:t> in </a:t>
            </a:r>
            <a:r>
              <a:rPr lang="en-US" altLang="zh-TW" i="1" dirty="0" smtClean="0"/>
              <a:t>V</a:t>
            </a:r>
            <a:r>
              <a:rPr lang="en-US" altLang="zh-TW" dirty="0" smtClean="0"/>
              <a:t>, called </a:t>
            </a:r>
            <a:r>
              <a:rPr lang="en-US" altLang="zh-TW" dirty="0" smtClean="0">
                <a:solidFill>
                  <a:srgbClr val="FF0000"/>
                </a:solidFill>
              </a:rPr>
              <a:t>a negative </a:t>
            </a:r>
            <a:r>
              <a:rPr lang="en-US" altLang="zh-TW" dirty="0" smtClean="0"/>
              <a:t>of </a:t>
            </a:r>
            <a:r>
              <a:rPr lang="en-US" altLang="zh-TW" b="1" dirty="0" smtClean="0"/>
              <a:t>u</a:t>
            </a:r>
            <a:r>
              <a:rPr lang="en-US" altLang="zh-TW" dirty="0" smtClean="0"/>
              <a:t>, such that </a:t>
            </a:r>
            <a:r>
              <a:rPr lang="en-US" altLang="zh-TW" b="1" dirty="0" smtClean="0"/>
              <a:t>u </a:t>
            </a:r>
            <a:r>
              <a:rPr lang="en-US" altLang="zh-TW" dirty="0" smtClean="0"/>
              <a:t>+ (-</a:t>
            </a:r>
            <a:r>
              <a:rPr lang="en-US" altLang="zh-TW" b="1" dirty="0" smtClean="0"/>
              <a:t>u</a:t>
            </a:r>
            <a:r>
              <a:rPr lang="en-US" altLang="zh-TW" dirty="0" smtClean="0"/>
              <a:t>) = (-</a:t>
            </a:r>
            <a:r>
              <a:rPr lang="en-US" altLang="zh-TW" b="1" dirty="0" smtClean="0"/>
              <a:t>u</a:t>
            </a:r>
            <a:r>
              <a:rPr lang="en-US" altLang="zh-TW" dirty="0" smtClean="0"/>
              <a:t>) + </a:t>
            </a:r>
            <a:r>
              <a:rPr lang="en-US" altLang="zh-TW" b="1" dirty="0" smtClean="0"/>
              <a:t>u</a:t>
            </a:r>
            <a:r>
              <a:rPr lang="en-US" altLang="zh-TW" dirty="0" smtClean="0"/>
              <a:t> = </a:t>
            </a:r>
            <a:r>
              <a:rPr lang="en-US" altLang="zh-TW" b="1" dirty="0" smtClean="0"/>
              <a:t>0</a:t>
            </a:r>
            <a:r>
              <a:rPr lang="en-US" altLang="zh-TW" dirty="0" smtClean="0"/>
              <a:t>.</a:t>
            </a:r>
          </a:p>
          <a:p>
            <a:pPr marL="763588" lvl="1" indent="-419100" eaLnBrk="1" hangingPunct="1">
              <a:buSzTx/>
              <a:buFont typeface="Wingdings" panose="05000000000000000000" pitchFamily="2" charset="2"/>
              <a:buAutoNum type="arabicPeriod"/>
            </a:pPr>
            <a:r>
              <a:rPr lang="en-US" altLang="zh-TW" dirty="0" smtClean="0"/>
              <a:t>If </a:t>
            </a:r>
            <a:r>
              <a:rPr lang="en-US" altLang="zh-TW" i="1" dirty="0" smtClean="0"/>
              <a:t>k</a:t>
            </a:r>
            <a:r>
              <a:rPr lang="en-US" altLang="zh-TW" dirty="0" smtClean="0"/>
              <a:t> is any scalar and </a:t>
            </a:r>
            <a:r>
              <a:rPr lang="en-US" altLang="zh-TW" b="1" dirty="0" smtClean="0"/>
              <a:t>u</a:t>
            </a:r>
            <a:r>
              <a:rPr lang="en-US" altLang="zh-TW" dirty="0" smtClean="0"/>
              <a:t> is any object in </a:t>
            </a:r>
            <a:r>
              <a:rPr lang="en-US" altLang="zh-TW" i="1" dirty="0" smtClean="0"/>
              <a:t>V</a:t>
            </a:r>
            <a:r>
              <a:rPr lang="en-US" altLang="zh-TW" dirty="0" smtClean="0"/>
              <a:t>, then </a:t>
            </a:r>
            <a:r>
              <a:rPr lang="en-US" altLang="zh-TW" i="1" dirty="0" err="1" smtClean="0"/>
              <a:t>k</a:t>
            </a:r>
            <a:r>
              <a:rPr lang="en-US" altLang="zh-TW" b="1" dirty="0" err="1" smtClean="0"/>
              <a:t>u</a:t>
            </a:r>
            <a:r>
              <a:rPr lang="en-US" altLang="zh-TW" dirty="0" smtClean="0"/>
              <a:t> is in </a:t>
            </a:r>
            <a:r>
              <a:rPr lang="en-US" altLang="zh-TW" i="1" dirty="0" smtClean="0"/>
              <a:t>V</a:t>
            </a:r>
            <a:r>
              <a:rPr lang="en-US" altLang="zh-TW" dirty="0" smtClean="0"/>
              <a:t>. </a:t>
            </a:r>
          </a:p>
          <a:p>
            <a:pPr marL="763588" lvl="1" indent="-419100" eaLnBrk="1" hangingPunct="1">
              <a:buSzTx/>
              <a:buFont typeface="Wingdings" panose="05000000000000000000" pitchFamily="2" charset="2"/>
              <a:buAutoNum type="arabicPeriod"/>
            </a:pPr>
            <a:r>
              <a:rPr lang="en-US" altLang="zh-TW" dirty="0" smtClean="0"/>
              <a:t> </a:t>
            </a:r>
            <a:r>
              <a:rPr lang="en-US" altLang="zh-TW" i="1" dirty="0" smtClean="0"/>
              <a:t>k </a:t>
            </a:r>
            <a:r>
              <a:rPr lang="en-US" altLang="zh-TW" dirty="0" smtClean="0"/>
              <a:t>(</a:t>
            </a:r>
            <a:r>
              <a:rPr lang="en-US" altLang="zh-TW" b="1" dirty="0" smtClean="0"/>
              <a:t>u </a:t>
            </a:r>
            <a:r>
              <a:rPr lang="en-US" altLang="zh-TW" dirty="0" smtClean="0"/>
              <a:t>+ </a:t>
            </a:r>
            <a:r>
              <a:rPr lang="en-US" altLang="zh-TW" b="1" dirty="0" smtClean="0"/>
              <a:t>v</a:t>
            </a:r>
            <a:r>
              <a:rPr lang="en-US" altLang="zh-TW" dirty="0" smtClean="0"/>
              <a:t>) = </a:t>
            </a:r>
            <a:r>
              <a:rPr lang="en-US" altLang="zh-TW" i="1" dirty="0" err="1" smtClean="0"/>
              <a:t>k</a:t>
            </a:r>
            <a:r>
              <a:rPr lang="en-US" altLang="zh-TW" b="1" dirty="0" err="1" smtClean="0"/>
              <a:t>u</a:t>
            </a:r>
            <a:r>
              <a:rPr lang="en-US" altLang="zh-TW" b="1" dirty="0" smtClean="0"/>
              <a:t> </a:t>
            </a:r>
            <a:r>
              <a:rPr lang="en-US" altLang="zh-TW" dirty="0" smtClean="0"/>
              <a:t>+ </a:t>
            </a:r>
            <a:r>
              <a:rPr lang="en-US" altLang="zh-TW" i="1" dirty="0" err="1" smtClean="0"/>
              <a:t>k</a:t>
            </a:r>
            <a:r>
              <a:rPr lang="en-US" altLang="zh-TW" b="1" dirty="0" err="1" smtClean="0"/>
              <a:t>v</a:t>
            </a:r>
            <a:r>
              <a:rPr lang="en-US" altLang="zh-TW" dirty="0" smtClean="0"/>
              <a:t> </a:t>
            </a:r>
          </a:p>
          <a:p>
            <a:pPr marL="763588" lvl="1" indent="-419100" eaLnBrk="1" hangingPunct="1">
              <a:buSzTx/>
              <a:buFont typeface="Wingdings" panose="05000000000000000000" pitchFamily="2" charset="2"/>
              <a:buAutoNum type="arabicPeriod"/>
            </a:pPr>
            <a:r>
              <a:rPr lang="en-US" altLang="zh-TW" dirty="0" smtClean="0"/>
              <a:t> (</a:t>
            </a:r>
            <a:r>
              <a:rPr lang="en-US" altLang="zh-TW" i="1" dirty="0" smtClean="0"/>
              <a:t>k </a:t>
            </a:r>
            <a:r>
              <a:rPr lang="en-US" altLang="zh-TW" dirty="0" smtClean="0"/>
              <a:t>+ </a:t>
            </a:r>
            <a:r>
              <a:rPr lang="en-US" altLang="zh-TW" i="1" dirty="0" smtClean="0"/>
              <a:t>l</a:t>
            </a:r>
            <a:r>
              <a:rPr lang="en-US" altLang="zh-TW" dirty="0" smtClean="0"/>
              <a:t>) </a:t>
            </a:r>
            <a:r>
              <a:rPr lang="en-US" altLang="zh-TW" b="1" dirty="0" smtClean="0"/>
              <a:t>u</a:t>
            </a:r>
            <a:r>
              <a:rPr lang="en-US" altLang="zh-TW" dirty="0" smtClean="0"/>
              <a:t> = </a:t>
            </a:r>
            <a:r>
              <a:rPr lang="en-US" altLang="zh-TW" i="1" dirty="0" err="1" smtClean="0"/>
              <a:t>k</a:t>
            </a:r>
            <a:r>
              <a:rPr lang="en-US" altLang="zh-TW" b="1" dirty="0" err="1" smtClean="0"/>
              <a:t>u</a:t>
            </a:r>
            <a:r>
              <a:rPr lang="en-US" altLang="zh-TW" b="1" dirty="0" smtClean="0"/>
              <a:t> </a:t>
            </a:r>
            <a:r>
              <a:rPr lang="en-US" altLang="zh-TW" dirty="0" smtClean="0"/>
              <a:t>+ </a:t>
            </a:r>
            <a:r>
              <a:rPr lang="en-US" altLang="zh-TW" i="1" dirty="0" err="1" smtClean="0"/>
              <a:t>l</a:t>
            </a:r>
            <a:r>
              <a:rPr lang="en-US" altLang="zh-TW" b="1" dirty="0" err="1" smtClean="0"/>
              <a:t>u</a:t>
            </a:r>
            <a:r>
              <a:rPr lang="en-US" altLang="zh-TW" b="1" dirty="0" smtClean="0"/>
              <a:t> </a:t>
            </a:r>
            <a:endParaRPr lang="en-US" altLang="zh-TW" dirty="0" smtClean="0"/>
          </a:p>
          <a:p>
            <a:pPr marL="763588" lvl="1" indent="-419100" eaLnBrk="1" hangingPunct="1">
              <a:buSzTx/>
              <a:buFont typeface="Wingdings" panose="05000000000000000000" pitchFamily="2" charset="2"/>
              <a:buAutoNum type="arabicPeriod"/>
            </a:pPr>
            <a:r>
              <a:rPr lang="en-US" altLang="zh-TW" dirty="0" smtClean="0"/>
              <a:t> </a:t>
            </a:r>
            <a:r>
              <a:rPr lang="en-US" altLang="zh-TW" i="1" dirty="0" smtClean="0"/>
              <a:t>k</a:t>
            </a:r>
            <a:r>
              <a:rPr lang="en-US" altLang="zh-TW" dirty="0" smtClean="0"/>
              <a:t> (</a:t>
            </a:r>
            <a:r>
              <a:rPr lang="en-US" altLang="zh-TW" i="1" dirty="0" err="1" smtClean="0"/>
              <a:t>l</a:t>
            </a:r>
            <a:r>
              <a:rPr lang="en-US" altLang="zh-TW" b="1" dirty="0" err="1" smtClean="0"/>
              <a:t>u</a:t>
            </a:r>
            <a:r>
              <a:rPr lang="en-US" altLang="zh-TW" dirty="0" smtClean="0"/>
              <a:t>) = (</a:t>
            </a:r>
            <a:r>
              <a:rPr lang="en-US" altLang="zh-TW" i="1" dirty="0" smtClean="0"/>
              <a:t>kl</a:t>
            </a:r>
            <a:r>
              <a:rPr lang="en-US" altLang="zh-TW" dirty="0" smtClean="0"/>
              <a:t>) (</a:t>
            </a:r>
            <a:r>
              <a:rPr lang="en-US" altLang="zh-TW" b="1" dirty="0" smtClean="0"/>
              <a:t>u</a:t>
            </a:r>
            <a:r>
              <a:rPr lang="en-US" altLang="zh-TW" dirty="0" smtClean="0"/>
              <a:t>)</a:t>
            </a:r>
          </a:p>
          <a:p>
            <a:pPr marL="763588" lvl="1" indent="-419100" eaLnBrk="1" hangingPunct="1">
              <a:buSzTx/>
              <a:buFont typeface="Wingdings" panose="05000000000000000000" pitchFamily="2" charset="2"/>
              <a:buAutoNum type="arabicPeriod"/>
            </a:pPr>
            <a:r>
              <a:rPr lang="en-US" altLang="zh-TW" dirty="0" smtClean="0"/>
              <a:t> 1</a:t>
            </a:r>
            <a:r>
              <a:rPr lang="en-US" altLang="zh-TW" b="1" dirty="0" smtClean="0"/>
              <a:t>u</a:t>
            </a:r>
            <a:r>
              <a:rPr lang="en-US" altLang="zh-TW" dirty="0" smtClean="0"/>
              <a:t> = </a:t>
            </a:r>
            <a:r>
              <a:rPr lang="en-US" altLang="zh-TW" b="1" dirty="0" smtClean="0"/>
              <a:t>u</a:t>
            </a:r>
            <a:endParaRPr lang="zh-TW" altLang="en-US" b="1" dirty="0" smtClean="0"/>
          </a:p>
        </p:txBody>
      </p:sp>
      <p:cxnSp>
        <p:nvCxnSpPr>
          <p:cNvPr id="3" name="Straight Arrow Connector 2"/>
          <p:cNvCxnSpPr/>
          <p:nvPr/>
        </p:nvCxnSpPr>
        <p:spPr>
          <a:xfrm flipH="1">
            <a:off x="457200" y="1524000"/>
            <a:ext cx="3810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endCxn id="7" idx="2"/>
          </p:cNvCxnSpPr>
          <p:nvPr/>
        </p:nvCxnSpPr>
        <p:spPr>
          <a:xfrm flipH="1" flipV="1">
            <a:off x="472275" y="2138065"/>
            <a:ext cx="304056" cy="2052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9303" y="1676400"/>
            <a:ext cx="865943" cy="461665"/>
          </a:xfrm>
          <a:prstGeom prst="rect">
            <a:avLst/>
          </a:prstGeom>
          <a:noFill/>
        </p:spPr>
        <p:txBody>
          <a:bodyPr wrap="none" rtlCol="0">
            <a:spAutoFit/>
          </a:bodyPr>
          <a:lstStyle/>
          <a:p>
            <a:r>
              <a:rPr lang="tr-TR" sz="1200" dirty="0" smtClean="0"/>
              <a:t>Closure</a:t>
            </a:r>
          </a:p>
          <a:p>
            <a:r>
              <a:rPr lang="tr-TR" sz="1200" dirty="0" smtClean="0"/>
              <a:t>properties</a:t>
            </a:r>
            <a:endParaRPr lang="tr-TR" sz="12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1BCB8569-DCB6-4624-A8D3-643F4662B784}"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8294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267EBC5C-E5B4-488C-8AA0-6A4911BF4ECB}" type="slidenum">
              <a:rPr kumimoji="0" lang="en-US" altLang="zh-TW" sz="1200">
                <a:latin typeface="Garamond" panose="02020404030301010803" pitchFamily="18" charset="0"/>
              </a:rPr>
              <a:pPr>
                <a:spcBef>
                  <a:spcPct val="0"/>
                </a:spcBef>
                <a:buClrTx/>
                <a:buSzTx/>
                <a:buFontTx/>
                <a:buNone/>
              </a:pPr>
              <a:t>40</a:t>
            </a:fld>
            <a:endParaRPr kumimoji="0" lang="en-US" altLang="zh-TW" sz="1200">
              <a:latin typeface="Garamond" panose="02020404030301010803" pitchFamily="18" charset="0"/>
            </a:endParaRPr>
          </a:p>
        </p:txBody>
      </p:sp>
      <p:sp>
        <p:nvSpPr>
          <p:cNvPr id="82949" name="Rectangle 2"/>
          <p:cNvSpPr>
            <a:spLocks noGrp="1" noChangeArrowheads="1"/>
          </p:cNvSpPr>
          <p:nvPr>
            <p:ph type="title"/>
          </p:nvPr>
        </p:nvSpPr>
        <p:spPr/>
        <p:txBody>
          <a:bodyPr/>
          <a:lstStyle/>
          <a:p>
            <a:pPr eaLnBrk="1" hangingPunct="1"/>
            <a:r>
              <a:rPr lang="en-US" altLang="zh-TW" smtClean="0"/>
              <a:t>5.3 Example 3 </a:t>
            </a:r>
          </a:p>
        </p:txBody>
      </p:sp>
      <p:sp>
        <p:nvSpPr>
          <p:cNvPr id="82950" name="Rectangle 3"/>
          <p:cNvSpPr>
            <a:spLocks noGrp="1" noChangeArrowheads="1"/>
          </p:cNvSpPr>
          <p:nvPr>
            <p:ph type="body" idx="1"/>
          </p:nvPr>
        </p:nvSpPr>
        <p:spPr>
          <a:xfrm>
            <a:off x="457200" y="1295400"/>
            <a:ext cx="8229600" cy="4835525"/>
          </a:xfrm>
        </p:spPr>
        <p:txBody>
          <a:bodyPr/>
          <a:lstStyle/>
          <a:p>
            <a:pPr eaLnBrk="1" hangingPunct="1">
              <a:lnSpc>
                <a:spcPct val="90000"/>
              </a:lnSpc>
            </a:pPr>
            <a:r>
              <a:rPr lang="en-US" altLang="zh-TW" sz="2400" dirty="0" smtClean="0"/>
              <a:t>Let</a:t>
            </a:r>
            <a:r>
              <a:rPr lang="en-US" altLang="zh-TW" sz="2400" b="1" dirty="0" smtClean="0"/>
              <a:t> </a:t>
            </a:r>
            <a:r>
              <a:rPr lang="en-US" altLang="zh-TW" sz="2400" b="1" dirty="0" err="1" smtClean="0"/>
              <a:t>i</a:t>
            </a:r>
            <a:r>
              <a:rPr lang="en-US" altLang="zh-TW" sz="2400" b="1" dirty="0" smtClean="0"/>
              <a:t> </a:t>
            </a:r>
            <a:r>
              <a:rPr lang="en-US" altLang="zh-TW" sz="2400" dirty="0" smtClean="0"/>
              <a:t>= (1, 0, 0), </a:t>
            </a:r>
            <a:r>
              <a:rPr lang="en-US" altLang="zh-TW" sz="2400" b="1" dirty="0" smtClean="0"/>
              <a:t>j</a:t>
            </a:r>
            <a:r>
              <a:rPr lang="en-US" altLang="zh-TW" sz="2400" dirty="0" smtClean="0"/>
              <a:t> = (0, 1, 0), and </a:t>
            </a:r>
            <a:r>
              <a:rPr lang="en-US" altLang="zh-TW" sz="2400" b="1" dirty="0" smtClean="0"/>
              <a:t>k</a:t>
            </a:r>
            <a:r>
              <a:rPr lang="en-US" altLang="zh-TW" sz="2400" dirty="0" smtClean="0"/>
              <a:t> = (0, 0, 1) in </a:t>
            </a:r>
            <a:r>
              <a:rPr lang="en-US" altLang="zh-TW" sz="2400" i="1" dirty="0" smtClean="0"/>
              <a:t>R</a:t>
            </a:r>
            <a:r>
              <a:rPr lang="en-US" altLang="zh-TW" sz="2400" baseline="30000" dirty="0" smtClean="0"/>
              <a:t>3</a:t>
            </a:r>
            <a:r>
              <a:rPr lang="en-US" altLang="zh-TW" sz="2400" dirty="0" smtClean="0"/>
              <a:t>.</a:t>
            </a:r>
          </a:p>
          <a:p>
            <a:pPr lvl="1" eaLnBrk="1" hangingPunct="1">
              <a:lnSpc>
                <a:spcPct val="90000"/>
              </a:lnSpc>
            </a:pPr>
            <a:r>
              <a:rPr lang="en-US" altLang="zh-TW" sz="2400" dirty="0" smtClean="0"/>
              <a:t>Consider the equation </a:t>
            </a:r>
            <a:r>
              <a:rPr lang="en-US" altLang="zh-TW" sz="2400" i="1" dirty="0" smtClean="0"/>
              <a:t>k</a:t>
            </a:r>
            <a:r>
              <a:rPr lang="en-US" altLang="zh-TW" sz="2400" baseline="-25000" dirty="0" smtClean="0"/>
              <a:t>1</a:t>
            </a:r>
            <a:r>
              <a:rPr lang="en-US" altLang="zh-TW" sz="2400" b="1" dirty="0" smtClean="0"/>
              <a:t>i </a:t>
            </a:r>
            <a:r>
              <a:rPr lang="en-US" altLang="zh-TW" sz="2400" dirty="0" smtClean="0"/>
              <a:t>+ </a:t>
            </a:r>
            <a:r>
              <a:rPr lang="en-US" altLang="zh-TW" sz="2400" i="1" dirty="0" smtClean="0"/>
              <a:t>k</a:t>
            </a:r>
            <a:r>
              <a:rPr lang="en-US" altLang="zh-TW" sz="2400" baseline="-25000" dirty="0" smtClean="0"/>
              <a:t>2</a:t>
            </a:r>
            <a:r>
              <a:rPr lang="en-US" altLang="zh-TW" sz="2400" b="1" dirty="0" smtClean="0"/>
              <a:t>j </a:t>
            </a:r>
            <a:r>
              <a:rPr lang="en-US" altLang="zh-TW" sz="2400" dirty="0" smtClean="0"/>
              <a:t>+ </a:t>
            </a:r>
            <a:r>
              <a:rPr lang="en-US" altLang="zh-TW" sz="2400" i="1" dirty="0" smtClean="0"/>
              <a:t>k</a:t>
            </a:r>
            <a:r>
              <a:rPr lang="en-US" altLang="zh-TW" sz="2400" baseline="-25000" dirty="0" smtClean="0"/>
              <a:t>3</a:t>
            </a:r>
            <a:r>
              <a:rPr lang="en-US" altLang="zh-TW" sz="2400" b="1" dirty="0" smtClean="0"/>
              <a:t>k</a:t>
            </a:r>
            <a:r>
              <a:rPr lang="en-US" altLang="zh-TW" sz="2400" dirty="0" smtClean="0"/>
              <a:t> = 0 </a:t>
            </a:r>
            <a:br>
              <a:rPr lang="en-US" altLang="zh-TW" sz="2400" dirty="0" smtClean="0"/>
            </a:br>
            <a:r>
              <a:rPr lang="en-US" altLang="zh-TW" sz="2400" dirty="0" smtClean="0">
                <a:sym typeface="Symbol" panose="05050102010706020507" pitchFamily="18" charset="2"/>
              </a:rPr>
              <a:t></a:t>
            </a:r>
            <a:r>
              <a:rPr lang="en-US" altLang="zh-TW" sz="2400" dirty="0" smtClean="0"/>
              <a:t> </a:t>
            </a:r>
            <a:r>
              <a:rPr lang="en-US" altLang="zh-TW" sz="2400" i="1" dirty="0" smtClean="0"/>
              <a:t>k</a:t>
            </a:r>
            <a:r>
              <a:rPr lang="en-US" altLang="zh-TW" sz="2400" baseline="-25000" dirty="0" smtClean="0"/>
              <a:t>1</a:t>
            </a:r>
            <a:r>
              <a:rPr lang="en-US" altLang="zh-TW" sz="2400" dirty="0" smtClean="0"/>
              <a:t>(1, 0, 0) + </a:t>
            </a:r>
            <a:r>
              <a:rPr lang="en-US" altLang="zh-TW" sz="2400" i="1" dirty="0" smtClean="0"/>
              <a:t>k</a:t>
            </a:r>
            <a:r>
              <a:rPr lang="en-US" altLang="zh-TW" sz="2400" baseline="-25000" dirty="0" smtClean="0"/>
              <a:t>2</a:t>
            </a:r>
            <a:r>
              <a:rPr lang="en-US" altLang="zh-TW" sz="2400" dirty="0" smtClean="0"/>
              <a:t>(0, 1, 0) + </a:t>
            </a:r>
            <a:r>
              <a:rPr lang="en-US" altLang="zh-TW" sz="2400" i="1" dirty="0" smtClean="0"/>
              <a:t>k</a:t>
            </a:r>
            <a:r>
              <a:rPr lang="en-US" altLang="zh-TW" sz="2400" baseline="-25000" dirty="0" smtClean="0"/>
              <a:t>3</a:t>
            </a:r>
            <a:r>
              <a:rPr lang="en-US" altLang="zh-TW" sz="2400" dirty="0" smtClean="0"/>
              <a:t>(0, 0, 1) = (0, 0, 0)</a:t>
            </a:r>
            <a:br>
              <a:rPr lang="en-US" altLang="zh-TW" sz="2400" dirty="0" smtClean="0"/>
            </a:br>
            <a:r>
              <a:rPr lang="en-US" altLang="zh-TW" sz="2400" dirty="0" smtClean="0">
                <a:sym typeface="Symbol" panose="05050102010706020507" pitchFamily="18" charset="2"/>
              </a:rPr>
              <a:t></a:t>
            </a:r>
            <a:r>
              <a:rPr lang="en-US" altLang="zh-TW" sz="2400" dirty="0" smtClean="0"/>
              <a:t> (</a:t>
            </a:r>
            <a:r>
              <a:rPr lang="en-US" altLang="zh-TW" sz="2400" i="1" dirty="0" smtClean="0"/>
              <a:t>k</a:t>
            </a:r>
            <a:r>
              <a:rPr lang="en-US" altLang="zh-TW" sz="2400" baseline="-25000" dirty="0" smtClean="0"/>
              <a:t>1</a:t>
            </a:r>
            <a:r>
              <a:rPr lang="en-US" altLang="zh-TW" sz="2400" i="1" dirty="0" smtClean="0"/>
              <a:t>, k</a:t>
            </a:r>
            <a:r>
              <a:rPr lang="en-US" altLang="zh-TW" sz="2400" baseline="-25000" dirty="0" smtClean="0"/>
              <a:t>2</a:t>
            </a:r>
            <a:r>
              <a:rPr lang="en-US" altLang="zh-TW" sz="2400" i="1" dirty="0" smtClean="0"/>
              <a:t>, k</a:t>
            </a:r>
            <a:r>
              <a:rPr lang="en-US" altLang="zh-TW" sz="2400" baseline="-25000" dirty="0" smtClean="0"/>
              <a:t>3</a:t>
            </a:r>
            <a:r>
              <a:rPr lang="en-US" altLang="zh-TW" sz="2400" dirty="0" smtClean="0"/>
              <a:t>) = (0, 0, 0)</a:t>
            </a:r>
            <a:br>
              <a:rPr lang="en-US" altLang="zh-TW" sz="2400" dirty="0" smtClean="0"/>
            </a:br>
            <a:r>
              <a:rPr lang="en-US" altLang="zh-TW" sz="2400" dirty="0" smtClean="0">
                <a:sym typeface="Symbol" panose="05050102010706020507" pitchFamily="18" charset="2"/>
              </a:rPr>
              <a:t></a:t>
            </a:r>
            <a:r>
              <a:rPr lang="en-US" altLang="zh-TW" sz="2400" dirty="0" smtClean="0"/>
              <a:t> The set </a:t>
            </a:r>
            <a:r>
              <a:rPr lang="en-US" altLang="zh-TW" sz="2400" i="1" dirty="0" smtClean="0"/>
              <a:t>S </a:t>
            </a:r>
            <a:r>
              <a:rPr lang="en-US" altLang="zh-TW" sz="2400" dirty="0" smtClean="0"/>
              <a:t>= {</a:t>
            </a:r>
            <a:r>
              <a:rPr lang="en-US" altLang="zh-TW" sz="2400" b="1" dirty="0" err="1" smtClean="0"/>
              <a:t>i</a:t>
            </a:r>
            <a:r>
              <a:rPr lang="en-US" altLang="zh-TW" sz="2400" dirty="0" smtClean="0"/>
              <a:t>, </a:t>
            </a:r>
            <a:r>
              <a:rPr lang="en-US" altLang="zh-TW" sz="2400" b="1" dirty="0" smtClean="0"/>
              <a:t>j</a:t>
            </a:r>
            <a:r>
              <a:rPr lang="en-US" altLang="zh-TW" sz="2400" dirty="0" smtClean="0"/>
              <a:t>, </a:t>
            </a:r>
            <a:r>
              <a:rPr lang="en-US" altLang="zh-TW" sz="2400" b="1" dirty="0" smtClean="0"/>
              <a:t>k</a:t>
            </a:r>
            <a:r>
              <a:rPr lang="en-US" altLang="zh-TW" sz="2400" dirty="0" smtClean="0"/>
              <a:t>} is linearly independent. </a:t>
            </a:r>
          </a:p>
          <a:p>
            <a:pPr lvl="1" eaLnBrk="1" hangingPunct="1">
              <a:lnSpc>
                <a:spcPct val="90000"/>
              </a:lnSpc>
            </a:pPr>
            <a:endParaRPr lang="en-US" altLang="zh-TW" sz="2400" dirty="0" smtClean="0"/>
          </a:p>
          <a:p>
            <a:pPr eaLnBrk="1" hangingPunct="1">
              <a:lnSpc>
                <a:spcPct val="90000"/>
              </a:lnSpc>
            </a:pPr>
            <a:r>
              <a:rPr lang="en-US" altLang="zh-TW" sz="2400" dirty="0" smtClean="0"/>
              <a:t>Similarly the vectors </a:t>
            </a:r>
          </a:p>
          <a:p>
            <a:pPr algn="ctr" eaLnBrk="1" hangingPunct="1">
              <a:lnSpc>
                <a:spcPct val="90000"/>
              </a:lnSpc>
              <a:buFont typeface="Wingdings" panose="05000000000000000000" pitchFamily="2" charset="2"/>
              <a:buNone/>
            </a:pPr>
            <a:r>
              <a:rPr lang="en-US" altLang="zh-TW" sz="2400" b="1" dirty="0" smtClean="0"/>
              <a:t>e</a:t>
            </a:r>
            <a:r>
              <a:rPr lang="en-US" altLang="zh-TW" sz="2400" baseline="-25000" dirty="0" smtClean="0"/>
              <a:t>1 </a:t>
            </a:r>
            <a:r>
              <a:rPr lang="en-US" altLang="zh-TW" sz="2400" dirty="0" smtClean="0"/>
              <a:t>= (1, 0, 0, …,0), </a:t>
            </a:r>
            <a:r>
              <a:rPr lang="en-US" altLang="zh-TW" sz="2400" b="1" dirty="0" smtClean="0"/>
              <a:t>e</a:t>
            </a:r>
            <a:r>
              <a:rPr lang="en-US" altLang="zh-TW" sz="2400" baseline="-25000" dirty="0" smtClean="0"/>
              <a:t>2 </a:t>
            </a:r>
            <a:r>
              <a:rPr lang="en-US" altLang="zh-TW" sz="2400" dirty="0" smtClean="0"/>
              <a:t>= (0, 1, 0, …, 0), …, </a:t>
            </a:r>
            <a:r>
              <a:rPr lang="en-US" altLang="zh-TW" sz="2400" b="1" dirty="0" err="1" smtClean="0"/>
              <a:t>e</a:t>
            </a:r>
            <a:r>
              <a:rPr lang="en-US" altLang="zh-TW" sz="2400" i="1" baseline="-25000" dirty="0" err="1" smtClean="0"/>
              <a:t>n</a:t>
            </a:r>
            <a:r>
              <a:rPr lang="en-US" altLang="zh-TW" sz="2400" baseline="-25000" dirty="0" smtClean="0"/>
              <a:t> </a:t>
            </a:r>
            <a:r>
              <a:rPr lang="en-US" altLang="zh-TW" sz="2400" dirty="0" smtClean="0"/>
              <a:t>= (0, 0, 0, …, 1) </a:t>
            </a:r>
          </a:p>
          <a:p>
            <a:pPr eaLnBrk="1" hangingPunct="1">
              <a:lnSpc>
                <a:spcPct val="90000"/>
              </a:lnSpc>
              <a:buFont typeface="Wingdings" panose="05000000000000000000" pitchFamily="2" charset="2"/>
              <a:buNone/>
            </a:pPr>
            <a:r>
              <a:rPr lang="en-US" altLang="zh-TW" sz="2400" dirty="0" smtClean="0"/>
              <a:t>	form a linearly independent set in </a:t>
            </a:r>
            <a:r>
              <a:rPr lang="en-US" altLang="zh-TW" sz="2400" i="1" dirty="0" smtClean="0"/>
              <a:t>R</a:t>
            </a:r>
            <a:r>
              <a:rPr lang="en-US" altLang="zh-TW" sz="2400" i="1" baseline="30000" dirty="0" smtClean="0"/>
              <a:t>n</a:t>
            </a:r>
            <a:r>
              <a:rPr lang="en-US" altLang="zh-TW" sz="2400" dirty="0" smtClean="0"/>
              <a:t>.</a:t>
            </a:r>
          </a:p>
          <a:p>
            <a:pPr eaLnBrk="1" hangingPunct="1">
              <a:lnSpc>
                <a:spcPct val="90000"/>
              </a:lnSpc>
            </a:pPr>
            <a:r>
              <a:rPr lang="tr-TR" altLang="zh-TW" sz="2400" b="1" dirty="0" err="1"/>
              <a:t>e</a:t>
            </a:r>
            <a:r>
              <a:rPr lang="tr-TR" altLang="zh-TW" sz="2400" baseline="-25000" dirty="0" err="1" smtClean="0"/>
              <a:t>j</a:t>
            </a:r>
            <a:r>
              <a:rPr lang="tr-TR" altLang="zh-TW" sz="2400" baseline="-25000" dirty="0" smtClean="0"/>
              <a:t> </a:t>
            </a:r>
            <a:r>
              <a:rPr lang="tr-TR" altLang="zh-TW" sz="2400" dirty="0" err="1" smtClean="0"/>
              <a:t>known</a:t>
            </a:r>
            <a:r>
              <a:rPr lang="tr-TR" altLang="zh-TW" sz="2400" dirty="0" smtClean="0"/>
              <a:t> as </a:t>
            </a:r>
            <a:r>
              <a:rPr lang="tr-TR" altLang="zh-TW" sz="2400" dirty="0" err="1" smtClean="0"/>
              <a:t>standard</a:t>
            </a:r>
            <a:r>
              <a:rPr lang="tr-TR" altLang="zh-TW" sz="2400" dirty="0" smtClean="0"/>
              <a:t> </a:t>
            </a:r>
            <a:r>
              <a:rPr lang="tr-TR" altLang="zh-TW" sz="2400" dirty="0" err="1" smtClean="0"/>
              <a:t>basis</a:t>
            </a:r>
            <a:r>
              <a:rPr lang="tr-TR" altLang="zh-TW" sz="2400" dirty="0" smtClean="0"/>
              <a:t> </a:t>
            </a:r>
            <a:r>
              <a:rPr lang="tr-TR" altLang="zh-TW" sz="2400" dirty="0" err="1" smtClean="0"/>
              <a:t>vectors</a:t>
            </a:r>
            <a:r>
              <a:rPr lang="tr-TR" altLang="zh-TW" sz="2400" dirty="0" smtClean="0"/>
              <a:t>.</a:t>
            </a:r>
            <a:endParaRPr lang="zh-TW" altLang="en-US" sz="24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E6E82714-D7A4-4B1E-B51D-E1F22488D8C6}"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8499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A8D69326-7BC1-469F-BAAD-724DF3E91B5F}" type="slidenum">
              <a:rPr kumimoji="0" lang="en-US" altLang="zh-TW" sz="1200">
                <a:latin typeface="Garamond" panose="02020404030301010803" pitchFamily="18" charset="0"/>
              </a:rPr>
              <a:pPr>
                <a:spcBef>
                  <a:spcPct val="0"/>
                </a:spcBef>
                <a:buClrTx/>
                <a:buSzTx/>
                <a:buFontTx/>
                <a:buNone/>
              </a:pPr>
              <a:t>41</a:t>
            </a:fld>
            <a:endParaRPr kumimoji="0" lang="en-US" altLang="zh-TW" sz="1200">
              <a:latin typeface="Garamond" panose="02020404030301010803" pitchFamily="18" charset="0"/>
            </a:endParaRPr>
          </a:p>
        </p:txBody>
      </p:sp>
      <p:sp>
        <p:nvSpPr>
          <p:cNvPr id="84997" name="Rectangle 2"/>
          <p:cNvSpPr>
            <a:spLocks noGrp="1" noChangeArrowheads="1"/>
          </p:cNvSpPr>
          <p:nvPr>
            <p:ph type="title"/>
          </p:nvPr>
        </p:nvSpPr>
        <p:spPr/>
        <p:txBody>
          <a:bodyPr/>
          <a:lstStyle/>
          <a:p>
            <a:pPr eaLnBrk="1" hangingPunct="1"/>
            <a:r>
              <a:rPr lang="en-US" altLang="zh-TW" smtClean="0"/>
              <a:t>5.3 Example 4</a:t>
            </a:r>
          </a:p>
        </p:txBody>
      </p:sp>
      <mc:AlternateContent xmlns:mc="http://schemas.openxmlformats.org/markup-compatibility/2006" xmlns:a14="http://schemas.microsoft.com/office/drawing/2010/main">
        <mc:Choice Requires="a14">
          <p:sp>
            <p:nvSpPr>
              <p:cNvPr id="84998" name="Rectangle 3"/>
              <p:cNvSpPr>
                <a:spLocks noGrp="1" noChangeArrowheads="1"/>
              </p:cNvSpPr>
              <p:nvPr>
                <p:ph type="body" idx="1"/>
              </p:nvPr>
            </p:nvSpPr>
            <p:spPr>
              <a:xfrm>
                <a:off x="457200" y="1371600"/>
                <a:ext cx="8229600" cy="4759325"/>
              </a:xfrm>
            </p:spPr>
            <p:txBody>
              <a:bodyPr/>
              <a:lstStyle/>
              <a:p>
                <a:pPr eaLnBrk="1" hangingPunct="1">
                  <a:lnSpc>
                    <a:spcPct val="80000"/>
                  </a:lnSpc>
                </a:pPr>
                <a:r>
                  <a:rPr lang="en-US" altLang="zh-TW" sz="2500" dirty="0" smtClean="0"/>
                  <a:t>Determine whether the vectors </a:t>
                </a:r>
              </a:p>
              <a:p>
                <a:pPr algn="ctr" eaLnBrk="1" hangingPunct="1">
                  <a:lnSpc>
                    <a:spcPct val="80000"/>
                  </a:lnSpc>
                  <a:buFont typeface="Wingdings" panose="05000000000000000000" pitchFamily="2" charset="2"/>
                  <a:buNone/>
                </a:pPr>
                <a:r>
                  <a:rPr lang="en-US" altLang="zh-TW" sz="2500" b="1" dirty="0" smtClean="0"/>
                  <a:t>v</a:t>
                </a:r>
                <a:r>
                  <a:rPr lang="en-US" altLang="zh-TW" sz="2500" baseline="-25000" dirty="0" smtClean="0"/>
                  <a:t>1 </a:t>
                </a:r>
                <a:r>
                  <a:rPr lang="en-US" altLang="zh-TW" sz="2500" dirty="0" smtClean="0"/>
                  <a:t>= (1, -2, 3), </a:t>
                </a:r>
                <a:r>
                  <a:rPr lang="en-US" altLang="zh-TW" sz="2500" b="1" dirty="0" smtClean="0"/>
                  <a:t>v</a:t>
                </a:r>
                <a:r>
                  <a:rPr lang="en-US" altLang="zh-TW" sz="2500" baseline="-25000" dirty="0" smtClean="0"/>
                  <a:t>2 </a:t>
                </a:r>
                <a:r>
                  <a:rPr lang="en-US" altLang="zh-TW" sz="2500" dirty="0" smtClean="0"/>
                  <a:t>= (5, 6, -1), </a:t>
                </a:r>
                <a:r>
                  <a:rPr lang="en-US" altLang="zh-TW" sz="2500" b="1" dirty="0" smtClean="0"/>
                  <a:t>v</a:t>
                </a:r>
                <a:r>
                  <a:rPr lang="en-US" altLang="zh-TW" sz="2500" baseline="-25000" dirty="0" smtClean="0"/>
                  <a:t>3 </a:t>
                </a:r>
                <a:r>
                  <a:rPr lang="en-US" altLang="zh-TW" sz="2500" dirty="0" smtClean="0"/>
                  <a:t>= (3, 2, 1) </a:t>
                </a:r>
              </a:p>
              <a:p>
                <a:pPr eaLnBrk="1" hangingPunct="1">
                  <a:lnSpc>
                    <a:spcPct val="80000"/>
                  </a:lnSpc>
                  <a:buFont typeface="Wingdings" panose="05000000000000000000" pitchFamily="2" charset="2"/>
                  <a:buNone/>
                </a:pPr>
                <a:r>
                  <a:rPr lang="en-US" altLang="zh-TW" sz="2500" dirty="0" smtClean="0"/>
                  <a:t>	form a linearly dependent set or a linearly independent set.</a:t>
                </a:r>
                <a:endParaRPr lang="tr-TR" altLang="zh-TW" sz="2500" dirty="0" smtClean="0"/>
              </a:p>
              <a:p>
                <a:pPr eaLnBrk="1" hangingPunct="1">
                  <a:lnSpc>
                    <a:spcPct val="80000"/>
                  </a:lnSpc>
                  <a:buFont typeface="Wingdings" panose="05000000000000000000" pitchFamily="2" charset="2"/>
                  <a:buNone/>
                </a:pPr>
                <a:endParaRPr lang="en-US" altLang="zh-TW" sz="2500" dirty="0" smtClean="0"/>
              </a:p>
              <a:p>
                <a:pPr eaLnBrk="1" hangingPunct="1">
                  <a:lnSpc>
                    <a:spcPct val="80000"/>
                  </a:lnSpc>
                </a:pPr>
                <a:r>
                  <a:rPr lang="tr-TR" altLang="zh-TW" sz="2500" dirty="0" smtClean="0"/>
                  <a:t>Solution: </a:t>
                </a:r>
                <a14:m>
                  <m:oMath xmlns:m="http://schemas.openxmlformats.org/officeDocument/2006/math">
                    <m:d>
                      <m:dPr>
                        <m:begChr m:val="["/>
                        <m:endChr m:val="]"/>
                        <m:ctrlPr>
                          <a:rPr lang="tr-TR" altLang="zh-TW" sz="2800" i="1">
                            <a:latin typeface="Cambria Math" panose="02040503050406030204" pitchFamily="18" charset="0"/>
                          </a:rPr>
                        </m:ctrlPr>
                      </m:dPr>
                      <m:e>
                        <m:eqArr>
                          <m:eqArrPr>
                            <m:ctrlPr>
                              <a:rPr lang="tr-TR" altLang="zh-TW" sz="2800" i="1">
                                <a:latin typeface="Cambria Math" panose="02040503050406030204" pitchFamily="18" charset="0"/>
                              </a:rPr>
                            </m:ctrlPr>
                          </m:eqArrPr>
                          <m:e>
                            <m:r>
                              <a:rPr lang="tr-TR" altLang="zh-TW" sz="2800" i="1">
                                <a:latin typeface="Cambria Math" panose="02040503050406030204" pitchFamily="18" charset="0"/>
                              </a:rPr>
                              <m:t>1</m:t>
                            </m:r>
                          </m:e>
                          <m:e>
                            <m:r>
                              <a:rPr lang="tr-TR" altLang="zh-TW" sz="2800" b="0" i="1" smtClean="0">
                                <a:latin typeface="Cambria Math" panose="02040503050406030204" pitchFamily="18" charset="0"/>
                              </a:rPr>
                              <m:t>−2</m:t>
                            </m:r>
                          </m:e>
                          <m:e>
                            <m:r>
                              <a:rPr lang="tr-TR" altLang="zh-TW" sz="2800" b="0" i="1" smtClean="0">
                                <a:latin typeface="Cambria Math" panose="02040503050406030204" pitchFamily="18" charset="0"/>
                              </a:rPr>
                              <m:t>3</m:t>
                            </m:r>
                          </m:e>
                        </m:eqArr>
                      </m:e>
                    </m:d>
                    <m:sSub>
                      <m:sSubPr>
                        <m:ctrlPr>
                          <a:rPr lang="tr-TR" altLang="zh-TW" sz="2800" i="1">
                            <a:latin typeface="Cambria Math" panose="02040503050406030204" pitchFamily="18" charset="0"/>
                          </a:rPr>
                        </m:ctrlPr>
                      </m:sSubPr>
                      <m:e>
                        <m:r>
                          <a:rPr lang="tr-TR" altLang="zh-TW" sz="2800" i="1">
                            <a:latin typeface="Cambria Math" panose="02040503050406030204" pitchFamily="18" charset="0"/>
                          </a:rPr>
                          <m:t>𝑘</m:t>
                        </m:r>
                      </m:e>
                      <m:sub>
                        <m:r>
                          <a:rPr lang="tr-TR" altLang="zh-TW" sz="2800" i="1">
                            <a:latin typeface="Cambria Math" panose="02040503050406030204" pitchFamily="18" charset="0"/>
                          </a:rPr>
                          <m:t>1</m:t>
                        </m:r>
                      </m:sub>
                    </m:sSub>
                  </m:oMath>
                </a14:m>
                <a:r>
                  <a:rPr lang="tr-TR" altLang="zh-TW" sz="2800" dirty="0"/>
                  <a:t>+</a:t>
                </a:r>
                <a14:m>
                  <m:oMath xmlns:m="http://schemas.openxmlformats.org/officeDocument/2006/math">
                    <m:d>
                      <m:dPr>
                        <m:begChr m:val="["/>
                        <m:endChr m:val="]"/>
                        <m:ctrlPr>
                          <a:rPr lang="tr-TR" altLang="zh-TW" sz="2800" i="1">
                            <a:latin typeface="Cambria Math" panose="02040503050406030204" pitchFamily="18" charset="0"/>
                          </a:rPr>
                        </m:ctrlPr>
                      </m:dPr>
                      <m:e>
                        <m:eqArr>
                          <m:eqArrPr>
                            <m:ctrlPr>
                              <a:rPr lang="tr-TR" altLang="zh-TW" sz="2800" i="1">
                                <a:latin typeface="Cambria Math" panose="02040503050406030204" pitchFamily="18" charset="0"/>
                              </a:rPr>
                            </m:ctrlPr>
                          </m:eqArrPr>
                          <m:e>
                            <m:r>
                              <a:rPr lang="tr-TR" altLang="zh-TW" sz="2800" b="0" i="1" smtClean="0">
                                <a:latin typeface="Cambria Math" panose="02040503050406030204" pitchFamily="18" charset="0"/>
                              </a:rPr>
                              <m:t>5</m:t>
                            </m:r>
                          </m:e>
                          <m:e>
                            <m:r>
                              <a:rPr lang="tr-TR" altLang="zh-TW" sz="2800" b="0" i="1" smtClean="0">
                                <a:latin typeface="Cambria Math" panose="02040503050406030204" pitchFamily="18" charset="0"/>
                              </a:rPr>
                              <m:t>6</m:t>
                            </m:r>
                          </m:e>
                          <m:e>
                            <m:r>
                              <a:rPr lang="tr-TR" altLang="zh-TW" sz="2800" b="0" i="1" smtClean="0">
                                <a:latin typeface="Cambria Math" panose="02040503050406030204" pitchFamily="18" charset="0"/>
                              </a:rPr>
                              <m:t>−1</m:t>
                            </m:r>
                          </m:e>
                        </m:eqArr>
                      </m:e>
                    </m:d>
                    <m:sSub>
                      <m:sSubPr>
                        <m:ctrlPr>
                          <a:rPr lang="tr-TR" altLang="zh-TW" sz="2800" i="1">
                            <a:latin typeface="Cambria Math" panose="02040503050406030204" pitchFamily="18" charset="0"/>
                          </a:rPr>
                        </m:ctrlPr>
                      </m:sSubPr>
                      <m:e>
                        <m:r>
                          <a:rPr lang="tr-TR" altLang="zh-TW" sz="2800" i="1">
                            <a:latin typeface="Cambria Math" panose="02040503050406030204" pitchFamily="18" charset="0"/>
                          </a:rPr>
                          <m:t>𝑘</m:t>
                        </m:r>
                      </m:e>
                      <m:sub>
                        <m:r>
                          <a:rPr lang="tr-TR" altLang="zh-TW" sz="2800" i="1">
                            <a:latin typeface="Cambria Math" panose="02040503050406030204" pitchFamily="18" charset="0"/>
                          </a:rPr>
                          <m:t>2</m:t>
                        </m:r>
                      </m:sub>
                    </m:sSub>
                    <m:r>
                      <a:rPr lang="tr-TR" altLang="zh-TW" sz="2800" i="1">
                        <a:latin typeface="Cambria Math" panose="02040503050406030204" pitchFamily="18" charset="0"/>
                      </a:rPr>
                      <m:t>+</m:t>
                    </m:r>
                    <m:d>
                      <m:dPr>
                        <m:begChr m:val="["/>
                        <m:endChr m:val="]"/>
                        <m:ctrlPr>
                          <a:rPr lang="tr-TR" altLang="zh-TW" sz="2800" i="1">
                            <a:latin typeface="Cambria Math" panose="02040503050406030204" pitchFamily="18" charset="0"/>
                          </a:rPr>
                        </m:ctrlPr>
                      </m:dPr>
                      <m:e>
                        <m:eqArr>
                          <m:eqArrPr>
                            <m:ctrlPr>
                              <a:rPr lang="tr-TR" altLang="zh-TW" sz="2800" i="1">
                                <a:latin typeface="Cambria Math" panose="02040503050406030204" pitchFamily="18" charset="0"/>
                              </a:rPr>
                            </m:ctrlPr>
                          </m:eqArrPr>
                          <m:e>
                            <m:r>
                              <a:rPr lang="tr-TR" altLang="zh-TW" sz="2800" b="0" i="1" smtClean="0">
                                <a:latin typeface="Cambria Math" panose="02040503050406030204" pitchFamily="18" charset="0"/>
                              </a:rPr>
                              <m:t>3</m:t>
                            </m:r>
                          </m:e>
                          <m:e>
                            <m:r>
                              <a:rPr lang="tr-TR" altLang="zh-TW" sz="2800" b="0" i="1" smtClean="0">
                                <a:latin typeface="Cambria Math" panose="02040503050406030204" pitchFamily="18" charset="0"/>
                              </a:rPr>
                              <m:t>2</m:t>
                            </m:r>
                          </m:e>
                          <m:e>
                            <m:r>
                              <a:rPr lang="tr-TR" altLang="zh-TW" sz="2800" b="0" i="1" smtClean="0">
                                <a:latin typeface="Cambria Math" panose="02040503050406030204" pitchFamily="18" charset="0"/>
                              </a:rPr>
                              <m:t>1</m:t>
                            </m:r>
                          </m:e>
                        </m:eqArr>
                      </m:e>
                    </m:d>
                    <m:sSub>
                      <m:sSubPr>
                        <m:ctrlPr>
                          <a:rPr lang="tr-TR" altLang="zh-TW" sz="2800" i="1">
                            <a:latin typeface="Cambria Math" panose="02040503050406030204" pitchFamily="18" charset="0"/>
                          </a:rPr>
                        </m:ctrlPr>
                      </m:sSubPr>
                      <m:e>
                        <m:r>
                          <a:rPr lang="tr-TR" altLang="zh-TW" sz="2800" i="1">
                            <a:latin typeface="Cambria Math" panose="02040503050406030204" pitchFamily="18" charset="0"/>
                          </a:rPr>
                          <m:t>𝑘</m:t>
                        </m:r>
                      </m:e>
                      <m:sub>
                        <m:r>
                          <a:rPr lang="tr-TR" altLang="zh-TW" sz="2800" i="1">
                            <a:latin typeface="Cambria Math" panose="02040503050406030204" pitchFamily="18" charset="0"/>
                          </a:rPr>
                          <m:t>3</m:t>
                        </m:r>
                      </m:sub>
                    </m:sSub>
                    <m:r>
                      <a:rPr lang="tr-TR" altLang="zh-TW" sz="2800" i="1">
                        <a:latin typeface="Cambria Math" panose="02040503050406030204" pitchFamily="18" charset="0"/>
                      </a:rPr>
                      <m:t>=</m:t>
                    </m:r>
                    <m:d>
                      <m:dPr>
                        <m:begChr m:val="["/>
                        <m:endChr m:val="]"/>
                        <m:ctrlPr>
                          <a:rPr lang="tr-TR" altLang="zh-TW" sz="2800" i="1">
                            <a:latin typeface="Cambria Math" panose="02040503050406030204" pitchFamily="18" charset="0"/>
                          </a:rPr>
                        </m:ctrlPr>
                      </m:dPr>
                      <m:e>
                        <m:eqArr>
                          <m:eqArrPr>
                            <m:ctrlPr>
                              <a:rPr lang="tr-TR" altLang="zh-TW" sz="2800" i="1">
                                <a:latin typeface="Cambria Math" panose="02040503050406030204" pitchFamily="18" charset="0"/>
                              </a:rPr>
                            </m:ctrlPr>
                          </m:eqArrPr>
                          <m:e>
                            <m:r>
                              <a:rPr lang="tr-TR" altLang="zh-TW" sz="2800" b="0" i="1" smtClean="0">
                                <a:latin typeface="Cambria Math" panose="02040503050406030204" pitchFamily="18" charset="0"/>
                              </a:rPr>
                              <m:t>0</m:t>
                            </m:r>
                          </m:e>
                          <m:e>
                            <m:r>
                              <a:rPr lang="tr-TR" altLang="zh-TW" sz="2800" b="0" i="1" smtClean="0">
                                <a:latin typeface="Cambria Math" panose="02040503050406030204" pitchFamily="18" charset="0"/>
                              </a:rPr>
                              <m:t>0</m:t>
                            </m:r>
                          </m:e>
                          <m:e>
                            <m:r>
                              <a:rPr lang="tr-TR" altLang="zh-TW" sz="2800" b="0" i="1" smtClean="0">
                                <a:latin typeface="Cambria Math" panose="02040503050406030204" pitchFamily="18" charset="0"/>
                              </a:rPr>
                              <m:t>0</m:t>
                            </m:r>
                          </m:e>
                        </m:eqArr>
                      </m:e>
                    </m:d>
                  </m:oMath>
                </a14:m>
                <a:endParaRPr lang="tr-TR" altLang="zh-TW" sz="2500" dirty="0" smtClean="0"/>
              </a:p>
              <a:p>
                <a:pPr eaLnBrk="1" hangingPunct="1">
                  <a:lnSpc>
                    <a:spcPct val="80000"/>
                  </a:lnSpc>
                </a:pPr>
                <a:endParaRPr lang="tr-TR" altLang="zh-TW" sz="2500" dirty="0"/>
              </a:p>
              <a:p>
                <a:pPr eaLnBrk="1" hangingPunct="1">
                  <a:lnSpc>
                    <a:spcPct val="80000"/>
                  </a:lnSpc>
                </a:pPr>
                <a14:m>
                  <m:oMath xmlns:m="http://schemas.openxmlformats.org/officeDocument/2006/math">
                    <m:d>
                      <m:dPr>
                        <m:begChr m:val="["/>
                        <m:endChr m:val="]"/>
                        <m:ctrlPr>
                          <a:rPr lang="en-US" altLang="zh-TW" sz="2800" i="1">
                            <a:latin typeface="Cambria Math" panose="02040503050406030204" pitchFamily="18" charset="0"/>
                          </a:rPr>
                        </m:ctrlPr>
                      </m:dPr>
                      <m:e>
                        <m:eqArr>
                          <m:eqArrPr>
                            <m:ctrlPr>
                              <a:rPr lang="tr-TR" altLang="zh-TW" sz="2800" i="1">
                                <a:latin typeface="Cambria Math" panose="02040503050406030204" pitchFamily="18" charset="0"/>
                              </a:rPr>
                            </m:ctrlPr>
                          </m:eqArrPr>
                          <m:e>
                            <m:r>
                              <a:rPr lang="tr-TR" altLang="zh-TW" sz="2800" i="1">
                                <a:latin typeface="Cambria Math" panose="02040503050406030204" pitchFamily="18" charset="0"/>
                              </a:rPr>
                              <m:t>1   </m:t>
                            </m:r>
                            <m:r>
                              <a:rPr lang="tr-TR" altLang="zh-TW" sz="2800" b="0" i="1" smtClean="0">
                                <a:latin typeface="Cambria Math" panose="02040503050406030204" pitchFamily="18" charset="0"/>
                              </a:rPr>
                              <m:t>  5</m:t>
                            </m:r>
                            <m:r>
                              <a:rPr lang="tr-TR" altLang="zh-TW" sz="2800" i="1">
                                <a:latin typeface="Cambria Math" panose="02040503050406030204" pitchFamily="18" charset="0"/>
                              </a:rPr>
                              <m:t> </m:t>
                            </m:r>
                            <m:r>
                              <a:rPr lang="tr-TR" altLang="zh-TW" sz="2800" b="0" i="1" smtClean="0">
                                <a:latin typeface="Cambria Math" panose="02040503050406030204" pitchFamily="18" charset="0"/>
                              </a:rPr>
                              <m:t>  </m:t>
                            </m:r>
                            <m:r>
                              <a:rPr lang="tr-TR" altLang="zh-TW" sz="2800" i="1">
                                <a:latin typeface="Cambria Math" panose="02040503050406030204" pitchFamily="18" charset="0"/>
                              </a:rPr>
                              <m:t> </m:t>
                            </m:r>
                            <m:r>
                              <a:rPr lang="tr-TR" altLang="zh-TW" sz="2800" b="0" i="1" smtClean="0">
                                <a:latin typeface="Cambria Math" panose="02040503050406030204" pitchFamily="18" charset="0"/>
                              </a:rPr>
                              <m:t>3</m:t>
                            </m:r>
                          </m:e>
                          <m:e>
                            <m:r>
                              <a:rPr lang="tr-TR" altLang="zh-TW" sz="2800" b="0" i="1" smtClean="0">
                                <a:latin typeface="Cambria Math" panose="02040503050406030204" pitchFamily="18" charset="0"/>
                              </a:rPr>
                              <m:t>−2</m:t>
                            </m:r>
                            <m:r>
                              <a:rPr lang="tr-TR" altLang="zh-TW" sz="2800" i="1">
                                <a:latin typeface="Cambria Math" panose="02040503050406030204" pitchFamily="18" charset="0"/>
                              </a:rPr>
                              <m:t>  </m:t>
                            </m:r>
                            <m:r>
                              <a:rPr lang="tr-TR" altLang="zh-TW" sz="2800" b="0" i="1" smtClean="0">
                                <a:latin typeface="Cambria Math" panose="02040503050406030204" pitchFamily="18" charset="0"/>
                              </a:rPr>
                              <m:t> </m:t>
                            </m:r>
                            <m:r>
                              <a:rPr lang="tr-TR" altLang="zh-TW" sz="2800" i="1">
                                <a:latin typeface="Cambria Math" panose="02040503050406030204" pitchFamily="18" charset="0"/>
                              </a:rPr>
                              <m:t> </m:t>
                            </m:r>
                            <m:r>
                              <a:rPr lang="tr-TR" altLang="zh-TW" sz="2800" b="0" i="1" smtClean="0">
                                <a:latin typeface="Cambria Math" panose="02040503050406030204" pitchFamily="18" charset="0"/>
                              </a:rPr>
                              <m:t>6</m:t>
                            </m:r>
                            <m:r>
                              <a:rPr lang="tr-TR" altLang="zh-TW" sz="2800" i="1">
                                <a:latin typeface="Cambria Math" panose="02040503050406030204" pitchFamily="18" charset="0"/>
                              </a:rPr>
                              <m:t>   </m:t>
                            </m:r>
                            <m:r>
                              <a:rPr lang="tr-TR" altLang="zh-TW" sz="2800" b="0" i="1" smtClean="0">
                                <a:latin typeface="Cambria Math" panose="02040503050406030204" pitchFamily="18" charset="0"/>
                              </a:rPr>
                              <m:t>2</m:t>
                            </m:r>
                          </m:e>
                          <m:e>
                            <m:r>
                              <a:rPr lang="tr-TR" altLang="zh-TW" sz="2800" b="0" i="1" smtClean="0">
                                <a:latin typeface="Cambria Math" panose="02040503050406030204" pitchFamily="18" charset="0"/>
                              </a:rPr>
                              <m:t>3</m:t>
                            </m:r>
                            <m:r>
                              <a:rPr lang="tr-TR" altLang="zh-TW" sz="2800" i="1">
                                <a:latin typeface="Cambria Math" panose="02040503050406030204" pitchFamily="18" charset="0"/>
                              </a:rPr>
                              <m:t> </m:t>
                            </m:r>
                            <m:r>
                              <a:rPr lang="tr-TR" altLang="zh-TW" sz="2800" b="0" i="1" smtClean="0">
                                <a:latin typeface="Cambria Math" panose="02040503050406030204" pitchFamily="18" charset="0"/>
                              </a:rPr>
                              <m:t>−1  </m:t>
                            </m:r>
                            <m:r>
                              <a:rPr lang="tr-TR" altLang="zh-TW" sz="2800" i="1">
                                <a:latin typeface="Cambria Math" panose="02040503050406030204" pitchFamily="18" charset="0"/>
                              </a:rPr>
                              <m:t> </m:t>
                            </m:r>
                            <m:r>
                              <a:rPr lang="tr-TR" altLang="zh-TW" sz="2800" b="0" i="1" smtClean="0">
                                <a:latin typeface="Cambria Math" panose="02040503050406030204" pitchFamily="18" charset="0"/>
                              </a:rPr>
                              <m:t>1</m:t>
                            </m:r>
                          </m:e>
                        </m:eqArr>
                      </m:e>
                    </m:d>
                    <m:d>
                      <m:dPr>
                        <m:begChr m:val="["/>
                        <m:endChr m:val="]"/>
                        <m:ctrlPr>
                          <a:rPr lang="en-US" altLang="zh-TW" sz="2800" i="1">
                            <a:latin typeface="Cambria Math" panose="02040503050406030204" pitchFamily="18" charset="0"/>
                          </a:rPr>
                        </m:ctrlPr>
                      </m:dPr>
                      <m:e>
                        <m:eqArr>
                          <m:eqArrPr>
                            <m:ctrlPr>
                              <a:rPr lang="tr-TR" altLang="zh-TW" sz="2800" i="1">
                                <a:latin typeface="Cambria Math" panose="02040503050406030204" pitchFamily="18" charset="0"/>
                              </a:rPr>
                            </m:ctrlPr>
                          </m:eqArrPr>
                          <m:e>
                            <m:sSub>
                              <m:sSubPr>
                                <m:ctrlPr>
                                  <a:rPr lang="tr-TR" altLang="zh-TW" sz="2800" i="1">
                                    <a:latin typeface="Cambria Math" panose="02040503050406030204" pitchFamily="18" charset="0"/>
                                  </a:rPr>
                                </m:ctrlPr>
                              </m:sSubPr>
                              <m:e>
                                <m:r>
                                  <a:rPr lang="tr-TR" altLang="zh-TW" sz="2800" i="1">
                                    <a:latin typeface="Cambria Math" panose="02040503050406030204" pitchFamily="18" charset="0"/>
                                  </a:rPr>
                                  <m:t>𝑘</m:t>
                                </m:r>
                              </m:e>
                              <m:sub>
                                <m:r>
                                  <a:rPr lang="tr-TR" altLang="zh-TW" sz="2800" i="1">
                                    <a:latin typeface="Cambria Math" panose="02040503050406030204" pitchFamily="18" charset="0"/>
                                  </a:rPr>
                                  <m:t>1</m:t>
                                </m:r>
                              </m:sub>
                            </m:sSub>
                          </m:e>
                          <m:e>
                            <m:sSub>
                              <m:sSubPr>
                                <m:ctrlPr>
                                  <a:rPr lang="tr-TR" altLang="zh-TW" sz="2800" i="1">
                                    <a:latin typeface="Cambria Math" panose="02040503050406030204" pitchFamily="18" charset="0"/>
                                  </a:rPr>
                                </m:ctrlPr>
                              </m:sSubPr>
                              <m:e>
                                <m:r>
                                  <a:rPr lang="tr-TR" altLang="zh-TW" sz="2800" i="1">
                                    <a:latin typeface="Cambria Math" panose="02040503050406030204" pitchFamily="18" charset="0"/>
                                  </a:rPr>
                                  <m:t>𝑘</m:t>
                                </m:r>
                              </m:e>
                              <m:sub>
                                <m:r>
                                  <a:rPr lang="tr-TR" altLang="zh-TW" sz="2800" i="1">
                                    <a:latin typeface="Cambria Math" panose="02040503050406030204" pitchFamily="18" charset="0"/>
                                  </a:rPr>
                                  <m:t>2</m:t>
                                </m:r>
                              </m:sub>
                            </m:sSub>
                          </m:e>
                          <m:e>
                            <m:sSub>
                              <m:sSubPr>
                                <m:ctrlPr>
                                  <a:rPr lang="tr-TR" altLang="zh-TW" sz="2800" i="1">
                                    <a:latin typeface="Cambria Math" panose="02040503050406030204" pitchFamily="18" charset="0"/>
                                  </a:rPr>
                                </m:ctrlPr>
                              </m:sSubPr>
                              <m:e>
                                <m:r>
                                  <a:rPr lang="tr-TR" altLang="zh-TW" sz="2800" i="1">
                                    <a:latin typeface="Cambria Math" panose="02040503050406030204" pitchFamily="18" charset="0"/>
                                  </a:rPr>
                                  <m:t>𝑘</m:t>
                                </m:r>
                              </m:e>
                              <m:sub>
                                <m:r>
                                  <a:rPr lang="tr-TR" altLang="zh-TW" sz="2800" i="1">
                                    <a:latin typeface="Cambria Math" panose="02040503050406030204" pitchFamily="18" charset="0"/>
                                  </a:rPr>
                                  <m:t>3</m:t>
                                </m:r>
                              </m:sub>
                            </m:sSub>
                          </m:e>
                        </m:eqArr>
                      </m:e>
                    </m:d>
                    <m:r>
                      <a:rPr lang="tr-TR" altLang="zh-TW" sz="2800" i="1">
                        <a:latin typeface="Cambria Math" panose="02040503050406030204" pitchFamily="18" charset="0"/>
                      </a:rPr>
                      <m:t>=</m:t>
                    </m:r>
                    <m:d>
                      <m:dPr>
                        <m:begChr m:val="["/>
                        <m:endChr m:val="]"/>
                        <m:ctrlPr>
                          <a:rPr lang="tr-TR" altLang="zh-TW" sz="2800" i="1">
                            <a:latin typeface="Cambria Math" panose="02040503050406030204" pitchFamily="18" charset="0"/>
                          </a:rPr>
                        </m:ctrlPr>
                      </m:dPr>
                      <m:e>
                        <m:eqArr>
                          <m:eqArrPr>
                            <m:ctrlPr>
                              <a:rPr lang="tr-TR" altLang="zh-TW" sz="2800" i="1">
                                <a:latin typeface="Cambria Math" panose="02040503050406030204" pitchFamily="18" charset="0"/>
                              </a:rPr>
                            </m:ctrlPr>
                          </m:eqArrPr>
                          <m:e>
                            <m:r>
                              <a:rPr lang="tr-TR" altLang="zh-TW" sz="2800" b="0" i="1" smtClean="0">
                                <a:latin typeface="Cambria Math" panose="02040503050406030204" pitchFamily="18" charset="0"/>
                              </a:rPr>
                              <m:t>0</m:t>
                            </m:r>
                          </m:e>
                          <m:e>
                            <m:r>
                              <a:rPr lang="tr-TR" altLang="zh-TW" sz="2800" b="0" i="1" smtClean="0">
                                <a:latin typeface="Cambria Math" panose="02040503050406030204" pitchFamily="18" charset="0"/>
                              </a:rPr>
                              <m:t>0</m:t>
                            </m:r>
                          </m:e>
                          <m:e>
                            <m:r>
                              <a:rPr lang="tr-TR" altLang="zh-TW" sz="2800" b="0" i="1" smtClean="0">
                                <a:latin typeface="Cambria Math" panose="02040503050406030204" pitchFamily="18" charset="0"/>
                              </a:rPr>
                              <m:t>0</m:t>
                            </m:r>
                          </m:e>
                        </m:eqArr>
                      </m:e>
                    </m:d>
                  </m:oMath>
                </a14:m>
                <a:endParaRPr lang="en-US" altLang="zh-TW" sz="2500" dirty="0" smtClean="0"/>
              </a:p>
            </p:txBody>
          </p:sp>
        </mc:Choice>
        <mc:Fallback xmlns="">
          <p:sp>
            <p:nvSpPr>
              <p:cNvPr id="84998" name="Rectangle 3"/>
              <p:cNvSpPr>
                <a:spLocks noGrp="1" noRot="1" noChangeAspect="1" noMove="1" noResize="1" noEditPoints="1" noAdjustHandles="1" noChangeArrowheads="1" noChangeShapeType="1" noTextEdit="1"/>
              </p:cNvSpPr>
              <p:nvPr>
                <p:ph type="body" idx="1"/>
              </p:nvPr>
            </p:nvSpPr>
            <p:spPr>
              <a:xfrm>
                <a:off x="457200" y="1371600"/>
                <a:ext cx="8229600" cy="4759325"/>
              </a:xfrm>
              <a:blipFill>
                <a:blip r:embed="rId3"/>
                <a:stretch>
                  <a:fillRect l="-296" t="-2561"/>
                </a:stretch>
              </a:blipFill>
            </p:spPr>
            <p:txBody>
              <a:bodyPr/>
              <a:lstStyle/>
              <a:p>
                <a:r>
                  <a:rPr lang="tr-TR">
                    <a:noFill/>
                  </a:rPr>
                  <a:t> </a:t>
                </a:r>
              </a:p>
            </p:txBody>
          </p:sp>
        </mc:Fallback>
      </mc:AlternateContent>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Example</a:t>
            </a:r>
            <a:r>
              <a:rPr lang="tr-TR" dirty="0" smtClean="0"/>
              <a:t> 4 </a:t>
            </a:r>
            <a:r>
              <a:rPr lang="tr-TR" dirty="0" err="1" smtClean="0"/>
              <a:t>cont</a:t>
            </a:r>
            <a:r>
              <a:rPr lang="tr-TR" dirty="0" smtClean="0"/>
              <a:t>.</a:t>
            </a:r>
            <a:endParaRPr lang="tr-T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tr-TR" altLang="zh-TW" sz="3200" dirty="0" smtClean="0"/>
                  <a:t>RR: </a:t>
                </a:r>
                <a14:m>
                  <m:oMath xmlns:m="http://schemas.openxmlformats.org/officeDocument/2006/math">
                    <m:d>
                      <m:dPr>
                        <m:begChr m:val="["/>
                        <m:endChr m:val="]"/>
                        <m:ctrlPr>
                          <a:rPr lang="en-US" altLang="zh-TW" sz="2800" i="1">
                            <a:latin typeface="Cambria Math" panose="02040503050406030204" pitchFamily="18" charset="0"/>
                          </a:rPr>
                        </m:ctrlPr>
                      </m:dPr>
                      <m:e>
                        <m:eqArr>
                          <m:eqArrPr>
                            <m:ctrlPr>
                              <a:rPr lang="tr-TR" altLang="zh-TW" sz="2800" i="1">
                                <a:latin typeface="Cambria Math" panose="02040503050406030204" pitchFamily="18" charset="0"/>
                              </a:rPr>
                            </m:ctrlPr>
                          </m:eqArrPr>
                          <m:e>
                            <m:r>
                              <a:rPr lang="tr-TR" altLang="zh-TW" sz="2800" i="1">
                                <a:latin typeface="Cambria Math" panose="02040503050406030204" pitchFamily="18" charset="0"/>
                              </a:rPr>
                              <m:t>1     5    3</m:t>
                            </m:r>
                          </m:e>
                          <m:e>
                            <m:r>
                              <a:rPr lang="tr-TR" altLang="zh-TW" sz="2800" i="1">
                                <a:latin typeface="Cambria Math" panose="02040503050406030204" pitchFamily="18" charset="0"/>
                              </a:rPr>
                              <m:t>−2    6   2</m:t>
                            </m:r>
                          </m:e>
                          <m:e>
                            <m:r>
                              <a:rPr lang="tr-TR" altLang="zh-TW" sz="2800" i="1">
                                <a:latin typeface="Cambria Math" panose="02040503050406030204" pitchFamily="18" charset="0"/>
                              </a:rPr>
                              <m:t>3 −1   1</m:t>
                            </m:r>
                          </m:e>
                        </m:eqArr>
                        <m:eqArr>
                          <m:eqArrPr>
                            <m:ctrlPr>
                              <a:rPr lang="tr-TR" altLang="zh-TW" sz="2800" i="1">
                                <a:latin typeface="Cambria Math" panose="02040503050406030204" pitchFamily="18" charset="0"/>
                              </a:rPr>
                            </m:ctrlPr>
                          </m:eqArrPr>
                          <m:e>
                            <m:r>
                              <a:rPr lang="tr-TR" altLang="zh-TW" sz="2800" i="1">
                                <a:latin typeface="Cambria Math" panose="02040503050406030204" pitchFamily="18" charset="0"/>
                              </a:rPr>
                              <m:t>  0</m:t>
                            </m:r>
                          </m:e>
                          <m:e>
                            <m:r>
                              <a:rPr lang="tr-TR" altLang="zh-TW" sz="2800" i="1">
                                <a:latin typeface="Cambria Math" panose="02040503050406030204" pitchFamily="18" charset="0"/>
                              </a:rPr>
                              <m:t>  0</m:t>
                            </m:r>
                          </m:e>
                          <m:e>
                            <m:r>
                              <a:rPr lang="tr-TR" altLang="zh-TW" sz="2800" i="1">
                                <a:latin typeface="Cambria Math" panose="02040503050406030204" pitchFamily="18" charset="0"/>
                              </a:rPr>
                              <m:t>  0</m:t>
                            </m:r>
                          </m:e>
                        </m:eqArr>
                      </m:e>
                    </m:d>
                  </m:oMath>
                </a14:m>
                <a:r>
                  <a:rPr lang="tr-TR" altLang="zh-TW" sz="3200" dirty="0" smtClean="0"/>
                  <a:t>=&gt;</a:t>
                </a:r>
                <a14:m>
                  <m:oMath xmlns:m="http://schemas.openxmlformats.org/officeDocument/2006/math">
                    <m:d>
                      <m:dPr>
                        <m:begChr m:val="["/>
                        <m:endChr m:val="]"/>
                        <m:ctrlPr>
                          <a:rPr lang="en-US" altLang="zh-TW" sz="2800" i="1">
                            <a:solidFill>
                              <a:srgbClr val="000000"/>
                            </a:solidFill>
                            <a:latin typeface="Cambria Math" panose="02040503050406030204" pitchFamily="18" charset="0"/>
                          </a:rPr>
                        </m:ctrlPr>
                      </m:dPr>
                      <m:e>
                        <m:eqArr>
                          <m:eqArrPr>
                            <m:ctrlPr>
                              <a:rPr lang="tr-TR" altLang="zh-TW" sz="2800" i="1">
                                <a:solidFill>
                                  <a:srgbClr val="000000"/>
                                </a:solidFill>
                                <a:latin typeface="Cambria Math" panose="02040503050406030204" pitchFamily="18" charset="0"/>
                              </a:rPr>
                            </m:ctrlPr>
                          </m:eqArrPr>
                          <m:e>
                            <m:r>
                              <a:rPr lang="tr-TR" altLang="zh-TW" sz="2800" i="1">
                                <a:solidFill>
                                  <a:srgbClr val="000000"/>
                                </a:solidFill>
                                <a:latin typeface="Cambria Math" panose="02040503050406030204" pitchFamily="18" charset="0"/>
                              </a:rPr>
                              <m:t>1  </m:t>
                            </m:r>
                            <m:r>
                              <a:rPr lang="tr-TR" altLang="zh-TW" sz="2800" b="0" i="1" smtClean="0">
                                <a:solidFill>
                                  <a:srgbClr val="000000"/>
                                </a:solidFill>
                                <a:latin typeface="Cambria Math" panose="02040503050406030204" pitchFamily="18" charset="0"/>
                              </a:rPr>
                              <m:t>   </m:t>
                            </m:r>
                            <m:r>
                              <a:rPr lang="tr-TR" altLang="zh-TW" sz="2800" i="1">
                                <a:solidFill>
                                  <a:srgbClr val="000000"/>
                                </a:solidFill>
                                <a:latin typeface="Cambria Math" panose="02040503050406030204" pitchFamily="18" charset="0"/>
                              </a:rPr>
                              <m:t>   5   </m:t>
                            </m:r>
                            <m:r>
                              <a:rPr lang="tr-TR" altLang="zh-TW" sz="2800" b="0" i="1" smtClean="0">
                                <a:solidFill>
                                  <a:srgbClr val="000000"/>
                                </a:solidFill>
                                <a:latin typeface="Cambria Math" panose="02040503050406030204" pitchFamily="18" charset="0"/>
                              </a:rPr>
                              <m:t>   </m:t>
                            </m:r>
                            <m:r>
                              <a:rPr lang="tr-TR" altLang="zh-TW" sz="2800" i="1">
                                <a:solidFill>
                                  <a:srgbClr val="000000"/>
                                </a:solidFill>
                                <a:latin typeface="Cambria Math" panose="02040503050406030204" pitchFamily="18" charset="0"/>
                              </a:rPr>
                              <m:t> 3</m:t>
                            </m:r>
                          </m:e>
                          <m:e>
                            <m:r>
                              <a:rPr lang="tr-TR" altLang="zh-TW" sz="2800" b="0" i="1" smtClean="0">
                                <a:solidFill>
                                  <a:srgbClr val="000000"/>
                                </a:solidFill>
                                <a:latin typeface="Cambria Math" panose="02040503050406030204" pitchFamily="18" charset="0"/>
                              </a:rPr>
                              <m:t>0</m:t>
                            </m:r>
                            <m:r>
                              <a:rPr lang="tr-TR" altLang="zh-TW" sz="2800" i="1">
                                <a:solidFill>
                                  <a:srgbClr val="000000"/>
                                </a:solidFill>
                                <a:latin typeface="Cambria Math" panose="02040503050406030204" pitchFamily="18" charset="0"/>
                              </a:rPr>
                              <m:t>  </m:t>
                            </m:r>
                            <m:r>
                              <a:rPr lang="tr-TR" altLang="zh-TW" sz="2800" b="0" i="1" smtClean="0">
                                <a:solidFill>
                                  <a:srgbClr val="000000"/>
                                </a:solidFill>
                                <a:latin typeface="Cambria Math" panose="02040503050406030204" pitchFamily="18" charset="0"/>
                              </a:rPr>
                              <m:t>  </m:t>
                            </m:r>
                            <m:r>
                              <a:rPr lang="tr-TR" altLang="zh-TW" sz="2800" i="1">
                                <a:solidFill>
                                  <a:srgbClr val="000000"/>
                                </a:solidFill>
                                <a:latin typeface="Cambria Math" panose="02040503050406030204" pitchFamily="18" charset="0"/>
                              </a:rPr>
                              <m:t>  </m:t>
                            </m:r>
                            <m:r>
                              <a:rPr lang="tr-TR" altLang="zh-TW" sz="2800" b="0" i="1" smtClean="0">
                                <a:solidFill>
                                  <a:srgbClr val="000000"/>
                                </a:solidFill>
                                <a:latin typeface="Cambria Math" panose="02040503050406030204" pitchFamily="18" charset="0"/>
                              </a:rPr>
                              <m:t>1</m:t>
                            </m:r>
                            <m:r>
                              <a:rPr lang="tr-TR" altLang="zh-TW" sz="2800" i="1">
                                <a:solidFill>
                                  <a:srgbClr val="000000"/>
                                </a:solidFill>
                                <a:latin typeface="Cambria Math" panose="02040503050406030204" pitchFamily="18" charset="0"/>
                              </a:rPr>
                              <m:t>6</m:t>
                            </m:r>
                            <m:r>
                              <a:rPr lang="tr-TR" altLang="zh-TW" sz="2800" b="0" i="1" smtClean="0">
                                <a:solidFill>
                                  <a:srgbClr val="000000"/>
                                </a:solidFill>
                                <a:latin typeface="Cambria Math" panose="02040503050406030204" pitchFamily="18" charset="0"/>
                              </a:rPr>
                              <m:t>  </m:t>
                            </m:r>
                            <m:r>
                              <a:rPr lang="tr-TR" altLang="zh-TW" sz="2800" i="1">
                                <a:solidFill>
                                  <a:srgbClr val="000000"/>
                                </a:solidFill>
                                <a:latin typeface="Cambria Math" panose="02040503050406030204" pitchFamily="18" charset="0"/>
                              </a:rPr>
                              <m:t>   </m:t>
                            </m:r>
                            <m:r>
                              <a:rPr lang="tr-TR" altLang="zh-TW" sz="2800" b="0" i="1" smtClean="0">
                                <a:solidFill>
                                  <a:srgbClr val="000000"/>
                                </a:solidFill>
                                <a:latin typeface="Cambria Math" panose="02040503050406030204" pitchFamily="18" charset="0"/>
                              </a:rPr>
                              <m:t>8</m:t>
                            </m:r>
                          </m:e>
                          <m:e>
                            <m:r>
                              <a:rPr lang="tr-TR" altLang="zh-TW" sz="2800" b="0" i="1" smtClean="0">
                                <a:solidFill>
                                  <a:srgbClr val="000000"/>
                                </a:solidFill>
                                <a:latin typeface="Cambria Math" panose="02040503050406030204" pitchFamily="18" charset="0"/>
                              </a:rPr>
                              <m:t>0</m:t>
                            </m:r>
                            <m:r>
                              <a:rPr lang="tr-TR" altLang="zh-TW" sz="2800" i="1">
                                <a:solidFill>
                                  <a:srgbClr val="000000"/>
                                </a:solidFill>
                                <a:latin typeface="Cambria Math" panose="02040503050406030204" pitchFamily="18" charset="0"/>
                              </a:rPr>
                              <m:t> −1</m:t>
                            </m:r>
                            <m:r>
                              <a:rPr lang="tr-TR" altLang="zh-TW" sz="2800" b="0" i="1" smtClean="0">
                                <a:solidFill>
                                  <a:srgbClr val="000000"/>
                                </a:solidFill>
                                <a:latin typeface="Cambria Math" panose="02040503050406030204" pitchFamily="18" charset="0"/>
                              </a:rPr>
                              <m:t>6</m:t>
                            </m:r>
                            <m:r>
                              <a:rPr lang="tr-TR" altLang="zh-TW" sz="2800" i="1">
                                <a:solidFill>
                                  <a:srgbClr val="000000"/>
                                </a:solidFill>
                                <a:latin typeface="Cambria Math" panose="02040503050406030204" pitchFamily="18" charset="0"/>
                              </a:rPr>
                              <m:t>  </m:t>
                            </m:r>
                            <m:r>
                              <a:rPr lang="tr-TR" altLang="zh-TW" sz="2800" b="0" i="1" smtClean="0">
                                <a:solidFill>
                                  <a:srgbClr val="000000"/>
                                </a:solidFill>
                                <a:latin typeface="Cambria Math" panose="02040503050406030204" pitchFamily="18" charset="0"/>
                              </a:rPr>
                              <m:t>−8</m:t>
                            </m:r>
                          </m:e>
                        </m:eqArr>
                        <m:eqArr>
                          <m:eqArrPr>
                            <m:ctrlPr>
                              <a:rPr lang="tr-TR" altLang="zh-TW" sz="2800" i="1">
                                <a:solidFill>
                                  <a:srgbClr val="000000"/>
                                </a:solidFill>
                                <a:latin typeface="Cambria Math" panose="02040503050406030204" pitchFamily="18" charset="0"/>
                              </a:rPr>
                            </m:ctrlPr>
                          </m:eqArrPr>
                          <m:e>
                            <m:r>
                              <a:rPr lang="tr-TR" altLang="zh-TW" sz="2800" i="1">
                                <a:solidFill>
                                  <a:srgbClr val="000000"/>
                                </a:solidFill>
                                <a:latin typeface="Cambria Math" panose="02040503050406030204" pitchFamily="18" charset="0"/>
                              </a:rPr>
                              <m:t>  0</m:t>
                            </m:r>
                          </m:e>
                          <m:e>
                            <m:r>
                              <a:rPr lang="tr-TR" altLang="zh-TW" sz="2800" i="1">
                                <a:solidFill>
                                  <a:srgbClr val="000000"/>
                                </a:solidFill>
                                <a:latin typeface="Cambria Math" panose="02040503050406030204" pitchFamily="18" charset="0"/>
                              </a:rPr>
                              <m:t>  0</m:t>
                            </m:r>
                          </m:e>
                          <m:e>
                            <m:r>
                              <a:rPr lang="tr-TR" altLang="zh-TW" sz="2800" i="1">
                                <a:solidFill>
                                  <a:srgbClr val="000000"/>
                                </a:solidFill>
                                <a:latin typeface="Cambria Math" panose="02040503050406030204" pitchFamily="18" charset="0"/>
                              </a:rPr>
                              <m:t>  0</m:t>
                            </m:r>
                          </m:e>
                        </m:eqArr>
                      </m:e>
                    </m:d>
                  </m:oMath>
                </a14:m>
                <a:endParaRPr lang="tr-TR" altLang="zh-TW" sz="3200" dirty="0" smtClean="0"/>
              </a:p>
              <a:p>
                <a:endParaRPr lang="tr-TR" altLang="zh-TW" sz="3200" dirty="0"/>
              </a:p>
              <a:p>
                <a:r>
                  <a:rPr lang="tr-TR" altLang="zh-TW" sz="2800" dirty="0"/>
                  <a:t>=&gt;</a:t>
                </a:r>
                <a14:m>
                  <m:oMath xmlns:m="http://schemas.openxmlformats.org/officeDocument/2006/math">
                    <m:d>
                      <m:dPr>
                        <m:begChr m:val="["/>
                        <m:endChr m:val="]"/>
                        <m:ctrlPr>
                          <a:rPr lang="en-US" altLang="zh-TW" sz="2400" i="1">
                            <a:solidFill>
                              <a:srgbClr val="000000"/>
                            </a:solidFill>
                            <a:latin typeface="Cambria Math" panose="02040503050406030204" pitchFamily="18" charset="0"/>
                          </a:rPr>
                        </m:ctrlPr>
                      </m:dPr>
                      <m:e>
                        <m:eqArr>
                          <m:eqArrPr>
                            <m:ctrlPr>
                              <a:rPr lang="tr-TR" altLang="zh-TW" sz="2400" i="1">
                                <a:solidFill>
                                  <a:srgbClr val="000000"/>
                                </a:solidFill>
                                <a:latin typeface="Cambria Math" panose="02040503050406030204" pitchFamily="18" charset="0"/>
                              </a:rPr>
                            </m:ctrlPr>
                          </m:eqArrPr>
                          <m:e>
                            <m:r>
                              <a:rPr lang="tr-TR" altLang="zh-TW" sz="2400" i="1">
                                <a:solidFill>
                                  <a:srgbClr val="000000"/>
                                </a:solidFill>
                                <a:latin typeface="Cambria Math" panose="02040503050406030204" pitchFamily="18" charset="0"/>
                              </a:rPr>
                              <m:t>1        5       3</m:t>
                            </m:r>
                          </m:e>
                          <m:e>
                            <m:r>
                              <a:rPr lang="tr-TR" altLang="zh-TW" sz="2400" i="1">
                                <a:solidFill>
                                  <a:srgbClr val="000000"/>
                                </a:solidFill>
                                <a:latin typeface="Cambria Math" panose="02040503050406030204" pitchFamily="18" charset="0"/>
                              </a:rPr>
                              <m:t>0      16     8</m:t>
                            </m:r>
                          </m:e>
                          <m:e>
                            <m:r>
                              <a:rPr lang="tr-TR" altLang="zh-TW" sz="2400" i="1">
                                <a:solidFill>
                                  <a:srgbClr val="000000"/>
                                </a:solidFill>
                                <a:latin typeface="Cambria Math" panose="02040503050406030204" pitchFamily="18" charset="0"/>
                              </a:rPr>
                              <m:t>0 </m:t>
                            </m:r>
                            <m:r>
                              <a:rPr lang="tr-TR" altLang="zh-TW" sz="2400" b="0" i="1" smtClean="0">
                                <a:solidFill>
                                  <a:srgbClr val="000000"/>
                                </a:solidFill>
                                <a:latin typeface="Cambria Math" panose="02040503050406030204" pitchFamily="18" charset="0"/>
                              </a:rPr>
                              <m:t>     0</m:t>
                            </m:r>
                            <m:r>
                              <a:rPr lang="tr-TR" altLang="zh-TW" sz="2400" i="1">
                                <a:solidFill>
                                  <a:srgbClr val="000000"/>
                                </a:solidFill>
                                <a:latin typeface="Cambria Math" panose="02040503050406030204" pitchFamily="18" charset="0"/>
                              </a:rPr>
                              <m:t>  </m:t>
                            </m:r>
                            <m:r>
                              <a:rPr lang="tr-TR" altLang="zh-TW" sz="2400" b="0" i="1" smtClean="0">
                                <a:solidFill>
                                  <a:srgbClr val="000000"/>
                                </a:solidFill>
                                <a:latin typeface="Cambria Math" panose="02040503050406030204" pitchFamily="18" charset="0"/>
                              </a:rPr>
                              <m:t>     0</m:t>
                            </m:r>
                          </m:e>
                        </m:eqArr>
                        <m:eqArr>
                          <m:eqArrPr>
                            <m:ctrlPr>
                              <a:rPr lang="tr-TR" altLang="zh-TW" sz="2400" i="1">
                                <a:solidFill>
                                  <a:srgbClr val="000000"/>
                                </a:solidFill>
                                <a:latin typeface="Cambria Math" panose="02040503050406030204" pitchFamily="18" charset="0"/>
                              </a:rPr>
                            </m:ctrlPr>
                          </m:eqArrPr>
                          <m:e>
                            <m:r>
                              <a:rPr lang="tr-TR" altLang="zh-TW" sz="2400" i="1">
                                <a:solidFill>
                                  <a:srgbClr val="000000"/>
                                </a:solidFill>
                                <a:latin typeface="Cambria Math" panose="02040503050406030204" pitchFamily="18" charset="0"/>
                              </a:rPr>
                              <m:t>  0</m:t>
                            </m:r>
                          </m:e>
                          <m:e>
                            <m:r>
                              <a:rPr lang="tr-TR" altLang="zh-TW" sz="2400" i="1">
                                <a:solidFill>
                                  <a:srgbClr val="000000"/>
                                </a:solidFill>
                                <a:latin typeface="Cambria Math" panose="02040503050406030204" pitchFamily="18" charset="0"/>
                              </a:rPr>
                              <m:t>  0</m:t>
                            </m:r>
                          </m:e>
                          <m:e>
                            <m:r>
                              <a:rPr lang="tr-TR" altLang="zh-TW" sz="2400" i="1">
                                <a:solidFill>
                                  <a:srgbClr val="000000"/>
                                </a:solidFill>
                                <a:latin typeface="Cambria Math" panose="02040503050406030204" pitchFamily="18" charset="0"/>
                              </a:rPr>
                              <m:t>  0</m:t>
                            </m:r>
                          </m:e>
                        </m:eqArr>
                      </m:e>
                    </m:d>
                  </m:oMath>
                </a14:m>
                <a:endParaRPr lang="tr-T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pPr>
              <a:defRPr/>
            </a:pPr>
            <a:fld id="{9E3B4006-0D0F-4C4D-9D1D-3FDC578C6677}" type="datetime1">
              <a:rPr lang="zh-TW" altLang="en-US" smtClean="0"/>
              <a:pPr>
                <a:defRPr/>
              </a:pPr>
              <a:t>2021/11/16</a:t>
            </a:fld>
            <a:endParaRPr lang="en-US" altLang="zh-TW"/>
          </a:p>
        </p:txBody>
      </p:sp>
      <p:sp>
        <p:nvSpPr>
          <p:cNvPr id="5" name="Footer Placeholder 4"/>
          <p:cNvSpPr>
            <a:spLocks noGrp="1"/>
          </p:cNvSpPr>
          <p:nvPr>
            <p:ph type="ftr" sz="quarter" idx="11"/>
          </p:nvPr>
        </p:nvSpPr>
        <p:spPr/>
        <p:txBody>
          <a:bodyPr/>
          <a:lstStyle/>
          <a:p>
            <a:pPr>
              <a:defRPr/>
            </a:pPr>
            <a:r>
              <a:rPr lang="en-US" altLang="zh-TW" smtClean="0"/>
              <a:t>Elementary Linear Algebra</a:t>
            </a:r>
            <a:endParaRPr lang="en-US" altLang="zh-TW"/>
          </a:p>
        </p:txBody>
      </p:sp>
      <p:sp>
        <p:nvSpPr>
          <p:cNvPr id="6" name="Slide Number Placeholder 5"/>
          <p:cNvSpPr>
            <a:spLocks noGrp="1"/>
          </p:cNvSpPr>
          <p:nvPr>
            <p:ph type="sldNum" sz="quarter" idx="12"/>
          </p:nvPr>
        </p:nvSpPr>
        <p:spPr/>
        <p:txBody>
          <a:bodyPr/>
          <a:lstStyle/>
          <a:p>
            <a:pPr>
              <a:defRPr/>
            </a:pPr>
            <a:fld id="{DC3B12E2-76CA-480B-8DE6-377A8982996D}" type="slidenum">
              <a:rPr lang="en-US" altLang="zh-TW" smtClean="0"/>
              <a:pPr>
                <a:defRPr/>
              </a:pPr>
              <a:t>42</a:t>
            </a:fld>
            <a:endParaRPr lang="en-US" altLang="zh-TW"/>
          </a:p>
        </p:txBody>
      </p:sp>
      <p:cxnSp>
        <p:nvCxnSpPr>
          <p:cNvPr id="7" name="Straight Connector 6"/>
          <p:cNvCxnSpPr/>
          <p:nvPr/>
        </p:nvCxnSpPr>
        <p:spPr>
          <a:xfrm>
            <a:off x="3276600" y="1752600"/>
            <a:ext cx="0" cy="9906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248400" y="1752600"/>
            <a:ext cx="0" cy="9906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971800" y="3581400"/>
            <a:ext cx="0" cy="9906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4367681" y="3581400"/>
                <a:ext cx="2181303" cy="646331"/>
              </a:xfrm>
              <a:prstGeom prst="rect">
                <a:avLst/>
              </a:prstGeom>
            </p:spPr>
            <p:txBody>
              <a:bodyPr wrap="none">
                <a:spAutoFit/>
              </a:bodyPr>
              <a:lstStyle/>
              <a:p>
                <a:r>
                  <a:rPr lang="tr-TR" altLang="zh-TW" dirty="0" smtClean="0"/>
                  <a:t>0</a:t>
                </a:r>
                <a14:m>
                  <m:oMath xmlns:m="http://schemas.openxmlformats.org/officeDocument/2006/math">
                    <m:sSub>
                      <m:sSubPr>
                        <m:ctrlPr>
                          <a:rPr lang="tr-TR" altLang="zh-TW" i="1">
                            <a:latin typeface="Cambria Math" panose="02040503050406030204" pitchFamily="18" charset="0"/>
                          </a:rPr>
                        </m:ctrlPr>
                      </m:sSubPr>
                      <m:e>
                        <m:r>
                          <a:rPr lang="tr-TR" altLang="zh-TW" i="1">
                            <a:latin typeface="Cambria Math" panose="02040503050406030204" pitchFamily="18" charset="0"/>
                          </a:rPr>
                          <m:t>𝑘</m:t>
                        </m:r>
                      </m:e>
                      <m:sub>
                        <m:r>
                          <a:rPr lang="tr-TR" altLang="zh-TW" i="1">
                            <a:latin typeface="Cambria Math" panose="02040503050406030204" pitchFamily="18" charset="0"/>
                          </a:rPr>
                          <m:t>1</m:t>
                        </m:r>
                      </m:sub>
                    </m:sSub>
                  </m:oMath>
                </a14:m>
                <a:r>
                  <a:rPr lang="tr-TR" altLang="zh-TW" dirty="0" smtClean="0"/>
                  <a:t>+0</a:t>
                </a:r>
                <a14:m>
                  <m:oMath xmlns:m="http://schemas.openxmlformats.org/officeDocument/2006/math">
                    <m:sSub>
                      <m:sSubPr>
                        <m:ctrlPr>
                          <a:rPr lang="tr-TR" altLang="zh-TW" i="1">
                            <a:latin typeface="Cambria Math" panose="02040503050406030204" pitchFamily="18" charset="0"/>
                          </a:rPr>
                        </m:ctrlPr>
                      </m:sSubPr>
                      <m:e>
                        <m:r>
                          <a:rPr lang="tr-TR" altLang="zh-TW" i="1">
                            <a:latin typeface="Cambria Math" panose="02040503050406030204" pitchFamily="18" charset="0"/>
                          </a:rPr>
                          <m:t>𝑘</m:t>
                        </m:r>
                      </m:e>
                      <m:sub>
                        <m:r>
                          <a:rPr lang="tr-TR" altLang="zh-TW" i="1">
                            <a:latin typeface="Cambria Math" panose="02040503050406030204" pitchFamily="18" charset="0"/>
                          </a:rPr>
                          <m:t>2</m:t>
                        </m:r>
                      </m:sub>
                    </m:sSub>
                    <m:r>
                      <a:rPr lang="tr-TR" altLang="zh-TW" i="1">
                        <a:latin typeface="Cambria Math" panose="02040503050406030204" pitchFamily="18" charset="0"/>
                      </a:rPr>
                      <m:t>+</m:t>
                    </m:r>
                    <m:r>
                      <a:rPr lang="tr-TR" altLang="zh-TW" b="0" i="1" smtClean="0">
                        <a:latin typeface="Cambria Math" panose="02040503050406030204" pitchFamily="18" charset="0"/>
                      </a:rPr>
                      <m:t>0</m:t>
                    </m:r>
                    <m:sSub>
                      <m:sSubPr>
                        <m:ctrlPr>
                          <a:rPr lang="tr-TR" altLang="zh-TW" i="1">
                            <a:latin typeface="Cambria Math" panose="02040503050406030204" pitchFamily="18" charset="0"/>
                          </a:rPr>
                        </m:ctrlPr>
                      </m:sSubPr>
                      <m:e>
                        <m:r>
                          <a:rPr lang="tr-TR" altLang="zh-TW" i="1">
                            <a:latin typeface="Cambria Math" panose="02040503050406030204" pitchFamily="18" charset="0"/>
                          </a:rPr>
                          <m:t>𝑘</m:t>
                        </m:r>
                      </m:e>
                      <m:sub>
                        <m:r>
                          <a:rPr lang="tr-TR" altLang="zh-TW" i="1">
                            <a:latin typeface="Cambria Math" panose="02040503050406030204" pitchFamily="18" charset="0"/>
                          </a:rPr>
                          <m:t>3</m:t>
                        </m:r>
                      </m:sub>
                    </m:sSub>
                    <m:r>
                      <a:rPr lang="tr-TR" altLang="zh-TW" i="1">
                        <a:latin typeface="Cambria Math" panose="02040503050406030204" pitchFamily="18" charset="0"/>
                      </a:rPr>
                      <m:t>=</m:t>
                    </m:r>
                  </m:oMath>
                </a14:m>
                <a:r>
                  <a:rPr lang="tr-TR" dirty="0" smtClean="0"/>
                  <a:t>0</a:t>
                </a:r>
              </a:p>
              <a:p>
                <a14:m>
                  <m:oMath xmlns:m="http://schemas.openxmlformats.org/officeDocument/2006/math">
                    <m:sSub>
                      <m:sSubPr>
                        <m:ctrlPr>
                          <a:rPr lang="tr-TR" altLang="zh-TW" i="1">
                            <a:latin typeface="Cambria Math" panose="02040503050406030204" pitchFamily="18" charset="0"/>
                          </a:rPr>
                        </m:ctrlPr>
                      </m:sSubPr>
                      <m:e>
                        <m:r>
                          <a:rPr lang="tr-TR" altLang="zh-TW" i="1">
                            <a:latin typeface="Cambria Math" panose="02040503050406030204" pitchFamily="18" charset="0"/>
                          </a:rPr>
                          <m:t>𝑘</m:t>
                        </m:r>
                      </m:e>
                      <m:sub>
                        <m:r>
                          <a:rPr lang="tr-TR" altLang="zh-TW" b="0" i="1" smtClean="0">
                            <a:latin typeface="Cambria Math" panose="02040503050406030204" pitchFamily="18" charset="0"/>
                          </a:rPr>
                          <m:t>𝑖</m:t>
                        </m:r>
                      </m:sub>
                    </m:sSub>
                  </m:oMath>
                </a14:m>
                <a:r>
                  <a:rPr lang="tr-TR" dirty="0" smtClean="0"/>
                  <a:t> not </a:t>
                </a:r>
                <a:r>
                  <a:rPr lang="tr-TR" dirty="0" err="1" smtClean="0"/>
                  <a:t>necessarily</a:t>
                </a:r>
                <a:r>
                  <a:rPr lang="tr-TR" dirty="0" smtClean="0"/>
                  <a:t> 0</a:t>
                </a:r>
                <a:endParaRPr lang="tr-TR" dirty="0"/>
              </a:p>
            </p:txBody>
          </p:sp>
        </mc:Choice>
        <mc:Fallback xmlns="">
          <p:sp>
            <p:nvSpPr>
              <p:cNvPr id="11" name="Rectangle 10"/>
              <p:cNvSpPr>
                <a:spLocks noRot="1" noChangeAspect="1" noMove="1" noResize="1" noEditPoints="1" noAdjustHandles="1" noChangeArrowheads="1" noChangeShapeType="1" noTextEdit="1"/>
              </p:cNvSpPr>
              <p:nvPr/>
            </p:nvSpPr>
            <p:spPr>
              <a:xfrm>
                <a:off x="4367681" y="3581400"/>
                <a:ext cx="2181303" cy="646331"/>
              </a:xfrm>
              <a:prstGeom prst="rect">
                <a:avLst/>
              </a:prstGeom>
              <a:blipFill>
                <a:blip r:embed="rId3"/>
                <a:stretch>
                  <a:fillRect l="-2235" t="-5660" r="-1676" b="-13208"/>
                </a:stretch>
              </a:blipFill>
            </p:spPr>
            <p:txBody>
              <a:bodyPr/>
              <a:lstStyle/>
              <a:p>
                <a:r>
                  <a:rPr lang="tr-TR">
                    <a:noFill/>
                  </a:rPr>
                  <a:t> </a:t>
                </a:r>
              </a:p>
            </p:txBody>
          </p:sp>
        </mc:Fallback>
      </mc:AlternateContent>
    </p:spTree>
    <p:extLst>
      <p:ext uri="{BB962C8B-B14F-4D97-AF65-F5344CB8AC3E}">
        <p14:creationId xmlns:p14="http://schemas.microsoft.com/office/powerpoint/2010/main" val="40967816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標題 1"/>
          <p:cNvSpPr>
            <a:spLocks noGrp="1"/>
          </p:cNvSpPr>
          <p:nvPr>
            <p:ph type="title"/>
          </p:nvPr>
        </p:nvSpPr>
        <p:spPr/>
        <p:txBody>
          <a:bodyPr/>
          <a:lstStyle/>
          <a:p>
            <a:r>
              <a:rPr lang="en-US" altLang="zh-TW" smtClean="0"/>
              <a:t>5.3 Example 5</a:t>
            </a:r>
            <a:endParaRPr lang="zh-TW" altLang="en-US" smtClean="0"/>
          </a:p>
        </p:txBody>
      </p:sp>
      <mc:AlternateContent xmlns:mc="http://schemas.openxmlformats.org/markup-compatibility/2006" xmlns:a14="http://schemas.microsoft.com/office/drawing/2010/main">
        <mc:Choice Requires="a14">
          <p:sp>
            <p:nvSpPr>
              <p:cNvPr id="87043" name="內容版面配置區 2"/>
              <p:cNvSpPr>
                <a:spLocks noGrp="1"/>
              </p:cNvSpPr>
              <p:nvPr>
                <p:ph idx="1"/>
              </p:nvPr>
            </p:nvSpPr>
            <p:spPr>
              <a:xfrm>
                <a:off x="457200" y="1371600"/>
                <a:ext cx="8229600" cy="4759325"/>
              </a:xfrm>
            </p:spPr>
            <p:txBody>
              <a:bodyPr/>
              <a:lstStyle/>
              <a:p>
                <a:r>
                  <a:rPr lang="en-US" altLang="zh-TW" dirty="0" smtClean="0"/>
                  <a:t>Show that the polynomials </a:t>
                </a:r>
              </a:p>
              <a:p>
                <a:pPr lvl="1"/>
                <a:r>
                  <a:rPr lang="en-US" altLang="zh-TW" sz="2400" dirty="0" smtClean="0"/>
                  <a:t>1, x, x</a:t>
                </a:r>
                <a:r>
                  <a:rPr lang="en-US" altLang="zh-TW" sz="2400" baseline="30000" dirty="0" smtClean="0"/>
                  <a:t>2</a:t>
                </a:r>
                <a:r>
                  <a:rPr lang="en-US" altLang="zh-TW" sz="2400" dirty="0" smtClean="0"/>
                  <a:t>,…, </a:t>
                </a:r>
                <a:r>
                  <a:rPr lang="en-US" altLang="zh-TW" sz="2400" dirty="0" err="1" smtClean="0"/>
                  <a:t>x</a:t>
                </a:r>
                <a:r>
                  <a:rPr lang="en-US" altLang="zh-TW" sz="2400" baseline="30000" dirty="0" err="1" smtClean="0"/>
                  <a:t>n</a:t>
                </a:r>
                <a:r>
                  <a:rPr lang="en-US" altLang="zh-TW" sz="2400" dirty="0" smtClean="0"/>
                  <a:t> form a linear independent set of vectors in </a:t>
                </a:r>
                <a:r>
                  <a:rPr lang="en-US" altLang="zh-TW" sz="2400" dirty="0" err="1" smtClean="0"/>
                  <a:t>P</a:t>
                </a:r>
                <a:r>
                  <a:rPr lang="en-US" altLang="zh-TW" sz="2400" baseline="-25000" dirty="0" err="1" smtClean="0"/>
                  <a:t>n</a:t>
                </a:r>
                <a:endParaRPr lang="tr-TR" altLang="zh-TW" sz="2400" baseline="-25000" dirty="0" smtClean="0"/>
              </a:p>
              <a:p>
                <a:r>
                  <a:rPr lang="tr-TR" altLang="zh-TW" sz="2800" dirty="0" err="1" smtClean="0"/>
                  <a:t>Proof</a:t>
                </a:r>
                <a:r>
                  <a:rPr lang="tr-TR" altLang="zh-TW" sz="2800" dirty="0" smtClean="0"/>
                  <a:t>: Can not </a:t>
                </a:r>
                <a:r>
                  <a:rPr lang="tr-TR" altLang="zh-TW" sz="2800" dirty="0" err="1" smtClean="0"/>
                  <a:t>express</a:t>
                </a:r>
                <a:r>
                  <a:rPr lang="tr-TR" altLang="zh-TW" sz="2800" dirty="0" smtClean="0"/>
                  <a:t> </a:t>
                </a:r>
                <a:r>
                  <a:rPr lang="en-US" altLang="zh-TW" sz="2800" dirty="0" smtClean="0"/>
                  <a:t>x</a:t>
                </a:r>
                <a:r>
                  <a:rPr lang="tr-TR" altLang="zh-TW" sz="2800" baseline="30000" dirty="0" smtClean="0"/>
                  <a:t>j </a:t>
                </a:r>
                <a:r>
                  <a:rPr lang="tr-TR" altLang="zh-TW" sz="2800" dirty="0" smtClean="0"/>
                  <a:t> as a </a:t>
                </a:r>
                <a:r>
                  <a:rPr lang="tr-TR" altLang="zh-TW" sz="2800" dirty="0" err="1" smtClean="0"/>
                  <a:t>linear</a:t>
                </a:r>
                <a:r>
                  <a:rPr lang="tr-TR" altLang="zh-TW" sz="2800" dirty="0" smtClean="0"/>
                  <a:t> </a:t>
                </a:r>
                <a:r>
                  <a:rPr lang="tr-TR" altLang="zh-TW" sz="2800" dirty="0" err="1" smtClean="0"/>
                  <a:t>combination</a:t>
                </a:r>
                <a:r>
                  <a:rPr lang="tr-TR" altLang="zh-TW" sz="2800" dirty="0" smtClean="0"/>
                  <a:t> of </a:t>
                </a:r>
                <a:r>
                  <a:rPr lang="en-US" altLang="zh-TW" sz="2800" dirty="0" smtClean="0"/>
                  <a:t>x</a:t>
                </a:r>
                <a:r>
                  <a:rPr lang="tr-TR" altLang="zh-TW" sz="2800" baseline="30000" dirty="0" smtClean="0"/>
                  <a:t>i </a:t>
                </a:r>
                <a:r>
                  <a:rPr lang="tr-TR" altLang="zh-TW" sz="2800" dirty="0" err="1" smtClean="0"/>
                  <a:t>for</a:t>
                </a:r>
                <a:r>
                  <a:rPr lang="tr-TR" altLang="zh-TW" sz="2800" dirty="0" smtClean="0"/>
                  <a:t> </a:t>
                </a:r>
                <a14:m>
                  <m:oMath xmlns:m="http://schemas.openxmlformats.org/officeDocument/2006/math">
                    <m:r>
                      <a:rPr lang="tr-TR" altLang="zh-TW" sz="2800" b="0" i="1" smtClean="0">
                        <a:latin typeface="Cambria Math" panose="02040503050406030204" pitchFamily="18" charset="0"/>
                      </a:rPr>
                      <m:t>𝑖</m:t>
                    </m:r>
                    <m:r>
                      <a:rPr lang="tr-TR" altLang="zh-TW" sz="2800" b="0" i="1" smtClean="0">
                        <a:latin typeface="Cambria Math" panose="02040503050406030204" pitchFamily="18" charset="0"/>
                        <a:ea typeface="Cambria Math" panose="02040503050406030204" pitchFamily="18" charset="0"/>
                      </a:rPr>
                      <m:t>≠</m:t>
                    </m:r>
                    <m:r>
                      <a:rPr lang="tr-TR" altLang="zh-TW" sz="2800" b="0" i="1" smtClean="0">
                        <a:latin typeface="Cambria Math" panose="02040503050406030204" pitchFamily="18" charset="0"/>
                        <a:ea typeface="Cambria Math" panose="02040503050406030204" pitchFamily="18" charset="0"/>
                      </a:rPr>
                      <m:t>𝑗</m:t>
                    </m:r>
                  </m:oMath>
                </a14:m>
                <a:endParaRPr lang="en-US" altLang="zh-TW" sz="2800" dirty="0" smtClean="0"/>
              </a:p>
              <a:p>
                <a:pPr marL="0" indent="0">
                  <a:buNone/>
                </a:pPr>
                <a:endParaRPr lang="tr-TR" altLang="zh-TW" sz="2800" baseline="-25000" dirty="0" smtClean="0"/>
              </a:p>
            </p:txBody>
          </p:sp>
        </mc:Choice>
        <mc:Fallback xmlns="">
          <p:sp>
            <p:nvSpPr>
              <p:cNvPr id="87043" name="內容版面配置區 2"/>
              <p:cNvSpPr>
                <a:spLocks noGrp="1" noRot="1" noChangeAspect="1" noMove="1" noResize="1" noEditPoints="1" noAdjustHandles="1" noChangeArrowheads="1" noChangeShapeType="1" noTextEdit="1"/>
              </p:cNvSpPr>
              <p:nvPr>
                <p:ph idx="1"/>
              </p:nvPr>
            </p:nvSpPr>
            <p:spPr>
              <a:xfrm>
                <a:off x="457200" y="1371600"/>
                <a:ext cx="8229600" cy="4759325"/>
              </a:xfrm>
              <a:blipFill>
                <a:blip r:embed="rId3"/>
                <a:stretch>
                  <a:fillRect l="-444" t="-1152"/>
                </a:stretch>
              </a:blipFill>
            </p:spPr>
            <p:txBody>
              <a:bodyPr/>
              <a:lstStyle/>
              <a:p>
                <a:r>
                  <a:rPr lang="tr-TR">
                    <a:noFill/>
                  </a:rPr>
                  <a:t> </a:t>
                </a:r>
              </a:p>
            </p:txBody>
          </p:sp>
        </mc:Fallback>
      </mc:AlternateContent>
      <p:sp>
        <p:nvSpPr>
          <p:cNvPr id="87044"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EF8DACF6-F40B-44C2-865B-874BE203EAEC}"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smtClean="0"/>
              <a:t>Elementary Linear Algebra</a:t>
            </a:r>
            <a:endParaRPr lang="en-US" altLang="zh-TW"/>
          </a:p>
        </p:txBody>
      </p:sp>
      <p:sp>
        <p:nvSpPr>
          <p:cNvPr id="8704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4EF530D9-7644-4B33-AF2C-787826C0CC22}" type="slidenum">
              <a:rPr kumimoji="0" lang="en-US" altLang="zh-TW" sz="1200">
                <a:latin typeface="Garamond" panose="02020404030301010803" pitchFamily="18" charset="0"/>
              </a:rPr>
              <a:pPr>
                <a:spcBef>
                  <a:spcPct val="0"/>
                </a:spcBef>
                <a:buClrTx/>
                <a:buSzTx/>
                <a:buFontTx/>
                <a:buNone/>
              </a:pPr>
              <a:t>43</a:t>
            </a:fld>
            <a:endParaRPr kumimoji="0" lang="en-US" altLang="zh-TW" sz="120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88CFCD90-13D0-40A9-BAAA-24BB1DEE83CF}"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8909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C40FBDB7-B1D3-4CCE-8141-89BB4EAF688B}" type="slidenum">
              <a:rPr kumimoji="0" lang="en-US" altLang="zh-TW" sz="1200">
                <a:latin typeface="Garamond" panose="02020404030301010803" pitchFamily="18" charset="0"/>
              </a:rPr>
              <a:pPr>
                <a:spcBef>
                  <a:spcPct val="0"/>
                </a:spcBef>
                <a:buClrTx/>
                <a:buSzTx/>
                <a:buFontTx/>
                <a:buNone/>
              </a:pPr>
              <a:t>44</a:t>
            </a:fld>
            <a:endParaRPr kumimoji="0" lang="en-US" altLang="zh-TW" sz="1200">
              <a:latin typeface="Garamond" panose="02020404030301010803" pitchFamily="18" charset="0"/>
            </a:endParaRPr>
          </a:p>
        </p:txBody>
      </p:sp>
      <p:sp>
        <p:nvSpPr>
          <p:cNvPr id="89093" name="Rectangle 2"/>
          <p:cNvSpPr>
            <a:spLocks noGrp="1" noChangeArrowheads="1"/>
          </p:cNvSpPr>
          <p:nvPr>
            <p:ph type="title"/>
          </p:nvPr>
        </p:nvSpPr>
        <p:spPr/>
        <p:txBody>
          <a:bodyPr/>
          <a:lstStyle/>
          <a:p>
            <a:pPr eaLnBrk="1" hangingPunct="1"/>
            <a:r>
              <a:rPr lang="en-US" altLang="zh-TW" smtClean="0"/>
              <a:t>Theorem 5.3.1 </a:t>
            </a:r>
          </a:p>
        </p:txBody>
      </p:sp>
      <p:sp>
        <p:nvSpPr>
          <p:cNvPr id="89094" name="Rectangle 3"/>
          <p:cNvSpPr>
            <a:spLocks noGrp="1" noChangeArrowheads="1"/>
          </p:cNvSpPr>
          <p:nvPr>
            <p:ph type="body" idx="1"/>
          </p:nvPr>
        </p:nvSpPr>
        <p:spPr>
          <a:xfrm>
            <a:off x="457200" y="1371600"/>
            <a:ext cx="8229600" cy="4759325"/>
          </a:xfrm>
        </p:spPr>
        <p:txBody>
          <a:bodyPr/>
          <a:lstStyle/>
          <a:p>
            <a:pPr marL="436563" indent="-419100" eaLnBrk="1" hangingPunct="1">
              <a:lnSpc>
                <a:spcPct val="90000"/>
              </a:lnSpc>
            </a:pPr>
            <a:r>
              <a:rPr lang="en-US" altLang="zh-TW" dirty="0" smtClean="0"/>
              <a:t>A set </a:t>
            </a:r>
            <a:r>
              <a:rPr lang="tr-TR" altLang="zh-TW" i="1" dirty="0" smtClean="0"/>
              <a:t>S</a:t>
            </a:r>
            <a:r>
              <a:rPr lang="tr-TR" altLang="zh-TW" dirty="0" smtClean="0"/>
              <a:t> </a:t>
            </a:r>
            <a:r>
              <a:rPr lang="en-US" altLang="zh-TW" dirty="0" smtClean="0"/>
              <a:t>with two or more vectors is:</a:t>
            </a:r>
          </a:p>
          <a:p>
            <a:pPr marL="700088" lvl="1" indent="-381000" eaLnBrk="1" hangingPunct="1">
              <a:lnSpc>
                <a:spcPct val="90000"/>
              </a:lnSpc>
            </a:pPr>
            <a:r>
              <a:rPr lang="en-US" altLang="zh-TW" sz="2400" dirty="0" smtClean="0">
                <a:solidFill>
                  <a:srgbClr val="FF0000"/>
                </a:solidFill>
              </a:rPr>
              <a:t>Linearly dependent </a:t>
            </a:r>
            <a:r>
              <a:rPr lang="en-US" altLang="zh-TW" sz="2400" dirty="0" smtClean="0"/>
              <a:t>if and only if </a:t>
            </a:r>
            <a:r>
              <a:rPr lang="en-US" altLang="zh-TW" sz="2400" u="sng" dirty="0" smtClean="0"/>
              <a:t>at least one of the vectors in </a:t>
            </a:r>
            <a:r>
              <a:rPr lang="en-US" altLang="zh-TW" sz="2400" i="1" u="sng" dirty="0" smtClean="0"/>
              <a:t>S</a:t>
            </a:r>
            <a:r>
              <a:rPr lang="en-US" altLang="zh-TW" sz="2400" u="sng" dirty="0" smtClean="0"/>
              <a:t> is expressible as a linear combination of the other vectors in </a:t>
            </a:r>
            <a:r>
              <a:rPr lang="en-US" altLang="zh-TW" sz="2400" i="1" u="sng" dirty="0" smtClean="0"/>
              <a:t>S</a:t>
            </a:r>
            <a:r>
              <a:rPr lang="en-US" altLang="zh-TW" sz="2400" dirty="0" smtClean="0"/>
              <a:t>.</a:t>
            </a:r>
          </a:p>
          <a:p>
            <a:pPr marL="700088" lvl="1" indent="-381000" eaLnBrk="1" hangingPunct="1">
              <a:lnSpc>
                <a:spcPct val="90000"/>
              </a:lnSpc>
            </a:pPr>
            <a:endParaRPr lang="en-US" altLang="zh-TW" sz="2400" dirty="0" smtClean="0"/>
          </a:p>
          <a:p>
            <a:pPr marL="700088" lvl="1" indent="-381000" eaLnBrk="1" hangingPunct="1">
              <a:lnSpc>
                <a:spcPct val="90000"/>
              </a:lnSpc>
            </a:pPr>
            <a:r>
              <a:rPr lang="en-US" altLang="zh-TW" sz="2400" dirty="0" smtClean="0">
                <a:solidFill>
                  <a:srgbClr val="FF0000"/>
                </a:solidFill>
              </a:rPr>
              <a:t>Linearly independent </a:t>
            </a:r>
            <a:r>
              <a:rPr lang="en-US" altLang="zh-TW" sz="2400" dirty="0" smtClean="0"/>
              <a:t>if and only if </a:t>
            </a:r>
            <a:r>
              <a:rPr lang="en-US" altLang="zh-TW" sz="2400" u="sng" dirty="0" smtClean="0"/>
              <a:t>no vector in </a:t>
            </a:r>
            <a:r>
              <a:rPr lang="en-US" altLang="zh-TW" sz="2400" i="1" u="sng" dirty="0" smtClean="0"/>
              <a:t>S</a:t>
            </a:r>
            <a:r>
              <a:rPr lang="en-US" altLang="zh-TW" sz="2400" u="sng" dirty="0" smtClean="0"/>
              <a:t> is expressible as a linear combination of the other vectors in </a:t>
            </a:r>
            <a:r>
              <a:rPr lang="en-US" altLang="zh-TW" sz="2400" i="1" u="sng" dirty="0" smtClean="0"/>
              <a:t>S</a:t>
            </a:r>
            <a:r>
              <a:rPr lang="en-US" altLang="zh-TW" sz="2400" dirty="0" smtClean="0"/>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標題 1"/>
          <p:cNvSpPr>
            <a:spLocks noGrp="1"/>
          </p:cNvSpPr>
          <p:nvPr>
            <p:ph type="title"/>
          </p:nvPr>
        </p:nvSpPr>
        <p:spPr/>
        <p:txBody>
          <a:bodyPr/>
          <a:lstStyle/>
          <a:p>
            <a:r>
              <a:rPr lang="en-US" altLang="zh-TW" smtClean="0"/>
              <a:t>5.3 Example 6</a:t>
            </a:r>
            <a:endParaRPr lang="zh-TW" altLang="en-US" smtClean="0"/>
          </a:p>
        </p:txBody>
      </p:sp>
      <p:sp>
        <p:nvSpPr>
          <p:cNvPr id="91139" name="內容版面配置區 2"/>
          <p:cNvSpPr>
            <a:spLocks noGrp="1"/>
          </p:cNvSpPr>
          <p:nvPr>
            <p:ph idx="1"/>
          </p:nvPr>
        </p:nvSpPr>
        <p:spPr>
          <a:xfrm>
            <a:off x="457200" y="1219200"/>
            <a:ext cx="8229600" cy="4911725"/>
          </a:xfrm>
        </p:spPr>
        <p:txBody>
          <a:bodyPr/>
          <a:lstStyle/>
          <a:p>
            <a:pPr eaLnBrk="1" hangingPunct="1">
              <a:lnSpc>
                <a:spcPct val="90000"/>
              </a:lnSpc>
            </a:pPr>
            <a:r>
              <a:rPr lang="en-US" altLang="zh-TW" sz="2400" smtClean="0"/>
              <a:t>If </a:t>
            </a:r>
            <a:r>
              <a:rPr lang="en-US" altLang="zh-TW" sz="2400" b="1" smtClean="0"/>
              <a:t>v</a:t>
            </a:r>
            <a:r>
              <a:rPr lang="en-US" altLang="zh-TW" sz="2400" baseline="-25000" smtClean="0"/>
              <a:t>1 </a:t>
            </a:r>
            <a:r>
              <a:rPr lang="en-US" altLang="zh-TW" sz="2400" smtClean="0"/>
              <a:t>= (2, -1, 0, 3), </a:t>
            </a:r>
            <a:r>
              <a:rPr lang="en-US" altLang="zh-TW" sz="2400" b="1" smtClean="0"/>
              <a:t>v</a:t>
            </a:r>
            <a:r>
              <a:rPr lang="en-US" altLang="zh-TW" sz="2400" baseline="-25000" smtClean="0"/>
              <a:t>2 </a:t>
            </a:r>
            <a:r>
              <a:rPr lang="en-US" altLang="zh-TW" sz="2400" smtClean="0"/>
              <a:t>= (1, 2, 5, -1), and </a:t>
            </a:r>
            <a:r>
              <a:rPr lang="en-US" altLang="zh-TW" sz="2400" b="1" smtClean="0"/>
              <a:t>v</a:t>
            </a:r>
            <a:r>
              <a:rPr lang="en-US" altLang="zh-TW" sz="2400" baseline="-25000" smtClean="0"/>
              <a:t>3 </a:t>
            </a:r>
            <a:r>
              <a:rPr lang="en-US" altLang="zh-TW" sz="2400" smtClean="0"/>
              <a:t>= (7, -1, 5, 8).</a:t>
            </a:r>
          </a:p>
          <a:p>
            <a:pPr lvl="1" eaLnBrk="1" hangingPunct="1">
              <a:lnSpc>
                <a:spcPct val="90000"/>
              </a:lnSpc>
            </a:pPr>
            <a:r>
              <a:rPr lang="en-US" altLang="zh-TW" sz="2400" smtClean="0"/>
              <a:t>the set of vectors </a:t>
            </a:r>
            <a:r>
              <a:rPr lang="en-US" altLang="zh-TW" sz="2400" i="1" smtClean="0"/>
              <a:t>S</a:t>
            </a:r>
            <a:r>
              <a:rPr lang="en-US" altLang="zh-TW" sz="2400" smtClean="0"/>
              <a:t> = {</a:t>
            </a:r>
            <a:r>
              <a:rPr lang="en-US" altLang="zh-TW" sz="2400" b="1" smtClean="0"/>
              <a:t>v</a:t>
            </a:r>
            <a:r>
              <a:rPr lang="en-US" altLang="zh-TW" sz="2400" baseline="-25000" smtClean="0"/>
              <a:t>1</a:t>
            </a:r>
            <a:r>
              <a:rPr lang="en-US" altLang="zh-TW" sz="2400" smtClean="0"/>
              <a:t>, </a:t>
            </a:r>
            <a:r>
              <a:rPr lang="en-US" altLang="zh-TW" sz="2400" b="1" smtClean="0"/>
              <a:t>v</a:t>
            </a:r>
            <a:r>
              <a:rPr lang="en-US" altLang="zh-TW" sz="2400" baseline="-25000" smtClean="0"/>
              <a:t>2</a:t>
            </a:r>
            <a:r>
              <a:rPr lang="en-US" altLang="zh-TW" sz="2400" smtClean="0"/>
              <a:t>, </a:t>
            </a:r>
            <a:r>
              <a:rPr lang="en-US" altLang="zh-TW" sz="2400" b="1" smtClean="0"/>
              <a:t>v</a:t>
            </a:r>
            <a:r>
              <a:rPr lang="en-US" altLang="zh-TW" sz="2400" baseline="-25000" smtClean="0"/>
              <a:t>3</a:t>
            </a:r>
            <a:r>
              <a:rPr lang="en-US" altLang="zh-TW" sz="2400" smtClean="0"/>
              <a:t>} is linearly dependent</a:t>
            </a:r>
          </a:p>
          <a:p>
            <a:pPr lvl="1" eaLnBrk="1" hangingPunct="1">
              <a:lnSpc>
                <a:spcPct val="80000"/>
              </a:lnSpc>
            </a:pPr>
            <a:endParaRPr lang="en-US" altLang="zh-TW" smtClean="0"/>
          </a:p>
          <a:p>
            <a:pPr lvl="1" eaLnBrk="1" hangingPunct="1">
              <a:lnSpc>
                <a:spcPct val="80000"/>
              </a:lnSpc>
            </a:pPr>
            <a:r>
              <a:rPr lang="en-US" altLang="zh-TW" sz="2400" smtClean="0"/>
              <a:t>In this example each vector is expressible as a linear combination of the other two since it follows from the equation 3v</a:t>
            </a:r>
            <a:r>
              <a:rPr lang="en-US" altLang="zh-TW" sz="2400" baseline="-25000" smtClean="0"/>
              <a:t>1</a:t>
            </a:r>
            <a:r>
              <a:rPr lang="en-US" altLang="zh-TW" sz="2400" smtClean="0"/>
              <a:t>+v</a:t>
            </a:r>
            <a:r>
              <a:rPr lang="en-US" altLang="zh-TW" sz="2400" baseline="-25000" smtClean="0"/>
              <a:t>2</a:t>
            </a:r>
            <a:r>
              <a:rPr lang="en-US" altLang="zh-TW" sz="2400" smtClean="0"/>
              <a:t>-v</a:t>
            </a:r>
            <a:r>
              <a:rPr lang="en-US" altLang="zh-TW" sz="2400" baseline="-25000" smtClean="0"/>
              <a:t>3</a:t>
            </a:r>
            <a:r>
              <a:rPr lang="en-US" altLang="zh-TW" sz="2400" smtClean="0"/>
              <a:t>=0 that</a:t>
            </a:r>
          </a:p>
          <a:p>
            <a:pPr eaLnBrk="1" hangingPunct="1">
              <a:lnSpc>
                <a:spcPct val="80000"/>
              </a:lnSpc>
              <a:buFont typeface="Wingdings" panose="05000000000000000000" pitchFamily="2" charset="2"/>
              <a:buNone/>
            </a:pPr>
            <a:endParaRPr lang="en-US" altLang="zh-TW" sz="2200" smtClean="0"/>
          </a:p>
          <a:p>
            <a:pPr eaLnBrk="1" hangingPunct="1">
              <a:lnSpc>
                <a:spcPct val="80000"/>
              </a:lnSpc>
              <a:buFont typeface="Wingdings" panose="05000000000000000000" pitchFamily="2" charset="2"/>
              <a:buNone/>
            </a:pPr>
            <a:r>
              <a:rPr lang="en-US" altLang="zh-TW" sz="2200" smtClean="0"/>
              <a:t>                   </a:t>
            </a:r>
            <a:r>
              <a:rPr lang="en-US" altLang="zh-TW" sz="2400" smtClean="0"/>
              <a:t>v</a:t>
            </a:r>
            <a:r>
              <a:rPr lang="en-US" altLang="zh-TW" sz="2400" baseline="-25000" smtClean="0"/>
              <a:t>1</a:t>
            </a:r>
            <a:r>
              <a:rPr lang="en-US" altLang="zh-TW" sz="2400" smtClean="0"/>
              <a:t>=-1/3v</a:t>
            </a:r>
            <a:r>
              <a:rPr lang="en-US" altLang="zh-TW" sz="2400" baseline="-25000" smtClean="0"/>
              <a:t>2</a:t>
            </a:r>
            <a:r>
              <a:rPr lang="en-US" altLang="zh-TW" sz="2400" smtClean="0"/>
              <a:t>+1/3v</a:t>
            </a:r>
            <a:r>
              <a:rPr lang="en-US" altLang="zh-TW" sz="2400" baseline="-25000" smtClean="0"/>
              <a:t>3</a:t>
            </a:r>
            <a:r>
              <a:rPr lang="en-US" altLang="zh-TW" sz="2400" smtClean="0"/>
              <a:t>, </a:t>
            </a:r>
          </a:p>
          <a:p>
            <a:pPr eaLnBrk="1" hangingPunct="1">
              <a:lnSpc>
                <a:spcPct val="80000"/>
              </a:lnSpc>
              <a:buFont typeface="Wingdings" panose="05000000000000000000" pitchFamily="2" charset="2"/>
              <a:buNone/>
            </a:pPr>
            <a:r>
              <a:rPr lang="en-US" altLang="zh-TW" sz="2400" smtClean="0"/>
              <a:t>                 v</a:t>
            </a:r>
            <a:r>
              <a:rPr lang="en-US" altLang="zh-TW" sz="2400" baseline="-25000" smtClean="0"/>
              <a:t>2</a:t>
            </a:r>
            <a:r>
              <a:rPr lang="en-US" altLang="zh-TW" sz="2400" smtClean="0"/>
              <a:t>=-3 v</a:t>
            </a:r>
            <a:r>
              <a:rPr lang="en-US" altLang="zh-TW" sz="2400" baseline="-25000" smtClean="0"/>
              <a:t>1</a:t>
            </a:r>
            <a:r>
              <a:rPr lang="en-US" altLang="zh-TW" sz="2400" smtClean="0"/>
              <a:t>+v</a:t>
            </a:r>
            <a:r>
              <a:rPr lang="en-US" altLang="zh-TW" sz="2400" baseline="-25000" smtClean="0"/>
              <a:t>3</a:t>
            </a:r>
            <a:r>
              <a:rPr lang="en-US" altLang="zh-TW" sz="2400" smtClean="0"/>
              <a:t>, and </a:t>
            </a:r>
          </a:p>
          <a:p>
            <a:pPr eaLnBrk="1" hangingPunct="1">
              <a:lnSpc>
                <a:spcPct val="80000"/>
              </a:lnSpc>
              <a:buFont typeface="Wingdings" panose="05000000000000000000" pitchFamily="2" charset="2"/>
              <a:buNone/>
            </a:pPr>
            <a:r>
              <a:rPr lang="en-US" altLang="zh-TW" sz="2400" smtClean="0"/>
              <a:t>                 v</a:t>
            </a:r>
            <a:r>
              <a:rPr lang="en-US" altLang="zh-TW" sz="2400" baseline="-25000" smtClean="0"/>
              <a:t>3</a:t>
            </a:r>
            <a:r>
              <a:rPr lang="en-US" altLang="zh-TW" sz="2400" smtClean="0"/>
              <a:t>=3v</a:t>
            </a:r>
            <a:r>
              <a:rPr lang="en-US" altLang="zh-TW" sz="2400" baseline="-25000" smtClean="0"/>
              <a:t>1</a:t>
            </a:r>
            <a:r>
              <a:rPr lang="en-US" altLang="zh-TW" sz="2400" smtClean="0"/>
              <a:t>+v</a:t>
            </a:r>
            <a:r>
              <a:rPr lang="en-US" altLang="zh-TW" sz="2400" baseline="-25000" smtClean="0"/>
              <a:t>2</a:t>
            </a:r>
          </a:p>
          <a:p>
            <a:pPr lvl="1" eaLnBrk="1" hangingPunct="1">
              <a:lnSpc>
                <a:spcPct val="90000"/>
              </a:lnSpc>
            </a:pPr>
            <a:endParaRPr lang="zh-TW" altLang="en-US" smtClean="0"/>
          </a:p>
        </p:txBody>
      </p:sp>
      <p:sp>
        <p:nvSpPr>
          <p:cNvPr id="91140"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4B39DE44-68A6-416F-B9E4-EA7C971011AC}"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smtClean="0"/>
              <a:t>Elementary Linear Algebra</a:t>
            </a:r>
            <a:endParaRPr lang="en-US" altLang="zh-TW"/>
          </a:p>
        </p:txBody>
      </p:sp>
      <p:sp>
        <p:nvSpPr>
          <p:cNvPr id="9114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53F46A7A-4B1C-4CD7-A144-588CFE5B0270}" type="slidenum">
              <a:rPr kumimoji="0" lang="en-US" altLang="zh-TW" sz="1200">
                <a:latin typeface="Garamond" panose="02020404030301010803" pitchFamily="18" charset="0"/>
              </a:rPr>
              <a:pPr>
                <a:spcBef>
                  <a:spcPct val="0"/>
                </a:spcBef>
                <a:buClrTx/>
                <a:buSzTx/>
                <a:buFontTx/>
                <a:buNone/>
              </a:pPr>
              <a:t>45</a:t>
            </a:fld>
            <a:endParaRPr kumimoji="0" lang="en-US" altLang="zh-TW" sz="120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標題 1"/>
          <p:cNvSpPr>
            <a:spLocks noGrp="1"/>
          </p:cNvSpPr>
          <p:nvPr>
            <p:ph type="title"/>
          </p:nvPr>
        </p:nvSpPr>
        <p:spPr/>
        <p:txBody>
          <a:bodyPr/>
          <a:lstStyle/>
          <a:p>
            <a:r>
              <a:rPr lang="en-US" altLang="zh-TW" smtClean="0"/>
              <a:t>5.3 Example 7</a:t>
            </a:r>
            <a:endParaRPr lang="zh-TW" altLang="en-US" smtClean="0"/>
          </a:p>
        </p:txBody>
      </p:sp>
      <p:sp>
        <p:nvSpPr>
          <p:cNvPr id="93187" name="內容版面配置區 2"/>
          <p:cNvSpPr>
            <a:spLocks noGrp="1"/>
          </p:cNvSpPr>
          <p:nvPr>
            <p:ph idx="1"/>
          </p:nvPr>
        </p:nvSpPr>
        <p:spPr>
          <a:xfrm>
            <a:off x="457200" y="1295400"/>
            <a:ext cx="8229600" cy="4835525"/>
          </a:xfrm>
        </p:spPr>
        <p:txBody>
          <a:bodyPr/>
          <a:lstStyle/>
          <a:p>
            <a:pPr eaLnBrk="1" hangingPunct="1">
              <a:lnSpc>
                <a:spcPct val="90000"/>
              </a:lnSpc>
            </a:pPr>
            <a:r>
              <a:rPr lang="en-US" altLang="zh-TW" sz="2400" dirty="0" smtClean="0"/>
              <a:t>Let</a:t>
            </a:r>
            <a:r>
              <a:rPr lang="en-US" altLang="zh-TW" sz="2400" b="1" dirty="0" smtClean="0"/>
              <a:t> </a:t>
            </a:r>
            <a:r>
              <a:rPr lang="en-US" altLang="zh-TW" sz="2400" b="1" dirty="0" err="1" smtClean="0"/>
              <a:t>i</a:t>
            </a:r>
            <a:r>
              <a:rPr lang="en-US" altLang="zh-TW" sz="2400" b="1" dirty="0" smtClean="0"/>
              <a:t> </a:t>
            </a:r>
            <a:r>
              <a:rPr lang="en-US" altLang="zh-TW" sz="2400" dirty="0" smtClean="0"/>
              <a:t>= (1, 0, 0), </a:t>
            </a:r>
            <a:r>
              <a:rPr lang="en-US" altLang="zh-TW" sz="2400" b="1" dirty="0" smtClean="0"/>
              <a:t>j</a:t>
            </a:r>
            <a:r>
              <a:rPr lang="en-US" altLang="zh-TW" sz="2400" dirty="0" smtClean="0"/>
              <a:t> = (0, 1, 0), and </a:t>
            </a:r>
            <a:r>
              <a:rPr lang="en-US" altLang="zh-TW" sz="2400" b="1" dirty="0" smtClean="0"/>
              <a:t>k</a:t>
            </a:r>
            <a:r>
              <a:rPr lang="en-US" altLang="zh-TW" sz="2400" dirty="0" smtClean="0"/>
              <a:t> = (0, 0, 1) in </a:t>
            </a:r>
            <a:r>
              <a:rPr lang="en-US" altLang="zh-TW" sz="2400" i="1" dirty="0" smtClean="0"/>
              <a:t>R</a:t>
            </a:r>
            <a:r>
              <a:rPr lang="en-US" altLang="zh-TW" sz="2400" baseline="30000" dirty="0" smtClean="0"/>
              <a:t>3</a:t>
            </a:r>
            <a:r>
              <a:rPr lang="en-US" altLang="zh-TW" sz="2400" dirty="0" smtClean="0"/>
              <a:t>.</a:t>
            </a:r>
          </a:p>
          <a:p>
            <a:pPr lvl="1" eaLnBrk="1" hangingPunct="1">
              <a:lnSpc>
                <a:spcPct val="90000"/>
              </a:lnSpc>
            </a:pPr>
            <a:r>
              <a:rPr lang="en-US" altLang="zh-TW" sz="2400" dirty="0" smtClean="0"/>
              <a:t>The set </a:t>
            </a:r>
            <a:r>
              <a:rPr lang="en-US" altLang="zh-TW" sz="2400" i="1" dirty="0" smtClean="0"/>
              <a:t>S </a:t>
            </a:r>
            <a:r>
              <a:rPr lang="en-US" altLang="zh-TW" sz="2400" dirty="0" smtClean="0"/>
              <a:t>= {</a:t>
            </a:r>
            <a:r>
              <a:rPr lang="en-US" altLang="zh-TW" sz="2400" b="1" dirty="0" err="1" smtClean="0"/>
              <a:t>i</a:t>
            </a:r>
            <a:r>
              <a:rPr lang="en-US" altLang="zh-TW" sz="2400" dirty="0" smtClean="0"/>
              <a:t>, </a:t>
            </a:r>
            <a:r>
              <a:rPr lang="en-US" altLang="zh-TW" sz="2400" b="1" dirty="0" smtClean="0"/>
              <a:t>j</a:t>
            </a:r>
            <a:r>
              <a:rPr lang="en-US" altLang="zh-TW" sz="2400" dirty="0" smtClean="0"/>
              <a:t>, </a:t>
            </a:r>
            <a:r>
              <a:rPr lang="en-US" altLang="zh-TW" sz="2400" b="1" dirty="0" smtClean="0"/>
              <a:t>k</a:t>
            </a:r>
            <a:r>
              <a:rPr lang="en-US" altLang="zh-TW" sz="2400" dirty="0" smtClean="0"/>
              <a:t>} is linearly independent.</a:t>
            </a:r>
          </a:p>
          <a:p>
            <a:pPr lvl="1" eaLnBrk="1" hangingPunct="1">
              <a:lnSpc>
                <a:spcPct val="90000"/>
              </a:lnSpc>
              <a:buFont typeface="Wingdings" panose="05000000000000000000" pitchFamily="2" charset="2"/>
              <a:buNone/>
            </a:pPr>
            <a:r>
              <a:rPr lang="en-US" altLang="zh-TW" sz="2400" dirty="0" smtClean="0"/>
              <a:t> </a:t>
            </a:r>
          </a:p>
          <a:p>
            <a:pPr eaLnBrk="1" hangingPunct="1">
              <a:lnSpc>
                <a:spcPct val="90000"/>
              </a:lnSpc>
            </a:pPr>
            <a:r>
              <a:rPr lang="en-US" altLang="zh-TW" sz="2400" dirty="0" smtClean="0"/>
              <a:t>Suppose</a:t>
            </a:r>
            <a:r>
              <a:rPr lang="tr-TR" altLang="zh-TW" sz="2400" dirty="0" smtClean="0"/>
              <a:t>, </a:t>
            </a:r>
            <a:r>
              <a:rPr lang="tr-TR" altLang="zh-TW" sz="2400" dirty="0" err="1" smtClean="0"/>
              <a:t>to</a:t>
            </a:r>
            <a:r>
              <a:rPr lang="tr-TR" altLang="zh-TW" sz="2400" dirty="0" smtClean="0"/>
              <a:t> </a:t>
            </a:r>
            <a:r>
              <a:rPr lang="tr-TR" altLang="zh-TW" sz="2400" dirty="0" err="1" smtClean="0"/>
              <a:t>the</a:t>
            </a:r>
            <a:r>
              <a:rPr lang="tr-TR" altLang="zh-TW" sz="2400" dirty="0" smtClean="0"/>
              <a:t> </a:t>
            </a:r>
            <a:r>
              <a:rPr lang="tr-TR" altLang="zh-TW" sz="2400" dirty="0" err="1" smtClean="0"/>
              <a:t>contrary</a:t>
            </a:r>
            <a:r>
              <a:rPr lang="tr-TR" altLang="zh-TW" sz="2400" dirty="0" smtClean="0"/>
              <a:t>,</a:t>
            </a:r>
            <a:r>
              <a:rPr lang="en-US" altLang="zh-TW" sz="2400" dirty="0" smtClean="0"/>
              <a:t> that k is expressible as  </a:t>
            </a:r>
            <a:r>
              <a:rPr lang="en-US" altLang="zh-TW" sz="2400" b="1" dirty="0" smtClean="0"/>
              <a:t>k</a:t>
            </a:r>
            <a:r>
              <a:rPr lang="en-US" altLang="zh-TW" sz="2400" dirty="0" smtClean="0"/>
              <a:t>=</a:t>
            </a:r>
            <a:r>
              <a:rPr lang="en-US" altLang="zh-TW" sz="2400" i="1" dirty="0" smtClean="0"/>
              <a:t>k</a:t>
            </a:r>
            <a:r>
              <a:rPr lang="en-US" altLang="zh-TW" sz="2400" baseline="-25000" dirty="0" smtClean="0"/>
              <a:t>1</a:t>
            </a:r>
            <a:r>
              <a:rPr lang="en-US" altLang="zh-TW" sz="2400" b="1" dirty="0" smtClean="0"/>
              <a:t>i</a:t>
            </a:r>
            <a:r>
              <a:rPr lang="en-US" altLang="zh-TW" sz="2400" dirty="0" smtClean="0"/>
              <a:t>+</a:t>
            </a:r>
            <a:r>
              <a:rPr lang="en-US" altLang="zh-TW" sz="2400" i="1" dirty="0" smtClean="0"/>
              <a:t>k</a:t>
            </a:r>
            <a:r>
              <a:rPr lang="en-US" altLang="zh-TW" sz="2400" baseline="-25000" dirty="0" smtClean="0"/>
              <a:t>2</a:t>
            </a:r>
            <a:r>
              <a:rPr lang="en-US" altLang="zh-TW" sz="2400" b="1" dirty="0" smtClean="0"/>
              <a:t>j</a:t>
            </a:r>
          </a:p>
          <a:p>
            <a:pPr eaLnBrk="1" hangingPunct="1">
              <a:lnSpc>
                <a:spcPct val="80000"/>
              </a:lnSpc>
              <a:buFont typeface="Wingdings" panose="05000000000000000000" pitchFamily="2" charset="2"/>
              <a:buNone/>
            </a:pPr>
            <a:r>
              <a:rPr lang="en-US" altLang="zh-TW" sz="2400" dirty="0" smtClean="0"/>
              <a:t>            Then, in terms of components,</a:t>
            </a:r>
          </a:p>
          <a:p>
            <a:pPr eaLnBrk="1" hangingPunct="1">
              <a:lnSpc>
                <a:spcPct val="80000"/>
              </a:lnSpc>
              <a:buFont typeface="Wingdings" panose="05000000000000000000" pitchFamily="2" charset="2"/>
              <a:buNone/>
            </a:pPr>
            <a:r>
              <a:rPr lang="en-US" altLang="zh-TW" sz="2400" dirty="0" smtClean="0"/>
              <a:t>               (0, 0, 1)=</a:t>
            </a:r>
            <a:r>
              <a:rPr lang="en-US" altLang="zh-TW" sz="2400" i="1" dirty="0" smtClean="0"/>
              <a:t>k</a:t>
            </a:r>
            <a:r>
              <a:rPr lang="en-US" altLang="zh-TW" sz="2400" baseline="-25000" dirty="0" smtClean="0"/>
              <a:t>1</a:t>
            </a:r>
            <a:r>
              <a:rPr lang="en-US" altLang="zh-TW" sz="2400" dirty="0" smtClean="0"/>
              <a:t>(1, 0, 0)+</a:t>
            </a:r>
            <a:r>
              <a:rPr lang="en-US" altLang="zh-TW" sz="2400" i="1" dirty="0" smtClean="0"/>
              <a:t>k</a:t>
            </a:r>
            <a:r>
              <a:rPr lang="en-US" altLang="zh-TW" sz="2400" baseline="-25000" dirty="0" smtClean="0"/>
              <a:t>2</a:t>
            </a:r>
            <a:r>
              <a:rPr lang="en-US" altLang="zh-TW" sz="2400" dirty="0" smtClean="0"/>
              <a:t>(0, 1, 0)  or  (0, 0, 1)=(</a:t>
            </a:r>
            <a:r>
              <a:rPr lang="en-US" altLang="zh-TW" sz="2400" i="1" dirty="0" smtClean="0"/>
              <a:t>k</a:t>
            </a:r>
            <a:r>
              <a:rPr lang="en-US" altLang="zh-TW" sz="2400" baseline="-25000" dirty="0" smtClean="0"/>
              <a:t>1</a:t>
            </a:r>
            <a:r>
              <a:rPr lang="en-US" altLang="zh-TW" sz="2400" dirty="0" smtClean="0"/>
              <a:t>, </a:t>
            </a:r>
            <a:r>
              <a:rPr lang="en-US" altLang="zh-TW" sz="2400" i="1" dirty="0" smtClean="0"/>
              <a:t>k</a:t>
            </a:r>
            <a:r>
              <a:rPr lang="en-US" altLang="zh-TW" sz="2400" baseline="-25000" dirty="0" smtClean="0"/>
              <a:t>2</a:t>
            </a:r>
            <a:r>
              <a:rPr lang="en-US" altLang="zh-TW" sz="2400" dirty="0" smtClean="0"/>
              <a:t>, 0)</a:t>
            </a:r>
          </a:p>
          <a:p>
            <a:pPr eaLnBrk="1" hangingPunct="1">
              <a:lnSpc>
                <a:spcPct val="80000"/>
              </a:lnSpc>
              <a:buFont typeface="Wingdings" panose="05000000000000000000" pitchFamily="2" charset="2"/>
              <a:buNone/>
            </a:pPr>
            <a:endParaRPr lang="en-US" altLang="zh-TW" sz="2000" dirty="0" smtClean="0"/>
          </a:p>
          <a:p>
            <a:pPr eaLnBrk="1" hangingPunct="1">
              <a:lnSpc>
                <a:spcPct val="80000"/>
              </a:lnSpc>
              <a:buFont typeface="Wingdings" panose="05000000000000000000" pitchFamily="2" charset="2"/>
              <a:buNone/>
            </a:pPr>
            <a:r>
              <a:rPr lang="en-US" altLang="zh-TW" sz="2000" dirty="0" smtClean="0"/>
              <a:t>       </a:t>
            </a:r>
          </a:p>
          <a:p>
            <a:endParaRPr lang="zh-TW" altLang="en-US" dirty="0" smtClean="0"/>
          </a:p>
        </p:txBody>
      </p:sp>
      <p:sp>
        <p:nvSpPr>
          <p:cNvPr id="93188"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280398BD-4B80-4396-AC4D-E92418F64A9C}"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smtClean="0"/>
              <a:t>Elementary Linear Algebra</a:t>
            </a:r>
            <a:endParaRPr lang="en-US" altLang="zh-TW"/>
          </a:p>
        </p:txBody>
      </p:sp>
      <p:sp>
        <p:nvSpPr>
          <p:cNvPr id="9319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09E09E98-CD91-4A42-B406-F54CC411F9EE}" type="slidenum">
              <a:rPr kumimoji="0" lang="en-US" altLang="zh-TW" sz="1200">
                <a:latin typeface="Garamond" panose="02020404030301010803" pitchFamily="18" charset="0"/>
              </a:rPr>
              <a:pPr>
                <a:spcBef>
                  <a:spcPct val="0"/>
                </a:spcBef>
                <a:buClrTx/>
                <a:buSzTx/>
                <a:buFontTx/>
                <a:buNone/>
              </a:pPr>
              <a:t>46</a:t>
            </a:fld>
            <a:endParaRPr kumimoji="0" lang="en-US" altLang="zh-TW" sz="120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標題 1"/>
          <p:cNvSpPr>
            <a:spLocks noGrp="1"/>
          </p:cNvSpPr>
          <p:nvPr>
            <p:ph type="title"/>
          </p:nvPr>
        </p:nvSpPr>
        <p:spPr/>
        <p:txBody>
          <a:bodyPr/>
          <a:lstStyle/>
          <a:p>
            <a:r>
              <a:rPr lang="en-US" altLang="zh-TW" sz="4400" smtClean="0"/>
              <a:t>Theorem 5.3.2</a:t>
            </a:r>
            <a:r>
              <a:rPr lang="en-US" altLang="zh-TW" sz="4400" smtClean="0">
                <a:solidFill>
                  <a:srgbClr val="FF0000"/>
                </a:solidFill>
              </a:rPr>
              <a:t/>
            </a:r>
            <a:br>
              <a:rPr lang="en-US" altLang="zh-TW" sz="4400" smtClean="0">
                <a:solidFill>
                  <a:srgbClr val="FF0000"/>
                </a:solidFill>
              </a:rPr>
            </a:br>
            <a:endParaRPr lang="zh-TW" altLang="en-US" smtClean="0"/>
          </a:p>
        </p:txBody>
      </p:sp>
      <p:sp>
        <p:nvSpPr>
          <p:cNvPr id="95235" name="內容版面配置區 2"/>
          <p:cNvSpPr>
            <a:spLocks noGrp="1"/>
          </p:cNvSpPr>
          <p:nvPr>
            <p:ph idx="1"/>
          </p:nvPr>
        </p:nvSpPr>
        <p:spPr>
          <a:xfrm>
            <a:off x="457200" y="1371600"/>
            <a:ext cx="8229600" cy="4759325"/>
          </a:xfrm>
        </p:spPr>
        <p:txBody>
          <a:bodyPr/>
          <a:lstStyle/>
          <a:p>
            <a:pPr marL="436563" indent="-419100" eaLnBrk="1" hangingPunct="1">
              <a:lnSpc>
                <a:spcPct val="90000"/>
              </a:lnSpc>
            </a:pPr>
            <a:r>
              <a:rPr lang="en-US" altLang="zh-TW" sz="2400" dirty="0" smtClean="0"/>
              <a:t>A finite set of vectors that contains the zero vector is linearly dependent.</a:t>
            </a:r>
            <a:endParaRPr lang="tr-TR" altLang="zh-TW" sz="2400" dirty="0" smtClean="0"/>
          </a:p>
          <a:p>
            <a:pPr marL="763588" lvl="1" indent="-419100" eaLnBrk="1" hangingPunct="1">
              <a:lnSpc>
                <a:spcPct val="90000"/>
              </a:lnSpc>
            </a:pPr>
            <a:r>
              <a:rPr lang="tr-TR" altLang="zh-TW" sz="2000" dirty="0" smtClean="0"/>
              <a:t>Can </a:t>
            </a:r>
            <a:r>
              <a:rPr lang="tr-TR" altLang="zh-TW" sz="2000" dirty="0" err="1" smtClean="0"/>
              <a:t>multiply</a:t>
            </a:r>
            <a:r>
              <a:rPr lang="tr-TR" altLang="zh-TW" sz="2000" dirty="0" smtClean="0"/>
              <a:t> </a:t>
            </a:r>
            <a:r>
              <a:rPr lang="tr-TR" altLang="zh-TW" sz="2000" dirty="0" err="1" smtClean="0"/>
              <a:t>the</a:t>
            </a:r>
            <a:r>
              <a:rPr lang="tr-TR" altLang="zh-TW" sz="2000" dirty="0" smtClean="0"/>
              <a:t> </a:t>
            </a:r>
            <a:r>
              <a:rPr lang="tr-TR" altLang="zh-TW" sz="2000" dirty="0" err="1" smtClean="0"/>
              <a:t>zero</a:t>
            </a:r>
            <a:r>
              <a:rPr lang="tr-TR" altLang="zh-TW" sz="2000" dirty="0" smtClean="0"/>
              <a:t> </a:t>
            </a:r>
            <a:r>
              <a:rPr lang="tr-TR" altLang="zh-TW" sz="2000" dirty="0" err="1" smtClean="0"/>
              <a:t>vector</a:t>
            </a:r>
            <a:r>
              <a:rPr lang="tr-TR" altLang="zh-TW" sz="2000" dirty="0" smtClean="0"/>
              <a:t> </a:t>
            </a:r>
            <a:r>
              <a:rPr lang="tr-TR" altLang="zh-TW" sz="2000" dirty="0" err="1" smtClean="0"/>
              <a:t>with</a:t>
            </a:r>
            <a:r>
              <a:rPr lang="tr-TR" altLang="zh-TW" sz="2000" dirty="0" smtClean="0"/>
              <a:t> </a:t>
            </a:r>
            <a:r>
              <a:rPr lang="tr-TR" altLang="zh-TW" sz="2000" dirty="0" err="1" smtClean="0"/>
              <a:t>any</a:t>
            </a:r>
            <a:r>
              <a:rPr lang="tr-TR" altLang="zh-TW" sz="2000" dirty="0" smtClean="0"/>
              <a:t> </a:t>
            </a:r>
            <a:r>
              <a:rPr lang="tr-TR" altLang="zh-TW" sz="2000" dirty="0" err="1" smtClean="0"/>
              <a:t>constant</a:t>
            </a:r>
            <a:r>
              <a:rPr lang="tr-TR" altLang="zh-TW" sz="2000" dirty="0" smtClean="0"/>
              <a:t> (not </a:t>
            </a:r>
            <a:r>
              <a:rPr lang="tr-TR" altLang="zh-TW" sz="2000" dirty="0" err="1" smtClean="0"/>
              <a:t>necessarily</a:t>
            </a:r>
            <a:r>
              <a:rPr lang="tr-TR" altLang="zh-TW" sz="2000" dirty="0" smtClean="0"/>
              <a:t> </a:t>
            </a:r>
            <a:r>
              <a:rPr lang="tr-TR" altLang="zh-TW" sz="2000" dirty="0" err="1" smtClean="0"/>
              <a:t>zero</a:t>
            </a:r>
            <a:r>
              <a:rPr lang="tr-TR" altLang="zh-TW" sz="2000" dirty="0" smtClean="0"/>
              <a:t>) inside </a:t>
            </a:r>
            <a:r>
              <a:rPr lang="tr-TR" altLang="zh-TW" sz="2000" dirty="0" err="1" smtClean="0"/>
              <a:t>the</a:t>
            </a:r>
            <a:r>
              <a:rPr lang="tr-TR" altLang="zh-TW" sz="2000" dirty="0" smtClean="0"/>
              <a:t> </a:t>
            </a:r>
            <a:r>
              <a:rPr lang="tr-TR" altLang="zh-TW" sz="2000" dirty="0" err="1" smtClean="0"/>
              <a:t>linear</a:t>
            </a:r>
            <a:r>
              <a:rPr lang="tr-TR" altLang="zh-TW" sz="2000" dirty="0" smtClean="0"/>
              <a:t> </a:t>
            </a:r>
            <a:r>
              <a:rPr lang="tr-TR" altLang="zh-TW" sz="2000" dirty="0" err="1" smtClean="0"/>
              <a:t>combination</a:t>
            </a:r>
            <a:r>
              <a:rPr lang="tr-TR" altLang="zh-TW" sz="2000" dirty="0" smtClean="0"/>
              <a:t> </a:t>
            </a:r>
            <a:r>
              <a:rPr lang="tr-TR" altLang="zh-TW" sz="2000" dirty="0" err="1" smtClean="0"/>
              <a:t>which</a:t>
            </a:r>
            <a:r>
              <a:rPr lang="tr-TR" altLang="zh-TW" sz="2000" dirty="0" smtClean="0"/>
              <a:t> is set </a:t>
            </a:r>
            <a:r>
              <a:rPr lang="tr-TR" altLang="zh-TW" sz="2000" dirty="0" err="1" smtClean="0"/>
              <a:t>to</a:t>
            </a:r>
            <a:r>
              <a:rPr lang="tr-TR" altLang="zh-TW" sz="2000" dirty="0" smtClean="0"/>
              <a:t> </a:t>
            </a:r>
            <a:r>
              <a:rPr lang="tr-TR" altLang="zh-TW" sz="2000" dirty="0" err="1" smtClean="0"/>
              <a:t>zero</a:t>
            </a:r>
            <a:r>
              <a:rPr lang="tr-TR" altLang="zh-TW" sz="2000" dirty="0" smtClean="0"/>
              <a:t>.</a:t>
            </a:r>
            <a:endParaRPr lang="en-US" altLang="zh-TW" sz="2000" dirty="0" smtClean="0"/>
          </a:p>
          <a:p>
            <a:pPr marL="436563" indent="-419100" eaLnBrk="1" hangingPunct="1">
              <a:lnSpc>
                <a:spcPct val="90000"/>
              </a:lnSpc>
            </a:pPr>
            <a:endParaRPr lang="en-US" altLang="zh-TW" sz="2400" dirty="0" smtClean="0"/>
          </a:p>
          <a:p>
            <a:pPr marL="436563" indent="-419100" eaLnBrk="1" hangingPunct="1">
              <a:lnSpc>
                <a:spcPct val="90000"/>
              </a:lnSpc>
            </a:pPr>
            <a:r>
              <a:rPr lang="en-US" altLang="zh-TW" sz="2400" dirty="0" smtClean="0"/>
              <a:t>A set with exactly two vectors is linearly independently if and only if neither vector is a scalar multiple of the other.</a:t>
            </a:r>
          </a:p>
          <a:p>
            <a:pPr marL="436563" indent="-419100" eaLnBrk="1" hangingPunct="1">
              <a:lnSpc>
                <a:spcPct val="90000"/>
              </a:lnSpc>
            </a:pPr>
            <a:endParaRPr lang="en-US" altLang="zh-TW" sz="2400" dirty="0" smtClean="0"/>
          </a:p>
          <a:p>
            <a:pPr marL="436563" indent="-419100" eaLnBrk="1" hangingPunct="1">
              <a:lnSpc>
                <a:spcPct val="90000"/>
              </a:lnSpc>
            </a:pPr>
            <a:endParaRPr lang="en-US" altLang="zh-TW" sz="2400" dirty="0" smtClean="0"/>
          </a:p>
          <a:p>
            <a:pPr marL="436563" indent="-419100" eaLnBrk="1" hangingPunct="1">
              <a:lnSpc>
                <a:spcPct val="90000"/>
              </a:lnSpc>
            </a:pPr>
            <a:r>
              <a:rPr lang="en-US" altLang="zh-TW" sz="2800" dirty="0" smtClean="0">
                <a:solidFill>
                  <a:srgbClr val="0000FF"/>
                </a:solidFill>
              </a:rPr>
              <a:t>Example 8</a:t>
            </a:r>
          </a:p>
          <a:p>
            <a:pPr marL="763588" lvl="1" indent="-419100" eaLnBrk="1" hangingPunct="1">
              <a:lnSpc>
                <a:spcPct val="90000"/>
              </a:lnSpc>
            </a:pPr>
            <a:r>
              <a:rPr lang="en-US" altLang="zh-TW" sz="2400" dirty="0" smtClean="0"/>
              <a:t>The functions f1=x and f2=sin x form a linear independent set of vectors in F(-</a:t>
            </a:r>
            <a:r>
              <a:rPr lang="en-US" altLang="zh-TW" sz="2400" dirty="0" smtClean="0">
                <a:sym typeface="Symbol" panose="05050102010706020507" pitchFamily="18" charset="2"/>
              </a:rPr>
              <a:t>, ).</a:t>
            </a:r>
            <a:r>
              <a:rPr lang="en-US" altLang="zh-TW" sz="2400" dirty="0" smtClean="0"/>
              <a:t> </a:t>
            </a:r>
            <a:endParaRPr lang="tr-TR" altLang="zh-TW" sz="2400" dirty="0" smtClean="0"/>
          </a:p>
          <a:p>
            <a:pPr marL="1116013" lvl="2" indent="-419100" eaLnBrk="1" hangingPunct="1">
              <a:lnSpc>
                <a:spcPct val="90000"/>
              </a:lnSpc>
            </a:pPr>
            <a:r>
              <a:rPr lang="tr-TR" altLang="zh-TW" sz="2200" dirty="0" err="1" smtClean="0"/>
              <a:t>One</a:t>
            </a:r>
            <a:r>
              <a:rPr lang="tr-TR" altLang="zh-TW" sz="2200" dirty="0" smtClean="0"/>
              <a:t> is not a </a:t>
            </a:r>
            <a:r>
              <a:rPr lang="tr-TR" altLang="zh-TW" sz="2200" dirty="0" err="1" smtClean="0"/>
              <a:t>scalar</a:t>
            </a:r>
            <a:r>
              <a:rPr lang="tr-TR" altLang="zh-TW" sz="2200" dirty="0" smtClean="0"/>
              <a:t> </a:t>
            </a:r>
            <a:r>
              <a:rPr lang="tr-TR" altLang="zh-TW" sz="2200" dirty="0" err="1" smtClean="0"/>
              <a:t>multiple</a:t>
            </a:r>
            <a:r>
              <a:rPr lang="tr-TR" altLang="zh-TW" sz="2200" dirty="0" smtClean="0"/>
              <a:t> of </a:t>
            </a:r>
            <a:r>
              <a:rPr lang="tr-TR" altLang="zh-TW" sz="2200" dirty="0" err="1" smtClean="0"/>
              <a:t>the</a:t>
            </a:r>
            <a:r>
              <a:rPr lang="tr-TR" altLang="zh-TW" sz="2200" dirty="0" smtClean="0"/>
              <a:t> </a:t>
            </a:r>
            <a:r>
              <a:rPr lang="tr-TR" altLang="zh-TW" sz="2200" dirty="0" err="1" smtClean="0"/>
              <a:t>other</a:t>
            </a:r>
            <a:r>
              <a:rPr lang="tr-TR" altLang="zh-TW" sz="2200" dirty="0" smtClean="0"/>
              <a:t>.</a:t>
            </a:r>
            <a:endParaRPr lang="en-US" altLang="zh-TW" sz="2200" dirty="0" smtClean="0"/>
          </a:p>
          <a:p>
            <a:pPr marL="436563" indent="-419100"/>
            <a:endParaRPr lang="zh-TW" altLang="en-US" dirty="0" smtClean="0"/>
          </a:p>
        </p:txBody>
      </p:sp>
      <p:sp>
        <p:nvSpPr>
          <p:cNvPr id="95236"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BDF4E59A-40B9-440F-BB94-5571959D4039}"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smtClean="0"/>
              <a:t>Elementary Linear Algebra</a:t>
            </a:r>
            <a:endParaRPr lang="en-US" altLang="zh-TW"/>
          </a:p>
        </p:txBody>
      </p:sp>
      <p:sp>
        <p:nvSpPr>
          <p:cNvPr id="9523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CD48A6F6-DFB0-419F-9652-CE4ED5612F99}" type="slidenum">
              <a:rPr kumimoji="0" lang="en-US" altLang="zh-TW" sz="1200">
                <a:latin typeface="Garamond" panose="02020404030301010803" pitchFamily="18" charset="0"/>
              </a:rPr>
              <a:pPr>
                <a:spcBef>
                  <a:spcPct val="0"/>
                </a:spcBef>
                <a:buClrTx/>
                <a:buSzTx/>
                <a:buFontTx/>
                <a:buNone/>
              </a:pPr>
              <a:t>47</a:t>
            </a:fld>
            <a:endParaRPr kumimoji="0" lang="en-US" altLang="zh-TW" sz="120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34DFE2B2-10C0-47E9-A199-89A94F6247FB}"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7" name="頁尾版面配置區 4"/>
          <p:cNvSpPr>
            <a:spLocks noGrp="1"/>
          </p:cNvSpPr>
          <p:nvPr>
            <p:ph type="ftr" sz="quarter" idx="11"/>
          </p:nvPr>
        </p:nvSpPr>
        <p:spPr/>
        <p:txBody>
          <a:bodyPr/>
          <a:lstStyle/>
          <a:p>
            <a:pPr>
              <a:defRPr/>
            </a:pPr>
            <a:r>
              <a:rPr lang="en-US" altLang="zh-TW"/>
              <a:t>Elementary Linear Algebra</a:t>
            </a:r>
          </a:p>
        </p:txBody>
      </p:sp>
      <p:sp>
        <p:nvSpPr>
          <p:cNvPr id="9728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1AAAFFF6-6338-4E47-A129-5DE6749594B7}" type="slidenum">
              <a:rPr kumimoji="0" lang="en-US" altLang="zh-TW" sz="1200">
                <a:latin typeface="Garamond" panose="02020404030301010803" pitchFamily="18" charset="0"/>
              </a:rPr>
              <a:pPr>
                <a:spcBef>
                  <a:spcPct val="0"/>
                </a:spcBef>
                <a:buClrTx/>
                <a:buSzTx/>
                <a:buFontTx/>
                <a:buNone/>
              </a:pPr>
              <a:t>48</a:t>
            </a:fld>
            <a:endParaRPr kumimoji="0" lang="en-US" altLang="zh-TW" sz="1200">
              <a:latin typeface="Garamond" panose="02020404030301010803" pitchFamily="18" charset="0"/>
            </a:endParaRPr>
          </a:p>
        </p:txBody>
      </p:sp>
      <p:sp>
        <p:nvSpPr>
          <p:cNvPr id="97285" name="Rectangle 2"/>
          <p:cNvSpPr>
            <a:spLocks noGrp="1" noChangeArrowheads="1"/>
          </p:cNvSpPr>
          <p:nvPr>
            <p:ph type="title"/>
          </p:nvPr>
        </p:nvSpPr>
        <p:spPr>
          <a:xfrm>
            <a:off x="152400" y="228600"/>
            <a:ext cx="8991600" cy="1139825"/>
          </a:xfrm>
        </p:spPr>
        <p:txBody>
          <a:bodyPr/>
          <a:lstStyle/>
          <a:p>
            <a:pPr eaLnBrk="1" hangingPunct="1"/>
            <a:r>
              <a:rPr lang="en-US" altLang="zh-TW" sz="3500" smtClean="0"/>
              <a:t>5.3 </a:t>
            </a:r>
            <a:r>
              <a:rPr lang="en-US" altLang="zh-TW" sz="3300" smtClean="0"/>
              <a:t>Geometric Interpretation of Linear Independence</a:t>
            </a:r>
            <a:endParaRPr lang="zh-TW" altLang="en-US" sz="3300" smtClean="0"/>
          </a:p>
        </p:txBody>
      </p:sp>
      <p:sp>
        <p:nvSpPr>
          <p:cNvPr id="97286" name="Rectangle 3"/>
          <p:cNvSpPr>
            <a:spLocks noGrp="1" noChangeArrowheads="1"/>
          </p:cNvSpPr>
          <p:nvPr>
            <p:ph type="body" idx="1"/>
          </p:nvPr>
        </p:nvSpPr>
        <p:spPr>
          <a:xfrm>
            <a:off x="457200" y="1066800"/>
            <a:ext cx="8229600" cy="5064125"/>
          </a:xfrm>
        </p:spPr>
        <p:txBody>
          <a:bodyPr/>
          <a:lstStyle/>
          <a:p>
            <a:pPr eaLnBrk="1" hangingPunct="1"/>
            <a:r>
              <a:rPr lang="en-US" altLang="zh-TW" sz="2400" dirty="0" smtClean="0"/>
              <a:t>In </a:t>
            </a:r>
            <a:r>
              <a:rPr lang="en-US" altLang="zh-TW" sz="2400" i="1" dirty="0" smtClean="0"/>
              <a:t>R</a:t>
            </a:r>
            <a:r>
              <a:rPr lang="en-US" altLang="zh-TW" sz="2400" baseline="30000" dirty="0" smtClean="0"/>
              <a:t>2</a:t>
            </a:r>
            <a:r>
              <a:rPr lang="en-US" altLang="zh-TW" sz="2400" dirty="0" smtClean="0"/>
              <a:t> and </a:t>
            </a:r>
            <a:r>
              <a:rPr lang="en-US" altLang="zh-TW" sz="2400" i="1" dirty="0" smtClean="0"/>
              <a:t>R</a:t>
            </a:r>
            <a:r>
              <a:rPr lang="en-US" altLang="zh-TW" sz="2400" baseline="30000" dirty="0" smtClean="0"/>
              <a:t>3</a:t>
            </a:r>
            <a:r>
              <a:rPr lang="en-US" altLang="zh-TW" sz="2400" dirty="0" smtClean="0"/>
              <a:t>, a set of two vectors is linearly independent if and only if the vectors do not lie on the same line when they are placed with their initial points at the origin. </a:t>
            </a:r>
          </a:p>
          <a:p>
            <a:pPr eaLnBrk="1" hangingPunct="1"/>
            <a:r>
              <a:rPr lang="en-US" altLang="zh-TW" sz="2400" dirty="0" smtClean="0"/>
              <a:t>In </a:t>
            </a:r>
            <a:r>
              <a:rPr lang="en-US" altLang="zh-TW" sz="2400" i="1" dirty="0" smtClean="0"/>
              <a:t>R</a:t>
            </a:r>
            <a:r>
              <a:rPr lang="en-US" altLang="zh-TW" sz="2400" baseline="30000" dirty="0" smtClean="0"/>
              <a:t>3</a:t>
            </a:r>
            <a:r>
              <a:rPr lang="en-US" altLang="zh-TW" sz="2400" dirty="0" smtClean="0"/>
              <a:t>, a set of three vectors is linearly independent if and only if the vectors do not lie in the same plane when they are placed with their initial points at the origin.</a:t>
            </a:r>
            <a:endParaRPr lang="zh-TW" altLang="en-US" sz="2400" dirty="0" smtClean="0"/>
          </a:p>
        </p:txBody>
      </p:sp>
      <p:pic>
        <p:nvPicPr>
          <p:cNvPr id="9728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810000"/>
            <a:ext cx="4059238" cy="196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4863" y="3810000"/>
            <a:ext cx="4059237" cy="197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標題 1"/>
          <p:cNvSpPr>
            <a:spLocks noGrp="1"/>
          </p:cNvSpPr>
          <p:nvPr>
            <p:ph type="title"/>
          </p:nvPr>
        </p:nvSpPr>
        <p:spPr/>
        <p:txBody>
          <a:bodyPr/>
          <a:lstStyle/>
          <a:p>
            <a:r>
              <a:rPr lang="en-US" altLang="zh-TW" sz="4400" smtClean="0"/>
              <a:t>Theorem 5.3.3</a:t>
            </a:r>
            <a:br>
              <a:rPr lang="en-US" altLang="zh-TW" sz="4400" smtClean="0"/>
            </a:br>
            <a:endParaRPr lang="zh-TW" altLang="en-US" sz="4400" smtClean="0"/>
          </a:p>
        </p:txBody>
      </p:sp>
      <mc:AlternateContent xmlns:mc="http://schemas.openxmlformats.org/markup-compatibility/2006" xmlns:a14="http://schemas.microsoft.com/office/drawing/2010/main">
        <mc:Choice Requires="a14">
          <p:sp>
            <p:nvSpPr>
              <p:cNvPr id="99331" name="內容版面配置區 2"/>
              <p:cNvSpPr>
                <a:spLocks noGrp="1"/>
              </p:cNvSpPr>
              <p:nvPr>
                <p:ph idx="1"/>
              </p:nvPr>
            </p:nvSpPr>
            <p:spPr/>
            <p:txBody>
              <a:bodyPr/>
              <a:lstStyle/>
              <a:p>
                <a:pPr marL="436563" indent="-419100" eaLnBrk="1" hangingPunct="1">
                  <a:lnSpc>
                    <a:spcPct val="90000"/>
                  </a:lnSpc>
                </a:pPr>
                <a:r>
                  <a:rPr lang="en-US" altLang="zh-TW" sz="2800" dirty="0" smtClean="0"/>
                  <a:t>Let </a:t>
                </a:r>
                <a:r>
                  <a:rPr lang="en-US" altLang="zh-TW" sz="2800" i="1" dirty="0" smtClean="0"/>
                  <a:t>S</a:t>
                </a:r>
                <a:r>
                  <a:rPr lang="en-US" altLang="zh-TW" sz="2800" b="1" dirty="0" smtClean="0"/>
                  <a:t> </a:t>
                </a:r>
                <a:r>
                  <a:rPr lang="en-US" altLang="zh-TW" sz="2800" dirty="0" smtClean="0"/>
                  <a:t>= {</a:t>
                </a:r>
                <a:r>
                  <a:rPr lang="en-US" altLang="zh-TW" sz="2800" b="1" dirty="0" smtClean="0"/>
                  <a:t>v</a:t>
                </a:r>
                <a:r>
                  <a:rPr lang="en-US" altLang="zh-TW" sz="2800" baseline="-25000" dirty="0" smtClean="0"/>
                  <a:t>1</a:t>
                </a:r>
                <a:r>
                  <a:rPr lang="en-US" altLang="zh-TW" sz="2800" dirty="0" smtClean="0"/>
                  <a:t>, </a:t>
                </a:r>
                <a:r>
                  <a:rPr lang="en-US" altLang="zh-TW" sz="2800" b="1" dirty="0" smtClean="0"/>
                  <a:t>v</a:t>
                </a:r>
                <a:r>
                  <a:rPr lang="en-US" altLang="zh-TW" sz="2800" baseline="-25000" dirty="0" smtClean="0"/>
                  <a:t>2</a:t>
                </a:r>
                <a:r>
                  <a:rPr lang="en-US" altLang="zh-TW" sz="2800" dirty="0" smtClean="0"/>
                  <a:t>, …, </a:t>
                </a:r>
                <a:r>
                  <a:rPr lang="en-US" altLang="zh-TW" sz="2800" b="1" dirty="0" err="1" smtClean="0"/>
                  <a:t>v</a:t>
                </a:r>
                <a:r>
                  <a:rPr lang="en-US" altLang="zh-TW" sz="2800" i="1" baseline="-25000" dirty="0" err="1" smtClean="0"/>
                  <a:t>r</a:t>
                </a:r>
                <a:r>
                  <a:rPr lang="en-US" altLang="zh-TW" sz="2800" dirty="0" smtClean="0"/>
                  <a:t>} be a set of vectors in </a:t>
                </a:r>
                <a:r>
                  <a:rPr lang="en-US" altLang="zh-TW" sz="2800" i="1" dirty="0" smtClean="0"/>
                  <a:t>R</a:t>
                </a:r>
                <a:r>
                  <a:rPr lang="en-US" altLang="zh-TW" sz="2800" i="1" baseline="30000" dirty="0" smtClean="0"/>
                  <a:t>n</a:t>
                </a:r>
                <a:r>
                  <a:rPr lang="en-US" altLang="zh-TW" sz="2800" dirty="0" smtClean="0"/>
                  <a:t>. </a:t>
                </a:r>
              </a:p>
              <a:p>
                <a:pPr marL="436563" indent="-419100" eaLnBrk="1" hangingPunct="1">
                  <a:lnSpc>
                    <a:spcPct val="90000"/>
                  </a:lnSpc>
                  <a:buFont typeface="Wingdings" panose="05000000000000000000" pitchFamily="2" charset="2"/>
                  <a:buNone/>
                </a:pPr>
                <a:r>
                  <a:rPr lang="en-US" altLang="zh-TW" sz="2800" dirty="0" smtClean="0"/>
                  <a:t>      If </a:t>
                </a:r>
                <a:r>
                  <a:rPr lang="en-US" altLang="zh-TW" sz="2800" i="1" dirty="0" smtClean="0"/>
                  <a:t>r</a:t>
                </a:r>
                <a:r>
                  <a:rPr lang="en-US" altLang="zh-TW" sz="2800" dirty="0" smtClean="0"/>
                  <a:t> &gt; </a:t>
                </a:r>
                <a:r>
                  <a:rPr lang="en-US" altLang="zh-TW" sz="2800" i="1" dirty="0" smtClean="0"/>
                  <a:t>n</a:t>
                </a:r>
                <a:r>
                  <a:rPr lang="en-US" altLang="zh-TW" sz="2800" dirty="0" smtClean="0"/>
                  <a:t>, then </a:t>
                </a:r>
                <a:r>
                  <a:rPr lang="en-US" altLang="zh-TW" sz="2800" i="1" dirty="0" smtClean="0"/>
                  <a:t>S</a:t>
                </a:r>
                <a:r>
                  <a:rPr lang="en-US" altLang="zh-TW" sz="2800" dirty="0" smtClean="0"/>
                  <a:t> is linearly dependent.</a:t>
                </a:r>
              </a:p>
              <a:p>
                <a:pPr marL="436563" indent="-419100"/>
                <a:r>
                  <a:rPr lang="tr-TR" altLang="zh-TW" dirty="0" err="1" smtClean="0"/>
                  <a:t>Proof</a:t>
                </a:r>
                <a:r>
                  <a:rPr lang="tr-TR" altLang="zh-TW" dirty="0" smtClean="0"/>
                  <a:t> in </a:t>
                </a:r>
                <a:r>
                  <a:rPr lang="tr-TR" altLang="zh-TW" dirty="0" err="1" smtClean="0"/>
                  <a:t>words</a:t>
                </a:r>
                <a:r>
                  <a:rPr lang="tr-TR" altLang="zh-TW" dirty="0" smtClean="0"/>
                  <a:t>: </a:t>
                </a:r>
                <a:r>
                  <a:rPr lang="tr-TR" altLang="zh-TW" dirty="0" err="1" smtClean="0"/>
                  <a:t>Construct</a:t>
                </a:r>
                <a:r>
                  <a:rPr lang="tr-TR" altLang="zh-TW" dirty="0" smtClean="0"/>
                  <a:t> </a:t>
                </a:r>
                <a:r>
                  <a:rPr lang="tr-TR" altLang="zh-TW" dirty="0" err="1" smtClean="0"/>
                  <a:t>the</a:t>
                </a:r>
                <a:r>
                  <a:rPr lang="tr-TR" altLang="zh-TW" dirty="0" smtClean="0"/>
                  <a:t> </a:t>
                </a:r>
                <a:r>
                  <a:rPr lang="tr-TR" altLang="zh-TW" dirty="0" err="1" smtClean="0"/>
                  <a:t>homogenous</a:t>
                </a:r>
                <a:r>
                  <a:rPr lang="tr-TR" altLang="zh-TW" dirty="0" smtClean="0"/>
                  <a:t> </a:t>
                </a:r>
                <a:r>
                  <a:rPr lang="tr-TR" altLang="zh-TW" dirty="0" err="1" smtClean="0"/>
                  <a:t>linear</a:t>
                </a:r>
                <a:r>
                  <a:rPr lang="tr-TR" altLang="zh-TW" dirty="0" smtClean="0"/>
                  <a:t> </a:t>
                </a:r>
                <a:r>
                  <a:rPr lang="tr-TR" altLang="zh-TW" dirty="0" err="1" smtClean="0"/>
                  <a:t>system</a:t>
                </a:r>
                <a:endParaRPr lang="tr-TR" altLang="zh-TW" sz="2400" dirty="0" smtClean="0"/>
              </a:p>
              <a:p>
                <a:pPr marL="17463" indent="0">
                  <a:buNone/>
                </a:pPr>
                <a14:m>
                  <m:oMathPara xmlns:m="http://schemas.openxmlformats.org/officeDocument/2006/math">
                    <m:oMathParaPr>
                      <m:jc m:val="centerGroup"/>
                    </m:oMathParaPr>
                    <m:oMath xmlns:m="http://schemas.openxmlformats.org/officeDocument/2006/math">
                      <m:d>
                        <m:dPr>
                          <m:begChr m:val="["/>
                          <m:endChr m:val="]"/>
                          <m:ctrlPr>
                            <a:rPr lang="en-US" altLang="zh-TW" i="1" smtClean="0">
                              <a:latin typeface="Cambria Math" panose="02040503050406030204" pitchFamily="18" charset="0"/>
                            </a:rPr>
                          </m:ctrlPr>
                        </m:dPr>
                        <m:e>
                          <m:sSub>
                            <m:sSubPr>
                              <m:ctrlPr>
                                <a:rPr lang="en-US" altLang="zh-TW" i="1" smtClean="0">
                                  <a:latin typeface="Cambria Math" panose="02040503050406030204" pitchFamily="18" charset="0"/>
                                </a:rPr>
                              </m:ctrlPr>
                            </m:sSubPr>
                            <m:e>
                              <m:r>
                                <a:rPr lang="tr-TR" altLang="zh-TW" b="1" i="0" smtClean="0">
                                  <a:latin typeface="Cambria Math" panose="02040503050406030204" pitchFamily="18" charset="0"/>
                                </a:rPr>
                                <m:t>𝐯</m:t>
                              </m:r>
                            </m:e>
                            <m:sub>
                              <m:r>
                                <a:rPr lang="tr-TR" altLang="zh-TW" b="0" i="1" smtClean="0">
                                  <a:latin typeface="Cambria Math" panose="02040503050406030204" pitchFamily="18" charset="0"/>
                                </a:rPr>
                                <m:t>1</m:t>
                              </m:r>
                            </m:sub>
                          </m:sSub>
                          <m:r>
                            <a:rPr lang="en-US" altLang="zh-TW" i="1" smtClean="0">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tr-TR" altLang="zh-TW" b="1">
                                  <a:latin typeface="Cambria Math" panose="02040503050406030204" pitchFamily="18" charset="0"/>
                                </a:rPr>
                                <m:t>𝐯</m:t>
                              </m:r>
                            </m:e>
                            <m:sub>
                              <m:r>
                                <a:rPr lang="tr-TR" altLang="zh-TW" b="0" i="1" smtClean="0">
                                  <a:latin typeface="Cambria Math" panose="02040503050406030204" pitchFamily="18" charset="0"/>
                                </a:rPr>
                                <m:t>𝑟</m:t>
                              </m:r>
                            </m:sub>
                          </m:sSub>
                        </m:e>
                      </m:d>
                      <m:d>
                        <m:dPr>
                          <m:begChr m:val="["/>
                          <m:endChr m:val="]"/>
                          <m:ctrlPr>
                            <a:rPr lang="en-US" altLang="zh-TW" i="1" smtClean="0">
                              <a:latin typeface="Cambria Math" panose="02040503050406030204" pitchFamily="18" charset="0"/>
                            </a:rPr>
                          </m:ctrlPr>
                        </m:dPr>
                        <m:e>
                          <m:eqArr>
                            <m:eqArrPr>
                              <m:ctrlPr>
                                <a:rPr lang="en-US" altLang="zh-TW" i="1" smtClean="0">
                                  <a:latin typeface="Cambria Math" panose="02040503050406030204" pitchFamily="18" charset="0"/>
                                </a:rPr>
                              </m:ctrlPr>
                            </m:eqArrPr>
                            <m:e>
                              <m:sSub>
                                <m:sSubPr>
                                  <m:ctrlPr>
                                    <a:rPr lang="en-US" altLang="zh-TW" i="1" smtClean="0">
                                      <a:latin typeface="Cambria Math" panose="02040503050406030204" pitchFamily="18" charset="0"/>
                                    </a:rPr>
                                  </m:ctrlPr>
                                </m:sSubPr>
                                <m:e>
                                  <m:r>
                                    <a:rPr lang="tr-TR" altLang="zh-TW" b="0" i="1" smtClean="0">
                                      <a:latin typeface="Cambria Math" panose="02040503050406030204" pitchFamily="18" charset="0"/>
                                    </a:rPr>
                                    <m:t>𝑘</m:t>
                                  </m:r>
                                </m:e>
                                <m:sub>
                                  <m:r>
                                    <a:rPr lang="tr-TR" altLang="zh-TW" b="0" i="1" smtClean="0">
                                      <a:latin typeface="Cambria Math" panose="02040503050406030204" pitchFamily="18" charset="0"/>
                                    </a:rPr>
                                    <m:t>1</m:t>
                                  </m:r>
                                </m:sub>
                              </m:sSub>
                            </m:e>
                            <m:e>
                              <m:r>
                                <a:rPr lang="en-US" altLang="zh-TW" i="1" smtClean="0">
                                  <a:latin typeface="Cambria Math" panose="02040503050406030204" pitchFamily="18" charset="0"/>
                                  <a:ea typeface="Cambria Math" panose="02040503050406030204" pitchFamily="18" charset="0"/>
                                </a:rPr>
                                <m:t>⋮</m:t>
                              </m:r>
                            </m:e>
                            <m:e>
                              <m:sSub>
                                <m:sSubPr>
                                  <m:ctrlPr>
                                    <a:rPr lang="en-US" altLang="zh-TW" i="1">
                                      <a:latin typeface="Cambria Math" panose="02040503050406030204" pitchFamily="18" charset="0"/>
                                    </a:rPr>
                                  </m:ctrlPr>
                                </m:sSubPr>
                                <m:e>
                                  <m:r>
                                    <a:rPr lang="tr-TR" altLang="zh-TW" i="1">
                                      <a:latin typeface="Cambria Math" panose="02040503050406030204" pitchFamily="18" charset="0"/>
                                    </a:rPr>
                                    <m:t>𝑘</m:t>
                                  </m:r>
                                </m:e>
                                <m:sub>
                                  <m:r>
                                    <a:rPr lang="tr-TR" altLang="zh-TW" b="0" i="1" smtClean="0">
                                      <a:latin typeface="Cambria Math" panose="02040503050406030204" pitchFamily="18" charset="0"/>
                                    </a:rPr>
                                    <m:t>𝑟</m:t>
                                  </m:r>
                                </m:sub>
                              </m:sSub>
                            </m:e>
                          </m:eqArr>
                        </m:e>
                      </m:d>
                      <m:r>
                        <a:rPr lang="tr-TR" altLang="zh-TW" b="0" i="1" smtClean="0">
                          <a:latin typeface="Cambria Math" panose="02040503050406030204" pitchFamily="18" charset="0"/>
                        </a:rPr>
                        <m:t>=0</m:t>
                      </m:r>
                    </m:oMath>
                  </m:oMathPara>
                </a14:m>
                <a:endParaRPr lang="tr-TR" altLang="zh-TW" b="0" dirty="0" smtClean="0"/>
              </a:p>
              <a:p>
                <a:pPr marL="17463" indent="0">
                  <a:buNone/>
                </a:pPr>
                <a:r>
                  <a:rPr lang="tr-TR" altLang="zh-TW" dirty="0" smtClean="0"/>
                  <a:t>	</a:t>
                </a:r>
                <a:r>
                  <a:rPr lang="tr-TR" altLang="zh-TW" dirty="0" err="1" smtClean="0"/>
                  <a:t>for</a:t>
                </a:r>
                <a:r>
                  <a:rPr lang="tr-TR" altLang="zh-TW" dirty="0" smtClean="0"/>
                  <a:t> </a:t>
                </a:r>
                <a:r>
                  <a:rPr lang="tr-TR" altLang="zh-TW" dirty="0" err="1"/>
                  <a:t>linear</a:t>
                </a:r>
                <a:r>
                  <a:rPr lang="tr-TR" altLang="zh-TW" dirty="0"/>
                  <a:t> </a:t>
                </a:r>
                <a:r>
                  <a:rPr lang="tr-TR" altLang="zh-TW" dirty="0" err="1"/>
                  <a:t>independence</a:t>
                </a:r>
                <a:r>
                  <a:rPr lang="tr-TR" altLang="zh-TW" dirty="0"/>
                  <a:t>. </a:t>
                </a:r>
                <a:r>
                  <a:rPr lang="tr-TR" altLang="zh-TW" dirty="0" err="1" smtClean="0"/>
                  <a:t>Note</a:t>
                </a:r>
                <a:r>
                  <a:rPr lang="tr-TR" altLang="zh-TW" dirty="0" smtClean="0"/>
                  <a:t> </a:t>
                </a:r>
                <a:r>
                  <a:rPr lang="tr-TR" altLang="zh-TW" dirty="0" err="1"/>
                  <a:t>that</a:t>
                </a:r>
                <a:r>
                  <a:rPr lang="tr-TR" altLang="zh-TW" dirty="0"/>
                  <a:t>  </a:t>
                </a:r>
                <a:r>
                  <a:rPr lang="tr-TR" altLang="zh-TW" dirty="0" err="1"/>
                  <a:t>for</a:t>
                </a:r>
                <a:r>
                  <a:rPr lang="tr-TR" altLang="zh-TW" dirty="0"/>
                  <a:t> </a:t>
                </a:r>
                <a:r>
                  <a:rPr lang="en-US" altLang="zh-TW" sz="2400" i="1" dirty="0"/>
                  <a:t>r</a:t>
                </a:r>
                <a:r>
                  <a:rPr lang="en-US" altLang="zh-TW" sz="2400" dirty="0"/>
                  <a:t> &gt; </a:t>
                </a:r>
                <a:r>
                  <a:rPr lang="en-US" altLang="zh-TW" sz="2400" i="1" dirty="0"/>
                  <a:t>n</a:t>
                </a:r>
                <a:r>
                  <a:rPr lang="tr-TR" altLang="zh-TW" sz="2400" i="1" dirty="0"/>
                  <a:t>, </a:t>
                </a:r>
                <a:r>
                  <a:rPr lang="tr-TR" altLang="zh-TW" sz="2400" dirty="0" err="1"/>
                  <a:t>there</a:t>
                </a:r>
                <a:r>
                  <a:rPr lang="tr-TR" altLang="zh-TW" sz="2400" dirty="0"/>
                  <a:t> </a:t>
                </a:r>
                <a:r>
                  <a:rPr lang="tr-TR" altLang="zh-TW" sz="2400" dirty="0" err="1"/>
                  <a:t>are</a:t>
                </a:r>
                <a:r>
                  <a:rPr lang="tr-TR" altLang="zh-TW" sz="2400" dirty="0"/>
                  <a:t> </a:t>
                </a:r>
                <a:r>
                  <a:rPr lang="tr-TR" altLang="zh-TW" sz="2400" dirty="0" smtClean="0"/>
                  <a:t>	</a:t>
                </a:r>
                <a:r>
                  <a:rPr lang="tr-TR" altLang="zh-TW" sz="2400" dirty="0" err="1" smtClean="0"/>
                  <a:t>more</a:t>
                </a:r>
                <a:r>
                  <a:rPr lang="tr-TR" altLang="zh-TW" sz="2400" dirty="0" smtClean="0"/>
                  <a:t> </a:t>
                </a:r>
                <a:r>
                  <a:rPr lang="tr-TR" altLang="zh-TW" sz="2400" dirty="0" err="1"/>
                  <a:t>unknowns</a:t>
                </a:r>
                <a:r>
                  <a:rPr lang="tr-TR" altLang="zh-TW" sz="2400" dirty="0"/>
                  <a:t> </a:t>
                </a:r>
                <a:r>
                  <a:rPr lang="tr-TR" altLang="zh-TW" sz="2400" dirty="0" err="1"/>
                  <a:t>than</a:t>
                </a:r>
                <a:r>
                  <a:rPr lang="tr-TR" altLang="zh-TW" sz="2400" dirty="0"/>
                  <a:t> </a:t>
                </a:r>
                <a:r>
                  <a:rPr lang="tr-TR" altLang="zh-TW" sz="2400" dirty="0" err="1"/>
                  <a:t>there</a:t>
                </a:r>
                <a:r>
                  <a:rPr lang="tr-TR" altLang="zh-TW" sz="2400" dirty="0"/>
                  <a:t> </a:t>
                </a:r>
                <a:r>
                  <a:rPr lang="tr-TR" altLang="zh-TW" sz="2400" dirty="0" err="1"/>
                  <a:t>are</a:t>
                </a:r>
                <a:r>
                  <a:rPr lang="tr-TR" altLang="zh-TW" sz="2400" dirty="0"/>
                  <a:t> </a:t>
                </a:r>
                <a:r>
                  <a:rPr lang="tr-TR" altLang="zh-TW" sz="2400" dirty="0" err="1"/>
                  <a:t>equations</a:t>
                </a:r>
                <a:r>
                  <a:rPr lang="tr-TR" altLang="zh-TW" sz="2400" dirty="0"/>
                  <a:t>. </a:t>
                </a:r>
                <a:r>
                  <a:rPr lang="tr-TR" altLang="zh-TW" sz="2400" dirty="0" err="1"/>
                  <a:t>Hence</a:t>
                </a:r>
                <a:r>
                  <a:rPr lang="tr-TR" altLang="zh-TW" sz="2400" dirty="0"/>
                  <a:t>, </a:t>
                </a:r>
                <a:r>
                  <a:rPr lang="tr-TR" altLang="zh-TW" sz="2400" dirty="0" err="1"/>
                  <a:t>the</a:t>
                </a:r>
                <a:r>
                  <a:rPr lang="tr-TR" altLang="zh-TW" sz="2400" dirty="0"/>
                  <a:t> </a:t>
                </a:r>
                <a:r>
                  <a:rPr lang="tr-TR" altLang="zh-TW" sz="2400" dirty="0" smtClean="0"/>
                  <a:t>	</a:t>
                </a:r>
                <a:r>
                  <a:rPr lang="tr-TR" altLang="zh-TW" sz="2400" dirty="0" err="1" smtClean="0"/>
                  <a:t>solution</a:t>
                </a:r>
                <a:r>
                  <a:rPr lang="tr-TR" altLang="zh-TW" sz="2400" dirty="0" smtClean="0"/>
                  <a:t> </a:t>
                </a:r>
                <a:r>
                  <a:rPr lang="tr-TR" altLang="zh-TW" sz="2400" dirty="0" err="1"/>
                  <a:t>space</a:t>
                </a:r>
                <a:r>
                  <a:rPr lang="tr-TR" altLang="zh-TW" sz="2400" dirty="0"/>
                  <a:t> is a </a:t>
                </a:r>
                <a:r>
                  <a:rPr lang="tr-TR" altLang="zh-TW" sz="2400" dirty="0" err="1"/>
                  <a:t>strict</a:t>
                </a:r>
                <a:r>
                  <a:rPr lang="tr-TR" altLang="zh-TW" sz="2400" dirty="0"/>
                  <a:t> </a:t>
                </a:r>
                <a:r>
                  <a:rPr lang="tr-TR" altLang="zh-TW" sz="2400" dirty="0" err="1"/>
                  <a:t>superset</a:t>
                </a:r>
                <a:r>
                  <a:rPr lang="tr-TR" altLang="zh-TW" sz="2400" dirty="0"/>
                  <a:t> of </a:t>
                </a:r>
                <a:r>
                  <a:rPr lang="tr-TR" altLang="zh-TW" sz="2400" dirty="0" err="1"/>
                  <a:t>the</a:t>
                </a:r>
                <a:r>
                  <a:rPr lang="tr-TR" altLang="zh-TW" sz="2400" dirty="0"/>
                  <a:t> </a:t>
                </a:r>
                <a:r>
                  <a:rPr lang="tr-TR" altLang="zh-TW" sz="2400" dirty="0" err="1"/>
                  <a:t>trivial</a:t>
                </a:r>
                <a:r>
                  <a:rPr lang="tr-TR" altLang="zh-TW" sz="2400" dirty="0"/>
                  <a:t> </a:t>
                </a:r>
                <a:r>
                  <a:rPr lang="tr-TR" altLang="zh-TW" sz="2400" dirty="0" err="1"/>
                  <a:t>solution</a:t>
                </a:r>
                <a:r>
                  <a:rPr lang="tr-TR" altLang="zh-TW" sz="2400" dirty="0"/>
                  <a:t> </a:t>
                </a:r>
                <a:r>
                  <a:rPr lang="tr-TR" altLang="zh-TW" sz="2400" dirty="0" err="1"/>
                  <a:t>for</a:t>
                </a:r>
                <a:r>
                  <a:rPr lang="tr-TR" altLang="zh-TW" sz="2400" dirty="0"/>
                  <a:t> </a:t>
                </a:r>
                <a:r>
                  <a:rPr lang="tr-TR" altLang="zh-TW" sz="2400" dirty="0" smtClean="0"/>
                  <a:t>	</a:t>
                </a:r>
                <a:r>
                  <a:rPr lang="tr-TR" altLang="zh-TW" sz="2400" dirty="0" err="1" smtClean="0"/>
                  <a:t>the</a:t>
                </a:r>
                <a:r>
                  <a:rPr lang="tr-TR" altLang="zh-TW" sz="2400" dirty="0" smtClean="0"/>
                  <a:t> </a:t>
                </a:r>
                <a:r>
                  <a:rPr lang="tr-TR" altLang="zh-TW" sz="2400" dirty="0" err="1"/>
                  <a:t>vector</a:t>
                </a:r>
                <a:r>
                  <a:rPr lang="tr-TR" altLang="zh-TW" sz="2400" dirty="0"/>
                  <a:t> of </a:t>
                </a:r>
                <a:r>
                  <a:rPr lang="tr-TR" altLang="zh-TW" sz="2400" dirty="0" err="1"/>
                  <a:t>constants</a:t>
                </a:r>
                <a:r>
                  <a:rPr lang="tr-TR" altLang="zh-TW" sz="2400" dirty="0"/>
                  <a:t>.</a:t>
                </a:r>
                <a:endParaRPr lang="zh-TW" altLang="en-US" dirty="0" smtClean="0"/>
              </a:p>
            </p:txBody>
          </p:sp>
        </mc:Choice>
        <mc:Fallback xmlns="">
          <p:sp>
            <p:nvSpPr>
              <p:cNvPr id="99331" name="內容版面配置區 2"/>
              <p:cNvSpPr>
                <a:spLocks noGrp="1" noRot="1" noChangeAspect="1" noMove="1" noResize="1" noEditPoints="1" noAdjustHandles="1" noChangeArrowheads="1" noChangeShapeType="1" noTextEdit="1"/>
              </p:cNvSpPr>
              <p:nvPr>
                <p:ph idx="1"/>
              </p:nvPr>
            </p:nvSpPr>
            <p:spPr>
              <a:blipFill>
                <a:blip r:embed="rId3"/>
                <a:stretch>
                  <a:fillRect l="-222" t="-2423" r="-74"/>
                </a:stretch>
              </a:blipFill>
            </p:spPr>
            <p:txBody>
              <a:bodyPr/>
              <a:lstStyle/>
              <a:p>
                <a:r>
                  <a:rPr lang="tr-TR">
                    <a:noFill/>
                  </a:rPr>
                  <a:t> </a:t>
                </a:r>
              </a:p>
            </p:txBody>
          </p:sp>
        </mc:Fallback>
      </mc:AlternateContent>
      <p:sp>
        <p:nvSpPr>
          <p:cNvPr id="99332"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E3A4B42A-8C3B-450F-861E-56839CB5DCB4}"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smtClean="0"/>
              <a:t>Elementary Linear Algebra</a:t>
            </a:r>
            <a:endParaRPr lang="en-US" altLang="zh-TW"/>
          </a:p>
        </p:txBody>
      </p:sp>
      <p:sp>
        <p:nvSpPr>
          <p:cNvPr id="9933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D8D1A6E9-A336-451A-9629-CD80EF25C09D}" type="slidenum">
              <a:rPr kumimoji="0" lang="en-US" altLang="zh-TW" sz="1200">
                <a:latin typeface="Garamond" panose="02020404030301010803" pitchFamily="18" charset="0"/>
              </a:rPr>
              <a:pPr>
                <a:spcBef>
                  <a:spcPct val="0"/>
                </a:spcBef>
                <a:buClrTx/>
                <a:buSzTx/>
                <a:buFontTx/>
                <a:buNone/>
              </a:pPr>
              <a:t>49</a:t>
            </a:fld>
            <a:endParaRPr kumimoji="0" lang="en-US" altLang="zh-TW" sz="120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1A211DBE-BC33-4888-869A-5725BC4C68A4}"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1331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1EBB7791-EA25-403C-8453-93D594C74AF3}" type="slidenum">
              <a:rPr kumimoji="0" lang="en-US" altLang="zh-TW" sz="1200">
                <a:latin typeface="Garamond" panose="02020404030301010803" pitchFamily="18" charset="0"/>
              </a:rPr>
              <a:pPr>
                <a:spcBef>
                  <a:spcPct val="0"/>
                </a:spcBef>
                <a:buClrTx/>
                <a:buSzTx/>
                <a:buFontTx/>
                <a:buNone/>
              </a:pPr>
              <a:t>5</a:t>
            </a:fld>
            <a:endParaRPr kumimoji="0" lang="en-US" altLang="zh-TW" sz="1200">
              <a:latin typeface="Garamond" panose="02020404030301010803" pitchFamily="18" charset="0"/>
            </a:endParaRPr>
          </a:p>
        </p:txBody>
      </p:sp>
      <p:sp>
        <p:nvSpPr>
          <p:cNvPr id="13317" name="Rectangle 2"/>
          <p:cNvSpPr>
            <a:spLocks noGrp="1" noChangeArrowheads="1"/>
          </p:cNvSpPr>
          <p:nvPr>
            <p:ph type="title"/>
          </p:nvPr>
        </p:nvSpPr>
        <p:spPr/>
        <p:txBody>
          <a:bodyPr/>
          <a:lstStyle/>
          <a:p>
            <a:pPr eaLnBrk="1" hangingPunct="1"/>
            <a:r>
              <a:rPr lang="en-US" altLang="zh-TW" smtClean="0"/>
              <a:t>5-1 Remarks </a:t>
            </a:r>
          </a:p>
        </p:txBody>
      </p:sp>
      <p:sp>
        <p:nvSpPr>
          <p:cNvPr id="13318" name="Rectangle 3"/>
          <p:cNvSpPr>
            <a:spLocks noGrp="1" noChangeArrowheads="1"/>
          </p:cNvSpPr>
          <p:nvPr>
            <p:ph type="body" idx="1"/>
          </p:nvPr>
        </p:nvSpPr>
        <p:spPr>
          <a:xfrm>
            <a:off x="457200" y="1295400"/>
            <a:ext cx="8229600" cy="4835525"/>
          </a:xfrm>
        </p:spPr>
        <p:txBody>
          <a:bodyPr/>
          <a:lstStyle/>
          <a:p>
            <a:pPr eaLnBrk="1" hangingPunct="1"/>
            <a:r>
              <a:rPr lang="en-US" altLang="zh-TW" sz="2400" dirty="0" smtClean="0"/>
              <a:t>Depending on the application, </a:t>
            </a:r>
            <a:r>
              <a:rPr lang="en-US" altLang="zh-TW" sz="2400" i="1" dirty="0" smtClean="0">
                <a:solidFill>
                  <a:srgbClr val="0000FF"/>
                </a:solidFill>
              </a:rPr>
              <a:t>scalars</a:t>
            </a:r>
            <a:r>
              <a:rPr lang="en-US" altLang="zh-TW" sz="2400" dirty="0" smtClean="0"/>
              <a:t> may be real numbers or complex numbers. </a:t>
            </a:r>
          </a:p>
          <a:p>
            <a:pPr lvl="1" eaLnBrk="1" hangingPunct="1"/>
            <a:r>
              <a:rPr lang="en-US" altLang="zh-TW" dirty="0" smtClean="0"/>
              <a:t>Vector spaces in which the scalars are complex numbers are called </a:t>
            </a:r>
            <a:r>
              <a:rPr lang="en-US" altLang="zh-TW" dirty="0" smtClean="0">
                <a:solidFill>
                  <a:srgbClr val="FF0000"/>
                </a:solidFill>
              </a:rPr>
              <a:t>complex vector spaces</a:t>
            </a:r>
            <a:r>
              <a:rPr lang="en-US" altLang="zh-TW" dirty="0" smtClean="0"/>
              <a:t>, and those in which the scalars must be real are called </a:t>
            </a:r>
            <a:r>
              <a:rPr lang="en-US" altLang="zh-TW" dirty="0" smtClean="0">
                <a:solidFill>
                  <a:srgbClr val="FF0000"/>
                </a:solidFill>
              </a:rPr>
              <a:t>real vector spaces</a:t>
            </a:r>
            <a:r>
              <a:rPr lang="en-US" altLang="zh-TW" dirty="0" smtClean="0"/>
              <a:t>. </a:t>
            </a:r>
          </a:p>
          <a:p>
            <a:pPr eaLnBrk="1" hangingPunct="1"/>
            <a:r>
              <a:rPr lang="en-US" altLang="zh-TW" sz="2400" i="1" dirty="0" smtClean="0">
                <a:solidFill>
                  <a:srgbClr val="0000FF"/>
                </a:solidFill>
              </a:rPr>
              <a:t>Any kind of object can be a vector</a:t>
            </a:r>
            <a:r>
              <a:rPr lang="en-US" altLang="zh-TW" sz="2400" dirty="0" smtClean="0"/>
              <a:t>, and the operations of addition and scalar multiplication may not have any relationship or similarity to the standard vector operations on </a:t>
            </a:r>
            <a:r>
              <a:rPr lang="en-US" altLang="zh-TW" sz="2400" i="1" dirty="0" smtClean="0"/>
              <a:t>R</a:t>
            </a:r>
            <a:r>
              <a:rPr lang="en-US" altLang="zh-TW" sz="2400" i="1" baseline="30000" dirty="0" smtClean="0"/>
              <a:t>n</a:t>
            </a:r>
            <a:r>
              <a:rPr lang="en-US" altLang="zh-TW" sz="2400" dirty="0" smtClean="0"/>
              <a:t>. </a:t>
            </a:r>
          </a:p>
          <a:p>
            <a:pPr lvl="1" eaLnBrk="1" hangingPunct="1"/>
            <a:r>
              <a:rPr lang="en-US" altLang="zh-TW" i="1" dirty="0" smtClean="0"/>
              <a:t>The only requirement is that the ten vector space axioms be satisfied.</a:t>
            </a:r>
            <a:endParaRPr lang="tr-TR" altLang="zh-TW" i="1" dirty="0" smtClean="0"/>
          </a:p>
          <a:p>
            <a:pPr lvl="2" eaLnBrk="1" hangingPunct="1"/>
            <a:r>
              <a:rPr lang="tr-TR" altLang="zh-TW" i="1" dirty="0" smtClean="0"/>
              <a:t>i.e. the way we define/our knowledge about (the operations on) the object is in agreement with the axioms</a:t>
            </a:r>
            <a:endParaRPr lang="zh-TW" altLang="en-US" i="1"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F1CCDF03-D203-468A-94F8-2861CE4BAD1B}"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10138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606A2218-AF37-4673-9FC9-EEC229D16365}" type="slidenum">
              <a:rPr kumimoji="0" lang="en-US" altLang="zh-TW" sz="1200">
                <a:latin typeface="Garamond" panose="02020404030301010803" pitchFamily="18" charset="0"/>
              </a:rPr>
              <a:pPr>
                <a:spcBef>
                  <a:spcPct val="0"/>
                </a:spcBef>
                <a:buClrTx/>
                <a:buSzTx/>
                <a:buFontTx/>
                <a:buNone/>
              </a:pPr>
              <a:t>50</a:t>
            </a:fld>
            <a:endParaRPr kumimoji="0" lang="en-US" altLang="zh-TW" sz="1200">
              <a:latin typeface="Garamond" panose="02020404030301010803" pitchFamily="18" charset="0"/>
            </a:endParaRPr>
          </a:p>
        </p:txBody>
      </p:sp>
      <p:sp>
        <p:nvSpPr>
          <p:cNvPr id="101381" name="Rectangle 2"/>
          <p:cNvSpPr>
            <a:spLocks noGrp="1" noChangeArrowheads="1"/>
          </p:cNvSpPr>
          <p:nvPr>
            <p:ph type="title"/>
          </p:nvPr>
        </p:nvSpPr>
        <p:spPr/>
        <p:txBody>
          <a:bodyPr/>
          <a:lstStyle/>
          <a:p>
            <a:pPr eaLnBrk="1" hangingPunct="1"/>
            <a:r>
              <a:rPr lang="en-US" altLang="zh-TW" smtClean="0"/>
              <a:t>Chapter Content</a:t>
            </a:r>
          </a:p>
        </p:txBody>
      </p:sp>
      <p:sp>
        <p:nvSpPr>
          <p:cNvPr id="101382" name="Rectangle 3"/>
          <p:cNvSpPr>
            <a:spLocks noGrp="1" noChangeArrowheads="1"/>
          </p:cNvSpPr>
          <p:nvPr>
            <p:ph type="body" idx="1"/>
          </p:nvPr>
        </p:nvSpPr>
        <p:spPr/>
        <p:txBody>
          <a:bodyPr/>
          <a:lstStyle/>
          <a:p>
            <a:pPr eaLnBrk="1" hangingPunct="1"/>
            <a:r>
              <a:rPr lang="en-US" altLang="zh-TW" smtClean="0"/>
              <a:t>Real Vector Spaces</a:t>
            </a:r>
          </a:p>
          <a:p>
            <a:pPr eaLnBrk="1" hangingPunct="1"/>
            <a:r>
              <a:rPr lang="en-US" altLang="zh-TW" smtClean="0"/>
              <a:t>Subspaces</a:t>
            </a:r>
          </a:p>
          <a:p>
            <a:pPr eaLnBrk="1" hangingPunct="1"/>
            <a:r>
              <a:rPr lang="en-US" altLang="zh-TW" smtClean="0"/>
              <a:t>Linear Independence</a:t>
            </a:r>
          </a:p>
          <a:p>
            <a:pPr eaLnBrk="1" hangingPunct="1"/>
            <a:r>
              <a:rPr lang="en-US" altLang="zh-TW" smtClean="0">
                <a:solidFill>
                  <a:srgbClr val="FF0000"/>
                </a:solidFill>
              </a:rPr>
              <a:t>Basis and Dimension</a:t>
            </a:r>
          </a:p>
          <a:p>
            <a:pPr eaLnBrk="1" hangingPunct="1"/>
            <a:r>
              <a:rPr lang="en-US" altLang="zh-TW" smtClean="0"/>
              <a:t>Row Space, Column Space, and Nullspace</a:t>
            </a:r>
          </a:p>
          <a:p>
            <a:pPr eaLnBrk="1" hangingPunct="1"/>
            <a:r>
              <a:rPr lang="en-US" altLang="zh-TW" smtClean="0"/>
              <a:t>Rank and Nullity</a:t>
            </a:r>
          </a:p>
          <a:p>
            <a:pPr eaLnBrk="1" hangingPunct="1"/>
            <a:endParaRPr lang="zh-TW" altLang="en-US" i="1" baseline="3000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426"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9C1C860C-8322-408D-B54B-E4E26A41B339}"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6" name="頁尾版面配置區 4"/>
          <p:cNvSpPr>
            <a:spLocks noGrp="1"/>
          </p:cNvSpPr>
          <p:nvPr>
            <p:ph type="ftr" sz="quarter" idx="11"/>
          </p:nvPr>
        </p:nvSpPr>
        <p:spPr/>
        <p:txBody>
          <a:bodyPr/>
          <a:lstStyle/>
          <a:p>
            <a:pPr>
              <a:defRPr/>
            </a:pPr>
            <a:r>
              <a:rPr lang="en-US" altLang="zh-TW"/>
              <a:t>Elementary Linear Algebra</a:t>
            </a:r>
          </a:p>
        </p:txBody>
      </p:sp>
      <p:sp>
        <p:nvSpPr>
          <p:cNvPr id="10342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BD6ED8B5-C638-4192-8354-152EE546DEFF}" type="slidenum">
              <a:rPr kumimoji="0" lang="en-US" altLang="zh-TW" sz="1200">
                <a:latin typeface="Garamond" panose="02020404030301010803" pitchFamily="18" charset="0"/>
              </a:rPr>
              <a:pPr>
                <a:spcBef>
                  <a:spcPct val="0"/>
                </a:spcBef>
                <a:buClrTx/>
                <a:buSzTx/>
                <a:buFontTx/>
                <a:buNone/>
              </a:pPr>
              <a:t>51</a:t>
            </a:fld>
            <a:endParaRPr kumimoji="0" lang="en-US" altLang="zh-TW" sz="1200">
              <a:latin typeface="Garamond" panose="02020404030301010803" pitchFamily="18" charset="0"/>
            </a:endParaRPr>
          </a:p>
        </p:txBody>
      </p:sp>
      <p:sp>
        <p:nvSpPr>
          <p:cNvPr id="103429" name="Rectangle 2"/>
          <p:cNvSpPr>
            <a:spLocks noGrp="1" noChangeArrowheads="1"/>
          </p:cNvSpPr>
          <p:nvPr>
            <p:ph type="title"/>
          </p:nvPr>
        </p:nvSpPr>
        <p:spPr/>
        <p:txBody>
          <a:bodyPr/>
          <a:lstStyle/>
          <a:p>
            <a:pPr eaLnBrk="1" hangingPunct="1"/>
            <a:r>
              <a:rPr lang="en-US" altLang="zh-TW" sz="4000" smtClean="0"/>
              <a:t>5-4 Nonrectangular Coordinate Systems</a:t>
            </a:r>
            <a:endParaRPr lang="zh-TW" altLang="en-US" sz="4000" smtClean="0"/>
          </a:p>
        </p:txBody>
      </p:sp>
      <p:sp>
        <p:nvSpPr>
          <p:cNvPr id="103430" name="Rectangle 3"/>
          <p:cNvSpPr>
            <a:spLocks noGrp="1" noChangeArrowheads="1"/>
          </p:cNvSpPr>
          <p:nvPr>
            <p:ph type="body" idx="1"/>
          </p:nvPr>
        </p:nvSpPr>
        <p:spPr>
          <a:xfrm>
            <a:off x="457200" y="1295400"/>
            <a:ext cx="8458200" cy="4835525"/>
          </a:xfrm>
        </p:spPr>
        <p:txBody>
          <a:bodyPr/>
          <a:lstStyle/>
          <a:p>
            <a:pPr eaLnBrk="1" hangingPunct="1"/>
            <a:r>
              <a:rPr lang="en-US" altLang="zh-TW" sz="2400" dirty="0" smtClean="0"/>
              <a:t>The coordinate system </a:t>
            </a:r>
            <a:r>
              <a:rPr lang="tr-TR" altLang="zh-TW" sz="2400" dirty="0" smtClean="0"/>
              <a:t>in </a:t>
            </a:r>
            <a:r>
              <a:rPr lang="en-US" altLang="zh-TW" sz="2400" i="1" dirty="0"/>
              <a:t>R</a:t>
            </a:r>
            <a:r>
              <a:rPr lang="en-US" altLang="zh-TW" sz="2400" baseline="30000" dirty="0"/>
              <a:t>2 </a:t>
            </a:r>
            <a:r>
              <a:rPr lang="tr-TR" altLang="zh-TW" sz="2400" baseline="30000" dirty="0" smtClean="0"/>
              <a:t> </a:t>
            </a:r>
            <a:r>
              <a:rPr lang="en-US" altLang="zh-TW" sz="2400" dirty="0" smtClean="0"/>
              <a:t>establishes a </a:t>
            </a:r>
            <a:r>
              <a:rPr lang="en-US" altLang="zh-TW" sz="2400" dirty="0" smtClean="0">
                <a:solidFill>
                  <a:srgbClr val="FF0000"/>
                </a:solidFill>
              </a:rPr>
              <a:t>one-to-one correspondence </a:t>
            </a:r>
            <a:r>
              <a:rPr lang="en-US" altLang="zh-TW" sz="2400" dirty="0" smtClean="0"/>
              <a:t>between points in the plane and ordered pairs of real numbers. </a:t>
            </a:r>
          </a:p>
          <a:p>
            <a:pPr eaLnBrk="1" hangingPunct="1"/>
            <a:r>
              <a:rPr lang="en-US" altLang="zh-TW" sz="2400" dirty="0" smtClean="0"/>
              <a:t>Although perpendicular coordinate axes are the most common, any two nonparallel lines can be used to define a coordinate system in the plane</a:t>
            </a:r>
            <a:r>
              <a:rPr lang="tr-TR" altLang="zh-TW" sz="2400" dirty="0" smtClean="0"/>
              <a:t> in </a:t>
            </a:r>
            <a:r>
              <a:rPr lang="en-US" altLang="zh-TW" sz="2400" i="1" dirty="0"/>
              <a:t>R</a:t>
            </a:r>
            <a:r>
              <a:rPr lang="en-US" altLang="zh-TW" sz="2400" baseline="30000" dirty="0"/>
              <a:t>2</a:t>
            </a:r>
            <a:r>
              <a:rPr lang="en-US" altLang="zh-TW" sz="2400" dirty="0" smtClean="0"/>
              <a:t>.</a:t>
            </a:r>
            <a:endParaRPr lang="zh-TW" altLang="en-US" sz="2400" dirty="0" smtClean="0"/>
          </a:p>
        </p:txBody>
      </p:sp>
      <p:pic>
        <p:nvPicPr>
          <p:cNvPr id="10343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188" y="3695153"/>
            <a:ext cx="86423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4" name="日期版面配置區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E736B962-F95C-4605-B2B5-07D3036EF59A}"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8" name="頁尾版面配置區 5"/>
          <p:cNvSpPr>
            <a:spLocks noGrp="1"/>
          </p:cNvSpPr>
          <p:nvPr>
            <p:ph type="ftr" sz="quarter" idx="11"/>
          </p:nvPr>
        </p:nvSpPr>
        <p:spPr/>
        <p:txBody>
          <a:bodyPr/>
          <a:lstStyle/>
          <a:p>
            <a:pPr>
              <a:defRPr/>
            </a:pPr>
            <a:r>
              <a:rPr lang="en-US" altLang="zh-TW"/>
              <a:t>Elementary Linear Algebra</a:t>
            </a:r>
          </a:p>
        </p:txBody>
      </p:sp>
      <p:sp>
        <p:nvSpPr>
          <p:cNvPr id="105476"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0876090F-E4EB-4368-B8AF-E4C6357506BE}" type="slidenum">
              <a:rPr kumimoji="0" lang="en-US" altLang="zh-TW" sz="1200">
                <a:latin typeface="Garamond" panose="02020404030301010803" pitchFamily="18" charset="0"/>
              </a:rPr>
              <a:pPr>
                <a:spcBef>
                  <a:spcPct val="0"/>
                </a:spcBef>
                <a:buClrTx/>
                <a:buSzTx/>
                <a:buFontTx/>
                <a:buNone/>
              </a:pPr>
              <a:t>52</a:t>
            </a:fld>
            <a:endParaRPr kumimoji="0" lang="en-US" altLang="zh-TW" sz="1200">
              <a:latin typeface="Garamond" panose="02020404030301010803" pitchFamily="18" charset="0"/>
            </a:endParaRPr>
          </a:p>
        </p:txBody>
      </p:sp>
      <p:sp>
        <p:nvSpPr>
          <p:cNvPr id="105477" name="Rectangle 8"/>
          <p:cNvSpPr>
            <a:spLocks noGrp="1" noChangeArrowheads="1"/>
          </p:cNvSpPr>
          <p:nvPr>
            <p:ph type="title"/>
          </p:nvPr>
        </p:nvSpPr>
        <p:spPr>
          <a:xfrm>
            <a:off x="533400" y="277813"/>
            <a:ext cx="8382000" cy="1139825"/>
          </a:xfrm>
        </p:spPr>
        <p:txBody>
          <a:bodyPr/>
          <a:lstStyle/>
          <a:p>
            <a:pPr eaLnBrk="1" hangingPunct="1"/>
            <a:r>
              <a:rPr lang="en-US" altLang="zh-TW" sz="4000" smtClean="0"/>
              <a:t>5-4 Nonrectangular Coordinate Systems</a:t>
            </a:r>
            <a:endParaRPr lang="en-US" altLang="zh-TW" sz="4000" smtClean="0">
              <a:solidFill>
                <a:srgbClr val="CCFFFF"/>
              </a:solidFill>
            </a:endParaRPr>
          </a:p>
        </p:txBody>
      </p:sp>
      <p:sp>
        <p:nvSpPr>
          <p:cNvPr id="105478" name="Rectangle 5"/>
          <p:cNvSpPr>
            <a:spLocks noGrp="1" noChangeArrowheads="1"/>
          </p:cNvSpPr>
          <p:nvPr>
            <p:ph type="body" sz="half" idx="1"/>
          </p:nvPr>
        </p:nvSpPr>
        <p:spPr>
          <a:xfrm>
            <a:off x="457200" y="1600200"/>
            <a:ext cx="5029200" cy="4530725"/>
          </a:xfrm>
        </p:spPr>
        <p:txBody>
          <a:bodyPr/>
          <a:lstStyle/>
          <a:p>
            <a:pPr eaLnBrk="1" hangingPunct="1"/>
            <a:r>
              <a:rPr lang="en-US" altLang="zh-TW" dirty="0" smtClean="0"/>
              <a:t>A coordinate system can be constructed by general vectors:</a:t>
            </a:r>
          </a:p>
          <a:p>
            <a:pPr lvl="1" eaLnBrk="1" hangingPunct="1"/>
            <a:r>
              <a:rPr lang="en-US" altLang="zh-TW" sz="2400" b="1" dirty="0" smtClean="0"/>
              <a:t>v</a:t>
            </a:r>
            <a:r>
              <a:rPr lang="en-US" altLang="zh-TW" sz="2400" baseline="-25000" dirty="0" smtClean="0"/>
              <a:t>1</a:t>
            </a:r>
            <a:r>
              <a:rPr lang="en-US" altLang="zh-TW" sz="2400" dirty="0" smtClean="0"/>
              <a:t> and </a:t>
            </a:r>
            <a:r>
              <a:rPr lang="en-US" altLang="zh-TW" sz="2400" b="1" dirty="0" smtClean="0"/>
              <a:t>v</a:t>
            </a:r>
            <a:r>
              <a:rPr lang="en-US" altLang="zh-TW" sz="2400" b="1" baseline="-25000" dirty="0" smtClean="0"/>
              <a:t>2</a:t>
            </a:r>
            <a:r>
              <a:rPr lang="en-US" altLang="zh-TW" sz="2400" dirty="0" smtClean="0"/>
              <a:t> are vectors of length 1 that points in the positive direction of the axis: </a:t>
            </a:r>
          </a:p>
          <a:p>
            <a:pPr lvl="1" eaLnBrk="1" hangingPunct="1"/>
            <a:endParaRPr lang="en-US" altLang="zh-TW" sz="2400" dirty="0" smtClean="0"/>
          </a:p>
          <a:p>
            <a:pPr lvl="1" eaLnBrk="1" hangingPunct="1"/>
            <a:r>
              <a:rPr lang="en-US" altLang="zh-TW" sz="2400" dirty="0" smtClean="0"/>
              <a:t>Similarly, the coordinates (</a:t>
            </a:r>
            <a:r>
              <a:rPr lang="en-US" altLang="zh-TW" sz="2400" i="1" dirty="0" smtClean="0"/>
              <a:t>a</a:t>
            </a:r>
            <a:r>
              <a:rPr lang="en-US" altLang="zh-TW" sz="2400" dirty="0" smtClean="0"/>
              <a:t>, </a:t>
            </a:r>
            <a:r>
              <a:rPr lang="en-US" altLang="zh-TW" sz="2400" i="1" dirty="0" smtClean="0"/>
              <a:t>b</a:t>
            </a:r>
            <a:r>
              <a:rPr lang="en-US" altLang="zh-TW" sz="2400" dirty="0" smtClean="0"/>
              <a:t>, </a:t>
            </a:r>
            <a:r>
              <a:rPr lang="en-US" altLang="zh-TW" sz="2400" i="1" dirty="0" smtClean="0"/>
              <a:t>c</a:t>
            </a:r>
            <a:r>
              <a:rPr lang="en-US" altLang="zh-TW" sz="2400" dirty="0" smtClean="0"/>
              <a:t>) of the point </a:t>
            </a:r>
            <a:r>
              <a:rPr lang="en-US" altLang="zh-TW" sz="2400" i="1" dirty="0" smtClean="0"/>
              <a:t>P</a:t>
            </a:r>
            <a:r>
              <a:rPr lang="en-US" altLang="zh-TW" sz="2400" dirty="0" smtClean="0"/>
              <a:t> </a:t>
            </a:r>
            <a:r>
              <a:rPr lang="tr-TR" altLang="zh-TW" sz="2400" dirty="0" smtClean="0"/>
              <a:t>in </a:t>
            </a:r>
            <a:r>
              <a:rPr lang="en-US" altLang="zh-TW" sz="2400" i="1" dirty="0"/>
              <a:t>R</a:t>
            </a:r>
            <a:r>
              <a:rPr lang="en-US" altLang="zh-TW" sz="2400" baseline="30000" dirty="0"/>
              <a:t>3 </a:t>
            </a:r>
            <a:r>
              <a:rPr lang="tr-TR" altLang="zh-TW" sz="2400" baseline="30000" dirty="0" smtClean="0"/>
              <a:t> </a:t>
            </a:r>
            <a:r>
              <a:rPr lang="en-US" altLang="zh-TW" sz="2400" dirty="0" smtClean="0"/>
              <a:t>can be obtained by expressing       as a linear combination of the vectors</a:t>
            </a:r>
            <a:r>
              <a:rPr lang="tr-TR" altLang="zh-TW" sz="2400" dirty="0"/>
              <a:t> </a:t>
            </a:r>
            <a:r>
              <a:rPr lang="en-US" altLang="zh-TW" sz="2400" b="1" dirty="0"/>
              <a:t>v</a:t>
            </a:r>
            <a:r>
              <a:rPr lang="en-US" altLang="zh-TW" sz="2400" baseline="-25000" dirty="0"/>
              <a:t>1</a:t>
            </a:r>
            <a:r>
              <a:rPr lang="en-US" altLang="zh-TW" sz="2400" dirty="0"/>
              <a:t> </a:t>
            </a:r>
            <a:r>
              <a:rPr lang="tr-TR" altLang="zh-TW" sz="2400" dirty="0"/>
              <a:t>,</a:t>
            </a:r>
            <a:r>
              <a:rPr lang="en-US" altLang="zh-TW" sz="2400" dirty="0" smtClean="0"/>
              <a:t> </a:t>
            </a:r>
            <a:r>
              <a:rPr lang="en-US" altLang="zh-TW" sz="2400" b="1" dirty="0"/>
              <a:t>v</a:t>
            </a:r>
            <a:r>
              <a:rPr lang="en-US" altLang="zh-TW" sz="2400" b="1" baseline="-25000" dirty="0"/>
              <a:t>2</a:t>
            </a:r>
            <a:r>
              <a:rPr lang="en-US" altLang="zh-TW" sz="2400" dirty="0"/>
              <a:t> </a:t>
            </a:r>
            <a:r>
              <a:rPr lang="tr-TR" altLang="zh-TW" sz="2400" dirty="0" smtClean="0"/>
              <a:t>, </a:t>
            </a:r>
            <a:r>
              <a:rPr lang="en-US" altLang="zh-TW" sz="2400" b="1" dirty="0" smtClean="0"/>
              <a:t>v</a:t>
            </a:r>
            <a:r>
              <a:rPr lang="tr-TR" altLang="zh-TW" sz="2400" b="1" baseline="-25000" dirty="0" smtClean="0"/>
              <a:t>3</a:t>
            </a:r>
            <a:r>
              <a:rPr lang="en-US" altLang="zh-TW" sz="2400" dirty="0" smtClean="0"/>
              <a:t> </a:t>
            </a:r>
            <a:endParaRPr lang="tr-TR" altLang="zh-TW" sz="2400" dirty="0"/>
          </a:p>
          <a:p>
            <a:pPr lvl="1" eaLnBrk="1" hangingPunct="1"/>
            <a:endParaRPr lang="tr-TR" altLang="zh-TW" sz="2400" dirty="0" smtClean="0"/>
          </a:p>
        </p:txBody>
      </p:sp>
      <p:graphicFrame>
        <p:nvGraphicFramePr>
          <p:cNvPr id="105479" name="Object 10"/>
          <p:cNvGraphicFramePr>
            <a:graphicFrameLocks noChangeAspect="1"/>
          </p:cNvGraphicFramePr>
          <p:nvPr/>
        </p:nvGraphicFramePr>
        <p:xfrm>
          <a:off x="3762375" y="3238500"/>
          <a:ext cx="1584325" cy="400050"/>
        </p:xfrm>
        <a:graphic>
          <a:graphicData uri="http://schemas.openxmlformats.org/presentationml/2006/ole">
            <mc:AlternateContent xmlns:mc="http://schemas.openxmlformats.org/markup-compatibility/2006">
              <mc:Choice xmlns:v="urn:schemas-microsoft-com:vml" Requires="v">
                <p:oleObj spid="_x0000_s105692" name="Equation" r:id="rId4" imgW="952087" imgH="241195" progId="Equation.DSMT4">
                  <p:embed/>
                </p:oleObj>
              </mc:Choice>
              <mc:Fallback>
                <p:oleObj name="Equation" r:id="rId4" imgW="952087" imgH="241195"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2375" y="3238500"/>
                        <a:ext cx="158432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480" name="Object 11"/>
          <p:cNvGraphicFramePr>
            <a:graphicFrameLocks noChangeAspect="1"/>
          </p:cNvGraphicFramePr>
          <p:nvPr>
            <p:extLst>
              <p:ext uri="{D42A27DB-BD31-4B8C-83A1-F6EECF244321}">
                <p14:modId xmlns:p14="http://schemas.microsoft.com/office/powerpoint/2010/main" val="1636783878"/>
              </p:ext>
            </p:extLst>
          </p:nvPr>
        </p:nvGraphicFramePr>
        <p:xfrm>
          <a:off x="4122737" y="4800600"/>
          <a:ext cx="431800" cy="366713"/>
        </p:xfrm>
        <a:graphic>
          <a:graphicData uri="http://schemas.openxmlformats.org/presentationml/2006/ole">
            <mc:AlternateContent xmlns:mc="http://schemas.openxmlformats.org/markup-compatibility/2006">
              <mc:Choice xmlns:v="urn:schemas-microsoft-com:vml" Requires="v">
                <p:oleObj spid="_x0000_s105693" name="Equation" r:id="rId6" imgW="253780" imgH="215713" progId="Equation.DSMT4">
                  <p:embed/>
                </p:oleObj>
              </mc:Choice>
              <mc:Fallback>
                <p:oleObj name="Equation" r:id="rId6" imgW="253780" imgH="215713"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2737" y="4800600"/>
                        <a:ext cx="4318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5481"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1711325"/>
            <a:ext cx="264160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7522" name="日期版面配置區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0D2449C4-F8E8-4893-9899-BD17C5014588}"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6" name="頁尾版面配置區 5"/>
          <p:cNvSpPr>
            <a:spLocks noGrp="1"/>
          </p:cNvSpPr>
          <p:nvPr>
            <p:ph type="ftr" sz="quarter" idx="11"/>
          </p:nvPr>
        </p:nvSpPr>
        <p:spPr/>
        <p:txBody>
          <a:bodyPr/>
          <a:lstStyle/>
          <a:p>
            <a:pPr>
              <a:defRPr/>
            </a:pPr>
            <a:r>
              <a:rPr lang="en-US" altLang="zh-TW"/>
              <a:t>Elementary Linear Algebra</a:t>
            </a:r>
          </a:p>
        </p:txBody>
      </p:sp>
      <p:sp>
        <p:nvSpPr>
          <p:cNvPr id="107524"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0D674A95-EB75-424D-87D2-2041E65BA93D}" type="slidenum">
              <a:rPr kumimoji="0" lang="en-US" altLang="zh-TW" sz="1200">
                <a:latin typeface="Garamond" panose="02020404030301010803" pitchFamily="18" charset="0"/>
              </a:rPr>
              <a:pPr>
                <a:spcBef>
                  <a:spcPct val="0"/>
                </a:spcBef>
                <a:buClrTx/>
                <a:buSzTx/>
                <a:buFontTx/>
                <a:buNone/>
              </a:pPr>
              <a:t>53</a:t>
            </a:fld>
            <a:endParaRPr kumimoji="0" lang="en-US" altLang="zh-TW" sz="1200">
              <a:latin typeface="Garamond" panose="02020404030301010803" pitchFamily="18" charset="0"/>
            </a:endParaRPr>
          </a:p>
        </p:txBody>
      </p:sp>
      <p:sp>
        <p:nvSpPr>
          <p:cNvPr id="107525" name="Rectangle 2"/>
          <p:cNvSpPr>
            <a:spLocks noGrp="1" noChangeArrowheads="1"/>
          </p:cNvSpPr>
          <p:nvPr>
            <p:ph type="title"/>
          </p:nvPr>
        </p:nvSpPr>
        <p:spPr/>
        <p:txBody>
          <a:bodyPr/>
          <a:lstStyle/>
          <a:p>
            <a:pPr eaLnBrk="1" hangingPunct="1"/>
            <a:r>
              <a:rPr lang="en-US" altLang="zh-TW" sz="4000" smtClean="0"/>
              <a:t>5-4 Nonrectangular Coordinate Systems</a:t>
            </a:r>
            <a:endParaRPr lang="zh-TW" altLang="en-US" sz="4000" smtClean="0">
              <a:solidFill>
                <a:srgbClr val="CCFFFF"/>
              </a:solidFill>
            </a:endParaRPr>
          </a:p>
        </p:txBody>
      </p:sp>
      <p:sp>
        <p:nvSpPr>
          <p:cNvPr id="107526" name="Rectangle 4"/>
          <p:cNvSpPr>
            <a:spLocks noGrp="1" noChangeArrowheads="1"/>
          </p:cNvSpPr>
          <p:nvPr>
            <p:ph type="body" sz="half" idx="1"/>
          </p:nvPr>
        </p:nvSpPr>
        <p:spPr/>
        <p:txBody>
          <a:bodyPr/>
          <a:lstStyle/>
          <a:p>
            <a:pPr eaLnBrk="1" hangingPunct="1"/>
            <a:r>
              <a:rPr lang="en-US" altLang="zh-TW" sz="2400" dirty="0" smtClean="0"/>
              <a:t>Informally stated, vectors that specify a coordinate system are called “</a:t>
            </a:r>
            <a:r>
              <a:rPr lang="en-US" altLang="zh-TW" sz="2400" dirty="0" smtClean="0">
                <a:solidFill>
                  <a:srgbClr val="0000FF"/>
                </a:solidFill>
              </a:rPr>
              <a:t>basis vectors</a:t>
            </a:r>
            <a:r>
              <a:rPr lang="en-US" altLang="zh-TW" sz="2400" dirty="0" smtClean="0"/>
              <a:t>” for that system. </a:t>
            </a:r>
          </a:p>
          <a:p>
            <a:pPr eaLnBrk="1" hangingPunct="1"/>
            <a:endParaRPr lang="en-US" altLang="zh-TW" sz="2400" dirty="0" smtClean="0"/>
          </a:p>
          <a:p>
            <a:pPr eaLnBrk="1" hangingPunct="1"/>
            <a:r>
              <a:rPr lang="en-US" altLang="zh-TW" sz="2400" dirty="0" smtClean="0"/>
              <a:t>nonzero vectors of any length will suffice</a:t>
            </a:r>
            <a:endParaRPr lang="zh-TW" altLang="en-US" sz="2400" dirty="0" smtClean="0"/>
          </a:p>
        </p:txBody>
      </p:sp>
      <p:pic>
        <p:nvPicPr>
          <p:cNvPr id="1075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3100" y="1676400"/>
            <a:ext cx="4530725"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957E305B-0C52-43D0-8903-9B20AFDF940E}"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10957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390FB951-1562-4116-8DA8-C4D28468D41A}" type="slidenum">
              <a:rPr kumimoji="0" lang="en-US" altLang="zh-TW" sz="1200">
                <a:latin typeface="Garamond" panose="02020404030301010803" pitchFamily="18" charset="0"/>
              </a:rPr>
              <a:pPr>
                <a:spcBef>
                  <a:spcPct val="0"/>
                </a:spcBef>
                <a:buClrTx/>
                <a:buSzTx/>
                <a:buFontTx/>
                <a:buNone/>
              </a:pPr>
              <a:t>54</a:t>
            </a:fld>
            <a:endParaRPr kumimoji="0" lang="en-US" altLang="zh-TW" sz="1200">
              <a:latin typeface="Garamond" panose="02020404030301010803" pitchFamily="18" charset="0"/>
            </a:endParaRPr>
          </a:p>
        </p:txBody>
      </p:sp>
      <p:sp>
        <p:nvSpPr>
          <p:cNvPr id="109573" name="Rectangle 2"/>
          <p:cNvSpPr>
            <a:spLocks noGrp="1" noChangeArrowheads="1"/>
          </p:cNvSpPr>
          <p:nvPr>
            <p:ph type="title"/>
          </p:nvPr>
        </p:nvSpPr>
        <p:spPr/>
        <p:txBody>
          <a:bodyPr/>
          <a:lstStyle/>
          <a:p>
            <a:pPr eaLnBrk="1" hangingPunct="1"/>
            <a:r>
              <a:rPr lang="en-US" altLang="zh-TW" smtClean="0"/>
              <a:t>5-4 Basis</a:t>
            </a:r>
          </a:p>
        </p:txBody>
      </p:sp>
      <p:sp>
        <p:nvSpPr>
          <p:cNvPr id="109574" name="Rectangle 3"/>
          <p:cNvSpPr>
            <a:spLocks noGrp="1" noChangeArrowheads="1"/>
          </p:cNvSpPr>
          <p:nvPr>
            <p:ph type="body" idx="1"/>
          </p:nvPr>
        </p:nvSpPr>
        <p:spPr>
          <a:xfrm>
            <a:off x="457200" y="1066800"/>
            <a:ext cx="8229600" cy="5064125"/>
          </a:xfrm>
        </p:spPr>
        <p:txBody>
          <a:bodyPr/>
          <a:lstStyle/>
          <a:p>
            <a:pPr eaLnBrk="1" hangingPunct="1"/>
            <a:r>
              <a:rPr lang="en-US" altLang="zh-TW" dirty="0" smtClean="0"/>
              <a:t>If </a:t>
            </a:r>
            <a:r>
              <a:rPr lang="en-US" altLang="zh-TW" i="1" dirty="0" smtClean="0"/>
              <a:t>V</a:t>
            </a:r>
            <a:r>
              <a:rPr lang="en-US" altLang="zh-TW" dirty="0" smtClean="0"/>
              <a:t> is any vector space and </a:t>
            </a:r>
            <a:r>
              <a:rPr lang="en-US" altLang="zh-TW" i="1" dirty="0" smtClean="0"/>
              <a:t>S</a:t>
            </a:r>
            <a:r>
              <a:rPr lang="en-US" altLang="zh-TW" dirty="0" smtClean="0"/>
              <a:t> = {</a:t>
            </a:r>
            <a:r>
              <a:rPr lang="en-US" altLang="zh-TW" b="1" dirty="0" smtClean="0"/>
              <a:t>v</a:t>
            </a:r>
            <a:r>
              <a:rPr lang="en-US" altLang="zh-TW" baseline="-25000" dirty="0" smtClean="0"/>
              <a:t>1</a:t>
            </a:r>
            <a:r>
              <a:rPr lang="en-US" altLang="zh-TW" dirty="0" smtClean="0"/>
              <a:t>, </a:t>
            </a:r>
            <a:r>
              <a:rPr lang="en-US" altLang="zh-TW" b="1" dirty="0" smtClean="0"/>
              <a:t>v</a:t>
            </a:r>
            <a:r>
              <a:rPr lang="en-US" altLang="zh-TW" baseline="-25000" dirty="0" smtClean="0"/>
              <a:t>2</a:t>
            </a:r>
            <a:r>
              <a:rPr lang="en-US" altLang="zh-TW" dirty="0" smtClean="0"/>
              <a:t>, …,</a:t>
            </a:r>
            <a:r>
              <a:rPr lang="en-US" altLang="zh-TW" b="1" dirty="0" err="1" smtClean="0"/>
              <a:t>v</a:t>
            </a:r>
            <a:r>
              <a:rPr lang="en-US" altLang="zh-TW" i="1" baseline="-25000" dirty="0" err="1" smtClean="0"/>
              <a:t>n</a:t>
            </a:r>
            <a:r>
              <a:rPr lang="en-US" altLang="zh-TW" dirty="0" smtClean="0"/>
              <a:t>} is a set of vectors in </a:t>
            </a:r>
            <a:r>
              <a:rPr lang="en-US" altLang="zh-TW" i="1" dirty="0" smtClean="0"/>
              <a:t>V</a:t>
            </a:r>
            <a:r>
              <a:rPr lang="en-US" altLang="zh-TW" dirty="0" smtClean="0"/>
              <a:t>, then </a:t>
            </a:r>
            <a:r>
              <a:rPr lang="en-US" altLang="zh-TW" i="1" dirty="0" smtClean="0"/>
              <a:t>S</a:t>
            </a:r>
            <a:r>
              <a:rPr lang="en-US" altLang="zh-TW" dirty="0" smtClean="0"/>
              <a:t> is called a </a:t>
            </a:r>
            <a:r>
              <a:rPr lang="en-US" altLang="zh-TW" dirty="0" smtClean="0">
                <a:solidFill>
                  <a:srgbClr val="FF0000"/>
                </a:solidFill>
              </a:rPr>
              <a:t>basis</a:t>
            </a:r>
            <a:r>
              <a:rPr lang="en-US" altLang="zh-TW" dirty="0" smtClean="0"/>
              <a:t> for </a:t>
            </a:r>
            <a:r>
              <a:rPr lang="en-US" altLang="zh-TW" i="1" dirty="0" smtClean="0"/>
              <a:t>V</a:t>
            </a:r>
            <a:r>
              <a:rPr lang="en-US" altLang="zh-TW" dirty="0" smtClean="0"/>
              <a:t> if the following two conditions hold:</a:t>
            </a:r>
          </a:p>
          <a:p>
            <a:pPr lvl="1" eaLnBrk="1" hangingPunct="1"/>
            <a:r>
              <a:rPr lang="en-US" altLang="zh-TW" sz="2400" i="1" u="sng" dirty="0" smtClean="0">
                <a:solidFill>
                  <a:srgbClr val="0000FF"/>
                </a:solidFill>
              </a:rPr>
              <a:t>S</a:t>
            </a:r>
            <a:r>
              <a:rPr lang="en-US" altLang="zh-TW" sz="2400" u="sng" dirty="0" smtClean="0">
                <a:solidFill>
                  <a:srgbClr val="0000FF"/>
                </a:solidFill>
              </a:rPr>
              <a:t> is linearly independent</a:t>
            </a:r>
            <a:r>
              <a:rPr lang="en-US" altLang="zh-TW" sz="2400" dirty="0" smtClean="0">
                <a:solidFill>
                  <a:srgbClr val="0000FF"/>
                </a:solidFill>
              </a:rPr>
              <a:t>.</a:t>
            </a:r>
          </a:p>
          <a:p>
            <a:pPr lvl="1" eaLnBrk="1" hangingPunct="1"/>
            <a:r>
              <a:rPr lang="en-US" altLang="zh-TW" sz="2400" i="1" u="sng" dirty="0" smtClean="0">
                <a:solidFill>
                  <a:srgbClr val="0000FF"/>
                </a:solidFill>
              </a:rPr>
              <a:t>S</a:t>
            </a:r>
            <a:r>
              <a:rPr lang="en-US" altLang="zh-TW" sz="2400" u="sng" dirty="0" smtClean="0">
                <a:solidFill>
                  <a:srgbClr val="0000FF"/>
                </a:solidFill>
              </a:rPr>
              <a:t> spans </a:t>
            </a:r>
            <a:r>
              <a:rPr lang="en-US" altLang="zh-TW" sz="2400" i="1" u="sng" dirty="0" smtClean="0">
                <a:solidFill>
                  <a:srgbClr val="0000FF"/>
                </a:solidFill>
              </a:rPr>
              <a:t>V</a:t>
            </a:r>
            <a:r>
              <a:rPr lang="en-US" altLang="zh-TW" sz="2400" dirty="0" smtClean="0">
                <a:solidFill>
                  <a:srgbClr val="0000FF"/>
                </a:solidFill>
              </a:rPr>
              <a:t>.</a:t>
            </a:r>
          </a:p>
          <a:p>
            <a:pPr lvl="2" eaLnBrk="1" hangingPunct="1"/>
            <a:endParaRPr lang="en-US" altLang="zh-TW" dirty="0" smtClean="0"/>
          </a:p>
          <a:p>
            <a:pPr eaLnBrk="1" hangingPunct="1"/>
            <a:r>
              <a:rPr lang="en-US" altLang="zh-TW" sz="2400" dirty="0" smtClean="0">
                <a:solidFill>
                  <a:srgbClr val="FF0000"/>
                </a:solidFill>
              </a:rPr>
              <a:t>Theorem 5.4.1</a:t>
            </a:r>
            <a:r>
              <a:rPr lang="en-US" altLang="zh-TW" sz="2400" dirty="0" smtClean="0"/>
              <a:t> (Uniqueness of Basis Representation)</a:t>
            </a:r>
          </a:p>
          <a:p>
            <a:pPr lvl="1" eaLnBrk="1" hangingPunct="1"/>
            <a:r>
              <a:rPr lang="en-US" altLang="zh-TW" sz="2400" dirty="0" smtClean="0"/>
              <a:t>If </a:t>
            </a:r>
            <a:r>
              <a:rPr lang="en-US" altLang="zh-TW" sz="2400" i="1" dirty="0" smtClean="0"/>
              <a:t>S</a:t>
            </a:r>
            <a:r>
              <a:rPr lang="en-US" altLang="zh-TW" sz="2400" dirty="0" smtClean="0"/>
              <a:t> = {</a:t>
            </a:r>
            <a:r>
              <a:rPr lang="en-US" altLang="zh-TW" sz="2400" b="1" dirty="0" smtClean="0"/>
              <a:t>v</a:t>
            </a:r>
            <a:r>
              <a:rPr lang="en-US" altLang="zh-TW" sz="2400" baseline="-25000" dirty="0" smtClean="0"/>
              <a:t>1</a:t>
            </a:r>
            <a:r>
              <a:rPr lang="en-US" altLang="zh-TW" sz="2400" dirty="0" smtClean="0"/>
              <a:t>, </a:t>
            </a:r>
            <a:r>
              <a:rPr lang="en-US" altLang="zh-TW" sz="2400" b="1" dirty="0" smtClean="0"/>
              <a:t>v</a:t>
            </a:r>
            <a:r>
              <a:rPr lang="en-US" altLang="zh-TW" sz="2400" baseline="-25000" dirty="0" smtClean="0"/>
              <a:t>2</a:t>
            </a:r>
            <a:r>
              <a:rPr lang="en-US" altLang="zh-TW" sz="2400" dirty="0" smtClean="0"/>
              <a:t>, …,</a:t>
            </a:r>
            <a:r>
              <a:rPr lang="en-US" altLang="zh-TW" sz="2400" b="1" dirty="0" err="1" smtClean="0"/>
              <a:t>v</a:t>
            </a:r>
            <a:r>
              <a:rPr lang="en-US" altLang="zh-TW" sz="2400" i="1" baseline="-25000" dirty="0" err="1" smtClean="0"/>
              <a:t>n</a:t>
            </a:r>
            <a:r>
              <a:rPr lang="en-US" altLang="zh-TW" sz="2400" dirty="0" smtClean="0"/>
              <a:t>} is a basis for a vector space </a:t>
            </a:r>
            <a:r>
              <a:rPr lang="en-US" altLang="zh-TW" sz="2400" i="1" dirty="0" smtClean="0"/>
              <a:t>V</a:t>
            </a:r>
            <a:r>
              <a:rPr lang="en-US" altLang="zh-TW" sz="2400" dirty="0" smtClean="0"/>
              <a:t>, then every vector </a:t>
            </a:r>
            <a:r>
              <a:rPr lang="en-US" altLang="zh-TW" sz="2400" b="1" dirty="0" smtClean="0"/>
              <a:t>v</a:t>
            </a:r>
            <a:r>
              <a:rPr lang="en-US" altLang="zh-TW" sz="2400" dirty="0" smtClean="0"/>
              <a:t> in </a:t>
            </a:r>
            <a:r>
              <a:rPr lang="en-US" altLang="zh-TW" sz="2400" i="1" dirty="0" smtClean="0"/>
              <a:t>V</a:t>
            </a:r>
            <a:r>
              <a:rPr lang="en-US" altLang="zh-TW" sz="2400" dirty="0" smtClean="0"/>
              <a:t> can be expressed in the form </a:t>
            </a:r>
          </a:p>
          <a:p>
            <a:pPr lvl="1" algn="ctr" eaLnBrk="1" hangingPunct="1">
              <a:buFont typeface="Wingdings" panose="05000000000000000000" pitchFamily="2" charset="2"/>
              <a:buNone/>
            </a:pPr>
            <a:r>
              <a:rPr lang="en-US" altLang="zh-TW" sz="2400" b="1" dirty="0" smtClean="0"/>
              <a:t>v </a:t>
            </a:r>
            <a:r>
              <a:rPr lang="en-US" altLang="zh-TW" sz="2400" dirty="0" smtClean="0"/>
              <a:t>= </a:t>
            </a:r>
            <a:r>
              <a:rPr lang="en-US" altLang="zh-TW" sz="2400" i="1" dirty="0" smtClean="0"/>
              <a:t>c</a:t>
            </a:r>
            <a:r>
              <a:rPr lang="en-US" altLang="zh-TW" sz="2400" baseline="-25000" dirty="0" smtClean="0"/>
              <a:t>1</a:t>
            </a:r>
            <a:r>
              <a:rPr lang="en-US" altLang="zh-TW" sz="2400" b="1" dirty="0" smtClean="0"/>
              <a:t>v</a:t>
            </a:r>
            <a:r>
              <a:rPr lang="en-US" altLang="zh-TW" sz="2400" baseline="-25000" dirty="0" smtClean="0"/>
              <a:t>1 </a:t>
            </a:r>
            <a:r>
              <a:rPr lang="en-US" altLang="zh-TW" sz="2400" dirty="0" smtClean="0"/>
              <a:t>+ </a:t>
            </a:r>
            <a:r>
              <a:rPr lang="en-US" altLang="zh-TW" sz="2400" i="1" dirty="0" smtClean="0"/>
              <a:t>c</a:t>
            </a:r>
            <a:r>
              <a:rPr lang="en-US" altLang="zh-TW" sz="2400" baseline="-25000" dirty="0" smtClean="0"/>
              <a:t>2</a:t>
            </a:r>
            <a:r>
              <a:rPr lang="en-US" altLang="zh-TW" sz="2400" b="1" dirty="0" smtClean="0"/>
              <a:t>v</a:t>
            </a:r>
            <a:r>
              <a:rPr lang="en-US" altLang="zh-TW" sz="2400" baseline="-25000" dirty="0" smtClean="0"/>
              <a:t>2 </a:t>
            </a:r>
            <a:r>
              <a:rPr lang="en-US" altLang="zh-TW" sz="2400" dirty="0" smtClean="0"/>
              <a:t>+ … + </a:t>
            </a:r>
            <a:r>
              <a:rPr lang="en-US" altLang="zh-TW" sz="2400" i="1" dirty="0" err="1" smtClean="0"/>
              <a:t>c</a:t>
            </a:r>
            <a:r>
              <a:rPr lang="en-US" altLang="zh-TW" sz="2400" i="1" baseline="-25000" dirty="0" err="1" smtClean="0"/>
              <a:t>n</a:t>
            </a:r>
            <a:r>
              <a:rPr lang="en-US" altLang="zh-TW" sz="2400" b="1" dirty="0" err="1" smtClean="0"/>
              <a:t>v</a:t>
            </a:r>
            <a:r>
              <a:rPr lang="en-US" altLang="zh-TW" sz="2400" i="1" baseline="-25000" dirty="0" err="1" smtClean="0"/>
              <a:t>n</a:t>
            </a:r>
            <a:r>
              <a:rPr lang="en-US" altLang="zh-TW" sz="2400" baseline="-25000" dirty="0" smtClean="0"/>
              <a:t> </a:t>
            </a:r>
          </a:p>
          <a:p>
            <a:pPr lvl="1" eaLnBrk="1" hangingPunct="1">
              <a:buFont typeface="Wingdings" panose="05000000000000000000" pitchFamily="2" charset="2"/>
              <a:buNone/>
            </a:pPr>
            <a:r>
              <a:rPr lang="en-US" altLang="zh-TW" sz="2400" dirty="0" smtClean="0"/>
              <a:t>	in exactly one way.</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Proof</a:t>
            </a:r>
            <a:r>
              <a:rPr lang="tr-TR" dirty="0" smtClean="0"/>
              <a:t> of </a:t>
            </a:r>
            <a:r>
              <a:rPr lang="tr-TR" dirty="0" err="1" smtClean="0"/>
              <a:t>Theorem</a:t>
            </a:r>
            <a:r>
              <a:rPr lang="tr-TR" dirty="0" smtClean="0"/>
              <a:t> 5.4.1</a:t>
            </a:r>
            <a:endParaRPr lang="tr-TR" dirty="0"/>
          </a:p>
        </p:txBody>
      </p:sp>
      <p:sp>
        <p:nvSpPr>
          <p:cNvPr id="3" name="Content Placeholder 2"/>
          <p:cNvSpPr>
            <a:spLocks noGrp="1"/>
          </p:cNvSpPr>
          <p:nvPr>
            <p:ph idx="1"/>
          </p:nvPr>
        </p:nvSpPr>
        <p:spPr/>
        <p:txBody>
          <a:bodyPr/>
          <a:lstStyle/>
          <a:p>
            <a:r>
              <a:rPr lang="tr-TR" dirty="0" err="1" smtClean="0"/>
              <a:t>Suppose</a:t>
            </a:r>
            <a:r>
              <a:rPr lang="tr-TR" dirty="0" smtClean="0"/>
              <a:t> </a:t>
            </a:r>
            <a:r>
              <a:rPr lang="tr-TR" dirty="0" err="1" smtClean="0"/>
              <a:t>the</a:t>
            </a:r>
            <a:r>
              <a:rPr lang="tr-TR" dirty="0" smtClean="0"/>
              <a:t> </a:t>
            </a:r>
            <a:r>
              <a:rPr lang="tr-TR" dirty="0" err="1" smtClean="0"/>
              <a:t>theorem</a:t>
            </a:r>
            <a:r>
              <a:rPr lang="tr-TR" dirty="0" smtClean="0"/>
              <a:t> </a:t>
            </a:r>
            <a:r>
              <a:rPr lang="tr-TR" dirty="0" err="1" smtClean="0"/>
              <a:t>does</a:t>
            </a:r>
            <a:r>
              <a:rPr lang="tr-TR" dirty="0" smtClean="0"/>
              <a:t> not </a:t>
            </a:r>
            <a:r>
              <a:rPr lang="tr-TR" dirty="0" err="1" smtClean="0"/>
              <a:t>hold</a:t>
            </a:r>
            <a:r>
              <a:rPr lang="tr-TR" dirty="0" smtClean="0"/>
              <a:t>. </a:t>
            </a:r>
            <a:r>
              <a:rPr lang="tr-TR" dirty="0" err="1" smtClean="0"/>
              <a:t>Then</a:t>
            </a:r>
            <a:r>
              <a:rPr lang="tr-TR" dirty="0" smtClean="0"/>
              <a:t> </a:t>
            </a:r>
            <a:r>
              <a:rPr lang="tr-TR" dirty="0" err="1" smtClean="0"/>
              <a:t>we</a:t>
            </a:r>
            <a:r>
              <a:rPr lang="tr-TR" dirty="0" smtClean="0"/>
              <a:t> </a:t>
            </a:r>
            <a:r>
              <a:rPr lang="tr-TR" dirty="0" err="1" smtClean="0"/>
              <a:t>should</a:t>
            </a:r>
            <a:r>
              <a:rPr lang="tr-TR" dirty="0" smtClean="0"/>
              <a:t> be </a:t>
            </a:r>
            <a:r>
              <a:rPr lang="tr-TR" dirty="0" err="1" smtClean="0"/>
              <a:t>able</a:t>
            </a:r>
            <a:r>
              <a:rPr lang="tr-TR" dirty="0" smtClean="0"/>
              <a:t> </a:t>
            </a:r>
            <a:r>
              <a:rPr lang="tr-TR" dirty="0" err="1" smtClean="0"/>
              <a:t>to</a:t>
            </a:r>
            <a:r>
              <a:rPr lang="tr-TR" dirty="0" smtClean="0"/>
              <a:t> </a:t>
            </a:r>
            <a:r>
              <a:rPr lang="tr-TR" dirty="0" err="1" smtClean="0"/>
              <a:t>write</a:t>
            </a:r>
            <a:r>
              <a:rPr lang="tr-TR" dirty="0" smtClean="0"/>
              <a:t> </a:t>
            </a:r>
            <a:r>
              <a:rPr lang="tr-TR" dirty="0" err="1" smtClean="0"/>
              <a:t>both</a:t>
            </a:r>
            <a:endParaRPr lang="tr-TR" dirty="0" smtClean="0"/>
          </a:p>
          <a:p>
            <a:pPr marL="342900" lvl="1" indent="-342900">
              <a:buClr>
                <a:schemeClr val="accent1"/>
              </a:buClr>
              <a:buSzPct val="65000"/>
              <a:buFont typeface="Wingdings" panose="05000000000000000000" pitchFamily="2" charset="2"/>
              <a:buChar char="n"/>
            </a:pPr>
            <a:r>
              <a:rPr lang="en-US" altLang="zh-TW" sz="2400" b="1" dirty="0"/>
              <a:t>v </a:t>
            </a:r>
            <a:r>
              <a:rPr lang="en-US" altLang="zh-TW" sz="2400" dirty="0"/>
              <a:t>= </a:t>
            </a:r>
            <a:r>
              <a:rPr lang="en-US" altLang="zh-TW" sz="2400" i="1" dirty="0"/>
              <a:t>c</a:t>
            </a:r>
            <a:r>
              <a:rPr lang="en-US" altLang="zh-TW" sz="2400" baseline="-25000" dirty="0"/>
              <a:t>1</a:t>
            </a:r>
            <a:r>
              <a:rPr lang="en-US" altLang="zh-TW" sz="2400" b="1" dirty="0"/>
              <a:t>v</a:t>
            </a:r>
            <a:r>
              <a:rPr lang="en-US" altLang="zh-TW" sz="2400" baseline="-25000" dirty="0"/>
              <a:t>1 </a:t>
            </a:r>
            <a:r>
              <a:rPr lang="en-US" altLang="zh-TW" sz="2400" dirty="0"/>
              <a:t>+ </a:t>
            </a:r>
            <a:r>
              <a:rPr lang="en-US" altLang="zh-TW" sz="2400" i="1" dirty="0"/>
              <a:t>c</a:t>
            </a:r>
            <a:r>
              <a:rPr lang="en-US" altLang="zh-TW" sz="2400" baseline="-25000" dirty="0"/>
              <a:t>2</a:t>
            </a:r>
            <a:r>
              <a:rPr lang="en-US" altLang="zh-TW" sz="2400" b="1" dirty="0"/>
              <a:t>v</a:t>
            </a:r>
            <a:r>
              <a:rPr lang="en-US" altLang="zh-TW" sz="2400" baseline="-25000" dirty="0"/>
              <a:t>2 </a:t>
            </a:r>
            <a:r>
              <a:rPr lang="en-US" altLang="zh-TW" sz="2400" dirty="0"/>
              <a:t>+ … + </a:t>
            </a:r>
            <a:r>
              <a:rPr lang="en-US" altLang="zh-TW" sz="2400" i="1" dirty="0" err="1"/>
              <a:t>c</a:t>
            </a:r>
            <a:r>
              <a:rPr lang="en-US" altLang="zh-TW" sz="2400" i="1" baseline="-25000" dirty="0" err="1"/>
              <a:t>n</a:t>
            </a:r>
            <a:r>
              <a:rPr lang="en-US" altLang="zh-TW" sz="2400" b="1" dirty="0" err="1"/>
              <a:t>v</a:t>
            </a:r>
            <a:r>
              <a:rPr lang="en-US" altLang="zh-TW" sz="2400" i="1" baseline="-25000" dirty="0" err="1"/>
              <a:t>n</a:t>
            </a:r>
            <a:r>
              <a:rPr lang="en-US" altLang="zh-TW" sz="2400" baseline="-25000" dirty="0"/>
              <a:t> </a:t>
            </a:r>
            <a:r>
              <a:rPr lang="tr-TR" altLang="zh-TW" sz="2400" baseline="-25000" dirty="0" smtClean="0"/>
              <a:t> </a:t>
            </a:r>
            <a:endParaRPr lang="en-US" altLang="zh-TW" sz="2400" baseline="-25000" dirty="0"/>
          </a:p>
          <a:p>
            <a:pPr marL="342900" lvl="1" indent="-342900">
              <a:buClr>
                <a:schemeClr val="accent1"/>
              </a:buClr>
              <a:buSzPct val="65000"/>
              <a:buFont typeface="Wingdings" panose="05000000000000000000" pitchFamily="2" charset="2"/>
              <a:buChar char="n"/>
            </a:pPr>
            <a:r>
              <a:rPr lang="en-US" altLang="zh-TW" sz="2400" b="1" dirty="0"/>
              <a:t>v </a:t>
            </a:r>
            <a:r>
              <a:rPr lang="en-US" altLang="zh-TW" sz="2400" dirty="0"/>
              <a:t>= </a:t>
            </a:r>
            <a:r>
              <a:rPr lang="tr-TR" altLang="zh-TW" sz="2400" i="1" dirty="0" smtClean="0"/>
              <a:t>k</a:t>
            </a:r>
            <a:r>
              <a:rPr lang="en-US" altLang="zh-TW" sz="2400" baseline="-25000" dirty="0" smtClean="0"/>
              <a:t>1</a:t>
            </a:r>
            <a:r>
              <a:rPr lang="en-US" altLang="zh-TW" sz="2400" b="1" dirty="0" smtClean="0"/>
              <a:t>v</a:t>
            </a:r>
            <a:r>
              <a:rPr lang="en-US" altLang="zh-TW" sz="2400" baseline="-25000" dirty="0" smtClean="0"/>
              <a:t>1 </a:t>
            </a:r>
            <a:r>
              <a:rPr lang="en-US" altLang="zh-TW" sz="2400" dirty="0"/>
              <a:t>+ </a:t>
            </a:r>
            <a:r>
              <a:rPr lang="tr-TR" altLang="zh-TW" sz="2400" i="1" dirty="0" smtClean="0"/>
              <a:t>k</a:t>
            </a:r>
            <a:r>
              <a:rPr lang="en-US" altLang="zh-TW" sz="2400" baseline="-25000" dirty="0" smtClean="0"/>
              <a:t>2</a:t>
            </a:r>
            <a:r>
              <a:rPr lang="en-US" altLang="zh-TW" sz="2400" b="1" dirty="0" smtClean="0"/>
              <a:t>v</a:t>
            </a:r>
            <a:r>
              <a:rPr lang="en-US" altLang="zh-TW" sz="2400" baseline="-25000" dirty="0" smtClean="0"/>
              <a:t>2 </a:t>
            </a:r>
            <a:r>
              <a:rPr lang="en-US" altLang="zh-TW" sz="2400" dirty="0"/>
              <a:t>+ … + </a:t>
            </a:r>
            <a:r>
              <a:rPr lang="tr-TR" altLang="zh-TW" sz="2400" i="1" dirty="0" err="1" smtClean="0"/>
              <a:t>k</a:t>
            </a:r>
            <a:r>
              <a:rPr lang="en-US" altLang="zh-TW" sz="2400" i="1" baseline="-25000" dirty="0" err="1" smtClean="0"/>
              <a:t>n</a:t>
            </a:r>
            <a:r>
              <a:rPr lang="en-US" altLang="zh-TW" sz="2400" b="1" dirty="0" err="1" smtClean="0"/>
              <a:t>v</a:t>
            </a:r>
            <a:r>
              <a:rPr lang="en-US" altLang="zh-TW" sz="2400" i="1" baseline="-25000" dirty="0" err="1" smtClean="0"/>
              <a:t>n</a:t>
            </a:r>
            <a:r>
              <a:rPr lang="en-US" altLang="zh-TW" sz="2400" baseline="-25000" dirty="0" smtClean="0"/>
              <a:t> </a:t>
            </a:r>
            <a:r>
              <a:rPr lang="tr-TR" altLang="zh-TW" sz="2400" baseline="-25000" dirty="0"/>
              <a:t> </a:t>
            </a:r>
            <a:r>
              <a:rPr lang="tr-TR" altLang="zh-TW" sz="2400" dirty="0" err="1" smtClean="0"/>
              <a:t>for</a:t>
            </a:r>
            <a:r>
              <a:rPr lang="tr-TR" altLang="zh-TW" sz="2400" dirty="0" smtClean="0"/>
              <a:t> </a:t>
            </a:r>
            <a:r>
              <a:rPr lang="tr-TR" altLang="zh-TW" sz="2400" dirty="0" err="1" smtClean="0"/>
              <a:t>two</a:t>
            </a:r>
            <a:r>
              <a:rPr lang="tr-TR" altLang="zh-TW" sz="2400" dirty="0" smtClean="0"/>
              <a:t> </a:t>
            </a:r>
            <a:r>
              <a:rPr lang="tr-TR" altLang="zh-TW" sz="2400" dirty="0" err="1" smtClean="0"/>
              <a:t>sets</a:t>
            </a:r>
            <a:r>
              <a:rPr lang="tr-TR" altLang="zh-TW" sz="2400" dirty="0" smtClean="0"/>
              <a:t> of </a:t>
            </a:r>
            <a:r>
              <a:rPr lang="tr-TR" altLang="zh-TW" sz="2400" dirty="0" err="1" smtClean="0"/>
              <a:t>constants</a:t>
            </a:r>
            <a:endParaRPr lang="tr-TR" altLang="zh-TW" sz="2400" baseline="-25000" dirty="0" smtClean="0"/>
          </a:p>
          <a:p>
            <a:pPr marL="342900" lvl="1" indent="-342900">
              <a:buClr>
                <a:schemeClr val="accent1"/>
              </a:buClr>
              <a:buSzPct val="65000"/>
              <a:buFont typeface="Wingdings" panose="05000000000000000000" pitchFamily="2" charset="2"/>
              <a:buChar char="n"/>
            </a:pPr>
            <a:r>
              <a:rPr lang="tr-TR" altLang="zh-TW" sz="2400" b="1" dirty="0" smtClean="0"/>
              <a:t>0</a:t>
            </a:r>
            <a:r>
              <a:rPr lang="en-US" altLang="zh-TW" sz="2400" b="1" dirty="0" smtClean="0"/>
              <a:t> </a:t>
            </a:r>
            <a:r>
              <a:rPr lang="en-US" altLang="zh-TW" sz="2400" dirty="0"/>
              <a:t>= </a:t>
            </a:r>
            <a:r>
              <a:rPr lang="tr-TR" altLang="zh-TW" sz="2400" dirty="0" smtClean="0"/>
              <a:t>(</a:t>
            </a:r>
            <a:r>
              <a:rPr lang="en-US" altLang="zh-TW" sz="2400" i="1" dirty="0" smtClean="0"/>
              <a:t>c</a:t>
            </a:r>
            <a:r>
              <a:rPr lang="en-US" altLang="zh-TW" sz="2400" baseline="-25000" dirty="0" smtClean="0"/>
              <a:t>1</a:t>
            </a:r>
            <a:r>
              <a:rPr lang="tr-TR" altLang="zh-TW" sz="2400" dirty="0"/>
              <a:t>-</a:t>
            </a:r>
            <a:r>
              <a:rPr lang="tr-TR" altLang="zh-TW" sz="2400" i="1" dirty="0" smtClean="0"/>
              <a:t>k</a:t>
            </a:r>
            <a:r>
              <a:rPr lang="en-US" altLang="zh-TW" sz="2400" baseline="-25000" dirty="0" smtClean="0"/>
              <a:t>1</a:t>
            </a:r>
            <a:r>
              <a:rPr lang="tr-TR" sz="2400" dirty="0" smtClean="0"/>
              <a:t>)</a:t>
            </a:r>
            <a:r>
              <a:rPr lang="en-US" altLang="zh-TW" sz="2400" b="1" dirty="0" smtClean="0"/>
              <a:t>v</a:t>
            </a:r>
            <a:r>
              <a:rPr lang="en-US" altLang="zh-TW" sz="2400" baseline="-25000" dirty="0" smtClean="0"/>
              <a:t>1 </a:t>
            </a:r>
            <a:r>
              <a:rPr lang="en-US" altLang="zh-TW" sz="2400" dirty="0"/>
              <a:t>+ </a:t>
            </a:r>
            <a:r>
              <a:rPr lang="tr-TR" altLang="zh-TW" sz="2400" dirty="0"/>
              <a:t>(</a:t>
            </a:r>
            <a:r>
              <a:rPr lang="en-US" altLang="zh-TW" sz="2400" i="1" dirty="0" smtClean="0"/>
              <a:t>c</a:t>
            </a:r>
            <a:r>
              <a:rPr lang="tr-TR" altLang="zh-TW" sz="2400" baseline="-25000" dirty="0" smtClean="0"/>
              <a:t>2</a:t>
            </a:r>
            <a:r>
              <a:rPr lang="tr-TR" altLang="zh-TW" sz="2400" dirty="0" smtClean="0"/>
              <a:t>-</a:t>
            </a:r>
            <a:r>
              <a:rPr lang="tr-TR" altLang="zh-TW" sz="2400" i="1" dirty="0" smtClean="0"/>
              <a:t>k</a:t>
            </a:r>
            <a:r>
              <a:rPr lang="tr-TR" altLang="zh-TW" sz="2400" baseline="-25000" dirty="0" smtClean="0"/>
              <a:t>2</a:t>
            </a:r>
            <a:r>
              <a:rPr lang="tr-TR" sz="2400" dirty="0" smtClean="0"/>
              <a:t>) </a:t>
            </a:r>
            <a:r>
              <a:rPr lang="en-US" altLang="zh-TW" sz="2400" b="1" dirty="0" smtClean="0"/>
              <a:t>v</a:t>
            </a:r>
            <a:r>
              <a:rPr lang="en-US" altLang="zh-TW" sz="2400" baseline="-25000" dirty="0" smtClean="0"/>
              <a:t>2 </a:t>
            </a:r>
            <a:r>
              <a:rPr lang="en-US" altLang="zh-TW" sz="2400" dirty="0"/>
              <a:t>+ … + </a:t>
            </a:r>
            <a:r>
              <a:rPr lang="tr-TR" altLang="zh-TW" sz="2400" dirty="0"/>
              <a:t>(</a:t>
            </a:r>
            <a:r>
              <a:rPr lang="en-US" altLang="zh-TW" sz="2400" i="1" dirty="0" smtClean="0"/>
              <a:t>c</a:t>
            </a:r>
            <a:r>
              <a:rPr lang="tr-TR" altLang="zh-TW" sz="2400" baseline="-25000" dirty="0" smtClean="0"/>
              <a:t>n</a:t>
            </a:r>
            <a:r>
              <a:rPr lang="tr-TR" altLang="zh-TW" sz="2400" dirty="0" smtClean="0"/>
              <a:t>-</a:t>
            </a:r>
            <a:r>
              <a:rPr lang="tr-TR" altLang="zh-TW" sz="2400" i="1" dirty="0" err="1" smtClean="0"/>
              <a:t>k</a:t>
            </a:r>
            <a:r>
              <a:rPr lang="tr-TR" altLang="zh-TW" sz="2400" baseline="-25000" dirty="0" err="1" smtClean="0"/>
              <a:t>n</a:t>
            </a:r>
            <a:r>
              <a:rPr lang="tr-TR" sz="2400" dirty="0" smtClean="0"/>
              <a:t>) </a:t>
            </a:r>
            <a:r>
              <a:rPr lang="en-US" altLang="zh-TW" sz="2400" b="1" dirty="0" err="1" smtClean="0"/>
              <a:t>v</a:t>
            </a:r>
            <a:r>
              <a:rPr lang="en-US" altLang="zh-TW" sz="2400" i="1" baseline="-25000" dirty="0" err="1" smtClean="0"/>
              <a:t>n</a:t>
            </a:r>
            <a:r>
              <a:rPr lang="en-US" altLang="zh-TW" sz="2400" baseline="-25000" dirty="0" smtClean="0"/>
              <a:t> </a:t>
            </a:r>
            <a:endParaRPr lang="en-US" altLang="zh-TW" sz="2400" baseline="-25000" dirty="0"/>
          </a:p>
          <a:p>
            <a:pPr marL="342900" lvl="1" indent="-342900">
              <a:buClr>
                <a:schemeClr val="accent1"/>
              </a:buClr>
              <a:buSzPct val="65000"/>
              <a:buFont typeface="Wingdings" panose="05000000000000000000" pitchFamily="2" charset="2"/>
              <a:buChar char="n"/>
            </a:pPr>
            <a:endParaRPr lang="en-US" altLang="zh-TW" sz="2400" baseline="-25000" dirty="0"/>
          </a:p>
          <a:p>
            <a:r>
              <a:rPr lang="tr-TR" dirty="0" err="1" smtClean="0"/>
              <a:t>Due</a:t>
            </a:r>
            <a:r>
              <a:rPr lang="tr-TR" dirty="0" smtClean="0"/>
              <a:t> </a:t>
            </a:r>
            <a:r>
              <a:rPr lang="tr-TR" dirty="0" err="1" smtClean="0"/>
              <a:t>to</a:t>
            </a:r>
            <a:r>
              <a:rPr lang="tr-TR" dirty="0" smtClean="0"/>
              <a:t> </a:t>
            </a:r>
            <a:r>
              <a:rPr lang="tr-TR" dirty="0" err="1" smtClean="0"/>
              <a:t>linear</a:t>
            </a:r>
            <a:r>
              <a:rPr lang="tr-TR" dirty="0" smtClean="0"/>
              <a:t> </a:t>
            </a:r>
            <a:r>
              <a:rPr lang="tr-TR" dirty="0" err="1" smtClean="0"/>
              <a:t>independence</a:t>
            </a:r>
            <a:r>
              <a:rPr lang="tr-TR" dirty="0" smtClean="0"/>
              <a:t> </a:t>
            </a:r>
            <a:r>
              <a:rPr lang="tr-TR" altLang="zh-TW" sz="2800" dirty="0"/>
              <a:t>(</a:t>
            </a:r>
            <a:r>
              <a:rPr lang="en-US" altLang="zh-TW" sz="2800" i="1" dirty="0" smtClean="0"/>
              <a:t>c</a:t>
            </a:r>
            <a:r>
              <a:rPr lang="tr-TR" altLang="zh-TW" sz="2800" baseline="-25000" dirty="0"/>
              <a:t>i</a:t>
            </a:r>
            <a:r>
              <a:rPr lang="tr-TR" altLang="zh-TW" sz="2800" dirty="0" smtClean="0"/>
              <a:t>-</a:t>
            </a:r>
            <a:r>
              <a:rPr lang="tr-TR" altLang="zh-TW" sz="2800" i="1" dirty="0" smtClean="0"/>
              <a:t>k</a:t>
            </a:r>
            <a:r>
              <a:rPr lang="tr-TR" altLang="zh-TW" sz="2800" baseline="-25000" dirty="0" smtClean="0"/>
              <a:t>i</a:t>
            </a:r>
            <a:r>
              <a:rPr lang="tr-TR" sz="2800" dirty="0" smtClean="0"/>
              <a:t>)=0 </a:t>
            </a:r>
            <a:r>
              <a:rPr lang="tr-TR" sz="2800" dirty="0" err="1" smtClean="0"/>
              <a:t>for</a:t>
            </a:r>
            <a:r>
              <a:rPr lang="tr-TR" sz="2800" dirty="0" smtClean="0"/>
              <a:t> </a:t>
            </a:r>
            <a:r>
              <a:rPr lang="tr-TR" sz="2800" dirty="0" err="1" smtClean="0"/>
              <a:t>all</a:t>
            </a:r>
            <a:r>
              <a:rPr lang="tr-TR" sz="2800" dirty="0" smtClean="0"/>
              <a:t> i.</a:t>
            </a:r>
          </a:p>
          <a:p>
            <a:pPr marL="0" indent="0">
              <a:buNone/>
            </a:pPr>
            <a:r>
              <a:rPr lang="tr-TR" sz="2800" dirty="0" smtClean="0"/>
              <a:t>    </a:t>
            </a:r>
            <a:r>
              <a:rPr lang="tr-TR" sz="2800" dirty="0" err="1" smtClean="0"/>
              <a:t>which</a:t>
            </a:r>
            <a:r>
              <a:rPr lang="tr-TR" sz="2800" dirty="0" smtClean="0"/>
              <a:t> </a:t>
            </a:r>
            <a:r>
              <a:rPr lang="tr-TR" sz="2800" dirty="0" err="1" smtClean="0"/>
              <a:t>contradicts</a:t>
            </a:r>
            <a:r>
              <a:rPr lang="tr-TR" sz="2800" dirty="0" smtClean="0"/>
              <a:t> </a:t>
            </a:r>
            <a:r>
              <a:rPr lang="tr-TR" sz="2800" dirty="0" err="1" smtClean="0"/>
              <a:t>the</a:t>
            </a:r>
            <a:r>
              <a:rPr lang="tr-TR" sz="2800" dirty="0" smtClean="0"/>
              <a:t> </a:t>
            </a:r>
            <a:r>
              <a:rPr lang="tr-TR" sz="2800" dirty="0" err="1" smtClean="0"/>
              <a:t>existence</a:t>
            </a:r>
            <a:r>
              <a:rPr lang="tr-TR" sz="2800" dirty="0" smtClean="0"/>
              <a:t> of </a:t>
            </a:r>
            <a:r>
              <a:rPr lang="tr-TR" sz="2800" dirty="0" err="1" smtClean="0"/>
              <a:t>two</a:t>
            </a:r>
            <a:r>
              <a:rPr lang="tr-TR" sz="2800" dirty="0" smtClean="0"/>
              <a:t> </a:t>
            </a:r>
            <a:r>
              <a:rPr lang="tr-TR" sz="2800" dirty="0" err="1" smtClean="0"/>
              <a:t>sets</a:t>
            </a:r>
            <a:r>
              <a:rPr lang="tr-TR" sz="2800" dirty="0" smtClean="0"/>
              <a:t>!</a:t>
            </a:r>
            <a:endParaRPr lang="tr-TR" dirty="0"/>
          </a:p>
        </p:txBody>
      </p:sp>
      <p:sp>
        <p:nvSpPr>
          <p:cNvPr id="4" name="Date Placeholder 3"/>
          <p:cNvSpPr>
            <a:spLocks noGrp="1"/>
          </p:cNvSpPr>
          <p:nvPr>
            <p:ph type="dt" sz="half" idx="10"/>
          </p:nvPr>
        </p:nvSpPr>
        <p:spPr/>
        <p:txBody>
          <a:bodyPr/>
          <a:lstStyle/>
          <a:p>
            <a:pPr>
              <a:defRPr/>
            </a:pPr>
            <a:fld id="{9E3B4006-0D0F-4C4D-9D1D-3FDC578C6677}" type="datetime1">
              <a:rPr lang="zh-TW" altLang="en-US" smtClean="0"/>
              <a:pPr>
                <a:defRPr/>
              </a:pPr>
              <a:t>2021/11/16</a:t>
            </a:fld>
            <a:endParaRPr lang="en-US" altLang="zh-TW"/>
          </a:p>
        </p:txBody>
      </p:sp>
      <p:sp>
        <p:nvSpPr>
          <p:cNvPr id="5" name="Footer Placeholder 4"/>
          <p:cNvSpPr>
            <a:spLocks noGrp="1"/>
          </p:cNvSpPr>
          <p:nvPr>
            <p:ph type="ftr" sz="quarter" idx="11"/>
          </p:nvPr>
        </p:nvSpPr>
        <p:spPr/>
        <p:txBody>
          <a:bodyPr/>
          <a:lstStyle/>
          <a:p>
            <a:pPr>
              <a:defRPr/>
            </a:pPr>
            <a:r>
              <a:rPr lang="en-US" altLang="zh-TW" smtClean="0"/>
              <a:t>Elementary Linear Algebra</a:t>
            </a:r>
            <a:endParaRPr lang="en-US" altLang="zh-TW"/>
          </a:p>
        </p:txBody>
      </p:sp>
      <p:sp>
        <p:nvSpPr>
          <p:cNvPr id="6" name="Slide Number Placeholder 5"/>
          <p:cNvSpPr>
            <a:spLocks noGrp="1"/>
          </p:cNvSpPr>
          <p:nvPr>
            <p:ph type="sldNum" sz="quarter" idx="12"/>
          </p:nvPr>
        </p:nvSpPr>
        <p:spPr/>
        <p:txBody>
          <a:bodyPr/>
          <a:lstStyle/>
          <a:p>
            <a:pPr>
              <a:defRPr/>
            </a:pPr>
            <a:fld id="{DC3B12E2-76CA-480B-8DE6-377A8982996D}" type="slidenum">
              <a:rPr lang="en-US" altLang="zh-TW" smtClean="0"/>
              <a:pPr>
                <a:defRPr/>
              </a:pPr>
              <a:t>55</a:t>
            </a:fld>
            <a:endParaRPr lang="en-US" altLang="zh-TW"/>
          </a:p>
        </p:txBody>
      </p:sp>
    </p:spTree>
    <p:extLst>
      <p:ext uri="{BB962C8B-B14F-4D97-AF65-F5344CB8AC3E}">
        <p14:creationId xmlns:p14="http://schemas.microsoft.com/office/powerpoint/2010/main" val="5269638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1761EEAB-5047-4D1F-A992-2DD941E3C6A9}"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11162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48FCF0A7-0CEF-4F23-85F1-E5920AF96560}" type="slidenum">
              <a:rPr kumimoji="0" lang="en-US" altLang="zh-TW" sz="1200">
                <a:latin typeface="Garamond" panose="02020404030301010803" pitchFamily="18" charset="0"/>
              </a:rPr>
              <a:pPr>
                <a:spcBef>
                  <a:spcPct val="0"/>
                </a:spcBef>
                <a:buClrTx/>
                <a:buSzTx/>
                <a:buFontTx/>
                <a:buNone/>
              </a:pPr>
              <a:t>56</a:t>
            </a:fld>
            <a:endParaRPr kumimoji="0" lang="en-US" altLang="zh-TW" sz="1200">
              <a:latin typeface="Garamond" panose="02020404030301010803" pitchFamily="18" charset="0"/>
            </a:endParaRPr>
          </a:p>
        </p:txBody>
      </p:sp>
      <p:sp>
        <p:nvSpPr>
          <p:cNvPr id="111621" name="Rectangle 2"/>
          <p:cNvSpPr>
            <a:spLocks noGrp="1" noChangeArrowheads="1"/>
          </p:cNvSpPr>
          <p:nvPr>
            <p:ph type="title"/>
          </p:nvPr>
        </p:nvSpPr>
        <p:spPr/>
        <p:txBody>
          <a:bodyPr/>
          <a:lstStyle/>
          <a:p>
            <a:pPr eaLnBrk="1" hangingPunct="1"/>
            <a:r>
              <a:rPr lang="en-US" altLang="zh-TW" smtClean="0"/>
              <a:t>5-4 Coordinates Relative to a Basis</a:t>
            </a:r>
          </a:p>
        </p:txBody>
      </p:sp>
      <p:sp>
        <p:nvSpPr>
          <p:cNvPr id="111622" name="Rectangle 3"/>
          <p:cNvSpPr>
            <a:spLocks noGrp="1" noChangeArrowheads="1"/>
          </p:cNvSpPr>
          <p:nvPr>
            <p:ph type="body" idx="1"/>
          </p:nvPr>
        </p:nvSpPr>
        <p:spPr>
          <a:xfrm>
            <a:off x="228600" y="1143000"/>
            <a:ext cx="8686800" cy="4835525"/>
          </a:xfrm>
        </p:spPr>
        <p:txBody>
          <a:bodyPr/>
          <a:lstStyle/>
          <a:p>
            <a:pPr eaLnBrk="1" hangingPunct="1">
              <a:lnSpc>
                <a:spcPct val="90000"/>
              </a:lnSpc>
            </a:pPr>
            <a:r>
              <a:rPr lang="en-US" altLang="zh-TW" sz="2400" smtClean="0"/>
              <a:t>If </a:t>
            </a:r>
            <a:r>
              <a:rPr lang="en-US" altLang="zh-TW" sz="2400" i="1" smtClean="0"/>
              <a:t>S</a:t>
            </a:r>
            <a:r>
              <a:rPr lang="en-US" altLang="zh-TW" sz="2400" smtClean="0"/>
              <a:t> = {</a:t>
            </a:r>
            <a:r>
              <a:rPr lang="en-US" altLang="zh-TW" sz="2400" b="1" smtClean="0"/>
              <a:t>v</a:t>
            </a:r>
            <a:r>
              <a:rPr lang="en-US" altLang="zh-TW" sz="2400" baseline="-25000" smtClean="0"/>
              <a:t>1</a:t>
            </a:r>
            <a:r>
              <a:rPr lang="en-US" altLang="zh-TW" sz="2400" smtClean="0"/>
              <a:t>, </a:t>
            </a:r>
            <a:r>
              <a:rPr lang="en-US" altLang="zh-TW" sz="2400" b="1" smtClean="0"/>
              <a:t>v</a:t>
            </a:r>
            <a:r>
              <a:rPr lang="en-US" altLang="zh-TW" sz="2400" baseline="-25000" smtClean="0"/>
              <a:t>2</a:t>
            </a:r>
            <a:r>
              <a:rPr lang="en-US" altLang="zh-TW" sz="2400" smtClean="0"/>
              <a:t>, …, </a:t>
            </a:r>
            <a:r>
              <a:rPr lang="en-US" altLang="zh-TW" sz="2400" b="1" smtClean="0"/>
              <a:t>v</a:t>
            </a:r>
            <a:r>
              <a:rPr lang="en-US" altLang="zh-TW" sz="2400" i="1" baseline="-25000" smtClean="0"/>
              <a:t>n</a:t>
            </a:r>
            <a:r>
              <a:rPr lang="en-US" altLang="zh-TW" sz="2400" smtClean="0"/>
              <a:t>} is a basis for a vector space </a:t>
            </a:r>
            <a:r>
              <a:rPr lang="en-US" altLang="zh-TW" sz="2400" i="1" smtClean="0"/>
              <a:t>V</a:t>
            </a:r>
            <a:r>
              <a:rPr lang="en-US" altLang="zh-TW" sz="2400" smtClean="0"/>
              <a:t>, and</a:t>
            </a:r>
          </a:p>
          <a:p>
            <a:pPr algn="ctr" eaLnBrk="1" hangingPunct="1">
              <a:lnSpc>
                <a:spcPct val="90000"/>
              </a:lnSpc>
              <a:buFont typeface="Wingdings" panose="05000000000000000000" pitchFamily="2" charset="2"/>
              <a:buNone/>
            </a:pPr>
            <a:r>
              <a:rPr lang="en-US" altLang="zh-TW" sz="2400" b="1" smtClean="0"/>
              <a:t>v </a:t>
            </a:r>
            <a:r>
              <a:rPr lang="en-US" altLang="zh-TW" sz="2400" smtClean="0"/>
              <a:t>= </a:t>
            </a:r>
            <a:r>
              <a:rPr lang="en-US" altLang="zh-TW" sz="2400" i="1" smtClean="0"/>
              <a:t>c</a:t>
            </a:r>
            <a:r>
              <a:rPr lang="en-US" altLang="zh-TW" sz="2400" baseline="-25000" smtClean="0"/>
              <a:t>1</a:t>
            </a:r>
            <a:r>
              <a:rPr lang="en-US" altLang="zh-TW" sz="2400" b="1" smtClean="0"/>
              <a:t>v</a:t>
            </a:r>
            <a:r>
              <a:rPr lang="en-US" altLang="zh-TW" sz="2400" baseline="-25000" smtClean="0"/>
              <a:t>1 </a:t>
            </a:r>
            <a:r>
              <a:rPr lang="en-US" altLang="zh-TW" sz="2400" smtClean="0"/>
              <a:t>+ </a:t>
            </a:r>
            <a:r>
              <a:rPr lang="en-US" altLang="zh-TW" sz="2400" i="1" smtClean="0"/>
              <a:t>c</a:t>
            </a:r>
            <a:r>
              <a:rPr lang="en-US" altLang="zh-TW" sz="2400" baseline="-25000" smtClean="0"/>
              <a:t>2</a:t>
            </a:r>
            <a:r>
              <a:rPr lang="en-US" altLang="zh-TW" sz="2400" b="1" smtClean="0"/>
              <a:t>v</a:t>
            </a:r>
            <a:r>
              <a:rPr lang="en-US" altLang="zh-TW" sz="2400" baseline="-25000" smtClean="0"/>
              <a:t>2 </a:t>
            </a:r>
            <a:r>
              <a:rPr lang="en-US" altLang="zh-TW" sz="2400" smtClean="0"/>
              <a:t>+ </a:t>
            </a:r>
            <a:r>
              <a:rPr lang="en-US" altLang="zh-TW" sz="2400" smtClean="0">
                <a:cs typeface="Times New Roman" panose="02020603050405020304" pitchFamily="18" charset="0"/>
              </a:rPr>
              <a:t>··· </a:t>
            </a:r>
            <a:r>
              <a:rPr lang="en-US" altLang="zh-TW" sz="2400" smtClean="0"/>
              <a:t>+ </a:t>
            </a:r>
            <a:r>
              <a:rPr lang="en-US" altLang="zh-TW" sz="2400" i="1" smtClean="0"/>
              <a:t>c</a:t>
            </a:r>
            <a:r>
              <a:rPr lang="en-US" altLang="zh-TW" sz="2400" i="1" baseline="-25000" smtClean="0"/>
              <a:t>n</a:t>
            </a:r>
            <a:r>
              <a:rPr lang="en-US" altLang="zh-TW" sz="2400" b="1" smtClean="0"/>
              <a:t>v</a:t>
            </a:r>
            <a:r>
              <a:rPr lang="en-US" altLang="zh-TW" sz="2400" i="1" baseline="-25000" smtClean="0"/>
              <a:t>n</a:t>
            </a:r>
          </a:p>
          <a:p>
            <a:pPr eaLnBrk="1" hangingPunct="1">
              <a:lnSpc>
                <a:spcPct val="90000"/>
              </a:lnSpc>
              <a:buFont typeface="Wingdings" panose="05000000000000000000" pitchFamily="2" charset="2"/>
              <a:buNone/>
            </a:pPr>
            <a:r>
              <a:rPr lang="en-US" altLang="zh-TW" sz="2400" smtClean="0"/>
              <a:t>	is the expression for a vector </a:t>
            </a:r>
            <a:r>
              <a:rPr lang="en-US" altLang="zh-TW" sz="2400" b="1" smtClean="0"/>
              <a:t>v</a:t>
            </a:r>
            <a:r>
              <a:rPr lang="en-US" altLang="zh-TW" sz="2400" smtClean="0"/>
              <a:t> in terms of the basis </a:t>
            </a:r>
            <a:r>
              <a:rPr lang="en-US" altLang="zh-TW" sz="2400" i="1" smtClean="0"/>
              <a:t>S</a:t>
            </a:r>
            <a:r>
              <a:rPr lang="en-US" altLang="zh-TW" sz="2400" smtClean="0"/>
              <a:t>, then the scalars </a:t>
            </a:r>
            <a:r>
              <a:rPr lang="en-US" altLang="zh-TW" sz="2400" i="1" smtClean="0"/>
              <a:t>c</a:t>
            </a:r>
            <a:r>
              <a:rPr lang="en-US" altLang="zh-TW" sz="2400" baseline="-25000" smtClean="0"/>
              <a:t>1</a:t>
            </a:r>
            <a:r>
              <a:rPr lang="en-US" altLang="zh-TW" sz="2400" smtClean="0"/>
              <a:t>, </a:t>
            </a:r>
            <a:r>
              <a:rPr lang="en-US" altLang="zh-TW" sz="2400" i="1" smtClean="0"/>
              <a:t>c</a:t>
            </a:r>
            <a:r>
              <a:rPr lang="en-US" altLang="zh-TW" sz="2400" baseline="-25000" smtClean="0"/>
              <a:t>2</a:t>
            </a:r>
            <a:r>
              <a:rPr lang="en-US" altLang="zh-TW" sz="2400" smtClean="0"/>
              <a:t>, …, </a:t>
            </a:r>
            <a:r>
              <a:rPr lang="en-US" altLang="zh-TW" sz="2400" i="1" smtClean="0"/>
              <a:t>c</a:t>
            </a:r>
            <a:r>
              <a:rPr lang="en-US" altLang="zh-TW" sz="2400" i="1" baseline="-25000" smtClean="0"/>
              <a:t>n</a:t>
            </a:r>
            <a:r>
              <a:rPr lang="en-US" altLang="zh-TW" sz="2400" smtClean="0"/>
              <a:t>, are called the </a:t>
            </a:r>
            <a:r>
              <a:rPr lang="en-US" altLang="zh-TW" sz="2400" smtClean="0">
                <a:solidFill>
                  <a:srgbClr val="FF0000"/>
                </a:solidFill>
              </a:rPr>
              <a:t>coordinates</a:t>
            </a:r>
            <a:r>
              <a:rPr lang="en-US" altLang="zh-TW" sz="2400" smtClean="0"/>
              <a:t> of </a:t>
            </a:r>
            <a:r>
              <a:rPr lang="en-US" altLang="zh-TW" sz="2400" b="1" smtClean="0"/>
              <a:t>v</a:t>
            </a:r>
            <a:r>
              <a:rPr lang="en-US" altLang="zh-TW" sz="2400" smtClean="0"/>
              <a:t> relative to the basis </a:t>
            </a:r>
            <a:r>
              <a:rPr lang="en-US" altLang="zh-TW" sz="2400" i="1" smtClean="0"/>
              <a:t>S</a:t>
            </a:r>
            <a:r>
              <a:rPr lang="en-US" altLang="zh-TW" sz="2400" smtClean="0"/>
              <a:t>. </a:t>
            </a:r>
          </a:p>
          <a:p>
            <a:pPr eaLnBrk="1" hangingPunct="1">
              <a:lnSpc>
                <a:spcPct val="90000"/>
              </a:lnSpc>
              <a:buFont typeface="Wingdings" panose="05000000000000000000" pitchFamily="2" charset="2"/>
              <a:buNone/>
            </a:pPr>
            <a:endParaRPr lang="en-US" altLang="zh-TW" sz="2400" smtClean="0"/>
          </a:p>
          <a:p>
            <a:pPr eaLnBrk="1" hangingPunct="1">
              <a:lnSpc>
                <a:spcPct val="90000"/>
              </a:lnSpc>
            </a:pPr>
            <a:r>
              <a:rPr lang="en-US" altLang="zh-TW" sz="2400" smtClean="0"/>
              <a:t>The vector (</a:t>
            </a:r>
            <a:r>
              <a:rPr lang="en-US" altLang="zh-TW" sz="2400" i="1" smtClean="0"/>
              <a:t>c</a:t>
            </a:r>
            <a:r>
              <a:rPr lang="en-US" altLang="zh-TW" sz="2400" baseline="-25000" smtClean="0"/>
              <a:t>1</a:t>
            </a:r>
            <a:r>
              <a:rPr lang="en-US" altLang="zh-TW" sz="2400" smtClean="0"/>
              <a:t>, </a:t>
            </a:r>
            <a:r>
              <a:rPr lang="en-US" altLang="zh-TW" sz="2400" i="1" smtClean="0"/>
              <a:t>c</a:t>
            </a:r>
            <a:r>
              <a:rPr lang="en-US" altLang="zh-TW" sz="2400" baseline="-25000" smtClean="0"/>
              <a:t>2</a:t>
            </a:r>
            <a:r>
              <a:rPr lang="en-US" altLang="zh-TW" sz="2400" smtClean="0"/>
              <a:t>, …, </a:t>
            </a:r>
            <a:r>
              <a:rPr lang="en-US" altLang="zh-TW" sz="2400" i="1" smtClean="0"/>
              <a:t>c</a:t>
            </a:r>
            <a:r>
              <a:rPr lang="en-US" altLang="zh-TW" sz="2400" i="1" baseline="-25000" smtClean="0"/>
              <a:t>n</a:t>
            </a:r>
            <a:r>
              <a:rPr lang="en-US" altLang="zh-TW" sz="2400" smtClean="0"/>
              <a:t>) in </a:t>
            </a:r>
            <a:r>
              <a:rPr lang="en-US" altLang="zh-TW" sz="2400" i="1" smtClean="0"/>
              <a:t>R</a:t>
            </a:r>
            <a:r>
              <a:rPr lang="en-US" altLang="zh-TW" sz="2400" i="1" baseline="30000" smtClean="0"/>
              <a:t>n</a:t>
            </a:r>
            <a:r>
              <a:rPr lang="en-US" altLang="zh-TW" sz="2400" smtClean="0"/>
              <a:t> constructed from these coordinates is called the </a:t>
            </a:r>
            <a:r>
              <a:rPr lang="en-US" altLang="zh-TW" sz="2400" smtClean="0">
                <a:solidFill>
                  <a:srgbClr val="FF0000"/>
                </a:solidFill>
              </a:rPr>
              <a:t>coordinate vector of </a:t>
            </a:r>
            <a:r>
              <a:rPr lang="en-US" altLang="zh-TW" sz="2400" b="1" smtClean="0">
                <a:solidFill>
                  <a:srgbClr val="FF0000"/>
                </a:solidFill>
              </a:rPr>
              <a:t>v</a:t>
            </a:r>
            <a:r>
              <a:rPr lang="en-US" altLang="zh-TW" sz="2400" smtClean="0">
                <a:solidFill>
                  <a:srgbClr val="FF0000"/>
                </a:solidFill>
              </a:rPr>
              <a:t> relative to </a:t>
            </a:r>
            <a:r>
              <a:rPr lang="en-US" altLang="zh-TW" sz="2400" i="1" smtClean="0">
                <a:solidFill>
                  <a:srgbClr val="FF0000"/>
                </a:solidFill>
              </a:rPr>
              <a:t>S</a:t>
            </a:r>
            <a:r>
              <a:rPr lang="en-US" altLang="zh-TW" sz="2400" smtClean="0"/>
              <a:t>; it is denoted by</a:t>
            </a:r>
          </a:p>
          <a:p>
            <a:pPr algn="ctr" eaLnBrk="1" hangingPunct="1">
              <a:lnSpc>
                <a:spcPct val="90000"/>
              </a:lnSpc>
              <a:buFont typeface="Wingdings" panose="05000000000000000000" pitchFamily="2" charset="2"/>
              <a:buNone/>
            </a:pPr>
            <a:r>
              <a:rPr lang="en-US" altLang="zh-TW" sz="2400" smtClean="0"/>
              <a:t>(</a:t>
            </a:r>
            <a:r>
              <a:rPr lang="en-US" altLang="zh-TW" sz="2400" b="1" smtClean="0"/>
              <a:t>v</a:t>
            </a:r>
            <a:r>
              <a:rPr lang="en-US" altLang="zh-TW" sz="2400" smtClean="0"/>
              <a:t>)</a:t>
            </a:r>
            <a:r>
              <a:rPr lang="en-US" altLang="zh-TW" sz="2400" i="1" baseline="-25000" smtClean="0"/>
              <a:t>S </a:t>
            </a:r>
            <a:r>
              <a:rPr lang="en-US" altLang="zh-TW" sz="2400" smtClean="0"/>
              <a:t>= (</a:t>
            </a:r>
            <a:r>
              <a:rPr lang="en-US" altLang="zh-TW" sz="2400" i="1" smtClean="0"/>
              <a:t>c</a:t>
            </a:r>
            <a:r>
              <a:rPr lang="en-US" altLang="zh-TW" sz="2400" baseline="-25000" smtClean="0"/>
              <a:t>1</a:t>
            </a:r>
            <a:r>
              <a:rPr lang="en-US" altLang="zh-TW" sz="2400" smtClean="0"/>
              <a:t>, </a:t>
            </a:r>
            <a:r>
              <a:rPr lang="en-US" altLang="zh-TW" sz="2400" i="1" smtClean="0"/>
              <a:t>c</a:t>
            </a:r>
            <a:r>
              <a:rPr lang="en-US" altLang="zh-TW" sz="2400" baseline="-25000" smtClean="0"/>
              <a:t>2</a:t>
            </a:r>
            <a:r>
              <a:rPr lang="en-US" altLang="zh-TW" sz="2400" smtClean="0"/>
              <a:t>, …, </a:t>
            </a:r>
            <a:r>
              <a:rPr lang="en-US" altLang="zh-TW" sz="2400" i="1" smtClean="0"/>
              <a:t>c</a:t>
            </a:r>
            <a:r>
              <a:rPr lang="en-US" altLang="zh-TW" sz="2400" i="1" baseline="-25000" smtClean="0"/>
              <a:t>n</a:t>
            </a:r>
            <a:r>
              <a:rPr lang="en-US" altLang="zh-TW" sz="2400" smtClean="0"/>
              <a:t>)</a:t>
            </a:r>
            <a:endParaRPr lang="zh-TW" altLang="en-US" sz="2400" smtClean="0"/>
          </a:p>
          <a:p>
            <a:pPr eaLnBrk="1" hangingPunct="1">
              <a:lnSpc>
                <a:spcPct val="90000"/>
              </a:lnSpc>
            </a:pPr>
            <a:endParaRPr lang="en-US" altLang="zh-TW" sz="2200" smtClean="0">
              <a:solidFill>
                <a:srgbClr val="FF0000"/>
              </a:solidFill>
            </a:endParaRPr>
          </a:p>
          <a:p>
            <a:pPr eaLnBrk="1" hangingPunct="1">
              <a:lnSpc>
                <a:spcPct val="90000"/>
              </a:lnSpc>
            </a:pPr>
            <a:r>
              <a:rPr lang="en-US" altLang="zh-TW" sz="2400" smtClean="0">
                <a:solidFill>
                  <a:srgbClr val="FF0000"/>
                </a:solidFill>
              </a:rPr>
              <a:t>Remark</a:t>
            </a:r>
            <a:r>
              <a:rPr lang="en-US" altLang="zh-TW" sz="2400" smtClean="0"/>
              <a:t>: </a:t>
            </a:r>
          </a:p>
          <a:p>
            <a:pPr lvl="1" eaLnBrk="1" hangingPunct="1">
              <a:lnSpc>
                <a:spcPct val="90000"/>
              </a:lnSpc>
            </a:pPr>
            <a:r>
              <a:rPr lang="en-US" altLang="zh-TW" sz="2400" smtClean="0"/>
              <a:t>Coordinate vectors depend not only on the basis </a:t>
            </a:r>
            <a:r>
              <a:rPr lang="en-US" altLang="zh-TW" sz="2400" i="1" smtClean="0"/>
              <a:t>S</a:t>
            </a:r>
            <a:r>
              <a:rPr lang="en-US" altLang="zh-TW" sz="2400" smtClean="0"/>
              <a:t> but also on the order in which the basis vectors are written.</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52B8F6F4-129E-4FBE-B3DC-DB862542F498}"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6" name="頁尾版面配置區 4"/>
          <p:cNvSpPr>
            <a:spLocks noGrp="1"/>
          </p:cNvSpPr>
          <p:nvPr>
            <p:ph type="ftr" sz="quarter" idx="11"/>
          </p:nvPr>
        </p:nvSpPr>
        <p:spPr/>
        <p:txBody>
          <a:bodyPr/>
          <a:lstStyle/>
          <a:p>
            <a:pPr>
              <a:defRPr/>
            </a:pPr>
            <a:r>
              <a:rPr lang="en-US" altLang="zh-TW"/>
              <a:t>Elementary Linear Algebra</a:t>
            </a:r>
          </a:p>
        </p:txBody>
      </p:sp>
      <p:sp>
        <p:nvSpPr>
          <p:cNvPr id="11366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1565FFB2-07BF-47B2-B3FC-D38B3B2F0000}" type="slidenum">
              <a:rPr kumimoji="0" lang="en-US" altLang="zh-TW" sz="1200">
                <a:latin typeface="Garamond" panose="02020404030301010803" pitchFamily="18" charset="0"/>
              </a:rPr>
              <a:pPr>
                <a:spcBef>
                  <a:spcPct val="0"/>
                </a:spcBef>
                <a:buClrTx/>
                <a:buSzTx/>
                <a:buFontTx/>
                <a:buNone/>
              </a:pPr>
              <a:t>57</a:t>
            </a:fld>
            <a:endParaRPr kumimoji="0" lang="en-US" altLang="zh-TW" sz="1200">
              <a:latin typeface="Garamond" panose="02020404030301010803" pitchFamily="18" charset="0"/>
            </a:endParaRPr>
          </a:p>
        </p:txBody>
      </p:sp>
      <p:sp>
        <p:nvSpPr>
          <p:cNvPr id="113669" name="Rectangle 2"/>
          <p:cNvSpPr>
            <a:spLocks noGrp="1" noChangeArrowheads="1"/>
          </p:cNvSpPr>
          <p:nvPr>
            <p:ph type="title"/>
          </p:nvPr>
        </p:nvSpPr>
        <p:spPr/>
        <p:txBody>
          <a:bodyPr/>
          <a:lstStyle/>
          <a:p>
            <a:pPr eaLnBrk="1" hangingPunct="1"/>
            <a:r>
              <a:rPr lang="en-US" altLang="zh-TW" smtClean="0"/>
              <a:t>5-4 Example 1 (Standard Basis for </a:t>
            </a:r>
            <a:r>
              <a:rPr lang="en-US" altLang="zh-TW" i="1" smtClean="0"/>
              <a:t>R</a:t>
            </a:r>
            <a:r>
              <a:rPr lang="en-US" altLang="zh-TW" baseline="30000" smtClean="0"/>
              <a:t>3</a:t>
            </a:r>
            <a:r>
              <a:rPr lang="en-US" altLang="zh-TW" smtClean="0"/>
              <a:t>)</a:t>
            </a:r>
          </a:p>
        </p:txBody>
      </p:sp>
      <p:sp>
        <p:nvSpPr>
          <p:cNvPr id="113670" name="Rectangle 3"/>
          <p:cNvSpPr>
            <a:spLocks noGrp="1" noChangeArrowheads="1"/>
          </p:cNvSpPr>
          <p:nvPr>
            <p:ph type="body" idx="1"/>
          </p:nvPr>
        </p:nvSpPr>
        <p:spPr>
          <a:xfrm>
            <a:off x="304800" y="1219200"/>
            <a:ext cx="8686800" cy="4911725"/>
          </a:xfrm>
        </p:spPr>
        <p:txBody>
          <a:bodyPr/>
          <a:lstStyle/>
          <a:p>
            <a:pPr eaLnBrk="1" hangingPunct="1">
              <a:lnSpc>
                <a:spcPct val="80000"/>
              </a:lnSpc>
            </a:pPr>
            <a:r>
              <a:rPr lang="en-US" altLang="zh-TW" sz="2400" smtClean="0"/>
              <a:t>Suppose that </a:t>
            </a:r>
            <a:r>
              <a:rPr lang="en-US" altLang="zh-TW" sz="2400" b="1" smtClean="0"/>
              <a:t>i </a:t>
            </a:r>
            <a:r>
              <a:rPr lang="en-US" altLang="zh-TW" sz="2400" smtClean="0"/>
              <a:t>= (1, 0, 0),</a:t>
            </a:r>
            <a:r>
              <a:rPr lang="en-US" altLang="zh-TW" sz="2400" b="1" smtClean="0"/>
              <a:t> j </a:t>
            </a:r>
            <a:r>
              <a:rPr lang="en-US" altLang="zh-TW" sz="2400" smtClean="0"/>
              <a:t>= (0, 1, 0), and </a:t>
            </a:r>
            <a:r>
              <a:rPr lang="en-US" altLang="zh-TW" sz="2400" b="1" smtClean="0"/>
              <a:t>k </a:t>
            </a:r>
            <a:r>
              <a:rPr lang="en-US" altLang="zh-TW" sz="2400" smtClean="0"/>
              <a:t>= (0, 0, 1)</a:t>
            </a:r>
          </a:p>
          <a:p>
            <a:pPr lvl="1" eaLnBrk="1" hangingPunct="1">
              <a:lnSpc>
                <a:spcPct val="80000"/>
              </a:lnSpc>
            </a:pPr>
            <a:r>
              <a:rPr lang="en-US" altLang="zh-TW" i="1" smtClean="0"/>
              <a:t>S </a:t>
            </a:r>
            <a:r>
              <a:rPr lang="en-US" altLang="zh-TW" smtClean="0"/>
              <a:t>= {</a:t>
            </a:r>
            <a:r>
              <a:rPr lang="en-US" altLang="zh-TW" b="1" smtClean="0"/>
              <a:t>i</a:t>
            </a:r>
            <a:r>
              <a:rPr lang="en-US" altLang="zh-TW" smtClean="0"/>
              <a:t>, </a:t>
            </a:r>
            <a:r>
              <a:rPr lang="en-US" altLang="zh-TW" b="1" smtClean="0"/>
              <a:t>j</a:t>
            </a:r>
            <a:r>
              <a:rPr lang="en-US" altLang="zh-TW" smtClean="0"/>
              <a:t>, </a:t>
            </a:r>
            <a:r>
              <a:rPr lang="en-US" altLang="zh-TW" b="1" smtClean="0"/>
              <a:t>k</a:t>
            </a:r>
            <a:r>
              <a:rPr lang="en-US" altLang="zh-TW" smtClean="0"/>
              <a:t>} is a linearly independent set in </a:t>
            </a:r>
            <a:r>
              <a:rPr lang="en-US" altLang="zh-TW" i="1" smtClean="0"/>
              <a:t>R</a:t>
            </a:r>
            <a:r>
              <a:rPr lang="en-US" altLang="zh-TW" baseline="30000" smtClean="0"/>
              <a:t>3</a:t>
            </a:r>
            <a:r>
              <a:rPr lang="en-US" altLang="zh-TW" smtClean="0"/>
              <a:t>. </a:t>
            </a:r>
          </a:p>
          <a:p>
            <a:pPr lvl="1" eaLnBrk="1" hangingPunct="1">
              <a:lnSpc>
                <a:spcPct val="80000"/>
              </a:lnSpc>
            </a:pPr>
            <a:r>
              <a:rPr lang="en-US" altLang="zh-TW" smtClean="0"/>
              <a:t>S also spans </a:t>
            </a:r>
            <a:r>
              <a:rPr lang="en-US" altLang="zh-TW" i="1" smtClean="0"/>
              <a:t>R</a:t>
            </a:r>
            <a:r>
              <a:rPr lang="en-US" altLang="zh-TW" baseline="30000" smtClean="0"/>
              <a:t>3</a:t>
            </a:r>
            <a:r>
              <a:rPr lang="en-US" altLang="zh-TW" smtClean="0"/>
              <a:t> since any vector </a:t>
            </a:r>
            <a:r>
              <a:rPr lang="en-US" altLang="zh-TW" b="1" smtClean="0"/>
              <a:t>v </a:t>
            </a:r>
            <a:r>
              <a:rPr lang="en-US" altLang="zh-TW" smtClean="0"/>
              <a:t>= (</a:t>
            </a:r>
            <a:r>
              <a:rPr lang="en-US" altLang="zh-TW" i="1" smtClean="0"/>
              <a:t>a</a:t>
            </a:r>
            <a:r>
              <a:rPr lang="en-US" altLang="zh-TW" smtClean="0"/>
              <a:t>, </a:t>
            </a:r>
            <a:r>
              <a:rPr lang="en-US" altLang="zh-TW" i="1" smtClean="0"/>
              <a:t>b</a:t>
            </a:r>
            <a:r>
              <a:rPr lang="en-US" altLang="zh-TW" smtClean="0"/>
              <a:t>, </a:t>
            </a:r>
            <a:r>
              <a:rPr lang="en-US" altLang="zh-TW" i="1" smtClean="0"/>
              <a:t>c</a:t>
            </a:r>
            <a:r>
              <a:rPr lang="en-US" altLang="zh-TW" smtClean="0"/>
              <a:t>) in </a:t>
            </a:r>
            <a:r>
              <a:rPr lang="en-US" altLang="zh-TW" i="1" smtClean="0"/>
              <a:t>R</a:t>
            </a:r>
            <a:r>
              <a:rPr lang="en-US" altLang="zh-TW" baseline="30000" smtClean="0"/>
              <a:t>3</a:t>
            </a:r>
            <a:r>
              <a:rPr lang="en-US" altLang="zh-TW" smtClean="0"/>
              <a:t> can be written as </a:t>
            </a:r>
          </a:p>
          <a:p>
            <a:pPr algn="ctr" eaLnBrk="1" hangingPunct="1">
              <a:lnSpc>
                <a:spcPct val="80000"/>
              </a:lnSpc>
              <a:buFont typeface="Wingdings" panose="05000000000000000000" pitchFamily="2" charset="2"/>
              <a:buNone/>
            </a:pPr>
            <a:r>
              <a:rPr lang="en-US" altLang="zh-TW" sz="2200" b="1" smtClean="0"/>
              <a:t>v </a:t>
            </a:r>
            <a:r>
              <a:rPr lang="en-US" altLang="zh-TW" sz="2200" smtClean="0"/>
              <a:t>= (</a:t>
            </a:r>
            <a:r>
              <a:rPr lang="en-US" altLang="zh-TW" sz="2200" i="1" smtClean="0"/>
              <a:t>a</a:t>
            </a:r>
            <a:r>
              <a:rPr lang="en-US" altLang="zh-TW" sz="2200" smtClean="0"/>
              <a:t>, </a:t>
            </a:r>
            <a:r>
              <a:rPr lang="en-US" altLang="zh-TW" sz="2200" i="1" smtClean="0"/>
              <a:t>b</a:t>
            </a:r>
            <a:r>
              <a:rPr lang="en-US" altLang="zh-TW" sz="2200" smtClean="0"/>
              <a:t>, </a:t>
            </a:r>
            <a:r>
              <a:rPr lang="en-US" altLang="zh-TW" sz="2200" i="1" smtClean="0"/>
              <a:t>c</a:t>
            </a:r>
            <a:r>
              <a:rPr lang="en-US" altLang="zh-TW" sz="2200" smtClean="0"/>
              <a:t>) = </a:t>
            </a:r>
            <a:r>
              <a:rPr lang="en-US" altLang="zh-TW" sz="2200" i="1" smtClean="0"/>
              <a:t>a</a:t>
            </a:r>
            <a:r>
              <a:rPr lang="en-US" altLang="zh-TW" sz="2200" smtClean="0"/>
              <a:t>(1, 0, 0) + </a:t>
            </a:r>
            <a:r>
              <a:rPr lang="en-US" altLang="zh-TW" sz="2200" i="1" smtClean="0"/>
              <a:t>b</a:t>
            </a:r>
            <a:r>
              <a:rPr lang="en-US" altLang="zh-TW" sz="2200" smtClean="0"/>
              <a:t>(0, 1, 0) + </a:t>
            </a:r>
            <a:r>
              <a:rPr lang="en-US" altLang="zh-TW" sz="2200" i="1" smtClean="0"/>
              <a:t>c</a:t>
            </a:r>
            <a:r>
              <a:rPr lang="en-US" altLang="zh-TW" sz="2200" smtClean="0"/>
              <a:t>(0, 0, 1) = </a:t>
            </a:r>
            <a:r>
              <a:rPr lang="en-US" altLang="zh-TW" sz="2200" i="1" smtClean="0"/>
              <a:t>a</a:t>
            </a:r>
            <a:r>
              <a:rPr lang="en-US" altLang="zh-TW" sz="2200" b="1" smtClean="0"/>
              <a:t>i </a:t>
            </a:r>
            <a:r>
              <a:rPr lang="en-US" altLang="zh-TW" sz="2200" smtClean="0"/>
              <a:t>+ </a:t>
            </a:r>
            <a:r>
              <a:rPr lang="en-US" altLang="zh-TW" sz="2200" i="1" smtClean="0"/>
              <a:t>b</a:t>
            </a:r>
            <a:r>
              <a:rPr lang="en-US" altLang="zh-TW" sz="2200" b="1" smtClean="0"/>
              <a:t>j </a:t>
            </a:r>
            <a:r>
              <a:rPr lang="en-US" altLang="zh-TW" sz="2200" smtClean="0"/>
              <a:t>+ </a:t>
            </a:r>
            <a:r>
              <a:rPr lang="en-US" altLang="zh-TW" sz="2200" i="1" smtClean="0"/>
              <a:t>c</a:t>
            </a:r>
            <a:r>
              <a:rPr lang="en-US" altLang="zh-TW" sz="2200" b="1" smtClean="0"/>
              <a:t>k</a:t>
            </a:r>
          </a:p>
          <a:p>
            <a:pPr algn="ctr" eaLnBrk="1" hangingPunct="1">
              <a:lnSpc>
                <a:spcPct val="80000"/>
              </a:lnSpc>
              <a:buFont typeface="Wingdings" panose="05000000000000000000" pitchFamily="2" charset="2"/>
              <a:buNone/>
            </a:pPr>
            <a:endParaRPr lang="en-US" altLang="zh-TW" sz="2200" b="1" smtClean="0"/>
          </a:p>
          <a:p>
            <a:pPr eaLnBrk="1" hangingPunct="1">
              <a:lnSpc>
                <a:spcPct val="80000"/>
              </a:lnSpc>
            </a:pPr>
            <a:r>
              <a:rPr lang="en-US" altLang="zh-TW" sz="2400" smtClean="0"/>
              <a:t>Thus, </a:t>
            </a:r>
            <a:r>
              <a:rPr lang="en-US" altLang="zh-TW" sz="2400" i="1" smtClean="0"/>
              <a:t>S</a:t>
            </a:r>
            <a:r>
              <a:rPr lang="en-US" altLang="zh-TW" sz="2400" smtClean="0"/>
              <a:t> is a basis for </a:t>
            </a:r>
            <a:r>
              <a:rPr lang="en-US" altLang="zh-TW" sz="2400" i="1" smtClean="0"/>
              <a:t>R</a:t>
            </a:r>
            <a:r>
              <a:rPr lang="en-US" altLang="zh-TW" sz="2400" baseline="30000" smtClean="0"/>
              <a:t>3</a:t>
            </a:r>
            <a:r>
              <a:rPr lang="en-US" altLang="zh-TW" sz="2400" smtClean="0"/>
              <a:t>; it is called the </a:t>
            </a:r>
            <a:r>
              <a:rPr lang="en-US" altLang="zh-TW" sz="2400" smtClean="0">
                <a:solidFill>
                  <a:srgbClr val="FF0000"/>
                </a:solidFill>
              </a:rPr>
              <a:t>standard basis </a:t>
            </a:r>
            <a:r>
              <a:rPr lang="en-US" altLang="zh-TW" sz="2400" smtClean="0"/>
              <a:t>for </a:t>
            </a:r>
            <a:r>
              <a:rPr lang="en-US" altLang="zh-TW" sz="2400" i="1" smtClean="0"/>
              <a:t>R</a:t>
            </a:r>
            <a:r>
              <a:rPr lang="en-US" altLang="zh-TW" sz="2400" baseline="30000" smtClean="0"/>
              <a:t>3</a:t>
            </a:r>
            <a:r>
              <a:rPr lang="en-US" altLang="zh-TW" sz="2400" smtClean="0"/>
              <a:t>.</a:t>
            </a:r>
            <a:r>
              <a:rPr lang="en-US" altLang="zh-TW" sz="2400" baseline="30000" smtClean="0"/>
              <a:t> </a:t>
            </a:r>
          </a:p>
          <a:p>
            <a:pPr eaLnBrk="1" hangingPunct="1">
              <a:lnSpc>
                <a:spcPct val="80000"/>
              </a:lnSpc>
            </a:pPr>
            <a:endParaRPr lang="en-US" altLang="zh-TW" sz="2400" baseline="30000" smtClean="0"/>
          </a:p>
          <a:p>
            <a:pPr eaLnBrk="1" hangingPunct="1">
              <a:lnSpc>
                <a:spcPct val="80000"/>
              </a:lnSpc>
            </a:pPr>
            <a:endParaRPr lang="en-US" altLang="zh-TW" sz="2400" smtClean="0"/>
          </a:p>
          <a:p>
            <a:pPr eaLnBrk="1" hangingPunct="1">
              <a:lnSpc>
                <a:spcPct val="80000"/>
              </a:lnSpc>
            </a:pPr>
            <a:r>
              <a:rPr lang="en-US" altLang="zh-TW" sz="2400" smtClean="0"/>
              <a:t>Looking at the coefficients of </a:t>
            </a:r>
            <a:r>
              <a:rPr lang="en-US" altLang="zh-TW" sz="2400" b="1" smtClean="0"/>
              <a:t>i</a:t>
            </a:r>
            <a:r>
              <a:rPr lang="en-US" altLang="zh-TW" sz="2400" smtClean="0"/>
              <a:t>, </a:t>
            </a:r>
            <a:r>
              <a:rPr lang="en-US" altLang="zh-TW" sz="2400" b="1" smtClean="0"/>
              <a:t>j</a:t>
            </a:r>
            <a:r>
              <a:rPr lang="en-US" altLang="zh-TW" sz="2400" smtClean="0"/>
              <a:t>, and </a:t>
            </a:r>
            <a:r>
              <a:rPr lang="en-US" altLang="zh-TW" sz="2400" b="1" smtClean="0"/>
              <a:t>k</a:t>
            </a:r>
            <a:r>
              <a:rPr lang="en-US" altLang="zh-TW" sz="2400" smtClean="0"/>
              <a:t>, </a:t>
            </a:r>
          </a:p>
          <a:p>
            <a:pPr eaLnBrk="1" hangingPunct="1">
              <a:lnSpc>
                <a:spcPct val="80000"/>
              </a:lnSpc>
              <a:buFont typeface="Wingdings" panose="05000000000000000000" pitchFamily="2" charset="2"/>
              <a:buNone/>
            </a:pPr>
            <a:r>
              <a:rPr lang="en-US" altLang="zh-TW" sz="2400" smtClean="0"/>
              <a:t>                                (</a:t>
            </a:r>
            <a:r>
              <a:rPr lang="en-US" altLang="zh-TW" sz="2400" b="1" smtClean="0"/>
              <a:t>v</a:t>
            </a:r>
            <a:r>
              <a:rPr lang="en-US" altLang="zh-TW" sz="2400" smtClean="0"/>
              <a:t>)</a:t>
            </a:r>
            <a:r>
              <a:rPr lang="en-US" altLang="zh-TW" sz="2400" i="1" baseline="-25000" smtClean="0"/>
              <a:t>S</a:t>
            </a:r>
            <a:r>
              <a:rPr lang="en-US" altLang="zh-TW" sz="2400" baseline="-25000" smtClean="0"/>
              <a:t> </a:t>
            </a:r>
            <a:r>
              <a:rPr lang="en-US" altLang="zh-TW" sz="2400" smtClean="0"/>
              <a:t>= (</a:t>
            </a:r>
            <a:r>
              <a:rPr lang="en-US" altLang="zh-TW" sz="2400" i="1" smtClean="0"/>
              <a:t>a</a:t>
            </a:r>
            <a:r>
              <a:rPr lang="en-US" altLang="zh-TW" sz="2400" smtClean="0"/>
              <a:t>, </a:t>
            </a:r>
            <a:r>
              <a:rPr lang="en-US" altLang="zh-TW" sz="2400" i="1" smtClean="0"/>
              <a:t>b</a:t>
            </a:r>
            <a:r>
              <a:rPr lang="en-US" altLang="zh-TW" sz="2400" smtClean="0"/>
              <a:t>, </a:t>
            </a:r>
            <a:r>
              <a:rPr lang="en-US" altLang="zh-TW" sz="2400" i="1" smtClean="0"/>
              <a:t>c</a:t>
            </a:r>
            <a:r>
              <a:rPr lang="en-US" altLang="zh-TW" sz="2400" smtClean="0"/>
              <a:t>)</a:t>
            </a:r>
          </a:p>
          <a:p>
            <a:pPr eaLnBrk="1" hangingPunct="1">
              <a:lnSpc>
                <a:spcPct val="80000"/>
              </a:lnSpc>
            </a:pPr>
            <a:r>
              <a:rPr lang="en-US" altLang="zh-TW" sz="2400" smtClean="0"/>
              <a:t>Comparing this result to </a:t>
            </a:r>
            <a:r>
              <a:rPr lang="en-US" altLang="zh-TW" sz="2400" b="1" smtClean="0"/>
              <a:t>v </a:t>
            </a:r>
            <a:r>
              <a:rPr lang="en-US" altLang="zh-TW" sz="2400" smtClean="0"/>
              <a:t>= (</a:t>
            </a:r>
            <a:r>
              <a:rPr lang="en-US" altLang="zh-TW" sz="2400" i="1" smtClean="0"/>
              <a:t>a</a:t>
            </a:r>
            <a:r>
              <a:rPr lang="en-US" altLang="zh-TW" sz="2400" smtClean="0"/>
              <a:t>, </a:t>
            </a:r>
            <a:r>
              <a:rPr lang="en-US" altLang="zh-TW" sz="2400" i="1" smtClean="0"/>
              <a:t>b</a:t>
            </a:r>
            <a:r>
              <a:rPr lang="en-US" altLang="zh-TW" sz="2400" smtClean="0"/>
              <a:t>, </a:t>
            </a:r>
            <a:r>
              <a:rPr lang="en-US" altLang="zh-TW" sz="2400" i="1" smtClean="0"/>
              <a:t>c</a:t>
            </a:r>
            <a:r>
              <a:rPr lang="en-US" altLang="zh-TW" sz="2400" smtClean="0"/>
              <a:t>),</a:t>
            </a:r>
          </a:p>
          <a:p>
            <a:pPr eaLnBrk="1" hangingPunct="1">
              <a:lnSpc>
                <a:spcPct val="80000"/>
              </a:lnSpc>
              <a:buFont typeface="Wingdings" panose="05000000000000000000" pitchFamily="2" charset="2"/>
              <a:buNone/>
            </a:pPr>
            <a:r>
              <a:rPr lang="en-US" altLang="zh-TW" sz="2400" b="1" smtClean="0"/>
              <a:t>                                 v </a:t>
            </a:r>
            <a:r>
              <a:rPr lang="en-US" altLang="zh-TW" sz="2400" smtClean="0"/>
              <a:t>= (</a:t>
            </a:r>
            <a:r>
              <a:rPr lang="en-US" altLang="zh-TW" sz="2400" b="1" smtClean="0"/>
              <a:t>v</a:t>
            </a:r>
            <a:r>
              <a:rPr lang="en-US" altLang="zh-TW" sz="2400" smtClean="0"/>
              <a:t>)</a:t>
            </a:r>
            <a:r>
              <a:rPr lang="en-US" altLang="zh-TW" sz="2400" i="1" baseline="-25000" smtClean="0"/>
              <a:t>S</a:t>
            </a:r>
            <a:endParaRPr lang="zh-TW" altLang="en-US" sz="2400" i="1" baseline="-25000" smtClean="0"/>
          </a:p>
        </p:txBody>
      </p:sp>
      <p:pic>
        <p:nvPicPr>
          <p:cNvPr id="11367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352800"/>
            <a:ext cx="2825750"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9E1A18C0-405B-424E-B9EE-1DCBC5968CC0}"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11571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A8E78A85-445F-4255-AE71-9F0957F39483}" type="slidenum">
              <a:rPr kumimoji="0" lang="en-US" altLang="zh-TW" sz="1200">
                <a:latin typeface="Garamond" panose="02020404030301010803" pitchFamily="18" charset="0"/>
              </a:rPr>
              <a:pPr>
                <a:spcBef>
                  <a:spcPct val="0"/>
                </a:spcBef>
                <a:buClrTx/>
                <a:buSzTx/>
                <a:buFontTx/>
                <a:buNone/>
              </a:pPr>
              <a:t>58</a:t>
            </a:fld>
            <a:endParaRPr kumimoji="0" lang="en-US" altLang="zh-TW" sz="1200">
              <a:latin typeface="Garamond" panose="02020404030301010803" pitchFamily="18" charset="0"/>
            </a:endParaRPr>
          </a:p>
        </p:txBody>
      </p:sp>
      <p:sp>
        <p:nvSpPr>
          <p:cNvPr id="115717" name="Rectangle 2"/>
          <p:cNvSpPr>
            <a:spLocks noGrp="1" noChangeArrowheads="1"/>
          </p:cNvSpPr>
          <p:nvPr>
            <p:ph type="title"/>
          </p:nvPr>
        </p:nvSpPr>
        <p:spPr/>
        <p:txBody>
          <a:bodyPr/>
          <a:lstStyle/>
          <a:p>
            <a:pPr eaLnBrk="1" hangingPunct="1"/>
            <a:r>
              <a:rPr lang="en-US" altLang="zh-TW" smtClean="0"/>
              <a:t>5-4 Example 2 (Standard Basis for </a:t>
            </a:r>
            <a:r>
              <a:rPr lang="en-US" altLang="zh-TW" i="1" smtClean="0">
                <a:latin typeface="Times New Roman" panose="02020603050405020304" pitchFamily="18" charset="0"/>
              </a:rPr>
              <a:t>R</a:t>
            </a:r>
            <a:r>
              <a:rPr lang="en-US" altLang="zh-TW" i="1" baseline="30000" smtClean="0">
                <a:latin typeface="Times New Roman" panose="02020603050405020304" pitchFamily="18" charset="0"/>
              </a:rPr>
              <a:t>n</a:t>
            </a:r>
            <a:r>
              <a:rPr lang="en-US" altLang="zh-TW" smtClean="0">
                <a:latin typeface="Times New Roman" panose="02020603050405020304" pitchFamily="18" charset="0"/>
              </a:rPr>
              <a:t>)</a:t>
            </a:r>
          </a:p>
        </p:txBody>
      </p:sp>
      <p:sp>
        <p:nvSpPr>
          <p:cNvPr id="115718" name="Rectangle 3"/>
          <p:cNvSpPr>
            <a:spLocks noGrp="1" noChangeArrowheads="1"/>
          </p:cNvSpPr>
          <p:nvPr>
            <p:ph type="body" idx="1"/>
          </p:nvPr>
        </p:nvSpPr>
        <p:spPr>
          <a:xfrm>
            <a:off x="457200" y="1295400"/>
            <a:ext cx="8382000" cy="4835525"/>
          </a:xfrm>
        </p:spPr>
        <p:txBody>
          <a:bodyPr/>
          <a:lstStyle/>
          <a:p>
            <a:pPr eaLnBrk="1" hangingPunct="1">
              <a:lnSpc>
                <a:spcPct val="80000"/>
              </a:lnSpc>
            </a:pPr>
            <a:r>
              <a:rPr lang="en-US" altLang="zh-TW" sz="2400" smtClean="0"/>
              <a:t>If </a:t>
            </a:r>
            <a:r>
              <a:rPr lang="en-US" altLang="zh-TW" sz="2400" b="1" smtClean="0"/>
              <a:t>e</a:t>
            </a:r>
            <a:r>
              <a:rPr lang="en-US" altLang="zh-TW" sz="2400" baseline="-25000" smtClean="0"/>
              <a:t>1 </a:t>
            </a:r>
            <a:r>
              <a:rPr lang="en-US" altLang="zh-TW" sz="2400" smtClean="0"/>
              <a:t>= (1, 0, 0, …, 0), </a:t>
            </a:r>
            <a:r>
              <a:rPr lang="en-US" altLang="zh-TW" sz="2400" b="1" smtClean="0"/>
              <a:t>e</a:t>
            </a:r>
            <a:r>
              <a:rPr lang="en-US" altLang="zh-TW" sz="2400" baseline="-25000" smtClean="0"/>
              <a:t>2 </a:t>
            </a:r>
            <a:r>
              <a:rPr lang="en-US" altLang="zh-TW" sz="2400" smtClean="0"/>
              <a:t>= (0, 1, 0, …, 0), …, </a:t>
            </a:r>
            <a:r>
              <a:rPr lang="en-US" altLang="zh-TW" sz="2400" b="1" smtClean="0"/>
              <a:t>e</a:t>
            </a:r>
            <a:r>
              <a:rPr lang="en-US" altLang="zh-TW" sz="2400" i="1" baseline="-25000" smtClean="0"/>
              <a:t>n </a:t>
            </a:r>
            <a:r>
              <a:rPr lang="en-US" altLang="zh-TW" sz="2400" smtClean="0"/>
              <a:t>= (0, 0, 0, …, 1),     </a:t>
            </a:r>
          </a:p>
          <a:p>
            <a:pPr lvl="1" eaLnBrk="1" hangingPunct="1">
              <a:lnSpc>
                <a:spcPct val="80000"/>
              </a:lnSpc>
            </a:pPr>
            <a:r>
              <a:rPr lang="en-US" altLang="zh-TW" sz="2400" i="1" smtClean="0">
                <a:solidFill>
                  <a:srgbClr val="FF0000"/>
                </a:solidFill>
              </a:rPr>
              <a:t>S</a:t>
            </a:r>
            <a:r>
              <a:rPr lang="en-US" altLang="zh-TW" sz="2400" smtClean="0">
                <a:solidFill>
                  <a:srgbClr val="FF0000"/>
                </a:solidFill>
              </a:rPr>
              <a:t> = {</a:t>
            </a:r>
            <a:r>
              <a:rPr lang="en-US" altLang="zh-TW" sz="2400" b="1" smtClean="0">
                <a:solidFill>
                  <a:srgbClr val="FF0000"/>
                </a:solidFill>
              </a:rPr>
              <a:t>e</a:t>
            </a:r>
            <a:r>
              <a:rPr lang="en-US" altLang="zh-TW" sz="2400" baseline="-25000" smtClean="0">
                <a:solidFill>
                  <a:srgbClr val="FF0000"/>
                </a:solidFill>
              </a:rPr>
              <a:t>1</a:t>
            </a:r>
            <a:r>
              <a:rPr lang="en-US" altLang="zh-TW" sz="2400" smtClean="0">
                <a:solidFill>
                  <a:srgbClr val="FF0000"/>
                </a:solidFill>
              </a:rPr>
              <a:t>, </a:t>
            </a:r>
            <a:r>
              <a:rPr lang="en-US" altLang="zh-TW" sz="2400" b="1" smtClean="0">
                <a:solidFill>
                  <a:srgbClr val="FF0000"/>
                </a:solidFill>
              </a:rPr>
              <a:t>e</a:t>
            </a:r>
            <a:r>
              <a:rPr lang="en-US" altLang="zh-TW" sz="2400" baseline="-25000" smtClean="0">
                <a:solidFill>
                  <a:srgbClr val="FF0000"/>
                </a:solidFill>
              </a:rPr>
              <a:t>2</a:t>
            </a:r>
            <a:r>
              <a:rPr lang="en-US" altLang="zh-TW" sz="2400" smtClean="0">
                <a:solidFill>
                  <a:srgbClr val="FF0000"/>
                </a:solidFill>
              </a:rPr>
              <a:t>, …, </a:t>
            </a:r>
            <a:r>
              <a:rPr lang="en-US" altLang="zh-TW" sz="2400" b="1" smtClean="0">
                <a:solidFill>
                  <a:srgbClr val="FF0000"/>
                </a:solidFill>
              </a:rPr>
              <a:t>e</a:t>
            </a:r>
            <a:r>
              <a:rPr lang="en-US" altLang="zh-TW" sz="2400" i="1" baseline="-25000" smtClean="0">
                <a:solidFill>
                  <a:srgbClr val="FF0000"/>
                </a:solidFill>
              </a:rPr>
              <a:t>n</a:t>
            </a:r>
            <a:r>
              <a:rPr lang="en-US" altLang="zh-TW" sz="2400" smtClean="0">
                <a:solidFill>
                  <a:srgbClr val="FF0000"/>
                </a:solidFill>
              </a:rPr>
              <a:t>}</a:t>
            </a:r>
            <a:r>
              <a:rPr lang="en-US" altLang="zh-TW" sz="2400" smtClean="0"/>
              <a:t> is a linearly independent set in </a:t>
            </a:r>
            <a:r>
              <a:rPr lang="en-US" altLang="zh-TW" sz="2400" i="1" smtClean="0"/>
              <a:t>R</a:t>
            </a:r>
            <a:r>
              <a:rPr lang="en-US" altLang="zh-TW" sz="2400" i="1" baseline="30000" smtClean="0"/>
              <a:t>n</a:t>
            </a:r>
          </a:p>
          <a:p>
            <a:pPr lvl="1" eaLnBrk="1" hangingPunct="1">
              <a:lnSpc>
                <a:spcPct val="80000"/>
              </a:lnSpc>
            </a:pPr>
            <a:r>
              <a:rPr lang="en-US" altLang="zh-TW" sz="2400" i="1" smtClean="0"/>
              <a:t>S</a:t>
            </a:r>
            <a:r>
              <a:rPr lang="en-US" altLang="zh-TW" sz="2400" smtClean="0"/>
              <a:t> also spans </a:t>
            </a:r>
            <a:r>
              <a:rPr lang="en-US" altLang="zh-TW" sz="2400" i="1" smtClean="0"/>
              <a:t>R</a:t>
            </a:r>
            <a:r>
              <a:rPr lang="en-US" altLang="zh-TW" sz="2400" i="1" baseline="30000" smtClean="0"/>
              <a:t>n</a:t>
            </a:r>
            <a:r>
              <a:rPr lang="en-US" altLang="zh-TW" sz="2400" smtClean="0"/>
              <a:t> since any vector </a:t>
            </a:r>
            <a:r>
              <a:rPr lang="en-US" altLang="zh-TW" sz="2400" b="1" smtClean="0"/>
              <a:t>v </a:t>
            </a:r>
            <a:r>
              <a:rPr lang="en-US" altLang="zh-TW" sz="2400" smtClean="0"/>
              <a:t>= (</a:t>
            </a:r>
            <a:r>
              <a:rPr lang="en-US" altLang="zh-TW" sz="2400" i="1" smtClean="0"/>
              <a:t>v</a:t>
            </a:r>
            <a:r>
              <a:rPr lang="en-US" altLang="zh-TW" sz="2400" baseline="-25000" smtClean="0"/>
              <a:t>1</a:t>
            </a:r>
            <a:r>
              <a:rPr lang="en-US" altLang="zh-TW" sz="2400" smtClean="0"/>
              <a:t>, </a:t>
            </a:r>
            <a:r>
              <a:rPr lang="en-US" altLang="zh-TW" sz="2400" i="1" smtClean="0"/>
              <a:t>v</a:t>
            </a:r>
            <a:r>
              <a:rPr lang="en-US" altLang="zh-TW" sz="2400" baseline="-25000" smtClean="0"/>
              <a:t>2</a:t>
            </a:r>
            <a:r>
              <a:rPr lang="en-US" altLang="zh-TW" sz="2400" smtClean="0"/>
              <a:t>, …, </a:t>
            </a:r>
            <a:r>
              <a:rPr lang="en-US" altLang="zh-TW" sz="2400" i="1" smtClean="0"/>
              <a:t>v</a:t>
            </a:r>
            <a:r>
              <a:rPr lang="en-US" altLang="zh-TW" sz="2400" i="1" baseline="-25000" smtClean="0"/>
              <a:t>n</a:t>
            </a:r>
            <a:r>
              <a:rPr lang="en-US" altLang="zh-TW" sz="2400" smtClean="0"/>
              <a:t>) in </a:t>
            </a:r>
            <a:r>
              <a:rPr lang="en-US" altLang="zh-TW" sz="2400" i="1" smtClean="0"/>
              <a:t>R</a:t>
            </a:r>
            <a:r>
              <a:rPr lang="en-US" altLang="zh-TW" sz="2400" i="1" baseline="30000" smtClean="0"/>
              <a:t>n</a:t>
            </a:r>
            <a:r>
              <a:rPr lang="en-US" altLang="zh-TW" sz="2400" smtClean="0"/>
              <a:t> can be written as </a:t>
            </a:r>
          </a:p>
          <a:p>
            <a:pPr algn="ctr" eaLnBrk="1" hangingPunct="1">
              <a:lnSpc>
                <a:spcPct val="80000"/>
              </a:lnSpc>
              <a:buFont typeface="Wingdings" panose="05000000000000000000" pitchFamily="2" charset="2"/>
              <a:buNone/>
            </a:pPr>
            <a:r>
              <a:rPr lang="en-US" altLang="zh-TW" sz="2400" b="1" smtClean="0"/>
              <a:t>v </a:t>
            </a:r>
            <a:r>
              <a:rPr lang="en-US" altLang="zh-TW" sz="2400" smtClean="0"/>
              <a:t>= </a:t>
            </a:r>
            <a:r>
              <a:rPr lang="en-US" altLang="zh-TW" sz="2400" i="1" smtClean="0"/>
              <a:t>v</a:t>
            </a:r>
            <a:r>
              <a:rPr lang="en-US" altLang="zh-TW" sz="2400" baseline="-25000" smtClean="0"/>
              <a:t>1</a:t>
            </a:r>
            <a:r>
              <a:rPr lang="en-US" altLang="zh-TW" sz="2400" b="1" smtClean="0"/>
              <a:t>e</a:t>
            </a:r>
            <a:r>
              <a:rPr lang="en-US" altLang="zh-TW" sz="2400" baseline="-25000" smtClean="0"/>
              <a:t>1 </a:t>
            </a:r>
            <a:r>
              <a:rPr lang="en-US" altLang="zh-TW" sz="2400" smtClean="0"/>
              <a:t>+ </a:t>
            </a:r>
            <a:r>
              <a:rPr lang="en-US" altLang="zh-TW" sz="2400" i="1" smtClean="0"/>
              <a:t>v</a:t>
            </a:r>
            <a:r>
              <a:rPr lang="en-US" altLang="zh-TW" sz="2400" baseline="-25000" smtClean="0"/>
              <a:t>2</a:t>
            </a:r>
            <a:r>
              <a:rPr lang="en-US" altLang="zh-TW" sz="2400" b="1" smtClean="0"/>
              <a:t>e</a:t>
            </a:r>
            <a:r>
              <a:rPr lang="en-US" altLang="zh-TW" sz="2400" baseline="-25000" smtClean="0"/>
              <a:t>2 </a:t>
            </a:r>
            <a:r>
              <a:rPr lang="en-US" altLang="zh-TW" sz="2400" smtClean="0"/>
              <a:t>+ … + </a:t>
            </a:r>
            <a:r>
              <a:rPr lang="en-US" altLang="zh-TW" sz="2400" i="1" smtClean="0"/>
              <a:t>v</a:t>
            </a:r>
            <a:r>
              <a:rPr lang="en-US" altLang="zh-TW" sz="2400" i="1" baseline="-25000" smtClean="0"/>
              <a:t>n</a:t>
            </a:r>
            <a:r>
              <a:rPr lang="en-US" altLang="zh-TW" sz="2400" b="1" smtClean="0"/>
              <a:t>e</a:t>
            </a:r>
            <a:r>
              <a:rPr lang="en-US" altLang="zh-TW" sz="2400" i="1" baseline="-25000" smtClean="0"/>
              <a:t>n</a:t>
            </a:r>
          </a:p>
          <a:p>
            <a:pPr algn="ctr" eaLnBrk="1" hangingPunct="1">
              <a:lnSpc>
                <a:spcPct val="80000"/>
              </a:lnSpc>
              <a:buFont typeface="Wingdings" panose="05000000000000000000" pitchFamily="2" charset="2"/>
              <a:buNone/>
            </a:pPr>
            <a:endParaRPr lang="en-US" altLang="zh-TW" sz="2400" i="1" baseline="-25000" smtClean="0"/>
          </a:p>
          <a:p>
            <a:pPr eaLnBrk="1" hangingPunct="1">
              <a:lnSpc>
                <a:spcPct val="80000"/>
              </a:lnSpc>
            </a:pPr>
            <a:r>
              <a:rPr lang="en-US" altLang="zh-TW" sz="2400" smtClean="0"/>
              <a:t>Thus, </a:t>
            </a:r>
            <a:r>
              <a:rPr lang="en-US" altLang="zh-TW" sz="2400" i="1" smtClean="0"/>
              <a:t>S</a:t>
            </a:r>
            <a:r>
              <a:rPr lang="en-US" altLang="zh-TW" sz="2400" smtClean="0"/>
              <a:t> is a basis for </a:t>
            </a:r>
            <a:r>
              <a:rPr lang="en-US" altLang="zh-TW" sz="2400" i="1" smtClean="0"/>
              <a:t>R</a:t>
            </a:r>
            <a:r>
              <a:rPr lang="en-US" altLang="zh-TW" sz="2400" i="1" baseline="30000" smtClean="0"/>
              <a:t>n</a:t>
            </a:r>
            <a:r>
              <a:rPr lang="en-US" altLang="zh-TW" sz="2400" smtClean="0"/>
              <a:t>; it is called the </a:t>
            </a:r>
            <a:r>
              <a:rPr lang="en-US" altLang="zh-TW" sz="2400" smtClean="0">
                <a:solidFill>
                  <a:srgbClr val="FF0000"/>
                </a:solidFill>
              </a:rPr>
              <a:t>standard basis for </a:t>
            </a:r>
            <a:r>
              <a:rPr lang="en-US" altLang="zh-TW" sz="2400" i="1" smtClean="0">
                <a:solidFill>
                  <a:srgbClr val="FF0000"/>
                </a:solidFill>
              </a:rPr>
              <a:t>R</a:t>
            </a:r>
            <a:r>
              <a:rPr lang="en-US" altLang="zh-TW" sz="2400" i="1" baseline="30000" smtClean="0">
                <a:solidFill>
                  <a:srgbClr val="FF0000"/>
                </a:solidFill>
              </a:rPr>
              <a:t>n</a:t>
            </a:r>
            <a:r>
              <a:rPr lang="en-US" altLang="zh-TW" sz="2400" smtClean="0">
                <a:solidFill>
                  <a:srgbClr val="FF0000"/>
                </a:solidFill>
              </a:rPr>
              <a:t>. </a:t>
            </a:r>
          </a:p>
          <a:p>
            <a:pPr eaLnBrk="1" hangingPunct="1">
              <a:lnSpc>
                <a:spcPct val="80000"/>
              </a:lnSpc>
            </a:pPr>
            <a:endParaRPr lang="en-US" altLang="zh-TW" sz="2400" smtClean="0"/>
          </a:p>
          <a:p>
            <a:pPr eaLnBrk="1" hangingPunct="1">
              <a:lnSpc>
                <a:spcPct val="80000"/>
              </a:lnSpc>
            </a:pPr>
            <a:r>
              <a:rPr lang="en-US" altLang="zh-TW" sz="2400" smtClean="0"/>
              <a:t>The coordinates of </a:t>
            </a:r>
            <a:r>
              <a:rPr lang="en-US" altLang="zh-TW" sz="2400" b="1" smtClean="0"/>
              <a:t>v </a:t>
            </a:r>
            <a:r>
              <a:rPr lang="en-US" altLang="zh-TW" sz="2400" smtClean="0"/>
              <a:t>= (</a:t>
            </a:r>
            <a:r>
              <a:rPr lang="en-US" altLang="zh-TW" sz="2400" i="1" smtClean="0"/>
              <a:t>v</a:t>
            </a:r>
            <a:r>
              <a:rPr lang="en-US" altLang="zh-TW" sz="2400" baseline="-25000" smtClean="0"/>
              <a:t>1</a:t>
            </a:r>
            <a:r>
              <a:rPr lang="en-US" altLang="zh-TW" sz="2400" smtClean="0"/>
              <a:t>, </a:t>
            </a:r>
            <a:r>
              <a:rPr lang="en-US" altLang="zh-TW" sz="2400" i="1" smtClean="0"/>
              <a:t>v</a:t>
            </a:r>
            <a:r>
              <a:rPr lang="en-US" altLang="zh-TW" sz="2400" baseline="-25000" smtClean="0"/>
              <a:t>2</a:t>
            </a:r>
            <a:r>
              <a:rPr lang="en-US" altLang="zh-TW" sz="2400" smtClean="0"/>
              <a:t>, …, </a:t>
            </a:r>
            <a:r>
              <a:rPr lang="en-US" altLang="zh-TW" sz="2400" i="1" smtClean="0"/>
              <a:t>v</a:t>
            </a:r>
            <a:r>
              <a:rPr lang="en-US" altLang="zh-TW" sz="2400" i="1" baseline="-25000" smtClean="0"/>
              <a:t>n</a:t>
            </a:r>
            <a:r>
              <a:rPr lang="en-US" altLang="zh-TW" sz="2400" smtClean="0"/>
              <a:t>) relative to the standard basis are </a:t>
            </a:r>
            <a:r>
              <a:rPr lang="en-US" altLang="zh-TW" sz="2400" i="1" smtClean="0"/>
              <a:t>v</a:t>
            </a:r>
            <a:r>
              <a:rPr lang="en-US" altLang="zh-TW" sz="2400" baseline="-25000" smtClean="0"/>
              <a:t>1</a:t>
            </a:r>
            <a:r>
              <a:rPr lang="en-US" altLang="zh-TW" sz="2400" smtClean="0"/>
              <a:t>, </a:t>
            </a:r>
            <a:r>
              <a:rPr lang="en-US" altLang="zh-TW" sz="2400" i="1" smtClean="0"/>
              <a:t>v</a:t>
            </a:r>
            <a:r>
              <a:rPr lang="en-US" altLang="zh-TW" sz="2400" baseline="-25000" smtClean="0"/>
              <a:t>2</a:t>
            </a:r>
            <a:r>
              <a:rPr lang="en-US" altLang="zh-TW" sz="2400" smtClean="0"/>
              <a:t>, …, </a:t>
            </a:r>
            <a:r>
              <a:rPr lang="en-US" altLang="zh-TW" sz="2400" i="1" smtClean="0"/>
              <a:t>v</a:t>
            </a:r>
            <a:r>
              <a:rPr lang="en-US" altLang="zh-TW" sz="2400" i="1" baseline="-25000" smtClean="0"/>
              <a:t>n</a:t>
            </a:r>
            <a:r>
              <a:rPr lang="en-US" altLang="zh-TW" sz="2400" smtClean="0"/>
              <a:t>, thus </a:t>
            </a:r>
          </a:p>
          <a:p>
            <a:pPr algn="ctr" eaLnBrk="1" hangingPunct="1">
              <a:lnSpc>
                <a:spcPct val="80000"/>
              </a:lnSpc>
              <a:buFont typeface="Wingdings" panose="05000000000000000000" pitchFamily="2" charset="2"/>
              <a:buNone/>
            </a:pPr>
            <a:r>
              <a:rPr lang="en-US" altLang="zh-TW" sz="2400" smtClean="0"/>
              <a:t>(</a:t>
            </a:r>
            <a:r>
              <a:rPr lang="en-US" altLang="zh-TW" sz="2400" b="1" smtClean="0"/>
              <a:t>v</a:t>
            </a:r>
            <a:r>
              <a:rPr lang="en-US" altLang="zh-TW" sz="2400" smtClean="0"/>
              <a:t>)</a:t>
            </a:r>
            <a:r>
              <a:rPr lang="en-US" altLang="zh-TW" sz="2400" i="1" baseline="-25000" smtClean="0"/>
              <a:t>S</a:t>
            </a:r>
            <a:r>
              <a:rPr lang="en-US" altLang="zh-TW" sz="2400" baseline="-25000" smtClean="0"/>
              <a:t> </a:t>
            </a:r>
            <a:r>
              <a:rPr lang="en-US" altLang="zh-TW" sz="2400" smtClean="0"/>
              <a:t>= (</a:t>
            </a:r>
            <a:r>
              <a:rPr lang="en-US" altLang="zh-TW" sz="2400" i="1" smtClean="0"/>
              <a:t>v</a:t>
            </a:r>
            <a:r>
              <a:rPr lang="en-US" altLang="zh-TW" sz="2400" baseline="-25000" smtClean="0"/>
              <a:t>1</a:t>
            </a:r>
            <a:r>
              <a:rPr lang="en-US" altLang="zh-TW" sz="2400" smtClean="0"/>
              <a:t>, </a:t>
            </a:r>
            <a:r>
              <a:rPr lang="en-US" altLang="zh-TW" sz="2400" i="1" smtClean="0"/>
              <a:t>v</a:t>
            </a:r>
            <a:r>
              <a:rPr lang="en-US" altLang="zh-TW" sz="2400" baseline="-25000" smtClean="0"/>
              <a:t>2</a:t>
            </a:r>
            <a:r>
              <a:rPr lang="en-US" altLang="zh-TW" sz="2400" smtClean="0"/>
              <a:t>, …, </a:t>
            </a:r>
            <a:r>
              <a:rPr lang="en-US" altLang="zh-TW" sz="2400" i="1" smtClean="0"/>
              <a:t>v</a:t>
            </a:r>
            <a:r>
              <a:rPr lang="en-US" altLang="zh-TW" sz="2400" i="1" baseline="-25000" smtClean="0"/>
              <a:t>n</a:t>
            </a:r>
            <a:r>
              <a:rPr lang="en-US" altLang="zh-TW" sz="2400" smtClean="0"/>
              <a:t>) =&gt; </a:t>
            </a:r>
            <a:r>
              <a:rPr lang="en-US" altLang="zh-TW" sz="2400" b="1" smtClean="0"/>
              <a:t>v </a:t>
            </a:r>
            <a:r>
              <a:rPr lang="en-US" altLang="zh-TW" sz="2400" smtClean="0"/>
              <a:t>= (</a:t>
            </a:r>
            <a:r>
              <a:rPr lang="en-US" altLang="zh-TW" sz="2400" b="1" smtClean="0"/>
              <a:t>v</a:t>
            </a:r>
            <a:r>
              <a:rPr lang="en-US" altLang="zh-TW" sz="2400" smtClean="0"/>
              <a:t>)</a:t>
            </a:r>
            <a:r>
              <a:rPr lang="en-US" altLang="zh-TW" sz="2400" i="1" baseline="-25000" smtClean="0"/>
              <a:t>s</a:t>
            </a:r>
          </a:p>
          <a:p>
            <a:pPr algn="ctr" eaLnBrk="1" hangingPunct="1">
              <a:lnSpc>
                <a:spcPct val="80000"/>
              </a:lnSpc>
              <a:buFont typeface="Wingdings" panose="05000000000000000000" pitchFamily="2" charset="2"/>
              <a:buNone/>
            </a:pPr>
            <a:endParaRPr lang="en-US" altLang="zh-TW" sz="2400" smtClean="0"/>
          </a:p>
          <a:p>
            <a:pPr eaLnBrk="1" hangingPunct="1">
              <a:lnSpc>
                <a:spcPct val="80000"/>
              </a:lnSpc>
            </a:pPr>
            <a:r>
              <a:rPr lang="en-US" altLang="zh-TW" sz="2400" u="sng" smtClean="0">
                <a:solidFill>
                  <a:srgbClr val="0000FF"/>
                </a:solidFill>
              </a:rPr>
              <a:t>A vector </a:t>
            </a:r>
            <a:r>
              <a:rPr lang="en-US" altLang="zh-TW" sz="2400" b="1" u="sng" smtClean="0">
                <a:solidFill>
                  <a:srgbClr val="0000FF"/>
                </a:solidFill>
              </a:rPr>
              <a:t>v </a:t>
            </a:r>
            <a:r>
              <a:rPr lang="en-US" altLang="zh-TW" sz="2400" u="sng" smtClean="0">
                <a:solidFill>
                  <a:srgbClr val="0000FF"/>
                </a:solidFill>
              </a:rPr>
              <a:t>and its coordinate vector relative to the standard basis for </a:t>
            </a:r>
            <a:r>
              <a:rPr lang="en-US" altLang="zh-TW" sz="2400" i="1" u="sng" smtClean="0">
                <a:solidFill>
                  <a:srgbClr val="0000FF"/>
                </a:solidFill>
              </a:rPr>
              <a:t>R</a:t>
            </a:r>
            <a:r>
              <a:rPr lang="en-US" altLang="zh-TW" sz="2400" i="1" u="sng" baseline="30000" smtClean="0">
                <a:solidFill>
                  <a:srgbClr val="0000FF"/>
                </a:solidFill>
              </a:rPr>
              <a:t>n</a:t>
            </a:r>
            <a:r>
              <a:rPr lang="en-US" altLang="zh-TW" sz="2400" u="sng" smtClean="0">
                <a:solidFill>
                  <a:srgbClr val="0000FF"/>
                </a:solidFill>
              </a:rPr>
              <a:t> are the same</a:t>
            </a:r>
            <a:r>
              <a:rPr lang="en-US" altLang="zh-TW" sz="2400" smtClean="0"/>
              <a:t>.</a:t>
            </a:r>
            <a:endParaRPr lang="zh-TW" altLang="en-US" sz="240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86DF8D14-1C22-41BD-A774-6EFAAA28F995}"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11776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636DB517-7E97-4C25-9583-80B43EDE8518}" type="slidenum">
              <a:rPr kumimoji="0" lang="en-US" altLang="zh-TW" sz="1200">
                <a:latin typeface="Garamond" panose="02020404030301010803" pitchFamily="18" charset="0"/>
              </a:rPr>
              <a:pPr>
                <a:spcBef>
                  <a:spcPct val="0"/>
                </a:spcBef>
                <a:buClrTx/>
                <a:buSzTx/>
                <a:buFontTx/>
                <a:buNone/>
              </a:pPr>
              <a:t>59</a:t>
            </a:fld>
            <a:endParaRPr kumimoji="0" lang="en-US" altLang="zh-TW" sz="1200">
              <a:latin typeface="Garamond" panose="02020404030301010803" pitchFamily="18" charset="0"/>
            </a:endParaRPr>
          </a:p>
        </p:txBody>
      </p:sp>
      <p:sp>
        <p:nvSpPr>
          <p:cNvPr id="117765" name="Rectangle 2"/>
          <p:cNvSpPr>
            <a:spLocks noGrp="1" noChangeArrowheads="1"/>
          </p:cNvSpPr>
          <p:nvPr>
            <p:ph type="title"/>
          </p:nvPr>
        </p:nvSpPr>
        <p:spPr/>
        <p:txBody>
          <a:bodyPr/>
          <a:lstStyle/>
          <a:p>
            <a:pPr eaLnBrk="1" hangingPunct="1"/>
            <a:r>
              <a:rPr lang="en-US" altLang="zh-TW" smtClean="0"/>
              <a:t>5-4 Example 3 </a:t>
            </a:r>
          </a:p>
        </p:txBody>
      </p:sp>
      <mc:AlternateContent xmlns:mc="http://schemas.openxmlformats.org/markup-compatibility/2006">
        <mc:Choice xmlns:a14="http://schemas.microsoft.com/office/drawing/2010/main" Requires="a14">
          <p:sp>
            <p:nvSpPr>
              <p:cNvPr id="117766" name="Rectangle 3"/>
              <p:cNvSpPr>
                <a:spLocks noGrp="1" noChangeArrowheads="1"/>
              </p:cNvSpPr>
              <p:nvPr>
                <p:ph type="body" idx="1"/>
              </p:nvPr>
            </p:nvSpPr>
            <p:spPr>
              <a:xfrm>
                <a:off x="304800" y="1524000"/>
                <a:ext cx="8458200" cy="4606925"/>
              </a:xfrm>
            </p:spPr>
            <p:txBody>
              <a:bodyPr/>
              <a:lstStyle/>
              <a:p>
                <a:pPr eaLnBrk="1" hangingPunct="1">
                  <a:lnSpc>
                    <a:spcPct val="90000"/>
                  </a:lnSpc>
                </a:pPr>
                <a:r>
                  <a:rPr lang="en-US" altLang="zh-TW" dirty="0" smtClean="0"/>
                  <a:t>Let </a:t>
                </a:r>
                <a:r>
                  <a:rPr lang="en-US" altLang="zh-TW" b="1" dirty="0" smtClean="0"/>
                  <a:t>v</a:t>
                </a:r>
                <a:r>
                  <a:rPr lang="en-US" altLang="zh-TW" baseline="-25000" dirty="0" smtClean="0"/>
                  <a:t>1 </a:t>
                </a:r>
                <a:r>
                  <a:rPr lang="en-US" altLang="zh-TW" dirty="0" smtClean="0"/>
                  <a:t>= (1, 2, 1), </a:t>
                </a:r>
                <a:r>
                  <a:rPr lang="en-US" altLang="zh-TW" b="1" dirty="0" smtClean="0"/>
                  <a:t>v</a:t>
                </a:r>
                <a:r>
                  <a:rPr lang="en-US" altLang="zh-TW" baseline="-25000" dirty="0" smtClean="0"/>
                  <a:t>2 </a:t>
                </a:r>
                <a:r>
                  <a:rPr lang="en-US" altLang="zh-TW" dirty="0" smtClean="0"/>
                  <a:t>= (2, 9, 0), and </a:t>
                </a:r>
                <a:r>
                  <a:rPr lang="en-US" altLang="zh-TW" b="1" dirty="0" smtClean="0"/>
                  <a:t>v</a:t>
                </a:r>
                <a:r>
                  <a:rPr lang="en-US" altLang="zh-TW" baseline="-25000" dirty="0" smtClean="0"/>
                  <a:t>3 </a:t>
                </a:r>
                <a:r>
                  <a:rPr lang="en-US" altLang="zh-TW" dirty="0" smtClean="0"/>
                  <a:t>= (3, 3, 4). </a:t>
                </a:r>
                <a:br>
                  <a:rPr lang="en-US" altLang="zh-TW" dirty="0" smtClean="0"/>
                </a:br>
                <a:r>
                  <a:rPr lang="en-US" altLang="zh-TW" dirty="0" smtClean="0"/>
                  <a:t>Show that the set </a:t>
                </a:r>
                <a:r>
                  <a:rPr lang="en-US" altLang="zh-TW" i="1" dirty="0" smtClean="0"/>
                  <a:t>S</a:t>
                </a:r>
                <a:r>
                  <a:rPr lang="en-US" altLang="zh-TW" dirty="0" smtClean="0"/>
                  <a:t> = {</a:t>
                </a:r>
                <a:r>
                  <a:rPr lang="en-US" altLang="zh-TW" b="1" dirty="0" smtClean="0"/>
                  <a:t>v</a:t>
                </a:r>
                <a:r>
                  <a:rPr lang="en-US" altLang="zh-TW" baseline="-25000" dirty="0" smtClean="0"/>
                  <a:t>1</a:t>
                </a:r>
                <a:r>
                  <a:rPr lang="en-US" altLang="zh-TW" dirty="0" smtClean="0"/>
                  <a:t>, </a:t>
                </a:r>
                <a:r>
                  <a:rPr lang="en-US" altLang="zh-TW" b="1" dirty="0" smtClean="0"/>
                  <a:t>v</a:t>
                </a:r>
                <a:r>
                  <a:rPr lang="en-US" altLang="zh-TW" baseline="-25000" dirty="0" smtClean="0"/>
                  <a:t>2</a:t>
                </a:r>
                <a:r>
                  <a:rPr lang="en-US" altLang="zh-TW" dirty="0" smtClean="0"/>
                  <a:t>, </a:t>
                </a:r>
                <a:r>
                  <a:rPr lang="en-US" altLang="zh-TW" b="1" dirty="0" smtClean="0"/>
                  <a:t>v</a:t>
                </a:r>
                <a:r>
                  <a:rPr lang="en-US" altLang="zh-TW" baseline="-25000" dirty="0" smtClean="0"/>
                  <a:t>3</a:t>
                </a:r>
                <a:r>
                  <a:rPr lang="en-US" altLang="zh-TW" dirty="0" smtClean="0"/>
                  <a:t>} is a basis for </a:t>
                </a:r>
                <a:r>
                  <a:rPr lang="en-US" altLang="zh-TW" i="1" dirty="0" smtClean="0"/>
                  <a:t>R</a:t>
                </a:r>
                <a:r>
                  <a:rPr lang="en-US" altLang="zh-TW" baseline="30000" dirty="0" smtClean="0"/>
                  <a:t>3</a:t>
                </a:r>
                <a:r>
                  <a:rPr lang="en-US" altLang="zh-TW" dirty="0" smtClean="0"/>
                  <a:t>.</a:t>
                </a:r>
                <a:endParaRPr lang="tr-TR" altLang="zh-TW" dirty="0" smtClean="0"/>
              </a:p>
              <a:p>
                <a:pPr eaLnBrk="1" hangingPunct="1">
                  <a:lnSpc>
                    <a:spcPct val="90000"/>
                  </a:lnSpc>
                </a:pPr>
                <a:r>
                  <a:rPr lang="tr-TR" altLang="zh-TW" dirty="0" smtClean="0"/>
                  <a:t>Show </a:t>
                </a:r>
                <a:r>
                  <a:rPr lang="tr-TR" altLang="zh-TW" dirty="0" err="1" smtClean="0"/>
                  <a:t>two</a:t>
                </a:r>
                <a:r>
                  <a:rPr lang="tr-TR" altLang="zh-TW" dirty="0" smtClean="0"/>
                  <a:t> </a:t>
                </a:r>
                <a:r>
                  <a:rPr lang="tr-TR" altLang="zh-TW" dirty="0" err="1" smtClean="0"/>
                  <a:t>things</a:t>
                </a:r>
                <a:r>
                  <a:rPr lang="tr-TR" altLang="zh-TW" dirty="0" smtClean="0"/>
                  <a:t>:</a:t>
                </a:r>
              </a:p>
              <a:p>
                <a:pPr lvl="1" eaLnBrk="1" hangingPunct="1">
                  <a:lnSpc>
                    <a:spcPct val="90000"/>
                  </a:lnSpc>
                </a:pPr>
                <a:r>
                  <a:rPr lang="tr-TR" altLang="zh-TW" dirty="0" smtClean="0"/>
                  <a:t>i) </a:t>
                </a:r>
                <a:r>
                  <a:rPr lang="tr-TR" altLang="zh-TW" dirty="0" err="1" smtClean="0"/>
                  <a:t>span</a:t>
                </a:r>
                <a:r>
                  <a:rPr lang="tr-TR" altLang="zh-TW" dirty="0" smtClean="0"/>
                  <a:t>(</a:t>
                </a:r>
                <a:r>
                  <a:rPr lang="en-US" altLang="zh-TW" i="1" dirty="0" smtClean="0"/>
                  <a:t>S</a:t>
                </a:r>
                <a:r>
                  <a:rPr lang="tr-TR" altLang="zh-TW" i="1" dirty="0" smtClean="0"/>
                  <a:t>)=</a:t>
                </a:r>
                <a:r>
                  <a:rPr lang="en-US" altLang="zh-TW" i="1" dirty="0"/>
                  <a:t> </a:t>
                </a:r>
                <a:r>
                  <a:rPr lang="en-US" altLang="zh-TW" i="1" dirty="0" smtClean="0"/>
                  <a:t>R</a:t>
                </a:r>
                <a:r>
                  <a:rPr lang="en-US" altLang="zh-TW" baseline="30000" dirty="0" smtClean="0"/>
                  <a:t>3</a:t>
                </a:r>
                <a:r>
                  <a:rPr lang="tr-TR" altLang="zh-TW" baseline="30000" dirty="0"/>
                  <a:t> </a:t>
                </a:r>
                <a:r>
                  <a:rPr lang="tr-TR" altLang="zh-TW" dirty="0" err="1" smtClean="0"/>
                  <a:t>Take</a:t>
                </a:r>
                <a:r>
                  <a:rPr lang="tr-TR" altLang="zh-TW" dirty="0" smtClean="0"/>
                  <a:t> </a:t>
                </a:r>
                <a:r>
                  <a:rPr lang="tr-TR" altLang="zh-TW" dirty="0" err="1" smtClean="0"/>
                  <a:t>any</a:t>
                </a:r>
                <a:r>
                  <a:rPr lang="tr-TR" altLang="zh-TW" dirty="0" smtClean="0"/>
                  <a:t> </a:t>
                </a:r>
                <a14:m>
                  <m:oMath xmlns:m="http://schemas.openxmlformats.org/officeDocument/2006/math">
                    <m:d>
                      <m:dPr>
                        <m:begChr m:val="["/>
                        <m:endChr m:val="]"/>
                        <m:ctrlPr>
                          <a:rPr lang="tr-TR" altLang="zh-TW" sz="2400" i="1">
                            <a:latin typeface="Cambria Math" panose="02040503050406030204" pitchFamily="18" charset="0"/>
                          </a:rPr>
                        </m:ctrlPr>
                      </m:dPr>
                      <m:e>
                        <m:eqArr>
                          <m:eqArrPr>
                            <m:ctrlPr>
                              <a:rPr lang="tr-TR" altLang="zh-TW" sz="2400" i="1">
                                <a:latin typeface="Cambria Math" panose="02040503050406030204" pitchFamily="18" charset="0"/>
                              </a:rPr>
                            </m:ctrlPr>
                          </m:eqArrPr>
                          <m:e>
                            <m:r>
                              <a:rPr lang="tr-TR" altLang="zh-TW" sz="2400" i="1">
                                <a:latin typeface="Cambria Math" panose="02040503050406030204" pitchFamily="18" charset="0"/>
                              </a:rPr>
                              <m:t>𝑥</m:t>
                            </m:r>
                          </m:e>
                          <m:e>
                            <m:r>
                              <a:rPr lang="tr-TR" altLang="zh-TW" sz="2400" i="1">
                                <a:latin typeface="Cambria Math" panose="02040503050406030204" pitchFamily="18" charset="0"/>
                              </a:rPr>
                              <m:t>𝑦</m:t>
                            </m:r>
                          </m:e>
                          <m:e>
                            <m:r>
                              <a:rPr lang="tr-TR" altLang="zh-TW" sz="2400" i="1">
                                <a:latin typeface="Cambria Math" panose="02040503050406030204" pitchFamily="18" charset="0"/>
                              </a:rPr>
                              <m:t>𝑧</m:t>
                            </m:r>
                          </m:e>
                        </m:eqArr>
                      </m:e>
                    </m:d>
                  </m:oMath>
                </a14:m>
                <a:r>
                  <a:rPr lang="tr-TR" altLang="zh-TW" dirty="0" smtClean="0"/>
                  <a:t>   </a:t>
                </a:r>
                <a14:m>
                  <m:oMath xmlns:m="http://schemas.openxmlformats.org/officeDocument/2006/math">
                    <m:d>
                      <m:dPr>
                        <m:begChr m:val="["/>
                        <m:endChr m:val="]"/>
                        <m:ctrlPr>
                          <a:rPr lang="tr-TR" altLang="zh-TW" sz="2400" i="1">
                            <a:latin typeface="Cambria Math" panose="02040503050406030204" pitchFamily="18" charset="0"/>
                          </a:rPr>
                        </m:ctrlPr>
                      </m:dPr>
                      <m:e>
                        <m:eqArr>
                          <m:eqArrPr>
                            <m:ctrlPr>
                              <a:rPr lang="tr-TR" altLang="zh-TW" sz="2400" i="1">
                                <a:latin typeface="Cambria Math" panose="02040503050406030204" pitchFamily="18" charset="0"/>
                              </a:rPr>
                            </m:ctrlPr>
                          </m:eqArrPr>
                          <m:e>
                            <m:r>
                              <a:rPr lang="tr-TR" altLang="zh-TW" sz="2400" i="1">
                                <a:latin typeface="Cambria Math" panose="02040503050406030204" pitchFamily="18" charset="0"/>
                              </a:rPr>
                              <m:t>1</m:t>
                            </m:r>
                          </m:e>
                          <m:e>
                            <m:r>
                              <a:rPr lang="tr-TR" altLang="zh-TW" sz="2400" b="0" i="1" smtClean="0">
                                <a:latin typeface="Cambria Math" panose="02040503050406030204" pitchFamily="18" charset="0"/>
                              </a:rPr>
                              <m:t>2</m:t>
                            </m:r>
                          </m:e>
                          <m:e>
                            <m:r>
                              <a:rPr lang="tr-TR" altLang="zh-TW" sz="2400" b="0" i="1" smtClean="0">
                                <a:latin typeface="Cambria Math" panose="02040503050406030204" pitchFamily="18" charset="0"/>
                              </a:rPr>
                              <m:t>1</m:t>
                            </m:r>
                          </m:e>
                        </m:eqArr>
                      </m:e>
                    </m:d>
                    <m:sSub>
                      <m:sSubPr>
                        <m:ctrlPr>
                          <a:rPr lang="tr-TR" altLang="zh-TW" sz="2400" i="1">
                            <a:latin typeface="Cambria Math" panose="02040503050406030204" pitchFamily="18" charset="0"/>
                          </a:rPr>
                        </m:ctrlPr>
                      </m:sSubPr>
                      <m:e>
                        <m:r>
                          <a:rPr lang="tr-TR" altLang="zh-TW" sz="2400" i="1">
                            <a:latin typeface="Cambria Math" panose="02040503050406030204" pitchFamily="18" charset="0"/>
                          </a:rPr>
                          <m:t>𝑘</m:t>
                        </m:r>
                      </m:e>
                      <m:sub>
                        <m:r>
                          <a:rPr lang="tr-TR" altLang="zh-TW" sz="2400" i="1">
                            <a:latin typeface="Cambria Math" panose="02040503050406030204" pitchFamily="18" charset="0"/>
                          </a:rPr>
                          <m:t>1</m:t>
                        </m:r>
                      </m:sub>
                    </m:sSub>
                  </m:oMath>
                </a14:m>
                <a:r>
                  <a:rPr lang="tr-TR" altLang="zh-TW" sz="2400" dirty="0"/>
                  <a:t>+</a:t>
                </a:r>
                <a14:m>
                  <m:oMath xmlns:m="http://schemas.openxmlformats.org/officeDocument/2006/math">
                    <m:d>
                      <m:dPr>
                        <m:begChr m:val="["/>
                        <m:endChr m:val="]"/>
                        <m:ctrlPr>
                          <a:rPr lang="tr-TR" altLang="zh-TW" sz="2400" i="1">
                            <a:latin typeface="Cambria Math" panose="02040503050406030204" pitchFamily="18" charset="0"/>
                          </a:rPr>
                        </m:ctrlPr>
                      </m:dPr>
                      <m:e>
                        <m:eqArr>
                          <m:eqArrPr>
                            <m:ctrlPr>
                              <a:rPr lang="tr-TR" altLang="zh-TW" sz="2400" i="1">
                                <a:latin typeface="Cambria Math" panose="02040503050406030204" pitchFamily="18" charset="0"/>
                              </a:rPr>
                            </m:ctrlPr>
                          </m:eqArrPr>
                          <m:e>
                            <m:r>
                              <a:rPr lang="tr-TR" altLang="zh-TW" sz="2400" b="0" i="1" smtClean="0">
                                <a:latin typeface="Cambria Math" panose="02040503050406030204" pitchFamily="18" charset="0"/>
                              </a:rPr>
                              <m:t>2</m:t>
                            </m:r>
                          </m:e>
                          <m:e>
                            <m:r>
                              <a:rPr lang="tr-TR" altLang="zh-TW" sz="2400" b="0" i="1" smtClean="0">
                                <a:latin typeface="Cambria Math" panose="02040503050406030204" pitchFamily="18" charset="0"/>
                              </a:rPr>
                              <m:t>9</m:t>
                            </m:r>
                          </m:e>
                          <m:e>
                            <m:r>
                              <a:rPr lang="tr-TR" altLang="zh-TW" sz="2400" b="0" i="1" smtClean="0">
                                <a:latin typeface="Cambria Math" panose="02040503050406030204" pitchFamily="18" charset="0"/>
                              </a:rPr>
                              <m:t>0</m:t>
                            </m:r>
                          </m:e>
                        </m:eqArr>
                      </m:e>
                    </m:d>
                    <m:sSub>
                      <m:sSubPr>
                        <m:ctrlPr>
                          <a:rPr lang="tr-TR" altLang="zh-TW" sz="2400" i="1">
                            <a:latin typeface="Cambria Math" panose="02040503050406030204" pitchFamily="18" charset="0"/>
                          </a:rPr>
                        </m:ctrlPr>
                      </m:sSubPr>
                      <m:e>
                        <m:r>
                          <a:rPr lang="tr-TR" altLang="zh-TW" sz="2400" i="1">
                            <a:latin typeface="Cambria Math" panose="02040503050406030204" pitchFamily="18" charset="0"/>
                          </a:rPr>
                          <m:t>𝑘</m:t>
                        </m:r>
                      </m:e>
                      <m:sub>
                        <m:r>
                          <a:rPr lang="tr-TR" altLang="zh-TW" sz="2400" i="1">
                            <a:latin typeface="Cambria Math" panose="02040503050406030204" pitchFamily="18" charset="0"/>
                          </a:rPr>
                          <m:t>2</m:t>
                        </m:r>
                      </m:sub>
                    </m:sSub>
                    <m:r>
                      <a:rPr lang="tr-TR" altLang="zh-TW" sz="2400" i="1">
                        <a:latin typeface="Cambria Math" panose="02040503050406030204" pitchFamily="18" charset="0"/>
                      </a:rPr>
                      <m:t>+</m:t>
                    </m:r>
                    <m:d>
                      <m:dPr>
                        <m:begChr m:val="["/>
                        <m:endChr m:val="]"/>
                        <m:ctrlPr>
                          <a:rPr lang="tr-TR" altLang="zh-TW" sz="2400" i="1">
                            <a:latin typeface="Cambria Math" panose="02040503050406030204" pitchFamily="18" charset="0"/>
                          </a:rPr>
                        </m:ctrlPr>
                      </m:dPr>
                      <m:e>
                        <m:eqArr>
                          <m:eqArrPr>
                            <m:ctrlPr>
                              <a:rPr lang="tr-TR" altLang="zh-TW" sz="2400" i="1">
                                <a:latin typeface="Cambria Math" panose="02040503050406030204" pitchFamily="18" charset="0"/>
                              </a:rPr>
                            </m:ctrlPr>
                          </m:eqArrPr>
                          <m:e>
                            <m:r>
                              <a:rPr lang="tr-TR" altLang="zh-TW" sz="2400" b="0" i="1" smtClean="0">
                                <a:latin typeface="Cambria Math" panose="02040503050406030204" pitchFamily="18" charset="0"/>
                              </a:rPr>
                              <m:t>3</m:t>
                            </m:r>
                          </m:e>
                          <m:e>
                            <m:r>
                              <a:rPr lang="tr-TR" altLang="zh-TW" sz="2400" b="0" i="1" smtClean="0">
                                <a:latin typeface="Cambria Math" panose="02040503050406030204" pitchFamily="18" charset="0"/>
                              </a:rPr>
                              <m:t>3</m:t>
                            </m:r>
                          </m:e>
                          <m:e>
                            <m:r>
                              <a:rPr lang="tr-TR" altLang="zh-TW" sz="2400" b="0" i="1" smtClean="0">
                                <a:latin typeface="Cambria Math" panose="02040503050406030204" pitchFamily="18" charset="0"/>
                              </a:rPr>
                              <m:t>4</m:t>
                            </m:r>
                          </m:e>
                        </m:eqArr>
                      </m:e>
                    </m:d>
                    <m:sSub>
                      <m:sSubPr>
                        <m:ctrlPr>
                          <a:rPr lang="tr-TR" altLang="zh-TW" sz="2400" i="1">
                            <a:latin typeface="Cambria Math" panose="02040503050406030204" pitchFamily="18" charset="0"/>
                          </a:rPr>
                        </m:ctrlPr>
                      </m:sSubPr>
                      <m:e>
                        <m:r>
                          <a:rPr lang="tr-TR" altLang="zh-TW" sz="2400" i="1">
                            <a:latin typeface="Cambria Math" panose="02040503050406030204" pitchFamily="18" charset="0"/>
                          </a:rPr>
                          <m:t>𝑘</m:t>
                        </m:r>
                      </m:e>
                      <m:sub>
                        <m:r>
                          <a:rPr lang="tr-TR" altLang="zh-TW" sz="2400" i="1">
                            <a:latin typeface="Cambria Math" panose="02040503050406030204" pitchFamily="18" charset="0"/>
                          </a:rPr>
                          <m:t>3</m:t>
                        </m:r>
                      </m:sub>
                    </m:sSub>
                    <m:r>
                      <a:rPr lang="tr-TR" altLang="zh-TW" sz="2400" i="1">
                        <a:latin typeface="Cambria Math" panose="02040503050406030204" pitchFamily="18" charset="0"/>
                      </a:rPr>
                      <m:t>=</m:t>
                    </m:r>
                    <m:d>
                      <m:dPr>
                        <m:begChr m:val="["/>
                        <m:endChr m:val="]"/>
                        <m:ctrlPr>
                          <a:rPr lang="tr-TR" altLang="zh-TW" sz="2400" i="1">
                            <a:latin typeface="Cambria Math" panose="02040503050406030204" pitchFamily="18" charset="0"/>
                          </a:rPr>
                        </m:ctrlPr>
                      </m:dPr>
                      <m:e>
                        <m:eqArr>
                          <m:eqArrPr>
                            <m:ctrlPr>
                              <a:rPr lang="tr-TR" altLang="zh-TW" sz="2400" i="1">
                                <a:latin typeface="Cambria Math" panose="02040503050406030204" pitchFamily="18" charset="0"/>
                              </a:rPr>
                            </m:ctrlPr>
                          </m:eqArrPr>
                          <m:e>
                            <m:r>
                              <a:rPr lang="tr-TR" altLang="zh-TW" sz="2400" i="1">
                                <a:latin typeface="Cambria Math" panose="02040503050406030204" pitchFamily="18" charset="0"/>
                              </a:rPr>
                              <m:t>𝑥</m:t>
                            </m:r>
                          </m:e>
                          <m:e>
                            <m:r>
                              <a:rPr lang="tr-TR" altLang="zh-TW" sz="2400" i="1">
                                <a:latin typeface="Cambria Math" panose="02040503050406030204" pitchFamily="18" charset="0"/>
                              </a:rPr>
                              <m:t>𝑦</m:t>
                            </m:r>
                          </m:e>
                          <m:e>
                            <m:r>
                              <a:rPr lang="tr-TR" altLang="zh-TW" sz="2400" i="1">
                                <a:latin typeface="Cambria Math" panose="02040503050406030204" pitchFamily="18" charset="0"/>
                              </a:rPr>
                              <m:t>𝑧</m:t>
                            </m:r>
                          </m:e>
                        </m:eqArr>
                      </m:e>
                    </m:d>
                  </m:oMath>
                </a14:m>
                <a:endParaRPr lang="tr-TR" altLang="zh-TW" sz="2400" dirty="0"/>
              </a:p>
              <a:p>
                <a:pPr eaLnBrk="1" hangingPunct="1">
                  <a:lnSpc>
                    <a:spcPct val="80000"/>
                  </a:lnSpc>
                </a:pPr>
                <a14:m>
                  <m:oMath xmlns:m="http://schemas.openxmlformats.org/officeDocument/2006/math">
                    <m:d>
                      <m:dPr>
                        <m:begChr m:val="["/>
                        <m:endChr m:val="]"/>
                        <m:ctrlPr>
                          <a:rPr lang="en-US" altLang="zh-TW" sz="2400" i="1">
                            <a:latin typeface="Cambria Math" panose="02040503050406030204" pitchFamily="18" charset="0"/>
                          </a:rPr>
                        </m:ctrlPr>
                      </m:dPr>
                      <m:e>
                        <m:eqArr>
                          <m:eqArrPr>
                            <m:ctrlPr>
                              <a:rPr lang="tr-TR" altLang="zh-TW" sz="2400" i="1">
                                <a:latin typeface="Cambria Math" panose="02040503050406030204" pitchFamily="18" charset="0"/>
                              </a:rPr>
                            </m:ctrlPr>
                          </m:eqArrPr>
                          <m:e>
                            <m:r>
                              <a:rPr lang="tr-TR" altLang="zh-TW" sz="2400" i="1">
                                <a:latin typeface="Cambria Math" panose="02040503050406030204" pitchFamily="18" charset="0"/>
                              </a:rPr>
                              <m:t>1   </m:t>
                            </m:r>
                            <m:r>
                              <a:rPr lang="tr-TR" altLang="zh-TW" sz="2400" b="0" i="1" smtClean="0">
                                <a:latin typeface="Cambria Math" panose="02040503050406030204" pitchFamily="18" charset="0"/>
                              </a:rPr>
                              <m:t>2</m:t>
                            </m:r>
                            <m:r>
                              <a:rPr lang="tr-TR" altLang="zh-TW" sz="2400" i="1">
                                <a:latin typeface="Cambria Math" panose="02040503050406030204" pitchFamily="18" charset="0"/>
                              </a:rPr>
                              <m:t>   </m:t>
                            </m:r>
                            <m:r>
                              <a:rPr lang="tr-TR" altLang="zh-TW" sz="2400" b="0" i="1" smtClean="0">
                                <a:latin typeface="Cambria Math" panose="02040503050406030204" pitchFamily="18" charset="0"/>
                              </a:rPr>
                              <m:t>3</m:t>
                            </m:r>
                          </m:e>
                          <m:e>
                            <m:r>
                              <a:rPr lang="tr-TR" altLang="zh-TW" sz="2400" b="0" i="1" smtClean="0">
                                <a:latin typeface="Cambria Math" panose="02040503050406030204" pitchFamily="18" charset="0"/>
                              </a:rPr>
                              <m:t>2</m:t>
                            </m:r>
                            <m:r>
                              <a:rPr lang="tr-TR" altLang="zh-TW" sz="2400" i="1">
                                <a:latin typeface="Cambria Math" panose="02040503050406030204" pitchFamily="18" charset="0"/>
                              </a:rPr>
                              <m:t>   </m:t>
                            </m:r>
                            <m:r>
                              <a:rPr lang="tr-TR" altLang="zh-TW" sz="2400" b="0" i="1" smtClean="0">
                                <a:latin typeface="Cambria Math" panose="02040503050406030204" pitchFamily="18" charset="0"/>
                              </a:rPr>
                              <m:t>9</m:t>
                            </m:r>
                            <m:r>
                              <a:rPr lang="tr-TR" altLang="zh-TW" sz="2400" i="1">
                                <a:latin typeface="Cambria Math" panose="02040503050406030204" pitchFamily="18" charset="0"/>
                              </a:rPr>
                              <m:t>   </m:t>
                            </m:r>
                            <m:r>
                              <a:rPr lang="tr-TR" altLang="zh-TW" sz="2400" b="0" i="1" smtClean="0">
                                <a:latin typeface="Cambria Math" panose="02040503050406030204" pitchFamily="18" charset="0"/>
                              </a:rPr>
                              <m:t>3</m:t>
                            </m:r>
                          </m:e>
                          <m:e>
                            <m:r>
                              <a:rPr lang="tr-TR" altLang="zh-TW" sz="2400" b="0" i="1" smtClean="0">
                                <a:latin typeface="Cambria Math" panose="02040503050406030204" pitchFamily="18" charset="0"/>
                              </a:rPr>
                              <m:t>1</m:t>
                            </m:r>
                            <m:r>
                              <a:rPr lang="tr-TR" altLang="zh-TW" sz="2400" i="1">
                                <a:latin typeface="Cambria Math" panose="02040503050406030204" pitchFamily="18" charset="0"/>
                              </a:rPr>
                              <m:t>   </m:t>
                            </m:r>
                            <m:r>
                              <a:rPr lang="tr-TR" altLang="zh-TW" sz="2400" b="0" i="1" smtClean="0">
                                <a:latin typeface="Cambria Math" panose="02040503050406030204" pitchFamily="18" charset="0"/>
                              </a:rPr>
                              <m:t>0</m:t>
                            </m:r>
                            <m:r>
                              <a:rPr lang="tr-TR" altLang="zh-TW" sz="2400" i="1">
                                <a:latin typeface="Cambria Math" panose="02040503050406030204" pitchFamily="18" charset="0"/>
                              </a:rPr>
                              <m:t>   </m:t>
                            </m:r>
                            <m:r>
                              <a:rPr lang="tr-TR" altLang="zh-TW" sz="2400" b="0" i="1" smtClean="0">
                                <a:latin typeface="Cambria Math" panose="02040503050406030204" pitchFamily="18" charset="0"/>
                              </a:rPr>
                              <m:t>4</m:t>
                            </m:r>
                          </m:e>
                        </m:eqArr>
                      </m:e>
                    </m:d>
                    <m:d>
                      <m:dPr>
                        <m:begChr m:val="["/>
                        <m:endChr m:val="]"/>
                        <m:ctrlPr>
                          <a:rPr lang="en-US" altLang="zh-TW" sz="2400" i="1">
                            <a:latin typeface="Cambria Math" panose="02040503050406030204" pitchFamily="18" charset="0"/>
                          </a:rPr>
                        </m:ctrlPr>
                      </m:dPr>
                      <m:e>
                        <m:eqArr>
                          <m:eqArrPr>
                            <m:ctrlPr>
                              <a:rPr lang="tr-TR" altLang="zh-TW" sz="2400" i="1">
                                <a:latin typeface="Cambria Math" panose="02040503050406030204" pitchFamily="18" charset="0"/>
                              </a:rPr>
                            </m:ctrlPr>
                          </m:eqArrPr>
                          <m:e>
                            <m:sSub>
                              <m:sSubPr>
                                <m:ctrlPr>
                                  <a:rPr lang="tr-TR" altLang="zh-TW" sz="2400" i="1">
                                    <a:latin typeface="Cambria Math" panose="02040503050406030204" pitchFamily="18" charset="0"/>
                                  </a:rPr>
                                </m:ctrlPr>
                              </m:sSubPr>
                              <m:e>
                                <m:r>
                                  <a:rPr lang="tr-TR" altLang="zh-TW" sz="2400" i="1">
                                    <a:latin typeface="Cambria Math" panose="02040503050406030204" pitchFamily="18" charset="0"/>
                                  </a:rPr>
                                  <m:t>𝑘</m:t>
                                </m:r>
                              </m:e>
                              <m:sub>
                                <m:r>
                                  <a:rPr lang="tr-TR" altLang="zh-TW" sz="2400" i="1">
                                    <a:latin typeface="Cambria Math" panose="02040503050406030204" pitchFamily="18" charset="0"/>
                                  </a:rPr>
                                  <m:t>1</m:t>
                                </m:r>
                              </m:sub>
                            </m:sSub>
                          </m:e>
                          <m:e>
                            <m:sSub>
                              <m:sSubPr>
                                <m:ctrlPr>
                                  <a:rPr lang="tr-TR" altLang="zh-TW" sz="2400" i="1">
                                    <a:latin typeface="Cambria Math" panose="02040503050406030204" pitchFamily="18" charset="0"/>
                                  </a:rPr>
                                </m:ctrlPr>
                              </m:sSubPr>
                              <m:e>
                                <m:r>
                                  <a:rPr lang="tr-TR" altLang="zh-TW" sz="2400" i="1">
                                    <a:latin typeface="Cambria Math" panose="02040503050406030204" pitchFamily="18" charset="0"/>
                                  </a:rPr>
                                  <m:t>𝑘</m:t>
                                </m:r>
                              </m:e>
                              <m:sub>
                                <m:r>
                                  <a:rPr lang="tr-TR" altLang="zh-TW" sz="2400" i="1">
                                    <a:latin typeface="Cambria Math" panose="02040503050406030204" pitchFamily="18" charset="0"/>
                                  </a:rPr>
                                  <m:t>2</m:t>
                                </m:r>
                              </m:sub>
                            </m:sSub>
                          </m:e>
                          <m:e>
                            <m:sSub>
                              <m:sSubPr>
                                <m:ctrlPr>
                                  <a:rPr lang="tr-TR" altLang="zh-TW" sz="2400" i="1">
                                    <a:latin typeface="Cambria Math" panose="02040503050406030204" pitchFamily="18" charset="0"/>
                                  </a:rPr>
                                </m:ctrlPr>
                              </m:sSubPr>
                              <m:e>
                                <m:r>
                                  <a:rPr lang="tr-TR" altLang="zh-TW" sz="2400" i="1">
                                    <a:latin typeface="Cambria Math" panose="02040503050406030204" pitchFamily="18" charset="0"/>
                                  </a:rPr>
                                  <m:t>𝑘</m:t>
                                </m:r>
                              </m:e>
                              <m:sub>
                                <m:r>
                                  <a:rPr lang="tr-TR" altLang="zh-TW" sz="2400" i="1">
                                    <a:latin typeface="Cambria Math" panose="02040503050406030204" pitchFamily="18" charset="0"/>
                                  </a:rPr>
                                  <m:t>3</m:t>
                                </m:r>
                              </m:sub>
                            </m:sSub>
                          </m:e>
                        </m:eqArr>
                      </m:e>
                    </m:d>
                    <m:r>
                      <a:rPr lang="tr-TR" altLang="zh-TW" sz="2400" i="1">
                        <a:latin typeface="Cambria Math" panose="02040503050406030204" pitchFamily="18" charset="0"/>
                      </a:rPr>
                      <m:t>=</m:t>
                    </m:r>
                    <m:d>
                      <m:dPr>
                        <m:begChr m:val="["/>
                        <m:endChr m:val="]"/>
                        <m:ctrlPr>
                          <a:rPr lang="tr-TR" altLang="zh-TW" sz="2400" i="1">
                            <a:latin typeface="Cambria Math" panose="02040503050406030204" pitchFamily="18" charset="0"/>
                          </a:rPr>
                        </m:ctrlPr>
                      </m:dPr>
                      <m:e>
                        <m:eqArr>
                          <m:eqArrPr>
                            <m:ctrlPr>
                              <a:rPr lang="tr-TR" altLang="zh-TW" sz="2400" i="1">
                                <a:latin typeface="Cambria Math" panose="02040503050406030204" pitchFamily="18" charset="0"/>
                              </a:rPr>
                            </m:ctrlPr>
                          </m:eqArrPr>
                          <m:e>
                            <m:r>
                              <a:rPr lang="tr-TR" altLang="zh-TW" sz="2400" i="1">
                                <a:latin typeface="Cambria Math" panose="02040503050406030204" pitchFamily="18" charset="0"/>
                              </a:rPr>
                              <m:t>𝑥</m:t>
                            </m:r>
                          </m:e>
                          <m:e>
                            <m:r>
                              <a:rPr lang="tr-TR" altLang="zh-TW" sz="2400" i="1">
                                <a:latin typeface="Cambria Math" panose="02040503050406030204" pitchFamily="18" charset="0"/>
                              </a:rPr>
                              <m:t>𝑦</m:t>
                            </m:r>
                          </m:e>
                          <m:e>
                            <m:r>
                              <a:rPr lang="tr-TR" altLang="zh-TW" sz="2400" i="1">
                                <a:latin typeface="Cambria Math" panose="02040503050406030204" pitchFamily="18" charset="0"/>
                              </a:rPr>
                              <m:t>𝑧</m:t>
                            </m:r>
                          </m:e>
                        </m:eqArr>
                      </m:e>
                    </m:d>
                  </m:oMath>
                </a14:m>
                <a:r>
                  <a:rPr lang="tr-TR" altLang="zh-TW" dirty="0" smtClean="0"/>
                  <a:t>  </a:t>
                </a:r>
                <a:r>
                  <a:rPr lang="tr-TR" altLang="zh-TW" sz="2400" dirty="0" smtClean="0"/>
                  <a:t>RR:</a:t>
                </a:r>
                <a14:m>
                  <m:oMath xmlns:m="http://schemas.openxmlformats.org/officeDocument/2006/math">
                    <m:d>
                      <m:dPr>
                        <m:begChr m:val="["/>
                        <m:endChr m:val="]"/>
                        <m:ctrlPr>
                          <a:rPr lang="en-US" altLang="zh-TW" sz="2400" i="1">
                            <a:latin typeface="Cambria Math" panose="02040503050406030204" pitchFamily="18" charset="0"/>
                          </a:rPr>
                        </m:ctrlPr>
                      </m:dPr>
                      <m:e>
                        <m:eqArr>
                          <m:eqArrPr>
                            <m:ctrlPr>
                              <a:rPr lang="tr-TR" altLang="zh-TW" sz="2400" i="1">
                                <a:latin typeface="Cambria Math" panose="02040503050406030204" pitchFamily="18" charset="0"/>
                              </a:rPr>
                            </m:ctrlPr>
                          </m:eqArrPr>
                          <m:e>
                            <m:r>
                              <a:rPr lang="tr-TR" altLang="zh-TW" sz="2400" i="1">
                                <a:latin typeface="Cambria Math" panose="02040503050406030204" pitchFamily="18" charset="0"/>
                              </a:rPr>
                              <m:t>1   2   3</m:t>
                            </m:r>
                          </m:e>
                          <m:e>
                            <m:r>
                              <a:rPr lang="tr-TR" altLang="zh-TW" sz="2400" i="1">
                                <a:latin typeface="Cambria Math" panose="02040503050406030204" pitchFamily="18" charset="0"/>
                              </a:rPr>
                              <m:t>2   9   3</m:t>
                            </m:r>
                          </m:e>
                          <m:e>
                            <m:r>
                              <a:rPr lang="tr-TR" altLang="zh-TW" sz="2400" i="1">
                                <a:latin typeface="Cambria Math" panose="02040503050406030204" pitchFamily="18" charset="0"/>
                              </a:rPr>
                              <m:t>1   0   4</m:t>
                            </m:r>
                          </m:e>
                        </m:eqArr>
                        <m:r>
                          <a:rPr lang="tr-TR" altLang="zh-TW" sz="2400" b="0" i="1" smtClean="0">
                            <a:latin typeface="Cambria Math" panose="02040503050406030204" pitchFamily="18" charset="0"/>
                          </a:rPr>
                          <m:t>   </m:t>
                        </m:r>
                        <m:eqArr>
                          <m:eqArrPr>
                            <m:ctrlPr>
                              <a:rPr lang="tr-TR" altLang="zh-TW" sz="2400" i="1">
                                <a:latin typeface="Cambria Math" panose="02040503050406030204" pitchFamily="18" charset="0"/>
                              </a:rPr>
                            </m:ctrlPr>
                          </m:eqArrPr>
                          <m:e>
                            <m:r>
                              <a:rPr lang="tr-TR" altLang="zh-TW" sz="2400" i="1">
                                <a:latin typeface="Cambria Math" panose="02040503050406030204" pitchFamily="18" charset="0"/>
                              </a:rPr>
                              <m:t>𝑥</m:t>
                            </m:r>
                          </m:e>
                          <m:e>
                            <m:r>
                              <a:rPr lang="tr-TR" altLang="zh-TW" sz="2400" i="1">
                                <a:latin typeface="Cambria Math" panose="02040503050406030204" pitchFamily="18" charset="0"/>
                              </a:rPr>
                              <m:t>𝑦</m:t>
                            </m:r>
                          </m:e>
                          <m:e>
                            <m:r>
                              <a:rPr lang="tr-TR" altLang="zh-TW" sz="2400" i="1">
                                <a:latin typeface="Cambria Math" panose="02040503050406030204" pitchFamily="18" charset="0"/>
                              </a:rPr>
                              <m:t>𝑧</m:t>
                            </m:r>
                          </m:e>
                        </m:eqArr>
                      </m:e>
                    </m:d>
                  </m:oMath>
                </a14:m>
                <a:r>
                  <a:rPr lang="tr-TR" altLang="zh-TW" sz="2400" dirty="0" smtClean="0"/>
                  <a:t>=&gt;</a:t>
                </a:r>
                <a14:m>
                  <m:oMath xmlns:m="http://schemas.openxmlformats.org/officeDocument/2006/math">
                    <m:d>
                      <m:dPr>
                        <m:begChr m:val="["/>
                        <m:endChr m:val="]"/>
                        <m:ctrlPr>
                          <a:rPr lang="en-US" altLang="zh-TW" sz="2400" i="1">
                            <a:solidFill>
                              <a:srgbClr val="000000"/>
                            </a:solidFill>
                            <a:latin typeface="Cambria Math" panose="02040503050406030204" pitchFamily="18" charset="0"/>
                          </a:rPr>
                        </m:ctrlPr>
                      </m:dPr>
                      <m:e>
                        <m:eqArr>
                          <m:eqArrPr>
                            <m:ctrlPr>
                              <a:rPr lang="tr-TR" altLang="zh-TW" sz="2400" i="1">
                                <a:solidFill>
                                  <a:srgbClr val="000000"/>
                                </a:solidFill>
                                <a:latin typeface="Cambria Math" panose="02040503050406030204" pitchFamily="18" charset="0"/>
                              </a:rPr>
                            </m:ctrlPr>
                          </m:eqArrPr>
                          <m:e>
                            <m:r>
                              <a:rPr lang="tr-TR" altLang="zh-TW" sz="2400" i="1" smtClean="0">
                                <a:solidFill>
                                  <a:srgbClr val="000000"/>
                                </a:solidFill>
                                <a:latin typeface="Cambria Math" panose="02040503050406030204" pitchFamily="18" charset="0"/>
                              </a:rPr>
                              <m:t>1</m:t>
                            </m:r>
                            <m:r>
                              <a:rPr lang="tr-TR" altLang="zh-TW" sz="2400" i="1">
                                <a:solidFill>
                                  <a:srgbClr val="000000"/>
                                </a:solidFill>
                                <a:latin typeface="Cambria Math" panose="02040503050406030204" pitchFamily="18" charset="0"/>
                              </a:rPr>
                              <m:t> </m:t>
                            </m:r>
                            <m:r>
                              <a:rPr lang="tr-TR" altLang="zh-TW" sz="2400" b="0" i="1" smtClean="0">
                                <a:solidFill>
                                  <a:srgbClr val="000000"/>
                                </a:solidFill>
                                <a:latin typeface="Cambria Math" panose="02040503050406030204" pitchFamily="18" charset="0"/>
                              </a:rPr>
                              <m:t>   </m:t>
                            </m:r>
                            <m:r>
                              <a:rPr lang="tr-TR" altLang="zh-TW" sz="2400" i="1">
                                <a:solidFill>
                                  <a:srgbClr val="000000"/>
                                </a:solidFill>
                                <a:latin typeface="Cambria Math" panose="02040503050406030204" pitchFamily="18" charset="0"/>
                              </a:rPr>
                              <m:t> 2 </m:t>
                            </m:r>
                            <m:r>
                              <a:rPr lang="tr-TR" altLang="zh-TW" sz="2400" b="0" i="1" smtClean="0">
                                <a:solidFill>
                                  <a:srgbClr val="000000"/>
                                </a:solidFill>
                                <a:latin typeface="Cambria Math" panose="02040503050406030204" pitchFamily="18" charset="0"/>
                              </a:rPr>
                              <m:t>    </m:t>
                            </m:r>
                            <m:r>
                              <a:rPr lang="tr-TR" altLang="zh-TW" sz="2400" i="1">
                                <a:solidFill>
                                  <a:srgbClr val="000000"/>
                                </a:solidFill>
                                <a:latin typeface="Cambria Math" panose="02040503050406030204" pitchFamily="18" charset="0"/>
                              </a:rPr>
                              <m:t> 3</m:t>
                            </m:r>
                          </m:e>
                          <m:e>
                            <m:r>
                              <a:rPr lang="tr-TR" altLang="zh-TW" sz="2400" b="0" i="1" smtClean="0">
                                <a:solidFill>
                                  <a:srgbClr val="000000"/>
                                </a:solidFill>
                                <a:latin typeface="Cambria Math" panose="02040503050406030204" pitchFamily="18" charset="0"/>
                              </a:rPr>
                              <m:t>0</m:t>
                            </m:r>
                            <m:r>
                              <a:rPr lang="tr-TR" altLang="zh-TW" sz="2400" i="1">
                                <a:solidFill>
                                  <a:srgbClr val="000000"/>
                                </a:solidFill>
                                <a:latin typeface="Cambria Math" panose="02040503050406030204" pitchFamily="18" charset="0"/>
                              </a:rPr>
                              <m:t>  </m:t>
                            </m:r>
                            <m:r>
                              <a:rPr lang="tr-TR" altLang="zh-TW" sz="2400" b="0" i="1" smtClean="0">
                                <a:solidFill>
                                  <a:srgbClr val="000000"/>
                                </a:solidFill>
                                <a:latin typeface="Cambria Math" panose="02040503050406030204" pitchFamily="18" charset="0"/>
                              </a:rPr>
                              <m:t>  </m:t>
                            </m:r>
                            <m:r>
                              <a:rPr lang="tr-TR" altLang="zh-TW" sz="2400" i="1">
                                <a:solidFill>
                                  <a:srgbClr val="000000"/>
                                </a:solidFill>
                                <a:latin typeface="Cambria Math" panose="02040503050406030204" pitchFamily="18" charset="0"/>
                              </a:rPr>
                              <m:t> </m:t>
                            </m:r>
                            <m:r>
                              <a:rPr lang="tr-TR" altLang="zh-TW" sz="2400" b="0" i="1" smtClean="0">
                                <a:solidFill>
                                  <a:srgbClr val="000000"/>
                                </a:solidFill>
                                <a:latin typeface="Cambria Math" panose="02040503050406030204" pitchFamily="18" charset="0"/>
                              </a:rPr>
                              <m:t>5</m:t>
                            </m:r>
                            <m:r>
                              <a:rPr lang="tr-TR" altLang="zh-TW" sz="2400" i="1">
                                <a:solidFill>
                                  <a:srgbClr val="000000"/>
                                </a:solidFill>
                                <a:latin typeface="Cambria Math" panose="02040503050406030204" pitchFamily="18" charset="0"/>
                              </a:rPr>
                              <m:t> </m:t>
                            </m:r>
                            <m:r>
                              <a:rPr lang="tr-TR" altLang="zh-TW" sz="2400" b="0" i="1" smtClean="0">
                                <a:solidFill>
                                  <a:srgbClr val="000000"/>
                                </a:solidFill>
                                <a:latin typeface="Cambria Math" panose="02040503050406030204" pitchFamily="18" charset="0"/>
                              </a:rPr>
                              <m:t>−</m:t>
                            </m:r>
                            <m:r>
                              <a:rPr lang="tr-TR" altLang="zh-TW" sz="2400" i="1">
                                <a:solidFill>
                                  <a:srgbClr val="000000"/>
                                </a:solidFill>
                                <a:latin typeface="Cambria Math" panose="02040503050406030204" pitchFamily="18" charset="0"/>
                              </a:rPr>
                              <m:t>3</m:t>
                            </m:r>
                          </m:e>
                          <m:e>
                            <m:r>
                              <a:rPr lang="tr-TR" altLang="zh-TW" sz="2400" b="0" i="1" smtClean="0">
                                <a:solidFill>
                                  <a:srgbClr val="000000"/>
                                </a:solidFill>
                                <a:latin typeface="Cambria Math" panose="02040503050406030204" pitchFamily="18" charset="0"/>
                              </a:rPr>
                              <m:t>0</m:t>
                            </m:r>
                            <m:r>
                              <a:rPr lang="tr-TR" altLang="zh-TW" sz="2400" i="1">
                                <a:solidFill>
                                  <a:srgbClr val="000000"/>
                                </a:solidFill>
                                <a:latin typeface="Cambria Math" panose="02040503050406030204" pitchFamily="18" charset="0"/>
                              </a:rPr>
                              <m:t>   </m:t>
                            </m:r>
                            <m:r>
                              <a:rPr lang="tr-TR" altLang="zh-TW" sz="2400" b="0" i="1" smtClean="0">
                                <a:solidFill>
                                  <a:srgbClr val="000000"/>
                                </a:solidFill>
                                <a:latin typeface="Cambria Math" panose="02040503050406030204" pitchFamily="18" charset="0"/>
                              </a:rPr>
                              <m:t>−2</m:t>
                            </m:r>
                            <m:r>
                              <a:rPr lang="tr-TR" altLang="zh-TW" sz="2400" i="1">
                                <a:solidFill>
                                  <a:srgbClr val="000000"/>
                                </a:solidFill>
                                <a:latin typeface="Cambria Math" panose="02040503050406030204" pitchFamily="18" charset="0"/>
                              </a:rPr>
                              <m:t> </m:t>
                            </m:r>
                            <m:r>
                              <a:rPr lang="tr-TR" altLang="zh-TW" sz="2400" b="0" i="1" smtClean="0">
                                <a:solidFill>
                                  <a:srgbClr val="000000"/>
                                </a:solidFill>
                                <a:latin typeface="Cambria Math" panose="02040503050406030204" pitchFamily="18" charset="0"/>
                              </a:rPr>
                              <m:t> </m:t>
                            </m:r>
                            <m:r>
                              <a:rPr lang="tr-TR" altLang="zh-TW" sz="2400" i="1">
                                <a:solidFill>
                                  <a:srgbClr val="000000"/>
                                </a:solidFill>
                                <a:latin typeface="Cambria Math" panose="02040503050406030204" pitchFamily="18" charset="0"/>
                              </a:rPr>
                              <m:t>  </m:t>
                            </m:r>
                            <m:r>
                              <a:rPr lang="tr-TR" altLang="zh-TW" sz="2400" b="0" i="1" smtClean="0">
                                <a:solidFill>
                                  <a:srgbClr val="000000"/>
                                </a:solidFill>
                                <a:latin typeface="Cambria Math" panose="02040503050406030204" pitchFamily="18" charset="0"/>
                              </a:rPr>
                              <m:t>1</m:t>
                            </m:r>
                          </m:e>
                        </m:eqArr>
                        <m:r>
                          <a:rPr lang="tr-TR" altLang="zh-TW" sz="2400" i="1">
                            <a:solidFill>
                              <a:srgbClr val="000000"/>
                            </a:solidFill>
                            <a:latin typeface="Cambria Math" panose="02040503050406030204" pitchFamily="18" charset="0"/>
                          </a:rPr>
                          <m:t>   </m:t>
                        </m:r>
                        <m:eqArr>
                          <m:eqArrPr>
                            <m:ctrlPr>
                              <a:rPr lang="tr-TR" altLang="zh-TW" sz="2400" i="1">
                                <a:solidFill>
                                  <a:srgbClr val="000000"/>
                                </a:solidFill>
                                <a:latin typeface="Cambria Math" panose="02040503050406030204" pitchFamily="18" charset="0"/>
                              </a:rPr>
                            </m:ctrlPr>
                          </m:eqArrPr>
                          <m:e>
                            <m:r>
                              <a:rPr lang="tr-TR" altLang="zh-TW" sz="2400" i="1">
                                <a:solidFill>
                                  <a:srgbClr val="000000"/>
                                </a:solidFill>
                                <a:latin typeface="Cambria Math" panose="02040503050406030204" pitchFamily="18" charset="0"/>
                              </a:rPr>
                              <m:t>𝑥</m:t>
                            </m:r>
                          </m:e>
                          <m:e>
                            <m:r>
                              <a:rPr lang="tr-TR" altLang="zh-TW" sz="2400" i="1">
                                <a:solidFill>
                                  <a:srgbClr val="000000"/>
                                </a:solidFill>
                                <a:latin typeface="Cambria Math" panose="02040503050406030204" pitchFamily="18" charset="0"/>
                              </a:rPr>
                              <m:t>𝑦</m:t>
                            </m:r>
                            <m:r>
                              <a:rPr lang="tr-TR" altLang="zh-TW" sz="2400" b="0" i="1" smtClean="0">
                                <a:solidFill>
                                  <a:srgbClr val="000000"/>
                                </a:solidFill>
                                <a:latin typeface="Cambria Math" panose="02040503050406030204" pitchFamily="18" charset="0"/>
                              </a:rPr>
                              <m:t>−2</m:t>
                            </m:r>
                            <m:r>
                              <a:rPr lang="tr-TR" altLang="zh-TW" sz="2400" b="0" i="1" smtClean="0">
                                <a:solidFill>
                                  <a:srgbClr val="000000"/>
                                </a:solidFill>
                                <a:latin typeface="Cambria Math" panose="02040503050406030204" pitchFamily="18" charset="0"/>
                              </a:rPr>
                              <m:t>𝑥</m:t>
                            </m:r>
                          </m:e>
                          <m:e>
                            <m:r>
                              <a:rPr lang="tr-TR" altLang="zh-TW" sz="2400" i="1">
                                <a:solidFill>
                                  <a:srgbClr val="000000"/>
                                </a:solidFill>
                                <a:latin typeface="Cambria Math" panose="02040503050406030204" pitchFamily="18" charset="0"/>
                              </a:rPr>
                              <m:t>𝑧</m:t>
                            </m:r>
                            <m:r>
                              <a:rPr lang="tr-TR" altLang="zh-TW" sz="2400" b="0" i="1" smtClean="0">
                                <a:solidFill>
                                  <a:srgbClr val="000000"/>
                                </a:solidFill>
                                <a:latin typeface="Cambria Math" panose="02040503050406030204" pitchFamily="18" charset="0"/>
                              </a:rPr>
                              <m:t>−</m:t>
                            </m:r>
                            <m:r>
                              <a:rPr lang="tr-TR" altLang="zh-TW" sz="2400" b="0" i="1" smtClean="0">
                                <a:solidFill>
                                  <a:srgbClr val="000000"/>
                                </a:solidFill>
                                <a:latin typeface="Cambria Math" panose="02040503050406030204" pitchFamily="18" charset="0"/>
                              </a:rPr>
                              <m:t>𝑥</m:t>
                            </m:r>
                          </m:e>
                        </m:eqArr>
                      </m:e>
                    </m:d>
                  </m:oMath>
                </a14:m>
                <a:endParaRPr lang="en-US" altLang="zh-TW" sz="2400" dirty="0" smtClean="0"/>
              </a:p>
            </p:txBody>
          </p:sp>
        </mc:Choice>
        <mc:Fallback>
          <p:sp>
            <p:nvSpPr>
              <p:cNvPr id="117766" name="Rectangle 3"/>
              <p:cNvSpPr>
                <a:spLocks noGrp="1" noRot="1" noChangeAspect="1" noMove="1" noResize="1" noEditPoints="1" noAdjustHandles="1" noChangeArrowheads="1" noChangeShapeType="1" noTextEdit="1"/>
              </p:cNvSpPr>
              <p:nvPr>
                <p:ph type="body" idx="1"/>
              </p:nvPr>
            </p:nvSpPr>
            <p:spPr>
              <a:xfrm>
                <a:off x="304800" y="1524000"/>
                <a:ext cx="8458200" cy="4606925"/>
              </a:xfrm>
              <a:blipFill>
                <a:blip r:embed="rId3"/>
                <a:stretch>
                  <a:fillRect l="-288" t="-1984"/>
                </a:stretch>
              </a:blipFill>
            </p:spPr>
            <p:txBody>
              <a:bodyPr/>
              <a:lstStyle/>
              <a:p>
                <a:r>
                  <a:rPr lang="tr-TR">
                    <a:noFill/>
                  </a:rPr>
                  <a:t> </a:t>
                </a:r>
              </a:p>
            </p:txBody>
          </p:sp>
        </mc:Fallback>
      </mc:AlternateContent>
      <p:cxnSp>
        <p:nvCxnSpPr>
          <p:cNvPr id="7" name="Straight Connector 6"/>
          <p:cNvCxnSpPr/>
          <p:nvPr/>
        </p:nvCxnSpPr>
        <p:spPr>
          <a:xfrm>
            <a:off x="5105400" y="4114800"/>
            <a:ext cx="0" cy="9144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91400" y="4114800"/>
            <a:ext cx="0" cy="9144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Rectangle 1"/>
              <p:cNvSpPr/>
              <p:nvPr/>
            </p:nvSpPr>
            <p:spPr>
              <a:xfrm>
                <a:off x="1453534" y="5296080"/>
                <a:ext cx="3286797" cy="8413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i="1" smtClean="0">
                              <a:solidFill>
                                <a:srgbClr val="000000"/>
                              </a:solidFill>
                              <a:latin typeface="Cambria Math" panose="02040503050406030204" pitchFamily="18" charset="0"/>
                            </a:rPr>
                          </m:ctrlPr>
                        </m:dPr>
                        <m:e>
                          <m:eqArr>
                            <m:eqArrPr>
                              <m:ctrlPr>
                                <a:rPr lang="tr-TR" altLang="zh-TW" i="1">
                                  <a:solidFill>
                                    <a:srgbClr val="000000"/>
                                  </a:solidFill>
                                  <a:latin typeface="Cambria Math" panose="02040503050406030204" pitchFamily="18" charset="0"/>
                                </a:rPr>
                              </m:ctrlPr>
                            </m:eqArrPr>
                            <m:e>
                              <m:r>
                                <a:rPr lang="tr-TR" altLang="zh-TW" i="1">
                                  <a:solidFill>
                                    <a:srgbClr val="000000"/>
                                  </a:solidFill>
                                  <a:latin typeface="Cambria Math" panose="02040503050406030204" pitchFamily="18" charset="0"/>
                                </a:rPr>
                                <m:t>1     2      3</m:t>
                              </m:r>
                            </m:e>
                            <m:e>
                              <m:r>
                                <a:rPr lang="tr-TR" altLang="zh-TW" i="1">
                                  <a:solidFill>
                                    <a:srgbClr val="000000"/>
                                  </a:solidFill>
                                  <a:latin typeface="Cambria Math" panose="02040503050406030204" pitchFamily="18" charset="0"/>
                                </a:rPr>
                                <m:t>0     </m:t>
                              </m:r>
                              <m:r>
                                <a:rPr lang="tr-TR" altLang="zh-TW" b="0" i="1" smtClean="0">
                                  <a:solidFill>
                                    <a:srgbClr val="000000"/>
                                  </a:solidFill>
                                  <a:latin typeface="Cambria Math" panose="02040503050406030204" pitchFamily="18" charset="0"/>
                                </a:rPr>
                                <m:t>1</m:t>
                              </m:r>
                              <m:r>
                                <a:rPr lang="tr-TR" altLang="zh-TW" i="1">
                                  <a:solidFill>
                                    <a:srgbClr val="000000"/>
                                  </a:solidFill>
                                  <a:latin typeface="Cambria Math" panose="02040503050406030204" pitchFamily="18" charset="0"/>
                                </a:rPr>
                                <m:t> −3</m:t>
                              </m:r>
                              <m:r>
                                <a:rPr lang="tr-TR" altLang="zh-TW" b="0" i="1" smtClean="0">
                                  <a:solidFill>
                                    <a:srgbClr val="000000"/>
                                  </a:solidFill>
                                  <a:latin typeface="Cambria Math" panose="02040503050406030204" pitchFamily="18" charset="0"/>
                                </a:rPr>
                                <m:t>/5</m:t>
                              </m:r>
                            </m:e>
                            <m:e>
                              <m:r>
                                <a:rPr lang="tr-TR" altLang="zh-TW" i="1">
                                  <a:solidFill>
                                    <a:srgbClr val="000000"/>
                                  </a:solidFill>
                                  <a:latin typeface="Cambria Math" panose="02040503050406030204" pitchFamily="18" charset="0"/>
                                </a:rPr>
                                <m:t>0   </m:t>
                              </m:r>
                              <m:r>
                                <a:rPr lang="tr-TR" altLang="zh-TW" b="0" i="1" smtClean="0">
                                  <a:solidFill>
                                    <a:srgbClr val="000000"/>
                                  </a:solidFill>
                                  <a:latin typeface="Cambria Math" panose="02040503050406030204" pitchFamily="18" charset="0"/>
                                </a:rPr>
                                <m:t>0</m:t>
                              </m:r>
                              <m:r>
                                <a:rPr lang="tr-TR" altLang="zh-TW" i="1">
                                  <a:solidFill>
                                    <a:srgbClr val="000000"/>
                                  </a:solidFill>
                                  <a:latin typeface="Cambria Math" panose="02040503050406030204" pitchFamily="18" charset="0"/>
                                </a:rPr>
                                <m:t>    </m:t>
                              </m:r>
                              <m:r>
                                <a:rPr lang="tr-TR" altLang="zh-TW" b="0" i="1" smtClean="0">
                                  <a:solidFill>
                                    <a:srgbClr val="000000"/>
                                  </a:solidFill>
                                  <a:latin typeface="Cambria Math" panose="02040503050406030204" pitchFamily="18" charset="0"/>
                                </a:rPr>
                                <m:t>1</m:t>
                              </m:r>
                            </m:e>
                          </m:eqArr>
                          <m:r>
                            <a:rPr lang="tr-TR" altLang="zh-TW" i="1">
                              <a:solidFill>
                                <a:srgbClr val="000000"/>
                              </a:solidFill>
                              <a:latin typeface="Cambria Math" panose="02040503050406030204" pitchFamily="18" charset="0"/>
                            </a:rPr>
                            <m:t>   </m:t>
                          </m:r>
                          <m:eqArr>
                            <m:eqArrPr>
                              <m:ctrlPr>
                                <a:rPr lang="tr-TR" altLang="zh-TW" i="1">
                                  <a:solidFill>
                                    <a:srgbClr val="000000"/>
                                  </a:solidFill>
                                  <a:latin typeface="Cambria Math" panose="02040503050406030204" pitchFamily="18" charset="0"/>
                                </a:rPr>
                              </m:ctrlPr>
                            </m:eqArrPr>
                            <m:e>
                              <m:r>
                                <a:rPr lang="tr-TR" altLang="zh-TW" i="1">
                                  <a:solidFill>
                                    <a:srgbClr val="000000"/>
                                  </a:solidFill>
                                  <a:latin typeface="Cambria Math" panose="02040503050406030204" pitchFamily="18" charset="0"/>
                                </a:rPr>
                                <m:t>𝑥</m:t>
                              </m:r>
                            </m:e>
                            <m:e>
                              <m:r>
                                <a:rPr lang="tr-TR" altLang="zh-TW" b="0" i="1" smtClean="0">
                                  <a:solidFill>
                                    <a:srgbClr val="000000"/>
                                  </a:solidFill>
                                  <a:latin typeface="Cambria Math" panose="02040503050406030204" pitchFamily="18" charset="0"/>
                                </a:rPr>
                                <m:t>(</m:t>
                              </m:r>
                              <m:r>
                                <a:rPr lang="tr-TR" altLang="zh-TW" i="1">
                                  <a:solidFill>
                                    <a:srgbClr val="000000"/>
                                  </a:solidFill>
                                  <a:latin typeface="Cambria Math" panose="02040503050406030204" pitchFamily="18" charset="0"/>
                                </a:rPr>
                                <m:t>𝑦</m:t>
                              </m:r>
                              <m:r>
                                <a:rPr lang="tr-TR" altLang="zh-TW" i="1">
                                  <a:solidFill>
                                    <a:srgbClr val="000000"/>
                                  </a:solidFill>
                                  <a:latin typeface="Cambria Math" panose="02040503050406030204" pitchFamily="18" charset="0"/>
                                </a:rPr>
                                <m:t>−2</m:t>
                              </m:r>
                              <m:r>
                                <a:rPr lang="tr-TR" altLang="zh-TW" i="1">
                                  <a:solidFill>
                                    <a:srgbClr val="000000"/>
                                  </a:solidFill>
                                  <a:latin typeface="Cambria Math" panose="02040503050406030204" pitchFamily="18" charset="0"/>
                                </a:rPr>
                                <m:t>𝑥</m:t>
                              </m:r>
                              <m:r>
                                <a:rPr lang="tr-TR" altLang="zh-TW" b="0" i="1" smtClean="0">
                                  <a:solidFill>
                                    <a:srgbClr val="000000"/>
                                  </a:solidFill>
                                  <a:latin typeface="Cambria Math" panose="02040503050406030204" pitchFamily="18" charset="0"/>
                                </a:rPr>
                                <m:t>)/5</m:t>
                              </m:r>
                            </m:e>
                            <m:e>
                              <m:r>
                                <a:rPr lang="tr-TR" altLang="zh-TW" b="0" i="1" smtClean="0">
                                  <a:solidFill>
                                    <a:srgbClr val="000000"/>
                                  </a:solidFill>
                                  <a:latin typeface="Cambria Math" panose="02040503050406030204" pitchFamily="18" charset="0"/>
                                </a:rPr>
                                <m:t>−5</m:t>
                              </m:r>
                              <m:r>
                                <a:rPr lang="tr-TR" altLang="zh-TW" i="1">
                                  <a:solidFill>
                                    <a:srgbClr val="000000"/>
                                  </a:solidFill>
                                  <a:latin typeface="Cambria Math" panose="02040503050406030204" pitchFamily="18" charset="0"/>
                                </a:rPr>
                                <m:t>𝑧</m:t>
                              </m:r>
                              <m:r>
                                <a:rPr lang="tr-TR" altLang="zh-TW" b="0" i="1" smtClean="0">
                                  <a:solidFill>
                                    <a:srgbClr val="000000"/>
                                  </a:solidFill>
                                  <a:latin typeface="Cambria Math" panose="02040503050406030204" pitchFamily="18" charset="0"/>
                                </a:rPr>
                                <m:t>−2</m:t>
                              </m:r>
                              <m:r>
                                <a:rPr lang="tr-TR" altLang="zh-TW" b="0" i="1" smtClean="0">
                                  <a:solidFill>
                                    <a:srgbClr val="000000"/>
                                  </a:solidFill>
                                  <a:latin typeface="Cambria Math" panose="02040503050406030204" pitchFamily="18" charset="0"/>
                                </a:rPr>
                                <m:t>𝑦</m:t>
                              </m:r>
                              <m:r>
                                <a:rPr lang="tr-TR" altLang="zh-TW" b="0" i="1" smtClean="0">
                                  <a:solidFill>
                                    <a:srgbClr val="000000"/>
                                  </a:solidFill>
                                  <a:latin typeface="Cambria Math" panose="02040503050406030204" pitchFamily="18" charset="0"/>
                                </a:rPr>
                                <m:t>+9</m:t>
                              </m:r>
                              <m:r>
                                <a:rPr lang="tr-TR" altLang="zh-TW" i="1">
                                  <a:solidFill>
                                    <a:srgbClr val="000000"/>
                                  </a:solidFill>
                                  <a:latin typeface="Cambria Math" panose="02040503050406030204" pitchFamily="18" charset="0"/>
                                </a:rPr>
                                <m:t>𝑥</m:t>
                              </m:r>
                            </m:e>
                          </m:eqArr>
                        </m:e>
                      </m:d>
                    </m:oMath>
                  </m:oMathPara>
                </a14:m>
                <a:endParaRPr lang="tr-TR" dirty="0"/>
              </a:p>
            </p:txBody>
          </p:sp>
        </mc:Choice>
        <mc:Fallback xmlns="">
          <p:sp>
            <p:nvSpPr>
              <p:cNvPr id="2" name="Rectangle 1"/>
              <p:cNvSpPr>
                <a:spLocks noRot="1" noChangeAspect="1" noMove="1" noResize="1" noEditPoints="1" noAdjustHandles="1" noChangeArrowheads="1" noChangeShapeType="1" noTextEdit="1"/>
              </p:cNvSpPr>
              <p:nvPr/>
            </p:nvSpPr>
            <p:spPr>
              <a:xfrm>
                <a:off x="1453534" y="5296080"/>
                <a:ext cx="3286797" cy="841384"/>
              </a:xfrm>
              <a:prstGeom prst="rect">
                <a:avLst/>
              </a:prstGeom>
              <a:blipFill>
                <a:blip r:embed="rId4"/>
                <a:stretch>
                  <a:fillRect/>
                </a:stretch>
              </a:blipFill>
            </p:spPr>
            <p:txBody>
              <a:bodyPr/>
              <a:lstStyle/>
              <a:p>
                <a:r>
                  <a:rPr lang="tr-TR">
                    <a:noFill/>
                  </a:rPr>
                  <a:t> </a:t>
                </a:r>
              </a:p>
            </p:txBody>
          </p:sp>
        </mc:Fallback>
      </mc:AlternateContent>
      <p:cxnSp>
        <p:nvCxnSpPr>
          <p:cNvPr id="10" name="Straight Connector 9"/>
          <p:cNvCxnSpPr/>
          <p:nvPr/>
        </p:nvCxnSpPr>
        <p:spPr>
          <a:xfrm>
            <a:off x="2971800" y="5296080"/>
            <a:ext cx="0" cy="9144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105400" y="5638800"/>
            <a:ext cx="3865161" cy="646331"/>
          </a:xfrm>
          <a:prstGeom prst="rect">
            <a:avLst/>
          </a:prstGeom>
          <a:noFill/>
        </p:spPr>
        <p:txBody>
          <a:bodyPr wrap="none" rtlCol="0">
            <a:spAutoFit/>
          </a:bodyPr>
          <a:lstStyle/>
          <a:p>
            <a:r>
              <a:rPr lang="tr-TR" dirty="0" smtClean="0"/>
              <a:t>Can </a:t>
            </a:r>
            <a:r>
              <a:rPr lang="tr-TR" dirty="0" err="1" smtClean="0"/>
              <a:t>solve</a:t>
            </a:r>
            <a:r>
              <a:rPr lang="tr-TR" dirty="0" smtClean="0"/>
              <a:t> </a:t>
            </a:r>
            <a:r>
              <a:rPr lang="tr-TR" dirty="0" err="1" smtClean="0"/>
              <a:t>for</a:t>
            </a:r>
            <a:r>
              <a:rPr lang="tr-TR" dirty="0" smtClean="0"/>
              <a:t> </a:t>
            </a:r>
            <a:r>
              <a:rPr lang="tr-TR" dirty="0" err="1" smtClean="0"/>
              <a:t>the</a:t>
            </a:r>
            <a:r>
              <a:rPr lang="tr-TR" dirty="0" smtClean="0"/>
              <a:t> </a:t>
            </a:r>
            <a:r>
              <a:rPr lang="tr-TR" dirty="0" err="1" smtClean="0"/>
              <a:t>constants</a:t>
            </a:r>
            <a:r>
              <a:rPr lang="tr-TR" dirty="0" smtClean="0"/>
              <a:t> in </a:t>
            </a:r>
            <a:r>
              <a:rPr lang="tr-TR" dirty="0" err="1" smtClean="0"/>
              <a:t>terms</a:t>
            </a:r>
            <a:endParaRPr lang="tr-TR" dirty="0"/>
          </a:p>
          <a:p>
            <a:r>
              <a:rPr lang="tr-TR" dirty="0"/>
              <a:t>o</a:t>
            </a:r>
            <a:r>
              <a:rPr lang="tr-TR" dirty="0" smtClean="0"/>
              <a:t>f </a:t>
            </a:r>
            <a:r>
              <a:rPr lang="tr-TR" dirty="0" err="1" smtClean="0"/>
              <a:t>x,y,z</a:t>
            </a:r>
            <a:r>
              <a:rPr lang="tr-TR" dirty="0" smtClean="0"/>
              <a:t>.</a:t>
            </a:r>
            <a:endParaRPr lang="tr-T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311C5158-8EA0-46D0-88EE-412F68B643EF}"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1536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CC2D7E83-E09E-42FA-AFED-AF736AD9DCDD}" type="slidenum">
              <a:rPr kumimoji="0" lang="en-US" altLang="zh-TW" sz="1200">
                <a:latin typeface="Garamond" panose="02020404030301010803" pitchFamily="18" charset="0"/>
              </a:rPr>
              <a:pPr>
                <a:spcBef>
                  <a:spcPct val="0"/>
                </a:spcBef>
                <a:buClrTx/>
                <a:buSzTx/>
                <a:buFontTx/>
                <a:buNone/>
              </a:pPr>
              <a:t>6</a:t>
            </a:fld>
            <a:endParaRPr kumimoji="0" lang="en-US" altLang="zh-TW" sz="1200">
              <a:latin typeface="Garamond" panose="02020404030301010803" pitchFamily="18" charset="0"/>
            </a:endParaRPr>
          </a:p>
        </p:txBody>
      </p:sp>
      <p:sp>
        <p:nvSpPr>
          <p:cNvPr id="15365" name="Rectangle 2"/>
          <p:cNvSpPr>
            <a:spLocks noGrp="1" noChangeArrowheads="1"/>
          </p:cNvSpPr>
          <p:nvPr>
            <p:ph type="title"/>
          </p:nvPr>
        </p:nvSpPr>
        <p:spPr/>
        <p:txBody>
          <a:bodyPr/>
          <a:lstStyle/>
          <a:p>
            <a:pPr eaLnBrk="1" hangingPunct="1"/>
            <a:r>
              <a:rPr lang="en-US" altLang="zh-TW" smtClean="0"/>
              <a:t>5-1 Example 1 (</a:t>
            </a:r>
            <a:r>
              <a:rPr lang="en-US" altLang="zh-TW" i="1" smtClean="0">
                <a:latin typeface="Times New Roman" panose="02020603050405020304" pitchFamily="18" charset="0"/>
              </a:rPr>
              <a:t>R</a:t>
            </a:r>
            <a:r>
              <a:rPr lang="en-US" altLang="zh-TW" i="1" baseline="30000" smtClean="0">
                <a:latin typeface="Times New Roman" panose="02020603050405020304" pitchFamily="18" charset="0"/>
              </a:rPr>
              <a:t>n</a:t>
            </a:r>
            <a:r>
              <a:rPr lang="en-US" altLang="zh-TW" smtClean="0"/>
              <a:t> Is a Vector Space)</a:t>
            </a:r>
          </a:p>
        </p:txBody>
      </p:sp>
      <p:sp>
        <p:nvSpPr>
          <p:cNvPr id="15366" name="Rectangle 3"/>
          <p:cNvSpPr>
            <a:spLocks noGrp="1" noChangeArrowheads="1"/>
          </p:cNvSpPr>
          <p:nvPr>
            <p:ph type="body" idx="1"/>
          </p:nvPr>
        </p:nvSpPr>
        <p:spPr/>
        <p:txBody>
          <a:bodyPr/>
          <a:lstStyle/>
          <a:p>
            <a:pPr eaLnBrk="1" hangingPunct="1"/>
            <a:r>
              <a:rPr lang="en-US" altLang="zh-TW" smtClean="0"/>
              <a:t>The set</a:t>
            </a:r>
            <a:r>
              <a:rPr lang="en-US" altLang="zh-TW" i="1" smtClean="0"/>
              <a:t> V</a:t>
            </a:r>
            <a:r>
              <a:rPr lang="en-US" altLang="zh-TW" smtClean="0"/>
              <a:t> = </a:t>
            </a:r>
            <a:r>
              <a:rPr lang="en-US" altLang="zh-TW" i="1" smtClean="0"/>
              <a:t>R</a:t>
            </a:r>
            <a:r>
              <a:rPr lang="en-US" altLang="zh-TW" i="1" baseline="30000" smtClean="0"/>
              <a:t>n</a:t>
            </a:r>
            <a:r>
              <a:rPr lang="en-US" altLang="zh-TW" smtClean="0"/>
              <a:t> with the standard operations of addition and scalar multiplication is a vector space. </a:t>
            </a:r>
          </a:p>
          <a:p>
            <a:pPr eaLnBrk="1" hangingPunct="1"/>
            <a:endParaRPr lang="en-US" altLang="zh-TW" smtClean="0"/>
          </a:p>
          <a:p>
            <a:pPr eaLnBrk="1" hangingPunct="1"/>
            <a:r>
              <a:rPr lang="en-US" altLang="zh-TW" smtClean="0"/>
              <a:t>Axioms 1 and 6 follow from the definitions of the standard operations on </a:t>
            </a:r>
            <a:r>
              <a:rPr lang="en-US" altLang="zh-TW" i="1" smtClean="0"/>
              <a:t>R</a:t>
            </a:r>
            <a:r>
              <a:rPr lang="en-US" altLang="zh-TW" i="1" baseline="30000" smtClean="0"/>
              <a:t>n</a:t>
            </a:r>
            <a:r>
              <a:rPr lang="en-US" altLang="zh-TW" smtClean="0"/>
              <a:t>; the remaining axioms follow from Theorem 4.1.1.</a:t>
            </a:r>
          </a:p>
          <a:p>
            <a:pPr eaLnBrk="1" hangingPunct="1"/>
            <a:endParaRPr lang="en-US" altLang="zh-TW" smtClean="0"/>
          </a:p>
          <a:p>
            <a:pPr eaLnBrk="1" hangingPunct="1"/>
            <a:r>
              <a:rPr lang="en-US" altLang="zh-TW" smtClean="0"/>
              <a:t>The three most important special cases of </a:t>
            </a:r>
            <a:r>
              <a:rPr lang="en-US" altLang="zh-TW" i="1" smtClean="0"/>
              <a:t>R</a:t>
            </a:r>
            <a:r>
              <a:rPr lang="en-US" altLang="zh-TW" i="1" baseline="30000" smtClean="0"/>
              <a:t>n</a:t>
            </a:r>
            <a:r>
              <a:rPr lang="en-US" altLang="zh-TW" smtClean="0"/>
              <a:t> are </a:t>
            </a:r>
            <a:r>
              <a:rPr lang="en-US" altLang="zh-TW" i="1" smtClean="0"/>
              <a:t>R</a:t>
            </a:r>
            <a:r>
              <a:rPr lang="en-US" altLang="zh-TW" smtClean="0"/>
              <a:t> (the real numbers), </a:t>
            </a:r>
            <a:r>
              <a:rPr lang="en-US" altLang="zh-TW" i="1" smtClean="0"/>
              <a:t>R</a:t>
            </a:r>
            <a:r>
              <a:rPr lang="en-US" altLang="zh-TW" baseline="30000" smtClean="0"/>
              <a:t>2</a:t>
            </a:r>
            <a:r>
              <a:rPr lang="en-US" altLang="zh-TW" smtClean="0"/>
              <a:t> (the vectors in the plane), and </a:t>
            </a:r>
            <a:r>
              <a:rPr lang="en-US" altLang="zh-TW" i="1" smtClean="0"/>
              <a:t>R</a:t>
            </a:r>
            <a:r>
              <a:rPr lang="en-US" altLang="zh-TW" baseline="30000" smtClean="0"/>
              <a:t>3</a:t>
            </a:r>
            <a:r>
              <a:rPr lang="en-US" altLang="zh-TW" smtClean="0"/>
              <a:t> (the vectors in 3-space).</a:t>
            </a:r>
            <a:endParaRPr lang="zh-TW" alt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Example</a:t>
            </a:r>
            <a:r>
              <a:rPr lang="tr-TR" dirty="0" smtClean="0"/>
              <a:t> 3 </a:t>
            </a:r>
            <a:r>
              <a:rPr lang="tr-TR" dirty="0" err="1" smtClean="0"/>
              <a:t>cont</a:t>
            </a:r>
            <a:r>
              <a:rPr lang="tr-TR" dirty="0" smtClean="0"/>
              <a:t>.</a:t>
            </a:r>
            <a:endParaRPr lang="tr-T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1"/>
                <a:r>
                  <a:rPr lang="tr-TR" dirty="0" smtClean="0"/>
                  <a:t>The </a:t>
                </a:r>
                <a:r>
                  <a:rPr lang="tr-TR" dirty="0" err="1" smtClean="0"/>
                  <a:t>vectors</a:t>
                </a:r>
                <a:r>
                  <a:rPr lang="tr-TR" dirty="0" smtClean="0"/>
                  <a:t> in </a:t>
                </a:r>
                <a:r>
                  <a:rPr lang="tr-TR" dirty="0" err="1" smtClean="0"/>
                  <a:t>the</a:t>
                </a:r>
                <a:r>
                  <a:rPr lang="tr-TR" dirty="0" smtClean="0"/>
                  <a:t> set </a:t>
                </a:r>
                <a:r>
                  <a:rPr lang="tr-TR" dirty="0" err="1" smtClean="0"/>
                  <a:t>are</a:t>
                </a:r>
                <a:r>
                  <a:rPr lang="tr-TR" dirty="0" smtClean="0"/>
                  <a:t> </a:t>
                </a:r>
                <a:r>
                  <a:rPr lang="tr-TR" dirty="0" err="1" smtClean="0"/>
                  <a:t>independent</a:t>
                </a:r>
                <a:r>
                  <a:rPr lang="tr-TR" dirty="0" smtClean="0"/>
                  <a:t>. </a:t>
                </a:r>
                <a:r>
                  <a:rPr lang="tr-TR" dirty="0" err="1" smtClean="0"/>
                  <a:t>Similarly</a:t>
                </a:r>
                <a:endParaRPr lang="tr-TR" dirty="0" smtClean="0"/>
              </a:p>
              <a:p>
                <a:pPr marL="344487" lvl="1" indent="0">
                  <a:buNone/>
                </a:pPr>
                <a:endParaRPr lang="tr-TR" dirty="0"/>
              </a:p>
              <a:p>
                <a:pPr marL="344487" lvl="1" indent="0">
                  <a:buNone/>
                </a:pPr>
                <a:endParaRPr lang="tr-TR" dirty="0" smtClean="0"/>
              </a:p>
              <a:p>
                <a:pPr marL="344487" lvl="1" indent="0">
                  <a:buNone/>
                </a:pPr>
                <a:endParaRPr lang="tr-TR" dirty="0"/>
              </a:p>
              <a:p>
                <a:pPr marL="344487" lvl="1" indent="0">
                  <a:buNone/>
                </a:pPr>
                <a:endParaRPr lang="tr-TR" dirty="0" smtClean="0"/>
              </a:p>
              <a:p>
                <a:pPr marL="344487" lvl="1" indent="0">
                  <a:buNone/>
                </a:pPr>
                <a:r>
                  <a:rPr lang="tr-TR" dirty="0" smtClean="0"/>
                  <a:t>is </a:t>
                </a:r>
                <a:r>
                  <a:rPr lang="tr-TR" dirty="0" err="1" smtClean="0"/>
                  <a:t>satisfied</a:t>
                </a:r>
                <a:r>
                  <a:rPr lang="tr-TR" dirty="0" smtClean="0"/>
                  <a:t> </a:t>
                </a:r>
                <a:r>
                  <a:rPr lang="tr-TR" dirty="0" err="1" smtClean="0"/>
                  <a:t>by</a:t>
                </a:r>
                <a:r>
                  <a:rPr lang="tr-TR" dirty="0" smtClean="0"/>
                  <a:t> </a:t>
                </a:r>
                <a:r>
                  <a:rPr lang="tr-TR" dirty="0" err="1" smtClean="0"/>
                  <a:t>nontrivial</a:t>
                </a:r>
                <a:r>
                  <a:rPr lang="tr-TR" dirty="0" smtClean="0"/>
                  <a:t> </a:t>
                </a:r>
                <a14:m>
                  <m:oMath xmlns:m="http://schemas.openxmlformats.org/officeDocument/2006/math">
                    <m:sSub>
                      <m:sSubPr>
                        <m:ctrlPr>
                          <a:rPr lang="tr-TR" altLang="zh-TW" i="1">
                            <a:latin typeface="Cambria Math" panose="02040503050406030204" pitchFamily="18" charset="0"/>
                          </a:rPr>
                        </m:ctrlPr>
                      </m:sSubPr>
                      <m:e>
                        <m:r>
                          <a:rPr lang="tr-TR" altLang="zh-TW" i="1">
                            <a:latin typeface="Cambria Math" panose="02040503050406030204" pitchFamily="18" charset="0"/>
                          </a:rPr>
                          <m:t>𝑘</m:t>
                        </m:r>
                      </m:e>
                      <m:sub>
                        <m:r>
                          <a:rPr lang="tr-TR" altLang="zh-TW" b="0" i="1" smtClean="0">
                            <a:latin typeface="Cambria Math" panose="02040503050406030204" pitchFamily="18" charset="0"/>
                          </a:rPr>
                          <m:t>𝑖</m:t>
                        </m:r>
                      </m:sub>
                    </m:sSub>
                  </m:oMath>
                </a14:m>
                <a:r>
                  <a:rPr lang="tr-TR" dirty="0" smtClean="0"/>
                  <a:t> (</a:t>
                </a:r>
                <a:r>
                  <a:rPr lang="tr-TR" dirty="0" err="1" smtClean="0"/>
                  <a:t>all</a:t>
                </a:r>
                <a:r>
                  <a:rPr lang="tr-TR" dirty="0" smtClean="0"/>
                  <a:t> </a:t>
                </a:r>
                <a:r>
                  <a:rPr lang="tr-TR" dirty="0" err="1" smtClean="0"/>
                  <a:t>necessarily</a:t>
                </a:r>
                <a:r>
                  <a:rPr lang="tr-TR" dirty="0" smtClean="0"/>
                  <a:t> </a:t>
                </a:r>
                <a:r>
                  <a:rPr lang="tr-TR" dirty="0" err="1" smtClean="0"/>
                  <a:t>zero</a:t>
                </a:r>
                <a:r>
                  <a:rPr lang="tr-TR" dirty="0" smtClean="0"/>
                  <a:t>). </a:t>
                </a:r>
                <a:r>
                  <a:rPr lang="tr-TR" dirty="0" err="1" smtClean="0"/>
                  <a:t>To</a:t>
                </a:r>
                <a:r>
                  <a:rPr lang="tr-TR" dirty="0" smtClean="0"/>
                  <a:t> </a:t>
                </a:r>
                <a:r>
                  <a:rPr lang="tr-TR" dirty="0" err="1" smtClean="0"/>
                  <a:t>see</a:t>
                </a:r>
                <a:r>
                  <a:rPr lang="tr-TR" dirty="0" smtClean="0"/>
                  <a:t> </a:t>
                </a:r>
                <a:r>
                  <a:rPr lang="tr-TR" dirty="0" err="1" smtClean="0"/>
                  <a:t>this</a:t>
                </a:r>
                <a:r>
                  <a:rPr lang="tr-TR" dirty="0" smtClean="0"/>
                  <a:t> </a:t>
                </a:r>
                <a:r>
                  <a:rPr lang="tr-TR" dirty="0" err="1" smtClean="0"/>
                  <a:t>note</a:t>
                </a:r>
                <a:r>
                  <a:rPr lang="tr-TR" dirty="0" smtClean="0"/>
                  <a:t> </a:t>
                </a:r>
                <a:r>
                  <a:rPr lang="tr-TR" dirty="0" err="1" smtClean="0"/>
                  <a:t>that</a:t>
                </a:r>
                <a:r>
                  <a:rPr lang="tr-TR" dirty="0" smtClean="0"/>
                  <a:t> </a:t>
                </a:r>
                <a:r>
                  <a:rPr lang="tr-TR" dirty="0" err="1" smtClean="0"/>
                  <a:t>the</a:t>
                </a:r>
                <a:r>
                  <a:rPr lang="tr-TR" dirty="0" smtClean="0"/>
                  <a:t> </a:t>
                </a:r>
                <a:r>
                  <a:rPr lang="tr-TR" dirty="0" err="1" smtClean="0"/>
                  <a:t>previous</a:t>
                </a:r>
                <a:r>
                  <a:rPr lang="tr-TR" dirty="0" smtClean="0"/>
                  <a:t> general </a:t>
                </a:r>
                <a:r>
                  <a:rPr lang="tr-TR" dirty="0" err="1" smtClean="0"/>
                  <a:t>system</a:t>
                </a:r>
                <a:r>
                  <a:rPr lang="tr-TR" dirty="0" smtClean="0"/>
                  <a:t> </a:t>
                </a:r>
                <a:r>
                  <a:rPr lang="tr-TR" dirty="0" err="1" smtClean="0"/>
                  <a:t>gives</a:t>
                </a:r>
                <a:r>
                  <a:rPr lang="tr-TR" dirty="0" smtClean="0"/>
                  <a:t> us</a:t>
                </a:r>
                <a:endParaRPr lang="tr-T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942"/>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pPr>
              <a:defRPr/>
            </a:pPr>
            <a:fld id="{9E3B4006-0D0F-4C4D-9D1D-3FDC578C6677}" type="datetime1">
              <a:rPr lang="zh-TW" altLang="en-US" smtClean="0"/>
              <a:pPr>
                <a:defRPr/>
              </a:pPr>
              <a:t>2021/11/16</a:t>
            </a:fld>
            <a:endParaRPr lang="en-US" altLang="zh-TW"/>
          </a:p>
        </p:txBody>
      </p:sp>
      <p:sp>
        <p:nvSpPr>
          <p:cNvPr id="5" name="Footer Placeholder 4"/>
          <p:cNvSpPr>
            <a:spLocks noGrp="1"/>
          </p:cNvSpPr>
          <p:nvPr>
            <p:ph type="ftr" sz="quarter" idx="11"/>
          </p:nvPr>
        </p:nvSpPr>
        <p:spPr/>
        <p:txBody>
          <a:bodyPr/>
          <a:lstStyle/>
          <a:p>
            <a:pPr>
              <a:defRPr/>
            </a:pPr>
            <a:r>
              <a:rPr lang="en-US" altLang="zh-TW" smtClean="0"/>
              <a:t>Elementary Linear Algebra</a:t>
            </a:r>
            <a:endParaRPr lang="en-US" altLang="zh-TW"/>
          </a:p>
        </p:txBody>
      </p:sp>
      <p:sp>
        <p:nvSpPr>
          <p:cNvPr id="6" name="Slide Number Placeholder 5"/>
          <p:cNvSpPr>
            <a:spLocks noGrp="1"/>
          </p:cNvSpPr>
          <p:nvPr>
            <p:ph type="sldNum" sz="quarter" idx="12"/>
          </p:nvPr>
        </p:nvSpPr>
        <p:spPr/>
        <p:txBody>
          <a:bodyPr/>
          <a:lstStyle/>
          <a:p>
            <a:pPr>
              <a:defRPr/>
            </a:pPr>
            <a:fld id="{DC3B12E2-76CA-480B-8DE6-377A8982996D}" type="slidenum">
              <a:rPr lang="en-US" altLang="zh-TW" smtClean="0"/>
              <a:pPr>
                <a:defRPr/>
              </a:pPr>
              <a:t>60</a:t>
            </a:fld>
            <a:endParaRPr lang="en-US" altLang="zh-TW"/>
          </a:p>
        </p:txBody>
      </p:sp>
      <mc:AlternateContent xmlns:mc="http://schemas.openxmlformats.org/markup-compatibility/2006" xmlns:a14="http://schemas.microsoft.com/office/drawing/2010/main">
        <mc:Choice Requires="a14">
          <p:sp>
            <p:nvSpPr>
              <p:cNvPr id="7" name="Rectangle 6"/>
              <p:cNvSpPr/>
              <p:nvPr/>
            </p:nvSpPr>
            <p:spPr>
              <a:xfrm>
                <a:off x="2514600" y="2362200"/>
                <a:ext cx="2283510" cy="9727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i="1" smtClean="0">
                              <a:latin typeface="Cambria Math" panose="02040503050406030204" pitchFamily="18" charset="0"/>
                            </a:rPr>
                          </m:ctrlPr>
                        </m:dPr>
                        <m:e>
                          <m:eqArr>
                            <m:eqArrPr>
                              <m:ctrlPr>
                                <a:rPr lang="tr-TR" altLang="zh-TW" i="1">
                                  <a:latin typeface="Cambria Math" panose="02040503050406030204" pitchFamily="18" charset="0"/>
                                </a:rPr>
                              </m:ctrlPr>
                            </m:eqArrPr>
                            <m:e>
                              <m:r>
                                <a:rPr lang="tr-TR" altLang="zh-TW" i="1">
                                  <a:latin typeface="Cambria Math" panose="02040503050406030204" pitchFamily="18" charset="0"/>
                                </a:rPr>
                                <m:t>1   2   3</m:t>
                              </m:r>
                            </m:e>
                            <m:e>
                              <m:r>
                                <a:rPr lang="tr-TR" altLang="zh-TW" i="1">
                                  <a:latin typeface="Cambria Math" panose="02040503050406030204" pitchFamily="18" charset="0"/>
                                </a:rPr>
                                <m:t>2   9   3</m:t>
                              </m:r>
                            </m:e>
                            <m:e>
                              <m:r>
                                <a:rPr lang="tr-TR" altLang="zh-TW" i="1">
                                  <a:latin typeface="Cambria Math" panose="02040503050406030204" pitchFamily="18" charset="0"/>
                                </a:rPr>
                                <m:t>1   0   4</m:t>
                              </m:r>
                            </m:e>
                          </m:eqArr>
                        </m:e>
                      </m:d>
                      <m:d>
                        <m:dPr>
                          <m:begChr m:val="["/>
                          <m:endChr m:val="]"/>
                          <m:ctrlPr>
                            <a:rPr lang="en-US" altLang="zh-TW" i="1">
                              <a:latin typeface="Cambria Math" panose="02040503050406030204" pitchFamily="18" charset="0"/>
                            </a:rPr>
                          </m:ctrlPr>
                        </m:dPr>
                        <m:e>
                          <m:eqArr>
                            <m:eqArrPr>
                              <m:ctrlPr>
                                <a:rPr lang="tr-TR" altLang="zh-TW" i="1">
                                  <a:latin typeface="Cambria Math" panose="02040503050406030204" pitchFamily="18" charset="0"/>
                                </a:rPr>
                              </m:ctrlPr>
                            </m:eqArrPr>
                            <m:e>
                              <m:sSub>
                                <m:sSubPr>
                                  <m:ctrlPr>
                                    <a:rPr lang="tr-TR" altLang="zh-TW" i="1">
                                      <a:latin typeface="Cambria Math" panose="02040503050406030204" pitchFamily="18" charset="0"/>
                                    </a:rPr>
                                  </m:ctrlPr>
                                </m:sSubPr>
                                <m:e>
                                  <m:r>
                                    <a:rPr lang="tr-TR" altLang="zh-TW" i="1">
                                      <a:latin typeface="Cambria Math" panose="02040503050406030204" pitchFamily="18" charset="0"/>
                                    </a:rPr>
                                    <m:t>𝑘</m:t>
                                  </m:r>
                                </m:e>
                                <m:sub>
                                  <m:r>
                                    <a:rPr lang="tr-TR" altLang="zh-TW" i="1">
                                      <a:latin typeface="Cambria Math" panose="02040503050406030204" pitchFamily="18" charset="0"/>
                                    </a:rPr>
                                    <m:t>1</m:t>
                                  </m:r>
                                </m:sub>
                              </m:sSub>
                            </m:e>
                            <m:e>
                              <m:sSub>
                                <m:sSubPr>
                                  <m:ctrlPr>
                                    <a:rPr lang="tr-TR" altLang="zh-TW" i="1">
                                      <a:latin typeface="Cambria Math" panose="02040503050406030204" pitchFamily="18" charset="0"/>
                                    </a:rPr>
                                  </m:ctrlPr>
                                </m:sSubPr>
                                <m:e>
                                  <m:r>
                                    <a:rPr lang="tr-TR" altLang="zh-TW" i="1">
                                      <a:latin typeface="Cambria Math" panose="02040503050406030204" pitchFamily="18" charset="0"/>
                                    </a:rPr>
                                    <m:t>𝑘</m:t>
                                  </m:r>
                                </m:e>
                                <m:sub>
                                  <m:r>
                                    <a:rPr lang="tr-TR" altLang="zh-TW" i="1">
                                      <a:latin typeface="Cambria Math" panose="02040503050406030204" pitchFamily="18" charset="0"/>
                                    </a:rPr>
                                    <m:t>2</m:t>
                                  </m:r>
                                </m:sub>
                              </m:sSub>
                            </m:e>
                            <m:e>
                              <m:sSub>
                                <m:sSubPr>
                                  <m:ctrlPr>
                                    <a:rPr lang="tr-TR" altLang="zh-TW" i="1">
                                      <a:latin typeface="Cambria Math" panose="02040503050406030204" pitchFamily="18" charset="0"/>
                                    </a:rPr>
                                  </m:ctrlPr>
                                </m:sSubPr>
                                <m:e>
                                  <m:r>
                                    <a:rPr lang="tr-TR" altLang="zh-TW" i="1">
                                      <a:latin typeface="Cambria Math" panose="02040503050406030204" pitchFamily="18" charset="0"/>
                                    </a:rPr>
                                    <m:t>𝑘</m:t>
                                  </m:r>
                                </m:e>
                                <m:sub>
                                  <m:r>
                                    <a:rPr lang="tr-TR" altLang="zh-TW" i="1">
                                      <a:latin typeface="Cambria Math" panose="02040503050406030204" pitchFamily="18" charset="0"/>
                                    </a:rPr>
                                    <m:t>3</m:t>
                                  </m:r>
                                </m:sub>
                              </m:sSub>
                            </m:e>
                          </m:eqArr>
                        </m:e>
                      </m:d>
                      <m:r>
                        <a:rPr lang="tr-TR" altLang="zh-TW" i="1">
                          <a:latin typeface="Cambria Math" panose="02040503050406030204" pitchFamily="18" charset="0"/>
                        </a:rPr>
                        <m:t>=</m:t>
                      </m:r>
                      <m:d>
                        <m:dPr>
                          <m:begChr m:val="["/>
                          <m:endChr m:val="]"/>
                          <m:ctrlPr>
                            <a:rPr lang="tr-TR" altLang="zh-TW" i="1">
                              <a:latin typeface="Cambria Math" panose="02040503050406030204" pitchFamily="18" charset="0"/>
                            </a:rPr>
                          </m:ctrlPr>
                        </m:dPr>
                        <m:e>
                          <m:eqArr>
                            <m:eqArrPr>
                              <m:ctrlPr>
                                <a:rPr lang="tr-TR" altLang="zh-TW" i="1">
                                  <a:latin typeface="Cambria Math" panose="02040503050406030204" pitchFamily="18" charset="0"/>
                                </a:rPr>
                              </m:ctrlPr>
                            </m:eqArrPr>
                            <m:e>
                              <m:r>
                                <a:rPr lang="tr-TR" altLang="zh-TW" b="0" i="1" smtClean="0">
                                  <a:latin typeface="Cambria Math" panose="02040503050406030204" pitchFamily="18" charset="0"/>
                                </a:rPr>
                                <m:t>0</m:t>
                              </m:r>
                            </m:e>
                            <m:e>
                              <m:r>
                                <a:rPr lang="tr-TR" altLang="zh-TW" b="0" i="1" smtClean="0">
                                  <a:latin typeface="Cambria Math" panose="02040503050406030204" pitchFamily="18" charset="0"/>
                                </a:rPr>
                                <m:t>0</m:t>
                              </m:r>
                            </m:e>
                            <m:e>
                              <m:r>
                                <a:rPr lang="tr-TR" altLang="zh-TW" b="0" i="1" smtClean="0">
                                  <a:latin typeface="Cambria Math" panose="02040503050406030204" pitchFamily="18" charset="0"/>
                                </a:rPr>
                                <m:t>0</m:t>
                              </m:r>
                            </m:e>
                          </m:eqArr>
                        </m:e>
                      </m:d>
                    </m:oMath>
                  </m:oMathPara>
                </a14:m>
                <a:endParaRPr lang="tr-TR" dirty="0"/>
              </a:p>
            </p:txBody>
          </p:sp>
        </mc:Choice>
        <mc:Fallback xmlns="">
          <p:sp>
            <p:nvSpPr>
              <p:cNvPr id="7" name="Rectangle 6"/>
              <p:cNvSpPr>
                <a:spLocks noRot="1" noChangeAspect="1" noMove="1" noResize="1" noEditPoints="1" noAdjustHandles="1" noChangeArrowheads="1" noChangeShapeType="1" noTextEdit="1"/>
              </p:cNvSpPr>
              <p:nvPr/>
            </p:nvSpPr>
            <p:spPr>
              <a:xfrm>
                <a:off x="2514600" y="2362200"/>
                <a:ext cx="2283510" cy="972702"/>
              </a:xfrm>
              <a:prstGeom prst="rect">
                <a:avLst/>
              </a:prstGeom>
              <a:blipFill>
                <a:blip r:embed="rId3"/>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676400" y="4495800"/>
                <a:ext cx="1925334" cy="8320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i="1" smtClean="0">
                              <a:solidFill>
                                <a:srgbClr val="000000"/>
                              </a:solidFill>
                              <a:latin typeface="Cambria Math" panose="02040503050406030204" pitchFamily="18" charset="0"/>
                            </a:rPr>
                          </m:ctrlPr>
                        </m:dPr>
                        <m:e>
                          <m:eqArr>
                            <m:eqArrPr>
                              <m:ctrlPr>
                                <a:rPr lang="tr-TR" altLang="zh-TW" i="1">
                                  <a:solidFill>
                                    <a:srgbClr val="000000"/>
                                  </a:solidFill>
                                  <a:latin typeface="Cambria Math" panose="02040503050406030204" pitchFamily="18" charset="0"/>
                                </a:rPr>
                              </m:ctrlPr>
                            </m:eqArrPr>
                            <m:e>
                              <m:r>
                                <a:rPr lang="tr-TR" altLang="zh-TW" i="1">
                                  <a:solidFill>
                                    <a:srgbClr val="000000"/>
                                  </a:solidFill>
                                  <a:latin typeface="Cambria Math" panose="02040503050406030204" pitchFamily="18" charset="0"/>
                                </a:rPr>
                                <m:t>1     2      3</m:t>
                              </m:r>
                            </m:e>
                            <m:e>
                              <m:r>
                                <a:rPr lang="tr-TR" altLang="zh-TW" i="1">
                                  <a:solidFill>
                                    <a:srgbClr val="000000"/>
                                  </a:solidFill>
                                  <a:latin typeface="Cambria Math" panose="02040503050406030204" pitchFamily="18" charset="0"/>
                                </a:rPr>
                                <m:t>0     </m:t>
                              </m:r>
                              <m:r>
                                <a:rPr lang="tr-TR" altLang="zh-TW" b="0" i="1" smtClean="0">
                                  <a:solidFill>
                                    <a:srgbClr val="000000"/>
                                  </a:solidFill>
                                  <a:latin typeface="Cambria Math" panose="02040503050406030204" pitchFamily="18" charset="0"/>
                                </a:rPr>
                                <m:t>1</m:t>
                              </m:r>
                              <m:r>
                                <a:rPr lang="tr-TR" altLang="zh-TW" i="1">
                                  <a:solidFill>
                                    <a:srgbClr val="000000"/>
                                  </a:solidFill>
                                  <a:latin typeface="Cambria Math" panose="02040503050406030204" pitchFamily="18" charset="0"/>
                                </a:rPr>
                                <m:t> −3</m:t>
                              </m:r>
                              <m:r>
                                <a:rPr lang="tr-TR" altLang="zh-TW" b="0" i="1" smtClean="0">
                                  <a:solidFill>
                                    <a:srgbClr val="000000"/>
                                  </a:solidFill>
                                  <a:latin typeface="Cambria Math" panose="02040503050406030204" pitchFamily="18" charset="0"/>
                                </a:rPr>
                                <m:t>/5</m:t>
                              </m:r>
                            </m:e>
                            <m:e>
                              <m:r>
                                <a:rPr lang="tr-TR" altLang="zh-TW" i="1">
                                  <a:solidFill>
                                    <a:srgbClr val="000000"/>
                                  </a:solidFill>
                                  <a:latin typeface="Cambria Math" panose="02040503050406030204" pitchFamily="18" charset="0"/>
                                </a:rPr>
                                <m:t>0   </m:t>
                              </m:r>
                              <m:r>
                                <a:rPr lang="tr-TR" altLang="zh-TW" b="0" i="1" smtClean="0">
                                  <a:solidFill>
                                    <a:srgbClr val="000000"/>
                                  </a:solidFill>
                                  <a:latin typeface="Cambria Math" panose="02040503050406030204" pitchFamily="18" charset="0"/>
                                </a:rPr>
                                <m:t>0</m:t>
                              </m:r>
                              <m:r>
                                <a:rPr lang="tr-TR" altLang="zh-TW" i="1">
                                  <a:solidFill>
                                    <a:srgbClr val="000000"/>
                                  </a:solidFill>
                                  <a:latin typeface="Cambria Math" panose="02040503050406030204" pitchFamily="18" charset="0"/>
                                </a:rPr>
                                <m:t>    </m:t>
                              </m:r>
                              <m:r>
                                <a:rPr lang="tr-TR" altLang="zh-TW" b="0" i="1" smtClean="0">
                                  <a:solidFill>
                                    <a:srgbClr val="000000"/>
                                  </a:solidFill>
                                  <a:latin typeface="Cambria Math" panose="02040503050406030204" pitchFamily="18" charset="0"/>
                                </a:rPr>
                                <m:t>1</m:t>
                              </m:r>
                            </m:e>
                          </m:eqArr>
                          <m:r>
                            <a:rPr lang="tr-TR" altLang="zh-TW" i="1">
                              <a:solidFill>
                                <a:srgbClr val="000000"/>
                              </a:solidFill>
                              <a:latin typeface="Cambria Math" panose="02040503050406030204" pitchFamily="18" charset="0"/>
                            </a:rPr>
                            <m:t>   </m:t>
                          </m:r>
                          <m:eqArr>
                            <m:eqArrPr>
                              <m:ctrlPr>
                                <a:rPr lang="tr-TR" altLang="zh-TW" i="1">
                                  <a:solidFill>
                                    <a:srgbClr val="000000"/>
                                  </a:solidFill>
                                  <a:latin typeface="Cambria Math" panose="02040503050406030204" pitchFamily="18" charset="0"/>
                                </a:rPr>
                              </m:ctrlPr>
                            </m:eqArrPr>
                            <m:e>
                              <m:r>
                                <a:rPr lang="tr-TR" altLang="zh-TW" b="0" i="1" smtClean="0">
                                  <a:solidFill>
                                    <a:srgbClr val="000000"/>
                                  </a:solidFill>
                                  <a:latin typeface="Cambria Math" panose="02040503050406030204" pitchFamily="18" charset="0"/>
                                </a:rPr>
                                <m:t>0</m:t>
                              </m:r>
                            </m:e>
                            <m:e>
                              <m:r>
                                <a:rPr lang="tr-TR" altLang="zh-TW" b="0" i="1" smtClean="0">
                                  <a:solidFill>
                                    <a:srgbClr val="000000"/>
                                  </a:solidFill>
                                  <a:latin typeface="Cambria Math" panose="02040503050406030204" pitchFamily="18" charset="0"/>
                                </a:rPr>
                                <m:t>0</m:t>
                              </m:r>
                            </m:e>
                            <m:e>
                              <m:r>
                                <a:rPr lang="tr-TR" altLang="zh-TW" b="0" i="1" smtClean="0">
                                  <a:solidFill>
                                    <a:srgbClr val="000000"/>
                                  </a:solidFill>
                                  <a:latin typeface="Cambria Math" panose="02040503050406030204" pitchFamily="18" charset="0"/>
                                </a:rPr>
                                <m:t>0</m:t>
                              </m:r>
                            </m:e>
                          </m:eqArr>
                        </m:e>
                      </m:d>
                    </m:oMath>
                  </m:oMathPara>
                </a14:m>
                <a:endParaRPr lang="tr-TR" dirty="0"/>
              </a:p>
            </p:txBody>
          </p:sp>
        </mc:Choice>
        <mc:Fallback xmlns="">
          <p:sp>
            <p:nvSpPr>
              <p:cNvPr id="8" name="Rectangle 7"/>
              <p:cNvSpPr>
                <a:spLocks noRot="1" noChangeAspect="1" noMove="1" noResize="1" noEditPoints="1" noAdjustHandles="1" noChangeArrowheads="1" noChangeShapeType="1" noTextEdit="1"/>
              </p:cNvSpPr>
              <p:nvPr/>
            </p:nvSpPr>
            <p:spPr>
              <a:xfrm>
                <a:off x="1676400" y="4495800"/>
                <a:ext cx="1925334" cy="832023"/>
              </a:xfrm>
              <a:prstGeom prst="rect">
                <a:avLst/>
              </a:prstGeom>
              <a:blipFill>
                <a:blip r:embed="rId4"/>
                <a:stretch>
                  <a:fillRect/>
                </a:stretch>
              </a:blipFill>
            </p:spPr>
            <p:txBody>
              <a:bodyPr/>
              <a:lstStyle/>
              <a:p>
                <a:r>
                  <a:rPr lang="tr-TR">
                    <a:noFill/>
                  </a:rPr>
                  <a:t> </a:t>
                </a:r>
              </a:p>
            </p:txBody>
          </p:sp>
        </mc:Fallback>
      </mc:AlternateContent>
      <p:cxnSp>
        <p:nvCxnSpPr>
          <p:cNvPr id="9" name="Straight Connector 8"/>
          <p:cNvCxnSpPr/>
          <p:nvPr/>
        </p:nvCxnSpPr>
        <p:spPr>
          <a:xfrm>
            <a:off x="3124200" y="4412845"/>
            <a:ext cx="0" cy="9144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232914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BA989FEF-12D0-4625-BE36-BE62810A3730}"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11981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054D3F7A-57CE-4ECA-8DA3-70F4236210D3}" type="slidenum">
              <a:rPr kumimoji="0" lang="en-US" altLang="zh-TW" sz="1200">
                <a:latin typeface="Garamond" panose="02020404030301010803" pitchFamily="18" charset="0"/>
              </a:rPr>
              <a:pPr>
                <a:spcBef>
                  <a:spcPct val="0"/>
                </a:spcBef>
                <a:buClrTx/>
                <a:buSzTx/>
                <a:buFontTx/>
                <a:buNone/>
              </a:pPr>
              <a:t>61</a:t>
            </a:fld>
            <a:endParaRPr kumimoji="0" lang="en-US" altLang="zh-TW" sz="1200">
              <a:latin typeface="Garamond" panose="02020404030301010803" pitchFamily="18" charset="0"/>
            </a:endParaRPr>
          </a:p>
        </p:txBody>
      </p:sp>
      <p:sp>
        <p:nvSpPr>
          <p:cNvPr id="119813" name="Rectangle 2"/>
          <p:cNvSpPr>
            <a:spLocks noGrp="1" noChangeArrowheads="1"/>
          </p:cNvSpPr>
          <p:nvPr>
            <p:ph type="title"/>
          </p:nvPr>
        </p:nvSpPr>
        <p:spPr/>
        <p:txBody>
          <a:bodyPr/>
          <a:lstStyle/>
          <a:p>
            <a:pPr eaLnBrk="1" hangingPunct="1"/>
            <a:r>
              <a:rPr lang="en-US" altLang="zh-TW" sz="3800" smtClean="0"/>
              <a:t>5-4 Example 4</a:t>
            </a:r>
            <a:br>
              <a:rPr lang="en-US" altLang="zh-TW" sz="3800" smtClean="0"/>
            </a:br>
            <a:r>
              <a:rPr lang="en-US" altLang="zh-TW" sz="3800" smtClean="0"/>
              <a:t>(Representing a Vector Using Two Bases)</a:t>
            </a:r>
          </a:p>
        </p:txBody>
      </p:sp>
      <p:sp>
        <p:nvSpPr>
          <p:cNvPr id="119814" name="Rectangle 3"/>
          <p:cNvSpPr>
            <a:spLocks noGrp="1" noChangeArrowheads="1"/>
          </p:cNvSpPr>
          <p:nvPr>
            <p:ph type="body" idx="1"/>
          </p:nvPr>
        </p:nvSpPr>
        <p:spPr>
          <a:xfrm>
            <a:off x="228600" y="1676400"/>
            <a:ext cx="8686800" cy="4378325"/>
          </a:xfrm>
        </p:spPr>
        <p:txBody>
          <a:bodyPr/>
          <a:lstStyle/>
          <a:p>
            <a:pPr eaLnBrk="1" hangingPunct="1">
              <a:lnSpc>
                <a:spcPct val="90000"/>
              </a:lnSpc>
            </a:pPr>
            <a:r>
              <a:rPr lang="en-US" altLang="zh-TW" sz="2400" dirty="0" smtClean="0"/>
              <a:t>Let </a:t>
            </a:r>
            <a:r>
              <a:rPr lang="en-US" altLang="zh-TW" sz="2400" i="1" dirty="0" smtClean="0"/>
              <a:t>S</a:t>
            </a:r>
            <a:r>
              <a:rPr lang="en-US" altLang="zh-TW" sz="2400" dirty="0" smtClean="0"/>
              <a:t> = {</a:t>
            </a:r>
            <a:r>
              <a:rPr lang="en-US" altLang="zh-TW" sz="2400" b="1" dirty="0" smtClean="0"/>
              <a:t>v</a:t>
            </a:r>
            <a:r>
              <a:rPr lang="en-US" altLang="zh-TW" sz="2400" baseline="-25000" dirty="0" smtClean="0"/>
              <a:t>1</a:t>
            </a:r>
            <a:r>
              <a:rPr lang="en-US" altLang="zh-TW" sz="2400" dirty="0" smtClean="0"/>
              <a:t>, </a:t>
            </a:r>
            <a:r>
              <a:rPr lang="en-US" altLang="zh-TW" sz="2400" b="1" dirty="0" smtClean="0"/>
              <a:t>v</a:t>
            </a:r>
            <a:r>
              <a:rPr lang="en-US" altLang="zh-TW" sz="2400" baseline="-25000" dirty="0" smtClean="0"/>
              <a:t>2</a:t>
            </a:r>
            <a:r>
              <a:rPr lang="en-US" altLang="zh-TW" sz="2400" dirty="0" smtClean="0"/>
              <a:t>, </a:t>
            </a:r>
            <a:r>
              <a:rPr lang="en-US" altLang="zh-TW" sz="2400" b="1" dirty="0" smtClean="0"/>
              <a:t>v</a:t>
            </a:r>
            <a:r>
              <a:rPr lang="en-US" altLang="zh-TW" sz="2400" baseline="-25000" dirty="0" smtClean="0"/>
              <a:t>3</a:t>
            </a:r>
            <a:r>
              <a:rPr lang="en-US" altLang="zh-TW" sz="2400" dirty="0" smtClean="0"/>
              <a:t>} be the basis for </a:t>
            </a:r>
            <a:r>
              <a:rPr lang="en-US" altLang="zh-TW" sz="2400" i="1" dirty="0" smtClean="0"/>
              <a:t>R</a:t>
            </a:r>
            <a:r>
              <a:rPr lang="en-US" altLang="zh-TW" sz="2400" baseline="30000" dirty="0" smtClean="0"/>
              <a:t>3</a:t>
            </a:r>
            <a:r>
              <a:rPr lang="en-US" altLang="zh-TW" sz="2400" dirty="0" smtClean="0"/>
              <a:t> in the preceding example.</a:t>
            </a:r>
          </a:p>
          <a:p>
            <a:pPr lvl="1" eaLnBrk="1" hangingPunct="1">
              <a:lnSpc>
                <a:spcPct val="90000"/>
              </a:lnSpc>
            </a:pPr>
            <a:r>
              <a:rPr lang="en-US" altLang="zh-TW" sz="2400" dirty="0" smtClean="0"/>
              <a:t>Find the coordinate vector of </a:t>
            </a:r>
            <a:r>
              <a:rPr lang="en-US" altLang="zh-TW" sz="2400" b="1" dirty="0" smtClean="0"/>
              <a:t>v </a:t>
            </a:r>
            <a:r>
              <a:rPr lang="en-US" altLang="zh-TW" sz="2400" dirty="0" smtClean="0"/>
              <a:t>= (5, -1, 9) with respect to </a:t>
            </a:r>
            <a:r>
              <a:rPr lang="en-US" altLang="zh-TW" sz="2400" i="1" dirty="0" smtClean="0"/>
              <a:t>S</a:t>
            </a:r>
            <a:r>
              <a:rPr lang="en-US" altLang="zh-TW" sz="2400" dirty="0" smtClean="0"/>
              <a:t>.</a:t>
            </a:r>
          </a:p>
          <a:p>
            <a:pPr eaLnBrk="1" hangingPunct="1">
              <a:lnSpc>
                <a:spcPct val="90000"/>
              </a:lnSpc>
            </a:pPr>
            <a:endParaRPr lang="tr-TR" altLang="zh-TW" sz="2200" dirty="0" smtClean="0"/>
          </a:p>
          <a:p>
            <a:pPr eaLnBrk="1" hangingPunct="1">
              <a:lnSpc>
                <a:spcPct val="90000"/>
              </a:lnSpc>
            </a:pPr>
            <a:endParaRPr lang="tr-TR" altLang="zh-TW" sz="2200" dirty="0"/>
          </a:p>
          <a:p>
            <a:pPr marL="0" indent="0" eaLnBrk="1" hangingPunct="1">
              <a:lnSpc>
                <a:spcPct val="90000"/>
              </a:lnSpc>
              <a:buNone/>
            </a:pPr>
            <a:r>
              <a:rPr lang="tr-TR" altLang="zh-TW" sz="2200" dirty="0" smtClean="0"/>
              <a:t>       </a:t>
            </a:r>
            <a:r>
              <a:rPr lang="tr-TR" altLang="zh-TW" sz="2200" dirty="0" err="1" smtClean="0"/>
              <a:t>Again</a:t>
            </a:r>
            <a:r>
              <a:rPr lang="tr-TR" altLang="zh-TW" sz="2200" dirty="0" smtClean="0"/>
              <a:t> </a:t>
            </a:r>
            <a:r>
              <a:rPr lang="tr-TR" altLang="zh-TW" sz="2200" dirty="0" err="1" smtClean="0"/>
              <a:t>using</a:t>
            </a:r>
            <a:r>
              <a:rPr lang="tr-TR" altLang="zh-TW" sz="2200" dirty="0" smtClean="0"/>
              <a:t> </a:t>
            </a:r>
            <a:r>
              <a:rPr lang="tr-TR" altLang="zh-TW" sz="2200" dirty="0" err="1" smtClean="0"/>
              <a:t>the</a:t>
            </a:r>
            <a:r>
              <a:rPr lang="tr-TR" altLang="zh-TW" sz="2200" dirty="0" smtClean="0"/>
              <a:t> </a:t>
            </a:r>
            <a:r>
              <a:rPr lang="tr-TR" altLang="zh-TW" sz="2200" dirty="0" err="1" smtClean="0"/>
              <a:t>previous</a:t>
            </a:r>
            <a:r>
              <a:rPr lang="tr-TR" altLang="zh-TW" sz="2200" dirty="0" smtClean="0"/>
              <a:t> general </a:t>
            </a:r>
            <a:r>
              <a:rPr lang="tr-TR" altLang="zh-TW" sz="2200" dirty="0" err="1" smtClean="0"/>
              <a:t>result</a:t>
            </a:r>
            <a:r>
              <a:rPr lang="tr-TR" altLang="zh-TW" sz="2200" dirty="0" smtClean="0"/>
              <a:t>, </a:t>
            </a:r>
            <a:r>
              <a:rPr lang="tr-TR" altLang="zh-TW" sz="2200" dirty="0" err="1" smtClean="0"/>
              <a:t>we</a:t>
            </a:r>
            <a:r>
              <a:rPr lang="tr-TR" altLang="zh-TW" sz="2200" dirty="0" smtClean="0"/>
              <a:t> </a:t>
            </a:r>
            <a:r>
              <a:rPr lang="tr-TR" altLang="zh-TW" sz="2200" dirty="0" err="1" smtClean="0"/>
              <a:t>get</a:t>
            </a:r>
            <a:r>
              <a:rPr lang="tr-TR" altLang="zh-TW" sz="2200" dirty="0" smtClean="0"/>
              <a:t> </a:t>
            </a:r>
          </a:p>
          <a:p>
            <a:pPr marL="0" indent="0" eaLnBrk="1" hangingPunct="1">
              <a:lnSpc>
                <a:spcPct val="90000"/>
              </a:lnSpc>
              <a:buNone/>
            </a:pPr>
            <a:endParaRPr lang="tr-TR" altLang="zh-TW" sz="2200" dirty="0"/>
          </a:p>
          <a:p>
            <a:pPr marL="0" indent="0" eaLnBrk="1" hangingPunct="1">
              <a:lnSpc>
                <a:spcPct val="90000"/>
              </a:lnSpc>
              <a:buNone/>
            </a:pPr>
            <a:r>
              <a:rPr lang="tr-TR" altLang="zh-TW" sz="2200" dirty="0" smtClean="0"/>
              <a:t>						=&gt;</a:t>
            </a:r>
            <a:endParaRPr lang="en-US" altLang="zh-TW" sz="2200" dirty="0" smtClean="0"/>
          </a:p>
        </p:txBody>
      </p:sp>
      <mc:AlternateContent xmlns:mc="http://schemas.openxmlformats.org/markup-compatibility/2006" xmlns:a14="http://schemas.microsoft.com/office/drawing/2010/main">
        <mc:Choice Requires="a14">
          <p:sp>
            <p:nvSpPr>
              <p:cNvPr id="2" name="Rectangle 1"/>
              <p:cNvSpPr/>
              <p:nvPr/>
            </p:nvSpPr>
            <p:spPr>
              <a:xfrm>
                <a:off x="3581399" y="2435543"/>
                <a:ext cx="2373278" cy="9727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i="1" smtClean="0">
                              <a:latin typeface="Cambria Math" panose="02040503050406030204" pitchFamily="18" charset="0"/>
                            </a:rPr>
                          </m:ctrlPr>
                        </m:dPr>
                        <m:e>
                          <m:eqArr>
                            <m:eqArrPr>
                              <m:ctrlPr>
                                <a:rPr lang="tr-TR" altLang="zh-TW" i="1">
                                  <a:latin typeface="Cambria Math" panose="02040503050406030204" pitchFamily="18" charset="0"/>
                                </a:rPr>
                              </m:ctrlPr>
                            </m:eqArrPr>
                            <m:e>
                              <m:r>
                                <a:rPr lang="tr-TR" altLang="zh-TW" i="1">
                                  <a:latin typeface="Cambria Math" panose="02040503050406030204" pitchFamily="18" charset="0"/>
                                </a:rPr>
                                <m:t>1   2   3</m:t>
                              </m:r>
                            </m:e>
                            <m:e>
                              <m:r>
                                <a:rPr lang="tr-TR" altLang="zh-TW" i="1">
                                  <a:latin typeface="Cambria Math" panose="02040503050406030204" pitchFamily="18" charset="0"/>
                                </a:rPr>
                                <m:t>2   9   3</m:t>
                              </m:r>
                            </m:e>
                            <m:e>
                              <m:r>
                                <a:rPr lang="tr-TR" altLang="zh-TW" i="1">
                                  <a:latin typeface="Cambria Math" panose="02040503050406030204" pitchFamily="18" charset="0"/>
                                </a:rPr>
                                <m:t>1   0   4</m:t>
                              </m:r>
                            </m:e>
                          </m:eqArr>
                        </m:e>
                      </m:d>
                      <m:d>
                        <m:dPr>
                          <m:begChr m:val="["/>
                          <m:endChr m:val="]"/>
                          <m:ctrlPr>
                            <a:rPr lang="en-US" altLang="zh-TW" i="1">
                              <a:latin typeface="Cambria Math" panose="02040503050406030204" pitchFamily="18" charset="0"/>
                            </a:rPr>
                          </m:ctrlPr>
                        </m:dPr>
                        <m:e>
                          <m:eqArr>
                            <m:eqArrPr>
                              <m:ctrlPr>
                                <a:rPr lang="tr-TR" altLang="zh-TW" i="1">
                                  <a:latin typeface="Cambria Math" panose="02040503050406030204" pitchFamily="18" charset="0"/>
                                </a:rPr>
                              </m:ctrlPr>
                            </m:eqArrPr>
                            <m:e>
                              <m:sSub>
                                <m:sSubPr>
                                  <m:ctrlPr>
                                    <a:rPr lang="tr-TR" altLang="zh-TW" i="1">
                                      <a:latin typeface="Cambria Math" panose="02040503050406030204" pitchFamily="18" charset="0"/>
                                    </a:rPr>
                                  </m:ctrlPr>
                                </m:sSubPr>
                                <m:e>
                                  <m:r>
                                    <a:rPr lang="tr-TR" altLang="zh-TW" i="1">
                                      <a:latin typeface="Cambria Math" panose="02040503050406030204" pitchFamily="18" charset="0"/>
                                    </a:rPr>
                                    <m:t>𝑘</m:t>
                                  </m:r>
                                </m:e>
                                <m:sub>
                                  <m:r>
                                    <a:rPr lang="tr-TR" altLang="zh-TW" i="1">
                                      <a:latin typeface="Cambria Math" panose="02040503050406030204" pitchFamily="18" charset="0"/>
                                    </a:rPr>
                                    <m:t>1</m:t>
                                  </m:r>
                                </m:sub>
                              </m:sSub>
                            </m:e>
                            <m:e>
                              <m:sSub>
                                <m:sSubPr>
                                  <m:ctrlPr>
                                    <a:rPr lang="tr-TR" altLang="zh-TW" i="1">
                                      <a:latin typeface="Cambria Math" panose="02040503050406030204" pitchFamily="18" charset="0"/>
                                    </a:rPr>
                                  </m:ctrlPr>
                                </m:sSubPr>
                                <m:e>
                                  <m:r>
                                    <a:rPr lang="tr-TR" altLang="zh-TW" i="1">
                                      <a:latin typeface="Cambria Math" panose="02040503050406030204" pitchFamily="18" charset="0"/>
                                    </a:rPr>
                                    <m:t>𝑘</m:t>
                                  </m:r>
                                </m:e>
                                <m:sub>
                                  <m:r>
                                    <a:rPr lang="tr-TR" altLang="zh-TW" i="1">
                                      <a:latin typeface="Cambria Math" panose="02040503050406030204" pitchFamily="18" charset="0"/>
                                    </a:rPr>
                                    <m:t>2</m:t>
                                  </m:r>
                                </m:sub>
                              </m:sSub>
                            </m:e>
                            <m:e>
                              <m:sSub>
                                <m:sSubPr>
                                  <m:ctrlPr>
                                    <a:rPr lang="tr-TR" altLang="zh-TW" i="1">
                                      <a:latin typeface="Cambria Math" panose="02040503050406030204" pitchFamily="18" charset="0"/>
                                    </a:rPr>
                                  </m:ctrlPr>
                                </m:sSubPr>
                                <m:e>
                                  <m:r>
                                    <a:rPr lang="tr-TR" altLang="zh-TW" i="1">
                                      <a:latin typeface="Cambria Math" panose="02040503050406030204" pitchFamily="18" charset="0"/>
                                    </a:rPr>
                                    <m:t>𝑘</m:t>
                                  </m:r>
                                </m:e>
                                <m:sub>
                                  <m:r>
                                    <a:rPr lang="tr-TR" altLang="zh-TW" i="1">
                                      <a:latin typeface="Cambria Math" panose="02040503050406030204" pitchFamily="18" charset="0"/>
                                    </a:rPr>
                                    <m:t>3</m:t>
                                  </m:r>
                                </m:sub>
                              </m:sSub>
                            </m:e>
                          </m:eqArr>
                        </m:e>
                      </m:d>
                      <m:r>
                        <a:rPr lang="tr-TR" altLang="zh-TW" i="1">
                          <a:latin typeface="Cambria Math" panose="02040503050406030204" pitchFamily="18" charset="0"/>
                        </a:rPr>
                        <m:t>=</m:t>
                      </m:r>
                      <m:d>
                        <m:dPr>
                          <m:begChr m:val="["/>
                          <m:endChr m:val="]"/>
                          <m:ctrlPr>
                            <a:rPr lang="tr-TR" altLang="zh-TW" i="1">
                              <a:latin typeface="Cambria Math" panose="02040503050406030204" pitchFamily="18" charset="0"/>
                            </a:rPr>
                          </m:ctrlPr>
                        </m:dPr>
                        <m:e>
                          <m:eqArr>
                            <m:eqArrPr>
                              <m:ctrlPr>
                                <a:rPr lang="tr-TR" altLang="zh-TW" i="1">
                                  <a:latin typeface="Cambria Math" panose="02040503050406030204" pitchFamily="18" charset="0"/>
                                </a:rPr>
                              </m:ctrlPr>
                            </m:eqArrPr>
                            <m:e>
                              <m:r>
                                <a:rPr lang="tr-TR" altLang="zh-TW" b="0" i="1" smtClean="0">
                                  <a:latin typeface="Cambria Math" panose="02040503050406030204" pitchFamily="18" charset="0"/>
                                </a:rPr>
                                <m:t>5</m:t>
                              </m:r>
                            </m:e>
                            <m:e>
                              <m:r>
                                <a:rPr lang="tr-TR" altLang="zh-TW" b="0" i="1" smtClean="0">
                                  <a:latin typeface="Cambria Math" panose="02040503050406030204" pitchFamily="18" charset="0"/>
                                </a:rPr>
                                <m:t>−1</m:t>
                              </m:r>
                            </m:e>
                            <m:e>
                              <m:r>
                                <a:rPr lang="tr-TR" altLang="zh-TW" b="0" i="1" smtClean="0">
                                  <a:latin typeface="Cambria Math" panose="02040503050406030204" pitchFamily="18" charset="0"/>
                                </a:rPr>
                                <m:t>9</m:t>
                              </m:r>
                            </m:e>
                          </m:eqArr>
                        </m:e>
                      </m:d>
                    </m:oMath>
                  </m:oMathPara>
                </a14:m>
                <a:endParaRPr lang="tr-TR" dirty="0"/>
              </a:p>
            </p:txBody>
          </p:sp>
        </mc:Choice>
        <mc:Fallback xmlns="">
          <p:sp>
            <p:nvSpPr>
              <p:cNvPr id="2" name="Rectangle 1"/>
              <p:cNvSpPr>
                <a:spLocks noRot="1" noChangeAspect="1" noMove="1" noResize="1" noEditPoints="1" noAdjustHandles="1" noChangeArrowheads="1" noChangeShapeType="1" noTextEdit="1"/>
              </p:cNvSpPr>
              <p:nvPr/>
            </p:nvSpPr>
            <p:spPr>
              <a:xfrm>
                <a:off x="3581399" y="2435543"/>
                <a:ext cx="2373278" cy="972702"/>
              </a:xfrm>
              <a:prstGeom prst="rect">
                <a:avLst/>
              </a:prstGeom>
              <a:blipFill>
                <a:blip r:embed="rId3"/>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752600" y="3743581"/>
                <a:ext cx="4044120" cy="9727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i="1" smtClean="0">
                              <a:solidFill>
                                <a:srgbClr val="000000"/>
                              </a:solidFill>
                              <a:latin typeface="Cambria Math" panose="02040503050406030204" pitchFamily="18" charset="0"/>
                            </a:rPr>
                          </m:ctrlPr>
                        </m:dPr>
                        <m:e>
                          <m:eqArr>
                            <m:eqArrPr>
                              <m:ctrlPr>
                                <a:rPr lang="tr-TR" altLang="zh-TW" i="1">
                                  <a:solidFill>
                                    <a:srgbClr val="000000"/>
                                  </a:solidFill>
                                  <a:latin typeface="Cambria Math" panose="02040503050406030204" pitchFamily="18" charset="0"/>
                                </a:rPr>
                              </m:ctrlPr>
                            </m:eqArrPr>
                            <m:e>
                              <m:r>
                                <a:rPr lang="tr-TR" altLang="zh-TW" i="1">
                                  <a:solidFill>
                                    <a:srgbClr val="000000"/>
                                  </a:solidFill>
                                  <a:latin typeface="Cambria Math" panose="02040503050406030204" pitchFamily="18" charset="0"/>
                                </a:rPr>
                                <m:t>1     2      3</m:t>
                              </m:r>
                            </m:e>
                            <m:e>
                              <m:r>
                                <a:rPr lang="tr-TR" altLang="zh-TW" i="1">
                                  <a:solidFill>
                                    <a:srgbClr val="000000"/>
                                  </a:solidFill>
                                  <a:latin typeface="Cambria Math" panose="02040503050406030204" pitchFamily="18" charset="0"/>
                                </a:rPr>
                                <m:t>0     1 −3/5</m:t>
                              </m:r>
                            </m:e>
                            <m:e>
                              <m:r>
                                <a:rPr lang="tr-TR" altLang="zh-TW" i="1">
                                  <a:solidFill>
                                    <a:srgbClr val="000000"/>
                                  </a:solidFill>
                                  <a:latin typeface="Cambria Math" panose="02040503050406030204" pitchFamily="18" charset="0"/>
                                </a:rPr>
                                <m:t>0   0    1</m:t>
                              </m:r>
                            </m:e>
                          </m:eqArr>
                          <m:r>
                            <a:rPr lang="tr-TR" altLang="zh-TW" i="1">
                              <a:solidFill>
                                <a:srgbClr val="000000"/>
                              </a:solidFill>
                              <a:latin typeface="Cambria Math" panose="02040503050406030204" pitchFamily="18" charset="0"/>
                            </a:rPr>
                            <m:t>   </m:t>
                          </m:r>
                          <m:eqArr>
                            <m:eqArrPr>
                              <m:ctrlPr>
                                <a:rPr lang="tr-TR" altLang="zh-TW" i="1">
                                  <a:solidFill>
                                    <a:srgbClr val="000000"/>
                                  </a:solidFill>
                                  <a:latin typeface="Cambria Math" panose="02040503050406030204" pitchFamily="18" charset="0"/>
                                </a:rPr>
                              </m:ctrlPr>
                            </m:eqArrPr>
                            <m:e>
                              <m:r>
                                <a:rPr lang="tr-TR" altLang="zh-TW" b="0" i="1" smtClean="0">
                                  <a:solidFill>
                                    <a:srgbClr val="000000"/>
                                  </a:solidFill>
                                  <a:latin typeface="Cambria Math" panose="02040503050406030204" pitchFamily="18" charset="0"/>
                                </a:rPr>
                                <m:t>5</m:t>
                              </m:r>
                            </m:e>
                            <m:e>
                              <m:r>
                                <a:rPr lang="tr-TR" altLang="zh-TW" i="1">
                                  <a:solidFill>
                                    <a:srgbClr val="000000"/>
                                  </a:solidFill>
                                  <a:latin typeface="Cambria Math" panose="02040503050406030204" pitchFamily="18" charset="0"/>
                                </a:rPr>
                                <m:t>(</m:t>
                              </m:r>
                              <m:r>
                                <a:rPr lang="tr-TR" altLang="zh-TW" b="0" i="1" smtClean="0">
                                  <a:solidFill>
                                    <a:srgbClr val="000000"/>
                                  </a:solidFill>
                                  <a:latin typeface="Cambria Math" panose="02040503050406030204" pitchFamily="18" charset="0"/>
                                </a:rPr>
                                <m:t>−1</m:t>
                              </m:r>
                              <m:r>
                                <a:rPr lang="tr-TR" altLang="zh-TW" i="1">
                                  <a:solidFill>
                                    <a:srgbClr val="000000"/>
                                  </a:solidFill>
                                  <a:latin typeface="Cambria Math" panose="02040503050406030204" pitchFamily="18" charset="0"/>
                                </a:rPr>
                                <m:t>−2</m:t>
                              </m:r>
                              <m:r>
                                <a:rPr lang="tr-TR" altLang="zh-TW" b="0" i="1" smtClean="0">
                                  <a:solidFill>
                                    <a:srgbClr val="000000"/>
                                  </a:solidFill>
                                  <a:latin typeface="Cambria Math" panose="02040503050406030204" pitchFamily="18" charset="0"/>
                                </a:rPr>
                                <m:t>(5)</m:t>
                              </m:r>
                              <m:r>
                                <a:rPr lang="tr-TR" altLang="zh-TW" i="1">
                                  <a:solidFill>
                                    <a:srgbClr val="000000"/>
                                  </a:solidFill>
                                  <a:latin typeface="Cambria Math" panose="02040503050406030204" pitchFamily="18" charset="0"/>
                                </a:rPr>
                                <m:t>)/5</m:t>
                              </m:r>
                            </m:e>
                            <m:e>
                              <m:r>
                                <a:rPr lang="tr-TR" altLang="zh-TW" i="1">
                                  <a:solidFill>
                                    <a:srgbClr val="000000"/>
                                  </a:solidFill>
                                  <a:latin typeface="Cambria Math" panose="02040503050406030204" pitchFamily="18" charset="0"/>
                                </a:rPr>
                                <m:t>−5</m:t>
                              </m:r>
                              <m:d>
                                <m:dPr>
                                  <m:ctrlPr>
                                    <a:rPr lang="tr-TR" altLang="zh-TW" b="0" i="1" smtClean="0">
                                      <a:solidFill>
                                        <a:srgbClr val="000000"/>
                                      </a:solidFill>
                                      <a:latin typeface="Cambria Math" panose="02040503050406030204" pitchFamily="18" charset="0"/>
                                    </a:rPr>
                                  </m:ctrlPr>
                                </m:dPr>
                                <m:e>
                                  <m:r>
                                    <a:rPr lang="tr-TR" altLang="zh-TW" b="0" i="1" smtClean="0">
                                      <a:solidFill>
                                        <a:srgbClr val="000000"/>
                                      </a:solidFill>
                                      <a:latin typeface="Cambria Math" panose="02040503050406030204" pitchFamily="18" charset="0"/>
                                    </a:rPr>
                                    <m:t>9</m:t>
                                  </m:r>
                                </m:e>
                              </m:d>
                              <m:r>
                                <a:rPr lang="tr-TR" altLang="zh-TW" i="1">
                                  <a:solidFill>
                                    <a:srgbClr val="000000"/>
                                  </a:solidFill>
                                  <a:latin typeface="Cambria Math" panose="02040503050406030204" pitchFamily="18" charset="0"/>
                                </a:rPr>
                                <m:t>−2</m:t>
                              </m:r>
                              <m:d>
                                <m:dPr>
                                  <m:ctrlPr>
                                    <a:rPr lang="tr-TR" altLang="zh-TW" b="0" i="1" smtClean="0">
                                      <a:solidFill>
                                        <a:srgbClr val="000000"/>
                                      </a:solidFill>
                                      <a:latin typeface="Cambria Math" panose="02040503050406030204" pitchFamily="18" charset="0"/>
                                    </a:rPr>
                                  </m:ctrlPr>
                                </m:dPr>
                                <m:e>
                                  <m:r>
                                    <a:rPr lang="tr-TR" altLang="zh-TW" b="0" i="1" smtClean="0">
                                      <a:solidFill>
                                        <a:srgbClr val="000000"/>
                                      </a:solidFill>
                                      <a:latin typeface="Cambria Math" panose="02040503050406030204" pitchFamily="18" charset="0"/>
                                    </a:rPr>
                                    <m:t>−1</m:t>
                                  </m:r>
                                </m:e>
                              </m:d>
                              <m:r>
                                <a:rPr lang="tr-TR" altLang="zh-TW" b="0" i="1" smtClean="0">
                                  <a:solidFill>
                                    <a:srgbClr val="000000"/>
                                  </a:solidFill>
                                  <a:latin typeface="Cambria Math" panose="02040503050406030204" pitchFamily="18" charset="0"/>
                                </a:rPr>
                                <m:t>+9(5)</m:t>
                              </m:r>
                            </m:e>
                          </m:eqArr>
                        </m:e>
                      </m:d>
                    </m:oMath>
                  </m:oMathPara>
                </a14:m>
                <a:endParaRPr lang="tr-TR" dirty="0"/>
              </a:p>
            </p:txBody>
          </p:sp>
        </mc:Choice>
        <mc:Fallback xmlns="">
          <p:sp>
            <p:nvSpPr>
              <p:cNvPr id="3" name="Rectangle 2"/>
              <p:cNvSpPr>
                <a:spLocks noRot="1" noChangeAspect="1" noMove="1" noResize="1" noEditPoints="1" noAdjustHandles="1" noChangeArrowheads="1" noChangeShapeType="1" noTextEdit="1"/>
              </p:cNvSpPr>
              <p:nvPr/>
            </p:nvSpPr>
            <p:spPr>
              <a:xfrm>
                <a:off x="1752600" y="3743581"/>
                <a:ext cx="4044120" cy="972702"/>
              </a:xfrm>
              <a:prstGeom prst="rect">
                <a:avLst/>
              </a:prstGeom>
              <a:blipFill>
                <a:blip r:embed="rId4"/>
                <a:stretch>
                  <a:fillRect/>
                </a:stretch>
              </a:blipFill>
            </p:spPr>
            <p:txBody>
              <a:bodyPr/>
              <a:lstStyle/>
              <a:p>
                <a:r>
                  <a:rPr lang="tr-TR">
                    <a:noFill/>
                  </a:rPr>
                  <a:t> </a:t>
                </a:r>
              </a:p>
            </p:txBody>
          </p:sp>
        </mc:Fallback>
      </mc:AlternateContent>
      <p:cxnSp>
        <p:nvCxnSpPr>
          <p:cNvPr id="9" name="Straight Connector 8"/>
          <p:cNvCxnSpPr/>
          <p:nvPr/>
        </p:nvCxnSpPr>
        <p:spPr>
          <a:xfrm>
            <a:off x="3276600" y="3801883"/>
            <a:ext cx="0" cy="9144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6019800" y="3743581"/>
                <a:ext cx="2417457" cy="8358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i="1" smtClean="0">
                              <a:solidFill>
                                <a:srgbClr val="000000"/>
                              </a:solidFill>
                              <a:latin typeface="Cambria Math" panose="02040503050406030204" pitchFamily="18" charset="0"/>
                            </a:rPr>
                          </m:ctrlPr>
                        </m:dPr>
                        <m:e>
                          <m:eqArr>
                            <m:eqArrPr>
                              <m:ctrlPr>
                                <a:rPr lang="tr-TR" altLang="zh-TW" i="1">
                                  <a:solidFill>
                                    <a:srgbClr val="000000"/>
                                  </a:solidFill>
                                  <a:latin typeface="Cambria Math" panose="02040503050406030204" pitchFamily="18" charset="0"/>
                                </a:rPr>
                              </m:ctrlPr>
                            </m:eqArrPr>
                            <m:e>
                              <m:r>
                                <a:rPr lang="tr-TR" altLang="zh-TW" i="1">
                                  <a:solidFill>
                                    <a:srgbClr val="000000"/>
                                  </a:solidFill>
                                  <a:latin typeface="Cambria Math" panose="02040503050406030204" pitchFamily="18" charset="0"/>
                                </a:rPr>
                                <m:t>1    2   </m:t>
                              </m:r>
                              <m:r>
                                <a:rPr lang="tr-TR" altLang="zh-TW" b="0" i="1" smtClean="0">
                                  <a:solidFill>
                                    <a:srgbClr val="000000"/>
                                  </a:solidFill>
                                  <a:latin typeface="Cambria Math" panose="02040503050406030204" pitchFamily="18" charset="0"/>
                                </a:rPr>
                                <m:t> </m:t>
                              </m:r>
                              <m:r>
                                <a:rPr lang="tr-TR" altLang="zh-TW" i="1">
                                  <a:solidFill>
                                    <a:srgbClr val="000000"/>
                                  </a:solidFill>
                                  <a:latin typeface="Cambria Math" panose="02040503050406030204" pitchFamily="18" charset="0"/>
                                </a:rPr>
                                <m:t> </m:t>
                              </m:r>
                              <m:r>
                                <a:rPr lang="tr-TR" altLang="zh-TW" b="0" i="1" smtClean="0">
                                  <a:solidFill>
                                    <a:srgbClr val="000000"/>
                                  </a:solidFill>
                                  <a:latin typeface="Cambria Math" panose="02040503050406030204" pitchFamily="18" charset="0"/>
                                </a:rPr>
                                <m:t>  </m:t>
                              </m:r>
                              <m:r>
                                <a:rPr lang="tr-TR" altLang="zh-TW" i="1">
                                  <a:solidFill>
                                    <a:srgbClr val="000000"/>
                                  </a:solidFill>
                                  <a:latin typeface="Cambria Math" panose="02040503050406030204" pitchFamily="18" charset="0"/>
                                </a:rPr>
                                <m:t>  3</m:t>
                              </m:r>
                            </m:e>
                            <m:e>
                              <m:r>
                                <a:rPr lang="tr-TR" altLang="zh-TW" i="1">
                                  <a:solidFill>
                                    <a:srgbClr val="000000"/>
                                  </a:solidFill>
                                  <a:latin typeface="Cambria Math" panose="02040503050406030204" pitchFamily="18" charset="0"/>
                                </a:rPr>
                                <m:t>0    1 −3/5</m:t>
                              </m:r>
                            </m:e>
                            <m:e>
                              <m:r>
                                <a:rPr lang="tr-TR" altLang="zh-TW" i="1">
                                  <a:solidFill>
                                    <a:srgbClr val="000000"/>
                                  </a:solidFill>
                                  <a:latin typeface="Cambria Math" panose="02040503050406030204" pitchFamily="18" charset="0"/>
                                </a:rPr>
                                <m:t>0   </m:t>
                              </m:r>
                              <m:r>
                                <a:rPr lang="tr-TR" altLang="zh-TW" b="0" i="1" smtClean="0">
                                  <a:solidFill>
                                    <a:srgbClr val="000000"/>
                                  </a:solidFill>
                                  <a:latin typeface="Cambria Math" panose="02040503050406030204" pitchFamily="18" charset="0"/>
                                </a:rPr>
                                <m:t> </m:t>
                              </m:r>
                              <m:r>
                                <a:rPr lang="tr-TR" altLang="zh-TW" i="1">
                                  <a:solidFill>
                                    <a:srgbClr val="000000"/>
                                  </a:solidFill>
                                  <a:latin typeface="Cambria Math" panose="02040503050406030204" pitchFamily="18" charset="0"/>
                                </a:rPr>
                                <m:t>0  </m:t>
                              </m:r>
                              <m:r>
                                <a:rPr lang="tr-TR" altLang="zh-TW" b="0" i="1" smtClean="0">
                                  <a:solidFill>
                                    <a:srgbClr val="000000"/>
                                  </a:solidFill>
                                  <a:latin typeface="Cambria Math" panose="02040503050406030204" pitchFamily="18" charset="0"/>
                                </a:rPr>
                                <m:t>   </m:t>
                              </m:r>
                              <m:r>
                                <a:rPr lang="tr-TR" altLang="zh-TW" i="1">
                                  <a:solidFill>
                                    <a:srgbClr val="000000"/>
                                  </a:solidFill>
                                  <a:latin typeface="Cambria Math" panose="02040503050406030204" pitchFamily="18" charset="0"/>
                                </a:rPr>
                                <m:t>  1</m:t>
                              </m:r>
                              <m:r>
                                <a:rPr lang="tr-TR" altLang="zh-TW" b="0" i="1" smtClean="0">
                                  <a:solidFill>
                                    <a:srgbClr val="000000"/>
                                  </a:solidFill>
                                  <a:latin typeface="Cambria Math" panose="02040503050406030204" pitchFamily="18" charset="0"/>
                                </a:rPr>
                                <m:t>   </m:t>
                              </m:r>
                            </m:e>
                          </m:eqArr>
                          <m:r>
                            <a:rPr lang="tr-TR" altLang="zh-TW" i="1">
                              <a:solidFill>
                                <a:srgbClr val="000000"/>
                              </a:solidFill>
                              <a:latin typeface="Cambria Math" panose="02040503050406030204" pitchFamily="18" charset="0"/>
                            </a:rPr>
                            <m:t>   </m:t>
                          </m:r>
                          <m:eqArr>
                            <m:eqArrPr>
                              <m:ctrlPr>
                                <a:rPr lang="tr-TR" altLang="zh-TW" i="1">
                                  <a:solidFill>
                                    <a:srgbClr val="000000"/>
                                  </a:solidFill>
                                  <a:latin typeface="Cambria Math" panose="02040503050406030204" pitchFamily="18" charset="0"/>
                                </a:rPr>
                              </m:ctrlPr>
                            </m:eqArrPr>
                            <m:e>
                              <m:r>
                                <a:rPr lang="tr-TR" altLang="zh-TW" b="0" i="1" smtClean="0">
                                  <a:solidFill>
                                    <a:srgbClr val="000000"/>
                                  </a:solidFill>
                                  <a:latin typeface="Cambria Math" panose="02040503050406030204" pitchFamily="18" charset="0"/>
                                </a:rPr>
                                <m:t> 5</m:t>
                              </m:r>
                            </m:e>
                            <m:e>
                              <m:r>
                                <a:rPr lang="tr-TR" altLang="zh-TW" b="0" i="1" smtClean="0">
                                  <a:solidFill>
                                    <a:srgbClr val="000000"/>
                                  </a:solidFill>
                                  <a:latin typeface="Cambria Math" panose="02040503050406030204" pitchFamily="18" charset="0"/>
                                </a:rPr>
                                <m:t>−11</m:t>
                              </m:r>
                              <m:r>
                                <a:rPr lang="tr-TR" altLang="zh-TW" i="1">
                                  <a:solidFill>
                                    <a:srgbClr val="000000"/>
                                  </a:solidFill>
                                  <a:latin typeface="Cambria Math" panose="02040503050406030204" pitchFamily="18" charset="0"/>
                                </a:rPr>
                                <m:t>/5</m:t>
                              </m:r>
                            </m:e>
                            <m:e>
                              <m:r>
                                <a:rPr lang="tr-TR" altLang="zh-TW" b="0" i="1" smtClean="0">
                                  <a:solidFill>
                                    <a:srgbClr val="000000"/>
                                  </a:solidFill>
                                  <a:latin typeface="Cambria Math" panose="02040503050406030204" pitchFamily="18" charset="0"/>
                                </a:rPr>
                                <m:t>2</m:t>
                              </m:r>
                            </m:e>
                          </m:eqArr>
                        </m:e>
                      </m:d>
                    </m:oMath>
                  </m:oMathPara>
                </a14:m>
                <a:endParaRPr lang="tr-TR" dirty="0"/>
              </a:p>
            </p:txBody>
          </p:sp>
        </mc:Choice>
        <mc:Fallback xmlns="">
          <p:sp>
            <p:nvSpPr>
              <p:cNvPr id="11" name="Rectangle 10"/>
              <p:cNvSpPr>
                <a:spLocks noRot="1" noChangeAspect="1" noMove="1" noResize="1" noEditPoints="1" noAdjustHandles="1" noChangeArrowheads="1" noChangeShapeType="1" noTextEdit="1"/>
              </p:cNvSpPr>
              <p:nvPr/>
            </p:nvSpPr>
            <p:spPr>
              <a:xfrm>
                <a:off x="6019800" y="3743581"/>
                <a:ext cx="2417457" cy="835806"/>
              </a:xfrm>
              <a:prstGeom prst="rect">
                <a:avLst/>
              </a:prstGeom>
              <a:blipFill>
                <a:blip r:embed="rId5"/>
                <a:stretch>
                  <a:fillRect/>
                </a:stretch>
              </a:blipFill>
            </p:spPr>
            <p:txBody>
              <a:bodyPr/>
              <a:lstStyle/>
              <a:p>
                <a:r>
                  <a:rPr lang="tr-TR">
                    <a:noFill/>
                  </a:rPr>
                  <a:t> </a:t>
                </a:r>
              </a:p>
            </p:txBody>
          </p:sp>
        </mc:Fallback>
      </mc:AlternateContent>
      <p:cxnSp>
        <p:nvCxnSpPr>
          <p:cNvPr id="12" name="Straight Connector 11"/>
          <p:cNvCxnSpPr/>
          <p:nvPr/>
        </p:nvCxnSpPr>
        <p:spPr>
          <a:xfrm>
            <a:off x="7434794" y="3733165"/>
            <a:ext cx="0" cy="9144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131100" y="4899954"/>
            <a:ext cx="5333511" cy="369332"/>
          </a:xfrm>
          <a:prstGeom prst="rect">
            <a:avLst/>
          </a:prstGeom>
          <a:noFill/>
        </p:spPr>
        <p:txBody>
          <a:bodyPr wrap="none" rtlCol="0">
            <a:spAutoFit/>
          </a:bodyPr>
          <a:lstStyle/>
          <a:p>
            <a:r>
              <a:rPr lang="tr-TR" dirty="0" err="1" smtClean="0"/>
              <a:t>Solving</a:t>
            </a:r>
            <a:r>
              <a:rPr lang="tr-TR" dirty="0" smtClean="0"/>
              <a:t> </a:t>
            </a:r>
            <a:r>
              <a:rPr lang="tr-TR" dirty="0" err="1" smtClean="0"/>
              <a:t>by</a:t>
            </a:r>
            <a:r>
              <a:rPr lang="tr-TR" dirty="0" smtClean="0"/>
              <a:t> </a:t>
            </a:r>
            <a:r>
              <a:rPr lang="tr-TR" dirty="0" err="1" smtClean="0"/>
              <a:t>back</a:t>
            </a:r>
            <a:r>
              <a:rPr lang="tr-TR" dirty="0" smtClean="0"/>
              <a:t> </a:t>
            </a:r>
            <a:r>
              <a:rPr lang="tr-TR" dirty="0" err="1" smtClean="0"/>
              <a:t>substitution</a:t>
            </a:r>
            <a:r>
              <a:rPr lang="tr-TR" dirty="0" smtClean="0"/>
              <a:t> </a:t>
            </a:r>
            <a:r>
              <a:rPr lang="tr-TR" dirty="0" err="1" smtClean="0"/>
              <a:t>we</a:t>
            </a:r>
            <a:r>
              <a:rPr lang="tr-TR" dirty="0" smtClean="0"/>
              <a:t> </a:t>
            </a:r>
            <a:r>
              <a:rPr lang="tr-TR" dirty="0" err="1" smtClean="0"/>
              <a:t>get</a:t>
            </a:r>
            <a:r>
              <a:rPr lang="tr-TR" dirty="0" smtClean="0"/>
              <a:t> Z=2, y=-1, x=1</a:t>
            </a:r>
            <a:endParaRPr lang="tr-TR" dirty="0"/>
          </a:p>
        </p:txBody>
      </p:sp>
      <p:sp>
        <p:nvSpPr>
          <p:cNvPr id="7" name="TextBox 6"/>
          <p:cNvSpPr txBox="1"/>
          <p:nvPr/>
        </p:nvSpPr>
        <p:spPr>
          <a:xfrm>
            <a:off x="1524000" y="5661011"/>
            <a:ext cx="5673348" cy="369332"/>
          </a:xfrm>
          <a:prstGeom prst="rect">
            <a:avLst/>
          </a:prstGeom>
          <a:noFill/>
        </p:spPr>
        <p:txBody>
          <a:bodyPr wrap="none" rtlCol="0">
            <a:spAutoFit/>
          </a:bodyPr>
          <a:lstStyle/>
          <a:p>
            <a:r>
              <a:rPr lang="tr-TR" dirty="0" smtClean="0"/>
              <a:t>Can of </a:t>
            </a:r>
            <a:r>
              <a:rPr lang="tr-TR" dirty="0" err="1" smtClean="0"/>
              <a:t>course</a:t>
            </a:r>
            <a:r>
              <a:rPr lang="tr-TR" dirty="0" smtClean="0"/>
              <a:t> </a:t>
            </a:r>
            <a:r>
              <a:rPr lang="tr-TR" dirty="0" err="1" smtClean="0"/>
              <a:t>use</a:t>
            </a:r>
            <a:r>
              <a:rPr lang="tr-TR" dirty="0" smtClean="0"/>
              <a:t> </a:t>
            </a:r>
            <a:r>
              <a:rPr lang="tr-TR" dirty="0" err="1" smtClean="0"/>
              <a:t>other</a:t>
            </a:r>
            <a:r>
              <a:rPr lang="tr-TR" dirty="0" smtClean="0"/>
              <a:t> </a:t>
            </a:r>
            <a:r>
              <a:rPr lang="tr-TR" dirty="0" err="1" smtClean="0"/>
              <a:t>methods</a:t>
            </a:r>
            <a:r>
              <a:rPr lang="tr-TR" dirty="0" smtClean="0"/>
              <a:t> </a:t>
            </a:r>
            <a:r>
              <a:rPr lang="tr-TR" dirty="0" err="1" smtClean="0"/>
              <a:t>to</a:t>
            </a:r>
            <a:r>
              <a:rPr lang="tr-TR" dirty="0" smtClean="0"/>
              <a:t> </a:t>
            </a:r>
            <a:r>
              <a:rPr lang="tr-TR" dirty="0" err="1" smtClean="0"/>
              <a:t>solve</a:t>
            </a:r>
            <a:r>
              <a:rPr lang="tr-TR" dirty="0" smtClean="0"/>
              <a:t> </a:t>
            </a:r>
            <a:r>
              <a:rPr lang="tr-TR" dirty="0" err="1" smtClean="0"/>
              <a:t>this</a:t>
            </a:r>
            <a:r>
              <a:rPr lang="tr-TR" dirty="0" smtClean="0"/>
              <a:t> </a:t>
            </a:r>
            <a:r>
              <a:rPr lang="tr-TR" dirty="0" err="1" smtClean="0"/>
              <a:t>system</a:t>
            </a:r>
            <a:endParaRPr lang="tr-TR"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Example</a:t>
            </a:r>
            <a:r>
              <a:rPr lang="tr-TR" dirty="0" smtClean="0"/>
              <a:t> 4 </a:t>
            </a:r>
            <a:r>
              <a:rPr lang="tr-TR" dirty="0" err="1" smtClean="0"/>
              <a:t>cont</a:t>
            </a:r>
            <a:r>
              <a:rPr lang="tr-TR" dirty="0" smtClean="0"/>
              <a:t>.</a:t>
            </a:r>
            <a:endParaRPr lang="tr-TR"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1600200"/>
                <a:ext cx="9296400" cy="4530725"/>
              </a:xfrm>
            </p:spPr>
            <p:txBody>
              <a:bodyPr/>
              <a:lstStyle/>
              <a:p>
                <a:pPr marL="342900" lvl="1" indent="-342900">
                  <a:buClr>
                    <a:schemeClr val="accent1"/>
                  </a:buClr>
                  <a:buSzPct val="65000"/>
                  <a:buFont typeface="Wingdings" panose="05000000000000000000" pitchFamily="2" charset="2"/>
                  <a:buChar char="n"/>
                </a:pPr>
                <a:r>
                  <a:rPr lang="en-US" altLang="zh-TW" sz="2400" dirty="0" smtClean="0"/>
                  <a:t>Find the vector </a:t>
                </a:r>
                <a:r>
                  <a:rPr lang="en-US" altLang="zh-TW" sz="2400" b="1" dirty="0"/>
                  <a:t>v</a:t>
                </a:r>
                <a:r>
                  <a:rPr lang="en-US" altLang="zh-TW" sz="2400" dirty="0"/>
                  <a:t> in </a:t>
                </a:r>
                <a:r>
                  <a:rPr lang="en-US" altLang="zh-TW" sz="2400" i="1" dirty="0"/>
                  <a:t>R</a:t>
                </a:r>
                <a:r>
                  <a:rPr lang="en-US" altLang="zh-TW" sz="2400" baseline="30000" dirty="0"/>
                  <a:t>3</a:t>
                </a:r>
                <a:r>
                  <a:rPr lang="en-US" altLang="zh-TW" sz="2400" dirty="0"/>
                  <a:t> whose coordinate vector with respect to the basis </a:t>
                </a:r>
                <a:r>
                  <a:rPr lang="en-US" altLang="zh-TW" sz="2400" i="1" dirty="0"/>
                  <a:t>S</a:t>
                </a:r>
                <a:r>
                  <a:rPr lang="en-US" altLang="zh-TW" sz="2400" dirty="0"/>
                  <a:t> is (</a:t>
                </a:r>
                <a:r>
                  <a:rPr lang="en-US" altLang="zh-TW" sz="2400" b="1" dirty="0"/>
                  <a:t>v</a:t>
                </a:r>
                <a:r>
                  <a:rPr lang="en-US" altLang="zh-TW" sz="2400" dirty="0"/>
                  <a:t>)</a:t>
                </a:r>
                <a:r>
                  <a:rPr lang="en-US" altLang="zh-TW" sz="2400" i="1" baseline="-25000" dirty="0"/>
                  <a:t>s</a:t>
                </a:r>
                <a:r>
                  <a:rPr lang="en-US" altLang="zh-TW" sz="2400" baseline="-25000" dirty="0"/>
                  <a:t> </a:t>
                </a:r>
                <a:r>
                  <a:rPr lang="en-US" altLang="zh-TW" sz="2400" dirty="0" smtClean="0"/>
                  <a:t>= </a:t>
                </a:r>
                <a:r>
                  <a:rPr lang="en-US" altLang="zh-TW" sz="2400" dirty="0"/>
                  <a:t>(-1, 3, 2).</a:t>
                </a:r>
              </a:p>
              <a:p>
                <a:endParaRPr lang="tr-TR" dirty="0" smtClean="0"/>
              </a:p>
              <a:p>
                <a:endParaRPr lang="tr-TR" dirty="0"/>
              </a:p>
              <a:p>
                <a:endParaRPr lang="tr-TR" dirty="0" smtClean="0"/>
              </a:p>
              <a:p>
                <a14:m>
                  <m:oMath xmlns:m="http://schemas.openxmlformats.org/officeDocument/2006/math">
                    <m:sSup>
                      <m:sSupPr>
                        <m:ctrlPr>
                          <a:rPr lang="en-US" altLang="zh-TW" sz="2800" i="1" smtClean="0">
                            <a:latin typeface="Cambria Math" panose="02040503050406030204" pitchFamily="18" charset="0"/>
                          </a:rPr>
                        </m:ctrlPr>
                      </m:sSupPr>
                      <m:e>
                        <m:d>
                          <m:dPr>
                            <m:begChr m:val="["/>
                            <m:endChr m:val="]"/>
                            <m:ctrlPr>
                              <a:rPr lang="en-US" altLang="zh-TW" sz="2800" i="1">
                                <a:latin typeface="Cambria Math" panose="02040503050406030204" pitchFamily="18" charset="0"/>
                              </a:rPr>
                            </m:ctrlPr>
                          </m:dPr>
                          <m:e>
                            <m:eqArr>
                              <m:eqArrPr>
                                <m:ctrlPr>
                                  <a:rPr lang="tr-TR" altLang="zh-TW" sz="2800" i="1">
                                    <a:latin typeface="Cambria Math" panose="02040503050406030204" pitchFamily="18" charset="0"/>
                                  </a:rPr>
                                </m:ctrlPr>
                              </m:eqArrPr>
                              <m:e>
                                <m:r>
                                  <a:rPr lang="tr-TR" altLang="zh-TW" sz="2800" i="1">
                                    <a:latin typeface="Cambria Math" panose="02040503050406030204" pitchFamily="18" charset="0"/>
                                  </a:rPr>
                                  <m:t>1   2   3</m:t>
                                </m:r>
                              </m:e>
                              <m:e>
                                <m:r>
                                  <a:rPr lang="tr-TR" altLang="zh-TW" sz="2800" i="1">
                                    <a:latin typeface="Cambria Math" panose="02040503050406030204" pitchFamily="18" charset="0"/>
                                  </a:rPr>
                                  <m:t>2   9   3</m:t>
                                </m:r>
                              </m:e>
                              <m:e>
                                <m:r>
                                  <a:rPr lang="tr-TR" altLang="zh-TW" sz="2800" i="1">
                                    <a:latin typeface="Cambria Math" panose="02040503050406030204" pitchFamily="18" charset="0"/>
                                  </a:rPr>
                                  <m:t>1   0   4</m:t>
                                </m:r>
                              </m:e>
                            </m:eqArr>
                          </m:e>
                        </m:d>
                      </m:e>
                      <m:sup>
                        <m:r>
                          <a:rPr lang="tr-TR" altLang="zh-TW" sz="2800" b="0" i="1" smtClean="0">
                            <a:latin typeface="Cambria Math" panose="02040503050406030204" pitchFamily="18" charset="0"/>
                          </a:rPr>
                          <m:t>−1</m:t>
                        </m:r>
                      </m:sup>
                    </m:sSup>
                    <m:r>
                      <a:rPr lang="tr-TR" altLang="zh-TW" sz="2800" b="0" i="0" smtClean="0">
                        <a:latin typeface="Cambria Math" panose="02040503050406030204" pitchFamily="18" charset="0"/>
                      </a:rPr>
                      <m:t>=</m:t>
                    </m:r>
                    <m:d>
                      <m:dPr>
                        <m:begChr m:val="["/>
                        <m:endChr m:val="]"/>
                        <m:ctrlPr>
                          <a:rPr lang="en-US" altLang="zh-TW" sz="2400" i="1">
                            <a:latin typeface="Cambria Math" panose="02040503050406030204" pitchFamily="18" charset="0"/>
                          </a:rPr>
                        </m:ctrlPr>
                      </m:dPr>
                      <m:e>
                        <m:eqArr>
                          <m:eqArrPr>
                            <m:ctrlPr>
                              <a:rPr lang="tr-TR" altLang="zh-TW" sz="2400" b="0" i="1" smtClean="0">
                                <a:latin typeface="Cambria Math" panose="02040503050406030204" pitchFamily="18" charset="0"/>
                              </a:rPr>
                            </m:ctrlPr>
                          </m:eqArrPr>
                          <m:e>
                            <m:r>
                              <a:rPr lang="tr-TR" altLang="zh-TW" sz="2400" b="0" i="1" smtClean="0">
                                <a:latin typeface="Cambria Math" panose="02040503050406030204" pitchFamily="18" charset="0"/>
                              </a:rPr>
                              <m:t>−36   8   21</m:t>
                            </m:r>
                          </m:e>
                          <m:e>
                            <m:r>
                              <a:rPr lang="tr-TR" altLang="zh-TW" sz="2400" b="0" i="1" smtClean="0">
                                <a:latin typeface="Cambria Math" panose="02040503050406030204" pitchFamily="18" charset="0"/>
                              </a:rPr>
                              <m:t>5  −1−3</m:t>
                            </m:r>
                          </m:e>
                          <m:e>
                            <m:r>
                              <a:rPr lang="tr-TR" altLang="zh-TW" sz="2400" b="0" i="1" smtClean="0">
                                <a:latin typeface="Cambria Math" panose="02040503050406030204" pitchFamily="18" charset="0"/>
                              </a:rPr>
                              <m:t>9 −2  −5</m:t>
                            </m:r>
                          </m:e>
                        </m:eqArr>
                      </m:e>
                    </m:d>
                  </m:oMath>
                </a14:m>
                <a:r>
                  <a:rPr lang="tr-TR" dirty="0" smtClean="0"/>
                  <a:t>,  </a:t>
                </a:r>
                <a:r>
                  <a:rPr lang="en-US" altLang="zh-TW" dirty="0" smtClean="0"/>
                  <a:t>(</a:t>
                </a:r>
                <a:r>
                  <a:rPr lang="en-US" altLang="zh-TW" b="1" dirty="0"/>
                  <a:t>v</a:t>
                </a:r>
                <a:r>
                  <a:rPr lang="en-US" altLang="zh-TW" dirty="0"/>
                  <a:t>)</a:t>
                </a:r>
                <a:r>
                  <a:rPr lang="en-US" altLang="zh-TW" i="1" baseline="-25000" dirty="0"/>
                  <a:t>s</a:t>
                </a:r>
                <a:r>
                  <a:rPr lang="en-US" altLang="zh-TW" baseline="-25000" dirty="0"/>
                  <a:t> </a:t>
                </a:r>
                <a14:m>
                  <m:oMath xmlns:m="http://schemas.openxmlformats.org/officeDocument/2006/math">
                    <m:r>
                      <a:rPr lang="tr-TR" altLang="zh-TW" sz="2400" b="0" i="0" smtClean="0">
                        <a:latin typeface="Cambria Math" panose="02040503050406030204" pitchFamily="18" charset="0"/>
                      </a:rPr>
                      <m:t>=</m:t>
                    </m:r>
                    <m:d>
                      <m:dPr>
                        <m:begChr m:val="["/>
                        <m:endChr m:val="]"/>
                        <m:ctrlPr>
                          <a:rPr lang="en-US" altLang="zh-TW" sz="2400" i="1">
                            <a:latin typeface="Cambria Math" panose="02040503050406030204" pitchFamily="18" charset="0"/>
                          </a:rPr>
                        </m:ctrlPr>
                      </m:dPr>
                      <m:e>
                        <m:eqArr>
                          <m:eqArrPr>
                            <m:ctrlPr>
                              <a:rPr lang="tr-TR" altLang="zh-TW" sz="2400" i="1">
                                <a:latin typeface="Cambria Math" panose="02040503050406030204" pitchFamily="18" charset="0"/>
                              </a:rPr>
                            </m:ctrlPr>
                          </m:eqArrPr>
                          <m:e>
                            <m:r>
                              <a:rPr lang="tr-TR" altLang="zh-TW" sz="2400" i="1">
                                <a:latin typeface="Cambria Math" panose="02040503050406030204" pitchFamily="18" charset="0"/>
                              </a:rPr>
                              <m:t>−36   8   21</m:t>
                            </m:r>
                          </m:e>
                          <m:e>
                            <m:r>
                              <a:rPr lang="tr-TR" altLang="zh-TW" sz="2400" i="1">
                                <a:latin typeface="Cambria Math" panose="02040503050406030204" pitchFamily="18" charset="0"/>
                              </a:rPr>
                              <m:t>5  −1−3</m:t>
                            </m:r>
                          </m:e>
                          <m:e>
                            <m:r>
                              <a:rPr lang="tr-TR" altLang="zh-TW" sz="2400" i="1">
                                <a:latin typeface="Cambria Math" panose="02040503050406030204" pitchFamily="18" charset="0"/>
                              </a:rPr>
                              <m:t>9 −2  −5</m:t>
                            </m:r>
                          </m:e>
                        </m:eqArr>
                      </m:e>
                    </m:d>
                    <m:d>
                      <m:dPr>
                        <m:begChr m:val="["/>
                        <m:endChr m:val="]"/>
                        <m:ctrlPr>
                          <a:rPr lang="en-US" altLang="zh-TW" sz="2400" i="1">
                            <a:latin typeface="Cambria Math" panose="02040503050406030204" pitchFamily="18" charset="0"/>
                          </a:rPr>
                        </m:ctrlPr>
                      </m:dPr>
                      <m:e>
                        <m:eqArr>
                          <m:eqArrPr>
                            <m:ctrlPr>
                              <a:rPr lang="tr-TR" altLang="zh-TW" sz="2400" i="1">
                                <a:latin typeface="Cambria Math" panose="02040503050406030204" pitchFamily="18" charset="0"/>
                              </a:rPr>
                            </m:ctrlPr>
                          </m:eqArrPr>
                          <m:e>
                            <m:r>
                              <a:rPr lang="tr-TR" altLang="zh-TW" sz="2400" i="1">
                                <a:latin typeface="Cambria Math" panose="02040503050406030204" pitchFamily="18" charset="0"/>
                              </a:rPr>
                              <m:t>11</m:t>
                            </m:r>
                          </m:e>
                          <m:e>
                            <m:r>
                              <a:rPr lang="tr-TR" altLang="zh-TW" sz="2400" i="1">
                                <a:latin typeface="Cambria Math" panose="02040503050406030204" pitchFamily="18" charset="0"/>
                              </a:rPr>
                              <m:t>3</m:t>
                            </m:r>
                            <m:r>
                              <a:rPr lang="tr-TR" altLang="zh-TW" sz="2400" b="0" i="1" smtClean="0">
                                <a:latin typeface="Cambria Math" panose="02040503050406030204" pitchFamily="18" charset="0"/>
                              </a:rPr>
                              <m:t>1</m:t>
                            </m:r>
                          </m:e>
                          <m:e>
                            <m:r>
                              <a:rPr lang="tr-TR" altLang="zh-TW" sz="2400" i="1">
                                <a:latin typeface="Cambria Math" panose="02040503050406030204" pitchFamily="18" charset="0"/>
                              </a:rPr>
                              <m:t>7</m:t>
                            </m:r>
                          </m:e>
                        </m:eqArr>
                      </m:e>
                    </m:d>
                  </m:oMath>
                </a14:m>
                <a:r>
                  <a:rPr lang="tr-TR" sz="2800" dirty="0" smtClean="0"/>
                  <a:t>=</a:t>
                </a:r>
                <a14:m>
                  <m:oMath xmlns:m="http://schemas.openxmlformats.org/officeDocument/2006/math">
                    <m:d>
                      <m:dPr>
                        <m:begChr m:val="["/>
                        <m:endChr m:val="]"/>
                        <m:ctrlPr>
                          <a:rPr lang="en-US" altLang="zh-TW" sz="2400" i="1">
                            <a:latin typeface="Cambria Math" panose="02040503050406030204" pitchFamily="18" charset="0"/>
                          </a:rPr>
                        </m:ctrlPr>
                      </m:dPr>
                      <m:e>
                        <m:eqArr>
                          <m:eqArrPr>
                            <m:ctrlPr>
                              <a:rPr lang="tr-TR" altLang="zh-TW" sz="2400" i="1">
                                <a:latin typeface="Cambria Math" panose="02040503050406030204" pitchFamily="18" charset="0"/>
                              </a:rPr>
                            </m:ctrlPr>
                          </m:eqArrPr>
                          <m:e>
                            <m:r>
                              <a:rPr lang="tr-TR" altLang="zh-TW" sz="2400" b="0" i="1" smtClean="0">
                                <a:latin typeface="Cambria Math" panose="02040503050406030204" pitchFamily="18" charset="0"/>
                              </a:rPr>
                              <m:t>−</m:t>
                            </m:r>
                            <m:r>
                              <a:rPr lang="tr-TR" altLang="zh-TW" sz="2400" b="0" i="1" smtClean="0">
                                <a:latin typeface="Cambria Math" panose="02040503050406030204" pitchFamily="18" charset="0"/>
                              </a:rPr>
                              <m:t>1</m:t>
                            </m:r>
                          </m:e>
                          <m:e>
                            <m:r>
                              <a:rPr lang="tr-TR" altLang="zh-TW" sz="2400" b="0" i="1" smtClean="0">
                                <a:latin typeface="Cambria Math" panose="02040503050406030204" pitchFamily="18" charset="0"/>
                              </a:rPr>
                              <m:t>3</m:t>
                            </m:r>
                          </m:e>
                          <m:e>
                            <m:r>
                              <a:rPr lang="tr-TR" altLang="zh-TW" sz="2400" b="0" i="1" smtClean="0">
                                <a:latin typeface="Cambria Math" panose="02040503050406030204" pitchFamily="18" charset="0"/>
                              </a:rPr>
                              <m:t>2</m:t>
                            </m:r>
                          </m:e>
                        </m:eqArr>
                      </m:e>
                    </m:d>
                  </m:oMath>
                </a14:m>
                <a:endParaRPr lang="tr-TR" sz="2400" dirty="0"/>
              </a:p>
              <a:p>
                <a:endParaRPr lang="tr-T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1600200"/>
                <a:ext cx="9296400" cy="4530725"/>
              </a:xfrm>
              <a:blipFill>
                <a:blip r:embed="rId2"/>
                <a:stretch>
                  <a:fillRect l="-262" t="-1077"/>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pPr>
              <a:defRPr/>
            </a:pPr>
            <a:fld id="{9E3B4006-0D0F-4C4D-9D1D-3FDC578C6677}" type="datetime1">
              <a:rPr lang="zh-TW" altLang="en-US" smtClean="0"/>
              <a:pPr>
                <a:defRPr/>
              </a:pPr>
              <a:t>2021/11/16</a:t>
            </a:fld>
            <a:endParaRPr lang="en-US" altLang="zh-TW"/>
          </a:p>
        </p:txBody>
      </p:sp>
      <p:sp>
        <p:nvSpPr>
          <p:cNvPr id="5" name="Footer Placeholder 4"/>
          <p:cNvSpPr>
            <a:spLocks noGrp="1"/>
          </p:cNvSpPr>
          <p:nvPr>
            <p:ph type="ftr" sz="quarter" idx="11"/>
          </p:nvPr>
        </p:nvSpPr>
        <p:spPr/>
        <p:txBody>
          <a:bodyPr/>
          <a:lstStyle/>
          <a:p>
            <a:pPr>
              <a:defRPr/>
            </a:pPr>
            <a:r>
              <a:rPr lang="en-US" altLang="zh-TW" smtClean="0"/>
              <a:t>Elementary Linear Algebra</a:t>
            </a:r>
            <a:endParaRPr lang="en-US" altLang="zh-TW"/>
          </a:p>
        </p:txBody>
      </p:sp>
      <p:sp>
        <p:nvSpPr>
          <p:cNvPr id="6" name="Slide Number Placeholder 5"/>
          <p:cNvSpPr>
            <a:spLocks noGrp="1"/>
          </p:cNvSpPr>
          <p:nvPr>
            <p:ph type="sldNum" sz="quarter" idx="12"/>
          </p:nvPr>
        </p:nvSpPr>
        <p:spPr/>
        <p:txBody>
          <a:bodyPr/>
          <a:lstStyle/>
          <a:p>
            <a:pPr>
              <a:defRPr/>
            </a:pPr>
            <a:fld id="{DC3B12E2-76CA-480B-8DE6-377A8982996D}" type="slidenum">
              <a:rPr lang="en-US" altLang="zh-TW" smtClean="0"/>
              <a:pPr>
                <a:defRPr/>
              </a:pPr>
              <a:t>62</a:t>
            </a:fld>
            <a:endParaRPr lang="en-US" altLang="zh-TW"/>
          </a:p>
        </p:txBody>
      </p:sp>
      <mc:AlternateContent xmlns:mc="http://schemas.openxmlformats.org/markup-compatibility/2006">
        <mc:Choice xmlns:a14="http://schemas.microsoft.com/office/drawing/2010/main" Requires="a14">
          <p:sp>
            <p:nvSpPr>
              <p:cNvPr id="7" name="Rectangle 6"/>
              <p:cNvSpPr/>
              <p:nvPr/>
            </p:nvSpPr>
            <p:spPr>
              <a:xfrm>
                <a:off x="2483402" y="2514600"/>
                <a:ext cx="5212798" cy="1070549"/>
              </a:xfrm>
              <a:prstGeom prst="rect">
                <a:avLst/>
              </a:prstGeom>
            </p:spPr>
            <p:txBody>
              <a:bodyPr wrap="square">
                <a:spAutoFit/>
              </a:bodyPr>
              <a:lstStyle/>
              <a:p>
                <a:r>
                  <a:rPr lang="en-US" altLang="zh-TW" sz="2400" b="1" dirty="0" smtClean="0">
                    <a:latin typeface="+mn-lt"/>
                  </a:rPr>
                  <a:t>v</a:t>
                </a:r>
                <a14:m>
                  <m:oMath xmlns:m="http://schemas.openxmlformats.org/officeDocument/2006/math">
                    <m:r>
                      <a:rPr lang="tr-TR" altLang="zh-TW" sz="2400" b="1" i="0" smtClean="0">
                        <a:latin typeface="Cambria Math" panose="02040503050406030204" pitchFamily="18" charset="0"/>
                      </a:rPr>
                      <m:t>=</m:t>
                    </m:r>
                    <m:d>
                      <m:dPr>
                        <m:begChr m:val="["/>
                        <m:endChr m:val="]"/>
                        <m:ctrlPr>
                          <a:rPr lang="en-US" altLang="zh-TW" sz="2400" i="1" smtClean="0">
                            <a:latin typeface="Cambria Math" panose="02040503050406030204" pitchFamily="18" charset="0"/>
                          </a:rPr>
                        </m:ctrlPr>
                      </m:dPr>
                      <m:e>
                        <m:eqArr>
                          <m:eqArrPr>
                            <m:ctrlPr>
                              <a:rPr lang="tr-TR" altLang="zh-TW" sz="2400" i="1">
                                <a:latin typeface="Cambria Math" panose="02040503050406030204" pitchFamily="18" charset="0"/>
                              </a:rPr>
                            </m:ctrlPr>
                          </m:eqArrPr>
                          <m:e>
                            <m:sSub>
                              <m:sSubPr>
                                <m:ctrlPr>
                                  <a:rPr lang="tr-TR" altLang="zh-TW" sz="2400" i="1">
                                    <a:latin typeface="Cambria Math" panose="02040503050406030204" pitchFamily="18" charset="0"/>
                                  </a:rPr>
                                </m:ctrlPr>
                              </m:sSubPr>
                              <m:e>
                                <m:r>
                                  <a:rPr lang="tr-TR" altLang="zh-TW" sz="2400" b="0" i="1" smtClean="0">
                                    <a:latin typeface="Cambria Math" panose="02040503050406030204" pitchFamily="18" charset="0"/>
                                  </a:rPr>
                                  <m:t>𝑣</m:t>
                                </m:r>
                              </m:e>
                              <m:sub>
                                <m:r>
                                  <a:rPr lang="tr-TR" altLang="zh-TW" sz="2400" i="1">
                                    <a:latin typeface="Cambria Math" panose="02040503050406030204" pitchFamily="18" charset="0"/>
                                  </a:rPr>
                                  <m:t>1</m:t>
                                </m:r>
                              </m:sub>
                            </m:sSub>
                          </m:e>
                          <m:e>
                            <m:sSub>
                              <m:sSubPr>
                                <m:ctrlPr>
                                  <a:rPr lang="tr-TR" altLang="zh-TW" sz="2400" i="1">
                                    <a:latin typeface="Cambria Math" panose="02040503050406030204" pitchFamily="18" charset="0"/>
                                  </a:rPr>
                                </m:ctrlPr>
                              </m:sSubPr>
                              <m:e>
                                <m:r>
                                  <a:rPr lang="tr-TR" altLang="zh-TW" sz="2400" b="0" i="1" smtClean="0">
                                    <a:latin typeface="Cambria Math" panose="02040503050406030204" pitchFamily="18" charset="0"/>
                                  </a:rPr>
                                  <m:t>𝑣</m:t>
                                </m:r>
                              </m:e>
                              <m:sub>
                                <m:r>
                                  <a:rPr lang="tr-TR" altLang="zh-TW" sz="2400" i="1">
                                    <a:latin typeface="Cambria Math" panose="02040503050406030204" pitchFamily="18" charset="0"/>
                                  </a:rPr>
                                  <m:t>2</m:t>
                                </m:r>
                              </m:sub>
                            </m:sSub>
                          </m:e>
                          <m:e>
                            <m:sSub>
                              <m:sSubPr>
                                <m:ctrlPr>
                                  <a:rPr lang="tr-TR" altLang="zh-TW" sz="2400" i="1">
                                    <a:latin typeface="Cambria Math" panose="02040503050406030204" pitchFamily="18" charset="0"/>
                                  </a:rPr>
                                </m:ctrlPr>
                              </m:sSubPr>
                              <m:e>
                                <m:r>
                                  <a:rPr lang="tr-TR" altLang="zh-TW" sz="2400" b="0" i="1" smtClean="0">
                                    <a:latin typeface="Cambria Math" panose="02040503050406030204" pitchFamily="18" charset="0"/>
                                  </a:rPr>
                                  <m:t>𝑣</m:t>
                                </m:r>
                              </m:e>
                              <m:sub>
                                <m:r>
                                  <a:rPr lang="tr-TR" altLang="zh-TW" sz="2400" i="1">
                                    <a:latin typeface="Cambria Math" panose="02040503050406030204" pitchFamily="18" charset="0"/>
                                  </a:rPr>
                                  <m:t>3</m:t>
                                </m:r>
                              </m:sub>
                            </m:sSub>
                          </m:e>
                        </m:eqArr>
                      </m:e>
                    </m:d>
                    <m:r>
                      <a:rPr lang="tr-TR" altLang="zh-TW" sz="2400" b="0" i="0" smtClean="0">
                        <a:latin typeface="Cambria Math" panose="02040503050406030204" pitchFamily="18" charset="0"/>
                      </a:rPr>
                      <m:t>=</m:t>
                    </m:r>
                    <m:d>
                      <m:dPr>
                        <m:begChr m:val="["/>
                        <m:endChr m:val="]"/>
                        <m:ctrlPr>
                          <a:rPr lang="en-US" altLang="zh-TW" sz="2400" i="1">
                            <a:latin typeface="Cambria Math" panose="02040503050406030204" pitchFamily="18" charset="0"/>
                          </a:rPr>
                        </m:ctrlPr>
                      </m:dPr>
                      <m:e>
                        <m:eqArr>
                          <m:eqArrPr>
                            <m:ctrlPr>
                              <a:rPr lang="tr-TR" altLang="zh-TW" sz="2400" i="1">
                                <a:latin typeface="Cambria Math" panose="02040503050406030204" pitchFamily="18" charset="0"/>
                              </a:rPr>
                            </m:ctrlPr>
                          </m:eqArrPr>
                          <m:e>
                            <m:r>
                              <a:rPr lang="tr-TR" altLang="zh-TW" sz="2400" i="1">
                                <a:latin typeface="Cambria Math" panose="02040503050406030204" pitchFamily="18" charset="0"/>
                              </a:rPr>
                              <m:t>1   2   3</m:t>
                            </m:r>
                          </m:e>
                          <m:e>
                            <m:r>
                              <a:rPr lang="tr-TR" altLang="zh-TW" sz="2400" i="1">
                                <a:latin typeface="Cambria Math" panose="02040503050406030204" pitchFamily="18" charset="0"/>
                              </a:rPr>
                              <m:t>2   9   3</m:t>
                            </m:r>
                          </m:e>
                          <m:e>
                            <m:r>
                              <a:rPr lang="tr-TR" altLang="zh-TW" sz="2400" i="1">
                                <a:latin typeface="Cambria Math" panose="02040503050406030204" pitchFamily="18" charset="0"/>
                              </a:rPr>
                              <m:t>1   0   4</m:t>
                            </m:r>
                          </m:e>
                        </m:eqArr>
                      </m:e>
                    </m:d>
                    <m:d>
                      <m:dPr>
                        <m:begChr m:val="["/>
                        <m:endChr m:val="]"/>
                        <m:ctrlPr>
                          <a:rPr lang="en-US" altLang="zh-TW" sz="2400" i="1">
                            <a:latin typeface="Cambria Math" panose="02040503050406030204" pitchFamily="18" charset="0"/>
                          </a:rPr>
                        </m:ctrlPr>
                      </m:dPr>
                      <m:e>
                        <m:eqArr>
                          <m:eqArrPr>
                            <m:ctrlPr>
                              <a:rPr lang="tr-TR" altLang="zh-TW" sz="2400" i="1">
                                <a:latin typeface="Cambria Math" panose="02040503050406030204" pitchFamily="18" charset="0"/>
                              </a:rPr>
                            </m:ctrlPr>
                          </m:eqArrPr>
                          <m:e>
                            <m:r>
                              <a:rPr lang="tr-TR" altLang="zh-TW" sz="2400" b="0" i="1" smtClean="0">
                                <a:latin typeface="Cambria Math" panose="02040503050406030204" pitchFamily="18" charset="0"/>
                              </a:rPr>
                              <m:t>−1</m:t>
                            </m:r>
                          </m:e>
                          <m:e>
                            <m:r>
                              <a:rPr lang="tr-TR" altLang="zh-TW" sz="2400" b="0" i="1" smtClean="0">
                                <a:latin typeface="Cambria Math" panose="02040503050406030204" pitchFamily="18" charset="0"/>
                              </a:rPr>
                              <m:t>3</m:t>
                            </m:r>
                          </m:e>
                          <m:e>
                            <m:r>
                              <a:rPr lang="tr-TR" altLang="zh-TW" sz="2400" b="0" i="1" smtClean="0">
                                <a:latin typeface="Cambria Math" panose="02040503050406030204" pitchFamily="18" charset="0"/>
                              </a:rPr>
                              <m:t>2</m:t>
                            </m:r>
                          </m:e>
                        </m:eqArr>
                      </m:e>
                    </m:d>
                    <m:r>
                      <a:rPr lang="tr-TR" altLang="zh-TW" sz="2400" b="0" i="1" smtClean="0">
                        <a:latin typeface="Cambria Math" panose="02040503050406030204" pitchFamily="18" charset="0"/>
                      </a:rPr>
                      <m:t>=</m:t>
                    </m:r>
                    <m:d>
                      <m:dPr>
                        <m:begChr m:val="["/>
                        <m:endChr m:val="]"/>
                        <m:ctrlPr>
                          <a:rPr lang="en-US" altLang="zh-TW" sz="2400" i="1">
                            <a:latin typeface="Cambria Math" panose="02040503050406030204" pitchFamily="18" charset="0"/>
                          </a:rPr>
                        </m:ctrlPr>
                      </m:dPr>
                      <m:e>
                        <m:eqArr>
                          <m:eqArrPr>
                            <m:ctrlPr>
                              <a:rPr lang="tr-TR" altLang="zh-TW" sz="2400" i="1">
                                <a:latin typeface="Cambria Math" panose="02040503050406030204" pitchFamily="18" charset="0"/>
                              </a:rPr>
                            </m:ctrlPr>
                          </m:eqArrPr>
                          <m:e>
                            <m:r>
                              <a:rPr lang="tr-TR" altLang="zh-TW" sz="2400" b="0" i="1" smtClean="0">
                                <a:latin typeface="Cambria Math" panose="02040503050406030204" pitchFamily="18" charset="0"/>
                              </a:rPr>
                              <m:t>1</m:t>
                            </m:r>
                            <m:r>
                              <a:rPr lang="tr-TR" altLang="zh-TW" sz="2400" i="1">
                                <a:latin typeface="Cambria Math" panose="02040503050406030204" pitchFamily="18" charset="0"/>
                              </a:rPr>
                              <m:t>1</m:t>
                            </m:r>
                          </m:e>
                          <m:e>
                            <m:r>
                              <a:rPr lang="tr-TR" altLang="zh-TW" sz="2400" i="1">
                                <a:latin typeface="Cambria Math" panose="02040503050406030204" pitchFamily="18" charset="0"/>
                              </a:rPr>
                              <m:t>3</m:t>
                            </m:r>
                            <m:r>
                              <a:rPr lang="tr-TR" altLang="zh-TW" sz="2400" b="0" i="1" smtClean="0">
                                <a:latin typeface="Cambria Math" panose="02040503050406030204" pitchFamily="18" charset="0"/>
                              </a:rPr>
                              <m:t>1</m:t>
                            </m:r>
                          </m:e>
                          <m:e>
                            <m:r>
                              <a:rPr lang="tr-TR" altLang="zh-TW" sz="2400" b="0" i="1" smtClean="0">
                                <a:latin typeface="Cambria Math" panose="02040503050406030204" pitchFamily="18" charset="0"/>
                              </a:rPr>
                              <m:t>7</m:t>
                            </m:r>
                          </m:e>
                        </m:eqArr>
                      </m:e>
                    </m:d>
                  </m:oMath>
                </a14:m>
                <a:endParaRPr lang="tr-TR" sz="2400" dirty="0"/>
              </a:p>
            </p:txBody>
          </p:sp>
        </mc:Choice>
        <mc:Fallback>
          <p:sp>
            <p:nvSpPr>
              <p:cNvPr id="7" name="Rectangle 6"/>
              <p:cNvSpPr>
                <a:spLocks noRot="1" noChangeAspect="1" noMove="1" noResize="1" noEditPoints="1" noAdjustHandles="1" noChangeArrowheads="1" noChangeShapeType="1" noTextEdit="1"/>
              </p:cNvSpPr>
              <p:nvPr/>
            </p:nvSpPr>
            <p:spPr>
              <a:xfrm>
                <a:off x="2483402" y="2514600"/>
                <a:ext cx="5212798" cy="1070549"/>
              </a:xfrm>
              <a:prstGeom prst="rect">
                <a:avLst/>
              </a:prstGeom>
              <a:blipFill>
                <a:blip r:embed="rId3"/>
                <a:stretch>
                  <a:fillRect l="-1752"/>
                </a:stretch>
              </a:blipFill>
            </p:spPr>
            <p:txBody>
              <a:bodyPr/>
              <a:lstStyle/>
              <a:p>
                <a:r>
                  <a:rPr lang="tr-TR">
                    <a:noFill/>
                  </a:rPr>
                  <a:t> </a:t>
                </a:r>
              </a:p>
            </p:txBody>
          </p:sp>
        </mc:Fallback>
      </mc:AlternateContent>
      <p:sp>
        <p:nvSpPr>
          <p:cNvPr id="8" name="Rectangle 7"/>
          <p:cNvSpPr/>
          <p:nvPr/>
        </p:nvSpPr>
        <p:spPr>
          <a:xfrm>
            <a:off x="5181600" y="3585149"/>
            <a:ext cx="587020" cy="369332"/>
          </a:xfrm>
          <a:prstGeom prst="rect">
            <a:avLst/>
          </a:prstGeom>
        </p:spPr>
        <p:txBody>
          <a:bodyPr wrap="square">
            <a:spAutoFit/>
          </a:bodyPr>
          <a:lstStyle/>
          <a:p>
            <a:r>
              <a:rPr lang="en-US" altLang="zh-TW" dirty="0"/>
              <a:t>(</a:t>
            </a:r>
            <a:r>
              <a:rPr lang="en-US" altLang="zh-TW" b="1" dirty="0">
                <a:latin typeface="+mn-lt"/>
              </a:rPr>
              <a:t>v</a:t>
            </a:r>
            <a:r>
              <a:rPr lang="en-US" altLang="zh-TW" dirty="0"/>
              <a:t>)</a:t>
            </a:r>
            <a:r>
              <a:rPr lang="en-US" altLang="zh-TW" i="1" baseline="-25000" dirty="0"/>
              <a:t>s</a:t>
            </a:r>
            <a:r>
              <a:rPr lang="en-US" altLang="zh-TW" baseline="-25000" dirty="0"/>
              <a:t> </a:t>
            </a:r>
            <a:endParaRPr lang="tr-TR" dirty="0"/>
          </a:p>
        </p:txBody>
      </p:sp>
      <p:sp>
        <p:nvSpPr>
          <p:cNvPr id="9" name="Left Brace 8"/>
          <p:cNvSpPr/>
          <p:nvPr/>
        </p:nvSpPr>
        <p:spPr>
          <a:xfrm rot="16200000">
            <a:off x="5452251" y="3396306"/>
            <a:ext cx="45719" cy="457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0" name="Left Brace 9"/>
          <p:cNvSpPr/>
          <p:nvPr/>
        </p:nvSpPr>
        <p:spPr>
          <a:xfrm rot="16200000">
            <a:off x="7216141" y="5128259"/>
            <a:ext cx="45719" cy="457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1" name="Rectangle 10"/>
          <p:cNvSpPr/>
          <p:nvPr/>
        </p:nvSpPr>
        <p:spPr>
          <a:xfrm>
            <a:off x="7082547" y="5356859"/>
            <a:ext cx="300082" cy="369332"/>
          </a:xfrm>
          <a:prstGeom prst="rect">
            <a:avLst/>
          </a:prstGeom>
        </p:spPr>
        <p:txBody>
          <a:bodyPr wrap="none">
            <a:spAutoFit/>
          </a:bodyPr>
          <a:lstStyle/>
          <a:p>
            <a:r>
              <a:rPr lang="en-US" altLang="zh-TW" b="1" dirty="0">
                <a:latin typeface="+mn-lt"/>
              </a:rPr>
              <a:t>v</a:t>
            </a:r>
            <a:endParaRPr lang="tr-TR" dirty="0">
              <a:latin typeface="+mn-lt"/>
            </a:endParaRPr>
          </a:p>
        </p:txBody>
      </p:sp>
    </p:spTree>
    <p:extLst>
      <p:ext uri="{BB962C8B-B14F-4D97-AF65-F5344CB8AC3E}">
        <p14:creationId xmlns:p14="http://schemas.microsoft.com/office/powerpoint/2010/main" val="199368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85DC1D68-1128-44A7-B0F1-E498195684DE}"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12186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1C4E3774-3390-46E1-92D2-ADA0158686B4}" type="slidenum">
              <a:rPr kumimoji="0" lang="en-US" altLang="zh-TW" sz="1200">
                <a:latin typeface="Garamond" panose="02020404030301010803" pitchFamily="18" charset="0"/>
              </a:rPr>
              <a:pPr>
                <a:spcBef>
                  <a:spcPct val="0"/>
                </a:spcBef>
                <a:buClrTx/>
                <a:buSzTx/>
                <a:buFontTx/>
                <a:buNone/>
              </a:pPr>
              <a:t>63</a:t>
            </a:fld>
            <a:endParaRPr kumimoji="0" lang="en-US" altLang="zh-TW" sz="1200">
              <a:latin typeface="Garamond" panose="02020404030301010803" pitchFamily="18" charset="0"/>
            </a:endParaRPr>
          </a:p>
        </p:txBody>
      </p:sp>
      <p:sp>
        <p:nvSpPr>
          <p:cNvPr id="121861" name="Rectangle 2"/>
          <p:cNvSpPr>
            <a:spLocks noGrp="1" noChangeArrowheads="1"/>
          </p:cNvSpPr>
          <p:nvPr>
            <p:ph type="title"/>
          </p:nvPr>
        </p:nvSpPr>
        <p:spPr/>
        <p:txBody>
          <a:bodyPr/>
          <a:lstStyle/>
          <a:p>
            <a:pPr eaLnBrk="1" hangingPunct="1"/>
            <a:r>
              <a:rPr lang="en-US" altLang="zh-TW" sz="4400" smtClean="0"/>
              <a:t>5-4 Example 5(Standard Basis for </a:t>
            </a:r>
            <a:r>
              <a:rPr lang="en-US" altLang="zh-TW" sz="4400" i="1" smtClean="0"/>
              <a:t>P</a:t>
            </a:r>
            <a:r>
              <a:rPr lang="en-US" altLang="zh-TW" sz="4400" baseline="30000" smtClean="0"/>
              <a:t>n</a:t>
            </a:r>
            <a:r>
              <a:rPr lang="en-US" altLang="zh-TW" sz="4400" smtClean="0"/>
              <a:t>)</a:t>
            </a:r>
          </a:p>
        </p:txBody>
      </p:sp>
      <p:sp>
        <p:nvSpPr>
          <p:cNvPr id="121862" name="Rectangle 3"/>
          <p:cNvSpPr>
            <a:spLocks noGrp="1" noChangeArrowheads="1"/>
          </p:cNvSpPr>
          <p:nvPr>
            <p:ph type="body" idx="1"/>
          </p:nvPr>
        </p:nvSpPr>
        <p:spPr/>
        <p:txBody>
          <a:bodyPr/>
          <a:lstStyle/>
          <a:p>
            <a:pPr eaLnBrk="1" hangingPunct="1"/>
            <a:r>
              <a:rPr lang="en-US" altLang="zh-TW" sz="2800" i="1" dirty="0" smtClean="0"/>
              <a:t>S </a:t>
            </a:r>
            <a:r>
              <a:rPr lang="en-US" altLang="zh-TW" sz="2800" dirty="0" smtClean="0"/>
              <a:t>= {1, </a:t>
            </a:r>
            <a:r>
              <a:rPr lang="en-US" altLang="zh-TW" sz="2800" i="1" dirty="0" smtClean="0"/>
              <a:t>x</a:t>
            </a:r>
            <a:r>
              <a:rPr lang="en-US" altLang="zh-TW" sz="2800" dirty="0" smtClean="0"/>
              <a:t>,</a:t>
            </a:r>
            <a:r>
              <a:rPr lang="en-US" altLang="zh-TW" sz="2800" i="1" dirty="0" smtClean="0"/>
              <a:t> x</a:t>
            </a:r>
            <a:r>
              <a:rPr lang="en-US" altLang="zh-TW" sz="2800" baseline="30000" dirty="0" smtClean="0"/>
              <a:t>2</a:t>
            </a:r>
            <a:r>
              <a:rPr lang="en-US" altLang="zh-TW" sz="2800" dirty="0" smtClean="0"/>
              <a:t>, …, </a:t>
            </a:r>
            <a:r>
              <a:rPr lang="en-US" altLang="zh-TW" sz="2800" i="1" dirty="0" err="1" smtClean="0"/>
              <a:t>x</a:t>
            </a:r>
            <a:r>
              <a:rPr lang="en-US" altLang="zh-TW" sz="2800" i="1" baseline="30000" dirty="0" err="1" smtClean="0"/>
              <a:t>n</a:t>
            </a:r>
            <a:r>
              <a:rPr lang="en-US" altLang="zh-TW" sz="2800" dirty="0" smtClean="0"/>
              <a:t>} is a basis for the vector space </a:t>
            </a:r>
            <a:r>
              <a:rPr lang="en-US" altLang="zh-TW" sz="2800" i="1" dirty="0" err="1" smtClean="0"/>
              <a:t>P</a:t>
            </a:r>
            <a:r>
              <a:rPr lang="en-US" altLang="zh-TW" sz="2800" i="1" baseline="-25000" dirty="0" err="1" smtClean="0"/>
              <a:t>n</a:t>
            </a:r>
            <a:r>
              <a:rPr lang="en-US" altLang="zh-TW" sz="2800" baseline="-25000" dirty="0" smtClean="0"/>
              <a:t> </a:t>
            </a:r>
            <a:r>
              <a:rPr lang="en-US" altLang="zh-TW" sz="2800" dirty="0" smtClean="0"/>
              <a:t>of polynomials of the form </a:t>
            </a:r>
            <a:r>
              <a:rPr lang="en-US" altLang="zh-TW" sz="2800" i="1" dirty="0" smtClean="0"/>
              <a:t>a</a:t>
            </a:r>
            <a:r>
              <a:rPr lang="en-US" altLang="zh-TW" sz="2800" baseline="-25000" dirty="0" smtClean="0"/>
              <a:t>0 </a:t>
            </a:r>
            <a:r>
              <a:rPr lang="en-US" altLang="zh-TW" sz="2800" dirty="0" smtClean="0"/>
              <a:t>+ </a:t>
            </a:r>
            <a:r>
              <a:rPr lang="en-US" altLang="zh-TW" sz="2800" i="1" dirty="0" smtClean="0"/>
              <a:t>a</a:t>
            </a:r>
            <a:r>
              <a:rPr lang="en-US" altLang="zh-TW" sz="2800" baseline="-25000" dirty="0" smtClean="0"/>
              <a:t>1</a:t>
            </a:r>
            <a:r>
              <a:rPr lang="en-US" altLang="zh-TW" sz="2800" i="1" dirty="0" smtClean="0"/>
              <a:t>x </a:t>
            </a:r>
            <a:r>
              <a:rPr lang="en-US" altLang="zh-TW" sz="2800" dirty="0" smtClean="0"/>
              <a:t>+ … + </a:t>
            </a:r>
            <a:r>
              <a:rPr lang="en-US" altLang="zh-TW" sz="2800" i="1" dirty="0" err="1" smtClean="0"/>
              <a:t>a</a:t>
            </a:r>
            <a:r>
              <a:rPr lang="en-US" altLang="zh-TW" sz="2800" i="1" baseline="-25000" dirty="0" err="1" smtClean="0"/>
              <a:t>n</a:t>
            </a:r>
            <a:r>
              <a:rPr lang="en-US" altLang="zh-TW" sz="2800" i="1" dirty="0" err="1" smtClean="0"/>
              <a:t>x</a:t>
            </a:r>
            <a:r>
              <a:rPr lang="en-US" altLang="zh-TW" sz="2800" i="1" baseline="30000" dirty="0" err="1" smtClean="0"/>
              <a:t>n</a:t>
            </a:r>
            <a:r>
              <a:rPr lang="en-US" altLang="zh-TW" sz="2800" dirty="0" smtClean="0"/>
              <a:t>. The set </a:t>
            </a:r>
            <a:r>
              <a:rPr lang="en-US" altLang="zh-TW" sz="2800" i="1" dirty="0" smtClean="0"/>
              <a:t>S</a:t>
            </a:r>
            <a:r>
              <a:rPr lang="en-US" altLang="zh-TW" sz="2800" dirty="0" smtClean="0"/>
              <a:t> is called the </a:t>
            </a:r>
            <a:r>
              <a:rPr lang="en-US" altLang="zh-TW" sz="2800" dirty="0" smtClean="0">
                <a:solidFill>
                  <a:srgbClr val="FF0000"/>
                </a:solidFill>
              </a:rPr>
              <a:t>standard basis for </a:t>
            </a:r>
            <a:r>
              <a:rPr lang="en-US" altLang="zh-TW" sz="2800" i="1" dirty="0" err="1" smtClean="0">
                <a:solidFill>
                  <a:srgbClr val="FF0000"/>
                </a:solidFill>
              </a:rPr>
              <a:t>P</a:t>
            </a:r>
            <a:r>
              <a:rPr lang="en-US" altLang="zh-TW" sz="2800" i="1" baseline="-25000" dirty="0" err="1" smtClean="0">
                <a:solidFill>
                  <a:srgbClr val="FF0000"/>
                </a:solidFill>
              </a:rPr>
              <a:t>n</a:t>
            </a:r>
            <a:r>
              <a:rPr lang="en-US" altLang="zh-TW" sz="2800" dirty="0" smtClean="0"/>
              <a:t>.</a:t>
            </a:r>
            <a:br>
              <a:rPr lang="en-US" altLang="zh-TW" sz="2800" dirty="0" smtClean="0"/>
            </a:br>
            <a:r>
              <a:rPr lang="en-US" altLang="zh-TW" sz="2800" dirty="0" smtClean="0"/>
              <a:t>Find the coordinate vector of the polynomial </a:t>
            </a:r>
            <a:r>
              <a:rPr lang="en-US" altLang="zh-TW" sz="2800" b="1" dirty="0" smtClean="0"/>
              <a:t>p </a:t>
            </a:r>
            <a:r>
              <a:rPr lang="en-US" altLang="zh-TW" sz="2800" dirty="0" smtClean="0"/>
              <a:t>= </a:t>
            </a:r>
            <a:r>
              <a:rPr lang="en-US" altLang="zh-TW" sz="2800" i="1" dirty="0" smtClean="0"/>
              <a:t>a</a:t>
            </a:r>
            <a:r>
              <a:rPr lang="en-US" altLang="zh-TW" sz="2800" baseline="-25000" dirty="0" smtClean="0"/>
              <a:t>0 </a:t>
            </a:r>
            <a:r>
              <a:rPr lang="en-US" altLang="zh-TW" sz="2800" dirty="0" smtClean="0"/>
              <a:t>+ </a:t>
            </a:r>
            <a:r>
              <a:rPr lang="en-US" altLang="zh-TW" sz="2800" i="1" dirty="0" smtClean="0"/>
              <a:t>a</a:t>
            </a:r>
            <a:r>
              <a:rPr lang="en-US" altLang="zh-TW" sz="2800" baseline="-25000" dirty="0" smtClean="0"/>
              <a:t>1</a:t>
            </a:r>
            <a:r>
              <a:rPr lang="en-US" altLang="zh-TW" sz="2800" i="1" dirty="0" smtClean="0"/>
              <a:t>x </a:t>
            </a:r>
            <a:r>
              <a:rPr lang="en-US" altLang="zh-TW" sz="2800" dirty="0" smtClean="0"/>
              <a:t>+ </a:t>
            </a:r>
            <a:r>
              <a:rPr lang="en-US" altLang="zh-TW" sz="2800" i="1" dirty="0" smtClean="0"/>
              <a:t>a</a:t>
            </a:r>
            <a:r>
              <a:rPr lang="en-US" altLang="zh-TW" sz="2800" baseline="-25000" dirty="0" smtClean="0"/>
              <a:t>2</a:t>
            </a:r>
            <a:r>
              <a:rPr lang="en-US" altLang="zh-TW" sz="2800" i="1" dirty="0" smtClean="0"/>
              <a:t>x</a:t>
            </a:r>
            <a:r>
              <a:rPr lang="en-US" altLang="zh-TW" sz="2800" baseline="30000" dirty="0" smtClean="0"/>
              <a:t>2 </a:t>
            </a:r>
            <a:r>
              <a:rPr lang="en-US" altLang="zh-TW" sz="2800" dirty="0" smtClean="0"/>
              <a:t>relative to the basis </a:t>
            </a:r>
            <a:r>
              <a:rPr lang="en-US" altLang="zh-TW" sz="2800" i="1" dirty="0" smtClean="0"/>
              <a:t>S </a:t>
            </a:r>
            <a:r>
              <a:rPr lang="en-US" altLang="zh-TW" sz="2800" dirty="0" smtClean="0"/>
              <a:t>= {1, </a:t>
            </a:r>
            <a:r>
              <a:rPr lang="en-US" altLang="zh-TW" sz="2800" i="1" dirty="0" smtClean="0"/>
              <a:t>x</a:t>
            </a:r>
            <a:r>
              <a:rPr lang="en-US" altLang="zh-TW" sz="2800" dirty="0" smtClean="0"/>
              <a:t>,</a:t>
            </a:r>
            <a:r>
              <a:rPr lang="en-US" altLang="zh-TW" sz="2800" i="1" dirty="0" smtClean="0"/>
              <a:t> x</a:t>
            </a:r>
            <a:r>
              <a:rPr lang="en-US" altLang="zh-TW" sz="2800" baseline="30000" dirty="0" smtClean="0"/>
              <a:t>2</a:t>
            </a:r>
            <a:r>
              <a:rPr lang="en-US" altLang="zh-TW" sz="2800" dirty="0" smtClean="0"/>
              <a:t>} for </a:t>
            </a:r>
            <a:r>
              <a:rPr lang="en-US" altLang="zh-TW" sz="2800" i="1" dirty="0" smtClean="0"/>
              <a:t>P</a:t>
            </a:r>
            <a:r>
              <a:rPr lang="en-US" altLang="zh-TW" sz="2800" baseline="-25000" dirty="0" smtClean="0"/>
              <a:t>2 </a:t>
            </a:r>
            <a:r>
              <a:rPr lang="en-US" altLang="zh-TW" sz="2800" dirty="0" smtClean="0"/>
              <a:t>.</a:t>
            </a:r>
          </a:p>
          <a:p>
            <a:pPr eaLnBrk="1" hangingPunct="1"/>
            <a:endParaRPr lang="en-US" altLang="zh-TW" sz="2800" dirty="0" smtClean="0"/>
          </a:p>
          <a:p>
            <a:pPr eaLnBrk="1" hangingPunct="1"/>
            <a:r>
              <a:rPr lang="en-US" altLang="zh-TW" sz="2800" dirty="0" smtClean="0"/>
              <a:t>Solution:</a:t>
            </a:r>
          </a:p>
          <a:p>
            <a:pPr lvl="1" eaLnBrk="1" hangingPunct="1"/>
            <a:r>
              <a:rPr lang="en-US" altLang="zh-TW" sz="2400" dirty="0" smtClean="0"/>
              <a:t>The coordinates of </a:t>
            </a:r>
            <a:r>
              <a:rPr lang="en-US" altLang="zh-TW" sz="2400" b="1" dirty="0" smtClean="0"/>
              <a:t>p </a:t>
            </a:r>
            <a:r>
              <a:rPr lang="en-US" altLang="zh-TW" sz="2400" dirty="0" smtClean="0"/>
              <a:t>= </a:t>
            </a:r>
            <a:r>
              <a:rPr lang="en-US" altLang="zh-TW" sz="2400" i="1" dirty="0" smtClean="0"/>
              <a:t>a</a:t>
            </a:r>
            <a:r>
              <a:rPr lang="en-US" altLang="zh-TW" sz="2400" baseline="-25000" dirty="0" smtClean="0"/>
              <a:t>0 </a:t>
            </a:r>
            <a:r>
              <a:rPr lang="en-US" altLang="zh-TW" sz="2400" dirty="0" smtClean="0"/>
              <a:t>+ </a:t>
            </a:r>
            <a:r>
              <a:rPr lang="en-US" altLang="zh-TW" sz="2400" i="1" dirty="0" smtClean="0"/>
              <a:t>a</a:t>
            </a:r>
            <a:r>
              <a:rPr lang="en-US" altLang="zh-TW" sz="2400" baseline="-25000" dirty="0" smtClean="0"/>
              <a:t>1</a:t>
            </a:r>
            <a:r>
              <a:rPr lang="en-US" altLang="zh-TW" sz="2400" i="1" dirty="0" smtClean="0"/>
              <a:t>x </a:t>
            </a:r>
            <a:r>
              <a:rPr lang="en-US" altLang="zh-TW" sz="2400" dirty="0" smtClean="0"/>
              <a:t>+ </a:t>
            </a:r>
            <a:r>
              <a:rPr lang="en-US" altLang="zh-TW" sz="2400" i="1" dirty="0" smtClean="0"/>
              <a:t>a</a:t>
            </a:r>
            <a:r>
              <a:rPr lang="en-US" altLang="zh-TW" sz="2400" baseline="-25000" dirty="0" smtClean="0"/>
              <a:t>2</a:t>
            </a:r>
            <a:r>
              <a:rPr lang="en-US" altLang="zh-TW" sz="2400" i="1" dirty="0" smtClean="0"/>
              <a:t>x</a:t>
            </a:r>
            <a:r>
              <a:rPr lang="en-US" altLang="zh-TW" sz="2400" baseline="30000" dirty="0" smtClean="0"/>
              <a:t>2</a:t>
            </a:r>
            <a:r>
              <a:rPr lang="en-US" altLang="zh-TW" sz="2400" dirty="0" smtClean="0"/>
              <a:t> are the scalar coefficients of the basis vectors 1, </a:t>
            </a:r>
            <a:r>
              <a:rPr lang="en-US" altLang="zh-TW" sz="2400" i="1" dirty="0" smtClean="0"/>
              <a:t>x</a:t>
            </a:r>
            <a:r>
              <a:rPr lang="en-US" altLang="zh-TW" sz="2400" dirty="0" smtClean="0"/>
              <a:t>, and </a:t>
            </a:r>
            <a:r>
              <a:rPr lang="en-US" altLang="zh-TW" sz="2400" i="1" dirty="0" smtClean="0"/>
              <a:t>x</a:t>
            </a:r>
            <a:r>
              <a:rPr lang="en-US" altLang="zh-TW" sz="2400" baseline="30000" dirty="0" smtClean="0"/>
              <a:t>2</a:t>
            </a:r>
            <a:r>
              <a:rPr lang="en-US" altLang="zh-TW" sz="2400" dirty="0" smtClean="0"/>
              <a:t>, so </a:t>
            </a:r>
          </a:p>
          <a:p>
            <a:pPr lvl="1" algn="ctr" eaLnBrk="1" hangingPunct="1">
              <a:buFont typeface="Wingdings" panose="05000000000000000000" pitchFamily="2" charset="2"/>
              <a:buNone/>
            </a:pPr>
            <a:r>
              <a:rPr lang="en-US" altLang="zh-TW" sz="2400" dirty="0" smtClean="0"/>
              <a:t>(</a:t>
            </a:r>
            <a:r>
              <a:rPr lang="en-US" altLang="zh-TW" sz="2400" b="1" dirty="0" smtClean="0"/>
              <a:t>p</a:t>
            </a:r>
            <a:r>
              <a:rPr lang="en-US" altLang="zh-TW" sz="2400" dirty="0" smtClean="0"/>
              <a:t>)</a:t>
            </a:r>
            <a:r>
              <a:rPr lang="en-US" altLang="zh-TW" sz="2400" i="1" baseline="-25000" dirty="0" smtClean="0"/>
              <a:t>s</a:t>
            </a:r>
            <a:r>
              <a:rPr lang="en-US" altLang="zh-TW" sz="2400" dirty="0" smtClean="0"/>
              <a:t>=(</a:t>
            </a:r>
            <a:r>
              <a:rPr lang="en-US" altLang="zh-TW" sz="2400" i="1" dirty="0" smtClean="0"/>
              <a:t>a</a:t>
            </a:r>
            <a:r>
              <a:rPr lang="en-US" altLang="zh-TW" sz="2400" baseline="-25000" dirty="0" smtClean="0"/>
              <a:t>0</a:t>
            </a:r>
            <a:r>
              <a:rPr lang="en-US" altLang="zh-TW" sz="2400" dirty="0" smtClean="0"/>
              <a:t>, </a:t>
            </a:r>
            <a:r>
              <a:rPr lang="en-US" altLang="zh-TW" sz="2400" i="1" dirty="0" smtClean="0"/>
              <a:t>a</a:t>
            </a:r>
            <a:r>
              <a:rPr lang="en-US" altLang="zh-TW" sz="2400" baseline="-25000" dirty="0" smtClean="0"/>
              <a:t>1</a:t>
            </a:r>
            <a:r>
              <a:rPr lang="en-US" altLang="zh-TW" sz="2400" dirty="0" smtClean="0"/>
              <a:t>, </a:t>
            </a:r>
            <a:r>
              <a:rPr lang="en-US" altLang="zh-TW" sz="2400" i="1" dirty="0" smtClean="0"/>
              <a:t>a</a:t>
            </a:r>
            <a:r>
              <a:rPr lang="en-US" altLang="zh-TW" sz="2400" baseline="-25000" dirty="0" smtClean="0"/>
              <a:t>2</a:t>
            </a:r>
            <a:r>
              <a:rPr lang="en-US" altLang="zh-TW" sz="2400" dirty="0" smtClean="0"/>
              <a:t>).</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Example</a:t>
            </a:r>
            <a:r>
              <a:rPr lang="tr-TR" dirty="0" smtClean="0"/>
              <a:t> 5 </a:t>
            </a:r>
            <a:r>
              <a:rPr lang="tr-TR" dirty="0" err="1" smtClean="0"/>
              <a:t>extended</a:t>
            </a:r>
            <a:r>
              <a:rPr lang="tr-TR" dirty="0" smtClean="0"/>
              <a:t> (</a:t>
            </a:r>
            <a:r>
              <a:rPr lang="tr-TR" dirty="0" err="1" smtClean="0"/>
              <a:t>to</a:t>
            </a:r>
            <a:r>
              <a:rPr lang="tr-TR" dirty="0" smtClean="0"/>
              <a:t> be </a:t>
            </a:r>
            <a:r>
              <a:rPr lang="tr-TR" dirty="0" err="1" smtClean="0"/>
              <a:t>completed</a:t>
            </a:r>
            <a:r>
              <a:rPr lang="tr-TR" dirty="0" smtClean="0"/>
              <a:t> </a:t>
            </a:r>
            <a:r>
              <a:rPr lang="tr-TR" dirty="0" err="1" smtClean="0"/>
              <a:t>by</a:t>
            </a:r>
            <a:r>
              <a:rPr lang="tr-TR" dirty="0" smtClean="0"/>
              <a:t> </a:t>
            </a:r>
            <a:r>
              <a:rPr lang="tr-TR" smtClean="0"/>
              <a:t>you!)</a:t>
            </a:r>
            <a:endParaRPr lang="tr-TR" dirty="0"/>
          </a:p>
        </p:txBody>
      </p:sp>
      <p:sp>
        <p:nvSpPr>
          <p:cNvPr id="3" name="Content Placeholder 2"/>
          <p:cNvSpPr>
            <a:spLocks noGrp="1"/>
          </p:cNvSpPr>
          <p:nvPr>
            <p:ph idx="1"/>
          </p:nvPr>
        </p:nvSpPr>
        <p:spPr/>
        <p:txBody>
          <a:bodyPr/>
          <a:lstStyle/>
          <a:p>
            <a:r>
              <a:rPr lang="en-US" altLang="zh-TW" sz="2400" dirty="0"/>
              <a:t>Find the coordinate vector of the polynomial </a:t>
            </a:r>
            <a:r>
              <a:rPr lang="en-US" altLang="zh-TW" sz="2400" b="1" dirty="0" smtClean="0"/>
              <a:t>p </a:t>
            </a:r>
            <a:r>
              <a:rPr lang="en-US" altLang="zh-TW" sz="2400" dirty="0"/>
              <a:t>= </a:t>
            </a:r>
            <a:r>
              <a:rPr lang="en-US" altLang="zh-TW" sz="2400" i="1" dirty="0"/>
              <a:t>a</a:t>
            </a:r>
            <a:r>
              <a:rPr lang="en-US" altLang="zh-TW" sz="2400" baseline="-25000" dirty="0"/>
              <a:t>0 </a:t>
            </a:r>
            <a:r>
              <a:rPr lang="en-US" altLang="zh-TW" sz="2400" dirty="0"/>
              <a:t>+ </a:t>
            </a:r>
            <a:r>
              <a:rPr lang="en-US" altLang="zh-TW" sz="2400" i="1" dirty="0"/>
              <a:t>a</a:t>
            </a:r>
            <a:r>
              <a:rPr lang="en-US" altLang="zh-TW" sz="2400" baseline="-25000" dirty="0"/>
              <a:t>1</a:t>
            </a:r>
            <a:r>
              <a:rPr lang="en-US" altLang="zh-TW" sz="2400" i="1" dirty="0"/>
              <a:t>x </a:t>
            </a:r>
            <a:r>
              <a:rPr lang="en-US" altLang="zh-TW" sz="2400" dirty="0"/>
              <a:t>+ </a:t>
            </a:r>
            <a:r>
              <a:rPr lang="en-US" altLang="zh-TW" sz="2400" i="1" dirty="0"/>
              <a:t>a</a:t>
            </a:r>
            <a:r>
              <a:rPr lang="en-US" altLang="zh-TW" sz="2400" baseline="-25000" dirty="0"/>
              <a:t>2</a:t>
            </a:r>
            <a:r>
              <a:rPr lang="en-US" altLang="zh-TW" sz="2400" i="1" dirty="0"/>
              <a:t>x</a:t>
            </a:r>
            <a:r>
              <a:rPr lang="en-US" altLang="zh-TW" sz="2400" baseline="30000" dirty="0"/>
              <a:t>2 </a:t>
            </a:r>
            <a:r>
              <a:rPr lang="en-US" altLang="zh-TW" sz="2400" dirty="0"/>
              <a:t>relative to the basis </a:t>
            </a:r>
            <a:r>
              <a:rPr lang="en-US" altLang="zh-TW" sz="2400" i="1" dirty="0"/>
              <a:t>S </a:t>
            </a:r>
            <a:r>
              <a:rPr lang="en-US" altLang="zh-TW" sz="2400" dirty="0"/>
              <a:t>= {</a:t>
            </a:r>
            <a:r>
              <a:rPr lang="en-US" altLang="zh-TW" sz="2400" i="1" dirty="0" smtClean="0"/>
              <a:t>1</a:t>
            </a:r>
            <a:r>
              <a:rPr lang="tr-TR" altLang="zh-TW" sz="2400" i="1" dirty="0" smtClean="0"/>
              <a:t>+x</a:t>
            </a:r>
            <a:r>
              <a:rPr lang="en-US" altLang="zh-TW" sz="2400" i="1" dirty="0" smtClean="0"/>
              <a:t>, x</a:t>
            </a:r>
            <a:r>
              <a:rPr lang="tr-TR" altLang="zh-TW" sz="2400" i="1" dirty="0" smtClean="0"/>
              <a:t>-</a:t>
            </a:r>
            <a:r>
              <a:rPr lang="en-US" altLang="zh-TW" sz="2400" i="1" dirty="0"/>
              <a:t> x</a:t>
            </a:r>
            <a:r>
              <a:rPr lang="en-US" altLang="zh-TW" sz="2400" i="1" baseline="30000" dirty="0"/>
              <a:t>2</a:t>
            </a:r>
            <a:r>
              <a:rPr lang="en-US" altLang="zh-TW" sz="2400" i="1" dirty="0" smtClean="0"/>
              <a:t>, </a:t>
            </a:r>
            <a:r>
              <a:rPr lang="tr-TR" altLang="zh-TW" sz="2400" i="1" dirty="0" smtClean="0"/>
              <a:t>1-</a:t>
            </a:r>
            <a:r>
              <a:rPr lang="en-US" altLang="zh-TW" sz="2400" i="1" dirty="0" smtClean="0"/>
              <a:t>x</a:t>
            </a:r>
            <a:r>
              <a:rPr lang="en-US" altLang="zh-TW" sz="2400" i="1" baseline="30000" dirty="0" smtClean="0"/>
              <a:t>2</a:t>
            </a:r>
            <a:r>
              <a:rPr lang="en-US" altLang="zh-TW" sz="2400" dirty="0"/>
              <a:t>} for </a:t>
            </a:r>
            <a:r>
              <a:rPr lang="en-US" altLang="zh-TW" sz="2400" i="1" dirty="0"/>
              <a:t>P</a:t>
            </a:r>
            <a:r>
              <a:rPr lang="en-US" altLang="zh-TW" sz="2400" baseline="-25000" dirty="0"/>
              <a:t>2 </a:t>
            </a:r>
            <a:r>
              <a:rPr lang="en-US" altLang="zh-TW" sz="2400" dirty="0"/>
              <a:t>.</a:t>
            </a:r>
          </a:p>
          <a:p>
            <a:pPr lvl="1"/>
            <a:r>
              <a:rPr lang="en-US" altLang="zh-TW" sz="2400" i="1" dirty="0"/>
              <a:t>a</a:t>
            </a:r>
            <a:r>
              <a:rPr lang="en-US" altLang="zh-TW" sz="2400" baseline="-25000" dirty="0"/>
              <a:t>0 </a:t>
            </a:r>
            <a:r>
              <a:rPr lang="en-US" altLang="zh-TW" sz="2400" dirty="0"/>
              <a:t>+ </a:t>
            </a:r>
            <a:r>
              <a:rPr lang="en-US" altLang="zh-TW" sz="2400" i="1" dirty="0"/>
              <a:t>a</a:t>
            </a:r>
            <a:r>
              <a:rPr lang="en-US" altLang="zh-TW" sz="2400" baseline="-25000" dirty="0"/>
              <a:t>1</a:t>
            </a:r>
            <a:r>
              <a:rPr lang="en-US" altLang="zh-TW" sz="2400" i="1" dirty="0"/>
              <a:t>x </a:t>
            </a:r>
            <a:r>
              <a:rPr lang="en-US" altLang="zh-TW" sz="2400" dirty="0"/>
              <a:t>+ </a:t>
            </a:r>
            <a:r>
              <a:rPr lang="en-US" altLang="zh-TW" sz="2400" i="1" dirty="0" smtClean="0"/>
              <a:t>a</a:t>
            </a:r>
            <a:r>
              <a:rPr lang="en-US" altLang="zh-TW" sz="2400" baseline="-25000" dirty="0" smtClean="0"/>
              <a:t>2</a:t>
            </a:r>
            <a:r>
              <a:rPr lang="en-US" altLang="zh-TW" sz="2400" i="1" dirty="0" smtClean="0"/>
              <a:t>x</a:t>
            </a:r>
            <a:r>
              <a:rPr lang="en-US" altLang="zh-TW" sz="2400" baseline="30000" dirty="0" smtClean="0"/>
              <a:t>2</a:t>
            </a:r>
            <a:r>
              <a:rPr lang="tr-TR" altLang="zh-TW" sz="2400" dirty="0" smtClean="0"/>
              <a:t>=</a:t>
            </a:r>
            <a:r>
              <a:rPr lang="en-US" altLang="zh-TW" sz="2400" dirty="0"/>
              <a:t> (</a:t>
            </a:r>
            <a:r>
              <a:rPr lang="en-US" altLang="zh-TW" sz="2400" b="1" dirty="0" smtClean="0"/>
              <a:t>p</a:t>
            </a:r>
            <a:r>
              <a:rPr lang="en-US" altLang="zh-TW" sz="2400" dirty="0" smtClean="0"/>
              <a:t>)</a:t>
            </a:r>
            <a:r>
              <a:rPr lang="en-US" altLang="zh-TW" sz="2400" i="1" baseline="-25000" dirty="0" smtClean="0"/>
              <a:t>s</a:t>
            </a:r>
            <a:r>
              <a:rPr lang="tr-TR" altLang="zh-TW" sz="2400" i="1" baseline="-25000" dirty="0" smtClean="0"/>
              <a:t>1</a:t>
            </a:r>
            <a:r>
              <a:rPr lang="tr-TR" altLang="zh-TW" sz="2400" i="1" dirty="0" smtClean="0"/>
              <a:t>(</a:t>
            </a:r>
            <a:r>
              <a:rPr lang="en-US" altLang="zh-TW" sz="2400" i="1" dirty="0"/>
              <a:t>1</a:t>
            </a:r>
            <a:r>
              <a:rPr lang="tr-TR" altLang="zh-TW" sz="2400" i="1" dirty="0" smtClean="0"/>
              <a:t>+x)+</a:t>
            </a:r>
            <a:r>
              <a:rPr lang="en-US" altLang="zh-TW" sz="2000" dirty="0"/>
              <a:t> (</a:t>
            </a:r>
            <a:r>
              <a:rPr lang="en-US" altLang="zh-TW" sz="2000" b="1" dirty="0" smtClean="0"/>
              <a:t>p</a:t>
            </a:r>
            <a:r>
              <a:rPr lang="en-US" altLang="zh-TW" sz="2000" dirty="0" smtClean="0"/>
              <a:t>)</a:t>
            </a:r>
            <a:r>
              <a:rPr lang="en-US" altLang="zh-TW" sz="2000" i="1" baseline="-25000" dirty="0" smtClean="0"/>
              <a:t>s</a:t>
            </a:r>
            <a:r>
              <a:rPr lang="tr-TR" altLang="zh-TW" sz="2000" i="1" baseline="-25000" dirty="0" smtClean="0"/>
              <a:t>2</a:t>
            </a:r>
            <a:r>
              <a:rPr lang="tr-TR" altLang="zh-TW" sz="2000" i="1" dirty="0" smtClean="0"/>
              <a:t>(x-</a:t>
            </a:r>
            <a:r>
              <a:rPr lang="en-US" altLang="zh-TW" sz="2000" i="1" dirty="0"/>
              <a:t> x</a:t>
            </a:r>
            <a:r>
              <a:rPr lang="en-US" altLang="zh-TW" sz="2000" i="1" baseline="30000" dirty="0"/>
              <a:t>2</a:t>
            </a:r>
            <a:r>
              <a:rPr lang="tr-TR" altLang="zh-TW" sz="2000" i="1" dirty="0" smtClean="0"/>
              <a:t>)+</a:t>
            </a:r>
            <a:r>
              <a:rPr lang="en-US" altLang="zh-TW" sz="2000" dirty="0" smtClean="0"/>
              <a:t> </a:t>
            </a:r>
            <a:r>
              <a:rPr lang="en-US" altLang="zh-TW" sz="2000" dirty="0"/>
              <a:t>(</a:t>
            </a:r>
            <a:r>
              <a:rPr lang="en-US" altLang="zh-TW" sz="2000" b="1" dirty="0" smtClean="0"/>
              <a:t>p</a:t>
            </a:r>
            <a:r>
              <a:rPr lang="en-US" altLang="zh-TW" sz="2000" dirty="0" smtClean="0"/>
              <a:t>)</a:t>
            </a:r>
            <a:r>
              <a:rPr lang="en-US" altLang="zh-TW" sz="2000" i="1" baseline="-25000" dirty="0" smtClean="0"/>
              <a:t>s</a:t>
            </a:r>
            <a:r>
              <a:rPr lang="tr-TR" altLang="zh-TW" sz="2000" i="1" baseline="-25000" dirty="0" smtClean="0"/>
              <a:t>3</a:t>
            </a:r>
            <a:r>
              <a:rPr lang="tr-TR" altLang="zh-TW" sz="2000" i="1" dirty="0" smtClean="0"/>
              <a:t>(</a:t>
            </a:r>
            <a:r>
              <a:rPr lang="en-US" altLang="zh-TW" sz="2000" i="1" dirty="0" smtClean="0"/>
              <a:t>1</a:t>
            </a:r>
            <a:r>
              <a:rPr lang="tr-TR" altLang="zh-TW" sz="2000" i="1" dirty="0" smtClean="0"/>
              <a:t>-</a:t>
            </a:r>
            <a:r>
              <a:rPr lang="en-US" altLang="zh-TW" sz="2000" i="1" dirty="0"/>
              <a:t> x</a:t>
            </a:r>
            <a:r>
              <a:rPr lang="en-US" altLang="zh-TW" sz="2000" i="1" baseline="30000" dirty="0"/>
              <a:t>2</a:t>
            </a:r>
            <a:r>
              <a:rPr lang="tr-TR" altLang="zh-TW" sz="2000" i="1" dirty="0" smtClean="0"/>
              <a:t>)</a:t>
            </a:r>
          </a:p>
          <a:p>
            <a:pPr lvl="1"/>
            <a:r>
              <a:rPr lang="tr-TR" sz="2000" i="1" dirty="0" smtClean="0"/>
              <a:t>Write </a:t>
            </a:r>
            <a:r>
              <a:rPr lang="tr-TR" sz="2000" i="1" dirty="0" err="1" smtClean="0"/>
              <a:t>three</a:t>
            </a:r>
            <a:r>
              <a:rPr lang="tr-TR" sz="2000" i="1" dirty="0" smtClean="0"/>
              <a:t> </a:t>
            </a:r>
            <a:r>
              <a:rPr lang="tr-TR" sz="2000" i="1" dirty="0" err="1" smtClean="0"/>
              <a:t>equations</a:t>
            </a:r>
            <a:endParaRPr lang="tr-TR" sz="2000" i="1" dirty="0" smtClean="0"/>
          </a:p>
          <a:p>
            <a:pPr lvl="1"/>
            <a:r>
              <a:rPr lang="tr-TR" sz="2000" i="1" dirty="0" err="1" smtClean="0"/>
              <a:t>Represent</a:t>
            </a:r>
            <a:r>
              <a:rPr lang="tr-TR" sz="2000" i="1" dirty="0" smtClean="0"/>
              <a:t> </a:t>
            </a:r>
            <a:r>
              <a:rPr lang="tr-TR" sz="2000" i="1" dirty="0" err="1" smtClean="0"/>
              <a:t>by</a:t>
            </a:r>
            <a:r>
              <a:rPr lang="tr-TR" sz="2000" i="1" dirty="0" smtClean="0"/>
              <a:t> a </a:t>
            </a:r>
            <a:r>
              <a:rPr lang="tr-TR" sz="2000" i="1" dirty="0" err="1" smtClean="0"/>
              <a:t>linear</a:t>
            </a:r>
            <a:r>
              <a:rPr lang="tr-TR" sz="2000" i="1" dirty="0" smtClean="0"/>
              <a:t> </a:t>
            </a:r>
            <a:r>
              <a:rPr lang="tr-TR" sz="2000" i="1" dirty="0" err="1" smtClean="0"/>
              <a:t>system</a:t>
            </a:r>
            <a:r>
              <a:rPr lang="tr-TR" sz="2000" i="1" dirty="0" smtClean="0"/>
              <a:t> </a:t>
            </a:r>
            <a:r>
              <a:rPr lang="tr-TR" sz="2000" i="1" dirty="0" err="1" smtClean="0"/>
              <a:t>with</a:t>
            </a:r>
            <a:r>
              <a:rPr lang="tr-TR" sz="2000" i="1" dirty="0" smtClean="0"/>
              <a:t> </a:t>
            </a:r>
            <a:r>
              <a:rPr lang="tr-TR" sz="2000" i="1" dirty="0" err="1" smtClean="0"/>
              <a:t>three</a:t>
            </a:r>
            <a:r>
              <a:rPr lang="tr-TR" sz="2000" i="1" dirty="0" smtClean="0"/>
              <a:t> </a:t>
            </a:r>
            <a:r>
              <a:rPr lang="tr-TR" sz="2000" i="1" dirty="0" err="1" smtClean="0"/>
              <a:t>eqn</a:t>
            </a:r>
            <a:r>
              <a:rPr lang="tr-TR" sz="2000" i="1" dirty="0" smtClean="0"/>
              <a:t>. in </a:t>
            </a:r>
            <a:r>
              <a:rPr lang="tr-TR" sz="2000" i="1" dirty="0" err="1" smtClean="0"/>
              <a:t>three</a:t>
            </a:r>
            <a:r>
              <a:rPr lang="tr-TR" sz="2000" i="1" dirty="0" smtClean="0"/>
              <a:t> </a:t>
            </a:r>
            <a:r>
              <a:rPr lang="tr-TR" sz="2000" i="1" dirty="0" err="1" smtClean="0"/>
              <a:t>unknowns</a:t>
            </a:r>
            <a:endParaRPr lang="tr-TR" sz="2000" i="1" dirty="0" smtClean="0"/>
          </a:p>
          <a:p>
            <a:pPr lvl="1"/>
            <a:r>
              <a:rPr lang="tr-TR" sz="2000" i="1" dirty="0" err="1" smtClean="0"/>
              <a:t>Solve</a:t>
            </a:r>
            <a:r>
              <a:rPr lang="tr-TR" sz="2000" i="1" dirty="0" smtClean="0"/>
              <a:t> </a:t>
            </a:r>
            <a:r>
              <a:rPr lang="tr-TR" sz="2000" i="1" dirty="0" err="1" smtClean="0"/>
              <a:t>for</a:t>
            </a:r>
            <a:r>
              <a:rPr lang="tr-TR" sz="2000" i="1" dirty="0" smtClean="0"/>
              <a:t> </a:t>
            </a:r>
            <a:r>
              <a:rPr lang="tr-TR" sz="2000" i="1" dirty="0" err="1" smtClean="0"/>
              <a:t>the</a:t>
            </a:r>
            <a:r>
              <a:rPr lang="tr-TR" sz="2000" i="1" dirty="0" smtClean="0"/>
              <a:t> </a:t>
            </a:r>
            <a:r>
              <a:rPr lang="tr-TR" sz="2000" i="1" dirty="0" err="1" smtClean="0"/>
              <a:t>unknowns</a:t>
            </a:r>
            <a:r>
              <a:rPr lang="tr-TR" sz="2000" i="1" dirty="0" smtClean="0"/>
              <a:t> (</a:t>
            </a:r>
            <a:r>
              <a:rPr lang="tr-TR" sz="2000" i="1" dirty="0" err="1" smtClean="0"/>
              <a:t>coordinates</a:t>
            </a:r>
            <a:r>
              <a:rPr lang="tr-TR" sz="2000" i="1" dirty="0" smtClean="0"/>
              <a:t> </a:t>
            </a:r>
            <a:r>
              <a:rPr lang="en-US" altLang="zh-TW" sz="2000" dirty="0"/>
              <a:t>(</a:t>
            </a:r>
            <a:r>
              <a:rPr lang="en-US" altLang="zh-TW" sz="2000" b="1" dirty="0" smtClean="0"/>
              <a:t>p</a:t>
            </a:r>
            <a:r>
              <a:rPr lang="en-US" altLang="zh-TW" sz="2000" dirty="0" smtClean="0"/>
              <a:t>)</a:t>
            </a:r>
            <a:r>
              <a:rPr lang="en-US" altLang="zh-TW" sz="2000" i="1" baseline="-25000" dirty="0" smtClean="0"/>
              <a:t>s</a:t>
            </a:r>
            <a:r>
              <a:rPr lang="tr-TR" altLang="zh-TW" sz="2000" i="1" baseline="-25000" dirty="0" smtClean="0"/>
              <a:t>i</a:t>
            </a:r>
            <a:r>
              <a:rPr lang="tr-TR" altLang="zh-TW" sz="2000" i="1" dirty="0" smtClean="0"/>
              <a:t>)</a:t>
            </a:r>
            <a:endParaRPr lang="tr-TR" dirty="0"/>
          </a:p>
        </p:txBody>
      </p:sp>
      <p:sp>
        <p:nvSpPr>
          <p:cNvPr id="4" name="Date Placeholder 3"/>
          <p:cNvSpPr>
            <a:spLocks noGrp="1"/>
          </p:cNvSpPr>
          <p:nvPr>
            <p:ph type="dt" sz="half" idx="10"/>
          </p:nvPr>
        </p:nvSpPr>
        <p:spPr/>
        <p:txBody>
          <a:bodyPr/>
          <a:lstStyle/>
          <a:p>
            <a:pPr>
              <a:defRPr/>
            </a:pPr>
            <a:fld id="{9E3B4006-0D0F-4C4D-9D1D-3FDC578C6677}" type="datetime1">
              <a:rPr lang="zh-TW" altLang="en-US" smtClean="0"/>
              <a:pPr>
                <a:defRPr/>
              </a:pPr>
              <a:t>2021/11/16</a:t>
            </a:fld>
            <a:endParaRPr lang="en-US" altLang="zh-TW"/>
          </a:p>
        </p:txBody>
      </p:sp>
      <p:sp>
        <p:nvSpPr>
          <p:cNvPr id="5" name="Footer Placeholder 4"/>
          <p:cNvSpPr>
            <a:spLocks noGrp="1"/>
          </p:cNvSpPr>
          <p:nvPr>
            <p:ph type="ftr" sz="quarter" idx="11"/>
          </p:nvPr>
        </p:nvSpPr>
        <p:spPr/>
        <p:txBody>
          <a:bodyPr/>
          <a:lstStyle/>
          <a:p>
            <a:pPr>
              <a:defRPr/>
            </a:pPr>
            <a:r>
              <a:rPr lang="en-US" altLang="zh-TW" smtClean="0"/>
              <a:t>Elementary Linear Algebra</a:t>
            </a:r>
            <a:endParaRPr lang="en-US" altLang="zh-TW"/>
          </a:p>
        </p:txBody>
      </p:sp>
      <p:sp>
        <p:nvSpPr>
          <p:cNvPr id="6" name="Slide Number Placeholder 5"/>
          <p:cNvSpPr>
            <a:spLocks noGrp="1"/>
          </p:cNvSpPr>
          <p:nvPr>
            <p:ph type="sldNum" sz="quarter" idx="12"/>
          </p:nvPr>
        </p:nvSpPr>
        <p:spPr/>
        <p:txBody>
          <a:bodyPr/>
          <a:lstStyle/>
          <a:p>
            <a:pPr>
              <a:defRPr/>
            </a:pPr>
            <a:fld id="{DC3B12E2-76CA-480B-8DE6-377A8982996D}" type="slidenum">
              <a:rPr lang="en-US" altLang="zh-TW" smtClean="0"/>
              <a:pPr>
                <a:defRPr/>
              </a:pPr>
              <a:t>64</a:t>
            </a:fld>
            <a:endParaRPr lang="en-US" altLang="zh-TW"/>
          </a:p>
        </p:txBody>
      </p:sp>
    </p:spTree>
    <p:extLst>
      <p:ext uri="{BB962C8B-B14F-4D97-AF65-F5344CB8AC3E}">
        <p14:creationId xmlns:p14="http://schemas.microsoft.com/office/powerpoint/2010/main" val="28806170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7EA0EF6D-DA88-411F-BCBD-615BD02F2636}"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9" name="頁尾版面配置區 4"/>
          <p:cNvSpPr>
            <a:spLocks noGrp="1"/>
          </p:cNvSpPr>
          <p:nvPr>
            <p:ph type="ftr" sz="quarter" idx="11"/>
          </p:nvPr>
        </p:nvSpPr>
        <p:spPr/>
        <p:txBody>
          <a:bodyPr/>
          <a:lstStyle/>
          <a:p>
            <a:pPr>
              <a:defRPr/>
            </a:pPr>
            <a:r>
              <a:rPr lang="en-US" altLang="zh-TW"/>
              <a:t>Elementary Linear Algebra</a:t>
            </a:r>
          </a:p>
        </p:txBody>
      </p:sp>
      <p:sp>
        <p:nvSpPr>
          <p:cNvPr id="12390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25B701E1-9631-479B-A361-95D778225252}" type="slidenum">
              <a:rPr kumimoji="0" lang="en-US" altLang="zh-TW" sz="1200">
                <a:latin typeface="Garamond" panose="02020404030301010803" pitchFamily="18" charset="0"/>
              </a:rPr>
              <a:pPr>
                <a:spcBef>
                  <a:spcPct val="0"/>
                </a:spcBef>
                <a:buClrTx/>
                <a:buSzTx/>
                <a:buFontTx/>
                <a:buNone/>
              </a:pPr>
              <a:t>65</a:t>
            </a:fld>
            <a:endParaRPr kumimoji="0" lang="en-US" altLang="zh-TW" sz="1200">
              <a:latin typeface="Garamond" panose="02020404030301010803" pitchFamily="18" charset="0"/>
            </a:endParaRPr>
          </a:p>
        </p:txBody>
      </p:sp>
      <p:sp>
        <p:nvSpPr>
          <p:cNvPr id="123909" name="Rectangle 2"/>
          <p:cNvSpPr>
            <a:spLocks noGrp="1" noChangeArrowheads="1"/>
          </p:cNvSpPr>
          <p:nvPr>
            <p:ph type="title"/>
          </p:nvPr>
        </p:nvSpPr>
        <p:spPr>
          <a:xfrm>
            <a:off x="457200" y="277813"/>
            <a:ext cx="8458200" cy="1139825"/>
          </a:xfrm>
        </p:spPr>
        <p:txBody>
          <a:bodyPr/>
          <a:lstStyle/>
          <a:p>
            <a:pPr eaLnBrk="1" hangingPunct="1"/>
            <a:r>
              <a:rPr lang="en-US" altLang="zh-TW" smtClean="0"/>
              <a:t>5-4 Example 6 (Standard Basis for </a:t>
            </a:r>
            <a:r>
              <a:rPr lang="en-US" altLang="zh-TW" i="1" smtClean="0">
                <a:latin typeface="Times New Roman" panose="02020603050405020304" pitchFamily="18" charset="0"/>
              </a:rPr>
              <a:t>M</a:t>
            </a:r>
            <a:r>
              <a:rPr lang="en-US" altLang="zh-TW" i="1" baseline="-25000" smtClean="0">
                <a:latin typeface="Times New Roman" panose="02020603050405020304" pitchFamily="18" charset="0"/>
              </a:rPr>
              <a:t>mn</a:t>
            </a:r>
            <a:r>
              <a:rPr lang="en-US" altLang="zh-TW" smtClean="0">
                <a:latin typeface="Times New Roman" panose="02020603050405020304" pitchFamily="18" charset="0"/>
              </a:rPr>
              <a:t>)</a:t>
            </a:r>
            <a:endParaRPr lang="zh-TW" altLang="en-US" smtClean="0">
              <a:latin typeface="Times New Roman" panose="02020603050405020304" pitchFamily="18" charset="0"/>
            </a:endParaRPr>
          </a:p>
        </p:txBody>
      </p:sp>
      <p:sp>
        <p:nvSpPr>
          <p:cNvPr id="123910" name="Rectangle 3"/>
          <p:cNvSpPr>
            <a:spLocks noGrp="1" noChangeArrowheads="1"/>
          </p:cNvSpPr>
          <p:nvPr>
            <p:ph type="body" idx="1"/>
          </p:nvPr>
        </p:nvSpPr>
        <p:spPr>
          <a:xfrm>
            <a:off x="457200" y="1295400"/>
            <a:ext cx="8229600" cy="4835525"/>
          </a:xfrm>
        </p:spPr>
        <p:txBody>
          <a:bodyPr/>
          <a:lstStyle/>
          <a:p>
            <a:pPr eaLnBrk="1" hangingPunct="1">
              <a:lnSpc>
                <a:spcPct val="90000"/>
              </a:lnSpc>
            </a:pPr>
            <a:r>
              <a:rPr lang="en-US" altLang="zh-TW" sz="2200" dirty="0" smtClean="0"/>
              <a:t>Let</a:t>
            </a:r>
          </a:p>
          <a:p>
            <a:pPr eaLnBrk="1" hangingPunct="1">
              <a:lnSpc>
                <a:spcPct val="90000"/>
              </a:lnSpc>
            </a:pPr>
            <a:endParaRPr lang="en-US" altLang="zh-TW" sz="2200" dirty="0" smtClean="0"/>
          </a:p>
          <a:p>
            <a:pPr eaLnBrk="1" hangingPunct="1">
              <a:lnSpc>
                <a:spcPct val="90000"/>
              </a:lnSpc>
            </a:pPr>
            <a:r>
              <a:rPr lang="en-US" altLang="zh-TW" sz="2200" dirty="0" smtClean="0"/>
              <a:t>The set </a:t>
            </a:r>
            <a:r>
              <a:rPr lang="en-US" altLang="zh-TW" sz="2200" i="1" dirty="0" smtClean="0"/>
              <a:t>S</a:t>
            </a:r>
            <a:r>
              <a:rPr lang="en-US" altLang="zh-TW" sz="2200" dirty="0" smtClean="0"/>
              <a:t> = {</a:t>
            </a:r>
            <a:r>
              <a:rPr lang="en-US" altLang="zh-TW" sz="2200" i="1" dirty="0" smtClean="0"/>
              <a:t>M</a:t>
            </a:r>
            <a:r>
              <a:rPr lang="en-US" altLang="zh-TW" sz="2200" baseline="-25000" dirty="0" smtClean="0"/>
              <a:t>1</a:t>
            </a:r>
            <a:r>
              <a:rPr lang="en-US" altLang="zh-TW" sz="2200" dirty="0" smtClean="0"/>
              <a:t>, </a:t>
            </a:r>
            <a:r>
              <a:rPr lang="en-US" altLang="zh-TW" sz="2200" i="1" dirty="0" smtClean="0"/>
              <a:t>M</a:t>
            </a:r>
            <a:r>
              <a:rPr lang="en-US" altLang="zh-TW" sz="2200" baseline="-25000" dirty="0" smtClean="0"/>
              <a:t>2</a:t>
            </a:r>
            <a:r>
              <a:rPr lang="en-US" altLang="zh-TW" sz="2200" dirty="0" smtClean="0"/>
              <a:t>, </a:t>
            </a:r>
            <a:r>
              <a:rPr lang="en-US" altLang="zh-TW" sz="2200" i="1" dirty="0" smtClean="0"/>
              <a:t>M</a:t>
            </a:r>
            <a:r>
              <a:rPr lang="en-US" altLang="zh-TW" sz="2200" baseline="-25000" dirty="0" smtClean="0"/>
              <a:t>3</a:t>
            </a:r>
            <a:r>
              <a:rPr lang="en-US" altLang="zh-TW" sz="2200" dirty="0" smtClean="0"/>
              <a:t>, </a:t>
            </a:r>
            <a:r>
              <a:rPr lang="en-US" altLang="zh-TW" sz="2200" i="1" dirty="0" smtClean="0"/>
              <a:t>M</a:t>
            </a:r>
            <a:r>
              <a:rPr lang="en-US" altLang="zh-TW" sz="2200" baseline="-25000" dirty="0" smtClean="0"/>
              <a:t>4</a:t>
            </a:r>
            <a:r>
              <a:rPr lang="en-US" altLang="zh-TW" sz="2200" dirty="0" smtClean="0"/>
              <a:t>} is a basis for the vector space </a:t>
            </a:r>
            <a:r>
              <a:rPr lang="en-US" altLang="zh-TW" sz="2200" i="1" dirty="0" smtClean="0"/>
              <a:t>M</a:t>
            </a:r>
            <a:r>
              <a:rPr lang="en-US" altLang="zh-TW" sz="2200" baseline="-25000" dirty="0" smtClean="0"/>
              <a:t>22</a:t>
            </a:r>
            <a:r>
              <a:rPr lang="en-US" altLang="zh-TW" sz="2200" dirty="0" smtClean="0"/>
              <a:t> of 2×2 matrices. </a:t>
            </a:r>
          </a:p>
          <a:p>
            <a:pPr eaLnBrk="1" hangingPunct="1">
              <a:lnSpc>
                <a:spcPct val="90000"/>
              </a:lnSpc>
            </a:pPr>
            <a:endParaRPr lang="en-US" altLang="zh-TW" sz="2200" dirty="0" smtClean="0"/>
          </a:p>
          <a:p>
            <a:pPr lvl="1" eaLnBrk="1" hangingPunct="1">
              <a:lnSpc>
                <a:spcPct val="90000"/>
              </a:lnSpc>
            </a:pPr>
            <a:r>
              <a:rPr lang="en-US" altLang="zh-TW" sz="1800" dirty="0" smtClean="0"/>
              <a:t>To see that </a:t>
            </a:r>
            <a:r>
              <a:rPr lang="en-US" altLang="zh-TW" sz="1800" i="1" dirty="0" smtClean="0"/>
              <a:t>S</a:t>
            </a:r>
            <a:r>
              <a:rPr lang="en-US" altLang="zh-TW" sz="1800" dirty="0" smtClean="0"/>
              <a:t> </a:t>
            </a:r>
            <a:r>
              <a:rPr lang="en-US" altLang="zh-TW" sz="1800" dirty="0" smtClean="0">
                <a:solidFill>
                  <a:srgbClr val="FF0000"/>
                </a:solidFill>
              </a:rPr>
              <a:t>spans</a:t>
            </a:r>
            <a:r>
              <a:rPr lang="en-US" altLang="zh-TW" sz="1800" dirty="0" smtClean="0"/>
              <a:t> </a:t>
            </a:r>
            <a:r>
              <a:rPr lang="en-US" altLang="zh-TW" sz="1800" i="1" dirty="0" smtClean="0"/>
              <a:t>M</a:t>
            </a:r>
            <a:r>
              <a:rPr lang="en-US" altLang="zh-TW" sz="1800" baseline="-25000" dirty="0" smtClean="0"/>
              <a:t>22</a:t>
            </a:r>
            <a:r>
              <a:rPr lang="en-US" altLang="zh-TW" sz="1800" dirty="0" smtClean="0"/>
              <a:t>, note that an arbitrary vector (matrix)              can be written as </a:t>
            </a:r>
          </a:p>
          <a:p>
            <a:pPr eaLnBrk="1" hangingPunct="1">
              <a:lnSpc>
                <a:spcPct val="90000"/>
              </a:lnSpc>
            </a:pPr>
            <a:endParaRPr lang="en-US" altLang="zh-TW" sz="2200" dirty="0" smtClean="0"/>
          </a:p>
          <a:p>
            <a:pPr eaLnBrk="1" hangingPunct="1">
              <a:lnSpc>
                <a:spcPct val="90000"/>
              </a:lnSpc>
            </a:pPr>
            <a:endParaRPr lang="en-US" altLang="zh-TW" sz="2200" dirty="0" smtClean="0"/>
          </a:p>
          <a:p>
            <a:pPr lvl="1" eaLnBrk="1" hangingPunct="1">
              <a:lnSpc>
                <a:spcPct val="90000"/>
              </a:lnSpc>
            </a:pPr>
            <a:r>
              <a:rPr lang="en-US" altLang="zh-TW" sz="1800" dirty="0" smtClean="0"/>
              <a:t>To see that </a:t>
            </a:r>
            <a:r>
              <a:rPr lang="en-US" altLang="zh-TW" sz="1800" i="1" dirty="0" smtClean="0"/>
              <a:t>S</a:t>
            </a:r>
            <a:r>
              <a:rPr lang="en-US" altLang="zh-TW" sz="1800" dirty="0" smtClean="0"/>
              <a:t> is </a:t>
            </a:r>
            <a:r>
              <a:rPr lang="en-US" altLang="zh-TW" sz="1800" dirty="0" smtClean="0">
                <a:solidFill>
                  <a:srgbClr val="FF0000"/>
                </a:solidFill>
              </a:rPr>
              <a:t>linearly independent</a:t>
            </a:r>
            <a:r>
              <a:rPr lang="en-US" altLang="zh-TW" sz="1800" dirty="0" smtClean="0"/>
              <a:t>, assume </a:t>
            </a:r>
            <a:r>
              <a:rPr lang="en-US" altLang="zh-TW" sz="1800" i="1" dirty="0" smtClean="0"/>
              <a:t>aM</a:t>
            </a:r>
            <a:r>
              <a:rPr lang="en-US" altLang="zh-TW" sz="1800" baseline="-25000" dirty="0" smtClean="0"/>
              <a:t>1 </a:t>
            </a:r>
            <a:r>
              <a:rPr lang="en-US" altLang="zh-TW" sz="1800" dirty="0" smtClean="0"/>
              <a:t>+ </a:t>
            </a:r>
            <a:r>
              <a:rPr lang="en-US" altLang="zh-TW" sz="1800" i="1" dirty="0" smtClean="0"/>
              <a:t>bM</a:t>
            </a:r>
            <a:r>
              <a:rPr lang="en-US" altLang="zh-TW" sz="1800" baseline="-25000" dirty="0" smtClean="0"/>
              <a:t>2 </a:t>
            </a:r>
            <a:r>
              <a:rPr lang="en-US" altLang="zh-TW" sz="1800" dirty="0" smtClean="0"/>
              <a:t>+ </a:t>
            </a:r>
            <a:r>
              <a:rPr lang="en-US" altLang="zh-TW" sz="1800" i="1" dirty="0" smtClean="0"/>
              <a:t>cM</a:t>
            </a:r>
            <a:r>
              <a:rPr lang="en-US" altLang="zh-TW" sz="1800" baseline="-25000" dirty="0" smtClean="0"/>
              <a:t>3 </a:t>
            </a:r>
            <a:r>
              <a:rPr lang="en-US" altLang="zh-TW" sz="1800" dirty="0" smtClean="0"/>
              <a:t>+ </a:t>
            </a:r>
            <a:r>
              <a:rPr lang="en-US" altLang="zh-TW" sz="1800" i="1" dirty="0" smtClean="0"/>
              <a:t>dM</a:t>
            </a:r>
            <a:r>
              <a:rPr lang="en-US" altLang="zh-TW" sz="1800" baseline="-25000" dirty="0" smtClean="0"/>
              <a:t>4 </a:t>
            </a:r>
            <a:r>
              <a:rPr lang="en-US" altLang="zh-TW" sz="1800" dirty="0" smtClean="0"/>
              <a:t>= 0. It follows that                          . </a:t>
            </a:r>
            <a:r>
              <a:rPr lang="tr-TR" altLang="zh-TW" sz="1800" dirty="0" smtClean="0"/>
              <a:t>   </a:t>
            </a:r>
            <a:r>
              <a:rPr lang="en-US" altLang="zh-TW" sz="1800" dirty="0" smtClean="0"/>
              <a:t>Thus, </a:t>
            </a:r>
            <a:r>
              <a:rPr lang="en-US" altLang="zh-TW" sz="1800" i="1" dirty="0" smtClean="0"/>
              <a:t>a </a:t>
            </a:r>
            <a:r>
              <a:rPr lang="en-US" altLang="zh-TW" sz="1800" dirty="0" smtClean="0"/>
              <a:t>= </a:t>
            </a:r>
            <a:r>
              <a:rPr lang="en-US" altLang="zh-TW" sz="1800" i="1" dirty="0" smtClean="0"/>
              <a:t>b </a:t>
            </a:r>
            <a:r>
              <a:rPr lang="en-US" altLang="zh-TW" sz="1800" dirty="0" smtClean="0"/>
              <a:t>= </a:t>
            </a:r>
            <a:r>
              <a:rPr lang="en-US" altLang="zh-TW" sz="1800" i="1" dirty="0" smtClean="0"/>
              <a:t>c </a:t>
            </a:r>
            <a:r>
              <a:rPr lang="en-US" altLang="zh-TW" sz="1800" dirty="0" smtClean="0"/>
              <a:t>= </a:t>
            </a:r>
            <a:r>
              <a:rPr lang="en-US" altLang="zh-TW" sz="1800" i="1" dirty="0" smtClean="0"/>
              <a:t>d </a:t>
            </a:r>
            <a:r>
              <a:rPr lang="en-US" altLang="zh-TW" sz="1800" dirty="0" smtClean="0"/>
              <a:t>= 0, so </a:t>
            </a:r>
            <a:r>
              <a:rPr lang="en-US" altLang="zh-TW" sz="1800" i="1" dirty="0" smtClean="0"/>
              <a:t>S</a:t>
            </a:r>
            <a:r>
              <a:rPr lang="en-US" altLang="zh-TW" sz="1800" dirty="0" smtClean="0"/>
              <a:t> is lin. </a:t>
            </a:r>
            <a:r>
              <a:rPr lang="en-US" altLang="zh-TW" sz="1800" dirty="0" err="1" smtClean="0"/>
              <a:t>indep</a:t>
            </a:r>
            <a:r>
              <a:rPr lang="en-US" altLang="zh-TW" sz="1800" dirty="0" smtClean="0"/>
              <a:t>. </a:t>
            </a:r>
          </a:p>
          <a:p>
            <a:pPr eaLnBrk="1" hangingPunct="1">
              <a:lnSpc>
                <a:spcPct val="90000"/>
              </a:lnSpc>
            </a:pPr>
            <a:endParaRPr lang="en-US" altLang="zh-TW" sz="2200" dirty="0" smtClean="0"/>
          </a:p>
        </p:txBody>
      </p:sp>
      <p:graphicFrame>
        <p:nvGraphicFramePr>
          <p:cNvPr id="123911" name="Object 4"/>
          <p:cNvGraphicFramePr>
            <a:graphicFrameLocks noChangeAspect="1"/>
          </p:cNvGraphicFramePr>
          <p:nvPr/>
        </p:nvGraphicFramePr>
        <p:xfrm>
          <a:off x="1295400" y="1066800"/>
          <a:ext cx="6469063" cy="838200"/>
        </p:xfrm>
        <a:graphic>
          <a:graphicData uri="http://schemas.openxmlformats.org/presentationml/2006/ole">
            <mc:AlternateContent xmlns:mc="http://schemas.openxmlformats.org/markup-compatibility/2006">
              <mc:Choice xmlns:v="urn:schemas-microsoft-com:vml" Requires="v">
                <p:oleObj spid="_x0000_s124339" name="Equation" r:id="rId4" imgW="3530600" imgH="457200" progId="Equation.DSMT4">
                  <p:embed/>
                </p:oleObj>
              </mc:Choice>
              <mc:Fallback>
                <p:oleObj name="Equation" r:id="rId4" imgW="3530600" imgH="457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066800"/>
                        <a:ext cx="6469063"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12" name="Object 5"/>
          <p:cNvGraphicFramePr>
            <a:graphicFrameLocks noChangeAspect="1"/>
          </p:cNvGraphicFramePr>
          <p:nvPr>
            <p:extLst>
              <p:ext uri="{D42A27DB-BD31-4B8C-83A1-F6EECF244321}">
                <p14:modId xmlns:p14="http://schemas.microsoft.com/office/powerpoint/2010/main" val="436773353"/>
              </p:ext>
            </p:extLst>
          </p:nvPr>
        </p:nvGraphicFramePr>
        <p:xfrm>
          <a:off x="6860347" y="2922587"/>
          <a:ext cx="739775" cy="681038"/>
        </p:xfrm>
        <a:graphic>
          <a:graphicData uri="http://schemas.openxmlformats.org/presentationml/2006/ole">
            <mc:AlternateContent xmlns:mc="http://schemas.openxmlformats.org/markup-compatibility/2006">
              <mc:Choice xmlns:v="urn:schemas-microsoft-com:vml" Requires="v">
                <p:oleObj spid="_x0000_s124340" name="Equation" r:id="rId6" imgW="495085" imgH="457002" progId="Equation.DSMT4">
                  <p:embed/>
                </p:oleObj>
              </mc:Choice>
              <mc:Fallback>
                <p:oleObj name="Equation" r:id="rId6" imgW="495085" imgH="457002"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60347" y="2922587"/>
                        <a:ext cx="739775"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13" name="Object 7"/>
          <p:cNvGraphicFramePr>
            <a:graphicFrameLocks noChangeAspect="1"/>
          </p:cNvGraphicFramePr>
          <p:nvPr/>
        </p:nvGraphicFramePr>
        <p:xfrm>
          <a:off x="1143000" y="3733800"/>
          <a:ext cx="7048500" cy="685800"/>
        </p:xfrm>
        <a:graphic>
          <a:graphicData uri="http://schemas.openxmlformats.org/presentationml/2006/ole">
            <mc:AlternateContent xmlns:mc="http://schemas.openxmlformats.org/markup-compatibility/2006">
              <mc:Choice xmlns:v="urn:schemas-microsoft-com:vml" Requires="v">
                <p:oleObj spid="_x0000_s124341" name="Equation" r:id="rId8" imgW="4699000" imgH="457200" progId="Equation.3">
                  <p:embed/>
                </p:oleObj>
              </mc:Choice>
              <mc:Fallback>
                <p:oleObj name="Equation" r:id="rId8" imgW="4699000" imgH="4572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3733800"/>
                        <a:ext cx="70485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14" name="Object 8"/>
          <p:cNvGraphicFramePr>
            <a:graphicFrameLocks noChangeAspect="1"/>
          </p:cNvGraphicFramePr>
          <p:nvPr>
            <p:extLst>
              <p:ext uri="{D42A27DB-BD31-4B8C-83A1-F6EECF244321}">
                <p14:modId xmlns:p14="http://schemas.microsoft.com/office/powerpoint/2010/main" val="223742562"/>
              </p:ext>
            </p:extLst>
          </p:nvPr>
        </p:nvGraphicFramePr>
        <p:xfrm>
          <a:off x="2362200" y="4648200"/>
          <a:ext cx="1676400" cy="719138"/>
        </p:xfrm>
        <a:graphic>
          <a:graphicData uri="http://schemas.openxmlformats.org/presentationml/2006/ole">
            <mc:AlternateContent xmlns:mc="http://schemas.openxmlformats.org/markup-compatibility/2006">
              <mc:Choice xmlns:v="urn:schemas-microsoft-com:vml" Requires="v">
                <p:oleObj spid="_x0000_s124342" name="Equation" r:id="rId10" imgW="1066800" imgH="457200" progId="Equation.3">
                  <p:embed/>
                </p:oleObj>
              </mc:Choice>
              <mc:Fallback>
                <p:oleObj name="Equation" r:id="rId10" imgW="1066800" imgH="4572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2200" y="4648200"/>
                        <a:ext cx="1676400"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9C643D24-BC0A-428F-A5CD-18B756C26899}"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12595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D951CB8C-0EED-40A9-A28F-29F54D110EDF}" type="slidenum">
              <a:rPr kumimoji="0" lang="en-US" altLang="zh-TW" sz="1200">
                <a:latin typeface="Garamond" panose="02020404030301010803" pitchFamily="18" charset="0"/>
              </a:rPr>
              <a:pPr>
                <a:spcBef>
                  <a:spcPct val="0"/>
                </a:spcBef>
                <a:buClrTx/>
                <a:buSzTx/>
                <a:buFontTx/>
                <a:buNone/>
              </a:pPr>
              <a:t>66</a:t>
            </a:fld>
            <a:endParaRPr kumimoji="0" lang="en-US" altLang="zh-TW" sz="1200">
              <a:latin typeface="Garamond" panose="02020404030301010803" pitchFamily="18" charset="0"/>
            </a:endParaRPr>
          </a:p>
        </p:txBody>
      </p:sp>
      <p:sp>
        <p:nvSpPr>
          <p:cNvPr id="125957" name="Rectangle 2"/>
          <p:cNvSpPr>
            <a:spLocks noGrp="1" noChangeArrowheads="1"/>
          </p:cNvSpPr>
          <p:nvPr>
            <p:ph type="title"/>
          </p:nvPr>
        </p:nvSpPr>
        <p:spPr/>
        <p:txBody>
          <a:bodyPr/>
          <a:lstStyle/>
          <a:p>
            <a:pPr eaLnBrk="1" hangingPunct="1"/>
            <a:r>
              <a:rPr lang="en-US" altLang="zh-TW" smtClean="0"/>
              <a:t>5-4 Example 7</a:t>
            </a:r>
            <a:br>
              <a:rPr lang="en-US" altLang="zh-TW" smtClean="0"/>
            </a:br>
            <a:r>
              <a:rPr lang="en-US" altLang="zh-TW" smtClean="0"/>
              <a:t>(Basis for the Subspace span(S))</a:t>
            </a:r>
            <a:endParaRPr lang="zh-TW" altLang="en-US" smtClean="0"/>
          </a:p>
        </p:txBody>
      </p:sp>
      <p:sp>
        <p:nvSpPr>
          <p:cNvPr id="125958" name="Rectangle 3"/>
          <p:cNvSpPr>
            <a:spLocks noGrp="1" noChangeArrowheads="1"/>
          </p:cNvSpPr>
          <p:nvPr>
            <p:ph type="body" idx="1"/>
          </p:nvPr>
        </p:nvSpPr>
        <p:spPr>
          <a:xfrm>
            <a:off x="457200" y="1828800"/>
            <a:ext cx="8229600" cy="4302125"/>
          </a:xfrm>
        </p:spPr>
        <p:txBody>
          <a:bodyPr/>
          <a:lstStyle/>
          <a:p>
            <a:pPr eaLnBrk="1" hangingPunct="1"/>
            <a:r>
              <a:rPr lang="en-US" altLang="zh-TW" dirty="0" smtClean="0"/>
              <a:t>If </a:t>
            </a:r>
            <a:r>
              <a:rPr lang="en-US" altLang="zh-TW" i="1" dirty="0" smtClean="0"/>
              <a:t>S </a:t>
            </a:r>
            <a:r>
              <a:rPr lang="en-US" altLang="zh-TW" dirty="0" smtClean="0"/>
              <a:t>= {</a:t>
            </a:r>
            <a:r>
              <a:rPr lang="en-US" altLang="zh-TW" b="1" dirty="0" smtClean="0"/>
              <a:t>v</a:t>
            </a:r>
            <a:r>
              <a:rPr lang="en-US" altLang="zh-TW" baseline="-25000" dirty="0" smtClean="0"/>
              <a:t>1</a:t>
            </a:r>
            <a:r>
              <a:rPr lang="en-US" altLang="zh-TW" dirty="0" smtClean="0"/>
              <a:t>, </a:t>
            </a:r>
            <a:r>
              <a:rPr lang="en-US" altLang="zh-TW" b="1" dirty="0" smtClean="0"/>
              <a:t>v</a:t>
            </a:r>
            <a:r>
              <a:rPr lang="en-US" altLang="zh-TW" baseline="-25000" dirty="0" smtClean="0"/>
              <a:t>2</a:t>
            </a:r>
            <a:r>
              <a:rPr lang="en-US" altLang="zh-TW" dirty="0" smtClean="0"/>
              <a:t>, …,</a:t>
            </a:r>
            <a:r>
              <a:rPr lang="en-US" altLang="zh-TW" b="1" dirty="0" err="1" smtClean="0"/>
              <a:t>v</a:t>
            </a:r>
            <a:r>
              <a:rPr lang="en-US" altLang="zh-TW" i="1" baseline="-25000" dirty="0" err="1" smtClean="0"/>
              <a:t>n</a:t>
            </a:r>
            <a:r>
              <a:rPr lang="en-US" altLang="zh-TW" dirty="0" smtClean="0"/>
              <a:t>} is a </a:t>
            </a:r>
            <a:r>
              <a:rPr lang="en-US" altLang="zh-TW" dirty="0" smtClean="0">
                <a:solidFill>
                  <a:srgbClr val="FF0000"/>
                </a:solidFill>
              </a:rPr>
              <a:t>linearly independent </a:t>
            </a:r>
            <a:r>
              <a:rPr lang="en-US" altLang="zh-TW" dirty="0" smtClean="0"/>
              <a:t>set in a vector space </a:t>
            </a:r>
            <a:r>
              <a:rPr lang="en-US" altLang="zh-TW" i="1" dirty="0" smtClean="0"/>
              <a:t>V</a:t>
            </a:r>
            <a:r>
              <a:rPr lang="en-US" altLang="zh-TW" dirty="0" smtClean="0"/>
              <a:t>, then </a:t>
            </a:r>
            <a:r>
              <a:rPr lang="en-US" altLang="zh-TW" i="1" dirty="0" smtClean="0"/>
              <a:t>S </a:t>
            </a:r>
            <a:r>
              <a:rPr lang="en-US" altLang="zh-TW" dirty="0" smtClean="0"/>
              <a:t>is a basis for the subspace span(</a:t>
            </a:r>
            <a:r>
              <a:rPr lang="en-US" altLang="zh-TW" i="1" dirty="0" smtClean="0"/>
              <a:t>S</a:t>
            </a:r>
            <a:r>
              <a:rPr lang="en-US" altLang="zh-TW" dirty="0" smtClean="0"/>
              <a:t>) </a:t>
            </a:r>
            <a:br>
              <a:rPr lang="en-US" altLang="zh-TW" dirty="0" smtClean="0"/>
            </a:br>
            <a:r>
              <a:rPr lang="en-US" altLang="zh-TW" dirty="0" smtClean="0"/>
              <a:t/>
            </a:r>
            <a:br>
              <a:rPr lang="en-US" altLang="zh-TW" dirty="0" smtClean="0"/>
            </a:br>
            <a:r>
              <a:rPr lang="en-US" altLang="zh-TW" dirty="0" smtClean="0"/>
              <a:t>since the set </a:t>
            </a:r>
            <a:r>
              <a:rPr lang="en-US" altLang="zh-TW" i="1" dirty="0" smtClean="0"/>
              <a:t>S</a:t>
            </a:r>
            <a:r>
              <a:rPr lang="en-US" altLang="zh-TW" dirty="0" smtClean="0"/>
              <a:t> span span(</a:t>
            </a:r>
            <a:r>
              <a:rPr lang="en-US" altLang="zh-TW" i="1" dirty="0" smtClean="0"/>
              <a:t>S</a:t>
            </a:r>
            <a:r>
              <a:rPr lang="en-US" altLang="zh-TW" dirty="0" smtClean="0"/>
              <a:t>) by definition of span(</a:t>
            </a:r>
            <a:r>
              <a:rPr lang="en-US" altLang="zh-TW" i="1" dirty="0" smtClean="0"/>
              <a:t>S</a:t>
            </a:r>
            <a:r>
              <a:rPr lang="en-US" altLang="zh-TW" dirty="0" smtClean="0"/>
              <a:t>).</a:t>
            </a:r>
            <a:endParaRPr lang="tr-TR" altLang="zh-TW" dirty="0" smtClean="0"/>
          </a:p>
          <a:p>
            <a:pPr lvl="1" eaLnBrk="1" hangingPunct="1"/>
            <a:r>
              <a:rPr lang="tr-TR" altLang="zh-TW" dirty="0" err="1" smtClean="0"/>
              <a:t>Any</a:t>
            </a:r>
            <a:r>
              <a:rPr lang="tr-TR" altLang="zh-TW" dirty="0" smtClean="0"/>
              <a:t> </a:t>
            </a:r>
            <a:r>
              <a:rPr lang="tr-TR" altLang="zh-TW" dirty="0" err="1" smtClean="0"/>
              <a:t>vector</a:t>
            </a:r>
            <a:r>
              <a:rPr lang="tr-TR" altLang="zh-TW" dirty="0" smtClean="0"/>
              <a:t> in </a:t>
            </a:r>
            <a:r>
              <a:rPr lang="en-US" altLang="zh-TW" dirty="0"/>
              <a:t>span(</a:t>
            </a:r>
            <a:r>
              <a:rPr lang="en-US" altLang="zh-TW" i="1" dirty="0"/>
              <a:t>S</a:t>
            </a:r>
            <a:r>
              <a:rPr lang="en-US" altLang="zh-TW" dirty="0" smtClean="0"/>
              <a:t>)</a:t>
            </a:r>
            <a:r>
              <a:rPr lang="tr-TR" altLang="zh-TW" dirty="0" smtClean="0"/>
              <a:t> is a </a:t>
            </a:r>
            <a:r>
              <a:rPr lang="tr-TR" altLang="zh-TW" dirty="0" err="1" smtClean="0"/>
              <a:t>linear</a:t>
            </a:r>
            <a:r>
              <a:rPr lang="tr-TR" altLang="zh-TW" dirty="0" smtClean="0"/>
              <a:t> </a:t>
            </a:r>
            <a:r>
              <a:rPr lang="tr-TR" altLang="zh-TW" dirty="0" err="1" smtClean="0"/>
              <a:t>combination</a:t>
            </a:r>
            <a:r>
              <a:rPr lang="tr-TR" altLang="zh-TW" dirty="0" smtClean="0"/>
              <a:t> of </a:t>
            </a:r>
            <a:r>
              <a:rPr lang="en-US" altLang="zh-TW" dirty="0"/>
              <a:t>{</a:t>
            </a:r>
            <a:r>
              <a:rPr lang="en-US" altLang="zh-TW" b="1" dirty="0"/>
              <a:t>v</a:t>
            </a:r>
            <a:r>
              <a:rPr lang="en-US" altLang="zh-TW" baseline="-25000" dirty="0"/>
              <a:t>1</a:t>
            </a:r>
            <a:r>
              <a:rPr lang="en-US" altLang="zh-TW" dirty="0"/>
              <a:t>, </a:t>
            </a:r>
            <a:r>
              <a:rPr lang="en-US" altLang="zh-TW" b="1" dirty="0"/>
              <a:t>v</a:t>
            </a:r>
            <a:r>
              <a:rPr lang="en-US" altLang="zh-TW" baseline="-25000" dirty="0"/>
              <a:t>2</a:t>
            </a:r>
            <a:r>
              <a:rPr lang="en-US" altLang="zh-TW" dirty="0"/>
              <a:t>, …,</a:t>
            </a:r>
            <a:r>
              <a:rPr lang="en-US" altLang="zh-TW" b="1" dirty="0" err="1"/>
              <a:t>v</a:t>
            </a:r>
            <a:r>
              <a:rPr lang="en-US" altLang="zh-TW" i="1" baseline="-25000" dirty="0" err="1"/>
              <a:t>n</a:t>
            </a:r>
            <a:r>
              <a:rPr lang="en-US" altLang="zh-TW" dirty="0"/>
              <a:t>} </a:t>
            </a:r>
            <a:endParaRPr lang="zh-TW" altLang="en-US"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D3731358-00C9-4C0B-A15C-5B9DE0632A85}"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12800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E0D7D696-D91D-4775-A323-8DDE6C7F2AA2}" type="slidenum">
              <a:rPr kumimoji="0" lang="en-US" altLang="zh-TW" sz="1200">
                <a:latin typeface="Garamond" panose="02020404030301010803" pitchFamily="18" charset="0"/>
              </a:rPr>
              <a:pPr>
                <a:spcBef>
                  <a:spcPct val="0"/>
                </a:spcBef>
                <a:buClrTx/>
                <a:buSzTx/>
                <a:buFontTx/>
                <a:buNone/>
              </a:pPr>
              <a:t>67</a:t>
            </a:fld>
            <a:endParaRPr kumimoji="0" lang="en-US" altLang="zh-TW" sz="1200">
              <a:latin typeface="Garamond" panose="02020404030301010803" pitchFamily="18" charset="0"/>
            </a:endParaRPr>
          </a:p>
        </p:txBody>
      </p:sp>
      <p:sp>
        <p:nvSpPr>
          <p:cNvPr id="128005" name="Rectangle 2"/>
          <p:cNvSpPr>
            <a:spLocks noGrp="1" noChangeArrowheads="1"/>
          </p:cNvSpPr>
          <p:nvPr>
            <p:ph type="title"/>
          </p:nvPr>
        </p:nvSpPr>
        <p:spPr/>
        <p:txBody>
          <a:bodyPr/>
          <a:lstStyle/>
          <a:p>
            <a:pPr eaLnBrk="1" hangingPunct="1"/>
            <a:r>
              <a:rPr lang="en-US" altLang="zh-TW" smtClean="0"/>
              <a:t>5-4 Finite-Dimensional</a:t>
            </a:r>
          </a:p>
        </p:txBody>
      </p:sp>
      <p:sp>
        <p:nvSpPr>
          <p:cNvPr id="128006" name="Rectangle 3"/>
          <p:cNvSpPr>
            <a:spLocks noGrp="1" noChangeArrowheads="1"/>
          </p:cNvSpPr>
          <p:nvPr>
            <p:ph type="body" idx="1"/>
          </p:nvPr>
        </p:nvSpPr>
        <p:spPr>
          <a:xfrm>
            <a:off x="228600" y="1219200"/>
            <a:ext cx="8915400" cy="4800600"/>
          </a:xfrm>
        </p:spPr>
        <p:txBody>
          <a:bodyPr/>
          <a:lstStyle/>
          <a:p>
            <a:pPr eaLnBrk="1" hangingPunct="1"/>
            <a:r>
              <a:rPr lang="en-US" altLang="zh-TW" dirty="0" smtClean="0"/>
              <a:t>A nonzero vector </a:t>
            </a:r>
            <a:r>
              <a:rPr lang="tr-TR" altLang="zh-TW" dirty="0" err="1" smtClean="0"/>
              <a:t>space</a:t>
            </a:r>
            <a:r>
              <a:rPr lang="tr-TR" altLang="zh-TW" dirty="0" smtClean="0"/>
              <a:t> </a:t>
            </a:r>
            <a:r>
              <a:rPr lang="en-US" altLang="zh-TW" i="1" dirty="0" smtClean="0"/>
              <a:t>V</a:t>
            </a:r>
            <a:r>
              <a:rPr lang="en-US" altLang="zh-TW" dirty="0" smtClean="0"/>
              <a:t> is called </a:t>
            </a:r>
            <a:r>
              <a:rPr lang="en-US" altLang="zh-TW" dirty="0" smtClean="0">
                <a:solidFill>
                  <a:srgbClr val="FF0000"/>
                </a:solidFill>
              </a:rPr>
              <a:t>finite-dimensional </a:t>
            </a:r>
          </a:p>
          <a:p>
            <a:pPr lvl="1" eaLnBrk="1" hangingPunct="1"/>
            <a:r>
              <a:rPr lang="en-US" altLang="zh-TW" sz="2400" dirty="0" smtClean="0"/>
              <a:t>if it contains a finite set of vector</a:t>
            </a:r>
            <a:r>
              <a:rPr lang="tr-TR" altLang="zh-TW" sz="2400" dirty="0" smtClean="0"/>
              <a:t>s</a:t>
            </a:r>
            <a:r>
              <a:rPr lang="en-US" altLang="zh-TW" sz="2400" dirty="0" smtClean="0"/>
              <a:t> {</a:t>
            </a:r>
            <a:r>
              <a:rPr lang="en-US" altLang="zh-TW" sz="2400" b="1" dirty="0" smtClean="0"/>
              <a:t>v</a:t>
            </a:r>
            <a:r>
              <a:rPr lang="en-US" altLang="zh-TW" sz="2400" baseline="-25000" dirty="0" smtClean="0"/>
              <a:t>1</a:t>
            </a:r>
            <a:r>
              <a:rPr lang="en-US" altLang="zh-TW" sz="2400" dirty="0" smtClean="0"/>
              <a:t>, </a:t>
            </a:r>
            <a:r>
              <a:rPr lang="en-US" altLang="zh-TW" sz="2400" b="1" dirty="0" smtClean="0"/>
              <a:t>v</a:t>
            </a:r>
            <a:r>
              <a:rPr lang="en-US" altLang="zh-TW" sz="2400" baseline="-25000" dirty="0" smtClean="0"/>
              <a:t>2</a:t>
            </a:r>
            <a:r>
              <a:rPr lang="en-US" altLang="zh-TW" sz="2400" dirty="0" smtClean="0"/>
              <a:t>, …,</a:t>
            </a:r>
            <a:r>
              <a:rPr lang="en-US" altLang="zh-TW" sz="2400" b="1" dirty="0" err="1" smtClean="0"/>
              <a:t>v</a:t>
            </a:r>
            <a:r>
              <a:rPr lang="en-US" altLang="zh-TW" sz="2400" i="1" baseline="-25000" dirty="0" err="1" smtClean="0"/>
              <a:t>n</a:t>
            </a:r>
            <a:r>
              <a:rPr lang="en-US" altLang="zh-TW" sz="2400" dirty="0" smtClean="0"/>
              <a:t>} that forms a basis. </a:t>
            </a:r>
          </a:p>
          <a:p>
            <a:pPr lvl="1" eaLnBrk="1" hangingPunct="1"/>
            <a:r>
              <a:rPr lang="en-US" altLang="zh-TW" sz="2400" dirty="0" smtClean="0"/>
              <a:t>If no such set exists, </a:t>
            </a:r>
            <a:r>
              <a:rPr lang="en-US" altLang="zh-TW" sz="2400" i="1" dirty="0" smtClean="0"/>
              <a:t>V</a:t>
            </a:r>
            <a:r>
              <a:rPr lang="en-US" altLang="zh-TW" sz="2400" dirty="0" smtClean="0"/>
              <a:t> is called </a:t>
            </a:r>
            <a:r>
              <a:rPr lang="en-US" altLang="zh-TW" sz="2400" dirty="0" smtClean="0">
                <a:solidFill>
                  <a:srgbClr val="FF0000"/>
                </a:solidFill>
              </a:rPr>
              <a:t>infinite-dimensional</a:t>
            </a:r>
            <a:r>
              <a:rPr lang="en-US" altLang="zh-TW" sz="2400" dirty="0" smtClean="0"/>
              <a:t>. </a:t>
            </a:r>
          </a:p>
          <a:p>
            <a:pPr lvl="1" eaLnBrk="1" hangingPunct="1"/>
            <a:r>
              <a:rPr lang="en-US" altLang="zh-TW" sz="2400" dirty="0" smtClean="0"/>
              <a:t>In addition, we shall regard the zero vector space to be finite-dimensional.</a:t>
            </a:r>
          </a:p>
          <a:p>
            <a:pPr eaLnBrk="1" hangingPunct="1"/>
            <a:endParaRPr lang="en-US" altLang="zh-TW" dirty="0" smtClean="0"/>
          </a:p>
          <a:p>
            <a:pPr eaLnBrk="1" hangingPunct="1"/>
            <a:r>
              <a:rPr lang="en-US" altLang="zh-TW" dirty="0" smtClean="0"/>
              <a:t>Example 8</a:t>
            </a:r>
          </a:p>
          <a:p>
            <a:pPr lvl="1" eaLnBrk="1" hangingPunct="1"/>
            <a:r>
              <a:rPr lang="en-US" altLang="zh-TW" sz="2400" dirty="0" smtClean="0"/>
              <a:t>The vector spaces </a:t>
            </a:r>
            <a:r>
              <a:rPr lang="en-US" altLang="zh-TW" sz="2400" i="1" dirty="0" smtClean="0"/>
              <a:t>R</a:t>
            </a:r>
            <a:r>
              <a:rPr lang="en-US" altLang="zh-TW" sz="2400" i="1" baseline="30000" dirty="0" smtClean="0"/>
              <a:t>n</a:t>
            </a:r>
            <a:r>
              <a:rPr lang="en-US" altLang="zh-TW" sz="2400" dirty="0" smtClean="0"/>
              <a:t>, </a:t>
            </a:r>
            <a:r>
              <a:rPr lang="en-US" altLang="zh-TW" sz="2400" i="1" dirty="0" err="1" smtClean="0"/>
              <a:t>P</a:t>
            </a:r>
            <a:r>
              <a:rPr lang="en-US" altLang="zh-TW" sz="2400" i="1" baseline="-25000" dirty="0" err="1" smtClean="0"/>
              <a:t>n</a:t>
            </a:r>
            <a:r>
              <a:rPr lang="en-US" altLang="zh-TW" sz="2400" dirty="0" smtClean="0"/>
              <a:t>, and </a:t>
            </a:r>
            <a:r>
              <a:rPr lang="en-US" altLang="zh-TW" sz="2400" i="1" dirty="0" err="1" smtClean="0"/>
              <a:t>M</a:t>
            </a:r>
            <a:r>
              <a:rPr lang="en-US" altLang="zh-TW" sz="2400" i="1" baseline="-25000" dirty="0" err="1" smtClean="0"/>
              <a:t>mn</a:t>
            </a:r>
            <a:r>
              <a:rPr lang="en-US" altLang="zh-TW" sz="2400" dirty="0" smtClean="0"/>
              <a:t> are finite-dimensional. </a:t>
            </a:r>
          </a:p>
          <a:p>
            <a:pPr lvl="1" eaLnBrk="1" hangingPunct="1"/>
            <a:r>
              <a:rPr lang="en-US" altLang="zh-TW" sz="2400" dirty="0" smtClean="0"/>
              <a:t>The vector spaces </a:t>
            </a:r>
            <a:r>
              <a:rPr lang="en-US" altLang="zh-TW" sz="2400" i="1" dirty="0" smtClean="0"/>
              <a:t>F</a:t>
            </a:r>
            <a:r>
              <a:rPr lang="en-US" altLang="zh-TW" sz="2400" dirty="0" smtClean="0"/>
              <a:t>(-</a:t>
            </a:r>
            <a:r>
              <a:rPr lang="en-US" altLang="zh-TW" sz="2400" dirty="0" smtClean="0">
                <a:sym typeface="Symbol" panose="05050102010706020507" pitchFamily="18" charset="2"/>
              </a:rPr>
              <a:t></a:t>
            </a:r>
            <a:r>
              <a:rPr lang="en-US" altLang="zh-TW" sz="2400" dirty="0" smtClean="0"/>
              <a:t>, </a:t>
            </a:r>
            <a:r>
              <a:rPr lang="en-US" altLang="zh-TW" sz="2400" dirty="0" smtClean="0">
                <a:sym typeface="Symbol" panose="05050102010706020507" pitchFamily="18" charset="2"/>
              </a:rPr>
              <a:t></a:t>
            </a:r>
            <a:r>
              <a:rPr lang="en-US" altLang="zh-TW" sz="2400" dirty="0" smtClean="0"/>
              <a:t>), </a:t>
            </a:r>
            <a:r>
              <a:rPr lang="en-US" altLang="zh-TW" sz="2400" i="1" dirty="0" smtClean="0"/>
              <a:t>C</a:t>
            </a:r>
            <a:r>
              <a:rPr lang="en-US" altLang="zh-TW" sz="2400" dirty="0" smtClean="0"/>
              <a:t>(- </a:t>
            </a:r>
            <a:r>
              <a:rPr lang="en-US" altLang="zh-TW" sz="2400" dirty="0" smtClean="0">
                <a:sym typeface="Symbol" panose="05050102010706020507" pitchFamily="18" charset="2"/>
              </a:rPr>
              <a:t></a:t>
            </a:r>
            <a:r>
              <a:rPr lang="en-US" altLang="zh-TW" sz="2400" dirty="0" smtClean="0"/>
              <a:t>, </a:t>
            </a:r>
            <a:r>
              <a:rPr lang="en-US" altLang="zh-TW" sz="2400" dirty="0" smtClean="0">
                <a:sym typeface="Symbol" panose="05050102010706020507" pitchFamily="18" charset="2"/>
              </a:rPr>
              <a:t></a:t>
            </a:r>
            <a:r>
              <a:rPr lang="en-US" altLang="zh-TW" sz="2400" dirty="0" smtClean="0"/>
              <a:t>), </a:t>
            </a:r>
            <a:r>
              <a:rPr lang="en-US" altLang="zh-TW" sz="2400" i="1" dirty="0" smtClean="0"/>
              <a:t>C</a:t>
            </a:r>
            <a:r>
              <a:rPr lang="en-US" altLang="zh-TW" sz="2400" i="1" baseline="30000" dirty="0" smtClean="0"/>
              <a:t>m</a:t>
            </a:r>
            <a:r>
              <a:rPr lang="en-US" altLang="zh-TW" sz="2400" dirty="0" smtClean="0"/>
              <a:t>(- </a:t>
            </a:r>
            <a:r>
              <a:rPr lang="en-US" altLang="zh-TW" sz="2400" dirty="0" smtClean="0">
                <a:sym typeface="Symbol" panose="05050102010706020507" pitchFamily="18" charset="2"/>
              </a:rPr>
              <a:t></a:t>
            </a:r>
            <a:r>
              <a:rPr lang="en-US" altLang="zh-TW" sz="2400" dirty="0" smtClean="0"/>
              <a:t>, </a:t>
            </a:r>
            <a:r>
              <a:rPr lang="en-US" altLang="zh-TW" sz="2400" dirty="0" smtClean="0">
                <a:sym typeface="Symbol" panose="05050102010706020507" pitchFamily="18" charset="2"/>
              </a:rPr>
              <a:t></a:t>
            </a:r>
            <a:r>
              <a:rPr lang="en-US" altLang="zh-TW" sz="2400" dirty="0" smtClean="0"/>
              <a:t>), and </a:t>
            </a:r>
            <a:r>
              <a:rPr lang="en-US" altLang="zh-TW" sz="2400" i="1" dirty="0" smtClean="0"/>
              <a:t>C</a:t>
            </a:r>
            <a:r>
              <a:rPr lang="en-US" altLang="zh-TW" sz="2400" baseline="30000" dirty="0" smtClean="0"/>
              <a:t>∞</a:t>
            </a:r>
            <a:r>
              <a:rPr lang="en-US" altLang="zh-TW" sz="2400" dirty="0" smtClean="0"/>
              <a:t>(- </a:t>
            </a:r>
            <a:r>
              <a:rPr lang="en-US" altLang="zh-TW" sz="2400" dirty="0" smtClean="0">
                <a:sym typeface="Symbol" panose="05050102010706020507" pitchFamily="18" charset="2"/>
              </a:rPr>
              <a:t></a:t>
            </a:r>
            <a:r>
              <a:rPr lang="en-US" altLang="zh-TW" sz="2400" dirty="0" smtClean="0"/>
              <a:t>, </a:t>
            </a:r>
            <a:r>
              <a:rPr lang="en-US" altLang="zh-TW" sz="2400" dirty="0" smtClean="0">
                <a:sym typeface="Symbol" panose="05050102010706020507" pitchFamily="18" charset="2"/>
              </a:rPr>
              <a:t></a:t>
            </a:r>
            <a:r>
              <a:rPr lang="en-US" altLang="zh-TW" sz="2400" dirty="0" smtClean="0"/>
              <a:t>) are infinite-dimensional.</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ED9E415C-B1A5-4F7C-8668-BA5667DF11CC}"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13005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8E2A3A9A-BE5B-4F4C-BC74-5B01A73FD5E4}" type="slidenum">
              <a:rPr kumimoji="0" lang="en-US" altLang="zh-TW" sz="1200">
                <a:latin typeface="Garamond" panose="02020404030301010803" pitchFamily="18" charset="0"/>
              </a:rPr>
              <a:pPr>
                <a:spcBef>
                  <a:spcPct val="0"/>
                </a:spcBef>
                <a:buClrTx/>
                <a:buSzTx/>
                <a:buFontTx/>
                <a:buNone/>
              </a:pPr>
              <a:t>68</a:t>
            </a:fld>
            <a:endParaRPr kumimoji="0" lang="en-US" altLang="zh-TW" sz="1200">
              <a:latin typeface="Garamond" panose="02020404030301010803" pitchFamily="18" charset="0"/>
            </a:endParaRPr>
          </a:p>
        </p:txBody>
      </p:sp>
      <p:sp>
        <p:nvSpPr>
          <p:cNvPr id="130053" name="Rectangle 2"/>
          <p:cNvSpPr>
            <a:spLocks noGrp="1" noChangeArrowheads="1"/>
          </p:cNvSpPr>
          <p:nvPr>
            <p:ph type="title"/>
          </p:nvPr>
        </p:nvSpPr>
        <p:spPr/>
        <p:txBody>
          <a:bodyPr/>
          <a:lstStyle/>
          <a:p>
            <a:pPr eaLnBrk="1" hangingPunct="1"/>
            <a:r>
              <a:rPr lang="en-US" altLang="zh-TW" dirty="0" smtClean="0"/>
              <a:t>Theorem 5.4.2 &amp; 5.4.3 </a:t>
            </a:r>
          </a:p>
        </p:txBody>
      </p:sp>
      <mc:AlternateContent xmlns:mc="http://schemas.openxmlformats.org/markup-compatibility/2006" xmlns:a14="http://schemas.microsoft.com/office/drawing/2010/main">
        <mc:Choice Requires="a14">
          <p:sp>
            <p:nvSpPr>
              <p:cNvPr id="130054" name="Rectangle 3"/>
              <p:cNvSpPr>
                <a:spLocks noGrp="1" noChangeArrowheads="1"/>
              </p:cNvSpPr>
              <p:nvPr>
                <p:ph type="body" idx="1"/>
              </p:nvPr>
            </p:nvSpPr>
            <p:spPr>
              <a:xfrm>
                <a:off x="304800" y="1066800"/>
                <a:ext cx="8839200" cy="4835525"/>
              </a:xfrm>
            </p:spPr>
            <p:txBody>
              <a:bodyPr/>
              <a:lstStyle/>
              <a:p>
                <a:pPr eaLnBrk="1" hangingPunct="1"/>
                <a:r>
                  <a:rPr lang="en-US" altLang="zh-TW" sz="2800" dirty="0" smtClean="0"/>
                  <a:t>Theorem 5.4.2</a:t>
                </a:r>
              </a:p>
              <a:p>
                <a:pPr lvl="1" eaLnBrk="1" hangingPunct="1"/>
                <a:r>
                  <a:rPr lang="en-US" altLang="zh-TW" sz="2400" dirty="0" smtClean="0"/>
                  <a:t>Let </a:t>
                </a:r>
                <a:r>
                  <a:rPr lang="en-US" altLang="zh-TW" sz="2400" i="1" dirty="0" smtClean="0"/>
                  <a:t>V</a:t>
                </a:r>
                <a:r>
                  <a:rPr lang="en-US" altLang="zh-TW" sz="2400" dirty="0" smtClean="0"/>
                  <a:t> be a finite-dimensional vector space and {</a:t>
                </a:r>
                <a:r>
                  <a:rPr lang="en-US" altLang="zh-TW" sz="2400" b="1" dirty="0" smtClean="0"/>
                  <a:t>v</a:t>
                </a:r>
                <a:r>
                  <a:rPr lang="en-US" altLang="zh-TW" sz="2400" baseline="-25000" dirty="0" smtClean="0"/>
                  <a:t>1</a:t>
                </a:r>
                <a:r>
                  <a:rPr lang="en-US" altLang="zh-TW" sz="2400" dirty="0" smtClean="0"/>
                  <a:t>, </a:t>
                </a:r>
                <a:r>
                  <a:rPr lang="en-US" altLang="zh-TW" sz="2400" b="1" dirty="0" smtClean="0"/>
                  <a:t>v</a:t>
                </a:r>
                <a:r>
                  <a:rPr lang="en-US" altLang="zh-TW" sz="2400" baseline="-25000" dirty="0" smtClean="0"/>
                  <a:t>2</a:t>
                </a:r>
                <a:r>
                  <a:rPr lang="en-US" altLang="zh-TW" sz="2400" dirty="0" smtClean="0"/>
                  <a:t>, …,</a:t>
                </a:r>
                <a:r>
                  <a:rPr lang="en-US" altLang="zh-TW" sz="2400" b="1" dirty="0" err="1" smtClean="0"/>
                  <a:t>v</a:t>
                </a:r>
                <a:r>
                  <a:rPr lang="en-US" altLang="zh-TW" sz="2400" i="1" baseline="-25000" dirty="0" err="1" smtClean="0"/>
                  <a:t>n</a:t>
                </a:r>
                <a:r>
                  <a:rPr lang="en-US" altLang="zh-TW" sz="2400" dirty="0" smtClean="0"/>
                  <a:t>} any basis.</a:t>
                </a:r>
              </a:p>
              <a:p>
                <a:pPr lvl="2" eaLnBrk="1" hangingPunct="1"/>
                <a:r>
                  <a:rPr lang="en-US" altLang="zh-TW" sz="2200" dirty="0" smtClean="0"/>
                  <a:t>If a set has more than </a:t>
                </a:r>
                <a:r>
                  <a:rPr lang="en-US" altLang="zh-TW" sz="2200" i="1" dirty="0" smtClean="0"/>
                  <a:t>n</a:t>
                </a:r>
                <a:r>
                  <a:rPr lang="en-US" altLang="zh-TW" sz="2200" dirty="0" smtClean="0"/>
                  <a:t> vector</a:t>
                </a:r>
                <a:r>
                  <a:rPr lang="tr-TR" altLang="zh-TW" sz="2200" dirty="0" smtClean="0"/>
                  <a:t>s</a:t>
                </a:r>
                <a:r>
                  <a:rPr lang="en-US" altLang="zh-TW" sz="2200" dirty="0" smtClean="0"/>
                  <a:t>, then it is linearly dependent.</a:t>
                </a:r>
              </a:p>
              <a:p>
                <a:pPr lvl="3" eaLnBrk="1" hangingPunct="1"/>
                <a:r>
                  <a:rPr lang="tr-TR" altLang="zh-TW" sz="2200" dirty="0" err="1" smtClean="0"/>
                  <a:t>Let</a:t>
                </a:r>
                <a:r>
                  <a:rPr lang="tr-TR" altLang="zh-TW" sz="2200" dirty="0" smtClean="0"/>
                  <a:t> </a:t>
                </a:r>
                <a14:m>
                  <m:oMath xmlns:m="http://schemas.openxmlformats.org/officeDocument/2006/math">
                    <m:sSub>
                      <m:sSubPr>
                        <m:ctrlPr>
                          <a:rPr lang="tr-TR" altLang="zh-TW" sz="2200" i="1" smtClean="0">
                            <a:latin typeface="Cambria Math" panose="02040503050406030204" pitchFamily="18" charset="0"/>
                          </a:rPr>
                        </m:ctrlPr>
                      </m:sSubPr>
                      <m:e>
                        <m:r>
                          <a:rPr lang="tr-TR" altLang="zh-TW" sz="2200" b="1" i="0" smtClean="0">
                            <a:latin typeface="Cambria Math" panose="02040503050406030204" pitchFamily="18" charset="0"/>
                          </a:rPr>
                          <m:t>𝐰</m:t>
                        </m:r>
                      </m:e>
                      <m:sub>
                        <m:r>
                          <m:rPr>
                            <m:sty m:val="p"/>
                          </m:rPr>
                          <a:rPr lang="tr-TR" altLang="zh-TW" sz="2200" b="0" i="0" smtClean="0">
                            <a:latin typeface="Cambria Math" panose="02040503050406030204" pitchFamily="18" charset="0"/>
                          </a:rPr>
                          <m:t>j</m:t>
                        </m:r>
                      </m:sub>
                    </m:sSub>
                    <m:r>
                      <a:rPr lang="tr-TR" altLang="zh-TW" sz="2200" b="0" i="1" smtClean="0">
                        <a:latin typeface="Cambria Math" panose="02040503050406030204" pitchFamily="18" charset="0"/>
                      </a:rPr>
                      <m:t>=</m:t>
                    </m:r>
                    <m:nary>
                      <m:naryPr>
                        <m:chr m:val="∑"/>
                        <m:ctrlPr>
                          <a:rPr lang="tr-TR" altLang="zh-TW" sz="2200" b="0" i="1" smtClean="0">
                            <a:latin typeface="Cambria Math" panose="02040503050406030204" pitchFamily="18" charset="0"/>
                          </a:rPr>
                        </m:ctrlPr>
                      </m:naryPr>
                      <m:sub>
                        <m:r>
                          <m:rPr>
                            <m:brk m:alnAt="23"/>
                          </m:rPr>
                          <a:rPr lang="tr-TR" altLang="zh-TW" sz="2200" b="0" i="1" smtClean="0">
                            <a:latin typeface="Cambria Math" panose="02040503050406030204" pitchFamily="18" charset="0"/>
                          </a:rPr>
                          <m:t>𝑖</m:t>
                        </m:r>
                        <m:r>
                          <a:rPr lang="tr-TR" altLang="zh-TW" sz="2200" b="0" i="1" smtClean="0">
                            <a:latin typeface="Cambria Math" panose="02040503050406030204" pitchFamily="18" charset="0"/>
                          </a:rPr>
                          <m:t>=1</m:t>
                        </m:r>
                      </m:sub>
                      <m:sup>
                        <m:r>
                          <a:rPr lang="tr-TR" altLang="zh-TW" sz="2200" b="0" i="1" smtClean="0">
                            <a:latin typeface="Cambria Math" panose="02040503050406030204" pitchFamily="18" charset="0"/>
                          </a:rPr>
                          <m:t>𝑛</m:t>
                        </m:r>
                      </m:sup>
                      <m:e>
                        <m:sSub>
                          <m:sSubPr>
                            <m:ctrlPr>
                              <a:rPr lang="tr-TR" altLang="zh-TW" sz="2200" b="0" i="1" smtClean="0">
                                <a:latin typeface="Cambria Math" panose="02040503050406030204" pitchFamily="18" charset="0"/>
                              </a:rPr>
                            </m:ctrlPr>
                          </m:sSubPr>
                          <m:e>
                            <m:r>
                              <a:rPr lang="tr-TR" altLang="zh-TW" sz="2200" b="0" i="1" smtClean="0">
                                <a:latin typeface="Cambria Math" panose="02040503050406030204" pitchFamily="18" charset="0"/>
                              </a:rPr>
                              <m:t>𝑎</m:t>
                            </m:r>
                          </m:e>
                          <m:sub>
                            <m:r>
                              <a:rPr lang="tr-TR" altLang="zh-TW" sz="2200" b="0" i="1" smtClean="0">
                                <a:latin typeface="Cambria Math" panose="02040503050406030204" pitchFamily="18" charset="0"/>
                              </a:rPr>
                              <m:t>𝑖𝑗</m:t>
                            </m:r>
                          </m:sub>
                        </m:sSub>
                        <m:r>
                          <a:rPr lang="tr-TR" altLang="zh-TW" sz="2200" b="0" i="1" smtClean="0">
                            <a:latin typeface="Cambria Math" panose="02040503050406030204" pitchFamily="18" charset="0"/>
                          </a:rPr>
                          <m:t> </m:t>
                        </m:r>
                        <m:sSub>
                          <m:sSubPr>
                            <m:ctrlPr>
                              <a:rPr lang="tr-TR" altLang="zh-TW" sz="2200" b="0" i="1" smtClean="0">
                                <a:latin typeface="Cambria Math" panose="02040503050406030204" pitchFamily="18" charset="0"/>
                              </a:rPr>
                            </m:ctrlPr>
                          </m:sSubPr>
                          <m:e>
                            <m:r>
                              <a:rPr lang="tr-TR" altLang="zh-TW" sz="2200" b="1" i="0" smtClean="0">
                                <a:latin typeface="Cambria Math" panose="02040503050406030204" pitchFamily="18" charset="0"/>
                              </a:rPr>
                              <m:t>𝐯</m:t>
                            </m:r>
                          </m:e>
                          <m:sub>
                            <m:r>
                              <a:rPr lang="tr-TR" altLang="zh-TW" sz="2200" b="0" i="1" smtClean="0">
                                <a:latin typeface="Cambria Math" panose="02040503050406030204" pitchFamily="18" charset="0"/>
                              </a:rPr>
                              <m:t>𝑖</m:t>
                            </m:r>
                          </m:sub>
                        </m:sSub>
                      </m:e>
                    </m:nary>
                  </m:oMath>
                </a14:m>
                <a:r>
                  <a:rPr lang="tr-TR" altLang="zh-TW" sz="2200" dirty="0" smtClean="0"/>
                  <a:t>, j=1,…,m  m&gt;n</a:t>
                </a:r>
              </a:p>
              <a:p>
                <a:pPr lvl="3" eaLnBrk="1" hangingPunct="1"/>
                <a:r>
                  <a:rPr lang="tr-TR" altLang="zh-TW" sz="2200" dirty="0" smtClean="0"/>
                  <a:t>Show: </a:t>
                </a:r>
                <a14:m>
                  <m:oMath xmlns:m="http://schemas.openxmlformats.org/officeDocument/2006/math">
                    <m:nary>
                      <m:naryPr>
                        <m:chr m:val="∑"/>
                        <m:ctrlPr>
                          <a:rPr lang="tr-TR" altLang="zh-TW" sz="2200" b="0" i="1" smtClean="0">
                            <a:latin typeface="Cambria Math" panose="02040503050406030204" pitchFamily="18" charset="0"/>
                          </a:rPr>
                        </m:ctrlPr>
                      </m:naryPr>
                      <m:sub>
                        <m:r>
                          <m:rPr>
                            <m:brk m:alnAt="23"/>
                          </m:rPr>
                          <a:rPr lang="tr-TR" altLang="zh-TW" sz="2200" b="0" i="1" smtClean="0">
                            <a:latin typeface="Cambria Math" panose="02040503050406030204" pitchFamily="18" charset="0"/>
                          </a:rPr>
                          <m:t>𝑗</m:t>
                        </m:r>
                        <m:r>
                          <a:rPr lang="tr-TR" altLang="zh-TW" sz="2200" b="0" i="1" smtClean="0">
                            <a:latin typeface="Cambria Math" panose="02040503050406030204" pitchFamily="18" charset="0"/>
                          </a:rPr>
                          <m:t>=1</m:t>
                        </m:r>
                      </m:sub>
                      <m:sup>
                        <m:r>
                          <a:rPr lang="tr-TR" altLang="zh-TW" sz="2200" b="0" i="1" smtClean="0">
                            <a:latin typeface="Cambria Math" panose="02040503050406030204" pitchFamily="18" charset="0"/>
                          </a:rPr>
                          <m:t>𝑚</m:t>
                        </m:r>
                      </m:sup>
                      <m:e>
                        <m:sSub>
                          <m:sSubPr>
                            <m:ctrlPr>
                              <a:rPr lang="tr-TR" altLang="zh-TW" sz="2200" i="1">
                                <a:latin typeface="Cambria Math" panose="02040503050406030204" pitchFamily="18" charset="0"/>
                              </a:rPr>
                            </m:ctrlPr>
                          </m:sSubPr>
                          <m:e>
                            <m:r>
                              <a:rPr lang="tr-TR" altLang="zh-TW" sz="2200" i="1">
                                <a:latin typeface="Cambria Math" panose="02040503050406030204" pitchFamily="18" charset="0"/>
                              </a:rPr>
                              <m:t>𝑘</m:t>
                            </m:r>
                          </m:e>
                          <m:sub>
                            <m:r>
                              <a:rPr lang="tr-TR" altLang="zh-TW" sz="2200" i="1">
                                <a:latin typeface="Cambria Math" panose="02040503050406030204" pitchFamily="18" charset="0"/>
                              </a:rPr>
                              <m:t>𝑗</m:t>
                            </m:r>
                          </m:sub>
                        </m:sSub>
                        <m:sSub>
                          <m:sSubPr>
                            <m:ctrlPr>
                              <a:rPr lang="tr-TR" altLang="zh-TW" sz="2200" i="1">
                                <a:latin typeface="Cambria Math" panose="02040503050406030204" pitchFamily="18" charset="0"/>
                              </a:rPr>
                            </m:ctrlPr>
                          </m:sSubPr>
                          <m:e>
                            <m:r>
                              <a:rPr lang="tr-TR" altLang="zh-TW" sz="2200" b="1" i="0">
                                <a:latin typeface="Cambria Math" panose="02040503050406030204" pitchFamily="18" charset="0"/>
                              </a:rPr>
                              <m:t>𝐰</m:t>
                            </m:r>
                          </m:e>
                          <m:sub>
                            <m:r>
                              <m:rPr>
                                <m:sty m:val="p"/>
                              </m:rPr>
                              <a:rPr lang="tr-TR" altLang="zh-TW" sz="2200" i="0">
                                <a:latin typeface="Cambria Math" panose="02040503050406030204" pitchFamily="18" charset="0"/>
                              </a:rPr>
                              <m:t>j</m:t>
                            </m:r>
                          </m:sub>
                        </m:sSub>
                      </m:e>
                    </m:nary>
                    <m:r>
                      <a:rPr lang="tr-TR" altLang="zh-TW" sz="2200" b="0" i="1" smtClean="0">
                        <a:latin typeface="Cambria Math" panose="02040503050406030204" pitchFamily="18" charset="0"/>
                      </a:rPr>
                      <m:t>=0</m:t>
                    </m:r>
                  </m:oMath>
                </a14:m>
                <a:r>
                  <a:rPr lang="tr-TR" altLang="zh-TW" sz="2200" dirty="0" smtClean="0"/>
                  <a:t> has </a:t>
                </a:r>
                <a:r>
                  <a:rPr lang="tr-TR" altLang="zh-TW" sz="2200" dirty="0" err="1" smtClean="0"/>
                  <a:t>non</a:t>
                </a:r>
                <a:r>
                  <a:rPr lang="tr-TR" altLang="zh-TW" sz="2200" dirty="0" smtClean="0"/>
                  <a:t> </a:t>
                </a:r>
                <a:r>
                  <a:rPr lang="tr-TR" altLang="zh-TW" sz="2200" dirty="0" err="1" smtClean="0"/>
                  <a:t>trivial</a:t>
                </a:r>
                <a:r>
                  <a:rPr lang="tr-TR" altLang="zh-TW" sz="2200" dirty="0" smtClean="0"/>
                  <a:t> </a:t>
                </a:r>
                <a:r>
                  <a:rPr lang="tr-TR" altLang="zh-TW" sz="2200" dirty="0" err="1" smtClean="0"/>
                  <a:t>soln</a:t>
                </a:r>
                <a:r>
                  <a:rPr lang="tr-TR" altLang="zh-TW" sz="2200" dirty="0" smtClean="0"/>
                  <a:t>. </a:t>
                </a:r>
                <a:r>
                  <a:rPr lang="tr-TR" altLang="zh-TW" sz="2200" dirty="0" err="1"/>
                  <a:t>f</a:t>
                </a:r>
                <a:r>
                  <a:rPr lang="tr-TR" altLang="zh-TW" sz="2200" dirty="0" err="1" smtClean="0"/>
                  <a:t>or</a:t>
                </a:r>
                <a:r>
                  <a:rPr lang="tr-TR" altLang="zh-TW" sz="2200" dirty="0" smtClean="0"/>
                  <a:t> </a:t>
                </a:r>
                <a14:m>
                  <m:oMath xmlns:m="http://schemas.openxmlformats.org/officeDocument/2006/math">
                    <m:sSub>
                      <m:sSubPr>
                        <m:ctrlPr>
                          <a:rPr lang="tr-TR" altLang="zh-TW" sz="2200" i="1">
                            <a:latin typeface="Cambria Math" panose="02040503050406030204" pitchFamily="18" charset="0"/>
                          </a:rPr>
                        </m:ctrlPr>
                      </m:sSubPr>
                      <m:e>
                        <m:r>
                          <a:rPr lang="tr-TR" altLang="zh-TW" sz="2200" i="1">
                            <a:latin typeface="Cambria Math" panose="02040503050406030204" pitchFamily="18" charset="0"/>
                          </a:rPr>
                          <m:t>𝑘</m:t>
                        </m:r>
                      </m:e>
                      <m:sub>
                        <m:r>
                          <a:rPr lang="tr-TR" altLang="zh-TW" sz="2200" i="1">
                            <a:latin typeface="Cambria Math" panose="02040503050406030204" pitchFamily="18" charset="0"/>
                          </a:rPr>
                          <m:t>𝑗</m:t>
                        </m:r>
                      </m:sub>
                    </m:sSub>
                  </m:oMath>
                </a14:m>
                <a:r>
                  <a:rPr lang="tr-TR" altLang="zh-TW" sz="2200" dirty="0" smtClean="0"/>
                  <a:t> </a:t>
                </a:r>
              </a:p>
              <a:p>
                <a:pPr lvl="3" eaLnBrk="1" hangingPunct="1"/>
                <a14:m>
                  <m:oMath xmlns:m="http://schemas.openxmlformats.org/officeDocument/2006/math">
                    <m:nary>
                      <m:naryPr>
                        <m:chr m:val="∑"/>
                        <m:ctrlPr>
                          <a:rPr lang="tr-TR" altLang="zh-TW" sz="2200" i="1" smtClean="0">
                            <a:latin typeface="Cambria Math" panose="02040503050406030204" pitchFamily="18" charset="0"/>
                          </a:rPr>
                        </m:ctrlPr>
                      </m:naryPr>
                      <m:sub>
                        <m:r>
                          <a:rPr lang="tr-TR" altLang="zh-TW" sz="2200" b="0" i="1" smtClean="0">
                            <a:latin typeface="Cambria Math" panose="02040503050406030204" pitchFamily="18" charset="0"/>
                          </a:rPr>
                          <m:t>𝑗</m:t>
                        </m:r>
                        <m:r>
                          <a:rPr lang="tr-TR" altLang="zh-TW" sz="2200" i="1">
                            <a:latin typeface="Cambria Math" panose="02040503050406030204" pitchFamily="18" charset="0"/>
                          </a:rPr>
                          <m:t>=1</m:t>
                        </m:r>
                      </m:sub>
                      <m:sup>
                        <m:r>
                          <a:rPr lang="tr-TR" altLang="zh-TW" sz="2200" b="0" i="1" smtClean="0">
                            <a:latin typeface="Cambria Math" panose="02040503050406030204" pitchFamily="18" charset="0"/>
                          </a:rPr>
                          <m:t>𝑚</m:t>
                        </m:r>
                      </m:sup>
                      <m:e>
                        <m:sSub>
                          <m:sSubPr>
                            <m:ctrlPr>
                              <a:rPr lang="tr-TR" altLang="zh-TW" sz="2200" i="1">
                                <a:latin typeface="Cambria Math" panose="02040503050406030204" pitchFamily="18" charset="0"/>
                              </a:rPr>
                            </m:ctrlPr>
                          </m:sSubPr>
                          <m:e>
                            <m:r>
                              <a:rPr lang="tr-TR" altLang="zh-TW" sz="2200" i="1">
                                <a:latin typeface="Cambria Math" panose="02040503050406030204" pitchFamily="18" charset="0"/>
                              </a:rPr>
                              <m:t>𝑎</m:t>
                            </m:r>
                          </m:e>
                          <m:sub>
                            <m:r>
                              <a:rPr lang="tr-TR" altLang="zh-TW" sz="2200" i="1">
                                <a:latin typeface="Cambria Math" panose="02040503050406030204" pitchFamily="18" charset="0"/>
                              </a:rPr>
                              <m:t>𝑖𝑗</m:t>
                            </m:r>
                          </m:sub>
                        </m:sSub>
                        <m:sSub>
                          <m:sSubPr>
                            <m:ctrlPr>
                              <a:rPr lang="tr-TR" altLang="zh-TW" sz="2200" i="1">
                                <a:latin typeface="Cambria Math" panose="02040503050406030204" pitchFamily="18" charset="0"/>
                              </a:rPr>
                            </m:ctrlPr>
                          </m:sSubPr>
                          <m:e>
                            <m:r>
                              <a:rPr lang="tr-TR" altLang="zh-TW" sz="2200" b="0" i="1" smtClean="0">
                                <a:latin typeface="Cambria Math" panose="02040503050406030204" pitchFamily="18" charset="0"/>
                              </a:rPr>
                              <m:t>𝑘</m:t>
                            </m:r>
                          </m:e>
                          <m:sub>
                            <m:r>
                              <a:rPr lang="tr-TR" altLang="zh-TW" sz="2200" b="0" i="1" smtClean="0">
                                <a:latin typeface="Cambria Math" panose="02040503050406030204" pitchFamily="18" charset="0"/>
                              </a:rPr>
                              <m:t>𝑗</m:t>
                            </m:r>
                          </m:sub>
                        </m:sSub>
                      </m:e>
                    </m:nary>
                    <m:r>
                      <a:rPr lang="tr-TR" altLang="zh-TW" sz="2200" b="0" i="1" smtClean="0">
                        <a:latin typeface="Cambria Math" panose="02040503050406030204" pitchFamily="18" charset="0"/>
                      </a:rPr>
                      <m:t>=0</m:t>
                    </m:r>
                  </m:oMath>
                </a14:m>
                <a:r>
                  <a:rPr lang="tr-TR" altLang="zh-TW" sz="2200" dirty="0" smtClean="0"/>
                  <a:t> i=1,…,n has </a:t>
                </a:r>
                <a:r>
                  <a:rPr lang="tr-TR" altLang="zh-TW" sz="2200" dirty="0" err="1" smtClean="0"/>
                  <a:t>more</a:t>
                </a:r>
                <a:r>
                  <a:rPr lang="tr-TR" altLang="zh-TW" sz="2200" dirty="0"/>
                  <a:t> </a:t>
                </a:r>
                <a:r>
                  <a:rPr lang="tr-TR" altLang="zh-TW" sz="2200" dirty="0" err="1" smtClean="0"/>
                  <a:t>unknowns</a:t>
                </a:r>
                <a:r>
                  <a:rPr lang="tr-TR" altLang="zh-TW" sz="2200" dirty="0" smtClean="0"/>
                  <a:t> </a:t>
                </a:r>
                <a:r>
                  <a:rPr lang="tr-TR" altLang="zh-TW" sz="2200" dirty="0" err="1" smtClean="0"/>
                  <a:t>than</a:t>
                </a:r>
                <a:r>
                  <a:rPr lang="tr-TR" altLang="zh-TW" sz="2200" dirty="0" smtClean="0"/>
                  <a:t> </a:t>
                </a:r>
                <a:r>
                  <a:rPr lang="tr-TR" altLang="zh-TW" sz="2200" dirty="0" err="1" smtClean="0"/>
                  <a:t>equations</a:t>
                </a:r>
                <a:endParaRPr lang="tr-TR" altLang="zh-TW" sz="2200" dirty="0" smtClean="0"/>
              </a:p>
              <a:p>
                <a:pPr lvl="3" eaLnBrk="1" hangingPunct="1"/>
                <a:r>
                  <a:rPr lang="tr-TR" altLang="zh-TW" sz="2200" dirty="0" smtClean="0"/>
                  <a:t>=&gt;a </a:t>
                </a:r>
                <a:r>
                  <a:rPr lang="tr-TR" altLang="zh-TW" sz="2200" dirty="0" err="1" smtClean="0"/>
                  <a:t>hyperplane</a:t>
                </a:r>
                <a:r>
                  <a:rPr lang="tr-TR" altLang="zh-TW" sz="2200" dirty="0" smtClean="0"/>
                  <a:t> </a:t>
                </a:r>
                <a:r>
                  <a:rPr lang="tr-TR" altLang="zh-TW" sz="2200" dirty="0" err="1" smtClean="0"/>
                  <a:t>for</a:t>
                </a:r>
                <a:r>
                  <a:rPr lang="tr-TR" altLang="zh-TW" sz="2200" dirty="0" smtClean="0"/>
                  <a:t> </a:t>
                </a:r>
                <a:r>
                  <a:rPr lang="tr-TR" altLang="zh-TW" sz="2200" dirty="0" err="1" smtClean="0"/>
                  <a:t>solution</a:t>
                </a:r>
                <a:r>
                  <a:rPr lang="tr-TR" altLang="zh-TW" sz="2200" dirty="0" smtClean="0"/>
                  <a:t> in </a:t>
                </a:r>
                <a14:m>
                  <m:oMath xmlns:m="http://schemas.openxmlformats.org/officeDocument/2006/math">
                    <m:sSup>
                      <m:sSupPr>
                        <m:ctrlPr>
                          <a:rPr lang="tr-TR" altLang="zh-TW" sz="2200" i="1" smtClean="0">
                            <a:latin typeface="Cambria Math" panose="02040503050406030204" pitchFamily="18" charset="0"/>
                          </a:rPr>
                        </m:ctrlPr>
                      </m:sSupPr>
                      <m:e>
                        <m:r>
                          <a:rPr lang="tr-TR" altLang="zh-TW" sz="2200" i="1" smtClean="0">
                            <a:latin typeface="Cambria Math" panose="02040503050406030204" pitchFamily="18" charset="0"/>
                            <a:ea typeface="Cambria Math" panose="02040503050406030204" pitchFamily="18" charset="0"/>
                          </a:rPr>
                          <m:t>ℝ</m:t>
                        </m:r>
                      </m:e>
                      <m:sup>
                        <m:r>
                          <a:rPr lang="tr-TR" altLang="zh-TW" sz="2200" b="0" i="1" smtClean="0">
                            <a:latin typeface="Cambria Math" panose="02040503050406030204" pitchFamily="18" charset="0"/>
                          </a:rPr>
                          <m:t>𝑚</m:t>
                        </m:r>
                      </m:sup>
                    </m:sSup>
                  </m:oMath>
                </a14:m>
                <a:r>
                  <a:rPr lang="tr-TR" altLang="zh-TW" sz="2200" dirty="0" smtClean="0"/>
                  <a:t> =&gt;</a:t>
                </a:r>
                <a:r>
                  <a:rPr lang="tr-TR" altLang="zh-TW" sz="2200" dirty="0" err="1" smtClean="0"/>
                  <a:t>linear</a:t>
                </a:r>
                <a:r>
                  <a:rPr lang="tr-TR" altLang="zh-TW" sz="2200" dirty="0" smtClean="0"/>
                  <a:t> </a:t>
                </a:r>
                <a:r>
                  <a:rPr lang="tr-TR" altLang="zh-TW" sz="2200" dirty="0" err="1" smtClean="0"/>
                  <a:t>dependence</a:t>
                </a:r>
                <a:endParaRPr lang="tr-TR" altLang="zh-TW" sz="2200" dirty="0" smtClean="0"/>
              </a:p>
              <a:p>
                <a:pPr lvl="2" eaLnBrk="1" hangingPunct="1"/>
                <a:r>
                  <a:rPr lang="en-US" altLang="zh-TW" sz="2200" dirty="0"/>
                  <a:t>If a set has fewer than </a:t>
                </a:r>
                <a:r>
                  <a:rPr lang="en-US" altLang="zh-TW" sz="2200" i="1" dirty="0"/>
                  <a:t>n</a:t>
                </a:r>
                <a:r>
                  <a:rPr lang="en-US" altLang="zh-TW" sz="2200" dirty="0"/>
                  <a:t> vector, then it does not span </a:t>
                </a:r>
                <a:r>
                  <a:rPr lang="en-US" altLang="zh-TW" sz="2200" i="1" dirty="0"/>
                  <a:t>V</a:t>
                </a:r>
                <a:r>
                  <a:rPr lang="en-US" altLang="zh-TW" sz="2200" dirty="0" smtClean="0"/>
                  <a:t>.</a:t>
                </a:r>
                <a:endParaRPr lang="tr-TR" altLang="zh-TW" sz="2200" dirty="0" smtClean="0"/>
              </a:p>
              <a:p>
                <a:pPr lvl="3" eaLnBrk="1" hangingPunct="1"/>
                <a:r>
                  <a:rPr lang="tr-TR" altLang="zh-TW" sz="2200" dirty="0" err="1" smtClean="0"/>
                  <a:t>Suppose</a:t>
                </a:r>
                <a:r>
                  <a:rPr lang="tr-TR" altLang="zh-TW" sz="2200" dirty="0" smtClean="0"/>
                  <a:t> not. </a:t>
                </a:r>
                <a:r>
                  <a:rPr lang="tr-TR" altLang="zh-TW" sz="2200" dirty="0" err="1" smtClean="0"/>
                  <a:t>Then</a:t>
                </a:r>
                <a:r>
                  <a:rPr lang="tr-TR" altLang="zh-TW" sz="2200" dirty="0" smtClean="0"/>
                  <a:t> </a:t>
                </a:r>
                <a14:m>
                  <m:oMath xmlns:m="http://schemas.openxmlformats.org/officeDocument/2006/math">
                    <m:sSub>
                      <m:sSubPr>
                        <m:ctrlPr>
                          <a:rPr lang="tr-TR" altLang="zh-TW" i="1">
                            <a:latin typeface="Cambria Math" panose="02040503050406030204" pitchFamily="18" charset="0"/>
                          </a:rPr>
                        </m:ctrlPr>
                      </m:sSubPr>
                      <m:e>
                        <m:r>
                          <a:rPr lang="tr-TR" altLang="zh-TW" b="1" i="0" smtClean="0">
                            <a:latin typeface="Cambria Math" panose="02040503050406030204" pitchFamily="18" charset="0"/>
                          </a:rPr>
                          <m:t>𝐯</m:t>
                        </m:r>
                      </m:e>
                      <m:sub>
                        <m:r>
                          <m:rPr>
                            <m:sty m:val="p"/>
                          </m:rPr>
                          <a:rPr lang="tr-TR" altLang="zh-TW" i="0">
                            <a:latin typeface="Cambria Math" panose="02040503050406030204" pitchFamily="18" charset="0"/>
                          </a:rPr>
                          <m:t>j</m:t>
                        </m:r>
                      </m:sub>
                    </m:sSub>
                    <m:r>
                      <a:rPr lang="tr-TR" altLang="zh-TW" i="1">
                        <a:latin typeface="Cambria Math" panose="02040503050406030204" pitchFamily="18" charset="0"/>
                      </a:rPr>
                      <m:t>=</m:t>
                    </m:r>
                    <m:nary>
                      <m:naryPr>
                        <m:chr m:val="∑"/>
                        <m:ctrlPr>
                          <a:rPr lang="tr-TR" altLang="zh-TW" i="1">
                            <a:latin typeface="Cambria Math" panose="02040503050406030204" pitchFamily="18" charset="0"/>
                          </a:rPr>
                        </m:ctrlPr>
                      </m:naryPr>
                      <m:sub>
                        <m:r>
                          <m:rPr>
                            <m:brk m:alnAt="23"/>
                          </m:rPr>
                          <a:rPr lang="tr-TR" altLang="zh-TW" i="1">
                            <a:latin typeface="Cambria Math" panose="02040503050406030204" pitchFamily="18" charset="0"/>
                          </a:rPr>
                          <m:t>𝑖</m:t>
                        </m:r>
                        <m:r>
                          <a:rPr lang="tr-TR" altLang="zh-TW" i="1">
                            <a:latin typeface="Cambria Math" panose="02040503050406030204" pitchFamily="18" charset="0"/>
                          </a:rPr>
                          <m:t>=1</m:t>
                        </m:r>
                      </m:sub>
                      <m:sup>
                        <m:r>
                          <a:rPr lang="tr-TR" altLang="zh-TW" b="0" i="1" smtClean="0">
                            <a:latin typeface="Cambria Math" panose="02040503050406030204" pitchFamily="18" charset="0"/>
                          </a:rPr>
                          <m:t>𝑚</m:t>
                        </m:r>
                      </m:sup>
                      <m:e>
                        <m:sSub>
                          <m:sSubPr>
                            <m:ctrlPr>
                              <a:rPr lang="tr-TR" altLang="zh-TW" i="1">
                                <a:latin typeface="Cambria Math" panose="02040503050406030204" pitchFamily="18" charset="0"/>
                              </a:rPr>
                            </m:ctrlPr>
                          </m:sSubPr>
                          <m:e>
                            <m:r>
                              <a:rPr lang="tr-TR" altLang="zh-TW" i="1">
                                <a:latin typeface="Cambria Math" panose="02040503050406030204" pitchFamily="18" charset="0"/>
                              </a:rPr>
                              <m:t>𝑎</m:t>
                            </m:r>
                          </m:e>
                          <m:sub>
                            <m:r>
                              <a:rPr lang="tr-TR" altLang="zh-TW" i="1">
                                <a:latin typeface="Cambria Math" panose="02040503050406030204" pitchFamily="18" charset="0"/>
                              </a:rPr>
                              <m:t>𝑖𝑗</m:t>
                            </m:r>
                          </m:sub>
                        </m:sSub>
                        <m:sSub>
                          <m:sSubPr>
                            <m:ctrlPr>
                              <a:rPr lang="tr-TR" altLang="zh-TW" i="1">
                                <a:latin typeface="Cambria Math" panose="02040503050406030204" pitchFamily="18" charset="0"/>
                              </a:rPr>
                            </m:ctrlPr>
                          </m:sSubPr>
                          <m:e>
                            <m:r>
                              <a:rPr lang="tr-TR" altLang="zh-TW" b="1" i="0" smtClean="0">
                                <a:latin typeface="Cambria Math" panose="02040503050406030204" pitchFamily="18" charset="0"/>
                              </a:rPr>
                              <m:t>𝐰</m:t>
                            </m:r>
                          </m:e>
                          <m:sub>
                            <m:r>
                              <m:rPr>
                                <m:sty m:val="p"/>
                              </m:rPr>
                              <a:rPr lang="tr-TR" altLang="zh-TW" i="0">
                                <a:latin typeface="Cambria Math" panose="02040503050406030204" pitchFamily="18" charset="0"/>
                              </a:rPr>
                              <m:t>i</m:t>
                            </m:r>
                          </m:sub>
                        </m:sSub>
                      </m:e>
                    </m:nary>
                  </m:oMath>
                </a14:m>
                <a:endParaRPr lang="tr-TR" altLang="zh-TW" sz="2200" dirty="0" smtClean="0"/>
              </a:p>
              <a:p>
                <a:pPr lvl="3" eaLnBrk="1" hangingPunct="1"/>
                <a:r>
                  <a:rPr lang="tr-TR" altLang="zh-TW" sz="2200" dirty="0" smtClean="0"/>
                  <a:t>Show: </a:t>
                </a:r>
                <a14:m>
                  <m:oMath xmlns:m="http://schemas.openxmlformats.org/officeDocument/2006/math">
                    <m:nary>
                      <m:naryPr>
                        <m:chr m:val="∑"/>
                        <m:ctrlPr>
                          <a:rPr lang="tr-TR" altLang="zh-TW" sz="2200" i="1" smtClean="0">
                            <a:latin typeface="Cambria Math" panose="02040503050406030204" pitchFamily="18" charset="0"/>
                          </a:rPr>
                        </m:ctrlPr>
                      </m:naryPr>
                      <m:sub>
                        <m:r>
                          <m:rPr>
                            <m:brk m:alnAt="23"/>
                          </m:rPr>
                          <a:rPr lang="tr-TR" altLang="zh-TW" sz="2200" b="0" i="1" smtClean="0">
                            <a:latin typeface="Cambria Math" panose="02040503050406030204" pitchFamily="18" charset="0"/>
                          </a:rPr>
                          <m:t>𝑗</m:t>
                        </m:r>
                        <m:r>
                          <a:rPr lang="tr-TR" altLang="zh-TW" sz="2200" b="0" i="1" smtClean="0">
                            <a:latin typeface="Cambria Math" panose="02040503050406030204" pitchFamily="18" charset="0"/>
                          </a:rPr>
                          <m:t>=1</m:t>
                        </m:r>
                      </m:sub>
                      <m:sup>
                        <m:r>
                          <a:rPr lang="tr-TR" altLang="zh-TW" sz="2200" b="0" i="1" smtClean="0">
                            <a:latin typeface="Cambria Math" panose="02040503050406030204" pitchFamily="18" charset="0"/>
                          </a:rPr>
                          <m:t>𝑛</m:t>
                        </m:r>
                      </m:sup>
                      <m:e>
                        <m:sSub>
                          <m:sSubPr>
                            <m:ctrlPr>
                              <a:rPr lang="tr-TR" altLang="zh-TW" sz="2200" i="1">
                                <a:latin typeface="Cambria Math" panose="02040503050406030204" pitchFamily="18" charset="0"/>
                              </a:rPr>
                            </m:ctrlPr>
                          </m:sSubPr>
                          <m:e>
                            <m:r>
                              <a:rPr lang="tr-TR" altLang="zh-TW" sz="2200" i="1">
                                <a:latin typeface="Cambria Math" panose="02040503050406030204" pitchFamily="18" charset="0"/>
                              </a:rPr>
                              <m:t>𝑘</m:t>
                            </m:r>
                          </m:e>
                          <m:sub>
                            <m:r>
                              <a:rPr lang="tr-TR" altLang="zh-TW" sz="2200" i="1">
                                <a:latin typeface="Cambria Math" panose="02040503050406030204" pitchFamily="18" charset="0"/>
                              </a:rPr>
                              <m:t>𝑗</m:t>
                            </m:r>
                          </m:sub>
                        </m:sSub>
                        <m:sSub>
                          <m:sSubPr>
                            <m:ctrlPr>
                              <a:rPr lang="tr-TR" altLang="zh-TW" sz="2200" i="1">
                                <a:latin typeface="Cambria Math" panose="02040503050406030204" pitchFamily="18" charset="0"/>
                              </a:rPr>
                            </m:ctrlPr>
                          </m:sSubPr>
                          <m:e>
                            <m:r>
                              <a:rPr lang="tr-TR" altLang="zh-TW" sz="2200" b="1">
                                <a:latin typeface="Cambria Math" panose="02040503050406030204" pitchFamily="18" charset="0"/>
                              </a:rPr>
                              <m:t>𝐯</m:t>
                            </m:r>
                          </m:e>
                          <m:sub>
                            <m:r>
                              <m:rPr>
                                <m:sty m:val="p"/>
                              </m:rPr>
                              <a:rPr lang="tr-TR" altLang="zh-TW" sz="2200">
                                <a:latin typeface="Cambria Math" panose="02040503050406030204" pitchFamily="18" charset="0"/>
                              </a:rPr>
                              <m:t>j</m:t>
                            </m:r>
                          </m:sub>
                        </m:sSub>
                      </m:e>
                    </m:nary>
                    <m:r>
                      <a:rPr lang="tr-TR" altLang="zh-TW" sz="2200" i="1">
                        <a:latin typeface="Cambria Math" panose="02040503050406030204" pitchFamily="18" charset="0"/>
                      </a:rPr>
                      <m:t>=0</m:t>
                    </m:r>
                  </m:oMath>
                </a14:m>
                <a:r>
                  <a:rPr lang="tr-TR" altLang="zh-TW" sz="2200" dirty="0"/>
                  <a:t> has </a:t>
                </a:r>
                <a:r>
                  <a:rPr lang="tr-TR" altLang="zh-TW" sz="2200" dirty="0" err="1"/>
                  <a:t>non</a:t>
                </a:r>
                <a:r>
                  <a:rPr lang="tr-TR" altLang="zh-TW" sz="2200" dirty="0"/>
                  <a:t> </a:t>
                </a:r>
                <a:r>
                  <a:rPr lang="tr-TR" altLang="zh-TW" sz="2200" dirty="0" err="1"/>
                  <a:t>trivial</a:t>
                </a:r>
                <a:r>
                  <a:rPr lang="tr-TR" altLang="zh-TW" sz="2200" dirty="0"/>
                  <a:t> </a:t>
                </a:r>
                <a:r>
                  <a:rPr lang="tr-TR" altLang="zh-TW" sz="2200" dirty="0" err="1"/>
                  <a:t>soln</a:t>
                </a:r>
                <a:r>
                  <a:rPr lang="tr-TR" altLang="zh-TW" sz="2200" dirty="0"/>
                  <a:t>. </a:t>
                </a:r>
                <a:r>
                  <a:rPr lang="tr-TR" altLang="zh-TW" sz="2200" dirty="0" err="1"/>
                  <a:t>for</a:t>
                </a:r>
                <a:r>
                  <a:rPr lang="tr-TR" altLang="zh-TW" sz="2200" dirty="0"/>
                  <a:t> </a:t>
                </a:r>
                <a14:m>
                  <m:oMath xmlns:m="http://schemas.openxmlformats.org/officeDocument/2006/math">
                    <m:sSub>
                      <m:sSubPr>
                        <m:ctrlPr>
                          <a:rPr lang="tr-TR" altLang="zh-TW" sz="2200" i="1">
                            <a:latin typeface="Cambria Math" panose="02040503050406030204" pitchFamily="18" charset="0"/>
                          </a:rPr>
                        </m:ctrlPr>
                      </m:sSubPr>
                      <m:e>
                        <m:r>
                          <a:rPr lang="tr-TR" altLang="zh-TW" sz="2200" i="1">
                            <a:latin typeface="Cambria Math" panose="02040503050406030204" pitchFamily="18" charset="0"/>
                          </a:rPr>
                          <m:t>𝑘</m:t>
                        </m:r>
                      </m:e>
                      <m:sub>
                        <m:r>
                          <a:rPr lang="tr-TR" altLang="zh-TW" sz="2200" i="1">
                            <a:latin typeface="Cambria Math" panose="02040503050406030204" pitchFamily="18" charset="0"/>
                          </a:rPr>
                          <m:t>𝑗</m:t>
                        </m:r>
                      </m:sub>
                    </m:sSub>
                  </m:oMath>
                </a14:m>
                <a:r>
                  <a:rPr lang="tr-TR" altLang="zh-TW" sz="2200" dirty="0" smtClean="0"/>
                  <a:t> </a:t>
                </a:r>
                <a:r>
                  <a:rPr lang="tr-TR" altLang="zh-TW" sz="2200" dirty="0" err="1" smtClean="0"/>
                  <a:t>to</a:t>
                </a:r>
                <a:r>
                  <a:rPr lang="tr-TR" altLang="zh-TW" sz="2200" dirty="0" smtClean="0"/>
                  <a:t> </a:t>
                </a:r>
                <a:r>
                  <a:rPr lang="tr-TR" altLang="zh-TW" sz="2200" dirty="0" err="1" smtClean="0"/>
                  <a:t>contradict</a:t>
                </a:r>
                <a:endParaRPr lang="tr-TR" altLang="zh-TW" sz="2200" dirty="0" smtClean="0"/>
              </a:p>
              <a:p>
                <a:pPr marL="1023937" lvl="3" indent="0" eaLnBrk="1" hangingPunct="1">
                  <a:buNone/>
                </a:pPr>
                <a:r>
                  <a:rPr lang="tr-TR" altLang="zh-TW" sz="2200" dirty="0" err="1"/>
                  <a:t>l</a:t>
                </a:r>
                <a:r>
                  <a:rPr lang="tr-TR" altLang="zh-TW" sz="2200" dirty="0" err="1" smtClean="0"/>
                  <a:t>in</a:t>
                </a:r>
                <a:r>
                  <a:rPr lang="tr-TR" altLang="zh-TW" sz="2200" dirty="0" smtClean="0"/>
                  <a:t>. </a:t>
                </a:r>
                <a:r>
                  <a:rPr lang="tr-TR" altLang="zh-TW" sz="2200" dirty="0" err="1" smtClean="0"/>
                  <a:t>independence</a:t>
                </a:r>
                <a:r>
                  <a:rPr lang="tr-TR" altLang="zh-TW" sz="2200" dirty="0" smtClean="0"/>
                  <a:t> of </a:t>
                </a:r>
                <a:r>
                  <a:rPr lang="en-US" altLang="zh-TW" dirty="0"/>
                  <a:t>{</a:t>
                </a:r>
                <a:r>
                  <a:rPr lang="en-US" altLang="zh-TW" b="1" dirty="0"/>
                  <a:t>v</a:t>
                </a:r>
                <a:r>
                  <a:rPr lang="en-US" altLang="zh-TW" baseline="-25000" dirty="0"/>
                  <a:t>1</a:t>
                </a:r>
                <a:r>
                  <a:rPr lang="en-US" altLang="zh-TW" dirty="0"/>
                  <a:t>, </a:t>
                </a:r>
                <a:r>
                  <a:rPr lang="en-US" altLang="zh-TW" b="1" dirty="0"/>
                  <a:t>v</a:t>
                </a:r>
                <a:r>
                  <a:rPr lang="en-US" altLang="zh-TW" baseline="-25000" dirty="0"/>
                  <a:t>2</a:t>
                </a:r>
                <a:r>
                  <a:rPr lang="en-US" altLang="zh-TW" dirty="0"/>
                  <a:t>, …,</a:t>
                </a:r>
                <a:r>
                  <a:rPr lang="en-US" altLang="zh-TW" b="1" dirty="0" err="1"/>
                  <a:t>v</a:t>
                </a:r>
                <a:r>
                  <a:rPr lang="en-US" altLang="zh-TW" i="1" baseline="-25000" dirty="0" err="1"/>
                  <a:t>n</a:t>
                </a:r>
                <a:r>
                  <a:rPr lang="en-US" altLang="zh-TW" dirty="0"/>
                  <a:t>} </a:t>
                </a:r>
                <a:endParaRPr lang="tr-TR" altLang="zh-TW" sz="2200" dirty="0" smtClean="0"/>
              </a:p>
              <a:p>
                <a:pPr lvl="3" eaLnBrk="1" hangingPunct="1"/>
                <a:endParaRPr lang="tr-TR" altLang="zh-TW" sz="2200" dirty="0"/>
              </a:p>
              <a:p>
                <a:pPr lvl="3" eaLnBrk="1" hangingPunct="1"/>
                <a:endParaRPr lang="tr-TR" altLang="zh-TW" sz="2200" dirty="0" smtClean="0"/>
              </a:p>
              <a:p>
                <a:pPr lvl="2" eaLnBrk="1" hangingPunct="1"/>
                <a:endParaRPr lang="en-US" altLang="zh-TW" sz="2200" dirty="0" smtClean="0"/>
              </a:p>
              <a:p>
                <a:pPr marL="0" indent="0" eaLnBrk="1" hangingPunct="1">
                  <a:buNone/>
                </a:pPr>
                <a:endParaRPr lang="en-US" altLang="zh-TW" dirty="0" smtClean="0"/>
              </a:p>
            </p:txBody>
          </p:sp>
        </mc:Choice>
        <mc:Fallback xmlns="">
          <p:sp>
            <p:nvSpPr>
              <p:cNvPr id="130054" name="Rectangle 3"/>
              <p:cNvSpPr>
                <a:spLocks noGrp="1" noRot="1" noChangeAspect="1" noMove="1" noResize="1" noEditPoints="1" noAdjustHandles="1" noChangeArrowheads="1" noChangeShapeType="1" noTextEdit="1"/>
              </p:cNvSpPr>
              <p:nvPr>
                <p:ph type="body" idx="1"/>
              </p:nvPr>
            </p:nvSpPr>
            <p:spPr>
              <a:xfrm>
                <a:off x="304800" y="1066800"/>
                <a:ext cx="8839200" cy="4835525"/>
              </a:xfrm>
              <a:blipFill>
                <a:blip r:embed="rId3"/>
                <a:stretch>
                  <a:fillRect l="-414" t="-1261" r="-1862" b="-13997"/>
                </a:stretch>
              </a:blipFill>
            </p:spPr>
            <p:txBody>
              <a:bodyPr/>
              <a:lstStyle/>
              <a:p>
                <a:r>
                  <a:rPr lang="tr-TR">
                    <a:noFill/>
                  </a:rPr>
                  <a:t> </a:t>
                </a:r>
              </a:p>
            </p:txBody>
          </p:sp>
        </mc:Fallback>
      </mc:AlternateContent>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Theorem 5.4.2 &amp; 5.4.3 </a:t>
            </a:r>
            <a:r>
              <a:rPr lang="tr-TR" altLang="zh-TW" dirty="0" err="1" smtClean="0"/>
              <a:t>cont</a:t>
            </a:r>
            <a:r>
              <a:rPr lang="tr-TR" altLang="zh-TW" dirty="0" smtClean="0"/>
              <a:t>.</a:t>
            </a:r>
            <a:endParaRPr lang="tr-T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342900" lvl="3" indent="-342900">
                  <a:buClr>
                    <a:schemeClr val="accent1"/>
                  </a:buClr>
                  <a:buSzPct val="65000"/>
                  <a:buFont typeface="Wingdings" panose="05000000000000000000" pitchFamily="2" charset="2"/>
                  <a:buChar char="n"/>
                </a:pPr>
                <a:r>
                  <a:rPr lang="tr-TR" altLang="zh-TW" sz="2200" dirty="0" smtClean="0"/>
                  <a:t>Again, as </a:t>
                </a:r>
                <a:r>
                  <a:rPr lang="tr-TR" altLang="zh-TW" sz="2200" dirty="0" err="1" smtClean="0"/>
                  <a:t>before</a:t>
                </a:r>
                <a:r>
                  <a:rPr lang="tr-TR" altLang="zh-TW" sz="2200" dirty="0" smtClean="0"/>
                  <a:t>, </a:t>
                </a:r>
                <a14:m>
                  <m:oMath xmlns:m="http://schemas.openxmlformats.org/officeDocument/2006/math">
                    <m:nary>
                      <m:naryPr>
                        <m:chr m:val="∑"/>
                        <m:ctrlPr>
                          <a:rPr lang="tr-TR" altLang="zh-TW" sz="2200" i="1" smtClean="0">
                            <a:latin typeface="Cambria Math" panose="02040503050406030204" pitchFamily="18" charset="0"/>
                          </a:rPr>
                        </m:ctrlPr>
                      </m:naryPr>
                      <m:sub>
                        <m:r>
                          <m:rPr>
                            <m:brk m:alnAt="23"/>
                          </m:rPr>
                          <a:rPr lang="tr-TR" altLang="zh-TW" sz="2200" b="0" i="1" smtClean="0">
                            <a:latin typeface="Cambria Math" panose="02040503050406030204" pitchFamily="18" charset="0"/>
                          </a:rPr>
                          <m:t>𝑗</m:t>
                        </m:r>
                        <m:r>
                          <a:rPr lang="tr-TR" altLang="zh-TW" sz="2200" b="0" i="1" smtClean="0">
                            <a:latin typeface="Cambria Math" panose="02040503050406030204" pitchFamily="18" charset="0"/>
                          </a:rPr>
                          <m:t>=1</m:t>
                        </m:r>
                      </m:sub>
                      <m:sup>
                        <m:r>
                          <a:rPr lang="tr-TR" altLang="zh-TW" sz="2200" b="0" i="1" smtClean="0">
                            <a:latin typeface="Cambria Math" panose="02040503050406030204" pitchFamily="18" charset="0"/>
                          </a:rPr>
                          <m:t>𝑛</m:t>
                        </m:r>
                      </m:sup>
                      <m:e>
                        <m:sSub>
                          <m:sSubPr>
                            <m:ctrlPr>
                              <a:rPr lang="tr-TR" altLang="zh-TW" sz="2200" i="1">
                                <a:latin typeface="Cambria Math" panose="02040503050406030204" pitchFamily="18" charset="0"/>
                              </a:rPr>
                            </m:ctrlPr>
                          </m:sSubPr>
                          <m:e>
                            <m:r>
                              <a:rPr lang="tr-TR" altLang="zh-TW" sz="2200" i="1">
                                <a:latin typeface="Cambria Math" panose="02040503050406030204" pitchFamily="18" charset="0"/>
                              </a:rPr>
                              <m:t>𝑎</m:t>
                            </m:r>
                          </m:e>
                          <m:sub>
                            <m:r>
                              <a:rPr lang="tr-TR" altLang="zh-TW" sz="2200" i="1">
                                <a:latin typeface="Cambria Math" panose="02040503050406030204" pitchFamily="18" charset="0"/>
                              </a:rPr>
                              <m:t>𝑖𝑗</m:t>
                            </m:r>
                          </m:sub>
                        </m:sSub>
                        <m:sSub>
                          <m:sSubPr>
                            <m:ctrlPr>
                              <a:rPr lang="tr-TR" altLang="zh-TW" sz="2200" i="1">
                                <a:latin typeface="Cambria Math" panose="02040503050406030204" pitchFamily="18" charset="0"/>
                              </a:rPr>
                            </m:ctrlPr>
                          </m:sSubPr>
                          <m:e>
                            <m:r>
                              <a:rPr lang="tr-TR" altLang="zh-TW" sz="2200" i="1">
                                <a:latin typeface="Cambria Math" panose="02040503050406030204" pitchFamily="18" charset="0"/>
                              </a:rPr>
                              <m:t>𝑘</m:t>
                            </m:r>
                          </m:e>
                          <m:sub>
                            <m:r>
                              <a:rPr lang="tr-TR" altLang="zh-TW" sz="2200" i="1">
                                <a:latin typeface="Cambria Math" panose="02040503050406030204" pitchFamily="18" charset="0"/>
                              </a:rPr>
                              <m:t>𝑗</m:t>
                            </m:r>
                          </m:sub>
                        </m:sSub>
                      </m:e>
                    </m:nary>
                    <m:r>
                      <a:rPr lang="tr-TR" altLang="zh-TW" sz="2200" i="1">
                        <a:latin typeface="Cambria Math" panose="02040503050406030204" pitchFamily="18" charset="0"/>
                      </a:rPr>
                      <m:t>=0</m:t>
                    </m:r>
                  </m:oMath>
                </a14:m>
                <a:r>
                  <a:rPr lang="tr-TR" altLang="zh-TW" sz="2200" dirty="0"/>
                  <a:t> i=1</a:t>
                </a:r>
                <a:r>
                  <a:rPr lang="tr-TR" altLang="zh-TW" sz="2200" dirty="0" smtClean="0"/>
                  <a:t>,…,m </a:t>
                </a:r>
                <a:r>
                  <a:rPr lang="tr-TR" altLang="zh-TW" sz="2200" dirty="0"/>
                  <a:t>has </a:t>
                </a:r>
                <a:r>
                  <a:rPr lang="tr-TR" altLang="zh-TW" sz="2200" dirty="0" err="1"/>
                  <a:t>more</a:t>
                </a:r>
                <a:r>
                  <a:rPr lang="tr-TR" altLang="zh-TW" sz="2200" dirty="0"/>
                  <a:t> </a:t>
                </a:r>
                <a:r>
                  <a:rPr lang="tr-TR" altLang="zh-TW" sz="2200" dirty="0" err="1"/>
                  <a:t>unknowns</a:t>
                </a:r>
                <a:r>
                  <a:rPr lang="tr-TR" altLang="zh-TW" sz="2200" dirty="0"/>
                  <a:t> </a:t>
                </a:r>
                <a:r>
                  <a:rPr lang="tr-TR" altLang="zh-TW" sz="2200" dirty="0" err="1"/>
                  <a:t>than</a:t>
                </a:r>
                <a:r>
                  <a:rPr lang="tr-TR" altLang="zh-TW" sz="2200" dirty="0"/>
                  <a:t> </a:t>
                </a:r>
                <a:r>
                  <a:rPr lang="tr-TR" altLang="zh-TW" sz="2200" dirty="0" err="1" smtClean="0"/>
                  <a:t>equations</a:t>
                </a:r>
                <a:r>
                  <a:rPr lang="tr-TR" altLang="zh-TW" sz="2200" dirty="0" smtClean="0"/>
                  <a:t> </a:t>
                </a:r>
                <a:r>
                  <a:rPr lang="tr-TR" altLang="zh-TW" sz="2200" dirty="0" err="1" smtClean="0"/>
                  <a:t>and</a:t>
                </a:r>
                <a:r>
                  <a:rPr lang="tr-TR" altLang="zh-TW" sz="2200" dirty="0" smtClean="0"/>
                  <a:t> has </a:t>
                </a:r>
                <a:r>
                  <a:rPr lang="tr-TR" altLang="zh-TW" sz="2200" dirty="0" err="1" smtClean="0"/>
                  <a:t>nontrivial</a:t>
                </a:r>
                <a:r>
                  <a:rPr lang="tr-TR" altLang="zh-TW" sz="2200" dirty="0" smtClean="0"/>
                  <a:t> </a:t>
                </a:r>
                <a:r>
                  <a:rPr lang="tr-TR" altLang="zh-TW" sz="2200" dirty="0" err="1" smtClean="0"/>
                  <a:t>soln</a:t>
                </a:r>
                <a:r>
                  <a:rPr lang="tr-TR" altLang="zh-TW" sz="2200" dirty="0" smtClean="0"/>
                  <a:t>. </a:t>
                </a:r>
                <a:r>
                  <a:rPr lang="tr-TR" altLang="zh-TW" sz="2200" dirty="0" err="1" smtClean="0"/>
                  <a:t>for</a:t>
                </a:r>
                <a:r>
                  <a:rPr lang="tr-TR" altLang="zh-TW" sz="2200" dirty="0" smtClean="0"/>
                  <a:t> </a:t>
                </a:r>
                <a14:m>
                  <m:oMath xmlns:m="http://schemas.openxmlformats.org/officeDocument/2006/math">
                    <m:sSub>
                      <m:sSubPr>
                        <m:ctrlPr>
                          <a:rPr lang="tr-TR" altLang="zh-TW" sz="2200" i="1">
                            <a:latin typeface="Cambria Math" panose="02040503050406030204" pitchFamily="18" charset="0"/>
                          </a:rPr>
                        </m:ctrlPr>
                      </m:sSubPr>
                      <m:e>
                        <m:r>
                          <a:rPr lang="tr-TR" altLang="zh-TW" sz="2200" i="1">
                            <a:latin typeface="Cambria Math" panose="02040503050406030204" pitchFamily="18" charset="0"/>
                          </a:rPr>
                          <m:t>𝑘</m:t>
                        </m:r>
                      </m:e>
                      <m:sub>
                        <m:r>
                          <a:rPr lang="tr-TR" altLang="zh-TW" sz="2200" i="1">
                            <a:latin typeface="Cambria Math" panose="02040503050406030204" pitchFamily="18" charset="0"/>
                          </a:rPr>
                          <m:t>𝑗</m:t>
                        </m:r>
                      </m:sub>
                    </m:sSub>
                  </m:oMath>
                </a14:m>
                <a:endParaRPr lang="tr-TR" altLang="zh-TW" sz="2200" dirty="0" smtClean="0"/>
              </a:p>
              <a:p>
                <a:pPr eaLnBrk="1" hangingPunct="1"/>
                <a:r>
                  <a:rPr lang="en-US" altLang="zh-TW" sz="2800" dirty="0"/>
                  <a:t>Theorem 5.4.3</a:t>
                </a:r>
              </a:p>
              <a:p>
                <a:pPr lvl="1" eaLnBrk="1" hangingPunct="1"/>
                <a:r>
                  <a:rPr lang="en-US" altLang="zh-TW" sz="2400" dirty="0"/>
                  <a:t>All bases for a finite-dimensional vector space have the same number of vectors.</a:t>
                </a:r>
                <a:endParaRPr lang="zh-TW" altLang="en-US" sz="2400" dirty="0"/>
              </a:p>
              <a:p>
                <a:pPr marL="684213" lvl="4" indent="-342900">
                  <a:buSzPct val="65000"/>
                  <a:buFont typeface="Wingdings" panose="05000000000000000000" pitchFamily="2" charset="2"/>
                  <a:buChar char="n"/>
                </a:pPr>
                <a:r>
                  <a:rPr lang="tr-TR" altLang="zh-TW" sz="2200" dirty="0" err="1" smtClean="0"/>
                  <a:t>Follows</a:t>
                </a:r>
                <a:r>
                  <a:rPr lang="tr-TR" altLang="zh-TW" sz="2200" dirty="0" smtClean="0"/>
                  <a:t> </a:t>
                </a:r>
                <a:r>
                  <a:rPr lang="tr-TR" altLang="zh-TW" sz="2200" dirty="0" err="1" smtClean="0"/>
                  <a:t>from</a:t>
                </a:r>
                <a:r>
                  <a:rPr lang="tr-TR" altLang="zh-TW" sz="2200" dirty="0" smtClean="0"/>
                  <a:t> </a:t>
                </a:r>
                <a:r>
                  <a:rPr lang="tr-TR" altLang="zh-TW" sz="2200" dirty="0" err="1" smtClean="0"/>
                  <a:t>previous</a:t>
                </a:r>
                <a:r>
                  <a:rPr lang="tr-TR" altLang="zh-TW" sz="2200" dirty="0" smtClean="0"/>
                  <a:t> </a:t>
                </a:r>
                <a:r>
                  <a:rPr lang="tr-TR" altLang="zh-TW" sz="2200" dirty="0" err="1" smtClean="0"/>
                  <a:t>theorem</a:t>
                </a:r>
                <a:r>
                  <a:rPr lang="tr-TR" altLang="zh-TW" sz="2200" dirty="0" smtClean="0"/>
                  <a:t> since </a:t>
                </a:r>
                <a:r>
                  <a:rPr lang="tr-TR" altLang="zh-TW" sz="2200" dirty="0" err="1" smtClean="0"/>
                  <a:t>for</a:t>
                </a:r>
                <a:r>
                  <a:rPr lang="tr-TR" altLang="zh-TW" sz="2200" dirty="0" smtClean="0"/>
                  <a:t> </a:t>
                </a:r>
                <a:r>
                  <a:rPr lang="tr-TR" altLang="zh-TW" sz="2200" i="1" dirty="0" smtClean="0"/>
                  <a:t>m&gt;n </a:t>
                </a:r>
                <a:r>
                  <a:rPr lang="tr-TR" altLang="zh-TW" sz="2200" dirty="0" err="1" smtClean="0"/>
                  <a:t>any</a:t>
                </a:r>
                <a:r>
                  <a:rPr lang="tr-TR" altLang="zh-TW" sz="2200" dirty="0" smtClean="0"/>
                  <a:t> set is </a:t>
                </a:r>
                <a:r>
                  <a:rPr lang="tr-TR" altLang="zh-TW" sz="2200" dirty="0" err="1" smtClean="0"/>
                  <a:t>linearly</a:t>
                </a:r>
                <a:r>
                  <a:rPr lang="tr-TR" altLang="zh-TW" sz="2200" dirty="0" smtClean="0"/>
                  <a:t> </a:t>
                </a:r>
                <a:r>
                  <a:rPr lang="tr-TR" altLang="zh-TW" sz="2200" dirty="0" err="1" smtClean="0"/>
                  <a:t>dependent</a:t>
                </a:r>
                <a:r>
                  <a:rPr lang="tr-TR" altLang="zh-TW" sz="2200" dirty="0" smtClean="0"/>
                  <a:t> </a:t>
                </a:r>
                <a:r>
                  <a:rPr lang="tr-TR" altLang="zh-TW" sz="2200" dirty="0" err="1" smtClean="0"/>
                  <a:t>and</a:t>
                </a:r>
                <a:r>
                  <a:rPr lang="tr-TR" altLang="zh-TW" sz="2200" dirty="0"/>
                  <a:t> </a:t>
                </a:r>
                <a:r>
                  <a:rPr lang="tr-TR" altLang="zh-TW" sz="2200" dirty="0" err="1" smtClean="0"/>
                  <a:t>for</a:t>
                </a:r>
                <a:r>
                  <a:rPr lang="tr-TR" altLang="zh-TW" sz="2200" dirty="0" smtClean="0"/>
                  <a:t> </a:t>
                </a:r>
                <a:r>
                  <a:rPr lang="tr-TR" altLang="zh-TW" sz="2200" i="1" dirty="0" smtClean="0"/>
                  <a:t>m&lt;n</a:t>
                </a:r>
                <a:r>
                  <a:rPr lang="tr-TR" altLang="zh-TW" sz="2200" dirty="0" smtClean="0"/>
                  <a:t> </a:t>
                </a:r>
                <a:r>
                  <a:rPr lang="tr-TR" altLang="zh-TW" sz="2200" dirty="0" err="1" smtClean="0"/>
                  <a:t>any</a:t>
                </a:r>
                <a:r>
                  <a:rPr lang="tr-TR" altLang="zh-TW" sz="2200" dirty="0" smtClean="0"/>
                  <a:t> set </a:t>
                </a:r>
                <a:r>
                  <a:rPr lang="tr-TR" altLang="zh-TW" sz="2200" dirty="0" err="1" smtClean="0"/>
                  <a:t>does</a:t>
                </a:r>
                <a:r>
                  <a:rPr lang="tr-TR" altLang="zh-TW" sz="2200" dirty="0" smtClean="0"/>
                  <a:t> not </a:t>
                </a:r>
                <a:r>
                  <a:rPr lang="tr-TR" altLang="zh-TW" sz="2200" dirty="0" err="1" smtClean="0"/>
                  <a:t>span</a:t>
                </a:r>
                <a:r>
                  <a:rPr lang="tr-TR" altLang="zh-TW" sz="2200" dirty="0" smtClean="0"/>
                  <a:t> </a:t>
                </a:r>
                <a:r>
                  <a:rPr lang="tr-TR" altLang="zh-TW" sz="2200" i="1" dirty="0" smtClean="0"/>
                  <a:t>V </a:t>
                </a:r>
              </a:p>
              <a:p>
                <a:pPr marL="684213" lvl="4" indent="-342900">
                  <a:buSzPct val="65000"/>
                  <a:buFont typeface="Wingdings" panose="05000000000000000000" pitchFamily="2" charset="2"/>
                  <a:buChar char="n"/>
                </a:pPr>
                <a:r>
                  <a:rPr lang="tr-TR" altLang="zh-TW" sz="2200" i="1" dirty="0" smtClean="0"/>
                  <a:t>n </a:t>
                </a:r>
                <a:r>
                  <a:rPr lang="tr-TR" altLang="zh-TW" sz="2200" dirty="0" smtClean="0"/>
                  <a:t>is a </a:t>
                </a:r>
                <a:r>
                  <a:rPr lang="tr-TR" altLang="zh-TW" sz="2200" dirty="0" err="1" smtClean="0"/>
                  <a:t>special</a:t>
                </a:r>
                <a:r>
                  <a:rPr lang="tr-TR" altLang="zh-TW" sz="2200" dirty="0" smtClean="0"/>
                  <a:t> </a:t>
                </a:r>
                <a:r>
                  <a:rPr lang="tr-TR" altLang="zh-TW" sz="2200" dirty="0" err="1" smtClean="0"/>
                  <a:t>number</a:t>
                </a:r>
                <a:r>
                  <a:rPr lang="tr-TR" altLang="zh-TW" sz="2200" dirty="0" smtClean="0"/>
                  <a:t> </a:t>
                </a:r>
                <a:r>
                  <a:rPr lang="tr-TR" altLang="zh-TW" sz="2200" dirty="0" err="1" smtClean="0"/>
                  <a:t>known</a:t>
                </a:r>
                <a:r>
                  <a:rPr lang="tr-TR" altLang="zh-TW" sz="2200" dirty="0" smtClean="0"/>
                  <a:t> as </a:t>
                </a:r>
                <a:r>
                  <a:rPr lang="tr-TR" altLang="zh-TW" sz="2200" dirty="0" err="1" smtClean="0"/>
                  <a:t>the</a:t>
                </a:r>
                <a:r>
                  <a:rPr lang="tr-TR" altLang="zh-TW" sz="2200" dirty="0" smtClean="0"/>
                  <a:t> </a:t>
                </a:r>
                <a:r>
                  <a:rPr lang="tr-TR" altLang="zh-TW" sz="2200" dirty="0" err="1" smtClean="0"/>
                  <a:t>dimension</a:t>
                </a:r>
                <a:endParaRPr lang="tr-TR" altLang="zh-TW" sz="2200" dirty="0"/>
              </a:p>
              <a:p>
                <a:endParaRPr lang="tr-T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44" t="-11978"/>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pPr>
              <a:defRPr/>
            </a:pPr>
            <a:fld id="{9E3B4006-0D0F-4C4D-9D1D-3FDC578C6677}" type="datetime1">
              <a:rPr lang="zh-TW" altLang="en-US" smtClean="0"/>
              <a:pPr>
                <a:defRPr/>
              </a:pPr>
              <a:t>2021/11/16</a:t>
            </a:fld>
            <a:endParaRPr lang="en-US" altLang="zh-TW"/>
          </a:p>
        </p:txBody>
      </p:sp>
      <p:sp>
        <p:nvSpPr>
          <p:cNvPr id="5" name="Footer Placeholder 4"/>
          <p:cNvSpPr>
            <a:spLocks noGrp="1"/>
          </p:cNvSpPr>
          <p:nvPr>
            <p:ph type="ftr" sz="quarter" idx="11"/>
          </p:nvPr>
        </p:nvSpPr>
        <p:spPr/>
        <p:txBody>
          <a:bodyPr/>
          <a:lstStyle/>
          <a:p>
            <a:pPr>
              <a:defRPr/>
            </a:pPr>
            <a:r>
              <a:rPr lang="en-US" altLang="zh-TW" smtClean="0"/>
              <a:t>Elementary Linear Algebra</a:t>
            </a:r>
            <a:endParaRPr lang="en-US" altLang="zh-TW"/>
          </a:p>
        </p:txBody>
      </p:sp>
      <p:sp>
        <p:nvSpPr>
          <p:cNvPr id="6" name="Slide Number Placeholder 5"/>
          <p:cNvSpPr>
            <a:spLocks noGrp="1"/>
          </p:cNvSpPr>
          <p:nvPr>
            <p:ph type="sldNum" sz="quarter" idx="12"/>
          </p:nvPr>
        </p:nvSpPr>
        <p:spPr/>
        <p:txBody>
          <a:bodyPr/>
          <a:lstStyle/>
          <a:p>
            <a:pPr>
              <a:defRPr/>
            </a:pPr>
            <a:fld id="{DC3B12E2-76CA-480B-8DE6-377A8982996D}" type="slidenum">
              <a:rPr lang="en-US" altLang="zh-TW" smtClean="0"/>
              <a:pPr>
                <a:defRPr/>
              </a:pPr>
              <a:t>69</a:t>
            </a:fld>
            <a:endParaRPr lang="en-US" altLang="zh-TW"/>
          </a:p>
        </p:txBody>
      </p:sp>
    </p:spTree>
    <p:extLst>
      <p:ext uri="{BB962C8B-B14F-4D97-AF65-F5344CB8AC3E}">
        <p14:creationId xmlns:p14="http://schemas.microsoft.com/office/powerpoint/2010/main" val="91830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7D6BF1E9-9A0A-4376-856E-FC16D95C4147}"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8" name="頁尾版面配置區 4"/>
          <p:cNvSpPr>
            <a:spLocks noGrp="1"/>
          </p:cNvSpPr>
          <p:nvPr>
            <p:ph type="ftr" sz="quarter" idx="11"/>
          </p:nvPr>
        </p:nvSpPr>
        <p:spPr/>
        <p:txBody>
          <a:bodyPr/>
          <a:lstStyle/>
          <a:p>
            <a:pPr>
              <a:defRPr/>
            </a:pPr>
            <a:r>
              <a:rPr lang="en-US" altLang="zh-TW"/>
              <a:t>Elementary Linear Algebra</a:t>
            </a:r>
          </a:p>
        </p:txBody>
      </p:sp>
      <p:sp>
        <p:nvSpPr>
          <p:cNvPr id="1741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C57CF155-1CCE-4F92-8C11-A5E1786F6C53}" type="slidenum">
              <a:rPr kumimoji="0" lang="en-US" altLang="zh-TW" sz="1200">
                <a:latin typeface="Garamond" panose="02020404030301010803" pitchFamily="18" charset="0"/>
              </a:rPr>
              <a:pPr>
                <a:spcBef>
                  <a:spcPct val="0"/>
                </a:spcBef>
                <a:buClrTx/>
                <a:buSzTx/>
                <a:buFontTx/>
                <a:buNone/>
              </a:pPr>
              <a:t>7</a:t>
            </a:fld>
            <a:endParaRPr kumimoji="0" lang="en-US" altLang="zh-TW" sz="1200">
              <a:latin typeface="Garamond" panose="02020404030301010803" pitchFamily="18" charset="0"/>
            </a:endParaRPr>
          </a:p>
        </p:txBody>
      </p:sp>
      <p:sp>
        <p:nvSpPr>
          <p:cNvPr id="17413" name="Rectangle 2"/>
          <p:cNvSpPr>
            <a:spLocks noGrp="1" noChangeArrowheads="1"/>
          </p:cNvSpPr>
          <p:nvPr>
            <p:ph type="title"/>
          </p:nvPr>
        </p:nvSpPr>
        <p:spPr/>
        <p:txBody>
          <a:bodyPr/>
          <a:lstStyle/>
          <a:p>
            <a:pPr eaLnBrk="1" hangingPunct="1"/>
            <a:r>
              <a:rPr lang="en-US" altLang="zh-TW" smtClean="0"/>
              <a:t>5-1 Example 2 (2</a:t>
            </a:r>
            <a:r>
              <a:rPr lang="en-US" altLang="zh-TW" smtClean="0">
                <a:sym typeface="Symbol" panose="05050102010706020507" pitchFamily="18" charset="2"/>
              </a:rPr>
              <a:t></a:t>
            </a:r>
            <a:r>
              <a:rPr lang="en-US" altLang="zh-TW" smtClean="0"/>
              <a:t>2 Matrices)</a:t>
            </a:r>
          </a:p>
        </p:txBody>
      </p:sp>
      <p:sp>
        <p:nvSpPr>
          <p:cNvPr id="17414" name="Rectangle 3"/>
          <p:cNvSpPr>
            <a:spLocks noGrp="1" noChangeArrowheads="1"/>
          </p:cNvSpPr>
          <p:nvPr>
            <p:ph type="body" idx="1"/>
          </p:nvPr>
        </p:nvSpPr>
        <p:spPr/>
        <p:txBody>
          <a:bodyPr/>
          <a:lstStyle/>
          <a:p>
            <a:pPr eaLnBrk="1" hangingPunct="1"/>
            <a:r>
              <a:rPr lang="en-US" altLang="zh-TW" sz="2200" smtClean="0"/>
              <a:t>Show that the set </a:t>
            </a:r>
            <a:r>
              <a:rPr lang="en-US" altLang="zh-TW" sz="2200" i="1" smtClean="0"/>
              <a:t>V</a:t>
            </a:r>
            <a:r>
              <a:rPr lang="en-US" altLang="zh-TW" sz="2200" smtClean="0"/>
              <a:t> of all 2</a:t>
            </a:r>
            <a:r>
              <a:rPr lang="en-US" altLang="zh-TW" sz="2200" smtClean="0">
                <a:sym typeface="Symbol" panose="05050102010706020507" pitchFamily="18" charset="2"/>
              </a:rPr>
              <a:t></a:t>
            </a:r>
            <a:r>
              <a:rPr lang="en-US" altLang="zh-TW" sz="2200" smtClean="0"/>
              <a:t>2 matrices with real entries is a vector space </a:t>
            </a:r>
            <a:r>
              <a:rPr lang="en-US" altLang="zh-TW" sz="2200" u="sng" smtClean="0">
                <a:solidFill>
                  <a:srgbClr val="0000FF"/>
                </a:solidFill>
              </a:rPr>
              <a:t>if vector addition is defined to be matrix addition and vector scalar multiplication is defined to be matrix scalar multiplication</a:t>
            </a:r>
            <a:r>
              <a:rPr lang="en-US" altLang="zh-TW" sz="2200" smtClean="0"/>
              <a:t>.</a:t>
            </a:r>
          </a:p>
          <a:p>
            <a:pPr eaLnBrk="1" hangingPunct="1"/>
            <a:endParaRPr lang="en-US" altLang="zh-TW" sz="2200" smtClean="0"/>
          </a:p>
          <a:p>
            <a:pPr eaLnBrk="1" hangingPunct="1"/>
            <a:r>
              <a:rPr lang="en-US" altLang="zh-TW" sz="2200" smtClean="0"/>
              <a:t>Let                            and </a:t>
            </a:r>
          </a:p>
          <a:p>
            <a:pPr eaLnBrk="1" hangingPunct="1"/>
            <a:endParaRPr lang="en-US" altLang="zh-TW" sz="2200" smtClean="0"/>
          </a:p>
          <a:p>
            <a:pPr eaLnBrk="1" hangingPunct="1"/>
            <a:r>
              <a:rPr lang="en-US" altLang="zh-TW" sz="2200" smtClean="0"/>
              <a:t>To prove Axiom 1, we must show that </a:t>
            </a:r>
            <a:r>
              <a:rPr lang="en-US" altLang="zh-TW" sz="2200" b="1" smtClean="0"/>
              <a:t>u</a:t>
            </a:r>
            <a:r>
              <a:rPr lang="en-US" altLang="zh-TW" sz="2200" smtClean="0"/>
              <a:t> + </a:t>
            </a:r>
            <a:r>
              <a:rPr lang="en-US" altLang="zh-TW" sz="2200" b="1" smtClean="0"/>
              <a:t>v</a:t>
            </a:r>
            <a:r>
              <a:rPr lang="en-US" altLang="zh-TW" sz="2200" smtClean="0"/>
              <a:t> is an object in </a:t>
            </a:r>
            <a:r>
              <a:rPr lang="en-US" altLang="zh-TW" sz="2200" i="1" smtClean="0"/>
              <a:t>V</a:t>
            </a:r>
            <a:r>
              <a:rPr lang="en-US" altLang="zh-TW" sz="2200" smtClean="0"/>
              <a:t>; that is, we must show that </a:t>
            </a:r>
            <a:r>
              <a:rPr lang="en-US" altLang="zh-TW" sz="2200" b="1" smtClean="0"/>
              <a:t>u</a:t>
            </a:r>
            <a:r>
              <a:rPr lang="en-US" altLang="zh-TW" sz="2200" smtClean="0"/>
              <a:t> + </a:t>
            </a:r>
            <a:r>
              <a:rPr lang="en-US" altLang="zh-TW" sz="2200" b="1" smtClean="0"/>
              <a:t>v</a:t>
            </a:r>
            <a:r>
              <a:rPr lang="en-US" altLang="zh-TW" sz="2200" smtClean="0"/>
              <a:t> is a 2</a:t>
            </a:r>
            <a:r>
              <a:rPr lang="en-US" altLang="zh-TW" sz="2200" smtClean="0">
                <a:sym typeface="Symbol" panose="05050102010706020507" pitchFamily="18" charset="2"/>
              </a:rPr>
              <a:t></a:t>
            </a:r>
            <a:r>
              <a:rPr lang="en-US" altLang="zh-TW" sz="2200" smtClean="0"/>
              <a:t>2 matrix.</a:t>
            </a:r>
          </a:p>
        </p:txBody>
      </p:sp>
      <p:graphicFrame>
        <p:nvGraphicFramePr>
          <p:cNvPr id="17415" name="Object 6"/>
          <p:cNvGraphicFramePr>
            <a:graphicFrameLocks noChangeAspect="1"/>
          </p:cNvGraphicFramePr>
          <p:nvPr/>
        </p:nvGraphicFramePr>
        <p:xfrm>
          <a:off x="1304925" y="2840038"/>
          <a:ext cx="1836738" cy="969962"/>
        </p:xfrm>
        <a:graphic>
          <a:graphicData uri="http://schemas.openxmlformats.org/presentationml/2006/ole">
            <mc:AlternateContent xmlns:mc="http://schemas.openxmlformats.org/markup-compatibility/2006">
              <mc:Choice xmlns:v="urn:schemas-microsoft-com:vml" Requires="v">
                <p:oleObj spid="_x0000_s17733" name="Equation" r:id="rId4" imgW="914400" imgH="482600" progId="Equation.3">
                  <p:embed/>
                </p:oleObj>
              </mc:Choice>
              <mc:Fallback>
                <p:oleObj name="Equation" r:id="rId4" imgW="914400" imgH="482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4925" y="2840038"/>
                        <a:ext cx="1836738" cy="96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6" name="Object 7"/>
          <p:cNvGraphicFramePr>
            <a:graphicFrameLocks noChangeAspect="1"/>
          </p:cNvGraphicFramePr>
          <p:nvPr/>
        </p:nvGraphicFramePr>
        <p:xfrm>
          <a:off x="3675063" y="2827338"/>
          <a:ext cx="1811337" cy="969962"/>
        </p:xfrm>
        <a:graphic>
          <a:graphicData uri="http://schemas.openxmlformats.org/presentationml/2006/ole">
            <mc:AlternateContent xmlns:mc="http://schemas.openxmlformats.org/markup-compatibility/2006">
              <mc:Choice xmlns:v="urn:schemas-microsoft-com:vml" Requires="v">
                <p:oleObj spid="_x0000_s17734" name="Equation" r:id="rId6" imgW="901309" imgH="482391" progId="Equation.3">
                  <p:embed/>
                </p:oleObj>
              </mc:Choice>
              <mc:Fallback>
                <p:oleObj name="Equation" r:id="rId6" imgW="901309" imgH="482391"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75063" y="2827338"/>
                        <a:ext cx="1811337" cy="96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7" name="Object 8"/>
          <p:cNvGraphicFramePr>
            <a:graphicFrameLocks noChangeAspect="1"/>
          </p:cNvGraphicFramePr>
          <p:nvPr/>
        </p:nvGraphicFramePr>
        <p:xfrm>
          <a:off x="1219200" y="4648200"/>
          <a:ext cx="6581775" cy="969963"/>
        </p:xfrm>
        <a:graphic>
          <a:graphicData uri="http://schemas.openxmlformats.org/presentationml/2006/ole">
            <mc:AlternateContent xmlns:mc="http://schemas.openxmlformats.org/markup-compatibility/2006">
              <mc:Choice xmlns:v="urn:schemas-microsoft-com:vml" Requires="v">
                <p:oleObj spid="_x0000_s17735" name="Equation" r:id="rId8" imgW="3276600" imgH="482600" progId="Equation.3">
                  <p:embed/>
                </p:oleObj>
              </mc:Choice>
              <mc:Fallback>
                <p:oleObj name="Equation" r:id="rId8" imgW="3276600" imgH="4826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4648200"/>
                        <a:ext cx="6581775"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58B57556-0083-447F-A05B-C475EBF4F509}"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13210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D71D1E5F-E4A2-4F4E-A222-8FA8C6CB7F44}" type="slidenum">
              <a:rPr kumimoji="0" lang="en-US" altLang="zh-TW" sz="1200">
                <a:latin typeface="Garamond" panose="02020404030301010803" pitchFamily="18" charset="0"/>
              </a:rPr>
              <a:pPr>
                <a:spcBef>
                  <a:spcPct val="0"/>
                </a:spcBef>
                <a:buClrTx/>
                <a:buSzTx/>
                <a:buFontTx/>
                <a:buNone/>
              </a:pPr>
              <a:t>70</a:t>
            </a:fld>
            <a:endParaRPr kumimoji="0" lang="en-US" altLang="zh-TW" sz="1200">
              <a:latin typeface="Garamond" panose="02020404030301010803" pitchFamily="18" charset="0"/>
            </a:endParaRPr>
          </a:p>
        </p:txBody>
      </p:sp>
      <p:sp>
        <p:nvSpPr>
          <p:cNvPr id="132101" name="Rectangle 2"/>
          <p:cNvSpPr>
            <a:spLocks noGrp="1" noChangeArrowheads="1"/>
          </p:cNvSpPr>
          <p:nvPr>
            <p:ph type="title"/>
          </p:nvPr>
        </p:nvSpPr>
        <p:spPr/>
        <p:txBody>
          <a:bodyPr/>
          <a:lstStyle/>
          <a:p>
            <a:pPr eaLnBrk="1" hangingPunct="1"/>
            <a:r>
              <a:rPr lang="en-US" altLang="zh-TW" smtClean="0"/>
              <a:t>5-4 Dimension </a:t>
            </a:r>
          </a:p>
        </p:txBody>
      </p:sp>
      <p:sp>
        <p:nvSpPr>
          <p:cNvPr id="132102" name="Rectangle 3"/>
          <p:cNvSpPr>
            <a:spLocks noGrp="1" noChangeArrowheads="1"/>
          </p:cNvSpPr>
          <p:nvPr>
            <p:ph type="body" idx="1"/>
          </p:nvPr>
        </p:nvSpPr>
        <p:spPr>
          <a:xfrm>
            <a:off x="457200" y="1447800"/>
            <a:ext cx="8229600" cy="4683125"/>
          </a:xfrm>
        </p:spPr>
        <p:txBody>
          <a:bodyPr/>
          <a:lstStyle/>
          <a:p>
            <a:pPr eaLnBrk="1" hangingPunct="1"/>
            <a:r>
              <a:rPr lang="en-US" altLang="zh-TW" smtClean="0"/>
              <a:t>The </a:t>
            </a:r>
            <a:r>
              <a:rPr lang="en-US" altLang="zh-TW" smtClean="0">
                <a:solidFill>
                  <a:srgbClr val="FF0000"/>
                </a:solidFill>
              </a:rPr>
              <a:t>dimension </a:t>
            </a:r>
            <a:r>
              <a:rPr lang="en-US" altLang="zh-TW" smtClean="0"/>
              <a:t>of a finite-dimensional vector space </a:t>
            </a:r>
            <a:r>
              <a:rPr lang="en-US" altLang="zh-TW" i="1" smtClean="0"/>
              <a:t>V</a:t>
            </a:r>
            <a:r>
              <a:rPr lang="en-US" altLang="zh-TW" smtClean="0"/>
              <a:t>, denoted by </a:t>
            </a:r>
            <a:r>
              <a:rPr lang="en-US" altLang="zh-TW" smtClean="0">
                <a:solidFill>
                  <a:srgbClr val="FF0000"/>
                </a:solidFill>
              </a:rPr>
              <a:t>dim(</a:t>
            </a:r>
            <a:r>
              <a:rPr lang="en-US" altLang="zh-TW" i="1" smtClean="0">
                <a:solidFill>
                  <a:srgbClr val="FF0000"/>
                </a:solidFill>
              </a:rPr>
              <a:t>V</a:t>
            </a:r>
            <a:r>
              <a:rPr lang="en-US" altLang="zh-TW" smtClean="0">
                <a:solidFill>
                  <a:srgbClr val="FF0000"/>
                </a:solidFill>
              </a:rPr>
              <a:t>)</a:t>
            </a:r>
            <a:r>
              <a:rPr lang="en-US" altLang="zh-TW" smtClean="0"/>
              <a:t>, is defined to be the number of vectors in a basis for </a:t>
            </a:r>
            <a:r>
              <a:rPr lang="en-US" altLang="zh-TW" i="1" smtClean="0"/>
              <a:t>V</a:t>
            </a:r>
            <a:r>
              <a:rPr lang="en-US" altLang="zh-TW" smtClean="0"/>
              <a:t>. </a:t>
            </a:r>
          </a:p>
          <a:p>
            <a:pPr lvl="1" eaLnBrk="1" hangingPunct="1"/>
            <a:r>
              <a:rPr lang="en-US" altLang="zh-TW" smtClean="0"/>
              <a:t>We define the zero vector space to have dimension zero.</a:t>
            </a:r>
          </a:p>
          <a:p>
            <a:pPr eaLnBrk="1" hangingPunct="1"/>
            <a:endParaRPr lang="en-US" altLang="zh-TW" sz="2300" smtClean="0"/>
          </a:p>
          <a:p>
            <a:pPr eaLnBrk="1" hangingPunct="1"/>
            <a:r>
              <a:rPr lang="en-US" altLang="zh-TW" sz="2400" smtClean="0"/>
              <a:t>Dimensions of Some Vector Spaces:</a:t>
            </a:r>
          </a:p>
          <a:p>
            <a:pPr lvl="1" eaLnBrk="1" hangingPunct="1"/>
            <a:r>
              <a:rPr lang="en-US" altLang="zh-TW" smtClean="0"/>
              <a:t>dim(</a:t>
            </a:r>
            <a:r>
              <a:rPr lang="en-US" altLang="zh-TW" i="1" smtClean="0"/>
              <a:t>R</a:t>
            </a:r>
            <a:r>
              <a:rPr lang="en-US" altLang="zh-TW" i="1" baseline="30000" smtClean="0"/>
              <a:t>n</a:t>
            </a:r>
            <a:r>
              <a:rPr lang="en-US" altLang="zh-TW" smtClean="0"/>
              <a:t>) = </a:t>
            </a:r>
            <a:r>
              <a:rPr lang="en-US" altLang="zh-TW" i="1" smtClean="0"/>
              <a:t>n</a:t>
            </a:r>
            <a:r>
              <a:rPr lang="en-US" altLang="zh-TW" smtClean="0"/>
              <a:t>   [The standard basis has </a:t>
            </a:r>
            <a:r>
              <a:rPr lang="en-US" altLang="zh-TW" i="1" smtClean="0"/>
              <a:t>n</a:t>
            </a:r>
            <a:r>
              <a:rPr lang="en-US" altLang="zh-TW" smtClean="0"/>
              <a:t> vectors]</a:t>
            </a:r>
          </a:p>
          <a:p>
            <a:pPr lvl="1" eaLnBrk="1" hangingPunct="1"/>
            <a:r>
              <a:rPr lang="en-US" altLang="zh-TW" smtClean="0"/>
              <a:t>dim(</a:t>
            </a:r>
            <a:r>
              <a:rPr lang="en-US" altLang="zh-TW" i="1" smtClean="0"/>
              <a:t>P</a:t>
            </a:r>
            <a:r>
              <a:rPr lang="en-US" altLang="zh-TW" i="1" baseline="-25000" smtClean="0"/>
              <a:t>n</a:t>
            </a:r>
            <a:r>
              <a:rPr lang="en-US" altLang="zh-TW" smtClean="0"/>
              <a:t>) = </a:t>
            </a:r>
            <a:r>
              <a:rPr lang="en-US" altLang="zh-TW" i="1" smtClean="0"/>
              <a:t>n </a:t>
            </a:r>
            <a:r>
              <a:rPr lang="en-US" altLang="zh-TW" smtClean="0"/>
              <a:t>+ 1   [The standard basis has </a:t>
            </a:r>
            <a:r>
              <a:rPr lang="en-US" altLang="zh-TW" i="1" smtClean="0"/>
              <a:t>n </a:t>
            </a:r>
            <a:r>
              <a:rPr lang="en-US" altLang="zh-TW" smtClean="0"/>
              <a:t>+ 1 vectors]</a:t>
            </a:r>
          </a:p>
          <a:p>
            <a:pPr lvl="1" eaLnBrk="1" hangingPunct="1"/>
            <a:r>
              <a:rPr lang="en-US" altLang="zh-TW" smtClean="0"/>
              <a:t>dim(</a:t>
            </a:r>
            <a:r>
              <a:rPr lang="en-US" altLang="zh-TW" i="1" smtClean="0"/>
              <a:t>M</a:t>
            </a:r>
            <a:r>
              <a:rPr lang="en-US" altLang="zh-TW" i="1" baseline="-25000" smtClean="0"/>
              <a:t>mn</a:t>
            </a:r>
            <a:r>
              <a:rPr lang="en-US" altLang="zh-TW" smtClean="0"/>
              <a:t>) = </a:t>
            </a:r>
            <a:r>
              <a:rPr lang="en-US" altLang="zh-TW" i="1" smtClean="0"/>
              <a:t>mn</a:t>
            </a:r>
            <a:r>
              <a:rPr lang="en-US" altLang="zh-TW" smtClean="0"/>
              <a:t>   [The standard basis has </a:t>
            </a:r>
            <a:r>
              <a:rPr lang="en-US" altLang="zh-TW" i="1" smtClean="0"/>
              <a:t>mn</a:t>
            </a:r>
            <a:r>
              <a:rPr lang="en-US" altLang="zh-TW" smtClean="0"/>
              <a:t> vectors]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日期版面配置區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2E6CBD06-94F8-408B-AE35-912EF6B04CC1}"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dirty="0" smtClean="0">
              <a:latin typeface="Garamond" panose="02020404030301010803" pitchFamily="18" charset="0"/>
            </a:endParaRPr>
          </a:p>
        </p:txBody>
      </p:sp>
      <p:sp>
        <p:nvSpPr>
          <p:cNvPr id="8" name="頁尾版面配置區 5"/>
          <p:cNvSpPr>
            <a:spLocks noGrp="1"/>
          </p:cNvSpPr>
          <p:nvPr>
            <p:ph type="ftr" sz="quarter" idx="11"/>
          </p:nvPr>
        </p:nvSpPr>
        <p:spPr/>
        <p:txBody>
          <a:bodyPr/>
          <a:lstStyle/>
          <a:p>
            <a:pPr>
              <a:defRPr/>
            </a:pPr>
            <a:r>
              <a:rPr lang="en-US" altLang="zh-TW"/>
              <a:t>Elementary Linear Algebra</a:t>
            </a:r>
          </a:p>
        </p:txBody>
      </p:sp>
      <p:sp>
        <p:nvSpPr>
          <p:cNvPr id="134148"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D7E72098-9745-4588-8799-6FF5BB156F49}" type="slidenum">
              <a:rPr kumimoji="0" lang="en-US" altLang="zh-TW" sz="1200">
                <a:latin typeface="Garamond" panose="02020404030301010803" pitchFamily="18" charset="0"/>
              </a:rPr>
              <a:pPr>
                <a:spcBef>
                  <a:spcPct val="0"/>
                </a:spcBef>
                <a:buClrTx/>
                <a:buSzTx/>
                <a:buFontTx/>
                <a:buNone/>
              </a:pPr>
              <a:t>71</a:t>
            </a:fld>
            <a:endParaRPr kumimoji="0" lang="en-US" altLang="zh-TW" sz="1200" dirty="0">
              <a:latin typeface="Garamond" panose="02020404030301010803" pitchFamily="18" charset="0"/>
            </a:endParaRPr>
          </a:p>
        </p:txBody>
      </p:sp>
      <p:sp>
        <p:nvSpPr>
          <p:cNvPr id="134149" name="Rectangle 2"/>
          <p:cNvSpPr>
            <a:spLocks noGrp="1" noChangeArrowheads="1"/>
          </p:cNvSpPr>
          <p:nvPr>
            <p:ph type="title"/>
          </p:nvPr>
        </p:nvSpPr>
        <p:spPr/>
        <p:txBody>
          <a:bodyPr/>
          <a:lstStyle/>
          <a:p>
            <a:pPr eaLnBrk="1" hangingPunct="1"/>
            <a:r>
              <a:rPr lang="en-US" altLang="zh-TW" smtClean="0"/>
              <a:t>5-4 Example 10</a:t>
            </a:r>
          </a:p>
        </p:txBody>
      </p:sp>
      <mc:AlternateContent xmlns:mc="http://schemas.openxmlformats.org/markup-compatibility/2006" xmlns:a14="http://schemas.microsoft.com/office/drawing/2010/main">
        <mc:Choice Requires="a14">
          <p:sp>
            <p:nvSpPr>
              <p:cNvPr id="134150" name="Rectangle 3"/>
              <p:cNvSpPr>
                <a:spLocks noGrp="1" noChangeArrowheads="1"/>
              </p:cNvSpPr>
              <p:nvPr>
                <p:ph type="body" sz="half" idx="1"/>
              </p:nvPr>
            </p:nvSpPr>
            <p:spPr>
              <a:xfrm>
                <a:off x="457200" y="1182104"/>
                <a:ext cx="8305800" cy="4911725"/>
              </a:xfrm>
            </p:spPr>
            <p:txBody>
              <a:bodyPr/>
              <a:lstStyle/>
              <a:p>
                <a:pPr eaLnBrk="1" hangingPunct="1">
                  <a:lnSpc>
                    <a:spcPct val="80000"/>
                  </a:lnSpc>
                </a:pPr>
                <a:r>
                  <a:rPr lang="en-US" altLang="zh-TW" sz="2400" dirty="0" smtClean="0"/>
                  <a:t>Determine a basis for and the dimension of the solution space of the homogeneous system</a:t>
                </a:r>
                <a:br>
                  <a:rPr lang="en-US" altLang="zh-TW" sz="2400" dirty="0" smtClean="0"/>
                </a:br>
                <a:r>
                  <a:rPr lang="en-US" altLang="zh-TW" sz="2400" dirty="0" smtClean="0"/>
                  <a:t>                               </a:t>
                </a:r>
                <a:r>
                  <a:rPr lang="en-US" altLang="zh-TW" sz="2000" dirty="0" smtClean="0"/>
                  <a:t>2</a:t>
                </a:r>
                <a:r>
                  <a:rPr lang="en-US" altLang="zh-TW" sz="2000" i="1" dirty="0" smtClean="0"/>
                  <a:t>x</a:t>
                </a:r>
                <a:r>
                  <a:rPr lang="en-US" altLang="zh-TW" sz="2000" baseline="-25000" dirty="0" smtClean="0"/>
                  <a:t>1 </a:t>
                </a:r>
                <a:r>
                  <a:rPr lang="en-US" altLang="zh-TW" sz="2000" dirty="0" smtClean="0"/>
                  <a:t>+ 2</a:t>
                </a:r>
                <a:r>
                  <a:rPr lang="en-US" altLang="zh-TW" sz="2000" i="1" dirty="0" smtClean="0"/>
                  <a:t>x</a:t>
                </a:r>
                <a:r>
                  <a:rPr lang="en-US" altLang="zh-TW" sz="2000" baseline="-25000" dirty="0" smtClean="0"/>
                  <a:t>2 </a:t>
                </a:r>
                <a:r>
                  <a:rPr lang="en-US" altLang="zh-TW" sz="2000" dirty="0" smtClean="0"/>
                  <a:t>– </a:t>
                </a:r>
                <a:r>
                  <a:rPr lang="en-US" altLang="zh-TW" sz="2000" i="1" dirty="0" smtClean="0"/>
                  <a:t>x</a:t>
                </a:r>
                <a:r>
                  <a:rPr lang="en-US" altLang="zh-TW" sz="2000" baseline="-25000" dirty="0" smtClean="0"/>
                  <a:t>3</a:t>
                </a:r>
                <a:r>
                  <a:rPr lang="en-US" altLang="zh-TW" sz="2000" dirty="0" smtClean="0"/>
                  <a:t>          + </a:t>
                </a:r>
                <a:r>
                  <a:rPr lang="en-US" altLang="zh-TW" sz="2000" i="1" dirty="0" smtClean="0"/>
                  <a:t>x</a:t>
                </a:r>
                <a:r>
                  <a:rPr lang="en-US" altLang="zh-TW" sz="2000" baseline="-25000" dirty="0" smtClean="0"/>
                  <a:t>5 </a:t>
                </a:r>
                <a:r>
                  <a:rPr lang="en-US" altLang="zh-TW" sz="2000" dirty="0" smtClean="0"/>
                  <a:t>= 0</a:t>
                </a:r>
              </a:p>
              <a:p>
                <a:pPr algn="ctr" eaLnBrk="1" hangingPunct="1">
                  <a:lnSpc>
                    <a:spcPct val="80000"/>
                  </a:lnSpc>
                  <a:buFont typeface="Wingdings" panose="05000000000000000000" pitchFamily="2" charset="2"/>
                  <a:buNone/>
                </a:pPr>
                <a:r>
                  <a:rPr lang="en-US" altLang="zh-TW" sz="2000" dirty="0" smtClean="0"/>
                  <a:t>-</a:t>
                </a:r>
                <a:r>
                  <a:rPr lang="en-US" altLang="zh-TW" sz="2000" i="1" dirty="0" smtClean="0"/>
                  <a:t>x</a:t>
                </a:r>
                <a:r>
                  <a:rPr lang="en-US" altLang="zh-TW" sz="2000" baseline="-25000" dirty="0" smtClean="0"/>
                  <a:t>1 </a:t>
                </a:r>
                <a:r>
                  <a:rPr lang="en-US" altLang="zh-TW" sz="2000" dirty="0" smtClean="0"/>
                  <a:t>+ </a:t>
                </a:r>
                <a:r>
                  <a:rPr lang="en-US" altLang="zh-TW" sz="2000" i="1" dirty="0" smtClean="0"/>
                  <a:t>x</a:t>
                </a:r>
                <a:r>
                  <a:rPr lang="en-US" altLang="zh-TW" sz="2000" baseline="-25000" dirty="0" smtClean="0"/>
                  <a:t>2 </a:t>
                </a:r>
                <a:r>
                  <a:rPr lang="en-US" altLang="zh-TW" sz="2000" dirty="0" smtClean="0"/>
                  <a:t>+ 2</a:t>
                </a:r>
                <a:r>
                  <a:rPr lang="en-US" altLang="zh-TW" sz="2000" i="1" dirty="0" smtClean="0"/>
                  <a:t>x</a:t>
                </a:r>
                <a:r>
                  <a:rPr lang="en-US" altLang="zh-TW" sz="2000" baseline="-25000" dirty="0" smtClean="0"/>
                  <a:t>3</a:t>
                </a:r>
                <a:r>
                  <a:rPr lang="en-US" altLang="zh-TW" sz="2000" dirty="0" smtClean="0"/>
                  <a:t> – 3</a:t>
                </a:r>
                <a:r>
                  <a:rPr lang="en-US" altLang="zh-TW" sz="2000" i="1" dirty="0" smtClean="0"/>
                  <a:t>x</a:t>
                </a:r>
                <a:r>
                  <a:rPr lang="en-US" altLang="zh-TW" sz="2000" baseline="-25000" dirty="0" smtClean="0"/>
                  <a:t>4 </a:t>
                </a:r>
                <a:r>
                  <a:rPr lang="en-US" altLang="zh-TW" sz="2000" dirty="0" smtClean="0"/>
                  <a:t>+ </a:t>
                </a:r>
                <a:r>
                  <a:rPr lang="en-US" altLang="zh-TW" sz="2000" i="1" dirty="0" smtClean="0"/>
                  <a:t>x</a:t>
                </a:r>
                <a:r>
                  <a:rPr lang="en-US" altLang="zh-TW" sz="2000" baseline="-25000" dirty="0" smtClean="0"/>
                  <a:t>5 </a:t>
                </a:r>
                <a:r>
                  <a:rPr lang="en-US" altLang="zh-TW" sz="2000" dirty="0" smtClean="0"/>
                  <a:t>= 0</a:t>
                </a:r>
              </a:p>
              <a:p>
                <a:pPr algn="ctr" eaLnBrk="1" hangingPunct="1">
                  <a:lnSpc>
                    <a:spcPct val="80000"/>
                  </a:lnSpc>
                  <a:buFont typeface="Wingdings" panose="05000000000000000000" pitchFamily="2" charset="2"/>
                  <a:buNone/>
                </a:pPr>
                <a:r>
                  <a:rPr lang="en-US" altLang="zh-TW" sz="2000" i="1" dirty="0" smtClean="0"/>
                  <a:t>x</a:t>
                </a:r>
                <a:r>
                  <a:rPr lang="en-US" altLang="zh-TW" sz="2000" baseline="-25000" dirty="0" smtClean="0"/>
                  <a:t>1 </a:t>
                </a:r>
                <a:r>
                  <a:rPr lang="en-US" altLang="zh-TW" sz="2000" dirty="0" smtClean="0"/>
                  <a:t>+ </a:t>
                </a:r>
                <a:r>
                  <a:rPr lang="en-US" altLang="zh-TW" sz="2000" i="1" dirty="0" smtClean="0"/>
                  <a:t>x</a:t>
                </a:r>
                <a:r>
                  <a:rPr lang="en-US" altLang="zh-TW" sz="2000" baseline="-25000" dirty="0" smtClean="0"/>
                  <a:t>2 </a:t>
                </a:r>
                <a:r>
                  <a:rPr lang="en-US" altLang="zh-TW" sz="2000" dirty="0" smtClean="0"/>
                  <a:t>– 2</a:t>
                </a:r>
                <a:r>
                  <a:rPr lang="en-US" altLang="zh-TW" sz="2000" i="1" dirty="0" smtClean="0"/>
                  <a:t>x</a:t>
                </a:r>
                <a:r>
                  <a:rPr lang="en-US" altLang="zh-TW" sz="2000" baseline="-25000" dirty="0" smtClean="0"/>
                  <a:t>3      </a:t>
                </a:r>
                <a:r>
                  <a:rPr lang="en-US" altLang="zh-TW" sz="2000" dirty="0" smtClean="0"/>
                  <a:t>        – </a:t>
                </a:r>
                <a:r>
                  <a:rPr lang="en-US" altLang="zh-TW" sz="2000" i="1" dirty="0" smtClean="0"/>
                  <a:t>x</a:t>
                </a:r>
                <a:r>
                  <a:rPr lang="en-US" altLang="zh-TW" sz="2000" baseline="-25000" dirty="0" smtClean="0"/>
                  <a:t>5 </a:t>
                </a:r>
                <a:r>
                  <a:rPr lang="en-US" altLang="zh-TW" sz="2000" dirty="0" smtClean="0"/>
                  <a:t>= 0</a:t>
                </a:r>
              </a:p>
              <a:p>
                <a:pPr algn="ctr" eaLnBrk="1" hangingPunct="1">
                  <a:lnSpc>
                    <a:spcPct val="80000"/>
                  </a:lnSpc>
                  <a:buFont typeface="Wingdings" panose="05000000000000000000" pitchFamily="2" charset="2"/>
                  <a:buNone/>
                </a:pPr>
                <a:r>
                  <a:rPr lang="en-US" altLang="zh-TW" sz="2000" i="1" dirty="0" smtClean="0"/>
                  <a:t>                   x</a:t>
                </a:r>
                <a:r>
                  <a:rPr lang="en-US" altLang="zh-TW" sz="2000" baseline="-25000" dirty="0" smtClean="0"/>
                  <a:t>3</a:t>
                </a:r>
                <a:r>
                  <a:rPr lang="en-US" altLang="zh-TW" sz="2000" dirty="0" smtClean="0"/>
                  <a:t>+   </a:t>
                </a:r>
                <a:r>
                  <a:rPr lang="en-US" altLang="zh-TW" sz="2000" i="1" dirty="0" smtClean="0"/>
                  <a:t>x</a:t>
                </a:r>
                <a:r>
                  <a:rPr lang="en-US" altLang="zh-TW" sz="2000" baseline="-25000" dirty="0" smtClean="0"/>
                  <a:t>4 </a:t>
                </a:r>
                <a:r>
                  <a:rPr lang="en-US" altLang="zh-TW" sz="2000" dirty="0" smtClean="0"/>
                  <a:t>+ </a:t>
                </a:r>
                <a:r>
                  <a:rPr lang="en-US" altLang="zh-TW" sz="2000" i="1" dirty="0" smtClean="0"/>
                  <a:t>x</a:t>
                </a:r>
                <a:r>
                  <a:rPr lang="en-US" altLang="zh-TW" sz="2000" baseline="-25000" dirty="0" smtClean="0"/>
                  <a:t>5 </a:t>
                </a:r>
                <a:r>
                  <a:rPr lang="en-US" altLang="zh-TW" sz="2000" dirty="0" smtClean="0"/>
                  <a:t>= 0</a:t>
                </a:r>
                <a:endParaRPr lang="zh-TW" altLang="en-US" sz="2000" dirty="0" smtClean="0"/>
              </a:p>
              <a:p>
                <a:pPr eaLnBrk="1" hangingPunct="1">
                  <a:lnSpc>
                    <a:spcPct val="80000"/>
                  </a:lnSpc>
                </a:pPr>
                <a:r>
                  <a:rPr lang="en-US" altLang="zh-TW" sz="2200" dirty="0" smtClean="0"/>
                  <a:t>Solution:</a:t>
                </a:r>
              </a:p>
              <a:p>
                <a:pPr lvl="1" eaLnBrk="1" hangingPunct="1">
                  <a:lnSpc>
                    <a:spcPct val="80000"/>
                  </a:lnSpc>
                </a:pPr>
                <a:r>
                  <a:rPr lang="en-US" altLang="zh-TW" sz="2200" dirty="0" smtClean="0"/>
                  <a:t>The general solution of the given system is </a:t>
                </a:r>
              </a:p>
              <a:p>
                <a:pPr lvl="1" algn="ctr" eaLnBrk="1" hangingPunct="1">
                  <a:lnSpc>
                    <a:spcPct val="80000"/>
                  </a:lnSpc>
                  <a:buFont typeface="Wingdings" panose="05000000000000000000" pitchFamily="2" charset="2"/>
                  <a:buNone/>
                </a:pPr>
                <a:r>
                  <a:rPr lang="en-US" altLang="zh-TW" sz="2200" i="1" dirty="0" smtClean="0"/>
                  <a:t>x</a:t>
                </a:r>
                <a:r>
                  <a:rPr lang="en-US" altLang="zh-TW" sz="2200" baseline="-25000" dirty="0" smtClean="0"/>
                  <a:t>1 </a:t>
                </a:r>
                <a:r>
                  <a:rPr lang="en-US" altLang="zh-TW" sz="2200" dirty="0" smtClean="0"/>
                  <a:t>= -</a:t>
                </a:r>
                <a:r>
                  <a:rPr lang="en-US" altLang="zh-TW" sz="2200" i="1" dirty="0" smtClean="0"/>
                  <a:t>s</a:t>
                </a:r>
                <a:r>
                  <a:rPr lang="en-US" altLang="zh-TW" sz="2200" dirty="0" smtClean="0"/>
                  <a:t>-</a:t>
                </a:r>
                <a:r>
                  <a:rPr lang="en-US" altLang="zh-TW" sz="2200" i="1" dirty="0" smtClean="0"/>
                  <a:t>t</a:t>
                </a:r>
                <a:r>
                  <a:rPr lang="en-US" altLang="zh-TW" sz="2200" dirty="0" smtClean="0"/>
                  <a:t>,  </a:t>
                </a:r>
                <a:r>
                  <a:rPr lang="en-US" altLang="zh-TW" sz="2200" i="1" dirty="0" smtClean="0"/>
                  <a:t>x</a:t>
                </a:r>
                <a:r>
                  <a:rPr lang="en-US" altLang="zh-TW" sz="2200" baseline="-25000" dirty="0" smtClean="0"/>
                  <a:t>2 </a:t>
                </a:r>
                <a:r>
                  <a:rPr lang="en-US" altLang="zh-TW" sz="2200" dirty="0" smtClean="0"/>
                  <a:t>= </a:t>
                </a:r>
                <a:r>
                  <a:rPr lang="en-US" altLang="zh-TW" sz="2200" i="1" dirty="0" smtClean="0"/>
                  <a:t>s</a:t>
                </a:r>
                <a:r>
                  <a:rPr lang="en-US" altLang="zh-TW" sz="2200" dirty="0" smtClean="0"/>
                  <a:t>, </a:t>
                </a:r>
              </a:p>
              <a:p>
                <a:pPr lvl="1" algn="ctr" eaLnBrk="1" hangingPunct="1">
                  <a:lnSpc>
                    <a:spcPct val="80000"/>
                  </a:lnSpc>
                  <a:buFont typeface="Wingdings" panose="05000000000000000000" pitchFamily="2" charset="2"/>
                  <a:buNone/>
                </a:pPr>
                <a:r>
                  <a:rPr lang="en-US" altLang="zh-TW" sz="2200" dirty="0" smtClean="0"/>
                  <a:t> </a:t>
                </a:r>
                <a:r>
                  <a:rPr lang="en-US" altLang="zh-TW" sz="2200" i="1" dirty="0" smtClean="0"/>
                  <a:t>x</a:t>
                </a:r>
                <a:r>
                  <a:rPr lang="en-US" altLang="zh-TW" sz="2200" baseline="-25000" dirty="0" smtClean="0"/>
                  <a:t>3 </a:t>
                </a:r>
                <a:r>
                  <a:rPr lang="en-US" altLang="zh-TW" sz="2200" dirty="0" smtClean="0"/>
                  <a:t>= -</a:t>
                </a:r>
                <a:r>
                  <a:rPr lang="en-US" altLang="zh-TW" sz="2200" i="1" dirty="0" smtClean="0"/>
                  <a:t>t</a:t>
                </a:r>
                <a:r>
                  <a:rPr lang="en-US" altLang="zh-TW" sz="2200" dirty="0" smtClean="0"/>
                  <a:t>,  </a:t>
                </a:r>
                <a:r>
                  <a:rPr lang="en-US" altLang="zh-TW" sz="2200" i="1" dirty="0" smtClean="0"/>
                  <a:t>x</a:t>
                </a:r>
                <a:r>
                  <a:rPr lang="en-US" altLang="zh-TW" sz="2200" baseline="-25000" dirty="0" smtClean="0"/>
                  <a:t>4 </a:t>
                </a:r>
                <a:r>
                  <a:rPr lang="en-US" altLang="zh-TW" sz="2200" dirty="0" smtClean="0"/>
                  <a:t>= 0,  </a:t>
                </a:r>
                <a:r>
                  <a:rPr lang="en-US" altLang="zh-TW" sz="2200" i="1" dirty="0" smtClean="0"/>
                  <a:t>x</a:t>
                </a:r>
                <a:r>
                  <a:rPr lang="en-US" altLang="zh-TW" sz="2200" baseline="-25000" dirty="0" smtClean="0"/>
                  <a:t>5 </a:t>
                </a:r>
                <a:r>
                  <a:rPr lang="en-US" altLang="zh-TW" sz="2200" dirty="0" smtClean="0"/>
                  <a:t>= </a:t>
                </a:r>
                <a:r>
                  <a:rPr lang="en-US" altLang="zh-TW" sz="2200" i="1" dirty="0" smtClean="0"/>
                  <a:t>t</a:t>
                </a:r>
                <a:r>
                  <a:rPr lang="en-US" altLang="zh-TW" sz="2200" dirty="0" smtClean="0"/>
                  <a:t> </a:t>
                </a:r>
              </a:p>
              <a:p>
                <a:pPr lvl="1" eaLnBrk="1" hangingPunct="1">
                  <a:lnSpc>
                    <a:spcPct val="80000"/>
                  </a:lnSpc>
                </a:pPr>
                <a:r>
                  <a:rPr lang="en-US" altLang="zh-TW" sz="2200" dirty="0" smtClean="0"/>
                  <a:t>Therefore, the solution vectors can be written as</a:t>
                </a:r>
                <a:endParaRPr lang="tr-TR" altLang="zh-TW" sz="2200" dirty="0" smtClean="0"/>
              </a:p>
              <a:p>
                <a:pPr lvl="1" eaLnBrk="1" hangingPunct="1">
                  <a:lnSpc>
                    <a:spcPct val="80000"/>
                  </a:lnSpc>
                </a:pPr>
                <a14:m>
                  <m:oMath xmlns:m="http://schemas.openxmlformats.org/officeDocument/2006/math">
                    <m:d>
                      <m:dPr>
                        <m:begChr m:val="["/>
                        <m:endChr m:val="]"/>
                        <m:ctrlPr>
                          <a:rPr lang="en-US" altLang="zh-TW" sz="2200" i="1" smtClean="0">
                            <a:latin typeface="Cambria Math" panose="02040503050406030204" pitchFamily="18" charset="0"/>
                          </a:rPr>
                        </m:ctrlPr>
                      </m:dPr>
                      <m:e>
                        <m:eqArr>
                          <m:eqArrPr>
                            <m:ctrlPr>
                              <a:rPr lang="en-US" altLang="zh-TW" sz="2200" i="1" dirty="0">
                                <a:latin typeface="Cambria Math" panose="02040503050406030204" pitchFamily="18" charset="0"/>
                              </a:rPr>
                            </m:ctrlPr>
                          </m:eqArrPr>
                          <m:e>
                            <m:r>
                              <m:rPr>
                                <m:nor/>
                              </m:rPr>
                              <a:rPr lang="en-US" altLang="zh-TW" sz="2200" i="1" dirty="0"/>
                              <m:t>x</m:t>
                            </m:r>
                            <m:r>
                              <m:rPr>
                                <m:nor/>
                              </m:rPr>
                              <a:rPr lang="en-US" altLang="zh-TW" sz="2200" baseline="-25000" dirty="0"/>
                              <m:t>1</m:t>
                            </m:r>
                          </m:e>
                          <m:e>
                            <m:r>
                              <m:rPr>
                                <m:nor/>
                              </m:rPr>
                              <a:rPr lang="en-US" altLang="zh-TW" sz="2200" i="1" dirty="0"/>
                              <m:t>x</m:t>
                            </m:r>
                            <m:r>
                              <m:rPr>
                                <m:nor/>
                              </m:rPr>
                              <a:rPr lang="tr-TR" altLang="zh-TW" sz="2200" b="0" i="0" baseline="-25000" dirty="0" smtClean="0"/>
                              <m:t>2</m:t>
                            </m:r>
                          </m:e>
                          <m:e>
                            <m:r>
                              <m:rPr>
                                <m:nor/>
                              </m:rPr>
                              <a:rPr lang="en-US" altLang="zh-TW" sz="2200" i="1" dirty="0"/>
                              <m:t>x</m:t>
                            </m:r>
                            <m:r>
                              <m:rPr>
                                <m:nor/>
                              </m:rPr>
                              <a:rPr lang="tr-TR" altLang="zh-TW" sz="2200" b="0" i="0" baseline="-25000" dirty="0" smtClean="0"/>
                              <m:t>3</m:t>
                            </m:r>
                          </m:e>
                          <m:e>
                            <m:r>
                              <m:rPr>
                                <m:nor/>
                              </m:rPr>
                              <a:rPr lang="en-US" altLang="zh-TW" sz="2200" i="1" dirty="0"/>
                              <m:t>x</m:t>
                            </m:r>
                            <m:r>
                              <m:rPr>
                                <m:nor/>
                              </m:rPr>
                              <a:rPr lang="tr-TR" altLang="zh-TW" sz="2200" b="0" i="0" baseline="-25000" dirty="0" smtClean="0"/>
                              <m:t>4</m:t>
                            </m:r>
                          </m:e>
                          <m:e>
                            <m:r>
                              <m:rPr>
                                <m:nor/>
                              </m:rPr>
                              <a:rPr lang="en-US" altLang="zh-TW" sz="2200" i="1" dirty="0"/>
                              <m:t>x</m:t>
                            </m:r>
                            <m:r>
                              <m:rPr>
                                <m:nor/>
                              </m:rPr>
                              <a:rPr lang="tr-TR" altLang="zh-TW" sz="2200" b="0" i="0" baseline="-25000" dirty="0" smtClean="0"/>
                              <m:t>5</m:t>
                            </m:r>
                          </m:e>
                        </m:eqArr>
                      </m:e>
                    </m:d>
                    <m:r>
                      <a:rPr lang="tr-TR" altLang="zh-TW" sz="2200" b="0" i="1" smtClean="0">
                        <a:latin typeface="Cambria Math" panose="02040503050406030204" pitchFamily="18" charset="0"/>
                      </a:rPr>
                      <m:t>=</m:t>
                    </m:r>
                    <m:r>
                      <a:rPr lang="tr-TR" altLang="zh-TW" sz="2200" b="0" i="1" smtClean="0">
                        <a:latin typeface="Cambria Math" panose="02040503050406030204" pitchFamily="18" charset="0"/>
                      </a:rPr>
                      <m:t>𝑠</m:t>
                    </m:r>
                    <m:d>
                      <m:dPr>
                        <m:begChr m:val="["/>
                        <m:endChr m:val="]"/>
                        <m:ctrlPr>
                          <a:rPr lang="en-US" altLang="zh-TW" sz="2200" i="1">
                            <a:latin typeface="Cambria Math" panose="02040503050406030204" pitchFamily="18" charset="0"/>
                          </a:rPr>
                        </m:ctrlPr>
                      </m:dPr>
                      <m:e>
                        <m:eqArr>
                          <m:eqArrPr>
                            <m:ctrlPr>
                              <a:rPr lang="en-US" altLang="zh-TW" sz="2200" i="1" dirty="0">
                                <a:latin typeface="Cambria Math" panose="02040503050406030204" pitchFamily="18" charset="0"/>
                              </a:rPr>
                            </m:ctrlPr>
                          </m:eqArrPr>
                          <m:e>
                            <m:r>
                              <m:rPr>
                                <m:nor/>
                              </m:rPr>
                              <a:rPr lang="tr-TR" altLang="zh-TW" sz="2200" b="0" dirty="0" smtClean="0"/>
                              <m:t>−1</m:t>
                            </m:r>
                          </m:e>
                          <m:e>
                            <m:r>
                              <m:rPr>
                                <m:nor/>
                              </m:rPr>
                              <a:rPr lang="tr-TR" altLang="zh-TW" sz="2200" b="0" dirty="0" smtClean="0"/>
                              <m:t>1</m:t>
                            </m:r>
                          </m:e>
                          <m:e>
                            <m:r>
                              <m:rPr>
                                <m:nor/>
                              </m:rPr>
                              <a:rPr lang="tr-TR" altLang="zh-TW" sz="2200" b="0" dirty="0" smtClean="0"/>
                              <m:t>0</m:t>
                            </m:r>
                          </m:e>
                          <m:e>
                            <m:r>
                              <m:rPr>
                                <m:nor/>
                              </m:rPr>
                              <a:rPr lang="tr-TR" altLang="zh-TW" sz="2200" b="0" dirty="0" smtClean="0"/>
                              <m:t>0</m:t>
                            </m:r>
                          </m:e>
                          <m:e>
                            <m:r>
                              <m:rPr>
                                <m:nor/>
                              </m:rPr>
                              <a:rPr lang="tr-TR" altLang="zh-TW" sz="2200" b="0" dirty="0" smtClean="0"/>
                              <m:t>0</m:t>
                            </m:r>
                          </m:e>
                        </m:eqArr>
                      </m:e>
                    </m:d>
                    <m:r>
                      <a:rPr lang="tr-TR" altLang="zh-TW" sz="2200" b="0" i="1" dirty="0" smtClean="0">
                        <a:latin typeface="Cambria Math" panose="02040503050406030204" pitchFamily="18" charset="0"/>
                      </a:rPr>
                      <m:t>+</m:t>
                    </m:r>
                    <m:r>
                      <a:rPr lang="tr-TR" altLang="zh-TW" sz="2200" b="0" i="1" dirty="0" smtClean="0">
                        <a:latin typeface="Cambria Math" panose="02040503050406030204" pitchFamily="18" charset="0"/>
                      </a:rPr>
                      <m:t>𝑡</m:t>
                    </m:r>
                    <m:d>
                      <m:dPr>
                        <m:begChr m:val="["/>
                        <m:endChr m:val="]"/>
                        <m:ctrlPr>
                          <a:rPr lang="en-US" altLang="zh-TW" sz="2200" i="1">
                            <a:latin typeface="Cambria Math" panose="02040503050406030204" pitchFamily="18" charset="0"/>
                          </a:rPr>
                        </m:ctrlPr>
                      </m:dPr>
                      <m:e>
                        <m:eqArr>
                          <m:eqArrPr>
                            <m:ctrlPr>
                              <a:rPr lang="en-US" altLang="zh-TW" sz="2200" i="1" dirty="0">
                                <a:latin typeface="Cambria Math" panose="02040503050406030204" pitchFamily="18" charset="0"/>
                              </a:rPr>
                            </m:ctrlPr>
                          </m:eqArrPr>
                          <m:e>
                            <m:r>
                              <m:rPr>
                                <m:nor/>
                              </m:rPr>
                              <a:rPr lang="tr-TR" altLang="zh-TW" sz="2200" b="0" dirty="0" smtClean="0"/>
                              <m:t>−1</m:t>
                            </m:r>
                          </m:e>
                          <m:e>
                            <m:r>
                              <m:rPr>
                                <m:nor/>
                              </m:rPr>
                              <a:rPr lang="tr-TR" altLang="zh-TW" sz="2200" b="0" dirty="0" smtClean="0"/>
                              <m:t>0</m:t>
                            </m:r>
                          </m:e>
                          <m:e>
                            <m:r>
                              <m:rPr>
                                <m:nor/>
                              </m:rPr>
                              <a:rPr lang="tr-TR" altLang="zh-TW" sz="2200" b="0" dirty="0" smtClean="0"/>
                              <m:t>−1</m:t>
                            </m:r>
                          </m:e>
                          <m:e>
                            <m:r>
                              <m:rPr>
                                <m:nor/>
                              </m:rPr>
                              <a:rPr lang="tr-TR" altLang="zh-TW" sz="2200" b="0" dirty="0" smtClean="0"/>
                              <m:t>0</m:t>
                            </m:r>
                          </m:e>
                          <m:e>
                            <m:r>
                              <m:rPr>
                                <m:nor/>
                              </m:rPr>
                              <a:rPr lang="tr-TR" altLang="zh-TW" sz="2200" b="0" dirty="0" smtClean="0"/>
                              <m:t>1</m:t>
                            </m:r>
                          </m:e>
                        </m:eqArr>
                      </m:e>
                    </m:d>
                  </m:oMath>
                </a14:m>
                <a:r>
                  <a:rPr lang="tr-TR" altLang="zh-TW" sz="2200" dirty="0" smtClean="0"/>
                  <a:t>            dim(</a:t>
                </a:r>
                <a:r>
                  <a:rPr lang="tr-TR" altLang="zh-TW" sz="2200" i="1" dirty="0" smtClean="0"/>
                  <a:t>V</a:t>
                </a:r>
                <a:r>
                  <a:rPr lang="tr-TR" altLang="zh-TW" sz="2200" dirty="0" smtClean="0"/>
                  <a:t>)</a:t>
                </a:r>
                <a:r>
                  <a:rPr lang="tr-TR" altLang="zh-TW" sz="2200" i="1" dirty="0" smtClean="0"/>
                  <a:t>=2</a:t>
                </a:r>
                <a:endParaRPr lang="en-US" altLang="zh-TW" sz="2200" i="1" dirty="0" smtClean="0"/>
              </a:p>
            </p:txBody>
          </p:sp>
        </mc:Choice>
        <mc:Fallback xmlns="">
          <p:sp>
            <p:nvSpPr>
              <p:cNvPr id="134150" name="Rectangle 3"/>
              <p:cNvSpPr>
                <a:spLocks noGrp="1" noRot="1" noChangeAspect="1" noMove="1" noResize="1" noEditPoints="1" noAdjustHandles="1" noChangeArrowheads="1" noChangeShapeType="1" noTextEdit="1"/>
              </p:cNvSpPr>
              <p:nvPr>
                <p:ph type="body" sz="half" idx="1"/>
              </p:nvPr>
            </p:nvSpPr>
            <p:spPr>
              <a:xfrm>
                <a:off x="457200" y="1182104"/>
                <a:ext cx="8305800" cy="4911725"/>
              </a:xfrm>
              <a:blipFill>
                <a:blip r:embed="rId3"/>
                <a:stretch>
                  <a:fillRect l="-293" t="-2481" b="-5087"/>
                </a:stretch>
              </a:blipFill>
            </p:spPr>
            <p:txBody>
              <a:bodyPr/>
              <a:lstStyle/>
              <a:p>
                <a:r>
                  <a:rPr lang="tr-TR">
                    <a:noFill/>
                  </a:rPr>
                  <a:t> </a:t>
                </a:r>
              </a:p>
            </p:txBody>
          </p:sp>
        </mc:Fallback>
      </mc:AlternateContent>
      <p:sp>
        <p:nvSpPr>
          <p:cNvPr id="2" name="Left Brace 1"/>
          <p:cNvSpPr/>
          <p:nvPr/>
        </p:nvSpPr>
        <p:spPr>
          <a:xfrm rot="16200000">
            <a:off x="3241813" y="6296854"/>
            <a:ext cx="76200" cy="304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9" name="Left Brace 8"/>
          <p:cNvSpPr/>
          <p:nvPr/>
        </p:nvSpPr>
        <p:spPr>
          <a:xfrm rot="16200000">
            <a:off x="2413552" y="6326949"/>
            <a:ext cx="76200" cy="304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3" name="Rectangle 2"/>
          <p:cNvSpPr/>
          <p:nvPr/>
        </p:nvSpPr>
        <p:spPr>
          <a:xfrm>
            <a:off x="2299252" y="6465443"/>
            <a:ext cx="1188146" cy="369332"/>
          </a:xfrm>
          <a:prstGeom prst="rect">
            <a:avLst/>
          </a:prstGeom>
        </p:spPr>
        <p:txBody>
          <a:bodyPr wrap="none">
            <a:spAutoFit/>
          </a:bodyPr>
          <a:lstStyle/>
          <a:p>
            <a:r>
              <a:rPr lang="tr-TR" altLang="zh-TW" b="1" dirty="0"/>
              <a:t>v</a:t>
            </a:r>
            <a:r>
              <a:rPr lang="en-US" altLang="zh-TW" baseline="-25000" dirty="0" smtClean="0"/>
              <a:t>1</a:t>
            </a:r>
            <a:r>
              <a:rPr lang="tr-TR" altLang="zh-TW" dirty="0" smtClean="0"/>
              <a:t>        </a:t>
            </a:r>
            <a:r>
              <a:rPr lang="en-US" altLang="zh-TW" dirty="0" smtClean="0"/>
              <a:t> </a:t>
            </a:r>
            <a:r>
              <a:rPr lang="en-US" altLang="zh-TW" b="1" dirty="0"/>
              <a:t>v</a:t>
            </a:r>
            <a:r>
              <a:rPr lang="en-US" altLang="zh-TW" baseline="-25000" dirty="0"/>
              <a:t>2</a:t>
            </a:r>
            <a:endParaRPr lang="tr-TR"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4051351C-F580-4EA4-815C-22A4B3D30BBB}"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13619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6ECD20B1-CE58-4C8E-ABE5-54A6DDD3E75C}" type="slidenum">
              <a:rPr kumimoji="0" lang="en-US" altLang="zh-TW" sz="1200">
                <a:latin typeface="Garamond" panose="02020404030301010803" pitchFamily="18" charset="0"/>
              </a:rPr>
              <a:pPr>
                <a:spcBef>
                  <a:spcPct val="0"/>
                </a:spcBef>
                <a:buClrTx/>
                <a:buSzTx/>
                <a:buFontTx/>
                <a:buNone/>
              </a:pPr>
              <a:t>72</a:t>
            </a:fld>
            <a:endParaRPr kumimoji="0" lang="en-US" altLang="zh-TW" sz="1200">
              <a:latin typeface="Garamond" panose="02020404030301010803" pitchFamily="18" charset="0"/>
            </a:endParaRPr>
          </a:p>
        </p:txBody>
      </p:sp>
      <p:sp>
        <p:nvSpPr>
          <p:cNvPr id="136197" name="Rectangle 2"/>
          <p:cNvSpPr>
            <a:spLocks noGrp="1" noChangeArrowheads="1"/>
          </p:cNvSpPr>
          <p:nvPr>
            <p:ph type="title"/>
          </p:nvPr>
        </p:nvSpPr>
        <p:spPr/>
        <p:txBody>
          <a:bodyPr/>
          <a:lstStyle/>
          <a:p>
            <a:pPr eaLnBrk="1" hangingPunct="1"/>
            <a:r>
              <a:rPr lang="en-US" altLang="zh-TW" smtClean="0"/>
              <a:t>Theorem 5.4.4 (</a:t>
            </a:r>
            <a:r>
              <a:rPr lang="en-US" altLang="zh-TW" sz="4400" smtClean="0"/>
              <a:t>Plus/Minus Theorem)</a:t>
            </a:r>
            <a:endParaRPr lang="en-US" altLang="zh-TW" smtClean="0"/>
          </a:p>
        </p:txBody>
      </p:sp>
      <mc:AlternateContent xmlns:mc="http://schemas.openxmlformats.org/markup-compatibility/2006" xmlns:a14="http://schemas.microsoft.com/office/drawing/2010/main">
        <mc:Choice Requires="a14">
          <p:sp>
            <p:nvSpPr>
              <p:cNvPr id="136198" name="Rectangle 3"/>
              <p:cNvSpPr>
                <a:spLocks noGrp="1" noChangeArrowheads="1"/>
              </p:cNvSpPr>
              <p:nvPr>
                <p:ph type="body" idx="1"/>
              </p:nvPr>
            </p:nvSpPr>
            <p:spPr>
              <a:xfrm>
                <a:off x="457200" y="1371600"/>
                <a:ext cx="8458200" cy="4495800"/>
              </a:xfrm>
            </p:spPr>
            <p:txBody>
              <a:bodyPr/>
              <a:lstStyle/>
              <a:p>
                <a:pPr eaLnBrk="1" hangingPunct="1"/>
                <a:r>
                  <a:rPr lang="en-US" altLang="zh-TW" dirty="0" smtClean="0"/>
                  <a:t>Let </a:t>
                </a:r>
                <a:r>
                  <a:rPr lang="en-US" altLang="zh-TW" i="1" dirty="0" smtClean="0"/>
                  <a:t>S</a:t>
                </a:r>
                <a:r>
                  <a:rPr lang="tr-TR" altLang="zh-TW" dirty="0" smtClean="0"/>
                  <a:t>={</a:t>
                </a:r>
                <a14:m>
                  <m:oMath xmlns:m="http://schemas.openxmlformats.org/officeDocument/2006/math">
                    <m:sSub>
                      <m:sSubPr>
                        <m:ctrlPr>
                          <a:rPr lang="tr-TR" altLang="zh-TW" sz="2800" i="1" dirty="0">
                            <a:latin typeface="Cambria Math" panose="02040503050406030204" pitchFamily="18" charset="0"/>
                          </a:rPr>
                        </m:ctrlPr>
                      </m:sSubPr>
                      <m:e>
                        <m:r>
                          <a:rPr lang="tr-TR" altLang="zh-TW" sz="2800" b="1" i="0" dirty="0">
                            <a:latin typeface="Cambria Math" panose="02040503050406030204" pitchFamily="18" charset="0"/>
                          </a:rPr>
                          <m:t>𝐯</m:t>
                        </m:r>
                      </m:e>
                      <m:sub>
                        <m:r>
                          <a:rPr lang="tr-TR" altLang="zh-TW" sz="2800" b="0" i="0" dirty="0" smtClean="0">
                            <a:latin typeface="Cambria Math" panose="02040503050406030204" pitchFamily="18" charset="0"/>
                          </a:rPr>
                          <m:t>1</m:t>
                        </m:r>
                      </m:sub>
                    </m:sSub>
                  </m:oMath>
                </a14:m>
                <a:r>
                  <a:rPr lang="tr-TR" altLang="zh-TW" dirty="0" smtClean="0"/>
                  <a:t>,…</a:t>
                </a:r>
                <a14:m>
                  <m:oMath xmlns:m="http://schemas.openxmlformats.org/officeDocument/2006/math">
                    <m:sSub>
                      <m:sSubPr>
                        <m:ctrlPr>
                          <a:rPr lang="tr-TR" altLang="zh-TW" sz="2800" i="1" dirty="0">
                            <a:latin typeface="Cambria Math" panose="02040503050406030204" pitchFamily="18" charset="0"/>
                          </a:rPr>
                        </m:ctrlPr>
                      </m:sSubPr>
                      <m:e>
                        <m:r>
                          <a:rPr lang="tr-TR" altLang="zh-TW" sz="2800" b="1" i="0" dirty="0">
                            <a:latin typeface="Cambria Math" panose="02040503050406030204" pitchFamily="18" charset="0"/>
                          </a:rPr>
                          <m:t>𝐯</m:t>
                        </m:r>
                      </m:e>
                      <m:sub>
                        <m:r>
                          <m:rPr>
                            <m:sty m:val="p"/>
                          </m:rPr>
                          <a:rPr lang="tr-TR" altLang="zh-TW" sz="2800" b="0" i="0" dirty="0" smtClean="0">
                            <a:latin typeface="Cambria Math" panose="02040503050406030204" pitchFamily="18" charset="0"/>
                          </a:rPr>
                          <m:t>n</m:t>
                        </m:r>
                      </m:sub>
                    </m:sSub>
                  </m:oMath>
                </a14:m>
                <a:r>
                  <a:rPr lang="tr-TR" altLang="zh-TW" dirty="0" smtClean="0"/>
                  <a:t>}</a:t>
                </a:r>
                <a:r>
                  <a:rPr lang="en-US" altLang="zh-TW" dirty="0" smtClean="0"/>
                  <a:t> be a nonempty set of vectors in a vector space</a:t>
                </a:r>
                <a:r>
                  <a:rPr lang="en-US" altLang="zh-TW" i="1" dirty="0" smtClean="0"/>
                  <a:t> V</a:t>
                </a:r>
                <a:r>
                  <a:rPr lang="en-US" altLang="zh-TW" dirty="0" smtClean="0"/>
                  <a:t>.</a:t>
                </a:r>
              </a:p>
              <a:p>
                <a:pPr marL="858837" lvl="1" indent="-514350" eaLnBrk="1" hangingPunct="1">
                  <a:buFont typeface="+mj-lt"/>
                  <a:buAutoNum type="romanLcPeriod"/>
                </a:pPr>
                <a:r>
                  <a:rPr lang="en-US" altLang="zh-TW" sz="2400" dirty="0" smtClean="0"/>
                  <a:t>If </a:t>
                </a:r>
                <a:r>
                  <a:rPr lang="en-US" altLang="zh-TW" sz="2400" i="1" dirty="0" smtClean="0"/>
                  <a:t>S</a:t>
                </a:r>
                <a:r>
                  <a:rPr lang="en-US" altLang="zh-TW" sz="2400" dirty="0" smtClean="0"/>
                  <a:t> is a linearly independent set, and</a:t>
                </a:r>
                <a:r>
                  <a:rPr lang="tr-TR" altLang="zh-TW" sz="2400" dirty="0" smtClean="0"/>
                  <a:t> </a:t>
                </a:r>
                <a:r>
                  <a:rPr lang="en-US" altLang="zh-TW" sz="2400" dirty="0" smtClean="0"/>
                  <a:t>if </a:t>
                </a:r>
                <a:r>
                  <a:rPr lang="en-US" altLang="zh-TW" sz="2400" b="1" dirty="0" smtClean="0"/>
                  <a:t>v</a:t>
                </a:r>
                <a:r>
                  <a:rPr lang="en-US" altLang="zh-TW" sz="2400" dirty="0" smtClean="0"/>
                  <a:t> is a vector in </a:t>
                </a:r>
                <a:r>
                  <a:rPr lang="en-US" altLang="zh-TW" sz="2400" i="1" dirty="0" smtClean="0"/>
                  <a:t>V</a:t>
                </a:r>
                <a:r>
                  <a:rPr lang="en-US" altLang="zh-TW" sz="2400" dirty="0" smtClean="0"/>
                  <a:t> that is outside of span(</a:t>
                </a:r>
                <a:r>
                  <a:rPr lang="en-US" altLang="zh-TW" sz="2400" i="1" dirty="0" smtClean="0"/>
                  <a:t>S</a:t>
                </a:r>
                <a:r>
                  <a:rPr lang="en-US" altLang="zh-TW" sz="2400" dirty="0" smtClean="0"/>
                  <a:t>), then the set </a:t>
                </a:r>
                <a:r>
                  <a:rPr lang="en-US" altLang="zh-TW" sz="2400" i="1" dirty="0" smtClean="0"/>
                  <a:t>S </a:t>
                </a:r>
                <a:r>
                  <a:rPr lang="en-US" altLang="zh-TW" sz="2400" dirty="0" smtClean="0">
                    <a:sym typeface="Symbol" panose="05050102010706020507" pitchFamily="18" charset="2"/>
                  </a:rPr>
                  <a:t> </a:t>
                </a:r>
                <a:r>
                  <a:rPr lang="en-US" altLang="zh-TW" sz="2400" dirty="0" smtClean="0"/>
                  <a:t>{</a:t>
                </a:r>
                <a:r>
                  <a:rPr lang="en-US" altLang="zh-TW" sz="2400" b="1" dirty="0" smtClean="0"/>
                  <a:t>v</a:t>
                </a:r>
                <a:r>
                  <a:rPr lang="en-US" altLang="zh-TW" sz="2400" dirty="0" smtClean="0"/>
                  <a:t>} that results by inserting </a:t>
                </a:r>
                <a:r>
                  <a:rPr lang="en-US" altLang="zh-TW" sz="2400" b="1" dirty="0" smtClean="0"/>
                  <a:t>v</a:t>
                </a:r>
                <a:r>
                  <a:rPr lang="en-US" altLang="zh-TW" sz="2400" dirty="0" smtClean="0"/>
                  <a:t> into </a:t>
                </a:r>
                <a:r>
                  <a:rPr lang="en-US" altLang="zh-TW" sz="2400" i="1" dirty="0" smtClean="0"/>
                  <a:t>S</a:t>
                </a:r>
                <a:r>
                  <a:rPr lang="en-US" altLang="zh-TW" sz="2400" dirty="0" smtClean="0"/>
                  <a:t> is still linearly independent.</a:t>
                </a:r>
                <a:endParaRPr lang="tr-TR" altLang="zh-TW" sz="2400" dirty="0" smtClean="0"/>
              </a:p>
              <a:p>
                <a:pPr lvl="2" eaLnBrk="1" hangingPunct="1"/>
                <a:r>
                  <a:rPr lang="tr-TR" altLang="zh-TW" sz="2400" dirty="0" smtClean="0"/>
                  <a:t>Since </a:t>
                </a:r>
                <a14:m>
                  <m:oMath xmlns:m="http://schemas.openxmlformats.org/officeDocument/2006/math">
                    <m:r>
                      <a:rPr lang="tr-TR" altLang="zh-TW" sz="2400" b="0" i="1" smtClean="0">
                        <a:latin typeface="Cambria Math" panose="02040503050406030204" pitchFamily="18" charset="0"/>
                      </a:rPr>
                      <m:t>𝑣</m:t>
                    </m:r>
                    <m:r>
                      <a:rPr lang="tr-TR" altLang="zh-TW" sz="2400" b="0" i="1" smtClean="0">
                        <a:latin typeface="Cambria Math" panose="02040503050406030204" pitchFamily="18" charset="0"/>
                        <a:ea typeface="Cambria Math" panose="02040503050406030204" pitchFamily="18" charset="0"/>
                      </a:rPr>
                      <m:t>∉</m:t>
                    </m:r>
                    <m:r>
                      <a:rPr lang="tr-TR" altLang="zh-TW" sz="2400" b="0" i="1" smtClean="0">
                        <a:latin typeface="Cambria Math" panose="02040503050406030204" pitchFamily="18" charset="0"/>
                        <a:ea typeface="Cambria Math" panose="02040503050406030204" pitchFamily="18" charset="0"/>
                      </a:rPr>
                      <m:t>𝑠𝑝𝑎𝑛</m:t>
                    </m:r>
                    <m:r>
                      <a:rPr lang="tr-TR" altLang="zh-TW" sz="2400" b="0" i="1" smtClean="0">
                        <a:latin typeface="Cambria Math" panose="02040503050406030204" pitchFamily="18" charset="0"/>
                        <a:ea typeface="Cambria Math" panose="02040503050406030204" pitchFamily="18" charset="0"/>
                      </a:rPr>
                      <m:t>(</m:t>
                    </m:r>
                    <m:r>
                      <a:rPr lang="tr-TR" altLang="zh-TW" sz="2400" b="0" i="1" smtClean="0">
                        <a:latin typeface="Cambria Math" panose="02040503050406030204" pitchFamily="18" charset="0"/>
                        <a:ea typeface="Cambria Math" panose="02040503050406030204" pitchFamily="18" charset="0"/>
                      </a:rPr>
                      <m:t>𝑆</m:t>
                    </m:r>
                    <m:r>
                      <a:rPr lang="tr-TR" altLang="zh-TW" sz="2400" b="0" i="1" smtClean="0">
                        <a:latin typeface="Cambria Math" panose="02040503050406030204" pitchFamily="18" charset="0"/>
                        <a:ea typeface="Cambria Math" panose="02040503050406030204" pitchFamily="18" charset="0"/>
                      </a:rPr>
                      <m:t>)</m:t>
                    </m:r>
                  </m:oMath>
                </a14:m>
                <a:r>
                  <a:rPr lang="tr-TR" altLang="zh-TW" sz="2400" dirty="0" smtClean="0"/>
                  <a:t>  </a:t>
                </a:r>
                <a14:m>
                  <m:oMath xmlns:m="http://schemas.openxmlformats.org/officeDocument/2006/math">
                    <m:nary>
                      <m:naryPr>
                        <m:chr m:val="∑"/>
                        <m:limLoc m:val="subSup"/>
                        <m:ctrlPr>
                          <a:rPr lang="tr-TR" altLang="zh-TW" sz="2400" i="1" dirty="0" smtClean="0">
                            <a:latin typeface="Cambria Math" panose="02040503050406030204" pitchFamily="18" charset="0"/>
                          </a:rPr>
                        </m:ctrlPr>
                      </m:naryPr>
                      <m:sub>
                        <m:r>
                          <m:rPr>
                            <m:sty m:val="p"/>
                            <m:brk m:alnAt="25"/>
                          </m:rPr>
                          <a:rPr lang="tr-TR" altLang="zh-TW" sz="2400" b="0" i="0" dirty="0" smtClean="0">
                            <a:latin typeface="Cambria Math" panose="02040503050406030204" pitchFamily="18" charset="0"/>
                          </a:rPr>
                          <m:t>i</m:t>
                        </m:r>
                        <m:r>
                          <a:rPr lang="tr-TR" altLang="zh-TW" sz="2400" b="0" i="0" dirty="0" smtClean="0">
                            <a:latin typeface="Cambria Math" panose="02040503050406030204" pitchFamily="18" charset="0"/>
                          </a:rPr>
                          <m:t>=1</m:t>
                        </m:r>
                      </m:sub>
                      <m:sup>
                        <m:r>
                          <m:rPr>
                            <m:sty m:val="p"/>
                          </m:rPr>
                          <a:rPr lang="tr-TR" altLang="zh-TW" sz="2400" b="0" i="0" dirty="0" smtClean="0">
                            <a:latin typeface="Cambria Math" panose="02040503050406030204" pitchFamily="18" charset="0"/>
                          </a:rPr>
                          <m:t>n</m:t>
                        </m:r>
                      </m:sup>
                      <m:e>
                        <m:sSub>
                          <m:sSubPr>
                            <m:ctrlPr>
                              <a:rPr lang="tr-TR" altLang="zh-TW" sz="2400" i="1" dirty="0" smtClean="0">
                                <a:latin typeface="Cambria Math" panose="02040503050406030204" pitchFamily="18" charset="0"/>
                              </a:rPr>
                            </m:ctrlPr>
                          </m:sSubPr>
                          <m:e>
                            <m:sSub>
                              <m:sSubPr>
                                <m:ctrlPr>
                                  <a:rPr lang="tr-TR" altLang="zh-TW" sz="2400" i="1" dirty="0" smtClean="0">
                                    <a:latin typeface="Cambria Math" panose="02040503050406030204" pitchFamily="18" charset="0"/>
                                  </a:rPr>
                                </m:ctrlPr>
                              </m:sSubPr>
                              <m:e>
                                <m:r>
                                  <m:rPr>
                                    <m:sty m:val="p"/>
                                  </m:rPr>
                                  <a:rPr lang="tr-TR" altLang="zh-TW" sz="2400" b="0" i="0" dirty="0" smtClean="0">
                                    <a:latin typeface="Cambria Math" panose="02040503050406030204" pitchFamily="18" charset="0"/>
                                  </a:rPr>
                                  <m:t>k</m:t>
                                </m:r>
                              </m:e>
                              <m:sub>
                                <m:r>
                                  <m:rPr>
                                    <m:sty m:val="p"/>
                                  </m:rPr>
                                  <a:rPr lang="tr-TR" altLang="zh-TW" sz="2400" b="0" i="0" dirty="0" smtClean="0">
                                    <a:latin typeface="Cambria Math" panose="02040503050406030204" pitchFamily="18" charset="0"/>
                                  </a:rPr>
                                  <m:t>i</m:t>
                                </m:r>
                              </m:sub>
                            </m:sSub>
                            <m:r>
                              <a:rPr lang="tr-TR" altLang="zh-TW" sz="2400" b="1" i="0" dirty="0" smtClean="0">
                                <a:latin typeface="Cambria Math" panose="02040503050406030204" pitchFamily="18" charset="0"/>
                              </a:rPr>
                              <m:t>𝐯</m:t>
                            </m:r>
                          </m:e>
                          <m:sub>
                            <m:r>
                              <m:rPr>
                                <m:sty m:val="p"/>
                              </m:rPr>
                              <a:rPr lang="tr-TR" altLang="zh-TW" sz="2400" b="0" i="0" dirty="0" smtClean="0">
                                <a:latin typeface="Cambria Math" panose="02040503050406030204" pitchFamily="18" charset="0"/>
                              </a:rPr>
                              <m:t>i</m:t>
                            </m:r>
                          </m:sub>
                        </m:sSub>
                      </m:e>
                    </m:nary>
                    <m:r>
                      <a:rPr lang="tr-TR" altLang="zh-TW" sz="2400" b="0" i="0" dirty="0" smtClean="0">
                        <a:latin typeface="Cambria Math" panose="02040503050406030204" pitchFamily="18" charset="0"/>
                      </a:rPr>
                      <m:t>+</m:t>
                    </m:r>
                    <m:sSub>
                      <m:sSubPr>
                        <m:ctrlPr>
                          <a:rPr lang="tr-TR" altLang="zh-TW" sz="2400" i="1" dirty="0">
                            <a:latin typeface="Cambria Math" panose="02040503050406030204" pitchFamily="18" charset="0"/>
                          </a:rPr>
                        </m:ctrlPr>
                      </m:sSubPr>
                      <m:e>
                        <m:r>
                          <m:rPr>
                            <m:sty m:val="p"/>
                          </m:rPr>
                          <a:rPr lang="tr-TR" altLang="zh-TW" sz="2400" i="0" dirty="0">
                            <a:latin typeface="Cambria Math" panose="02040503050406030204" pitchFamily="18" charset="0"/>
                          </a:rPr>
                          <m:t>k</m:t>
                        </m:r>
                      </m:e>
                      <m:sub>
                        <m:r>
                          <m:rPr>
                            <m:sty m:val="p"/>
                          </m:rPr>
                          <a:rPr lang="tr-TR" altLang="zh-TW" sz="2400" i="0" dirty="0">
                            <a:latin typeface="Cambria Math" panose="02040503050406030204" pitchFamily="18" charset="0"/>
                          </a:rPr>
                          <m:t>n</m:t>
                        </m:r>
                        <m:r>
                          <a:rPr lang="tr-TR" altLang="zh-TW" sz="2400" i="0" dirty="0">
                            <a:latin typeface="Cambria Math" panose="02040503050406030204" pitchFamily="18" charset="0"/>
                          </a:rPr>
                          <m:t>+1</m:t>
                        </m:r>
                      </m:sub>
                    </m:sSub>
                    <m:r>
                      <a:rPr lang="tr-TR" altLang="zh-TW" sz="2400" b="1" i="0" dirty="0" smtClean="0">
                        <a:latin typeface="Cambria Math" panose="02040503050406030204" pitchFamily="18" charset="0"/>
                      </a:rPr>
                      <m:t>𝐯</m:t>
                    </m:r>
                    <m:r>
                      <a:rPr lang="tr-TR" altLang="zh-TW" sz="2400" b="1" i="0" dirty="0" smtClean="0">
                        <a:latin typeface="Cambria Math" panose="02040503050406030204" pitchFamily="18" charset="0"/>
                      </a:rPr>
                      <m:t>=</m:t>
                    </m:r>
                    <m:r>
                      <a:rPr lang="tr-TR" altLang="zh-TW" sz="2400" b="1" i="0" dirty="0" smtClean="0">
                        <a:latin typeface="Cambria Math" panose="02040503050406030204" pitchFamily="18" charset="0"/>
                      </a:rPr>
                      <m:t>𝟎</m:t>
                    </m:r>
                    <m:r>
                      <a:rPr lang="tr-TR" altLang="zh-TW" sz="2400" b="1" i="0" dirty="0" smtClean="0">
                        <a:latin typeface="Cambria Math" panose="02040503050406030204" pitchFamily="18" charset="0"/>
                      </a:rPr>
                      <m:t> </m:t>
                    </m:r>
                  </m:oMath>
                </a14:m>
                <a:r>
                  <a:rPr lang="tr-TR" altLang="zh-TW" sz="2400" dirty="0" smtClean="0"/>
                  <a:t>is </a:t>
                </a:r>
                <a:r>
                  <a:rPr lang="tr-TR" altLang="zh-TW" sz="2400" dirty="0" err="1" smtClean="0"/>
                  <a:t>true</a:t>
                </a:r>
                <a:r>
                  <a:rPr lang="tr-TR" altLang="zh-TW" sz="2400" dirty="0" smtClean="0"/>
                  <a:t> </a:t>
                </a:r>
                <a:r>
                  <a:rPr lang="tr-TR" altLang="zh-TW" sz="2400" dirty="0" err="1" smtClean="0"/>
                  <a:t>for</a:t>
                </a:r>
                <a:r>
                  <a:rPr lang="tr-TR" altLang="zh-TW" sz="2400" dirty="0" smtClean="0"/>
                  <a:t> </a:t>
                </a:r>
                <a14:m>
                  <m:oMath xmlns:m="http://schemas.openxmlformats.org/officeDocument/2006/math">
                    <m:sSub>
                      <m:sSubPr>
                        <m:ctrlPr>
                          <a:rPr lang="tr-TR" altLang="zh-TW" sz="2400" i="1" dirty="0">
                            <a:latin typeface="Cambria Math" panose="02040503050406030204" pitchFamily="18" charset="0"/>
                          </a:rPr>
                        </m:ctrlPr>
                      </m:sSubPr>
                      <m:e>
                        <m:r>
                          <a:rPr lang="tr-TR" altLang="zh-TW" sz="2400" i="1" dirty="0">
                            <a:latin typeface="Cambria Math" panose="02040503050406030204" pitchFamily="18" charset="0"/>
                          </a:rPr>
                          <m:t>𝑘</m:t>
                        </m:r>
                      </m:e>
                      <m:sub>
                        <m:r>
                          <a:rPr lang="tr-TR" altLang="zh-TW" sz="2400" i="1" dirty="0">
                            <a:latin typeface="Cambria Math" panose="02040503050406030204" pitchFamily="18" charset="0"/>
                          </a:rPr>
                          <m:t>𝑖</m:t>
                        </m:r>
                      </m:sub>
                    </m:sSub>
                    <m:r>
                      <a:rPr lang="tr-TR" altLang="zh-TW" sz="2400" b="0" i="1" dirty="0" smtClean="0">
                        <a:latin typeface="Cambria Math" panose="02040503050406030204" pitchFamily="18" charset="0"/>
                      </a:rPr>
                      <m:t>=0, </m:t>
                    </m:r>
                    <m:r>
                      <a:rPr lang="tr-TR" altLang="zh-TW" sz="2400" b="0" i="1" dirty="0" smtClean="0">
                        <a:latin typeface="Cambria Math" panose="02040503050406030204" pitchFamily="18" charset="0"/>
                      </a:rPr>
                      <m:t>𝑖</m:t>
                    </m:r>
                    <m:r>
                      <a:rPr lang="tr-TR" altLang="zh-TW" sz="2400" b="0" i="1" dirty="0" smtClean="0">
                        <a:latin typeface="Cambria Math" panose="02040503050406030204" pitchFamily="18" charset="0"/>
                      </a:rPr>
                      <m:t>=1,…,</m:t>
                    </m:r>
                    <m:r>
                      <a:rPr lang="tr-TR" altLang="zh-TW" sz="2400" b="0" i="1" dirty="0" smtClean="0">
                        <a:latin typeface="Cambria Math" panose="02040503050406030204" pitchFamily="18" charset="0"/>
                      </a:rPr>
                      <m:t>𝑛</m:t>
                    </m:r>
                    <m:r>
                      <a:rPr lang="tr-TR" altLang="zh-TW" sz="2400" b="0" i="1" dirty="0" smtClean="0">
                        <a:latin typeface="Cambria Math" panose="02040503050406030204" pitchFamily="18" charset="0"/>
                      </a:rPr>
                      <m:t>+1</m:t>
                    </m:r>
                  </m:oMath>
                </a14:m>
                <a:r>
                  <a:rPr lang="tr-TR" altLang="zh-TW" sz="2400" dirty="0" smtClean="0"/>
                  <a:t>. </a:t>
                </a:r>
              </a:p>
              <a:p>
                <a:pPr lvl="3" eaLnBrk="1" hangingPunct="1"/>
                <a14:m>
                  <m:oMath xmlns:m="http://schemas.openxmlformats.org/officeDocument/2006/math">
                    <m:sSub>
                      <m:sSubPr>
                        <m:ctrlPr>
                          <a:rPr lang="tr-TR" altLang="zh-TW" sz="2400" i="1" dirty="0">
                            <a:latin typeface="Cambria Math" panose="02040503050406030204" pitchFamily="18" charset="0"/>
                          </a:rPr>
                        </m:ctrlPr>
                      </m:sSubPr>
                      <m:e>
                        <m:r>
                          <a:rPr lang="tr-TR" altLang="zh-TW" sz="2400" i="1" dirty="0">
                            <a:latin typeface="Cambria Math" panose="02040503050406030204" pitchFamily="18" charset="0"/>
                          </a:rPr>
                          <m:t>𝑘</m:t>
                        </m:r>
                      </m:e>
                      <m:sub>
                        <m:r>
                          <a:rPr lang="tr-TR" altLang="zh-TW" sz="2400" i="1" dirty="0">
                            <a:latin typeface="Cambria Math" panose="02040503050406030204" pitchFamily="18" charset="0"/>
                          </a:rPr>
                          <m:t>𝑛</m:t>
                        </m:r>
                        <m:r>
                          <a:rPr lang="tr-TR" altLang="zh-TW" sz="2400" i="1" dirty="0">
                            <a:latin typeface="Cambria Math" panose="02040503050406030204" pitchFamily="18" charset="0"/>
                          </a:rPr>
                          <m:t>+1</m:t>
                        </m:r>
                      </m:sub>
                    </m:sSub>
                    <m:r>
                      <a:rPr lang="tr-TR" altLang="zh-TW" sz="2400" b="0" i="1" dirty="0" smtClean="0">
                        <a:latin typeface="Cambria Math" panose="02040503050406030204" pitchFamily="18" charset="0"/>
                      </a:rPr>
                      <m:t>=0</m:t>
                    </m:r>
                  </m:oMath>
                </a14:m>
                <a:r>
                  <a:rPr lang="tr-TR" altLang="zh-TW" sz="2400" dirty="0" smtClean="0"/>
                  <a:t> since </a:t>
                </a:r>
                <a14:m>
                  <m:oMath xmlns:m="http://schemas.openxmlformats.org/officeDocument/2006/math">
                    <m:r>
                      <a:rPr lang="tr-TR" altLang="zh-TW" sz="2400" b="1" i="0" dirty="0">
                        <a:latin typeface="Cambria Math" panose="02040503050406030204" pitchFamily="18" charset="0"/>
                      </a:rPr>
                      <m:t>𝐯</m:t>
                    </m:r>
                  </m:oMath>
                </a14:m>
                <a:r>
                  <a:rPr lang="tr-TR" altLang="zh-TW" sz="2400" dirty="0" smtClean="0"/>
                  <a:t> is not a </a:t>
                </a:r>
                <a:r>
                  <a:rPr lang="tr-TR" altLang="zh-TW" sz="2400" dirty="0" err="1" smtClean="0"/>
                  <a:t>lin</a:t>
                </a:r>
                <a:r>
                  <a:rPr lang="tr-TR" altLang="zh-TW" sz="2400" dirty="0" smtClean="0"/>
                  <a:t>. </a:t>
                </a:r>
                <a:r>
                  <a:rPr lang="tr-TR" altLang="zh-TW" sz="2400" dirty="0" err="1" smtClean="0"/>
                  <a:t>combination</a:t>
                </a:r>
                <a:r>
                  <a:rPr lang="tr-TR" altLang="zh-TW" sz="2400" dirty="0" smtClean="0"/>
                  <a:t> of </a:t>
                </a:r>
                <a14:m>
                  <m:oMath xmlns:m="http://schemas.openxmlformats.org/officeDocument/2006/math">
                    <m:sSub>
                      <m:sSubPr>
                        <m:ctrlPr>
                          <a:rPr lang="tr-TR" altLang="zh-TW" sz="2400" i="1" dirty="0">
                            <a:latin typeface="Cambria Math" panose="02040503050406030204" pitchFamily="18" charset="0"/>
                          </a:rPr>
                        </m:ctrlPr>
                      </m:sSubPr>
                      <m:e>
                        <m:r>
                          <a:rPr lang="tr-TR" altLang="zh-TW" sz="2400" b="1" i="0" dirty="0">
                            <a:latin typeface="Cambria Math" panose="02040503050406030204" pitchFamily="18" charset="0"/>
                          </a:rPr>
                          <m:t>𝐯</m:t>
                        </m:r>
                      </m:e>
                      <m:sub>
                        <m:r>
                          <m:rPr>
                            <m:sty m:val="p"/>
                          </m:rPr>
                          <a:rPr lang="tr-TR" altLang="zh-TW" sz="2400" i="0" dirty="0">
                            <a:latin typeface="Cambria Math" panose="02040503050406030204" pitchFamily="18" charset="0"/>
                          </a:rPr>
                          <m:t>i</m:t>
                        </m:r>
                      </m:sub>
                    </m:sSub>
                  </m:oMath>
                </a14:m>
                <a:r>
                  <a:rPr lang="tr-TR" altLang="zh-TW" sz="2400" dirty="0" smtClean="0"/>
                  <a:t>,</a:t>
                </a:r>
              </a:p>
              <a:p>
                <a:pPr lvl="3" eaLnBrk="1" hangingPunct="1"/>
                <a:r>
                  <a:rPr lang="tr-TR" altLang="zh-TW" sz="2400" dirty="0" smtClean="0"/>
                  <a:t> </a:t>
                </a:r>
                <a14:m>
                  <m:oMath xmlns:m="http://schemas.openxmlformats.org/officeDocument/2006/math">
                    <m:sSub>
                      <m:sSubPr>
                        <m:ctrlPr>
                          <a:rPr lang="tr-TR" altLang="zh-TW" sz="2400" i="1" dirty="0">
                            <a:latin typeface="Cambria Math" panose="02040503050406030204" pitchFamily="18" charset="0"/>
                          </a:rPr>
                        </m:ctrlPr>
                      </m:sSubPr>
                      <m:e>
                        <m:r>
                          <a:rPr lang="tr-TR" altLang="zh-TW" sz="2400" i="1" dirty="0">
                            <a:latin typeface="Cambria Math" panose="02040503050406030204" pitchFamily="18" charset="0"/>
                          </a:rPr>
                          <m:t>𝑘</m:t>
                        </m:r>
                      </m:e>
                      <m:sub>
                        <m:r>
                          <a:rPr lang="tr-TR" altLang="zh-TW" sz="2400" i="1" dirty="0">
                            <a:latin typeface="Cambria Math" panose="02040503050406030204" pitchFamily="18" charset="0"/>
                          </a:rPr>
                          <m:t>𝑖</m:t>
                        </m:r>
                      </m:sub>
                    </m:sSub>
                    <m:r>
                      <a:rPr lang="tr-TR" altLang="zh-TW" sz="2400" i="1" dirty="0">
                        <a:latin typeface="Cambria Math" panose="02040503050406030204" pitchFamily="18" charset="0"/>
                      </a:rPr>
                      <m:t>=0, </m:t>
                    </m:r>
                    <m:r>
                      <a:rPr lang="tr-TR" altLang="zh-TW" sz="2400" i="1" dirty="0">
                        <a:latin typeface="Cambria Math" panose="02040503050406030204" pitchFamily="18" charset="0"/>
                      </a:rPr>
                      <m:t>𝑖</m:t>
                    </m:r>
                    <m:r>
                      <a:rPr lang="tr-TR" altLang="zh-TW" sz="2400" i="1" dirty="0">
                        <a:latin typeface="Cambria Math" panose="02040503050406030204" pitchFamily="18" charset="0"/>
                      </a:rPr>
                      <m:t>=1,…,</m:t>
                    </m:r>
                    <m:r>
                      <a:rPr lang="tr-TR" altLang="zh-TW" sz="2400" i="1" dirty="0">
                        <a:latin typeface="Cambria Math" panose="02040503050406030204" pitchFamily="18" charset="0"/>
                      </a:rPr>
                      <m:t>𝑛</m:t>
                    </m:r>
                  </m:oMath>
                </a14:m>
                <a:r>
                  <a:rPr lang="tr-TR" altLang="zh-TW" sz="2400" dirty="0" smtClean="0"/>
                  <a:t> </a:t>
                </a:r>
                <a:r>
                  <a:rPr lang="tr-TR" altLang="zh-TW" sz="2400" dirty="0" err="1" smtClean="0"/>
                  <a:t>due</a:t>
                </a:r>
                <a:r>
                  <a:rPr lang="tr-TR" altLang="zh-TW" sz="2400" dirty="0" smtClean="0"/>
                  <a:t> </a:t>
                </a:r>
                <a:r>
                  <a:rPr lang="tr-TR" altLang="zh-TW" sz="2400" dirty="0" err="1" smtClean="0"/>
                  <a:t>to</a:t>
                </a:r>
                <a:r>
                  <a:rPr lang="tr-TR" altLang="zh-TW" sz="2400" dirty="0" smtClean="0"/>
                  <a:t> S </a:t>
                </a:r>
                <a:r>
                  <a:rPr lang="tr-TR" altLang="zh-TW" sz="2400" dirty="0" err="1" smtClean="0"/>
                  <a:t>lin</a:t>
                </a:r>
                <a:r>
                  <a:rPr lang="tr-TR" altLang="zh-TW" sz="2400" dirty="0" smtClean="0"/>
                  <a:t>. </a:t>
                </a:r>
                <a:r>
                  <a:rPr lang="tr-TR" altLang="zh-TW" sz="2400" dirty="0" err="1"/>
                  <a:t>i</a:t>
                </a:r>
                <a:r>
                  <a:rPr lang="tr-TR" altLang="zh-TW" sz="2400" dirty="0" err="1" smtClean="0"/>
                  <a:t>ndep</a:t>
                </a:r>
                <a:r>
                  <a:rPr lang="tr-TR" altLang="zh-TW" sz="2400" dirty="0" smtClean="0"/>
                  <a:t>.</a:t>
                </a:r>
                <a:endParaRPr lang="en-US" altLang="zh-TW" sz="2400" dirty="0" smtClean="0"/>
              </a:p>
              <a:p>
                <a:pPr eaLnBrk="1" hangingPunct="1"/>
                <a:endParaRPr lang="en-US" altLang="zh-TW" sz="2200" dirty="0" smtClean="0"/>
              </a:p>
            </p:txBody>
          </p:sp>
        </mc:Choice>
        <mc:Fallback xmlns="">
          <p:sp>
            <p:nvSpPr>
              <p:cNvPr id="136198" name="Rectangle 3"/>
              <p:cNvSpPr>
                <a:spLocks noGrp="1" noRot="1" noChangeAspect="1" noMove="1" noResize="1" noEditPoints="1" noAdjustHandles="1" noChangeArrowheads="1" noChangeShapeType="1" noTextEdit="1"/>
              </p:cNvSpPr>
              <p:nvPr>
                <p:ph type="body" idx="1"/>
              </p:nvPr>
            </p:nvSpPr>
            <p:spPr>
              <a:xfrm>
                <a:off x="457200" y="1371600"/>
                <a:ext cx="8458200" cy="4495800"/>
              </a:xfrm>
              <a:blipFill>
                <a:blip r:embed="rId3"/>
                <a:stretch>
                  <a:fillRect l="-288" t="-813" r="-1657"/>
                </a:stretch>
              </a:blipFill>
            </p:spPr>
            <p:txBody>
              <a:bodyPr/>
              <a:lstStyle/>
              <a:p>
                <a:r>
                  <a:rPr lang="tr-TR">
                    <a:noFill/>
                  </a:rPr>
                  <a:t> </a:t>
                </a:r>
              </a:p>
            </p:txBody>
          </p:sp>
        </mc:Fallback>
      </mc:AlternateContent>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858837" lvl="1" indent="-514350" eaLnBrk="1" hangingPunct="1">
                  <a:buFont typeface="+mj-lt"/>
                  <a:buAutoNum type="romanLcPeriod" startAt="2"/>
                </a:pPr>
                <a:r>
                  <a:rPr lang="en-US" altLang="zh-TW" sz="2400" dirty="0" smtClean="0"/>
                  <a:t>If </a:t>
                </a:r>
                <a:r>
                  <a:rPr lang="en-US" altLang="zh-TW" sz="2400" b="1" dirty="0"/>
                  <a:t>v</a:t>
                </a:r>
                <a:r>
                  <a:rPr lang="en-US" altLang="zh-TW" sz="2400" dirty="0"/>
                  <a:t> is a vector in </a:t>
                </a:r>
                <a:r>
                  <a:rPr lang="en-US" altLang="zh-TW" sz="2400" i="1" dirty="0"/>
                  <a:t>S</a:t>
                </a:r>
                <a:r>
                  <a:rPr lang="en-US" altLang="zh-TW" sz="2400" dirty="0"/>
                  <a:t> that is expressible as a linear combination of other vectors in </a:t>
                </a:r>
                <a:r>
                  <a:rPr lang="en-US" altLang="zh-TW" sz="2400" i="1" dirty="0"/>
                  <a:t>S</a:t>
                </a:r>
                <a:r>
                  <a:rPr lang="en-US" altLang="zh-TW" sz="2400" dirty="0"/>
                  <a:t>, and if </a:t>
                </a:r>
                <a:r>
                  <a:rPr lang="en-US" altLang="zh-TW" sz="2400" i="1" dirty="0"/>
                  <a:t>S </a:t>
                </a:r>
                <a:r>
                  <a:rPr lang="en-US" altLang="zh-TW" sz="2400" dirty="0"/>
                  <a:t>– {</a:t>
                </a:r>
                <a:r>
                  <a:rPr lang="en-US" altLang="zh-TW" sz="2400" b="1" dirty="0"/>
                  <a:t>v</a:t>
                </a:r>
                <a:r>
                  <a:rPr lang="en-US" altLang="zh-TW" sz="2400" dirty="0"/>
                  <a:t>} denotes the set obtained by removing </a:t>
                </a:r>
                <a:r>
                  <a:rPr lang="en-US" altLang="zh-TW" sz="2400" b="1" dirty="0"/>
                  <a:t>v</a:t>
                </a:r>
                <a:r>
                  <a:rPr lang="en-US" altLang="zh-TW" sz="2400" dirty="0"/>
                  <a:t> from S, </a:t>
                </a:r>
                <a:r>
                  <a:rPr lang="en-US" altLang="zh-TW" sz="2400" dirty="0" smtClean="0"/>
                  <a:t>then </a:t>
                </a:r>
                <a:r>
                  <a:rPr lang="en-US" altLang="zh-TW" sz="2400" dirty="0"/>
                  <a:t>S and S – {</a:t>
                </a:r>
                <a:r>
                  <a:rPr lang="en-US" altLang="zh-TW" sz="2400" b="1" dirty="0"/>
                  <a:t>v</a:t>
                </a:r>
                <a:r>
                  <a:rPr lang="en-US" altLang="zh-TW" sz="2400" dirty="0"/>
                  <a:t>} span the same space; that is, </a:t>
                </a:r>
                <a:endParaRPr lang="tr-TR" altLang="zh-TW" sz="2400" dirty="0" smtClean="0"/>
              </a:p>
              <a:p>
                <a:pPr marL="696912" lvl="2" indent="0" eaLnBrk="1" hangingPunct="1">
                  <a:buNone/>
                </a:pPr>
                <a:r>
                  <a:rPr lang="tr-TR" altLang="zh-TW" sz="2200" dirty="0"/>
                  <a:t>	</a:t>
                </a:r>
                <a:r>
                  <a:rPr lang="tr-TR" altLang="zh-TW" sz="2200" dirty="0" smtClean="0"/>
                  <a:t>	</a:t>
                </a:r>
                <a:r>
                  <a:rPr lang="en-US" altLang="zh-TW" sz="2200" dirty="0" smtClean="0"/>
                  <a:t>span(S</a:t>
                </a:r>
                <a:r>
                  <a:rPr lang="en-US" altLang="zh-TW" sz="2200" dirty="0"/>
                  <a:t>) = span(S – {</a:t>
                </a:r>
                <a:r>
                  <a:rPr lang="en-US" altLang="zh-TW" sz="2200" b="1" dirty="0"/>
                  <a:t>v</a:t>
                </a:r>
                <a:r>
                  <a:rPr lang="en-US" altLang="zh-TW" sz="2200" dirty="0" smtClean="0"/>
                  <a:t>})</a:t>
                </a:r>
                <a:endParaRPr lang="tr-TR" altLang="zh-TW" sz="2200" dirty="0" smtClean="0"/>
              </a:p>
              <a:p>
                <a:pPr marL="696912" lvl="2" indent="0" eaLnBrk="1" hangingPunct="1">
                  <a:buNone/>
                </a:pPr>
                <a:r>
                  <a:rPr lang="tr-TR" altLang="zh-TW" sz="2200" dirty="0" err="1" smtClean="0"/>
                  <a:t>Suppose</a:t>
                </a:r>
                <a:r>
                  <a:rPr lang="tr-TR" altLang="zh-TW" sz="2200" dirty="0" smtClean="0"/>
                  <a:t> </a:t>
                </a:r>
                <a14:m>
                  <m:oMath xmlns:m="http://schemas.openxmlformats.org/officeDocument/2006/math">
                    <m:r>
                      <a:rPr lang="tr-TR" altLang="zh-TW" sz="2200" b="0" i="1" smtClean="0">
                        <a:latin typeface="Cambria Math" panose="02040503050406030204" pitchFamily="18" charset="0"/>
                      </a:rPr>
                      <m:t>𝑆</m:t>
                    </m:r>
                    <m:r>
                      <a:rPr lang="tr-TR" altLang="zh-TW" sz="2200" b="0" i="1" smtClean="0">
                        <a:latin typeface="Cambria Math" panose="02040503050406030204" pitchFamily="18" charset="0"/>
                      </a:rPr>
                      <m:t>=</m:t>
                    </m:r>
                    <m:d>
                      <m:dPr>
                        <m:begChr m:val="{"/>
                        <m:endChr m:val="}"/>
                        <m:ctrlPr>
                          <a:rPr lang="tr-TR" altLang="zh-TW" sz="2200" b="0" i="1" smtClean="0">
                            <a:latin typeface="Cambria Math" panose="02040503050406030204" pitchFamily="18" charset="0"/>
                          </a:rPr>
                        </m:ctrlPr>
                      </m:dPr>
                      <m:e>
                        <m:sSub>
                          <m:sSubPr>
                            <m:ctrlPr>
                              <a:rPr lang="tr-TR" altLang="zh-TW" sz="2200" b="0" i="1" smtClean="0">
                                <a:latin typeface="Cambria Math" panose="02040503050406030204" pitchFamily="18" charset="0"/>
                              </a:rPr>
                            </m:ctrlPr>
                          </m:sSubPr>
                          <m:e>
                            <m:r>
                              <a:rPr lang="tr-TR" altLang="zh-TW" sz="2200" b="1" i="0" smtClean="0">
                                <a:latin typeface="Cambria Math" panose="02040503050406030204" pitchFamily="18" charset="0"/>
                              </a:rPr>
                              <m:t>𝐯</m:t>
                            </m:r>
                          </m:e>
                          <m:sub>
                            <m:r>
                              <a:rPr lang="tr-TR" altLang="zh-TW" sz="2200" b="0" i="0" smtClean="0">
                                <a:latin typeface="Cambria Math" panose="02040503050406030204" pitchFamily="18" charset="0"/>
                              </a:rPr>
                              <m:t>1</m:t>
                            </m:r>
                          </m:sub>
                        </m:sSub>
                        <m:r>
                          <a:rPr lang="tr-TR" altLang="zh-TW" sz="2200" b="0" i="0" smtClean="0">
                            <a:latin typeface="Cambria Math" panose="02040503050406030204" pitchFamily="18" charset="0"/>
                          </a:rPr>
                          <m:t>,…,</m:t>
                        </m:r>
                        <m:sSub>
                          <m:sSubPr>
                            <m:ctrlPr>
                              <a:rPr lang="tr-TR" altLang="zh-TW" sz="2200" i="1">
                                <a:latin typeface="Cambria Math" panose="02040503050406030204" pitchFamily="18" charset="0"/>
                              </a:rPr>
                            </m:ctrlPr>
                          </m:sSubPr>
                          <m:e>
                            <m:r>
                              <a:rPr lang="tr-TR" altLang="zh-TW" sz="2200" b="1" i="0">
                                <a:latin typeface="Cambria Math" panose="02040503050406030204" pitchFamily="18" charset="0"/>
                              </a:rPr>
                              <m:t>𝐯</m:t>
                            </m:r>
                          </m:e>
                          <m:sub>
                            <m:r>
                              <m:rPr>
                                <m:sty m:val="p"/>
                              </m:rPr>
                              <a:rPr lang="tr-TR" altLang="zh-TW" sz="2200" b="0" i="0" smtClean="0">
                                <a:latin typeface="Cambria Math" panose="02040503050406030204" pitchFamily="18" charset="0"/>
                              </a:rPr>
                              <m:t>r</m:t>
                            </m:r>
                          </m:sub>
                        </m:sSub>
                      </m:e>
                    </m:d>
                  </m:oMath>
                </a14:m>
                <a:r>
                  <a:rPr lang="tr-TR" altLang="zh-TW" sz="2200" dirty="0" smtClean="0"/>
                  <a:t> </a:t>
                </a:r>
                <a:r>
                  <a:rPr lang="tr-TR" altLang="zh-TW" sz="2200" dirty="0" err="1" smtClean="0"/>
                  <a:t>and</a:t>
                </a:r>
                <a:r>
                  <a:rPr lang="tr-TR" altLang="zh-TW" sz="2200" dirty="0" smtClean="0"/>
                  <a:t> </a:t>
                </a:r>
                <a:r>
                  <a:rPr lang="tr-TR" altLang="zh-TW" sz="2200" dirty="0" err="1" smtClean="0"/>
                  <a:t>that</a:t>
                </a:r>
                <a:r>
                  <a:rPr lang="tr-TR" altLang="zh-TW" sz="2200" dirty="0" smtClean="0"/>
                  <a:t> </a:t>
                </a:r>
                <a14:m>
                  <m:oMath xmlns:m="http://schemas.openxmlformats.org/officeDocument/2006/math">
                    <m:sSub>
                      <m:sSubPr>
                        <m:ctrlPr>
                          <a:rPr lang="tr-TR" altLang="zh-TW" sz="2200" i="1">
                            <a:latin typeface="Cambria Math" panose="02040503050406030204" pitchFamily="18" charset="0"/>
                          </a:rPr>
                        </m:ctrlPr>
                      </m:sSubPr>
                      <m:e>
                        <m:r>
                          <a:rPr lang="tr-TR" altLang="zh-TW" sz="2200" b="1" i="0">
                            <a:latin typeface="Cambria Math" panose="02040503050406030204" pitchFamily="18" charset="0"/>
                          </a:rPr>
                          <m:t>𝐯</m:t>
                        </m:r>
                      </m:e>
                      <m:sub>
                        <m:r>
                          <m:rPr>
                            <m:sty m:val="p"/>
                          </m:rPr>
                          <a:rPr lang="tr-TR" altLang="zh-TW" sz="2200" i="0">
                            <a:latin typeface="Cambria Math" panose="02040503050406030204" pitchFamily="18" charset="0"/>
                          </a:rPr>
                          <m:t>r</m:t>
                        </m:r>
                      </m:sub>
                    </m:sSub>
                    <m:r>
                      <a:rPr lang="tr-TR" altLang="zh-TW" sz="2200" b="0" i="0" smtClean="0">
                        <a:latin typeface="Cambria Math" panose="02040503050406030204" pitchFamily="18" charset="0"/>
                      </a:rPr>
                      <m:t>=</m:t>
                    </m:r>
                    <m:nary>
                      <m:naryPr>
                        <m:chr m:val="∑"/>
                        <m:ctrlPr>
                          <a:rPr lang="tr-TR" altLang="zh-TW" sz="2200" b="0" i="1" smtClean="0">
                            <a:latin typeface="Cambria Math" panose="02040503050406030204" pitchFamily="18" charset="0"/>
                          </a:rPr>
                        </m:ctrlPr>
                      </m:naryPr>
                      <m:sub>
                        <m:r>
                          <m:rPr>
                            <m:sty m:val="p"/>
                            <m:brk m:alnAt="23"/>
                          </m:rPr>
                          <a:rPr lang="tr-TR" altLang="zh-TW" sz="2200" b="0" i="0" smtClean="0">
                            <a:latin typeface="Cambria Math" panose="02040503050406030204" pitchFamily="18" charset="0"/>
                          </a:rPr>
                          <m:t>i</m:t>
                        </m:r>
                        <m:r>
                          <a:rPr lang="tr-TR" altLang="zh-TW" sz="2200" b="0" i="0" smtClean="0">
                            <a:latin typeface="Cambria Math" panose="02040503050406030204" pitchFamily="18" charset="0"/>
                          </a:rPr>
                          <m:t>=1</m:t>
                        </m:r>
                      </m:sub>
                      <m:sup>
                        <m:r>
                          <m:rPr>
                            <m:sty m:val="p"/>
                          </m:rPr>
                          <a:rPr lang="tr-TR" altLang="zh-TW" sz="2200" b="0" i="0" smtClean="0">
                            <a:latin typeface="Cambria Math" panose="02040503050406030204" pitchFamily="18" charset="0"/>
                          </a:rPr>
                          <m:t>r</m:t>
                        </m:r>
                        <m:r>
                          <a:rPr lang="tr-TR" altLang="zh-TW" sz="2200" b="0" i="0" smtClean="0">
                            <a:latin typeface="Cambria Math" panose="02040503050406030204" pitchFamily="18" charset="0"/>
                          </a:rPr>
                          <m:t>−1</m:t>
                        </m:r>
                      </m:sup>
                      <m:e>
                        <m:sSub>
                          <m:sSubPr>
                            <m:ctrlPr>
                              <a:rPr lang="tr-TR" altLang="zh-TW" sz="2200" b="0" i="1" smtClean="0">
                                <a:latin typeface="Cambria Math" panose="02040503050406030204" pitchFamily="18" charset="0"/>
                              </a:rPr>
                            </m:ctrlPr>
                          </m:sSubPr>
                          <m:e>
                            <m:r>
                              <m:rPr>
                                <m:sty m:val="p"/>
                              </m:rPr>
                              <a:rPr lang="tr-TR" altLang="zh-TW" sz="2200" b="0" i="0" smtClean="0">
                                <a:latin typeface="Cambria Math" panose="02040503050406030204" pitchFamily="18" charset="0"/>
                              </a:rPr>
                              <m:t>c</m:t>
                            </m:r>
                          </m:e>
                          <m:sub>
                            <m:r>
                              <m:rPr>
                                <m:sty m:val="p"/>
                              </m:rPr>
                              <a:rPr lang="tr-TR" altLang="zh-TW" sz="2200" b="0" i="0" smtClean="0">
                                <a:latin typeface="Cambria Math" panose="02040503050406030204" pitchFamily="18" charset="0"/>
                              </a:rPr>
                              <m:t>i</m:t>
                            </m:r>
                          </m:sub>
                        </m:sSub>
                        <m:sSub>
                          <m:sSubPr>
                            <m:ctrlPr>
                              <a:rPr lang="tr-TR" altLang="zh-TW" sz="2200" b="0" i="1" smtClean="0">
                                <a:latin typeface="Cambria Math" panose="02040503050406030204" pitchFamily="18" charset="0"/>
                              </a:rPr>
                            </m:ctrlPr>
                          </m:sSubPr>
                          <m:e>
                            <m:r>
                              <a:rPr lang="tr-TR" altLang="zh-TW" sz="2200" b="1" i="0" smtClean="0">
                                <a:latin typeface="Cambria Math" panose="02040503050406030204" pitchFamily="18" charset="0"/>
                              </a:rPr>
                              <m:t>𝐯</m:t>
                            </m:r>
                          </m:e>
                          <m:sub>
                            <m:r>
                              <m:rPr>
                                <m:sty m:val="p"/>
                              </m:rPr>
                              <a:rPr lang="tr-TR" altLang="zh-TW" sz="2200" b="0" i="0" smtClean="0">
                                <a:latin typeface="Cambria Math" panose="02040503050406030204" pitchFamily="18" charset="0"/>
                              </a:rPr>
                              <m:t>i</m:t>
                            </m:r>
                          </m:sub>
                        </m:sSub>
                      </m:e>
                    </m:nary>
                  </m:oMath>
                </a14:m>
                <a:r>
                  <a:rPr lang="tr-TR" altLang="zh-TW" sz="2200" dirty="0" smtClean="0"/>
                  <a:t> </a:t>
                </a:r>
              </a:p>
              <a:p>
                <a:pPr marL="696912" lvl="2" indent="0" eaLnBrk="1" hangingPunct="1">
                  <a:buNone/>
                </a:pPr>
                <a:r>
                  <a:rPr lang="tr-TR" altLang="zh-TW" sz="2200" dirty="0" smtClean="0"/>
                  <a:t>If </a:t>
                </a:r>
                <a14:m>
                  <m:oMath xmlns:m="http://schemas.openxmlformats.org/officeDocument/2006/math">
                    <m:r>
                      <a:rPr lang="tr-TR" altLang="zh-TW" sz="2200" b="1" i="0" smtClean="0">
                        <a:latin typeface="Cambria Math" panose="02040503050406030204" pitchFamily="18" charset="0"/>
                      </a:rPr>
                      <m:t>𝐰</m:t>
                    </m:r>
                    <m:r>
                      <a:rPr lang="tr-TR" altLang="zh-TW" sz="2200" b="0" i="0" smtClean="0">
                        <a:latin typeface="Cambria Math" panose="02040503050406030204" pitchFamily="18" charset="0"/>
                        <a:ea typeface="Cambria Math" panose="02040503050406030204" pitchFamily="18" charset="0"/>
                      </a:rPr>
                      <m:t>∈</m:t>
                    </m:r>
                    <m:r>
                      <m:rPr>
                        <m:sty m:val="p"/>
                      </m:rPr>
                      <a:rPr lang="tr-TR" altLang="zh-TW" sz="2200" b="0" i="0" smtClean="0">
                        <a:latin typeface="Cambria Math" panose="02040503050406030204" pitchFamily="18" charset="0"/>
                        <a:ea typeface="Cambria Math" panose="02040503050406030204" pitchFamily="18" charset="0"/>
                      </a:rPr>
                      <m:t>span</m:t>
                    </m:r>
                    <m:d>
                      <m:dPr>
                        <m:ctrlPr>
                          <a:rPr lang="tr-TR" altLang="zh-TW" sz="2200" b="0" i="1" smtClean="0">
                            <a:latin typeface="Cambria Math" panose="02040503050406030204" pitchFamily="18" charset="0"/>
                            <a:ea typeface="Cambria Math" panose="02040503050406030204" pitchFamily="18" charset="0"/>
                          </a:rPr>
                        </m:ctrlPr>
                      </m:dPr>
                      <m:e>
                        <m:r>
                          <m:rPr>
                            <m:sty m:val="p"/>
                          </m:rPr>
                          <a:rPr lang="tr-TR" altLang="zh-TW" sz="2200" b="0" i="0" smtClean="0">
                            <a:latin typeface="Cambria Math" panose="02040503050406030204" pitchFamily="18" charset="0"/>
                            <a:ea typeface="Cambria Math" panose="02040503050406030204" pitchFamily="18" charset="0"/>
                          </a:rPr>
                          <m:t>S</m:t>
                        </m:r>
                      </m:e>
                    </m:d>
                  </m:oMath>
                </a14:m>
                <a:r>
                  <a:rPr lang="tr-TR" altLang="zh-TW" sz="2200" b="0" dirty="0" smtClean="0">
                    <a:ea typeface="Cambria Math" panose="02040503050406030204" pitchFamily="18" charset="0"/>
                  </a:rPr>
                  <a:t>, </a:t>
                </a:r>
                <a:r>
                  <a:rPr lang="tr-TR" altLang="zh-TW" sz="2200" b="0" dirty="0" err="1" smtClean="0">
                    <a:ea typeface="Cambria Math" panose="02040503050406030204" pitchFamily="18" charset="0"/>
                  </a:rPr>
                  <a:t>then</a:t>
                </a:r>
                <a:r>
                  <a:rPr lang="tr-TR" altLang="zh-TW" sz="2200" b="0" dirty="0" smtClean="0">
                    <a:ea typeface="Cambria Math" panose="02040503050406030204" pitchFamily="18" charset="0"/>
                  </a:rPr>
                  <a:t> </a:t>
                </a:r>
                <a14:m>
                  <m:oMath xmlns:m="http://schemas.openxmlformats.org/officeDocument/2006/math">
                    <m:r>
                      <a:rPr lang="tr-TR" altLang="zh-TW" sz="2200" b="1" i="0">
                        <a:latin typeface="Cambria Math" panose="02040503050406030204" pitchFamily="18" charset="0"/>
                      </a:rPr>
                      <m:t>𝐰</m:t>
                    </m:r>
                    <m:r>
                      <a:rPr lang="tr-TR" altLang="zh-TW" sz="2200" b="1" i="0" smtClean="0">
                        <a:latin typeface="Cambria Math" panose="02040503050406030204" pitchFamily="18" charset="0"/>
                      </a:rPr>
                      <m:t>=</m:t>
                    </m:r>
                    <m:nary>
                      <m:naryPr>
                        <m:chr m:val="∑"/>
                        <m:ctrlPr>
                          <a:rPr lang="tr-TR" altLang="zh-TW" sz="2200" i="1">
                            <a:latin typeface="Cambria Math" panose="02040503050406030204" pitchFamily="18" charset="0"/>
                          </a:rPr>
                        </m:ctrlPr>
                      </m:naryPr>
                      <m:sub>
                        <m:r>
                          <m:rPr>
                            <m:sty m:val="p"/>
                            <m:brk m:alnAt="23"/>
                          </m:rPr>
                          <a:rPr lang="tr-TR" altLang="zh-TW" sz="2200" i="0">
                            <a:latin typeface="Cambria Math" panose="02040503050406030204" pitchFamily="18" charset="0"/>
                          </a:rPr>
                          <m:t>i</m:t>
                        </m:r>
                        <m:r>
                          <a:rPr lang="tr-TR" altLang="zh-TW" sz="2200" i="0">
                            <a:latin typeface="Cambria Math" panose="02040503050406030204" pitchFamily="18" charset="0"/>
                          </a:rPr>
                          <m:t>=1</m:t>
                        </m:r>
                      </m:sub>
                      <m:sup>
                        <m:r>
                          <m:rPr>
                            <m:sty m:val="p"/>
                          </m:rPr>
                          <a:rPr lang="tr-TR" altLang="zh-TW" sz="2200" i="0">
                            <a:latin typeface="Cambria Math" panose="02040503050406030204" pitchFamily="18" charset="0"/>
                          </a:rPr>
                          <m:t>r</m:t>
                        </m:r>
                      </m:sup>
                      <m:e>
                        <m:sSub>
                          <m:sSubPr>
                            <m:ctrlPr>
                              <a:rPr lang="tr-TR" altLang="zh-TW" sz="2200" i="1">
                                <a:latin typeface="Cambria Math" panose="02040503050406030204" pitchFamily="18" charset="0"/>
                              </a:rPr>
                            </m:ctrlPr>
                          </m:sSubPr>
                          <m:e>
                            <m:r>
                              <m:rPr>
                                <m:sty m:val="p"/>
                              </m:rPr>
                              <a:rPr lang="tr-TR" altLang="zh-TW" sz="2200" b="0" i="0" smtClean="0">
                                <a:latin typeface="Cambria Math" panose="02040503050406030204" pitchFamily="18" charset="0"/>
                              </a:rPr>
                              <m:t>k</m:t>
                            </m:r>
                          </m:e>
                          <m:sub>
                            <m:r>
                              <m:rPr>
                                <m:sty m:val="p"/>
                              </m:rPr>
                              <a:rPr lang="tr-TR" altLang="zh-TW" sz="2200" i="0">
                                <a:latin typeface="Cambria Math" panose="02040503050406030204" pitchFamily="18" charset="0"/>
                              </a:rPr>
                              <m:t>i</m:t>
                            </m:r>
                          </m:sub>
                        </m:sSub>
                        <m:sSub>
                          <m:sSubPr>
                            <m:ctrlPr>
                              <a:rPr lang="tr-TR" altLang="zh-TW" sz="2200" i="1">
                                <a:latin typeface="Cambria Math" panose="02040503050406030204" pitchFamily="18" charset="0"/>
                              </a:rPr>
                            </m:ctrlPr>
                          </m:sSubPr>
                          <m:e>
                            <m:r>
                              <a:rPr lang="tr-TR" altLang="zh-TW" sz="2200" b="1" i="0">
                                <a:latin typeface="Cambria Math" panose="02040503050406030204" pitchFamily="18" charset="0"/>
                              </a:rPr>
                              <m:t>𝐯</m:t>
                            </m:r>
                          </m:e>
                          <m:sub>
                            <m:r>
                              <m:rPr>
                                <m:sty m:val="p"/>
                              </m:rPr>
                              <a:rPr lang="tr-TR" altLang="zh-TW" sz="2200" i="0">
                                <a:latin typeface="Cambria Math" panose="02040503050406030204" pitchFamily="18" charset="0"/>
                              </a:rPr>
                              <m:t>i</m:t>
                            </m:r>
                          </m:sub>
                        </m:sSub>
                      </m:e>
                    </m:nary>
                    <m:r>
                      <a:rPr lang="tr-TR" altLang="zh-TW" sz="2200" b="0" i="0" smtClean="0">
                        <a:latin typeface="Cambria Math" panose="02040503050406030204" pitchFamily="18" charset="0"/>
                      </a:rPr>
                      <m:t>=</m:t>
                    </m:r>
                    <m:nary>
                      <m:naryPr>
                        <m:chr m:val="∑"/>
                        <m:ctrlPr>
                          <a:rPr lang="tr-TR" altLang="zh-TW" sz="2200" i="1">
                            <a:latin typeface="Cambria Math" panose="02040503050406030204" pitchFamily="18" charset="0"/>
                          </a:rPr>
                        </m:ctrlPr>
                      </m:naryPr>
                      <m:sub>
                        <m:r>
                          <m:rPr>
                            <m:sty m:val="p"/>
                            <m:brk m:alnAt="23"/>
                          </m:rPr>
                          <a:rPr lang="tr-TR" altLang="zh-TW" sz="2200" i="0">
                            <a:latin typeface="Cambria Math" panose="02040503050406030204" pitchFamily="18" charset="0"/>
                          </a:rPr>
                          <m:t>i</m:t>
                        </m:r>
                        <m:r>
                          <a:rPr lang="tr-TR" altLang="zh-TW" sz="2200" i="0">
                            <a:latin typeface="Cambria Math" panose="02040503050406030204" pitchFamily="18" charset="0"/>
                          </a:rPr>
                          <m:t>=1</m:t>
                        </m:r>
                      </m:sub>
                      <m:sup>
                        <m:r>
                          <m:rPr>
                            <m:sty m:val="p"/>
                          </m:rPr>
                          <a:rPr lang="tr-TR" altLang="zh-TW" sz="2200" i="0">
                            <a:latin typeface="Cambria Math" panose="02040503050406030204" pitchFamily="18" charset="0"/>
                          </a:rPr>
                          <m:t>r</m:t>
                        </m:r>
                        <m:r>
                          <a:rPr lang="tr-TR" altLang="zh-TW" sz="2200" b="0" i="0" smtClean="0">
                            <a:latin typeface="Cambria Math" panose="02040503050406030204" pitchFamily="18" charset="0"/>
                          </a:rPr>
                          <m:t>−1</m:t>
                        </m:r>
                      </m:sup>
                      <m:e>
                        <m:sSub>
                          <m:sSubPr>
                            <m:ctrlPr>
                              <a:rPr lang="tr-TR" altLang="zh-TW" sz="2200" i="1">
                                <a:latin typeface="Cambria Math" panose="02040503050406030204" pitchFamily="18" charset="0"/>
                              </a:rPr>
                            </m:ctrlPr>
                          </m:sSubPr>
                          <m:e>
                            <m:r>
                              <m:rPr>
                                <m:sty m:val="p"/>
                              </m:rPr>
                              <a:rPr lang="tr-TR" altLang="zh-TW" sz="2200" b="0" i="0" smtClean="0">
                                <a:latin typeface="Cambria Math" panose="02040503050406030204" pitchFamily="18" charset="0"/>
                              </a:rPr>
                              <m:t>k</m:t>
                            </m:r>
                          </m:e>
                          <m:sub>
                            <m:r>
                              <m:rPr>
                                <m:sty m:val="p"/>
                              </m:rPr>
                              <a:rPr lang="tr-TR" altLang="zh-TW" sz="2200" i="0">
                                <a:latin typeface="Cambria Math" panose="02040503050406030204" pitchFamily="18" charset="0"/>
                              </a:rPr>
                              <m:t>i</m:t>
                            </m:r>
                          </m:sub>
                        </m:sSub>
                        <m:sSub>
                          <m:sSubPr>
                            <m:ctrlPr>
                              <a:rPr lang="tr-TR" altLang="zh-TW" sz="2200" i="1">
                                <a:latin typeface="Cambria Math" panose="02040503050406030204" pitchFamily="18" charset="0"/>
                              </a:rPr>
                            </m:ctrlPr>
                          </m:sSubPr>
                          <m:e>
                            <m:r>
                              <a:rPr lang="tr-TR" altLang="zh-TW" sz="2200" b="1" i="0">
                                <a:latin typeface="Cambria Math" panose="02040503050406030204" pitchFamily="18" charset="0"/>
                              </a:rPr>
                              <m:t>𝐯</m:t>
                            </m:r>
                          </m:e>
                          <m:sub>
                            <m:r>
                              <m:rPr>
                                <m:sty m:val="p"/>
                              </m:rPr>
                              <a:rPr lang="tr-TR" altLang="zh-TW" sz="2200" i="0">
                                <a:latin typeface="Cambria Math" panose="02040503050406030204" pitchFamily="18" charset="0"/>
                              </a:rPr>
                              <m:t>i</m:t>
                            </m:r>
                          </m:sub>
                        </m:sSub>
                      </m:e>
                    </m:nary>
                    <m:r>
                      <a:rPr lang="tr-TR" altLang="zh-TW" sz="2200" b="0" i="0" smtClean="0">
                        <a:latin typeface="Cambria Math" panose="02040503050406030204" pitchFamily="18" charset="0"/>
                      </a:rPr>
                      <m:t>+</m:t>
                    </m:r>
                    <m:sSub>
                      <m:sSubPr>
                        <m:ctrlPr>
                          <a:rPr lang="tr-TR" altLang="zh-TW" sz="2200" i="1">
                            <a:latin typeface="Cambria Math" panose="02040503050406030204" pitchFamily="18" charset="0"/>
                          </a:rPr>
                        </m:ctrlPr>
                      </m:sSubPr>
                      <m:e>
                        <m:r>
                          <m:rPr>
                            <m:sty m:val="p"/>
                          </m:rPr>
                          <a:rPr lang="tr-TR" altLang="zh-TW" sz="2200" b="0" i="0" smtClean="0">
                            <a:latin typeface="Cambria Math" panose="02040503050406030204" pitchFamily="18" charset="0"/>
                          </a:rPr>
                          <m:t>k</m:t>
                        </m:r>
                      </m:e>
                      <m:sub>
                        <m:r>
                          <m:rPr>
                            <m:sty m:val="p"/>
                          </m:rPr>
                          <a:rPr lang="tr-TR" altLang="zh-TW" sz="2200" b="0" i="0" smtClean="0">
                            <a:latin typeface="Cambria Math" panose="02040503050406030204" pitchFamily="18" charset="0"/>
                          </a:rPr>
                          <m:t>r</m:t>
                        </m:r>
                      </m:sub>
                    </m:sSub>
                    <m:sSub>
                      <m:sSubPr>
                        <m:ctrlPr>
                          <a:rPr lang="tr-TR" altLang="zh-TW" sz="2200" i="1">
                            <a:latin typeface="Cambria Math" panose="02040503050406030204" pitchFamily="18" charset="0"/>
                          </a:rPr>
                        </m:ctrlPr>
                      </m:sSubPr>
                      <m:e>
                        <m:r>
                          <a:rPr lang="tr-TR" altLang="zh-TW" sz="2200" b="1" i="0">
                            <a:latin typeface="Cambria Math" panose="02040503050406030204" pitchFamily="18" charset="0"/>
                          </a:rPr>
                          <m:t>𝐯</m:t>
                        </m:r>
                      </m:e>
                      <m:sub>
                        <m:r>
                          <m:rPr>
                            <m:sty m:val="p"/>
                          </m:rPr>
                          <a:rPr lang="tr-TR" altLang="zh-TW" sz="2200" b="0" i="0" smtClean="0">
                            <a:latin typeface="Cambria Math" panose="02040503050406030204" pitchFamily="18" charset="0"/>
                          </a:rPr>
                          <m:t>r</m:t>
                        </m:r>
                      </m:sub>
                    </m:sSub>
                  </m:oMath>
                </a14:m>
                <a:endParaRPr lang="tr-TR" altLang="zh-TW" sz="2200" b="0" dirty="0" smtClean="0">
                  <a:ea typeface="Cambria Math" panose="02040503050406030204" pitchFamily="18" charset="0"/>
                </a:endParaRPr>
              </a:p>
              <a:p>
                <a:pPr marL="696912" lvl="2" indent="0" eaLnBrk="1" hangingPunct="1">
                  <a:buNone/>
                </a:pPr>
                <a:r>
                  <a:rPr lang="tr-TR" altLang="zh-TW" sz="2200" dirty="0">
                    <a:ea typeface="Cambria Math" panose="02040503050406030204" pitchFamily="18" charset="0"/>
                  </a:rPr>
                  <a:t>	</a:t>
                </a:r>
                <a:r>
                  <a:rPr lang="tr-TR" altLang="zh-TW" sz="2200" dirty="0" smtClean="0">
                    <a:ea typeface="Cambria Math" panose="02040503050406030204" pitchFamily="18" charset="0"/>
                  </a:rPr>
                  <a:t>				</a:t>
                </a:r>
                <a14:m>
                  <m:oMath xmlns:m="http://schemas.openxmlformats.org/officeDocument/2006/math">
                    <m:r>
                      <a:rPr lang="tr-TR" altLang="zh-TW" sz="2200" i="0">
                        <a:latin typeface="Cambria Math" panose="02040503050406030204" pitchFamily="18" charset="0"/>
                      </a:rPr>
                      <m:t>=</m:t>
                    </m:r>
                    <m:nary>
                      <m:naryPr>
                        <m:chr m:val="∑"/>
                        <m:ctrlPr>
                          <a:rPr lang="tr-TR" altLang="zh-TW" sz="2200" i="1">
                            <a:latin typeface="Cambria Math" panose="02040503050406030204" pitchFamily="18" charset="0"/>
                          </a:rPr>
                        </m:ctrlPr>
                      </m:naryPr>
                      <m:sub>
                        <m:r>
                          <m:rPr>
                            <m:sty m:val="p"/>
                            <m:brk m:alnAt="23"/>
                          </m:rPr>
                          <a:rPr lang="tr-TR" altLang="zh-TW" sz="2200" i="0">
                            <a:latin typeface="Cambria Math" panose="02040503050406030204" pitchFamily="18" charset="0"/>
                          </a:rPr>
                          <m:t>i</m:t>
                        </m:r>
                        <m:r>
                          <a:rPr lang="tr-TR" altLang="zh-TW" sz="2200" i="0">
                            <a:latin typeface="Cambria Math" panose="02040503050406030204" pitchFamily="18" charset="0"/>
                          </a:rPr>
                          <m:t>=1</m:t>
                        </m:r>
                      </m:sub>
                      <m:sup>
                        <m:r>
                          <m:rPr>
                            <m:sty m:val="p"/>
                          </m:rPr>
                          <a:rPr lang="tr-TR" altLang="zh-TW" sz="2200" i="0">
                            <a:latin typeface="Cambria Math" panose="02040503050406030204" pitchFamily="18" charset="0"/>
                          </a:rPr>
                          <m:t>r</m:t>
                        </m:r>
                        <m:r>
                          <a:rPr lang="tr-TR" altLang="zh-TW" sz="2200" i="0">
                            <a:latin typeface="Cambria Math" panose="02040503050406030204" pitchFamily="18" charset="0"/>
                          </a:rPr>
                          <m:t>−1</m:t>
                        </m:r>
                      </m:sup>
                      <m:e>
                        <m:sSub>
                          <m:sSubPr>
                            <m:ctrlPr>
                              <a:rPr lang="tr-TR" altLang="zh-TW" sz="2200" i="1">
                                <a:latin typeface="Cambria Math" panose="02040503050406030204" pitchFamily="18" charset="0"/>
                              </a:rPr>
                            </m:ctrlPr>
                          </m:sSubPr>
                          <m:e>
                            <m:r>
                              <m:rPr>
                                <m:sty m:val="p"/>
                              </m:rPr>
                              <a:rPr lang="tr-TR" altLang="zh-TW" sz="2200" b="0" i="0" smtClean="0">
                                <a:latin typeface="Cambria Math" panose="02040503050406030204" pitchFamily="18" charset="0"/>
                              </a:rPr>
                              <m:t>k</m:t>
                            </m:r>
                          </m:e>
                          <m:sub>
                            <m:r>
                              <m:rPr>
                                <m:sty m:val="p"/>
                              </m:rPr>
                              <a:rPr lang="tr-TR" altLang="zh-TW" sz="2200" i="0">
                                <a:latin typeface="Cambria Math" panose="02040503050406030204" pitchFamily="18" charset="0"/>
                              </a:rPr>
                              <m:t>i</m:t>
                            </m:r>
                          </m:sub>
                        </m:sSub>
                        <m:sSub>
                          <m:sSubPr>
                            <m:ctrlPr>
                              <a:rPr lang="tr-TR" altLang="zh-TW" sz="2200" i="1">
                                <a:latin typeface="Cambria Math" panose="02040503050406030204" pitchFamily="18" charset="0"/>
                              </a:rPr>
                            </m:ctrlPr>
                          </m:sSubPr>
                          <m:e>
                            <m:r>
                              <a:rPr lang="tr-TR" altLang="zh-TW" sz="2200" b="1" i="0">
                                <a:latin typeface="Cambria Math" panose="02040503050406030204" pitchFamily="18" charset="0"/>
                              </a:rPr>
                              <m:t>𝐯</m:t>
                            </m:r>
                          </m:e>
                          <m:sub>
                            <m:r>
                              <m:rPr>
                                <m:sty m:val="p"/>
                              </m:rPr>
                              <a:rPr lang="tr-TR" altLang="zh-TW" sz="2200" i="0">
                                <a:latin typeface="Cambria Math" panose="02040503050406030204" pitchFamily="18" charset="0"/>
                              </a:rPr>
                              <m:t>i</m:t>
                            </m:r>
                          </m:sub>
                        </m:sSub>
                      </m:e>
                    </m:nary>
                    <m:r>
                      <a:rPr lang="tr-TR" altLang="zh-TW" sz="2200" i="0">
                        <a:latin typeface="Cambria Math" panose="02040503050406030204" pitchFamily="18" charset="0"/>
                      </a:rPr>
                      <m:t>+</m:t>
                    </m:r>
                    <m:sSub>
                      <m:sSubPr>
                        <m:ctrlPr>
                          <a:rPr lang="tr-TR" altLang="zh-TW" sz="2200" i="1">
                            <a:latin typeface="Cambria Math" panose="02040503050406030204" pitchFamily="18" charset="0"/>
                          </a:rPr>
                        </m:ctrlPr>
                      </m:sSubPr>
                      <m:e>
                        <m:r>
                          <m:rPr>
                            <m:sty m:val="p"/>
                          </m:rPr>
                          <a:rPr lang="tr-TR" altLang="zh-TW" sz="2200" b="0" i="0" smtClean="0">
                            <a:latin typeface="Cambria Math" panose="02040503050406030204" pitchFamily="18" charset="0"/>
                          </a:rPr>
                          <m:t>k</m:t>
                        </m:r>
                      </m:e>
                      <m:sub>
                        <m:r>
                          <m:rPr>
                            <m:sty m:val="p"/>
                          </m:rPr>
                          <a:rPr lang="tr-TR" altLang="zh-TW" sz="2200" i="0">
                            <a:latin typeface="Cambria Math" panose="02040503050406030204" pitchFamily="18" charset="0"/>
                          </a:rPr>
                          <m:t>r</m:t>
                        </m:r>
                      </m:sub>
                    </m:sSub>
                    <m:nary>
                      <m:naryPr>
                        <m:chr m:val="∑"/>
                        <m:ctrlPr>
                          <a:rPr lang="tr-TR" altLang="zh-TW" sz="2200" i="1">
                            <a:latin typeface="Cambria Math" panose="02040503050406030204" pitchFamily="18" charset="0"/>
                          </a:rPr>
                        </m:ctrlPr>
                      </m:naryPr>
                      <m:sub>
                        <m:r>
                          <m:rPr>
                            <m:sty m:val="p"/>
                            <m:brk m:alnAt="23"/>
                          </m:rPr>
                          <a:rPr lang="tr-TR" altLang="zh-TW" sz="2200" i="0">
                            <a:latin typeface="Cambria Math" panose="02040503050406030204" pitchFamily="18" charset="0"/>
                          </a:rPr>
                          <m:t>i</m:t>
                        </m:r>
                        <m:r>
                          <a:rPr lang="tr-TR" altLang="zh-TW" sz="2200" i="0">
                            <a:latin typeface="Cambria Math" panose="02040503050406030204" pitchFamily="18" charset="0"/>
                          </a:rPr>
                          <m:t>=1</m:t>
                        </m:r>
                      </m:sub>
                      <m:sup>
                        <m:r>
                          <m:rPr>
                            <m:sty m:val="p"/>
                          </m:rPr>
                          <a:rPr lang="tr-TR" altLang="zh-TW" sz="2200" i="0">
                            <a:latin typeface="Cambria Math" panose="02040503050406030204" pitchFamily="18" charset="0"/>
                          </a:rPr>
                          <m:t>r</m:t>
                        </m:r>
                        <m:r>
                          <a:rPr lang="tr-TR" altLang="zh-TW" sz="2200" i="0">
                            <a:latin typeface="Cambria Math" panose="02040503050406030204" pitchFamily="18" charset="0"/>
                          </a:rPr>
                          <m:t>−1</m:t>
                        </m:r>
                      </m:sup>
                      <m:e>
                        <m:sSub>
                          <m:sSubPr>
                            <m:ctrlPr>
                              <a:rPr lang="tr-TR" altLang="zh-TW" sz="2200" i="1">
                                <a:latin typeface="Cambria Math" panose="02040503050406030204" pitchFamily="18" charset="0"/>
                              </a:rPr>
                            </m:ctrlPr>
                          </m:sSubPr>
                          <m:e>
                            <m:r>
                              <m:rPr>
                                <m:sty m:val="p"/>
                              </m:rPr>
                              <a:rPr lang="tr-TR" altLang="zh-TW" sz="2200" i="0">
                                <a:latin typeface="Cambria Math" panose="02040503050406030204" pitchFamily="18" charset="0"/>
                              </a:rPr>
                              <m:t>c</m:t>
                            </m:r>
                          </m:e>
                          <m:sub>
                            <m:r>
                              <m:rPr>
                                <m:sty m:val="p"/>
                              </m:rPr>
                              <a:rPr lang="tr-TR" altLang="zh-TW" sz="2200" i="0">
                                <a:latin typeface="Cambria Math" panose="02040503050406030204" pitchFamily="18" charset="0"/>
                              </a:rPr>
                              <m:t>i</m:t>
                            </m:r>
                          </m:sub>
                        </m:sSub>
                        <m:sSub>
                          <m:sSubPr>
                            <m:ctrlPr>
                              <a:rPr lang="tr-TR" altLang="zh-TW" sz="2200" i="1">
                                <a:latin typeface="Cambria Math" panose="02040503050406030204" pitchFamily="18" charset="0"/>
                              </a:rPr>
                            </m:ctrlPr>
                          </m:sSubPr>
                          <m:e>
                            <m:r>
                              <a:rPr lang="tr-TR" altLang="zh-TW" sz="2200" b="1" i="0">
                                <a:latin typeface="Cambria Math" panose="02040503050406030204" pitchFamily="18" charset="0"/>
                              </a:rPr>
                              <m:t>𝐯</m:t>
                            </m:r>
                          </m:e>
                          <m:sub>
                            <m:r>
                              <m:rPr>
                                <m:sty m:val="p"/>
                              </m:rPr>
                              <a:rPr lang="tr-TR" altLang="zh-TW" sz="2200" i="0">
                                <a:latin typeface="Cambria Math" panose="02040503050406030204" pitchFamily="18" charset="0"/>
                              </a:rPr>
                              <m:t>i</m:t>
                            </m:r>
                          </m:sub>
                        </m:sSub>
                      </m:e>
                    </m:nary>
                  </m:oMath>
                </a14:m>
                <a:endParaRPr lang="tr-TR" altLang="zh-TW" sz="2200" b="0" dirty="0" smtClean="0">
                  <a:ea typeface="Cambria Math" panose="02040503050406030204" pitchFamily="18" charset="0"/>
                </a:endParaRPr>
              </a:p>
              <a:p>
                <a:pPr marL="696912" lvl="2" indent="0" eaLnBrk="1" hangingPunct="1">
                  <a:buNone/>
                </a:pPr>
                <a:r>
                  <a:rPr lang="tr-TR" altLang="zh-TW" sz="2200" dirty="0">
                    <a:ea typeface="Cambria Math" panose="02040503050406030204" pitchFamily="18" charset="0"/>
                  </a:rPr>
                  <a:t>	</a:t>
                </a:r>
                <a:r>
                  <a:rPr lang="tr-TR" altLang="zh-TW" sz="2200" dirty="0" smtClean="0">
                    <a:ea typeface="Cambria Math" panose="02040503050406030204" pitchFamily="18" charset="0"/>
                  </a:rPr>
                  <a:t>				</a:t>
                </a:r>
                <a14:m>
                  <m:oMath xmlns:m="http://schemas.openxmlformats.org/officeDocument/2006/math">
                    <m:r>
                      <a:rPr lang="tr-TR" altLang="zh-TW" sz="2200" b="0" i="0" smtClean="0">
                        <a:latin typeface="Cambria Math" panose="02040503050406030204" pitchFamily="18" charset="0"/>
                      </a:rPr>
                      <m:t>=</m:t>
                    </m:r>
                    <m:nary>
                      <m:naryPr>
                        <m:chr m:val="∑"/>
                        <m:ctrlPr>
                          <a:rPr lang="tr-TR" altLang="zh-TW" sz="2200" i="1">
                            <a:latin typeface="Cambria Math" panose="02040503050406030204" pitchFamily="18" charset="0"/>
                          </a:rPr>
                        </m:ctrlPr>
                      </m:naryPr>
                      <m:sub>
                        <m:r>
                          <m:rPr>
                            <m:sty m:val="p"/>
                            <m:brk m:alnAt="23"/>
                          </m:rPr>
                          <a:rPr lang="tr-TR" altLang="zh-TW" sz="2200" i="0">
                            <a:latin typeface="Cambria Math" panose="02040503050406030204" pitchFamily="18" charset="0"/>
                          </a:rPr>
                          <m:t>i</m:t>
                        </m:r>
                        <m:r>
                          <a:rPr lang="tr-TR" altLang="zh-TW" sz="2200" i="0">
                            <a:latin typeface="Cambria Math" panose="02040503050406030204" pitchFamily="18" charset="0"/>
                          </a:rPr>
                          <m:t>=1</m:t>
                        </m:r>
                      </m:sub>
                      <m:sup>
                        <m:r>
                          <m:rPr>
                            <m:sty m:val="p"/>
                          </m:rPr>
                          <a:rPr lang="tr-TR" altLang="zh-TW" sz="2200" i="0">
                            <a:latin typeface="Cambria Math" panose="02040503050406030204" pitchFamily="18" charset="0"/>
                          </a:rPr>
                          <m:t>r</m:t>
                        </m:r>
                        <m:r>
                          <a:rPr lang="tr-TR" altLang="zh-TW" sz="2200" i="0">
                            <a:latin typeface="Cambria Math" panose="02040503050406030204" pitchFamily="18" charset="0"/>
                          </a:rPr>
                          <m:t>−1</m:t>
                        </m:r>
                      </m:sup>
                      <m:e>
                        <m:r>
                          <a:rPr lang="tr-TR" altLang="zh-TW" sz="2200" b="0" i="0" smtClean="0">
                            <a:latin typeface="Cambria Math" panose="02040503050406030204" pitchFamily="18" charset="0"/>
                          </a:rPr>
                          <m:t>(</m:t>
                        </m:r>
                        <m:sSub>
                          <m:sSubPr>
                            <m:ctrlPr>
                              <a:rPr lang="tr-TR" altLang="zh-TW" sz="2200" i="1">
                                <a:latin typeface="Cambria Math" panose="02040503050406030204" pitchFamily="18" charset="0"/>
                              </a:rPr>
                            </m:ctrlPr>
                          </m:sSubPr>
                          <m:e>
                            <m:r>
                              <m:rPr>
                                <m:sty m:val="p"/>
                              </m:rPr>
                              <a:rPr lang="tr-TR" altLang="zh-TW" sz="2200" b="0" i="0" smtClean="0">
                                <a:latin typeface="Cambria Math" panose="02040503050406030204" pitchFamily="18" charset="0"/>
                              </a:rPr>
                              <m:t>k</m:t>
                            </m:r>
                          </m:e>
                          <m:sub>
                            <m:r>
                              <m:rPr>
                                <m:sty m:val="p"/>
                              </m:rPr>
                              <a:rPr lang="tr-TR" altLang="zh-TW" sz="2200" i="0">
                                <a:latin typeface="Cambria Math" panose="02040503050406030204" pitchFamily="18" charset="0"/>
                              </a:rPr>
                              <m:t>i</m:t>
                            </m:r>
                          </m:sub>
                        </m:sSub>
                        <m:r>
                          <a:rPr lang="tr-TR" altLang="zh-TW" sz="2200" i="0">
                            <a:latin typeface="Cambria Math" panose="02040503050406030204" pitchFamily="18" charset="0"/>
                          </a:rPr>
                          <m:t>+</m:t>
                        </m:r>
                        <m:sSub>
                          <m:sSubPr>
                            <m:ctrlPr>
                              <a:rPr lang="tr-TR" altLang="zh-TW" sz="2200" i="1">
                                <a:latin typeface="Cambria Math" panose="02040503050406030204" pitchFamily="18" charset="0"/>
                              </a:rPr>
                            </m:ctrlPr>
                          </m:sSubPr>
                          <m:e>
                            <m:r>
                              <m:rPr>
                                <m:sty m:val="p"/>
                              </m:rPr>
                              <a:rPr lang="tr-TR" altLang="zh-TW" sz="2200" i="0">
                                <a:latin typeface="Cambria Math" panose="02040503050406030204" pitchFamily="18" charset="0"/>
                              </a:rPr>
                              <m:t>k</m:t>
                            </m:r>
                          </m:e>
                          <m:sub>
                            <m:r>
                              <m:rPr>
                                <m:sty m:val="p"/>
                              </m:rPr>
                              <a:rPr lang="tr-TR" altLang="zh-TW" sz="2200" i="0">
                                <a:latin typeface="Cambria Math" panose="02040503050406030204" pitchFamily="18" charset="0"/>
                              </a:rPr>
                              <m:t>r</m:t>
                            </m:r>
                          </m:sub>
                        </m:sSub>
                        <m:sSub>
                          <m:sSubPr>
                            <m:ctrlPr>
                              <a:rPr lang="tr-TR" altLang="zh-TW" sz="2200" i="1">
                                <a:latin typeface="Cambria Math" panose="02040503050406030204" pitchFamily="18" charset="0"/>
                              </a:rPr>
                            </m:ctrlPr>
                          </m:sSubPr>
                          <m:e>
                            <m:r>
                              <m:rPr>
                                <m:sty m:val="p"/>
                              </m:rPr>
                              <a:rPr lang="tr-TR" altLang="zh-TW" sz="2200" i="0">
                                <a:latin typeface="Cambria Math" panose="02040503050406030204" pitchFamily="18" charset="0"/>
                              </a:rPr>
                              <m:t>c</m:t>
                            </m:r>
                          </m:e>
                          <m:sub>
                            <m:r>
                              <m:rPr>
                                <m:sty m:val="p"/>
                              </m:rPr>
                              <a:rPr lang="tr-TR" altLang="zh-TW" sz="2200" i="0">
                                <a:latin typeface="Cambria Math" panose="02040503050406030204" pitchFamily="18" charset="0"/>
                              </a:rPr>
                              <m:t>i</m:t>
                            </m:r>
                          </m:sub>
                        </m:sSub>
                        <m:r>
                          <a:rPr lang="tr-TR" altLang="zh-TW" sz="2200" b="0" i="0" smtClean="0">
                            <a:latin typeface="Cambria Math" panose="02040503050406030204" pitchFamily="18" charset="0"/>
                          </a:rPr>
                          <m:t>)</m:t>
                        </m:r>
                        <m:sSub>
                          <m:sSubPr>
                            <m:ctrlPr>
                              <a:rPr lang="tr-TR" altLang="zh-TW" sz="2200" i="1">
                                <a:latin typeface="Cambria Math" panose="02040503050406030204" pitchFamily="18" charset="0"/>
                              </a:rPr>
                            </m:ctrlPr>
                          </m:sSubPr>
                          <m:e>
                            <m:r>
                              <a:rPr lang="tr-TR" altLang="zh-TW" sz="2200" b="1" i="0">
                                <a:latin typeface="Cambria Math" panose="02040503050406030204" pitchFamily="18" charset="0"/>
                              </a:rPr>
                              <m:t>𝐯</m:t>
                            </m:r>
                          </m:e>
                          <m:sub>
                            <m:r>
                              <m:rPr>
                                <m:sty m:val="p"/>
                              </m:rPr>
                              <a:rPr lang="tr-TR" altLang="zh-TW" sz="2200" i="0">
                                <a:latin typeface="Cambria Math" panose="02040503050406030204" pitchFamily="18" charset="0"/>
                              </a:rPr>
                              <m:t>i</m:t>
                            </m:r>
                          </m:sub>
                        </m:sSub>
                      </m:e>
                    </m:nary>
                  </m:oMath>
                </a14:m>
                <a:endParaRPr lang="tr-TR" altLang="zh-TW" sz="2200" b="0" dirty="0" smtClean="0">
                  <a:ea typeface="Cambria Math" panose="02040503050406030204" pitchFamily="18" charset="0"/>
                </a:endParaRPr>
              </a:p>
              <a:p>
                <a:pPr marL="696912" lvl="2" indent="0" eaLnBrk="1" hangingPunct="1">
                  <a:buNone/>
                </a:pPr>
                <a:r>
                  <a:rPr lang="tr-TR" altLang="zh-TW" sz="2200" dirty="0">
                    <a:ea typeface="Cambria Math" panose="02040503050406030204" pitchFamily="18" charset="0"/>
                  </a:rPr>
                  <a:t>	</a:t>
                </a:r>
                <a:r>
                  <a:rPr lang="tr-TR" altLang="zh-TW" sz="2200" dirty="0" smtClean="0">
                    <a:ea typeface="Cambria Math" panose="02040503050406030204" pitchFamily="18" charset="0"/>
                  </a:rPr>
                  <a:t>		</a:t>
                </a:r>
                <a:r>
                  <a:rPr lang="tr-TR" altLang="zh-TW" sz="2200" dirty="0" err="1" smtClean="0">
                    <a:ea typeface="Cambria Math" panose="02040503050406030204" pitchFamily="18" charset="0"/>
                  </a:rPr>
                  <a:t>which</a:t>
                </a:r>
                <a:r>
                  <a:rPr lang="tr-TR" altLang="zh-TW" sz="2200" dirty="0" smtClean="0">
                    <a:ea typeface="Cambria Math" panose="02040503050406030204" pitchFamily="18" charset="0"/>
                  </a:rPr>
                  <a:t> </a:t>
                </a:r>
                <a:r>
                  <a:rPr lang="tr-TR" altLang="zh-TW" sz="2200" dirty="0" err="1" smtClean="0">
                    <a:ea typeface="Cambria Math" panose="02040503050406030204" pitchFamily="18" charset="0"/>
                  </a:rPr>
                  <a:t>means</a:t>
                </a:r>
                <a:r>
                  <a:rPr lang="tr-TR" altLang="zh-TW" sz="2200" dirty="0" smtClean="0">
                    <a:ea typeface="Cambria Math" panose="02040503050406030204" pitchFamily="18" charset="0"/>
                  </a:rPr>
                  <a:t> </a:t>
                </a:r>
                <a14:m>
                  <m:oMath xmlns:m="http://schemas.openxmlformats.org/officeDocument/2006/math">
                    <m:r>
                      <a:rPr lang="tr-TR" altLang="zh-TW" sz="2200" b="1" i="0">
                        <a:latin typeface="Cambria Math" panose="02040503050406030204" pitchFamily="18" charset="0"/>
                      </a:rPr>
                      <m:t>𝐰</m:t>
                    </m:r>
                    <m:r>
                      <a:rPr lang="tr-TR" altLang="zh-TW" sz="2200" i="0">
                        <a:latin typeface="Cambria Math" panose="02040503050406030204" pitchFamily="18" charset="0"/>
                        <a:ea typeface="Cambria Math" panose="02040503050406030204" pitchFamily="18" charset="0"/>
                      </a:rPr>
                      <m:t>∈</m:t>
                    </m:r>
                    <m:r>
                      <m:rPr>
                        <m:sty m:val="p"/>
                      </m:rPr>
                      <a:rPr lang="tr-TR" altLang="zh-TW" sz="2200" i="0">
                        <a:latin typeface="Cambria Math" panose="02040503050406030204" pitchFamily="18" charset="0"/>
                        <a:ea typeface="Cambria Math" panose="02040503050406030204" pitchFamily="18" charset="0"/>
                      </a:rPr>
                      <m:t>span</m:t>
                    </m:r>
                    <m:d>
                      <m:dPr>
                        <m:ctrlPr>
                          <a:rPr lang="tr-TR" altLang="zh-TW" sz="2200" i="1">
                            <a:latin typeface="Cambria Math" panose="02040503050406030204" pitchFamily="18" charset="0"/>
                            <a:ea typeface="Cambria Math" panose="02040503050406030204" pitchFamily="18" charset="0"/>
                          </a:rPr>
                        </m:ctrlPr>
                      </m:dPr>
                      <m:e>
                        <m:d>
                          <m:dPr>
                            <m:begChr m:val="{"/>
                            <m:endChr m:val="}"/>
                            <m:ctrlPr>
                              <a:rPr lang="tr-TR" altLang="zh-TW" sz="2200" i="1">
                                <a:latin typeface="Cambria Math" panose="02040503050406030204" pitchFamily="18" charset="0"/>
                              </a:rPr>
                            </m:ctrlPr>
                          </m:dPr>
                          <m:e>
                            <m:sSub>
                              <m:sSubPr>
                                <m:ctrlPr>
                                  <a:rPr lang="tr-TR" altLang="zh-TW" sz="2200" i="1">
                                    <a:latin typeface="Cambria Math" panose="02040503050406030204" pitchFamily="18" charset="0"/>
                                  </a:rPr>
                                </m:ctrlPr>
                              </m:sSubPr>
                              <m:e>
                                <m:r>
                                  <a:rPr lang="tr-TR" altLang="zh-TW" sz="2200" b="1" i="0">
                                    <a:latin typeface="Cambria Math" panose="02040503050406030204" pitchFamily="18" charset="0"/>
                                  </a:rPr>
                                  <m:t>𝐯</m:t>
                                </m:r>
                              </m:e>
                              <m:sub>
                                <m:r>
                                  <a:rPr lang="tr-TR" altLang="zh-TW" sz="2200" i="0">
                                    <a:latin typeface="Cambria Math" panose="02040503050406030204" pitchFamily="18" charset="0"/>
                                  </a:rPr>
                                  <m:t>1</m:t>
                                </m:r>
                              </m:sub>
                            </m:sSub>
                            <m:r>
                              <a:rPr lang="tr-TR" altLang="zh-TW" sz="2200" i="0">
                                <a:latin typeface="Cambria Math" panose="02040503050406030204" pitchFamily="18" charset="0"/>
                              </a:rPr>
                              <m:t>,…,</m:t>
                            </m:r>
                            <m:sSub>
                              <m:sSubPr>
                                <m:ctrlPr>
                                  <a:rPr lang="tr-TR" altLang="zh-TW" sz="2200" i="1">
                                    <a:latin typeface="Cambria Math" panose="02040503050406030204" pitchFamily="18" charset="0"/>
                                  </a:rPr>
                                </m:ctrlPr>
                              </m:sSubPr>
                              <m:e>
                                <m:r>
                                  <a:rPr lang="tr-TR" altLang="zh-TW" sz="2200" b="1" i="0">
                                    <a:latin typeface="Cambria Math" panose="02040503050406030204" pitchFamily="18" charset="0"/>
                                  </a:rPr>
                                  <m:t>𝐯</m:t>
                                </m:r>
                              </m:e>
                              <m:sub>
                                <m:r>
                                  <m:rPr>
                                    <m:sty m:val="p"/>
                                  </m:rPr>
                                  <a:rPr lang="tr-TR" altLang="zh-TW" sz="2200" i="0">
                                    <a:latin typeface="Cambria Math" panose="02040503050406030204" pitchFamily="18" charset="0"/>
                                  </a:rPr>
                                  <m:t>r</m:t>
                                </m:r>
                                <m:r>
                                  <a:rPr lang="tr-TR" altLang="zh-TW" sz="2200" b="0" i="0" smtClean="0">
                                    <a:latin typeface="Cambria Math" panose="02040503050406030204" pitchFamily="18" charset="0"/>
                                  </a:rPr>
                                  <m:t>−1</m:t>
                                </m:r>
                              </m:sub>
                            </m:sSub>
                          </m:e>
                        </m:d>
                      </m:e>
                    </m:d>
                  </m:oMath>
                </a14:m>
                <a:r>
                  <a:rPr lang="tr-TR" altLang="zh-TW" sz="2200" b="0" dirty="0" smtClean="0">
                    <a:ea typeface="Cambria Math" panose="02040503050406030204" pitchFamily="18" charset="0"/>
                  </a:rPr>
                  <a:t>   QED</a:t>
                </a:r>
              </a:p>
              <a:p>
                <a:pPr marL="696912" lvl="2" indent="0" eaLnBrk="1" hangingPunct="1">
                  <a:buNone/>
                </a:pPr>
                <a:endParaRPr lang="en-US" altLang="zh-TW" sz="2200" dirty="0"/>
              </a:p>
              <a:p>
                <a:endParaRPr lang="tr-T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077" r="-1111"/>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pPr>
              <a:defRPr/>
            </a:pPr>
            <a:fld id="{9E3B4006-0D0F-4C4D-9D1D-3FDC578C6677}" type="datetime1">
              <a:rPr lang="zh-TW" altLang="en-US" smtClean="0"/>
              <a:pPr>
                <a:defRPr/>
              </a:pPr>
              <a:t>2021/11/16</a:t>
            </a:fld>
            <a:endParaRPr lang="en-US" altLang="zh-TW"/>
          </a:p>
        </p:txBody>
      </p:sp>
      <p:sp>
        <p:nvSpPr>
          <p:cNvPr id="5" name="Footer Placeholder 4"/>
          <p:cNvSpPr>
            <a:spLocks noGrp="1"/>
          </p:cNvSpPr>
          <p:nvPr>
            <p:ph type="ftr" sz="quarter" idx="11"/>
          </p:nvPr>
        </p:nvSpPr>
        <p:spPr/>
        <p:txBody>
          <a:bodyPr/>
          <a:lstStyle/>
          <a:p>
            <a:pPr>
              <a:defRPr/>
            </a:pPr>
            <a:r>
              <a:rPr lang="en-US" altLang="zh-TW" smtClean="0"/>
              <a:t>Elementary Linear Algebra</a:t>
            </a:r>
            <a:endParaRPr lang="en-US" altLang="zh-TW"/>
          </a:p>
        </p:txBody>
      </p:sp>
      <p:sp>
        <p:nvSpPr>
          <p:cNvPr id="6" name="Slide Number Placeholder 5"/>
          <p:cNvSpPr>
            <a:spLocks noGrp="1"/>
          </p:cNvSpPr>
          <p:nvPr>
            <p:ph type="sldNum" sz="quarter" idx="12"/>
          </p:nvPr>
        </p:nvSpPr>
        <p:spPr/>
        <p:txBody>
          <a:bodyPr/>
          <a:lstStyle/>
          <a:p>
            <a:pPr>
              <a:defRPr/>
            </a:pPr>
            <a:fld id="{DC3B12E2-76CA-480B-8DE6-377A8982996D}" type="slidenum">
              <a:rPr lang="en-US" altLang="zh-TW" smtClean="0"/>
              <a:pPr>
                <a:defRPr/>
              </a:pPr>
              <a:t>73</a:t>
            </a:fld>
            <a:endParaRPr lang="en-US" altLang="zh-TW"/>
          </a:p>
        </p:txBody>
      </p:sp>
    </p:spTree>
    <p:extLst>
      <p:ext uri="{BB962C8B-B14F-4D97-AF65-F5344CB8AC3E}">
        <p14:creationId xmlns:p14="http://schemas.microsoft.com/office/powerpoint/2010/main" val="30361111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標題 1"/>
          <p:cNvSpPr>
            <a:spLocks noGrp="1"/>
          </p:cNvSpPr>
          <p:nvPr>
            <p:ph type="title"/>
          </p:nvPr>
        </p:nvSpPr>
        <p:spPr/>
        <p:txBody>
          <a:bodyPr/>
          <a:lstStyle/>
          <a:p>
            <a:r>
              <a:rPr lang="en-US" altLang="zh-TW" smtClean="0"/>
              <a:t>Theorem 5.4.5</a:t>
            </a:r>
            <a:endParaRPr lang="zh-TW" altLang="en-US" smtClean="0"/>
          </a:p>
        </p:txBody>
      </p:sp>
      <p:sp>
        <p:nvSpPr>
          <p:cNvPr id="138243" name="內容版面配置區 2"/>
          <p:cNvSpPr>
            <a:spLocks noGrp="1"/>
          </p:cNvSpPr>
          <p:nvPr>
            <p:ph idx="1"/>
          </p:nvPr>
        </p:nvSpPr>
        <p:spPr>
          <a:xfrm>
            <a:off x="228600" y="1057221"/>
            <a:ext cx="8229600" cy="5557838"/>
          </a:xfrm>
        </p:spPr>
        <p:txBody>
          <a:bodyPr/>
          <a:lstStyle/>
          <a:p>
            <a:pPr eaLnBrk="1" hangingPunct="1"/>
            <a:r>
              <a:rPr lang="en-US" altLang="zh-TW" sz="2400" dirty="0" smtClean="0"/>
              <a:t>If </a:t>
            </a:r>
            <a:r>
              <a:rPr lang="en-US" altLang="zh-TW" sz="2400" i="1" dirty="0" smtClean="0"/>
              <a:t>V</a:t>
            </a:r>
            <a:r>
              <a:rPr lang="en-US" altLang="zh-TW" sz="2400" dirty="0" smtClean="0"/>
              <a:t> is an </a:t>
            </a:r>
            <a:r>
              <a:rPr lang="en-US" altLang="zh-TW" sz="2400" i="1" dirty="0" smtClean="0"/>
              <a:t>n</a:t>
            </a:r>
            <a:r>
              <a:rPr lang="en-US" altLang="zh-TW" sz="2400" dirty="0" smtClean="0"/>
              <a:t>-dimensional vector space, and if </a:t>
            </a:r>
            <a:r>
              <a:rPr lang="en-US" altLang="zh-TW" sz="2400" i="1" dirty="0" smtClean="0"/>
              <a:t>S</a:t>
            </a:r>
            <a:r>
              <a:rPr lang="en-US" altLang="zh-TW" sz="2400" dirty="0" smtClean="0"/>
              <a:t> is a set in </a:t>
            </a:r>
            <a:r>
              <a:rPr lang="en-US" altLang="zh-TW" sz="2400" i="1" dirty="0" smtClean="0"/>
              <a:t>V</a:t>
            </a:r>
            <a:r>
              <a:rPr lang="en-US" altLang="zh-TW" sz="2400" dirty="0" smtClean="0"/>
              <a:t> with exactly </a:t>
            </a:r>
            <a:r>
              <a:rPr lang="en-US" altLang="zh-TW" sz="2400" i="1" dirty="0" smtClean="0"/>
              <a:t>n</a:t>
            </a:r>
            <a:r>
              <a:rPr lang="en-US" altLang="zh-TW" sz="2400" dirty="0" smtClean="0"/>
              <a:t> vectors</a:t>
            </a:r>
          </a:p>
          <a:p>
            <a:pPr lvl="1" eaLnBrk="1" hangingPunct="1"/>
            <a:r>
              <a:rPr lang="en-US" altLang="zh-TW" sz="2400" dirty="0" smtClean="0"/>
              <a:t>then </a:t>
            </a:r>
            <a:r>
              <a:rPr lang="en-US" altLang="zh-TW" sz="2400" i="1" dirty="0" smtClean="0"/>
              <a:t>S</a:t>
            </a:r>
            <a:r>
              <a:rPr lang="en-US" altLang="zh-TW" sz="2400" dirty="0" smtClean="0"/>
              <a:t> is a basis for </a:t>
            </a:r>
            <a:r>
              <a:rPr lang="en-US" altLang="zh-TW" sz="2400" i="1" dirty="0" smtClean="0"/>
              <a:t>V</a:t>
            </a:r>
            <a:r>
              <a:rPr lang="en-US" altLang="zh-TW" sz="2400" dirty="0" smtClean="0"/>
              <a:t> if </a:t>
            </a:r>
            <a:r>
              <a:rPr lang="en-US" altLang="zh-TW" sz="2400" u="sng" dirty="0" smtClean="0">
                <a:solidFill>
                  <a:srgbClr val="0000FF"/>
                </a:solidFill>
              </a:rPr>
              <a:t>either</a:t>
            </a:r>
            <a:r>
              <a:rPr lang="en-US" altLang="zh-TW" sz="2400" i="1" u="sng" dirty="0" smtClean="0">
                <a:solidFill>
                  <a:srgbClr val="0000FF"/>
                </a:solidFill>
              </a:rPr>
              <a:t> S</a:t>
            </a:r>
            <a:r>
              <a:rPr lang="en-US" altLang="zh-TW" sz="2400" u="sng" dirty="0" smtClean="0">
                <a:solidFill>
                  <a:srgbClr val="0000FF"/>
                </a:solidFill>
              </a:rPr>
              <a:t> spans </a:t>
            </a:r>
            <a:r>
              <a:rPr lang="en-US" altLang="zh-TW" sz="2400" i="1" u="sng" dirty="0" smtClean="0">
                <a:solidFill>
                  <a:srgbClr val="0000FF"/>
                </a:solidFill>
              </a:rPr>
              <a:t>V </a:t>
            </a:r>
            <a:r>
              <a:rPr lang="en-US" altLang="zh-TW" sz="2400" u="sng" dirty="0" smtClean="0">
                <a:solidFill>
                  <a:srgbClr val="0000FF"/>
                </a:solidFill>
              </a:rPr>
              <a:t>or</a:t>
            </a:r>
            <a:r>
              <a:rPr lang="en-US" altLang="zh-TW" sz="2400" i="1" u="sng" dirty="0" smtClean="0">
                <a:solidFill>
                  <a:srgbClr val="0000FF"/>
                </a:solidFill>
              </a:rPr>
              <a:t> S</a:t>
            </a:r>
            <a:r>
              <a:rPr lang="en-US" altLang="zh-TW" sz="2400" u="sng" dirty="0" smtClean="0">
                <a:solidFill>
                  <a:srgbClr val="0000FF"/>
                </a:solidFill>
              </a:rPr>
              <a:t> is linearly independent</a:t>
            </a:r>
            <a:r>
              <a:rPr lang="en-US" altLang="zh-TW" sz="2400" dirty="0" smtClean="0"/>
              <a:t>.</a:t>
            </a:r>
            <a:endParaRPr lang="tr-TR" altLang="zh-TW" sz="2400" dirty="0" smtClean="0"/>
          </a:p>
          <a:p>
            <a:pPr lvl="2" eaLnBrk="1" hangingPunct="1"/>
            <a:r>
              <a:rPr lang="tr-TR" altLang="zh-TW" sz="2200" dirty="0" err="1" smtClean="0"/>
              <a:t>Suppose</a:t>
            </a:r>
            <a:r>
              <a:rPr lang="tr-TR" altLang="zh-TW" sz="2200" dirty="0" smtClean="0"/>
              <a:t> S </a:t>
            </a:r>
            <a:r>
              <a:rPr lang="tr-TR" altLang="zh-TW" sz="2200" dirty="0" err="1" smtClean="0"/>
              <a:t>spans</a:t>
            </a:r>
            <a:r>
              <a:rPr lang="tr-TR" altLang="zh-TW" sz="2200" dirty="0" smtClean="0"/>
              <a:t> V. </a:t>
            </a:r>
            <a:r>
              <a:rPr lang="tr-TR" altLang="zh-TW" sz="2200" dirty="0" err="1" smtClean="0"/>
              <a:t>If</a:t>
            </a:r>
            <a:r>
              <a:rPr lang="tr-TR" altLang="zh-TW" sz="2200" dirty="0" smtClean="0"/>
              <a:t> S is not </a:t>
            </a:r>
            <a:r>
              <a:rPr lang="tr-TR" altLang="zh-TW" sz="2200" dirty="0" err="1" smtClean="0"/>
              <a:t>linearly</a:t>
            </a:r>
            <a:r>
              <a:rPr lang="tr-TR" altLang="zh-TW" sz="2200" dirty="0" smtClean="0"/>
              <a:t> </a:t>
            </a:r>
            <a:r>
              <a:rPr lang="tr-TR" altLang="zh-TW" sz="2200" dirty="0" err="1" smtClean="0"/>
              <a:t>independent</a:t>
            </a:r>
            <a:r>
              <a:rPr lang="tr-TR" altLang="zh-TW" sz="2200" dirty="0" smtClean="0"/>
              <a:t>, </a:t>
            </a:r>
            <a:r>
              <a:rPr lang="tr-TR" altLang="zh-TW" sz="2200" dirty="0" err="1" smtClean="0"/>
              <a:t>we</a:t>
            </a:r>
            <a:r>
              <a:rPr lang="tr-TR" altLang="zh-TW" sz="2200" dirty="0" smtClean="0"/>
              <a:t> can </a:t>
            </a:r>
            <a:r>
              <a:rPr lang="tr-TR" altLang="zh-TW" sz="2200" dirty="0" err="1" smtClean="0"/>
              <a:t>remove</a:t>
            </a:r>
            <a:r>
              <a:rPr lang="tr-TR" altLang="zh-TW" sz="2200" dirty="0" smtClean="0"/>
              <a:t> a </a:t>
            </a:r>
            <a:r>
              <a:rPr lang="tr-TR" altLang="zh-TW" sz="2200" dirty="0" err="1" smtClean="0"/>
              <a:t>vector</a:t>
            </a:r>
            <a:r>
              <a:rPr lang="tr-TR" altLang="zh-TW" sz="2200" dirty="0" smtClean="0"/>
              <a:t> </a:t>
            </a:r>
            <a:r>
              <a:rPr lang="tr-TR" altLang="zh-TW" sz="2200" dirty="0" err="1" smtClean="0"/>
              <a:t>from</a:t>
            </a:r>
            <a:r>
              <a:rPr lang="tr-TR" altLang="zh-TW" sz="2200" dirty="0" smtClean="0"/>
              <a:t> S </a:t>
            </a:r>
            <a:r>
              <a:rPr lang="tr-TR" altLang="zh-TW" sz="2200" dirty="0" err="1" smtClean="0"/>
              <a:t>which</a:t>
            </a:r>
            <a:r>
              <a:rPr lang="tr-TR" altLang="zh-TW" sz="2200" dirty="0" smtClean="0"/>
              <a:t> is a </a:t>
            </a:r>
            <a:r>
              <a:rPr lang="tr-TR" altLang="zh-TW" sz="2200" dirty="0" err="1" smtClean="0"/>
              <a:t>linear</a:t>
            </a:r>
            <a:r>
              <a:rPr lang="tr-TR" altLang="zh-TW" sz="2200" dirty="0" smtClean="0"/>
              <a:t> </a:t>
            </a:r>
            <a:r>
              <a:rPr lang="tr-TR" altLang="zh-TW" sz="2200" dirty="0" err="1" smtClean="0"/>
              <a:t>combination</a:t>
            </a:r>
            <a:r>
              <a:rPr lang="tr-TR" altLang="zh-TW" sz="2200" dirty="0" smtClean="0"/>
              <a:t> of </a:t>
            </a:r>
            <a:r>
              <a:rPr lang="tr-TR" altLang="zh-TW" sz="2200" dirty="0" err="1" smtClean="0"/>
              <a:t>other</a:t>
            </a:r>
            <a:r>
              <a:rPr lang="tr-TR" altLang="zh-TW" sz="2200" dirty="0" smtClean="0"/>
              <a:t> n-1 </a:t>
            </a:r>
            <a:r>
              <a:rPr lang="tr-TR" altLang="zh-TW" sz="2200" dirty="0" err="1" smtClean="0"/>
              <a:t>vectors</a:t>
            </a:r>
            <a:r>
              <a:rPr lang="tr-TR" altLang="zh-TW" sz="2200" dirty="0" smtClean="0"/>
              <a:t> </a:t>
            </a:r>
            <a:r>
              <a:rPr lang="tr-TR" altLang="zh-TW" sz="2200" dirty="0" err="1" smtClean="0"/>
              <a:t>and</a:t>
            </a:r>
            <a:r>
              <a:rPr lang="tr-TR" altLang="zh-TW" sz="2200" dirty="0" smtClean="0"/>
              <a:t> </a:t>
            </a:r>
            <a:r>
              <a:rPr lang="tr-TR" altLang="zh-TW" sz="2200" dirty="0" err="1" smtClean="0"/>
              <a:t>the</a:t>
            </a:r>
            <a:r>
              <a:rPr lang="tr-TR" altLang="zh-TW" sz="2200" dirty="0" smtClean="0"/>
              <a:t> </a:t>
            </a:r>
            <a:r>
              <a:rPr lang="tr-TR" altLang="zh-TW" sz="2200" dirty="0" err="1" smtClean="0"/>
              <a:t>remaining</a:t>
            </a:r>
            <a:r>
              <a:rPr lang="tr-TR" altLang="zh-TW" sz="2200" dirty="0" smtClean="0"/>
              <a:t> set of n-1 </a:t>
            </a:r>
            <a:r>
              <a:rPr lang="tr-TR" altLang="zh-TW" sz="2200" dirty="0" err="1" smtClean="0"/>
              <a:t>vectors</a:t>
            </a:r>
            <a:r>
              <a:rPr lang="tr-TR" altLang="zh-TW" sz="2200" dirty="0" smtClean="0"/>
              <a:t> </a:t>
            </a:r>
            <a:r>
              <a:rPr lang="tr-TR" altLang="zh-TW" sz="2200" dirty="0" err="1" smtClean="0"/>
              <a:t>still</a:t>
            </a:r>
            <a:r>
              <a:rPr lang="tr-TR" altLang="zh-TW" sz="2200" dirty="0" smtClean="0"/>
              <a:t> </a:t>
            </a:r>
            <a:r>
              <a:rPr lang="tr-TR" altLang="zh-TW" sz="2200" dirty="0" err="1" smtClean="0"/>
              <a:t>spans</a:t>
            </a:r>
            <a:r>
              <a:rPr lang="tr-TR" altLang="zh-TW" sz="2200" dirty="0" smtClean="0"/>
              <a:t> V. </a:t>
            </a:r>
            <a:r>
              <a:rPr lang="tr-TR" altLang="zh-TW" sz="2200" dirty="0" err="1" smtClean="0"/>
              <a:t>However</a:t>
            </a:r>
            <a:r>
              <a:rPr lang="tr-TR" altLang="zh-TW" sz="2200" dirty="0" smtClean="0"/>
              <a:t> </a:t>
            </a:r>
            <a:r>
              <a:rPr lang="tr-TR" altLang="zh-TW" sz="2200" dirty="0" err="1" smtClean="0"/>
              <a:t>spanning</a:t>
            </a:r>
            <a:r>
              <a:rPr lang="tr-TR" altLang="zh-TW" sz="2200" dirty="0" smtClean="0"/>
              <a:t> n-</a:t>
            </a:r>
            <a:r>
              <a:rPr lang="tr-TR" altLang="zh-TW" sz="2200" dirty="0" err="1" smtClean="0"/>
              <a:t>dimensional</a:t>
            </a:r>
            <a:r>
              <a:rPr lang="tr-TR" altLang="zh-TW" sz="2200" dirty="0" smtClean="0"/>
              <a:t> </a:t>
            </a:r>
            <a:r>
              <a:rPr lang="tr-TR" altLang="zh-TW" sz="2200" dirty="0" err="1" smtClean="0"/>
              <a:t>vector</a:t>
            </a:r>
            <a:r>
              <a:rPr lang="tr-TR" altLang="zh-TW" sz="2200" dirty="0" smtClean="0"/>
              <a:t> </a:t>
            </a:r>
            <a:r>
              <a:rPr lang="tr-TR" altLang="zh-TW" sz="2200" dirty="0" err="1" smtClean="0"/>
              <a:t>space</a:t>
            </a:r>
            <a:r>
              <a:rPr lang="tr-TR" altLang="zh-TW" sz="2200" dirty="0" smtClean="0"/>
              <a:t> </a:t>
            </a:r>
            <a:r>
              <a:rPr lang="tr-TR" altLang="zh-TW" sz="2200" dirty="0" err="1" smtClean="0"/>
              <a:t>with</a:t>
            </a:r>
            <a:r>
              <a:rPr lang="tr-TR" altLang="zh-TW" sz="2200" dirty="0" smtClean="0"/>
              <a:t> </a:t>
            </a:r>
            <a:r>
              <a:rPr lang="tr-TR" altLang="zh-TW" sz="2200" dirty="0" err="1" smtClean="0"/>
              <a:t>fewer</a:t>
            </a:r>
            <a:r>
              <a:rPr lang="tr-TR" altLang="zh-TW" sz="2200" dirty="0" smtClean="0"/>
              <a:t> </a:t>
            </a:r>
            <a:r>
              <a:rPr lang="tr-TR" altLang="zh-TW" sz="2200" dirty="0" err="1" smtClean="0"/>
              <a:t>than</a:t>
            </a:r>
            <a:r>
              <a:rPr lang="tr-TR" altLang="zh-TW" sz="2200" dirty="0" smtClean="0"/>
              <a:t> n </a:t>
            </a:r>
            <a:r>
              <a:rPr lang="tr-TR" altLang="zh-TW" sz="2200" dirty="0" err="1" smtClean="0"/>
              <a:t>vectors</a:t>
            </a:r>
            <a:r>
              <a:rPr lang="tr-TR" altLang="zh-TW" sz="2200" dirty="0" smtClean="0"/>
              <a:t> is </a:t>
            </a:r>
            <a:r>
              <a:rPr lang="tr-TR" altLang="zh-TW" sz="2200" dirty="0" err="1" smtClean="0"/>
              <a:t>impossible</a:t>
            </a:r>
            <a:r>
              <a:rPr lang="tr-TR" altLang="zh-TW" sz="2200" dirty="0" smtClean="0"/>
              <a:t>. </a:t>
            </a:r>
            <a:r>
              <a:rPr lang="tr-TR" altLang="zh-TW" sz="2200" dirty="0" err="1" smtClean="0"/>
              <a:t>Thus</a:t>
            </a:r>
            <a:r>
              <a:rPr lang="tr-TR" altLang="zh-TW" sz="2200" dirty="0" smtClean="0"/>
              <a:t>, S is </a:t>
            </a:r>
            <a:r>
              <a:rPr lang="tr-TR" altLang="zh-TW" sz="2200" dirty="0" err="1" smtClean="0"/>
              <a:t>linearly</a:t>
            </a:r>
            <a:r>
              <a:rPr lang="tr-TR" altLang="zh-TW" sz="2200" dirty="0" smtClean="0"/>
              <a:t> </a:t>
            </a:r>
            <a:r>
              <a:rPr lang="tr-TR" altLang="zh-TW" sz="2200" dirty="0" err="1" smtClean="0"/>
              <a:t>independent</a:t>
            </a:r>
            <a:r>
              <a:rPr lang="tr-TR" altLang="zh-TW" sz="2200" dirty="0" smtClean="0"/>
              <a:t>.</a:t>
            </a:r>
          </a:p>
          <a:p>
            <a:pPr lvl="2" eaLnBrk="1" hangingPunct="1"/>
            <a:r>
              <a:rPr lang="tr-TR" altLang="zh-TW" sz="2200" dirty="0" err="1" smtClean="0"/>
              <a:t>Suppose</a:t>
            </a:r>
            <a:r>
              <a:rPr lang="tr-TR" altLang="zh-TW" sz="2200" dirty="0" smtClean="0"/>
              <a:t> S has n </a:t>
            </a:r>
            <a:r>
              <a:rPr lang="tr-TR" altLang="zh-TW" sz="2200" dirty="0" err="1" smtClean="0"/>
              <a:t>linearly</a:t>
            </a:r>
            <a:r>
              <a:rPr lang="tr-TR" altLang="zh-TW" sz="2200" dirty="0" smtClean="0"/>
              <a:t> </a:t>
            </a:r>
            <a:r>
              <a:rPr lang="tr-TR" altLang="zh-TW" sz="2200" dirty="0" err="1" smtClean="0"/>
              <a:t>independent</a:t>
            </a:r>
            <a:r>
              <a:rPr lang="tr-TR" altLang="zh-TW" sz="2200" dirty="0" smtClean="0"/>
              <a:t> </a:t>
            </a:r>
            <a:r>
              <a:rPr lang="tr-TR" altLang="zh-TW" sz="2200" dirty="0" err="1" smtClean="0"/>
              <a:t>vectors</a:t>
            </a:r>
            <a:r>
              <a:rPr lang="tr-TR" altLang="zh-TW" sz="2200" dirty="0" smtClean="0"/>
              <a:t>. </a:t>
            </a:r>
            <a:r>
              <a:rPr lang="tr-TR" altLang="zh-TW" sz="2200" dirty="0" err="1"/>
              <a:t>I</a:t>
            </a:r>
            <a:r>
              <a:rPr lang="tr-TR" altLang="zh-TW" sz="2200" dirty="0" err="1" smtClean="0"/>
              <a:t>f</a:t>
            </a:r>
            <a:r>
              <a:rPr lang="tr-TR" altLang="zh-TW" sz="2200" dirty="0" smtClean="0"/>
              <a:t> </a:t>
            </a:r>
            <a:r>
              <a:rPr lang="tr-TR" altLang="zh-TW" sz="2200" dirty="0" err="1" smtClean="0"/>
              <a:t>these</a:t>
            </a:r>
            <a:r>
              <a:rPr lang="tr-TR" altLang="zh-TW" sz="2200" dirty="0" smtClean="0"/>
              <a:t> </a:t>
            </a:r>
            <a:r>
              <a:rPr lang="tr-TR" altLang="zh-TW" sz="2200" dirty="0" err="1" smtClean="0"/>
              <a:t>vectors</a:t>
            </a:r>
            <a:r>
              <a:rPr lang="tr-TR" altLang="zh-TW" sz="2200" dirty="0" smtClean="0"/>
              <a:t> do not </a:t>
            </a:r>
            <a:r>
              <a:rPr lang="tr-TR" altLang="zh-TW" sz="2200" dirty="0" err="1" smtClean="0"/>
              <a:t>span</a:t>
            </a:r>
            <a:r>
              <a:rPr lang="tr-TR" altLang="zh-TW" sz="2200" dirty="0" smtClean="0"/>
              <a:t> V, </a:t>
            </a:r>
            <a:r>
              <a:rPr lang="tr-TR" altLang="zh-TW" sz="2200" dirty="0" err="1" smtClean="0"/>
              <a:t>we</a:t>
            </a:r>
            <a:r>
              <a:rPr lang="tr-TR" altLang="zh-TW" sz="2200" dirty="0" smtClean="0"/>
              <a:t> can </a:t>
            </a:r>
            <a:r>
              <a:rPr lang="tr-TR" altLang="zh-TW" sz="2200" dirty="0" err="1" smtClean="0"/>
              <a:t>add</a:t>
            </a:r>
            <a:r>
              <a:rPr lang="tr-TR" altLang="zh-TW" sz="2200" dirty="0" smtClean="0"/>
              <a:t> </a:t>
            </a:r>
            <a:r>
              <a:rPr lang="tr-TR" altLang="zh-TW" sz="2200" dirty="0" err="1" smtClean="0"/>
              <a:t>to</a:t>
            </a:r>
            <a:r>
              <a:rPr lang="tr-TR" altLang="zh-TW" sz="2200" dirty="0" smtClean="0"/>
              <a:t> S a </a:t>
            </a:r>
            <a:r>
              <a:rPr lang="tr-TR" altLang="zh-TW" sz="2200" dirty="0" err="1" smtClean="0"/>
              <a:t>vector</a:t>
            </a:r>
            <a:r>
              <a:rPr lang="tr-TR" altLang="zh-TW" sz="2200" dirty="0" smtClean="0"/>
              <a:t> not in </a:t>
            </a:r>
            <a:r>
              <a:rPr lang="tr-TR" altLang="zh-TW" sz="2200" dirty="0" err="1" smtClean="0"/>
              <a:t>the</a:t>
            </a:r>
            <a:r>
              <a:rPr lang="tr-TR" altLang="zh-TW" sz="2200" dirty="0" smtClean="0"/>
              <a:t> </a:t>
            </a:r>
            <a:r>
              <a:rPr lang="tr-TR" altLang="zh-TW" sz="2200" dirty="0" err="1" smtClean="0"/>
              <a:t>span</a:t>
            </a:r>
            <a:r>
              <a:rPr lang="tr-TR" altLang="zh-TW" sz="2200" dirty="0" smtClean="0"/>
              <a:t> of S, </a:t>
            </a:r>
            <a:r>
              <a:rPr lang="tr-TR" altLang="zh-TW" sz="2200" dirty="0" err="1" smtClean="0"/>
              <a:t>so</a:t>
            </a:r>
            <a:r>
              <a:rPr lang="tr-TR" altLang="zh-TW" sz="2200" dirty="0" smtClean="0"/>
              <a:t> </a:t>
            </a:r>
            <a:r>
              <a:rPr lang="tr-TR" altLang="zh-TW" sz="2200" dirty="0" err="1" smtClean="0"/>
              <a:t>that</a:t>
            </a:r>
            <a:r>
              <a:rPr lang="tr-TR" altLang="zh-TW" sz="2200" dirty="0" smtClean="0"/>
              <a:t> </a:t>
            </a:r>
            <a:r>
              <a:rPr lang="tr-TR" altLang="zh-TW" sz="2200" dirty="0" err="1" smtClean="0"/>
              <a:t>the</a:t>
            </a:r>
            <a:r>
              <a:rPr lang="tr-TR" altLang="zh-TW" sz="2200" dirty="0" smtClean="0"/>
              <a:t> </a:t>
            </a:r>
            <a:r>
              <a:rPr lang="tr-TR" altLang="zh-TW" sz="2200" dirty="0" err="1" smtClean="0"/>
              <a:t>newly</a:t>
            </a:r>
            <a:r>
              <a:rPr lang="tr-TR" altLang="zh-TW" sz="2200" dirty="0" smtClean="0"/>
              <a:t> </a:t>
            </a:r>
            <a:r>
              <a:rPr lang="tr-TR" altLang="zh-TW" sz="2200" dirty="0" err="1" smtClean="0"/>
              <a:t>formed</a:t>
            </a:r>
            <a:r>
              <a:rPr lang="tr-TR" altLang="zh-TW" sz="2200" dirty="0" smtClean="0"/>
              <a:t> set is </a:t>
            </a:r>
            <a:r>
              <a:rPr lang="tr-TR" altLang="zh-TW" sz="2200" dirty="0" err="1" smtClean="0"/>
              <a:t>linearly</a:t>
            </a:r>
            <a:r>
              <a:rPr lang="tr-TR" altLang="zh-TW" sz="2200" dirty="0" smtClean="0"/>
              <a:t> </a:t>
            </a:r>
            <a:r>
              <a:rPr lang="tr-TR" altLang="zh-TW" sz="2200" dirty="0" err="1" smtClean="0"/>
              <a:t>independent</a:t>
            </a:r>
            <a:r>
              <a:rPr lang="tr-TR" altLang="zh-TW" sz="2200" dirty="0" smtClean="0"/>
              <a:t>. </a:t>
            </a:r>
            <a:r>
              <a:rPr lang="tr-TR" altLang="zh-TW" sz="2200" dirty="0" err="1" smtClean="0"/>
              <a:t>However</a:t>
            </a:r>
            <a:r>
              <a:rPr lang="tr-TR" altLang="zh-TW" sz="2200" dirty="0" smtClean="0"/>
              <a:t>, it is </a:t>
            </a:r>
            <a:r>
              <a:rPr lang="tr-TR" altLang="zh-TW" sz="2200" dirty="0" err="1" smtClean="0"/>
              <a:t>impossible</a:t>
            </a:r>
            <a:r>
              <a:rPr lang="tr-TR" altLang="zh-TW" sz="2200" dirty="0" smtClean="0"/>
              <a:t> </a:t>
            </a:r>
            <a:r>
              <a:rPr lang="tr-TR" altLang="zh-TW" sz="2200" dirty="0" err="1" smtClean="0"/>
              <a:t>to</a:t>
            </a:r>
            <a:r>
              <a:rPr lang="tr-TR" altLang="zh-TW" sz="2200" dirty="0" smtClean="0"/>
              <a:t> </a:t>
            </a:r>
            <a:r>
              <a:rPr lang="tr-TR" altLang="zh-TW" sz="2200" dirty="0" err="1" smtClean="0"/>
              <a:t>have</a:t>
            </a:r>
            <a:r>
              <a:rPr lang="tr-TR" altLang="zh-TW" sz="2200" dirty="0" smtClean="0"/>
              <a:t> n+1 </a:t>
            </a:r>
            <a:r>
              <a:rPr lang="tr-TR" altLang="zh-TW" sz="2200" dirty="0" err="1" smtClean="0"/>
              <a:t>linearly</a:t>
            </a:r>
            <a:r>
              <a:rPr lang="tr-TR" altLang="zh-TW" sz="2200" dirty="0" smtClean="0"/>
              <a:t> </a:t>
            </a:r>
            <a:r>
              <a:rPr lang="tr-TR" altLang="zh-TW" sz="2200" dirty="0" err="1"/>
              <a:t>i</a:t>
            </a:r>
            <a:r>
              <a:rPr lang="tr-TR" altLang="zh-TW" sz="2200" dirty="0" err="1" smtClean="0"/>
              <a:t>ndependent</a:t>
            </a:r>
            <a:r>
              <a:rPr lang="tr-TR" altLang="zh-TW" sz="2200" dirty="0" smtClean="0"/>
              <a:t> </a:t>
            </a:r>
            <a:r>
              <a:rPr lang="tr-TR" altLang="zh-TW" sz="2200" dirty="0" err="1" smtClean="0"/>
              <a:t>vectors</a:t>
            </a:r>
            <a:r>
              <a:rPr lang="tr-TR" altLang="zh-TW" sz="2200" dirty="0" smtClean="0"/>
              <a:t> in an n </a:t>
            </a:r>
            <a:r>
              <a:rPr lang="tr-TR" altLang="zh-TW" sz="2200" dirty="0" err="1" smtClean="0"/>
              <a:t>dimensional</a:t>
            </a:r>
            <a:r>
              <a:rPr lang="tr-TR" altLang="zh-TW" sz="2200" dirty="0" smtClean="0"/>
              <a:t> </a:t>
            </a:r>
            <a:r>
              <a:rPr lang="tr-TR" altLang="zh-TW" sz="2200" dirty="0" err="1" smtClean="0"/>
              <a:t>vector</a:t>
            </a:r>
            <a:r>
              <a:rPr lang="tr-TR" altLang="zh-TW" sz="2200" dirty="0" smtClean="0"/>
              <a:t> </a:t>
            </a:r>
            <a:r>
              <a:rPr lang="tr-TR" altLang="zh-TW" sz="2200" dirty="0" err="1" smtClean="0"/>
              <a:t>space</a:t>
            </a:r>
            <a:r>
              <a:rPr lang="tr-TR" altLang="zh-TW" sz="2200" dirty="0" smtClean="0"/>
              <a:t>. </a:t>
            </a:r>
            <a:r>
              <a:rPr lang="tr-TR" altLang="zh-TW" sz="2200" dirty="0" err="1" smtClean="0"/>
              <a:t>Thus</a:t>
            </a:r>
            <a:r>
              <a:rPr lang="tr-TR" altLang="zh-TW" sz="2200" dirty="0" smtClean="0"/>
              <a:t> S </a:t>
            </a:r>
            <a:r>
              <a:rPr lang="tr-TR" altLang="zh-TW" sz="2200" dirty="0" err="1" smtClean="0"/>
              <a:t>spans</a:t>
            </a:r>
            <a:r>
              <a:rPr lang="tr-TR" altLang="zh-TW" sz="2200" dirty="0" smtClean="0"/>
              <a:t> V.</a:t>
            </a:r>
            <a:endParaRPr lang="en-US" altLang="zh-TW" sz="2200" dirty="0" smtClean="0"/>
          </a:p>
          <a:p>
            <a:endParaRPr lang="zh-TW" altLang="en-US" dirty="0" smtClean="0"/>
          </a:p>
        </p:txBody>
      </p:sp>
      <p:sp>
        <p:nvSpPr>
          <p:cNvPr id="138244"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EADFA605-F21B-4CBD-8C07-C853A0039715}"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dirty="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smtClean="0"/>
              <a:t>Elementary Linear Algebra</a:t>
            </a:r>
            <a:endParaRPr lang="en-US" altLang="zh-TW"/>
          </a:p>
        </p:txBody>
      </p:sp>
      <p:sp>
        <p:nvSpPr>
          <p:cNvPr id="13824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59010620-DD11-4B23-89B2-74C0F343542B}" type="slidenum">
              <a:rPr kumimoji="0" lang="en-US" altLang="zh-TW" sz="1200">
                <a:latin typeface="Garamond" panose="02020404030301010803" pitchFamily="18" charset="0"/>
              </a:rPr>
              <a:pPr>
                <a:spcBef>
                  <a:spcPct val="0"/>
                </a:spcBef>
                <a:buClrTx/>
                <a:buSzTx/>
                <a:buFontTx/>
                <a:buNone/>
              </a:pPr>
              <a:t>74</a:t>
            </a:fld>
            <a:endParaRPr kumimoji="0" lang="en-US" altLang="zh-TW" sz="120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5BE7677A-F05F-45A0-9DAB-17340D0CE487}"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14029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F00E36F8-02CC-4947-8B48-6276CB9F70F8}" type="slidenum">
              <a:rPr kumimoji="0" lang="en-US" altLang="zh-TW" sz="1200">
                <a:latin typeface="Garamond" panose="02020404030301010803" pitchFamily="18" charset="0"/>
              </a:rPr>
              <a:pPr>
                <a:spcBef>
                  <a:spcPct val="0"/>
                </a:spcBef>
                <a:buClrTx/>
                <a:buSzTx/>
                <a:buFontTx/>
                <a:buNone/>
              </a:pPr>
              <a:t>75</a:t>
            </a:fld>
            <a:endParaRPr kumimoji="0" lang="en-US" altLang="zh-TW" sz="1200">
              <a:latin typeface="Garamond" panose="02020404030301010803" pitchFamily="18" charset="0"/>
            </a:endParaRPr>
          </a:p>
        </p:txBody>
      </p:sp>
      <p:sp>
        <p:nvSpPr>
          <p:cNvPr id="140293" name="Rectangle 2"/>
          <p:cNvSpPr>
            <a:spLocks noGrp="1" noChangeArrowheads="1"/>
          </p:cNvSpPr>
          <p:nvPr>
            <p:ph type="title"/>
          </p:nvPr>
        </p:nvSpPr>
        <p:spPr/>
        <p:txBody>
          <a:bodyPr/>
          <a:lstStyle/>
          <a:p>
            <a:pPr eaLnBrk="1" hangingPunct="1"/>
            <a:r>
              <a:rPr lang="en-US" altLang="zh-TW" smtClean="0"/>
              <a:t>5-4 Example 11</a:t>
            </a:r>
          </a:p>
        </p:txBody>
      </p:sp>
      <p:sp>
        <p:nvSpPr>
          <p:cNvPr id="140294" name="Rectangle 3"/>
          <p:cNvSpPr>
            <a:spLocks noGrp="1" noChangeArrowheads="1"/>
          </p:cNvSpPr>
          <p:nvPr>
            <p:ph type="body" idx="1"/>
          </p:nvPr>
        </p:nvSpPr>
        <p:spPr>
          <a:xfrm>
            <a:off x="457200" y="1295400"/>
            <a:ext cx="8458200" cy="4835525"/>
          </a:xfrm>
        </p:spPr>
        <p:txBody>
          <a:bodyPr/>
          <a:lstStyle/>
          <a:p>
            <a:pPr eaLnBrk="1" hangingPunct="1">
              <a:lnSpc>
                <a:spcPct val="90000"/>
              </a:lnSpc>
            </a:pPr>
            <a:r>
              <a:rPr lang="en-US" altLang="zh-TW" sz="2400" dirty="0" smtClean="0"/>
              <a:t>Show that </a:t>
            </a:r>
            <a:r>
              <a:rPr lang="en-US" altLang="zh-TW" sz="2400" b="1" dirty="0" smtClean="0"/>
              <a:t>v</a:t>
            </a:r>
            <a:r>
              <a:rPr lang="en-US" altLang="zh-TW" sz="2400" baseline="-25000" dirty="0" smtClean="0"/>
              <a:t>1 </a:t>
            </a:r>
            <a:r>
              <a:rPr lang="en-US" altLang="zh-TW" sz="2400" dirty="0" smtClean="0"/>
              <a:t>= (-3, 7) and </a:t>
            </a:r>
            <a:r>
              <a:rPr lang="en-US" altLang="zh-TW" sz="2400" b="1" dirty="0" smtClean="0"/>
              <a:t>v</a:t>
            </a:r>
            <a:r>
              <a:rPr lang="en-US" altLang="zh-TW" sz="2400" baseline="-25000" dirty="0" smtClean="0"/>
              <a:t>2 </a:t>
            </a:r>
            <a:r>
              <a:rPr lang="en-US" altLang="zh-TW" sz="2400" dirty="0" smtClean="0"/>
              <a:t>= (5, 5) form a basis for </a:t>
            </a:r>
            <a:r>
              <a:rPr lang="en-US" altLang="zh-TW" sz="2400" i="1" dirty="0" smtClean="0"/>
              <a:t>R</a:t>
            </a:r>
            <a:r>
              <a:rPr lang="en-US" altLang="zh-TW" sz="2400" baseline="30000" dirty="0" smtClean="0"/>
              <a:t>2</a:t>
            </a:r>
            <a:r>
              <a:rPr lang="en-US" altLang="zh-TW" sz="2400" dirty="0" smtClean="0"/>
              <a:t> by inspection.</a:t>
            </a:r>
          </a:p>
          <a:p>
            <a:pPr eaLnBrk="1" hangingPunct="1">
              <a:lnSpc>
                <a:spcPct val="90000"/>
              </a:lnSpc>
            </a:pPr>
            <a:r>
              <a:rPr lang="en-US" altLang="zh-TW" sz="2400" dirty="0" smtClean="0"/>
              <a:t>Solution:</a:t>
            </a:r>
          </a:p>
          <a:p>
            <a:pPr lvl="1" eaLnBrk="1" hangingPunct="1">
              <a:lnSpc>
                <a:spcPct val="90000"/>
              </a:lnSpc>
            </a:pPr>
            <a:r>
              <a:rPr lang="en-US" altLang="zh-TW" sz="2400" dirty="0" smtClean="0"/>
              <a:t>Neither vector is a scalar multiple of the other</a:t>
            </a:r>
            <a:br>
              <a:rPr lang="en-US" altLang="zh-TW" sz="2400" dirty="0" smtClean="0"/>
            </a:br>
            <a:r>
              <a:rPr lang="en-US" altLang="zh-TW" sz="2400" dirty="0" smtClean="0">
                <a:sym typeface="Symbol" panose="05050102010706020507" pitchFamily="18" charset="2"/>
              </a:rPr>
              <a:t> T</a:t>
            </a:r>
            <a:r>
              <a:rPr lang="en-US" altLang="zh-TW" sz="2400" dirty="0" smtClean="0"/>
              <a:t>he two vectors form a linear independent set in the 2-D space </a:t>
            </a:r>
            <a:r>
              <a:rPr lang="en-US" altLang="zh-TW" sz="2400" i="1" dirty="0" smtClean="0"/>
              <a:t>R</a:t>
            </a:r>
            <a:r>
              <a:rPr lang="en-US" altLang="zh-TW" sz="2400" baseline="30000" dirty="0" smtClean="0"/>
              <a:t>2</a:t>
            </a:r>
            <a:br>
              <a:rPr lang="en-US" altLang="zh-TW" sz="2400" baseline="30000" dirty="0" smtClean="0"/>
            </a:br>
            <a:r>
              <a:rPr lang="en-US" altLang="zh-TW" sz="2400" dirty="0" smtClean="0">
                <a:sym typeface="Symbol" panose="05050102010706020507" pitchFamily="18" charset="2"/>
              </a:rPr>
              <a:t> T</a:t>
            </a:r>
            <a:r>
              <a:rPr lang="en-US" altLang="zh-TW" sz="2400" dirty="0" smtClean="0"/>
              <a:t>he two vectors form a basis by Theorem 5.4.5.</a:t>
            </a:r>
          </a:p>
          <a:p>
            <a:pPr eaLnBrk="1" hangingPunct="1">
              <a:lnSpc>
                <a:spcPct val="90000"/>
              </a:lnSpc>
            </a:pPr>
            <a:endParaRPr lang="en-US" altLang="zh-TW" sz="2400" dirty="0" smtClean="0"/>
          </a:p>
          <a:p>
            <a:pPr eaLnBrk="1" hangingPunct="1">
              <a:lnSpc>
                <a:spcPct val="90000"/>
              </a:lnSpc>
            </a:pPr>
            <a:r>
              <a:rPr lang="en-US" altLang="zh-TW" sz="2400" dirty="0" smtClean="0"/>
              <a:t>Show that </a:t>
            </a:r>
            <a:r>
              <a:rPr lang="en-US" altLang="zh-TW" sz="2400" b="1" dirty="0" smtClean="0"/>
              <a:t>v</a:t>
            </a:r>
            <a:r>
              <a:rPr lang="en-US" altLang="zh-TW" sz="2400" baseline="-25000" dirty="0" smtClean="0"/>
              <a:t>1 </a:t>
            </a:r>
            <a:r>
              <a:rPr lang="en-US" altLang="zh-TW" sz="2400" dirty="0" smtClean="0"/>
              <a:t>= (2, 0, 1) , </a:t>
            </a:r>
            <a:r>
              <a:rPr lang="en-US" altLang="zh-TW" sz="2400" b="1" dirty="0" smtClean="0"/>
              <a:t>v</a:t>
            </a:r>
            <a:r>
              <a:rPr lang="en-US" altLang="zh-TW" sz="2400" baseline="-25000" dirty="0" smtClean="0"/>
              <a:t>2 </a:t>
            </a:r>
            <a:r>
              <a:rPr lang="en-US" altLang="zh-TW" sz="2400" dirty="0" smtClean="0"/>
              <a:t>= (4, 0, 7), </a:t>
            </a:r>
            <a:r>
              <a:rPr lang="en-US" altLang="zh-TW" sz="2400" b="1" dirty="0" smtClean="0"/>
              <a:t>v</a:t>
            </a:r>
            <a:r>
              <a:rPr lang="en-US" altLang="zh-TW" sz="2400" baseline="-25000" dirty="0" smtClean="0"/>
              <a:t>3 </a:t>
            </a:r>
            <a:r>
              <a:rPr lang="en-US" altLang="zh-TW" sz="2400" dirty="0" smtClean="0"/>
              <a:t>= (-1, 1, 4) form a basis for </a:t>
            </a:r>
            <a:r>
              <a:rPr lang="en-US" altLang="zh-TW" sz="2400" i="1" dirty="0" smtClean="0"/>
              <a:t>R</a:t>
            </a:r>
            <a:r>
              <a:rPr lang="en-US" altLang="zh-TW" sz="2400" baseline="30000" dirty="0" smtClean="0"/>
              <a:t>3</a:t>
            </a:r>
            <a:r>
              <a:rPr lang="en-US" altLang="zh-TW" sz="2400" dirty="0" smtClean="0"/>
              <a:t> by inspection.</a:t>
            </a:r>
            <a:endParaRPr lang="tr-TR" altLang="zh-TW" sz="2400" dirty="0" smtClean="0"/>
          </a:p>
          <a:p>
            <a:pPr lvl="1" eaLnBrk="1" hangingPunct="1">
              <a:lnSpc>
                <a:spcPct val="90000"/>
              </a:lnSpc>
            </a:pPr>
            <a:r>
              <a:rPr lang="en-US" altLang="zh-TW" sz="2000" b="1" dirty="0" smtClean="0"/>
              <a:t>v</a:t>
            </a:r>
            <a:r>
              <a:rPr lang="en-US" altLang="zh-TW" sz="2000" baseline="-25000" dirty="0" smtClean="0"/>
              <a:t>1</a:t>
            </a:r>
            <a:r>
              <a:rPr lang="tr-TR" altLang="zh-TW" sz="2000" dirty="0" smtClean="0"/>
              <a:t>, </a:t>
            </a:r>
            <a:r>
              <a:rPr lang="en-US" altLang="zh-TW" sz="2000" b="1" dirty="0" smtClean="0"/>
              <a:t>v</a:t>
            </a:r>
            <a:r>
              <a:rPr lang="tr-TR" altLang="zh-TW" sz="2000" baseline="-25000" dirty="0" smtClean="0"/>
              <a:t>2 </a:t>
            </a:r>
            <a:r>
              <a:rPr lang="tr-TR" altLang="zh-TW" sz="2000" dirty="0" smtClean="0"/>
              <a:t>form a </a:t>
            </a:r>
            <a:r>
              <a:rPr lang="tr-TR" altLang="zh-TW" sz="2000" dirty="0" err="1" smtClean="0"/>
              <a:t>linearly</a:t>
            </a:r>
            <a:r>
              <a:rPr lang="tr-TR" altLang="zh-TW" sz="2000" dirty="0" smtClean="0"/>
              <a:t> </a:t>
            </a:r>
            <a:r>
              <a:rPr lang="tr-TR" altLang="zh-TW" sz="2000" dirty="0" err="1" smtClean="0"/>
              <a:t>independent</a:t>
            </a:r>
            <a:r>
              <a:rPr lang="tr-TR" altLang="zh-TW" sz="2000" dirty="0" smtClean="0"/>
              <a:t> set </a:t>
            </a:r>
            <a:r>
              <a:rPr lang="tr-TR" altLang="zh-TW" sz="2000" dirty="0" err="1" smtClean="0"/>
              <a:t>that</a:t>
            </a:r>
            <a:r>
              <a:rPr lang="tr-TR" altLang="zh-TW" sz="2000" dirty="0" smtClean="0"/>
              <a:t> </a:t>
            </a:r>
            <a:r>
              <a:rPr lang="tr-TR" altLang="zh-TW" sz="2000" dirty="0" err="1" smtClean="0"/>
              <a:t>spans</a:t>
            </a:r>
            <a:r>
              <a:rPr lang="tr-TR" altLang="zh-TW" sz="2000" dirty="0" smtClean="0"/>
              <a:t> x-z </a:t>
            </a:r>
            <a:r>
              <a:rPr lang="tr-TR" altLang="zh-TW" sz="2000" dirty="0" err="1" smtClean="0"/>
              <a:t>plane</a:t>
            </a:r>
            <a:r>
              <a:rPr lang="tr-TR" altLang="zh-TW" sz="2000" dirty="0" smtClean="0"/>
              <a:t>. </a:t>
            </a:r>
            <a:r>
              <a:rPr lang="tr-TR" altLang="zh-TW" sz="2000" b="1" dirty="0"/>
              <a:t>v</a:t>
            </a:r>
            <a:r>
              <a:rPr lang="tr-TR" altLang="zh-TW" sz="2000" baseline="-25000" dirty="0" smtClean="0"/>
              <a:t>3</a:t>
            </a:r>
            <a:r>
              <a:rPr lang="tr-TR" altLang="zh-TW" sz="2000" dirty="0" smtClean="0"/>
              <a:t> is not in </a:t>
            </a:r>
            <a:r>
              <a:rPr lang="tr-TR" altLang="zh-TW" sz="2000" dirty="0" err="1" smtClean="0"/>
              <a:t>the</a:t>
            </a:r>
            <a:r>
              <a:rPr lang="tr-TR" altLang="zh-TW" sz="2000" dirty="0" smtClean="0"/>
              <a:t> </a:t>
            </a:r>
            <a:r>
              <a:rPr lang="tr-TR" altLang="zh-TW" sz="2000" dirty="0" err="1" smtClean="0"/>
              <a:t>span</a:t>
            </a:r>
            <a:r>
              <a:rPr lang="tr-TR" altLang="zh-TW" sz="2000" dirty="0" smtClean="0"/>
              <a:t> of </a:t>
            </a:r>
            <a:r>
              <a:rPr lang="en-US" altLang="zh-TW" sz="2000" b="1" dirty="0"/>
              <a:t>v</a:t>
            </a:r>
            <a:r>
              <a:rPr lang="en-US" altLang="zh-TW" sz="2000" baseline="-25000" dirty="0"/>
              <a:t>1</a:t>
            </a:r>
            <a:r>
              <a:rPr lang="tr-TR" altLang="zh-TW" sz="2000" dirty="0"/>
              <a:t>, </a:t>
            </a:r>
            <a:r>
              <a:rPr lang="en-US" altLang="zh-TW" sz="2000" b="1" dirty="0"/>
              <a:t>v</a:t>
            </a:r>
            <a:r>
              <a:rPr lang="tr-TR" altLang="zh-TW" sz="2000" baseline="-25000" dirty="0"/>
              <a:t>2 </a:t>
            </a:r>
            <a:r>
              <a:rPr lang="tr-TR" altLang="zh-TW" sz="2000" dirty="0" smtClean="0"/>
              <a:t>. </a:t>
            </a:r>
            <a:r>
              <a:rPr lang="tr-TR" altLang="zh-TW" sz="2000" dirty="0" err="1" smtClean="0"/>
              <a:t>Thus</a:t>
            </a:r>
            <a:r>
              <a:rPr lang="tr-TR" altLang="zh-TW" sz="2000" dirty="0" smtClean="0"/>
              <a:t>, </a:t>
            </a:r>
            <a:r>
              <a:rPr lang="tr-TR" altLang="zh-TW" sz="2000" dirty="0" err="1" smtClean="0"/>
              <a:t>the</a:t>
            </a:r>
            <a:r>
              <a:rPr lang="tr-TR" altLang="zh-TW" sz="2000" dirty="0" smtClean="0"/>
              <a:t> </a:t>
            </a:r>
            <a:r>
              <a:rPr lang="tr-TR" altLang="zh-TW" sz="2000" dirty="0" err="1" smtClean="0"/>
              <a:t>three</a:t>
            </a:r>
            <a:r>
              <a:rPr lang="tr-TR" altLang="zh-TW" sz="2000" dirty="0" smtClean="0"/>
              <a:t> </a:t>
            </a:r>
            <a:r>
              <a:rPr lang="tr-TR" altLang="zh-TW" sz="2000" dirty="0" err="1" smtClean="0"/>
              <a:t>vectors</a:t>
            </a:r>
            <a:r>
              <a:rPr lang="tr-TR" altLang="zh-TW" sz="2000" dirty="0" smtClean="0"/>
              <a:t> </a:t>
            </a:r>
            <a:r>
              <a:rPr lang="tr-TR" altLang="zh-TW" sz="2000" dirty="0" err="1" smtClean="0"/>
              <a:t>are</a:t>
            </a:r>
            <a:r>
              <a:rPr lang="tr-TR" altLang="zh-TW" sz="2000" dirty="0" smtClean="0"/>
              <a:t> </a:t>
            </a:r>
            <a:r>
              <a:rPr lang="tr-TR" altLang="zh-TW" sz="2000" dirty="0" err="1" smtClean="0"/>
              <a:t>linearly</a:t>
            </a:r>
            <a:r>
              <a:rPr lang="tr-TR" altLang="zh-TW" sz="2000" dirty="0" smtClean="0"/>
              <a:t> </a:t>
            </a:r>
            <a:r>
              <a:rPr lang="tr-TR" altLang="zh-TW" sz="2000" dirty="0" err="1" smtClean="0"/>
              <a:t>independent</a:t>
            </a:r>
            <a:r>
              <a:rPr lang="tr-TR" altLang="zh-TW" sz="2000" dirty="0" smtClean="0"/>
              <a:t>. </a:t>
            </a:r>
            <a:r>
              <a:rPr lang="tr-TR" altLang="zh-TW" sz="2000" dirty="0" err="1" smtClean="0"/>
              <a:t>Thus</a:t>
            </a:r>
            <a:r>
              <a:rPr lang="tr-TR" altLang="zh-TW" sz="2000" dirty="0" smtClean="0"/>
              <a:t>, </a:t>
            </a:r>
            <a:r>
              <a:rPr lang="tr-TR" altLang="zh-TW" sz="2000" dirty="0" err="1" smtClean="0"/>
              <a:t>the</a:t>
            </a:r>
            <a:r>
              <a:rPr lang="tr-TR" altLang="zh-TW" sz="2000" dirty="0" smtClean="0"/>
              <a:t>  </a:t>
            </a:r>
            <a:r>
              <a:rPr lang="tr-TR" altLang="zh-TW" sz="2000" dirty="0" err="1" smtClean="0"/>
              <a:t>three</a:t>
            </a:r>
            <a:r>
              <a:rPr lang="tr-TR" altLang="zh-TW" sz="2000" dirty="0" smtClean="0"/>
              <a:t> of </a:t>
            </a:r>
            <a:r>
              <a:rPr lang="tr-TR" altLang="zh-TW" sz="2000" dirty="0" err="1" smtClean="0"/>
              <a:t>them</a:t>
            </a:r>
            <a:r>
              <a:rPr lang="tr-TR" altLang="zh-TW" sz="2000" dirty="0" smtClean="0"/>
              <a:t> </a:t>
            </a:r>
            <a:r>
              <a:rPr lang="tr-TR" altLang="zh-TW" sz="2000" dirty="0" err="1" smtClean="0"/>
              <a:t>span</a:t>
            </a:r>
            <a:r>
              <a:rPr lang="tr-TR" altLang="zh-TW" sz="2000" dirty="0" smtClean="0"/>
              <a:t> a 3-dimensional </a:t>
            </a:r>
            <a:r>
              <a:rPr lang="tr-TR" altLang="zh-TW" sz="2000" dirty="0" err="1" smtClean="0"/>
              <a:t>vector</a:t>
            </a:r>
            <a:r>
              <a:rPr lang="tr-TR" altLang="zh-TW" sz="2000" dirty="0" smtClean="0"/>
              <a:t> </a:t>
            </a:r>
            <a:r>
              <a:rPr lang="tr-TR" altLang="zh-TW" sz="2000" dirty="0" err="1" smtClean="0"/>
              <a:t>space</a:t>
            </a:r>
            <a:r>
              <a:rPr lang="tr-TR" altLang="zh-TW" sz="2000" dirty="0" smtClean="0"/>
              <a:t>, </a:t>
            </a:r>
            <a:r>
              <a:rPr lang="tr-TR" altLang="zh-TW" sz="2000" dirty="0" err="1" smtClean="0"/>
              <a:t>the</a:t>
            </a:r>
            <a:r>
              <a:rPr lang="tr-TR" altLang="zh-TW" sz="2000" dirty="0" smtClean="0"/>
              <a:t> </a:t>
            </a:r>
            <a:r>
              <a:rPr lang="en-US" altLang="zh-TW" sz="2000" i="1" dirty="0" smtClean="0"/>
              <a:t>R</a:t>
            </a:r>
            <a:r>
              <a:rPr lang="en-US" altLang="zh-TW" sz="2000" baseline="30000" dirty="0" smtClean="0"/>
              <a:t>3</a:t>
            </a:r>
            <a:r>
              <a:rPr lang="tr-TR" altLang="zh-TW" sz="2000" dirty="0" smtClean="0"/>
              <a:t>, </a:t>
            </a:r>
            <a:r>
              <a:rPr lang="tr-TR" altLang="zh-TW" sz="2000" dirty="0" err="1" smtClean="0"/>
              <a:t>which</a:t>
            </a:r>
            <a:r>
              <a:rPr lang="tr-TR" altLang="zh-TW" sz="2000" dirty="0" smtClean="0"/>
              <a:t> </a:t>
            </a:r>
            <a:r>
              <a:rPr lang="tr-TR" altLang="zh-TW" sz="2000" dirty="0" err="1" smtClean="0"/>
              <a:t>they</a:t>
            </a:r>
            <a:r>
              <a:rPr lang="tr-TR" altLang="zh-TW" sz="2000" dirty="0" smtClean="0"/>
              <a:t> </a:t>
            </a:r>
            <a:r>
              <a:rPr lang="tr-TR" altLang="zh-TW" sz="2000" dirty="0" err="1" smtClean="0"/>
              <a:t>reside</a:t>
            </a:r>
            <a:r>
              <a:rPr lang="tr-TR" altLang="zh-TW" sz="2000" dirty="0" smtClean="0"/>
              <a:t> in.</a:t>
            </a:r>
            <a:r>
              <a:rPr lang="tr-TR" altLang="zh-TW" sz="2000" baseline="30000" dirty="0" smtClean="0"/>
              <a:t> </a:t>
            </a:r>
            <a:endParaRPr lang="en-US" altLang="zh-TW" sz="2000"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E0370488-7814-46A2-B009-8CDD863685E1}"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14234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266D0A63-AB33-49CB-BCCB-BA08A6BCBDD6}" type="slidenum">
              <a:rPr kumimoji="0" lang="en-US" altLang="zh-TW" sz="1200">
                <a:latin typeface="Garamond" panose="02020404030301010803" pitchFamily="18" charset="0"/>
              </a:rPr>
              <a:pPr>
                <a:spcBef>
                  <a:spcPct val="0"/>
                </a:spcBef>
                <a:buClrTx/>
                <a:buSzTx/>
                <a:buFontTx/>
                <a:buNone/>
              </a:pPr>
              <a:t>76</a:t>
            </a:fld>
            <a:endParaRPr kumimoji="0" lang="en-US" altLang="zh-TW" sz="1200">
              <a:latin typeface="Garamond" panose="02020404030301010803" pitchFamily="18" charset="0"/>
            </a:endParaRPr>
          </a:p>
        </p:txBody>
      </p:sp>
      <p:sp>
        <p:nvSpPr>
          <p:cNvPr id="142341" name="Rectangle 2"/>
          <p:cNvSpPr>
            <a:spLocks noGrp="1" noChangeArrowheads="1"/>
          </p:cNvSpPr>
          <p:nvPr>
            <p:ph type="title"/>
          </p:nvPr>
        </p:nvSpPr>
        <p:spPr/>
        <p:txBody>
          <a:bodyPr/>
          <a:lstStyle/>
          <a:p>
            <a:pPr eaLnBrk="1" hangingPunct="1"/>
            <a:r>
              <a:rPr lang="en-US" altLang="zh-TW" smtClean="0"/>
              <a:t>Theorem  5.4.6</a:t>
            </a:r>
          </a:p>
        </p:txBody>
      </p:sp>
      <p:sp>
        <p:nvSpPr>
          <p:cNvPr id="142342" name="Rectangle 3"/>
          <p:cNvSpPr>
            <a:spLocks noGrp="1" noChangeArrowheads="1"/>
          </p:cNvSpPr>
          <p:nvPr>
            <p:ph type="body" idx="1"/>
          </p:nvPr>
        </p:nvSpPr>
        <p:spPr>
          <a:xfrm>
            <a:off x="228600" y="1295400"/>
            <a:ext cx="8686800" cy="4759325"/>
          </a:xfrm>
        </p:spPr>
        <p:txBody>
          <a:bodyPr/>
          <a:lstStyle/>
          <a:p>
            <a:pPr eaLnBrk="1" hangingPunct="1">
              <a:lnSpc>
                <a:spcPct val="90000"/>
              </a:lnSpc>
            </a:pPr>
            <a:r>
              <a:rPr lang="en-US" altLang="zh-TW" dirty="0" smtClean="0"/>
              <a:t>Let </a:t>
            </a:r>
            <a:r>
              <a:rPr lang="en-US" altLang="zh-TW" i="1" dirty="0" smtClean="0"/>
              <a:t>S</a:t>
            </a:r>
            <a:r>
              <a:rPr lang="en-US" altLang="zh-TW" dirty="0" smtClean="0"/>
              <a:t> be a finite set of vectors in a finite-dimensional vector space </a:t>
            </a:r>
            <a:r>
              <a:rPr lang="en-US" altLang="zh-TW" i="1" dirty="0" smtClean="0"/>
              <a:t>V</a:t>
            </a:r>
            <a:r>
              <a:rPr lang="en-US" altLang="zh-TW" dirty="0" smtClean="0"/>
              <a:t>.</a:t>
            </a:r>
          </a:p>
          <a:p>
            <a:pPr lvl="1" eaLnBrk="1" hangingPunct="1">
              <a:lnSpc>
                <a:spcPct val="90000"/>
              </a:lnSpc>
            </a:pPr>
            <a:r>
              <a:rPr lang="en-US" altLang="zh-TW" sz="2400" dirty="0" smtClean="0"/>
              <a:t>If </a:t>
            </a:r>
            <a:r>
              <a:rPr lang="en-US" altLang="zh-TW" sz="2400" i="1" dirty="0" smtClean="0"/>
              <a:t>S</a:t>
            </a:r>
            <a:r>
              <a:rPr lang="en-US" altLang="zh-TW" sz="2400" dirty="0" smtClean="0"/>
              <a:t> spans </a:t>
            </a:r>
            <a:r>
              <a:rPr lang="en-US" altLang="zh-TW" sz="2400" i="1" dirty="0" smtClean="0"/>
              <a:t>V</a:t>
            </a:r>
            <a:r>
              <a:rPr lang="en-US" altLang="zh-TW" sz="2400" dirty="0" smtClean="0"/>
              <a:t> but is not a basis for </a:t>
            </a:r>
            <a:r>
              <a:rPr lang="en-US" altLang="zh-TW" sz="2400" i="1" dirty="0" smtClean="0"/>
              <a:t>V</a:t>
            </a:r>
            <a:r>
              <a:rPr lang="tr-TR" altLang="zh-TW" sz="2400" i="1" dirty="0" smtClean="0"/>
              <a:t>, </a:t>
            </a:r>
            <a:r>
              <a:rPr lang="en-US" altLang="zh-TW" sz="2400" dirty="0" smtClean="0"/>
              <a:t>then </a:t>
            </a:r>
            <a:r>
              <a:rPr lang="en-US" altLang="zh-TW" sz="2400" i="1" dirty="0" smtClean="0"/>
              <a:t>S</a:t>
            </a:r>
            <a:r>
              <a:rPr lang="en-US" altLang="zh-TW" sz="2400" dirty="0" smtClean="0"/>
              <a:t> can be reduced to a basis for </a:t>
            </a:r>
            <a:r>
              <a:rPr lang="en-US" altLang="zh-TW" sz="2400" i="1" dirty="0" smtClean="0"/>
              <a:t>V</a:t>
            </a:r>
            <a:r>
              <a:rPr lang="en-US" altLang="zh-TW" sz="2400" dirty="0" smtClean="0"/>
              <a:t> by removing appropriate vectors from </a:t>
            </a:r>
            <a:r>
              <a:rPr lang="en-US" altLang="zh-TW" sz="2400" i="1" dirty="0" smtClean="0"/>
              <a:t>S</a:t>
            </a:r>
            <a:endParaRPr lang="tr-TR" altLang="zh-TW" sz="2400" i="1" dirty="0" smtClean="0"/>
          </a:p>
          <a:p>
            <a:pPr lvl="2" eaLnBrk="1" hangingPunct="1">
              <a:lnSpc>
                <a:spcPct val="90000"/>
              </a:lnSpc>
            </a:pPr>
            <a:r>
              <a:rPr lang="tr-TR" altLang="zh-TW" sz="2400" dirty="0" smtClean="0"/>
              <a:t>S is not a </a:t>
            </a:r>
            <a:r>
              <a:rPr lang="tr-TR" altLang="zh-TW" sz="2400" dirty="0" err="1" smtClean="0"/>
              <a:t>linearly</a:t>
            </a:r>
            <a:r>
              <a:rPr lang="tr-TR" altLang="zh-TW" sz="2400" dirty="0" smtClean="0"/>
              <a:t> </a:t>
            </a:r>
            <a:r>
              <a:rPr lang="tr-TR" altLang="zh-TW" sz="2400" dirty="0" err="1" smtClean="0"/>
              <a:t>independent</a:t>
            </a:r>
            <a:r>
              <a:rPr lang="tr-TR" altLang="zh-TW" sz="2400" dirty="0" smtClean="0"/>
              <a:t> set </a:t>
            </a:r>
            <a:r>
              <a:rPr lang="tr-TR" altLang="zh-TW" sz="2400" dirty="0" err="1" smtClean="0"/>
              <a:t>and</a:t>
            </a:r>
            <a:r>
              <a:rPr lang="tr-TR" altLang="zh-TW" sz="2400" dirty="0" smtClean="0"/>
              <a:t> can </a:t>
            </a:r>
            <a:r>
              <a:rPr lang="tr-TR" altLang="zh-TW" sz="2400" dirty="0" err="1" smtClean="0"/>
              <a:t>iteratively</a:t>
            </a:r>
            <a:r>
              <a:rPr lang="tr-TR" altLang="zh-TW" sz="2400" dirty="0" smtClean="0"/>
              <a:t> </a:t>
            </a:r>
            <a:r>
              <a:rPr lang="tr-TR" altLang="zh-TW" sz="2400" dirty="0" err="1" smtClean="0"/>
              <a:t>remove</a:t>
            </a:r>
            <a:r>
              <a:rPr lang="tr-TR" altLang="zh-TW" sz="2400" dirty="0" smtClean="0"/>
              <a:t> </a:t>
            </a:r>
            <a:r>
              <a:rPr lang="tr-TR" altLang="zh-TW" sz="2400" dirty="0" err="1" smtClean="0"/>
              <a:t>linearly</a:t>
            </a:r>
            <a:r>
              <a:rPr lang="tr-TR" altLang="zh-TW" sz="2400" dirty="0" smtClean="0"/>
              <a:t> </a:t>
            </a:r>
            <a:r>
              <a:rPr lang="tr-TR" altLang="zh-TW" sz="2400" dirty="0" err="1" smtClean="0"/>
              <a:t>dependent</a:t>
            </a:r>
            <a:r>
              <a:rPr lang="tr-TR" altLang="zh-TW" sz="2400" dirty="0" smtClean="0"/>
              <a:t> </a:t>
            </a:r>
            <a:r>
              <a:rPr lang="tr-TR" altLang="zh-TW" sz="2400" dirty="0" err="1" smtClean="0"/>
              <a:t>vectors</a:t>
            </a:r>
            <a:r>
              <a:rPr lang="tr-TR" altLang="zh-TW" sz="2400" dirty="0" smtClean="0"/>
              <a:t> </a:t>
            </a:r>
            <a:r>
              <a:rPr lang="tr-TR" altLang="zh-TW" sz="2400" dirty="0" err="1" smtClean="0"/>
              <a:t>from</a:t>
            </a:r>
            <a:r>
              <a:rPr lang="tr-TR" altLang="zh-TW" sz="2400" dirty="0" smtClean="0"/>
              <a:t> S </a:t>
            </a:r>
            <a:r>
              <a:rPr lang="tr-TR" altLang="zh-TW" sz="2400" u="sng" dirty="0" err="1" smtClean="0"/>
              <a:t>without</a:t>
            </a:r>
            <a:r>
              <a:rPr lang="tr-TR" altLang="zh-TW" sz="2400" u="sng" dirty="0" smtClean="0"/>
              <a:t> </a:t>
            </a:r>
            <a:r>
              <a:rPr lang="tr-TR" altLang="zh-TW" sz="2400" u="sng" dirty="0" err="1" smtClean="0"/>
              <a:t>changing</a:t>
            </a:r>
            <a:r>
              <a:rPr lang="tr-TR" altLang="zh-TW" sz="2400" u="sng" dirty="0" smtClean="0"/>
              <a:t> </a:t>
            </a:r>
            <a:r>
              <a:rPr lang="tr-TR" altLang="zh-TW" sz="2400" u="sng" dirty="0" err="1" smtClean="0"/>
              <a:t>the</a:t>
            </a:r>
            <a:r>
              <a:rPr lang="tr-TR" altLang="zh-TW" sz="2400" u="sng" dirty="0" smtClean="0"/>
              <a:t> </a:t>
            </a:r>
            <a:r>
              <a:rPr lang="tr-TR" altLang="zh-TW" sz="2400" u="sng" dirty="0" err="1" smtClean="0"/>
              <a:t>span</a:t>
            </a:r>
            <a:r>
              <a:rPr lang="tr-TR" altLang="zh-TW" sz="2400" u="sng" dirty="0" smtClean="0"/>
              <a:t> </a:t>
            </a:r>
            <a:r>
              <a:rPr lang="tr-TR" altLang="zh-TW" sz="2400" dirty="0" err="1" smtClean="0"/>
              <a:t>until</a:t>
            </a:r>
            <a:r>
              <a:rPr lang="tr-TR" altLang="zh-TW" sz="2400" dirty="0" smtClean="0"/>
              <a:t> </a:t>
            </a:r>
            <a:r>
              <a:rPr lang="tr-TR" altLang="zh-TW" sz="2400" dirty="0" err="1" smtClean="0"/>
              <a:t>the</a:t>
            </a:r>
            <a:r>
              <a:rPr lang="tr-TR" altLang="zh-TW" sz="2400" dirty="0" smtClean="0"/>
              <a:t> </a:t>
            </a:r>
            <a:r>
              <a:rPr lang="tr-TR" altLang="zh-TW" sz="2400" dirty="0" err="1" smtClean="0"/>
              <a:t>remaing</a:t>
            </a:r>
            <a:r>
              <a:rPr lang="tr-TR" altLang="zh-TW" sz="2400" dirty="0" smtClean="0"/>
              <a:t> </a:t>
            </a:r>
            <a:r>
              <a:rPr lang="tr-TR" altLang="zh-TW" sz="2400" dirty="0" err="1" smtClean="0"/>
              <a:t>vectors</a:t>
            </a:r>
            <a:r>
              <a:rPr lang="tr-TR" altLang="zh-TW" sz="2400" dirty="0" smtClean="0"/>
              <a:t> </a:t>
            </a:r>
            <a:r>
              <a:rPr lang="tr-TR" altLang="zh-TW" sz="2400" dirty="0" err="1" smtClean="0"/>
              <a:t>are</a:t>
            </a:r>
            <a:r>
              <a:rPr lang="tr-TR" altLang="zh-TW" sz="2400" dirty="0" smtClean="0"/>
              <a:t> </a:t>
            </a:r>
            <a:r>
              <a:rPr lang="tr-TR" altLang="zh-TW" sz="2400" dirty="0" err="1" smtClean="0"/>
              <a:t>linearly</a:t>
            </a:r>
            <a:r>
              <a:rPr lang="tr-TR" altLang="zh-TW" sz="2400" dirty="0" smtClean="0"/>
              <a:t> </a:t>
            </a:r>
            <a:r>
              <a:rPr lang="tr-TR" altLang="zh-TW" sz="2400" dirty="0" err="1" smtClean="0"/>
              <a:t>independent</a:t>
            </a:r>
            <a:r>
              <a:rPr lang="tr-TR" altLang="zh-TW" sz="2400" dirty="0" smtClean="0"/>
              <a:t>.</a:t>
            </a:r>
            <a:endParaRPr lang="en-US" altLang="zh-TW" sz="2400" dirty="0" smtClean="0"/>
          </a:p>
          <a:p>
            <a:pPr lvl="1" eaLnBrk="1" hangingPunct="1">
              <a:lnSpc>
                <a:spcPct val="90000"/>
              </a:lnSpc>
            </a:pPr>
            <a:r>
              <a:rPr lang="en-US" altLang="zh-TW" sz="2400" dirty="0" smtClean="0"/>
              <a:t>If </a:t>
            </a:r>
            <a:r>
              <a:rPr lang="en-US" altLang="zh-TW" sz="2400" i="1" dirty="0" smtClean="0"/>
              <a:t>S</a:t>
            </a:r>
            <a:r>
              <a:rPr lang="en-US" altLang="zh-TW" sz="2400" dirty="0" smtClean="0"/>
              <a:t> is a linearly independent set that is not already a basis for </a:t>
            </a:r>
            <a:r>
              <a:rPr lang="en-US" altLang="zh-TW" sz="2400" i="1" dirty="0" smtClean="0"/>
              <a:t>V</a:t>
            </a:r>
            <a:r>
              <a:rPr lang="tr-TR" altLang="zh-TW" sz="2400" i="1" dirty="0" smtClean="0"/>
              <a:t>, </a:t>
            </a:r>
            <a:r>
              <a:rPr lang="en-US" altLang="zh-TW" sz="2400" dirty="0" smtClean="0"/>
              <a:t>then </a:t>
            </a:r>
            <a:r>
              <a:rPr lang="en-US" altLang="zh-TW" sz="2400" i="1" dirty="0" smtClean="0"/>
              <a:t>S</a:t>
            </a:r>
            <a:r>
              <a:rPr lang="en-US" altLang="zh-TW" sz="2400" dirty="0" smtClean="0"/>
              <a:t> can be enlarged to a basis for </a:t>
            </a:r>
            <a:r>
              <a:rPr lang="en-US" altLang="zh-TW" sz="2400" i="1" dirty="0" smtClean="0"/>
              <a:t>V</a:t>
            </a:r>
            <a:r>
              <a:rPr lang="en-US" altLang="zh-TW" sz="2400" dirty="0" smtClean="0"/>
              <a:t> by inserting appropriate vectors into </a:t>
            </a:r>
            <a:r>
              <a:rPr lang="en-US" altLang="zh-TW" sz="2400" i="1" dirty="0" smtClean="0"/>
              <a:t>S</a:t>
            </a:r>
            <a:endParaRPr lang="tr-TR" altLang="zh-TW" sz="2400" i="1" dirty="0" smtClean="0"/>
          </a:p>
          <a:p>
            <a:pPr lvl="2" eaLnBrk="1" hangingPunct="1">
              <a:lnSpc>
                <a:spcPct val="90000"/>
              </a:lnSpc>
            </a:pPr>
            <a:r>
              <a:rPr lang="tr-TR" altLang="zh-TW" sz="2400" dirty="0" err="1" smtClean="0"/>
              <a:t>Span</a:t>
            </a:r>
            <a:r>
              <a:rPr lang="tr-TR" altLang="zh-TW" sz="2400" dirty="0" smtClean="0"/>
              <a:t> of S is not V, </a:t>
            </a:r>
            <a:r>
              <a:rPr lang="tr-TR" altLang="zh-TW" sz="2400" dirty="0" err="1" smtClean="0"/>
              <a:t>hence</a:t>
            </a:r>
            <a:r>
              <a:rPr lang="tr-TR" altLang="zh-TW" sz="2400" dirty="0" smtClean="0"/>
              <a:t> can </a:t>
            </a:r>
            <a:r>
              <a:rPr lang="tr-TR" altLang="zh-TW" sz="2400" dirty="0" err="1" smtClean="0"/>
              <a:t>find</a:t>
            </a:r>
            <a:r>
              <a:rPr lang="tr-TR" altLang="zh-TW" sz="2400" dirty="0" smtClean="0"/>
              <a:t> </a:t>
            </a:r>
            <a:r>
              <a:rPr lang="tr-TR" altLang="zh-TW" sz="2400" dirty="0" err="1" smtClean="0"/>
              <a:t>and</a:t>
            </a:r>
            <a:r>
              <a:rPr lang="tr-TR" altLang="zh-TW" sz="2400" dirty="0" smtClean="0"/>
              <a:t> </a:t>
            </a:r>
            <a:r>
              <a:rPr lang="tr-TR" altLang="zh-TW" sz="2400" dirty="0" err="1" smtClean="0"/>
              <a:t>add</a:t>
            </a:r>
            <a:r>
              <a:rPr lang="tr-TR" altLang="zh-TW" sz="2400" dirty="0" smtClean="0"/>
              <a:t> </a:t>
            </a:r>
            <a:r>
              <a:rPr lang="tr-TR" altLang="zh-TW" sz="2400" dirty="0" err="1" smtClean="0"/>
              <a:t>iteratively</a:t>
            </a:r>
            <a:r>
              <a:rPr lang="tr-TR" altLang="zh-TW" sz="2400" dirty="0" smtClean="0"/>
              <a:t> </a:t>
            </a:r>
            <a:r>
              <a:rPr lang="tr-TR" altLang="zh-TW" sz="2400" dirty="0" err="1" smtClean="0"/>
              <a:t>to</a:t>
            </a:r>
            <a:r>
              <a:rPr lang="tr-TR" altLang="zh-TW" sz="2400" dirty="0" smtClean="0"/>
              <a:t> S </a:t>
            </a:r>
            <a:r>
              <a:rPr lang="tr-TR" altLang="zh-TW" sz="2400" dirty="0" err="1" smtClean="0"/>
              <a:t>those</a:t>
            </a:r>
            <a:r>
              <a:rPr lang="tr-TR" altLang="zh-TW" sz="2400" dirty="0" smtClean="0"/>
              <a:t> </a:t>
            </a:r>
            <a:r>
              <a:rPr lang="tr-TR" altLang="zh-TW" sz="2400" dirty="0" err="1" smtClean="0"/>
              <a:t>vectors</a:t>
            </a:r>
            <a:r>
              <a:rPr lang="tr-TR" altLang="zh-TW" sz="2400" dirty="0" smtClean="0"/>
              <a:t> not in </a:t>
            </a:r>
            <a:r>
              <a:rPr lang="tr-TR" altLang="zh-TW" sz="2400" dirty="0" err="1" smtClean="0"/>
              <a:t>the</a:t>
            </a:r>
            <a:r>
              <a:rPr lang="tr-TR" altLang="zh-TW" sz="2400" dirty="0" smtClean="0"/>
              <a:t> </a:t>
            </a:r>
            <a:r>
              <a:rPr lang="tr-TR" altLang="zh-TW" sz="2400" dirty="0" err="1" smtClean="0"/>
              <a:t>span</a:t>
            </a:r>
            <a:r>
              <a:rPr lang="tr-TR" altLang="zh-TW" sz="2400" dirty="0" smtClean="0"/>
              <a:t> of </a:t>
            </a:r>
            <a:r>
              <a:rPr lang="tr-TR" altLang="zh-TW" sz="2400" dirty="0" err="1" smtClean="0"/>
              <a:t>the</a:t>
            </a:r>
            <a:r>
              <a:rPr lang="tr-TR" altLang="zh-TW" sz="2400" dirty="0" smtClean="0"/>
              <a:t> </a:t>
            </a:r>
            <a:r>
              <a:rPr lang="tr-TR" altLang="zh-TW" sz="2400" dirty="0" err="1" smtClean="0"/>
              <a:t>grown</a:t>
            </a:r>
            <a:r>
              <a:rPr lang="tr-TR" altLang="zh-TW" sz="2400" dirty="0" smtClean="0"/>
              <a:t> set </a:t>
            </a:r>
            <a:r>
              <a:rPr lang="tr-TR" altLang="zh-TW" sz="2400" dirty="0" err="1" smtClean="0"/>
              <a:t>until</a:t>
            </a:r>
            <a:r>
              <a:rPr lang="tr-TR" altLang="zh-TW" sz="2400" dirty="0" smtClean="0"/>
              <a:t> </a:t>
            </a:r>
            <a:r>
              <a:rPr lang="tr-TR" altLang="zh-TW" sz="2400" dirty="0" err="1" smtClean="0"/>
              <a:t>the</a:t>
            </a:r>
            <a:r>
              <a:rPr lang="tr-TR" altLang="zh-TW" sz="2400" dirty="0" smtClean="0"/>
              <a:t> </a:t>
            </a:r>
            <a:r>
              <a:rPr lang="tr-TR" altLang="zh-TW" sz="2400" dirty="0" err="1" smtClean="0"/>
              <a:t>grown</a:t>
            </a:r>
            <a:r>
              <a:rPr lang="tr-TR" altLang="zh-TW" sz="2400" dirty="0" smtClean="0"/>
              <a:t> </a:t>
            </a:r>
            <a:r>
              <a:rPr lang="tr-TR" altLang="zh-TW" sz="2400" dirty="0" err="1" smtClean="0"/>
              <a:t>linearly</a:t>
            </a:r>
            <a:r>
              <a:rPr lang="tr-TR" altLang="zh-TW" sz="2400" dirty="0" smtClean="0"/>
              <a:t> </a:t>
            </a:r>
            <a:r>
              <a:rPr lang="tr-TR" altLang="zh-TW" sz="2400" dirty="0" err="1" smtClean="0"/>
              <a:t>independent</a:t>
            </a:r>
            <a:r>
              <a:rPr lang="tr-TR" altLang="zh-TW" sz="2400" dirty="0" smtClean="0"/>
              <a:t> set </a:t>
            </a:r>
            <a:r>
              <a:rPr lang="tr-TR" altLang="zh-TW" sz="2400" dirty="0" err="1" smtClean="0"/>
              <a:t>spans</a:t>
            </a:r>
            <a:r>
              <a:rPr lang="tr-TR" altLang="zh-TW" sz="2400" dirty="0" smtClean="0"/>
              <a:t> V (</a:t>
            </a:r>
            <a:r>
              <a:rPr lang="tr-TR" altLang="zh-TW" sz="2400" dirty="0" err="1" smtClean="0"/>
              <a:t>no</a:t>
            </a:r>
            <a:r>
              <a:rPr lang="tr-TR" altLang="zh-TW" sz="2400" dirty="0" smtClean="0"/>
              <a:t>. </a:t>
            </a:r>
            <a:r>
              <a:rPr lang="tr-TR" altLang="zh-TW" sz="2400" dirty="0" err="1" smtClean="0"/>
              <a:t>vectors</a:t>
            </a:r>
            <a:r>
              <a:rPr lang="tr-TR" altLang="zh-TW" sz="2400" dirty="0" smtClean="0"/>
              <a:t> </a:t>
            </a:r>
            <a:r>
              <a:rPr lang="tr-TR" altLang="zh-TW" sz="2400" dirty="0" err="1" smtClean="0"/>
              <a:t>equals</a:t>
            </a:r>
            <a:r>
              <a:rPr lang="tr-TR" altLang="zh-TW" sz="2400" dirty="0" smtClean="0"/>
              <a:t> </a:t>
            </a:r>
            <a:r>
              <a:rPr lang="tr-TR" altLang="zh-TW" sz="2400" dirty="0" err="1" smtClean="0"/>
              <a:t>dim</a:t>
            </a:r>
            <a:r>
              <a:rPr lang="tr-TR" altLang="zh-TW" sz="2400" dirty="0" smtClean="0"/>
              <a:t>(V)).</a:t>
            </a:r>
            <a:endParaRPr lang="en-US" altLang="zh-TW" sz="2400" dirty="0" smtClean="0"/>
          </a:p>
          <a:p>
            <a:pPr eaLnBrk="1" hangingPunct="1">
              <a:lnSpc>
                <a:spcPct val="90000"/>
              </a:lnSpc>
            </a:pPr>
            <a:endParaRPr lang="en-US" altLang="zh-TW"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標題 1"/>
          <p:cNvSpPr>
            <a:spLocks noGrp="1"/>
          </p:cNvSpPr>
          <p:nvPr>
            <p:ph type="title"/>
          </p:nvPr>
        </p:nvSpPr>
        <p:spPr/>
        <p:txBody>
          <a:bodyPr/>
          <a:lstStyle/>
          <a:p>
            <a:r>
              <a:rPr lang="en-US" altLang="zh-TW" smtClean="0"/>
              <a:t>Theorem  5.4.7</a:t>
            </a:r>
            <a:endParaRPr lang="zh-TW" altLang="en-US" smtClean="0"/>
          </a:p>
        </p:txBody>
      </p:sp>
      <mc:AlternateContent xmlns:mc="http://schemas.openxmlformats.org/markup-compatibility/2006" xmlns:a14="http://schemas.microsoft.com/office/drawing/2010/main">
        <mc:Choice Requires="a14">
          <p:sp>
            <p:nvSpPr>
              <p:cNvPr id="144387" name="內容版面配置區 2"/>
              <p:cNvSpPr>
                <a:spLocks noGrp="1"/>
              </p:cNvSpPr>
              <p:nvPr>
                <p:ph idx="1"/>
              </p:nvPr>
            </p:nvSpPr>
            <p:spPr>
              <a:xfrm>
                <a:off x="420414" y="990600"/>
                <a:ext cx="8229600" cy="4683125"/>
              </a:xfrm>
            </p:spPr>
            <p:txBody>
              <a:bodyPr/>
              <a:lstStyle/>
              <a:p>
                <a:pPr eaLnBrk="1" hangingPunct="1">
                  <a:lnSpc>
                    <a:spcPct val="90000"/>
                  </a:lnSpc>
                </a:pPr>
                <a:r>
                  <a:rPr lang="en-US" altLang="zh-TW" dirty="0" smtClean="0"/>
                  <a:t>If </a:t>
                </a:r>
                <a:r>
                  <a:rPr lang="en-US" altLang="zh-TW" i="1" dirty="0" smtClean="0"/>
                  <a:t>W</a:t>
                </a:r>
                <a:r>
                  <a:rPr lang="en-US" altLang="zh-TW" dirty="0" smtClean="0"/>
                  <a:t> is a subspace of a finite-dimensional vector space </a:t>
                </a:r>
                <a:r>
                  <a:rPr lang="en-US" altLang="zh-TW" i="1" dirty="0" smtClean="0"/>
                  <a:t>V</a:t>
                </a:r>
                <a:r>
                  <a:rPr lang="en-US" altLang="zh-TW" dirty="0" smtClean="0"/>
                  <a:t>, then </a:t>
                </a:r>
                <a:endParaRPr lang="tr-TR" altLang="zh-TW" dirty="0" smtClean="0"/>
              </a:p>
              <a:p>
                <a:pPr eaLnBrk="1" hangingPunct="1">
                  <a:lnSpc>
                    <a:spcPct val="90000"/>
                  </a:lnSpc>
                </a:pPr>
                <a:r>
                  <a:rPr lang="en-US" altLang="zh-TW" i="1" dirty="0"/>
                  <a:t>W</a:t>
                </a:r>
                <a:r>
                  <a:rPr lang="en-US" altLang="zh-TW" dirty="0"/>
                  <a:t> </a:t>
                </a:r>
                <a:r>
                  <a:rPr lang="en-US" altLang="zh-TW" dirty="0" smtClean="0"/>
                  <a:t>is</a:t>
                </a:r>
                <a:r>
                  <a:rPr lang="tr-TR" altLang="zh-TW" dirty="0" smtClean="0"/>
                  <a:t> </a:t>
                </a:r>
                <a:r>
                  <a:rPr lang="en-US" altLang="zh-TW" dirty="0" smtClean="0"/>
                  <a:t>finite-dimensional</a:t>
                </a:r>
                <a:endParaRPr lang="tr-TR" altLang="zh-TW" dirty="0" smtClean="0"/>
              </a:p>
              <a:p>
                <a:pPr lvl="1" eaLnBrk="1" hangingPunct="1">
                  <a:lnSpc>
                    <a:spcPct val="90000"/>
                  </a:lnSpc>
                </a:pPr>
                <a:r>
                  <a:rPr lang="tr-TR" altLang="zh-TW" dirty="0" err="1" smtClean="0"/>
                  <a:t>Subspace</a:t>
                </a:r>
                <a:r>
                  <a:rPr lang="tr-TR" altLang="zh-TW" dirty="0" smtClean="0"/>
                  <a:t> of </a:t>
                </a:r>
                <a:r>
                  <a:rPr lang="en-US" altLang="zh-TW" i="1" dirty="0" smtClean="0"/>
                  <a:t>V</a:t>
                </a:r>
                <a:r>
                  <a:rPr lang="tr-TR" altLang="zh-TW" i="1" dirty="0" smtClean="0"/>
                  <a:t> is a </a:t>
                </a:r>
                <a:r>
                  <a:rPr lang="tr-TR" altLang="zh-TW" i="1" dirty="0" err="1" smtClean="0"/>
                  <a:t>subset</a:t>
                </a:r>
                <a:r>
                  <a:rPr lang="tr-TR" altLang="zh-TW" i="1" dirty="0" smtClean="0"/>
                  <a:t> of </a:t>
                </a:r>
                <a:r>
                  <a:rPr lang="en-US" altLang="zh-TW" i="1" dirty="0" smtClean="0"/>
                  <a:t>V</a:t>
                </a:r>
                <a:r>
                  <a:rPr lang="tr-TR" altLang="zh-TW" i="1" dirty="0" smtClean="0"/>
                  <a:t> </a:t>
                </a:r>
                <a:r>
                  <a:rPr lang="tr-TR" altLang="zh-TW" i="1" dirty="0" err="1" smtClean="0"/>
                  <a:t>which</a:t>
                </a:r>
                <a:r>
                  <a:rPr lang="tr-TR" altLang="zh-TW" i="1" dirty="0" smtClean="0"/>
                  <a:t> is </a:t>
                </a:r>
                <a:r>
                  <a:rPr lang="tr-TR" altLang="zh-TW" i="1" dirty="0" err="1" smtClean="0"/>
                  <a:t>spanned</a:t>
                </a:r>
                <a:r>
                  <a:rPr lang="tr-TR" altLang="zh-TW" i="1" dirty="0" smtClean="0"/>
                  <a:t> </a:t>
                </a:r>
                <a:r>
                  <a:rPr lang="tr-TR" altLang="zh-TW" i="1" dirty="0" err="1" smtClean="0"/>
                  <a:t>by</a:t>
                </a:r>
                <a:r>
                  <a:rPr lang="tr-TR" altLang="zh-TW" i="1" dirty="0" smtClean="0"/>
                  <a:t> a </a:t>
                </a:r>
                <a:r>
                  <a:rPr lang="tr-TR" altLang="zh-TW" i="1" dirty="0" err="1" smtClean="0"/>
                  <a:t>subset</a:t>
                </a:r>
                <a:r>
                  <a:rPr lang="tr-TR" altLang="zh-TW" i="1" dirty="0" smtClean="0"/>
                  <a:t> of </a:t>
                </a:r>
                <a:r>
                  <a:rPr lang="tr-TR" altLang="zh-TW" i="1" dirty="0" err="1" smtClean="0"/>
                  <a:t>the</a:t>
                </a:r>
                <a:r>
                  <a:rPr lang="tr-TR" altLang="zh-TW" i="1" dirty="0" smtClean="0"/>
                  <a:t> </a:t>
                </a:r>
                <a:r>
                  <a:rPr lang="tr-TR" altLang="zh-TW" i="1" dirty="0" err="1" smtClean="0"/>
                  <a:t>basis</a:t>
                </a:r>
                <a:r>
                  <a:rPr lang="tr-TR" altLang="zh-TW" i="1" dirty="0" smtClean="0"/>
                  <a:t> </a:t>
                </a:r>
                <a:r>
                  <a:rPr lang="tr-TR" altLang="zh-TW" i="1" dirty="0" err="1" smtClean="0"/>
                  <a:t>vectors</a:t>
                </a:r>
                <a:r>
                  <a:rPr lang="tr-TR" altLang="zh-TW" i="1" dirty="0" smtClean="0"/>
                  <a:t> of </a:t>
                </a:r>
                <a:r>
                  <a:rPr lang="en-US" altLang="zh-TW" i="1" dirty="0" smtClean="0"/>
                  <a:t>V</a:t>
                </a:r>
                <a:r>
                  <a:rPr lang="tr-TR" altLang="zh-TW" i="1" dirty="0" smtClean="0"/>
                  <a:t>. (</a:t>
                </a:r>
                <a:r>
                  <a:rPr lang="tr-TR" altLang="zh-TW" i="1" dirty="0" err="1" smtClean="0"/>
                  <a:t>This</a:t>
                </a:r>
                <a:r>
                  <a:rPr lang="tr-TR" altLang="zh-TW" i="1" dirty="0" smtClean="0"/>
                  <a:t> </a:t>
                </a:r>
                <a:r>
                  <a:rPr lang="tr-TR" altLang="zh-TW" i="1" dirty="0" err="1" smtClean="0"/>
                  <a:t>basis</a:t>
                </a:r>
                <a:r>
                  <a:rPr lang="tr-TR" altLang="zh-TW" i="1" dirty="0" smtClean="0"/>
                  <a:t> </a:t>
                </a:r>
                <a:r>
                  <a:rPr lang="tr-TR" altLang="zh-TW" i="1" dirty="0" err="1" smtClean="0"/>
                  <a:t>for</a:t>
                </a:r>
                <a:r>
                  <a:rPr lang="tr-TR" altLang="zh-TW" i="1" dirty="0" smtClean="0"/>
                  <a:t> W is </a:t>
                </a:r>
                <a:r>
                  <a:rPr lang="tr-TR" altLang="zh-TW" i="1" dirty="0" err="1" smtClean="0"/>
                  <a:t>called</a:t>
                </a:r>
                <a:r>
                  <a:rPr lang="tr-TR" altLang="zh-TW" i="1" dirty="0" smtClean="0"/>
                  <a:t> S)</a:t>
                </a:r>
                <a:endParaRPr lang="tr-TR" altLang="zh-TW" dirty="0" smtClean="0"/>
              </a:p>
              <a:p>
                <a:pPr eaLnBrk="1" hangingPunct="1">
                  <a:lnSpc>
                    <a:spcPct val="90000"/>
                  </a:lnSpc>
                </a:pPr>
                <a:r>
                  <a:rPr lang="en-US" altLang="zh-TW" dirty="0" smtClean="0"/>
                  <a:t>dim(</a:t>
                </a:r>
                <a:r>
                  <a:rPr lang="en-US" altLang="zh-TW" i="1" dirty="0" smtClean="0"/>
                  <a:t>W</a:t>
                </a:r>
                <a:r>
                  <a:rPr lang="en-US" altLang="zh-TW" dirty="0" smtClean="0"/>
                  <a:t>) </a:t>
                </a:r>
                <a:r>
                  <a:rPr lang="en-US" altLang="zh-TW" dirty="0" smtClean="0">
                    <a:sym typeface="Symbol" panose="05050102010706020507" pitchFamily="18" charset="2"/>
                  </a:rPr>
                  <a:t> </a:t>
                </a:r>
                <a:r>
                  <a:rPr lang="en-US" altLang="zh-TW" dirty="0" smtClean="0"/>
                  <a:t>dim(</a:t>
                </a:r>
                <a:r>
                  <a:rPr lang="en-US" altLang="zh-TW" i="1" dirty="0" smtClean="0"/>
                  <a:t>V</a:t>
                </a:r>
                <a:r>
                  <a:rPr lang="en-US" altLang="zh-TW" dirty="0" smtClean="0"/>
                  <a:t>).</a:t>
                </a:r>
                <a:endParaRPr lang="tr-TR" altLang="zh-TW" dirty="0" smtClean="0"/>
              </a:p>
              <a:p>
                <a:pPr lvl="1" eaLnBrk="1" hangingPunct="1">
                  <a:lnSpc>
                    <a:spcPct val="90000"/>
                  </a:lnSpc>
                </a:pPr>
                <a:r>
                  <a:rPr lang="tr-TR" altLang="zh-TW" dirty="0" err="1" smtClean="0"/>
                  <a:t>Equality</a:t>
                </a:r>
                <a:r>
                  <a:rPr lang="tr-TR" altLang="zh-TW" dirty="0" smtClean="0"/>
                  <a:t> </a:t>
                </a:r>
                <a:r>
                  <a:rPr lang="tr-TR" altLang="zh-TW" dirty="0" err="1" smtClean="0"/>
                  <a:t>when</a:t>
                </a:r>
                <a:r>
                  <a:rPr lang="tr-TR" altLang="zh-TW" dirty="0" smtClean="0"/>
                  <a:t> </a:t>
                </a:r>
                <a:r>
                  <a:rPr lang="tr-TR" altLang="zh-TW" i="1" dirty="0" smtClean="0"/>
                  <a:t>S</a:t>
                </a:r>
                <a:r>
                  <a:rPr lang="tr-TR" altLang="zh-TW" dirty="0" smtClean="0"/>
                  <a:t> </a:t>
                </a:r>
                <a:r>
                  <a:rPr lang="tr-TR" altLang="zh-TW" dirty="0" err="1" smtClean="0"/>
                  <a:t>for</a:t>
                </a:r>
                <a:r>
                  <a:rPr lang="tr-TR" altLang="zh-TW" dirty="0" smtClean="0"/>
                  <a:t> </a:t>
                </a:r>
                <a:r>
                  <a:rPr lang="en-US" altLang="zh-TW" i="1" dirty="0" smtClean="0"/>
                  <a:t>W</a:t>
                </a:r>
                <a:r>
                  <a:rPr lang="tr-TR" altLang="zh-TW" dirty="0" smtClean="0"/>
                  <a:t> </a:t>
                </a:r>
                <a:r>
                  <a:rPr lang="tr-TR" altLang="zh-TW" dirty="0" err="1" smtClean="0"/>
                  <a:t>having</a:t>
                </a:r>
                <a:r>
                  <a:rPr lang="tr-TR" altLang="zh-TW" dirty="0" smtClean="0"/>
                  <a:t> n </a:t>
                </a:r>
                <a:r>
                  <a:rPr lang="tr-TR" altLang="zh-TW" dirty="0" err="1" smtClean="0"/>
                  <a:t>vectors</a:t>
                </a:r>
                <a:r>
                  <a:rPr lang="tr-TR" altLang="zh-TW" dirty="0" smtClean="0"/>
                  <a:t> is </a:t>
                </a:r>
                <a:r>
                  <a:rPr lang="tr-TR" altLang="zh-TW" dirty="0" err="1" smtClean="0"/>
                  <a:t>also</a:t>
                </a:r>
                <a:r>
                  <a:rPr lang="tr-TR" altLang="zh-TW" dirty="0" smtClean="0"/>
                  <a:t> a </a:t>
                </a:r>
                <a:r>
                  <a:rPr lang="tr-TR" altLang="zh-TW" dirty="0" err="1" smtClean="0"/>
                  <a:t>basis</a:t>
                </a:r>
                <a:r>
                  <a:rPr lang="tr-TR" altLang="zh-TW" dirty="0" smtClean="0"/>
                  <a:t> </a:t>
                </a:r>
                <a:r>
                  <a:rPr lang="tr-TR" altLang="zh-TW" dirty="0" err="1" smtClean="0"/>
                  <a:t>for</a:t>
                </a:r>
                <a:r>
                  <a:rPr lang="tr-TR" altLang="zh-TW" dirty="0" smtClean="0"/>
                  <a:t> </a:t>
                </a:r>
                <a:r>
                  <a:rPr lang="en-US" altLang="zh-TW" i="1" dirty="0" smtClean="0"/>
                  <a:t>V</a:t>
                </a:r>
                <a:r>
                  <a:rPr lang="tr-TR" altLang="zh-TW" dirty="0" smtClean="0"/>
                  <a:t>, else </a:t>
                </a:r>
                <a:r>
                  <a:rPr lang="tr-TR" altLang="zh-TW" i="1" dirty="0" smtClean="0"/>
                  <a:t>S</a:t>
                </a:r>
                <a:r>
                  <a:rPr lang="tr-TR" altLang="zh-TW" dirty="0" smtClean="0"/>
                  <a:t> </a:t>
                </a:r>
                <a:r>
                  <a:rPr lang="tr-TR" altLang="zh-TW" dirty="0" err="1" smtClean="0"/>
                  <a:t>does</a:t>
                </a:r>
                <a:r>
                  <a:rPr lang="tr-TR" altLang="zh-TW" dirty="0" smtClean="0"/>
                  <a:t> not </a:t>
                </a:r>
                <a:r>
                  <a:rPr lang="tr-TR" altLang="zh-TW" dirty="0" err="1" smtClean="0"/>
                  <a:t>span</a:t>
                </a:r>
                <a:r>
                  <a:rPr lang="tr-TR" altLang="zh-TW" dirty="0" smtClean="0"/>
                  <a:t> </a:t>
                </a:r>
                <a:r>
                  <a:rPr lang="tr-TR" altLang="zh-TW" i="1" dirty="0" smtClean="0"/>
                  <a:t>V</a:t>
                </a:r>
                <a:r>
                  <a:rPr lang="tr-TR" altLang="zh-TW" dirty="0" smtClean="0"/>
                  <a:t> </a:t>
                </a:r>
                <a:r>
                  <a:rPr lang="tr-TR" altLang="zh-TW" dirty="0" err="1" smtClean="0"/>
                  <a:t>and</a:t>
                </a:r>
                <a:r>
                  <a:rPr lang="tr-TR" altLang="zh-TW" dirty="0" smtClean="0"/>
                  <a:t> </a:t>
                </a:r>
                <a:r>
                  <a:rPr lang="tr-TR" altLang="zh-TW" dirty="0" err="1" smtClean="0"/>
                  <a:t>there</a:t>
                </a:r>
                <a:r>
                  <a:rPr lang="tr-TR" altLang="zh-TW" dirty="0" smtClean="0"/>
                  <a:t> </a:t>
                </a:r>
                <a:r>
                  <a:rPr lang="tr-TR" altLang="zh-TW" dirty="0" err="1" smtClean="0"/>
                  <a:t>exists</a:t>
                </a:r>
                <a:r>
                  <a:rPr lang="tr-TR" altLang="zh-TW" dirty="0" smtClean="0"/>
                  <a:t> a </a:t>
                </a:r>
                <a:r>
                  <a:rPr lang="tr-TR" altLang="zh-TW" dirty="0" err="1" smtClean="0"/>
                  <a:t>vector</a:t>
                </a:r>
                <a:r>
                  <a:rPr lang="tr-TR" altLang="zh-TW" dirty="0" smtClean="0"/>
                  <a:t> in </a:t>
                </a:r>
                <a:r>
                  <a:rPr lang="tr-TR" altLang="zh-TW" i="1" dirty="0" smtClean="0"/>
                  <a:t>V</a:t>
                </a:r>
                <a:r>
                  <a:rPr lang="tr-TR" altLang="zh-TW" dirty="0" smtClean="0"/>
                  <a:t> not </a:t>
                </a:r>
                <a:r>
                  <a:rPr lang="tr-TR" altLang="zh-TW" dirty="0" err="1" smtClean="0"/>
                  <a:t>spanned</a:t>
                </a:r>
                <a:r>
                  <a:rPr lang="tr-TR" altLang="zh-TW" dirty="0" smtClean="0"/>
                  <a:t> </a:t>
                </a:r>
                <a:r>
                  <a:rPr lang="tr-TR" altLang="zh-TW" dirty="0" err="1" smtClean="0"/>
                  <a:t>by</a:t>
                </a:r>
                <a:r>
                  <a:rPr lang="tr-TR" altLang="zh-TW" dirty="0" smtClean="0"/>
                  <a:t> </a:t>
                </a:r>
                <a:r>
                  <a:rPr lang="tr-TR" altLang="zh-TW" i="1" dirty="0"/>
                  <a:t>S</a:t>
                </a:r>
                <a:r>
                  <a:rPr lang="tr-TR" altLang="zh-TW" dirty="0" smtClean="0"/>
                  <a:t> </a:t>
                </a:r>
                <a:r>
                  <a:rPr lang="tr-TR" altLang="zh-TW" dirty="0" err="1" smtClean="0"/>
                  <a:t>that</a:t>
                </a:r>
                <a:r>
                  <a:rPr lang="tr-TR" altLang="zh-TW" dirty="0" smtClean="0"/>
                  <a:t> is </a:t>
                </a:r>
                <a:r>
                  <a:rPr lang="tr-TR" altLang="zh-TW" dirty="0" err="1" smtClean="0"/>
                  <a:t>added</a:t>
                </a:r>
                <a:r>
                  <a:rPr lang="tr-TR" altLang="zh-TW" dirty="0" smtClean="0"/>
                  <a:t> </a:t>
                </a:r>
                <a:r>
                  <a:rPr lang="tr-TR" altLang="zh-TW" dirty="0" err="1" smtClean="0"/>
                  <a:t>to</a:t>
                </a:r>
                <a:r>
                  <a:rPr lang="tr-TR" altLang="zh-TW" dirty="0" smtClean="0"/>
                  <a:t> </a:t>
                </a:r>
                <a:r>
                  <a:rPr lang="tr-TR" altLang="zh-TW" i="1" dirty="0"/>
                  <a:t>S</a:t>
                </a:r>
                <a:r>
                  <a:rPr lang="tr-TR" altLang="zh-TW" dirty="0" smtClean="0"/>
                  <a:t> </a:t>
                </a:r>
                <a:r>
                  <a:rPr lang="tr-TR" altLang="zh-TW" dirty="0" err="1" smtClean="0"/>
                  <a:t>to</a:t>
                </a:r>
                <a:r>
                  <a:rPr lang="tr-TR" altLang="zh-TW" dirty="0" smtClean="0"/>
                  <a:t> </a:t>
                </a:r>
                <a:r>
                  <a:rPr lang="tr-TR" altLang="zh-TW" dirty="0" err="1" smtClean="0"/>
                  <a:t>yield</a:t>
                </a:r>
                <a:r>
                  <a:rPr lang="tr-TR" altLang="zh-TW" dirty="0" smtClean="0"/>
                  <a:t> </a:t>
                </a:r>
                <a:r>
                  <a:rPr lang="tr-TR" altLang="zh-TW" dirty="0" err="1" smtClean="0"/>
                  <a:t>the</a:t>
                </a:r>
                <a:r>
                  <a:rPr lang="tr-TR" altLang="zh-TW" dirty="0" smtClean="0"/>
                  <a:t> </a:t>
                </a:r>
                <a:r>
                  <a:rPr lang="tr-TR" altLang="zh-TW" dirty="0" err="1" smtClean="0"/>
                  <a:t>lin</a:t>
                </a:r>
                <a:r>
                  <a:rPr lang="tr-TR" altLang="zh-TW" dirty="0" smtClean="0"/>
                  <a:t>. </a:t>
                </a:r>
                <a:r>
                  <a:rPr lang="tr-TR" altLang="zh-TW" dirty="0" err="1"/>
                  <a:t>i</a:t>
                </a:r>
                <a:r>
                  <a:rPr lang="tr-TR" altLang="zh-TW" dirty="0" err="1" smtClean="0"/>
                  <a:t>ndep</a:t>
                </a:r>
                <a:r>
                  <a:rPr lang="tr-TR" altLang="zh-TW" dirty="0" smtClean="0"/>
                  <a:t>. set </a:t>
                </a:r>
                <a:r>
                  <a:rPr lang="tr-TR" altLang="zh-TW" i="1" dirty="0" smtClean="0"/>
                  <a:t>S’ </a:t>
                </a:r>
                <a:r>
                  <a:rPr lang="tr-TR" altLang="zh-TW" dirty="0" err="1" smtClean="0"/>
                  <a:t>having</a:t>
                </a:r>
                <a:r>
                  <a:rPr lang="tr-TR" altLang="zh-TW" i="1" dirty="0" smtClean="0"/>
                  <a:t> n+1 </a:t>
                </a:r>
                <a:r>
                  <a:rPr lang="tr-TR" altLang="zh-TW" dirty="0" err="1" smtClean="0"/>
                  <a:t>vectors</a:t>
                </a:r>
                <a:r>
                  <a:rPr lang="tr-TR" altLang="zh-TW" i="1" dirty="0" smtClean="0"/>
                  <a:t>. </a:t>
                </a:r>
                <a:r>
                  <a:rPr lang="tr-TR" altLang="zh-TW" dirty="0" err="1" smtClean="0"/>
                  <a:t>If</a:t>
                </a:r>
                <a:r>
                  <a:rPr lang="tr-TR" altLang="zh-TW" dirty="0" smtClean="0"/>
                  <a:t> </a:t>
                </a:r>
                <a:r>
                  <a:rPr lang="tr-TR" altLang="zh-TW" i="1" dirty="0"/>
                  <a:t>S</a:t>
                </a:r>
                <a:r>
                  <a:rPr lang="tr-TR" altLang="zh-TW" i="1" dirty="0" smtClean="0"/>
                  <a:t>’ </a:t>
                </a:r>
                <a:r>
                  <a:rPr lang="tr-TR" altLang="zh-TW" dirty="0" smtClean="0"/>
                  <a:t>is not a </a:t>
                </a:r>
                <a:r>
                  <a:rPr lang="tr-TR" altLang="zh-TW" dirty="0" err="1" smtClean="0"/>
                  <a:t>basis</a:t>
                </a:r>
                <a:r>
                  <a:rPr lang="tr-TR" altLang="zh-TW" dirty="0" smtClean="0"/>
                  <a:t> </a:t>
                </a:r>
                <a:r>
                  <a:rPr lang="tr-TR" altLang="zh-TW" dirty="0" err="1" smtClean="0"/>
                  <a:t>for</a:t>
                </a:r>
                <a:r>
                  <a:rPr lang="tr-TR" altLang="zh-TW" dirty="0" smtClean="0"/>
                  <a:t> </a:t>
                </a:r>
                <a:r>
                  <a:rPr lang="tr-TR" altLang="zh-TW" i="1" dirty="0" smtClean="0"/>
                  <a:t>V, </a:t>
                </a:r>
                <a:r>
                  <a:rPr lang="tr-TR" altLang="zh-TW" dirty="0" err="1" smtClean="0"/>
                  <a:t>then</a:t>
                </a:r>
                <a:r>
                  <a:rPr lang="tr-TR" altLang="zh-TW" dirty="0" smtClean="0"/>
                  <a:t> </a:t>
                </a:r>
                <a:r>
                  <a:rPr lang="tr-TR" altLang="zh-TW" dirty="0" err="1" smtClean="0"/>
                  <a:t>the</a:t>
                </a:r>
                <a:r>
                  <a:rPr lang="tr-TR" altLang="zh-TW" dirty="0" smtClean="0"/>
                  <a:t> </a:t>
                </a:r>
                <a:r>
                  <a:rPr lang="tr-TR" altLang="zh-TW" dirty="0" err="1" smtClean="0"/>
                  <a:t>procedure</a:t>
                </a:r>
                <a:r>
                  <a:rPr lang="tr-TR" altLang="zh-TW" dirty="0" smtClean="0"/>
                  <a:t> is </a:t>
                </a:r>
                <a:r>
                  <a:rPr lang="tr-TR" altLang="zh-TW" dirty="0" err="1" smtClean="0"/>
                  <a:t>repeated</a:t>
                </a:r>
                <a:r>
                  <a:rPr lang="tr-TR" altLang="zh-TW" dirty="0" smtClean="0"/>
                  <a:t> </a:t>
                </a:r>
                <a:r>
                  <a:rPr lang="tr-TR" altLang="zh-TW" dirty="0" err="1" smtClean="0"/>
                  <a:t>to</a:t>
                </a:r>
                <a:r>
                  <a:rPr lang="tr-TR" altLang="zh-TW" dirty="0" smtClean="0"/>
                  <a:t> </a:t>
                </a:r>
                <a:r>
                  <a:rPr lang="tr-TR" altLang="zh-TW" dirty="0" err="1" smtClean="0"/>
                  <a:t>get</a:t>
                </a:r>
                <a:r>
                  <a:rPr lang="tr-TR" altLang="zh-TW" dirty="0" smtClean="0"/>
                  <a:t> </a:t>
                </a:r>
                <a:r>
                  <a:rPr lang="tr-TR" altLang="zh-TW" i="1" dirty="0" smtClean="0"/>
                  <a:t>S’’ </a:t>
                </a:r>
                <a:r>
                  <a:rPr lang="tr-TR" altLang="zh-TW" dirty="0" err="1" smtClean="0"/>
                  <a:t>having</a:t>
                </a:r>
                <a:r>
                  <a:rPr lang="tr-TR" altLang="zh-TW" i="1" dirty="0" smtClean="0"/>
                  <a:t> n+2 </a:t>
                </a:r>
                <a:r>
                  <a:rPr lang="tr-TR" altLang="zh-TW" dirty="0" err="1" smtClean="0"/>
                  <a:t>vectors</a:t>
                </a:r>
                <a:r>
                  <a:rPr lang="tr-TR" altLang="zh-TW" i="1" dirty="0" smtClean="0"/>
                  <a:t>, </a:t>
                </a:r>
                <a:r>
                  <a:rPr lang="tr-TR" altLang="zh-TW" i="1" dirty="0" err="1" smtClean="0"/>
                  <a:t>etc</a:t>
                </a:r>
                <a:r>
                  <a:rPr lang="tr-TR" altLang="zh-TW" i="1" dirty="0" smtClean="0"/>
                  <a:t>.</a:t>
                </a:r>
                <a:endParaRPr lang="en-US" altLang="zh-TW" dirty="0" smtClean="0"/>
              </a:p>
              <a:p>
                <a:pPr eaLnBrk="1" hangingPunct="1">
                  <a:lnSpc>
                    <a:spcPct val="90000"/>
                  </a:lnSpc>
                </a:pPr>
                <a:r>
                  <a:rPr lang="en-US" altLang="zh-TW" dirty="0" smtClean="0"/>
                  <a:t>If dim(</a:t>
                </a:r>
                <a:r>
                  <a:rPr lang="en-US" altLang="zh-TW" i="1" dirty="0" smtClean="0"/>
                  <a:t>W</a:t>
                </a:r>
                <a:r>
                  <a:rPr lang="en-US" altLang="zh-TW" dirty="0" smtClean="0"/>
                  <a:t>) = dim(</a:t>
                </a:r>
                <a:r>
                  <a:rPr lang="en-US" altLang="zh-TW" i="1" dirty="0" smtClean="0"/>
                  <a:t>V</a:t>
                </a:r>
                <a:r>
                  <a:rPr lang="en-US" altLang="zh-TW" dirty="0" smtClean="0"/>
                  <a:t>), then </a:t>
                </a:r>
                <a:r>
                  <a:rPr lang="en-US" altLang="zh-TW" i="1" dirty="0" smtClean="0"/>
                  <a:t>W </a:t>
                </a:r>
                <a:r>
                  <a:rPr lang="en-US" altLang="zh-TW" dirty="0" smtClean="0"/>
                  <a:t>= </a:t>
                </a:r>
                <a:r>
                  <a:rPr lang="en-US" altLang="zh-TW" i="1" dirty="0" smtClean="0"/>
                  <a:t>V</a:t>
                </a:r>
                <a:r>
                  <a:rPr lang="en-US" altLang="zh-TW" dirty="0" smtClean="0"/>
                  <a:t>.</a:t>
                </a:r>
                <a:endParaRPr lang="tr-TR" altLang="zh-TW" dirty="0" smtClean="0"/>
              </a:p>
              <a:p>
                <a:pPr lvl="1" eaLnBrk="1" hangingPunct="1">
                  <a:lnSpc>
                    <a:spcPct val="90000"/>
                  </a:lnSpc>
                </a:pPr>
                <a:r>
                  <a:rPr lang="tr-TR" altLang="zh-TW" dirty="0" err="1" smtClean="0"/>
                  <a:t>Suppose</a:t>
                </a:r>
                <a:r>
                  <a:rPr lang="tr-TR" altLang="zh-TW" dirty="0" smtClean="0"/>
                  <a:t> not, </a:t>
                </a:r>
                <a:r>
                  <a:rPr lang="tr-TR" altLang="zh-TW" dirty="0" err="1" smtClean="0"/>
                  <a:t>then</a:t>
                </a:r>
                <a:r>
                  <a:rPr lang="tr-TR" altLang="zh-TW" dirty="0" smtClean="0"/>
                  <a:t> </a:t>
                </a:r>
                <a:r>
                  <a:rPr lang="tr-TR" altLang="zh-TW" dirty="0" err="1" smtClean="0"/>
                  <a:t>there</a:t>
                </a:r>
                <a:r>
                  <a:rPr lang="tr-TR" altLang="zh-TW" dirty="0" smtClean="0"/>
                  <a:t> </a:t>
                </a:r>
                <a:r>
                  <a:rPr lang="tr-TR" altLang="zh-TW" dirty="0" err="1" smtClean="0"/>
                  <a:t>exists</a:t>
                </a:r>
                <a:r>
                  <a:rPr lang="tr-TR" altLang="zh-TW" dirty="0" smtClean="0"/>
                  <a:t> a </a:t>
                </a:r>
                <a:r>
                  <a:rPr lang="tr-TR" altLang="zh-TW" dirty="0" err="1" smtClean="0"/>
                  <a:t>vector</a:t>
                </a:r>
                <a:r>
                  <a:rPr lang="tr-TR" altLang="zh-TW" dirty="0" smtClean="0"/>
                  <a:t> </a:t>
                </a:r>
                <a:r>
                  <a:rPr lang="tr-TR" altLang="zh-TW" b="1" dirty="0" smtClean="0"/>
                  <a:t>v</a:t>
                </a:r>
                <a:r>
                  <a:rPr lang="tr-TR" altLang="zh-TW" dirty="0" smtClean="0"/>
                  <a:t> in </a:t>
                </a:r>
                <a:r>
                  <a:rPr lang="en-US" altLang="zh-TW" i="1" dirty="0" smtClean="0"/>
                  <a:t>V</a:t>
                </a:r>
                <a:r>
                  <a:rPr lang="tr-TR" altLang="zh-TW" dirty="0" smtClean="0"/>
                  <a:t>, not in </a:t>
                </a:r>
                <a:r>
                  <a:rPr lang="en-US" altLang="zh-TW" i="1" dirty="0" smtClean="0"/>
                  <a:t>W</a:t>
                </a:r>
                <a:r>
                  <a:rPr lang="tr-TR" altLang="zh-TW" dirty="0" smtClean="0"/>
                  <a:t>. Since </a:t>
                </a:r>
                <a:r>
                  <a:rPr lang="en-US" altLang="zh-TW" i="1" dirty="0" smtClean="0"/>
                  <a:t>W</a:t>
                </a:r>
                <a:r>
                  <a:rPr lang="tr-TR" altLang="zh-TW" dirty="0" smtClean="0"/>
                  <a:t> is </a:t>
                </a:r>
                <a:r>
                  <a:rPr lang="tr-TR" altLang="zh-TW" b="1" dirty="0" err="1" smtClean="0"/>
                  <a:t>closed</a:t>
                </a:r>
                <a:r>
                  <a:rPr lang="tr-TR" altLang="zh-TW" i="1" dirty="0" smtClean="0"/>
                  <a:t>, </a:t>
                </a:r>
                <a:r>
                  <a:rPr lang="tr-TR" altLang="zh-TW" b="1" dirty="0" smtClean="0"/>
                  <a:t>v </a:t>
                </a:r>
                <a14:m>
                  <m:oMath xmlns:m="http://schemas.openxmlformats.org/officeDocument/2006/math">
                    <m:r>
                      <a:rPr lang="tr-TR" altLang="zh-TW" i="1" smtClean="0">
                        <a:latin typeface="Cambria Math" panose="02040503050406030204" pitchFamily="18" charset="0"/>
                        <a:ea typeface="Cambria Math" panose="02040503050406030204" pitchFamily="18" charset="0"/>
                      </a:rPr>
                      <m:t>∉</m:t>
                    </m:r>
                    <m:r>
                      <m:rPr>
                        <m:sty m:val="p"/>
                      </m:rPr>
                      <a:rPr lang="tr-TR" altLang="zh-TW">
                        <a:latin typeface="Cambria Math" panose="02040503050406030204" pitchFamily="18" charset="0"/>
                        <a:ea typeface="Cambria Math" panose="02040503050406030204" pitchFamily="18" charset="0"/>
                      </a:rPr>
                      <m:t>span</m:t>
                    </m:r>
                    <m:d>
                      <m:dPr>
                        <m:ctrlPr>
                          <a:rPr lang="tr-TR" altLang="zh-TW" i="1">
                            <a:latin typeface="Cambria Math" panose="02040503050406030204" pitchFamily="18" charset="0"/>
                            <a:ea typeface="Cambria Math" panose="02040503050406030204" pitchFamily="18" charset="0"/>
                          </a:rPr>
                        </m:ctrlPr>
                      </m:dPr>
                      <m:e>
                        <m:r>
                          <a:rPr lang="tr-TR" altLang="zh-TW" i="1" smtClean="0">
                            <a:latin typeface="Cambria Math" panose="02040503050406030204" pitchFamily="18" charset="0"/>
                          </a:rPr>
                          <m:t>𝑆</m:t>
                        </m:r>
                      </m:e>
                    </m:d>
                  </m:oMath>
                </a14:m>
                <a:r>
                  <a:rPr lang="tr-TR" altLang="zh-TW" b="1" dirty="0" smtClean="0"/>
                  <a:t>=&gt;v</a:t>
                </a:r>
                <a:r>
                  <a:rPr lang="tr-TR" altLang="zh-TW" b="1" i="1" dirty="0" smtClean="0"/>
                  <a:t> </a:t>
                </a:r>
                <a14:m>
                  <m:oMath xmlns:m="http://schemas.openxmlformats.org/officeDocument/2006/math">
                    <m:r>
                      <a:rPr lang="tr-TR" altLang="zh-TW" b="1" i="1" smtClean="0">
                        <a:latin typeface="Cambria Math" panose="02040503050406030204" pitchFamily="18" charset="0"/>
                        <a:ea typeface="Cambria Math" panose="02040503050406030204" pitchFamily="18" charset="0"/>
                      </a:rPr>
                      <m:t>∪</m:t>
                    </m:r>
                  </m:oMath>
                </a14:m>
                <a:r>
                  <a:rPr lang="tr-TR" altLang="zh-TW" i="1" dirty="0" smtClean="0"/>
                  <a:t> S  </a:t>
                </a:r>
                <a:r>
                  <a:rPr lang="tr-TR" altLang="zh-TW" dirty="0" smtClean="0"/>
                  <a:t>is a </a:t>
                </a:r>
                <a:r>
                  <a:rPr lang="tr-TR" altLang="zh-TW" dirty="0" err="1" smtClean="0"/>
                  <a:t>linearly</a:t>
                </a:r>
                <a:r>
                  <a:rPr lang="tr-TR" altLang="zh-TW" dirty="0" smtClean="0"/>
                  <a:t> </a:t>
                </a:r>
                <a:r>
                  <a:rPr lang="tr-TR" altLang="zh-TW" dirty="0" err="1" smtClean="0"/>
                  <a:t>independent</a:t>
                </a:r>
                <a:r>
                  <a:rPr lang="tr-TR" altLang="zh-TW" dirty="0" smtClean="0"/>
                  <a:t> set. </a:t>
                </a:r>
                <a:r>
                  <a:rPr lang="tr-TR" altLang="zh-TW" dirty="0" err="1" smtClean="0"/>
                  <a:t>Hence</a:t>
                </a:r>
                <a:r>
                  <a:rPr lang="tr-TR" altLang="zh-TW" i="1" dirty="0" smtClean="0"/>
                  <a:t> </a:t>
                </a:r>
                <a:r>
                  <a:rPr lang="en-US" altLang="zh-TW" dirty="0"/>
                  <a:t>dim(</a:t>
                </a:r>
                <a:r>
                  <a:rPr lang="en-US" altLang="zh-TW" i="1" dirty="0"/>
                  <a:t>W</a:t>
                </a:r>
                <a:r>
                  <a:rPr lang="en-US" altLang="zh-TW" dirty="0" smtClean="0"/>
                  <a:t>)</a:t>
                </a:r>
                <a:r>
                  <a:rPr lang="tr-TR" altLang="zh-TW" dirty="0" smtClean="0"/>
                  <a:t>+1</a:t>
                </a:r>
                <a:r>
                  <a:rPr lang="en-US" altLang="zh-TW" dirty="0" smtClean="0"/>
                  <a:t>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en-US" altLang="zh-TW" dirty="0" smtClean="0"/>
                  <a:t> </a:t>
                </a:r>
                <a:r>
                  <a:rPr lang="en-US" altLang="zh-TW" dirty="0"/>
                  <a:t>dim(</a:t>
                </a:r>
                <a:r>
                  <a:rPr lang="en-US" altLang="zh-TW" i="1" dirty="0"/>
                  <a:t>V</a:t>
                </a:r>
                <a:r>
                  <a:rPr lang="en-US" altLang="zh-TW" dirty="0" smtClean="0"/>
                  <a:t>)</a:t>
                </a:r>
                <a:r>
                  <a:rPr lang="tr-TR" altLang="zh-TW" dirty="0" smtClean="0"/>
                  <a:t>. </a:t>
                </a:r>
                <a:r>
                  <a:rPr lang="tr-TR" altLang="zh-TW" dirty="0" err="1" smtClean="0"/>
                  <a:t>Contradiction</a:t>
                </a:r>
                <a:r>
                  <a:rPr lang="tr-TR" altLang="zh-TW" dirty="0" smtClean="0"/>
                  <a:t>.</a:t>
                </a:r>
                <a:r>
                  <a:rPr lang="en-US" altLang="zh-TW" dirty="0" smtClean="0"/>
                  <a:t> </a:t>
                </a:r>
              </a:p>
              <a:p>
                <a:endParaRPr lang="zh-TW" altLang="en-US" dirty="0" smtClean="0"/>
              </a:p>
            </p:txBody>
          </p:sp>
        </mc:Choice>
        <mc:Fallback xmlns="">
          <p:sp>
            <p:nvSpPr>
              <p:cNvPr id="144387" name="內容版面配置區 2"/>
              <p:cNvSpPr>
                <a:spLocks noGrp="1" noRot="1" noChangeAspect="1" noMove="1" noResize="1" noEditPoints="1" noAdjustHandles="1" noChangeArrowheads="1" noChangeShapeType="1" noTextEdit="1"/>
              </p:cNvSpPr>
              <p:nvPr>
                <p:ph idx="1"/>
              </p:nvPr>
            </p:nvSpPr>
            <p:spPr>
              <a:xfrm>
                <a:off x="420414" y="990600"/>
                <a:ext cx="8229600" cy="4683125"/>
              </a:xfrm>
              <a:blipFill>
                <a:blip r:embed="rId3"/>
                <a:stretch>
                  <a:fillRect l="-370" t="-2083" r="-2444" b="-16536"/>
                </a:stretch>
              </a:blipFill>
            </p:spPr>
            <p:txBody>
              <a:bodyPr/>
              <a:lstStyle/>
              <a:p>
                <a:r>
                  <a:rPr lang="tr-TR">
                    <a:noFill/>
                  </a:rPr>
                  <a:t> </a:t>
                </a:r>
              </a:p>
            </p:txBody>
          </p:sp>
        </mc:Fallback>
      </mc:AlternateContent>
      <p:sp>
        <p:nvSpPr>
          <p:cNvPr id="144388"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CE76C954-135F-4088-B75B-D8D6CF919FD0}"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dirty="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dirty="0" smtClean="0"/>
              <a:t>Elementary Linear Algebra</a:t>
            </a:r>
            <a:endParaRPr lang="en-US" altLang="zh-TW" dirty="0"/>
          </a:p>
        </p:txBody>
      </p:sp>
      <p:sp>
        <p:nvSpPr>
          <p:cNvPr id="14439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D744053D-CBD6-40A0-B4C3-3641EDC26921}" type="slidenum">
              <a:rPr kumimoji="0" lang="en-US" altLang="zh-TW" sz="1200">
                <a:latin typeface="Garamond" panose="02020404030301010803" pitchFamily="18" charset="0"/>
              </a:rPr>
              <a:pPr>
                <a:spcBef>
                  <a:spcPct val="0"/>
                </a:spcBef>
                <a:buClrTx/>
                <a:buSzTx/>
                <a:buFontTx/>
                <a:buNone/>
              </a:pPr>
              <a:t>77</a:t>
            </a:fld>
            <a:endParaRPr kumimoji="0" lang="en-US" altLang="zh-TW" sz="1200" dirty="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1364197B-AB8B-4DEA-BE5E-7B53135BE3C8}"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dirty="0"/>
              <a:t>Elementary Linear Algebra</a:t>
            </a:r>
          </a:p>
        </p:txBody>
      </p:sp>
      <p:sp>
        <p:nvSpPr>
          <p:cNvPr id="14643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5FEEB0F8-F936-44D1-AE77-7DA3AD54043A}" type="slidenum">
              <a:rPr kumimoji="0" lang="en-US" altLang="zh-TW" sz="1200">
                <a:latin typeface="Garamond" panose="02020404030301010803" pitchFamily="18" charset="0"/>
              </a:rPr>
              <a:pPr>
                <a:spcBef>
                  <a:spcPct val="0"/>
                </a:spcBef>
                <a:buClrTx/>
                <a:buSzTx/>
                <a:buFontTx/>
                <a:buNone/>
              </a:pPr>
              <a:t>78</a:t>
            </a:fld>
            <a:endParaRPr kumimoji="0" lang="en-US" altLang="zh-TW" sz="1200">
              <a:latin typeface="Garamond" panose="02020404030301010803" pitchFamily="18" charset="0"/>
            </a:endParaRPr>
          </a:p>
        </p:txBody>
      </p:sp>
      <p:sp>
        <p:nvSpPr>
          <p:cNvPr id="146437" name="Rectangle 2"/>
          <p:cNvSpPr>
            <a:spLocks noGrp="1" noChangeArrowheads="1"/>
          </p:cNvSpPr>
          <p:nvPr>
            <p:ph type="title"/>
          </p:nvPr>
        </p:nvSpPr>
        <p:spPr/>
        <p:txBody>
          <a:bodyPr/>
          <a:lstStyle/>
          <a:p>
            <a:pPr eaLnBrk="1" hangingPunct="1"/>
            <a:r>
              <a:rPr lang="en-US" altLang="zh-TW" smtClean="0"/>
              <a:t>Chapter Content</a:t>
            </a:r>
          </a:p>
        </p:txBody>
      </p:sp>
      <p:sp>
        <p:nvSpPr>
          <p:cNvPr id="146438" name="Rectangle 3"/>
          <p:cNvSpPr>
            <a:spLocks noGrp="1" noChangeArrowheads="1"/>
          </p:cNvSpPr>
          <p:nvPr>
            <p:ph type="body" idx="1"/>
          </p:nvPr>
        </p:nvSpPr>
        <p:spPr/>
        <p:txBody>
          <a:bodyPr/>
          <a:lstStyle/>
          <a:p>
            <a:pPr eaLnBrk="1" hangingPunct="1"/>
            <a:r>
              <a:rPr lang="en-US" altLang="zh-TW" smtClean="0"/>
              <a:t>Real Vector Spaces</a:t>
            </a:r>
          </a:p>
          <a:p>
            <a:pPr eaLnBrk="1" hangingPunct="1"/>
            <a:r>
              <a:rPr lang="en-US" altLang="zh-TW" smtClean="0"/>
              <a:t>Subspaces</a:t>
            </a:r>
          </a:p>
          <a:p>
            <a:pPr eaLnBrk="1" hangingPunct="1"/>
            <a:r>
              <a:rPr lang="en-US" altLang="zh-TW" smtClean="0"/>
              <a:t>Linear Independence</a:t>
            </a:r>
          </a:p>
          <a:p>
            <a:pPr eaLnBrk="1" hangingPunct="1"/>
            <a:r>
              <a:rPr lang="en-US" altLang="zh-TW" smtClean="0"/>
              <a:t>Basis and Dimension</a:t>
            </a:r>
          </a:p>
          <a:p>
            <a:pPr eaLnBrk="1" hangingPunct="1"/>
            <a:r>
              <a:rPr lang="en-US" altLang="zh-TW" smtClean="0">
                <a:solidFill>
                  <a:srgbClr val="FF0000"/>
                </a:solidFill>
              </a:rPr>
              <a:t>Row Space, Column Space, and Nullspace</a:t>
            </a:r>
          </a:p>
          <a:p>
            <a:pPr eaLnBrk="1" hangingPunct="1"/>
            <a:r>
              <a:rPr lang="en-US" altLang="zh-TW" smtClean="0"/>
              <a:t>Rank and Nullity</a:t>
            </a:r>
          </a:p>
          <a:p>
            <a:pPr eaLnBrk="1" hangingPunct="1"/>
            <a:endParaRPr lang="zh-TW" altLang="en-US" i="1" baseline="3000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8A37D812-7097-436C-BCC5-5E967EFD156D}"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8" name="頁尾版面配置區 4"/>
          <p:cNvSpPr>
            <a:spLocks noGrp="1"/>
          </p:cNvSpPr>
          <p:nvPr>
            <p:ph type="ftr" sz="quarter" idx="11"/>
          </p:nvPr>
        </p:nvSpPr>
        <p:spPr/>
        <p:txBody>
          <a:bodyPr/>
          <a:lstStyle/>
          <a:p>
            <a:pPr>
              <a:defRPr/>
            </a:pPr>
            <a:r>
              <a:rPr lang="en-US" altLang="zh-TW"/>
              <a:t>Elementary Linear Algebra</a:t>
            </a:r>
          </a:p>
        </p:txBody>
      </p:sp>
      <p:sp>
        <p:nvSpPr>
          <p:cNvPr id="14848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0007BDFD-4C7A-4089-BB22-D6B6DCB37189}" type="slidenum">
              <a:rPr kumimoji="0" lang="en-US" altLang="zh-TW" sz="1200">
                <a:latin typeface="Garamond" panose="02020404030301010803" pitchFamily="18" charset="0"/>
              </a:rPr>
              <a:pPr>
                <a:spcBef>
                  <a:spcPct val="0"/>
                </a:spcBef>
                <a:buClrTx/>
                <a:buSzTx/>
                <a:buFontTx/>
                <a:buNone/>
              </a:pPr>
              <a:t>79</a:t>
            </a:fld>
            <a:endParaRPr kumimoji="0" lang="en-US" altLang="zh-TW" sz="1200">
              <a:latin typeface="Garamond" panose="02020404030301010803" pitchFamily="18" charset="0"/>
            </a:endParaRPr>
          </a:p>
        </p:txBody>
      </p:sp>
      <p:sp>
        <p:nvSpPr>
          <p:cNvPr id="148485" name="Rectangle 2"/>
          <p:cNvSpPr>
            <a:spLocks noGrp="1" noChangeArrowheads="1"/>
          </p:cNvSpPr>
          <p:nvPr>
            <p:ph type="title"/>
          </p:nvPr>
        </p:nvSpPr>
        <p:spPr/>
        <p:txBody>
          <a:bodyPr/>
          <a:lstStyle/>
          <a:p>
            <a:pPr eaLnBrk="1" hangingPunct="1"/>
            <a:r>
              <a:rPr lang="en-US" altLang="zh-TW" smtClean="0"/>
              <a:t>5-5 Definition </a:t>
            </a:r>
          </a:p>
        </p:txBody>
      </p:sp>
      <p:sp>
        <p:nvSpPr>
          <p:cNvPr id="148486" name="Rectangle 3"/>
          <p:cNvSpPr>
            <a:spLocks noGrp="1" noChangeArrowheads="1"/>
          </p:cNvSpPr>
          <p:nvPr>
            <p:ph type="body" idx="1"/>
          </p:nvPr>
        </p:nvSpPr>
        <p:spPr>
          <a:xfrm>
            <a:off x="457200" y="1066800"/>
            <a:ext cx="8686800" cy="5064125"/>
          </a:xfrm>
        </p:spPr>
        <p:txBody>
          <a:bodyPr/>
          <a:lstStyle/>
          <a:p>
            <a:pPr eaLnBrk="1" hangingPunct="1">
              <a:lnSpc>
                <a:spcPct val="80000"/>
              </a:lnSpc>
            </a:pPr>
            <a:r>
              <a:rPr lang="en-US" altLang="zh-TW" sz="2200" dirty="0" smtClean="0"/>
              <a:t>For an </a:t>
            </a:r>
            <a:r>
              <a:rPr lang="en-US" altLang="zh-TW" sz="2200" i="1" dirty="0" err="1" smtClean="0"/>
              <a:t>m</a:t>
            </a:r>
            <a:r>
              <a:rPr lang="en-US" altLang="zh-TW" sz="2200" dirty="0" err="1" smtClean="0">
                <a:sym typeface="Symbol" panose="05050102010706020507" pitchFamily="18" charset="2"/>
              </a:rPr>
              <a:t></a:t>
            </a:r>
            <a:r>
              <a:rPr lang="en-US" altLang="zh-TW" sz="2200" i="1" dirty="0" err="1" smtClean="0"/>
              <a:t>n</a:t>
            </a:r>
            <a:r>
              <a:rPr lang="en-US" altLang="zh-TW" sz="2200" dirty="0" smtClean="0"/>
              <a:t> matrix</a:t>
            </a:r>
            <a:br>
              <a:rPr lang="en-US" altLang="zh-TW" sz="2200" dirty="0" smtClean="0"/>
            </a:br>
            <a:r>
              <a:rPr lang="en-US" altLang="zh-TW" sz="2000" dirty="0" smtClean="0"/>
              <a:t/>
            </a:r>
            <a:br>
              <a:rPr lang="en-US" altLang="zh-TW" sz="2000" dirty="0" smtClean="0"/>
            </a:br>
            <a:r>
              <a:rPr lang="en-US" altLang="zh-TW" sz="2000" dirty="0" smtClean="0"/>
              <a:t/>
            </a:r>
            <a:br>
              <a:rPr lang="en-US" altLang="zh-TW" sz="2000" dirty="0" smtClean="0"/>
            </a:br>
            <a:r>
              <a:rPr lang="en-US" altLang="zh-TW" sz="2000" dirty="0" smtClean="0"/>
              <a:t/>
            </a:r>
            <a:br>
              <a:rPr lang="en-US" altLang="zh-TW" sz="2000" dirty="0" smtClean="0"/>
            </a:br>
            <a:r>
              <a:rPr lang="en-US" altLang="zh-TW" sz="2000" dirty="0" smtClean="0"/>
              <a:t/>
            </a:r>
            <a:br>
              <a:rPr lang="en-US" altLang="zh-TW" sz="2000" dirty="0" smtClean="0"/>
            </a:br>
            <a:r>
              <a:rPr lang="en-US" altLang="zh-TW" sz="2000" dirty="0" smtClean="0"/>
              <a:t/>
            </a:r>
            <a:br>
              <a:rPr lang="en-US" altLang="zh-TW" sz="2000" dirty="0" smtClean="0"/>
            </a:br>
            <a:r>
              <a:rPr lang="en-US" altLang="zh-TW" sz="2000" dirty="0" smtClean="0"/>
              <a:t/>
            </a:r>
            <a:br>
              <a:rPr lang="en-US" altLang="zh-TW" sz="2000" dirty="0" smtClean="0"/>
            </a:br>
            <a:r>
              <a:rPr lang="en-US" altLang="zh-TW" sz="2200" dirty="0" smtClean="0"/>
              <a:t>the vectors</a:t>
            </a:r>
            <a:r>
              <a:rPr lang="en-US" altLang="zh-TW" sz="2000" dirty="0" smtClean="0"/>
              <a:t/>
            </a:r>
            <a:br>
              <a:rPr lang="en-US" altLang="zh-TW" sz="2000" dirty="0" smtClean="0"/>
            </a:br>
            <a:endParaRPr lang="en-US" altLang="zh-TW" sz="2000" dirty="0" smtClean="0"/>
          </a:p>
          <a:p>
            <a:pPr eaLnBrk="1" hangingPunct="1">
              <a:lnSpc>
                <a:spcPct val="80000"/>
              </a:lnSpc>
            </a:pPr>
            <a:r>
              <a:rPr lang="en-US" altLang="zh-TW" sz="2000" dirty="0" smtClean="0"/>
              <a:t/>
            </a:r>
            <a:br>
              <a:rPr lang="en-US" altLang="zh-TW" sz="2000" dirty="0" smtClean="0"/>
            </a:br>
            <a:r>
              <a:rPr lang="en-US" altLang="zh-TW" sz="2000" dirty="0" smtClean="0"/>
              <a:t/>
            </a:r>
            <a:br>
              <a:rPr lang="en-US" altLang="zh-TW" sz="2000" dirty="0" smtClean="0"/>
            </a:br>
            <a:r>
              <a:rPr lang="en-US" altLang="zh-TW" sz="2200" dirty="0" smtClean="0"/>
              <a:t>in </a:t>
            </a:r>
            <a:r>
              <a:rPr lang="en-US" altLang="zh-TW" sz="2200" i="1" dirty="0" smtClean="0"/>
              <a:t>R</a:t>
            </a:r>
            <a:r>
              <a:rPr lang="en-US" altLang="zh-TW" sz="2200" i="1" baseline="30000" dirty="0" smtClean="0"/>
              <a:t>n</a:t>
            </a:r>
            <a:r>
              <a:rPr lang="en-US" altLang="zh-TW" sz="2200" dirty="0" smtClean="0"/>
              <a:t> form the rows of </a:t>
            </a:r>
            <a:r>
              <a:rPr lang="en-US" altLang="zh-TW" sz="2200" i="1" dirty="0" smtClean="0"/>
              <a:t>A</a:t>
            </a:r>
            <a:r>
              <a:rPr lang="en-US" altLang="zh-TW" sz="2200" dirty="0" smtClean="0"/>
              <a:t> called the </a:t>
            </a:r>
            <a:r>
              <a:rPr lang="en-US" altLang="zh-TW" sz="2200" dirty="0" smtClean="0">
                <a:solidFill>
                  <a:srgbClr val="FF0000"/>
                </a:solidFill>
              </a:rPr>
              <a:t>row vectors </a:t>
            </a:r>
            <a:r>
              <a:rPr lang="en-US" altLang="zh-TW" sz="2200" dirty="0" smtClean="0"/>
              <a:t>of </a:t>
            </a:r>
            <a:r>
              <a:rPr lang="en-US" altLang="zh-TW" sz="2200" i="1" dirty="0" smtClean="0"/>
              <a:t>A</a:t>
            </a:r>
            <a:r>
              <a:rPr lang="en-US" altLang="zh-TW" sz="2200" dirty="0" smtClean="0"/>
              <a:t>, and the vectors</a:t>
            </a:r>
            <a:r>
              <a:rPr lang="en-US" altLang="zh-TW" sz="2000" dirty="0" smtClean="0"/>
              <a:t/>
            </a:r>
            <a:br>
              <a:rPr lang="en-US" altLang="zh-TW" sz="2000" dirty="0" smtClean="0"/>
            </a:br>
            <a:r>
              <a:rPr lang="en-US" altLang="zh-TW" sz="2000" dirty="0" smtClean="0"/>
              <a:t/>
            </a:r>
            <a:br>
              <a:rPr lang="en-US" altLang="zh-TW" sz="2000" dirty="0" smtClean="0"/>
            </a:br>
            <a:r>
              <a:rPr lang="en-US" altLang="zh-TW" sz="2000" dirty="0" smtClean="0"/>
              <a:t/>
            </a:r>
            <a:br>
              <a:rPr lang="en-US" altLang="zh-TW" sz="2000" dirty="0" smtClean="0"/>
            </a:br>
            <a:r>
              <a:rPr lang="en-US" altLang="zh-TW" sz="2000" dirty="0" smtClean="0"/>
              <a:t/>
            </a:r>
            <a:br>
              <a:rPr lang="en-US" altLang="zh-TW" sz="2000" dirty="0" smtClean="0"/>
            </a:br>
            <a:r>
              <a:rPr lang="en-US" altLang="zh-TW" sz="2000" dirty="0" smtClean="0"/>
              <a:t/>
            </a:r>
            <a:br>
              <a:rPr lang="en-US" altLang="zh-TW" sz="2000" dirty="0" smtClean="0"/>
            </a:br>
            <a:r>
              <a:rPr lang="en-US" altLang="zh-TW" sz="2000" dirty="0" smtClean="0"/>
              <a:t/>
            </a:r>
            <a:br>
              <a:rPr lang="en-US" altLang="zh-TW" sz="2000" dirty="0" smtClean="0"/>
            </a:br>
            <a:r>
              <a:rPr lang="en-US" altLang="zh-TW" sz="2000" dirty="0" smtClean="0"/>
              <a:t/>
            </a:r>
            <a:br>
              <a:rPr lang="en-US" altLang="zh-TW" sz="2000" dirty="0" smtClean="0"/>
            </a:br>
            <a:r>
              <a:rPr lang="en-US" altLang="zh-TW" sz="2200" dirty="0" smtClean="0"/>
              <a:t>in </a:t>
            </a:r>
            <a:r>
              <a:rPr lang="en-US" altLang="zh-TW" sz="2200" i="1" dirty="0" smtClean="0"/>
              <a:t>R</a:t>
            </a:r>
            <a:r>
              <a:rPr lang="en-US" altLang="zh-TW" sz="2200" i="1" baseline="30000" dirty="0" smtClean="0"/>
              <a:t>m</a:t>
            </a:r>
            <a:r>
              <a:rPr lang="en-US" altLang="zh-TW" sz="2200" dirty="0" smtClean="0"/>
              <a:t> form the columns of </a:t>
            </a:r>
            <a:r>
              <a:rPr lang="en-US" altLang="zh-TW" sz="2200" i="1" dirty="0" smtClean="0"/>
              <a:t>A</a:t>
            </a:r>
            <a:r>
              <a:rPr lang="en-US" altLang="zh-TW" sz="2200" dirty="0" smtClean="0"/>
              <a:t> called the </a:t>
            </a:r>
            <a:r>
              <a:rPr lang="en-US" altLang="zh-TW" sz="2200" dirty="0" smtClean="0">
                <a:solidFill>
                  <a:srgbClr val="FF0000"/>
                </a:solidFill>
              </a:rPr>
              <a:t>column vectors </a:t>
            </a:r>
            <a:r>
              <a:rPr lang="en-US" altLang="zh-TW" sz="2200" dirty="0" smtClean="0"/>
              <a:t>of </a:t>
            </a:r>
            <a:r>
              <a:rPr lang="en-US" altLang="zh-TW" sz="2200" i="1" dirty="0" smtClean="0"/>
              <a:t>A</a:t>
            </a:r>
            <a:r>
              <a:rPr lang="en-US" altLang="zh-TW" sz="2200" dirty="0" smtClean="0"/>
              <a:t>.</a:t>
            </a:r>
          </a:p>
        </p:txBody>
      </p:sp>
      <p:graphicFrame>
        <p:nvGraphicFramePr>
          <p:cNvPr id="148487" name="Object 4"/>
          <p:cNvGraphicFramePr>
            <a:graphicFrameLocks noChangeAspect="1"/>
          </p:cNvGraphicFramePr>
          <p:nvPr/>
        </p:nvGraphicFramePr>
        <p:xfrm>
          <a:off x="3581400" y="762000"/>
          <a:ext cx="2465388" cy="1447800"/>
        </p:xfrm>
        <a:graphic>
          <a:graphicData uri="http://schemas.openxmlformats.org/presentationml/2006/ole">
            <mc:AlternateContent xmlns:mc="http://schemas.openxmlformats.org/markup-compatibility/2006">
              <mc:Choice xmlns:v="urn:schemas-microsoft-com:vml" Requires="v">
                <p:oleObj spid="_x0000_s148805" name="Equation" r:id="rId4" imgW="1600200" imgH="939800" progId="Equation.3">
                  <p:embed/>
                </p:oleObj>
              </mc:Choice>
              <mc:Fallback>
                <p:oleObj name="Equation" r:id="rId4" imgW="1600200" imgH="939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762000"/>
                        <a:ext cx="2465388"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488" name="Object 5"/>
          <p:cNvGraphicFramePr>
            <a:graphicFrameLocks noChangeAspect="1"/>
          </p:cNvGraphicFramePr>
          <p:nvPr/>
        </p:nvGraphicFramePr>
        <p:xfrm>
          <a:off x="2209800" y="2286000"/>
          <a:ext cx="2800350" cy="1600200"/>
        </p:xfrm>
        <a:graphic>
          <a:graphicData uri="http://schemas.openxmlformats.org/presentationml/2006/ole">
            <mc:AlternateContent xmlns:mc="http://schemas.openxmlformats.org/markup-compatibility/2006">
              <mc:Choice xmlns:v="urn:schemas-microsoft-com:vml" Requires="v">
                <p:oleObj spid="_x0000_s148806" name="Equation" r:id="rId6" imgW="1600200" imgH="914400" progId="Equation.3">
                  <p:embed/>
                </p:oleObj>
              </mc:Choice>
              <mc:Fallback>
                <p:oleObj name="Equation" r:id="rId6" imgW="1600200" imgH="9144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86000"/>
                        <a:ext cx="2800350" cy="1600200"/>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489" name="Object 6"/>
          <p:cNvGraphicFramePr>
            <a:graphicFrameLocks noChangeAspect="1"/>
          </p:cNvGraphicFramePr>
          <p:nvPr>
            <p:extLst>
              <p:ext uri="{D42A27DB-BD31-4B8C-83A1-F6EECF244321}">
                <p14:modId xmlns:p14="http://schemas.microsoft.com/office/powerpoint/2010/main" val="182629817"/>
              </p:ext>
            </p:extLst>
          </p:nvPr>
        </p:nvGraphicFramePr>
        <p:xfrm>
          <a:off x="2362200" y="4267200"/>
          <a:ext cx="3352800" cy="1355508"/>
        </p:xfrm>
        <a:graphic>
          <a:graphicData uri="http://schemas.openxmlformats.org/presentationml/2006/ole">
            <mc:AlternateContent xmlns:mc="http://schemas.openxmlformats.org/markup-compatibility/2006">
              <mc:Choice xmlns:v="urn:schemas-microsoft-com:vml" Requires="v">
                <p:oleObj spid="_x0000_s148807" name="Equation" r:id="rId8" imgW="2324100" imgH="939800" progId="Equation.3">
                  <p:embed/>
                </p:oleObj>
              </mc:Choice>
              <mc:Fallback>
                <p:oleObj name="Equation" r:id="rId8" imgW="2324100" imgH="9398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4267200"/>
                        <a:ext cx="3352800" cy="1355508"/>
                      </a:xfrm>
                      <a:prstGeom prst="rect">
                        <a:avLst/>
                      </a:prstGeom>
                      <a:solidFill>
                        <a:srgbClr val="CCFFFF"/>
                      </a:solid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6DE3E71E-45DB-4B9B-A418-4F1974ED702A}"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7" name="頁尾版面配置區 4"/>
          <p:cNvSpPr>
            <a:spLocks noGrp="1"/>
          </p:cNvSpPr>
          <p:nvPr>
            <p:ph type="ftr" sz="quarter" idx="11"/>
          </p:nvPr>
        </p:nvSpPr>
        <p:spPr/>
        <p:txBody>
          <a:bodyPr/>
          <a:lstStyle/>
          <a:p>
            <a:pPr>
              <a:defRPr/>
            </a:pPr>
            <a:r>
              <a:rPr lang="en-US" altLang="zh-TW"/>
              <a:t>Elementary Linear Algebra</a:t>
            </a:r>
          </a:p>
        </p:txBody>
      </p:sp>
      <p:sp>
        <p:nvSpPr>
          <p:cNvPr id="1946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A8BBF47D-208E-471F-BA59-C15BD579D6D9}" type="slidenum">
              <a:rPr kumimoji="0" lang="en-US" altLang="zh-TW" sz="1200">
                <a:latin typeface="Garamond" panose="02020404030301010803" pitchFamily="18" charset="0"/>
              </a:rPr>
              <a:pPr>
                <a:spcBef>
                  <a:spcPct val="0"/>
                </a:spcBef>
                <a:buClrTx/>
                <a:buSzTx/>
                <a:buFontTx/>
                <a:buNone/>
              </a:pPr>
              <a:t>8</a:t>
            </a:fld>
            <a:endParaRPr kumimoji="0" lang="en-US" altLang="zh-TW" sz="1200">
              <a:latin typeface="Garamond" panose="02020404030301010803" pitchFamily="18" charset="0"/>
            </a:endParaRPr>
          </a:p>
        </p:txBody>
      </p:sp>
      <p:sp>
        <p:nvSpPr>
          <p:cNvPr id="19461" name="Rectangle 2"/>
          <p:cNvSpPr>
            <a:spLocks noGrp="1" noChangeArrowheads="1"/>
          </p:cNvSpPr>
          <p:nvPr>
            <p:ph type="title"/>
          </p:nvPr>
        </p:nvSpPr>
        <p:spPr/>
        <p:txBody>
          <a:bodyPr/>
          <a:lstStyle/>
          <a:p>
            <a:pPr eaLnBrk="1" hangingPunct="1"/>
            <a:r>
              <a:rPr lang="en-US" altLang="zh-TW" smtClean="0"/>
              <a:t>5-1 Example 2 (continue) </a:t>
            </a:r>
          </a:p>
        </p:txBody>
      </p:sp>
      <p:sp>
        <p:nvSpPr>
          <p:cNvPr id="19462" name="Rectangle 3"/>
          <p:cNvSpPr>
            <a:spLocks noGrp="1" noChangeArrowheads="1"/>
          </p:cNvSpPr>
          <p:nvPr>
            <p:ph type="body" idx="1"/>
          </p:nvPr>
        </p:nvSpPr>
        <p:spPr/>
        <p:txBody>
          <a:bodyPr/>
          <a:lstStyle/>
          <a:p>
            <a:pPr eaLnBrk="1" hangingPunct="1"/>
            <a:r>
              <a:rPr lang="en-US" altLang="zh-TW" sz="2200" smtClean="0"/>
              <a:t>Similarly, Axiom 6 hold because for any real number </a:t>
            </a:r>
            <a:r>
              <a:rPr lang="en-US" altLang="zh-TW" sz="2200" i="1" smtClean="0"/>
              <a:t>k</a:t>
            </a:r>
            <a:r>
              <a:rPr lang="en-US" altLang="zh-TW" sz="2200" smtClean="0"/>
              <a:t> we have</a:t>
            </a:r>
            <a:br>
              <a:rPr lang="en-US" altLang="zh-TW" sz="2200" smtClean="0"/>
            </a:br>
            <a:r>
              <a:rPr lang="en-US" altLang="zh-TW" sz="2200" smtClean="0"/>
              <a:t/>
            </a:r>
            <a:br>
              <a:rPr lang="en-US" altLang="zh-TW" sz="2200" smtClean="0"/>
            </a:br>
            <a:r>
              <a:rPr lang="en-US" altLang="zh-TW" sz="2200" smtClean="0"/>
              <a:t/>
            </a:r>
            <a:br>
              <a:rPr lang="en-US" altLang="zh-TW" sz="2200" smtClean="0"/>
            </a:br>
            <a:r>
              <a:rPr lang="en-US" altLang="zh-TW" sz="2200" smtClean="0"/>
              <a:t/>
            </a:r>
            <a:br>
              <a:rPr lang="en-US" altLang="zh-TW" sz="2200" smtClean="0"/>
            </a:br>
            <a:r>
              <a:rPr lang="en-US" altLang="zh-TW" sz="2200" smtClean="0"/>
              <a:t>so that </a:t>
            </a:r>
            <a:r>
              <a:rPr lang="en-US" altLang="zh-TW" sz="2200" i="1" smtClean="0"/>
              <a:t>k</a:t>
            </a:r>
            <a:r>
              <a:rPr lang="en-US" altLang="zh-TW" sz="2200" b="1" smtClean="0"/>
              <a:t>u</a:t>
            </a:r>
            <a:r>
              <a:rPr lang="en-US" altLang="zh-TW" sz="2200" smtClean="0"/>
              <a:t> is a 2</a:t>
            </a:r>
            <a:r>
              <a:rPr lang="en-US" altLang="zh-TW" sz="2200" smtClean="0">
                <a:sym typeface="Symbol" panose="05050102010706020507" pitchFamily="18" charset="2"/>
              </a:rPr>
              <a:t></a:t>
            </a:r>
            <a:r>
              <a:rPr lang="en-US" altLang="zh-TW" sz="2200" smtClean="0"/>
              <a:t>2 matrix and consequently is an object in </a:t>
            </a:r>
            <a:r>
              <a:rPr lang="en-US" altLang="zh-TW" sz="2200" i="1" smtClean="0"/>
              <a:t>V</a:t>
            </a:r>
            <a:r>
              <a:rPr lang="en-US" altLang="zh-TW" sz="2200" smtClean="0"/>
              <a:t>.</a:t>
            </a:r>
          </a:p>
          <a:p>
            <a:pPr eaLnBrk="1" hangingPunct="1"/>
            <a:r>
              <a:rPr lang="en-US" altLang="zh-TW" sz="2200" smtClean="0"/>
              <a:t>Axioms 2 follows from Theorem 1.4.1a since</a:t>
            </a:r>
          </a:p>
          <a:p>
            <a:pPr eaLnBrk="1" hangingPunct="1"/>
            <a:endParaRPr lang="zh-TW" altLang="en-US" sz="2200" smtClean="0"/>
          </a:p>
          <a:p>
            <a:pPr eaLnBrk="1" hangingPunct="1"/>
            <a:endParaRPr lang="zh-TW" altLang="en-US" sz="2200" smtClean="0"/>
          </a:p>
          <a:p>
            <a:pPr eaLnBrk="1" hangingPunct="1"/>
            <a:endParaRPr lang="zh-TW" altLang="en-US" sz="2200" smtClean="0"/>
          </a:p>
          <a:p>
            <a:pPr eaLnBrk="1" hangingPunct="1"/>
            <a:r>
              <a:rPr lang="en-US" altLang="zh-TW" sz="2200" smtClean="0"/>
              <a:t>Similarly, Axiom 3 follows from part (b) of that theorem; and Axioms 7, 8, and 9 follow from part (h), (j), and (l), respectively.</a:t>
            </a:r>
          </a:p>
        </p:txBody>
      </p:sp>
      <p:graphicFrame>
        <p:nvGraphicFramePr>
          <p:cNvPr id="19463" name="Object 4"/>
          <p:cNvGraphicFramePr>
            <a:graphicFrameLocks noChangeAspect="1"/>
          </p:cNvGraphicFramePr>
          <p:nvPr/>
        </p:nvGraphicFramePr>
        <p:xfrm>
          <a:off x="2589213" y="2057400"/>
          <a:ext cx="3887787" cy="855663"/>
        </p:xfrm>
        <a:graphic>
          <a:graphicData uri="http://schemas.openxmlformats.org/presentationml/2006/ole">
            <mc:AlternateContent xmlns:mc="http://schemas.openxmlformats.org/markup-compatibility/2006">
              <mc:Choice xmlns:v="urn:schemas-microsoft-com:vml" Requires="v">
                <p:oleObj spid="_x0000_s19675" name="Equation" r:id="rId4" imgW="1854200" imgH="482600" progId="Equation.DSMT4">
                  <p:embed/>
                </p:oleObj>
              </mc:Choice>
              <mc:Fallback>
                <p:oleObj name="Equation" r:id="rId4" imgW="1854200" imgH="482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9213" y="2057400"/>
                        <a:ext cx="3887787" cy="85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4" name="Object 5"/>
          <p:cNvGraphicFramePr>
            <a:graphicFrameLocks noChangeAspect="1"/>
          </p:cNvGraphicFramePr>
          <p:nvPr/>
        </p:nvGraphicFramePr>
        <p:xfrm>
          <a:off x="609600" y="3881438"/>
          <a:ext cx="7780338" cy="969962"/>
        </p:xfrm>
        <a:graphic>
          <a:graphicData uri="http://schemas.openxmlformats.org/presentationml/2006/ole">
            <mc:AlternateContent xmlns:mc="http://schemas.openxmlformats.org/markup-compatibility/2006">
              <mc:Choice xmlns:v="urn:schemas-microsoft-com:vml" Requires="v">
                <p:oleObj spid="_x0000_s19676" name="Equation" r:id="rId6" imgW="3873500" imgH="482600" progId="Equation.3">
                  <p:embed/>
                </p:oleObj>
              </mc:Choice>
              <mc:Fallback>
                <p:oleObj name="Equation" r:id="rId6" imgW="3873500" imgH="482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3881438"/>
                        <a:ext cx="7780338" cy="96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07E7727C-6D4A-4105-B05D-770942EB5516}"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7" name="頁尾版面配置區 4"/>
          <p:cNvSpPr>
            <a:spLocks noGrp="1"/>
          </p:cNvSpPr>
          <p:nvPr>
            <p:ph type="ftr" sz="quarter" idx="11"/>
          </p:nvPr>
        </p:nvSpPr>
        <p:spPr/>
        <p:txBody>
          <a:bodyPr/>
          <a:lstStyle/>
          <a:p>
            <a:pPr>
              <a:defRPr/>
            </a:pPr>
            <a:r>
              <a:rPr lang="en-US" altLang="zh-TW"/>
              <a:t>Elementary Linear Algebra</a:t>
            </a:r>
          </a:p>
        </p:txBody>
      </p:sp>
      <p:sp>
        <p:nvSpPr>
          <p:cNvPr id="15053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65C85B3E-2794-4FFF-B641-3020CE93FE80}" type="slidenum">
              <a:rPr kumimoji="0" lang="en-US" altLang="zh-TW" sz="1200">
                <a:latin typeface="Garamond" panose="02020404030301010803" pitchFamily="18" charset="0"/>
              </a:rPr>
              <a:pPr>
                <a:spcBef>
                  <a:spcPct val="0"/>
                </a:spcBef>
                <a:buClrTx/>
                <a:buSzTx/>
                <a:buFontTx/>
                <a:buNone/>
              </a:pPr>
              <a:t>80</a:t>
            </a:fld>
            <a:endParaRPr kumimoji="0" lang="en-US" altLang="zh-TW" sz="1200">
              <a:latin typeface="Garamond" panose="02020404030301010803" pitchFamily="18" charset="0"/>
            </a:endParaRPr>
          </a:p>
        </p:txBody>
      </p:sp>
      <p:sp>
        <p:nvSpPr>
          <p:cNvPr id="150533" name="Rectangle 2"/>
          <p:cNvSpPr>
            <a:spLocks noGrp="1" noChangeArrowheads="1"/>
          </p:cNvSpPr>
          <p:nvPr>
            <p:ph type="title"/>
          </p:nvPr>
        </p:nvSpPr>
        <p:spPr/>
        <p:txBody>
          <a:bodyPr/>
          <a:lstStyle/>
          <a:p>
            <a:pPr eaLnBrk="1" hangingPunct="1"/>
            <a:r>
              <a:rPr lang="en-US" altLang="zh-TW" smtClean="0"/>
              <a:t>5-5 Example 1 </a:t>
            </a:r>
          </a:p>
        </p:txBody>
      </p:sp>
      <p:sp>
        <p:nvSpPr>
          <p:cNvPr id="150534" name="Rectangle 3"/>
          <p:cNvSpPr>
            <a:spLocks noGrp="1" noChangeArrowheads="1"/>
          </p:cNvSpPr>
          <p:nvPr>
            <p:ph type="body" idx="1"/>
          </p:nvPr>
        </p:nvSpPr>
        <p:spPr/>
        <p:txBody>
          <a:bodyPr/>
          <a:lstStyle/>
          <a:p>
            <a:pPr eaLnBrk="1" hangingPunct="1"/>
            <a:r>
              <a:rPr lang="en-US" altLang="zh-TW" smtClean="0"/>
              <a:t>Let </a:t>
            </a:r>
          </a:p>
          <a:p>
            <a:pPr eaLnBrk="1" hangingPunct="1"/>
            <a:endParaRPr lang="en-US" altLang="zh-TW" smtClean="0"/>
          </a:p>
          <a:p>
            <a:pPr eaLnBrk="1" hangingPunct="1"/>
            <a:endParaRPr lang="en-US" altLang="zh-TW" smtClean="0"/>
          </a:p>
          <a:p>
            <a:pPr eaLnBrk="1" hangingPunct="1"/>
            <a:r>
              <a:rPr lang="en-US" altLang="zh-TW" smtClean="0"/>
              <a:t>The </a:t>
            </a:r>
            <a:r>
              <a:rPr lang="en-US" altLang="zh-TW" u="sng" smtClean="0"/>
              <a:t>row vectors</a:t>
            </a:r>
            <a:r>
              <a:rPr lang="en-US" altLang="zh-TW" smtClean="0"/>
              <a:t> of </a:t>
            </a:r>
            <a:r>
              <a:rPr lang="en-US" altLang="zh-TW" i="1" smtClean="0"/>
              <a:t>A</a:t>
            </a:r>
            <a:r>
              <a:rPr lang="en-US" altLang="zh-TW" smtClean="0"/>
              <a:t> are</a:t>
            </a:r>
          </a:p>
          <a:p>
            <a:pPr algn="ctr" eaLnBrk="1" hangingPunct="1">
              <a:buFont typeface="Wingdings" panose="05000000000000000000" pitchFamily="2" charset="2"/>
              <a:buNone/>
            </a:pPr>
            <a:r>
              <a:rPr lang="en-US" altLang="zh-TW" b="1" smtClean="0"/>
              <a:t>r</a:t>
            </a:r>
            <a:r>
              <a:rPr lang="en-US" altLang="zh-TW" baseline="-25000" smtClean="0"/>
              <a:t>1</a:t>
            </a:r>
            <a:r>
              <a:rPr lang="en-US" altLang="zh-TW" smtClean="0"/>
              <a:t> = [2 1 0] and </a:t>
            </a:r>
            <a:r>
              <a:rPr lang="en-US" altLang="zh-TW" b="1" smtClean="0"/>
              <a:t>r</a:t>
            </a:r>
            <a:r>
              <a:rPr lang="en-US" altLang="zh-TW" baseline="-25000" smtClean="0"/>
              <a:t>2</a:t>
            </a:r>
            <a:r>
              <a:rPr lang="en-US" altLang="zh-TW" smtClean="0"/>
              <a:t> = [3 -1 4]</a:t>
            </a:r>
          </a:p>
          <a:p>
            <a:pPr eaLnBrk="1" hangingPunct="1">
              <a:buFont typeface="Wingdings" panose="05000000000000000000" pitchFamily="2" charset="2"/>
              <a:buNone/>
            </a:pPr>
            <a:r>
              <a:rPr lang="en-US" altLang="zh-TW" smtClean="0"/>
              <a:t>	and the </a:t>
            </a:r>
            <a:r>
              <a:rPr lang="en-US" altLang="zh-TW" u="sng" smtClean="0"/>
              <a:t>column vectors</a:t>
            </a:r>
            <a:r>
              <a:rPr lang="en-US" altLang="zh-TW" smtClean="0"/>
              <a:t> of </a:t>
            </a:r>
            <a:r>
              <a:rPr lang="en-US" altLang="zh-TW" i="1" smtClean="0"/>
              <a:t>A</a:t>
            </a:r>
            <a:r>
              <a:rPr lang="en-US" altLang="zh-TW" smtClean="0"/>
              <a:t> are</a:t>
            </a:r>
            <a:endParaRPr lang="zh-TW" altLang="en-US" smtClean="0"/>
          </a:p>
        </p:txBody>
      </p:sp>
      <p:graphicFrame>
        <p:nvGraphicFramePr>
          <p:cNvPr id="150535" name="Object 4"/>
          <p:cNvGraphicFramePr>
            <a:graphicFrameLocks noChangeAspect="1"/>
          </p:cNvGraphicFramePr>
          <p:nvPr/>
        </p:nvGraphicFramePr>
        <p:xfrm>
          <a:off x="3335338" y="1981200"/>
          <a:ext cx="2303462" cy="1022350"/>
        </p:xfrm>
        <a:graphic>
          <a:graphicData uri="http://schemas.openxmlformats.org/presentationml/2006/ole">
            <mc:AlternateContent xmlns:mc="http://schemas.openxmlformats.org/markup-compatibility/2006">
              <mc:Choice xmlns:v="urn:schemas-microsoft-com:vml" Requires="v">
                <p:oleObj spid="_x0000_s150747" name="Equation" r:id="rId4" imgW="1028700" imgH="457200" progId="Equation.DSMT4">
                  <p:embed/>
                </p:oleObj>
              </mc:Choice>
              <mc:Fallback>
                <p:oleObj name="Equation" r:id="rId4" imgW="1028700" imgH="457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5338" y="1981200"/>
                        <a:ext cx="2303462"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0536" name="Object 5"/>
          <p:cNvGraphicFramePr>
            <a:graphicFrameLocks noChangeAspect="1"/>
          </p:cNvGraphicFramePr>
          <p:nvPr/>
        </p:nvGraphicFramePr>
        <p:xfrm>
          <a:off x="2209800" y="4572000"/>
          <a:ext cx="4606925" cy="1011238"/>
        </p:xfrm>
        <a:graphic>
          <a:graphicData uri="http://schemas.openxmlformats.org/presentationml/2006/ole">
            <mc:AlternateContent xmlns:mc="http://schemas.openxmlformats.org/markup-compatibility/2006">
              <mc:Choice xmlns:v="urn:schemas-microsoft-com:vml" Requires="v">
                <p:oleObj spid="_x0000_s150748" name="Equation" r:id="rId6" imgW="2082800" imgH="457200" progId="Equation.DSMT4">
                  <p:embed/>
                </p:oleObj>
              </mc:Choice>
              <mc:Fallback>
                <p:oleObj name="Equation" r:id="rId6" imgW="2082800" imgH="4572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4572000"/>
                        <a:ext cx="4606925" cy="101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ABF40576-7CEF-436C-96DF-8B7C35FA5325}"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7" name="頁尾版面配置區 4"/>
          <p:cNvSpPr>
            <a:spLocks noGrp="1"/>
          </p:cNvSpPr>
          <p:nvPr>
            <p:ph type="ftr" sz="quarter" idx="11"/>
          </p:nvPr>
        </p:nvSpPr>
        <p:spPr/>
        <p:txBody>
          <a:bodyPr/>
          <a:lstStyle/>
          <a:p>
            <a:pPr>
              <a:defRPr/>
            </a:pPr>
            <a:r>
              <a:rPr lang="en-US" altLang="zh-TW"/>
              <a:t>Elementary Linear Algebra</a:t>
            </a:r>
          </a:p>
        </p:txBody>
      </p:sp>
      <p:sp>
        <p:nvSpPr>
          <p:cNvPr id="15258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82BBBBB4-8766-4D84-8104-A7DD522D2054}" type="slidenum">
              <a:rPr kumimoji="0" lang="en-US" altLang="zh-TW" sz="1200">
                <a:latin typeface="Garamond" panose="02020404030301010803" pitchFamily="18" charset="0"/>
              </a:rPr>
              <a:pPr>
                <a:spcBef>
                  <a:spcPct val="0"/>
                </a:spcBef>
                <a:buClrTx/>
                <a:buSzTx/>
                <a:buFontTx/>
                <a:buNone/>
              </a:pPr>
              <a:t>81</a:t>
            </a:fld>
            <a:endParaRPr kumimoji="0" lang="en-US" altLang="zh-TW" sz="1200">
              <a:latin typeface="Garamond" panose="02020404030301010803" pitchFamily="18" charset="0"/>
            </a:endParaRPr>
          </a:p>
        </p:txBody>
      </p:sp>
      <p:sp>
        <p:nvSpPr>
          <p:cNvPr id="152581" name="Rectangle 2"/>
          <p:cNvSpPr>
            <a:spLocks noGrp="1" noChangeArrowheads="1"/>
          </p:cNvSpPr>
          <p:nvPr>
            <p:ph type="title"/>
          </p:nvPr>
        </p:nvSpPr>
        <p:spPr/>
        <p:txBody>
          <a:bodyPr/>
          <a:lstStyle/>
          <a:p>
            <a:pPr eaLnBrk="1" hangingPunct="1"/>
            <a:r>
              <a:rPr lang="en-US" altLang="zh-TW" dirty="0" smtClean="0"/>
              <a:t>5-5 </a:t>
            </a:r>
            <a:r>
              <a:rPr lang="en-US" altLang="zh-TW" sz="3600" dirty="0" smtClean="0"/>
              <a:t>Row Space</a:t>
            </a:r>
            <a:r>
              <a:rPr lang="tr-TR" altLang="zh-TW" sz="3600" dirty="0" smtClean="0"/>
              <a:t>, </a:t>
            </a:r>
            <a:r>
              <a:rPr lang="en-US" altLang="zh-TW" sz="3600" dirty="0" smtClean="0"/>
              <a:t>Column Space</a:t>
            </a:r>
            <a:r>
              <a:rPr lang="tr-TR" altLang="zh-TW" sz="3600" dirty="0" smtClean="0"/>
              <a:t>, </a:t>
            </a:r>
            <a:r>
              <a:rPr lang="tr-TR" altLang="zh-TW" sz="3600" dirty="0" err="1" smtClean="0"/>
              <a:t>Nullspace</a:t>
            </a:r>
            <a:endParaRPr lang="en-US" altLang="zh-TW" sz="3600" dirty="0" smtClean="0"/>
          </a:p>
        </p:txBody>
      </p:sp>
      <p:sp>
        <p:nvSpPr>
          <p:cNvPr id="152582" name="Rectangle 3"/>
          <p:cNvSpPr>
            <a:spLocks noGrp="1" noChangeArrowheads="1"/>
          </p:cNvSpPr>
          <p:nvPr>
            <p:ph type="body" idx="1"/>
          </p:nvPr>
        </p:nvSpPr>
        <p:spPr>
          <a:xfrm>
            <a:off x="228600" y="1295400"/>
            <a:ext cx="8458200" cy="4835525"/>
          </a:xfrm>
        </p:spPr>
        <p:txBody>
          <a:bodyPr/>
          <a:lstStyle/>
          <a:p>
            <a:pPr lvl="1" eaLnBrk="1" hangingPunct="1"/>
            <a:r>
              <a:rPr lang="en-US" altLang="zh-TW" sz="2400" dirty="0" smtClean="0"/>
              <a:t>If </a:t>
            </a:r>
            <a:r>
              <a:rPr lang="en-US" altLang="zh-TW" sz="2400" i="1" dirty="0" smtClean="0"/>
              <a:t>A</a:t>
            </a:r>
            <a:r>
              <a:rPr lang="en-US" altLang="zh-TW" sz="2400" dirty="0" smtClean="0"/>
              <a:t> is an </a:t>
            </a:r>
            <a:r>
              <a:rPr lang="en-US" altLang="zh-TW" sz="2400" i="1" dirty="0" err="1" smtClean="0"/>
              <a:t>m</a:t>
            </a:r>
            <a:r>
              <a:rPr lang="en-US" altLang="zh-TW" sz="2400" dirty="0" err="1" smtClean="0">
                <a:sym typeface="Symbol" panose="05050102010706020507" pitchFamily="18" charset="2"/>
              </a:rPr>
              <a:t></a:t>
            </a:r>
            <a:r>
              <a:rPr lang="en-US" altLang="zh-TW" sz="2400" i="1" dirty="0" err="1" smtClean="0"/>
              <a:t>n</a:t>
            </a:r>
            <a:r>
              <a:rPr lang="en-US" altLang="zh-TW" sz="2400" dirty="0" smtClean="0"/>
              <a:t> matrix</a:t>
            </a:r>
          </a:p>
          <a:p>
            <a:pPr lvl="2" eaLnBrk="1" hangingPunct="1"/>
            <a:r>
              <a:rPr lang="en-US" altLang="zh-TW" sz="2200" dirty="0" smtClean="0"/>
              <a:t>the subspace of </a:t>
            </a:r>
            <a:r>
              <a:rPr lang="en-US" altLang="zh-TW" sz="2200" i="1" dirty="0" smtClean="0"/>
              <a:t>R</a:t>
            </a:r>
            <a:r>
              <a:rPr lang="en-US" altLang="zh-TW" sz="2200" i="1" baseline="30000" dirty="0" smtClean="0"/>
              <a:t>n</a:t>
            </a:r>
            <a:r>
              <a:rPr lang="en-US" altLang="zh-TW" sz="2200" dirty="0" smtClean="0"/>
              <a:t> </a:t>
            </a:r>
            <a:r>
              <a:rPr lang="en-US" altLang="zh-TW" sz="2200" u="sng" dirty="0" smtClean="0"/>
              <a:t>spanned by the row vectors of </a:t>
            </a:r>
            <a:r>
              <a:rPr lang="en-US" altLang="zh-TW" sz="2200" i="1" u="sng" dirty="0" smtClean="0"/>
              <a:t>A</a:t>
            </a:r>
            <a:r>
              <a:rPr lang="en-US" altLang="zh-TW" sz="2200" dirty="0" smtClean="0"/>
              <a:t> is called the </a:t>
            </a:r>
            <a:r>
              <a:rPr lang="en-US" altLang="zh-TW" sz="2200" dirty="0" smtClean="0">
                <a:solidFill>
                  <a:srgbClr val="FF0000"/>
                </a:solidFill>
              </a:rPr>
              <a:t>row space </a:t>
            </a:r>
            <a:r>
              <a:rPr lang="en-US" altLang="zh-TW" sz="2200" dirty="0" smtClean="0"/>
              <a:t>of </a:t>
            </a:r>
            <a:r>
              <a:rPr lang="en-US" altLang="zh-TW" sz="2200" i="1" dirty="0" smtClean="0"/>
              <a:t>A</a:t>
            </a:r>
          </a:p>
          <a:p>
            <a:pPr lvl="2" eaLnBrk="1" hangingPunct="1"/>
            <a:r>
              <a:rPr lang="en-US" altLang="zh-TW" sz="2200" dirty="0" smtClean="0"/>
              <a:t>the subspace of </a:t>
            </a:r>
            <a:r>
              <a:rPr lang="en-US" altLang="zh-TW" sz="2200" i="1" dirty="0" smtClean="0"/>
              <a:t>R</a:t>
            </a:r>
            <a:r>
              <a:rPr lang="en-US" altLang="zh-TW" sz="2200" i="1" baseline="30000" dirty="0" smtClean="0"/>
              <a:t>m</a:t>
            </a:r>
            <a:r>
              <a:rPr lang="en-US" altLang="zh-TW" sz="2200" dirty="0" smtClean="0"/>
              <a:t> </a:t>
            </a:r>
            <a:r>
              <a:rPr lang="en-US" altLang="zh-TW" sz="2200" u="sng" dirty="0" smtClean="0"/>
              <a:t>spanned by the column vectors</a:t>
            </a:r>
            <a:r>
              <a:rPr lang="en-US" altLang="zh-TW" sz="2200" dirty="0" smtClean="0"/>
              <a:t> is called the </a:t>
            </a:r>
            <a:r>
              <a:rPr lang="en-US" altLang="zh-TW" sz="2200" dirty="0" smtClean="0">
                <a:solidFill>
                  <a:srgbClr val="FF0000"/>
                </a:solidFill>
              </a:rPr>
              <a:t>column space </a:t>
            </a:r>
            <a:r>
              <a:rPr lang="en-US" altLang="zh-TW" sz="2200" dirty="0" smtClean="0"/>
              <a:t>of </a:t>
            </a:r>
            <a:r>
              <a:rPr lang="en-US" altLang="zh-TW" sz="2200" i="1" dirty="0" smtClean="0"/>
              <a:t>A</a:t>
            </a:r>
            <a:endParaRPr lang="en-US" altLang="zh-TW" sz="2200" dirty="0" smtClean="0"/>
          </a:p>
          <a:p>
            <a:pPr lvl="1" eaLnBrk="1" hangingPunct="1"/>
            <a:r>
              <a:rPr lang="en-US" altLang="zh-TW" sz="2400" dirty="0" smtClean="0"/>
              <a:t>The </a:t>
            </a:r>
            <a:r>
              <a:rPr lang="en-US" altLang="zh-TW" sz="2400" u="sng" dirty="0" smtClean="0"/>
              <a:t>solution space</a:t>
            </a:r>
            <a:r>
              <a:rPr lang="en-US" altLang="zh-TW" sz="2400" dirty="0" smtClean="0"/>
              <a:t> of the homogeneous system of equation A</a:t>
            </a:r>
            <a:r>
              <a:rPr lang="en-US" altLang="zh-TW" sz="2400" b="1" dirty="0" smtClean="0"/>
              <a:t>x </a:t>
            </a:r>
            <a:r>
              <a:rPr lang="en-US" altLang="zh-TW" sz="2400" dirty="0" smtClean="0"/>
              <a:t>= </a:t>
            </a:r>
            <a:r>
              <a:rPr lang="en-US" altLang="zh-TW" sz="2400" b="1" dirty="0" smtClean="0"/>
              <a:t>0</a:t>
            </a:r>
            <a:r>
              <a:rPr lang="en-US" altLang="zh-TW" sz="2400" dirty="0" smtClean="0"/>
              <a:t>, which is </a:t>
            </a:r>
            <a:r>
              <a:rPr lang="en-US" altLang="zh-TW" sz="2400" u="sng" dirty="0" smtClean="0"/>
              <a:t>a subspace of </a:t>
            </a:r>
            <a:r>
              <a:rPr lang="en-US" altLang="zh-TW" sz="2400" i="1" u="sng" dirty="0" smtClean="0"/>
              <a:t>R</a:t>
            </a:r>
            <a:r>
              <a:rPr lang="en-US" altLang="zh-TW" sz="2400" i="1" u="sng" baseline="30000" dirty="0" smtClean="0"/>
              <a:t>n</a:t>
            </a:r>
            <a:r>
              <a:rPr lang="en-US" altLang="zh-TW" sz="2400" dirty="0" smtClean="0"/>
              <a:t>, is called the </a:t>
            </a:r>
            <a:r>
              <a:rPr lang="en-US" altLang="zh-TW" sz="2400" u="sng" dirty="0" err="1" smtClean="0">
                <a:solidFill>
                  <a:srgbClr val="FF0000"/>
                </a:solidFill>
              </a:rPr>
              <a:t>nullspace</a:t>
            </a:r>
            <a:r>
              <a:rPr lang="en-US" altLang="zh-TW" sz="2400" u="sng" dirty="0" smtClean="0">
                <a:solidFill>
                  <a:srgbClr val="FF0000"/>
                </a:solidFill>
              </a:rPr>
              <a:t> </a:t>
            </a:r>
            <a:r>
              <a:rPr lang="en-US" altLang="zh-TW" sz="2400" u="sng" dirty="0" smtClean="0"/>
              <a:t>of </a:t>
            </a:r>
            <a:r>
              <a:rPr lang="en-US" altLang="zh-TW" sz="2400" i="1" u="sng" dirty="0" smtClean="0"/>
              <a:t>A</a:t>
            </a:r>
            <a:r>
              <a:rPr lang="en-US" altLang="zh-TW" sz="2400" dirty="0" smtClean="0"/>
              <a:t>.</a:t>
            </a:r>
          </a:p>
          <a:p>
            <a:pPr eaLnBrk="1" hangingPunct="1"/>
            <a:endParaRPr lang="en-US" altLang="zh-TW" sz="2200" dirty="0" smtClean="0"/>
          </a:p>
          <a:p>
            <a:pPr eaLnBrk="1" hangingPunct="1"/>
            <a:endParaRPr lang="en-US" altLang="zh-TW" sz="2200" dirty="0" smtClean="0">
              <a:solidFill>
                <a:srgbClr val="FF0000"/>
              </a:solidFill>
            </a:endParaRPr>
          </a:p>
          <a:p>
            <a:pPr eaLnBrk="1" hangingPunct="1">
              <a:buFont typeface="Wingdings" panose="05000000000000000000" pitchFamily="2" charset="2"/>
              <a:buNone/>
            </a:pPr>
            <a:endParaRPr lang="en-US" altLang="zh-TW" sz="2200" dirty="0" smtClean="0">
              <a:solidFill>
                <a:srgbClr val="FF0000"/>
              </a:solidFill>
            </a:endParaRPr>
          </a:p>
        </p:txBody>
      </p:sp>
      <p:graphicFrame>
        <p:nvGraphicFramePr>
          <p:cNvPr id="152583" name="Object 4"/>
          <p:cNvGraphicFramePr>
            <a:graphicFrameLocks noChangeAspect="1"/>
          </p:cNvGraphicFramePr>
          <p:nvPr/>
        </p:nvGraphicFramePr>
        <p:xfrm>
          <a:off x="1447800" y="4114800"/>
          <a:ext cx="2998788" cy="1809750"/>
        </p:xfrm>
        <a:graphic>
          <a:graphicData uri="http://schemas.openxmlformats.org/presentationml/2006/ole">
            <mc:AlternateContent xmlns:mc="http://schemas.openxmlformats.org/markup-compatibility/2006">
              <mc:Choice xmlns:v="urn:schemas-microsoft-com:vml" Requires="v">
                <p:oleObj spid="_x0000_s152797" name="Equation" r:id="rId4" imgW="1778000" imgH="939800" progId="Equation.3">
                  <p:embed/>
                </p:oleObj>
              </mc:Choice>
              <mc:Fallback>
                <p:oleObj name="Equation" r:id="rId4" imgW="1778000" imgH="939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4114800"/>
                        <a:ext cx="2998788" cy="1809750"/>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2584" name="Object 5"/>
          <p:cNvGraphicFramePr>
            <a:graphicFrameLocks noChangeAspect="1"/>
          </p:cNvGraphicFramePr>
          <p:nvPr/>
        </p:nvGraphicFramePr>
        <p:xfrm>
          <a:off x="4724400" y="4191000"/>
          <a:ext cx="3778250" cy="1600200"/>
        </p:xfrm>
        <a:graphic>
          <a:graphicData uri="http://schemas.openxmlformats.org/presentationml/2006/ole">
            <mc:AlternateContent xmlns:mc="http://schemas.openxmlformats.org/markup-compatibility/2006">
              <mc:Choice xmlns:v="urn:schemas-microsoft-com:vml" Requires="v">
                <p:oleObj spid="_x0000_s152798" name="Equation" r:id="rId6" imgW="2324100" imgH="939800" progId="Equation.3">
                  <p:embed/>
                </p:oleObj>
              </mc:Choice>
              <mc:Fallback>
                <p:oleObj name="Equation" r:id="rId6" imgW="2324100" imgH="9398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4191000"/>
                        <a:ext cx="3778250" cy="1600200"/>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標題 1"/>
          <p:cNvSpPr>
            <a:spLocks noGrp="1"/>
          </p:cNvSpPr>
          <p:nvPr>
            <p:ph type="title"/>
          </p:nvPr>
        </p:nvSpPr>
        <p:spPr/>
        <p:txBody>
          <a:bodyPr/>
          <a:lstStyle/>
          <a:p>
            <a:r>
              <a:rPr lang="en-US" altLang="zh-TW" smtClean="0"/>
              <a:t>Theorem 5.5.1</a:t>
            </a:r>
            <a:br>
              <a:rPr lang="en-US" altLang="zh-TW" smtClean="0"/>
            </a:br>
            <a:endParaRPr lang="zh-TW" altLang="en-US" smtClean="0"/>
          </a:p>
        </p:txBody>
      </p:sp>
      <mc:AlternateContent xmlns:mc="http://schemas.openxmlformats.org/markup-compatibility/2006" xmlns:a14="http://schemas.microsoft.com/office/drawing/2010/main">
        <mc:Choice Requires="a14">
          <p:sp>
            <p:nvSpPr>
              <p:cNvPr id="154627" name="內容版面配置區 2"/>
              <p:cNvSpPr>
                <a:spLocks noGrp="1"/>
              </p:cNvSpPr>
              <p:nvPr>
                <p:ph idx="1"/>
              </p:nvPr>
            </p:nvSpPr>
            <p:spPr>
              <a:xfrm>
                <a:off x="457200" y="1371600"/>
                <a:ext cx="8229600" cy="4759325"/>
              </a:xfrm>
            </p:spPr>
            <p:txBody>
              <a:bodyPr/>
              <a:lstStyle/>
              <a:p>
                <a:pPr eaLnBrk="1" hangingPunct="1"/>
                <a:r>
                  <a:rPr lang="en-US" altLang="zh-TW" dirty="0" smtClean="0"/>
                  <a:t>A system of linear equations </a:t>
                </a:r>
                <a:r>
                  <a:rPr lang="en-US" altLang="zh-TW" i="1" dirty="0" smtClean="0"/>
                  <a:t>A</a:t>
                </a:r>
                <a:r>
                  <a:rPr lang="en-US" altLang="zh-TW" b="1" dirty="0" smtClean="0"/>
                  <a:t>x </a:t>
                </a:r>
                <a:r>
                  <a:rPr lang="en-US" altLang="zh-TW" dirty="0" smtClean="0"/>
                  <a:t>= </a:t>
                </a:r>
                <a:r>
                  <a:rPr lang="en-US" altLang="zh-TW" b="1" dirty="0" smtClean="0"/>
                  <a:t>b</a:t>
                </a:r>
                <a:r>
                  <a:rPr lang="en-US" altLang="zh-TW" dirty="0" smtClean="0"/>
                  <a:t> is consistent </a:t>
                </a:r>
              </a:p>
              <a:p>
                <a:pPr eaLnBrk="1" hangingPunct="1">
                  <a:buFont typeface="Wingdings" panose="05000000000000000000" pitchFamily="2" charset="2"/>
                  <a:buNone/>
                </a:pPr>
                <a:r>
                  <a:rPr lang="en-US" altLang="zh-TW" dirty="0" smtClean="0"/>
                  <a:t>     if and only if </a:t>
                </a:r>
                <a:r>
                  <a:rPr lang="en-US" altLang="zh-TW" b="1" dirty="0" smtClean="0"/>
                  <a:t>b</a:t>
                </a:r>
                <a:r>
                  <a:rPr lang="en-US" altLang="zh-TW" dirty="0" smtClean="0"/>
                  <a:t> is in the column space of </a:t>
                </a:r>
                <a:r>
                  <a:rPr lang="en-US" altLang="zh-TW" i="1" dirty="0" smtClean="0"/>
                  <a:t>A</a:t>
                </a:r>
                <a:r>
                  <a:rPr lang="en-US" altLang="zh-TW" dirty="0" smtClean="0"/>
                  <a:t>.</a:t>
                </a:r>
                <a:endParaRPr lang="tr-TR" altLang="zh-TW" dirty="0" smtClean="0"/>
              </a:p>
              <a:p>
                <a:pPr lvl="1" eaLnBrk="1" hangingPunct="1"/>
                <a14:m>
                  <m:oMath xmlns:m="http://schemas.openxmlformats.org/officeDocument/2006/math">
                    <m:r>
                      <a:rPr lang="tr-TR" altLang="zh-TW" b="0" i="1" smtClean="0">
                        <a:latin typeface="Cambria Math" panose="02040503050406030204" pitchFamily="18" charset="0"/>
                      </a:rPr>
                      <m:t>𝐴</m:t>
                    </m:r>
                    <m:r>
                      <a:rPr lang="tr-TR" altLang="zh-TW" b="1" i="0" smtClean="0">
                        <a:latin typeface="Cambria Math" panose="02040503050406030204" pitchFamily="18" charset="0"/>
                      </a:rPr>
                      <m:t>𝐱</m:t>
                    </m:r>
                    <m:r>
                      <a:rPr lang="tr-TR" altLang="zh-TW" b="0" i="1" smtClean="0">
                        <a:latin typeface="Cambria Math" panose="02040503050406030204" pitchFamily="18" charset="0"/>
                      </a:rPr>
                      <m:t>=</m:t>
                    </m:r>
                    <m:sSub>
                      <m:sSubPr>
                        <m:ctrlPr>
                          <a:rPr lang="tr-TR" altLang="zh-TW" b="0" i="1" smtClean="0">
                            <a:latin typeface="Cambria Math" panose="02040503050406030204" pitchFamily="18" charset="0"/>
                          </a:rPr>
                        </m:ctrlPr>
                      </m:sSubPr>
                      <m:e>
                        <m:r>
                          <a:rPr lang="tr-TR" altLang="zh-TW" b="0" i="1" smtClean="0">
                            <a:latin typeface="Cambria Math" panose="02040503050406030204" pitchFamily="18" charset="0"/>
                          </a:rPr>
                          <m:t>𝑥</m:t>
                        </m:r>
                      </m:e>
                      <m:sub>
                        <m:r>
                          <a:rPr lang="tr-TR" altLang="zh-TW" b="0" i="0" smtClean="0">
                            <a:latin typeface="Cambria Math" panose="02040503050406030204" pitchFamily="18" charset="0"/>
                          </a:rPr>
                          <m:t>1</m:t>
                        </m:r>
                      </m:sub>
                    </m:sSub>
                    <m:sSub>
                      <m:sSubPr>
                        <m:ctrlPr>
                          <a:rPr lang="tr-TR" altLang="zh-TW" b="0" i="1" smtClean="0">
                            <a:latin typeface="Cambria Math" panose="02040503050406030204" pitchFamily="18" charset="0"/>
                          </a:rPr>
                        </m:ctrlPr>
                      </m:sSubPr>
                      <m:e>
                        <m:r>
                          <a:rPr lang="tr-TR" altLang="zh-TW" b="1" i="0" smtClean="0">
                            <a:latin typeface="Cambria Math" panose="02040503050406030204" pitchFamily="18" charset="0"/>
                          </a:rPr>
                          <m:t>𝐜</m:t>
                        </m:r>
                      </m:e>
                      <m:sub>
                        <m:r>
                          <a:rPr lang="tr-TR" altLang="zh-TW" b="0" i="0" smtClean="0">
                            <a:latin typeface="Cambria Math" panose="02040503050406030204" pitchFamily="18" charset="0"/>
                          </a:rPr>
                          <m:t>1</m:t>
                        </m:r>
                      </m:sub>
                    </m:sSub>
                    <m:r>
                      <a:rPr lang="tr-TR" altLang="zh-TW" b="0" i="0" smtClean="0">
                        <a:latin typeface="Cambria Math" panose="02040503050406030204" pitchFamily="18" charset="0"/>
                      </a:rPr>
                      <m:t>+</m:t>
                    </m:r>
                    <m:sSub>
                      <m:sSubPr>
                        <m:ctrlPr>
                          <a:rPr lang="tr-TR" altLang="zh-TW" i="1">
                            <a:latin typeface="Cambria Math" panose="02040503050406030204" pitchFamily="18" charset="0"/>
                          </a:rPr>
                        </m:ctrlPr>
                      </m:sSubPr>
                      <m:e>
                        <m:r>
                          <a:rPr lang="tr-TR" altLang="zh-TW" i="1">
                            <a:latin typeface="Cambria Math" panose="02040503050406030204" pitchFamily="18" charset="0"/>
                          </a:rPr>
                          <m:t>𝑥</m:t>
                        </m:r>
                      </m:e>
                      <m:sub>
                        <m:r>
                          <a:rPr lang="tr-TR" altLang="zh-TW" b="0" i="0" smtClean="0">
                            <a:latin typeface="Cambria Math" panose="02040503050406030204" pitchFamily="18" charset="0"/>
                          </a:rPr>
                          <m:t>2</m:t>
                        </m:r>
                      </m:sub>
                    </m:sSub>
                    <m:sSub>
                      <m:sSubPr>
                        <m:ctrlPr>
                          <a:rPr lang="tr-TR" altLang="zh-TW" i="1">
                            <a:latin typeface="Cambria Math" panose="02040503050406030204" pitchFamily="18" charset="0"/>
                          </a:rPr>
                        </m:ctrlPr>
                      </m:sSubPr>
                      <m:e>
                        <m:r>
                          <a:rPr lang="tr-TR" altLang="zh-TW" b="1" i="0">
                            <a:latin typeface="Cambria Math" panose="02040503050406030204" pitchFamily="18" charset="0"/>
                          </a:rPr>
                          <m:t>𝐜</m:t>
                        </m:r>
                      </m:e>
                      <m:sub>
                        <m:r>
                          <a:rPr lang="tr-TR" altLang="zh-TW" b="0" i="0" smtClean="0">
                            <a:latin typeface="Cambria Math" panose="02040503050406030204" pitchFamily="18" charset="0"/>
                          </a:rPr>
                          <m:t>2</m:t>
                        </m:r>
                      </m:sub>
                    </m:sSub>
                    <m:r>
                      <a:rPr lang="tr-TR" altLang="zh-TW" b="0" i="0" smtClean="0">
                        <a:latin typeface="Cambria Math" panose="02040503050406030204" pitchFamily="18" charset="0"/>
                      </a:rPr>
                      <m:t>+…+</m:t>
                    </m:r>
                    <m:sSub>
                      <m:sSubPr>
                        <m:ctrlPr>
                          <a:rPr lang="tr-TR" altLang="zh-TW" i="1">
                            <a:latin typeface="Cambria Math" panose="02040503050406030204" pitchFamily="18" charset="0"/>
                          </a:rPr>
                        </m:ctrlPr>
                      </m:sSubPr>
                      <m:e>
                        <m:r>
                          <m:rPr>
                            <m:sty m:val="p"/>
                          </m:rPr>
                          <a:rPr lang="tr-TR" altLang="zh-TW" i="0">
                            <a:latin typeface="Cambria Math" panose="02040503050406030204" pitchFamily="18" charset="0"/>
                          </a:rPr>
                          <m:t>x</m:t>
                        </m:r>
                      </m:e>
                      <m:sub>
                        <m:r>
                          <m:rPr>
                            <m:sty m:val="p"/>
                          </m:rPr>
                          <a:rPr lang="tr-TR" altLang="zh-TW" b="0" i="0" smtClean="0">
                            <a:latin typeface="Cambria Math" panose="02040503050406030204" pitchFamily="18" charset="0"/>
                          </a:rPr>
                          <m:t>n</m:t>
                        </m:r>
                      </m:sub>
                    </m:sSub>
                    <m:sSub>
                      <m:sSubPr>
                        <m:ctrlPr>
                          <a:rPr lang="tr-TR" altLang="zh-TW" i="1">
                            <a:latin typeface="Cambria Math" panose="02040503050406030204" pitchFamily="18" charset="0"/>
                          </a:rPr>
                        </m:ctrlPr>
                      </m:sSubPr>
                      <m:e>
                        <m:r>
                          <a:rPr lang="tr-TR" altLang="zh-TW" b="1" i="0">
                            <a:latin typeface="Cambria Math" panose="02040503050406030204" pitchFamily="18" charset="0"/>
                          </a:rPr>
                          <m:t>𝐜</m:t>
                        </m:r>
                      </m:e>
                      <m:sub>
                        <m:r>
                          <m:rPr>
                            <m:sty m:val="p"/>
                          </m:rPr>
                          <a:rPr lang="tr-TR" altLang="zh-TW" b="0" i="0" smtClean="0">
                            <a:latin typeface="Cambria Math" panose="02040503050406030204" pitchFamily="18" charset="0"/>
                          </a:rPr>
                          <m:t>n</m:t>
                        </m:r>
                      </m:sub>
                    </m:sSub>
                    <m:r>
                      <a:rPr lang="tr-TR" altLang="zh-TW" b="0" i="0" smtClean="0">
                        <a:latin typeface="Cambria Math" panose="02040503050406030204" pitchFamily="18" charset="0"/>
                      </a:rPr>
                      <m:t>=</m:t>
                    </m:r>
                    <m:r>
                      <m:rPr>
                        <m:nor/>
                      </m:rPr>
                      <a:rPr lang="en-US" altLang="zh-TW" b="1" dirty="0"/>
                      <m:t>b</m:t>
                    </m:r>
                  </m:oMath>
                </a14:m>
                <a:r>
                  <a:rPr lang="tr-TR" altLang="zh-TW" dirty="0" smtClean="0"/>
                  <a:t> </a:t>
                </a:r>
                <a:r>
                  <a:rPr lang="tr-TR" altLang="zh-TW" dirty="0" err="1" smtClean="0"/>
                  <a:t>having</a:t>
                </a:r>
                <a:r>
                  <a:rPr lang="tr-TR" altLang="zh-TW" dirty="0" smtClean="0"/>
                  <a:t> a </a:t>
                </a:r>
                <a:r>
                  <a:rPr lang="tr-TR" altLang="zh-TW" dirty="0" err="1" smtClean="0"/>
                  <a:t>solution</a:t>
                </a:r>
                <a:r>
                  <a:rPr lang="tr-TR" altLang="zh-TW" dirty="0" smtClean="0"/>
                  <a:t> </a:t>
                </a:r>
                <a:r>
                  <a:rPr lang="tr-TR" altLang="zh-TW" dirty="0" err="1" smtClean="0"/>
                  <a:t>for</a:t>
                </a:r>
                <a:r>
                  <a:rPr lang="tr-TR" altLang="zh-TW" dirty="0" smtClean="0"/>
                  <a:t> </a:t>
                </a:r>
                <a14:m>
                  <m:oMath xmlns:m="http://schemas.openxmlformats.org/officeDocument/2006/math">
                    <m:sSub>
                      <m:sSubPr>
                        <m:ctrlPr>
                          <a:rPr lang="tr-TR" altLang="zh-TW" i="1">
                            <a:latin typeface="Cambria Math" panose="02040503050406030204" pitchFamily="18" charset="0"/>
                          </a:rPr>
                        </m:ctrlPr>
                      </m:sSubPr>
                      <m:e>
                        <m:r>
                          <m:rPr>
                            <m:sty m:val="p"/>
                          </m:rPr>
                          <a:rPr lang="tr-TR" altLang="zh-TW" i="0">
                            <a:latin typeface="Cambria Math" panose="02040503050406030204" pitchFamily="18" charset="0"/>
                          </a:rPr>
                          <m:t>x</m:t>
                        </m:r>
                      </m:e>
                      <m:sub>
                        <m:r>
                          <m:rPr>
                            <m:sty m:val="p"/>
                          </m:rPr>
                          <a:rPr lang="tr-TR" altLang="zh-TW" b="0" i="0" smtClean="0">
                            <a:latin typeface="Cambria Math" panose="02040503050406030204" pitchFamily="18" charset="0"/>
                          </a:rPr>
                          <m:t>i</m:t>
                        </m:r>
                      </m:sub>
                    </m:sSub>
                  </m:oMath>
                </a14:m>
                <a:r>
                  <a:rPr lang="tr-TR" altLang="zh-TW" dirty="0" smtClean="0"/>
                  <a:t> means </a:t>
                </a:r>
                <a:r>
                  <a:rPr lang="tr-TR" altLang="zh-TW" dirty="0" err="1" smtClean="0"/>
                  <a:t>that</a:t>
                </a:r>
                <a:r>
                  <a:rPr lang="tr-TR" altLang="zh-TW" dirty="0" smtClean="0"/>
                  <a:t> </a:t>
                </a:r>
              </a:p>
              <a:p>
                <a:pPr marL="344487" lvl="1" indent="0" eaLnBrk="1" hangingPunct="1">
                  <a:buNone/>
                </a:pPr>
                <a:r>
                  <a:rPr lang="tr-TR" altLang="zh-TW" b="1" dirty="0" smtClean="0"/>
                  <a:t>			</a:t>
                </a:r>
                <a14:m>
                  <m:oMath xmlns:m="http://schemas.openxmlformats.org/officeDocument/2006/math">
                    <m:r>
                      <m:rPr>
                        <m:nor/>
                      </m:rPr>
                      <a:rPr lang="en-US" altLang="zh-TW" b="1" dirty="0"/>
                      <m:t>b</m:t>
                    </m:r>
                    <m:r>
                      <a:rPr lang="en-US" altLang="zh-TW" b="1" i="1" dirty="0" smtClean="0">
                        <a:latin typeface="Cambria Math" panose="02040503050406030204" pitchFamily="18" charset="0"/>
                        <a:ea typeface="Cambria Math" panose="02040503050406030204" pitchFamily="18" charset="0"/>
                      </a:rPr>
                      <m:t>∈</m:t>
                    </m:r>
                    <m:r>
                      <m:rPr>
                        <m:sty m:val="p"/>
                      </m:rPr>
                      <a:rPr lang="tr-TR" altLang="zh-TW" b="0" i="0" dirty="0" smtClean="0">
                        <a:latin typeface="Cambria Math" panose="02040503050406030204" pitchFamily="18" charset="0"/>
                        <a:ea typeface="Cambria Math" panose="02040503050406030204" pitchFamily="18" charset="0"/>
                      </a:rPr>
                      <m:t>span</m:t>
                    </m:r>
                    <m:r>
                      <a:rPr lang="tr-TR" altLang="zh-TW" b="1" i="0" dirty="0" smtClean="0">
                        <a:latin typeface="Cambria Math" panose="02040503050406030204" pitchFamily="18" charset="0"/>
                        <a:ea typeface="Cambria Math" panose="02040503050406030204" pitchFamily="18" charset="0"/>
                      </a:rPr>
                      <m:t>({</m:t>
                    </m:r>
                    <m:sSub>
                      <m:sSubPr>
                        <m:ctrlPr>
                          <a:rPr lang="tr-TR" altLang="zh-TW" i="1" smtClean="0">
                            <a:latin typeface="Cambria Math" panose="02040503050406030204" pitchFamily="18" charset="0"/>
                          </a:rPr>
                        </m:ctrlPr>
                      </m:sSubPr>
                      <m:e>
                        <m:r>
                          <a:rPr lang="tr-TR" altLang="zh-TW" b="1" i="0">
                            <a:latin typeface="Cambria Math" panose="02040503050406030204" pitchFamily="18" charset="0"/>
                          </a:rPr>
                          <m:t>𝐜</m:t>
                        </m:r>
                      </m:e>
                      <m:sub>
                        <m:r>
                          <a:rPr lang="tr-TR" altLang="zh-TW" i="0">
                            <a:latin typeface="Cambria Math" panose="02040503050406030204" pitchFamily="18" charset="0"/>
                          </a:rPr>
                          <m:t>1</m:t>
                        </m:r>
                      </m:sub>
                    </m:sSub>
                    <m:r>
                      <a:rPr lang="tr-TR" altLang="zh-TW" b="0" i="0" smtClean="0">
                        <a:latin typeface="Cambria Math" panose="02040503050406030204" pitchFamily="18" charset="0"/>
                      </a:rPr>
                      <m:t>,</m:t>
                    </m:r>
                    <m:sSub>
                      <m:sSubPr>
                        <m:ctrlPr>
                          <a:rPr lang="tr-TR" altLang="zh-TW" i="1">
                            <a:latin typeface="Cambria Math" panose="02040503050406030204" pitchFamily="18" charset="0"/>
                          </a:rPr>
                        </m:ctrlPr>
                      </m:sSubPr>
                      <m:e>
                        <m:r>
                          <a:rPr lang="tr-TR" altLang="zh-TW" b="1" i="0">
                            <a:latin typeface="Cambria Math" panose="02040503050406030204" pitchFamily="18" charset="0"/>
                          </a:rPr>
                          <m:t>𝐜</m:t>
                        </m:r>
                      </m:e>
                      <m:sub>
                        <m:r>
                          <a:rPr lang="tr-TR" altLang="zh-TW" i="0">
                            <a:latin typeface="Cambria Math" panose="02040503050406030204" pitchFamily="18" charset="0"/>
                          </a:rPr>
                          <m:t>2</m:t>
                        </m:r>
                      </m:sub>
                    </m:sSub>
                    <m:r>
                      <a:rPr lang="tr-TR" altLang="zh-TW" b="0" i="0" smtClean="0">
                        <a:latin typeface="Cambria Math" panose="02040503050406030204" pitchFamily="18" charset="0"/>
                      </a:rPr>
                      <m:t>,…,</m:t>
                    </m:r>
                    <m:sSub>
                      <m:sSubPr>
                        <m:ctrlPr>
                          <a:rPr lang="tr-TR" altLang="zh-TW" i="1">
                            <a:latin typeface="Cambria Math" panose="02040503050406030204" pitchFamily="18" charset="0"/>
                          </a:rPr>
                        </m:ctrlPr>
                      </m:sSubPr>
                      <m:e>
                        <m:r>
                          <a:rPr lang="tr-TR" altLang="zh-TW" b="1" i="0">
                            <a:latin typeface="Cambria Math" panose="02040503050406030204" pitchFamily="18" charset="0"/>
                          </a:rPr>
                          <m:t>𝐜</m:t>
                        </m:r>
                      </m:e>
                      <m:sub>
                        <m:r>
                          <m:rPr>
                            <m:sty m:val="p"/>
                          </m:rPr>
                          <a:rPr lang="tr-TR" altLang="zh-TW" i="0">
                            <a:latin typeface="Cambria Math" panose="02040503050406030204" pitchFamily="18" charset="0"/>
                          </a:rPr>
                          <m:t>n</m:t>
                        </m:r>
                      </m:sub>
                    </m:sSub>
                  </m:oMath>
                </a14:m>
                <a:r>
                  <a:rPr lang="tr-TR" altLang="zh-TW" dirty="0" smtClean="0"/>
                  <a:t>})</a:t>
                </a:r>
              </a:p>
              <a:p>
                <a:pPr lvl="1" eaLnBrk="1" hangingPunct="1"/>
                <a:endParaRPr lang="en-US" altLang="zh-TW" dirty="0" smtClean="0"/>
              </a:p>
              <a:p>
                <a:endParaRPr lang="zh-TW" altLang="en-US" dirty="0" smtClean="0"/>
              </a:p>
            </p:txBody>
          </p:sp>
        </mc:Choice>
        <mc:Fallback xmlns="">
          <p:sp>
            <p:nvSpPr>
              <p:cNvPr id="154627" name="內容版面配置區 2"/>
              <p:cNvSpPr>
                <a:spLocks noGrp="1" noRot="1" noChangeAspect="1" noMove="1" noResize="1" noEditPoints="1" noAdjustHandles="1" noChangeArrowheads="1" noChangeShapeType="1" noTextEdit="1"/>
              </p:cNvSpPr>
              <p:nvPr>
                <p:ph idx="1"/>
              </p:nvPr>
            </p:nvSpPr>
            <p:spPr>
              <a:xfrm>
                <a:off x="457200" y="1371600"/>
                <a:ext cx="8229600" cy="4759325"/>
              </a:xfrm>
              <a:blipFill>
                <a:blip r:embed="rId3"/>
                <a:stretch>
                  <a:fillRect l="-296" t="-1152"/>
                </a:stretch>
              </a:blipFill>
            </p:spPr>
            <p:txBody>
              <a:bodyPr/>
              <a:lstStyle/>
              <a:p>
                <a:r>
                  <a:rPr lang="tr-TR">
                    <a:noFill/>
                  </a:rPr>
                  <a:t> </a:t>
                </a:r>
              </a:p>
            </p:txBody>
          </p:sp>
        </mc:Fallback>
      </mc:AlternateContent>
      <p:sp>
        <p:nvSpPr>
          <p:cNvPr id="154628"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3EE6AE55-52F2-4D64-8EAE-1AE99EDCB40D}"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smtClean="0"/>
              <a:t>Elementary Linear Algebra</a:t>
            </a:r>
            <a:endParaRPr lang="en-US" altLang="zh-TW"/>
          </a:p>
        </p:txBody>
      </p:sp>
      <p:sp>
        <p:nvSpPr>
          <p:cNvPr id="15463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C435CE07-D8AC-4075-8442-8C7F282EED58}" type="slidenum">
              <a:rPr kumimoji="0" lang="en-US" altLang="zh-TW" sz="1200">
                <a:latin typeface="Garamond" panose="02020404030301010803" pitchFamily="18" charset="0"/>
              </a:rPr>
              <a:pPr>
                <a:spcBef>
                  <a:spcPct val="0"/>
                </a:spcBef>
                <a:buClrTx/>
                <a:buSzTx/>
                <a:buFontTx/>
                <a:buNone/>
              </a:pPr>
              <a:t>82</a:t>
            </a:fld>
            <a:endParaRPr kumimoji="0" lang="en-US" altLang="zh-TW" sz="120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0BC7A3EF-A9F7-4047-9C47-02C5AB885E37}"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7" name="頁尾版面配置區 4"/>
          <p:cNvSpPr>
            <a:spLocks noGrp="1"/>
          </p:cNvSpPr>
          <p:nvPr>
            <p:ph type="ftr" sz="quarter" idx="11"/>
          </p:nvPr>
        </p:nvSpPr>
        <p:spPr/>
        <p:txBody>
          <a:bodyPr/>
          <a:lstStyle/>
          <a:p>
            <a:pPr>
              <a:defRPr/>
            </a:pPr>
            <a:r>
              <a:rPr lang="en-US" altLang="zh-TW"/>
              <a:t>Elementary Linear Algebra</a:t>
            </a:r>
          </a:p>
        </p:txBody>
      </p:sp>
      <p:sp>
        <p:nvSpPr>
          <p:cNvPr id="15667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0139E05B-68FB-4B90-A27E-C152640D2A74}" type="slidenum">
              <a:rPr kumimoji="0" lang="en-US" altLang="zh-TW" sz="1200">
                <a:latin typeface="Garamond" panose="02020404030301010803" pitchFamily="18" charset="0"/>
              </a:rPr>
              <a:pPr>
                <a:spcBef>
                  <a:spcPct val="0"/>
                </a:spcBef>
                <a:buClrTx/>
                <a:buSzTx/>
                <a:buFontTx/>
                <a:buNone/>
              </a:pPr>
              <a:t>83</a:t>
            </a:fld>
            <a:endParaRPr kumimoji="0" lang="en-US" altLang="zh-TW" sz="1200">
              <a:latin typeface="Garamond" panose="02020404030301010803" pitchFamily="18" charset="0"/>
            </a:endParaRPr>
          </a:p>
        </p:txBody>
      </p:sp>
      <p:sp>
        <p:nvSpPr>
          <p:cNvPr id="156677" name="Rectangle 2"/>
          <p:cNvSpPr>
            <a:spLocks noGrp="1" noChangeArrowheads="1"/>
          </p:cNvSpPr>
          <p:nvPr>
            <p:ph type="title"/>
          </p:nvPr>
        </p:nvSpPr>
        <p:spPr/>
        <p:txBody>
          <a:bodyPr/>
          <a:lstStyle/>
          <a:p>
            <a:pPr eaLnBrk="1" hangingPunct="1"/>
            <a:r>
              <a:rPr lang="en-US" altLang="zh-TW" smtClean="0"/>
              <a:t>5-5 Example 2</a:t>
            </a:r>
          </a:p>
        </p:txBody>
      </p:sp>
      <p:sp>
        <p:nvSpPr>
          <p:cNvPr id="156678" name="Rectangle 3"/>
          <p:cNvSpPr>
            <a:spLocks noGrp="1" noChangeArrowheads="1"/>
          </p:cNvSpPr>
          <p:nvPr>
            <p:ph type="body" idx="1"/>
          </p:nvPr>
        </p:nvSpPr>
        <p:spPr/>
        <p:txBody>
          <a:bodyPr/>
          <a:lstStyle/>
          <a:p>
            <a:pPr eaLnBrk="1" hangingPunct="1"/>
            <a:r>
              <a:rPr lang="en-US" altLang="zh-TW" sz="2200" dirty="0" smtClean="0"/>
              <a:t>Let </a:t>
            </a:r>
            <a:r>
              <a:rPr lang="en-US" altLang="zh-TW" sz="2200" i="1" dirty="0" smtClean="0"/>
              <a:t>A</a:t>
            </a:r>
            <a:r>
              <a:rPr lang="en-US" altLang="zh-TW" sz="2200" b="1" dirty="0" smtClean="0"/>
              <a:t>x </a:t>
            </a:r>
            <a:r>
              <a:rPr lang="en-US" altLang="zh-TW" sz="2200" dirty="0" smtClean="0"/>
              <a:t>= </a:t>
            </a:r>
            <a:r>
              <a:rPr lang="en-US" altLang="zh-TW" sz="2200" b="1" dirty="0" smtClean="0"/>
              <a:t>b</a:t>
            </a:r>
            <a:r>
              <a:rPr lang="en-US" altLang="zh-TW" sz="2200" dirty="0" smtClean="0"/>
              <a:t> be the linear system</a:t>
            </a:r>
            <a:br>
              <a:rPr lang="en-US" altLang="zh-TW" sz="2200" dirty="0" smtClean="0"/>
            </a:br>
            <a:r>
              <a:rPr lang="en-US" altLang="zh-TW" sz="2200" dirty="0" smtClean="0"/>
              <a:t/>
            </a:r>
            <a:br>
              <a:rPr lang="en-US" altLang="zh-TW" sz="2200" dirty="0" smtClean="0"/>
            </a:br>
            <a:r>
              <a:rPr lang="en-US" altLang="zh-TW" sz="2200" dirty="0" smtClean="0"/>
              <a:t>Show that </a:t>
            </a:r>
            <a:r>
              <a:rPr lang="en-US" altLang="zh-TW" sz="2200" b="1" dirty="0" smtClean="0"/>
              <a:t>b</a:t>
            </a:r>
            <a:r>
              <a:rPr lang="en-US" altLang="zh-TW" sz="2200" dirty="0" smtClean="0"/>
              <a:t> is in the column space of </a:t>
            </a:r>
            <a:r>
              <a:rPr lang="en-US" altLang="zh-TW" sz="2200" i="1" dirty="0" smtClean="0"/>
              <a:t>A</a:t>
            </a:r>
            <a:r>
              <a:rPr lang="en-US" altLang="zh-TW" sz="2200" dirty="0" smtClean="0"/>
              <a:t>, and express </a:t>
            </a:r>
            <a:r>
              <a:rPr lang="en-US" altLang="zh-TW" sz="2200" b="1" dirty="0" smtClean="0"/>
              <a:t>b</a:t>
            </a:r>
            <a:r>
              <a:rPr lang="en-US" altLang="zh-TW" sz="2200" dirty="0" smtClean="0"/>
              <a:t> as a linear combination of the column vectors of </a:t>
            </a:r>
            <a:r>
              <a:rPr lang="en-US" altLang="zh-TW" sz="2200" i="1" dirty="0" smtClean="0"/>
              <a:t>A</a:t>
            </a:r>
            <a:r>
              <a:rPr lang="en-US" altLang="zh-TW" sz="2200" dirty="0" smtClean="0"/>
              <a:t>.</a:t>
            </a:r>
          </a:p>
          <a:p>
            <a:pPr eaLnBrk="1" hangingPunct="1"/>
            <a:r>
              <a:rPr lang="en-US" altLang="zh-TW" sz="2200" dirty="0" smtClean="0"/>
              <a:t>Solution:</a:t>
            </a:r>
          </a:p>
          <a:p>
            <a:pPr lvl="1" eaLnBrk="1" hangingPunct="1"/>
            <a:r>
              <a:rPr lang="en-US" altLang="zh-TW" dirty="0" smtClean="0"/>
              <a:t>Solving the system by Gaussian elimination yields </a:t>
            </a:r>
          </a:p>
          <a:p>
            <a:pPr lvl="1" algn="ctr" eaLnBrk="1" hangingPunct="1">
              <a:buFont typeface="Wingdings" panose="05000000000000000000" pitchFamily="2" charset="2"/>
              <a:buNone/>
            </a:pPr>
            <a:r>
              <a:rPr lang="en-US" altLang="zh-TW" i="1" dirty="0" smtClean="0"/>
              <a:t>x</a:t>
            </a:r>
            <a:r>
              <a:rPr lang="en-US" altLang="zh-TW" baseline="-25000" dirty="0" smtClean="0"/>
              <a:t>1 </a:t>
            </a:r>
            <a:r>
              <a:rPr lang="en-US" altLang="zh-TW" dirty="0" smtClean="0"/>
              <a:t>= 2, </a:t>
            </a:r>
            <a:r>
              <a:rPr lang="en-US" altLang="zh-TW" i="1" dirty="0" smtClean="0"/>
              <a:t>x</a:t>
            </a:r>
            <a:r>
              <a:rPr lang="en-US" altLang="zh-TW" baseline="-25000" dirty="0" smtClean="0"/>
              <a:t>2 </a:t>
            </a:r>
            <a:r>
              <a:rPr lang="en-US" altLang="zh-TW" dirty="0" smtClean="0"/>
              <a:t>= -1, </a:t>
            </a:r>
            <a:r>
              <a:rPr lang="en-US" altLang="zh-TW" i="1" dirty="0" smtClean="0"/>
              <a:t>x</a:t>
            </a:r>
            <a:r>
              <a:rPr lang="en-US" altLang="zh-TW" baseline="-25000" dirty="0" smtClean="0"/>
              <a:t>3 </a:t>
            </a:r>
            <a:r>
              <a:rPr lang="en-US" altLang="zh-TW" dirty="0" smtClean="0"/>
              <a:t>= 3</a:t>
            </a:r>
          </a:p>
          <a:p>
            <a:pPr lvl="1" eaLnBrk="1" hangingPunct="1"/>
            <a:r>
              <a:rPr lang="en-US" altLang="zh-TW" dirty="0" smtClean="0"/>
              <a:t>Since the system is consistent, </a:t>
            </a:r>
            <a:r>
              <a:rPr lang="en-US" altLang="zh-TW" b="1" dirty="0" smtClean="0"/>
              <a:t>b</a:t>
            </a:r>
            <a:r>
              <a:rPr lang="en-US" altLang="zh-TW" dirty="0" smtClean="0"/>
              <a:t> is in the column space of </a:t>
            </a:r>
            <a:r>
              <a:rPr lang="en-US" altLang="zh-TW" i="1" dirty="0" smtClean="0"/>
              <a:t>A</a:t>
            </a:r>
            <a:r>
              <a:rPr lang="en-US" altLang="zh-TW" dirty="0" smtClean="0"/>
              <a:t>. </a:t>
            </a:r>
          </a:p>
          <a:p>
            <a:pPr lvl="1" eaLnBrk="1" hangingPunct="1"/>
            <a:r>
              <a:rPr lang="en-US" altLang="zh-TW" dirty="0" smtClean="0"/>
              <a:t>Moreover, it follows that</a:t>
            </a:r>
            <a:r>
              <a:rPr lang="tr-TR" altLang="zh-TW" dirty="0" smtClean="0"/>
              <a:t>:</a:t>
            </a:r>
          </a:p>
          <a:p>
            <a:pPr marL="344487" lvl="1" indent="0" eaLnBrk="1" hangingPunct="1">
              <a:buNone/>
            </a:pPr>
            <a:r>
              <a:rPr lang="tr-TR" altLang="zh-TW" dirty="0" err="1" smtClean="0"/>
              <a:t>which</a:t>
            </a:r>
            <a:r>
              <a:rPr lang="tr-TR" altLang="zh-TW" dirty="0" smtClean="0"/>
              <a:t> </a:t>
            </a:r>
            <a:r>
              <a:rPr lang="tr-TR" altLang="zh-TW" dirty="0" err="1" smtClean="0"/>
              <a:t>means</a:t>
            </a:r>
            <a:r>
              <a:rPr lang="tr-TR" altLang="zh-TW" dirty="0" smtClean="0"/>
              <a:t> </a:t>
            </a:r>
            <a:r>
              <a:rPr lang="en-US" altLang="zh-TW" b="1" dirty="0" smtClean="0"/>
              <a:t>b</a:t>
            </a:r>
            <a:r>
              <a:rPr lang="tr-TR" altLang="zh-TW" b="1" dirty="0" smtClean="0"/>
              <a:t> </a:t>
            </a:r>
            <a:r>
              <a:rPr lang="tr-TR" altLang="zh-TW" dirty="0" smtClean="0"/>
              <a:t>can be </a:t>
            </a:r>
          </a:p>
          <a:p>
            <a:pPr marL="344487" lvl="1" indent="0" eaLnBrk="1" hangingPunct="1">
              <a:buNone/>
            </a:pPr>
            <a:r>
              <a:rPr lang="tr-TR" altLang="zh-TW" dirty="0" err="1"/>
              <a:t>e</a:t>
            </a:r>
            <a:r>
              <a:rPr lang="tr-TR" altLang="zh-TW" dirty="0" err="1" smtClean="0"/>
              <a:t>xpressed</a:t>
            </a:r>
            <a:r>
              <a:rPr lang="tr-TR" altLang="zh-TW" dirty="0" smtClean="0"/>
              <a:t> as a </a:t>
            </a:r>
            <a:r>
              <a:rPr lang="tr-TR" altLang="zh-TW" dirty="0" err="1" smtClean="0"/>
              <a:t>linear</a:t>
            </a:r>
            <a:endParaRPr lang="tr-TR" altLang="zh-TW" dirty="0"/>
          </a:p>
          <a:p>
            <a:pPr marL="344487" lvl="1" indent="0" eaLnBrk="1" hangingPunct="1">
              <a:buNone/>
            </a:pPr>
            <a:r>
              <a:rPr lang="tr-TR" altLang="zh-TW" dirty="0" err="1"/>
              <a:t>c</a:t>
            </a:r>
            <a:r>
              <a:rPr lang="tr-TR" altLang="zh-TW" dirty="0" err="1" smtClean="0"/>
              <a:t>ombination</a:t>
            </a:r>
            <a:r>
              <a:rPr lang="tr-TR" altLang="zh-TW" dirty="0" smtClean="0"/>
              <a:t> of </a:t>
            </a:r>
            <a:r>
              <a:rPr lang="tr-TR" altLang="zh-TW" dirty="0" err="1" smtClean="0"/>
              <a:t>column</a:t>
            </a:r>
            <a:r>
              <a:rPr lang="tr-TR" altLang="zh-TW" dirty="0" smtClean="0"/>
              <a:t> </a:t>
            </a:r>
            <a:r>
              <a:rPr lang="tr-TR" altLang="zh-TW" dirty="0" err="1" smtClean="0"/>
              <a:t>vectors</a:t>
            </a:r>
            <a:endParaRPr lang="en-US" altLang="zh-TW" dirty="0" smtClean="0"/>
          </a:p>
        </p:txBody>
      </p:sp>
      <p:graphicFrame>
        <p:nvGraphicFramePr>
          <p:cNvPr id="156679" name="Object 4"/>
          <p:cNvGraphicFramePr>
            <a:graphicFrameLocks noChangeAspect="1"/>
          </p:cNvGraphicFramePr>
          <p:nvPr/>
        </p:nvGraphicFramePr>
        <p:xfrm>
          <a:off x="4648200" y="960438"/>
          <a:ext cx="3200400" cy="1422400"/>
        </p:xfrm>
        <a:graphic>
          <a:graphicData uri="http://schemas.openxmlformats.org/presentationml/2006/ole">
            <mc:AlternateContent xmlns:mc="http://schemas.openxmlformats.org/markup-compatibility/2006">
              <mc:Choice xmlns:v="urn:schemas-microsoft-com:vml" Requires="v">
                <p:oleObj spid="_x0000_s156891" name="Equation" r:id="rId4" imgW="1600200" imgH="711200" progId="Equation.DSMT4">
                  <p:embed/>
                </p:oleObj>
              </mc:Choice>
              <mc:Fallback>
                <p:oleObj name="Equation" r:id="rId4" imgW="1600200" imgH="711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960438"/>
                        <a:ext cx="3200400" cy="142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80" name="Object 5"/>
          <p:cNvGraphicFramePr>
            <a:graphicFrameLocks noChangeAspect="1"/>
          </p:cNvGraphicFramePr>
          <p:nvPr>
            <p:extLst>
              <p:ext uri="{D42A27DB-BD31-4B8C-83A1-F6EECF244321}">
                <p14:modId xmlns:p14="http://schemas.microsoft.com/office/powerpoint/2010/main" val="2739982770"/>
              </p:ext>
            </p:extLst>
          </p:nvPr>
        </p:nvGraphicFramePr>
        <p:xfrm>
          <a:off x="4603750" y="4724400"/>
          <a:ext cx="3168650" cy="1295400"/>
        </p:xfrm>
        <a:graphic>
          <a:graphicData uri="http://schemas.openxmlformats.org/presentationml/2006/ole">
            <mc:AlternateContent xmlns:mc="http://schemas.openxmlformats.org/markup-compatibility/2006">
              <mc:Choice xmlns:v="urn:schemas-microsoft-com:vml" Requires="v">
                <p:oleObj spid="_x0000_s156892" name="Equation" r:id="rId6" imgW="1739900" imgH="711200" progId="Equation.DSMT4">
                  <p:embed/>
                </p:oleObj>
              </mc:Choice>
              <mc:Fallback>
                <p:oleObj name="Equation" r:id="rId6" imgW="1739900" imgH="7112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3750" y="4724400"/>
                        <a:ext cx="316865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標題 1"/>
          <p:cNvSpPr>
            <a:spLocks noGrp="1"/>
          </p:cNvSpPr>
          <p:nvPr>
            <p:ph type="title"/>
          </p:nvPr>
        </p:nvSpPr>
        <p:spPr/>
        <p:txBody>
          <a:bodyPr/>
          <a:lstStyle/>
          <a:p>
            <a:r>
              <a:rPr lang="en-US" altLang="zh-TW" smtClean="0"/>
              <a:t>Theorem 5.5.2</a:t>
            </a:r>
            <a:br>
              <a:rPr lang="en-US" altLang="zh-TW" smtClean="0"/>
            </a:br>
            <a:endParaRPr lang="zh-TW" altLang="en-US" smtClean="0"/>
          </a:p>
        </p:txBody>
      </p:sp>
      <mc:AlternateContent xmlns:mc="http://schemas.openxmlformats.org/markup-compatibility/2006" xmlns:a14="http://schemas.microsoft.com/office/drawing/2010/main">
        <mc:Choice Requires="a14">
          <p:sp>
            <p:nvSpPr>
              <p:cNvPr id="158723" name="內容版面配置區 2"/>
              <p:cNvSpPr>
                <a:spLocks noGrp="1"/>
              </p:cNvSpPr>
              <p:nvPr>
                <p:ph idx="1"/>
              </p:nvPr>
            </p:nvSpPr>
            <p:spPr>
              <a:xfrm>
                <a:off x="457200" y="990600"/>
                <a:ext cx="8458200" cy="5181600"/>
              </a:xfrm>
            </p:spPr>
            <p:txBody>
              <a:bodyPr/>
              <a:lstStyle/>
              <a:p>
                <a:pPr eaLnBrk="1" hangingPunct="1">
                  <a:lnSpc>
                    <a:spcPct val="90000"/>
                  </a:lnSpc>
                </a:pPr>
                <a:r>
                  <a:rPr lang="en-US" altLang="zh-TW" dirty="0" smtClean="0"/>
                  <a:t>If </a:t>
                </a:r>
                <a:r>
                  <a:rPr lang="en-US" altLang="zh-TW" b="1" dirty="0" smtClean="0"/>
                  <a:t>x</a:t>
                </a:r>
                <a:r>
                  <a:rPr lang="en-US" altLang="zh-TW" baseline="-25000" dirty="0" smtClean="0"/>
                  <a:t>0</a:t>
                </a:r>
                <a:r>
                  <a:rPr lang="en-US" altLang="zh-TW" dirty="0" smtClean="0"/>
                  <a:t> denotes any single solution of a consistent linear system </a:t>
                </a:r>
                <a:r>
                  <a:rPr lang="en-US" altLang="zh-TW" i="1" dirty="0" smtClean="0"/>
                  <a:t>A</a:t>
                </a:r>
                <a:r>
                  <a:rPr lang="en-US" altLang="zh-TW" b="1" dirty="0" smtClean="0"/>
                  <a:t>x </a:t>
                </a:r>
                <a:r>
                  <a:rPr lang="en-US" altLang="zh-TW" dirty="0" smtClean="0"/>
                  <a:t>= </a:t>
                </a:r>
                <a:r>
                  <a:rPr lang="en-US" altLang="zh-TW" b="1" dirty="0" smtClean="0"/>
                  <a:t>b</a:t>
                </a:r>
                <a:r>
                  <a:rPr lang="en-US" altLang="zh-TW" dirty="0" smtClean="0"/>
                  <a:t>, and if </a:t>
                </a:r>
                <a:r>
                  <a:rPr lang="en-US" altLang="zh-TW" b="1" dirty="0" smtClean="0"/>
                  <a:t>v</a:t>
                </a:r>
                <a:r>
                  <a:rPr lang="en-US" altLang="zh-TW" baseline="-25000" dirty="0" smtClean="0"/>
                  <a:t>1</a:t>
                </a:r>
                <a:r>
                  <a:rPr lang="en-US" altLang="zh-TW" dirty="0" smtClean="0"/>
                  <a:t>, </a:t>
                </a:r>
                <a:r>
                  <a:rPr lang="en-US" altLang="zh-TW" b="1" dirty="0" smtClean="0"/>
                  <a:t>v</a:t>
                </a:r>
                <a:r>
                  <a:rPr lang="en-US" altLang="zh-TW" baseline="-25000" dirty="0" smtClean="0"/>
                  <a:t>2</a:t>
                </a:r>
                <a:r>
                  <a:rPr lang="en-US" altLang="zh-TW" dirty="0" smtClean="0"/>
                  <a:t>, …, </a:t>
                </a:r>
                <a:r>
                  <a:rPr lang="en-US" altLang="zh-TW" b="1" dirty="0" err="1" smtClean="0"/>
                  <a:t>v</a:t>
                </a:r>
                <a:r>
                  <a:rPr lang="en-US" altLang="zh-TW" i="1" baseline="-25000" dirty="0" err="1" smtClean="0"/>
                  <a:t>k</a:t>
                </a:r>
                <a:r>
                  <a:rPr lang="en-US" altLang="zh-TW" dirty="0" smtClean="0"/>
                  <a:t> </a:t>
                </a:r>
                <a:r>
                  <a:rPr lang="en-US" altLang="zh-TW" u="sng" dirty="0" smtClean="0"/>
                  <a:t>form a basis for the </a:t>
                </a:r>
                <a:r>
                  <a:rPr lang="en-US" altLang="zh-TW" u="sng" dirty="0" err="1" smtClean="0"/>
                  <a:t>nullspace</a:t>
                </a:r>
                <a:r>
                  <a:rPr lang="en-US" altLang="zh-TW" u="sng" dirty="0" smtClean="0"/>
                  <a:t> of </a:t>
                </a:r>
                <a:r>
                  <a:rPr lang="en-US" altLang="zh-TW" i="1" u="sng" dirty="0" smtClean="0"/>
                  <a:t>A</a:t>
                </a:r>
                <a:r>
                  <a:rPr lang="en-US" altLang="zh-TW" dirty="0" smtClean="0"/>
                  <a:t>, (that is, the solution space of the homogeneous system </a:t>
                </a:r>
                <a:r>
                  <a:rPr lang="en-US" altLang="zh-TW" i="1" dirty="0" smtClean="0"/>
                  <a:t>A</a:t>
                </a:r>
                <a:r>
                  <a:rPr lang="en-US" altLang="zh-TW" b="1" dirty="0" smtClean="0"/>
                  <a:t>x </a:t>
                </a:r>
                <a:r>
                  <a:rPr lang="en-US" altLang="zh-TW" dirty="0" smtClean="0"/>
                  <a:t>= </a:t>
                </a:r>
                <a:r>
                  <a:rPr lang="en-US" altLang="zh-TW" b="1" dirty="0" smtClean="0"/>
                  <a:t>0</a:t>
                </a:r>
                <a:r>
                  <a:rPr lang="en-US" altLang="zh-TW" dirty="0" smtClean="0"/>
                  <a:t>), </a:t>
                </a:r>
                <a:r>
                  <a:rPr lang="en-US" altLang="zh-TW" sz="2400" dirty="0" smtClean="0"/>
                  <a:t>then every solution of </a:t>
                </a:r>
                <a:r>
                  <a:rPr lang="en-US" altLang="zh-TW" sz="2400" i="1" dirty="0" smtClean="0"/>
                  <a:t>A</a:t>
                </a:r>
                <a:r>
                  <a:rPr lang="en-US" altLang="zh-TW" sz="2400" b="1" dirty="0" smtClean="0"/>
                  <a:t>x </a:t>
                </a:r>
                <a:r>
                  <a:rPr lang="en-US" altLang="zh-TW" sz="2400" dirty="0" smtClean="0"/>
                  <a:t>= </a:t>
                </a:r>
                <a:r>
                  <a:rPr lang="en-US" altLang="zh-TW" sz="2400" b="1" dirty="0" smtClean="0"/>
                  <a:t>b</a:t>
                </a:r>
                <a:r>
                  <a:rPr lang="en-US" altLang="zh-TW" sz="2400" dirty="0" smtClean="0"/>
                  <a:t> can be expressed in the form </a:t>
                </a:r>
              </a:p>
              <a:p>
                <a:pPr lvl="1" algn="ctr" eaLnBrk="1" hangingPunct="1">
                  <a:lnSpc>
                    <a:spcPct val="90000"/>
                  </a:lnSpc>
                  <a:buFont typeface="Wingdings" panose="05000000000000000000" pitchFamily="2" charset="2"/>
                  <a:buNone/>
                </a:pPr>
                <a:r>
                  <a:rPr lang="en-US" altLang="zh-TW" sz="2400" b="1" dirty="0" smtClean="0">
                    <a:solidFill>
                      <a:srgbClr val="FF0000"/>
                    </a:solidFill>
                  </a:rPr>
                  <a:t>x </a:t>
                </a:r>
                <a:r>
                  <a:rPr lang="en-US" altLang="zh-TW" sz="2400" dirty="0" smtClean="0">
                    <a:solidFill>
                      <a:srgbClr val="FF0000"/>
                    </a:solidFill>
                  </a:rPr>
                  <a:t>= </a:t>
                </a:r>
                <a:r>
                  <a:rPr lang="en-US" altLang="zh-TW" sz="2400" b="1" dirty="0" smtClean="0">
                    <a:solidFill>
                      <a:srgbClr val="FF0000"/>
                    </a:solidFill>
                  </a:rPr>
                  <a:t>x</a:t>
                </a:r>
                <a:r>
                  <a:rPr lang="en-US" altLang="zh-TW" sz="2400" baseline="-25000" dirty="0" smtClean="0">
                    <a:solidFill>
                      <a:srgbClr val="FF0000"/>
                    </a:solidFill>
                  </a:rPr>
                  <a:t>0 </a:t>
                </a:r>
                <a:r>
                  <a:rPr lang="en-US" altLang="zh-TW" sz="2400" dirty="0" smtClean="0">
                    <a:solidFill>
                      <a:srgbClr val="FF0000"/>
                    </a:solidFill>
                  </a:rPr>
                  <a:t>+ </a:t>
                </a:r>
                <a:r>
                  <a:rPr lang="en-US" altLang="zh-TW" sz="2400" i="1" dirty="0" smtClean="0">
                    <a:solidFill>
                      <a:srgbClr val="FF0000"/>
                    </a:solidFill>
                  </a:rPr>
                  <a:t>c</a:t>
                </a:r>
                <a:r>
                  <a:rPr lang="en-US" altLang="zh-TW" sz="2400" baseline="-25000" dirty="0" smtClean="0">
                    <a:solidFill>
                      <a:srgbClr val="FF0000"/>
                    </a:solidFill>
                  </a:rPr>
                  <a:t>1</a:t>
                </a:r>
                <a:r>
                  <a:rPr lang="en-US" altLang="zh-TW" sz="2400" b="1" dirty="0" smtClean="0">
                    <a:solidFill>
                      <a:srgbClr val="FF0000"/>
                    </a:solidFill>
                  </a:rPr>
                  <a:t>v</a:t>
                </a:r>
                <a:r>
                  <a:rPr lang="en-US" altLang="zh-TW" sz="2400" baseline="-25000" dirty="0" smtClean="0">
                    <a:solidFill>
                      <a:srgbClr val="FF0000"/>
                    </a:solidFill>
                  </a:rPr>
                  <a:t>1 </a:t>
                </a:r>
                <a:r>
                  <a:rPr lang="en-US" altLang="zh-TW" sz="2400" dirty="0" smtClean="0">
                    <a:solidFill>
                      <a:srgbClr val="FF0000"/>
                    </a:solidFill>
                  </a:rPr>
                  <a:t>+ </a:t>
                </a:r>
                <a:r>
                  <a:rPr lang="en-US" altLang="zh-TW" sz="2400" i="1" dirty="0" smtClean="0">
                    <a:solidFill>
                      <a:srgbClr val="FF0000"/>
                    </a:solidFill>
                  </a:rPr>
                  <a:t>c</a:t>
                </a:r>
                <a:r>
                  <a:rPr lang="en-US" altLang="zh-TW" sz="2400" baseline="-25000" dirty="0" smtClean="0">
                    <a:solidFill>
                      <a:srgbClr val="FF0000"/>
                    </a:solidFill>
                  </a:rPr>
                  <a:t>2</a:t>
                </a:r>
                <a:r>
                  <a:rPr lang="en-US" altLang="zh-TW" sz="2400" b="1" dirty="0" smtClean="0">
                    <a:solidFill>
                      <a:srgbClr val="FF0000"/>
                    </a:solidFill>
                  </a:rPr>
                  <a:t>v</a:t>
                </a:r>
                <a:r>
                  <a:rPr lang="en-US" altLang="zh-TW" sz="2400" baseline="-25000" dirty="0" smtClean="0">
                    <a:solidFill>
                      <a:srgbClr val="FF0000"/>
                    </a:solidFill>
                  </a:rPr>
                  <a:t>2 </a:t>
                </a:r>
                <a:r>
                  <a:rPr lang="en-US" altLang="zh-TW" sz="2400" dirty="0" smtClean="0">
                    <a:solidFill>
                      <a:srgbClr val="FF0000"/>
                    </a:solidFill>
                  </a:rPr>
                  <a:t>+ </a:t>
                </a:r>
                <a:r>
                  <a:rPr lang="en-US" altLang="zh-TW" sz="2400" dirty="0" smtClean="0">
                    <a:solidFill>
                      <a:srgbClr val="FF0000"/>
                    </a:solidFill>
                    <a:cs typeface="Times New Roman" panose="02020603050405020304" pitchFamily="18" charset="0"/>
                  </a:rPr>
                  <a:t>· · ·</a:t>
                </a:r>
                <a:r>
                  <a:rPr lang="en-US" altLang="zh-TW" sz="2400" dirty="0" smtClean="0">
                    <a:solidFill>
                      <a:srgbClr val="FF0000"/>
                    </a:solidFill>
                  </a:rPr>
                  <a:t> + </a:t>
                </a:r>
                <a:r>
                  <a:rPr lang="en-US" altLang="zh-TW" sz="2400" i="1" dirty="0" err="1" smtClean="0">
                    <a:solidFill>
                      <a:srgbClr val="FF0000"/>
                    </a:solidFill>
                  </a:rPr>
                  <a:t>c</a:t>
                </a:r>
                <a:r>
                  <a:rPr lang="en-US" altLang="zh-TW" sz="2400" i="1" baseline="-25000" dirty="0" err="1" smtClean="0">
                    <a:solidFill>
                      <a:srgbClr val="FF0000"/>
                    </a:solidFill>
                  </a:rPr>
                  <a:t>k</a:t>
                </a:r>
                <a:r>
                  <a:rPr lang="en-US" altLang="zh-TW" sz="2400" b="1" dirty="0" err="1" smtClean="0">
                    <a:solidFill>
                      <a:srgbClr val="FF0000"/>
                    </a:solidFill>
                  </a:rPr>
                  <a:t>v</a:t>
                </a:r>
                <a:r>
                  <a:rPr lang="en-US" altLang="zh-TW" sz="2400" i="1" baseline="-25000" dirty="0" err="1" smtClean="0">
                    <a:solidFill>
                      <a:srgbClr val="FF0000"/>
                    </a:solidFill>
                  </a:rPr>
                  <a:t>k</a:t>
                </a:r>
                <a:endParaRPr lang="en-US" altLang="zh-TW" sz="2400" i="1" baseline="-25000" dirty="0" smtClean="0">
                  <a:solidFill>
                    <a:srgbClr val="FF0000"/>
                  </a:solidFill>
                </a:endParaRPr>
              </a:p>
              <a:p>
                <a:pPr lvl="2" eaLnBrk="1" hangingPunct="1">
                  <a:lnSpc>
                    <a:spcPct val="90000"/>
                  </a:lnSpc>
                </a:pPr>
                <a:r>
                  <a:rPr lang="tr-TR" altLang="zh-TW" sz="2200" b="0" dirty="0" err="1" smtClean="0"/>
                  <a:t>For</a:t>
                </a:r>
                <a:r>
                  <a:rPr lang="tr-TR" altLang="zh-TW" sz="2200" b="0" dirty="0" smtClean="0"/>
                  <a:t> </a:t>
                </a:r>
                <a14:m>
                  <m:oMath xmlns:m="http://schemas.openxmlformats.org/officeDocument/2006/math">
                    <m:sSub>
                      <m:sSubPr>
                        <m:ctrlPr>
                          <a:rPr lang="tr-TR" altLang="zh-TW" sz="2200" b="1" i="1">
                            <a:latin typeface="Cambria Math" panose="02040503050406030204" pitchFamily="18" charset="0"/>
                          </a:rPr>
                        </m:ctrlPr>
                      </m:sSubPr>
                      <m:e>
                        <m:r>
                          <a:rPr lang="tr-TR" altLang="zh-TW" sz="2200" b="1" i="0">
                            <a:latin typeface="Cambria Math" panose="02040503050406030204" pitchFamily="18" charset="0"/>
                          </a:rPr>
                          <m:t>𝐱</m:t>
                        </m:r>
                      </m:e>
                      <m:sub>
                        <m:r>
                          <a:rPr lang="tr-TR" altLang="zh-TW" sz="2200" b="1" i="0">
                            <a:latin typeface="Cambria Math" panose="02040503050406030204" pitchFamily="18" charset="0"/>
                          </a:rPr>
                          <m:t>𝟎</m:t>
                        </m:r>
                      </m:sub>
                    </m:sSub>
                    <m:r>
                      <a:rPr lang="tr-TR" altLang="zh-TW" sz="2200" b="0" i="1" smtClean="0">
                        <a:latin typeface="Cambria Math" panose="02040503050406030204" pitchFamily="18" charset="0"/>
                      </a:rPr>
                      <m:t> </m:t>
                    </m:r>
                  </m:oMath>
                </a14:m>
                <a:r>
                  <a:rPr lang="tr-TR" altLang="zh-TW" sz="2200" b="0" dirty="0" smtClean="0"/>
                  <a:t>,we </a:t>
                </a:r>
                <a:r>
                  <a:rPr lang="tr-TR" altLang="zh-TW" sz="2200" b="0" dirty="0" err="1" smtClean="0"/>
                  <a:t>are</a:t>
                </a:r>
                <a:r>
                  <a:rPr lang="tr-TR" altLang="zh-TW" sz="2200" b="0" dirty="0" smtClean="0"/>
                  <a:t> </a:t>
                </a:r>
                <a:r>
                  <a:rPr lang="tr-TR" altLang="zh-TW" sz="2200" b="0" dirty="0" err="1" smtClean="0"/>
                  <a:t>given</a:t>
                </a:r>
                <a:r>
                  <a:rPr lang="tr-TR" altLang="zh-TW" sz="2200" b="0" dirty="0" smtClean="0"/>
                  <a:t> </a:t>
                </a:r>
                <a14:m>
                  <m:oMath xmlns:m="http://schemas.openxmlformats.org/officeDocument/2006/math">
                    <m:r>
                      <a:rPr lang="tr-TR" altLang="zh-TW" sz="2200" b="0" i="1" smtClean="0">
                        <a:latin typeface="Cambria Math" panose="02040503050406030204" pitchFamily="18" charset="0"/>
                      </a:rPr>
                      <m:t>𝐴</m:t>
                    </m:r>
                    <m:sSub>
                      <m:sSubPr>
                        <m:ctrlPr>
                          <a:rPr lang="tr-TR" altLang="zh-TW" sz="2200" b="0" i="1" smtClean="0">
                            <a:latin typeface="Cambria Math" panose="02040503050406030204" pitchFamily="18" charset="0"/>
                          </a:rPr>
                        </m:ctrlPr>
                      </m:sSubPr>
                      <m:e>
                        <m:r>
                          <a:rPr lang="tr-TR" altLang="zh-TW" sz="2200" b="1" i="0" smtClean="0">
                            <a:latin typeface="Cambria Math" panose="02040503050406030204" pitchFamily="18" charset="0"/>
                          </a:rPr>
                          <m:t>𝐱</m:t>
                        </m:r>
                      </m:e>
                      <m:sub>
                        <m:r>
                          <a:rPr lang="tr-TR" altLang="zh-TW" sz="2200" b="0" i="0" smtClean="0">
                            <a:latin typeface="Cambria Math" panose="02040503050406030204" pitchFamily="18" charset="0"/>
                          </a:rPr>
                          <m:t>0</m:t>
                        </m:r>
                      </m:sub>
                    </m:sSub>
                    <m:r>
                      <a:rPr lang="tr-TR" altLang="zh-TW" sz="2200" b="0" i="0" smtClean="0">
                        <a:latin typeface="Cambria Math" panose="02040503050406030204" pitchFamily="18" charset="0"/>
                      </a:rPr>
                      <m:t>=</m:t>
                    </m:r>
                    <m:r>
                      <a:rPr lang="tr-TR" altLang="zh-TW" sz="2200" b="1" i="0" smtClean="0">
                        <a:latin typeface="Cambria Math" panose="02040503050406030204" pitchFamily="18" charset="0"/>
                      </a:rPr>
                      <m:t>𝐛</m:t>
                    </m:r>
                  </m:oMath>
                </a14:m>
                <a:r>
                  <a:rPr lang="tr-TR" altLang="zh-TW" sz="2200" dirty="0" smtClean="0"/>
                  <a:t> </a:t>
                </a:r>
              </a:p>
              <a:p>
                <a:pPr lvl="2" eaLnBrk="1" hangingPunct="1">
                  <a:lnSpc>
                    <a:spcPct val="90000"/>
                  </a:lnSpc>
                </a:pPr>
                <a:r>
                  <a:rPr lang="tr-TR" altLang="zh-TW" sz="2200" dirty="0"/>
                  <a:t>I</a:t>
                </a:r>
                <a:r>
                  <a:rPr lang="tr-TR" altLang="zh-TW" sz="2200" dirty="0" smtClean="0"/>
                  <a:t>f </a:t>
                </a:r>
                <a14:m>
                  <m:oMath xmlns:m="http://schemas.openxmlformats.org/officeDocument/2006/math">
                    <m:r>
                      <a:rPr lang="tr-TR" altLang="zh-TW" sz="2200" b="1" i="0">
                        <a:latin typeface="Cambria Math" panose="02040503050406030204" pitchFamily="18" charset="0"/>
                      </a:rPr>
                      <m:t>𝐱</m:t>
                    </m:r>
                  </m:oMath>
                </a14:m>
                <a:r>
                  <a:rPr lang="tr-TR" altLang="zh-TW" sz="2200" dirty="0" smtClean="0"/>
                  <a:t> is a general </a:t>
                </a:r>
                <a:r>
                  <a:rPr lang="tr-TR" altLang="zh-TW" sz="2200" dirty="0" err="1" smtClean="0"/>
                  <a:t>soln</a:t>
                </a:r>
                <a:r>
                  <a:rPr lang="tr-TR" altLang="zh-TW" sz="2200" dirty="0" smtClean="0"/>
                  <a:t>., </a:t>
                </a:r>
                <a:r>
                  <a:rPr lang="tr-TR" altLang="zh-TW" sz="2200" dirty="0" err="1" smtClean="0"/>
                  <a:t>then</a:t>
                </a:r>
                <a:r>
                  <a:rPr lang="tr-TR" altLang="zh-TW" sz="2200" dirty="0" smtClean="0"/>
                  <a:t> </a:t>
                </a:r>
                <a14:m>
                  <m:oMath xmlns:m="http://schemas.openxmlformats.org/officeDocument/2006/math">
                    <m:r>
                      <a:rPr lang="tr-TR" altLang="zh-TW" sz="2200" i="1">
                        <a:latin typeface="Cambria Math" panose="02040503050406030204" pitchFamily="18" charset="0"/>
                      </a:rPr>
                      <m:t>𝐴</m:t>
                    </m:r>
                    <m:r>
                      <a:rPr lang="tr-TR" altLang="zh-TW" sz="2200" b="1" i="0" smtClean="0">
                        <a:latin typeface="Cambria Math" panose="02040503050406030204" pitchFamily="18" charset="0"/>
                      </a:rPr>
                      <m:t>𝐱</m:t>
                    </m:r>
                    <m:r>
                      <a:rPr lang="tr-TR" altLang="zh-TW" sz="2200" i="0">
                        <a:latin typeface="Cambria Math" panose="02040503050406030204" pitchFamily="18" charset="0"/>
                      </a:rPr>
                      <m:t>=</m:t>
                    </m:r>
                    <m:r>
                      <a:rPr lang="tr-TR" altLang="zh-TW" sz="2200" b="1" i="0">
                        <a:latin typeface="Cambria Math" panose="02040503050406030204" pitchFamily="18" charset="0"/>
                      </a:rPr>
                      <m:t>𝐛</m:t>
                    </m:r>
                  </m:oMath>
                </a14:m>
                <a:r>
                  <a:rPr lang="tr-TR" altLang="zh-TW" sz="2200" dirty="0" smtClean="0"/>
                  <a:t> </a:t>
                </a:r>
              </a:p>
              <a:p>
                <a:pPr lvl="2" eaLnBrk="1" hangingPunct="1">
                  <a:lnSpc>
                    <a:spcPct val="90000"/>
                  </a:lnSpc>
                </a:pPr>
                <a:r>
                  <a:rPr lang="tr-TR" altLang="zh-TW" sz="2200" dirty="0"/>
                  <a:t>H</a:t>
                </a:r>
                <a:r>
                  <a:rPr lang="tr-TR" altLang="zh-TW" sz="2200" dirty="0" smtClean="0"/>
                  <a:t>ence </a:t>
                </a:r>
                <a14:m>
                  <m:oMath xmlns:m="http://schemas.openxmlformats.org/officeDocument/2006/math">
                    <m:r>
                      <a:rPr lang="tr-TR" altLang="zh-TW" sz="2200" i="1">
                        <a:latin typeface="Cambria Math" panose="02040503050406030204" pitchFamily="18" charset="0"/>
                      </a:rPr>
                      <m:t>𝐴</m:t>
                    </m:r>
                    <m:r>
                      <a:rPr lang="tr-TR" altLang="zh-TW" sz="2200" b="0" i="1" smtClean="0">
                        <a:latin typeface="Cambria Math" panose="02040503050406030204" pitchFamily="18" charset="0"/>
                      </a:rPr>
                      <m:t>(</m:t>
                    </m:r>
                    <m:r>
                      <a:rPr lang="tr-TR" altLang="zh-TW" sz="2200" b="1" i="0" smtClean="0">
                        <a:latin typeface="Cambria Math" panose="02040503050406030204" pitchFamily="18" charset="0"/>
                      </a:rPr>
                      <m:t>𝐱</m:t>
                    </m:r>
                    <m:r>
                      <a:rPr lang="tr-TR" altLang="zh-TW" sz="2200" b="1" i="0" smtClean="0">
                        <a:latin typeface="Cambria Math" panose="02040503050406030204" pitchFamily="18" charset="0"/>
                      </a:rPr>
                      <m:t>−</m:t>
                    </m:r>
                    <m:sSub>
                      <m:sSubPr>
                        <m:ctrlPr>
                          <a:rPr lang="tr-TR" altLang="zh-TW" sz="2200" b="1" i="1">
                            <a:latin typeface="Cambria Math" panose="02040503050406030204" pitchFamily="18" charset="0"/>
                          </a:rPr>
                        </m:ctrlPr>
                      </m:sSubPr>
                      <m:e>
                        <m:r>
                          <a:rPr lang="tr-TR" altLang="zh-TW" sz="2200" b="1" i="0">
                            <a:latin typeface="Cambria Math" panose="02040503050406030204" pitchFamily="18" charset="0"/>
                          </a:rPr>
                          <m:t>𝐱</m:t>
                        </m:r>
                      </m:e>
                      <m:sub>
                        <m:r>
                          <a:rPr lang="tr-TR" altLang="zh-TW" sz="2200" b="1" i="0" smtClean="0">
                            <a:latin typeface="Cambria Math" panose="02040503050406030204" pitchFamily="18" charset="0"/>
                          </a:rPr>
                          <m:t>𝟎</m:t>
                        </m:r>
                      </m:sub>
                    </m:sSub>
                    <m:r>
                      <a:rPr lang="tr-TR" altLang="zh-TW" sz="2200" b="0" i="1" smtClean="0">
                        <a:latin typeface="Cambria Math" panose="02040503050406030204" pitchFamily="18" charset="0"/>
                      </a:rPr>
                      <m:t>)</m:t>
                    </m:r>
                    <m:r>
                      <a:rPr lang="tr-TR" altLang="zh-TW" sz="2200" i="1">
                        <a:latin typeface="Cambria Math" panose="02040503050406030204" pitchFamily="18" charset="0"/>
                      </a:rPr>
                      <m:t>=</m:t>
                    </m:r>
                  </m:oMath>
                </a14:m>
                <a:r>
                  <a:rPr lang="tr-TR" altLang="zh-TW" sz="2200" dirty="0" smtClean="0"/>
                  <a:t>0 </a:t>
                </a:r>
                <a:r>
                  <a:rPr lang="tr-TR" altLang="zh-TW" sz="2200" dirty="0" err="1" smtClean="0"/>
                  <a:t>which</a:t>
                </a:r>
                <a:r>
                  <a:rPr lang="tr-TR" altLang="zh-TW" sz="2200" dirty="0" smtClean="0"/>
                  <a:t> </a:t>
                </a:r>
                <a:r>
                  <a:rPr lang="tr-TR" altLang="zh-TW" sz="2200" dirty="0" err="1" smtClean="0"/>
                  <a:t>means</a:t>
                </a:r>
                <a:r>
                  <a:rPr lang="tr-TR" altLang="zh-TW" sz="2200" dirty="0" smtClean="0"/>
                  <a:t> </a:t>
                </a:r>
                <a14:m>
                  <m:oMath xmlns:m="http://schemas.openxmlformats.org/officeDocument/2006/math">
                    <m:r>
                      <a:rPr lang="tr-TR" altLang="zh-TW" sz="2200" b="1" i="0">
                        <a:latin typeface="Cambria Math" panose="02040503050406030204" pitchFamily="18" charset="0"/>
                      </a:rPr>
                      <m:t>𝐱</m:t>
                    </m:r>
                    <m:r>
                      <a:rPr lang="tr-TR" altLang="zh-TW" sz="2200" i="0">
                        <a:latin typeface="Cambria Math" panose="02040503050406030204" pitchFamily="18" charset="0"/>
                      </a:rPr>
                      <m:t>−</m:t>
                    </m:r>
                    <m:sSub>
                      <m:sSubPr>
                        <m:ctrlPr>
                          <a:rPr lang="tr-TR" altLang="zh-TW" sz="2200" i="1">
                            <a:latin typeface="Cambria Math" panose="02040503050406030204" pitchFamily="18" charset="0"/>
                          </a:rPr>
                        </m:ctrlPr>
                      </m:sSubPr>
                      <m:e>
                        <m:r>
                          <a:rPr lang="tr-TR" altLang="zh-TW" sz="2200" b="1" i="0">
                            <a:latin typeface="Cambria Math" panose="02040503050406030204" pitchFamily="18" charset="0"/>
                          </a:rPr>
                          <m:t>𝐱</m:t>
                        </m:r>
                      </m:e>
                      <m:sub>
                        <m:r>
                          <a:rPr lang="tr-TR" altLang="zh-TW" sz="2200" i="0">
                            <a:latin typeface="Cambria Math" panose="02040503050406030204" pitchFamily="18" charset="0"/>
                          </a:rPr>
                          <m:t>0</m:t>
                        </m:r>
                      </m:sub>
                    </m:sSub>
                    <m:r>
                      <a:rPr lang="tr-TR" altLang="zh-TW" sz="2200" i="1" smtClean="0">
                        <a:latin typeface="Cambria Math" panose="02040503050406030204" pitchFamily="18" charset="0"/>
                        <a:ea typeface="Cambria Math" panose="02040503050406030204" pitchFamily="18" charset="0"/>
                      </a:rPr>
                      <m:t>∈</m:t>
                    </m:r>
                    <m:r>
                      <a:rPr lang="tr-TR" altLang="zh-TW" sz="2200" b="0" i="1" smtClean="0">
                        <a:latin typeface="Cambria Math" panose="02040503050406030204" pitchFamily="18" charset="0"/>
                        <a:ea typeface="Cambria Math" panose="02040503050406030204" pitchFamily="18" charset="0"/>
                      </a:rPr>
                      <m:t>𝑛𝑢𝑙𝑙𝑠𝑝𝑎𝑐𝑒</m:t>
                    </m:r>
                    <m:d>
                      <m:dPr>
                        <m:ctrlPr>
                          <a:rPr lang="tr-TR" altLang="zh-TW" sz="2200" b="0" i="1" smtClean="0">
                            <a:latin typeface="Cambria Math" panose="02040503050406030204" pitchFamily="18" charset="0"/>
                            <a:ea typeface="Cambria Math" panose="02040503050406030204" pitchFamily="18" charset="0"/>
                          </a:rPr>
                        </m:ctrlPr>
                      </m:dPr>
                      <m:e>
                        <m:r>
                          <a:rPr lang="tr-TR" altLang="zh-TW" sz="2200" b="0" i="1" smtClean="0">
                            <a:latin typeface="Cambria Math" panose="02040503050406030204" pitchFamily="18" charset="0"/>
                            <a:ea typeface="Cambria Math" panose="02040503050406030204" pitchFamily="18" charset="0"/>
                          </a:rPr>
                          <m:t>𝐴</m:t>
                        </m:r>
                      </m:e>
                    </m:d>
                  </m:oMath>
                </a14:m>
                <a:endParaRPr lang="tr-TR" altLang="zh-TW" sz="2200" b="0" dirty="0" smtClean="0">
                  <a:ea typeface="Cambria Math" panose="02040503050406030204" pitchFamily="18" charset="0"/>
                </a:endParaRPr>
              </a:p>
              <a:p>
                <a:pPr lvl="2" eaLnBrk="1" hangingPunct="1">
                  <a:lnSpc>
                    <a:spcPct val="90000"/>
                  </a:lnSpc>
                </a:pPr>
                <a:r>
                  <a:rPr lang="tr-TR" altLang="zh-TW" sz="2200" dirty="0" err="1" smtClean="0"/>
                  <a:t>or</a:t>
                </a:r>
                <a:r>
                  <a:rPr lang="tr-TR" altLang="zh-TW" sz="2200" dirty="0" smtClean="0"/>
                  <a:t> </a:t>
                </a:r>
                <a14:m>
                  <m:oMath xmlns:m="http://schemas.openxmlformats.org/officeDocument/2006/math">
                    <m:r>
                      <a:rPr lang="tr-TR" altLang="zh-TW" sz="2200" b="1" i="0">
                        <a:latin typeface="Cambria Math" panose="02040503050406030204" pitchFamily="18" charset="0"/>
                      </a:rPr>
                      <m:t>𝐱</m:t>
                    </m:r>
                    <m:r>
                      <a:rPr lang="tr-TR" altLang="zh-TW" sz="2200" i="0">
                        <a:latin typeface="Cambria Math" panose="02040503050406030204" pitchFamily="18" charset="0"/>
                      </a:rPr>
                      <m:t>−</m:t>
                    </m:r>
                    <m:sSub>
                      <m:sSubPr>
                        <m:ctrlPr>
                          <a:rPr lang="tr-TR" altLang="zh-TW" sz="2200" i="1">
                            <a:latin typeface="Cambria Math" panose="02040503050406030204" pitchFamily="18" charset="0"/>
                          </a:rPr>
                        </m:ctrlPr>
                      </m:sSubPr>
                      <m:e>
                        <m:r>
                          <a:rPr lang="tr-TR" altLang="zh-TW" sz="2200" b="1" i="0">
                            <a:latin typeface="Cambria Math" panose="02040503050406030204" pitchFamily="18" charset="0"/>
                          </a:rPr>
                          <m:t>𝐱</m:t>
                        </m:r>
                      </m:e>
                      <m:sub>
                        <m:r>
                          <a:rPr lang="tr-TR" altLang="zh-TW" sz="2200" i="0">
                            <a:latin typeface="Cambria Math" panose="02040503050406030204" pitchFamily="18" charset="0"/>
                          </a:rPr>
                          <m:t>0</m:t>
                        </m:r>
                      </m:sub>
                    </m:sSub>
                    <m:r>
                      <a:rPr lang="tr-TR" altLang="zh-TW" sz="2200" b="0" i="0" smtClean="0">
                        <a:latin typeface="Cambria Math" panose="02040503050406030204" pitchFamily="18" charset="0"/>
                      </a:rPr>
                      <m:t>=</m:t>
                    </m:r>
                    <m:nary>
                      <m:naryPr>
                        <m:chr m:val="∑"/>
                        <m:ctrlPr>
                          <a:rPr lang="tr-TR" altLang="zh-TW" sz="2200" b="0" i="1" smtClean="0">
                            <a:latin typeface="Cambria Math" panose="02040503050406030204" pitchFamily="18" charset="0"/>
                          </a:rPr>
                        </m:ctrlPr>
                      </m:naryPr>
                      <m:sub>
                        <m:r>
                          <m:rPr>
                            <m:sty m:val="p"/>
                            <m:brk m:alnAt="23"/>
                          </m:rPr>
                          <a:rPr lang="tr-TR" altLang="zh-TW" sz="2200" b="0" i="0" smtClean="0">
                            <a:latin typeface="Cambria Math" panose="02040503050406030204" pitchFamily="18" charset="0"/>
                          </a:rPr>
                          <m:t>i</m:t>
                        </m:r>
                        <m:r>
                          <a:rPr lang="tr-TR" altLang="zh-TW" sz="2200" b="0" i="0" smtClean="0">
                            <a:latin typeface="Cambria Math" panose="02040503050406030204" pitchFamily="18" charset="0"/>
                          </a:rPr>
                          <m:t>=1</m:t>
                        </m:r>
                      </m:sub>
                      <m:sup>
                        <m:r>
                          <m:rPr>
                            <m:sty m:val="p"/>
                          </m:rPr>
                          <a:rPr lang="tr-TR" altLang="zh-TW" sz="2200" b="0" i="0" smtClean="0">
                            <a:latin typeface="Cambria Math" panose="02040503050406030204" pitchFamily="18" charset="0"/>
                          </a:rPr>
                          <m:t>k</m:t>
                        </m:r>
                      </m:sup>
                      <m:e>
                        <m:sSub>
                          <m:sSubPr>
                            <m:ctrlPr>
                              <a:rPr lang="tr-TR" altLang="zh-TW" sz="2200" b="0" i="1" smtClean="0">
                                <a:latin typeface="Cambria Math" panose="02040503050406030204" pitchFamily="18" charset="0"/>
                              </a:rPr>
                            </m:ctrlPr>
                          </m:sSubPr>
                          <m:e>
                            <m:r>
                              <a:rPr lang="tr-TR" altLang="zh-TW" sz="2200" b="0" i="1" smtClean="0">
                                <a:latin typeface="Cambria Math" panose="02040503050406030204" pitchFamily="18" charset="0"/>
                              </a:rPr>
                              <m:t>𝑐</m:t>
                            </m:r>
                          </m:e>
                          <m:sub>
                            <m:r>
                              <a:rPr lang="tr-TR" altLang="zh-TW" sz="2200" b="0" i="1" smtClean="0">
                                <a:latin typeface="Cambria Math" panose="02040503050406030204" pitchFamily="18" charset="0"/>
                              </a:rPr>
                              <m:t>𝑖</m:t>
                            </m:r>
                          </m:sub>
                        </m:sSub>
                        <m:sSub>
                          <m:sSubPr>
                            <m:ctrlPr>
                              <a:rPr lang="tr-TR" altLang="zh-TW" sz="2200" b="0" i="1" smtClean="0">
                                <a:latin typeface="Cambria Math" panose="02040503050406030204" pitchFamily="18" charset="0"/>
                              </a:rPr>
                            </m:ctrlPr>
                          </m:sSubPr>
                          <m:e>
                            <m:r>
                              <a:rPr lang="tr-TR" altLang="zh-TW" sz="2200" b="1" i="0" smtClean="0">
                                <a:latin typeface="Cambria Math" panose="02040503050406030204" pitchFamily="18" charset="0"/>
                              </a:rPr>
                              <m:t>𝐯</m:t>
                            </m:r>
                          </m:e>
                          <m:sub>
                            <m:r>
                              <m:rPr>
                                <m:sty m:val="p"/>
                              </m:rPr>
                              <a:rPr lang="tr-TR" altLang="zh-TW" sz="2200" b="0" i="0" smtClean="0">
                                <a:latin typeface="Cambria Math" panose="02040503050406030204" pitchFamily="18" charset="0"/>
                              </a:rPr>
                              <m:t>i</m:t>
                            </m:r>
                          </m:sub>
                        </m:sSub>
                      </m:e>
                    </m:nary>
                  </m:oMath>
                </a14:m>
                <a:endParaRPr lang="tr-TR" altLang="zh-TW" sz="2200" dirty="0" smtClean="0"/>
              </a:p>
              <a:p>
                <a:pPr marL="342900" lvl="1" indent="-342900" eaLnBrk="1" hangingPunct="1">
                  <a:lnSpc>
                    <a:spcPct val="90000"/>
                  </a:lnSpc>
                  <a:buClr>
                    <a:schemeClr val="accent1"/>
                  </a:buClr>
                  <a:buSzPct val="65000"/>
                  <a:buFont typeface="Wingdings" panose="05000000000000000000" pitchFamily="2" charset="2"/>
                  <a:buChar char="n"/>
                </a:pPr>
                <a:r>
                  <a:rPr lang="en-US" altLang="zh-TW" sz="2400" dirty="0"/>
                  <a:t>Conversely, for all choices of scalars </a:t>
                </a:r>
                <a:r>
                  <a:rPr lang="en-US" altLang="zh-TW" sz="2400" i="1" dirty="0"/>
                  <a:t>c</a:t>
                </a:r>
                <a:r>
                  <a:rPr lang="en-US" altLang="zh-TW" sz="2400" baseline="-25000" dirty="0"/>
                  <a:t>1</a:t>
                </a:r>
                <a:r>
                  <a:rPr lang="en-US" altLang="zh-TW" sz="2400" dirty="0"/>
                  <a:t>, </a:t>
                </a:r>
                <a:r>
                  <a:rPr lang="en-US" altLang="zh-TW" sz="2400" i="1" dirty="0"/>
                  <a:t>c</a:t>
                </a:r>
                <a:r>
                  <a:rPr lang="en-US" altLang="zh-TW" sz="2400" baseline="-25000" dirty="0"/>
                  <a:t>2</a:t>
                </a:r>
                <a:r>
                  <a:rPr lang="en-US" altLang="zh-TW" sz="2400" dirty="0"/>
                  <a:t>, …, </a:t>
                </a:r>
                <a:r>
                  <a:rPr lang="en-US" altLang="zh-TW" sz="2400" i="1" dirty="0" err="1"/>
                  <a:t>c</a:t>
                </a:r>
                <a:r>
                  <a:rPr lang="en-US" altLang="zh-TW" sz="2400" i="1" baseline="-25000" dirty="0" err="1"/>
                  <a:t>k</a:t>
                </a:r>
                <a:r>
                  <a:rPr lang="en-US" altLang="zh-TW" sz="2400" dirty="0"/>
                  <a:t> the vector </a:t>
                </a:r>
                <a:r>
                  <a:rPr lang="en-US" altLang="zh-TW" sz="2400" b="1" dirty="0"/>
                  <a:t>x</a:t>
                </a:r>
                <a:r>
                  <a:rPr lang="en-US" altLang="zh-TW" sz="2400" dirty="0"/>
                  <a:t> in this formula is a solution of </a:t>
                </a:r>
                <a:r>
                  <a:rPr lang="en-US" altLang="zh-TW" sz="2400" i="1" dirty="0"/>
                  <a:t>A</a:t>
                </a:r>
                <a:r>
                  <a:rPr lang="en-US" altLang="zh-TW" sz="2400" b="1" dirty="0"/>
                  <a:t>x </a:t>
                </a:r>
                <a:r>
                  <a:rPr lang="en-US" altLang="zh-TW" sz="2400" dirty="0"/>
                  <a:t>= </a:t>
                </a:r>
                <a:r>
                  <a:rPr lang="en-US" altLang="zh-TW" sz="2400" b="1" dirty="0"/>
                  <a:t>b</a:t>
                </a:r>
                <a:r>
                  <a:rPr lang="en-US" altLang="zh-TW" sz="2400" dirty="0"/>
                  <a:t>.</a:t>
                </a:r>
                <a:endParaRPr lang="tr-TR" altLang="zh-TW" sz="2400" dirty="0"/>
              </a:p>
              <a:p>
                <a:pPr lvl="1" eaLnBrk="1" hangingPunct="1">
                  <a:lnSpc>
                    <a:spcPct val="90000"/>
                  </a:lnSpc>
                </a:pPr>
                <a14:m>
                  <m:oMath xmlns:m="http://schemas.openxmlformats.org/officeDocument/2006/math">
                    <m:r>
                      <a:rPr lang="tr-TR" altLang="zh-TW" sz="2400" i="1">
                        <a:latin typeface="Cambria Math" panose="02040503050406030204" pitchFamily="18" charset="0"/>
                      </a:rPr>
                      <m:t>𝐴</m:t>
                    </m:r>
                    <m:r>
                      <a:rPr lang="tr-TR" altLang="zh-TW" sz="2400" b="1" i="0">
                        <a:latin typeface="Cambria Math" panose="02040503050406030204" pitchFamily="18" charset="0"/>
                      </a:rPr>
                      <m:t>𝐱</m:t>
                    </m:r>
                    <m:r>
                      <a:rPr lang="tr-TR" altLang="zh-TW" sz="2400" b="0" i="0" smtClean="0">
                        <a:latin typeface="Cambria Math" panose="02040503050406030204" pitchFamily="18" charset="0"/>
                      </a:rPr>
                      <m:t>=</m:t>
                    </m:r>
                    <m:r>
                      <a:rPr lang="tr-TR" altLang="zh-TW" sz="2400" b="0" i="1" smtClean="0">
                        <a:latin typeface="Cambria Math" panose="02040503050406030204" pitchFamily="18" charset="0"/>
                      </a:rPr>
                      <m:t>𝐴</m:t>
                    </m:r>
                    <m:d>
                      <m:dPr>
                        <m:ctrlPr>
                          <a:rPr lang="tr-TR" altLang="zh-TW" sz="2400" b="0" i="1" smtClean="0">
                            <a:latin typeface="Cambria Math" panose="02040503050406030204" pitchFamily="18" charset="0"/>
                          </a:rPr>
                        </m:ctrlPr>
                      </m:dPr>
                      <m:e>
                        <m:sSub>
                          <m:sSubPr>
                            <m:ctrlPr>
                              <a:rPr lang="tr-TR" altLang="zh-TW" sz="2400" i="1">
                                <a:latin typeface="Cambria Math" panose="02040503050406030204" pitchFamily="18" charset="0"/>
                              </a:rPr>
                            </m:ctrlPr>
                          </m:sSubPr>
                          <m:e>
                            <m:r>
                              <a:rPr lang="tr-TR" altLang="zh-TW" sz="2400" b="1" i="0">
                                <a:latin typeface="Cambria Math" panose="02040503050406030204" pitchFamily="18" charset="0"/>
                              </a:rPr>
                              <m:t>𝐱</m:t>
                            </m:r>
                          </m:e>
                          <m:sub>
                            <m:r>
                              <a:rPr lang="tr-TR" altLang="zh-TW" sz="2400" i="0">
                                <a:latin typeface="Cambria Math" panose="02040503050406030204" pitchFamily="18" charset="0"/>
                              </a:rPr>
                              <m:t>0</m:t>
                            </m:r>
                          </m:sub>
                        </m:sSub>
                        <m:r>
                          <a:rPr lang="tr-TR" altLang="zh-TW" sz="2400" b="0" i="0" smtClean="0">
                            <a:latin typeface="Cambria Math" panose="02040503050406030204" pitchFamily="18" charset="0"/>
                          </a:rPr>
                          <m:t>+</m:t>
                        </m:r>
                        <m:nary>
                          <m:naryPr>
                            <m:chr m:val="∑"/>
                            <m:ctrlPr>
                              <a:rPr lang="tr-TR" altLang="zh-TW" sz="2400" i="1">
                                <a:latin typeface="Cambria Math" panose="02040503050406030204" pitchFamily="18" charset="0"/>
                              </a:rPr>
                            </m:ctrlPr>
                          </m:naryPr>
                          <m:sub>
                            <m:r>
                              <m:rPr>
                                <m:sty m:val="p"/>
                                <m:brk m:alnAt="23"/>
                              </m:rPr>
                              <a:rPr lang="tr-TR" altLang="zh-TW" sz="2400" i="0">
                                <a:latin typeface="Cambria Math" panose="02040503050406030204" pitchFamily="18" charset="0"/>
                              </a:rPr>
                              <m:t>i</m:t>
                            </m:r>
                            <m:r>
                              <a:rPr lang="tr-TR" altLang="zh-TW" sz="2400" i="0">
                                <a:latin typeface="Cambria Math" panose="02040503050406030204" pitchFamily="18" charset="0"/>
                              </a:rPr>
                              <m:t>=1</m:t>
                            </m:r>
                          </m:sub>
                          <m:sup>
                            <m:r>
                              <m:rPr>
                                <m:sty m:val="p"/>
                              </m:rPr>
                              <a:rPr lang="tr-TR" altLang="zh-TW" sz="2400" i="0">
                                <a:latin typeface="Cambria Math" panose="02040503050406030204" pitchFamily="18" charset="0"/>
                              </a:rPr>
                              <m:t>k</m:t>
                            </m:r>
                          </m:sup>
                          <m:e>
                            <m:sSub>
                              <m:sSubPr>
                                <m:ctrlPr>
                                  <a:rPr lang="tr-TR" altLang="zh-TW" sz="2400" i="1">
                                    <a:latin typeface="Cambria Math" panose="02040503050406030204" pitchFamily="18" charset="0"/>
                                  </a:rPr>
                                </m:ctrlPr>
                              </m:sSubPr>
                              <m:e>
                                <m:r>
                                  <m:rPr>
                                    <m:sty m:val="p"/>
                                  </m:rPr>
                                  <a:rPr lang="tr-TR" altLang="zh-TW" sz="2400" i="0">
                                    <a:latin typeface="Cambria Math" panose="02040503050406030204" pitchFamily="18" charset="0"/>
                                  </a:rPr>
                                  <m:t>c</m:t>
                                </m:r>
                              </m:e>
                              <m:sub>
                                <m:r>
                                  <m:rPr>
                                    <m:sty m:val="p"/>
                                  </m:rPr>
                                  <a:rPr lang="tr-TR" altLang="zh-TW" sz="2400" i="0">
                                    <a:latin typeface="Cambria Math" panose="02040503050406030204" pitchFamily="18" charset="0"/>
                                  </a:rPr>
                                  <m:t>i</m:t>
                                </m:r>
                              </m:sub>
                            </m:sSub>
                            <m:sSub>
                              <m:sSubPr>
                                <m:ctrlPr>
                                  <a:rPr lang="tr-TR" altLang="zh-TW" sz="2400" i="1">
                                    <a:latin typeface="Cambria Math" panose="02040503050406030204" pitchFamily="18" charset="0"/>
                                  </a:rPr>
                                </m:ctrlPr>
                              </m:sSubPr>
                              <m:e>
                                <m:r>
                                  <a:rPr lang="tr-TR" altLang="zh-TW" sz="2400" b="1" i="0">
                                    <a:latin typeface="Cambria Math" panose="02040503050406030204" pitchFamily="18" charset="0"/>
                                  </a:rPr>
                                  <m:t>𝐯</m:t>
                                </m:r>
                              </m:e>
                              <m:sub>
                                <m:r>
                                  <m:rPr>
                                    <m:sty m:val="p"/>
                                  </m:rPr>
                                  <a:rPr lang="tr-TR" altLang="zh-TW" sz="2400" i="0">
                                    <a:latin typeface="Cambria Math" panose="02040503050406030204" pitchFamily="18" charset="0"/>
                                  </a:rPr>
                                  <m:t>i</m:t>
                                </m:r>
                              </m:sub>
                            </m:sSub>
                          </m:e>
                        </m:nary>
                      </m:e>
                    </m:d>
                    <m:r>
                      <a:rPr lang="tr-TR" altLang="zh-TW" sz="2400" b="0" i="0" smtClean="0">
                        <a:latin typeface="Cambria Math" panose="02040503050406030204" pitchFamily="18" charset="0"/>
                      </a:rPr>
                      <m:t>=</m:t>
                    </m:r>
                    <m:r>
                      <a:rPr lang="tr-TR" altLang="zh-TW" sz="2400" b="0" i="1" smtClean="0">
                        <a:latin typeface="Cambria Math" panose="02040503050406030204" pitchFamily="18" charset="0"/>
                      </a:rPr>
                      <m:t>𝐴</m:t>
                    </m:r>
                    <m:sSub>
                      <m:sSubPr>
                        <m:ctrlPr>
                          <a:rPr lang="tr-TR" altLang="zh-TW" sz="2400" i="1">
                            <a:latin typeface="Cambria Math" panose="02040503050406030204" pitchFamily="18" charset="0"/>
                          </a:rPr>
                        </m:ctrlPr>
                      </m:sSubPr>
                      <m:e>
                        <m:r>
                          <a:rPr lang="tr-TR" altLang="zh-TW" sz="2400" b="1" i="0">
                            <a:latin typeface="Cambria Math" panose="02040503050406030204" pitchFamily="18" charset="0"/>
                          </a:rPr>
                          <m:t>𝐱</m:t>
                        </m:r>
                      </m:e>
                      <m:sub>
                        <m:r>
                          <a:rPr lang="tr-TR" altLang="zh-TW" sz="2400" i="0">
                            <a:latin typeface="Cambria Math" panose="02040503050406030204" pitchFamily="18" charset="0"/>
                          </a:rPr>
                          <m:t>0</m:t>
                        </m:r>
                      </m:sub>
                    </m:sSub>
                    <m:r>
                      <a:rPr lang="tr-TR" altLang="zh-TW" sz="2400" b="0" i="0" smtClean="0">
                        <a:latin typeface="Cambria Math" panose="02040503050406030204" pitchFamily="18" charset="0"/>
                      </a:rPr>
                      <m:t>+</m:t>
                    </m:r>
                    <m:nary>
                      <m:naryPr>
                        <m:chr m:val="∑"/>
                        <m:ctrlPr>
                          <a:rPr lang="tr-TR" altLang="zh-TW" sz="2400" i="1">
                            <a:latin typeface="Cambria Math" panose="02040503050406030204" pitchFamily="18" charset="0"/>
                          </a:rPr>
                        </m:ctrlPr>
                      </m:naryPr>
                      <m:sub>
                        <m:r>
                          <m:rPr>
                            <m:sty m:val="p"/>
                            <m:brk m:alnAt="23"/>
                          </m:rPr>
                          <a:rPr lang="tr-TR" altLang="zh-TW" sz="2400" i="0">
                            <a:latin typeface="Cambria Math" panose="02040503050406030204" pitchFamily="18" charset="0"/>
                          </a:rPr>
                          <m:t>i</m:t>
                        </m:r>
                        <m:r>
                          <a:rPr lang="tr-TR" altLang="zh-TW" sz="2400" i="0">
                            <a:latin typeface="Cambria Math" panose="02040503050406030204" pitchFamily="18" charset="0"/>
                          </a:rPr>
                          <m:t>=1</m:t>
                        </m:r>
                      </m:sub>
                      <m:sup>
                        <m:r>
                          <m:rPr>
                            <m:sty m:val="p"/>
                          </m:rPr>
                          <a:rPr lang="tr-TR" altLang="zh-TW" sz="2400" i="0">
                            <a:latin typeface="Cambria Math" panose="02040503050406030204" pitchFamily="18" charset="0"/>
                          </a:rPr>
                          <m:t>k</m:t>
                        </m:r>
                      </m:sup>
                      <m:e>
                        <m:sSub>
                          <m:sSubPr>
                            <m:ctrlPr>
                              <a:rPr lang="tr-TR" altLang="zh-TW" sz="2400" i="1">
                                <a:latin typeface="Cambria Math" panose="02040503050406030204" pitchFamily="18" charset="0"/>
                              </a:rPr>
                            </m:ctrlPr>
                          </m:sSubPr>
                          <m:e>
                            <m:r>
                              <m:rPr>
                                <m:sty m:val="p"/>
                              </m:rPr>
                              <a:rPr lang="tr-TR" altLang="zh-TW" sz="2400" i="0">
                                <a:latin typeface="Cambria Math" panose="02040503050406030204" pitchFamily="18" charset="0"/>
                              </a:rPr>
                              <m:t>c</m:t>
                            </m:r>
                          </m:e>
                          <m:sub>
                            <m:r>
                              <m:rPr>
                                <m:sty m:val="p"/>
                              </m:rPr>
                              <a:rPr lang="tr-TR" altLang="zh-TW" sz="2400" i="0">
                                <a:latin typeface="Cambria Math" panose="02040503050406030204" pitchFamily="18" charset="0"/>
                              </a:rPr>
                              <m:t>i</m:t>
                            </m:r>
                          </m:sub>
                        </m:sSub>
                        <m:r>
                          <a:rPr lang="tr-TR" altLang="zh-TW" sz="2400" b="0" i="1" smtClean="0">
                            <a:latin typeface="Cambria Math" panose="02040503050406030204" pitchFamily="18" charset="0"/>
                          </a:rPr>
                          <m:t>𝐴</m:t>
                        </m:r>
                        <m:sSub>
                          <m:sSubPr>
                            <m:ctrlPr>
                              <a:rPr lang="tr-TR" altLang="zh-TW" sz="2400" i="1">
                                <a:latin typeface="Cambria Math" panose="02040503050406030204" pitchFamily="18" charset="0"/>
                              </a:rPr>
                            </m:ctrlPr>
                          </m:sSubPr>
                          <m:e>
                            <m:r>
                              <a:rPr lang="tr-TR" altLang="zh-TW" sz="2400" b="1" i="0">
                                <a:latin typeface="Cambria Math" panose="02040503050406030204" pitchFamily="18" charset="0"/>
                              </a:rPr>
                              <m:t>𝐯</m:t>
                            </m:r>
                          </m:e>
                          <m:sub>
                            <m:r>
                              <m:rPr>
                                <m:sty m:val="p"/>
                              </m:rPr>
                              <a:rPr lang="tr-TR" altLang="zh-TW" sz="2400" i="0">
                                <a:latin typeface="Cambria Math" panose="02040503050406030204" pitchFamily="18" charset="0"/>
                              </a:rPr>
                              <m:t>i</m:t>
                            </m:r>
                          </m:sub>
                        </m:sSub>
                      </m:e>
                    </m:nary>
                    <m:r>
                      <a:rPr lang="tr-TR" altLang="zh-TW" sz="2400" b="0" i="0" smtClean="0">
                        <a:latin typeface="Cambria Math" panose="02040503050406030204" pitchFamily="18" charset="0"/>
                      </a:rPr>
                      <m:t>=</m:t>
                    </m:r>
                    <m:r>
                      <a:rPr lang="tr-TR" altLang="zh-TW" sz="2400" i="1">
                        <a:latin typeface="Cambria Math" panose="02040503050406030204" pitchFamily="18" charset="0"/>
                      </a:rPr>
                      <m:t>𝐴</m:t>
                    </m:r>
                    <m:sSub>
                      <m:sSubPr>
                        <m:ctrlPr>
                          <a:rPr lang="tr-TR" altLang="zh-TW" sz="2400" i="1">
                            <a:latin typeface="Cambria Math" panose="02040503050406030204" pitchFamily="18" charset="0"/>
                          </a:rPr>
                        </m:ctrlPr>
                      </m:sSubPr>
                      <m:e>
                        <m:r>
                          <a:rPr lang="tr-TR" altLang="zh-TW" sz="2400" b="1" i="0">
                            <a:latin typeface="Cambria Math" panose="02040503050406030204" pitchFamily="18" charset="0"/>
                          </a:rPr>
                          <m:t>𝐱</m:t>
                        </m:r>
                      </m:e>
                      <m:sub>
                        <m:r>
                          <a:rPr lang="tr-TR" altLang="zh-TW" sz="2400" i="0">
                            <a:latin typeface="Cambria Math" panose="02040503050406030204" pitchFamily="18" charset="0"/>
                          </a:rPr>
                          <m:t>0</m:t>
                        </m:r>
                      </m:sub>
                    </m:sSub>
                    <m:r>
                      <a:rPr lang="tr-TR" altLang="zh-TW" sz="2400" b="0" i="0" smtClean="0">
                        <a:latin typeface="Cambria Math" panose="02040503050406030204" pitchFamily="18" charset="0"/>
                      </a:rPr>
                      <m:t>=</m:t>
                    </m:r>
                    <m:r>
                      <a:rPr lang="tr-TR" altLang="zh-TW" sz="2400" b="1" i="0" smtClean="0">
                        <a:latin typeface="Cambria Math" panose="02040503050406030204" pitchFamily="18" charset="0"/>
                      </a:rPr>
                      <m:t>𝐛</m:t>
                    </m:r>
                  </m:oMath>
                </a14:m>
                <a:endParaRPr lang="en-US" altLang="zh-TW" sz="2400" b="1" dirty="0"/>
              </a:p>
              <a:p>
                <a:pPr lvl="1" eaLnBrk="1" hangingPunct="1">
                  <a:lnSpc>
                    <a:spcPct val="90000"/>
                  </a:lnSpc>
                </a:pPr>
                <a:endParaRPr lang="en-US" altLang="zh-TW" sz="2400" dirty="0"/>
              </a:p>
              <a:p>
                <a:pPr lvl="1" eaLnBrk="1" hangingPunct="1">
                  <a:lnSpc>
                    <a:spcPct val="90000"/>
                  </a:lnSpc>
                </a:pPr>
                <a:endParaRPr lang="en-US" altLang="zh-TW" sz="2400" dirty="0" smtClean="0"/>
              </a:p>
              <a:p>
                <a:endParaRPr lang="zh-TW" altLang="en-US" dirty="0" smtClean="0"/>
              </a:p>
            </p:txBody>
          </p:sp>
        </mc:Choice>
        <mc:Fallback xmlns="">
          <p:sp>
            <p:nvSpPr>
              <p:cNvPr id="158723" name="內容版面配置區 2"/>
              <p:cNvSpPr>
                <a:spLocks noGrp="1" noRot="1" noChangeAspect="1" noMove="1" noResize="1" noEditPoints="1" noAdjustHandles="1" noChangeArrowheads="1" noChangeShapeType="1" noTextEdit="1"/>
              </p:cNvSpPr>
              <p:nvPr>
                <p:ph idx="1"/>
              </p:nvPr>
            </p:nvSpPr>
            <p:spPr>
              <a:xfrm>
                <a:off x="457200" y="990600"/>
                <a:ext cx="8458200" cy="5181600"/>
              </a:xfrm>
              <a:blipFill>
                <a:blip r:embed="rId3"/>
                <a:stretch>
                  <a:fillRect l="-288" t="-1882" r="-1081"/>
                </a:stretch>
              </a:blipFill>
            </p:spPr>
            <p:txBody>
              <a:bodyPr/>
              <a:lstStyle/>
              <a:p>
                <a:r>
                  <a:rPr lang="tr-TR">
                    <a:noFill/>
                  </a:rPr>
                  <a:t> </a:t>
                </a:r>
              </a:p>
            </p:txBody>
          </p:sp>
        </mc:Fallback>
      </mc:AlternateContent>
      <p:sp>
        <p:nvSpPr>
          <p:cNvPr id="158724"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DC7F266A-C04D-4BCA-9AD8-B165170D66E9}"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smtClean="0"/>
              <a:t>Elementary Linear Algebra</a:t>
            </a:r>
            <a:endParaRPr lang="en-US" altLang="zh-TW"/>
          </a:p>
        </p:txBody>
      </p:sp>
      <p:sp>
        <p:nvSpPr>
          <p:cNvPr id="15872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F34BC89C-B8B0-4180-B1D0-EB3D30372ECB}" type="slidenum">
              <a:rPr kumimoji="0" lang="en-US" altLang="zh-TW" sz="1200">
                <a:latin typeface="Garamond" panose="02020404030301010803" pitchFamily="18" charset="0"/>
              </a:rPr>
              <a:pPr>
                <a:spcBef>
                  <a:spcPct val="0"/>
                </a:spcBef>
                <a:buClrTx/>
                <a:buSzTx/>
                <a:buFontTx/>
                <a:buNone/>
              </a:pPr>
              <a:t>84</a:t>
            </a:fld>
            <a:endParaRPr kumimoji="0" lang="en-US" altLang="zh-TW" sz="1200">
              <a:latin typeface="Garamond" panose="02020404030301010803"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Geometric</a:t>
            </a:r>
            <a:r>
              <a:rPr lang="tr-TR" dirty="0" smtClean="0"/>
              <a:t> </a:t>
            </a:r>
            <a:r>
              <a:rPr lang="tr-TR" dirty="0" err="1" smtClean="0"/>
              <a:t>interpretation</a:t>
            </a:r>
            <a:endParaRPr lang="tr-TR" dirty="0"/>
          </a:p>
        </p:txBody>
      </p:sp>
      <p:sp>
        <p:nvSpPr>
          <p:cNvPr id="3" name="Content Placeholder 2"/>
          <p:cNvSpPr>
            <a:spLocks noGrp="1"/>
          </p:cNvSpPr>
          <p:nvPr>
            <p:ph idx="1"/>
          </p:nvPr>
        </p:nvSpPr>
        <p:spPr>
          <a:xfrm>
            <a:off x="838200" y="1416288"/>
            <a:ext cx="8229600" cy="4714637"/>
          </a:xfrm>
        </p:spPr>
        <p:txBody>
          <a:bodyPr/>
          <a:lstStyle/>
          <a:p>
            <a:endParaRPr lang="tr-TR" dirty="0"/>
          </a:p>
        </p:txBody>
      </p:sp>
      <p:sp>
        <p:nvSpPr>
          <p:cNvPr id="4" name="Date Placeholder 3"/>
          <p:cNvSpPr>
            <a:spLocks noGrp="1"/>
          </p:cNvSpPr>
          <p:nvPr>
            <p:ph type="dt" sz="half" idx="10"/>
          </p:nvPr>
        </p:nvSpPr>
        <p:spPr/>
        <p:txBody>
          <a:bodyPr/>
          <a:lstStyle/>
          <a:p>
            <a:pPr>
              <a:defRPr/>
            </a:pPr>
            <a:fld id="{9E3B4006-0D0F-4C4D-9D1D-3FDC578C6677}" type="datetime1">
              <a:rPr lang="zh-TW" altLang="en-US" smtClean="0"/>
              <a:pPr>
                <a:defRPr/>
              </a:pPr>
              <a:t>2021/11/16</a:t>
            </a:fld>
            <a:endParaRPr lang="en-US" altLang="zh-TW"/>
          </a:p>
        </p:txBody>
      </p:sp>
      <p:sp>
        <p:nvSpPr>
          <p:cNvPr id="5" name="Footer Placeholder 4"/>
          <p:cNvSpPr>
            <a:spLocks noGrp="1"/>
          </p:cNvSpPr>
          <p:nvPr>
            <p:ph type="ftr" sz="quarter" idx="11"/>
          </p:nvPr>
        </p:nvSpPr>
        <p:spPr/>
        <p:txBody>
          <a:bodyPr/>
          <a:lstStyle/>
          <a:p>
            <a:pPr>
              <a:defRPr/>
            </a:pPr>
            <a:r>
              <a:rPr lang="en-US" altLang="zh-TW" smtClean="0"/>
              <a:t>Elementary Linear Algebra</a:t>
            </a:r>
            <a:endParaRPr lang="en-US" altLang="zh-TW"/>
          </a:p>
        </p:txBody>
      </p:sp>
      <p:sp>
        <p:nvSpPr>
          <p:cNvPr id="6" name="Slide Number Placeholder 5"/>
          <p:cNvSpPr>
            <a:spLocks noGrp="1"/>
          </p:cNvSpPr>
          <p:nvPr>
            <p:ph type="sldNum" sz="quarter" idx="12"/>
          </p:nvPr>
        </p:nvSpPr>
        <p:spPr/>
        <p:txBody>
          <a:bodyPr/>
          <a:lstStyle/>
          <a:p>
            <a:pPr>
              <a:defRPr/>
            </a:pPr>
            <a:fld id="{DC3B12E2-76CA-480B-8DE6-377A8982996D}" type="slidenum">
              <a:rPr lang="en-US" altLang="zh-TW" smtClean="0"/>
              <a:pPr>
                <a:defRPr/>
              </a:pPr>
              <a:t>85</a:t>
            </a:fld>
            <a:endParaRPr lang="en-US" altLang="zh-TW"/>
          </a:p>
        </p:txBody>
      </p:sp>
      <p:cxnSp>
        <p:nvCxnSpPr>
          <p:cNvPr id="8" name="Straight Arrow Connector 7"/>
          <p:cNvCxnSpPr/>
          <p:nvPr/>
        </p:nvCxnSpPr>
        <p:spPr>
          <a:xfrm>
            <a:off x="3276600" y="3886200"/>
            <a:ext cx="3048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a:off x="2133600" y="2819400"/>
            <a:ext cx="3048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133600" y="3581400"/>
            <a:ext cx="1828800" cy="2133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Parallelogram 11"/>
          <p:cNvSpPr/>
          <p:nvPr/>
        </p:nvSpPr>
        <p:spPr>
          <a:xfrm rot="1489233">
            <a:off x="3224680" y="2945242"/>
            <a:ext cx="2057400" cy="533788"/>
          </a:xfrm>
          <a:prstGeom prst="parallelogram">
            <a:avLst>
              <a:gd name="adj" fmla="val 1100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4" name="Straight Arrow Connector 13"/>
          <p:cNvCxnSpPr/>
          <p:nvPr/>
        </p:nvCxnSpPr>
        <p:spPr>
          <a:xfrm flipV="1">
            <a:off x="3657600" y="3114973"/>
            <a:ext cx="201452" cy="7712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cxnSpLocks/>
          </p:cNvCxnSpPr>
          <p:nvPr/>
        </p:nvCxnSpPr>
        <p:spPr>
          <a:xfrm flipV="1">
            <a:off x="3854109" y="3116015"/>
            <a:ext cx="535090" cy="16329"/>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3852865" y="3131782"/>
            <a:ext cx="380999" cy="228601"/>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859052" y="3134910"/>
            <a:ext cx="941548" cy="1916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cxnSpLocks noChangeAspect="1"/>
          </p:cNvCxnSpPr>
          <p:nvPr/>
        </p:nvCxnSpPr>
        <p:spPr>
          <a:xfrm>
            <a:off x="3852701" y="3133908"/>
            <a:ext cx="239998" cy="144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cxnSpLocks noChangeAspect="1"/>
          </p:cNvCxnSpPr>
          <p:nvPr/>
        </p:nvCxnSpPr>
        <p:spPr>
          <a:xfrm flipV="1">
            <a:off x="3853175" y="3121269"/>
            <a:ext cx="252000" cy="7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3847221" y="3194504"/>
                <a:ext cx="21730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sz="1400" b="1" i="1" smtClean="0">
                              <a:latin typeface="Cambria Math" panose="02040503050406030204" pitchFamily="18" charset="0"/>
                            </a:rPr>
                          </m:ctrlPr>
                        </m:sSubPr>
                        <m:e>
                          <m:r>
                            <a:rPr lang="tr-TR" sz="1400" b="1" i="0" smtClean="0">
                              <a:latin typeface="Cambria Math" panose="02040503050406030204" pitchFamily="18" charset="0"/>
                            </a:rPr>
                            <m:t>𝐯</m:t>
                          </m:r>
                        </m:e>
                        <m:sub>
                          <m:r>
                            <a:rPr lang="tr-TR" sz="1400" b="0" i="0" smtClean="0">
                              <a:latin typeface="Cambria Math" panose="02040503050406030204" pitchFamily="18" charset="0"/>
                            </a:rPr>
                            <m:t>1</m:t>
                          </m:r>
                        </m:sub>
                      </m:sSub>
                    </m:oMath>
                  </m:oMathPara>
                </a14:m>
                <a:endParaRPr lang="tr-TR" sz="1400" b="1" dirty="0"/>
              </a:p>
            </p:txBody>
          </p:sp>
        </mc:Choice>
        <mc:Fallback xmlns="">
          <p:sp>
            <p:nvSpPr>
              <p:cNvPr id="25" name="TextBox 24"/>
              <p:cNvSpPr txBox="1">
                <a:spLocks noRot="1" noChangeAspect="1" noMove="1" noResize="1" noEditPoints="1" noAdjustHandles="1" noChangeArrowheads="1" noChangeShapeType="1" noTextEdit="1"/>
              </p:cNvSpPr>
              <p:nvPr/>
            </p:nvSpPr>
            <p:spPr>
              <a:xfrm>
                <a:off x="3847221" y="3194504"/>
                <a:ext cx="217304" cy="215444"/>
              </a:xfrm>
              <a:prstGeom prst="rect">
                <a:avLst/>
              </a:prstGeom>
              <a:blipFill>
                <a:blip r:embed="rId2"/>
                <a:stretch>
                  <a:fillRect l="-8333" r="-2778" b="-17143"/>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890558" y="2866080"/>
                <a:ext cx="22147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sz="1400" b="1" i="1" smtClean="0">
                              <a:latin typeface="Cambria Math" panose="02040503050406030204" pitchFamily="18" charset="0"/>
                            </a:rPr>
                          </m:ctrlPr>
                        </m:sSubPr>
                        <m:e>
                          <m:r>
                            <a:rPr lang="tr-TR" sz="1400" b="1" i="0" smtClean="0">
                              <a:latin typeface="Cambria Math" panose="02040503050406030204" pitchFamily="18" charset="0"/>
                            </a:rPr>
                            <m:t>𝐯</m:t>
                          </m:r>
                        </m:e>
                        <m:sub>
                          <m:r>
                            <a:rPr lang="tr-TR" sz="1400" b="0" i="0" smtClean="0">
                              <a:latin typeface="Cambria Math" panose="02040503050406030204" pitchFamily="18" charset="0"/>
                            </a:rPr>
                            <m:t>2</m:t>
                          </m:r>
                        </m:sub>
                      </m:sSub>
                    </m:oMath>
                  </m:oMathPara>
                </a14:m>
                <a:endParaRPr lang="tr-TR" sz="1400" b="1" dirty="0"/>
              </a:p>
            </p:txBody>
          </p:sp>
        </mc:Choice>
        <mc:Fallback xmlns="">
          <p:sp>
            <p:nvSpPr>
              <p:cNvPr id="26" name="TextBox 25"/>
              <p:cNvSpPr txBox="1">
                <a:spLocks noRot="1" noChangeAspect="1" noMove="1" noResize="1" noEditPoints="1" noAdjustHandles="1" noChangeArrowheads="1" noChangeShapeType="1" noTextEdit="1"/>
              </p:cNvSpPr>
              <p:nvPr/>
            </p:nvSpPr>
            <p:spPr>
              <a:xfrm>
                <a:off x="3890558" y="2866080"/>
                <a:ext cx="221471" cy="215444"/>
              </a:xfrm>
              <a:prstGeom prst="rect">
                <a:avLst/>
              </a:prstGeom>
              <a:blipFill>
                <a:blip r:embed="rId3"/>
                <a:stretch>
                  <a:fillRect l="-8108" r="-2703" b="-17143"/>
                </a:stretch>
              </a:blipFill>
            </p:spPr>
            <p:txBody>
              <a:bodyPr/>
              <a:lstStyle/>
              <a:p>
                <a:r>
                  <a:rPr lang="tr-TR">
                    <a:noFill/>
                  </a:rPr>
                  <a:t> </a:t>
                </a:r>
              </a:p>
            </p:txBody>
          </p:sp>
        </mc:Fallback>
      </mc:AlternateContent>
      <p:cxnSp>
        <p:nvCxnSpPr>
          <p:cNvPr id="28" name="Straight Arrow Connector 27"/>
          <p:cNvCxnSpPr>
            <a:cxnSpLocks/>
          </p:cNvCxnSpPr>
          <p:nvPr/>
        </p:nvCxnSpPr>
        <p:spPr>
          <a:xfrm flipV="1">
            <a:off x="4253380" y="3335203"/>
            <a:ext cx="535090" cy="16329"/>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420741" y="3114973"/>
            <a:ext cx="380999" cy="228601"/>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0" name="TextBox 29"/>
              <p:cNvSpPr txBox="1"/>
              <p:nvPr/>
            </p:nvSpPr>
            <p:spPr>
              <a:xfrm>
                <a:off x="3666619" y="2877982"/>
                <a:ext cx="23596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sz="1400" b="1" i="1" smtClean="0">
                              <a:latin typeface="Cambria Math" panose="02040503050406030204" pitchFamily="18" charset="0"/>
                            </a:rPr>
                          </m:ctrlPr>
                        </m:sSubPr>
                        <m:e>
                          <m:r>
                            <a:rPr lang="tr-TR" sz="1400" b="1" i="0" smtClean="0">
                              <a:latin typeface="Cambria Math" panose="02040503050406030204" pitchFamily="18" charset="0"/>
                            </a:rPr>
                            <m:t>𝐱</m:t>
                          </m:r>
                        </m:e>
                        <m:sub>
                          <m:r>
                            <a:rPr lang="tr-TR" sz="1400" b="1" i="0" smtClean="0">
                              <a:latin typeface="Cambria Math" panose="02040503050406030204" pitchFamily="18" charset="0"/>
                            </a:rPr>
                            <m:t>𝟎</m:t>
                          </m:r>
                        </m:sub>
                      </m:sSub>
                    </m:oMath>
                  </m:oMathPara>
                </a14:m>
                <a:endParaRPr lang="tr-TR" sz="1400" b="1" dirty="0"/>
              </a:p>
            </p:txBody>
          </p:sp>
        </mc:Choice>
        <mc:Fallback xmlns="">
          <p:sp>
            <p:nvSpPr>
              <p:cNvPr id="30" name="TextBox 29"/>
              <p:cNvSpPr txBox="1">
                <a:spLocks noRot="1" noChangeAspect="1" noMove="1" noResize="1" noEditPoints="1" noAdjustHandles="1" noChangeArrowheads="1" noChangeShapeType="1" noTextEdit="1"/>
              </p:cNvSpPr>
              <p:nvPr/>
            </p:nvSpPr>
            <p:spPr>
              <a:xfrm>
                <a:off x="3666619" y="2877982"/>
                <a:ext cx="235962" cy="215444"/>
              </a:xfrm>
              <a:prstGeom prst="rect">
                <a:avLst/>
              </a:prstGeom>
              <a:blipFill>
                <a:blip r:embed="rId4"/>
                <a:stretch>
                  <a:fillRect l="-7692" r="-5128" b="-2000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4788293" y="3218822"/>
                <a:ext cx="14427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sz="1400" b="1" i="0" smtClean="0">
                          <a:latin typeface="Cambria Math" panose="02040503050406030204" pitchFamily="18" charset="0"/>
                        </a:rPr>
                        <m:t>𝐱</m:t>
                      </m:r>
                    </m:oMath>
                  </m:oMathPara>
                </a14:m>
                <a:endParaRPr lang="tr-TR" sz="1400" b="1" dirty="0"/>
              </a:p>
            </p:txBody>
          </p:sp>
        </mc:Choice>
        <mc:Fallback xmlns="">
          <p:sp>
            <p:nvSpPr>
              <p:cNvPr id="32" name="TextBox 31"/>
              <p:cNvSpPr txBox="1">
                <a:spLocks noRot="1" noChangeAspect="1" noMove="1" noResize="1" noEditPoints="1" noAdjustHandles="1" noChangeArrowheads="1" noChangeShapeType="1" noTextEdit="1"/>
              </p:cNvSpPr>
              <p:nvPr/>
            </p:nvSpPr>
            <p:spPr>
              <a:xfrm>
                <a:off x="4788293" y="3218822"/>
                <a:ext cx="144270" cy="215444"/>
              </a:xfrm>
              <a:prstGeom prst="rect">
                <a:avLst/>
              </a:prstGeom>
              <a:blipFill>
                <a:blip r:embed="rId5"/>
                <a:stretch>
                  <a:fillRect l="-12500" r="-12500" b="-2857"/>
                </a:stretch>
              </a:blipFill>
            </p:spPr>
            <p:txBody>
              <a:bodyPr/>
              <a:lstStyle/>
              <a:p>
                <a:r>
                  <a:rPr lang="tr-TR">
                    <a:noFill/>
                  </a:rPr>
                  <a:t> </a:t>
                </a:r>
              </a:p>
            </p:txBody>
          </p:sp>
        </mc:Fallback>
      </mc:AlternateContent>
    </p:spTree>
    <p:extLst>
      <p:ext uri="{BB962C8B-B14F-4D97-AF65-F5344CB8AC3E}">
        <p14:creationId xmlns:p14="http://schemas.microsoft.com/office/powerpoint/2010/main" val="11254802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264ECBEC-A0FF-4E38-AF25-0A8B89EE7151}"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dirty="0"/>
              <a:t>Elementary Linear Algebra</a:t>
            </a:r>
          </a:p>
        </p:txBody>
      </p:sp>
      <p:sp>
        <p:nvSpPr>
          <p:cNvPr id="16077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7DEBC52C-D84A-4B84-BF71-5EAF6BCACF7B}" type="slidenum">
              <a:rPr kumimoji="0" lang="en-US" altLang="zh-TW" sz="1200">
                <a:latin typeface="Garamond" panose="02020404030301010803" pitchFamily="18" charset="0"/>
              </a:rPr>
              <a:pPr>
                <a:spcBef>
                  <a:spcPct val="0"/>
                </a:spcBef>
                <a:buClrTx/>
                <a:buSzTx/>
                <a:buFontTx/>
                <a:buNone/>
              </a:pPr>
              <a:t>86</a:t>
            </a:fld>
            <a:endParaRPr kumimoji="0" lang="en-US" altLang="zh-TW" sz="1200">
              <a:latin typeface="Garamond" panose="02020404030301010803" pitchFamily="18" charset="0"/>
            </a:endParaRPr>
          </a:p>
        </p:txBody>
      </p:sp>
      <p:sp>
        <p:nvSpPr>
          <p:cNvPr id="160773" name="Rectangle 2"/>
          <p:cNvSpPr>
            <a:spLocks noGrp="1" noChangeArrowheads="1"/>
          </p:cNvSpPr>
          <p:nvPr>
            <p:ph type="title"/>
          </p:nvPr>
        </p:nvSpPr>
        <p:spPr/>
        <p:txBody>
          <a:bodyPr/>
          <a:lstStyle/>
          <a:p>
            <a:pPr eaLnBrk="1" hangingPunct="1"/>
            <a:r>
              <a:rPr lang="en-US" altLang="zh-TW" smtClean="0"/>
              <a:t>5-5 General and Particular Solutions</a:t>
            </a:r>
          </a:p>
        </p:txBody>
      </p:sp>
      <p:sp>
        <p:nvSpPr>
          <p:cNvPr id="160774" name="Rectangle 3"/>
          <p:cNvSpPr>
            <a:spLocks noGrp="1" noChangeArrowheads="1"/>
          </p:cNvSpPr>
          <p:nvPr>
            <p:ph type="body" idx="1"/>
          </p:nvPr>
        </p:nvSpPr>
        <p:spPr>
          <a:xfrm>
            <a:off x="457200" y="1447800"/>
            <a:ext cx="8229600" cy="4683125"/>
          </a:xfrm>
        </p:spPr>
        <p:txBody>
          <a:bodyPr/>
          <a:lstStyle/>
          <a:p>
            <a:pPr eaLnBrk="1" hangingPunct="1">
              <a:lnSpc>
                <a:spcPct val="90000"/>
              </a:lnSpc>
            </a:pPr>
            <a:r>
              <a:rPr lang="en-US" altLang="zh-TW" sz="2800" dirty="0" smtClean="0"/>
              <a:t>Remark </a:t>
            </a:r>
          </a:p>
          <a:p>
            <a:pPr lvl="1" eaLnBrk="1" hangingPunct="1">
              <a:lnSpc>
                <a:spcPct val="90000"/>
              </a:lnSpc>
            </a:pPr>
            <a:r>
              <a:rPr lang="en-US" altLang="zh-TW" dirty="0" smtClean="0"/>
              <a:t>The vector </a:t>
            </a:r>
            <a:r>
              <a:rPr lang="en-US" altLang="zh-TW" b="1" dirty="0" smtClean="0"/>
              <a:t>x</a:t>
            </a:r>
            <a:r>
              <a:rPr lang="en-US" altLang="zh-TW" baseline="-25000" dirty="0" smtClean="0"/>
              <a:t>0</a:t>
            </a:r>
            <a:r>
              <a:rPr lang="en-US" altLang="zh-TW" dirty="0" smtClean="0"/>
              <a:t> is called a </a:t>
            </a:r>
            <a:r>
              <a:rPr lang="en-US" altLang="zh-TW" dirty="0" smtClean="0">
                <a:solidFill>
                  <a:srgbClr val="FF0000"/>
                </a:solidFill>
              </a:rPr>
              <a:t>particular solution </a:t>
            </a:r>
            <a:r>
              <a:rPr lang="en-US" altLang="zh-TW" dirty="0" smtClean="0"/>
              <a:t>of </a:t>
            </a:r>
            <a:r>
              <a:rPr lang="en-US" altLang="zh-TW" i="1" dirty="0" smtClean="0"/>
              <a:t>A</a:t>
            </a:r>
            <a:r>
              <a:rPr lang="en-US" altLang="zh-TW" b="1" dirty="0" smtClean="0"/>
              <a:t>x </a:t>
            </a:r>
            <a:r>
              <a:rPr lang="en-US" altLang="zh-TW" dirty="0" smtClean="0"/>
              <a:t>= </a:t>
            </a:r>
            <a:r>
              <a:rPr lang="en-US" altLang="zh-TW" b="1" dirty="0" smtClean="0"/>
              <a:t>b</a:t>
            </a:r>
            <a:r>
              <a:rPr lang="en-US" altLang="zh-TW" dirty="0" smtClean="0"/>
              <a:t> </a:t>
            </a:r>
          </a:p>
          <a:p>
            <a:pPr lvl="1" eaLnBrk="1" hangingPunct="1">
              <a:lnSpc>
                <a:spcPct val="90000"/>
              </a:lnSpc>
            </a:pPr>
            <a:r>
              <a:rPr lang="en-US" altLang="zh-TW" dirty="0" smtClean="0"/>
              <a:t>The expression </a:t>
            </a:r>
            <a:r>
              <a:rPr lang="en-US" altLang="zh-TW" b="1" dirty="0" smtClean="0">
                <a:solidFill>
                  <a:srgbClr val="FF0000"/>
                </a:solidFill>
              </a:rPr>
              <a:t>x</a:t>
            </a:r>
            <a:r>
              <a:rPr lang="en-US" altLang="zh-TW" baseline="-25000" dirty="0" smtClean="0">
                <a:solidFill>
                  <a:srgbClr val="FF0000"/>
                </a:solidFill>
              </a:rPr>
              <a:t>0 </a:t>
            </a:r>
            <a:r>
              <a:rPr lang="en-US" altLang="zh-TW" dirty="0" smtClean="0">
                <a:solidFill>
                  <a:srgbClr val="FF0000"/>
                </a:solidFill>
              </a:rPr>
              <a:t>+ </a:t>
            </a:r>
            <a:r>
              <a:rPr lang="en-US" altLang="zh-TW" i="1" dirty="0" smtClean="0">
                <a:solidFill>
                  <a:srgbClr val="FF0000"/>
                </a:solidFill>
              </a:rPr>
              <a:t>c</a:t>
            </a:r>
            <a:r>
              <a:rPr lang="en-US" altLang="zh-TW" baseline="-25000" dirty="0" smtClean="0">
                <a:solidFill>
                  <a:srgbClr val="FF0000"/>
                </a:solidFill>
              </a:rPr>
              <a:t>1</a:t>
            </a:r>
            <a:r>
              <a:rPr lang="en-US" altLang="zh-TW" b="1" dirty="0" smtClean="0">
                <a:solidFill>
                  <a:srgbClr val="FF0000"/>
                </a:solidFill>
              </a:rPr>
              <a:t>v</a:t>
            </a:r>
            <a:r>
              <a:rPr lang="en-US" altLang="zh-TW" baseline="-25000" dirty="0" smtClean="0">
                <a:solidFill>
                  <a:srgbClr val="FF0000"/>
                </a:solidFill>
              </a:rPr>
              <a:t>1 </a:t>
            </a:r>
            <a:r>
              <a:rPr lang="en-US" altLang="zh-TW" dirty="0" smtClean="0">
                <a:solidFill>
                  <a:srgbClr val="FF0000"/>
                </a:solidFill>
              </a:rPr>
              <a:t>+ </a:t>
            </a:r>
            <a:r>
              <a:rPr lang="en-US" altLang="zh-TW" dirty="0" smtClean="0">
                <a:solidFill>
                  <a:srgbClr val="FF0000"/>
                </a:solidFill>
                <a:cs typeface="Times New Roman" panose="02020603050405020304" pitchFamily="18" charset="0"/>
              </a:rPr>
              <a:t>· · ·</a:t>
            </a:r>
            <a:r>
              <a:rPr lang="en-US" altLang="zh-TW" dirty="0" smtClean="0">
                <a:solidFill>
                  <a:srgbClr val="FF0000"/>
                </a:solidFill>
              </a:rPr>
              <a:t> + </a:t>
            </a:r>
            <a:r>
              <a:rPr lang="en-US" altLang="zh-TW" i="1" dirty="0" err="1" smtClean="0">
                <a:solidFill>
                  <a:srgbClr val="FF0000"/>
                </a:solidFill>
              </a:rPr>
              <a:t>c</a:t>
            </a:r>
            <a:r>
              <a:rPr lang="en-US" altLang="zh-TW" i="1" baseline="-25000" dirty="0" err="1" smtClean="0">
                <a:solidFill>
                  <a:srgbClr val="FF0000"/>
                </a:solidFill>
              </a:rPr>
              <a:t>k</a:t>
            </a:r>
            <a:r>
              <a:rPr lang="en-US" altLang="zh-TW" b="1" dirty="0" err="1" smtClean="0">
                <a:solidFill>
                  <a:srgbClr val="FF0000"/>
                </a:solidFill>
              </a:rPr>
              <a:t>v</a:t>
            </a:r>
            <a:r>
              <a:rPr lang="en-US" altLang="zh-TW" i="1" baseline="-25000" dirty="0" err="1" smtClean="0">
                <a:solidFill>
                  <a:srgbClr val="FF0000"/>
                </a:solidFill>
              </a:rPr>
              <a:t>k</a:t>
            </a:r>
            <a:r>
              <a:rPr lang="en-US" altLang="zh-TW" baseline="-25000" dirty="0" smtClean="0">
                <a:solidFill>
                  <a:srgbClr val="FF0000"/>
                </a:solidFill>
              </a:rPr>
              <a:t> </a:t>
            </a:r>
            <a:r>
              <a:rPr lang="en-US" altLang="zh-TW" dirty="0" smtClean="0"/>
              <a:t>is called the </a:t>
            </a:r>
            <a:r>
              <a:rPr lang="en-US" altLang="zh-TW" u="sng" dirty="0" smtClean="0">
                <a:solidFill>
                  <a:srgbClr val="FF0000"/>
                </a:solidFill>
              </a:rPr>
              <a:t>general solution </a:t>
            </a:r>
            <a:r>
              <a:rPr lang="en-US" altLang="zh-TW" u="sng" dirty="0" smtClean="0"/>
              <a:t>of </a:t>
            </a:r>
            <a:r>
              <a:rPr lang="en-US" altLang="zh-TW" i="1" u="sng" dirty="0" smtClean="0"/>
              <a:t>A</a:t>
            </a:r>
            <a:r>
              <a:rPr lang="en-US" altLang="zh-TW" b="1" u="sng" dirty="0" smtClean="0"/>
              <a:t>x </a:t>
            </a:r>
            <a:r>
              <a:rPr lang="en-US" altLang="zh-TW" u="sng" dirty="0" smtClean="0"/>
              <a:t>= </a:t>
            </a:r>
            <a:r>
              <a:rPr lang="en-US" altLang="zh-TW" b="1" u="sng" dirty="0" smtClean="0"/>
              <a:t>b</a:t>
            </a:r>
            <a:endParaRPr lang="en-US" altLang="zh-TW" dirty="0" smtClean="0"/>
          </a:p>
          <a:p>
            <a:pPr lvl="1" eaLnBrk="1" hangingPunct="1">
              <a:lnSpc>
                <a:spcPct val="90000"/>
              </a:lnSpc>
            </a:pPr>
            <a:r>
              <a:rPr lang="en-US" altLang="zh-TW" dirty="0" smtClean="0"/>
              <a:t>The expression </a:t>
            </a:r>
            <a:r>
              <a:rPr lang="en-US" altLang="zh-TW" i="1" dirty="0" smtClean="0">
                <a:solidFill>
                  <a:srgbClr val="FF0000"/>
                </a:solidFill>
              </a:rPr>
              <a:t>c</a:t>
            </a:r>
            <a:r>
              <a:rPr lang="en-US" altLang="zh-TW" baseline="-25000" dirty="0" smtClean="0">
                <a:solidFill>
                  <a:srgbClr val="FF0000"/>
                </a:solidFill>
              </a:rPr>
              <a:t>1</a:t>
            </a:r>
            <a:r>
              <a:rPr lang="en-US" altLang="zh-TW" b="1" dirty="0" smtClean="0">
                <a:solidFill>
                  <a:srgbClr val="FF0000"/>
                </a:solidFill>
              </a:rPr>
              <a:t>v</a:t>
            </a:r>
            <a:r>
              <a:rPr lang="en-US" altLang="zh-TW" baseline="-25000" dirty="0" smtClean="0">
                <a:solidFill>
                  <a:srgbClr val="FF0000"/>
                </a:solidFill>
              </a:rPr>
              <a:t>1 </a:t>
            </a:r>
            <a:r>
              <a:rPr lang="en-US" altLang="zh-TW" dirty="0" smtClean="0">
                <a:solidFill>
                  <a:srgbClr val="FF0000"/>
                </a:solidFill>
              </a:rPr>
              <a:t>+ </a:t>
            </a:r>
            <a:r>
              <a:rPr lang="en-US" altLang="zh-TW" dirty="0" smtClean="0">
                <a:solidFill>
                  <a:srgbClr val="FF0000"/>
                </a:solidFill>
                <a:cs typeface="Times New Roman" panose="02020603050405020304" pitchFamily="18" charset="0"/>
              </a:rPr>
              <a:t>· · ·</a:t>
            </a:r>
            <a:r>
              <a:rPr lang="en-US" altLang="zh-TW" dirty="0" smtClean="0">
                <a:solidFill>
                  <a:srgbClr val="FF0000"/>
                </a:solidFill>
              </a:rPr>
              <a:t> + </a:t>
            </a:r>
            <a:r>
              <a:rPr lang="en-US" altLang="zh-TW" i="1" dirty="0" err="1" smtClean="0">
                <a:solidFill>
                  <a:srgbClr val="FF0000"/>
                </a:solidFill>
              </a:rPr>
              <a:t>c</a:t>
            </a:r>
            <a:r>
              <a:rPr lang="en-US" altLang="zh-TW" i="1" baseline="-25000" dirty="0" err="1" smtClean="0">
                <a:solidFill>
                  <a:srgbClr val="FF0000"/>
                </a:solidFill>
              </a:rPr>
              <a:t>k</a:t>
            </a:r>
            <a:r>
              <a:rPr lang="en-US" altLang="zh-TW" b="1" dirty="0" err="1" smtClean="0">
                <a:solidFill>
                  <a:srgbClr val="FF0000"/>
                </a:solidFill>
              </a:rPr>
              <a:t>v</a:t>
            </a:r>
            <a:r>
              <a:rPr lang="en-US" altLang="zh-TW" i="1" baseline="-25000" dirty="0" err="1" smtClean="0">
                <a:solidFill>
                  <a:srgbClr val="FF0000"/>
                </a:solidFill>
              </a:rPr>
              <a:t>k</a:t>
            </a:r>
            <a:r>
              <a:rPr lang="en-US" altLang="zh-TW" baseline="-25000" dirty="0" smtClean="0">
                <a:solidFill>
                  <a:srgbClr val="FF0000"/>
                </a:solidFill>
              </a:rPr>
              <a:t> </a:t>
            </a:r>
            <a:r>
              <a:rPr lang="en-US" altLang="zh-TW" dirty="0" smtClean="0"/>
              <a:t>is called the </a:t>
            </a:r>
            <a:r>
              <a:rPr lang="en-US" altLang="zh-TW" u="sng" dirty="0" smtClean="0">
                <a:solidFill>
                  <a:srgbClr val="FF0000"/>
                </a:solidFill>
              </a:rPr>
              <a:t>general solution</a:t>
            </a:r>
            <a:r>
              <a:rPr lang="en-US" altLang="zh-TW" u="sng" dirty="0" smtClean="0"/>
              <a:t> of </a:t>
            </a:r>
            <a:r>
              <a:rPr lang="en-US" altLang="zh-TW" i="1" u="sng" dirty="0" smtClean="0"/>
              <a:t>A</a:t>
            </a:r>
            <a:r>
              <a:rPr lang="en-US" altLang="zh-TW" b="1" u="sng" dirty="0" smtClean="0"/>
              <a:t>x </a:t>
            </a:r>
            <a:r>
              <a:rPr lang="en-US" altLang="zh-TW" u="sng" dirty="0" smtClean="0"/>
              <a:t>= </a:t>
            </a:r>
            <a:r>
              <a:rPr lang="en-US" altLang="zh-TW" b="1" u="sng" dirty="0" smtClean="0"/>
              <a:t>0</a:t>
            </a:r>
            <a:endParaRPr lang="en-US" altLang="zh-TW" dirty="0" smtClean="0"/>
          </a:p>
          <a:p>
            <a:pPr lvl="1" eaLnBrk="1" hangingPunct="1">
              <a:lnSpc>
                <a:spcPct val="90000"/>
              </a:lnSpc>
            </a:pPr>
            <a:r>
              <a:rPr lang="en-US" altLang="zh-TW" u="sng" dirty="0" smtClean="0"/>
              <a:t>The general solution of</a:t>
            </a:r>
            <a:r>
              <a:rPr lang="en-US" altLang="zh-TW" i="1" u="sng" dirty="0" smtClean="0"/>
              <a:t> A</a:t>
            </a:r>
            <a:r>
              <a:rPr lang="en-US" altLang="zh-TW" b="1" u="sng" dirty="0" smtClean="0"/>
              <a:t>x </a:t>
            </a:r>
            <a:r>
              <a:rPr lang="en-US" altLang="zh-TW" u="sng" dirty="0" smtClean="0"/>
              <a:t>= </a:t>
            </a:r>
            <a:r>
              <a:rPr lang="en-US" altLang="zh-TW" b="1" u="sng" dirty="0" smtClean="0"/>
              <a:t>b</a:t>
            </a:r>
            <a:r>
              <a:rPr lang="en-US" altLang="zh-TW" u="sng" dirty="0" smtClean="0"/>
              <a:t> </a:t>
            </a:r>
          </a:p>
          <a:p>
            <a:pPr lvl="2" eaLnBrk="1" hangingPunct="1">
              <a:lnSpc>
                <a:spcPct val="90000"/>
              </a:lnSpc>
            </a:pPr>
            <a:r>
              <a:rPr lang="en-US" altLang="zh-TW" sz="2200" u="sng" dirty="0" smtClean="0"/>
              <a:t>the sum of any particular solution of </a:t>
            </a:r>
            <a:r>
              <a:rPr lang="en-US" altLang="zh-TW" sz="2200" i="1" u="sng" dirty="0" smtClean="0"/>
              <a:t>A</a:t>
            </a:r>
            <a:r>
              <a:rPr lang="en-US" altLang="zh-TW" sz="2200" b="1" u="sng" dirty="0" smtClean="0"/>
              <a:t>x </a:t>
            </a:r>
            <a:r>
              <a:rPr lang="en-US" altLang="zh-TW" sz="2200" u="sng" dirty="0" smtClean="0"/>
              <a:t>= </a:t>
            </a:r>
            <a:r>
              <a:rPr lang="en-US" altLang="zh-TW" sz="2200" b="1" u="sng" dirty="0" smtClean="0"/>
              <a:t>b</a:t>
            </a:r>
            <a:r>
              <a:rPr lang="en-US" altLang="zh-TW" sz="2200" u="sng" dirty="0" smtClean="0"/>
              <a:t> and the general solution of </a:t>
            </a:r>
            <a:r>
              <a:rPr lang="en-US" altLang="zh-TW" sz="2200" i="1" u="sng" dirty="0" smtClean="0"/>
              <a:t>A</a:t>
            </a:r>
            <a:r>
              <a:rPr lang="en-US" altLang="zh-TW" sz="2200" b="1" u="sng" dirty="0" smtClean="0"/>
              <a:t>x </a:t>
            </a:r>
            <a:r>
              <a:rPr lang="en-US" altLang="zh-TW" sz="2200" u="sng" dirty="0" smtClean="0"/>
              <a:t>= </a:t>
            </a:r>
            <a:r>
              <a:rPr lang="en-US" altLang="zh-TW" sz="2200" b="1" u="sng" dirty="0" smtClean="0"/>
              <a:t>0</a:t>
            </a:r>
            <a:endParaRPr lang="en-US" altLang="zh-TW" sz="2200" u="sng"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日期版面配置區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6D6258FA-C036-4A08-9143-AC125037B6F7}"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7" name="頁尾版面配置區 5"/>
          <p:cNvSpPr>
            <a:spLocks noGrp="1"/>
          </p:cNvSpPr>
          <p:nvPr>
            <p:ph type="ftr" sz="quarter" idx="11"/>
          </p:nvPr>
        </p:nvSpPr>
        <p:spPr/>
        <p:txBody>
          <a:bodyPr/>
          <a:lstStyle/>
          <a:p>
            <a:pPr>
              <a:defRPr/>
            </a:pPr>
            <a:r>
              <a:rPr lang="en-US" altLang="zh-TW"/>
              <a:t>Elementary Linear Algebra</a:t>
            </a:r>
          </a:p>
        </p:txBody>
      </p:sp>
      <p:sp>
        <p:nvSpPr>
          <p:cNvPr id="162820"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A0DF0FC2-56A1-46F3-A557-E21EC8AEE848}" type="slidenum">
              <a:rPr kumimoji="0" lang="en-US" altLang="zh-TW" sz="1200">
                <a:latin typeface="Garamond" panose="02020404030301010803" pitchFamily="18" charset="0"/>
              </a:rPr>
              <a:pPr>
                <a:spcBef>
                  <a:spcPct val="0"/>
                </a:spcBef>
                <a:buClrTx/>
                <a:buSzTx/>
                <a:buFontTx/>
                <a:buNone/>
              </a:pPr>
              <a:t>87</a:t>
            </a:fld>
            <a:endParaRPr kumimoji="0" lang="en-US" altLang="zh-TW" sz="1200">
              <a:latin typeface="Garamond" panose="02020404030301010803" pitchFamily="18" charset="0"/>
            </a:endParaRPr>
          </a:p>
        </p:txBody>
      </p:sp>
      <p:sp>
        <p:nvSpPr>
          <p:cNvPr id="162821" name="Rectangle 2"/>
          <p:cNvSpPr>
            <a:spLocks noGrp="1" noChangeArrowheads="1"/>
          </p:cNvSpPr>
          <p:nvPr>
            <p:ph type="title"/>
          </p:nvPr>
        </p:nvSpPr>
        <p:spPr/>
        <p:txBody>
          <a:bodyPr/>
          <a:lstStyle/>
          <a:p>
            <a:pPr eaLnBrk="1" hangingPunct="1"/>
            <a:r>
              <a:rPr lang="en-US" altLang="zh-TW" dirty="0" smtClean="0"/>
              <a:t>5-5 Example 3</a:t>
            </a:r>
            <a:br>
              <a:rPr lang="en-US" altLang="zh-TW" dirty="0" smtClean="0"/>
            </a:br>
            <a:r>
              <a:rPr lang="en-US" altLang="zh-TW" sz="3600" dirty="0" smtClean="0"/>
              <a:t>(General Solution of </a:t>
            </a:r>
            <a:r>
              <a:rPr lang="en-US" altLang="zh-TW" sz="3600" i="1" dirty="0" smtClean="0">
                <a:latin typeface="Times New Roman" panose="02020603050405020304" pitchFamily="18" charset="0"/>
              </a:rPr>
              <a:t>A</a:t>
            </a:r>
            <a:r>
              <a:rPr lang="en-US" altLang="zh-TW" sz="3600" b="1" dirty="0" smtClean="0">
                <a:latin typeface="Times New Roman" panose="02020603050405020304" pitchFamily="18" charset="0"/>
              </a:rPr>
              <a:t>x </a:t>
            </a:r>
            <a:r>
              <a:rPr lang="en-US" altLang="zh-TW" sz="3600" dirty="0" smtClean="0">
                <a:latin typeface="Times New Roman" panose="02020603050405020304" pitchFamily="18" charset="0"/>
              </a:rPr>
              <a:t>= </a:t>
            </a:r>
            <a:r>
              <a:rPr lang="en-US" altLang="zh-TW" sz="3600" b="1" dirty="0" smtClean="0">
                <a:latin typeface="Times New Roman" panose="02020603050405020304" pitchFamily="18" charset="0"/>
              </a:rPr>
              <a:t>b</a:t>
            </a:r>
            <a:r>
              <a:rPr lang="en-US" altLang="zh-TW" sz="3600" dirty="0" smtClean="0"/>
              <a:t>)</a:t>
            </a:r>
          </a:p>
        </p:txBody>
      </p:sp>
      <p:sp>
        <p:nvSpPr>
          <p:cNvPr id="162822" name="Rectangle 3"/>
          <p:cNvSpPr>
            <a:spLocks noGrp="1" noChangeArrowheads="1"/>
          </p:cNvSpPr>
          <p:nvPr>
            <p:ph type="body" sz="half" idx="1"/>
          </p:nvPr>
        </p:nvSpPr>
        <p:spPr>
          <a:xfrm>
            <a:off x="228600" y="1600200"/>
            <a:ext cx="4267200" cy="4530725"/>
          </a:xfrm>
        </p:spPr>
        <p:txBody>
          <a:bodyPr/>
          <a:lstStyle/>
          <a:p>
            <a:pPr eaLnBrk="1" hangingPunct="1">
              <a:lnSpc>
                <a:spcPct val="90000"/>
              </a:lnSpc>
            </a:pPr>
            <a:r>
              <a:rPr lang="en-US" altLang="zh-TW" sz="2200" smtClean="0"/>
              <a:t>The solution to the nonhomogeneous system</a:t>
            </a:r>
            <a:r>
              <a:rPr lang="en-US" altLang="zh-TW" sz="2000" smtClean="0"/>
              <a:t/>
            </a:r>
            <a:br>
              <a:rPr lang="en-US" altLang="zh-TW" sz="2000" smtClean="0"/>
            </a:br>
            <a:endParaRPr lang="en-US" altLang="zh-TW" sz="1800" smtClean="0"/>
          </a:p>
          <a:p>
            <a:pPr eaLnBrk="1" hangingPunct="1">
              <a:lnSpc>
                <a:spcPct val="90000"/>
              </a:lnSpc>
              <a:buFont typeface="Wingdings" panose="05000000000000000000" pitchFamily="2" charset="2"/>
              <a:buNone/>
            </a:pPr>
            <a:r>
              <a:rPr lang="en-US" altLang="zh-TW" sz="2000" i="1" smtClean="0"/>
              <a:t>  x</a:t>
            </a:r>
            <a:r>
              <a:rPr lang="en-US" altLang="zh-TW" sz="2000" baseline="-25000" smtClean="0"/>
              <a:t>1</a:t>
            </a:r>
            <a:r>
              <a:rPr lang="en-US" altLang="zh-TW" sz="2000" i="1" smtClean="0"/>
              <a:t> + </a:t>
            </a:r>
            <a:r>
              <a:rPr lang="en-US" altLang="zh-TW" sz="2000" smtClean="0"/>
              <a:t>3</a:t>
            </a:r>
            <a:r>
              <a:rPr lang="en-US" altLang="zh-TW" sz="2000" i="1" smtClean="0"/>
              <a:t>x</a:t>
            </a:r>
            <a:r>
              <a:rPr lang="en-US" altLang="zh-TW" sz="2000" baseline="-25000" smtClean="0"/>
              <a:t>2</a:t>
            </a:r>
            <a:r>
              <a:rPr lang="en-US" altLang="zh-TW" sz="2000" i="1" smtClean="0"/>
              <a:t> – </a:t>
            </a:r>
            <a:r>
              <a:rPr lang="en-US" altLang="zh-TW" sz="2000" smtClean="0"/>
              <a:t>2</a:t>
            </a:r>
            <a:r>
              <a:rPr lang="en-US" altLang="zh-TW" sz="2000" i="1" smtClean="0"/>
              <a:t>x</a:t>
            </a:r>
            <a:r>
              <a:rPr lang="en-US" altLang="zh-TW" sz="2000" baseline="-25000" smtClean="0"/>
              <a:t>3</a:t>
            </a:r>
            <a:r>
              <a:rPr lang="en-US" altLang="zh-TW" sz="2000" i="1" smtClean="0"/>
              <a:t>          + </a:t>
            </a:r>
            <a:r>
              <a:rPr lang="en-US" altLang="zh-TW" sz="2000" smtClean="0"/>
              <a:t>2</a:t>
            </a:r>
            <a:r>
              <a:rPr lang="en-US" altLang="zh-TW" sz="2000" i="1" smtClean="0"/>
              <a:t>x</a:t>
            </a:r>
            <a:r>
              <a:rPr lang="en-US" altLang="zh-TW" sz="2000" baseline="-25000" smtClean="0"/>
              <a:t>5</a:t>
            </a:r>
            <a:r>
              <a:rPr lang="en-US" altLang="zh-TW" sz="2000" smtClean="0"/>
              <a:t>             = 0</a:t>
            </a:r>
          </a:p>
          <a:p>
            <a:pPr eaLnBrk="1" hangingPunct="1">
              <a:lnSpc>
                <a:spcPct val="90000"/>
              </a:lnSpc>
              <a:buFont typeface="Wingdings" panose="05000000000000000000" pitchFamily="2" charset="2"/>
              <a:buNone/>
            </a:pPr>
            <a:r>
              <a:rPr lang="en-US" altLang="zh-TW" sz="2000" smtClean="0"/>
              <a:t>2</a:t>
            </a:r>
            <a:r>
              <a:rPr lang="en-US" altLang="zh-TW" sz="2000" i="1" smtClean="0"/>
              <a:t>x</a:t>
            </a:r>
            <a:r>
              <a:rPr lang="en-US" altLang="zh-TW" sz="2000" baseline="-25000" smtClean="0"/>
              <a:t>1</a:t>
            </a:r>
            <a:r>
              <a:rPr lang="en-US" altLang="zh-TW" sz="2000" i="1" smtClean="0"/>
              <a:t> + </a:t>
            </a:r>
            <a:r>
              <a:rPr lang="en-US" altLang="zh-TW" sz="2000" smtClean="0"/>
              <a:t>6</a:t>
            </a:r>
            <a:r>
              <a:rPr lang="en-US" altLang="zh-TW" sz="2000" i="1" smtClean="0"/>
              <a:t>x</a:t>
            </a:r>
            <a:r>
              <a:rPr lang="en-US" altLang="zh-TW" sz="2000" baseline="-25000" smtClean="0"/>
              <a:t>2</a:t>
            </a:r>
            <a:r>
              <a:rPr lang="en-US" altLang="zh-TW" sz="2000" i="1" smtClean="0"/>
              <a:t> – </a:t>
            </a:r>
            <a:r>
              <a:rPr lang="en-US" altLang="zh-TW" sz="2000" smtClean="0"/>
              <a:t>5</a:t>
            </a:r>
            <a:r>
              <a:rPr lang="en-US" altLang="zh-TW" sz="2000" i="1" smtClean="0"/>
              <a:t>x</a:t>
            </a:r>
            <a:r>
              <a:rPr lang="en-US" altLang="zh-TW" sz="2000" baseline="-25000" smtClean="0"/>
              <a:t>3</a:t>
            </a:r>
            <a:r>
              <a:rPr lang="en-US" altLang="zh-TW" sz="2000" i="1" smtClean="0"/>
              <a:t> – </a:t>
            </a:r>
            <a:r>
              <a:rPr lang="en-US" altLang="zh-TW" sz="2000" smtClean="0"/>
              <a:t>2</a:t>
            </a:r>
            <a:r>
              <a:rPr lang="en-US" altLang="zh-TW" sz="2000" i="1" smtClean="0"/>
              <a:t>x</a:t>
            </a:r>
            <a:r>
              <a:rPr lang="en-US" altLang="zh-TW" sz="2000" baseline="-25000" smtClean="0"/>
              <a:t>4</a:t>
            </a:r>
            <a:r>
              <a:rPr lang="en-US" altLang="zh-TW" sz="2000" i="1" smtClean="0"/>
              <a:t> + </a:t>
            </a:r>
            <a:r>
              <a:rPr lang="en-US" altLang="zh-TW" sz="2000" smtClean="0"/>
              <a:t>4</a:t>
            </a:r>
            <a:r>
              <a:rPr lang="en-US" altLang="zh-TW" sz="2000" i="1" smtClean="0"/>
              <a:t>x</a:t>
            </a:r>
            <a:r>
              <a:rPr lang="en-US" altLang="zh-TW" sz="2000" baseline="-25000" smtClean="0"/>
              <a:t>5</a:t>
            </a:r>
            <a:r>
              <a:rPr lang="en-US" altLang="zh-TW" sz="2000" i="1" smtClean="0"/>
              <a:t>  – </a:t>
            </a:r>
            <a:r>
              <a:rPr lang="en-US" altLang="zh-TW" sz="2000" smtClean="0"/>
              <a:t>3</a:t>
            </a:r>
            <a:r>
              <a:rPr lang="en-US" altLang="zh-TW" sz="2000" i="1" smtClean="0"/>
              <a:t>x</a:t>
            </a:r>
            <a:r>
              <a:rPr lang="en-US" altLang="zh-TW" sz="2000" baseline="-25000" smtClean="0"/>
              <a:t>6</a:t>
            </a:r>
            <a:r>
              <a:rPr lang="en-US" altLang="zh-TW" sz="2000" smtClean="0"/>
              <a:t>   = -1</a:t>
            </a:r>
          </a:p>
          <a:p>
            <a:pPr eaLnBrk="1" hangingPunct="1">
              <a:lnSpc>
                <a:spcPct val="90000"/>
              </a:lnSpc>
              <a:buFont typeface="Wingdings" panose="05000000000000000000" pitchFamily="2" charset="2"/>
              <a:buNone/>
            </a:pPr>
            <a:r>
              <a:rPr lang="en-US" altLang="zh-TW" sz="2000" i="1" smtClean="0"/>
              <a:t>	              </a:t>
            </a:r>
            <a:r>
              <a:rPr lang="en-US" altLang="zh-TW" sz="2000" smtClean="0"/>
              <a:t>5</a:t>
            </a:r>
            <a:r>
              <a:rPr lang="en-US" altLang="zh-TW" sz="2000" i="1" smtClean="0"/>
              <a:t>x</a:t>
            </a:r>
            <a:r>
              <a:rPr lang="en-US" altLang="zh-TW" sz="2000" baseline="-25000" smtClean="0"/>
              <a:t>3</a:t>
            </a:r>
            <a:r>
              <a:rPr lang="en-US" altLang="zh-TW" sz="2000" i="1" smtClean="0"/>
              <a:t> + </a:t>
            </a:r>
            <a:r>
              <a:rPr lang="en-US" altLang="zh-TW" sz="2000" smtClean="0"/>
              <a:t>10</a:t>
            </a:r>
            <a:r>
              <a:rPr lang="en-US" altLang="zh-TW" sz="2000" i="1" smtClean="0"/>
              <a:t>x</a:t>
            </a:r>
            <a:r>
              <a:rPr lang="en-US" altLang="zh-TW" sz="2000" baseline="-25000" smtClean="0"/>
              <a:t>4</a:t>
            </a:r>
            <a:r>
              <a:rPr lang="en-US" altLang="zh-TW" sz="2000" i="1" smtClean="0"/>
              <a:t>       +  </a:t>
            </a:r>
            <a:r>
              <a:rPr lang="en-US" altLang="zh-TW" sz="2000" smtClean="0"/>
              <a:t>15</a:t>
            </a:r>
            <a:r>
              <a:rPr lang="en-US" altLang="zh-TW" sz="2000" i="1" smtClean="0"/>
              <a:t>x</a:t>
            </a:r>
            <a:r>
              <a:rPr lang="en-US" altLang="zh-TW" sz="2000" baseline="-25000" smtClean="0"/>
              <a:t>6</a:t>
            </a:r>
            <a:r>
              <a:rPr lang="en-US" altLang="zh-TW" sz="2000" smtClean="0"/>
              <a:t> = 5</a:t>
            </a:r>
          </a:p>
          <a:p>
            <a:pPr eaLnBrk="1" hangingPunct="1">
              <a:lnSpc>
                <a:spcPct val="90000"/>
              </a:lnSpc>
              <a:buFont typeface="Wingdings" panose="05000000000000000000" pitchFamily="2" charset="2"/>
              <a:buNone/>
            </a:pPr>
            <a:r>
              <a:rPr lang="en-US" altLang="zh-TW" sz="2000" smtClean="0"/>
              <a:t>2</a:t>
            </a:r>
            <a:r>
              <a:rPr lang="en-US" altLang="zh-TW" sz="2000" i="1" smtClean="0"/>
              <a:t>x</a:t>
            </a:r>
            <a:r>
              <a:rPr lang="en-US" altLang="zh-TW" sz="2000" baseline="-25000" smtClean="0"/>
              <a:t>1</a:t>
            </a:r>
            <a:r>
              <a:rPr lang="en-US" altLang="zh-TW" sz="2000" i="1" smtClean="0"/>
              <a:t> + </a:t>
            </a:r>
            <a:r>
              <a:rPr lang="en-US" altLang="zh-TW" sz="2000" smtClean="0"/>
              <a:t>5</a:t>
            </a:r>
            <a:r>
              <a:rPr lang="en-US" altLang="zh-TW" sz="2000" i="1" smtClean="0"/>
              <a:t>x</a:t>
            </a:r>
            <a:r>
              <a:rPr lang="en-US" altLang="zh-TW" sz="2000" baseline="-25000" smtClean="0"/>
              <a:t>2</a:t>
            </a:r>
            <a:r>
              <a:rPr lang="en-US" altLang="zh-TW" sz="2000" i="1" smtClean="0"/>
              <a:t>          + </a:t>
            </a:r>
            <a:r>
              <a:rPr lang="en-US" altLang="zh-TW" sz="2000" smtClean="0"/>
              <a:t>8</a:t>
            </a:r>
            <a:r>
              <a:rPr lang="en-US" altLang="zh-TW" sz="2000" i="1" smtClean="0"/>
              <a:t>x</a:t>
            </a:r>
            <a:r>
              <a:rPr lang="en-US" altLang="zh-TW" sz="2000" baseline="-25000" smtClean="0"/>
              <a:t>4</a:t>
            </a:r>
            <a:r>
              <a:rPr lang="en-US" altLang="zh-TW" sz="2000" i="1" smtClean="0"/>
              <a:t> + </a:t>
            </a:r>
            <a:r>
              <a:rPr lang="en-US" altLang="zh-TW" sz="2000" smtClean="0"/>
              <a:t>4</a:t>
            </a:r>
            <a:r>
              <a:rPr lang="en-US" altLang="zh-TW" sz="2000" i="1" smtClean="0"/>
              <a:t>x</a:t>
            </a:r>
            <a:r>
              <a:rPr lang="en-US" altLang="zh-TW" sz="2000" baseline="-25000" smtClean="0"/>
              <a:t>5</a:t>
            </a:r>
            <a:r>
              <a:rPr lang="en-US" altLang="zh-TW" sz="2000" i="1" smtClean="0"/>
              <a:t> + </a:t>
            </a:r>
            <a:r>
              <a:rPr lang="en-US" altLang="zh-TW" sz="2000" smtClean="0"/>
              <a:t>18</a:t>
            </a:r>
            <a:r>
              <a:rPr lang="en-US" altLang="zh-TW" sz="2000" i="1" smtClean="0"/>
              <a:t>x</a:t>
            </a:r>
            <a:r>
              <a:rPr lang="en-US" altLang="zh-TW" sz="2000" baseline="-25000" smtClean="0"/>
              <a:t>6</a:t>
            </a:r>
            <a:r>
              <a:rPr lang="en-US" altLang="zh-TW" sz="2000" smtClean="0"/>
              <a:t> = 6</a:t>
            </a:r>
          </a:p>
          <a:p>
            <a:pPr eaLnBrk="1" hangingPunct="1">
              <a:lnSpc>
                <a:spcPct val="90000"/>
              </a:lnSpc>
              <a:buFont typeface="Wingdings" panose="05000000000000000000" pitchFamily="2" charset="2"/>
              <a:buNone/>
            </a:pPr>
            <a:r>
              <a:rPr lang="en-US" altLang="zh-TW" sz="2000" smtClean="0"/>
              <a:t>	</a:t>
            </a:r>
            <a:r>
              <a:rPr lang="en-US" altLang="zh-TW" sz="2200" smtClean="0"/>
              <a:t>is </a:t>
            </a:r>
          </a:p>
          <a:p>
            <a:pPr eaLnBrk="1" hangingPunct="1">
              <a:lnSpc>
                <a:spcPct val="90000"/>
              </a:lnSpc>
              <a:buFont typeface="Wingdings" panose="05000000000000000000" pitchFamily="2" charset="2"/>
              <a:buNone/>
            </a:pPr>
            <a:r>
              <a:rPr lang="en-US" altLang="zh-TW" sz="2000" i="1" smtClean="0"/>
              <a:t>      x</a:t>
            </a:r>
            <a:r>
              <a:rPr lang="en-US" altLang="zh-TW" sz="2000" baseline="-25000" smtClean="0"/>
              <a:t>1</a:t>
            </a:r>
            <a:r>
              <a:rPr lang="en-US" altLang="zh-TW" sz="2000" i="1" smtClean="0"/>
              <a:t> = -</a:t>
            </a:r>
            <a:r>
              <a:rPr lang="en-US" altLang="zh-TW" sz="2000" smtClean="0"/>
              <a:t>3</a:t>
            </a:r>
            <a:r>
              <a:rPr lang="en-US" altLang="zh-TW" sz="2000" i="1" smtClean="0"/>
              <a:t>r - </a:t>
            </a:r>
            <a:r>
              <a:rPr lang="en-US" altLang="zh-TW" sz="2000" smtClean="0"/>
              <a:t>4</a:t>
            </a:r>
            <a:r>
              <a:rPr lang="en-US" altLang="zh-TW" sz="2000" i="1" smtClean="0"/>
              <a:t>s - </a:t>
            </a:r>
            <a:r>
              <a:rPr lang="en-US" altLang="zh-TW" sz="2000" smtClean="0"/>
              <a:t>2</a:t>
            </a:r>
            <a:r>
              <a:rPr lang="en-US" altLang="zh-TW" sz="2000" i="1" smtClean="0"/>
              <a:t>t</a:t>
            </a:r>
            <a:r>
              <a:rPr lang="en-US" altLang="zh-TW" sz="2000" smtClean="0"/>
              <a:t>, </a:t>
            </a:r>
            <a:r>
              <a:rPr lang="en-US" altLang="zh-TW" sz="2000" i="1" smtClean="0"/>
              <a:t>x</a:t>
            </a:r>
            <a:r>
              <a:rPr lang="en-US" altLang="zh-TW" sz="2000" baseline="-25000" smtClean="0"/>
              <a:t>2</a:t>
            </a:r>
            <a:r>
              <a:rPr lang="en-US" altLang="zh-TW" sz="2000" i="1" smtClean="0"/>
              <a:t> = r, </a:t>
            </a:r>
            <a:br>
              <a:rPr lang="en-US" altLang="zh-TW" sz="2000" i="1" smtClean="0"/>
            </a:br>
            <a:r>
              <a:rPr lang="en-US" altLang="zh-TW" sz="2000" i="1" smtClean="0"/>
              <a:t>x</a:t>
            </a:r>
            <a:r>
              <a:rPr lang="en-US" altLang="zh-TW" sz="2000" baseline="-25000" smtClean="0"/>
              <a:t>3</a:t>
            </a:r>
            <a:r>
              <a:rPr lang="en-US" altLang="zh-TW" sz="2000" i="1" smtClean="0"/>
              <a:t> = -</a:t>
            </a:r>
            <a:r>
              <a:rPr lang="en-US" altLang="zh-TW" sz="2000" smtClean="0"/>
              <a:t>2</a:t>
            </a:r>
            <a:r>
              <a:rPr lang="en-US" altLang="zh-TW" sz="2000" i="1" smtClean="0"/>
              <a:t>s</a:t>
            </a:r>
            <a:r>
              <a:rPr lang="en-US" altLang="zh-TW" sz="2000" smtClean="0"/>
              <a:t>, </a:t>
            </a:r>
            <a:r>
              <a:rPr lang="en-US" altLang="zh-TW" sz="2000" i="1" smtClean="0"/>
              <a:t>x</a:t>
            </a:r>
            <a:r>
              <a:rPr lang="en-US" altLang="zh-TW" sz="2000" baseline="-25000" smtClean="0"/>
              <a:t>4</a:t>
            </a:r>
            <a:r>
              <a:rPr lang="en-US" altLang="zh-TW" sz="2000" i="1" smtClean="0"/>
              <a:t> = s, </a:t>
            </a:r>
            <a:br>
              <a:rPr lang="en-US" altLang="zh-TW" sz="2000" i="1" smtClean="0"/>
            </a:br>
            <a:r>
              <a:rPr lang="en-US" altLang="zh-TW" sz="2000" i="1" smtClean="0"/>
              <a:t>x</a:t>
            </a:r>
            <a:r>
              <a:rPr lang="en-US" altLang="zh-TW" sz="2000" baseline="-25000" smtClean="0"/>
              <a:t>5</a:t>
            </a:r>
            <a:r>
              <a:rPr lang="en-US" altLang="zh-TW" sz="2000" i="1" smtClean="0"/>
              <a:t> = t, x</a:t>
            </a:r>
            <a:r>
              <a:rPr lang="en-US" altLang="zh-TW" sz="2000" baseline="-25000" smtClean="0"/>
              <a:t>6</a:t>
            </a:r>
            <a:r>
              <a:rPr lang="en-US" altLang="zh-TW" sz="2000" smtClean="0"/>
              <a:t> = 1/3</a:t>
            </a:r>
          </a:p>
          <a:p>
            <a:pPr eaLnBrk="1" hangingPunct="1">
              <a:lnSpc>
                <a:spcPct val="90000"/>
              </a:lnSpc>
            </a:pPr>
            <a:endParaRPr lang="en-US" altLang="zh-TW" sz="1600" smtClean="0"/>
          </a:p>
          <a:p>
            <a:pPr eaLnBrk="1" hangingPunct="1">
              <a:lnSpc>
                <a:spcPct val="90000"/>
              </a:lnSpc>
            </a:pPr>
            <a:r>
              <a:rPr lang="en-US" altLang="zh-TW" sz="2200" smtClean="0"/>
              <a:t>The result can be written in vector form as</a:t>
            </a:r>
          </a:p>
        </p:txBody>
      </p:sp>
      <p:sp>
        <p:nvSpPr>
          <p:cNvPr id="162823" name="Rectangle 4"/>
          <p:cNvSpPr>
            <a:spLocks noGrp="1" noChangeArrowheads="1"/>
          </p:cNvSpPr>
          <p:nvPr>
            <p:ph type="body" sz="half" idx="2"/>
          </p:nvPr>
        </p:nvSpPr>
        <p:spPr/>
        <p:txBody>
          <a:bodyPr/>
          <a:lstStyle/>
          <a:p>
            <a:pPr eaLnBrk="1" hangingPunct="1">
              <a:lnSpc>
                <a:spcPct val="90000"/>
              </a:lnSpc>
            </a:pPr>
            <a:endParaRPr lang="zh-TW" altLang="en-US" sz="2000" dirty="0" smtClean="0"/>
          </a:p>
          <a:p>
            <a:pPr eaLnBrk="1" hangingPunct="1">
              <a:lnSpc>
                <a:spcPct val="90000"/>
              </a:lnSpc>
            </a:pPr>
            <a:endParaRPr lang="zh-TW" altLang="en-US" sz="2000" dirty="0" smtClean="0"/>
          </a:p>
          <a:p>
            <a:pPr eaLnBrk="1" hangingPunct="1">
              <a:lnSpc>
                <a:spcPct val="90000"/>
              </a:lnSpc>
            </a:pPr>
            <a:endParaRPr lang="zh-TW" altLang="en-US" sz="2000" dirty="0" smtClean="0"/>
          </a:p>
          <a:p>
            <a:pPr eaLnBrk="1" hangingPunct="1">
              <a:lnSpc>
                <a:spcPct val="90000"/>
              </a:lnSpc>
            </a:pPr>
            <a:endParaRPr lang="zh-TW" altLang="en-US" sz="2000" dirty="0" smtClean="0"/>
          </a:p>
          <a:p>
            <a:pPr eaLnBrk="1" hangingPunct="1">
              <a:lnSpc>
                <a:spcPct val="90000"/>
              </a:lnSpc>
            </a:pPr>
            <a:endParaRPr lang="zh-TW" altLang="en-US" sz="2000" dirty="0" smtClean="0"/>
          </a:p>
          <a:p>
            <a:pPr eaLnBrk="1" hangingPunct="1">
              <a:lnSpc>
                <a:spcPct val="90000"/>
              </a:lnSpc>
              <a:buFont typeface="Wingdings" panose="05000000000000000000" pitchFamily="2" charset="2"/>
              <a:buNone/>
            </a:pPr>
            <a:r>
              <a:rPr lang="en-US" altLang="zh-TW" sz="2000" dirty="0" smtClean="0"/>
              <a:t>	</a:t>
            </a:r>
            <a:br>
              <a:rPr lang="en-US" altLang="zh-TW" sz="2000" dirty="0" smtClean="0"/>
            </a:br>
            <a:r>
              <a:rPr lang="en-US" altLang="zh-TW" sz="2000" dirty="0" smtClean="0"/>
              <a:t/>
            </a:r>
            <a:br>
              <a:rPr lang="en-US" altLang="zh-TW" sz="2000" dirty="0" smtClean="0"/>
            </a:br>
            <a:r>
              <a:rPr lang="en-US" altLang="zh-TW" sz="2200" dirty="0" smtClean="0"/>
              <a:t>which is the general solution.</a:t>
            </a:r>
          </a:p>
          <a:p>
            <a:pPr eaLnBrk="1" hangingPunct="1">
              <a:lnSpc>
                <a:spcPct val="90000"/>
              </a:lnSpc>
            </a:pPr>
            <a:r>
              <a:rPr lang="en-US" altLang="zh-TW" sz="2200" dirty="0" smtClean="0"/>
              <a:t>The vector </a:t>
            </a:r>
            <a:r>
              <a:rPr lang="en-US" altLang="zh-TW" sz="2200" b="1" dirty="0" smtClean="0"/>
              <a:t>x</a:t>
            </a:r>
            <a:r>
              <a:rPr lang="en-US" altLang="zh-TW" sz="2200" baseline="-25000" dirty="0" smtClean="0"/>
              <a:t>0</a:t>
            </a:r>
            <a:r>
              <a:rPr lang="en-US" altLang="zh-TW" sz="2200" dirty="0" smtClean="0"/>
              <a:t> is a </a:t>
            </a:r>
            <a:r>
              <a:rPr lang="en-US" altLang="zh-TW" sz="2200" u="sng" dirty="0" smtClean="0"/>
              <a:t>particular solution</a:t>
            </a:r>
            <a:r>
              <a:rPr lang="en-US" altLang="zh-TW" sz="2200" dirty="0" smtClean="0"/>
              <a:t> of nonhomogeneous system, and the linear combination </a:t>
            </a:r>
            <a:r>
              <a:rPr lang="en-US" altLang="zh-TW" sz="2200" b="1" dirty="0" smtClean="0"/>
              <a:t>x</a:t>
            </a:r>
            <a:r>
              <a:rPr lang="tr-TR" altLang="zh-TW" sz="2200" b="1" dirty="0" smtClean="0"/>
              <a:t>’</a:t>
            </a:r>
            <a:r>
              <a:rPr lang="en-US" altLang="zh-TW" sz="2200" dirty="0" smtClean="0"/>
              <a:t> is the </a:t>
            </a:r>
            <a:r>
              <a:rPr lang="en-US" altLang="zh-TW" sz="2200" u="sng" dirty="0" smtClean="0"/>
              <a:t>general solution</a:t>
            </a:r>
            <a:r>
              <a:rPr lang="en-US" altLang="zh-TW" sz="2200" dirty="0" smtClean="0"/>
              <a:t> of the homogeneous system.</a:t>
            </a:r>
          </a:p>
        </p:txBody>
      </p:sp>
      <p:graphicFrame>
        <p:nvGraphicFramePr>
          <p:cNvPr id="162824" name="Object 5"/>
          <p:cNvGraphicFramePr>
            <a:graphicFrameLocks noChangeAspect="1"/>
          </p:cNvGraphicFramePr>
          <p:nvPr>
            <p:extLst>
              <p:ext uri="{D42A27DB-BD31-4B8C-83A1-F6EECF244321}">
                <p14:modId xmlns:p14="http://schemas.microsoft.com/office/powerpoint/2010/main" val="4052042275"/>
              </p:ext>
            </p:extLst>
          </p:nvPr>
        </p:nvGraphicFramePr>
        <p:xfrm>
          <a:off x="4572000" y="1676400"/>
          <a:ext cx="4460875" cy="2057400"/>
        </p:xfrm>
        <a:graphic>
          <a:graphicData uri="http://schemas.openxmlformats.org/presentationml/2006/ole">
            <mc:AlternateContent xmlns:mc="http://schemas.openxmlformats.org/markup-compatibility/2006">
              <mc:Choice xmlns:v="urn:schemas-microsoft-com:vml" Requires="v">
                <p:oleObj spid="_x0000_s162930" name="Denklem" r:id="rId4" imgW="3416040" imgH="1574640" progId="Equation.3">
                  <p:embed/>
                </p:oleObj>
              </mc:Choice>
              <mc:Fallback>
                <p:oleObj name="Denklem" r:id="rId4" imgW="3416040" imgH="1574640" progId="Equation.3">
                  <p:embed/>
                  <p:pic>
                    <p:nvPicPr>
                      <p:cNvPr id="0" name="Object 5"/>
                      <p:cNvPicPr>
                        <a:picLocks noChangeAspect="1" noChangeArrowheads="1"/>
                      </p:cNvPicPr>
                      <p:nvPr/>
                    </p:nvPicPr>
                    <p:blipFill>
                      <a:blip r:embed="rId5"/>
                      <a:srcRect/>
                      <a:stretch>
                        <a:fillRect/>
                      </a:stretch>
                    </p:blipFill>
                    <p:spPr bwMode="auto">
                      <a:xfrm>
                        <a:off x="4572000" y="1676400"/>
                        <a:ext cx="4460875"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p:cNvSpPr/>
          <p:nvPr/>
        </p:nvSpPr>
        <p:spPr>
          <a:xfrm>
            <a:off x="7916694" y="3579168"/>
            <a:ext cx="312906" cy="230832"/>
          </a:xfrm>
          <a:prstGeom prst="rect">
            <a:avLst/>
          </a:prstGeom>
          <a:solidFill>
            <a:schemeClr val="bg1"/>
          </a:solidFill>
        </p:spPr>
        <p:txBody>
          <a:bodyPr wrap="none">
            <a:spAutoFit/>
          </a:bodyPr>
          <a:lstStyle/>
          <a:p>
            <a:r>
              <a:rPr lang="en-US" altLang="zh-TW" sz="900" b="1" dirty="0">
                <a:latin typeface="+mn-lt"/>
              </a:rPr>
              <a:t>x</a:t>
            </a:r>
            <a:r>
              <a:rPr lang="tr-TR" altLang="zh-TW" sz="900" b="1" dirty="0">
                <a:latin typeface="+mn-lt"/>
              </a:rPr>
              <a:t>’</a:t>
            </a:r>
            <a:r>
              <a:rPr lang="en-US" altLang="zh-TW" sz="900" dirty="0">
                <a:latin typeface="+mn-lt"/>
              </a:rPr>
              <a:t> </a:t>
            </a:r>
            <a:endParaRPr lang="tr-TR" sz="900" dirty="0">
              <a:latin typeface="+mn-lt"/>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標題 1"/>
          <p:cNvSpPr>
            <a:spLocks noGrp="1"/>
          </p:cNvSpPr>
          <p:nvPr>
            <p:ph type="title"/>
          </p:nvPr>
        </p:nvSpPr>
        <p:spPr/>
        <p:txBody>
          <a:bodyPr/>
          <a:lstStyle/>
          <a:p>
            <a:r>
              <a:rPr lang="en-US" altLang="zh-TW" smtClean="0"/>
              <a:t>Theorem 5.5.3 &amp; 5.5.4</a:t>
            </a:r>
            <a:endParaRPr lang="zh-TW" altLang="en-US" smtClean="0"/>
          </a:p>
        </p:txBody>
      </p:sp>
      <p:sp>
        <p:nvSpPr>
          <p:cNvPr id="164867" name="內容版面配置區 2"/>
          <p:cNvSpPr>
            <a:spLocks noGrp="1"/>
          </p:cNvSpPr>
          <p:nvPr>
            <p:ph idx="1"/>
          </p:nvPr>
        </p:nvSpPr>
        <p:spPr>
          <a:xfrm>
            <a:off x="457200" y="1600200"/>
            <a:ext cx="7924800" cy="4530725"/>
          </a:xfrm>
        </p:spPr>
        <p:txBody>
          <a:bodyPr/>
          <a:lstStyle/>
          <a:p>
            <a:pPr marL="342900" lvl="1" indent="-342900">
              <a:buClr>
                <a:schemeClr val="accent1"/>
              </a:buClr>
              <a:buSzPct val="65000"/>
              <a:buFont typeface="Wingdings" panose="05000000000000000000" pitchFamily="2" charset="2"/>
              <a:buChar char="n"/>
            </a:pPr>
            <a:r>
              <a:rPr lang="en-US" altLang="zh-TW" sz="2400" dirty="0" smtClean="0"/>
              <a:t>Elementary row operations do not change the </a:t>
            </a:r>
            <a:r>
              <a:rPr lang="en-US" altLang="zh-TW" sz="2400" u="sng" dirty="0" err="1" smtClean="0">
                <a:solidFill>
                  <a:srgbClr val="0000FF"/>
                </a:solidFill>
              </a:rPr>
              <a:t>nullspace</a:t>
            </a:r>
            <a:r>
              <a:rPr lang="en-US" altLang="zh-TW" sz="2400" dirty="0" smtClean="0">
                <a:solidFill>
                  <a:srgbClr val="0000FF"/>
                </a:solidFill>
              </a:rPr>
              <a:t> </a:t>
            </a:r>
            <a:r>
              <a:rPr lang="en-US" altLang="zh-TW" sz="2400" dirty="0" smtClean="0"/>
              <a:t> of a matrix</a:t>
            </a:r>
            <a:endParaRPr lang="tr-TR" altLang="zh-TW" sz="2400" dirty="0" smtClean="0"/>
          </a:p>
          <a:p>
            <a:pPr marL="695325" lvl="2" indent="-342900"/>
            <a:r>
              <a:rPr lang="tr-TR" altLang="zh-TW" sz="2200" dirty="0" err="1" smtClean="0"/>
              <a:t>Elementary</a:t>
            </a:r>
            <a:r>
              <a:rPr lang="tr-TR" altLang="zh-TW" sz="2200" dirty="0" smtClean="0"/>
              <a:t> </a:t>
            </a:r>
            <a:r>
              <a:rPr lang="tr-TR" altLang="zh-TW" sz="2200" dirty="0" err="1" smtClean="0"/>
              <a:t>row</a:t>
            </a:r>
            <a:r>
              <a:rPr lang="tr-TR" altLang="zh-TW" sz="2200" dirty="0" smtClean="0"/>
              <a:t> </a:t>
            </a:r>
            <a:r>
              <a:rPr lang="tr-TR" altLang="zh-TW" sz="2200" dirty="0" err="1" smtClean="0"/>
              <a:t>operations</a:t>
            </a:r>
            <a:r>
              <a:rPr lang="tr-TR" altLang="zh-TW" sz="2200" dirty="0" smtClean="0"/>
              <a:t> do not </a:t>
            </a:r>
            <a:r>
              <a:rPr lang="tr-TR" altLang="zh-TW" sz="2200" dirty="0" err="1" smtClean="0"/>
              <a:t>change</a:t>
            </a:r>
            <a:r>
              <a:rPr lang="tr-TR" altLang="zh-TW" sz="2200" dirty="0" smtClean="0"/>
              <a:t> </a:t>
            </a:r>
            <a:r>
              <a:rPr lang="tr-TR" altLang="zh-TW" sz="2200" dirty="0" err="1" smtClean="0"/>
              <a:t>the</a:t>
            </a:r>
            <a:r>
              <a:rPr lang="tr-TR" altLang="zh-TW" sz="2200" dirty="0" smtClean="0"/>
              <a:t> </a:t>
            </a:r>
            <a:r>
              <a:rPr lang="tr-TR" altLang="zh-TW" sz="2200" dirty="0" err="1" smtClean="0"/>
              <a:t>solution</a:t>
            </a:r>
            <a:r>
              <a:rPr lang="tr-TR" altLang="zh-TW" sz="2200" dirty="0" smtClean="0"/>
              <a:t> set of a </a:t>
            </a:r>
            <a:r>
              <a:rPr lang="tr-TR" altLang="zh-TW" sz="2200" dirty="0" err="1" smtClean="0"/>
              <a:t>linear</a:t>
            </a:r>
            <a:r>
              <a:rPr lang="tr-TR" altLang="zh-TW" sz="2200" dirty="0" smtClean="0"/>
              <a:t> </a:t>
            </a:r>
            <a:r>
              <a:rPr lang="tr-TR" altLang="zh-TW" sz="2200" dirty="0" err="1" smtClean="0"/>
              <a:t>system</a:t>
            </a:r>
            <a:r>
              <a:rPr lang="tr-TR" altLang="zh-TW" sz="2200" dirty="0" smtClean="0"/>
              <a:t>, in </a:t>
            </a:r>
            <a:r>
              <a:rPr lang="tr-TR" altLang="zh-TW" sz="2200" dirty="0" err="1" smtClean="0"/>
              <a:t>particular</a:t>
            </a:r>
            <a:r>
              <a:rPr lang="tr-TR" altLang="zh-TW" sz="2200" dirty="0" smtClean="0"/>
              <a:t> of </a:t>
            </a:r>
            <a:r>
              <a:rPr lang="tr-TR" altLang="zh-TW" sz="2200" dirty="0" err="1" smtClean="0"/>
              <a:t>the</a:t>
            </a:r>
            <a:r>
              <a:rPr lang="tr-TR" altLang="zh-TW" sz="2200" dirty="0" smtClean="0"/>
              <a:t> form </a:t>
            </a:r>
            <a:r>
              <a:rPr lang="en-US" altLang="zh-TW" sz="2400" i="1" dirty="0"/>
              <a:t>A</a:t>
            </a:r>
            <a:r>
              <a:rPr lang="en-US" altLang="zh-TW" sz="2400" b="1" dirty="0"/>
              <a:t>x </a:t>
            </a:r>
            <a:r>
              <a:rPr lang="en-US" altLang="zh-TW" sz="2400" dirty="0"/>
              <a:t>= </a:t>
            </a:r>
            <a:r>
              <a:rPr lang="en-US" altLang="zh-TW" sz="2400" b="1" dirty="0" smtClean="0"/>
              <a:t>0</a:t>
            </a:r>
            <a:endParaRPr lang="en-US" altLang="zh-TW" sz="2200" dirty="0" smtClean="0"/>
          </a:p>
          <a:p>
            <a:pPr marL="342900" lvl="1" indent="-342900">
              <a:buClr>
                <a:schemeClr val="accent1"/>
              </a:buClr>
              <a:buSzPct val="65000"/>
              <a:buFont typeface="Wingdings" panose="05000000000000000000" pitchFamily="2" charset="2"/>
              <a:buChar char="n"/>
            </a:pPr>
            <a:r>
              <a:rPr lang="en-US" altLang="zh-TW" sz="2400" dirty="0" smtClean="0"/>
              <a:t>Elementary row operations do not change the </a:t>
            </a:r>
            <a:r>
              <a:rPr lang="en-US" altLang="zh-TW" sz="2400" u="sng" dirty="0" smtClean="0">
                <a:solidFill>
                  <a:srgbClr val="0000FF"/>
                </a:solidFill>
              </a:rPr>
              <a:t>row space</a:t>
            </a:r>
            <a:r>
              <a:rPr lang="en-US" altLang="zh-TW" sz="2400" dirty="0" smtClean="0">
                <a:solidFill>
                  <a:srgbClr val="0000FF"/>
                </a:solidFill>
              </a:rPr>
              <a:t> </a:t>
            </a:r>
            <a:r>
              <a:rPr lang="en-US" altLang="zh-TW" sz="2400" dirty="0" smtClean="0"/>
              <a:t>of a matrix.</a:t>
            </a:r>
            <a:endParaRPr lang="tr-TR" altLang="zh-TW" sz="2400" dirty="0" smtClean="0"/>
          </a:p>
          <a:p>
            <a:pPr marL="695325" lvl="2" indent="-342900"/>
            <a:r>
              <a:rPr lang="tr-TR" altLang="zh-TW" sz="2200" dirty="0" err="1" smtClean="0"/>
              <a:t>Row</a:t>
            </a:r>
            <a:r>
              <a:rPr lang="tr-TR" altLang="zh-TW" sz="2200" dirty="0" smtClean="0"/>
              <a:t> interchange has </a:t>
            </a:r>
            <a:r>
              <a:rPr lang="tr-TR" altLang="zh-TW" sz="2200" dirty="0" err="1" smtClean="0"/>
              <a:t>no</a:t>
            </a:r>
            <a:r>
              <a:rPr lang="tr-TR" altLang="zh-TW" sz="2200" dirty="0" smtClean="0"/>
              <a:t> </a:t>
            </a:r>
            <a:r>
              <a:rPr lang="tr-TR" altLang="zh-TW" sz="2200" dirty="0" err="1" smtClean="0"/>
              <a:t>effect</a:t>
            </a:r>
            <a:r>
              <a:rPr lang="tr-TR" altLang="zh-TW" sz="2200" dirty="0" smtClean="0"/>
              <a:t> on </a:t>
            </a:r>
            <a:r>
              <a:rPr lang="tr-TR" altLang="zh-TW" sz="2200" dirty="0" err="1" smtClean="0"/>
              <a:t>linear</a:t>
            </a:r>
            <a:r>
              <a:rPr lang="tr-TR" altLang="zh-TW" sz="2200" dirty="0" smtClean="0"/>
              <a:t> </a:t>
            </a:r>
            <a:r>
              <a:rPr lang="tr-TR" altLang="zh-TW" sz="2200" dirty="0" err="1" smtClean="0"/>
              <a:t>combination</a:t>
            </a:r>
            <a:r>
              <a:rPr lang="tr-TR" altLang="zh-TW" sz="2200" dirty="0" smtClean="0"/>
              <a:t> of </a:t>
            </a:r>
            <a:r>
              <a:rPr lang="tr-TR" altLang="zh-TW" sz="2200" dirty="0" err="1" smtClean="0"/>
              <a:t>rows</a:t>
            </a:r>
            <a:r>
              <a:rPr lang="tr-TR" altLang="zh-TW" sz="2200" dirty="0" smtClean="0"/>
              <a:t>, </a:t>
            </a:r>
            <a:r>
              <a:rPr lang="tr-TR" altLang="zh-TW" sz="2200" dirty="0" err="1" smtClean="0"/>
              <a:t>multiplication</a:t>
            </a:r>
            <a:r>
              <a:rPr lang="tr-TR" altLang="zh-TW" sz="2200" dirty="0" smtClean="0"/>
              <a:t> </a:t>
            </a:r>
            <a:r>
              <a:rPr lang="tr-TR" altLang="zh-TW" sz="2200" dirty="0" err="1" smtClean="0"/>
              <a:t>by</a:t>
            </a:r>
            <a:r>
              <a:rPr lang="tr-TR" altLang="zh-TW" sz="2200" dirty="0" smtClean="0"/>
              <a:t> a </a:t>
            </a:r>
            <a:r>
              <a:rPr lang="tr-TR" altLang="zh-TW" sz="2200" dirty="0" err="1" smtClean="0"/>
              <a:t>factor</a:t>
            </a:r>
            <a:r>
              <a:rPr lang="tr-TR" altLang="zh-TW" sz="2200" dirty="0" smtClean="0"/>
              <a:t> </a:t>
            </a:r>
            <a:r>
              <a:rPr lang="tr-TR" altLang="zh-TW" sz="2200" dirty="0" err="1" smtClean="0"/>
              <a:t>or</a:t>
            </a:r>
            <a:r>
              <a:rPr lang="tr-TR" altLang="zh-TW" sz="2200" dirty="0" smtClean="0"/>
              <a:t> </a:t>
            </a:r>
            <a:r>
              <a:rPr lang="tr-TR" altLang="zh-TW" sz="2200" dirty="0" err="1" smtClean="0"/>
              <a:t>multiply</a:t>
            </a:r>
            <a:r>
              <a:rPr lang="tr-TR" altLang="zh-TW" sz="2200" dirty="0" smtClean="0"/>
              <a:t> </a:t>
            </a:r>
            <a:r>
              <a:rPr lang="tr-TR" altLang="zh-TW" sz="2200" dirty="0" err="1" smtClean="0"/>
              <a:t>add</a:t>
            </a:r>
            <a:r>
              <a:rPr lang="tr-TR" altLang="zh-TW" sz="2200" dirty="0" smtClean="0"/>
              <a:t> </a:t>
            </a:r>
            <a:r>
              <a:rPr lang="tr-TR" altLang="zh-TW" sz="2200" dirty="0" err="1" smtClean="0"/>
              <a:t>are</a:t>
            </a:r>
            <a:r>
              <a:rPr lang="tr-TR" altLang="zh-TW" sz="2200" dirty="0" smtClean="0"/>
              <a:t> </a:t>
            </a:r>
            <a:r>
              <a:rPr lang="tr-TR" altLang="zh-TW" sz="2200" dirty="0" err="1" smtClean="0"/>
              <a:t>simple</a:t>
            </a:r>
            <a:r>
              <a:rPr lang="tr-TR" altLang="zh-TW" sz="2200" dirty="0" smtClean="0"/>
              <a:t> </a:t>
            </a:r>
            <a:r>
              <a:rPr lang="tr-TR" altLang="zh-TW" sz="2200" dirty="0" err="1" smtClean="0"/>
              <a:t>linear</a:t>
            </a:r>
            <a:r>
              <a:rPr lang="tr-TR" altLang="zh-TW" sz="2200" dirty="0" smtClean="0"/>
              <a:t> </a:t>
            </a:r>
            <a:r>
              <a:rPr lang="tr-TR" altLang="zh-TW" sz="2200" dirty="0" err="1" smtClean="0"/>
              <a:t>combinations</a:t>
            </a:r>
            <a:r>
              <a:rPr lang="tr-TR" altLang="zh-TW" sz="2200" dirty="0" smtClean="0"/>
              <a:t> </a:t>
            </a:r>
            <a:r>
              <a:rPr lang="tr-TR" altLang="zh-TW" sz="2200" dirty="0" err="1" smtClean="0"/>
              <a:t>and</a:t>
            </a:r>
            <a:r>
              <a:rPr lang="tr-TR" altLang="zh-TW" sz="2200" dirty="0" smtClean="0"/>
              <a:t> </a:t>
            </a:r>
            <a:r>
              <a:rPr lang="tr-TR" altLang="zh-TW" sz="2200" dirty="0" err="1" smtClean="0"/>
              <a:t>linear</a:t>
            </a:r>
            <a:r>
              <a:rPr lang="tr-TR" altLang="zh-TW" sz="2200" dirty="0" smtClean="0"/>
              <a:t> </a:t>
            </a:r>
            <a:r>
              <a:rPr lang="tr-TR" altLang="zh-TW" sz="2200" dirty="0" err="1" smtClean="0"/>
              <a:t>combination</a:t>
            </a:r>
            <a:r>
              <a:rPr lang="tr-TR" altLang="zh-TW" sz="2200" dirty="0" smtClean="0"/>
              <a:t> of a </a:t>
            </a:r>
            <a:r>
              <a:rPr lang="tr-TR" altLang="zh-TW" sz="2200" dirty="0" err="1" smtClean="0"/>
              <a:t>linear</a:t>
            </a:r>
            <a:r>
              <a:rPr lang="tr-TR" altLang="zh-TW" sz="2200" dirty="0" smtClean="0"/>
              <a:t> </a:t>
            </a:r>
            <a:r>
              <a:rPr lang="tr-TR" altLang="zh-TW" sz="2200" dirty="0" err="1" smtClean="0"/>
              <a:t>combination</a:t>
            </a:r>
            <a:r>
              <a:rPr lang="tr-TR" altLang="zh-TW" sz="2200" dirty="0" smtClean="0"/>
              <a:t> is a </a:t>
            </a:r>
            <a:r>
              <a:rPr lang="tr-TR" altLang="zh-TW" sz="2200" dirty="0" err="1" smtClean="0"/>
              <a:t>linear</a:t>
            </a:r>
            <a:r>
              <a:rPr lang="tr-TR" altLang="zh-TW" sz="2200" dirty="0" smtClean="0"/>
              <a:t> </a:t>
            </a:r>
            <a:r>
              <a:rPr lang="tr-TR" altLang="zh-TW" sz="2200" dirty="0" err="1" smtClean="0"/>
              <a:t>combination</a:t>
            </a:r>
            <a:r>
              <a:rPr lang="tr-TR" altLang="zh-TW" sz="2200" dirty="0" smtClean="0"/>
              <a:t>.</a:t>
            </a:r>
          </a:p>
          <a:p>
            <a:pPr marL="15875" lvl="1" indent="-342900">
              <a:buClr>
                <a:schemeClr val="accent1"/>
              </a:buClr>
              <a:buSzPct val="65000"/>
              <a:buFont typeface="Wingdings" panose="05000000000000000000" pitchFamily="2" charset="2"/>
              <a:buChar char="n"/>
            </a:pPr>
            <a:r>
              <a:rPr lang="en-US" altLang="zh-TW" sz="2400" dirty="0"/>
              <a:t>Elementary row operations </a:t>
            </a:r>
            <a:r>
              <a:rPr lang="tr-TR" altLang="zh-TW" sz="2400" dirty="0" err="1" smtClean="0"/>
              <a:t>might</a:t>
            </a:r>
            <a:r>
              <a:rPr lang="tr-TR" altLang="zh-TW" sz="2400" dirty="0" smtClean="0"/>
              <a:t> </a:t>
            </a:r>
            <a:r>
              <a:rPr lang="en-US" altLang="zh-TW" sz="2400" dirty="0" smtClean="0"/>
              <a:t>change </a:t>
            </a:r>
            <a:r>
              <a:rPr lang="en-US" altLang="zh-TW" sz="2400" dirty="0"/>
              <a:t>the </a:t>
            </a:r>
            <a:r>
              <a:rPr lang="tr-TR" altLang="zh-TW" sz="2400" u="sng" dirty="0" err="1" smtClean="0">
                <a:solidFill>
                  <a:srgbClr val="0000FF"/>
                </a:solidFill>
              </a:rPr>
              <a:t>column</a:t>
            </a:r>
            <a:r>
              <a:rPr lang="en-US" altLang="zh-TW" sz="2400" u="sng" dirty="0" smtClean="0">
                <a:solidFill>
                  <a:srgbClr val="0000FF"/>
                </a:solidFill>
              </a:rPr>
              <a:t> </a:t>
            </a:r>
            <a:r>
              <a:rPr lang="en-US" altLang="zh-TW" sz="2400" u="sng" dirty="0">
                <a:solidFill>
                  <a:srgbClr val="0000FF"/>
                </a:solidFill>
              </a:rPr>
              <a:t>space</a:t>
            </a:r>
            <a:r>
              <a:rPr lang="en-US" altLang="zh-TW" sz="2400" dirty="0">
                <a:solidFill>
                  <a:srgbClr val="0000FF"/>
                </a:solidFill>
              </a:rPr>
              <a:t> </a:t>
            </a:r>
            <a:r>
              <a:rPr lang="en-US" altLang="zh-TW" sz="2400" dirty="0"/>
              <a:t>of a </a:t>
            </a:r>
            <a:r>
              <a:rPr lang="en-US" altLang="zh-TW" sz="2400" dirty="0" smtClean="0"/>
              <a:t>matrix.</a:t>
            </a:r>
            <a:r>
              <a:rPr lang="tr-TR" altLang="zh-TW" sz="2400" dirty="0"/>
              <a:t> </a:t>
            </a:r>
            <a:endParaRPr lang="en-US" altLang="zh-TW" sz="2800" dirty="0" smtClean="0"/>
          </a:p>
          <a:p>
            <a:endParaRPr lang="zh-TW" altLang="en-US" sz="2400" dirty="0" smtClean="0"/>
          </a:p>
        </p:txBody>
      </p:sp>
      <p:sp>
        <p:nvSpPr>
          <p:cNvPr id="164868"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1A56A6C5-0047-47DD-BA4B-33F307B7BB09}"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dirty="0" smtClean="0"/>
              <a:t>Elementary Linear Algebra</a:t>
            </a:r>
            <a:endParaRPr lang="en-US" altLang="zh-TW" dirty="0"/>
          </a:p>
        </p:txBody>
      </p:sp>
      <p:sp>
        <p:nvSpPr>
          <p:cNvPr id="16487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6A4879AE-A551-468A-ADBE-D0BA15C5CAB5}" type="slidenum">
              <a:rPr kumimoji="0" lang="en-US" altLang="zh-TW" sz="1200">
                <a:latin typeface="Garamond" panose="02020404030301010803" pitchFamily="18" charset="0"/>
              </a:rPr>
              <a:pPr>
                <a:spcBef>
                  <a:spcPct val="0"/>
                </a:spcBef>
                <a:buClrTx/>
                <a:buSzTx/>
                <a:buFontTx/>
                <a:buNone/>
              </a:pPr>
              <a:t>88</a:t>
            </a:fld>
            <a:endParaRPr kumimoji="0" lang="en-US" altLang="zh-TW" sz="1200">
              <a:latin typeface="Garamond" panose="02020404030301010803"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Elementary</a:t>
            </a:r>
            <a:r>
              <a:rPr lang="tr-TR" dirty="0" smtClean="0"/>
              <a:t> </a:t>
            </a:r>
            <a:r>
              <a:rPr lang="tr-TR" dirty="0" err="1" smtClean="0"/>
              <a:t>row</a:t>
            </a:r>
            <a:r>
              <a:rPr lang="tr-TR" dirty="0" smtClean="0"/>
              <a:t> </a:t>
            </a:r>
            <a:r>
              <a:rPr lang="tr-TR" dirty="0" err="1" smtClean="0"/>
              <a:t>operations</a:t>
            </a:r>
            <a:r>
              <a:rPr lang="tr-TR" dirty="0" smtClean="0"/>
              <a:t> </a:t>
            </a:r>
            <a:r>
              <a:rPr lang="tr-TR" dirty="0" err="1" smtClean="0"/>
              <a:t>and</a:t>
            </a:r>
            <a:r>
              <a:rPr lang="tr-TR" dirty="0" smtClean="0"/>
              <a:t> </a:t>
            </a:r>
            <a:r>
              <a:rPr lang="tr-TR" dirty="0" err="1" smtClean="0"/>
              <a:t>column</a:t>
            </a:r>
            <a:r>
              <a:rPr lang="tr-TR" dirty="0" smtClean="0"/>
              <a:t> </a:t>
            </a:r>
            <a:r>
              <a:rPr lang="tr-TR" dirty="0" err="1" smtClean="0"/>
              <a:t>space</a:t>
            </a:r>
            <a:endParaRPr lang="tr-T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342900" lvl="1" indent="-342900">
                  <a:buClr>
                    <a:schemeClr val="accent1"/>
                  </a:buClr>
                  <a:buSzPct val="65000"/>
                  <a:buFont typeface="Wingdings" panose="05000000000000000000" pitchFamily="2" charset="2"/>
                  <a:buChar char="n"/>
                </a:pPr>
                <a:r>
                  <a:rPr lang="tr-TR" altLang="zh-TW" sz="2400" dirty="0" smtClean="0"/>
                  <a:t>Ex:</a:t>
                </a:r>
                <a14:m>
                  <m:oMath xmlns:m="http://schemas.openxmlformats.org/officeDocument/2006/math">
                    <m:r>
                      <a:rPr lang="tr-TR" altLang="zh-TW" sz="2400" b="0" i="0" smtClean="0">
                        <a:latin typeface="Cambria Math" panose="02040503050406030204" pitchFamily="18" charset="0"/>
                      </a:rPr>
                      <m:t> </m:t>
                    </m:r>
                    <m:r>
                      <m:rPr>
                        <m:sty m:val="p"/>
                      </m:rPr>
                      <a:rPr lang="tr-TR" altLang="zh-TW" sz="2400">
                        <a:latin typeface="Cambria Math" panose="02040503050406030204" pitchFamily="18" charset="0"/>
                      </a:rPr>
                      <m:t>A</m:t>
                    </m:r>
                    <m:r>
                      <a:rPr lang="tr-TR" altLang="zh-TW" sz="2400">
                        <a:latin typeface="Cambria Math" panose="02040503050406030204" pitchFamily="18" charset="0"/>
                      </a:rPr>
                      <m:t>=</m:t>
                    </m:r>
                    <m:d>
                      <m:dPr>
                        <m:begChr m:val="["/>
                        <m:endChr m:val="]"/>
                        <m:ctrlPr>
                          <a:rPr lang="tr-TR" altLang="zh-TW" sz="2400" i="1">
                            <a:latin typeface="Cambria Math" panose="02040503050406030204" pitchFamily="18" charset="0"/>
                          </a:rPr>
                        </m:ctrlPr>
                      </m:dPr>
                      <m:e>
                        <m:eqArr>
                          <m:eqArrPr>
                            <m:ctrlPr>
                              <a:rPr lang="tr-TR" altLang="zh-TW" sz="2400" i="1">
                                <a:latin typeface="Cambria Math" panose="02040503050406030204" pitchFamily="18" charset="0"/>
                              </a:rPr>
                            </m:ctrlPr>
                          </m:eqArrPr>
                          <m:e>
                            <m:r>
                              <a:rPr lang="tr-TR" altLang="zh-TW" sz="2400" i="1">
                                <a:latin typeface="Cambria Math" panose="02040503050406030204" pitchFamily="18" charset="0"/>
                              </a:rPr>
                              <m:t>1  2</m:t>
                            </m:r>
                          </m:e>
                          <m:e>
                            <m:r>
                              <a:rPr lang="tr-TR" altLang="zh-TW" sz="2400" i="1">
                                <a:latin typeface="Cambria Math" panose="02040503050406030204" pitchFamily="18" charset="0"/>
                              </a:rPr>
                              <m:t>1  2</m:t>
                            </m:r>
                          </m:e>
                        </m:eqArr>
                      </m:e>
                    </m:d>
                  </m:oMath>
                </a14:m>
                <a:r>
                  <a:rPr lang="tr-TR" altLang="zh-TW" sz="2400" dirty="0"/>
                  <a:t> </a:t>
                </a:r>
                <a:r>
                  <a:rPr lang="tr-TR" altLang="zh-TW" sz="2400" dirty="0" err="1"/>
                  <a:t>subtract</a:t>
                </a:r>
                <a:r>
                  <a:rPr lang="tr-TR" altLang="zh-TW" sz="2400" dirty="0"/>
                  <a:t> </a:t>
                </a:r>
                <a:r>
                  <a:rPr lang="tr-TR" altLang="zh-TW" sz="2400" dirty="0" err="1"/>
                  <a:t>first</a:t>
                </a:r>
                <a:r>
                  <a:rPr lang="tr-TR" altLang="zh-TW" sz="2400" dirty="0"/>
                  <a:t> </a:t>
                </a:r>
                <a:r>
                  <a:rPr lang="tr-TR" altLang="zh-TW" sz="2400" dirty="0" err="1"/>
                  <a:t>row</a:t>
                </a:r>
                <a:r>
                  <a:rPr lang="tr-TR" altLang="zh-TW" sz="2400" dirty="0"/>
                  <a:t> </a:t>
                </a:r>
                <a:r>
                  <a:rPr lang="tr-TR" altLang="zh-TW" sz="2400" dirty="0" err="1"/>
                  <a:t>from</a:t>
                </a:r>
                <a:r>
                  <a:rPr lang="tr-TR" altLang="zh-TW" sz="2400" dirty="0"/>
                  <a:t> </a:t>
                </a:r>
                <a:r>
                  <a:rPr lang="tr-TR" altLang="zh-TW" sz="2400" dirty="0" err="1"/>
                  <a:t>second</a:t>
                </a:r>
                <a:r>
                  <a:rPr lang="tr-TR" altLang="zh-TW" sz="2400" dirty="0" smtClean="0"/>
                  <a:t>.</a:t>
                </a:r>
              </a:p>
              <a:p>
                <a:pPr marL="695325" lvl="2" indent="-342900"/>
                <a:r>
                  <a:rPr lang="tr-TR" altLang="zh-TW" sz="2200" dirty="0" err="1" smtClean="0"/>
                  <a:t>Column</a:t>
                </a:r>
                <a:r>
                  <a:rPr lang="tr-TR" altLang="zh-TW" sz="2200" dirty="0" smtClean="0"/>
                  <a:t> </a:t>
                </a:r>
                <a:r>
                  <a:rPr lang="tr-TR" altLang="zh-TW" sz="2200" dirty="0" err="1"/>
                  <a:t>space</a:t>
                </a:r>
                <a:r>
                  <a:rPr lang="tr-TR" altLang="zh-TW" sz="2200" dirty="0"/>
                  <a:t> is a </a:t>
                </a:r>
                <a:r>
                  <a:rPr lang="tr-TR" altLang="zh-TW" sz="2200" dirty="0" err="1"/>
                  <a:t>line</a:t>
                </a:r>
                <a:r>
                  <a:rPr lang="tr-TR" altLang="zh-TW" sz="2200" dirty="0"/>
                  <a:t> </a:t>
                </a:r>
                <a:r>
                  <a:rPr lang="tr-TR" altLang="zh-TW" sz="2200" dirty="0" err="1"/>
                  <a:t>through</a:t>
                </a:r>
                <a:r>
                  <a:rPr lang="tr-TR" altLang="zh-TW" sz="2200" dirty="0"/>
                  <a:t> </a:t>
                </a:r>
                <a:r>
                  <a:rPr lang="tr-TR" altLang="zh-TW" sz="2200" dirty="0" err="1"/>
                  <a:t>origin</a:t>
                </a:r>
                <a:r>
                  <a:rPr lang="tr-TR" altLang="zh-TW" sz="2200" dirty="0"/>
                  <a:t> </a:t>
                </a:r>
                <a:r>
                  <a:rPr lang="tr-TR" altLang="zh-TW" sz="2200" dirty="0" err="1"/>
                  <a:t>that</a:t>
                </a:r>
                <a:r>
                  <a:rPr lang="tr-TR" altLang="zh-TW" sz="2200" dirty="0"/>
                  <a:t> </a:t>
                </a:r>
                <a:r>
                  <a:rPr lang="tr-TR" altLang="zh-TW" sz="2200" dirty="0" err="1"/>
                  <a:t>changes</a:t>
                </a:r>
                <a:r>
                  <a:rPr lang="tr-TR" altLang="zh-TW" sz="2200" dirty="0"/>
                  <a:t> </a:t>
                </a:r>
                <a:r>
                  <a:rPr lang="tr-TR" altLang="zh-TW" sz="2200" dirty="0" err="1" smtClean="0"/>
                  <a:t>direction</a:t>
                </a:r>
                <a:r>
                  <a:rPr lang="tr-TR" altLang="zh-TW" sz="2200" dirty="0" smtClean="0"/>
                  <a:t> </a:t>
                </a:r>
                <a14:m>
                  <m:oMath xmlns:m="http://schemas.openxmlformats.org/officeDocument/2006/math">
                    <m:d>
                      <m:dPr>
                        <m:begChr m:val="["/>
                        <m:endChr m:val="]"/>
                        <m:ctrlPr>
                          <a:rPr lang="tr-TR" altLang="zh-TW" sz="2200" i="1" smtClean="0">
                            <a:latin typeface="Cambria Math" panose="02040503050406030204" pitchFamily="18" charset="0"/>
                          </a:rPr>
                        </m:ctrlPr>
                      </m:dPr>
                      <m:e>
                        <m:eqArr>
                          <m:eqArrPr>
                            <m:ctrlPr>
                              <a:rPr lang="tr-TR" altLang="zh-TW" sz="2200" b="0" i="1" smtClean="0">
                                <a:latin typeface="Cambria Math" panose="02040503050406030204" pitchFamily="18" charset="0"/>
                              </a:rPr>
                            </m:ctrlPr>
                          </m:eqArrPr>
                          <m:e>
                            <m:r>
                              <a:rPr lang="tr-TR" altLang="zh-TW" sz="2200" b="0" i="1" smtClean="0">
                                <a:latin typeface="Cambria Math" panose="02040503050406030204" pitchFamily="18" charset="0"/>
                              </a:rPr>
                              <m:t>1</m:t>
                            </m:r>
                          </m:e>
                          <m:e>
                            <m:r>
                              <a:rPr lang="tr-TR" altLang="zh-TW" sz="2200" b="0" i="1" smtClean="0">
                                <a:latin typeface="Cambria Math" panose="02040503050406030204" pitchFamily="18" charset="0"/>
                              </a:rPr>
                              <m:t>1</m:t>
                            </m:r>
                          </m:e>
                        </m:eqArr>
                      </m:e>
                    </m:d>
                  </m:oMath>
                </a14:m>
                <a:r>
                  <a:rPr lang="tr-TR" altLang="zh-TW" sz="2200" dirty="0" smtClean="0"/>
                  <a:t> </a:t>
                </a:r>
                <a:r>
                  <a:rPr lang="tr-TR" altLang="zh-TW" sz="2200" dirty="0" err="1" smtClean="0"/>
                  <a:t>to</a:t>
                </a:r>
                <a:r>
                  <a:rPr lang="tr-TR" altLang="zh-TW" sz="2200" dirty="0" smtClean="0"/>
                  <a:t> </a:t>
                </a:r>
                <a:r>
                  <a:rPr lang="tr-TR" altLang="zh-TW" sz="2200" dirty="0" err="1" smtClean="0"/>
                  <a:t>direction</a:t>
                </a:r>
                <a:r>
                  <a:rPr lang="tr-TR" altLang="zh-TW" sz="2200" dirty="0" smtClean="0"/>
                  <a:t> </a:t>
                </a:r>
                <a14:m>
                  <m:oMath xmlns:m="http://schemas.openxmlformats.org/officeDocument/2006/math">
                    <m:d>
                      <m:dPr>
                        <m:begChr m:val="["/>
                        <m:endChr m:val="]"/>
                        <m:ctrlPr>
                          <a:rPr lang="tr-TR" altLang="zh-TW" sz="2200" i="1">
                            <a:latin typeface="Cambria Math" panose="02040503050406030204" pitchFamily="18" charset="0"/>
                          </a:rPr>
                        </m:ctrlPr>
                      </m:dPr>
                      <m:e>
                        <m:eqArr>
                          <m:eqArrPr>
                            <m:ctrlPr>
                              <a:rPr lang="tr-TR" altLang="zh-TW" sz="2200" i="1">
                                <a:latin typeface="Cambria Math" panose="02040503050406030204" pitchFamily="18" charset="0"/>
                              </a:rPr>
                            </m:ctrlPr>
                          </m:eqArrPr>
                          <m:e>
                            <m:r>
                              <a:rPr lang="tr-TR" altLang="zh-TW" sz="2200" i="1">
                                <a:latin typeface="Cambria Math" panose="02040503050406030204" pitchFamily="18" charset="0"/>
                              </a:rPr>
                              <m:t>1</m:t>
                            </m:r>
                          </m:e>
                          <m:e>
                            <m:r>
                              <a:rPr lang="tr-TR" altLang="zh-TW" sz="2200" b="0" i="1" smtClean="0">
                                <a:latin typeface="Cambria Math" panose="02040503050406030204" pitchFamily="18" charset="0"/>
                              </a:rPr>
                              <m:t>0</m:t>
                            </m:r>
                          </m:e>
                        </m:eqArr>
                      </m:e>
                    </m:d>
                  </m:oMath>
                </a14:m>
                <a:r>
                  <a:rPr lang="tr-TR" altLang="zh-TW" sz="2200" dirty="0" smtClean="0"/>
                  <a:t> </a:t>
                </a:r>
                <a:r>
                  <a:rPr lang="tr-TR" altLang="zh-TW" sz="2200" dirty="0" err="1" smtClean="0"/>
                  <a:t>after</a:t>
                </a:r>
                <a:r>
                  <a:rPr lang="tr-TR" altLang="zh-TW" sz="2200" dirty="0" smtClean="0"/>
                  <a:t> </a:t>
                </a:r>
                <a:r>
                  <a:rPr lang="tr-TR" altLang="zh-TW" sz="2200" dirty="0" err="1" smtClean="0"/>
                  <a:t>subtraction</a:t>
                </a:r>
                <a:r>
                  <a:rPr lang="tr-TR" altLang="zh-TW" sz="2200" dirty="0" smtClean="0"/>
                  <a:t> </a:t>
                </a:r>
                <a:r>
                  <a:rPr lang="tr-TR" altLang="zh-TW" sz="2200" dirty="0" err="1" smtClean="0"/>
                  <a:t>operation</a:t>
                </a:r>
                <a:endParaRPr lang="tr-TR" altLang="zh-TW" sz="2200" dirty="0"/>
              </a:p>
              <a:p>
                <a:endParaRPr lang="tr-T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96"/>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pPr>
              <a:defRPr/>
            </a:pPr>
            <a:fld id="{9E3B4006-0D0F-4C4D-9D1D-3FDC578C6677}" type="datetime1">
              <a:rPr lang="zh-TW" altLang="en-US" smtClean="0"/>
              <a:pPr>
                <a:defRPr/>
              </a:pPr>
              <a:t>2021/11/16</a:t>
            </a:fld>
            <a:endParaRPr lang="en-US" altLang="zh-TW"/>
          </a:p>
        </p:txBody>
      </p:sp>
      <p:sp>
        <p:nvSpPr>
          <p:cNvPr id="5" name="Footer Placeholder 4"/>
          <p:cNvSpPr>
            <a:spLocks noGrp="1"/>
          </p:cNvSpPr>
          <p:nvPr>
            <p:ph type="ftr" sz="quarter" idx="11"/>
          </p:nvPr>
        </p:nvSpPr>
        <p:spPr/>
        <p:txBody>
          <a:bodyPr/>
          <a:lstStyle/>
          <a:p>
            <a:pPr>
              <a:defRPr/>
            </a:pPr>
            <a:r>
              <a:rPr lang="en-US" altLang="zh-TW" smtClean="0"/>
              <a:t>Elementary Linear Algebra</a:t>
            </a:r>
            <a:endParaRPr lang="en-US" altLang="zh-TW"/>
          </a:p>
        </p:txBody>
      </p:sp>
      <p:sp>
        <p:nvSpPr>
          <p:cNvPr id="6" name="Slide Number Placeholder 5"/>
          <p:cNvSpPr>
            <a:spLocks noGrp="1"/>
          </p:cNvSpPr>
          <p:nvPr>
            <p:ph type="sldNum" sz="quarter" idx="12"/>
          </p:nvPr>
        </p:nvSpPr>
        <p:spPr/>
        <p:txBody>
          <a:bodyPr/>
          <a:lstStyle/>
          <a:p>
            <a:pPr>
              <a:defRPr/>
            </a:pPr>
            <a:fld id="{DC3B12E2-76CA-480B-8DE6-377A8982996D}" type="slidenum">
              <a:rPr lang="en-US" altLang="zh-TW" smtClean="0"/>
              <a:pPr>
                <a:defRPr/>
              </a:pPr>
              <a:t>89</a:t>
            </a:fld>
            <a:endParaRPr lang="en-US" altLang="zh-TW"/>
          </a:p>
        </p:txBody>
      </p:sp>
    </p:spTree>
    <p:extLst>
      <p:ext uri="{BB962C8B-B14F-4D97-AF65-F5344CB8AC3E}">
        <p14:creationId xmlns:p14="http://schemas.microsoft.com/office/powerpoint/2010/main" val="3156137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49180515-0E50-4CD3-A97C-7FD1034522D3}"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9" name="頁尾版面配置區 4"/>
          <p:cNvSpPr>
            <a:spLocks noGrp="1"/>
          </p:cNvSpPr>
          <p:nvPr>
            <p:ph type="ftr" sz="quarter" idx="11"/>
          </p:nvPr>
        </p:nvSpPr>
        <p:spPr/>
        <p:txBody>
          <a:bodyPr/>
          <a:lstStyle/>
          <a:p>
            <a:pPr>
              <a:defRPr/>
            </a:pPr>
            <a:r>
              <a:rPr lang="en-US" altLang="zh-TW"/>
              <a:t>Elementary Linear Algebra</a:t>
            </a:r>
          </a:p>
        </p:txBody>
      </p:sp>
      <p:sp>
        <p:nvSpPr>
          <p:cNvPr id="2150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B48B95B7-A9B5-4393-B8A3-E75E9E8978BF}" type="slidenum">
              <a:rPr kumimoji="0" lang="en-US" altLang="zh-TW" sz="1200">
                <a:latin typeface="Garamond" panose="02020404030301010803" pitchFamily="18" charset="0"/>
              </a:rPr>
              <a:pPr>
                <a:spcBef>
                  <a:spcPct val="0"/>
                </a:spcBef>
                <a:buClrTx/>
                <a:buSzTx/>
                <a:buFontTx/>
                <a:buNone/>
              </a:pPr>
              <a:t>9</a:t>
            </a:fld>
            <a:endParaRPr kumimoji="0" lang="en-US" altLang="zh-TW" sz="1200">
              <a:latin typeface="Garamond" panose="02020404030301010803" pitchFamily="18" charset="0"/>
            </a:endParaRPr>
          </a:p>
        </p:txBody>
      </p:sp>
      <p:sp>
        <p:nvSpPr>
          <p:cNvPr id="21509" name="Rectangle 2"/>
          <p:cNvSpPr>
            <a:spLocks noGrp="1" noChangeArrowheads="1"/>
          </p:cNvSpPr>
          <p:nvPr>
            <p:ph type="title"/>
          </p:nvPr>
        </p:nvSpPr>
        <p:spPr/>
        <p:txBody>
          <a:bodyPr/>
          <a:lstStyle/>
          <a:p>
            <a:pPr eaLnBrk="1" hangingPunct="1"/>
            <a:r>
              <a:rPr lang="en-US" altLang="zh-TW" smtClean="0"/>
              <a:t>5-1 Example 2 (continue) </a:t>
            </a:r>
            <a:endParaRPr lang="en-US" altLang="zh-TW" smtClean="0">
              <a:solidFill>
                <a:srgbClr val="FF9900"/>
              </a:solidFill>
            </a:endParaRPr>
          </a:p>
        </p:txBody>
      </p:sp>
      <p:sp>
        <p:nvSpPr>
          <p:cNvPr id="21510" name="Rectangle 3"/>
          <p:cNvSpPr>
            <a:spLocks noGrp="1" noChangeArrowheads="1"/>
          </p:cNvSpPr>
          <p:nvPr>
            <p:ph type="body" idx="1"/>
          </p:nvPr>
        </p:nvSpPr>
        <p:spPr/>
        <p:txBody>
          <a:bodyPr/>
          <a:lstStyle/>
          <a:p>
            <a:pPr eaLnBrk="1" hangingPunct="1"/>
            <a:r>
              <a:rPr lang="en-US" altLang="zh-TW" sz="2200" smtClean="0"/>
              <a:t>To prove Axiom 4, let </a:t>
            </a:r>
            <a:br>
              <a:rPr lang="en-US" altLang="zh-TW" sz="2200" smtClean="0"/>
            </a:br>
            <a:r>
              <a:rPr lang="en-US" altLang="zh-TW" sz="2200" smtClean="0"/>
              <a:t/>
            </a:r>
            <a:br>
              <a:rPr lang="en-US" altLang="zh-TW" sz="2200" smtClean="0"/>
            </a:br>
            <a:r>
              <a:rPr lang="en-US" altLang="zh-TW" sz="2200" smtClean="0"/>
              <a:t>Then</a:t>
            </a:r>
            <a:br>
              <a:rPr lang="en-US" altLang="zh-TW" sz="2200" smtClean="0"/>
            </a:br>
            <a:r>
              <a:rPr lang="en-US" altLang="zh-TW" sz="2200" smtClean="0"/>
              <a:t/>
            </a:r>
            <a:br>
              <a:rPr lang="en-US" altLang="zh-TW" sz="2200" smtClean="0"/>
            </a:br>
            <a:r>
              <a:rPr lang="en-US" altLang="zh-TW" sz="2200" smtClean="0"/>
              <a:t/>
            </a:r>
            <a:br>
              <a:rPr lang="en-US" altLang="zh-TW" sz="2200" smtClean="0"/>
            </a:br>
            <a:r>
              <a:rPr lang="en-US" altLang="zh-TW" sz="2200" smtClean="0"/>
              <a:t>Similarly, </a:t>
            </a:r>
            <a:r>
              <a:rPr lang="en-US" altLang="zh-TW" sz="2200" b="1" smtClean="0"/>
              <a:t>u</a:t>
            </a:r>
            <a:r>
              <a:rPr lang="en-US" altLang="zh-TW" sz="2200" smtClean="0"/>
              <a:t> + </a:t>
            </a:r>
            <a:r>
              <a:rPr lang="en-US" altLang="zh-TW" sz="2200" b="1" smtClean="0"/>
              <a:t>0 </a:t>
            </a:r>
            <a:r>
              <a:rPr lang="en-US" altLang="zh-TW" sz="2200" smtClean="0"/>
              <a:t>= </a:t>
            </a:r>
            <a:r>
              <a:rPr lang="en-US" altLang="zh-TW" sz="2200" b="1" smtClean="0"/>
              <a:t>u</a:t>
            </a:r>
            <a:r>
              <a:rPr lang="en-US" altLang="zh-TW" sz="2200" smtClean="0"/>
              <a:t>.</a:t>
            </a:r>
          </a:p>
          <a:p>
            <a:pPr eaLnBrk="1" hangingPunct="1"/>
            <a:r>
              <a:rPr lang="en-US" altLang="zh-TW" sz="2200" smtClean="0"/>
              <a:t>To prove Axiom 5, let</a:t>
            </a:r>
            <a:br>
              <a:rPr lang="en-US" altLang="zh-TW" sz="2200" smtClean="0"/>
            </a:br>
            <a:r>
              <a:rPr lang="en-US" altLang="zh-TW" sz="2200" smtClean="0"/>
              <a:t/>
            </a:r>
            <a:br>
              <a:rPr lang="en-US" altLang="zh-TW" sz="2200" smtClean="0"/>
            </a:br>
            <a:r>
              <a:rPr lang="en-US" altLang="zh-TW" sz="2200" smtClean="0"/>
              <a:t>Then</a:t>
            </a:r>
            <a:br>
              <a:rPr lang="en-US" altLang="zh-TW" sz="2200" smtClean="0"/>
            </a:br>
            <a:r>
              <a:rPr lang="en-US" altLang="zh-TW" sz="2200" smtClean="0"/>
              <a:t/>
            </a:r>
            <a:br>
              <a:rPr lang="en-US" altLang="zh-TW" sz="2200" smtClean="0"/>
            </a:br>
            <a:r>
              <a:rPr lang="en-US" altLang="zh-TW" sz="2200" smtClean="0"/>
              <a:t/>
            </a:r>
            <a:br>
              <a:rPr lang="en-US" altLang="zh-TW" sz="2200" smtClean="0"/>
            </a:br>
            <a:r>
              <a:rPr lang="en-US" altLang="zh-TW" sz="2200" smtClean="0"/>
              <a:t>Similarly, (-</a:t>
            </a:r>
            <a:r>
              <a:rPr lang="en-US" altLang="zh-TW" sz="2200" b="1" smtClean="0"/>
              <a:t>u</a:t>
            </a:r>
            <a:r>
              <a:rPr lang="en-US" altLang="zh-TW" sz="2200" smtClean="0"/>
              <a:t>) +</a:t>
            </a:r>
            <a:r>
              <a:rPr lang="en-US" altLang="zh-TW" sz="2200" b="1" smtClean="0"/>
              <a:t> u</a:t>
            </a:r>
            <a:r>
              <a:rPr lang="en-US" altLang="zh-TW" sz="2200" smtClean="0"/>
              <a:t> = </a:t>
            </a:r>
            <a:r>
              <a:rPr lang="en-US" altLang="zh-TW" sz="2200" b="1" smtClean="0"/>
              <a:t>0</a:t>
            </a:r>
            <a:r>
              <a:rPr lang="en-US" altLang="zh-TW" sz="2200" smtClean="0"/>
              <a:t>.</a:t>
            </a:r>
          </a:p>
          <a:p>
            <a:pPr eaLnBrk="1" hangingPunct="1"/>
            <a:r>
              <a:rPr lang="en-US" altLang="zh-TW" sz="2200" smtClean="0"/>
              <a:t>For Axiom 10, 1</a:t>
            </a:r>
            <a:r>
              <a:rPr lang="en-US" altLang="zh-TW" sz="2200" b="1" smtClean="0"/>
              <a:t>u</a:t>
            </a:r>
            <a:r>
              <a:rPr lang="en-US" altLang="zh-TW" sz="2200" smtClean="0"/>
              <a:t> = </a:t>
            </a:r>
            <a:r>
              <a:rPr lang="en-US" altLang="zh-TW" sz="2200" b="1" smtClean="0"/>
              <a:t>u</a:t>
            </a:r>
            <a:r>
              <a:rPr lang="en-US" altLang="zh-TW" sz="2200" smtClean="0"/>
              <a:t>.</a:t>
            </a:r>
          </a:p>
        </p:txBody>
      </p:sp>
      <p:graphicFrame>
        <p:nvGraphicFramePr>
          <p:cNvPr id="21511" name="Object 5"/>
          <p:cNvGraphicFramePr>
            <a:graphicFrameLocks noChangeAspect="1"/>
          </p:cNvGraphicFramePr>
          <p:nvPr/>
        </p:nvGraphicFramePr>
        <p:xfrm>
          <a:off x="3441700" y="1384300"/>
          <a:ext cx="1403350" cy="919163"/>
        </p:xfrm>
        <a:graphic>
          <a:graphicData uri="http://schemas.openxmlformats.org/presentationml/2006/ole">
            <mc:AlternateContent xmlns:mc="http://schemas.openxmlformats.org/markup-compatibility/2006">
              <mc:Choice xmlns:v="urn:schemas-microsoft-com:vml" Requires="v">
                <p:oleObj spid="_x0000_s21935" name="Equation" r:id="rId4" imgW="698500" imgH="457200" progId="Equation.3">
                  <p:embed/>
                </p:oleObj>
              </mc:Choice>
              <mc:Fallback>
                <p:oleObj name="Equation" r:id="rId4" imgW="698500" imgH="457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1700" y="1384300"/>
                        <a:ext cx="1403350" cy="919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2" name="Object 6"/>
          <p:cNvGraphicFramePr>
            <a:graphicFrameLocks noChangeAspect="1"/>
          </p:cNvGraphicFramePr>
          <p:nvPr/>
        </p:nvGraphicFramePr>
        <p:xfrm>
          <a:off x="1804988" y="2374900"/>
          <a:ext cx="5434012" cy="969963"/>
        </p:xfrm>
        <a:graphic>
          <a:graphicData uri="http://schemas.openxmlformats.org/presentationml/2006/ole">
            <mc:AlternateContent xmlns:mc="http://schemas.openxmlformats.org/markup-compatibility/2006">
              <mc:Choice xmlns:v="urn:schemas-microsoft-com:vml" Requires="v">
                <p:oleObj spid="_x0000_s21936" name="Equation" r:id="rId6" imgW="2705100" imgH="482600" progId="Equation.3">
                  <p:embed/>
                </p:oleObj>
              </mc:Choice>
              <mc:Fallback>
                <p:oleObj name="Equation" r:id="rId6" imgW="2705100" imgH="4826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4988" y="2374900"/>
                        <a:ext cx="5434012"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3" name="Object 7"/>
          <p:cNvGraphicFramePr>
            <a:graphicFrameLocks noChangeAspect="1"/>
          </p:cNvGraphicFramePr>
          <p:nvPr/>
        </p:nvGraphicFramePr>
        <p:xfrm>
          <a:off x="3455988" y="3429000"/>
          <a:ext cx="2500312" cy="971550"/>
        </p:xfrm>
        <a:graphic>
          <a:graphicData uri="http://schemas.openxmlformats.org/presentationml/2006/ole">
            <mc:AlternateContent xmlns:mc="http://schemas.openxmlformats.org/markup-compatibility/2006">
              <mc:Choice xmlns:v="urn:schemas-microsoft-com:vml" Requires="v">
                <p:oleObj spid="_x0000_s21937" name="Equation" r:id="rId8" imgW="1244600" imgH="482600" progId="Equation.3">
                  <p:embed/>
                </p:oleObj>
              </mc:Choice>
              <mc:Fallback>
                <p:oleObj name="Equation" r:id="rId8" imgW="1244600" imgH="4826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5988" y="3429000"/>
                        <a:ext cx="2500312"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4" name="Object 8"/>
          <p:cNvGraphicFramePr>
            <a:graphicFrameLocks noChangeAspect="1"/>
          </p:cNvGraphicFramePr>
          <p:nvPr/>
        </p:nvGraphicFramePr>
        <p:xfrm>
          <a:off x="1420813" y="4495800"/>
          <a:ext cx="6249987" cy="969963"/>
        </p:xfrm>
        <a:graphic>
          <a:graphicData uri="http://schemas.openxmlformats.org/presentationml/2006/ole">
            <mc:AlternateContent xmlns:mc="http://schemas.openxmlformats.org/markup-compatibility/2006">
              <mc:Choice xmlns:v="urn:schemas-microsoft-com:vml" Requires="v">
                <p:oleObj spid="_x0000_s21938" name="Equation" r:id="rId10" imgW="3111500" imgH="482600" progId="Equation.3">
                  <p:embed/>
                </p:oleObj>
              </mc:Choice>
              <mc:Fallback>
                <p:oleObj name="Equation" r:id="rId10" imgW="3111500" imgH="4826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20813" y="4495800"/>
                        <a:ext cx="6249987"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250E7F1A-7DE2-482A-A079-E633FDB630B6}"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7" name="頁尾版面配置區 4"/>
          <p:cNvSpPr>
            <a:spLocks noGrp="1"/>
          </p:cNvSpPr>
          <p:nvPr>
            <p:ph type="ftr" sz="quarter" idx="11"/>
          </p:nvPr>
        </p:nvSpPr>
        <p:spPr/>
        <p:txBody>
          <a:bodyPr/>
          <a:lstStyle/>
          <a:p>
            <a:pPr>
              <a:defRPr/>
            </a:pPr>
            <a:r>
              <a:rPr lang="en-US" altLang="zh-TW"/>
              <a:t>Elementary Linear Algebra</a:t>
            </a:r>
          </a:p>
        </p:txBody>
      </p:sp>
      <p:sp>
        <p:nvSpPr>
          <p:cNvPr id="16691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FC21A41E-B89F-4575-8C71-E345B0C9CFE3}" type="slidenum">
              <a:rPr kumimoji="0" lang="en-US" altLang="zh-TW" sz="1200">
                <a:latin typeface="Garamond" panose="02020404030301010803" pitchFamily="18" charset="0"/>
              </a:rPr>
              <a:pPr>
                <a:spcBef>
                  <a:spcPct val="0"/>
                </a:spcBef>
                <a:buClrTx/>
                <a:buSzTx/>
                <a:buFontTx/>
                <a:buNone/>
              </a:pPr>
              <a:t>90</a:t>
            </a:fld>
            <a:endParaRPr kumimoji="0" lang="en-US" altLang="zh-TW" sz="1200">
              <a:latin typeface="Garamond" panose="02020404030301010803" pitchFamily="18" charset="0"/>
            </a:endParaRPr>
          </a:p>
        </p:txBody>
      </p:sp>
      <p:sp>
        <p:nvSpPr>
          <p:cNvPr id="166917" name="Rectangle 2"/>
          <p:cNvSpPr>
            <a:spLocks noGrp="1" noChangeArrowheads="1"/>
          </p:cNvSpPr>
          <p:nvPr>
            <p:ph type="title"/>
          </p:nvPr>
        </p:nvSpPr>
        <p:spPr/>
        <p:txBody>
          <a:bodyPr/>
          <a:lstStyle/>
          <a:p>
            <a:pPr eaLnBrk="1" hangingPunct="1"/>
            <a:r>
              <a:rPr lang="en-US" altLang="zh-TW" smtClean="0"/>
              <a:t>5-5 Example 4 </a:t>
            </a:r>
          </a:p>
        </p:txBody>
      </p:sp>
      <p:sp>
        <p:nvSpPr>
          <p:cNvPr id="166918" name="Rectangle 3"/>
          <p:cNvSpPr>
            <a:spLocks noGrp="1" noChangeArrowheads="1"/>
          </p:cNvSpPr>
          <p:nvPr>
            <p:ph type="body" idx="1"/>
          </p:nvPr>
        </p:nvSpPr>
        <p:spPr>
          <a:xfrm>
            <a:off x="228600" y="1295400"/>
            <a:ext cx="8229600" cy="4530725"/>
          </a:xfrm>
        </p:spPr>
        <p:txBody>
          <a:bodyPr/>
          <a:lstStyle/>
          <a:p>
            <a:pPr eaLnBrk="1" hangingPunct="1">
              <a:lnSpc>
                <a:spcPct val="80000"/>
              </a:lnSpc>
            </a:pPr>
            <a:r>
              <a:rPr lang="en-US" altLang="zh-TW" sz="2000" smtClean="0"/>
              <a:t>Find a basis for the nullspace of</a:t>
            </a:r>
          </a:p>
          <a:p>
            <a:pPr eaLnBrk="1" hangingPunct="1">
              <a:lnSpc>
                <a:spcPct val="80000"/>
              </a:lnSpc>
            </a:pPr>
            <a:endParaRPr lang="en-US" altLang="zh-TW" sz="2000" smtClean="0"/>
          </a:p>
          <a:p>
            <a:pPr eaLnBrk="1" hangingPunct="1">
              <a:lnSpc>
                <a:spcPct val="80000"/>
              </a:lnSpc>
            </a:pPr>
            <a:endParaRPr lang="en-US" altLang="zh-TW" sz="2000" smtClean="0"/>
          </a:p>
          <a:p>
            <a:pPr eaLnBrk="1" hangingPunct="1">
              <a:lnSpc>
                <a:spcPct val="80000"/>
              </a:lnSpc>
            </a:pPr>
            <a:r>
              <a:rPr lang="en-US" altLang="zh-TW" sz="2000" smtClean="0"/>
              <a:t>Solution</a:t>
            </a:r>
          </a:p>
          <a:p>
            <a:pPr lvl="1" eaLnBrk="1" hangingPunct="1">
              <a:lnSpc>
                <a:spcPct val="80000"/>
              </a:lnSpc>
            </a:pPr>
            <a:r>
              <a:rPr lang="en-US" altLang="zh-TW" sz="2000" u="sng" smtClean="0"/>
              <a:t>The nullspace of </a:t>
            </a:r>
            <a:r>
              <a:rPr lang="en-US" altLang="zh-TW" sz="2000" i="1" u="sng" smtClean="0"/>
              <a:t>A</a:t>
            </a:r>
            <a:r>
              <a:rPr lang="en-US" altLang="zh-TW" sz="2000" u="sng" smtClean="0"/>
              <a:t> is the solution space of the homogeneous system</a:t>
            </a:r>
          </a:p>
          <a:p>
            <a:pPr lvl="1" eaLnBrk="1" hangingPunct="1">
              <a:lnSpc>
                <a:spcPct val="80000"/>
              </a:lnSpc>
              <a:buFont typeface="Wingdings" panose="05000000000000000000" pitchFamily="2" charset="2"/>
              <a:buNone/>
            </a:pPr>
            <a:r>
              <a:rPr lang="en-US" altLang="zh-TW" sz="2000" smtClean="0"/>
              <a:t>			2</a:t>
            </a:r>
            <a:r>
              <a:rPr lang="en-US" altLang="zh-TW" sz="2000" i="1" smtClean="0"/>
              <a:t>x</a:t>
            </a:r>
            <a:r>
              <a:rPr lang="en-US" altLang="zh-TW" sz="2000" baseline="-25000" smtClean="0"/>
              <a:t>1</a:t>
            </a:r>
            <a:r>
              <a:rPr lang="en-US" altLang="zh-TW" sz="2000" i="1" smtClean="0"/>
              <a:t> + </a:t>
            </a:r>
            <a:r>
              <a:rPr lang="en-US" altLang="zh-TW" sz="2000" smtClean="0"/>
              <a:t>2</a:t>
            </a:r>
            <a:r>
              <a:rPr lang="en-US" altLang="zh-TW" sz="2000" i="1" smtClean="0"/>
              <a:t>x</a:t>
            </a:r>
            <a:r>
              <a:rPr lang="en-US" altLang="zh-TW" sz="2000" baseline="-25000" smtClean="0"/>
              <a:t>2</a:t>
            </a:r>
            <a:r>
              <a:rPr lang="en-US" altLang="zh-TW" sz="2000" i="1" smtClean="0"/>
              <a:t> –    x</a:t>
            </a:r>
            <a:r>
              <a:rPr lang="en-US" altLang="zh-TW" sz="2000" baseline="-25000" smtClean="0"/>
              <a:t>3</a:t>
            </a:r>
            <a:r>
              <a:rPr lang="en-US" altLang="zh-TW" sz="2000" i="1" baseline="-25000" smtClean="0"/>
              <a:t>                       </a:t>
            </a:r>
            <a:r>
              <a:rPr lang="en-US" altLang="zh-TW" sz="2000" i="1" smtClean="0"/>
              <a:t>+ x</a:t>
            </a:r>
            <a:r>
              <a:rPr lang="en-US" altLang="zh-TW" sz="2000" baseline="-25000" smtClean="0"/>
              <a:t>5</a:t>
            </a:r>
            <a:r>
              <a:rPr lang="en-US" altLang="zh-TW" sz="2000" smtClean="0"/>
              <a:t> = 0</a:t>
            </a:r>
          </a:p>
          <a:p>
            <a:pPr lvl="1" eaLnBrk="1" hangingPunct="1">
              <a:lnSpc>
                <a:spcPct val="80000"/>
              </a:lnSpc>
              <a:buFont typeface="Wingdings" panose="05000000000000000000" pitchFamily="2" charset="2"/>
              <a:buNone/>
            </a:pPr>
            <a:r>
              <a:rPr lang="en-US" altLang="zh-TW" sz="2000" i="1" smtClean="0"/>
              <a:t>			 -x</a:t>
            </a:r>
            <a:r>
              <a:rPr lang="en-US" altLang="zh-TW" sz="2000" baseline="-25000" smtClean="0"/>
              <a:t>1</a:t>
            </a:r>
            <a:r>
              <a:rPr lang="en-US" altLang="zh-TW" sz="2000" i="1" smtClean="0"/>
              <a:t>  – x</a:t>
            </a:r>
            <a:r>
              <a:rPr lang="en-US" altLang="zh-TW" sz="2000" baseline="-25000" smtClean="0"/>
              <a:t>2</a:t>
            </a:r>
            <a:r>
              <a:rPr lang="en-US" altLang="zh-TW" sz="2000" i="1" smtClean="0"/>
              <a:t>     – </a:t>
            </a:r>
            <a:r>
              <a:rPr lang="en-US" altLang="zh-TW" sz="2000" smtClean="0"/>
              <a:t>2 </a:t>
            </a:r>
            <a:r>
              <a:rPr lang="en-US" altLang="zh-TW" sz="2000" i="1" smtClean="0"/>
              <a:t>x</a:t>
            </a:r>
            <a:r>
              <a:rPr lang="en-US" altLang="zh-TW" sz="2000" baseline="-25000" smtClean="0"/>
              <a:t>3</a:t>
            </a:r>
            <a:r>
              <a:rPr lang="en-US" altLang="zh-TW" sz="2000" i="1" smtClean="0"/>
              <a:t>  – </a:t>
            </a:r>
            <a:r>
              <a:rPr lang="en-US" altLang="zh-TW" sz="2000" smtClean="0"/>
              <a:t>3</a:t>
            </a:r>
            <a:r>
              <a:rPr lang="en-US" altLang="zh-TW" sz="2000" i="1" smtClean="0"/>
              <a:t>x</a:t>
            </a:r>
            <a:r>
              <a:rPr lang="en-US" altLang="zh-TW" sz="2000" baseline="-25000" smtClean="0"/>
              <a:t>4</a:t>
            </a:r>
            <a:r>
              <a:rPr lang="en-US" altLang="zh-TW" sz="2000" i="1" smtClean="0"/>
              <a:t> + x</a:t>
            </a:r>
            <a:r>
              <a:rPr lang="en-US" altLang="zh-TW" sz="2000" baseline="-25000" smtClean="0"/>
              <a:t>5</a:t>
            </a:r>
            <a:r>
              <a:rPr lang="en-US" altLang="zh-TW" sz="2000" smtClean="0"/>
              <a:t>  = 0</a:t>
            </a:r>
          </a:p>
          <a:p>
            <a:pPr lvl="1" eaLnBrk="1" hangingPunct="1">
              <a:lnSpc>
                <a:spcPct val="80000"/>
              </a:lnSpc>
              <a:buFont typeface="Wingdings" panose="05000000000000000000" pitchFamily="2" charset="2"/>
              <a:buNone/>
            </a:pPr>
            <a:r>
              <a:rPr lang="en-US" altLang="zh-TW" sz="2000" i="1" smtClean="0"/>
              <a:t>			  x</a:t>
            </a:r>
            <a:r>
              <a:rPr lang="en-US" altLang="zh-TW" sz="2000" baseline="-25000" smtClean="0"/>
              <a:t>1</a:t>
            </a:r>
            <a:r>
              <a:rPr lang="en-US" altLang="zh-TW" sz="2000" i="1" smtClean="0"/>
              <a:t>  + x</a:t>
            </a:r>
            <a:r>
              <a:rPr lang="en-US" altLang="zh-TW" sz="2000" baseline="-25000" smtClean="0"/>
              <a:t>2</a:t>
            </a:r>
            <a:r>
              <a:rPr lang="en-US" altLang="zh-TW" sz="2000" i="1" smtClean="0"/>
              <a:t>     – </a:t>
            </a:r>
            <a:r>
              <a:rPr lang="en-US" altLang="zh-TW" sz="2000" smtClean="0"/>
              <a:t>2 </a:t>
            </a:r>
            <a:r>
              <a:rPr lang="en-US" altLang="zh-TW" sz="2000" i="1" smtClean="0"/>
              <a:t>x</a:t>
            </a:r>
            <a:r>
              <a:rPr lang="en-US" altLang="zh-TW" sz="2000" baseline="-25000" smtClean="0"/>
              <a:t>3</a:t>
            </a:r>
            <a:r>
              <a:rPr lang="en-US" altLang="zh-TW" sz="2000" i="1" baseline="-25000" smtClean="0"/>
              <a:t>                 </a:t>
            </a:r>
            <a:r>
              <a:rPr lang="en-US" altLang="zh-TW" sz="2000" i="1" smtClean="0"/>
              <a:t>– x</a:t>
            </a:r>
            <a:r>
              <a:rPr lang="en-US" altLang="zh-TW" sz="2000" baseline="-25000" smtClean="0"/>
              <a:t>5  </a:t>
            </a:r>
            <a:r>
              <a:rPr lang="en-US" altLang="zh-TW" sz="2000" smtClean="0"/>
              <a:t> = 0</a:t>
            </a:r>
          </a:p>
          <a:p>
            <a:pPr lvl="1" eaLnBrk="1" hangingPunct="1">
              <a:lnSpc>
                <a:spcPct val="80000"/>
              </a:lnSpc>
              <a:buFont typeface="Wingdings" panose="05000000000000000000" pitchFamily="2" charset="2"/>
              <a:buNone/>
            </a:pPr>
            <a:r>
              <a:rPr lang="en-US" altLang="zh-TW" sz="2000" i="1" smtClean="0"/>
              <a:t>			                         x</a:t>
            </a:r>
            <a:r>
              <a:rPr lang="en-US" altLang="zh-TW" sz="2000" baseline="-25000" smtClean="0"/>
              <a:t>3</a:t>
            </a:r>
            <a:r>
              <a:rPr lang="en-US" altLang="zh-TW" sz="2000" i="1" smtClean="0"/>
              <a:t>  +  x</a:t>
            </a:r>
            <a:r>
              <a:rPr lang="en-US" altLang="zh-TW" sz="2000" baseline="-25000" smtClean="0"/>
              <a:t>4</a:t>
            </a:r>
            <a:r>
              <a:rPr lang="en-US" altLang="zh-TW" sz="2000" i="1" smtClean="0"/>
              <a:t> + x</a:t>
            </a:r>
            <a:r>
              <a:rPr lang="en-US" altLang="zh-TW" sz="2000" baseline="-25000" smtClean="0"/>
              <a:t>5</a:t>
            </a:r>
            <a:r>
              <a:rPr lang="en-US" altLang="zh-TW" sz="2000" smtClean="0"/>
              <a:t>  = 0</a:t>
            </a:r>
          </a:p>
          <a:p>
            <a:pPr lvl="1" eaLnBrk="1" hangingPunct="1">
              <a:lnSpc>
                <a:spcPct val="80000"/>
              </a:lnSpc>
            </a:pPr>
            <a:r>
              <a:rPr lang="en-US" altLang="zh-TW" sz="2000" smtClean="0"/>
              <a:t>In Example 10 of Section 5.4 we showed that the vectors</a:t>
            </a:r>
            <a:br>
              <a:rPr lang="en-US" altLang="zh-TW" sz="2000" smtClean="0"/>
            </a:br>
            <a:r>
              <a:rPr lang="en-US" altLang="zh-TW" sz="2000" smtClean="0"/>
              <a:t/>
            </a:r>
            <a:br>
              <a:rPr lang="en-US" altLang="zh-TW" sz="2000" smtClean="0"/>
            </a:br>
            <a:r>
              <a:rPr lang="en-US" altLang="zh-TW" sz="2000" smtClean="0"/>
              <a:t/>
            </a:r>
            <a:br>
              <a:rPr lang="en-US" altLang="zh-TW" sz="2000" smtClean="0"/>
            </a:br>
            <a:r>
              <a:rPr lang="en-US" altLang="zh-TW" sz="2000" smtClean="0"/>
              <a:t/>
            </a:r>
            <a:br>
              <a:rPr lang="en-US" altLang="zh-TW" sz="2000" smtClean="0"/>
            </a:br>
            <a:r>
              <a:rPr lang="en-US" altLang="zh-TW" sz="2000" smtClean="0"/>
              <a:t/>
            </a:r>
            <a:br>
              <a:rPr lang="en-US" altLang="zh-TW" sz="2000" smtClean="0"/>
            </a:br>
            <a:r>
              <a:rPr lang="en-US" altLang="zh-TW" sz="2000" smtClean="0"/>
              <a:t/>
            </a:r>
            <a:br>
              <a:rPr lang="en-US" altLang="zh-TW" sz="2000" smtClean="0"/>
            </a:br>
            <a:r>
              <a:rPr lang="en-US" altLang="zh-TW" sz="2000" smtClean="0"/>
              <a:t/>
            </a:r>
            <a:br>
              <a:rPr lang="en-US" altLang="zh-TW" sz="2000" smtClean="0"/>
            </a:br>
            <a:r>
              <a:rPr lang="en-US" altLang="zh-TW" sz="2000" smtClean="0"/>
              <a:t>form a basis for the nullspace.</a:t>
            </a:r>
          </a:p>
        </p:txBody>
      </p:sp>
      <p:graphicFrame>
        <p:nvGraphicFramePr>
          <p:cNvPr id="166919" name="Object 4"/>
          <p:cNvGraphicFramePr>
            <a:graphicFrameLocks noChangeAspect="1"/>
          </p:cNvGraphicFramePr>
          <p:nvPr/>
        </p:nvGraphicFramePr>
        <p:xfrm>
          <a:off x="4114800" y="1050925"/>
          <a:ext cx="2971800" cy="1539875"/>
        </p:xfrm>
        <a:graphic>
          <a:graphicData uri="http://schemas.openxmlformats.org/presentationml/2006/ole">
            <mc:AlternateContent xmlns:mc="http://schemas.openxmlformats.org/markup-compatibility/2006">
              <mc:Choice xmlns:v="urn:schemas-microsoft-com:vml" Requires="v">
                <p:oleObj spid="_x0000_s167131" name="Equation" r:id="rId4" imgW="1765300" imgH="914400" progId="Equation.DSMT4">
                  <p:embed/>
                </p:oleObj>
              </mc:Choice>
              <mc:Fallback>
                <p:oleObj name="Equation" r:id="rId4" imgW="1765300" imgH="9144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1050925"/>
                        <a:ext cx="2971800" cy="153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20" name="Object 5"/>
          <p:cNvGraphicFramePr>
            <a:graphicFrameLocks noChangeAspect="1"/>
          </p:cNvGraphicFramePr>
          <p:nvPr/>
        </p:nvGraphicFramePr>
        <p:xfrm>
          <a:off x="4191000" y="4419600"/>
          <a:ext cx="2913063" cy="1676400"/>
        </p:xfrm>
        <a:graphic>
          <a:graphicData uri="http://schemas.openxmlformats.org/presentationml/2006/ole">
            <mc:AlternateContent xmlns:mc="http://schemas.openxmlformats.org/markup-compatibility/2006">
              <mc:Choice xmlns:v="urn:schemas-microsoft-com:vml" Requires="v">
                <p:oleObj spid="_x0000_s167132" name="Equation" r:id="rId6" imgW="1600200" imgH="1143000" progId="Equation.DSMT4">
                  <p:embed/>
                </p:oleObj>
              </mc:Choice>
              <mc:Fallback>
                <p:oleObj name="Equation" r:id="rId6" imgW="1600200" imgH="11430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1000" y="4419600"/>
                        <a:ext cx="2913063"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AF292A61-6E02-40DF-B081-BA4F63F4EB65}"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16896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8C42B3E2-FF8F-4DEC-84A2-ADE727435703}" type="slidenum">
              <a:rPr kumimoji="0" lang="en-US" altLang="zh-TW" sz="1200">
                <a:latin typeface="Garamond" panose="02020404030301010803" pitchFamily="18" charset="0"/>
              </a:rPr>
              <a:pPr>
                <a:spcBef>
                  <a:spcPct val="0"/>
                </a:spcBef>
                <a:buClrTx/>
                <a:buSzTx/>
                <a:buFontTx/>
                <a:buNone/>
              </a:pPr>
              <a:t>91</a:t>
            </a:fld>
            <a:endParaRPr kumimoji="0" lang="en-US" altLang="zh-TW" sz="1200">
              <a:latin typeface="Garamond" panose="02020404030301010803" pitchFamily="18" charset="0"/>
            </a:endParaRPr>
          </a:p>
        </p:txBody>
      </p:sp>
      <p:sp>
        <p:nvSpPr>
          <p:cNvPr id="168965" name="Rectangle 2"/>
          <p:cNvSpPr>
            <a:spLocks noGrp="1" noChangeArrowheads="1"/>
          </p:cNvSpPr>
          <p:nvPr>
            <p:ph type="title"/>
          </p:nvPr>
        </p:nvSpPr>
        <p:spPr/>
        <p:txBody>
          <a:bodyPr/>
          <a:lstStyle/>
          <a:p>
            <a:pPr eaLnBrk="1" hangingPunct="1"/>
            <a:r>
              <a:rPr lang="en-US" altLang="zh-TW" smtClean="0"/>
              <a:t>Theorem 5.5.5</a:t>
            </a:r>
          </a:p>
        </p:txBody>
      </p:sp>
      <mc:AlternateContent xmlns:mc="http://schemas.openxmlformats.org/markup-compatibility/2006" xmlns:a14="http://schemas.microsoft.com/office/drawing/2010/main">
        <mc:Choice Requires="a14">
          <p:sp>
            <p:nvSpPr>
              <p:cNvPr id="168966" name="Rectangle 3"/>
              <p:cNvSpPr>
                <a:spLocks noGrp="1" noChangeArrowheads="1"/>
              </p:cNvSpPr>
              <p:nvPr>
                <p:ph type="body" idx="1"/>
              </p:nvPr>
            </p:nvSpPr>
            <p:spPr>
              <a:xfrm>
                <a:off x="304800" y="1600200"/>
                <a:ext cx="8534400" cy="4530725"/>
              </a:xfrm>
            </p:spPr>
            <p:txBody>
              <a:bodyPr/>
              <a:lstStyle/>
              <a:p>
                <a:pPr eaLnBrk="1" hangingPunct="1">
                  <a:lnSpc>
                    <a:spcPct val="80000"/>
                  </a:lnSpc>
                </a:pPr>
                <a:r>
                  <a:rPr lang="en-US" altLang="zh-TW" dirty="0" smtClean="0"/>
                  <a:t>If </a:t>
                </a:r>
                <a:r>
                  <a:rPr lang="en-US" altLang="zh-TW" i="1" dirty="0" smtClean="0"/>
                  <a:t>A</a:t>
                </a:r>
                <a:r>
                  <a:rPr lang="en-US" altLang="zh-TW" dirty="0" smtClean="0"/>
                  <a:t> and </a:t>
                </a:r>
                <a:r>
                  <a:rPr lang="en-US" altLang="zh-TW" i="1" dirty="0" smtClean="0"/>
                  <a:t>B</a:t>
                </a:r>
                <a:r>
                  <a:rPr lang="en-US" altLang="zh-TW" dirty="0" smtClean="0"/>
                  <a:t> are row equivalent matrices</a:t>
                </a:r>
                <a:r>
                  <a:rPr lang="tr-TR" altLang="zh-TW" dirty="0" smtClean="0"/>
                  <a:t> (</a:t>
                </a:r>
                <a:r>
                  <a:rPr lang="tr-TR" altLang="zh-TW" dirty="0" err="1" smtClean="0"/>
                  <a:t>related</a:t>
                </a:r>
                <a:r>
                  <a:rPr lang="tr-TR" altLang="zh-TW" dirty="0" smtClean="0"/>
                  <a:t> </a:t>
                </a:r>
                <a:r>
                  <a:rPr lang="tr-TR" altLang="zh-TW" dirty="0" err="1" smtClean="0"/>
                  <a:t>by</a:t>
                </a:r>
                <a:r>
                  <a:rPr lang="tr-TR" altLang="zh-TW" dirty="0" smtClean="0"/>
                  <a:t> a </a:t>
                </a:r>
                <a:r>
                  <a:rPr lang="tr-TR" altLang="zh-TW" dirty="0" err="1" smtClean="0"/>
                  <a:t>series</a:t>
                </a:r>
                <a:r>
                  <a:rPr lang="tr-TR" altLang="zh-TW" dirty="0" smtClean="0"/>
                  <a:t> of </a:t>
                </a:r>
                <a:r>
                  <a:rPr lang="tr-TR" altLang="zh-TW" dirty="0" err="1" smtClean="0"/>
                  <a:t>elementary</a:t>
                </a:r>
                <a:r>
                  <a:rPr lang="tr-TR" altLang="zh-TW" dirty="0" smtClean="0"/>
                  <a:t> </a:t>
                </a:r>
                <a:r>
                  <a:rPr lang="tr-TR" altLang="zh-TW" dirty="0" err="1" smtClean="0"/>
                  <a:t>row</a:t>
                </a:r>
                <a:r>
                  <a:rPr lang="tr-TR" altLang="zh-TW" dirty="0" smtClean="0"/>
                  <a:t> </a:t>
                </a:r>
                <a:r>
                  <a:rPr lang="tr-TR" altLang="zh-TW" dirty="0" err="1" smtClean="0"/>
                  <a:t>ops</a:t>
                </a:r>
                <a:r>
                  <a:rPr lang="tr-TR" altLang="zh-TW" dirty="0" smtClean="0"/>
                  <a:t>)</a:t>
                </a:r>
                <a:r>
                  <a:rPr lang="en-US" altLang="zh-TW" dirty="0" smtClean="0"/>
                  <a:t>, then:</a:t>
                </a:r>
              </a:p>
              <a:p>
                <a:pPr lvl="1" eaLnBrk="1" hangingPunct="1">
                  <a:lnSpc>
                    <a:spcPct val="80000"/>
                  </a:lnSpc>
                </a:pPr>
                <a:r>
                  <a:rPr lang="en-US" altLang="zh-TW" sz="2400" dirty="0" smtClean="0"/>
                  <a:t>A given set of column vectors of </a:t>
                </a:r>
                <a:r>
                  <a:rPr lang="en-US" altLang="zh-TW" sz="2400" i="1" dirty="0" smtClean="0"/>
                  <a:t>A</a:t>
                </a:r>
                <a:r>
                  <a:rPr lang="en-US" altLang="zh-TW" sz="2400" dirty="0" smtClean="0"/>
                  <a:t> is </a:t>
                </a:r>
                <a:r>
                  <a:rPr lang="en-US" altLang="zh-TW" sz="2400" dirty="0" smtClean="0">
                    <a:solidFill>
                      <a:srgbClr val="FF0000"/>
                    </a:solidFill>
                  </a:rPr>
                  <a:t>linearly independent         </a:t>
                </a:r>
                <a:r>
                  <a:rPr lang="en-US" altLang="zh-TW" sz="2400" dirty="0" smtClean="0">
                    <a:sym typeface="Wingdings" panose="05000000000000000000" pitchFamily="2" charset="2"/>
                  </a:rPr>
                  <a:t></a:t>
                </a:r>
                <a:r>
                  <a:rPr lang="en-US" altLang="zh-TW" sz="2400" dirty="0" smtClean="0"/>
                  <a:t>  the corresponding column vectors of </a:t>
                </a:r>
                <a:r>
                  <a:rPr lang="en-US" altLang="zh-TW" sz="2400" i="1" dirty="0" smtClean="0"/>
                  <a:t>B</a:t>
                </a:r>
                <a:r>
                  <a:rPr lang="en-US" altLang="zh-TW" sz="2400" dirty="0" smtClean="0"/>
                  <a:t> are linearly    independent.</a:t>
                </a:r>
              </a:p>
              <a:p>
                <a:pPr lvl="1" eaLnBrk="1" hangingPunct="1">
                  <a:lnSpc>
                    <a:spcPct val="80000"/>
                  </a:lnSpc>
                </a:pPr>
                <a:r>
                  <a:rPr lang="en-US" altLang="zh-TW" sz="2400" dirty="0" smtClean="0"/>
                  <a:t>A given set of column vectors of </a:t>
                </a:r>
                <a:r>
                  <a:rPr lang="en-US" altLang="zh-TW" sz="2400" i="1" dirty="0" smtClean="0"/>
                  <a:t>A</a:t>
                </a:r>
                <a:r>
                  <a:rPr lang="en-US" altLang="zh-TW" sz="2400" dirty="0" smtClean="0"/>
                  <a:t> forms a </a:t>
                </a:r>
                <a:r>
                  <a:rPr lang="en-US" altLang="zh-TW" sz="2400" dirty="0" smtClean="0">
                    <a:solidFill>
                      <a:srgbClr val="FF0000"/>
                    </a:solidFill>
                  </a:rPr>
                  <a:t>basis</a:t>
                </a:r>
                <a:r>
                  <a:rPr lang="en-US" altLang="zh-TW" sz="2400" dirty="0" smtClean="0"/>
                  <a:t> for the column space of </a:t>
                </a:r>
                <a:r>
                  <a:rPr lang="en-US" altLang="zh-TW" sz="2400" i="1" dirty="0" smtClean="0"/>
                  <a:t>A</a:t>
                </a:r>
                <a:r>
                  <a:rPr lang="en-US" altLang="zh-TW" sz="2400" dirty="0" smtClean="0"/>
                  <a:t> </a:t>
                </a:r>
                <a:r>
                  <a:rPr lang="en-US" altLang="zh-TW" dirty="0" smtClean="0">
                    <a:sym typeface="Wingdings" panose="05000000000000000000" pitchFamily="2" charset="2"/>
                  </a:rPr>
                  <a:t>    	</a:t>
                </a:r>
              </a:p>
              <a:p>
                <a:pPr lvl="1" eaLnBrk="1" hangingPunct="1">
                  <a:lnSpc>
                    <a:spcPct val="80000"/>
                  </a:lnSpc>
                  <a:buFont typeface="Wingdings" panose="05000000000000000000" pitchFamily="2" charset="2"/>
                  <a:buNone/>
                </a:pPr>
                <a:r>
                  <a:rPr lang="en-US" altLang="zh-TW" dirty="0" smtClean="0">
                    <a:sym typeface="Wingdings" panose="05000000000000000000" pitchFamily="2" charset="2"/>
                  </a:rPr>
                  <a:t>    </a:t>
                </a:r>
                <a:r>
                  <a:rPr lang="en-US" altLang="zh-TW" sz="2400" dirty="0" smtClean="0">
                    <a:sym typeface="Wingdings" panose="05000000000000000000" pitchFamily="2" charset="2"/>
                  </a:rPr>
                  <a:t></a:t>
                </a:r>
                <a:r>
                  <a:rPr lang="en-US" altLang="zh-TW" sz="2400" dirty="0" smtClean="0"/>
                  <a:t> the corresponding column vectors of B form a basis for the column space of B.</a:t>
                </a:r>
                <a:endParaRPr lang="tr-TR" altLang="zh-TW" sz="2400" dirty="0" smtClean="0"/>
              </a:p>
              <a:p>
                <a:pPr lvl="1" eaLnBrk="1" hangingPunct="1">
                  <a:lnSpc>
                    <a:spcPct val="80000"/>
                  </a:lnSpc>
                </a:pPr>
                <a:r>
                  <a:rPr lang="tr-TR" altLang="zh-TW" sz="2400" dirty="0" err="1" smtClean="0"/>
                  <a:t>Proof</a:t>
                </a:r>
                <a:r>
                  <a:rPr lang="tr-TR" altLang="zh-TW" sz="2400" dirty="0" smtClean="0"/>
                  <a:t>: </a:t>
                </a:r>
                <a:r>
                  <a:rPr lang="tr-TR" altLang="zh-TW" sz="2400" dirty="0" err="1" smtClean="0"/>
                  <a:t>Suppose</a:t>
                </a:r>
                <a:r>
                  <a:rPr lang="tr-TR" altLang="zh-TW" sz="2400" dirty="0" smtClean="0"/>
                  <a:t> </a:t>
                </a:r>
                <a14:m>
                  <m:oMath xmlns:m="http://schemas.openxmlformats.org/officeDocument/2006/math">
                    <m:r>
                      <a:rPr lang="tr-TR" altLang="zh-TW" sz="2400" b="0" i="1" smtClean="0">
                        <a:latin typeface="Cambria Math" panose="02040503050406030204" pitchFamily="18" charset="0"/>
                      </a:rPr>
                      <m:t>𝐴</m:t>
                    </m:r>
                    <m:r>
                      <a:rPr lang="tr-TR" altLang="zh-TW" sz="2400" b="0" i="1" smtClean="0">
                        <a:latin typeface="Cambria Math" panose="02040503050406030204" pitchFamily="18" charset="0"/>
                      </a:rPr>
                      <m:t>=</m:t>
                    </m:r>
                    <m:d>
                      <m:dPr>
                        <m:begChr m:val="["/>
                        <m:endChr m:val="]"/>
                        <m:ctrlPr>
                          <a:rPr lang="tr-TR" altLang="zh-TW" sz="2400" b="0" i="1" smtClean="0">
                            <a:latin typeface="Cambria Math" panose="02040503050406030204" pitchFamily="18" charset="0"/>
                          </a:rPr>
                        </m:ctrlPr>
                      </m:dPr>
                      <m:e>
                        <m:sSub>
                          <m:sSubPr>
                            <m:ctrlPr>
                              <a:rPr lang="tr-TR" altLang="zh-TW" sz="2400" b="0" i="1" smtClean="0">
                                <a:latin typeface="Cambria Math" panose="02040503050406030204" pitchFamily="18" charset="0"/>
                              </a:rPr>
                            </m:ctrlPr>
                          </m:sSubPr>
                          <m:e>
                            <m:r>
                              <a:rPr lang="tr-TR" altLang="zh-TW" sz="2400" b="1" i="0" smtClean="0">
                                <a:latin typeface="Cambria Math" panose="02040503050406030204" pitchFamily="18" charset="0"/>
                              </a:rPr>
                              <m:t>𝐰</m:t>
                            </m:r>
                          </m:e>
                          <m:sub>
                            <m:r>
                              <a:rPr lang="tr-TR" altLang="zh-TW" sz="2400" b="0" i="1" smtClean="0">
                                <a:latin typeface="Cambria Math" panose="02040503050406030204" pitchFamily="18" charset="0"/>
                              </a:rPr>
                              <m:t>1</m:t>
                            </m:r>
                          </m:sub>
                        </m:sSub>
                        <m:r>
                          <a:rPr lang="tr-TR" altLang="zh-TW" sz="2400" b="0" i="1" smtClean="0">
                            <a:latin typeface="Cambria Math" panose="02040503050406030204" pitchFamily="18" charset="0"/>
                          </a:rPr>
                          <m:t>|…|</m:t>
                        </m:r>
                        <m:sSub>
                          <m:sSubPr>
                            <m:ctrlPr>
                              <a:rPr lang="tr-TR" altLang="zh-TW" sz="2400" i="1">
                                <a:latin typeface="Cambria Math" panose="02040503050406030204" pitchFamily="18" charset="0"/>
                              </a:rPr>
                            </m:ctrlPr>
                          </m:sSubPr>
                          <m:e>
                            <m:r>
                              <a:rPr lang="tr-TR" altLang="zh-TW" sz="2400" b="1" i="0">
                                <a:latin typeface="Cambria Math" panose="02040503050406030204" pitchFamily="18" charset="0"/>
                              </a:rPr>
                              <m:t>𝐰</m:t>
                            </m:r>
                          </m:e>
                          <m:sub>
                            <m:r>
                              <a:rPr lang="tr-TR" altLang="zh-TW" sz="2400" b="0" i="1" smtClean="0">
                                <a:latin typeface="Cambria Math" panose="02040503050406030204" pitchFamily="18" charset="0"/>
                              </a:rPr>
                              <m:t>𝑛</m:t>
                            </m:r>
                          </m:sub>
                        </m:sSub>
                      </m:e>
                    </m:d>
                  </m:oMath>
                </a14:m>
                <a:r>
                  <a:rPr lang="tr-TR" altLang="zh-TW" sz="2400" dirty="0" smtClean="0"/>
                  <a:t>, </a:t>
                </a:r>
                <a14:m>
                  <m:oMath xmlns:m="http://schemas.openxmlformats.org/officeDocument/2006/math">
                    <m:r>
                      <a:rPr lang="tr-TR" altLang="zh-TW" sz="2400" b="0" i="1" smtClean="0">
                        <a:latin typeface="Cambria Math" panose="02040503050406030204" pitchFamily="18" charset="0"/>
                      </a:rPr>
                      <m:t>𝐵</m:t>
                    </m:r>
                    <m:r>
                      <a:rPr lang="tr-TR" altLang="zh-TW" sz="2400" i="1">
                        <a:latin typeface="Cambria Math" panose="02040503050406030204" pitchFamily="18" charset="0"/>
                      </a:rPr>
                      <m:t>=</m:t>
                    </m:r>
                    <m:d>
                      <m:dPr>
                        <m:begChr m:val="["/>
                        <m:endChr m:val="]"/>
                        <m:ctrlPr>
                          <a:rPr lang="tr-TR" altLang="zh-TW" sz="2400" i="1">
                            <a:latin typeface="Cambria Math" panose="02040503050406030204" pitchFamily="18" charset="0"/>
                          </a:rPr>
                        </m:ctrlPr>
                      </m:dPr>
                      <m:e>
                        <m:sSub>
                          <m:sSubPr>
                            <m:ctrlPr>
                              <a:rPr lang="tr-TR" altLang="zh-TW" sz="2400" i="1">
                                <a:latin typeface="Cambria Math" panose="02040503050406030204" pitchFamily="18" charset="0"/>
                              </a:rPr>
                            </m:ctrlPr>
                          </m:sSubPr>
                          <m:e>
                            <m:r>
                              <a:rPr lang="tr-TR" altLang="zh-TW" sz="2400" b="1">
                                <a:latin typeface="Cambria Math" panose="02040503050406030204" pitchFamily="18" charset="0"/>
                              </a:rPr>
                              <m:t>𝐰</m:t>
                            </m:r>
                            <m:r>
                              <a:rPr lang="tr-TR" altLang="zh-TW" sz="2400" b="1" i="1" smtClean="0">
                                <a:latin typeface="Cambria Math" panose="02040503050406030204" pitchFamily="18" charset="0"/>
                              </a:rPr>
                              <m:t>′</m:t>
                            </m:r>
                          </m:e>
                          <m:sub>
                            <m:r>
                              <a:rPr lang="tr-TR" altLang="zh-TW" sz="2400" i="1">
                                <a:latin typeface="Cambria Math" panose="02040503050406030204" pitchFamily="18" charset="0"/>
                              </a:rPr>
                              <m:t>1</m:t>
                            </m:r>
                          </m:sub>
                        </m:sSub>
                        <m:r>
                          <a:rPr lang="tr-TR" altLang="zh-TW" sz="2400" i="1">
                            <a:latin typeface="Cambria Math" panose="02040503050406030204" pitchFamily="18" charset="0"/>
                          </a:rPr>
                          <m:t>|…|</m:t>
                        </m:r>
                        <m:sSub>
                          <m:sSubPr>
                            <m:ctrlPr>
                              <a:rPr lang="tr-TR" altLang="zh-TW" sz="2400" i="1">
                                <a:latin typeface="Cambria Math" panose="02040503050406030204" pitchFamily="18" charset="0"/>
                              </a:rPr>
                            </m:ctrlPr>
                          </m:sSubPr>
                          <m:e>
                            <m:r>
                              <a:rPr lang="tr-TR" altLang="zh-TW" sz="2400" b="1">
                                <a:latin typeface="Cambria Math" panose="02040503050406030204" pitchFamily="18" charset="0"/>
                              </a:rPr>
                              <m:t>𝐰</m:t>
                            </m:r>
                            <m:r>
                              <a:rPr lang="tr-TR" altLang="zh-TW" sz="2400" b="1" i="0" smtClean="0">
                                <a:latin typeface="Cambria Math" panose="02040503050406030204" pitchFamily="18" charset="0"/>
                              </a:rPr>
                              <m:t>′</m:t>
                            </m:r>
                          </m:e>
                          <m:sub>
                            <m:r>
                              <a:rPr lang="tr-TR" altLang="zh-TW" sz="2400" i="1">
                                <a:latin typeface="Cambria Math" panose="02040503050406030204" pitchFamily="18" charset="0"/>
                              </a:rPr>
                              <m:t>𝑛</m:t>
                            </m:r>
                          </m:sub>
                        </m:sSub>
                      </m:e>
                    </m:d>
                  </m:oMath>
                </a14:m>
                <a:endParaRPr lang="tr-TR" altLang="zh-TW" sz="2400" dirty="0" smtClean="0"/>
              </a:p>
              <a:p>
                <a:pPr lvl="1" eaLnBrk="1" hangingPunct="1">
                  <a:lnSpc>
                    <a:spcPct val="80000"/>
                  </a:lnSpc>
                </a:pPr>
                <a14:m>
                  <m:oMath xmlns:m="http://schemas.openxmlformats.org/officeDocument/2006/math">
                    <m:nary>
                      <m:naryPr>
                        <m:chr m:val="∑"/>
                        <m:ctrlPr>
                          <a:rPr lang="en-US" altLang="zh-TW" sz="2400" i="1" smtClean="0">
                            <a:latin typeface="Cambria Math" panose="02040503050406030204" pitchFamily="18" charset="0"/>
                          </a:rPr>
                        </m:ctrlPr>
                      </m:naryPr>
                      <m:sub>
                        <m:r>
                          <m:rPr>
                            <m:brk m:alnAt="23"/>
                          </m:rPr>
                          <a:rPr lang="tr-TR" altLang="zh-TW" sz="2400" b="0" i="1" smtClean="0">
                            <a:latin typeface="Cambria Math" panose="02040503050406030204" pitchFamily="18" charset="0"/>
                          </a:rPr>
                          <m:t>𝑗</m:t>
                        </m:r>
                        <m:r>
                          <a:rPr lang="tr-TR" altLang="zh-TW" sz="2400" b="0" i="1" smtClean="0">
                            <a:latin typeface="Cambria Math" panose="02040503050406030204" pitchFamily="18" charset="0"/>
                          </a:rPr>
                          <m:t>=1</m:t>
                        </m:r>
                      </m:sub>
                      <m:sup>
                        <m:r>
                          <a:rPr lang="tr-TR" altLang="zh-TW" sz="2400" b="0" i="1" smtClean="0">
                            <a:latin typeface="Cambria Math" panose="02040503050406030204" pitchFamily="18" charset="0"/>
                          </a:rPr>
                          <m:t>𝑘</m:t>
                        </m:r>
                      </m:sup>
                      <m:e>
                        <m:sSub>
                          <m:sSubPr>
                            <m:ctrlPr>
                              <a:rPr lang="en-US" altLang="zh-TW" sz="2400" i="1" smtClean="0">
                                <a:latin typeface="Cambria Math" panose="02040503050406030204" pitchFamily="18" charset="0"/>
                              </a:rPr>
                            </m:ctrlPr>
                          </m:sSubPr>
                          <m:e>
                            <m:r>
                              <a:rPr lang="tr-TR" altLang="zh-TW" sz="2400" b="0" i="1" smtClean="0">
                                <a:latin typeface="Cambria Math" panose="02040503050406030204" pitchFamily="18" charset="0"/>
                              </a:rPr>
                              <m:t>𝑐</m:t>
                            </m:r>
                          </m:e>
                          <m:sub>
                            <m:r>
                              <a:rPr lang="tr-TR" altLang="zh-TW" sz="2400" i="1" smtClean="0">
                                <a:latin typeface="Cambria Math" panose="02040503050406030204" pitchFamily="18" charset="0"/>
                              </a:rPr>
                              <m:t>𝑖</m:t>
                            </m:r>
                            <m:r>
                              <a:rPr lang="tr-TR" altLang="zh-TW" sz="2400" b="0" i="1" smtClean="0">
                                <a:latin typeface="Cambria Math" panose="02040503050406030204" pitchFamily="18" charset="0"/>
                              </a:rPr>
                              <m:t>𝑗</m:t>
                            </m:r>
                          </m:sub>
                        </m:sSub>
                        <m:sSub>
                          <m:sSubPr>
                            <m:ctrlPr>
                              <a:rPr lang="en-US" altLang="zh-TW" sz="2400" i="1" smtClean="0">
                                <a:latin typeface="Cambria Math" panose="02040503050406030204" pitchFamily="18" charset="0"/>
                              </a:rPr>
                            </m:ctrlPr>
                          </m:sSubPr>
                          <m:e>
                            <m:r>
                              <a:rPr lang="tr-TR" altLang="zh-TW" sz="2400" b="1">
                                <a:latin typeface="Cambria Math" panose="02040503050406030204" pitchFamily="18" charset="0"/>
                              </a:rPr>
                              <m:t>𝐰</m:t>
                            </m:r>
                          </m:e>
                          <m:sub>
                            <m:r>
                              <a:rPr lang="tr-TR" altLang="zh-TW" sz="2400" b="0" i="1" smtClean="0">
                                <a:latin typeface="Cambria Math" panose="02040503050406030204" pitchFamily="18" charset="0"/>
                              </a:rPr>
                              <m:t>𝑖𝑗</m:t>
                            </m:r>
                          </m:sub>
                        </m:sSub>
                      </m:e>
                    </m:nary>
                    <m:r>
                      <a:rPr lang="tr-TR" altLang="zh-TW" sz="2400" b="0" i="1" smtClean="0">
                        <a:latin typeface="Cambria Math" panose="02040503050406030204" pitchFamily="18" charset="0"/>
                      </a:rPr>
                      <m:t>=0</m:t>
                    </m:r>
                  </m:oMath>
                </a14:m>
                <a:r>
                  <a:rPr lang="tr-TR" altLang="zh-TW" sz="2400" dirty="0" smtClean="0"/>
                  <a:t> </a:t>
                </a:r>
                <a14:m>
                  <m:oMath xmlns:m="http://schemas.openxmlformats.org/officeDocument/2006/math">
                    <m:r>
                      <a:rPr lang="tr-TR" altLang="zh-TW" sz="2400" i="1" dirty="0" smtClean="0">
                        <a:latin typeface="Cambria Math" panose="02040503050406030204" pitchFamily="18" charset="0"/>
                        <a:ea typeface="Cambria Math" panose="02040503050406030204" pitchFamily="18" charset="0"/>
                      </a:rPr>
                      <m:t>⟺</m:t>
                    </m:r>
                  </m:oMath>
                </a14:m>
                <a:r>
                  <a:rPr lang="tr-TR" altLang="zh-TW" sz="2400" dirty="0" smtClean="0"/>
                  <a:t> </a:t>
                </a:r>
                <a14:m>
                  <m:oMath xmlns:m="http://schemas.openxmlformats.org/officeDocument/2006/math">
                    <m:nary>
                      <m:naryPr>
                        <m:chr m:val="∑"/>
                        <m:ctrlPr>
                          <a:rPr lang="en-US" altLang="zh-TW" sz="2400" i="1">
                            <a:latin typeface="Cambria Math" panose="02040503050406030204" pitchFamily="18" charset="0"/>
                          </a:rPr>
                        </m:ctrlPr>
                      </m:naryPr>
                      <m:sub>
                        <m:r>
                          <m:rPr>
                            <m:brk m:alnAt="23"/>
                          </m:rPr>
                          <a:rPr lang="tr-TR" altLang="zh-TW" sz="2400" i="1">
                            <a:latin typeface="Cambria Math" panose="02040503050406030204" pitchFamily="18" charset="0"/>
                          </a:rPr>
                          <m:t>𝑗</m:t>
                        </m:r>
                        <m:r>
                          <a:rPr lang="tr-TR" altLang="zh-TW" sz="2400" i="1">
                            <a:latin typeface="Cambria Math" panose="02040503050406030204" pitchFamily="18" charset="0"/>
                          </a:rPr>
                          <m:t>=1</m:t>
                        </m:r>
                      </m:sub>
                      <m:sup>
                        <m:r>
                          <a:rPr lang="tr-TR" altLang="zh-TW" sz="2400" i="1">
                            <a:latin typeface="Cambria Math" panose="02040503050406030204" pitchFamily="18" charset="0"/>
                          </a:rPr>
                          <m:t>𝑘</m:t>
                        </m:r>
                      </m:sup>
                      <m:e>
                        <m:sSub>
                          <m:sSubPr>
                            <m:ctrlPr>
                              <a:rPr lang="en-US" altLang="zh-TW" sz="2400" i="1">
                                <a:latin typeface="Cambria Math" panose="02040503050406030204" pitchFamily="18" charset="0"/>
                              </a:rPr>
                            </m:ctrlPr>
                          </m:sSubPr>
                          <m:e>
                            <m:r>
                              <a:rPr lang="tr-TR" altLang="zh-TW" sz="2400" i="1">
                                <a:latin typeface="Cambria Math" panose="02040503050406030204" pitchFamily="18" charset="0"/>
                              </a:rPr>
                              <m:t>𝑐</m:t>
                            </m:r>
                          </m:e>
                          <m:sub>
                            <m:r>
                              <a:rPr lang="tr-TR" altLang="zh-TW" sz="2400" i="1">
                                <a:latin typeface="Cambria Math" panose="02040503050406030204" pitchFamily="18" charset="0"/>
                              </a:rPr>
                              <m:t>𝑖𝑗</m:t>
                            </m:r>
                          </m:sub>
                        </m:sSub>
                        <m:sSub>
                          <m:sSubPr>
                            <m:ctrlPr>
                              <a:rPr lang="en-US" altLang="zh-TW" sz="2400" i="1">
                                <a:latin typeface="Cambria Math" panose="02040503050406030204" pitchFamily="18" charset="0"/>
                              </a:rPr>
                            </m:ctrlPr>
                          </m:sSubPr>
                          <m:e>
                            <m:r>
                              <a:rPr lang="tr-TR" altLang="zh-TW" sz="2400" b="1">
                                <a:latin typeface="Cambria Math" panose="02040503050406030204" pitchFamily="18" charset="0"/>
                              </a:rPr>
                              <m:t>𝐰</m:t>
                            </m:r>
                            <m:r>
                              <a:rPr lang="tr-TR" altLang="zh-TW" sz="2400" b="1" i="0" smtClean="0">
                                <a:latin typeface="Cambria Math" panose="02040503050406030204" pitchFamily="18" charset="0"/>
                              </a:rPr>
                              <m:t>′</m:t>
                            </m:r>
                          </m:e>
                          <m:sub>
                            <m:r>
                              <a:rPr lang="tr-TR" altLang="zh-TW" sz="2400" i="1">
                                <a:latin typeface="Cambria Math" panose="02040503050406030204" pitchFamily="18" charset="0"/>
                              </a:rPr>
                              <m:t>𝑖𝑗</m:t>
                            </m:r>
                          </m:sub>
                        </m:sSub>
                      </m:e>
                    </m:nary>
                    <m:r>
                      <a:rPr lang="tr-TR" altLang="zh-TW" sz="2400" i="1">
                        <a:latin typeface="Cambria Math" panose="02040503050406030204" pitchFamily="18" charset="0"/>
                      </a:rPr>
                      <m:t>=0</m:t>
                    </m:r>
                  </m:oMath>
                </a14:m>
                <a:r>
                  <a:rPr lang="tr-TR" altLang="zh-TW" sz="2400" dirty="0"/>
                  <a:t> </a:t>
                </a:r>
                <a:r>
                  <a:rPr lang="tr-TR" altLang="zh-TW" sz="2400" dirty="0" smtClean="0"/>
                  <a:t>Can </a:t>
                </a:r>
                <a:r>
                  <a:rPr lang="tr-TR" altLang="zh-TW" sz="2400" dirty="0" err="1" smtClean="0"/>
                  <a:t>easily</a:t>
                </a:r>
                <a:r>
                  <a:rPr lang="tr-TR" altLang="zh-TW" sz="2400" dirty="0" smtClean="0"/>
                  <a:t> </a:t>
                </a:r>
                <a:r>
                  <a:rPr lang="tr-TR" altLang="zh-TW" sz="2400" dirty="0" err="1"/>
                  <a:t>s</a:t>
                </a:r>
                <a:r>
                  <a:rPr lang="tr-TR" altLang="zh-TW" sz="2400" dirty="0" err="1" smtClean="0"/>
                  <a:t>how</a:t>
                </a:r>
                <a:r>
                  <a:rPr lang="tr-TR" altLang="zh-TW" sz="2400" dirty="0" smtClean="0"/>
                  <a:t> </a:t>
                </a:r>
                <a:r>
                  <a:rPr lang="tr-TR" altLang="zh-TW" sz="2400" dirty="0" err="1" smtClean="0"/>
                  <a:t>for</a:t>
                </a:r>
                <a:r>
                  <a:rPr lang="tr-TR" altLang="zh-TW" sz="2400" dirty="0" smtClean="0"/>
                  <a:t> </a:t>
                </a:r>
                <a:r>
                  <a:rPr lang="tr-TR" altLang="zh-TW" sz="2400" dirty="0" err="1" smtClean="0"/>
                  <a:t>each</a:t>
                </a:r>
                <a:r>
                  <a:rPr lang="tr-TR" altLang="zh-TW" sz="2400" dirty="0" smtClean="0"/>
                  <a:t> </a:t>
                </a:r>
                <a:r>
                  <a:rPr lang="tr-TR" altLang="zh-TW" sz="2400" dirty="0" err="1" smtClean="0"/>
                  <a:t>type</a:t>
                </a:r>
                <a:r>
                  <a:rPr lang="tr-TR" altLang="zh-TW" sz="2400" dirty="0" smtClean="0"/>
                  <a:t> of </a:t>
                </a:r>
                <a:r>
                  <a:rPr lang="tr-TR" altLang="zh-TW" sz="2400" dirty="0" err="1" smtClean="0"/>
                  <a:t>operation</a:t>
                </a:r>
                <a:r>
                  <a:rPr lang="tr-TR" altLang="zh-TW" sz="2400" dirty="0" smtClean="0"/>
                  <a:t>. </a:t>
                </a:r>
                <a:r>
                  <a:rPr lang="tr-TR" altLang="zh-TW" sz="2400" dirty="0" err="1" smtClean="0"/>
                  <a:t>Hence</a:t>
                </a:r>
                <a:r>
                  <a:rPr lang="tr-TR" altLang="zh-TW" sz="2400" dirty="0" smtClean="0"/>
                  <a:t> </a:t>
                </a:r>
                <a:r>
                  <a:rPr lang="tr-TR" altLang="zh-TW" sz="2400" dirty="0" err="1" smtClean="0"/>
                  <a:t>holds</a:t>
                </a:r>
                <a:r>
                  <a:rPr lang="tr-TR" altLang="zh-TW" sz="2400" dirty="0" smtClean="0"/>
                  <a:t> </a:t>
                </a:r>
                <a:r>
                  <a:rPr lang="tr-TR" altLang="zh-TW" sz="2400" dirty="0" err="1" smtClean="0"/>
                  <a:t>for</a:t>
                </a:r>
                <a:r>
                  <a:rPr lang="tr-TR" altLang="zh-TW" sz="2400" dirty="0" smtClean="0"/>
                  <a:t> a </a:t>
                </a:r>
                <a:r>
                  <a:rPr lang="tr-TR" altLang="zh-TW" sz="2400" dirty="0" err="1" smtClean="0"/>
                  <a:t>sequence</a:t>
                </a:r>
                <a:r>
                  <a:rPr lang="tr-TR" altLang="zh-TW" sz="2400" dirty="0" smtClean="0"/>
                  <a:t> of </a:t>
                </a:r>
                <a:r>
                  <a:rPr lang="tr-TR" altLang="zh-TW" sz="2400" dirty="0" err="1" smtClean="0"/>
                  <a:t>ops</a:t>
                </a:r>
                <a:r>
                  <a:rPr lang="tr-TR" altLang="zh-TW" sz="2400" dirty="0" smtClean="0"/>
                  <a:t>.</a:t>
                </a:r>
                <a:endParaRPr lang="en-US" altLang="zh-TW" sz="2400" dirty="0" smtClean="0"/>
              </a:p>
              <a:p>
                <a:pPr eaLnBrk="1" hangingPunct="1">
                  <a:lnSpc>
                    <a:spcPct val="80000"/>
                  </a:lnSpc>
                </a:pPr>
                <a:endParaRPr lang="en-US" altLang="zh-TW" sz="2000" dirty="0" smtClean="0">
                  <a:solidFill>
                    <a:srgbClr val="FF0000"/>
                  </a:solidFill>
                </a:endParaRPr>
              </a:p>
            </p:txBody>
          </p:sp>
        </mc:Choice>
        <mc:Fallback xmlns="">
          <p:sp>
            <p:nvSpPr>
              <p:cNvPr id="168966" name="Rectangle 3"/>
              <p:cNvSpPr>
                <a:spLocks noGrp="1" noRot="1" noChangeAspect="1" noMove="1" noResize="1" noEditPoints="1" noAdjustHandles="1" noChangeArrowheads="1" noChangeShapeType="1" noTextEdit="1"/>
              </p:cNvSpPr>
              <p:nvPr>
                <p:ph type="body" idx="1"/>
              </p:nvPr>
            </p:nvSpPr>
            <p:spPr>
              <a:xfrm>
                <a:off x="304800" y="1600200"/>
                <a:ext cx="8534400" cy="4530725"/>
              </a:xfrm>
              <a:blipFill>
                <a:blip r:embed="rId3"/>
                <a:stretch>
                  <a:fillRect l="-286" t="-3096" r="-2357"/>
                </a:stretch>
              </a:blipFill>
            </p:spPr>
            <p:txBody>
              <a:bodyPr/>
              <a:lstStyle/>
              <a:p>
                <a:r>
                  <a:rPr lang="tr-TR">
                    <a:noFill/>
                  </a:rPr>
                  <a:t> </a:t>
                </a:r>
              </a:p>
            </p:txBody>
          </p:sp>
        </mc:Fallback>
      </mc:AlternateContent>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標題 1"/>
          <p:cNvSpPr>
            <a:spLocks noGrp="1"/>
          </p:cNvSpPr>
          <p:nvPr>
            <p:ph type="title"/>
          </p:nvPr>
        </p:nvSpPr>
        <p:spPr/>
        <p:txBody>
          <a:bodyPr/>
          <a:lstStyle/>
          <a:p>
            <a:r>
              <a:rPr lang="en-US" altLang="zh-TW" smtClean="0"/>
              <a:t>Theorem 5.5.6</a:t>
            </a:r>
            <a:endParaRPr lang="zh-TW" altLang="en-US" smtClean="0"/>
          </a:p>
        </p:txBody>
      </p:sp>
      <p:sp>
        <p:nvSpPr>
          <p:cNvPr id="171011" name="內容版面配置區 2"/>
          <p:cNvSpPr>
            <a:spLocks noGrp="1"/>
          </p:cNvSpPr>
          <p:nvPr>
            <p:ph idx="1"/>
          </p:nvPr>
        </p:nvSpPr>
        <p:spPr/>
        <p:txBody>
          <a:bodyPr/>
          <a:lstStyle/>
          <a:p>
            <a:pPr eaLnBrk="1" hangingPunct="1">
              <a:lnSpc>
                <a:spcPct val="80000"/>
              </a:lnSpc>
            </a:pPr>
            <a:r>
              <a:rPr lang="en-US" altLang="zh-TW" dirty="0" smtClean="0"/>
              <a:t>If a matrix </a:t>
            </a:r>
            <a:r>
              <a:rPr lang="en-US" altLang="zh-TW" i="1" dirty="0" smtClean="0"/>
              <a:t>R</a:t>
            </a:r>
            <a:r>
              <a:rPr lang="en-US" altLang="zh-TW" dirty="0" smtClean="0"/>
              <a:t> is in row echelon form</a:t>
            </a:r>
          </a:p>
          <a:p>
            <a:pPr eaLnBrk="1" hangingPunct="1">
              <a:lnSpc>
                <a:spcPct val="80000"/>
              </a:lnSpc>
              <a:buFont typeface="Wingdings" panose="05000000000000000000" pitchFamily="2" charset="2"/>
              <a:buNone/>
            </a:pPr>
            <a:endParaRPr lang="en-US" altLang="zh-TW" dirty="0" smtClean="0"/>
          </a:p>
          <a:p>
            <a:pPr lvl="1" eaLnBrk="1" hangingPunct="1">
              <a:lnSpc>
                <a:spcPct val="80000"/>
              </a:lnSpc>
            </a:pPr>
            <a:r>
              <a:rPr lang="en-US" altLang="zh-TW" sz="2400" dirty="0" smtClean="0">
                <a:solidFill>
                  <a:srgbClr val="0000FF"/>
                </a:solidFill>
              </a:rPr>
              <a:t>the row vectors with the leading 1’s </a:t>
            </a:r>
            <a:r>
              <a:rPr lang="en-US" altLang="zh-TW" sz="2400" dirty="0" smtClean="0"/>
              <a:t>(i.e., the nonzero row vectors) form a basis for the row space of </a:t>
            </a:r>
            <a:r>
              <a:rPr lang="en-US" altLang="zh-TW" sz="2400" i="1" dirty="0" smtClean="0"/>
              <a:t>R</a:t>
            </a:r>
            <a:endParaRPr lang="tr-TR" altLang="zh-TW" sz="2400" i="1" dirty="0" smtClean="0"/>
          </a:p>
          <a:p>
            <a:pPr lvl="2" eaLnBrk="1" hangingPunct="1">
              <a:lnSpc>
                <a:spcPct val="80000"/>
              </a:lnSpc>
            </a:pPr>
            <a:r>
              <a:rPr lang="tr-TR" sz="2200" i="1" dirty="0"/>
              <a:t>Can </a:t>
            </a:r>
            <a:r>
              <a:rPr lang="tr-TR" sz="2200" i="1" dirty="0" err="1" smtClean="0"/>
              <a:t>easily</a:t>
            </a:r>
            <a:r>
              <a:rPr lang="tr-TR" sz="2200" i="1" dirty="0" smtClean="0"/>
              <a:t> </a:t>
            </a:r>
            <a:r>
              <a:rPr lang="tr-TR" sz="2200" i="1" dirty="0" err="1" smtClean="0"/>
              <a:t>get</a:t>
            </a:r>
            <a:r>
              <a:rPr lang="tr-TR" sz="2200" i="1" dirty="0" smtClean="0"/>
              <a:t> a </a:t>
            </a:r>
            <a:r>
              <a:rPr lang="tr-TR" sz="2200" i="1" dirty="0" err="1" smtClean="0"/>
              <a:t>basis</a:t>
            </a:r>
            <a:r>
              <a:rPr lang="tr-TR" sz="2200" i="1" dirty="0" smtClean="0"/>
              <a:t> </a:t>
            </a:r>
            <a:r>
              <a:rPr lang="tr-TR" sz="2200" i="1" dirty="0" err="1"/>
              <a:t>for</a:t>
            </a:r>
            <a:r>
              <a:rPr lang="tr-TR" sz="2200" i="1" dirty="0"/>
              <a:t> </a:t>
            </a:r>
            <a:r>
              <a:rPr lang="tr-TR" sz="2200" i="1" dirty="0" err="1"/>
              <a:t>the</a:t>
            </a:r>
            <a:r>
              <a:rPr lang="tr-TR" sz="2200" i="1" dirty="0"/>
              <a:t> </a:t>
            </a:r>
            <a:r>
              <a:rPr lang="tr-TR" sz="2200" i="1" dirty="0" err="1"/>
              <a:t>row</a:t>
            </a:r>
            <a:r>
              <a:rPr lang="tr-TR" sz="2200" i="1" dirty="0"/>
              <a:t> </a:t>
            </a:r>
            <a:r>
              <a:rPr lang="tr-TR" sz="2200" i="1" dirty="0" err="1"/>
              <a:t>space</a:t>
            </a:r>
            <a:r>
              <a:rPr lang="tr-TR" sz="2200" i="1" dirty="0"/>
              <a:t> of an </a:t>
            </a:r>
            <a:r>
              <a:rPr lang="tr-TR" sz="2200" i="1" dirty="0" err="1"/>
              <a:t>arbitrary</a:t>
            </a:r>
            <a:r>
              <a:rPr lang="tr-TR" sz="2200" i="1" dirty="0"/>
              <a:t> </a:t>
            </a:r>
            <a:r>
              <a:rPr lang="tr-TR" sz="2200" i="1" dirty="0" err="1"/>
              <a:t>matrix</a:t>
            </a:r>
            <a:r>
              <a:rPr lang="tr-TR" sz="2200" i="1" dirty="0"/>
              <a:t> </a:t>
            </a:r>
            <a:r>
              <a:rPr lang="tr-TR" sz="2200" i="1" dirty="0" smtClean="0"/>
              <a:t>A </a:t>
            </a:r>
            <a:r>
              <a:rPr lang="tr-TR" sz="2200" i="1" dirty="0" err="1" smtClean="0"/>
              <a:t>by</a:t>
            </a:r>
            <a:r>
              <a:rPr lang="tr-TR" sz="2200" i="1" dirty="0" smtClean="0"/>
              <a:t> </a:t>
            </a:r>
            <a:r>
              <a:rPr lang="tr-TR" sz="2200" i="1" dirty="0" err="1"/>
              <a:t>applying</a:t>
            </a:r>
            <a:r>
              <a:rPr lang="tr-TR" sz="2200" i="1" dirty="0"/>
              <a:t> </a:t>
            </a:r>
            <a:r>
              <a:rPr lang="tr-TR" sz="2200" i="1" dirty="0" err="1"/>
              <a:t>elementary</a:t>
            </a:r>
            <a:r>
              <a:rPr lang="tr-TR" sz="2200" i="1" dirty="0"/>
              <a:t> </a:t>
            </a:r>
            <a:r>
              <a:rPr lang="tr-TR" sz="2200" i="1" dirty="0" err="1"/>
              <a:t>row</a:t>
            </a:r>
            <a:r>
              <a:rPr lang="tr-TR" sz="2200" i="1" dirty="0"/>
              <a:t> </a:t>
            </a:r>
            <a:r>
              <a:rPr lang="tr-TR" sz="2200" i="1" dirty="0" err="1" smtClean="0"/>
              <a:t>ops</a:t>
            </a:r>
            <a:r>
              <a:rPr lang="tr-TR" sz="2200" i="1" dirty="0" smtClean="0"/>
              <a:t> </a:t>
            </a:r>
            <a:r>
              <a:rPr lang="tr-TR" sz="2200" i="1" dirty="0" err="1" smtClean="0"/>
              <a:t>and</a:t>
            </a:r>
            <a:r>
              <a:rPr lang="tr-TR" sz="2200" i="1" dirty="0" smtClean="0"/>
              <a:t> </a:t>
            </a:r>
            <a:r>
              <a:rPr lang="tr-TR" sz="2200" i="1" dirty="0" err="1" smtClean="0"/>
              <a:t>using</a:t>
            </a:r>
            <a:r>
              <a:rPr lang="tr-TR" sz="2200" i="1" dirty="0" smtClean="0"/>
              <a:t> </a:t>
            </a:r>
            <a:r>
              <a:rPr lang="tr-TR" sz="2200" i="1" dirty="0" err="1" smtClean="0"/>
              <a:t>the</a:t>
            </a:r>
            <a:r>
              <a:rPr lang="tr-TR" sz="2200" i="1" dirty="0" smtClean="0"/>
              <a:t> </a:t>
            </a:r>
            <a:r>
              <a:rPr lang="tr-TR" sz="2200" i="1" dirty="0" err="1" smtClean="0"/>
              <a:t>basis</a:t>
            </a:r>
            <a:r>
              <a:rPr lang="tr-TR" sz="2200" i="1" dirty="0" smtClean="0"/>
              <a:t> </a:t>
            </a:r>
            <a:r>
              <a:rPr lang="tr-TR" sz="2200" i="1" dirty="0" err="1" smtClean="0"/>
              <a:t>for</a:t>
            </a:r>
            <a:r>
              <a:rPr lang="tr-TR" sz="2200" i="1" dirty="0" smtClean="0"/>
              <a:t> </a:t>
            </a:r>
            <a:r>
              <a:rPr lang="tr-TR" sz="2200" i="1" dirty="0" err="1" smtClean="0"/>
              <a:t>resultant</a:t>
            </a:r>
            <a:r>
              <a:rPr lang="tr-TR" sz="2200" i="1" dirty="0" smtClean="0"/>
              <a:t> </a:t>
            </a:r>
            <a:r>
              <a:rPr lang="tr-TR" sz="2200" i="1" dirty="0" err="1" smtClean="0"/>
              <a:t>matrix</a:t>
            </a:r>
            <a:r>
              <a:rPr lang="tr-TR" sz="2200" i="1" dirty="0" smtClean="0"/>
              <a:t> R </a:t>
            </a:r>
            <a:r>
              <a:rPr lang="tr-TR" sz="2200" i="1" dirty="0"/>
              <a:t>since </a:t>
            </a:r>
            <a:r>
              <a:rPr lang="tr-TR" sz="2200" i="1" dirty="0" err="1" smtClean="0"/>
              <a:t>ops</a:t>
            </a:r>
            <a:r>
              <a:rPr lang="tr-TR" sz="2200" i="1" dirty="0" smtClean="0"/>
              <a:t> </a:t>
            </a:r>
            <a:r>
              <a:rPr lang="tr-TR" sz="2200" i="1" dirty="0"/>
              <a:t>do not </a:t>
            </a:r>
            <a:r>
              <a:rPr lang="tr-TR" sz="2200" i="1" dirty="0" err="1"/>
              <a:t>change</a:t>
            </a:r>
            <a:r>
              <a:rPr lang="tr-TR" sz="2200" i="1" dirty="0"/>
              <a:t> </a:t>
            </a:r>
            <a:r>
              <a:rPr lang="tr-TR" sz="2200" i="1" dirty="0" err="1"/>
              <a:t>the</a:t>
            </a:r>
            <a:r>
              <a:rPr lang="tr-TR" sz="2200" i="1" dirty="0"/>
              <a:t> </a:t>
            </a:r>
            <a:r>
              <a:rPr lang="tr-TR" sz="2200" i="1" dirty="0" err="1"/>
              <a:t>row</a:t>
            </a:r>
            <a:r>
              <a:rPr lang="tr-TR" sz="2200" i="1" dirty="0"/>
              <a:t> </a:t>
            </a:r>
            <a:r>
              <a:rPr lang="tr-TR" sz="2200" i="1" dirty="0" err="1"/>
              <a:t>space</a:t>
            </a:r>
            <a:endParaRPr lang="en-US" altLang="zh-TW" sz="2200" i="1" dirty="0" smtClean="0"/>
          </a:p>
          <a:p>
            <a:pPr lvl="1" eaLnBrk="1" hangingPunct="1">
              <a:lnSpc>
                <a:spcPct val="80000"/>
              </a:lnSpc>
            </a:pPr>
            <a:r>
              <a:rPr lang="en-US" altLang="zh-TW" sz="2400" dirty="0" smtClean="0">
                <a:solidFill>
                  <a:srgbClr val="0000FF"/>
                </a:solidFill>
              </a:rPr>
              <a:t>the column vectors with the leading 1’s of the row vectors </a:t>
            </a:r>
            <a:r>
              <a:rPr lang="en-US" altLang="zh-TW" sz="2400" dirty="0" smtClean="0"/>
              <a:t>form a basis for the column space of </a:t>
            </a:r>
            <a:r>
              <a:rPr lang="en-US" altLang="zh-TW" sz="2400" i="1" dirty="0" smtClean="0"/>
              <a:t>R</a:t>
            </a:r>
            <a:endParaRPr lang="tr-TR" altLang="zh-TW" sz="2400" i="1" dirty="0" smtClean="0"/>
          </a:p>
          <a:p>
            <a:pPr lvl="2" eaLnBrk="1" hangingPunct="1">
              <a:lnSpc>
                <a:spcPct val="80000"/>
              </a:lnSpc>
            </a:pPr>
            <a:r>
              <a:rPr lang="tr-TR" sz="2200" i="1" dirty="0" err="1" smtClean="0"/>
              <a:t>By</a:t>
            </a:r>
            <a:r>
              <a:rPr lang="tr-TR" sz="2200" i="1" dirty="0" smtClean="0"/>
              <a:t> </a:t>
            </a:r>
            <a:r>
              <a:rPr lang="tr-TR" sz="2200" i="1" dirty="0" err="1" smtClean="0"/>
              <a:t>the</a:t>
            </a:r>
            <a:r>
              <a:rPr lang="tr-TR" sz="2200" i="1" dirty="0" smtClean="0"/>
              <a:t> </a:t>
            </a:r>
            <a:r>
              <a:rPr lang="tr-TR" sz="2200" i="1" dirty="0" err="1" smtClean="0"/>
              <a:t>previous</a:t>
            </a:r>
            <a:r>
              <a:rPr lang="tr-TR" sz="2200" i="1" dirty="0" smtClean="0"/>
              <a:t> </a:t>
            </a:r>
            <a:r>
              <a:rPr lang="tr-TR" sz="2200" i="1" dirty="0" err="1" smtClean="0"/>
              <a:t>theorem</a:t>
            </a:r>
            <a:r>
              <a:rPr lang="tr-TR" sz="2200" i="1" dirty="0" smtClean="0"/>
              <a:t>, a </a:t>
            </a:r>
            <a:r>
              <a:rPr lang="tr-TR" sz="2200" i="1" dirty="0" err="1" smtClean="0"/>
              <a:t>basis</a:t>
            </a:r>
            <a:r>
              <a:rPr lang="tr-TR" sz="2200" i="1" dirty="0" smtClean="0"/>
              <a:t> </a:t>
            </a:r>
            <a:r>
              <a:rPr lang="tr-TR" sz="2200" i="1" dirty="0" err="1" smtClean="0"/>
              <a:t>for</a:t>
            </a:r>
            <a:r>
              <a:rPr lang="tr-TR" sz="2200" i="1" dirty="0" smtClean="0"/>
              <a:t> </a:t>
            </a:r>
            <a:r>
              <a:rPr lang="tr-TR" sz="2200" i="1" dirty="0" err="1" smtClean="0"/>
              <a:t>the</a:t>
            </a:r>
            <a:r>
              <a:rPr lang="tr-TR" sz="2200" i="1" dirty="0" smtClean="0"/>
              <a:t> </a:t>
            </a:r>
            <a:r>
              <a:rPr lang="tr-TR" sz="2200" i="1" dirty="0" err="1" smtClean="0"/>
              <a:t>column</a:t>
            </a:r>
            <a:r>
              <a:rPr lang="tr-TR" sz="2200" i="1" dirty="0" smtClean="0"/>
              <a:t> </a:t>
            </a:r>
            <a:r>
              <a:rPr lang="tr-TR" sz="2200" i="1" dirty="0" err="1" smtClean="0"/>
              <a:t>space</a:t>
            </a:r>
            <a:r>
              <a:rPr lang="tr-TR" sz="2200" i="1" dirty="0" smtClean="0"/>
              <a:t> of A is </a:t>
            </a:r>
            <a:r>
              <a:rPr lang="tr-TR" sz="2200" i="1" dirty="0" err="1" smtClean="0"/>
              <a:t>the</a:t>
            </a:r>
            <a:r>
              <a:rPr lang="tr-TR" sz="2200" i="1" dirty="0" smtClean="0"/>
              <a:t> </a:t>
            </a:r>
            <a:r>
              <a:rPr lang="tr-TR" sz="2200" i="1" dirty="0" err="1" smtClean="0"/>
              <a:t>column</a:t>
            </a:r>
            <a:r>
              <a:rPr lang="tr-TR" sz="2200" i="1" dirty="0" smtClean="0"/>
              <a:t> </a:t>
            </a:r>
            <a:r>
              <a:rPr lang="tr-TR" sz="2200" i="1" dirty="0" err="1" smtClean="0"/>
              <a:t>vectors</a:t>
            </a:r>
            <a:r>
              <a:rPr lang="tr-TR" sz="2200" i="1" dirty="0" smtClean="0"/>
              <a:t> of A </a:t>
            </a:r>
            <a:r>
              <a:rPr lang="tr-TR" sz="2200" i="1" dirty="0" err="1" smtClean="0"/>
              <a:t>that</a:t>
            </a:r>
            <a:r>
              <a:rPr lang="tr-TR" sz="2200" i="1" dirty="0" smtClean="0"/>
              <a:t> </a:t>
            </a:r>
            <a:r>
              <a:rPr lang="tr-TR" sz="2200" i="1" dirty="0" err="1" smtClean="0"/>
              <a:t>correspond</a:t>
            </a:r>
            <a:r>
              <a:rPr lang="tr-TR" sz="2200" i="1" dirty="0" smtClean="0"/>
              <a:t> </a:t>
            </a:r>
            <a:r>
              <a:rPr lang="tr-TR" sz="2200" i="1" dirty="0" err="1" smtClean="0"/>
              <a:t>to</a:t>
            </a:r>
            <a:r>
              <a:rPr lang="tr-TR" sz="2200" i="1" dirty="0" smtClean="0"/>
              <a:t> </a:t>
            </a:r>
            <a:r>
              <a:rPr lang="tr-TR" sz="2200" i="1" dirty="0" err="1" smtClean="0"/>
              <a:t>the</a:t>
            </a:r>
            <a:r>
              <a:rPr lang="tr-TR" sz="2200" i="1" dirty="0" smtClean="0"/>
              <a:t> </a:t>
            </a:r>
            <a:r>
              <a:rPr lang="tr-TR" sz="2200" i="1" dirty="0" err="1" smtClean="0"/>
              <a:t>column</a:t>
            </a:r>
            <a:r>
              <a:rPr lang="tr-TR" sz="2200" i="1" dirty="0" smtClean="0"/>
              <a:t> </a:t>
            </a:r>
            <a:r>
              <a:rPr lang="tr-TR" sz="2200" i="1" dirty="0" err="1" smtClean="0"/>
              <a:t>vectors</a:t>
            </a:r>
            <a:r>
              <a:rPr lang="tr-TR" sz="2200" i="1" dirty="0" smtClean="0"/>
              <a:t> of </a:t>
            </a:r>
            <a:r>
              <a:rPr lang="en-US" altLang="zh-TW" sz="2200" i="1" dirty="0"/>
              <a:t>R </a:t>
            </a:r>
            <a:r>
              <a:rPr lang="en-US" altLang="zh-TW" sz="2200" i="1" dirty="0" smtClean="0"/>
              <a:t>with </a:t>
            </a:r>
            <a:r>
              <a:rPr lang="en-US" altLang="zh-TW" sz="2200" i="1" dirty="0"/>
              <a:t>the leading 1’s of the row </a:t>
            </a:r>
            <a:r>
              <a:rPr lang="en-US" altLang="zh-TW" sz="2200" i="1" dirty="0" smtClean="0"/>
              <a:t>vectors</a:t>
            </a:r>
            <a:r>
              <a:rPr lang="tr-TR" altLang="zh-TW" sz="2200" i="1" dirty="0" smtClean="0"/>
              <a:t>.</a:t>
            </a:r>
            <a:endParaRPr lang="en-US" altLang="zh-TW" sz="2200" i="1" dirty="0" smtClean="0"/>
          </a:p>
          <a:p>
            <a:endParaRPr lang="zh-TW" altLang="en-US" dirty="0" smtClean="0"/>
          </a:p>
        </p:txBody>
      </p:sp>
      <p:sp>
        <p:nvSpPr>
          <p:cNvPr id="171012"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7B11D0ED-FDE9-4BD7-A0D4-A2250083200A}"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smtClean="0"/>
              <a:t>Elementary Linear Algebra</a:t>
            </a:r>
            <a:endParaRPr lang="en-US" altLang="zh-TW"/>
          </a:p>
        </p:txBody>
      </p:sp>
      <p:sp>
        <p:nvSpPr>
          <p:cNvPr id="17101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78C17CD8-1087-4CC1-AD78-8C186AD8EAE8}" type="slidenum">
              <a:rPr kumimoji="0" lang="en-US" altLang="zh-TW" sz="1200">
                <a:latin typeface="Garamond" panose="02020404030301010803" pitchFamily="18" charset="0"/>
              </a:rPr>
              <a:pPr>
                <a:spcBef>
                  <a:spcPct val="0"/>
                </a:spcBef>
                <a:buClrTx/>
                <a:buSzTx/>
                <a:buFontTx/>
                <a:buNone/>
              </a:pPr>
              <a:t>92</a:t>
            </a:fld>
            <a:endParaRPr kumimoji="0" lang="en-US" altLang="zh-TW" sz="1200">
              <a:latin typeface="Garamond" panose="02020404030301010803" pitchFamily="18"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F71DCF3F-DD61-47FA-BA1B-28D9B3BC773A}"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6" name="頁尾版面配置區 4"/>
          <p:cNvSpPr>
            <a:spLocks noGrp="1"/>
          </p:cNvSpPr>
          <p:nvPr>
            <p:ph type="ftr" sz="quarter" idx="11"/>
          </p:nvPr>
        </p:nvSpPr>
        <p:spPr/>
        <p:txBody>
          <a:bodyPr/>
          <a:lstStyle/>
          <a:p>
            <a:pPr>
              <a:defRPr/>
            </a:pPr>
            <a:r>
              <a:rPr lang="en-US" altLang="zh-TW"/>
              <a:t>Elementary Linear Algebra</a:t>
            </a:r>
          </a:p>
        </p:txBody>
      </p:sp>
      <p:sp>
        <p:nvSpPr>
          <p:cNvPr id="17306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E6993267-F27C-4DCD-B798-7483B4CDEC9B}" type="slidenum">
              <a:rPr kumimoji="0" lang="en-US" altLang="zh-TW" sz="1200">
                <a:latin typeface="Garamond" panose="02020404030301010803" pitchFamily="18" charset="0"/>
              </a:rPr>
              <a:pPr>
                <a:spcBef>
                  <a:spcPct val="0"/>
                </a:spcBef>
                <a:buClrTx/>
                <a:buSzTx/>
                <a:buFontTx/>
                <a:buNone/>
              </a:pPr>
              <a:t>93</a:t>
            </a:fld>
            <a:endParaRPr kumimoji="0" lang="en-US" altLang="zh-TW" sz="1200">
              <a:latin typeface="Garamond" panose="02020404030301010803" pitchFamily="18" charset="0"/>
            </a:endParaRPr>
          </a:p>
        </p:txBody>
      </p:sp>
      <p:sp>
        <p:nvSpPr>
          <p:cNvPr id="173061" name="Rectangle 2"/>
          <p:cNvSpPr>
            <a:spLocks noGrp="1" noChangeArrowheads="1"/>
          </p:cNvSpPr>
          <p:nvPr>
            <p:ph type="title"/>
          </p:nvPr>
        </p:nvSpPr>
        <p:spPr/>
        <p:txBody>
          <a:bodyPr/>
          <a:lstStyle/>
          <a:p>
            <a:pPr eaLnBrk="1" hangingPunct="1"/>
            <a:r>
              <a:rPr lang="en-US" altLang="zh-TW" smtClean="0"/>
              <a:t>5-5 Example 5</a:t>
            </a:r>
            <a:endParaRPr lang="zh-TW" altLang="en-US" smtClean="0">
              <a:solidFill>
                <a:srgbClr val="CCFFFF"/>
              </a:solidFill>
            </a:endParaRPr>
          </a:p>
        </p:txBody>
      </p:sp>
      <p:graphicFrame>
        <p:nvGraphicFramePr>
          <p:cNvPr id="173062" name="Object 4"/>
          <p:cNvGraphicFramePr>
            <a:graphicFrameLocks noChangeAspect="1"/>
          </p:cNvGraphicFramePr>
          <p:nvPr/>
        </p:nvGraphicFramePr>
        <p:xfrm>
          <a:off x="1371600" y="990600"/>
          <a:ext cx="6205538" cy="5233988"/>
        </p:xfrm>
        <a:graphic>
          <a:graphicData uri="http://schemas.openxmlformats.org/presentationml/2006/ole">
            <mc:AlternateContent xmlns:mc="http://schemas.openxmlformats.org/markup-compatibility/2006">
              <mc:Choice xmlns:v="urn:schemas-microsoft-com:vml" Requires="v">
                <p:oleObj spid="_x0000_s173169" name="Equation" r:id="rId4" imgW="3454400" imgH="3454400" progId="Equation.DSMT4">
                  <p:embed/>
                </p:oleObj>
              </mc:Choice>
              <mc:Fallback>
                <p:oleObj name="Equation" r:id="rId4" imgW="3454400" imgH="34544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990600"/>
                        <a:ext cx="6205538" cy="5233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DD7F4D38-CC74-4474-B81D-3E14B80D084A}"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10" name="頁尾版面配置區 4"/>
          <p:cNvSpPr>
            <a:spLocks noGrp="1"/>
          </p:cNvSpPr>
          <p:nvPr>
            <p:ph type="ftr" sz="quarter" idx="11"/>
          </p:nvPr>
        </p:nvSpPr>
        <p:spPr/>
        <p:txBody>
          <a:bodyPr/>
          <a:lstStyle/>
          <a:p>
            <a:pPr>
              <a:defRPr/>
            </a:pPr>
            <a:r>
              <a:rPr lang="en-US" altLang="zh-TW"/>
              <a:t>Elementary Linear Algebra</a:t>
            </a:r>
          </a:p>
        </p:txBody>
      </p:sp>
      <p:sp>
        <p:nvSpPr>
          <p:cNvPr id="17510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1740F766-9996-45D0-B375-C610F24E5B81}" type="slidenum">
              <a:rPr kumimoji="0" lang="en-US" altLang="zh-TW" sz="1200">
                <a:latin typeface="Garamond" panose="02020404030301010803" pitchFamily="18" charset="0"/>
              </a:rPr>
              <a:pPr>
                <a:spcBef>
                  <a:spcPct val="0"/>
                </a:spcBef>
                <a:buClrTx/>
                <a:buSzTx/>
                <a:buFontTx/>
                <a:buNone/>
              </a:pPr>
              <a:t>94</a:t>
            </a:fld>
            <a:endParaRPr kumimoji="0" lang="en-US" altLang="zh-TW" sz="1200">
              <a:latin typeface="Garamond" panose="02020404030301010803" pitchFamily="18" charset="0"/>
            </a:endParaRPr>
          </a:p>
        </p:txBody>
      </p:sp>
      <p:sp>
        <p:nvSpPr>
          <p:cNvPr id="175109" name="Rectangle 2"/>
          <p:cNvSpPr>
            <a:spLocks noGrp="1" noChangeArrowheads="1"/>
          </p:cNvSpPr>
          <p:nvPr>
            <p:ph type="title"/>
          </p:nvPr>
        </p:nvSpPr>
        <p:spPr/>
        <p:txBody>
          <a:bodyPr/>
          <a:lstStyle/>
          <a:p>
            <a:pPr eaLnBrk="1" hangingPunct="1"/>
            <a:r>
              <a:rPr lang="en-US" altLang="zh-TW" smtClean="0"/>
              <a:t>5-5 Example 6 </a:t>
            </a:r>
          </a:p>
        </p:txBody>
      </p:sp>
      <mc:AlternateContent xmlns:mc="http://schemas.openxmlformats.org/markup-compatibility/2006" xmlns:a14="http://schemas.microsoft.com/office/drawing/2010/main">
        <mc:Choice Requires="a14">
          <p:sp>
            <p:nvSpPr>
              <p:cNvPr id="175110" name="Rectangle 3"/>
              <p:cNvSpPr>
                <a:spLocks noGrp="1" noChangeArrowheads="1"/>
              </p:cNvSpPr>
              <p:nvPr>
                <p:ph type="body" idx="1"/>
              </p:nvPr>
            </p:nvSpPr>
            <p:spPr>
              <a:xfrm>
                <a:off x="342900" y="822082"/>
                <a:ext cx="8458200" cy="5486400"/>
              </a:xfrm>
            </p:spPr>
            <p:txBody>
              <a:bodyPr/>
              <a:lstStyle/>
              <a:p>
                <a:pPr eaLnBrk="1" hangingPunct="1"/>
                <a:r>
                  <a:rPr lang="en-US" altLang="zh-TW" sz="2200" dirty="0" smtClean="0"/>
                  <a:t>Find bases for the row and column spaces of</a:t>
                </a:r>
              </a:p>
              <a:p>
                <a:pPr eaLnBrk="1" hangingPunct="1"/>
                <a:endParaRPr lang="zh-TW" altLang="en-US" sz="2200" dirty="0" smtClean="0"/>
              </a:p>
              <a:p>
                <a:pPr eaLnBrk="1" hangingPunct="1"/>
                <a:r>
                  <a:rPr lang="en-US" altLang="zh-TW" sz="2200" dirty="0" smtClean="0"/>
                  <a:t>Solution:</a:t>
                </a:r>
              </a:p>
              <a:p>
                <a:pPr lvl="1" eaLnBrk="1" hangingPunct="1"/>
                <a:r>
                  <a:rPr lang="en-US" altLang="zh-TW" sz="2000" dirty="0" smtClean="0"/>
                  <a:t>Reducing </a:t>
                </a:r>
                <a:r>
                  <a:rPr lang="en-US" altLang="zh-TW" sz="2000" i="1" dirty="0" smtClean="0"/>
                  <a:t>A</a:t>
                </a:r>
                <a:r>
                  <a:rPr lang="en-US" altLang="zh-TW" sz="2000" dirty="0" smtClean="0"/>
                  <a:t> to row-echelon form we obtain</a:t>
                </a:r>
                <a:endParaRPr lang="tr-TR" altLang="zh-TW" sz="2000" dirty="0" smtClean="0"/>
              </a:p>
              <a:p>
                <a:pPr lvl="1" eaLnBrk="1" hangingPunct="1"/>
                <a:endParaRPr lang="tr-TR" altLang="zh-TW" sz="2000" dirty="0"/>
              </a:p>
              <a:p>
                <a:pPr lvl="1" eaLnBrk="1" hangingPunct="1"/>
                <a:endParaRPr lang="tr-TR" altLang="zh-TW" sz="2000" dirty="0" smtClean="0"/>
              </a:p>
              <a:p>
                <a:pPr lvl="1" eaLnBrk="1" hangingPunct="1"/>
                <a:endParaRPr lang="tr-TR" altLang="zh-TW" sz="2000" dirty="0"/>
              </a:p>
              <a:p>
                <a:pPr lvl="1" eaLnBrk="1" hangingPunct="1"/>
                <a:r>
                  <a:rPr lang="tr-TR" altLang="zh-TW" sz="2000" dirty="0" err="1" smtClean="0"/>
                  <a:t>Row</a:t>
                </a:r>
                <a:r>
                  <a:rPr lang="tr-TR" altLang="zh-TW" sz="2000" dirty="0" smtClean="0"/>
                  <a:t> </a:t>
                </a:r>
                <a:r>
                  <a:rPr lang="tr-TR" altLang="zh-TW" sz="2000" dirty="0" err="1" smtClean="0"/>
                  <a:t>space</a:t>
                </a:r>
                <a:r>
                  <a:rPr lang="tr-TR" altLang="zh-TW" sz="2000" dirty="0" smtClean="0"/>
                  <a:t>: </a:t>
                </a:r>
                <a14:m>
                  <m:oMath xmlns:m="http://schemas.openxmlformats.org/officeDocument/2006/math">
                    <m:d>
                      <m:dPr>
                        <m:begChr m:val="{"/>
                        <m:endChr m:val="}"/>
                        <m:ctrlPr>
                          <a:rPr lang="tr-TR" altLang="zh-TW" sz="2000" b="0" i="1" smtClean="0">
                            <a:latin typeface="Cambria Math" panose="02040503050406030204" pitchFamily="18" charset="0"/>
                          </a:rPr>
                        </m:ctrlPr>
                      </m:dPr>
                      <m:e>
                        <m:d>
                          <m:dPr>
                            <m:begChr m:val="["/>
                            <m:endChr m:val="]"/>
                            <m:ctrlPr>
                              <a:rPr lang="tr-TR" altLang="zh-TW" sz="2000" b="0" i="1" smtClean="0">
                                <a:latin typeface="Cambria Math" panose="02040503050406030204" pitchFamily="18" charset="0"/>
                              </a:rPr>
                            </m:ctrlPr>
                          </m:dPr>
                          <m:e>
                            <m:r>
                              <a:rPr lang="tr-TR" altLang="zh-TW" sz="2000" b="0" i="1" smtClean="0">
                                <a:latin typeface="Cambria Math" panose="02040503050406030204" pitchFamily="18" charset="0"/>
                              </a:rPr>
                              <m:t> 1 −3   4  −2  5 4</m:t>
                            </m:r>
                          </m:e>
                        </m:d>
                        <m:r>
                          <a:rPr lang="tr-TR" altLang="zh-TW" sz="2000" b="0" i="1" smtClean="0">
                            <a:latin typeface="Cambria Math" panose="02040503050406030204" pitchFamily="18" charset="0"/>
                          </a:rPr>
                          <m:t>, </m:t>
                        </m:r>
                        <m:d>
                          <m:dPr>
                            <m:begChr m:val="["/>
                            <m:endChr m:val="]"/>
                            <m:ctrlPr>
                              <a:rPr lang="tr-TR" altLang="zh-TW" sz="2000" b="0" i="1" smtClean="0">
                                <a:latin typeface="Cambria Math" panose="02040503050406030204" pitchFamily="18" charset="0"/>
                              </a:rPr>
                            </m:ctrlPr>
                          </m:dPr>
                          <m:e>
                            <m:r>
                              <a:rPr lang="tr-TR" altLang="zh-TW" sz="2000" b="0" i="1" smtClean="0">
                                <a:latin typeface="Cambria Math" panose="02040503050406030204" pitchFamily="18" charset="0"/>
                              </a:rPr>
                              <m:t>0   0   1   3   −2   −6</m:t>
                            </m:r>
                          </m:e>
                        </m:d>
                        <m:r>
                          <a:rPr lang="tr-TR" altLang="zh-TW" sz="2000" b="0" i="1" smtClean="0">
                            <a:latin typeface="Cambria Math" panose="02040503050406030204" pitchFamily="18" charset="0"/>
                          </a:rPr>
                          <m:t>,   </m:t>
                        </m:r>
                        <m:d>
                          <m:dPr>
                            <m:begChr m:val="["/>
                            <m:endChr m:val="]"/>
                            <m:ctrlPr>
                              <a:rPr lang="tr-TR" altLang="zh-TW" sz="2000" i="1">
                                <a:latin typeface="Cambria Math" panose="02040503050406030204" pitchFamily="18" charset="0"/>
                              </a:rPr>
                            </m:ctrlPr>
                          </m:dPr>
                          <m:e>
                            <m:r>
                              <a:rPr lang="tr-TR" altLang="zh-TW" sz="2000" i="1">
                                <a:latin typeface="Cambria Math" panose="02040503050406030204" pitchFamily="18" charset="0"/>
                              </a:rPr>
                              <m:t>0   0   </m:t>
                            </m:r>
                            <m:r>
                              <a:rPr lang="tr-TR" altLang="zh-TW" sz="2000" b="0" i="1" smtClean="0">
                                <a:latin typeface="Cambria Math" panose="02040503050406030204" pitchFamily="18" charset="0"/>
                              </a:rPr>
                              <m:t>0</m:t>
                            </m:r>
                            <m:r>
                              <a:rPr lang="tr-TR" altLang="zh-TW" sz="2000" i="1">
                                <a:latin typeface="Cambria Math" panose="02040503050406030204" pitchFamily="18" charset="0"/>
                              </a:rPr>
                              <m:t>   </m:t>
                            </m:r>
                            <m:r>
                              <a:rPr lang="tr-TR" altLang="zh-TW" sz="2000" b="0" i="1" smtClean="0">
                                <a:latin typeface="Cambria Math" panose="02040503050406030204" pitchFamily="18" charset="0"/>
                              </a:rPr>
                              <m:t>0</m:t>
                            </m:r>
                            <m:r>
                              <a:rPr lang="tr-TR" altLang="zh-TW" sz="2000" i="1">
                                <a:latin typeface="Cambria Math" panose="02040503050406030204" pitchFamily="18" charset="0"/>
                              </a:rPr>
                              <m:t>   </m:t>
                            </m:r>
                            <m:r>
                              <a:rPr lang="tr-TR" altLang="zh-TW" sz="2000" b="0" i="1" smtClean="0">
                                <a:latin typeface="Cambria Math" panose="02040503050406030204" pitchFamily="18" charset="0"/>
                              </a:rPr>
                              <m:t>1</m:t>
                            </m:r>
                            <m:r>
                              <a:rPr lang="tr-TR" altLang="zh-TW" sz="2000" i="1">
                                <a:latin typeface="Cambria Math" panose="02040503050406030204" pitchFamily="18" charset="0"/>
                              </a:rPr>
                              <m:t>   </m:t>
                            </m:r>
                            <m:r>
                              <a:rPr lang="tr-TR" altLang="zh-TW" sz="2000" b="0" i="1" smtClean="0">
                                <a:latin typeface="Cambria Math" panose="02040503050406030204" pitchFamily="18" charset="0"/>
                              </a:rPr>
                              <m:t>5</m:t>
                            </m:r>
                          </m:e>
                        </m:d>
                      </m:e>
                    </m:d>
                  </m:oMath>
                </a14:m>
                <a:r>
                  <a:rPr lang="tr-TR" altLang="zh-TW" sz="2000" b="0" i="1" dirty="0" smtClean="0">
                    <a:latin typeface="Cambria Math" panose="02040503050406030204" pitchFamily="18" charset="0"/>
                  </a:rPr>
                  <a:t> </a:t>
                </a:r>
                <a:r>
                  <a:rPr lang="tr-TR" altLang="zh-TW" sz="2000" b="0" dirty="0" smtClean="0">
                    <a:latin typeface="Cambria Math" panose="02040503050406030204" pitchFamily="18" charset="0"/>
                  </a:rPr>
                  <a:t>form a </a:t>
                </a:r>
                <a:r>
                  <a:rPr lang="tr-TR" altLang="zh-TW" sz="2000" b="0" dirty="0" err="1" smtClean="0">
                    <a:latin typeface="Cambria Math" panose="02040503050406030204" pitchFamily="18" charset="0"/>
                  </a:rPr>
                  <a:t>basis</a:t>
                </a:r>
                <a:r>
                  <a:rPr lang="tr-TR" altLang="zh-TW" sz="2000" b="0" dirty="0" smtClean="0">
                    <a:latin typeface="Cambria Math" panose="02040503050406030204" pitchFamily="18" charset="0"/>
                  </a:rPr>
                  <a:t> </a:t>
                </a:r>
                <a:r>
                  <a:rPr lang="tr-TR" altLang="zh-TW" sz="2000" b="0" dirty="0" err="1" smtClean="0">
                    <a:latin typeface="Cambria Math" panose="02040503050406030204" pitchFamily="18" charset="0"/>
                  </a:rPr>
                  <a:t>for</a:t>
                </a:r>
                <a:r>
                  <a:rPr lang="tr-TR" altLang="zh-TW" sz="2000" b="0" dirty="0" smtClean="0">
                    <a:latin typeface="Cambria Math" panose="02040503050406030204" pitchFamily="18" charset="0"/>
                  </a:rPr>
                  <a:t> </a:t>
                </a:r>
                <a:r>
                  <a:rPr lang="tr-TR" altLang="zh-TW" sz="2000" b="0" dirty="0" err="1" smtClean="0">
                    <a:latin typeface="Cambria Math" panose="02040503050406030204" pitchFamily="18" charset="0"/>
                  </a:rPr>
                  <a:t>both</a:t>
                </a:r>
                <a:r>
                  <a:rPr lang="tr-TR" altLang="zh-TW" sz="2000" b="0" dirty="0" smtClean="0">
                    <a:latin typeface="Cambria Math" panose="02040503050406030204" pitchFamily="18" charset="0"/>
                  </a:rPr>
                  <a:t> </a:t>
                </a:r>
                <a:r>
                  <a:rPr lang="tr-TR" altLang="zh-TW" sz="2000" i="1" dirty="0" smtClean="0"/>
                  <a:t>R </a:t>
                </a:r>
                <a:r>
                  <a:rPr lang="tr-TR" altLang="zh-TW" sz="2000" dirty="0" err="1" smtClean="0"/>
                  <a:t>and</a:t>
                </a:r>
                <a:r>
                  <a:rPr lang="tr-TR" altLang="zh-TW" sz="2000" i="1" dirty="0" smtClean="0"/>
                  <a:t> A</a:t>
                </a:r>
                <a:endParaRPr lang="tr-TR" altLang="zh-TW" sz="2000" b="0" dirty="0" smtClean="0">
                  <a:latin typeface="Cambria Math" panose="02040503050406030204" pitchFamily="18" charset="0"/>
                </a:endParaRPr>
              </a:p>
              <a:p>
                <a:pPr lvl="1" eaLnBrk="1" hangingPunct="1"/>
                <a14:m>
                  <m:oMath xmlns:m="http://schemas.openxmlformats.org/officeDocument/2006/math">
                    <m:r>
                      <a:rPr lang="tr-TR" altLang="zh-TW" sz="2000" b="0" i="1" smtClean="0">
                        <a:latin typeface="Cambria Math" panose="02040503050406030204" pitchFamily="18" charset="0"/>
                      </a:rPr>
                      <m:t> </m:t>
                    </m:r>
                  </m:oMath>
                </a14:m>
                <a:r>
                  <a:rPr lang="tr-TR" altLang="zh-TW" sz="2000" dirty="0" smtClean="0"/>
                  <a:t>Since </a:t>
                </a:r>
                <a14:m>
                  <m:oMath xmlns:m="http://schemas.openxmlformats.org/officeDocument/2006/math">
                    <m:d>
                      <m:dPr>
                        <m:begChr m:val="["/>
                        <m:endChr m:val="]"/>
                        <m:ctrlPr>
                          <a:rPr lang="tr-TR" altLang="zh-TW" sz="2000" i="1" smtClean="0">
                            <a:latin typeface="Cambria Math" panose="02040503050406030204" pitchFamily="18" charset="0"/>
                          </a:rPr>
                        </m:ctrlPr>
                      </m:dPr>
                      <m:e>
                        <m:eqArr>
                          <m:eqArrPr>
                            <m:ctrlPr>
                              <a:rPr lang="tr-TR" altLang="zh-TW" sz="2000" b="0" i="1" smtClean="0">
                                <a:latin typeface="Cambria Math" panose="02040503050406030204" pitchFamily="18" charset="0"/>
                              </a:rPr>
                            </m:ctrlPr>
                          </m:eqArrPr>
                          <m:e>
                            <m:r>
                              <a:rPr lang="tr-TR" altLang="zh-TW" sz="2000" b="0" i="1" smtClean="0">
                                <a:latin typeface="Cambria Math" panose="02040503050406030204" pitchFamily="18" charset="0"/>
                              </a:rPr>
                              <m:t>1</m:t>
                            </m:r>
                          </m:e>
                          <m:e>
                            <m:r>
                              <a:rPr lang="tr-TR" altLang="zh-TW" sz="2000" b="0" i="1" smtClean="0">
                                <a:latin typeface="Cambria Math" panose="02040503050406030204" pitchFamily="18" charset="0"/>
                              </a:rPr>
                              <m:t>0</m:t>
                            </m:r>
                          </m:e>
                          <m:e>
                            <m:r>
                              <a:rPr lang="tr-TR" altLang="zh-TW" sz="2000" b="0" i="1" smtClean="0">
                                <a:latin typeface="Cambria Math" panose="02040503050406030204" pitchFamily="18" charset="0"/>
                              </a:rPr>
                              <m:t>0</m:t>
                            </m:r>
                          </m:e>
                          <m:e>
                            <m:r>
                              <a:rPr lang="tr-TR" altLang="zh-TW" sz="2000" b="0" i="1" smtClean="0">
                                <a:latin typeface="Cambria Math" panose="02040503050406030204" pitchFamily="18" charset="0"/>
                              </a:rPr>
                              <m:t>0</m:t>
                            </m:r>
                          </m:e>
                        </m:eqArr>
                      </m:e>
                    </m:d>
                  </m:oMath>
                </a14:m>
                <a:r>
                  <a:rPr lang="tr-TR" altLang="zh-TW" sz="2000" dirty="0" smtClean="0"/>
                  <a:t>, </a:t>
                </a:r>
                <a14:m>
                  <m:oMath xmlns:m="http://schemas.openxmlformats.org/officeDocument/2006/math">
                    <m:d>
                      <m:dPr>
                        <m:begChr m:val="["/>
                        <m:endChr m:val="]"/>
                        <m:ctrlPr>
                          <a:rPr lang="tr-TR" altLang="zh-TW" sz="2000" i="1">
                            <a:latin typeface="Cambria Math" panose="02040503050406030204" pitchFamily="18" charset="0"/>
                          </a:rPr>
                        </m:ctrlPr>
                      </m:dPr>
                      <m:e>
                        <m:eqArr>
                          <m:eqArrPr>
                            <m:ctrlPr>
                              <a:rPr lang="tr-TR" altLang="zh-TW" sz="2000" i="1">
                                <a:latin typeface="Cambria Math" panose="02040503050406030204" pitchFamily="18" charset="0"/>
                              </a:rPr>
                            </m:ctrlPr>
                          </m:eqArrPr>
                          <m:e>
                            <m:r>
                              <a:rPr lang="tr-TR" altLang="zh-TW" sz="2000" b="0" i="1" smtClean="0">
                                <a:latin typeface="Cambria Math" panose="02040503050406030204" pitchFamily="18" charset="0"/>
                              </a:rPr>
                              <m:t>4</m:t>
                            </m:r>
                          </m:e>
                          <m:e>
                            <m:r>
                              <a:rPr lang="tr-TR" altLang="zh-TW" sz="2000" b="0" i="1" smtClean="0">
                                <a:latin typeface="Cambria Math" panose="02040503050406030204" pitchFamily="18" charset="0"/>
                              </a:rPr>
                              <m:t>1</m:t>
                            </m:r>
                          </m:e>
                          <m:e>
                            <m:r>
                              <a:rPr lang="tr-TR" altLang="zh-TW" sz="2000" i="1">
                                <a:latin typeface="Cambria Math" panose="02040503050406030204" pitchFamily="18" charset="0"/>
                              </a:rPr>
                              <m:t>0</m:t>
                            </m:r>
                          </m:e>
                          <m:e>
                            <m:r>
                              <a:rPr lang="tr-TR" altLang="zh-TW" sz="2000" i="1">
                                <a:latin typeface="Cambria Math" panose="02040503050406030204" pitchFamily="18" charset="0"/>
                              </a:rPr>
                              <m:t>0</m:t>
                            </m:r>
                          </m:e>
                        </m:eqArr>
                      </m:e>
                    </m:d>
                  </m:oMath>
                </a14:m>
                <a:r>
                  <a:rPr lang="tr-TR" altLang="zh-TW" sz="2000" dirty="0" smtClean="0"/>
                  <a:t>,</a:t>
                </a:r>
                <a:r>
                  <a:rPr lang="tr-TR" altLang="zh-TW" sz="2000" dirty="0"/>
                  <a:t> </a:t>
                </a:r>
                <a14:m>
                  <m:oMath xmlns:m="http://schemas.openxmlformats.org/officeDocument/2006/math">
                    <m:d>
                      <m:dPr>
                        <m:begChr m:val="["/>
                        <m:endChr m:val="]"/>
                        <m:ctrlPr>
                          <a:rPr lang="tr-TR" altLang="zh-TW" sz="2000" i="1">
                            <a:latin typeface="Cambria Math" panose="02040503050406030204" pitchFamily="18" charset="0"/>
                          </a:rPr>
                        </m:ctrlPr>
                      </m:dPr>
                      <m:e>
                        <m:eqArr>
                          <m:eqArrPr>
                            <m:ctrlPr>
                              <a:rPr lang="tr-TR" altLang="zh-TW" sz="2000" i="1">
                                <a:latin typeface="Cambria Math" panose="02040503050406030204" pitchFamily="18" charset="0"/>
                              </a:rPr>
                            </m:ctrlPr>
                          </m:eqArrPr>
                          <m:e>
                            <m:r>
                              <a:rPr lang="tr-TR" altLang="zh-TW" sz="2000" b="0" i="1" smtClean="0">
                                <a:latin typeface="Cambria Math" panose="02040503050406030204" pitchFamily="18" charset="0"/>
                              </a:rPr>
                              <m:t>5</m:t>
                            </m:r>
                          </m:e>
                          <m:e>
                            <m:r>
                              <a:rPr lang="tr-TR" altLang="zh-TW" sz="2000" b="0" i="1" smtClean="0">
                                <a:latin typeface="Cambria Math" panose="02040503050406030204" pitchFamily="18" charset="0"/>
                              </a:rPr>
                              <m:t>−2</m:t>
                            </m:r>
                          </m:e>
                          <m:e>
                            <m:r>
                              <a:rPr lang="tr-TR" altLang="zh-TW" sz="2000" b="0" i="1" smtClean="0">
                                <a:latin typeface="Cambria Math" panose="02040503050406030204" pitchFamily="18" charset="0"/>
                              </a:rPr>
                              <m:t>1</m:t>
                            </m:r>
                          </m:e>
                          <m:e>
                            <m:r>
                              <a:rPr lang="tr-TR" altLang="zh-TW" sz="2000" i="1">
                                <a:latin typeface="Cambria Math" panose="02040503050406030204" pitchFamily="18" charset="0"/>
                              </a:rPr>
                              <m:t>0</m:t>
                            </m:r>
                          </m:e>
                        </m:eqArr>
                      </m:e>
                    </m:d>
                  </m:oMath>
                </a14:m>
                <a:r>
                  <a:rPr lang="tr-TR" altLang="zh-TW" sz="2000" dirty="0" smtClean="0"/>
                  <a:t> form a </a:t>
                </a:r>
                <a:r>
                  <a:rPr lang="tr-TR" altLang="zh-TW" sz="2000" dirty="0" err="1" smtClean="0"/>
                  <a:t>basis</a:t>
                </a:r>
                <a:r>
                  <a:rPr lang="tr-TR" altLang="zh-TW" sz="2000" dirty="0" smtClean="0"/>
                  <a:t> </a:t>
                </a:r>
                <a:r>
                  <a:rPr lang="tr-TR" altLang="zh-TW" sz="2000" dirty="0" err="1" smtClean="0"/>
                  <a:t>for</a:t>
                </a:r>
                <a:r>
                  <a:rPr lang="tr-TR" altLang="zh-TW" sz="2000" dirty="0" smtClean="0"/>
                  <a:t> </a:t>
                </a:r>
                <a:r>
                  <a:rPr lang="tr-TR" altLang="zh-TW" sz="2000" i="1" dirty="0" smtClean="0"/>
                  <a:t>R, </a:t>
                </a:r>
                <a14:m>
                  <m:oMath xmlns:m="http://schemas.openxmlformats.org/officeDocument/2006/math">
                    <m:d>
                      <m:dPr>
                        <m:begChr m:val="["/>
                        <m:endChr m:val="]"/>
                        <m:ctrlPr>
                          <a:rPr lang="tr-TR" altLang="zh-TW" sz="2000" i="1">
                            <a:latin typeface="Cambria Math" panose="02040503050406030204" pitchFamily="18" charset="0"/>
                          </a:rPr>
                        </m:ctrlPr>
                      </m:dPr>
                      <m:e>
                        <m:eqArr>
                          <m:eqArrPr>
                            <m:ctrlPr>
                              <a:rPr lang="tr-TR" altLang="zh-TW" sz="2000" i="1">
                                <a:latin typeface="Cambria Math" panose="02040503050406030204" pitchFamily="18" charset="0"/>
                              </a:rPr>
                            </m:ctrlPr>
                          </m:eqArrPr>
                          <m:e>
                            <m:r>
                              <a:rPr lang="tr-TR" altLang="zh-TW" sz="2000" i="1">
                                <a:latin typeface="Cambria Math" panose="02040503050406030204" pitchFamily="18" charset="0"/>
                              </a:rPr>
                              <m:t>1</m:t>
                            </m:r>
                          </m:e>
                          <m:e>
                            <m:r>
                              <a:rPr lang="tr-TR" altLang="zh-TW" sz="2000" b="0" i="1" smtClean="0">
                                <a:latin typeface="Cambria Math" panose="02040503050406030204" pitchFamily="18" charset="0"/>
                              </a:rPr>
                              <m:t>2</m:t>
                            </m:r>
                          </m:e>
                          <m:e>
                            <m:r>
                              <a:rPr lang="tr-TR" altLang="zh-TW" sz="2000" b="0" i="1" smtClean="0">
                                <a:latin typeface="Cambria Math" panose="02040503050406030204" pitchFamily="18" charset="0"/>
                              </a:rPr>
                              <m:t>2</m:t>
                            </m:r>
                          </m:e>
                          <m:e>
                            <m:r>
                              <a:rPr lang="tr-TR" altLang="zh-TW" sz="2000" b="0" i="1" smtClean="0">
                                <a:latin typeface="Cambria Math" panose="02040503050406030204" pitchFamily="18" charset="0"/>
                              </a:rPr>
                              <m:t>−1</m:t>
                            </m:r>
                          </m:e>
                        </m:eqArr>
                      </m:e>
                    </m:d>
                  </m:oMath>
                </a14:m>
                <a:r>
                  <a:rPr lang="tr-TR" altLang="zh-TW" sz="2000" dirty="0"/>
                  <a:t>, </a:t>
                </a:r>
                <a14:m>
                  <m:oMath xmlns:m="http://schemas.openxmlformats.org/officeDocument/2006/math">
                    <m:d>
                      <m:dPr>
                        <m:begChr m:val="["/>
                        <m:endChr m:val="]"/>
                        <m:ctrlPr>
                          <a:rPr lang="tr-TR" altLang="zh-TW" sz="2000" i="1">
                            <a:latin typeface="Cambria Math" panose="02040503050406030204" pitchFamily="18" charset="0"/>
                          </a:rPr>
                        </m:ctrlPr>
                      </m:dPr>
                      <m:e>
                        <m:eqArr>
                          <m:eqArrPr>
                            <m:ctrlPr>
                              <a:rPr lang="tr-TR" altLang="zh-TW" sz="2000" i="1">
                                <a:latin typeface="Cambria Math" panose="02040503050406030204" pitchFamily="18" charset="0"/>
                              </a:rPr>
                            </m:ctrlPr>
                          </m:eqArrPr>
                          <m:e>
                            <m:r>
                              <a:rPr lang="tr-TR" altLang="zh-TW" sz="2000" i="1">
                                <a:latin typeface="Cambria Math" panose="02040503050406030204" pitchFamily="18" charset="0"/>
                              </a:rPr>
                              <m:t>4</m:t>
                            </m:r>
                          </m:e>
                          <m:e>
                            <m:r>
                              <a:rPr lang="tr-TR" altLang="zh-TW" sz="2000" b="0" i="1" smtClean="0">
                                <a:latin typeface="Cambria Math" panose="02040503050406030204" pitchFamily="18" charset="0"/>
                              </a:rPr>
                              <m:t>9</m:t>
                            </m:r>
                          </m:e>
                          <m:e>
                            <m:r>
                              <a:rPr lang="tr-TR" altLang="zh-TW" sz="2000" b="0" i="1" smtClean="0">
                                <a:latin typeface="Cambria Math" panose="02040503050406030204" pitchFamily="18" charset="0"/>
                              </a:rPr>
                              <m:t>9</m:t>
                            </m:r>
                          </m:e>
                          <m:e>
                            <m:r>
                              <a:rPr lang="tr-TR" altLang="zh-TW" sz="2000" b="0" i="1" smtClean="0">
                                <a:latin typeface="Cambria Math" panose="02040503050406030204" pitchFamily="18" charset="0"/>
                              </a:rPr>
                              <m:t>−4</m:t>
                            </m:r>
                          </m:e>
                        </m:eqArr>
                      </m:e>
                    </m:d>
                  </m:oMath>
                </a14:m>
                <a:r>
                  <a:rPr lang="tr-TR" altLang="zh-TW" sz="2000" dirty="0"/>
                  <a:t>, </a:t>
                </a:r>
                <a14:m>
                  <m:oMath xmlns:m="http://schemas.openxmlformats.org/officeDocument/2006/math">
                    <m:d>
                      <m:dPr>
                        <m:begChr m:val="["/>
                        <m:endChr m:val="]"/>
                        <m:ctrlPr>
                          <a:rPr lang="tr-TR" altLang="zh-TW" sz="2000" i="1">
                            <a:latin typeface="Cambria Math" panose="02040503050406030204" pitchFamily="18" charset="0"/>
                          </a:rPr>
                        </m:ctrlPr>
                      </m:dPr>
                      <m:e>
                        <m:eqArr>
                          <m:eqArrPr>
                            <m:ctrlPr>
                              <a:rPr lang="tr-TR" altLang="zh-TW" sz="2000" i="1">
                                <a:latin typeface="Cambria Math" panose="02040503050406030204" pitchFamily="18" charset="0"/>
                              </a:rPr>
                            </m:ctrlPr>
                          </m:eqArrPr>
                          <m:e>
                            <m:r>
                              <a:rPr lang="tr-TR" altLang="zh-TW" sz="2000" i="1">
                                <a:latin typeface="Cambria Math" panose="02040503050406030204" pitchFamily="18" charset="0"/>
                              </a:rPr>
                              <m:t>5</m:t>
                            </m:r>
                          </m:e>
                          <m:e>
                            <m:r>
                              <a:rPr lang="tr-TR" altLang="zh-TW" sz="2000" b="0" i="1" smtClean="0">
                                <a:latin typeface="Cambria Math" panose="02040503050406030204" pitchFamily="18" charset="0"/>
                              </a:rPr>
                              <m:t>8</m:t>
                            </m:r>
                          </m:e>
                          <m:e>
                            <m:r>
                              <a:rPr lang="tr-TR" altLang="zh-TW" sz="2000" b="0" i="1" smtClean="0">
                                <a:latin typeface="Cambria Math" panose="02040503050406030204" pitchFamily="18" charset="0"/>
                              </a:rPr>
                              <m:t>9</m:t>
                            </m:r>
                          </m:e>
                          <m:e>
                            <m:r>
                              <a:rPr lang="tr-TR" altLang="zh-TW" sz="2000" b="0" i="1" smtClean="0">
                                <a:latin typeface="Cambria Math" panose="02040503050406030204" pitchFamily="18" charset="0"/>
                              </a:rPr>
                              <m:t>−5</m:t>
                            </m:r>
                          </m:e>
                        </m:eqArr>
                      </m:e>
                    </m:d>
                  </m:oMath>
                </a14:m>
                <a:r>
                  <a:rPr lang="tr-TR" altLang="zh-TW" sz="2000" dirty="0"/>
                  <a:t> </a:t>
                </a:r>
                <a:endParaRPr lang="tr-TR" altLang="zh-TW" sz="2000" dirty="0" smtClean="0"/>
              </a:p>
              <a:p>
                <a:pPr marL="344487" lvl="1" indent="0" eaLnBrk="1" hangingPunct="1">
                  <a:buNone/>
                </a:pPr>
                <a:r>
                  <a:rPr lang="tr-TR" altLang="zh-TW" sz="2000" dirty="0" smtClean="0"/>
                  <a:t>      form </a:t>
                </a:r>
                <a:r>
                  <a:rPr lang="tr-TR" altLang="zh-TW" sz="2000" dirty="0"/>
                  <a:t>a </a:t>
                </a:r>
                <a:r>
                  <a:rPr lang="tr-TR" altLang="zh-TW" sz="2000" dirty="0" err="1"/>
                  <a:t>basis</a:t>
                </a:r>
                <a:r>
                  <a:rPr lang="tr-TR" altLang="zh-TW" sz="2000" dirty="0"/>
                  <a:t> </a:t>
                </a:r>
                <a:r>
                  <a:rPr lang="tr-TR" altLang="zh-TW" sz="2000" dirty="0" err="1"/>
                  <a:t>for</a:t>
                </a:r>
                <a:r>
                  <a:rPr lang="tr-TR" altLang="zh-TW" sz="2000" dirty="0"/>
                  <a:t> </a:t>
                </a:r>
                <a:r>
                  <a:rPr lang="tr-TR" altLang="zh-TW" sz="2000" i="1" dirty="0" smtClean="0"/>
                  <a:t>A </a:t>
                </a:r>
                <a:r>
                  <a:rPr lang="tr-TR" altLang="zh-TW" sz="2000" dirty="0" smtClean="0"/>
                  <a:t>(</a:t>
                </a:r>
                <a:r>
                  <a:rPr lang="tr-TR" altLang="zh-TW" sz="2000" dirty="0" err="1" smtClean="0"/>
                  <a:t>linear</a:t>
                </a:r>
                <a:r>
                  <a:rPr lang="tr-TR" altLang="zh-TW" sz="2000" dirty="0" smtClean="0"/>
                  <a:t> </a:t>
                </a:r>
                <a:r>
                  <a:rPr lang="tr-TR" altLang="zh-TW" sz="2000" dirty="0" err="1" smtClean="0"/>
                  <a:t>independence</a:t>
                </a:r>
                <a:r>
                  <a:rPr lang="tr-TR" altLang="zh-TW" sz="2000" dirty="0" smtClean="0"/>
                  <a:t> </a:t>
                </a:r>
                <a:r>
                  <a:rPr lang="tr-TR" altLang="zh-TW" sz="2000" dirty="0" err="1" smtClean="0"/>
                  <a:t>among</a:t>
                </a:r>
                <a:r>
                  <a:rPr lang="tr-TR" altLang="zh-TW" sz="2000" dirty="0" smtClean="0"/>
                  <a:t> </a:t>
                </a:r>
                <a:r>
                  <a:rPr lang="tr-TR" altLang="zh-TW" sz="2000" dirty="0" err="1" smtClean="0"/>
                  <a:t>the</a:t>
                </a:r>
                <a:r>
                  <a:rPr lang="tr-TR" altLang="zh-TW" sz="2000" dirty="0" smtClean="0"/>
                  <a:t> </a:t>
                </a:r>
                <a:r>
                  <a:rPr lang="tr-TR" altLang="zh-TW" sz="2000" dirty="0" err="1" smtClean="0"/>
                  <a:t>column</a:t>
                </a:r>
                <a:r>
                  <a:rPr lang="tr-TR" altLang="zh-TW" sz="2000" dirty="0" smtClean="0"/>
                  <a:t> </a:t>
                </a:r>
                <a:r>
                  <a:rPr lang="tr-TR" altLang="zh-TW" sz="2000" dirty="0" err="1" smtClean="0"/>
                  <a:t>vectors</a:t>
                </a:r>
                <a:r>
                  <a:rPr lang="tr-TR" altLang="zh-TW" sz="2000" dirty="0" smtClean="0"/>
                  <a:t> is </a:t>
                </a:r>
                <a:r>
                  <a:rPr lang="tr-TR" altLang="zh-TW" sz="2000" dirty="0" err="1" smtClean="0"/>
                  <a:t>preserved</a:t>
                </a:r>
                <a:r>
                  <a:rPr lang="tr-TR" altLang="zh-TW" sz="2000" dirty="0" smtClean="0"/>
                  <a:t> </a:t>
                </a:r>
                <a:r>
                  <a:rPr lang="tr-TR" altLang="zh-TW" sz="2000" dirty="0" err="1" smtClean="0"/>
                  <a:t>by</a:t>
                </a:r>
                <a:r>
                  <a:rPr lang="tr-TR" altLang="zh-TW" sz="2000" dirty="0" smtClean="0"/>
                  <a:t> </a:t>
                </a:r>
                <a:r>
                  <a:rPr lang="tr-TR" altLang="zh-TW" sz="2000" dirty="0" err="1" smtClean="0"/>
                  <a:t>elementary</a:t>
                </a:r>
                <a:r>
                  <a:rPr lang="tr-TR" altLang="zh-TW" sz="2000" dirty="0" smtClean="0"/>
                  <a:t> </a:t>
                </a:r>
                <a:r>
                  <a:rPr lang="tr-TR" altLang="zh-TW" sz="2000" dirty="0" err="1" smtClean="0"/>
                  <a:t>row</a:t>
                </a:r>
                <a:r>
                  <a:rPr lang="tr-TR" altLang="zh-TW" sz="2000" dirty="0" smtClean="0"/>
                  <a:t> </a:t>
                </a:r>
                <a:r>
                  <a:rPr lang="tr-TR" altLang="zh-TW" sz="2000" dirty="0" err="1" smtClean="0"/>
                  <a:t>ops</a:t>
                </a:r>
                <a:r>
                  <a:rPr lang="tr-TR" altLang="zh-TW" sz="2000" dirty="0" smtClean="0"/>
                  <a:t>)</a:t>
                </a:r>
                <a:endParaRPr lang="en-US" altLang="zh-TW" sz="2000" dirty="0" smtClean="0"/>
              </a:p>
              <a:p>
                <a:pPr lvl="1" eaLnBrk="1" hangingPunct="1"/>
                <a:endParaRPr lang="en-US" altLang="zh-TW" sz="2000" dirty="0" smtClean="0"/>
              </a:p>
              <a:p>
                <a:pPr lvl="1" eaLnBrk="1" hangingPunct="1"/>
                <a:endParaRPr lang="en-US" altLang="zh-TW" sz="2000" dirty="0" smtClean="0"/>
              </a:p>
              <a:p>
                <a:pPr lvl="1" eaLnBrk="1" hangingPunct="1"/>
                <a:endParaRPr lang="en-US" altLang="zh-TW" sz="2000" dirty="0" smtClean="0"/>
              </a:p>
            </p:txBody>
          </p:sp>
        </mc:Choice>
        <mc:Fallback xmlns="">
          <p:sp>
            <p:nvSpPr>
              <p:cNvPr id="175110" name="Rectangle 3"/>
              <p:cNvSpPr>
                <a:spLocks noGrp="1" noRot="1" noChangeAspect="1" noMove="1" noResize="1" noEditPoints="1" noAdjustHandles="1" noChangeArrowheads="1" noChangeShapeType="1" noTextEdit="1"/>
              </p:cNvSpPr>
              <p:nvPr>
                <p:ph type="body" idx="1"/>
              </p:nvPr>
            </p:nvSpPr>
            <p:spPr>
              <a:xfrm>
                <a:off x="342900" y="822082"/>
                <a:ext cx="8458200" cy="5486400"/>
              </a:xfrm>
              <a:blipFill>
                <a:blip r:embed="rId4"/>
                <a:stretch>
                  <a:fillRect l="-144" t="-778" b="-111"/>
                </a:stretch>
              </a:blipFill>
            </p:spPr>
            <p:txBody>
              <a:bodyPr/>
              <a:lstStyle/>
              <a:p>
                <a:r>
                  <a:rPr lang="tr-TR">
                    <a:noFill/>
                  </a:rPr>
                  <a:t> </a:t>
                </a:r>
              </a:p>
            </p:txBody>
          </p:sp>
        </mc:Fallback>
      </mc:AlternateContent>
      <p:graphicFrame>
        <p:nvGraphicFramePr>
          <p:cNvPr id="175111" name="Object 4"/>
          <p:cNvGraphicFramePr>
            <a:graphicFrameLocks noChangeAspect="1"/>
          </p:cNvGraphicFramePr>
          <p:nvPr>
            <p:extLst>
              <p:ext uri="{D42A27DB-BD31-4B8C-83A1-F6EECF244321}">
                <p14:modId xmlns:p14="http://schemas.microsoft.com/office/powerpoint/2010/main" val="2763248470"/>
              </p:ext>
            </p:extLst>
          </p:nvPr>
        </p:nvGraphicFramePr>
        <p:xfrm>
          <a:off x="5877615" y="829965"/>
          <a:ext cx="3037785" cy="1326213"/>
        </p:xfrm>
        <a:graphic>
          <a:graphicData uri="http://schemas.openxmlformats.org/presentationml/2006/ole">
            <mc:AlternateContent xmlns:mc="http://schemas.openxmlformats.org/markup-compatibility/2006">
              <mc:Choice xmlns:v="urn:schemas-microsoft-com:vml" Requires="v">
                <p:oleObj spid="_x0000_s175331" name="Equation" r:id="rId5" imgW="2095500" imgH="914400" progId="Equation.DSMT4">
                  <p:embed/>
                </p:oleObj>
              </mc:Choice>
              <mc:Fallback>
                <p:oleObj name="Equation" r:id="rId5" imgW="2095500" imgH="9144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7615" y="829965"/>
                        <a:ext cx="3037785" cy="1326213"/>
                      </a:xfrm>
                      <a:prstGeom prst="rect">
                        <a:avLst/>
                      </a:prstGeom>
                      <a:noFill/>
                      <a:ln>
                        <a:noFill/>
                      </a:ln>
                      <a:effectLst/>
                      <a:extLst/>
                    </p:spPr>
                  </p:pic>
                </p:oleObj>
              </mc:Fallback>
            </mc:AlternateContent>
          </a:graphicData>
        </a:graphic>
      </p:graphicFrame>
      <p:graphicFrame>
        <p:nvGraphicFramePr>
          <p:cNvPr id="175112" name="Object 5"/>
          <p:cNvGraphicFramePr>
            <a:graphicFrameLocks noChangeAspect="1"/>
          </p:cNvGraphicFramePr>
          <p:nvPr>
            <p:extLst>
              <p:ext uri="{D42A27DB-BD31-4B8C-83A1-F6EECF244321}">
                <p14:modId xmlns:p14="http://schemas.microsoft.com/office/powerpoint/2010/main" val="1583486307"/>
              </p:ext>
            </p:extLst>
          </p:nvPr>
        </p:nvGraphicFramePr>
        <p:xfrm>
          <a:off x="5867400" y="2313996"/>
          <a:ext cx="3076575" cy="1447800"/>
        </p:xfrm>
        <a:graphic>
          <a:graphicData uri="http://schemas.openxmlformats.org/presentationml/2006/ole">
            <mc:AlternateContent xmlns:mc="http://schemas.openxmlformats.org/markup-compatibility/2006">
              <mc:Choice xmlns:v="urn:schemas-microsoft-com:vml" Requires="v">
                <p:oleObj spid="_x0000_s175332" name="Equation" r:id="rId7" imgW="1943100" imgH="914400" progId="Equation.DSMT4">
                  <p:embed/>
                </p:oleObj>
              </mc:Choice>
              <mc:Fallback>
                <p:oleObj name="Equation" r:id="rId7" imgW="1943100" imgH="9144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2313996"/>
                        <a:ext cx="3076575" cy="1447800"/>
                      </a:xfrm>
                      <a:prstGeom prst="rect">
                        <a:avLst/>
                      </a:prstGeom>
                      <a:noFill/>
                      <a:ln>
                        <a:noFill/>
                      </a:ln>
                      <a:effectLst/>
                      <a:extLst/>
                    </p:spPr>
                  </p:pic>
                </p:oleObj>
              </mc:Fallback>
            </mc:AlternateContent>
          </a:graphicData>
        </a:graphic>
      </p:graphicFrame>
      <p:sp>
        <p:nvSpPr>
          <p:cNvPr id="175114" name="Text Box 9"/>
          <p:cNvSpPr txBox="1">
            <a:spLocks noChangeArrowheads="1"/>
          </p:cNvSpPr>
          <p:nvPr/>
        </p:nvSpPr>
        <p:spPr bwMode="auto">
          <a:xfrm>
            <a:off x="6470109" y="2081199"/>
            <a:ext cx="48695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eaLnBrk="1" hangingPunct="1">
              <a:spcBef>
                <a:spcPct val="0"/>
              </a:spcBef>
              <a:buClrTx/>
              <a:buSzTx/>
              <a:buFontTx/>
              <a:buNone/>
            </a:pPr>
            <a:r>
              <a:rPr lang="en-US" altLang="zh-TW" sz="1400" dirty="0">
                <a:latin typeface="Arial" panose="020B0604020202020204" pitchFamily="34" charset="0"/>
              </a:rPr>
              <a:t>Note </a:t>
            </a:r>
            <a:r>
              <a:rPr lang="en-US" altLang="zh-TW" sz="1400" dirty="0" smtClean="0">
                <a:latin typeface="Arial" panose="020B0604020202020204" pitchFamily="34" charset="0"/>
              </a:rPr>
              <a:t>the correspondence</a:t>
            </a:r>
            <a:r>
              <a:rPr lang="en-US" altLang="zh-TW" sz="1400" dirty="0">
                <a:latin typeface="Arial" panose="020B0604020202020204" pitchFamily="34" charset="0"/>
              </a:rPr>
              <a:t>!</a:t>
            </a:r>
          </a:p>
        </p:txBody>
      </p:sp>
      <p:cxnSp>
        <p:nvCxnSpPr>
          <p:cNvPr id="3" name="Straight Arrow Connector 2"/>
          <p:cNvCxnSpPr/>
          <p:nvPr/>
        </p:nvCxnSpPr>
        <p:spPr>
          <a:xfrm>
            <a:off x="6470109" y="2057400"/>
            <a:ext cx="0" cy="285039"/>
          </a:xfrm>
          <a:prstGeom prst="straightConnector1">
            <a:avLst/>
          </a:prstGeom>
          <a:ln>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315200" y="2057400"/>
            <a:ext cx="0" cy="285039"/>
          </a:xfrm>
          <a:prstGeom prst="straightConnector1">
            <a:avLst/>
          </a:prstGeom>
          <a:ln>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229600" y="2057400"/>
            <a:ext cx="0" cy="285039"/>
          </a:xfrm>
          <a:prstGeom prst="straightConnector1">
            <a:avLst/>
          </a:prstGeom>
          <a:ln>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8001000" y="3093936"/>
            <a:ext cx="311692" cy="2798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Oval 17"/>
          <p:cNvSpPr/>
          <p:nvPr/>
        </p:nvSpPr>
        <p:spPr>
          <a:xfrm>
            <a:off x="7132418" y="2702305"/>
            <a:ext cx="311692" cy="2798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Oval 18"/>
          <p:cNvSpPr/>
          <p:nvPr/>
        </p:nvSpPr>
        <p:spPr>
          <a:xfrm>
            <a:off x="6306207" y="2349090"/>
            <a:ext cx="311692" cy="2798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A360FEBA-5AF7-448E-863A-9DFA9C951074}"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8" name="頁尾版面配置區 4"/>
          <p:cNvSpPr>
            <a:spLocks noGrp="1"/>
          </p:cNvSpPr>
          <p:nvPr>
            <p:ph type="ftr" sz="quarter" idx="11"/>
          </p:nvPr>
        </p:nvSpPr>
        <p:spPr/>
        <p:txBody>
          <a:bodyPr/>
          <a:lstStyle/>
          <a:p>
            <a:pPr>
              <a:defRPr/>
            </a:pPr>
            <a:r>
              <a:rPr lang="en-US" altLang="zh-TW"/>
              <a:t>Elementary Linear Algebra</a:t>
            </a:r>
          </a:p>
        </p:txBody>
      </p:sp>
      <p:sp>
        <p:nvSpPr>
          <p:cNvPr id="17715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7F1CA621-1568-4F4C-84FD-08DA87C6555C}" type="slidenum">
              <a:rPr kumimoji="0" lang="en-US" altLang="zh-TW" sz="1200">
                <a:latin typeface="Garamond" panose="02020404030301010803" pitchFamily="18" charset="0"/>
              </a:rPr>
              <a:pPr>
                <a:spcBef>
                  <a:spcPct val="0"/>
                </a:spcBef>
                <a:buClrTx/>
                <a:buSzTx/>
                <a:buFontTx/>
                <a:buNone/>
              </a:pPr>
              <a:t>95</a:t>
            </a:fld>
            <a:endParaRPr kumimoji="0" lang="en-US" altLang="zh-TW" sz="1200">
              <a:latin typeface="Garamond" panose="02020404030301010803" pitchFamily="18" charset="0"/>
            </a:endParaRPr>
          </a:p>
        </p:txBody>
      </p:sp>
      <p:sp>
        <p:nvSpPr>
          <p:cNvPr id="177157" name="Rectangle 2"/>
          <p:cNvSpPr>
            <a:spLocks noGrp="1" noChangeArrowheads="1"/>
          </p:cNvSpPr>
          <p:nvPr>
            <p:ph type="title"/>
          </p:nvPr>
        </p:nvSpPr>
        <p:spPr>
          <a:xfrm>
            <a:off x="457200" y="277813"/>
            <a:ext cx="8686800" cy="1139825"/>
          </a:xfrm>
        </p:spPr>
        <p:txBody>
          <a:bodyPr/>
          <a:lstStyle/>
          <a:p>
            <a:pPr eaLnBrk="1" hangingPunct="1"/>
            <a:r>
              <a:rPr lang="en-US" altLang="zh-TW" smtClean="0"/>
              <a:t>5-5 Example 7</a:t>
            </a:r>
            <a:br>
              <a:rPr lang="en-US" altLang="zh-TW" smtClean="0"/>
            </a:br>
            <a:r>
              <a:rPr lang="en-US" altLang="zh-TW" sz="3200" smtClean="0"/>
              <a:t>(Basis for a Vector Space Using Row Operations )</a:t>
            </a:r>
          </a:p>
        </p:txBody>
      </p:sp>
      <mc:AlternateContent xmlns:mc="http://schemas.openxmlformats.org/markup-compatibility/2006" xmlns:a14="http://schemas.microsoft.com/office/drawing/2010/main">
        <mc:Choice Requires="a14">
          <p:sp>
            <p:nvSpPr>
              <p:cNvPr id="177158" name="Rectangle 3"/>
              <p:cNvSpPr>
                <a:spLocks noGrp="1" noChangeArrowheads="1"/>
              </p:cNvSpPr>
              <p:nvPr>
                <p:ph type="body" idx="1"/>
              </p:nvPr>
            </p:nvSpPr>
            <p:spPr/>
            <p:txBody>
              <a:bodyPr/>
              <a:lstStyle/>
              <a:p>
                <a:pPr eaLnBrk="1" hangingPunct="1">
                  <a:lnSpc>
                    <a:spcPct val="90000"/>
                  </a:lnSpc>
                </a:pPr>
                <a:r>
                  <a:rPr lang="en-US" altLang="zh-TW" sz="2400" dirty="0" smtClean="0"/>
                  <a:t>Find a basis for the space spanned by the vectors</a:t>
                </a:r>
              </a:p>
              <a:p>
                <a:pPr algn="ctr" eaLnBrk="1" hangingPunct="1">
                  <a:lnSpc>
                    <a:spcPct val="90000"/>
                  </a:lnSpc>
                  <a:buFont typeface="Wingdings" panose="05000000000000000000" pitchFamily="2" charset="2"/>
                  <a:buNone/>
                </a:pPr>
                <a:r>
                  <a:rPr lang="en-US" altLang="zh-TW" sz="2400" b="1" dirty="0" smtClean="0"/>
                  <a:t>v</a:t>
                </a:r>
                <a:r>
                  <a:rPr lang="en-US" altLang="zh-TW" sz="2400" baseline="-25000" dirty="0" smtClean="0"/>
                  <a:t>1</a:t>
                </a:r>
                <a:r>
                  <a:rPr lang="en-US" altLang="zh-TW" sz="2400" dirty="0" smtClean="0"/>
                  <a:t>= (1, -2, 0, 0, 3), </a:t>
                </a:r>
                <a:r>
                  <a:rPr lang="en-US" altLang="zh-TW" sz="2400" b="1" dirty="0" smtClean="0"/>
                  <a:t>v</a:t>
                </a:r>
                <a:r>
                  <a:rPr lang="en-US" altLang="zh-TW" sz="2400" baseline="-25000" dirty="0" smtClean="0"/>
                  <a:t>2 </a:t>
                </a:r>
                <a:r>
                  <a:rPr lang="en-US" altLang="zh-TW" sz="2400" dirty="0" smtClean="0"/>
                  <a:t>= (2, -5, -3, -2, 6), </a:t>
                </a:r>
              </a:p>
              <a:p>
                <a:pPr algn="ctr" eaLnBrk="1" hangingPunct="1">
                  <a:lnSpc>
                    <a:spcPct val="90000"/>
                  </a:lnSpc>
                  <a:buFont typeface="Wingdings" panose="05000000000000000000" pitchFamily="2" charset="2"/>
                  <a:buNone/>
                </a:pPr>
                <a:r>
                  <a:rPr lang="en-US" altLang="zh-TW" sz="2400" b="1" dirty="0" smtClean="0"/>
                  <a:t>v</a:t>
                </a:r>
                <a:r>
                  <a:rPr lang="en-US" altLang="zh-TW" sz="2400" baseline="-25000" dirty="0" smtClean="0"/>
                  <a:t>3 </a:t>
                </a:r>
                <a:r>
                  <a:rPr lang="en-US" altLang="zh-TW" sz="2400" dirty="0" smtClean="0"/>
                  <a:t>= (0, 5, 15, 10, 0), </a:t>
                </a:r>
                <a:r>
                  <a:rPr lang="en-US" altLang="zh-TW" sz="2400" b="1" dirty="0" smtClean="0"/>
                  <a:t>v</a:t>
                </a:r>
                <a:r>
                  <a:rPr lang="en-US" altLang="zh-TW" sz="2400" baseline="-25000" dirty="0" smtClean="0"/>
                  <a:t>4 </a:t>
                </a:r>
                <a:r>
                  <a:rPr lang="en-US" altLang="zh-TW" sz="2400" dirty="0" smtClean="0"/>
                  <a:t>= (2, 6, 18, 8, 6).</a:t>
                </a:r>
              </a:p>
              <a:p>
                <a:pPr eaLnBrk="1" hangingPunct="1">
                  <a:lnSpc>
                    <a:spcPct val="90000"/>
                  </a:lnSpc>
                </a:pPr>
                <a:r>
                  <a:rPr lang="en-US" altLang="zh-TW" sz="2400" dirty="0" smtClean="0"/>
                  <a:t>Solution: (Write down the vectors as </a:t>
                </a:r>
                <a:r>
                  <a:rPr lang="en-US" altLang="zh-TW" sz="2400" u="sng" dirty="0" smtClean="0"/>
                  <a:t>row vectors</a:t>
                </a:r>
                <a:r>
                  <a:rPr lang="en-US" altLang="zh-TW" sz="2400" dirty="0" smtClean="0"/>
                  <a:t> first!)</a:t>
                </a:r>
              </a:p>
              <a:p>
                <a:pPr eaLnBrk="1" hangingPunct="1">
                  <a:lnSpc>
                    <a:spcPct val="90000"/>
                  </a:lnSpc>
                </a:pPr>
                <a:endParaRPr lang="en-US" altLang="zh-TW" sz="2200" dirty="0" smtClean="0"/>
              </a:p>
              <a:p>
                <a:pPr eaLnBrk="1" hangingPunct="1">
                  <a:lnSpc>
                    <a:spcPct val="90000"/>
                  </a:lnSpc>
                </a:pPr>
                <a:endParaRPr lang="en-US" altLang="zh-TW" sz="2200" dirty="0" smtClean="0"/>
              </a:p>
              <a:p>
                <a:pPr eaLnBrk="1" hangingPunct="1">
                  <a:lnSpc>
                    <a:spcPct val="90000"/>
                  </a:lnSpc>
                </a:pPr>
                <a:endParaRPr lang="en-US" altLang="zh-TW" sz="2200" dirty="0" smtClean="0"/>
              </a:p>
              <a:p>
                <a:pPr lvl="1" eaLnBrk="1" hangingPunct="1">
                  <a:lnSpc>
                    <a:spcPct val="90000"/>
                  </a:lnSpc>
                </a:pPr>
                <a:endParaRPr lang="en-US" altLang="zh-TW" sz="2000" dirty="0" smtClean="0"/>
              </a:p>
              <a:p>
                <a:pPr lvl="1" eaLnBrk="1" hangingPunct="1">
                  <a:lnSpc>
                    <a:spcPct val="90000"/>
                  </a:lnSpc>
                </a:pPr>
                <a:endParaRPr lang="en-US" altLang="zh-TW" sz="2000" dirty="0" smtClean="0"/>
              </a:p>
              <a:p>
                <a:pPr lvl="1" eaLnBrk="1" hangingPunct="1">
                  <a:lnSpc>
                    <a:spcPct val="90000"/>
                  </a:lnSpc>
                </a:pPr>
                <a:r>
                  <a:rPr lang="en-US" altLang="zh-TW" sz="2400" dirty="0" smtClean="0"/>
                  <a:t>The </a:t>
                </a:r>
                <a:r>
                  <a:rPr lang="en-US" altLang="zh-TW" sz="2400" u="sng" dirty="0" smtClean="0"/>
                  <a:t>nonzero row vectors</a:t>
                </a:r>
                <a:r>
                  <a:rPr lang="en-US" altLang="zh-TW" sz="2400" dirty="0" smtClean="0"/>
                  <a:t> in matrix</a:t>
                </a:r>
                <a:r>
                  <a:rPr lang="tr-TR" altLang="zh-TW" sz="2400" dirty="0" smtClean="0"/>
                  <a:t> </a:t>
                </a:r>
                <a:r>
                  <a:rPr lang="tr-TR" altLang="zh-TW" sz="2400" i="1" dirty="0" smtClean="0"/>
                  <a:t>R</a:t>
                </a:r>
                <a:endParaRPr lang="en-US" altLang="zh-TW" sz="2400" i="1" dirty="0" smtClean="0"/>
              </a:p>
              <a:p>
                <a:pPr lvl="1" algn="ctr" eaLnBrk="1" hangingPunct="1">
                  <a:lnSpc>
                    <a:spcPct val="90000"/>
                  </a:lnSpc>
                  <a:buFont typeface="Wingdings" panose="05000000000000000000" pitchFamily="2" charset="2"/>
                  <a:buNone/>
                </a:pPr>
                <a:r>
                  <a:rPr lang="en-US" altLang="zh-TW" sz="2400" b="1" dirty="0" smtClean="0"/>
                  <a:t>w</a:t>
                </a:r>
                <a:r>
                  <a:rPr lang="en-US" altLang="zh-TW" sz="2400" baseline="-25000" dirty="0" smtClean="0"/>
                  <a:t>1</a:t>
                </a:r>
                <a:r>
                  <a:rPr lang="en-US" altLang="zh-TW" sz="2400" dirty="0" smtClean="0"/>
                  <a:t>= (1, -2, 0, 0, 3), </a:t>
                </a:r>
                <a:r>
                  <a:rPr lang="en-US" altLang="zh-TW" sz="2400" b="1" dirty="0" smtClean="0"/>
                  <a:t>w</a:t>
                </a:r>
                <a:r>
                  <a:rPr lang="en-US" altLang="zh-TW" sz="2400" baseline="-25000" dirty="0" smtClean="0"/>
                  <a:t>2 </a:t>
                </a:r>
                <a:r>
                  <a:rPr lang="en-US" altLang="zh-TW" sz="2400" dirty="0" smtClean="0"/>
                  <a:t>= (0, 1, 3, 2, 0), </a:t>
                </a:r>
                <a:r>
                  <a:rPr lang="en-US" altLang="zh-TW" sz="2400" b="1" dirty="0" smtClean="0"/>
                  <a:t>w</a:t>
                </a:r>
                <a:r>
                  <a:rPr lang="en-US" altLang="zh-TW" sz="2400" baseline="-25000" dirty="0" smtClean="0"/>
                  <a:t>3 </a:t>
                </a:r>
                <a:r>
                  <a:rPr lang="en-US" altLang="zh-TW" sz="2400" dirty="0" smtClean="0"/>
                  <a:t>= (0, 0, 1, 1, 0) </a:t>
                </a:r>
                <a:endParaRPr lang="tr-TR" altLang="zh-TW" sz="2400" dirty="0" smtClean="0"/>
              </a:p>
              <a:p>
                <a:pPr lvl="1" eaLnBrk="1" hangingPunct="1">
                  <a:lnSpc>
                    <a:spcPct val="90000"/>
                  </a:lnSpc>
                  <a:buNone/>
                </a:pPr>
                <a:r>
                  <a:rPr lang="tr-TR" altLang="zh-TW" sz="2400" dirty="0" smtClean="0"/>
                  <a:t>     form a </a:t>
                </a:r>
                <a:r>
                  <a:rPr lang="tr-TR" altLang="zh-TW" sz="2400" dirty="0" err="1" smtClean="0"/>
                  <a:t>basis</a:t>
                </a:r>
                <a:r>
                  <a:rPr lang="tr-TR" altLang="zh-TW" sz="2400" dirty="0" smtClean="0"/>
                  <a:t> </a:t>
                </a:r>
                <a:r>
                  <a:rPr lang="tr-TR" altLang="zh-TW" sz="2400" dirty="0" err="1" smtClean="0"/>
                  <a:t>for</a:t>
                </a:r>
                <a:r>
                  <a:rPr lang="tr-TR" altLang="zh-TW" sz="2400" dirty="0" smtClean="0"/>
                  <a:t> </a:t>
                </a:r>
                <a14:m>
                  <m:oMath xmlns:m="http://schemas.openxmlformats.org/officeDocument/2006/math">
                    <m:d>
                      <m:dPr>
                        <m:begChr m:val="{"/>
                        <m:endChr m:val="}"/>
                        <m:ctrlPr>
                          <a:rPr lang="tr-TR" altLang="zh-TW" sz="2400" i="1" smtClean="0">
                            <a:latin typeface="Cambria Math" panose="02040503050406030204" pitchFamily="18" charset="0"/>
                          </a:rPr>
                        </m:ctrlPr>
                      </m:dPr>
                      <m:e>
                        <m:sSub>
                          <m:sSubPr>
                            <m:ctrlPr>
                              <a:rPr lang="tr-TR" altLang="zh-TW" sz="2400" i="1" smtClean="0">
                                <a:latin typeface="Cambria Math" panose="02040503050406030204" pitchFamily="18" charset="0"/>
                              </a:rPr>
                            </m:ctrlPr>
                          </m:sSubPr>
                          <m:e>
                            <m:r>
                              <a:rPr lang="tr-TR" altLang="zh-TW" sz="2400" b="1" i="0" smtClean="0">
                                <a:latin typeface="Cambria Math" panose="02040503050406030204" pitchFamily="18" charset="0"/>
                              </a:rPr>
                              <m:t>𝐯</m:t>
                            </m:r>
                          </m:e>
                          <m:sub>
                            <m:r>
                              <a:rPr lang="tr-TR" altLang="zh-TW" sz="2400" b="0" i="0" smtClean="0">
                                <a:latin typeface="Cambria Math" panose="02040503050406030204" pitchFamily="18" charset="0"/>
                              </a:rPr>
                              <m:t>1</m:t>
                            </m:r>
                          </m:sub>
                        </m:sSub>
                        <m:r>
                          <a:rPr lang="tr-TR" altLang="zh-TW" sz="2400" b="0" i="0" smtClean="0">
                            <a:latin typeface="Cambria Math" panose="02040503050406030204" pitchFamily="18" charset="0"/>
                          </a:rPr>
                          <m:t>,</m:t>
                        </m:r>
                        <m:sSub>
                          <m:sSubPr>
                            <m:ctrlPr>
                              <a:rPr lang="tr-TR" altLang="zh-TW" sz="2400" b="1" i="1">
                                <a:latin typeface="Cambria Math" panose="02040503050406030204" pitchFamily="18" charset="0"/>
                              </a:rPr>
                            </m:ctrlPr>
                          </m:sSubPr>
                          <m:e>
                            <m:r>
                              <a:rPr lang="tr-TR" altLang="zh-TW" sz="2400" b="1" i="0">
                                <a:latin typeface="Cambria Math" panose="02040503050406030204" pitchFamily="18" charset="0"/>
                              </a:rPr>
                              <m:t>𝐯</m:t>
                            </m:r>
                          </m:e>
                          <m:sub>
                            <m:r>
                              <a:rPr lang="tr-TR" altLang="zh-TW" sz="2400" b="0" i="0" smtClean="0">
                                <a:latin typeface="Cambria Math" panose="02040503050406030204" pitchFamily="18" charset="0"/>
                              </a:rPr>
                              <m:t>2</m:t>
                            </m:r>
                          </m:sub>
                        </m:sSub>
                        <m:r>
                          <a:rPr lang="tr-TR" altLang="zh-TW" sz="2400" b="1" i="0">
                            <a:latin typeface="Cambria Math" panose="02040503050406030204" pitchFamily="18" charset="0"/>
                          </a:rPr>
                          <m:t>,</m:t>
                        </m:r>
                        <m:sSub>
                          <m:sSubPr>
                            <m:ctrlPr>
                              <a:rPr lang="tr-TR" altLang="zh-TW" sz="2400" b="1" i="1">
                                <a:latin typeface="Cambria Math" panose="02040503050406030204" pitchFamily="18" charset="0"/>
                              </a:rPr>
                            </m:ctrlPr>
                          </m:sSubPr>
                          <m:e>
                            <m:r>
                              <a:rPr lang="tr-TR" altLang="zh-TW" sz="2400" b="1" i="0">
                                <a:latin typeface="Cambria Math" panose="02040503050406030204" pitchFamily="18" charset="0"/>
                              </a:rPr>
                              <m:t>𝐯</m:t>
                            </m:r>
                          </m:e>
                          <m:sub>
                            <m:r>
                              <a:rPr lang="tr-TR" altLang="zh-TW" sz="2400" b="0" i="0" smtClean="0">
                                <a:latin typeface="Cambria Math" panose="02040503050406030204" pitchFamily="18" charset="0"/>
                              </a:rPr>
                              <m:t>3</m:t>
                            </m:r>
                          </m:sub>
                        </m:sSub>
                        <m:r>
                          <a:rPr lang="tr-TR" altLang="zh-TW" sz="2400" b="1" i="0">
                            <a:latin typeface="Cambria Math" panose="02040503050406030204" pitchFamily="18" charset="0"/>
                          </a:rPr>
                          <m:t>,</m:t>
                        </m:r>
                        <m:sSub>
                          <m:sSubPr>
                            <m:ctrlPr>
                              <a:rPr lang="tr-TR" altLang="zh-TW" sz="2400" b="1" i="1">
                                <a:latin typeface="Cambria Math" panose="02040503050406030204" pitchFamily="18" charset="0"/>
                              </a:rPr>
                            </m:ctrlPr>
                          </m:sSubPr>
                          <m:e>
                            <m:r>
                              <a:rPr lang="tr-TR" altLang="zh-TW" sz="2400" b="1" i="0">
                                <a:latin typeface="Cambria Math" panose="02040503050406030204" pitchFamily="18" charset="0"/>
                              </a:rPr>
                              <m:t>𝐯</m:t>
                            </m:r>
                          </m:e>
                          <m:sub>
                            <m:r>
                              <a:rPr lang="tr-TR" altLang="zh-TW" sz="2400" b="0" i="0" smtClean="0">
                                <a:latin typeface="Cambria Math" panose="02040503050406030204" pitchFamily="18" charset="0"/>
                              </a:rPr>
                              <m:t>4</m:t>
                            </m:r>
                          </m:sub>
                        </m:sSub>
                      </m:e>
                    </m:d>
                  </m:oMath>
                </a14:m>
                <a:endParaRPr lang="en-US" altLang="zh-TW" sz="2400" dirty="0" smtClean="0"/>
              </a:p>
            </p:txBody>
          </p:sp>
        </mc:Choice>
        <mc:Fallback xmlns="">
          <p:sp>
            <p:nvSpPr>
              <p:cNvPr id="177158" name="Rectangle 3"/>
              <p:cNvSpPr>
                <a:spLocks noGrp="1" noRot="1" noChangeAspect="1" noMove="1" noResize="1" noEditPoints="1" noAdjustHandles="1" noChangeArrowheads="1" noChangeShapeType="1" noTextEdit="1"/>
              </p:cNvSpPr>
              <p:nvPr>
                <p:ph type="body" idx="1"/>
              </p:nvPr>
            </p:nvSpPr>
            <p:spPr>
              <a:blipFill>
                <a:blip r:embed="rId4"/>
                <a:stretch>
                  <a:fillRect l="-296" t="-1884" b="-4845"/>
                </a:stretch>
              </a:blipFill>
            </p:spPr>
            <p:txBody>
              <a:bodyPr/>
              <a:lstStyle/>
              <a:p>
                <a:r>
                  <a:rPr lang="tr-TR">
                    <a:noFill/>
                  </a:rPr>
                  <a:t> </a:t>
                </a:r>
              </a:p>
            </p:txBody>
          </p:sp>
        </mc:Fallback>
      </mc:AlternateContent>
      <p:graphicFrame>
        <p:nvGraphicFramePr>
          <p:cNvPr id="177159" name="Object 4"/>
          <p:cNvGraphicFramePr>
            <a:graphicFrameLocks noChangeAspect="1"/>
          </p:cNvGraphicFramePr>
          <p:nvPr/>
        </p:nvGraphicFramePr>
        <p:xfrm>
          <a:off x="1981200" y="3200400"/>
          <a:ext cx="2322513" cy="1535113"/>
        </p:xfrm>
        <a:graphic>
          <a:graphicData uri="http://schemas.openxmlformats.org/presentationml/2006/ole">
            <mc:AlternateContent xmlns:mc="http://schemas.openxmlformats.org/markup-compatibility/2006">
              <mc:Choice xmlns:v="urn:schemas-microsoft-com:vml" Requires="v">
                <p:oleObj spid="_x0000_s177374" name="Equation" r:id="rId5" imgW="1384300" imgH="914400" progId="Equation.DSMT4">
                  <p:embed/>
                </p:oleObj>
              </mc:Choice>
              <mc:Fallback>
                <p:oleObj name="Equation" r:id="rId5" imgW="1384300" imgH="9144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3200400"/>
                        <a:ext cx="2322513" cy="1535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160" name="Object 5"/>
          <p:cNvGraphicFramePr>
            <a:graphicFrameLocks noChangeAspect="1"/>
          </p:cNvGraphicFramePr>
          <p:nvPr>
            <p:extLst>
              <p:ext uri="{D42A27DB-BD31-4B8C-83A1-F6EECF244321}">
                <p14:modId xmlns:p14="http://schemas.microsoft.com/office/powerpoint/2010/main" val="2810583574"/>
              </p:ext>
            </p:extLst>
          </p:nvPr>
        </p:nvGraphicFramePr>
        <p:xfrm>
          <a:off x="5601558" y="3200400"/>
          <a:ext cx="2111375" cy="1585913"/>
        </p:xfrm>
        <a:graphic>
          <a:graphicData uri="http://schemas.openxmlformats.org/presentationml/2006/ole">
            <mc:AlternateContent xmlns:mc="http://schemas.openxmlformats.org/markup-compatibility/2006">
              <mc:Choice xmlns:v="urn:schemas-microsoft-com:vml" Requires="v">
                <p:oleObj spid="_x0000_s177375" name="Equation" r:id="rId7" imgW="1219200" imgH="914400" progId="Equation.DSMT4">
                  <p:embed/>
                </p:oleObj>
              </mc:Choice>
              <mc:Fallback>
                <p:oleObj name="Equation" r:id="rId7" imgW="1219200" imgH="9144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01558" y="3200400"/>
                        <a:ext cx="2111375" cy="158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7161" name="AutoShape 6"/>
          <p:cNvSpPr>
            <a:spLocks noChangeArrowheads="1"/>
          </p:cNvSpPr>
          <p:nvPr/>
        </p:nvSpPr>
        <p:spPr bwMode="auto">
          <a:xfrm>
            <a:off x="4572000" y="3997325"/>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eaLnBrk="1" hangingPunct="1">
              <a:spcBef>
                <a:spcPct val="0"/>
              </a:spcBef>
              <a:buClrTx/>
              <a:buSzTx/>
              <a:buFontTx/>
              <a:buNone/>
            </a:pPr>
            <a:endParaRPr lang="zh-TW" altLang="en-US" sz="1800">
              <a:latin typeface="Arial" panose="020B0604020202020204" pitchFamily="34" charset="0"/>
            </a:endParaRPr>
          </a:p>
        </p:txBody>
      </p:sp>
      <p:sp>
        <p:nvSpPr>
          <p:cNvPr id="10" name="Oval 9"/>
          <p:cNvSpPr/>
          <p:nvPr/>
        </p:nvSpPr>
        <p:spPr>
          <a:xfrm>
            <a:off x="5671867" y="3238848"/>
            <a:ext cx="311692" cy="2798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p:cNvSpPr/>
          <p:nvPr/>
        </p:nvSpPr>
        <p:spPr>
          <a:xfrm>
            <a:off x="6076881" y="3646503"/>
            <a:ext cx="311692" cy="2798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p:cNvSpPr/>
          <p:nvPr/>
        </p:nvSpPr>
        <p:spPr>
          <a:xfrm>
            <a:off x="6543508" y="3997325"/>
            <a:ext cx="311692" cy="2798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TextBox 1"/>
          <p:cNvSpPr txBox="1"/>
          <p:nvPr/>
        </p:nvSpPr>
        <p:spPr>
          <a:xfrm>
            <a:off x="4482389" y="3367791"/>
            <a:ext cx="710451" cy="1200329"/>
          </a:xfrm>
          <a:prstGeom prst="rect">
            <a:avLst/>
          </a:prstGeom>
          <a:noFill/>
        </p:spPr>
        <p:txBody>
          <a:bodyPr wrap="none" rtlCol="0">
            <a:spAutoFit/>
          </a:bodyPr>
          <a:lstStyle/>
          <a:p>
            <a:r>
              <a:rPr lang="tr-TR" dirty="0" smtClean="0"/>
              <a:t>Elem</a:t>
            </a:r>
          </a:p>
          <a:p>
            <a:r>
              <a:rPr lang="tr-TR" dirty="0" err="1"/>
              <a:t>r</a:t>
            </a:r>
            <a:r>
              <a:rPr lang="tr-TR" dirty="0" err="1" smtClean="0"/>
              <a:t>ow</a:t>
            </a:r>
            <a:endParaRPr lang="tr-TR" dirty="0" smtClean="0"/>
          </a:p>
          <a:p>
            <a:endParaRPr lang="tr-TR" dirty="0" smtClean="0"/>
          </a:p>
          <a:p>
            <a:r>
              <a:rPr lang="tr-TR" dirty="0" err="1" smtClean="0"/>
              <a:t>ops</a:t>
            </a:r>
            <a:endParaRPr lang="tr-TR" dirty="0"/>
          </a:p>
        </p:txBody>
      </p:sp>
      <mc:AlternateContent xmlns:mc="http://schemas.openxmlformats.org/markup-compatibility/2006" xmlns:a14="http://schemas.microsoft.com/office/drawing/2010/main">
        <mc:Choice Requires="a14">
          <p:sp>
            <p:nvSpPr>
              <p:cNvPr id="3" name="TextBox 2"/>
              <p:cNvSpPr txBox="1"/>
              <p:nvPr/>
            </p:nvSpPr>
            <p:spPr>
              <a:xfrm>
                <a:off x="1476917" y="3829455"/>
                <a:ext cx="4494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𝐴</m:t>
                      </m:r>
                      <m:r>
                        <a:rPr lang="tr-TR" b="0" i="1" smtClean="0">
                          <a:latin typeface="Cambria Math" panose="02040503050406030204" pitchFamily="18" charset="0"/>
                        </a:rPr>
                        <m:t>=</m:t>
                      </m:r>
                    </m:oMath>
                  </m:oMathPara>
                </a14:m>
                <a:endParaRPr lang="tr-TR" dirty="0"/>
              </a:p>
            </p:txBody>
          </p:sp>
        </mc:Choice>
        <mc:Fallback xmlns="">
          <p:sp>
            <p:nvSpPr>
              <p:cNvPr id="3" name="TextBox 2"/>
              <p:cNvSpPr txBox="1">
                <a:spLocks noRot="1" noChangeAspect="1" noMove="1" noResize="1" noEditPoints="1" noAdjustHandles="1" noChangeArrowheads="1" noChangeShapeType="1" noTextEdit="1"/>
              </p:cNvSpPr>
              <p:nvPr/>
            </p:nvSpPr>
            <p:spPr>
              <a:xfrm>
                <a:off x="1476917" y="3829455"/>
                <a:ext cx="449482" cy="276999"/>
              </a:xfrm>
              <a:prstGeom prst="rect">
                <a:avLst/>
              </a:prstGeom>
              <a:blipFill>
                <a:blip r:embed="rId9"/>
                <a:stretch>
                  <a:fillRect l="-9459" r="-4054" b="-8696"/>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157331" y="3829454"/>
                <a:ext cx="339837" cy="276999"/>
              </a:xfrm>
              <a:prstGeom prst="rect">
                <a:avLst/>
              </a:prstGeom>
              <a:noFill/>
            </p:spPr>
            <p:txBody>
              <a:bodyPr wrap="none" lIns="0" tIns="0" rIns="0" bIns="0" rtlCol="0">
                <a:spAutoFit/>
              </a:bodyPr>
              <a:lstStyle/>
              <a:p>
                <a:r>
                  <a:rPr lang="tr-TR" b="0" i="1" dirty="0" smtClean="0"/>
                  <a:t>R</a:t>
                </a:r>
                <a14:m>
                  <m:oMath xmlns:m="http://schemas.openxmlformats.org/officeDocument/2006/math">
                    <m:r>
                      <a:rPr lang="tr-TR" b="0" i="1" smtClean="0">
                        <a:latin typeface="Cambria Math" panose="02040503050406030204" pitchFamily="18" charset="0"/>
                      </a:rPr>
                      <m:t>=</m:t>
                    </m:r>
                  </m:oMath>
                </a14:m>
                <a:endParaRPr lang="tr-TR" dirty="0"/>
              </a:p>
            </p:txBody>
          </p:sp>
        </mc:Choice>
        <mc:Fallback xmlns="">
          <p:sp>
            <p:nvSpPr>
              <p:cNvPr id="15" name="TextBox 14"/>
              <p:cNvSpPr txBox="1">
                <a:spLocks noRot="1" noChangeAspect="1" noMove="1" noResize="1" noEditPoints="1" noAdjustHandles="1" noChangeArrowheads="1" noChangeShapeType="1" noTextEdit="1"/>
              </p:cNvSpPr>
              <p:nvPr/>
            </p:nvSpPr>
            <p:spPr>
              <a:xfrm>
                <a:off x="5157331" y="3829454"/>
                <a:ext cx="339837" cy="276999"/>
              </a:xfrm>
              <a:prstGeom prst="rect">
                <a:avLst/>
              </a:prstGeom>
              <a:blipFill>
                <a:blip r:embed="rId10"/>
                <a:stretch>
                  <a:fillRect l="-41071" t="-28261" r="-14286" b="-50000"/>
                </a:stretch>
              </a:blipFill>
            </p:spPr>
            <p:txBody>
              <a:bodyPr/>
              <a:lstStyle/>
              <a:p>
                <a:r>
                  <a:rPr lang="tr-TR">
                    <a:noFill/>
                  </a:rPr>
                  <a:t> </a:t>
                </a:r>
              </a:p>
            </p:txBody>
          </p:sp>
        </mc:Fallback>
      </mc:AlternateContent>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46EE139F-B715-4E68-8A94-57E2058A061E}"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17920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2AA1D431-17A5-49B7-A286-74A7F2CE8332}" type="slidenum">
              <a:rPr kumimoji="0" lang="en-US" altLang="zh-TW" sz="1200">
                <a:latin typeface="Garamond" panose="02020404030301010803" pitchFamily="18" charset="0"/>
              </a:rPr>
              <a:pPr>
                <a:spcBef>
                  <a:spcPct val="0"/>
                </a:spcBef>
                <a:buClrTx/>
                <a:buSzTx/>
                <a:buFontTx/>
                <a:buNone/>
              </a:pPr>
              <a:t>96</a:t>
            </a:fld>
            <a:endParaRPr kumimoji="0" lang="en-US" altLang="zh-TW" sz="1200">
              <a:latin typeface="Garamond" panose="02020404030301010803" pitchFamily="18" charset="0"/>
            </a:endParaRPr>
          </a:p>
        </p:txBody>
      </p:sp>
      <p:sp>
        <p:nvSpPr>
          <p:cNvPr id="179205" name="Rectangle 2"/>
          <p:cNvSpPr>
            <a:spLocks noGrp="1" noChangeArrowheads="1"/>
          </p:cNvSpPr>
          <p:nvPr>
            <p:ph type="title"/>
          </p:nvPr>
        </p:nvSpPr>
        <p:spPr/>
        <p:txBody>
          <a:bodyPr/>
          <a:lstStyle/>
          <a:p>
            <a:pPr eaLnBrk="1" hangingPunct="1"/>
            <a:r>
              <a:rPr lang="en-US" altLang="zh-TW" smtClean="0"/>
              <a:t>5-5 Remarks </a:t>
            </a:r>
          </a:p>
        </p:txBody>
      </p:sp>
      <p:sp>
        <p:nvSpPr>
          <p:cNvPr id="179206" name="Rectangle 3"/>
          <p:cNvSpPr>
            <a:spLocks noGrp="1" noChangeArrowheads="1"/>
          </p:cNvSpPr>
          <p:nvPr>
            <p:ph type="body" idx="1"/>
          </p:nvPr>
        </p:nvSpPr>
        <p:spPr>
          <a:xfrm>
            <a:off x="457200" y="1295400"/>
            <a:ext cx="8229600" cy="4835525"/>
          </a:xfrm>
        </p:spPr>
        <p:txBody>
          <a:bodyPr/>
          <a:lstStyle/>
          <a:p>
            <a:pPr eaLnBrk="1" hangingPunct="1"/>
            <a:r>
              <a:rPr lang="en-US" altLang="zh-TW" sz="2200" smtClean="0"/>
              <a:t>Keeping in mind that </a:t>
            </a:r>
            <a:r>
              <a:rPr lang="en-US" altLang="zh-TW" sz="2200" i="1" smtClean="0"/>
              <a:t>A</a:t>
            </a:r>
            <a:r>
              <a:rPr lang="en-US" altLang="zh-TW" sz="2200" smtClean="0"/>
              <a:t> and </a:t>
            </a:r>
            <a:r>
              <a:rPr lang="en-US" altLang="zh-TW" sz="2200" i="1" smtClean="0"/>
              <a:t>R</a:t>
            </a:r>
            <a:r>
              <a:rPr lang="en-US" altLang="zh-TW" sz="2200" smtClean="0"/>
              <a:t> may have different column spaces, </a:t>
            </a:r>
            <a:r>
              <a:rPr lang="en-US" altLang="zh-TW" sz="2200" u="sng" smtClean="0">
                <a:solidFill>
                  <a:srgbClr val="0000FF"/>
                </a:solidFill>
              </a:rPr>
              <a:t>we cannot find a basis for the column space of </a:t>
            </a:r>
            <a:r>
              <a:rPr lang="en-US" altLang="zh-TW" sz="2200" i="1" u="sng" smtClean="0">
                <a:solidFill>
                  <a:srgbClr val="0000FF"/>
                </a:solidFill>
              </a:rPr>
              <a:t>A</a:t>
            </a:r>
            <a:r>
              <a:rPr lang="en-US" altLang="zh-TW" sz="2200" u="sng" smtClean="0">
                <a:solidFill>
                  <a:srgbClr val="0000FF"/>
                </a:solidFill>
              </a:rPr>
              <a:t> </a:t>
            </a:r>
            <a:r>
              <a:rPr lang="en-US" altLang="zh-TW" sz="2200" i="1" u="sng" smtClean="0">
                <a:solidFill>
                  <a:srgbClr val="0000FF"/>
                </a:solidFill>
              </a:rPr>
              <a:t>directly</a:t>
            </a:r>
            <a:r>
              <a:rPr lang="en-US" altLang="zh-TW" sz="2200" u="sng" smtClean="0">
                <a:solidFill>
                  <a:srgbClr val="0000FF"/>
                </a:solidFill>
              </a:rPr>
              <a:t> from the column vectors of </a:t>
            </a:r>
            <a:r>
              <a:rPr lang="en-US" altLang="zh-TW" sz="2200" i="1" u="sng" smtClean="0">
                <a:solidFill>
                  <a:srgbClr val="0000FF"/>
                </a:solidFill>
              </a:rPr>
              <a:t>R</a:t>
            </a:r>
            <a:r>
              <a:rPr lang="en-US" altLang="zh-TW" sz="2200" u="sng" smtClean="0">
                <a:solidFill>
                  <a:srgbClr val="0000FF"/>
                </a:solidFill>
              </a:rPr>
              <a:t>.</a:t>
            </a:r>
          </a:p>
          <a:p>
            <a:pPr eaLnBrk="1" hangingPunct="1"/>
            <a:endParaRPr lang="en-US" altLang="zh-TW" sz="2200" u="sng" smtClean="0"/>
          </a:p>
          <a:p>
            <a:pPr eaLnBrk="1" hangingPunct="1"/>
            <a:r>
              <a:rPr lang="en-US" altLang="zh-TW" sz="2200" smtClean="0"/>
              <a:t>However, it follows from Theorem 5.5.5b that </a:t>
            </a:r>
            <a:r>
              <a:rPr lang="en-US" altLang="zh-TW" sz="2200" u="sng" smtClean="0">
                <a:solidFill>
                  <a:srgbClr val="0000FF"/>
                </a:solidFill>
              </a:rPr>
              <a:t>if we can find a set of column vectors of </a:t>
            </a:r>
            <a:r>
              <a:rPr lang="en-US" altLang="zh-TW" sz="2200" i="1" u="sng" smtClean="0">
                <a:solidFill>
                  <a:srgbClr val="0000FF"/>
                </a:solidFill>
              </a:rPr>
              <a:t>R</a:t>
            </a:r>
            <a:r>
              <a:rPr lang="en-US" altLang="zh-TW" sz="2200" u="sng" smtClean="0">
                <a:solidFill>
                  <a:srgbClr val="0000FF"/>
                </a:solidFill>
              </a:rPr>
              <a:t> that forms a basis for the column space of </a:t>
            </a:r>
            <a:r>
              <a:rPr lang="en-US" altLang="zh-TW" sz="2200" i="1" u="sng" smtClean="0">
                <a:solidFill>
                  <a:srgbClr val="0000FF"/>
                </a:solidFill>
              </a:rPr>
              <a:t>R</a:t>
            </a:r>
            <a:r>
              <a:rPr lang="en-US" altLang="zh-TW" sz="2200" u="sng" smtClean="0">
                <a:solidFill>
                  <a:srgbClr val="0000FF"/>
                </a:solidFill>
              </a:rPr>
              <a:t>, then the </a:t>
            </a:r>
            <a:r>
              <a:rPr lang="en-US" altLang="zh-TW" sz="2200" i="1" u="sng" smtClean="0">
                <a:solidFill>
                  <a:srgbClr val="0000FF"/>
                </a:solidFill>
              </a:rPr>
              <a:t>corresponding</a:t>
            </a:r>
            <a:r>
              <a:rPr lang="en-US" altLang="zh-TW" sz="2200" u="sng" smtClean="0">
                <a:solidFill>
                  <a:srgbClr val="0000FF"/>
                </a:solidFill>
              </a:rPr>
              <a:t> column vectors of </a:t>
            </a:r>
            <a:r>
              <a:rPr lang="en-US" altLang="zh-TW" sz="2200" i="1" u="sng" smtClean="0">
                <a:solidFill>
                  <a:srgbClr val="0000FF"/>
                </a:solidFill>
              </a:rPr>
              <a:t>A</a:t>
            </a:r>
            <a:r>
              <a:rPr lang="en-US" altLang="zh-TW" sz="2200" u="sng" smtClean="0">
                <a:solidFill>
                  <a:srgbClr val="0000FF"/>
                </a:solidFill>
              </a:rPr>
              <a:t> will form a basis for the column space of </a:t>
            </a:r>
            <a:r>
              <a:rPr lang="en-US" altLang="zh-TW" sz="2200" i="1" u="sng" smtClean="0">
                <a:solidFill>
                  <a:srgbClr val="0000FF"/>
                </a:solidFill>
              </a:rPr>
              <a:t>A</a:t>
            </a:r>
            <a:r>
              <a:rPr lang="en-US" altLang="zh-TW" sz="2200" u="sng" smtClean="0">
                <a:solidFill>
                  <a:srgbClr val="0000FF"/>
                </a:solidFill>
              </a:rPr>
              <a:t>.</a:t>
            </a:r>
          </a:p>
          <a:p>
            <a:pPr eaLnBrk="1" hangingPunct="1"/>
            <a:endParaRPr lang="en-US" altLang="zh-TW" sz="2200" u="sng" smtClean="0"/>
          </a:p>
          <a:p>
            <a:pPr eaLnBrk="1" hangingPunct="1"/>
            <a:r>
              <a:rPr lang="en-US" altLang="zh-TW" sz="2200" smtClean="0"/>
              <a:t>In the previous example, </a:t>
            </a:r>
            <a:r>
              <a:rPr lang="en-US" altLang="zh-TW" sz="2200" u="sng" smtClean="0">
                <a:solidFill>
                  <a:srgbClr val="0000FF"/>
                </a:solidFill>
              </a:rPr>
              <a:t>the basis vectors obtained for the column space of </a:t>
            </a:r>
            <a:r>
              <a:rPr lang="en-US" altLang="zh-TW" sz="2200" i="1" u="sng" smtClean="0">
                <a:solidFill>
                  <a:srgbClr val="0000FF"/>
                </a:solidFill>
              </a:rPr>
              <a:t>A</a:t>
            </a:r>
            <a:r>
              <a:rPr lang="en-US" altLang="zh-TW" sz="2200" u="sng" smtClean="0">
                <a:solidFill>
                  <a:srgbClr val="0000FF"/>
                </a:solidFill>
              </a:rPr>
              <a:t> consisted of column vectors of </a:t>
            </a:r>
            <a:r>
              <a:rPr lang="en-US" altLang="zh-TW" sz="2200" i="1" u="sng" smtClean="0">
                <a:solidFill>
                  <a:srgbClr val="0000FF"/>
                </a:solidFill>
              </a:rPr>
              <a:t>A</a:t>
            </a:r>
            <a:r>
              <a:rPr lang="en-US" altLang="zh-TW" sz="2200" smtClean="0">
                <a:solidFill>
                  <a:srgbClr val="0000FF"/>
                </a:solidFill>
              </a:rPr>
              <a:t>, </a:t>
            </a:r>
            <a:r>
              <a:rPr lang="en-US" altLang="zh-TW" sz="2200" u="sng" smtClean="0">
                <a:solidFill>
                  <a:srgbClr val="0000FF"/>
                </a:solidFill>
              </a:rPr>
              <a:t>but the basis vectors obtained for the row space of </a:t>
            </a:r>
            <a:r>
              <a:rPr lang="en-US" altLang="zh-TW" sz="2200" i="1" u="sng" smtClean="0">
                <a:solidFill>
                  <a:srgbClr val="0000FF"/>
                </a:solidFill>
              </a:rPr>
              <a:t>A</a:t>
            </a:r>
            <a:r>
              <a:rPr lang="en-US" altLang="zh-TW" sz="2200" u="sng" smtClean="0">
                <a:solidFill>
                  <a:srgbClr val="0000FF"/>
                </a:solidFill>
              </a:rPr>
              <a:t> were not all vectors of </a:t>
            </a:r>
            <a:r>
              <a:rPr lang="en-US" altLang="zh-TW" sz="2200" i="1" u="sng" smtClean="0">
                <a:solidFill>
                  <a:srgbClr val="0000FF"/>
                </a:solidFill>
              </a:rPr>
              <a:t>A</a:t>
            </a:r>
            <a:r>
              <a:rPr lang="en-US" altLang="zh-TW" sz="2200" smtClean="0">
                <a:solidFill>
                  <a:srgbClr val="0000FF"/>
                </a:solidFill>
              </a:rPr>
              <a:t>.</a:t>
            </a:r>
          </a:p>
          <a:p>
            <a:pPr eaLnBrk="1" hangingPunct="1"/>
            <a:r>
              <a:rPr lang="en-US" altLang="zh-TW" sz="2200" smtClean="0"/>
              <a:t>Transpose of the matrix can be used to solve this problem.</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日期版面配置區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67B5BCB9-B21D-43FB-BD16-0695535DEC31}"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11" name="頁尾版面配置區 5"/>
          <p:cNvSpPr>
            <a:spLocks noGrp="1"/>
          </p:cNvSpPr>
          <p:nvPr>
            <p:ph type="ftr" sz="quarter" idx="11"/>
          </p:nvPr>
        </p:nvSpPr>
        <p:spPr/>
        <p:txBody>
          <a:bodyPr/>
          <a:lstStyle/>
          <a:p>
            <a:pPr>
              <a:defRPr/>
            </a:pPr>
            <a:r>
              <a:rPr lang="en-US" altLang="zh-TW"/>
              <a:t>Elementary Linear Algebra</a:t>
            </a:r>
          </a:p>
        </p:txBody>
      </p:sp>
      <p:sp>
        <p:nvSpPr>
          <p:cNvPr id="181252"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8AB3C444-0ACE-48ED-8179-6CE0ED7A0329}" type="slidenum">
              <a:rPr kumimoji="0" lang="en-US" altLang="zh-TW" sz="1200">
                <a:latin typeface="Garamond" panose="02020404030301010803" pitchFamily="18" charset="0"/>
              </a:rPr>
              <a:pPr>
                <a:spcBef>
                  <a:spcPct val="0"/>
                </a:spcBef>
                <a:buClrTx/>
                <a:buSzTx/>
                <a:buFontTx/>
                <a:buNone/>
              </a:pPr>
              <a:t>97</a:t>
            </a:fld>
            <a:endParaRPr kumimoji="0" lang="en-US" altLang="zh-TW" sz="1200">
              <a:latin typeface="Garamond" panose="02020404030301010803" pitchFamily="18" charset="0"/>
            </a:endParaRPr>
          </a:p>
        </p:txBody>
      </p:sp>
      <p:sp>
        <p:nvSpPr>
          <p:cNvPr id="181253" name="Rectangle 2"/>
          <p:cNvSpPr>
            <a:spLocks noGrp="1" noChangeArrowheads="1"/>
          </p:cNvSpPr>
          <p:nvPr>
            <p:ph type="title"/>
          </p:nvPr>
        </p:nvSpPr>
        <p:spPr/>
        <p:txBody>
          <a:bodyPr/>
          <a:lstStyle/>
          <a:p>
            <a:pPr eaLnBrk="1" hangingPunct="1"/>
            <a:r>
              <a:rPr lang="en-US" altLang="zh-TW" sz="3800" smtClean="0"/>
              <a:t>5-5 Example 8 </a:t>
            </a:r>
            <a:br>
              <a:rPr lang="en-US" altLang="zh-TW" sz="3800" smtClean="0"/>
            </a:br>
            <a:r>
              <a:rPr lang="en-US" altLang="zh-TW" sz="3800" smtClean="0"/>
              <a:t>(Basis for the Row Space of a Matrix )</a:t>
            </a:r>
          </a:p>
        </p:txBody>
      </p:sp>
      <p:sp>
        <p:nvSpPr>
          <p:cNvPr id="181254" name="Rectangle 3"/>
          <p:cNvSpPr>
            <a:spLocks noGrp="1" noChangeArrowheads="1"/>
          </p:cNvSpPr>
          <p:nvPr>
            <p:ph type="body" sz="half" idx="1"/>
          </p:nvPr>
        </p:nvSpPr>
        <p:spPr>
          <a:xfrm>
            <a:off x="457200" y="1600200"/>
            <a:ext cx="5638800" cy="4530725"/>
          </a:xfrm>
        </p:spPr>
        <p:txBody>
          <a:bodyPr/>
          <a:lstStyle/>
          <a:p>
            <a:pPr eaLnBrk="1" hangingPunct="1"/>
            <a:r>
              <a:rPr lang="en-US" altLang="zh-TW" sz="2200" dirty="0" smtClean="0"/>
              <a:t>Find a basis for the row space of </a:t>
            </a:r>
            <a:br>
              <a:rPr lang="en-US" altLang="zh-TW" sz="2200" dirty="0" smtClean="0"/>
            </a:br>
            <a:r>
              <a:rPr lang="en-US" altLang="zh-TW" sz="2200" dirty="0" smtClean="0"/>
              <a:t/>
            </a:r>
            <a:br>
              <a:rPr lang="en-US" altLang="zh-TW" sz="2200" dirty="0" smtClean="0"/>
            </a:br>
            <a:r>
              <a:rPr lang="en-US" altLang="zh-TW" sz="2200" dirty="0" smtClean="0"/>
              <a:t/>
            </a:r>
            <a:br>
              <a:rPr lang="en-US" altLang="zh-TW" sz="2200" dirty="0" smtClean="0"/>
            </a:br>
            <a:r>
              <a:rPr lang="en-US" altLang="zh-TW" sz="2200" dirty="0" smtClean="0"/>
              <a:t/>
            </a:r>
            <a:br>
              <a:rPr lang="en-US" altLang="zh-TW" sz="2200" dirty="0" smtClean="0"/>
            </a:br>
            <a:r>
              <a:rPr lang="en-US" altLang="zh-TW" sz="2200" dirty="0" smtClean="0"/>
              <a:t/>
            </a:r>
            <a:br>
              <a:rPr lang="en-US" altLang="zh-TW" sz="2200" dirty="0" smtClean="0"/>
            </a:br>
            <a:r>
              <a:rPr lang="en-US" altLang="zh-TW" sz="2200" u="sng" dirty="0" smtClean="0"/>
              <a:t>consisting entirely of row vectors from </a:t>
            </a:r>
            <a:r>
              <a:rPr lang="en-US" altLang="zh-TW" sz="2200" i="1" u="sng" dirty="0" smtClean="0"/>
              <a:t>A</a:t>
            </a:r>
            <a:r>
              <a:rPr lang="en-US" altLang="zh-TW" sz="2200" dirty="0" smtClean="0"/>
              <a:t>.</a:t>
            </a:r>
          </a:p>
          <a:p>
            <a:pPr eaLnBrk="1" hangingPunct="1"/>
            <a:r>
              <a:rPr lang="en-US" altLang="zh-TW" sz="2200" dirty="0" smtClean="0"/>
              <a:t>Solution: </a:t>
            </a:r>
          </a:p>
          <a:p>
            <a:pPr lvl="1" eaLnBrk="1" hangingPunct="1"/>
            <a:endParaRPr lang="en-US" altLang="zh-TW" sz="1700" dirty="0" smtClean="0"/>
          </a:p>
          <a:p>
            <a:pPr lvl="1" eaLnBrk="1" hangingPunct="1"/>
            <a:endParaRPr lang="en-US" altLang="zh-TW" sz="1700" dirty="0" smtClean="0"/>
          </a:p>
          <a:p>
            <a:pPr lvl="1" eaLnBrk="1" hangingPunct="1"/>
            <a:endParaRPr lang="en-US" altLang="zh-TW" sz="1700" dirty="0" smtClean="0"/>
          </a:p>
          <a:p>
            <a:pPr lvl="1" eaLnBrk="1" hangingPunct="1"/>
            <a:endParaRPr lang="en-US" altLang="zh-TW" sz="1700" dirty="0" smtClean="0"/>
          </a:p>
        </p:txBody>
      </p:sp>
      <p:graphicFrame>
        <p:nvGraphicFramePr>
          <p:cNvPr id="181255" name="Object 4"/>
          <p:cNvGraphicFramePr>
            <a:graphicFrameLocks noChangeAspect="1"/>
          </p:cNvGraphicFramePr>
          <p:nvPr/>
        </p:nvGraphicFramePr>
        <p:xfrm>
          <a:off x="1198563" y="1941513"/>
          <a:ext cx="2459037" cy="1370012"/>
        </p:xfrm>
        <a:graphic>
          <a:graphicData uri="http://schemas.openxmlformats.org/presentationml/2006/ole">
            <mc:AlternateContent xmlns:mc="http://schemas.openxmlformats.org/markup-compatibility/2006">
              <mc:Choice xmlns:v="urn:schemas-microsoft-com:vml" Requires="v">
                <p:oleObj spid="_x0000_s181577" name="Equation" r:id="rId4" imgW="1638300" imgH="914400" progId="Equation.DSMT4">
                  <p:embed/>
                </p:oleObj>
              </mc:Choice>
              <mc:Fallback>
                <p:oleObj name="Equation" r:id="rId4" imgW="1638300" imgH="9144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8563" y="1941513"/>
                        <a:ext cx="2459037" cy="1370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1256" name="Object 5"/>
          <p:cNvGraphicFramePr>
            <a:graphicFrameLocks noChangeAspect="1"/>
          </p:cNvGraphicFramePr>
          <p:nvPr/>
        </p:nvGraphicFramePr>
        <p:xfrm>
          <a:off x="457200" y="4191000"/>
          <a:ext cx="2279650" cy="1808163"/>
        </p:xfrm>
        <a:graphic>
          <a:graphicData uri="http://schemas.openxmlformats.org/presentationml/2006/ole">
            <mc:AlternateContent xmlns:mc="http://schemas.openxmlformats.org/markup-compatibility/2006">
              <mc:Choice xmlns:v="urn:schemas-microsoft-com:vml" Requires="v">
                <p:oleObj spid="_x0000_s181578" name="Equation" r:id="rId6" imgW="1536700" imgH="1143000" progId="Equation.DSMT4">
                  <p:embed/>
                </p:oleObj>
              </mc:Choice>
              <mc:Fallback>
                <p:oleObj name="Equation" r:id="rId6" imgW="1536700" imgH="11430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4191000"/>
                        <a:ext cx="2279650" cy="180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1257" name="Object 6"/>
          <p:cNvGraphicFramePr>
            <a:graphicFrameLocks noChangeAspect="1"/>
          </p:cNvGraphicFramePr>
          <p:nvPr/>
        </p:nvGraphicFramePr>
        <p:xfrm>
          <a:off x="3429000" y="4191000"/>
          <a:ext cx="1706563" cy="1827213"/>
        </p:xfrm>
        <a:graphic>
          <a:graphicData uri="http://schemas.openxmlformats.org/presentationml/2006/ole">
            <mc:AlternateContent xmlns:mc="http://schemas.openxmlformats.org/markup-compatibility/2006">
              <mc:Choice xmlns:v="urn:schemas-microsoft-com:vml" Requires="v">
                <p:oleObj spid="_x0000_s181579" name="Equation" r:id="rId8" imgW="1066800" imgH="1143000" progId="Equation.DSMT4">
                  <p:embed/>
                </p:oleObj>
              </mc:Choice>
              <mc:Fallback>
                <p:oleObj name="Equation" r:id="rId8" imgW="1066800" imgH="114300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9000" y="4191000"/>
                        <a:ext cx="1706563" cy="182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1258" name="AutoShape 9"/>
          <p:cNvSpPr>
            <a:spLocks noChangeArrowheads="1"/>
          </p:cNvSpPr>
          <p:nvPr/>
        </p:nvSpPr>
        <p:spPr bwMode="auto">
          <a:xfrm>
            <a:off x="2819400" y="51054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eaLnBrk="1" hangingPunct="1">
              <a:spcBef>
                <a:spcPct val="0"/>
              </a:spcBef>
              <a:buClrTx/>
              <a:buSzTx/>
              <a:buFontTx/>
              <a:buNone/>
            </a:pPr>
            <a:endParaRPr lang="zh-TW" altLang="en-US" sz="1800">
              <a:latin typeface="Arial" panose="020B0604020202020204" pitchFamily="34" charset="0"/>
            </a:endParaRPr>
          </a:p>
        </p:txBody>
      </p:sp>
      <mc:AlternateContent xmlns:mc="http://schemas.openxmlformats.org/markup-compatibility/2006" xmlns:a14="http://schemas.microsoft.com/office/drawing/2010/main">
        <mc:Choice Requires="a14">
          <p:sp>
            <p:nvSpPr>
              <p:cNvPr id="2" name="TextBox 1"/>
              <p:cNvSpPr txBox="1"/>
              <p:nvPr/>
            </p:nvSpPr>
            <p:spPr>
              <a:xfrm>
                <a:off x="5334000" y="3865562"/>
                <a:ext cx="3493264" cy="1918410"/>
              </a:xfrm>
              <a:prstGeom prst="rect">
                <a:avLst/>
              </a:prstGeom>
              <a:noFill/>
            </p:spPr>
            <p:txBody>
              <a:bodyPr wrap="none" rtlCol="0">
                <a:spAutoFit/>
              </a:bodyPr>
              <a:lstStyle/>
              <a:p>
                <a:r>
                  <a:rPr lang="tr-TR" dirty="0" smtClean="0"/>
                  <a:t>Column </a:t>
                </a:r>
                <a:r>
                  <a:rPr lang="tr-TR" dirty="0" err="1" smtClean="0"/>
                  <a:t>vectors</a:t>
                </a:r>
                <a:r>
                  <a:rPr lang="tr-TR" dirty="0" smtClean="0"/>
                  <a:t> of </a:t>
                </a:r>
                <a14:m>
                  <m:oMath xmlns:m="http://schemas.openxmlformats.org/officeDocument/2006/math">
                    <m:sSup>
                      <m:sSupPr>
                        <m:ctrlPr>
                          <a:rPr lang="tr-TR" i="1" smtClean="0">
                            <a:latin typeface="Cambria Math" panose="02040503050406030204" pitchFamily="18" charset="0"/>
                          </a:rPr>
                        </m:ctrlPr>
                      </m:sSupPr>
                      <m:e>
                        <m:r>
                          <a:rPr lang="tr-TR" b="0" i="1" smtClean="0">
                            <a:latin typeface="Cambria Math" panose="02040503050406030204" pitchFamily="18" charset="0"/>
                          </a:rPr>
                          <m:t>𝐴</m:t>
                        </m:r>
                      </m:e>
                      <m:sup>
                        <m:r>
                          <a:rPr lang="tr-TR" b="0" i="1" smtClean="0">
                            <a:latin typeface="Cambria Math" panose="02040503050406030204" pitchFamily="18" charset="0"/>
                          </a:rPr>
                          <m:t>𝑇</m:t>
                        </m:r>
                      </m:sup>
                    </m:sSup>
                  </m:oMath>
                </a14:m>
                <a:r>
                  <a:rPr lang="tr-TR" dirty="0" smtClean="0"/>
                  <a:t> </a:t>
                </a:r>
              </a:p>
              <a:p>
                <a:r>
                  <a:rPr lang="tr-TR" dirty="0" smtClean="0"/>
                  <a:t>that </a:t>
                </a:r>
                <a:r>
                  <a:rPr lang="tr-TR" dirty="0" err="1" smtClean="0"/>
                  <a:t>are</a:t>
                </a:r>
                <a:r>
                  <a:rPr lang="tr-TR" dirty="0" smtClean="0"/>
                  <a:t> </a:t>
                </a:r>
                <a:r>
                  <a:rPr lang="tr-TR" dirty="0" err="1" smtClean="0"/>
                  <a:t>linearly</a:t>
                </a:r>
                <a:r>
                  <a:rPr lang="tr-TR" dirty="0" smtClean="0"/>
                  <a:t> </a:t>
                </a:r>
                <a:r>
                  <a:rPr lang="tr-TR" dirty="0" err="1" smtClean="0"/>
                  <a:t>independent</a:t>
                </a:r>
                <a:r>
                  <a:rPr lang="tr-TR" dirty="0" smtClean="0"/>
                  <a:t> </a:t>
                </a:r>
                <a:r>
                  <a:rPr lang="tr-TR" dirty="0" err="1" smtClean="0"/>
                  <a:t>are</a:t>
                </a:r>
                <a:endParaRPr lang="tr-TR" dirty="0" smtClean="0"/>
              </a:p>
              <a:p>
                <a:pPr/>
                <a14:m>
                  <m:oMathPara xmlns:m="http://schemas.openxmlformats.org/officeDocument/2006/math">
                    <m:oMathParaPr>
                      <m:jc m:val="centerGroup"/>
                    </m:oMathParaPr>
                    <m:oMath xmlns:m="http://schemas.openxmlformats.org/officeDocument/2006/math">
                      <m:d>
                        <m:dPr>
                          <m:begChr m:val="["/>
                          <m:endChr m:val="]"/>
                          <m:ctrlPr>
                            <a:rPr lang="tr-TR" i="1" smtClean="0">
                              <a:latin typeface="Cambria Math" panose="02040503050406030204" pitchFamily="18" charset="0"/>
                            </a:rPr>
                          </m:ctrlPr>
                        </m:dPr>
                        <m:e>
                          <m:eqArr>
                            <m:eqArrPr>
                              <m:ctrlPr>
                                <a:rPr lang="tr-TR" b="0" i="1" smtClean="0">
                                  <a:latin typeface="Cambria Math" panose="02040503050406030204" pitchFamily="18" charset="0"/>
                                </a:rPr>
                              </m:ctrlPr>
                            </m:eqArrPr>
                            <m:e>
                              <m:r>
                                <a:rPr lang="tr-TR" b="0" i="1" smtClean="0">
                                  <a:latin typeface="Cambria Math" panose="02040503050406030204" pitchFamily="18" charset="0"/>
                                </a:rPr>
                                <m:t>1</m:t>
                              </m:r>
                            </m:e>
                            <m:e>
                              <m:r>
                                <a:rPr lang="tr-TR" b="0" i="1" smtClean="0">
                                  <a:latin typeface="Cambria Math" panose="02040503050406030204" pitchFamily="18" charset="0"/>
                                </a:rPr>
                                <m:t>−2</m:t>
                              </m:r>
                            </m:e>
                            <m:e>
                              <m:r>
                                <a:rPr lang="tr-TR" b="0" i="1" smtClean="0">
                                  <a:latin typeface="Cambria Math" panose="02040503050406030204" pitchFamily="18" charset="0"/>
                                </a:rPr>
                                <m:t>0</m:t>
                              </m:r>
                            </m:e>
                            <m:e>
                              <m:r>
                                <a:rPr lang="tr-TR" b="0" i="1" smtClean="0">
                                  <a:latin typeface="Cambria Math" panose="02040503050406030204" pitchFamily="18" charset="0"/>
                                </a:rPr>
                                <m:t>0</m:t>
                              </m:r>
                            </m:e>
                            <m:e>
                              <m:r>
                                <a:rPr lang="tr-TR" b="0" i="1" smtClean="0">
                                  <a:latin typeface="Cambria Math" panose="02040503050406030204" pitchFamily="18" charset="0"/>
                                </a:rPr>
                                <m:t>3</m:t>
                              </m:r>
                            </m:e>
                          </m:eqArr>
                        </m:e>
                      </m:d>
                      <m:r>
                        <a:rPr lang="tr-TR" b="0" i="1" smtClean="0">
                          <a:latin typeface="Cambria Math" panose="02040503050406030204" pitchFamily="18" charset="0"/>
                        </a:rPr>
                        <m:t>,</m:t>
                      </m:r>
                      <m:d>
                        <m:dPr>
                          <m:begChr m:val="["/>
                          <m:endChr m:val="]"/>
                          <m:ctrlPr>
                            <a:rPr lang="tr-TR" b="0" i="1" smtClean="0">
                              <a:latin typeface="Cambria Math" panose="02040503050406030204" pitchFamily="18" charset="0"/>
                            </a:rPr>
                          </m:ctrlPr>
                        </m:dPr>
                        <m:e>
                          <m:eqArr>
                            <m:eqArrPr>
                              <m:ctrlPr>
                                <a:rPr lang="tr-TR" b="0" i="1" smtClean="0">
                                  <a:latin typeface="Cambria Math" panose="02040503050406030204" pitchFamily="18" charset="0"/>
                                </a:rPr>
                              </m:ctrlPr>
                            </m:eqArrPr>
                            <m:e>
                              <m:r>
                                <a:rPr lang="tr-TR" b="0" i="1" smtClean="0">
                                  <a:latin typeface="Cambria Math" panose="02040503050406030204" pitchFamily="18" charset="0"/>
                                </a:rPr>
                                <m:t>2</m:t>
                              </m:r>
                            </m:e>
                            <m:e>
                              <m:r>
                                <a:rPr lang="tr-TR" b="0" i="1" smtClean="0">
                                  <a:latin typeface="Cambria Math" panose="02040503050406030204" pitchFamily="18" charset="0"/>
                                </a:rPr>
                                <m:t>−5</m:t>
                              </m:r>
                            </m:e>
                            <m:e>
                              <m:r>
                                <a:rPr lang="tr-TR" b="0" i="1" smtClean="0">
                                  <a:latin typeface="Cambria Math" panose="02040503050406030204" pitchFamily="18" charset="0"/>
                                </a:rPr>
                                <m:t>−3</m:t>
                              </m:r>
                            </m:e>
                            <m:e>
                              <m:r>
                                <a:rPr lang="tr-TR" b="0" i="1" smtClean="0">
                                  <a:latin typeface="Cambria Math" panose="02040503050406030204" pitchFamily="18" charset="0"/>
                                </a:rPr>
                                <m:t>−2</m:t>
                              </m:r>
                            </m:e>
                            <m:e>
                              <m:r>
                                <a:rPr lang="tr-TR" b="0" i="1" smtClean="0">
                                  <a:latin typeface="Cambria Math" panose="02040503050406030204" pitchFamily="18" charset="0"/>
                                </a:rPr>
                                <m:t>6</m:t>
                              </m:r>
                            </m:e>
                          </m:eqArr>
                        </m:e>
                      </m:d>
                      <m:r>
                        <a:rPr lang="tr-TR" b="0" i="1" smtClean="0">
                          <a:latin typeface="Cambria Math" panose="02040503050406030204" pitchFamily="18" charset="0"/>
                        </a:rPr>
                        <m:t>, </m:t>
                      </m:r>
                      <m:d>
                        <m:dPr>
                          <m:begChr m:val="["/>
                          <m:endChr m:val="]"/>
                          <m:ctrlPr>
                            <a:rPr lang="tr-TR" b="0" i="1" smtClean="0">
                              <a:latin typeface="Cambria Math" panose="02040503050406030204" pitchFamily="18" charset="0"/>
                            </a:rPr>
                          </m:ctrlPr>
                        </m:dPr>
                        <m:e>
                          <m:eqArr>
                            <m:eqArrPr>
                              <m:ctrlPr>
                                <a:rPr lang="tr-TR" b="0" i="1" smtClean="0">
                                  <a:latin typeface="Cambria Math" panose="02040503050406030204" pitchFamily="18" charset="0"/>
                                </a:rPr>
                              </m:ctrlPr>
                            </m:eqArrPr>
                            <m:e>
                              <m:r>
                                <a:rPr lang="tr-TR" b="0" i="1" smtClean="0">
                                  <a:latin typeface="Cambria Math" panose="02040503050406030204" pitchFamily="18" charset="0"/>
                                </a:rPr>
                                <m:t>2</m:t>
                              </m:r>
                            </m:e>
                            <m:e>
                              <m:r>
                                <a:rPr lang="tr-TR" b="0" i="1" smtClean="0">
                                  <a:latin typeface="Cambria Math" panose="02040503050406030204" pitchFamily="18" charset="0"/>
                                </a:rPr>
                                <m:t>6</m:t>
                              </m:r>
                            </m:e>
                            <m:e>
                              <m:r>
                                <a:rPr lang="tr-TR" b="0" i="1" smtClean="0">
                                  <a:latin typeface="Cambria Math" panose="02040503050406030204" pitchFamily="18" charset="0"/>
                                </a:rPr>
                                <m:t>18</m:t>
                              </m:r>
                            </m:e>
                            <m:e>
                              <m:r>
                                <a:rPr lang="tr-TR" b="0" i="1" smtClean="0">
                                  <a:latin typeface="Cambria Math" panose="02040503050406030204" pitchFamily="18" charset="0"/>
                                </a:rPr>
                                <m:t>8</m:t>
                              </m:r>
                            </m:e>
                            <m:e>
                              <m:r>
                                <a:rPr lang="tr-TR" b="0" i="1" smtClean="0">
                                  <a:latin typeface="Cambria Math" panose="02040503050406030204" pitchFamily="18" charset="0"/>
                                </a:rPr>
                                <m:t>6</m:t>
                              </m:r>
                            </m:e>
                          </m:eqArr>
                        </m:e>
                      </m:d>
                    </m:oMath>
                  </m:oMathPara>
                </a14:m>
                <a:endParaRPr lang="tr-TR" dirty="0"/>
              </a:p>
            </p:txBody>
          </p:sp>
        </mc:Choice>
        <mc:Fallback xmlns="">
          <p:sp>
            <p:nvSpPr>
              <p:cNvPr id="2" name="TextBox 1"/>
              <p:cNvSpPr txBox="1">
                <a:spLocks noRot="1" noChangeAspect="1" noMove="1" noResize="1" noEditPoints="1" noAdjustHandles="1" noChangeArrowheads="1" noChangeShapeType="1" noTextEdit="1"/>
              </p:cNvSpPr>
              <p:nvPr/>
            </p:nvSpPr>
            <p:spPr>
              <a:xfrm>
                <a:off x="5334000" y="3865562"/>
                <a:ext cx="3493264" cy="1918410"/>
              </a:xfrm>
              <a:prstGeom prst="rect">
                <a:avLst/>
              </a:prstGeom>
              <a:blipFill>
                <a:blip r:embed="rId10"/>
                <a:stretch>
                  <a:fillRect l="-1396" t="-1587" r="-349"/>
                </a:stretch>
              </a:blipFill>
            </p:spPr>
            <p:txBody>
              <a:bodyPr/>
              <a:lstStyle/>
              <a:p>
                <a:r>
                  <a:rPr lang="tr-TR">
                    <a:noFill/>
                  </a:rPr>
                  <a:t> </a:t>
                </a:r>
              </a:p>
            </p:txBody>
          </p:sp>
        </mc:Fallback>
      </mc:AlternateContent>
      <p:sp>
        <p:nvSpPr>
          <p:cNvPr id="12" name="Oval 11"/>
          <p:cNvSpPr/>
          <p:nvPr/>
        </p:nvSpPr>
        <p:spPr>
          <a:xfrm>
            <a:off x="3501754" y="4191000"/>
            <a:ext cx="311692" cy="2798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p:cNvSpPr/>
          <p:nvPr/>
        </p:nvSpPr>
        <p:spPr>
          <a:xfrm>
            <a:off x="3791675" y="4558819"/>
            <a:ext cx="311692" cy="2798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Oval 13"/>
          <p:cNvSpPr/>
          <p:nvPr/>
        </p:nvSpPr>
        <p:spPr>
          <a:xfrm>
            <a:off x="4641308" y="4931980"/>
            <a:ext cx="311692" cy="2798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FCDABF87-48D5-4F23-9000-CDD266DD672A}"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8" name="頁尾版面配置區 4"/>
          <p:cNvSpPr>
            <a:spLocks noGrp="1"/>
          </p:cNvSpPr>
          <p:nvPr>
            <p:ph type="ftr" sz="quarter" idx="11"/>
          </p:nvPr>
        </p:nvSpPr>
        <p:spPr/>
        <p:txBody>
          <a:bodyPr/>
          <a:lstStyle/>
          <a:p>
            <a:pPr>
              <a:defRPr/>
            </a:pPr>
            <a:r>
              <a:rPr lang="en-US" altLang="zh-TW"/>
              <a:t>Elementary Linear Algebra</a:t>
            </a:r>
          </a:p>
        </p:txBody>
      </p:sp>
      <p:sp>
        <p:nvSpPr>
          <p:cNvPr id="18330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5561FFA8-5C26-4EEA-B2C7-5162549B3190}" type="slidenum">
              <a:rPr kumimoji="0" lang="en-US" altLang="zh-TW" sz="1200">
                <a:latin typeface="Garamond" panose="02020404030301010803" pitchFamily="18" charset="0"/>
              </a:rPr>
              <a:pPr>
                <a:spcBef>
                  <a:spcPct val="0"/>
                </a:spcBef>
                <a:buClrTx/>
                <a:buSzTx/>
                <a:buFontTx/>
                <a:buNone/>
              </a:pPr>
              <a:t>98</a:t>
            </a:fld>
            <a:endParaRPr kumimoji="0" lang="en-US" altLang="zh-TW" sz="1200">
              <a:latin typeface="Garamond" panose="02020404030301010803" pitchFamily="18" charset="0"/>
            </a:endParaRPr>
          </a:p>
        </p:txBody>
      </p:sp>
      <p:sp>
        <p:nvSpPr>
          <p:cNvPr id="183301" name="Rectangle 3"/>
          <p:cNvSpPr>
            <a:spLocks noGrp="1" noChangeArrowheads="1"/>
          </p:cNvSpPr>
          <p:nvPr>
            <p:ph type="body" idx="1"/>
          </p:nvPr>
        </p:nvSpPr>
        <p:spPr/>
        <p:txBody>
          <a:bodyPr/>
          <a:lstStyle/>
          <a:p>
            <a:pPr eaLnBrk="1" hangingPunct="1">
              <a:lnSpc>
                <a:spcPct val="80000"/>
              </a:lnSpc>
            </a:pPr>
            <a:r>
              <a:rPr lang="en-US" altLang="zh-TW" sz="2200" dirty="0" smtClean="0"/>
              <a:t>(a) Find a subset of the vectors </a:t>
            </a:r>
            <a:r>
              <a:rPr lang="en-US" altLang="zh-TW" sz="2200" b="1" dirty="0" smtClean="0"/>
              <a:t>v</a:t>
            </a:r>
            <a:r>
              <a:rPr lang="en-US" altLang="zh-TW" sz="2200" baseline="-25000" dirty="0" smtClean="0"/>
              <a:t>1 </a:t>
            </a:r>
            <a:r>
              <a:rPr lang="en-US" altLang="zh-TW" sz="2200" dirty="0" smtClean="0"/>
              <a:t>= (1, -2, 0, 3), </a:t>
            </a:r>
            <a:r>
              <a:rPr lang="en-US" altLang="zh-TW" sz="2200" b="1" dirty="0" smtClean="0"/>
              <a:t>v</a:t>
            </a:r>
            <a:r>
              <a:rPr lang="en-US" altLang="zh-TW" sz="2200" baseline="-25000" dirty="0" smtClean="0"/>
              <a:t>2 </a:t>
            </a:r>
            <a:r>
              <a:rPr lang="en-US" altLang="zh-TW" sz="2200" dirty="0" smtClean="0"/>
              <a:t>= (2, -5, -3, 6), </a:t>
            </a:r>
            <a:r>
              <a:rPr lang="en-US" altLang="zh-TW" sz="2200" b="1" dirty="0" smtClean="0"/>
              <a:t>v</a:t>
            </a:r>
            <a:r>
              <a:rPr lang="en-US" altLang="zh-TW" sz="2200" baseline="-25000" dirty="0" smtClean="0"/>
              <a:t>3 </a:t>
            </a:r>
            <a:r>
              <a:rPr lang="en-US" altLang="zh-TW" sz="2200" dirty="0" smtClean="0"/>
              <a:t>= (0, 1, 3, 0), </a:t>
            </a:r>
            <a:r>
              <a:rPr lang="en-US" altLang="zh-TW" sz="2200" b="1" dirty="0" smtClean="0"/>
              <a:t>v</a:t>
            </a:r>
            <a:r>
              <a:rPr lang="en-US" altLang="zh-TW" sz="2200" baseline="-25000" dirty="0" smtClean="0"/>
              <a:t>4 </a:t>
            </a:r>
            <a:r>
              <a:rPr lang="en-US" altLang="zh-TW" sz="2200" dirty="0" smtClean="0"/>
              <a:t>= (2, -1, 4, -7), </a:t>
            </a:r>
            <a:r>
              <a:rPr lang="en-US" altLang="zh-TW" sz="2200" b="1" dirty="0" smtClean="0"/>
              <a:t>v</a:t>
            </a:r>
            <a:r>
              <a:rPr lang="en-US" altLang="zh-TW" sz="2200" baseline="-25000" dirty="0" smtClean="0"/>
              <a:t>5 </a:t>
            </a:r>
            <a:r>
              <a:rPr lang="en-US" altLang="zh-TW" sz="2200" dirty="0" smtClean="0"/>
              <a:t>= (5, -8, 1, 2) that forms a basis for the space spanned by these vectors.</a:t>
            </a:r>
          </a:p>
          <a:p>
            <a:pPr eaLnBrk="1" hangingPunct="1">
              <a:lnSpc>
                <a:spcPct val="80000"/>
              </a:lnSpc>
            </a:pPr>
            <a:endParaRPr lang="en-US" altLang="zh-TW" sz="2200" dirty="0" smtClean="0"/>
          </a:p>
          <a:p>
            <a:pPr eaLnBrk="1" hangingPunct="1">
              <a:lnSpc>
                <a:spcPct val="80000"/>
              </a:lnSpc>
            </a:pPr>
            <a:r>
              <a:rPr lang="en-US" altLang="zh-TW" sz="2200" dirty="0" smtClean="0"/>
              <a:t>Solution (a): </a:t>
            </a:r>
          </a:p>
          <a:p>
            <a:pPr lvl="1" eaLnBrk="1" hangingPunct="1">
              <a:lnSpc>
                <a:spcPct val="80000"/>
              </a:lnSpc>
            </a:pPr>
            <a:endParaRPr lang="en-US" altLang="zh-TW" dirty="0" smtClean="0"/>
          </a:p>
          <a:p>
            <a:pPr lvl="1" eaLnBrk="1" hangingPunct="1">
              <a:lnSpc>
                <a:spcPct val="80000"/>
              </a:lnSpc>
            </a:pPr>
            <a:endParaRPr lang="en-US" altLang="zh-TW" dirty="0" smtClean="0"/>
          </a:p>
          <a:p>
            <a:pPr lvl="1" eaLnBrk="1" hangingPunct="1">
              <a:lnSpc>
                <a:spcPct val="80000"/>
              </a:lnSpc>
            </a:pPr>
            <a:endParaRPr lang="en-US" altLang="zh-TW" dirty="0" smtClean="0"/>
          </a:p>
          <a:p>
            <a:pPr lvl="1" eaLnBrk="1" hangingPunct="1">
              <a:lnSpc>
                <a:spcPct val="80000"/>
              </a:lnSpc>
            </a:pPr>
            <a:endParaRPr lang="en-US" altLang="zh-TW" dirty="0" smtClean="0"/>
          </a:p>
          <a:p>
            <a:pPr lvl="1" eaLnBrk="1" hangingPunct="1">
              <a:lnSpc>
                <a:spcPct val="80000"/>
              </a:lnSpc>
            </a:pPr>
            <a:endParaRPr lang="en-US" altLang="zh-TW" dirty="0" smtClean="0"/>
          </a:p>
          <a:p>
            <a:pPr lvl="1" eaLnBrk="1" hangingPunct="1">
              <a:lnSpc>
                <a:spcPct val="80000"/>
              </a:lnSpc>
            </a:pPr>
            <a:endParaRPr lang="en-US" altLang="zh-TW" dirty="0" smtClean="0"/>
          </a:p>
          <a:p>
            <a:pPr lvl="1" eaLnBrk="1" hangingPunct="1">
              <a:lnSpc>
                <a:spcPct val="80000"/>
              </a:lnSpc>
            </a:pPr>
            <a:endParaRPr lang="en-US" altLang="zh-TW" dirty="0" smtClean="0"/>
          </a:p>
          <a:p>
            <a:pPr lvl="1" eaLnBrk="1" hangingPunct="1">
              <a:lnSpc>
                <a:spcPct val="80000"/>
              </a:lnSpc>
            </a:pPr>
            <a:r>
              <a:rPr lang="en-US" altLang="zh-TW" dirty="0" smtClean="0"/>
              <a:t>Thus, {</a:t>
            </a:r>
            <a:r>
              <a:rPr lang="en-US" altLang="zh-TW" b="1" dirty="0" smtClean="0"/>
              <a:t>v</a:t>
            </a:r>
            <a:r>
              <a:rPr lang="en-US" altLang="zh-TW" baseline="-25000" dirty="0" smtClean="0"/>
              <a:t>1</a:t>
            </a:r>
            <a:r>
              <a:rPr lang="en-US" altLang="zh-TW" dirty="0" smtClean="0"/>
              <a:t>, </a:t>
            </a:r>
            <a:r>
              <a:rPr lang="en-US" altLang="zh-TW" b="1" dirty="0" smtClean="0"/>
              <a:t>v</a:t>
            </a:r>
            <a:r>
              <a:rPr lang="en-US" altLang="zh-TW" baseline="-25000" dirty="0" smtClean="0"/>
              <a:t>2</a:t>
            </a:r>
            <a:r>
              <a:rPr lang="en-US" altLang="zh-TW" dirty="0" smtClean="0"/>
              <a:t>, </a:t>
            </a:r>
            <a:r>
              <a:rPr lang="en-US" altLang="zh-TW" b="1" dirty="0" smtClean="0"/>
              <a:t>v</a:t>
            </a:r>
            <a:r>
              <a:rPr lang="en-US" altLang="zh-TW" baseline="-25000" dirty="0" smtClean="0"/>
              <a:t>4</a:t>
            </a:r>
            <a:r>
              <a:rPr lang="en-US" altLang="zh-TW" dirty="0" smtClean="0"/>
              <a:t>} is a basis for the column space of the matrix.</a:t>
            </a:r>
          </a:p>
        </p:txBody>
      </p:sp>
      <p:sp>
        <p:nvSpPr>
          <p:cNvPr id="183302" name="Rectangle 4"/>
          <p:cNvSpPr>
            <a:spLocks noGrp="1" noChangeArrowheads="1"/>
          </p:cNvSpPr>
          <p:nvPr>
            <p:ph type="title"/>
          </p:nvPr>
        </p:nvSpPr>
        <p:spPr/>
        <p:txBody>
          <a:bodyPr/>
          <a:lstStyle/>
          <a:p>
            <a:pPr eaLnBrk="1" hangingPunct="1"/>
            <a:r>
              <a:rPr lang="en-US" altLang="zh-TW" sz="3800" smtClean="0"/>
              <a:t>5-5 Example 9</a:t>
            </a:r>
            <a:br>
              <a:rPr lang="en-US" altLang="zh-TW" sz="3800" smtClean="0"/>
            </a:br>
            <a:r>
              <a:rPr lang="en-US" altLang="zh-TW" sz="3800" smtClean="0"/>
              <a:t>(Basis and Linear Combinations )</a:t>
            </a:r>
          </a:p>
        </p:txBody>
      </p:sp>
      <p:graphicFrame>
        <p:nvGraphicFramePr>
          <p:cNvPr id="183303" name="Object 5"/>
          <p:cNvGraphicFramePr>
            <a:graphicFrameLocks noChangeAspect="1"/>
          </p:cNvGraphicFramePr>
          <p:nvPr/>
        </p:nvGraphicFramePr>
        <p:xfrm>
          <a:off x="2438400" y="3124200"/>
          <a:ext cx="2578100" cy="2058988"/>
        </p:xfrm>
        <a:graphic>
          <a:graphicData uri="http://schemas.openxmlformats.org/presentationml/2006/ole">
            <mc:AlternateContent xmlns:mc="http://schemas.openxmlformats.org/markup-compatibility/2006">
              <mc:Choice xmlns:v="urn:schemas-microsoft-com:vml" Requires="v">
                <p:oleObj spid="_x0000_s183516" name="Equation" r:id="rId4" imgW="1549400" imgH="1409700" progId="Equation.3">
                  <p:embed/>
                </p:oleObj>
              </mc:Choice>
              <mc:Fallback>
                <p:oleObj name="Equation" r:id="rId4" imgW="1549400" imgH="14097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3124200"/>
                        <a:ext cx="2578100" cy="205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3304" name="Object 6"/>
          <p:cNvGraphicFramePr>
            <a:graphicFrameLocks noChangeAspect="1"/>
          </p:cNvGraphicFramePr>
          <p:nvPr>
            <p:extLst>
              <p:ext uri="{D42A27DB-BD31-4B8C-83A1-F6EECF244321}">
                <p14:modId xmlns:p14="http://schemas.microsoft.com/office/powerpoint/2010/main" val="3244541189"/>
              </p:ext>
            </p:extLst>
          </p:nvPr>
        </p:nvGraphicFramePr>
        <p:xfrm>
          <a:off x="6048601" y="3048000"/>
          <a:ext cx="2057400" cy="2136775"/>
        </p:xfrm>
        <a:graphic>
          <a:graphicData uri="http://schemas.openxmlformats.org/presentationml/2006/ole">
            <mc:AlternateContent xmlns:mc="http://schemas.openxmlformats.org/markup-compatibility/2006">
              <mc:Choice xmlns:v="urn:schemas-microsoft-com:vml" Requires="v">
                <p:oleObj spid="_x0000_s183517" name="Equation" r:id="rId6" imgW="1206500" imgH="1409700" progId="Equation.3">
                  <p:embed/>
                </p:oleObj>
              </mc:Choice>
              <mc:Fallback>
                <p:oleObj name="Equation" r:id="rId6" imgW="1206500" imgH="14097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8601" y="3048000"/>
                        <a:ext cx="2057400" cy="213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3305" name="AutoShape 7"/>
          <p:cNvSpPr>
            <a:spLocks noChangeArrowheads="1"/>
          </p:cNvSpPr>
          <p:nvPr/>
        </p:nvSpPr>
        <p:spPr bwMode="auto">
          <a:xfrm>
            <a:off x="5337175" y="4106863"/>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eaLnBrk="1" hangingPunct="1">
              <a:spcBef>
                <a:spcPct val="0"/>
              </a:spcBef>
              <a:buClrTx/>
              <a:buSzTx/>
              <a:buFontTx/>
              <a:buNone/>
            </a:pPr>
            <a:endParaRPr lang="zh-TW" altLang="en-US" sz="1800">
              <a:latin typeface="Arial" panose="020B0604020202020204" pitchFamily="34" charset="0"/>
            </a:endParaRPr>
          </a:p>
        </p:txBody>
      </p:sp>
      <p:sp>
        <p:nvSpPr>
          <p:cNvPr id="10" name="Oval 9"/>
          <p:cNvSpPr/>
          <p:nvPr/>
        </p:nvSpPr>
        <p:spPr>
          <a:xfrm>
            <a:off x="6096000" y="3048000"/>
            <a:ext cx="311692" cy="2798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p:cNvSpPr/>
          <p:nvPr/>
        </p:nvSpPr>
        <p:spPr>
          <a:xfrm>
            <a:off x="6470108" y="3429000"/>
            <a:ext cx="311692" cy="2798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p:cNvSpPr/>
          <p:nvPr/>
        </p:nvSpPr>
        <p:spPr>
          <a:xfrm>
            <a:off x="7315200" y="3758704"/>
            <a:ext cx="311692" cy="2798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304F09CD-F557-4CA0-901C-9276A2B7BF8F}" type="datetime1">
              <a:rPr kumimoji="0" lang="zh-TW" altLang="en-US" sz="1200" smtClean="0">
                <a:latin typeface="Garamond" panose="02020404030301010803" pitchFamily="18" charset="0"/>
              </a:rPr>
              <a:pPr>
                <a:spcBef>
                  <a:spcPct val="0"/>
                </a:spcBef>
                <a:buClrTx/>
                <a:buSzTx/>
                <a:buFontTx/>
                <a:buNone/>
              </a:pPr>
              <a:t>2021/11/16</a:t>
            </a:fld>
            <a:endParaRPr kumimoji="0" lang="en-US" altLang="zh-TW" sz="1200" smtClean="0">
              <a:latin typeface="Garamond" panose="02020404030301010803" pitchFamily="18" charset="0"/>
            </a:endParaRPr>
          </a:p>
        </p:txBody>
      </p:sp>
      <p:sp>
        <p:nvSpPr>
          <p:cNvPr id="5" name="頁尾版面配置區 4"/>
          <p:cNvSpPr>
            <a:spLocks noGrp="1"/>
          </p:cNvSpPr>
          <p:nvPr>
            <p:ph type="ftr" sz="quarter" idx="11"/>
          </p:nvPr>
        </p:nvSpPr>
        <p:spPr/>
        <p:txBody>
          <a:bodyPr/>
          <a:lstStyle/>
          <a:p>
            <a:pPr>
              <a:defRPr/>
            </a:pPr>
            <a:r>
              <a:rPr lang="en-US" altLang="zh-TW"/>
              <a:t>Elementary Linear Algebra</a:t>
            </a:r>
          </a:p>
        </p:txBody>
      </p:sp>
      <p:sp>
        <p:nvSpPr>
          <p:cNvPr id="18534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2600">
                <a:solidFill>
                  <a:schemeClr val="tx1"/>
                </a:solidFill>
                <a:latin typeface="Times New Roman" panose="02020603050405020304" pitchFamily="18" charset="0"/>
                <a:ea typeface="新細明體" pitchFamily="18" charset="-120"/>
              </a:defRPr>
            </a:lvl1pPr>
            <a:lvl2pPr marL="742950" indent="-285750">
              <a:spcBef>
                <a:spcPct val="20000"/>
              </a:spcBef>
              <a:buClr>
                <a:schemeClr val="accent2"/>
              </a:buClr>
              <a:buSzPct val="60000"/>
              <a:buFont typeface="Wingdings" panose="05000000000000000000" pitchFamily="2" charset="2"/>
              <a:buChar char="q"/>
              <a:defRPr kumimoji="1" sz="2200">
                <a:solidFill>
                  <a:schemeClr val="tx1"/>
                </a:solidFill>
                <a:latin typeface="Times New Roman" panose="02020603050405020304" pitchFamily="18" charset="0"/>
                <a:ea typeface="新細明體" pitchFamily="18" charset="-120"/>
              </a:defRPr>
            </a:lvl2pPr>
            <a:lvl3pPr marL="1143000" indent="-228600">
              <a:spcBef>
                <a:spcPct val="20000"/>
              </a:spcBef>
              <a:buClr>
                <a:schemeClr val="accent1"/>
              </a:buClr>
              <a:buSzPct val="6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Times New Roman" panose="02020603050405020304" pitchFamily="18" charset="0"/>
                <a:ea typeface="新細明體" pitchFamily="18" charset="-120"/>
              </a:defRPr>
            </a:lvl9pPr>
          </a:lstStyle>
          <a:p>
            <a:pPr>
              <a:spcBef>
                <a:spcPct val="0"/>
              </a:spcBef>
              <a:buClrTx/>
              <a:buSzTx/>
              <a:buFontTx/>
              <a:buNone/>
            </a:pPr>
            <a:fld id="{4C1FCAB8-A254-445F-9541-082CC32CA9CF}" type="slidenum">
              <a:rPr kumimoji="0" lang="en-US" altLang="zh-TW" sz="1200">
                <a:latin typeface="Garamond" panose="02020404030301010803" pitchFamily="18" charset="0"/>
              </a:rPr>
              <a:pPr>
                <a:spcBef>
                  <a:spcPct val="0"/>
                </a:spcBef>
                <a:buClrTx/>
                <a:buSzTx/>
                <a:buFontTx/>
                <a:buNone/>
              </a:pPr>
              <a:t>99</a:t>
            </a:fld>
            <a:endParaRPr kumimoji="0" lang="en-US" altLang="zh-TW" sz="1200">
              <a:latin typeface="Garamond" panose="02020404030301010803" pitchFamily="18" charset="0"/>
            </a:endParaRPr>
          </a:p>
        </p:txBody>
      </p:sp>
      <p:sp>
        <p:nvSpPr>
          <p:cNvPr id="185349" name="Rectangle 2"/>
          <p:cNvSpPr>
            <a:spLocks noGrp="1" noChangeArrowheads="1"/>
          </p:cNvSpPr>
          <p:nvPr>
            <p:ph type="title"/>
          </p:nvPr>
        </p:nvSpPr>
        <p:spPr/>
        <p:txBody>
          <a:bodyPr/>
          <a:lstStyle/>
          <a:p>
            <a:pPr eaLnBrk="1" hangingPunct="1"/>
            <a:r>
              <a:rPr lang="en-US" altLang="zh-TW" sz="4400" smtClean="0"/>
              <a:t>5-5 Example 9</a:t>
            </a:r>
            <a:br>
              <a:rPr lang="en-US" altLang="zh-TW" sz="4400" smtClean="0"/>
            </a:br>
            <a:endParaRPr lang="en-US" altLang="zh-TW" smtClean="0">
              <a:solidFill>
                <a:srgbClr val="FF9900"/>
              </a:solidFill>
            </a:endParaRPr>
          </a:p>
        </p:txBody>
      </p:sp>
      <p:sp>
        <p:nvSpPr>
          <p:cNvPr id="185350" name="Rectangle 3"/>
          <p:cNvSpPr>
            <a:spLocks noGrp="1" noChangeArrowheads="1"/>
          </p:cNvSpPr>
          <p:nvPr>
            <p:ph type="body" idx="1"/>
          </p:nvPr>
        </p:nvSpPr>
        <p:spPr>
          <a:xfrm>
            <a:off x="433552" y="914400"/>
            <a:ext cx="8229600" cy="4987925"/>
          </a:xfrm>
        </p:spPr>
        <p:txBody>
          <a:bodyPr/>
          <a:lstStyle/>
          <a:p>
            <a:pPr eaLnBrk="1" hangingPunct="1"/>
            <a:r>
              <a:rPr lang="en-US" altLang="zh-TW" sz="2800" dirty="0" smtClean="0"/>
              <a:t>(b) Express each vector not in the basis as a linear combination of the basis vectors.</a:t>
            </a:r>
            <a:endParaRPr lang="en-US" altLang="zh-TW" dirty="0" smtClean="0"/>
          </a:p>
          <a:p>
            <a:pPr eaLnBrk="1" hangingPunct="1"/>
            <a:r>
              <a:rPr lang="en-US" altLang="zh-TW" dirty="0" smtClean="0"/>
              <a:t>Solution (b):</a:t>
            </a:r>
          </a:p>
          <a:p>
            <a:pPr lvl="1" eaLnBrk="1" hangingPunct="1"/>
            <a:r>
              <a:rPr lang="en-US" altLang="zh-TW" dirty="0" smtClean="0"/>
              <a:t>express </a:t>
            </a:r>
            <a:r>
              <a:rPr lang="en-US" altLang="zh-TW" b="1" dirty="0" smtClean="0"/>
              <a:t>w</a:t>
            </a:r>
            <a:r>
              <a:rPr lang="en-US" altLang="zh-TW" baseline="-25000" dirty="0" smtClean="0"/>
              <a:t>3</a:t>
            </a:r>
            <a:r>
              <a:rPr lang="en-US" altLang="zh-TW" dirty="0" smtClean="0"/>
              <a:t> as a linear combination of </a:t>
            </a:r>
            <a:r>
              <a:rPr lang="en-US" altLang="zh-TW" b="1" dirty="0" smtClean="0"/>
              <a:t>w</a:t>
            </a:r>
            <a:r>
              <a:rPr lang="en-US" altLang="zh-TW" baseline="-25000" dirty="0" smtClean="0"/>
              <a:t>1</a:t>
            </a:r>
            <a:r>
              <a:rPr lang="en-US" altLang="zh-TW" dirty="0" smtClean="0"/>
              <a:t> and </a:t>
            </a:r>
            <a:r>
              <a:rPr lang="en-US" altLang="zh-TW" b="1" dirty="0" smtClean="0"/>
              <a:t>w</a:t>
            </a:r>
            <a:r>
              <a:rPr lang="en-US" altLang="zh-TW" baseline="-25000" dirty="0" smtClean="0"/>
              <a:t>2</a:t>
            </a:r>
            <a:r>
              <a:rPr lang="en-US" altLang="zh-TW" dirty="0" smtClean="0"/>
              <a:t>,</a:t>
            </a:r>
          </a:p>
          <a:p>
            <a:pPr lvl="1" eaLnBrk="1" hangingPunct="1"/>
            <a:r>
              <a:rPr lang="en-US" altLang="zh-TW" dirty="0" smtClean="0"/>
              <a:t>express </a:t>
            </a:r>
            <a:r>
              <a:rPr lang="en-US" altLang="zh-TW" b="1" dirty="0" smtClean="0"/>
              <a:t>w</a:t>
            </a:r>
            <a:r>
              <a:rPr lang="en-US" altLang="zh-TW" baseline="-25000" dirty="0" smtClean="0"/>
              <a:t>5</a:t>
            </a:r>
            <a:r>
              <a:rPr lang="en-US" altLang="zh-TW" dirty="0" smtClean="0"/>
              <a:t> as a linear combination of </a:t>
            </a:r>
            <a:r>
              <a:rPr lang="en-US" altLang="zh-TW" b="1" dirty="0" smtClean="0"/>
              <a:t>w</a:t>
            </a:r>
            <a:r>
              <a:rPr lang="en-US" altLang="zh-TW" baseline="-25000" dirty="0" smtClean="0"/>
              <a:t>1</a:t>
            </a:r>
            <a:r>
              <a:rPr lang="en-US" altLang="zh-TW" dirty="0" smtClean="0"/>
              <a:t>, </a:t>
            </a:r>
            <a:r>
              <a:rPr lang="en-US" altLang="zh-TW" b="1" dirty="0" smtClean="0"/>
              <a:t>w</a:t>
            </a:r>
            <a:r>
              <a:rPr lang="en-US" altLang="zh-TW" baseline="-25000" dirty="0" smtClean="0"/>
              <a:t>2</a:t>
            </a:r>
            <a:r>
              <a:rPr lang="en-US" altLang="zh-TW" dirty="0" smtClean="0"/>
              <a:t>, and </a:t>
            </a:r>
            <a:r>
              <a:rPr lang="en-US" altLang="zh-TW" b="1" dirty="0" smtClean="0"/>
              <a:t>w</a:t>
            </a:r>
            <a:r>
              <a:rPr lang="en-US" altLang="zh-TW" baseline="-25000" dirty="0" smtClean="0"/>
              <a:t>4</a:t>
            </a:r>
            <a:endParaRPr lang="en-US" altLang="zh-TW" dirty="0" smtClean="0"/>
          </a:p>
          <a:p>
            <a:pPr lvl="1" eaLnBrk="1" hangingPunct="1">
              <a:buFont typeface="Wingdings" panose="05000000000000000000" pitchFamily="2" charset="2"/>
              <a:buNone/>
            </a:pPr>
            <a:r>
              <a:rPr lang="en-US" altLang="zh-TW" b="1" dirty="0" smtClean="0"/>
              <a:t>				w</a:t>
            </a:r>
            <a:r>
              <a:rPr lang="en-US" altLang="zh-TW" baseline="-25000" dirty="0" smtClean="0"/>
              <a:t>3 </a:t>
            </a:r>
            <a:r>
              <a:rPr lang="en-US" altLang="zh-TW" dirty="0" smtClean="0"/>
              <a:t>= 2</a:t>
            </a:r>
            <a:r>
              <a:rPr lang="en-US" altLang="zh-TW" b="1" dirty="0" smtClean="0"/>
              <a:t>w</a:t>
            </a:r>
            <a:r>
              <a:rPr lang="en-US" altLang="zh-TW" baseline="-25000" dirty="0" smtClean="0"/>
              <a:t>1 </a:t>
            </a:r>
            <a:r>
              <a:rPr lang="en-US" altLang="zh-TW" dirty="0" smtClean="0"/>
              <a:t>– </a:t>
            </a:r>
            <a:r>
              <a:rPr lang="en-US" altLang="zh-TW" b="1" dirty="0" smtClean="0"/>
              <a:t>w</a:t>
            </a:r>
            <a:r>
              <a:rPr lang="en-US" altLang="zh-TW" baseline="-25000" dirty="0" smtClean="0"/>
              <a:t>2</a:t>
            </a:r>
          </a:p>
          <a:p>
            <a:pPr lvl="1" eaLnBrk="1" hangingPunct="1">
              <a:buFont typeface="Wingdings" panose="05000000000000000000" pitchFamily="2" charset="2"/>
              <a:buNone/>
            </a:pPr>
            <a:r>
              <a:rPr lang="en-US" altLang="zh-TW" b="1" dirty="0" smtClean="0"/>
              <a:t>				w</a:t>
            </a:r>
            <a:r>
              <a:rPr lang="en-US" altLang="zh-TW" baseline="-25000" dirty="0" smtClean="0"/>
              <a:t>5 </a:t>
            </a:r>
            <a:r>
              <a:rPr lang="en-US" altLang="zh-TW" dirty="0" smtClean="0"/>
              <a:t>= </a:t>
            </a:r>
            <a:r>
              <a:rPr lang="en-US" altLang="zh-TW" b="1" dirty="0" smtClean="0"/>
              <a:t>w</a:t>
            </a:r>
            <a:r>
              <a:rPr lang="en-US" altLang="zh-TW" baseline="-25000" dirty="0" smtClean="0"/>
              <a:t>1 </a:t>
            </a:r>
            <a:r>
              <a:rPr lang="en-US" altLang="zh-TW" dirty="0" smtClean="0"/>
              <a:t>+ </a:t>
            </a:r>
            <a:r>
              <a:rPr lang="en-US" altLang="zh-TW" b="1" dirty="0" smtClean="0"/>
              <a:t>w</a:t>
            </a:r>
            <a:r>
              <a:rPr lang="en-US" altLang="zh-TW" baseline="-25000" dirty="0" smtClean="0"/>
              <a:t>2 </a:t>
            </a:r>
            <a:r>
              <a:rPr lang="en-US" altLang="zh-TW" dirty="0" smtClean="0"/>
              <a:t>+ </a:t>
            </a:r>
            <a:r>
              <a:rPr lang="en-US" altLang="zh-TW" b="1" dirty="0" smtClean="0"/>
              <a:t>w</a:t>
            </a:r>
            <a:r>
              <a:rPr lang="en-US" altLang="zh-TW" baseline="-25000" dirty="0" smtClean="0"/>
              <a:t>4</a:t>
            </a:r>
          </a:p>
          <a:p>
            <a:pPr lvl="1" eaLnBrk="1" hangingPunct="1"/>
            <a:r>
              <a:rPr lang="en-US" altLang="zh-TW" dirty="0" smtClean="0"/>
              <a:t>We call these the </a:t>
            </a:r>
            <a:r>
              <a:rPr lang="en-US" altLang="zh-TW" dirty="0" smtClean="0">
                <a:solidFill>
                  <a:srgbClr val="FF0000"/>
                </a:solidFill>
              </a:rPr>
              <a:t>dependency equations</a:t>
            </a:r>
            <a:r>
              <a:rPr lang="en-US" altLang="zh-TW" dirty="0" smtClean="0"/>
              <a:t>. The corresponding relationships in the original vectors are </a:t>
            </a:r>
          </a:p>
          <a:p>
            <a:pPr lvl="1" eaLnBrk="1" hangingPunct="1">
              <a:buFont typeface="Wingdings" panose="05000000000000000000" pitchFamily="2" charset="2"/>
              <a:buNone/>
            </a:pPr>
            <a:r>
              <a:rPr lang="en-US" altLang="zh-TW" b="1" dirty="0" smtClean="0"/>
              <a:t>				v</a:t>
            </a:r>
            <a:r>
              <a:rPr lang="en-US" altLang="zh-TW" baseline="-25000" dirty="0" smtClean="0"/>
              <a:t>3 </a:t>
            </a:r>
            <a:r>
              <a:rPr lang="en-US" altLang="zh-TW" dirty="0" smtClean="0"/>
              <a:t>= 2</a:t>
            </a:r>
            <a:r>
              <a:rPr lang="en-US" altLang="zh-TW" b="1" dirty="0" smtClean="0"/>
              <a:t>v</a:t>
            </a:r>
            <a:r>
              <a:rPr lang="en-US" altLang="zh-TW" baseline="-25000" dirty="0" smtClean="0"/>
              <a:t>1 </a:t>
            </a:r>
            <a:r>
              <a:rPr lang="en-US" altLang="zh-TW" dirty="0" smtClean="0"/>
              <a:t>– </a:t>
            </a:r>
            <a:r>
              <a:rPr lang="en-US" altLang="zh-TW" b="1" dirty="0" smtClean="0"/>
              <a:t>v</a:t>
            </a:r>
            <a:r>
              <a:rPr lang="en-US" altLang="zh-TW" baseline="-25000" dirty="0" smtClean="0"/>
              <a:t>2</a:t>
            </a:r>
          </a:p>
          <a:p>
            <a:pPr lvl="1" eaLnBrk="1" hangingPunct="1">
              <a:buFont typeface="Wingdings" panose="05000000000000000000" pitchFamily="2" charset="2"/>
              <a:buNone/>
            </a:pPr>
            <a:r>
              <a:rPr lang="en-US" altLang="zh-TW" b="1" dirty="0" smtClean="0"/>
              <a:t>				v</a:t>
            </a:r>
            <a:r>
              <a:rPr lang="en-US" altLang="zh-TW" baseline="-25000" dirty="0" smtClean="0"/>
              <a:t>3 </a:t>
            </a:r>
            <a:r>
              <a:rPr lang="en-US" altLang="zh-TW" dirty="0" smtClean="0"/>
              <a:t>= </a:t>
            </a:r>
            <a:r>
              <a:rPr lang="en-US" altLang="zh-TW" b="1" dirty="0" smtClean="0"/>
              <a:t>v</a:t>
            </a:r>
            <a:r>
              <a:rPr lang="en-US" altLang="zh-TW" baseline="-25000" dirty="0" smtClean="0"/>
              <a:t>1 </a:t>
            </a:r>
            <a:r>
              <a:rPr lang="en-US" altLang="zh-TW" dirty="0" smtClean="0"/>
              <a:t>+ </a:t>
            </a:r>
            <a:r>
              <a:rPr lang="en-US" altLang="zh-TW" b="1" dirty="0" smtClean="0"/>
              <a:t>v</a:t>
            </a:r>
            <a:r>
              <a:rPr lang="en-US" altLang="zh-TW" baseline="-25000" dirty="0" smtClean="0"/>
              <a:t>2 </a:t>
            </a:r>
            <a:r>
              <a:rPr lang="en-US" altLang="zh-TW" dirty="0" smtClean="0"/>
              <a:t>+ </a:t>
            </a:r>
            <a:r>
              <a:rPr lang="en-US" altLang="zh-TW" b="1" dirty="0" smtClean="0"/>
              <a:t>v</a:t>
            </a:r>
            <a:r>
              <a:rPr lang="en-US" altLang="zh-TW" baseline="-25000" dirty="0" smtClean="0"/>
              <a:t>4</a:t>
            </a:r>
            <a:endParaRPr lang="tr-TR" altLang="zh-TW" baseline="-25000" dirty="0" smtClean="0"/>
          </a:p>
          <a:p>
            <a:pPr lvl="1" eaLnBrk="1" hangingPunct="1"/>
            <a:r>
              <a:rPr lang="tr-TR" altLang="zh-TW" dirty="0" err="1" smtClean="0"/>
              <a:t>Note</a:t>
            </a:r>
            <a:r>
              <a:rPr lang="tr-TR" altLang="zh-TW" dirty="0" smtClean="0"/>
              <a:t> </a:t>
            </a:r>
            <a:r>
              <a:rPr lang="tr-TR" altLang="zh-TW" dirty="0" err="1" smtClean="0"/>
              <a:t>that</a:t>
            </a:r>
            <a:r>
              <a:rPr lang="tr-TR" altLang="zh-TW" dirty="0" smtClean="0"/>
              <a:t> </a:t>
            </a:r>
            <a:r>
              <a:rPr lang="tr-TR" altLang="zh-TW" dirty="0" err="1" smtClean="0"/>
              <a:t>dependency</a:t>
            </a:r>
            <a:r>
              <a:rPr lang="tr-TR" altLang="zh-TW" dirty="0" smtClean="0"/>
              <a:t> </a:t>
            </a:r>
            <a:r>
              <a:rPr lang="tr-TR" altLang="zh-TW" dirty="0" err="1" smtClean="0"/>
              <a:t>equations</a:t>
            </a:r>
            <a:r>
              <a:rPr lang="tr-TR" altLang="zh-TW" dirty="0" smtClean="0"/>
              <a:t> </a:t>
            </a:r>
            <a:r>
              <a:rPr lang="tr-TR" altLang="zh-TW" dirty="0" err="1" smtClean="0"/>
              <a:t>are</a:t>
            </a:r>
            <a:r>
              <a:rPr lang="tr-TR" altLang="zh-TW" dirty="0" smtClean="0"/>
              <a:t> </a:t>
            </a:r>
            <a:r>
              <a:rPr lang="tr-TR" altLang="zh-TW" dirty="0" err="1" smtClean="0"/>
              <a:t>preserved</a:t>
            </a:r>
            <a:r>
              <a:rPr lang="tr-TR" altLang="zh-TW" dirty="0" smtClean="0"/>
              <a:t> </a:t>
            </a:r>
            <a:r>
              <a:rPr lang="tr-TR" altLang="zh-TW" dirty="0" err="1" smtClean="0"/>
              <a:t>under</a:t>
            </a:r>
            <a:r>
              <a:rPr lang="tr-TR" altLang="zh-TW" dirty="0" smtClean="0"/>
              <a:t> elem </a:t>
            </a:r>
            <a:r>
              <a:rPr lang="tr-TR" altLang="zh-TW" dirty="0" err="1" smtClean="0"/>
              <a:t>row</a:t>
            </a:r>
            <a:r>
              <a:rPr lang="tr-TR" altLang="zh-TW" dirty="0" smtClean="0"/>
              <a:t> </a:t>
            </a:r>
            <a:r>
              <a:rPr lang="tr-TR" altLang="zh-TW" dirty="0" err="1" smtClean="0"/>
              <a:t>ops</a:t>
            </a:r>
            <a:endParaRPr lang="en-US" altLang="zh-TW"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23584</TotalTime>
  <Words>8984</Words>
  <Application>Microsoft Office PowerPoint</Application>
  <PresentationFormat>On-screen Show (4:3)</PresentationFormat>
  <Paragraphs>1403</Paragraphs>
  <Slides>121</Slides>
  <Notes>110</Notes>
  <HiddenSlides>4</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121</vt:i4>
      </vt:variant>
    </vt:vector>
  </HeadingPairs>
  <TitlesOfParts>
    <vt:vector size="131" baseType="lpstr">
      <vt:lpstr>Arial</vt:lpstr>
      <vt:lpstr>Cambria Math</vt:lpstr>
      <vt:lpstr>Garamond</vt:lpstr>
      <vt:lpstr>新細明體</vt:lpstr>
      <vt:lpstr>Symbol</vt:lpstr>
      <vt:lpstr>Times New Roman</vt:lpstr>
      <vt:lpstr>Wingdings</vt:lpstr>
      <vt:lpstr>Edge</vt:lpstr>
      <vt:lpstr>Equation</vt:lpstr>
      <vt:lpstr>Denklem</vt:lpstr>
      <vt:lpstr>Elementary Linear Algebra  Anton &amp; Rorres, 9th Edition</vt:lpstr>
      <vt:lpstr>Chapter Content</vt:lpstr>
      <vt:lpstr>5-1 Vector Space </vt:lpstr>
      <vt:lpstr>5-1 Vector Space (continue)</vt:lpstr>
      <vt:lpstr>5-1 Remarks </vt:lpstr>
      <vt:lpstr>5-1 Example 1 (Rn Is a Vector Space)</vt:lpstr>
      <vt:lpstr>5-1 Example 2 (22 Matrices)</vt:lpstr>
      <vt:lpstr>5-1 Example 2 (continue) </vt:lpstr>
      <vt:lpstr>5-1 Example 2 (continue) </vt:lpstr>
      <vt:lpstr>5-1 Example 3(Vector Space of mn Matrices)</vt:lpstr>
      <vt:lpstr>5-1 Example 4 (Vector Space of Real-Valued Functions)</vt:lpstr>
      <vt:lpstr>5-1 Example 4 (continue)</vt:lpstr>
      <vt:lpstr>5-1 Example 5 (Not a Vector Space)</vt:lpstr>
      <vt:lpstr>5-1 Example 6</vt:lpstr>
      <vt:lpstr>5-1 Example 7 (The Zero Vector Space)</vt:lpstr>
      <vt:lpstr>Theorem 5.1.1</vt:lpstr>
      <vt:lpstr>Chapter Content</vt:lpstr>
      <vt:lpstr>5-2 Subspaces</vt:lpstr>
      <vt:lpstr>5-2 Example 1 </vt:lpstr>
      <vt:lpstr>Example 1a </vt:lpstr>
      <vt:lpstr>5-2 Example 2 </vt:lpstr>
      <vt:lpstr>5-2 Example 3  (Not a Subspace) </vt:lpstr>
      <vt:lpstr>5-2 Subspace Remarks</vt:lpstr>
      <vt:lpstr>5-2 Example 4 (Subspaces of Mnn)</vt:lpstr>
      <vt:lpstr>5-2 Example 5</vt:lpstr>
      <vt:lpstr>5-2 Solution Space</vt:lpstr>
      <vt:lpstr>Theorem 5.2.2 </vt:lpstr>
      <vt:lpstr>5-2 Example 7</vt:lpstr>
      <vt:lpstr>5-2 Example 7 (continue)</vt:lpstr>
      <vt:lpstr>5-2 Linear Combination</vt:lpstr>
      <vt:lpstr>5-2 Example 9 </vt:lpstr>
      <vt:lpstr>Theorem 5.2.3 </vt:lpstr>
      <vt:lpstr>5-2  Linear Combination and Spanning </vt:lpstr>
      <vt:lpstr>5-2 Example 10 </vt:lpstr>
      <vt:lpstr>5-2 Example 11</vt:lpstr>
      <vt:lpstr>5-2 Example 12</vt:lpstr>
      <vt:lpstr>Theorem 5.2.4</vt:lpstr>
      <vt:lpstr>Chapter Content</vt:lpstr>
      <vt:lpstr>5.3 Linearly Dependent &amp; Independent</vt:lpstr>
      <vt:lpstr>5.3 Example 3 </vt:lpstr>
      <vt:lpstr>5.3 Example 4</vt:lpstr>
      <vt:lpstr>Example 4 cont.</vt:lpstr>
      <vt:lpstr>5.3 Example 5</vt:lpstr>
      <vt:lpstr>Theorem 5.3.1 </vt:lpstr>
      <vt:lpstr>5.3 Example 6</vt:lpstr>
      <vt:lpstr>5.3 Example 7</vt:lpstr>
      <vt:lpstr>Theorem 5.3.2 </vt:lpstr>
      <vt:lpstr>5.3 Geometric Interpretation of Linear Independence</vt:lpstr>
      <vt:lpstr>Theorem 5.3.3 </vt:lpstr>
      <vt:lpstr>Chapter Content</vt:lpstr>
      <vt:lpstr>5-4 Nonrectangular Coordinate Systems</vt:lpstr>
      <vt:lpstr>5-4 Nonrectangular Coordinate Systems</vt:lpstr>
      <vt:lpstr>5-4 Nonrectangular Coordinate Systems</vt:lpstr>
      <vt:lpstr>5-4 Basis</vt:lpstr>
      <vt:lpstr>Proof of Theorem 5.4.1</vt:lpstr>
      <vt:lpstr>5-4 Coordinates Relative to a Basis</vt:lpstr>
      <vt:lpstr>5-4 Example 1 (Standard Basis for R3)</vt:lpstr>
      <vt:lpstr>5-4 Example 2 (Standard Basis for Rn)</vt:lpstr>
      <vt:lpstr>5-4 Example 3 </vt:lpstr>
      <vt:lpstr>Example 3 cont.</vt:lpstr>
      <vt:lpstr>5-4 Example 4 (Representing a Vector Using Two Bases)</vt:lpstr>
      <vt:lpstr>Example 4 cont.</vt:lpstr>
      <vt:lpstr>5-4 Example 5(Standard Basis for Pn)</vt:lpstr>
      <vt:lpstr>Example 5 extended (to be completed by you!)</vt:lpstr>
      <vt:lpstr>5-4 Example 6 (Standard Basis for Mmn)</vt:lpstr>
      <vt:lpstr>5-4 Example 7 (Basis for the Subspace span(S))</vt:lpstr>
      <vt:lpstr>5-4 Finite-Dimensional</vt:lpstr>
      <vt:lpstr>Theorem 5.4.2 &amp; 5.4.3 </vt:lpstr>
      <vt:lpstr>Theorem 5.4.2 &amp; 5.4.3 cont.</vt:lpstr>
      <vt:lpstr>5-4 Dimension </vt:lpstr>
      <vt:lpstr>5-4 Example 10</vt:lpstr>
      <vt:lpstr>Theorem 5.4.4 (Plus/Minus Theorem)</vt:lpstr>
      <vt:lpstr>PowerPoint Presentation</vt:lpstr>
      <vt:lpstr>Theorem 5.4.5</vt:lpstr>
      <vt:lpstr>5-4 Example 11</vt:lpstr>
      <vt:lpstr>Theorem  5.4.6</vt:lpstr>
      <vt:lpstr>Theorem  5.4.7</vt:lpstr>
      <vt:lpstr>Chapter Content</vt:lpstr>
      <vt:lpstr>5-5 Definition </vt:lpstr>
      <vt:lpstr>5-5 Example 1 </vt:lpstr>
      <vt:lpstr>5-5 Row Space, Column Space, Nullspace</vt:lpstr>
      <vt:lpstr>Theorem 5.5.1 </vt:lpstr>
      <vt:lpstr>5-5 Example 2</vt:lpstr>
      <vt:lpstr>Theorem 5.5.2 </vt:lpstr>
      <vt:lpstr>Geometric interpretation</vt:lpstr>
      <vt:lpstr>5-5 General and Particular Solutions</vt:lpstr>
      <vt:lpstr>5-5 Example 3 (General Solution of Ax = b)</vt:lpstr>
      <vt:lpstr>Theorem 5.5.3 &amp; 5.5.4</vt:lpstr>
      <vt:lpstr>Elementary row operations and column space</vt:lpstr>
      <vt:lpstr>5-5 Example 4 </vt:lpstr>
      <vt:lpstr>Theorem 5.5.5</vt:lpstr>
      <vt:lpstr>Theorem 5.5.6</vt:lpstr>
      <vt:lpstr>5-5 Example 5</vt:lpstr>
      <vt:lpstr>5-5 Example 6 </vt:lpstr>
      <vt:lpstr>5-5 Example 7 (Basis for a Vector Space Using Row Operations )</vt:lpstr>
      <vt:lpstr>5-5 Remarks </vt:lpstr>
      <vt:lpstr>5-5 Example 8  (Basis for the Row Space of a Matrix )</vt:lpstr>
      <vt:lpstr>5-5 Example 9 (Basis and Linear Combinations )</vt:lpstr>
      <vt:lpstr>5-5 Example 9 </vt:lpstr>
      <vt:lpstr>Chapter Content</vt:lpstr>
      <vt:lpstr>5-6 Four Fundamental Matrix Spaces</vt:lpstr>
      <vt:lpstr>5-6 Four Fundamental Matrix Spaces</vt:lpstr>
      <vt:lpstr>5-6 Dimension and Rank</vt:lpstr>
      <vt:lpstr>5-6 Example 1 (Rank and Nullity)</vt:lpstr>
      <vt:lpstr>5-6 Example 1 (Rank and Nullity)</vt:lpstr>
      <vt:lpstr>5-6 Theorems </vt:lpstr>
      <vt:lpstr>Theorems</vt:lpstr>
      <vt:lpstr>5-6 Example 2      (Sum of Rank and Nullity)</vt:lpstr>
      <vt:lpstr>5-6 Example </vt:lpstr>
      <vt:lpstr>5-6 Dimensions of Fundamental Spaces</vt:lpstr>
      <vt:lpstr>5-6 Maximum Value for Rank</vt:lpstr>
      <vt:lpstr>5-6 Example 4 </vt:lpstr>
      <vt:lpstr>Theorem 5.6.5      (The Consistency Theorem)</vt:lpstr>
      <vt:lpstr>Theorems 5.6.6</vt:lpstr>
      <vt:lpstr>5-6 Overdetermined System</vt:lpstr>
      <vt:lpstr>5-6 Example 5</vt:lpstr>
      <vt:lpstr>5-6 Example 5 (cont)</vt:lpstr>
      <vt:lpstr>Theorem 5.6.7 </vt:lpstr>
      <vt:lpstr>Theorem 5.6.8 </vt:lpstr>
      <vt:lpstr>5.6 Example 7</vt:lpstr>
      <vt:lpstr>Theorem 5.6.9 (Equivalent Statements)</vt:lpstr>
    </vt:vector>
  </TitlesOfParts>
  <Company>National Chung Cheng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Huei-Yung Lin</dc:creator>
  <cp:lastModifiedBy>itu</cp:lastModifiedBy>
  <cp:revision>1373</cp:revision>
  <cp:lastPrinted>1601-01-01T00:00:00Z</cp:lastPrinted>
  <dcterms:created xsi:type="dcterms:W3CDTF">2004-09-02T14:18:10Z</dcterms:created>
  <dcterms:modified xsi:type="dcterms:W3CDTF">2021-11-16T13:11:15Z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ies>
</file>