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33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19A68B-1241-4C0A-82D6-39DDA7691508}">
  <a:tblStyle styleId="{CE19A68B-1241-4C0A-82D6-39DDA76915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2633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8c7942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8c7942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Group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bdaff3e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bdaff3e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2bdaff3e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2bdaff3e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bdaff3e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2bdaff3e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341041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341041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bdaff3e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bdaff3e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Roma: Have added the pictorial view to start with.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3433df07b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3433df07b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Roma: added wordcloud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433df07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433df07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4c115ae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34c115ae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370af8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370af8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370af80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370af80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8c79428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8c79428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370af80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370af80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370af805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370af805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370af805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370af805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28c79428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28c79428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Ammad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2bdaff3e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2bdaff3e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Ammad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2bdaff3e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2bdaff3e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Ammad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2bdaff3e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2bdaff3e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Ammad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bdaff3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bdaff3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b9a948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b9a948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bdaff3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2bdaff3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bdaff3e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bdaff3e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3e9839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3e9839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341041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341041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70af805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370af805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3039625"/>
            <a:ext cx="9144000" cy="2103900"/>
          </a:xfrm>
          <a:prstGeom prst="rect">
            <a:avLst/>
          </a:prstGeom>
          <a:solidFill>
            <a:srgbClr val="0C2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0C2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C29D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0C2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0C2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Expanding E-Commerce Services in Brazil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1"/>
          </p:nvPr>
        </p:nvSpPr>
        <p:spPr>
          <a:xfrm>
            <a:off x="485875" y="16806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Ammad Baber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Evan Canfield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Roma Dutta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Max Lawrence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Amit Pandit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Customer Growth is Sluggish</a:t>
            </a:r>
            <a:endParaRPr/>
          </a:p>
        </p:txBody>
      </p:sp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5" y="1014575"/>
            <a:ext cx="8257848" cy="41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Customer Breakdown </a:t>
            </a:r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311700" y="1115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Brazil is a very large country, Olist cannot continually rely only on new customers as growth increases.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safely grow the total sales, Olist must increase the percentage of</a:t>
            </a:r>
            <a:br>
              <a:rPr lang="en"/>
            </a:br>
            <a:r>
              <a:rPr lang="en"/>
              <a:t>return customers.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Return Customer Statistics: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Make up </a:t>
            </a:r>
            <a:r>
              <a:rPr lang="en" sz="1600" b="1" u="sng"/>
              <a:t>3.1%</a:t>
            </a:r>
            <a:r>
              <a:rPr lang="en" sz="1600"/>
              <a:t> of all unique customers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Account for </a:t>
            </a:r>
            <a:r>
              <a:rPr lang="en" sz="1600" b="1" u="sng"/>
              <a:t>6.7% </a:t>
            </a:r>
            <a:r>
              <a:rPr lang="en" sz="1600"/>
              <a:t>of all items ordered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Account for</a:t>
            </a:r>
            <a:r>
              <a:rPr lang="en" sz="1600" b="1" u="sng"/>
              <a:t> 5.7%</a:t>
            </a:r>
            <a:r>
              <a:rPr lang="en" sz="1600"/>
              <a:t> of all sales (R$)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Customer Modeling</a:t>
            </a:r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order to identify factors important to Return Customers, we performed a logistic regression analysis with the data.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dataset included the following variables: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Target Variable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Return: Binary variable indicating if a customer made more than one unique orders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Predictor Variable - Continuous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Spend: Customer spend, average ($R)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Distance:  Distance between customer and seller, average  (km)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Shipping Time: Time from purchase to delivery, average (days) 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Predictor Variable - Categorical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Late: Binary variable indicating if the package was delivered before or after projected date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Method of Payment (4 categories)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Product Category (39 categories)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Review Score: 1 - 5 Likert Scale (discrete values)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Customer Factors</a:t>
            </a:r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700" y="1115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the logistic regression targeted at return customers, the following factors were found to be important and significant: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days from purchase to delivery have </a:t>
            </a:r>
            <a:r>
              <a:rPr lang="en" b="1" u="sng"/>
              <a:t>no effect </a:t>
            </a:r>
            <a:r>
              <a:rPr lang="en"/>
              <a:t>on being a Return Customer (Odds Ratio of 1.02, p value &lt; 0.05)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customers who received late orders were </a:t>
            </a:r>
            <a:r>
              <a:rPr lang="en" b="1" u="sng"/>
              <a:t>76% less likely</a:t>
            </a:r>
            <a:r>
              <a:rPr lang="en"/>
              <a:t> to be Return Customers, compared to customers who did not receive late orders.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Categories (compared to customers who purchased from </a:t>
            </a:r>
            <a:r>
              <a:rPr lang="en" i="1"/>
              <a:t>Health Body)</a:t>
            </a:r>
            <a:r>
              <a:rPr lang="en"/>
              <a:t>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who purchased from </a:t>
            </a:r>
            <a:r>
              <a:rPr lang="en" i="1"/>
              <a:t>Bed Bath Table</a:t>
            </a:r>
            <a:r>
              <a:rPr lang="en"/>
              <a:t> were </a:t>
            </a:r>
            <a:r>
              <a:rPr lang="en" b="1" u="sng"/>
              <a:t>43% more likely </a:t>
            </a:r>
            <a:r>
              <a:rPr lang="en"/>
              <a:t>to be Return Customers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who purchased from </a:t>
            </a:r>
            <a:r>
              <a:rPr lang="en" i="1"/>
              <a:t>Cool Stuff </a:t>
            </a:r>
            <a:r>
              <a:rPr lang="en"/>
              <a:t>were </a:t>
            </a:r>
            <a:r>
              <a:rPr lang="en" b="1" u="sng"/>
              <a:t>37% less likely</a:t>
            </a:r>
            <a:r>
              <a:rPr lang="en" b="1"/>
              <a:t> </a:t>
            </a:r>
            <a:r>
              <a:rPr lang="en"/>
              <a:t>to be Return Customers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Sentiment</a:t>
            </a:r>
            <a:endParaRPr/>
          </a:p>
        </p:txBody>
      </p:sp>
      <p:pic>
        <p:nvPicPr>
          <p:cNvPr id="187" name="Google Shape;1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650" y="3123275"/>
            <a:ext cx="2768174" cy="184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650" y="1014575"/>
            <a:ext cx="2688400" cy="190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38"/>
          <p:cNvCxnSpPr/>
          <p:nvPr/>
        </p:nvCxnSpPr>
        <p:spPr>
          <a:xfrm flipH="1">
            <a:off x="4776188" y="1065875"/>
            <a:ext cx="12300" cy="37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38"/>
          <p:cNvSpPr txBox="1"/>
          <p:nvPr/>
        </p:nvSpPr>
        <p:spPr>
          <a:xfrm>
            <a:off x="311700" y="1313675"/>
            <a:ext cx="4274400" cy="3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Less satisfied customers are more likely to write review comments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Less satisfied customers are more likely to write longer comments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1-star reviews are complaining about :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received their goods yet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Difficulty purchasing multiple products together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Received wrong and bad quality fake goods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Customers with 5-star reviews enjoy most about the fast delivery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 - Method 1</a:t>
            </a:r>
            <a:endParaRPr/>
          </a:p>
        </p:txBody>
      </p:sp>
      <p:pic>
        <p:nvPicPr>
          <p:cNvPr id="201" name="Google Shape;2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650" y="1177425"/>
            <a:ext cx="3020122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650" y="3122275"/>
            <a:ext cx="3404150" cy="18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40"/>
          <p:cNvCxnSpPr/>
          <p:nvPr/>
        </p:nvCxnSpPr>
        <p:spPr>
          <a:xfrm flipH="1">
            <a:off x="4560038" y="1177425"/>
            <a:ext cx="12300" cy="37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40"/>
          <p:cNvSpPr txBox="1"/>
          <p:nvPr/>
        </p:nvSpPr>
        <p:spPr>
          <a:xfrm>
            <a:off x="334625" y="1313750"/>
            <a:ext cx="37803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In order to deduce necessary marketing action, we performed K-means clustering to broadly divide customers into different segments.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Elbow method indicated to have K value as 5.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Customers,Orders and Order Payments datasets were merged to derive the variables -  Recency, Frequency, Monetary_Value and Client_Since.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25" y="55825"/>
            <a:ext cx="8553450" cy="2066925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10" name="Google Shape;210;p41"/>
          <p:cNvGraphicFramePr/>
          <p:nvPr/>
        </p:nvGraphicFramePr>
        <p:xfrm>
          <a:off x="220925" y="2214475"/>
          <a:ext cx="8553450" cy="2930930"/>
        </p:xfrm>
        <a:graphic>
          <a:graphicData uri="http://schemas.openxmlformats.org/drawingml/2006/table">
            <a:tbl>
              <a:tblPr>
                <a:noFill/>
                <a:tableStyleId>{CE19A68B-1241-4C0A-82D6-39DDA7691508}</a:tableStyleId>
              </a:tblPr>
              <a:tblGrid>
                <a:gridCol w="12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#CLUSTER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CLUSTER LABEL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MARKETING STEP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Big Spenders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Spend the most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Olist can market their most expensive products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Best Customers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Bought most often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Need no price incentives or loyalty programs. Olist can easily campaign for new products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Loyal Customers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Buy most frequently, however, conservative spender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Little to medium price incentives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Almost Lost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Have not purchased for long, spend the least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Aggressive price incentives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Have not purchased for long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Aggressive price incentives in terms of voucher/coupon etc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 - Method 2</a:t>
            </a:r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Recency, Frequency, Monetary (RFM)</a:t>
            </a:r>
            <a:endParaRPr sz="2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Low Value</a:t>
            </a:r>
            <a:r>
              <a:rPr lang="en" sz="1600"/>
              <a:t>: Customers who are less active than others, not very frequent buyer/visitor and generates very low - zero - maybe negative revenue.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Mid Value</a:t>
            </a:r>
            <a:r>
              <a:rPr lang="en" sz="1600"/>
              <a:t>: In the middle of everything. Often using our platform (but not as much as our High Values), fairly frequent and generates moderate revenue.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High Value</a:t>
            </a:r>
            <a:r>
              <a:rPr lang="en" sz="1600"/>
              <a:t>: The group we don’t want to lose. High Revenue, Frequency and ow Inactivity.</a:t>
            </a:r>
            <a:endParaRPr sz="1600"/>
          </a:p>
        </p:txBody>
      </p:sp>
      <p:sp>
        <p:nvSpPr>
          <p:cNvPr id="217" name="Google Shape;217;p42"/>
          <p:cNvSpPr txBox="1"/>
          <p:nvPr/>
        </p:nvSpPr>
        <p:spPr>
          <a:xfrm>
            <a:off x="640850" y="1434725"/>
            <a:ext cx="19200" cy="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Customer Segmentation - RFM</a:t>
            </a:r>
            <a:endParaRPr/>
          </a:p>
        </p:txBody>
      </p:sp>
      <p:pic>
        <p:nvPicPr>
          <p:cNvPr id="223" name="Google Shape;2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325" y="1068425"/>
            <a:ext cx="6915347" cy="40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Olist</a:t>
            </a:r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Brazilian E-Commerce Website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Growing well, and internationally recognized as a leader in this new market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Attempting to expand the number of small retailers that use the website as a platform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Hope this expansion will allow them to remain ahead of new competitors (Amazon, other Brazilian startups,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Gave out data on Kaggle competition in order to allow for others to help them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900" y="888075"/>
            <a:ext cx="6503875" cy="419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 - RFM (Cont.)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 - Analysis</a:t>
            </a:r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1"/>
          </p:nvPr>
        </p:nvSpPr>
        <p:spPr>
          <a:xfrm>
            <a:off x="311700" y="4007950"/>
            <a:ext cx="85206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We can align different marketing campaigns/strategies based on the different customer segments.</a:t>
            </a:r>
            <a:endParaRPr/>
          </a:p>
        </p:txBody>
      </p:sp>
      <p:pic>
        <p:nvPicPr>
          <p:cNvPr id="236" name="Google Shape;2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25" y="1228562"/>
            <a:ext cx="7705950" cy="26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 Rate</a:t>
            </a:r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2"/>
                </a:solidFill>
              </a:rPr>
              <a:t>Retained User Count</a:t>
            </a:r>
            <a:r>
              <a:rPr lang="en">
                <a:solidFill>
                  <a:schemeClr val="dk2"/>
                </a:solidFill>
              </a:rPr>
              <a:t>: Customers for the month who also visited previous month.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2"/>
                </a:solidFill>
              </a:rPr>
              <a:t>Total User Count:</a:t>
            </a:r>
            <a:r>
              <a:rPr lang="en">
                <a:solidFill>
                  <a:schemeClr val="dk2"/>
                </a:solidFill>
              </a:rPr>
              <a:t> Customers for the current month. We see that retention rate is very small, which is a issue since there are very few repeat customers.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Sellers have to address these issues in future.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3" name="Google Shape;2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75" y="1068413"/>
            <a:ext cx="3659575" cy="38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 for Analysis</a:t>
            </a:r>
            <a:endParaRPr/>
          </a:p>
        </p:txBody>
      </p:sp>
      <p:sp>
        <p:nvSpPr>
          <p:cNvPr id="249" name="Google Shape;249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lack standard store sales data (compared to e-commerce data)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lack data from other ecommerce sites (Amazon or otherwise)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Expanded internal dataset. Research indicates that there may be implicit bias in the creation of the available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weren’t provided demographic info on customers (Age, sex, income,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set is biased to those who leave reviews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Olist is not building a loyal customer base of returning shoppers to attract small retailers with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Reliable shipping and operational efficiency seem to be the traits that attract customers to return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and sellers are mostly located in the more developed sections of Brazil (South-East Coast,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clear segments of customers based on how much they spend, and what types of products they buy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61" name="Google Shape;261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Olist should invest in assisting retailers in delivering the product (monitoring, delivery company contacts,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Olist and/or sellers should offer customers discounts and sales based on their background and type (Coupons for products that often are bought by return,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 campaign catering to differing kinds of customers based on customer segmentation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 in more marketing in states that are underperforming based on population (will also allow for building brand recognition)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Olist should explore the possibility of creating its own delivery service in the future to combat Amazon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Research Question</a:t>
            </a:r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can Olist increase the number of sales they make in order to enhance their attractiveness to small scale retailers that they are competing for against Amazon and other e-commerce providers?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data we used came from Olist providing it to Kaggle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was a sample of the sales data from 2016 through 2018. The dataset included information on 100,000 unique sales.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also included additional information: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Geographic Location (Customer and Seller)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Detailed Order Description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Logistical Operation Information for each 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used used Brazil’s 2019 population projections for secondary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(Summary Statistics)</a:t>
            </a:r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Purchases per Customer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Minimum: 	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Median: 	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Maximum: 	17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by Order($R)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Minimum: 	0.01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Mean:		154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Maximum:	13,664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Delivery Time (Days)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Minimum:	0.5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Mean: 	13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Maximum: 	210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Product Categories</a:t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75" y="1027975"/>
            <a:ext cx="8231052" cy="411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Products</a:t>
            </a:r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25" y="1068425"/>
            <a:ext cx="8150148" cy="407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/>
          <p:nvPr/>
        </p:nvSpPr>
        <p:spPr>
          <a:xfrm>
            <a:off x="6816100" y="917675"/>
            <a:ext cx="22572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Product Category</a:t>
            </a:r>
            <a:endParaRPr sz="1800" b="1" u="sng"/>
          </a:p>
        </p:txBody>
      </p:sp>
      <p:sp>
        <p:nvSpPr>
          <p:cNvPr id="141" name="Google Shape;141;p31"/>
          <p:cNvSpPr txBox="1"/>
          <p:nvPr/>
        </p:nvSpPr>
        <p:spPr>
          <a:xfrm>
            <a:off x="374475" y="917675"/>
            <a:ext cx="15792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222222"/>
                </a:solidFill>
              </a:rPr>
              <a:t>Product Tag</a:t>
            </a:r>
            <a:endParaRPr sz="1800" b="1" u="sng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Sales is Correlated with Population</a:t>
            </a:r>
            <a:endParaRPr/>
          </a:p>
        </p:txBody>
      </p:sp>
      <p:pic>
        <p:nvPicPr>
          <p:cNvPr id="147" name="Google Shape;1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25" y="1068425"/>
            <a:ext cx="8150148" cy="407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2"/>
          <p:cNvSpPr txBox="1"/>
          <p:nvPr/>
        </p:nvSpPr>
        <p:spPr>
          <a:xfrm>
            <a:off x="4928875" y="3500525"/>
            <a:ext cx="30342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0510C"/>
                </a:solidFill>
              </a:rPr>
              <a:t>(Most </a:t>
            </a:r>
            <a:r>
              <a:rPr lang="en" sz="1600" b="1" u="sng">
                <a:solidFill>
                  <a:srgbClr val="D0510C"/>
                </a:solidFill>
              </a:rPr>
              <a:t>Underperforming </a:t>
            </a:r>
            <a:r>
              <a:rPr lang="en" sz="1600">
                <a:solidFill>
                  <a:srgbClr val="D0510C"/>
                </a:solidFill>
              </a:rPr>
              <a:t>State)</a:t>
            </a:r>
            <a:endParaRPr sz="1600">
              <a:solidFill>
                <a:srgbClr val="D0510C"/>
              </a:solidFill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164500" y="1144100"/>
            <a:ext cx="30342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29D0"/>
                </a:solidFill>
              </a:rPr>
              <a:t>(Most </a:t>
            </a:r>
            <a:r>
              <a:rPr lang="en" sz="1600" b="1" u="sng">
                <a:solidFill>
                  <a:srgbClr val="0C29D0"/>
                </a:solidFill>
              </a:rPr>
              <a:t>Overperforming </a:t>
            </a:r>
            <a:r>
              <a:rPr lang="en" sz="1600">
                <a:solidFill>
                  <a:srgbClr val="0C29D0"/>
                </a:solidFill>
              </a:rPr>
              <a:t>State)</a:t>
            </a:r>
            <a:endParaRPr sz="1600">
              <a:solidFill>
                <a:srgbClr val="0C29D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75" y="1114575"/>
            <a:ext cx="7554251" cy="402892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Shipments Are Far Less Expensive </a:t>
            </a:r>
            <a:endParaRPr/>
          </a:p>
        </p:txBody>
      </p:sp>
      <p:sp>
        <p:nvSpPr>
          <p:cNvPr id="156" name="Google Shape;156;p33"/>
          <p:cNvSpPr txBox="1"/>
          <p:nvPr/>
        </p:nvSpPr>
        <p:spPr>
          <a:xfrm>
            <a:off x="2039650" y="984300"/>
            <a:ext cx="6912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E9E9E"/>
                </a:solidFill>
              </a:rPr>
              <a:t>State</a:t>
            </a:r>
            <a:endParaRPr b="1" u="sng">
              <a:solidFill>
                <a:srgbClr val="9E9E9E"/>
              </a:solidFill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970900" y="984300"/>
            <a:ext cx="909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E9E9E"/>
                </a:solidFill>
              </a:rPr>
              <a:t>Region</a:t>
            </a:r>
            <a:endParaRPr b="1" u="sng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1268</Words>
  <Application>Microsoft Office PowerPoint</Application>
  <PresentationFormat>On-screen Show (16:9)</PresentationFormat>
  <Paragraphs>164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Raleway</vt:lpstr>
      <vt:lpstr>Source Sans Pro</vt:lpstr>
      <vt:lpstr>Arial</vt:lpstr>
      <vt:lpstr>Lato</vt:lpstr>
      <vt:lpstr>Simple Light</vt:lpstr>
      <vt:lpstr>Plum</vt:lpstr>
      <vt:lpstr>Expanding E-Commerce Services in Brazil</vt:lpstr>
      <vt:lpstr>Olist</vt:lpstr>
      <vt:lpstr>Our Research Question</vt:lpstr>
      <vt:lpstr>Data</vt:lpstr>
      <vt:lpstr>Data Description (Summary Statistics)</vt:lpstr>
      <vt:lpstr>Top 10 Product Categories</vt:lpstr>
      <vt:lpstr>Top 10 Products</vt:lpstr>
      <vt:lpstr>State Sales is Correlated with Population</vt:lpstr>
      <vt:lpstr>Local Shipments Are Far Less Expensive </vt:lpstr>
      <vt:lpstr>Return Customer Growth is Sluggish</vt:lpstr>
      <vt:lpstr>Return Customer Breakdown </vt:lpstr>
      <vt:lpstr>Return Customer Modeling</vt:lpstr>
      <vt:lpstr>Return Customer Factors</vt:lpstr>
      <vt:lpstr>Customer Sentiment</vt:lpstr>
      <vt:lpstr>PowerPoint Presentation</vt:lpstr>
      <vt:lpstr>Customer Segmentation - Method 1</vt:lpstr>
      <vt:lpstr>PowerPoint Presentation</vt:lpstr>
      <vt:lpstr>Customer Segmentation - Method 2</vt:lpstr>
      <vt:lpstr>Customer Segmentation - RFM</vt:lpstr>
      <vt:lpstr>Customer Segmentation - RFM (Cont.)</vt:lpstr>
      <vt:lpstr>Customer Segmentation - Analysis</vt:lpstr>
      <vt:lpstr>Retention Rate</vt:lpstr>
      <vt:lpstr>Future Considerations for Analysis</vt:lpstr>
      <vt:lpstr>Conclusion</vt:lpstr>
      <vt:lpstr>Recommendation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Expanding E-Commerce Services in Brazil</dc:title>
  <dc:creator>Evan Canfield</dc:creator>
  <cp:lastModifiedBy>Evan Canfield</cp:lastModifiedBy>
  <cp:revision>2</cp:revision>
  <dcterms:modified xsi:type="dcterms:W3CDTF">2020-04-15T02:11:26Z</dcterms:modified>
</cp:coreProperties>
</file>