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Alfa Slab One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E54053-7230-481D-855A-B248CF0DAC65}">
  <a:tblStyle styleId="{FAE54053-7230-481D-855A-B248CF0DAC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44" Type="http://schemas.openxmlformats.org/officeDocument/2006/relationships/font" Target="fonts/ProximaNova-boldItalic.fntdata"/><Relationship Id="rId43" Type="http://schemas.openxmlformats.org/officeDocument/2006/relationships/font" Target="fonts/ProximaNova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AlfaSlabOn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c03b86a1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dc03b86a1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dc03b86a1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dc03b86a1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c03b86a1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dc03b86a1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dc03b86a1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dc03b86a1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c03b86a1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dc03b86a1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Harika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09fb88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e09fb88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Harika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e09fb88b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e09fb88b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Harika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e09fb88b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e09fb88b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Harika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e09fb88b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e09fb88b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501ed8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501ed8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09fb88b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e09fb88b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Khabirul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e09fb88b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e09fb88b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e4a1073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e4a1073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e4cd722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  <p:sp>
        <p:nvSpPr>
          <p:cNvPr id="277" name="Google Shape;277;g5e4cd722b3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e6770ce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e6770ce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e6b424b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e6b424b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e6770ce0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e6770ce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Julian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e6b424d4e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e6b424d4e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Julian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e09fb88b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e09fb88b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e6b424d4e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e6b424d4e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e6b424d4e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e6b424d4e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09fb88b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09fb88b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details, summary stats on data set provided - </a:t>
            </a:r>
            <a:r>
              <a:rPr lang="en"/>
              <a:t>Khabirul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e6b424d4e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e6b424d4e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dc03b86a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dc03b86a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e6b424d4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e6b424d4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dc03b86a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dc03b86a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1a1a92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1a1a92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Khabirul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09fb88b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09fb88b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c03b86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c03b86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dc03b86a1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dc03b86a1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c03b86a1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dc03b86a1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0.85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&gt; coefficient statistically significant (0.42)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c03b86a1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dc03b86a1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417050" y="8121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B7B7B7"/>
                </a:solidFill>
              </a:rPr>
              <a:t>QVC Fulfillment-Does Speed Matter in E-Commerce?</a:t>
            </a:r>
            <a:endParaRPr sz="3600">
              <a:solidFill>
                <a:srgbClr val="B7B7B7"/>
              </a:solidFill>
            </a:endParaRPr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359525" y="3165826"/>
            <a:ext cx="85206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Evan Canfield, Khabirul Gainey, Joshua Ganz, Jake Hoertt, Julian Mucha, Harika Mudigonda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per Capita vs Fulfillment 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175" y="1082025"/>
            <a:ext cx="50457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Shipping Warehouse Locations</a:t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602" y="1171775"/>
            <a:ext cx="5128699" cy="279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439350" y="1393025"/>
            <a:ext cx="32253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91.2% of all sales are shipped from four Distribution Centers.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Located in PA, NC , SC, VA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Largest Distribution Center in Texas handles 0.31% of all sales in the country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Largest Distribution Center in California handles 1.7% of all sales in the country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Breakdown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State Sales - Population is linear, and provides the baseline performance </a:t>
            </a:r>
            <a:r>
              <a:rPr lang="en"/>
              <a:t>expectation </a:t>
            </a:r>
            <a:r>
              <a:rPr lang="en"/>
              <a:t> for each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 states over perform (Pennsylvania, New York) while other states under perform (Texas, California)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 performance is correlated with longer order fulfillment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Currently 91.2% of all shipping capacity comes out of four </a:t>
            </a:r>
            <a:r>
              <a:rPr lang="en"/>
              <a:t>warehouses</a:t>
            </a:r>
            <a:r>
              <a:rPr lang="en"/>
              <a:t>, all on the East Coast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Recommend: </a:t>
            </a:r>
            <a:r>
              <a:rPr lang="en"/>
              <a:t>E</a:t>
            </a:r>
            <a:r>
              <a:rPr lang="en"/>
              <a:t>xpand or construct new warehouses in Texas, California, and Florida to reduce shipping times to these and surrounding states.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</a:t>
            </a:r>
            <a:r>
              <a:rPr lang="en"/>
              <a:t>Distribution</a:t>
            </a:r>
            <a:r>
              <a:rPr lang="en"/>
              <a:t> Center Locations</a:t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4850"/>
            <a:ext cx="2615475" cy="300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625" y="2231923"/>
            <a:ext cx="2349249" cy="227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7800" y="1868252"/>
            <a:ext cx="3149927" cy="3002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/>
        </p:nvSpPr>
        <p:spPr>
          <a:xfrm>
            <a:off x="4010563" y="1308625"/>
            <a:ext cx="10044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Proxima Nova"/>
                <a:ea typeface="Proxima Nova"/>
                <a:cs typeface="Proxima Nova"/>
                <a:sym typeface="Proxima Nova"/>
              </a:rPr>
              <a:t>Texas</a:t>
            </a:r>
            <a:endParaRPr b="1" sz="24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846088" y="1308625"/>
            <a:ext cx="1650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Proxima Nova"/>
                <a:ea typeface="Proxima Nova"/>
                <a:cs typeface="Proxima Nova"/>
                <a:sym typeface="Proxima Nova"/>
              </a:rPr>
              <a:t>California</a:t>
            </a:r>
            <a:endParaRPr b="1" sz="24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7024352" y="1308625"/>
            <a:ext cx="1177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Proxima Nova"/>
                <a:ea typeface="Proxima Nova"/>
                <a:cs typeface="Proxima Nova"/>
                <a:sym typeface="Proxima Nova"/>
              </a:rPr>
              <a:t>Florida</a:t>
            </a:r>
            <a:endParaRPr b="1" sz="24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16" name="Google Shape;216;p38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Are there specific products or product categories that should be located in specific distribution centers?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100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Categories Based on Products Shipped to CA</a:t>
            </a:r>
            <a:endParaRPr/>
          </a:p>
        </p:txBody>
      </p:sp>
      <p:sp>
        <p:nvSpPr>
          <p:cNvPr id="222" name="Google Shape;222;p39"/>
          <p:cNvSpPr txBox="1"/>
          <p:nvPr/>
        </p:nvSpPr>
        <p:spPr>
          <a:xfrm>
            <a:off x="321475" y="1429975"/>
            <a:ext cx="42504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875" y="809800"/>
            <a:ext cx="4198725" cy="4056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" name="Google Shape;224;p39"/>
          <p:cNvGraphicFramePr/>
          <p:nvPr/>
        </p:nvGraphicFramePr>
        <p:xfrm>
          <a:off x="952500" y="142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{FAE54053-7230-481D-855A-B248CF0DAC65}</a:tableStyleId>
              </a:tblPr>
              <a:tblGrid>
                <a:gridCol w="1679375"/>
                <a:gridCol w="1679375"/>
              </a:tblGrid>
              <a:tr h="516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Top Product Categories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5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Apparel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20.57%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Health/Beauty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19.45%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Decor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Housewares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7.63%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70.65%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7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Categories Based on Products Shipped to TX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725" y="782950"/>
            <a:ext cx="4110026" cy="39723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40"/>
          <p:cNvGraphicFramePr/>
          <p:nvPr/>
        </p:nvGraphicFramePr>
        <p:xfrm>
          <a:off x="952500" y="142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{FAE54053-7230-481D-855A-B248CF0DAC65}</a:tableStyleId>
              </a:tblPr>
              <a:tblGrid>
                <a:gridCol w="1679375"/>
                <a:gridCol w="1679375"/>
              </a:tblGrid>
              <a:tr h="516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Top Product Categories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5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Apparel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r>
                        <a:rPr lang="en"/>
                        <a:t>.38%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Health/Beauty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18.30%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Decor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22.77%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Housewares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8.32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68.77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175" y="754575"/>
            <a:ext cx="4143301" cy="4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9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Categories Based on Products Shipped to FL</a:t>
            </a:r>
            <a:endParaRPr/>
          </a:p>
        </p:txBody>
      </p:sp>
      <p:graphicFrame>
        <p:nvGraphicFramePr>
          <p:cNvPr id="238" name="Google Shape;238;p41"/>
          <p:cNvGraphicFramePr/>
          <p:nvPr/>
        </p:nvGraphicFramePr>
        <p:xfrm>
          <a:off x="952500" y="142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{FAE54053-7230-481D-855A-B248CF0DAC65}</a:tableStyleId>
              </a:tblPr>
              <a:tblGrid>
                <a:gridCol w="1679375"/>
                <a:gridCol w="1679375"/>
              </a:tblGrid>
              <a:tr h="516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Top Product Categories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5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Apparel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18.00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Health/Beauty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18.47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Decor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26.51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Housewares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7.88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70.86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23775"/>
            <a:ext cx="3676800" cy="3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Association Rule Mining revealed the following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611 unique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Five frequent sets of two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low support threshold required to generate any rules or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rules were based on unique pairs</a:t>
            </a:r>
            <a:endParaRPr/>
          </a:p>
        </p:txBody>
      </p:sp>
      <p:pic>
        <p:nvPicPr>
          <p:cNvPr id="245" name="Google Shape;245;p42"/>
          <p:cNvPicPr preferRelativeResize="0"/>
          <p:nvPr/>
        </p:nvPicPr>
        <p:blipFill rotWithShape="1">
          <a:blip r:embed="rId3">
            <a:alphaModFix/>
          </a:blip>
          <a:srcRect b="0" l="0" r="0" t="9074"/>
          <a:stretch/>
        </p:blipFill>
        <p:spPr>
          <a:xfrm>
            <a:off x="4572000" y="1220275"/>
            <a:ext cx="4053674" cy="3774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2"/>
          <p:cNvSpPr txBox="1"/>
          <p:nvPr/>
        </p:nvSpPr>
        <p:spPr>
          <a:xfrm>
            <a:off x="5651888" y="1017725"/>
            <a:ext cx="1893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Top Ten Rules By Lift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Breakdown</a:t>
            </a:r>
            <a:endParaRPr/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Roughly 70% of sales in each state fall under the same four categories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Apparel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Health/Beauty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Home Decor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Housewares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Stock local distribution centers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Majority of products from the four mentioned categories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AutoNum type="alphaLcPeriod"/>
            </a:pPr>
            <a:r>
              <a:rPr lang="en"/>
              <a:t>Goal of decreasing fulfillment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Agenda/Outline 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Exploratory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1. </a:t>
            </a:r>
            <a:r>
              <a:rPr lang="en" sz="1350">
                <a:solidFill>
                  <a:schemeClr val="dk1"/>
                </a:solidFill>
              </a:rPr>
              <a:t>Does the current distribution network maximize customer penetration (spend)? If not, what</a:t>
            </a:r>
            <a:endParaRPr sz="1350">
              <a:solidFill>
                <a:schemeClr val="dk1"/>
              </a:solidFill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350">
                <a:solidFill>
                  <a:schemeClr val="dk1"/>
                </a:solidFill>
              </a:rPr>
              <a:t>should QVC do to increase customer penetration with the current distribution network?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2. </a:t>
            </a:r>
            <a:r>
              <a:rPr lang="en" sz="1350">
                <a:solidFill>
                  <a:schemeClr val="dk1"/>
                </a:solidFill>
              </a:rPr>
              <a:t>Are there specific products or product categories that should be located in specific</a:t>
            </a:r>
            <a:endParaRPr sz="1350">
              <a:solidFill>
                <a:schemeClr val="dk1"/>
              </a:solidFill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350">
                <a:solidFill>
                  <a:schemeClr val="dk1"/>
                </a:solidFill>
              </a:rPr>
              <a:t>distribution centers?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3. </a:t>
            </a:r>
            <a:r>
              <a:rPr lang="en" sz="1350">
                <a:solidFill>
                  <a:schemeClr val="dk1"/>
                </a:solidFill>
              </a:rPr>
              <a:t>Do customers that receive their product sooner purchase more than customers with longer</a:t>
            </a:r>
            <a:endParaRPr sz="1350">
              <a:solidFill>
                <a:schemeClr val="dk1"/>
              </a:solidFill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350">
                <a:solidFill>
                  <a:schemeClr val="dk1"/>
                </a:solidFill>
              </a:rPr>
              <a:t>delivery times?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Conclusion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Improvements for next time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Takeaways/ questions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58" name="Google Shape;258;p44"/>
          <p:cNvSpPr txBox="1"/>
          <p:nvPr>
            <p:ph idx="4294967295" type="body"/>
          </p:nvPr>
        </p:nvSpPr>
        <p:spPr>
          <a:xfrm>
            <a:off x="311700" y="1185750"/>
            <a:ext cx="8418300" cy="3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Do customers that receive their product </a:t>
            </a:r>
            <a:endParaRPr b="1" sz="3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sooner purchase more than customers with </a:t>
            </a:r>
            <a:endParaRPr b="1" sz="3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longer delivery times?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Creation</a:t>
            </a:r>
            <a:endParaRPr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265" name="Google Shape;265;p45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266" name="Google Shape;266;p45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Final Dataset with targets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45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Our result is a customer level dataset with each row representing their first order, and a binary label indicating if they are a repeat customer.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" name="Google Shape;268;p45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269" name="Google Shape;269;p4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Create Repeat Customer labels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45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Perform group by Party ID and count number of orders.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Tag customers who made more than 1 order as repeat customers.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" name="Google Shape;271;p45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272" name="Google Shape;272;p45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Filter down to first-order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Google Shape;273;p45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To ensure a fair model evaluation of identifying repeat customers, we must only use customers’ first orders to train our model.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4" name="Google Shape;274;p45"/>
          <p:cNvSpPr/>
          <p:nvPr/>
        </p:nvSpPr>
        <p:spPr>
          <a:xfrm>
            <a:off x="814400" y="3900500"/>
            <a:ext cx="7285418" cy="6683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3"/>
                </a:solidFill>
                <a:latin typeface="Arial"/>
              </a:rPr>
              <a:t>Repeat Customer?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6"/>
          <p:cNvPicPr preferRelativeResize="0"/>
          <p:nvPr/>
        </p:nvPicPr>
        <p:blipFill rotWithShape="1">
          <a:blip r:embed="rId3">
            <a:alphaModFix/>
          </a:blip>
          <a:srcRect b="7813" l="0" r="0" t="7159"/>
          <a:stretch/>
        </p:blipFill>
        <p:spPr>
          <a:xfrm>
            <a:off x="1375175" y="1111550"/>
            <a:ext cx="6393650" cy="354975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 txBox="1"/>
          <p:nvPr>
            <p:ph idx="4294967295" type="title"/>
          </p:nvPr>
        </p:nvSpPr>
        <p:spPr>
          <a:xfrm>
            <a:off x="311700" y="185450"/>
            <a:ext cx="8520600" cy="926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Repeat Customers Based on </a:t>
            </a:r>
            <a:b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Fulfillment Days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418866" y="26666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 Approach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Logistic Regression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87" name="Google Shape;287;p4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Examine confusion matrix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if there is statistical significance with variables related to order 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fulfillment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time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4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Random Forest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89" name="Google Shape;289;p4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Examine confusion matrix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influential variables in variable importance plots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Less interpretable results, but more insight into feature set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276350" y="29396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Logistic Regression</a:t>
            </a:r>
            <a:endParaRPr/>
          </a:p>
        </p:txBody>
      </p:sp>
      <p:pic>
        <p:nvPicPr>
          <p:cNvPr id="295" name="Google Shape;2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1" y="1932721"/>
            <a:ext cx="4173125" cy="17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721" y="1183944"/>
            <a:ext cx="4595804" cy="31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317225" y="28386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Random Forest</a:t>
            </a:r>
            <a:endParaRPr/>
          </a:p>
        </p:txBody>
      </p:sp>
      <p:pic>
        <p:nvPicPr>
          <p:cNvPr id="302" name="Google Shape;3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28550"/>
            <a:ext cx="4354825" cy="208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3" name="Google Shape;30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25" y="2828560"/>
            <a:ext cx="4354825" cy="20823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4" name="Google Shape;304;p49"/>
          <p:cNvSpPr txBox="1"/>
          <p:nvPr/>
        </p:nvSpPr>
        <p:spPr>
          <a:xfrm>
            <a:off x="130925" y="1007275"/>
            <a:ext cx="87960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Tuned Model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1000 trees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3 variables selected for each tree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AUC: 0.616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Fulfillment Days is a top 7 variable in both variable importance plots, but we observe that total price paid by customer is ranked higher in each plot.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Question 3 Breakdown</a:t>
            </a:r>
            <a:endParaRPr/>
          </a:p>
        </p:txBody>
      </p:sp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Unit price paid and Total price paid are more impactful than fulfillment days in determining repeat customers.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Having to reschedule an order made a customer less likely to be a repeat customer.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Distance and fulfillment days are related to each other.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Summary</a:t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311700" y="1152475"/>
            <a:ext cx="85206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Question 1:</a:t>
            </a:r>
            <a:r>
              <a:rPr lang="en" sz="1200"/>
              <a:t>  </a:t>
            </a:r>
            <a:r>
              <a:rPr lang="en" sz="1200"/>
              <a:t>Does the current distribution network maximize customer penetration (spend)? If not, what should QVC do to increase customer penetration with the current distribution network?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current distribution network does not maximize customer penetration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QVC should build, or expand existing, distribution centers in California, Texas, and Florida to decrease order fulfillment times in these customer dense areas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Question 2:</a:t>
            </a:r>
            <a:r>
              <a:rPr lang="en" sz="1200"/>
              <a:t>  Are there specific products or product categories that should be located in specific distribution centers?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Local distribution centers in CA, TX, and FL should stock items in the apparel, health/beauty, home decor, and housewares categories since that is about 70% of the sales in each state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Question 3:</a:t>
            </a:r>
            <a:r>
              <a:rPr lang="en" sz="1200"/>
              <a:t> Do customers that receive their product sooner purchase more than customers with longer delivery times?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random forest suggests that fulfillment days is an important variable in predicting repeat customers, but price paid may play a larger role.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2" name="Google Shape;32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</a:t>
            </a:r>
            <a:r>
              <a:rPr lang="en"/>
              <a:t>for Next Time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granular product data so we can provide more actionable insights regarding what products to stock at new and existing distribution centers.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 our classification models predicting repeat business to a customer loyalty program to push targeted advertising.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Better understand the relationship between company practices and data collection.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 market research and competitive analysis on similar companies.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Our goal is to examine QVC’s customer geography, distribution network, product mix,  and purchase patterns to </a:t>
            </a:r>
            <a:endParaRPr sz="135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help QVC understand the relationship between speed of product/package delivery and customer loyalty.</a:t>
            </a:r>
            <a:endParaRPr sz="135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QVC Sales Data</a:t>
            </a:r>
            <a:endParaRPr sz="1350"/>
          </a:p>
          <a:p>
            <a:pPr indent="-314325" lvl="1" marL="914400" marR="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 sz="1350"/>
              <a:t>Three large spreadsheets </a:t>
            </a:r>
            <a:r>
              <a:rPr lang="en" sz="1350"/>
              <a:t>(named QVC Data 1, 2, 3), each with just under 1 million rows</a:t>
            </a:r>
            <a:endParaRPr sz="1350"/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Distribution Center Data</a:t>
            </a:r>
            <a:endParaRPr sz="1350"/>
          </a:p>
          <a:p>
            <a:pPr indent="-314325" lvl="1" marL="914400" marR="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 sz="1350"/>
              <a:t>Warehouse ID, City, State, Cip Code</a:t>
            </a:r>
            <a:endParaRPr sz="1350"/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Order Status Type</a:t>
            </a:r>
            <a:endParaRPr sz="1350"/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Data Dictionary</a:t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By State</a:t>
            </a:r>
            <a:endParaRPr/>
          </a:p>
        </p:txBody>
      </p:sp>
      <p:pic>
        <p:nvPicPr>
          <p:cNvPr id="338" name="Google Shape;3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49" y="1025625"/>
            <a:ext cx="7178902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 vs Baseline Expectation</a:t>
            </a:r>
            <a:endParaRPr/>
          </a:p>
        </p:txBody>
      </p:sp>
      <p:pic>
        <p:nvPicPr>
          <p:cNvPr id="344" name="Google Shape;3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838" y="1246900"/>
            <a:ext cx="4932324" cy="370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</a:t>
            </a:r>
            <a:endParaRPr/>
          </a:p>
        </p:txBody>
      </p:sp>
      <p:pic>
        <p:nvPicPr>
          <p:cNvPr id="350" name="Google Shape;35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00" y="1847325"/>
            <a:ext cx="3395875" cy="21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7"/>
          <p:cNvPicPr preferRelativeResize="0"/>
          <p:nvPr/>
        </p:nvPicPr>
        <p:blipFill rotWithShape="1">
          <a:blip r:embed="rId4">
            <a:alphaModFix/>
          </a:blip>
          <a:srcRect b="46423" l="0" r="0" t="0"/>
          <a:stretch/>
        </p:blipFill>
        <p:spPr>
          <a:xfrm>
            <a:off x="3950313" y="1847325"/>
            <a:ext cx="5090875" cy="2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7"/>
          <p:cNvSpPr txBox="1"/>
          <p:nvPr/>
        </p:nvSpPr>
        <p:spPr>
          <a:xfrm>
            <a:off x="1024188" y="1204425"/>
            <a:ext cx="1883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Frequent Item Sets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57"/>
          <p:cNvSpPr txBox="1"/>
          <p:nvPr/>
        </p:nvSpPr>
        <p:spPr>
          <a:xfrm>
            <a:off x="5322438" y="1204425"/>
            <a:ext cx="2346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Association Mining Rules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Variables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Rescheduled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based on Rescheduled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Haversine method via latitude and longitude of origin and destination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Fulfillment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Order date to Delivery 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56" name="Google Shape;156;p29"/>
          <p:cNvSpPr txBox="1"/>
          <p:nvPr>
            <p:ph idx="4294967295" type="body"/>
          </p:nvPr>
        </p:nvSpPr>
        <p:spPr>
          <a:xfrm>
            <a:off x="216050" y="693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Does the current distribution network maximize customer penetration (spend)? If not, what should QVC do to increase customer penetration with the current distribution network?</a:t>
            </a:r>
            <a:endParaRPr b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By State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0" l="51309" r="0" t="52494"/>
          <a:stretch/>
        </p:blipFill>
        <p:spPr>
          <a:xfrm>
            <a:off x="1898449" y="1071474"/>
            <a:ext cx="5454024" cy="37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States By Sales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b="1" lang="en" sz="3600"/>
              <a:t>California</a:t>
            </a:r>
            <a:endParaRPr b="1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b="1" lang="en" sz="3600"/>
              <a:t>New York</a:t>
            </a:r>
            <a:endParaRPr b="1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b="1" lang="en" sz="3600"/>
              <a:t>Pennsylvania</a:t>
            </a:r>
            <a:endParaRPr b="1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b="1" lang="en" sz="3600"/>
              <a:t>Texas</a:t>
            </a:r>
            <a:endParaRPr b="1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b="1" lang="en" sz="3600"/>
              <a:t>Florida</a:t>
            </a:r>
            <a:endParaRPr b="1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 vs State Population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500" y="1073700"/>
            <a:ext cx="51049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 vs Baseline </a:t>
            </a:r>
            <a:r>
              <a:rPr lang="en"/>
              <a:t>Expectation</a:t>
            </a:r>
            <a:endParaRPr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538" y="1170125"/>
            <a:ext cx="4658925" cy="35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