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2"/>
  </p:notesMasterIdLst>
  <p:sldIdLst>
    <p:sldId id="340" r:id="rId2"/>
    <p:sldId id="394" r:id="rId3"/>
    <p:sldId id="385" r:id="rId4"/>
    <p:sldId id="399" r:id="rId5"/>
    <p:sldId id="405" r:id="rId6"/>
    <p:sldId id="406" r:id="rId7"/>
    <p:sldId id="390" r:id="rId8"/>
    <p:sldId id="398" r:id="rId9"/>
    <p:sldId id="400" r:id="rId10"/>
    <p:sldId id="276" r:id="rId11"/>
  </p:sldIdLst>
  <p:sldSz cx="9144000" cy="5143500" type="screen16x9"/>
  <p:notesSz cx="6858000" cy="9144000"/>
  <p:embeddedFontLst>
    <p:embeddedFont>
      <p:font typeface="Abadi" panose="020B0604020104020204" pitchFamily="34" charset="0"/>
      <p:regular r:id="rId13"/>
    </p:embeddedFont>
    <p:embeddedFont>
      <p:font typeface="Anaheim" panose="020B0604020202020204" charset="0"/>
      <p:regular r:id="rId14"/>
    </p:embeddedFont>
    <p:embeddedFont>
      <p:font typeface="Bahnschrift" panose="020B0502040204020203" pitchFamily="34" charset="0"/>
      <p:regular r:id="rId15"/>
      <p:bold r:id="rId16"/>
    </p:embeddedFont>
    <p:embeddedFont>
      <p:font typeface="Bahnschrift Light" panose="020B0502040204020203" pitchFamily="34" charset="0"/>
      <p:regular r:id="rId17"/>
    </p:embeddedFont>
    <p:embeddedFont>
      <p:font typeface="Cambria Math" panose="02040503050406030204" pitchFamily="18" charset="0"/>
      <p:regular r:id="rId18"/>
    </p:embeddedFont>
    <p:embeddedFont>
      <p:font typeface="Josefin Sans" pitchFamily="2" charset="0"/>
      <p:regular r:id="rId19"/>
      <p:bold r:id="rId20"/>
      <p:italic r:id="rId21"/>
      <p:boldItalic r:id="rId22"/>
    </p:embeddedFont>
    <p:embeddedFont>
      <p:font typeface="Josefin Slab" pitchFamily="2" charset="0"/>
      <p:regular r:id="rId23"/>
      <p:bold r:id="rId24"/>
      <p:italic r:id="rId25"/>
      <p:boldItalic r:id="rId26"/>
    </p:embeddedFont>
    <p:embeddedFont>
      <p:font typeface="Josefin Slab SemiBold" pitchFamily="2" charset="0"/>
      <p:bold r:id="rId27"/>
      <p:boldItalic r:id="rId28"/>
    </p:embeddedFont>
    <p:embeddedFont>
      <p:font typeface="Staatliches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227">
          <p15:clr>
            <a:srgbClr val="9AA0A6"/>
          </p15:clr>
        </p15:guide>
        <p15:guide id="2" orient="horz" pos="2971">
          <p15:clr>
            <a:srgbClr val="9AA0A6"/>
          </p15:clr>
        </p15:guide>
        <p15:guide id="3" pos="2880">
          <p15:clr>
            <a:srgbClr val="9AA0A6"/>
          </p15:clr>
        </p15:guide>
        <p15:guide id="4" orient="horz" pos="1209">
          <p15:clr>
            <a:srgbClr val="9AA0A6"/>
          </p15:clr>
        </p15:guide>
        <p15:guide id="5" orient="horz" pos="213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EEEEE"/>
    <a:srgbClr val="F7F7F7"/>
    <a:srgbClr val="BAF7C9"/>
    <a:srgbClr val="4BA454"/>
    <a:srgbClr val="C4F5F6"/>
    <a:srgbClr val="191537"/>
    <a:srgbClr val="33333D"/>
    <a:srgbClr val="FFDE59"/>
    <a:srgbClr val="94DD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52053D-7A31-4585-BE8B-FAD276795FB8}">
  <a:tblStyle styleId="{D252053D-7A31-4585-BE8B-FAD276795F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600" y="126"/>
      </p:cViewPr>
      <p:guideLst>
        <p:guide pos="5227"/>
        <p:guide orient="horz" pos="2971"/>
        <p:guide pos="2880"/>
        <p:guide orient="horz" pos="1209"/>
        <p:guide orient="horz" pos="21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1T19:20:12.3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1,'1230'1230,"-1218"-1218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1T19:20:38.2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1,'1230'1230,"-1218"-1218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784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451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76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" name="Google Shape;2529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0" name="Google Shape;2530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5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">
  <p:cSld name="CUSTOM_7_1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_1_2_1"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60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1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 b="1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lang="en" sz="900" b="1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700" b="1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5" r:id="rId3"/>
    <p:sldLayoutId id="2147483667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greenclouds@udenar.edu.c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hyperlink" Target="https://www.facebook.com/greencloudsIpial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://webdiis.unizar.es/asignaturas/AB/?p=425" TargetMode="Externa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.png"/><Relationship Id="rId7" Type="http://schemas.openxmlformats.org/officeDocument/2006/relationships/image" Target="../media/image1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customXml" Target="../ink/ink2.xml"/><Relationship Id="rId5" Type="http://schemas.openxmlformats.org/officeDocument/2006/relationships/image" Target="../media/image13.png"/><Relationship Id="rId10" Type="http://schemas.openxmlformats.org/officeDocument/2006/relationships/image" Target="../media/image130.png"/><Relationship Id="rId4" Type="http://schemas.openxmlformats.org/officeDocument/2006/relationships/hyperlink" Target="http://webdiis.unizar.es/asignaturas/AB/?p=425" TargetMode="External"/><Relationship Id="rId9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F017797-C9BC-422B-B81E-C1172D4DD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683"/>
            <a:ext cx="9144000" cy="3479180"/>
          </a:xfrm>
          <a:prstGeom prst="rect">
            <a:avLst/>
          </a:prstGeom>
        </p:spPr>
      </p:pic>
      <p:sp>
        <p:nvSpPr>
          <p:cNvPr id="3" name="Subtítulo 1">
            <a:extLst>
              <a:ext uri="{FF2B5EF4-FFF2-40B4-BE49-F238E27FC236}">
                <a16:creationId xmlns:a16="http://schemas.microsoft.com/office/drawing/2014/main" id="{45D4592E-FEBE-492C-9699-DE0FA1498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926554" y="3982579"/>
            <a:ext cx="7409100" cy="481200"/>
          </a:xfrm>
        </p:spPr>
        <p:txBody>
          <a:bodyPr/>
          <a:lstStyle/>
          <a:p>
            <a:pPr algn="ctr"/>
            <a:r>
              <a:rPr lang="es-ES" sz="2800" dirty="0">
                <a:solidFill>
                  <a:schemeClr val="accent3">
                    <a:lumMod val="50000"/>
                  </a:schemeClr>
                </a:solidFill>
                <a:latin typeface="Staatliches" panose="020B0604020202020204" charset="0"/>
              </a:rPr>
              <a:t>CURSO DE PROGRAMACIÓN COMPETITIVA</a:t>
            </a:r>
            <a:endParaRPr lang="es-CO" sz="2800" dirty="0">
              <a:solidFill>
                <a:schemeClr val="accent3">
                  <a:lumMod val="50000"/>
                </a:schemeClr>
              </a:solidFill>
              <a:latin typeface="Staatliches" panose="020B0604020202020204" charset="0"/>
            </a:endParaRP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DB346530-C9F3-4AEC-9BF6-61243ED2F40F}"/>
              </a:ext>
            </a:extLst>
          </p:cNvPr>
          <p:cNvSpPr txBox="1">
            <a:spLocks/>
          </p:cNvSpPr>
          <p:nvPr/>
        </p:nvSpPr>
        <p:spPr>
          <a:xfrm flipH="1">
            <a:off x="808346" y="4463779"/>
            <a:ext cx="7409100" cy="379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Anaheim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algn="ctr"/>
            <a:r>
              <a:rPr lang="es-ES" sz="1800" dirty="0">
                <a:solidFill>
                  <a:schemeClr val="accent3">
                    <a:lumMod val="50000"/>
                  </a:schemeClr>
                </a:solidFill>
                <a:latin typeface="Staatliches" panose="020B0604020202020204" charset="0"/>
              </a:rPr>
              <a:t>Docente: Carlos Vergara</a:t>
            </a:r>
            <a:endParaRPr lang="es-CO" sz="1800" dirty="0">
              <a:solidFill>
                <a:schemeClr val="accent3">
                  <a:lumMod val="50000"/>
                </a:schemeClr>
              </a:solidFill>
              <a:latin typeface="Staatliches" panose="020B060402020202020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5402776-114F-46FE-B8E7-F40879C4FA28}"/>
              </a:ext>
            </a:extLst>
          </p:cNvPr>
          <p:cNvSpPr/>
          <p:nvPr/>
        </p:nvSpPr>
        <p:spPr>
          <a:xfrm>
            <a:off x="0" y="3953899"/>
            <a:ext cx="9144000" cy="45719"/>
          </a:xfrm>
          <a:prstGeom prst="rect">
            <a:avLst/>
          </a:prstGeom>
          <a:solidFill>
            <a:srgbClr val="94D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601C48D-35B4-462A-8A49-55601DEB31E9}"/>
              </a:ext>
            </a:extLst>
          </p:cNvPr>
          <p:cNvSpPr/>
          <p:nvPr/>
        </p:nvSpPr>
        <p:spPr>
          <a:xfrm>
            <a:off x="0" y="276881"/>
            <a:ext cx="9144000" cy="45719"/>
          </a:xfrm>
          <a:prstGeom prst="rect">
            <a:avLst/>
          </a:prstGeom>
          <a:solidFill>
            <a:srgbClr val="94D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35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" name="Google Shape;2537;p46"/>
          <p:cNvSpPr txBox="1">
            <a:spLocks noGrp="1"/>
          </p:cNvSpPr>
          <p:nvPr>
            <p:ph type="ctrTitle"/>
          </p:nvPr>
        </p:nvSpPr>
        <p:spPr>
          <a:xfrm>
            <a:off x="876441" y="-677381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gracias</a:t>
            </a:r>
            <a:endParaRPr dirty="0"/>
          </a:p>
        </p:txBody>
      </p:sp>
      <p:grpSp>
        <p:nvGrpSpPr>
          <p:cNvPr id="2566" name="Google Shape;2566;p46"/>
          <p:cNvGrpSpPr/>
          <p:nvPr/>
        </p:nvGrpSpPr>
        <p:grpSpPr>
          <a:xfrm>
            <a:off x="4534350" y="4713051"/>
            <a:ext cx="4600713" cy="150450"/>
            <a:chOff x="0" y="4397412"/>
            <a:chExt cx="4600713" cy="150450"/>
          </a:xfrm>
        </p:grpSpPr>
        <p:sp>
          <p:nvSpPr>
            <p:cNvPr id="2567" name="Google Shape;2567;p46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6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6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6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6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46"/>
          <p:cNvSpPr txBox="1"/>
          <p:nvPr/>
        </p:nvSpPr>
        <p:spPr>
          <a:xfrm>
            <a:off x="650467" y="1458661"/>
            <a:ext cx="2922072" cy="382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3"/>
                </a:solidFill>
                <a:latin typeface="Bahnschrift" panose="020B0502040204020203" pitchFamily="34" charset="0"/>
                <a:ea typeface="Anaheim"/>
                <a:cs typeface="Anaheim"/>
                <a:sym typeface="Anaheim"/>
              </a:rPr>
              <a:t>CONTACTOS</a:t>
            </a:r>
          </a:p>
          <a:p>
            <a:pPr algn="ctr"/>
            <a:r>
              <a:rPr lang="pt-BR" b="1" i="0" u="none" strike="noStrike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Docente Coordinador: </a:t>
            </a:r>
          </a:p>
          <a:p>
            <a:pPr algn="ctr"/>
            <a:r>
              <a:rPr lang="pt-BR" b="0" i="0" u="none" strike="noStrike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Ing. Marcela Guerrero</a:t>
            </a:r>
            <a:endParaRPr lang="pt-BR" dirty="0">
              <a:solidFill>
                <a:srgbClr val="000000"/>
              </a:solidFill>
              <a:effectLst/>
              <a:latin typeface="Bahnschrift Light" panose="020B0502040204020203" pitchFamily="34" charset="0"/>
            </a:endParaRPr>
          </a:p>
          <a:p>
            <a:pPr algn="ctr"/>
            <a:r>
              <a:rPr lang="pt-BR" b="1" i="0" u="none" strike="noStrike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Email</a:t>
            </a:r>
            <a:r>
              <a:rPr lang="pt-BR" b="1" i="0" u="none" strike="noStrike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: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Bahnschrift Light" panose="020B0502040204020203" pitchFamily="34" charset="0"/>
                <a:hlinkClick r:id="rId3"/>
              </a:rPr>
              <a:t>greenclouds@udenar.edu.co</a:t>
            </a:r>
            <a:endParaRPr lang="pt-BR" b="0" i="0" u="none" strike="noStrike" dirty="0">
              <a:solidFill>
                <a:srgbClr val="000000"/>
              </a:solidFill>
              <a:effectLst/>
              <a:latin typeface="Bahnschrift Light" panose="020B0502040204020203" pitchFamily="34" charset="0"/>
            </a:endParaRPr>
          </a:p>
          <a:p>
            <a:pPr algn="ctr"/>
            <a:r>
              <a:rPr lang="pt-BR" b="1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Facebook:</a:t>
            </a:r>
          </a:p>
          <a:p>
            <a:pPr algn="ctr"/>
            <a:r>
              <a:rPr lang="pt-BR" dirty="0">
                <a:solidFill>
                  <a:srgbClr val="000000"/>
                </a:solidFill>
                <a:effectLst/>
                <a:latin typeface="Bahnschrift Light" panose="020B0502040204020203" pitchFamily="34" charset="0"/>
                <a:hlinkClick r:id="rId4"/>
              </a:rPr>
              <a:t>https://www.facebook.com/greencloudsIpiales</a:t>
            </a:r>
            <a:r>
              <a:rPr lang="pt-BR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</a:p>
          <a:p>
            <a:pPr algn="ctr"/>
            <a:r>
              <a:rPr lang="pt-BR" b="1" i="0" u="none" strike="noStrike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Celular: 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310 527 37 27</a:t>
            </a:r>
            <a:endParaRPr lang="pt-BR" dirty="0">
              <a:solidFill>
                <a:srgbClr val="000000"/>
              </a:solidFill>
              <a:effectLst/>
              <a:latin typeface="Bahnschrift Light" panose="020B0502040204020203" pitchFamily="34" charset="0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lang="en" sz="10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9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2B50B43-AA7B-437B-9BF5-8A4F4CD03F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9264"/>
          <a:stretch/>
        </p:blipFill>
        <p:spPr>
          <a:xfrm>
            <a:off x="4706698" y="477652"/>
            <a:ext cx="3890020" cy="3633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C2148E8-29B0-47B9-AB82-4263D9C3E039}"/>
              </a:ext>
            </a:extLst>
          </p:cNvPr>
          <p:cNvSpPr/>
          <p:nvPr/>
        </p:nvSpPr>
        <p:spPr>
          <a:xfrm>
            <a:off x="3193043" y="403410"/>
            <a:ext cx="5801865" cy="4390465"/>
          </a:xfrm>
          <a:prstGeom prst="rect">
            <a:avLst/>
          </a:prstGeom>
          <a:solidFill>
            <a:srgbClr val="FFD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D51D62D-F866-480C-BB56-3911EC80193D}"/>
              </a:ext>
            </a:extLst>
          </p:cNvPr>
          <p:cNvSpPr/>
          <p:nvPr/>
        </p:nvSpPr>
        <p:spPr>
          <a:xfrm>
            <a:off x="-10483" y="2212040"/>
            <a:ext cx="3356034" cy="1169895"/>
          </a:xfrm>
          <a:prstGeom prst="rect">
            <a:avLst/>
          </a:prstGeom>
          <a:solidFill>
            <a:srgbClr val="94D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3EB4147-DCE5-4698-A3B6-4D7F472AAE93}"/>
              </a:ext>
            </a:extLst>
          </p:cNvPr>
          <p:cNvSpPr/>
          <p:nvPr/>
        </p:nvSpPr>
        <p:spPr>
          <a:xfrm>
            <a:off x="3342135" y="496605"/>
            <a:ext cx="5801865" cy="4390465"/>
          </a:xfrm>
          <a:prstGeom prst="rect">
            <a:avLst/>
          </a:prstGeom>
          <a:solidFill>
            <a:srgbClr val="94D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149092" y="2720974"/>
            <a:ext cx="2913981" cy="6609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tx1"/>
                </a:solidFill>
              </a:rPr>
              <a:t>02. </a:t>
            </a:r>
            <a:r>
              <a:rPr lang="es-ES" sz="3200" dirty="0">
                <a:solidFill>
                  <a:schemeClr val="tx1"/>
                </a:solidFill>
              </a:rPr>
              <a:t>Estructura de datos</a:t>
            </a:r>
            <a:endParaRPr sz="3200" dirty="0">
              <a:solidFill>
                <a:schemeClr val="tx1"/>
              </a:solidFill>
            </a:endParaRPr>
          </a:p>
        </p:txBody>
      </p:sp>
      <p:pic>
        <p:nvPicPr>
          <p:cNvPr id="1028" name="Picture 4" descr="Símbolos Universitarios – Universidad de Nariño">
            <a:extLst>
              <a:ext uri="{FF2B5EF4-FFF2-40B4-BE49-F238E27FC236}">
                <a16:creationId xmlns:a16="http://schemas.microsoft.com/office/drawing/2014/main" id="{EDF64FA2-360A-4D3A-AF78-F1E4C7CCF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17" y="219456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7" name="Imagen 416">
            <a:extLst>
              <a:ext uri="{FF2B5EF4-FFF2-40B4-BE49-F238E27FC236}">
                <a16:creationId xmlns:a16="http://schemas.microsoft.com/office/drawing/2014/main" id="{6C54B729-21DA-4852-927D-4E13F29541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279" t="4713" r="5319"/>
          <a:stretch/>
        </p:blipFill>
        <p:spPr>
          <a:xfrm>
            <a:off x="1082048" y="147745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04C2CAB-775C-4D47-9732-B8CCEE3CC5EB}"/>
              </a:ext>
            </a:extLst>
          </p:cNvPr>
          <p:cNvSpPr/>
          <p:nvPr/>
        </p:nvSpPr>
        <p:spPr>
          <a:xfrm>
            <a:off x="3494643" y="665629"/>
            <a:ext cx="5555228" cy="41282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7EF8207-E833-45A9-ADDF-FDFB55565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3310" y="2359847"/>
            <a:ext cx="4064659" cy="2287048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98553344-B994-4282-AEED-DA3F40CC974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892" r="14542"/>
          <a:stretch/>
        </p:blipFill>
        <p:spPr>
          <a:xfrm>
            <a:off x="3674236" y="886662"/>
            <a:ext cx="1950207" cy="158748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4EA1CE9-C626-437A-953F-11B6CAAF6E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3975" y="902072"/>
            <a:ext cx="2095949" cy="130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2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9A75048-B2F8-4A8B-9645-CF6D9A7AE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008219" y="2630916"/>
            <a:ext cx="4840506" cy="845102"/>
          </a:xfrm>
        </p:spPr>
        <p:txBody>
          <a:bodyPr/>
          <a:lstStyle/>
          <a:p>
            <a:pPr marL="152400" indent="0" algn="just">
              <a:buNone/>
            </a:pPr>
            <a:r>
              <a:rPr lang="es-CO" sz="1200" dirty="0">
                <a:latin typeface="Abadi" panose="020B0604020104020204" pitchFamily="34" charset="0"/>
              </a:rPr>
              <a:t>El Montículo binario o cola de prioridad es una estructura de datos que nos permite sacar el máximo o el mínimo de un conjunto de datos con mayor eficiencia. </a:t>
            </a:r>
          </a:p>
          <a:p>
            <a:pPr marL="152400" indent="0" algn="just">
              <a:buNone/>
            </a:pPr>
            <a:endParaRPr lang="es-CO" sz="1200" dirty="0">
              <a:latin typeface="Abadi" panose="020B0604020104020204" pitchFamily="34" charset="0"/>
            </a:endParaRPr>
          </a:p>
        </p:txBody>
      </p:sp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90" y="192093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79" t="4713" r="5319"/>
          <a:stretch/>
        </p:blipFill>
        <p:spPr>
          <a:xfrm>
            <a:off x="1071372" y="144121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C2D0E56-7D0C-40D0-8E56-B8801C98D13A}"/>
              </a:ext>
            </a:extLst>
          </p:cNvPr>
          <p:cNvSpPr/>
          <p:nvPr/>
        </p:nvSpPr>
        <p:spPr>
          <a:xfrm>
            <a:off x="477806" y="1288421"/>
            <a:ext cx="3521783" cy="3355041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4B4F06C2-20E6-40C1-BAD4-30FB77130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3088" y="371475"/>
            <a:ext cx="3195637" cy="481013"/>
          </a:xfrm>
        </p:spPr>
        <p:txBody>
          <a:bodyPr/>
          <a:lstStyle/>
          <a:p>
            <a:r>
              <a:rPr lang="es-CO" dirty="0"/>
              <a:t>montículo  Binario </a:t>
            </a:r>
          </a:p>
        </p:txBody>
      </p:sp>
      <p:pic>
        <p:nvPicPr>
          <p:cNvPr id="7" name="Imagen 6" descr="Imagen que contiene reloj&#10;&#10;Descripción generada automáticamente">
            <a:extLst>
              <a:ext uri="{FF2B5EF4-FFF2-40B4-BE49-F238E27FC236}">
                <a16:creationId xmlns:a16="http://schemas.microsoft.com/office/drawing/2014/main" id="{F6D14717-9CAC-468E-9349-74EDB44A3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951" y="1680114"/>
            <a:ext cx="2557044" cy="234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2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C2148E8-29B0-47B9-AB82-4263D9C3E039}"/>
              </a:ext>
            </a:extLst>
          </p:cNvPr>
          <p:cNvSpPr/>
          <p:nvPr/>
        </p:nvSpPr>
        <p:spPr>
          <a:xfrm>
            <a:off x="3193043" y="403410"/>
            <a:ext cx="5801865" cy="4390465"/>
          </a:xfrm>
          <a:prstGeom prst="rect">
            <a:avLst/>
          </a:prstGeom>
          <a:solidFill>
            <a:srgbClr val="FFD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D51D62D-F866-480C-BB56-3911EC80193D}"/>
              </a:ext>
            </a:extLst>
          </p:cNvPr>
          <p:cNvSpPr/>
          <p:nvPr/>
        </p:nvSpPr>
        <p:spPr>
          <a:xfrm>
            <a:off x="-10483" y="2212040"/>
            <a:ext cx="3356034" cy="1169895"/>
          </a:xfrm>
          <a:prstGeom prst="rect">
            <a:avLst/>
          </a:prstGeom>
          <a:solidFill>
            <a:srgbClr val="94D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3EB4147-DCE5-4698-A3B6-4D7F472AAE93}"/>
              </a:ext>
            </a:extLst>
          </p:cNvPr>
          <p:cNvSpPr/>
          <p:nvPr/>
        </p:nvSpPr>
        <p:spPr>
          <a:xfrm>
            <a:off x="3342135" y="496605"/>
            <a:ext cx="5801865" cy="4390465"/>
          </a:xfrm>
          <a:prstGeom prst="rect">
            <a:avLst/>
          </a:prstGeom>
          <a:solidFill>
            <a:srgbClr val="94D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129970" y="2466506"/>
            <a:ext cx="2913981" cy="6609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tx1"/>
                </a:solidFill>
              </a:rPr>
              <a:t>04.</a:t>
            </a:r>
            <a:r>
              <a:rPr lang="es-CO" sz="3200" dirty="0">
                <a:solidFill>
                  <a:schemeClr val="tx1"/>
                </a:solidFill>
              </a:rPr>
              <a:t> Matemáticos </a:t>
            </a:r>
            <a:endParaRPr sz="3200" dirty="0">
              <a:solidFill>
                <a:schemeClr val="tx1"/>
              </a:solidFill>
            </a:endParaRPr>
          </a:p>
        </p:txBody>
      </p:sp>
      <p:pic>
        <p:nvPicPr>
          <p:cNvPr id="1028" name="Picture 4" descr="Símbolos Universitarios – Universidad de Nariño">
            <a:extLst>
              <a:ext uri="{FF2B5EF4-FFF2-40B4-BE49-F238E27FC236}">
                <a16:creationId xmlns:a16="http://schemas.microsoft.com/office/drawing/2014/main" id="{EDF64FA2-360A-4D3A-AF78-F1E4C7CCF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17" y="219456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7" name="Imagen 416">
            <a:extLst>
              <a:ext uri="{FF2B5EF4-FFF2-40B4-BE49-F238E27FC236}">
                <a16:creationId xmlns:a16="http://schemas.microsoft.com/office/drawing/2014/main" id="{6C54B729-21DA-4852-927D-4E13F29541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279" t="4713" r="5319"/>
          <a:stretch/>
        </p:blipFill>
        <p:spPr>
          <a:xfrm>
            <a:off x="1082048" y="147745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04C2CAB-775C-4D47-9732-B8CCEE3CC5EB}"/>
              </a:ext>
            </a:extLst>
          </p:cNvPr>
          <p:cNvSpPr/>
          <p:nvPr/>
        </p:nvSpPr>
        <p:spPr>
          <a:xfrm>
            <a:off x="3494643" y="665629"/>
            <a:ext cx="5555228" cy="41282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 descr="Una caricatura de un pizarrón&#10;&#10;Descripción generada automáticamente con confianza media">
            <a:extLst>
              <a:ext uri="{FF2B5EF4-FFF2-40B4-BE49-F238E27FC236}">
                <a16:creationId xmlns:a16="http://schemas.microsoft.com/office/drawing/2014/main" id="{BAC3E0B6-EA4E-4E62-B0D1-5B05008D0B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145" y="989923"/>
            <a:ext cx="5236104" cy="348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83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9A75048-B2F8-4A8B-9645-CF6D9A7AE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3904322" y="1517500"/>
            <a:ext cx="4873792" cy="3125962"/>
          </a:xfrm>
        </p:spPr>
        <p:txBody>
          <a:bodyPr/>
          <a:lstStyle/>
          <a:p>
            <a:pPr marL="152400" indent="0" algn="just">
              <a:buNone/>
            </a:pPr>
            <a:endParaRPr lang="es-CO" sz="1200" dirty="0">
              <a:latin typeface="Abadi" panose="020B0604020104020204" pitchFamily="34" charset="0"/>
            </a:endParaRPr>
          </a:p>
          <a:p>
            <a:pPr marL="152400" indent="0" algn="just">
              <a:buNone/>
            </a:pPr>
            <a:r>
              <a:rPr lang="es-ES" sz="1200" dirty="0">
                <a:latin typeface="Abadi" panose="020B0604020104020204" pitchFamily="34" charset="0"/>
              </a:rPr>
              <a:t>primer paso:</a:t>
            </a:r>
          </a:p>
          <a:p>
            <a:pPr marL="152400" indent="0" algn="just">
              <a:buNone/>
            </a:pPr>
            <a:r>
              <a:rPr lang="es-ES" sz="1200" dirty="0">
                <a:latin typeface="Abadi" panose="020B0604020104020204" pitchFamily="34" charset="0"/>
              </a:rPr>
              <a:t>iniciamos la tortuga en f(x0) y la libre en f(f(x0)), avanzamos la tortuga f(tortuga) y la libre f(f(liebre)) hasta que los 2 punteros coincidan</a:t>
            </a:r>
          </a:p>
          <a:p>
            <a:pPr marL="152400" indent="0" algn="just">
              <a:buNone/>
            </a:pPr>
            <a:endParaRPr lang="es-ES" sz="1200" dirty="0">
              <a:latin typeface="Abadi" panose="020B0604020104020204" pitchFamily="34" charset="0"/>
            </a:endParaRPr>
          </a:p>
          <a:p>
            <a:pPr marL="152400" indent="0" algn="just">
              <a:buNone/>
            </a:pPr>
            <a:r>
              <a:rPr lang="es-ES" sz="1200" dirty="0">
                <a:latin typeface="Abadi" panose="020B0604020104020204" pitchFamily="34" charset="0"/>
              </a:rPr>
              <a:t>paso 2:</a:t>
            </a:r>
          </a:p>
          <a:p>
            <a:pPr marL="152400" indent="0" algn="just">
              <a:buNone/>
            </a:pPr>
            <a:r>
              <a:rPr lang="es-ES" sz="1200" dirty="0">
                <a:latin typeface="Abadi" panose="020B0604020104020204" pitchFamily="34" charset="0"/>
              </a:rPr>
              <a:t>iniciamos mu = 0 hacemos la liebre igual a nuestro inicio y empezamos iterar los 2 punteros paso a paso sumando le 1 a mu hasta que coincidan.</a:t>
            </a:r>
          </a:p>
          <a:p>
            <a:pPr marL="152400" indent="0" algn="just">
              <a:buNone/>
            </a:pPr>
            <a:endParaRPr lang="es-ES" sz="1200" dirty="0">
              <a:latin typeface="Abadi" panose="020B0604020104020204" pitchFamily="34" charset="0"/>
            </a:endParaRPr>
          </a:p>
          <a:p>
            <a:pPr marL="152400" indent="0" algn="just">
              <a:buNone/>
            </a:pPr>
            <a:r>
              <a:rPr lang="es-ES" sz="1200" dirty="0">
                <a:latin typeface="Abadi" panose="020B0604020104020204" pitchFamily="34" charset="0"/>
              </a:rPr>
              <a:t>paso 3:</a:t>
            </a:r>
          </a:p>
          <a:p>
            <a:pPr marL="152400" indent="0" algn="just">
              <a:buNone/>
            </a:pPr>
            <a:r>
              <a:rPr lang="es-ES" sz="1200" dirty="0">
                <a:latin typeface="Abadi" panose="020B0604020104020204" pitchFamily="34" charset="0"/>
              </a:rPr>
              <a:t>estando los dos punteros en el mismo lugar iniciamos lambda = 1 y libre = f(liebre) e iteramos</a:t>
            </a:r>
          </a:p>
          <a:p>
            <a:pPr marL="152400" indent="0" algn="just">
              <a:buNone/>
            </a:pPr>
            <a:r>
              <a:rPr lang="es-ES" sz="1200" dirty="0">
                <a:latin typeface="Abadi" panose="020B0604020104020204" pitchFamily="34" charset="0"/>
              </a:rPr>
              <a:t>solo con la liebre hasta que vuelva a coincidir con la tortuga sumándole 1 a lambda por cada iteración.</a:t>
            </a:r>
            <a:endParaRPr lang="es-CO" sz="1200" dirty="0">
              <a:latin typeface="Abadi" panose="020B0604020104020204" pitchFamily="34" charset="0"/>
            </a:endParaRPr>
          </a:p>
        </p:txBody>
      </p:sp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90" y="192093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79" t="4713" r="5319"/>
          <a:stretch/>
        </p:blipFill>
        <p:spPr>
          <a:xfrm>
            <a:off x="1071372" y="144121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C2D0E56-7D0C-40D0-8E56-B8801C98D13A}"/>
              </a:ext>
            </a:extLst>
          </p:cNvPr>
          <p:cNvSpPr/>
          <p:nvPr/>
        </p:nvSpPr>
        <p:spPr>
          <a:xfrm>
            <a:off x="477806" y="1288421"/>
            <a:ext cx="3361377" cy="3355041"/>
          </a:xfrm>
          <a:prstGeom prst="rect">
            <a:avLst/>
          </a:prstGeom>
          <a:solidFill>
            <a:srgbClr val="EEEEEE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4B4F06C2-20E6-40C1-BAD4-30FB77130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6373" y="372041"/>
            <a:ext cx="3195637" cy="481013"/>
          </a:xfrm>
        </p:spPr>
        <p:txBody>
          <a:bodyPr/>
          <a:lstStyle/>
          <a:p>
            <a:r>
              <a:rPr lang="es-CO" dirty="0" err="1"/>
              <a:t>Floyd’s</a:t>
            </a:r>
            <a:r>
              <a:rPr lang="es-CO" dirty="0"/>
              <a:t> </a:t>
            </a:r>
            <a:r>
              <a:rPr lang="es-CO" dirty="0" err="1"/>
              <a:t>Cycle-Finding</a:t>
            </a: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D88B3B5-B357-4A13-A9E7-5563D9EDF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94" y="1580420"/>
            <a:ext cx="2892000" cy="27710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8FB8CDDF-70CC-4603-B579-68371DC7FA70}"/>
                  </a:ext>
                </a:extLst>
              </p:cNvPr>
              <p:cNvSpPr txBox="1"/>
              <p:nvPr/>
            </p:nvSpPr>
            <p:spPr>
              <a:xfrm>
                <a:off x="1191062" y="4351462"/>
                <a:ext cx="171668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(3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+7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s-CO" dirty="0"/>
                  <a:t>) mod 97</a:t>
                </a: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8FB8CDDF-70CC-4603-B579-68371DC7F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062" y="4351462"/>
                <a:ext cx="1716688" cy="215444"/>
              </a:xfrm>
              <a:prstGeom prst="rect">
                <a:avLst/>
              </a:prstGeom>
              <a:blipFill>
                <a:blip r:embed="rId5"/>
                <a:stretch>
                  <a:fillRect l="-4610" t="-25714" r="-4965" b="-5142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622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90" y="192093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79" t="4713" r="5319"/>
          <a:stretch/>
        </p:blipFill>
        <p:spPr>
          <a:xfrm>
            <a:off x="1071372" y="144121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C2D0E56-7D0C-40D0-8E56-B8801C98D13A}"/>
              </a:ext>
            </a:extLst>
          </p:cNvPr>
          <p:cNvSpPr/>
          <p:nvPr/>
        </p:nvSpPr>
        <p:spPr>
          <a:xfrm>
            <a:off x="981307" y="1311679"/>
            <a:ext cx="7768683" cy="3355041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4B4F06C2-20E6-40C1-BAD4-30FB77130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6373" y="372041"/>
            <a:ext cx="3195637" cy="481013"/>
          </a:xfrm>
        </p:spPr>
        <p:txBody>
          <a:bodyPr/>
          <a:lstStyle/>
          <a:p>
            <a:r>
              <a:rPr lang="es-CO" dirty="0"/>
              <a:t>Sumatorios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B3ADAAC-73CC-4D10-918C-80E4C76EC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826" y="1361585"/>
            <a:ext cx="2717856" cy="325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36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C2148E8-29B0-47B9-AB82-4263D9C3E039}"/>
              </a:ext>
            </a:extLst>
          </p:cNvPr>
          <p:cNvSpPr/>
          <p:nvPr/>
        </p:nvSpPr>
        <p:spPr>
          <a:xfrm>
            <a:off x="3193043" y="403410"/>
            <a:ext cx="5801865" cy="4390465"/>
          </a:xfrm>
          <a:prstGeom prst="rect">
            <a:avLst/>
          </a:prstGeom>
          <a:solidFill>
            <a:srgbClr val="FFD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D51D62D-F866-480C-BB56-3911EC80193D}"/>
              </a:ext>
            </a:extLst>
          </p:cNvPr>
          <p:cNvSpPr/>
          <p:nvPr/>
        </p:nvSpPr>
        <p:spPr>
          <a:xfrm>
            <a:off x="-10483" y="2212040"/>
            <a:ext cx="3356034" cy="1169895"/>
          </a:xfrm>
          <a:prstGeom prst="rect">
            <a:avLst/>
          </a:prstGeom>
          <a:solidFill>
            <a:srgbClr val="94D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3EB4147-DCE5-4698-A3B6-4D7F472AAE93}"/>
              </a:ext>
            </a:extLst>
          </p:cNvPr>
          <p:cNvSpPr/>
          <p:nvPr/>
        </p:nvSpPr>
        <p:spPr>
          <a:xfrm>
            <a:off x="3342135" y="496605"/>
            <a:ext cx="5801865" cy="4390465"/>
          </a:xfrm>
          <a:prstGeom prst="rect">
            <a:avLst/>
          </a:prstGeom>
          <a:solidFill>
            <a:srgbClr val="94D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149092" y="2720974"/>
            <a:ext cx="2913981" cy="6609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tx1"/>
                </a:solidFill>
              </a:rPr>
              <a:t>03.</a:t>
            </a:r>
            <a:r>
              <a:rPr lang="es-CO" sz="3200" dirty="0">
                <a:solidFill>
                  <a:schemeClr val="tx1"/>
                </a:solidFill>
              </a:rPr>
              <a:t> Programación dinámica </a:t>
            </a:r>
            <a:endParaRPr sz="3200" dirty="0">
              <a:solidFill>
                <a:schemeClr val="tx1"/>
              </a:solidFill>
            </a:endParaRPr>
          </a:p>
        </p:txBody>
      </p:sp>
      <p:pic>
        <p:nvPicPr>
          <p:cNvPr id="1028" name="Picture 4" descr="Símbolos Universitarios – Universidad de Nariño">
            <a:extLst>
              <a:ext uri="{FF2B5EF4-FFF2-40B4-BE49-F238E27FC236}">
                <a16:creationId xmlns:a16="http://schemas.microsoft.com/office/drawing/2014/main" id="{EDF64FA2-360A-4D3A-AF78-F1E4C7CCF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17" y="219456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7" name="Imagen 416">
            <a:extLst>
              <a:ext uri="{FF2B5EF4-FFF2-40B4-BE49-F238E27FC236}">
                <a16:creationId xmlns:a16="http://schemas.microsoft.com/office/drawing/2014/main" id="{6C54B729-21DA-4852-927D-4E13F29541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279" t="4713" r="5319"/>
          <a:stretch/>
        </p:blipFill>
        <p:spPr>
          <a:xfrm>
            <a:off x="1082048" y="147745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04C2CAB-775C-4D47-9732-B8CCEE3CC5EB}"/>
              </a:ext>
            </a:extLst>
          </p:cNvPr>
          <p:cNvSpPr/>
          <p:nvPr/>
        </p:nvSpPr>
        <p:spPr>
          <a:xfrm>
            <a:off x="3494643" y="665629"/>
            <a:ext cx="5555228" cy="41282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1BEFCE1-6458-4058-BCF0-F81084E241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9420" y="903419"/>
            <a:ext cx="4194358" cy="363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67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9A75048-B2F8-4A8B-9645-CF6D9A7AE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079628" y="3276200"/>
            <a:ext cx="6681751" cy="1221236"/>
          </a:xfrm>
        </p:spPr>
        <p:txBody>
          <a:bodyPr/>
          <a:lstStyle/>
          <a:p>
            <a:pPr marL="152400" indent="0" algn="just">
              <a:buNone/>
            </a:pPr>
            <a:r>
              <a:rPr lang="es-CO" sz="1200" dirty="0">
                <a:latin typeface="Abadi" panose="020B0604020104020204" pitchFamily="34" charset="0"/>
              </a:rPr>
              <a:t>“Durante un robo, el ladrón encuentra un botín más cuantioso de lo esperado y tiene que elegir qué llevarse. Su saco puede transportar como máximo W kilos. En el botín hay n objetos que pesan w1,…, </a:t>
            </a:r>
            <a:r>
              <a:rPr lang="es-CO" sz="1200" dirty="0" err="1">
                <a:latin typeface="Abadi" panose="020B0604020104020204" pitchFamily="34" charset="0"/>
              </a:rPr>
              <a:t>wn</a:t>
            </a:r>
            <a:r>
              <a:rPr lang="es-CO" sz="1200" dirty="0">
                <a:latin typeface="Abadi" panose="020B0604020104020204" pitchFamily="34" charset="0"/>
              </a:rPr>
              <a:t> kilos y valen v1,…, </a:t>
            </a:r>
            <a:r>
              <a:rPr lang="es-CO" sz="1200" dirty="0" err="1">
                <a:latin typeface="Abadi" panose="020B0604020104020204" pitchFamily="34" charset="0"/>
              </a:rPr>
              <a:t>vn</a:t>
            </a:r>
            <a:r>
              <a:rPr lang="es-CO" sz="1200" dirty="0">
                <a:latin typeface="Abadi" panose="020B0604020104020204" pitchFamily="34" charset="0"/>
              </a:rPr>
              <a:t> euros. ¿Qué objetos debe elegir para llevarse el máximo valor sin que se rompa el saco?”</a:t>
            </a:r>
          </a:p>
        </p:txBody>
      </p:sp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90" y="192093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79" t="4713" r="5319"/>
          <a:stretch/>
        </p:blipFill>
        <p:spPr>
          <a:xfrm>
            <a:off x="1071372" y="144121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C2D0E56-7D0C-40D0-8E56-B8801C98D13A}"/>
              </a:ext>
            </a:extLst>
          </p:cNvPr>
          <p:cNvSpPr/>
          <p:nvPr/>
        </p:nvSpPr>
        <p:spPr>
          <a:xfrm>
            <a:off x="2924783" y="1467366"/>
            <a:ext cx="5784715" cy="1221236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4B4F06C2-20E6-40C1-BAD4-30FB77130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3088" y="371475"/>
            <a:ext cx="3195637" cy="481013"/>
          </a:xfrm>
        </p:spPr>
        <p:txBody>
          <a:bodyPr/>
          <a:lstStyle/>
          <a:p>
            <a:r>
              <a:rPr lang="es-CO" dirty="0"/>
              <a:t>Problema de la mochila 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95FE8FF-7163-4493-8988-3ECB139B33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54"/>
          <a:stretch/>
        </p:blipFill>
        <p:spPr>
          <a:xfrm>
            <a:off x="3036007" y="1595850"/>
            <a:ext cx="5667983" cy="990207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011A2A81-768D-4A4E-B7AE-0AB4A94FC00E}"/>
              </a:ext>
            </a:extLst>
          </p:cNvPr>
          <p:cNvGrpSpPr/>
          <p:nvPr/>
        </p:nvGrpSpPr>
        <p:grpSpPr>
          <a:xfrm>
            <a:off x="2120631" y="4169838"/>
            <a:ext cx="4127052" cy="461558"/>
            <a:chOff x="1251626" y="3959154"/>
            <a:chExt cx="4127052" cy="461558"/>
          </a:xfrm>
        </p:grpSpPr>
        <p:sp>
          <p:nvSpPr>
            <p:cNvPr id="11" name="Subtítulo 1">
              <a:extLst>
                <a:ext uri="{FF2B5EF4-FFF2-40B4-BE49-F238E27FC236}">
                  <a16:creationId xmlns:a16="http://schemas.microsoft.com/office/drawing/2014/main" id="{70B1D5AA-3CDB-450E-B6C4-17EE9C2B7921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989949" y="3959154"/>
              <a:ext cx="3388729" cy="4615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000"/>
                <a:buFont typeface="Josefin Slab"/>
                <a:buAutoNum type="arabicPeriod"/>
                <a:defRPr sz="1100" b="0" i="0" u="none" strike="noStrike" cap="none">
                  <a:solidFill>
                    <a:schemeClr val="accent3"/>
                  </a:solidFill>
                  <a:latin typeface="Anaheim"/>
                  <a:ea typeface="Anaheim"/>
                  <a:cs typeface="Anaheim"/>
                  <a:sym typeface="Anaheim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alpha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roman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arabi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alpha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roman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arabi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alpha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roman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9pPr>
            </a:lstStyle>
            <a:p>
              <a:pPr marL="152400" indent="0" algn="just">
                <a:buFont typeface="Josefin Slab"/>
                <a:buNone/>
              </a:pPr>
              <a:r>
                <a:rPr lang="es-CO" sz="1050" dirty="0">
                  <a:solidFill>
                    <a:schemeClr val="accent6">
                      <a:lumMod val="90000"/>
                    </a:schemeClr>
                  </a:solidFill>
                  <a:latin typeface="Abadi" panose="020B060402010402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http://webdiis.unizar.es/asignaturas/AB/?p=425</a:t>
              </a:r>
              <a:r>
                <a:rPr lang="es-CO" sz="1050" dirty="0">
                  <a:solidFill>
                    <a:schemeClr val="accent6">
                      <a:lumMod val="90000"/>
                    </a:schemeClr>
                  </a:solidFill>
                  <a:latin typeface="Abadi" panose="020B0604020104020204" pitchFamily="34" charset="0"/>
                </a:rPr>
                <a:t> </a:t>
              </a:r>
            </a:p>
          </p:txBody>
        </p:sp>
        <p:sp>
          <p:nvSpPr>
            <p:cNvPr id="12" name="Subtítulo 1">
              <a:extLst>
                <a:ext uri="{FF2B5EF4-FFF2-40B4-BE49-F238E27FC236}">
                  <a16:creationId xmlns:a16="http://schemas.microsoft.com/office/drawing/2014/main" id="{F81BA047-A32A-479F-9177-F5B929F83446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251626" y="3959155"/>
              <a:ext cx="1128408" cy="4615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000"/>
                <a:buFont typeface="Josefin Slab"/>
                <a:buAutoNum type="arabicPeriod"/>
                <a:defRPr sz="1100" b="0" i="0" u="none" strike="noStrike" cap="none">
                  <a:solidFill>
                    <a:schemeClr val="accent3"/>
                  </a:solidFill>
                  <a:latin typeface="Anaheim"/>
                  <a:ea typeface="Anaheim"/>
                  <a:cs typeface="Anaheim"/>
                  <a:sym typeface="Anaheim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alpha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roman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arabi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alpha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roman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arabi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alpha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roman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9pPr>
            </a:lstStyle>
            <a:p>
              <a:pPr marL="152400" indent="0" algn="just">
                <a:buFont typeface="Josefin Slab"/>
                <a:buNone/>
              </a:pPr>
              <a:r>
                <a:rPr lang="es-CO" sz="1050" dirty="0">
                  <a:solidFill>
                    <a:schemeClr val="accent6">
                      <a:lumMod val="90000"/>
                    </a:schemeClr>
                  </a:solidFill>
                  <a:latin typeface="Abadi" panose="020B0604020104020204" pitchFamily="34" charset="0"/>
                </a:rPr>
                <a:t>Tomado de: </a:t>
              </a:r>
            </a:p>
          </p:txBody>
        </p: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9B91810B-D64D-4196-AE2B-FF321C15C4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010" y="1458044"/>
            <a:ext cx="2285246" cy="20998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B4C1C35-637C-4CE7-87A1-EA4ED1574026}"/>
                  </a:ext>
                </a:extLst>
              </p:cNvPr>
              <p:cNvSpPr txBox="1"/>
              <p:nvPr/>
            </p:nvSpPr>
            <p:spPr>
              <a:xfrm>
                <a:off x="4553318" y="1595849"/>
                <a:ext cx="10018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B4C1C35-637C-4CE7-87A1-EA4ED1574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318" y="1595849"/>
                <a:ext cx="1001813" cy="215444"/>
              </a:xfrm>
              <a:prstGeom prst="rect">
                <a:avLst/>
              </a:prstGeom>
              <a:blipFill>
                <a:blip r:embed="rId7"/>
                <a:stretch>
                  <a:fillRect l="-5488" r="-3049" b="-3428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18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9A75048-B2F8-4A8B-9645-CF6D9A7AE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079628" y="3276200"/>
            <a:ext cx="6681751" cy="1221236"/>
          </a:xfrm>
        </p:spPr>
        <p:txBody>
          <a:bodyPr/>
          <a:lstStyle/>
          <a:p>
            <a:pPr marL="152400" indent="0" algn="just">
              <a:buNone/>
            </a:pPr>
            <a:r>
              <a:rPr lang="es-CO" sz="1200" dirty="0">
                <a:latin typeface="Abadi" panose="020B0604020104020204" pitchFamily="34" charset="0"/>
              </a:rPr>
              <a:t>“Durante un robo, el ladrón encuentra un botín más cuantioso de lo esperado y tiene que elegir qué llevarse. Su saco puede transportar como máximo W kilos. En el botín hay n objetos que pesan w1,…, </a:t>
            </a:r>
            <a:r>
              <a:rPr lang="es-CO" sz="1200" dirty="0" err="1">
                <a:latin typeface="Abadi" panose="020B0604020104020204" pitchFamily="34" charset="0"/>
              </a:rPr>
              <a:t>wn</a:t>
            </a:r>
            <a:r>
              <a:rPr lang="es-CO" sz="1200" dirty="0">
                <a:latin typeface="Abadi" panose="020B0604020104020204" pitchFamily="34" charset="0"/>
              </a:rPr>
              <a:t> kilos y valen v1,…, </a:t>
            </a:r>
            <a:r>
              <a:rPr lang="es-CO" sz="1200" dirty="0" err="1">
                <a:latin typeface="Abadi" panose="020B0604020104020204" pitchFamily="34" charset="0"/>
              </a:rPr>
              <a:t>vn</a:t>
            </a:r>
            <a:r>
              <a:rPr lang="es-CO" sz="1200" dirty="0">
                <a:latin typeface="Abadi" panose="020B0604020104020204" pitchFamily="34" charset="0"/>
              </a:rPr>
              <a:t> euros. ¿Qué objetos debe elegir para llevarse el máximo valor sin que se rompa el saco?”</a:t>
            </a:r>
          </a:p>
        </p:txBody>
      </p:sp>
      <p:pic>
        <p:nvPicPr>
          <p:cNvPr id="4" name="Picture 4" descr="Símbolos Universitarios – Universidad de Nariño">
            <a:extLst>
              <a:ext uri="{FF2B5EF4-FFF2-40B4-BE49-F238E27FC236}">
                <a16:creationId xmlns:a16="http://schemas.microsoft.com/office/drawing/2014/main" id="{0B2EA667-CB57-4DF8-BB35-E9AFD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90" y="192093"/>
            <a:ext cx="660961" cy="6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46FA37-FA47-4459-8828-383FB697E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79" t="4713" r="5319"/>
          <a:stretch/>
        </p:blipFill>
        <p:spPr>
          <a:xfrm>
            <a:off x="1071372" y="144121"/>
            <a:ext cx="918577" cy="804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C2D0E56-7D0C-40D0-8E56-B8801C98D13A}"/>
              </a:ext>
            </a:extLst>
          </p:cNvPr>
          <p:cNvSpPr/>
          <p:nvPr/>
        </p:nvSpPr>
        <p:spPr>
          <a:xfrm>
            <a:off x="2919275" y="1464444"/>
            <a:ext cx="5784715" cy="1221236"/>
          </a:xfrm>
          <a:prstGeom prst="rect">
            <a:avLst/>
          </a:prstGeom>
          <a:solidFill>
            <a:srgbClr val="FFFFFF"/>
          </a:solidFill>
          <a:ln>
            <a:solidFill>
              <a:srgbClr val="BAF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4B4F06C2-20E6-40C1-BAD4-30FB77130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3088" y="371475"/>
            <a:ext cx="3195637" cy="481013"/>
          </a:xfrm>
        </p:spPr>
        <p:txBody>
          <a:bodyPr/>
          <a:lstStyle/>
          <a:p>
            <a:r>
              <a:rPr lang="es-CO" dirty="0"/>
              <a:t>Problema de la mochila 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011A2A81-768D-4A4E-B7AE-0AB4A94FC00E}"/>
              </a:ext>
            </a:extLst>
          </p:cNvPr>
          <p:cNvGrpSpPr/>
          <p:nvPr/>
        </p:nvGrpSpPr>
        <p:grpSpPr>
          <a:xfrm>
            <a:off x="2120631" y="4169838"/>
            <a:ext cx="4127052" cy="461558"/>
            <a:chOff x="1251626" y="3959154"/>
            <a:chExt cx="4127052" cy="461558"/>
          </a:xfrm>
        </p:grpSpPr>
        <p:sp>
          <p:nvSpPr>
            <p:cNvPr id="11" name="Subtítulo 1">
              <a:extLst>
                <a:ext uri="{FF2B5EF4-FFF2-40B4-BE49-F238E27FC236}">
                  <a16:creationId xmlns:a16="http://schemas.microsoft.com/office/drawing/2014/main" id="{70B1D5AA-3CDB-450E-B6C4-17EE9C2B7921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989949" y="3959154"/>
              <a:ext cx="3388729" cy="4615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000"/>
                <a:buFont typeface="Josefin Slab"/>
                <a:buAutoNum type="arabicPeriod"/>
                <a:defRPr sz="1100" b="0" i="0" u="none" strike="noStrike" cap="none">
                  <a:solidFill>
                    <a:schemeClr val="accent3"/>
                  </a:solidFill>
                  <a:latin typeface="Anaheim"/>
                  <a:ea typeface="Anaheim"/>
                  <a:cs typeface="Anaheim"/>
                  <a:sym typeface="Anaheim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alpha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roman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arabi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alpha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roman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arabi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alpha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roman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9pPr>
            </a:lstStyle>
            <a:p>
              <a:pPr marL="152400" indent="0" algn="just">
                <a:buFont typeface="Josefin Slab"/>
                <a:buNone/>
              </a:pPr>
              <a:r>
                <a:rPr lang="es-CO" sz="1050" dirty="0">
                  <a:solidFill>
                    <a:schemeClr val="accent6">
                      <a:lumMod val="90000"/>
                    </a:schemeClr>
                  </a:solidFill>
                  <a:latin typeface="Abadi" panose="020B0604020104020204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http://webdiis.unizar.es/asignaturas/AB/?p=425</a:t>
              </a:r>
              <a:r>
                <a:rPr lang="es-CO" sz="1050" dirty="0">
                  <a:solidFill>
                    <a:schemeClr val="accent6">
                      <a:lumMod val="90000"/>
                    </a:schemeClr>
                  </a:solidFill>
                  <a:latin typeface="Abadi" panose="020B0604020104020204" pitchFamily="34" charset="0"/>
                </a:rPr>
                <a:t> </a:t>
              </a:r>
            </a:p>
          </p:txBody>
        </p:sp>
        <p:sp>
          <p:nvSpPr>
            <p:cNvPr id="12" name="Subtítulo 1">
              <a:extLst>
                <a:ext uri="{FF2B5EF4-FFF2-40B4-BE49-F238E27FC236}">
                  <a16:creationId xmlns:a16="http://schemas.microsoft.com/office/drawing/2014/main" id="{F81BA047-A32A-479F-9177-F5B929F83446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251626" y="3959155"/>
              <a:ext cx="1128408" cy="4615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000"/>
                <a:buFont typeface="Josefin Slab"/>
                <a:buAutoNum type="arabicPeriod"/>
                <a:defRPr sz="1100" b="0" i="0" u="none" strike="noStrike" cap="none">
                  <a:solidFill>
                    <a:schemeClr val="accent3"/>
                  </a:solidFill>
                  <a:latin typeface="Anaheim"/>
                  <a:ea typeface="Anaheim"/>
                  <a:cs typeface="Anaheim"/>
                  <a:sym typeface="Anaheim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alpha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roman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arabi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alpha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roman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arabi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alpha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Josefin Slab SemiBold"/>
                <a:buAutoNum type="romanLcPeriod"/>
                <a:defRPr sz="1400" b="0" i="0" u="none" strike="noStrike" cap="none">
                  <a:solidFill>
                    <a:schemeClr val="accent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9pPr>
            </a:lstStyle>
            <a:p>
              <a:pPr marL="152400" indent="0" algn="just">
                <a:buFont typeface="Josefin Slab"/>
                <a:buNone/>
              </a:pPr>
              <a:r>
                <a:rPr lang="es-CO" sz="1050" dirty="0">
                  <a:solidFill>
                    <a:schemeClr val="accent6">
                      <a:lumMod val="90000"/>
                    </a:schemeClr>
                  </a:solidFill>
                  <a:latin typeface="Abadi" panose="020B0604020104020204" pitchFamily="34" charset="0"/>
                </a:rPr>
                <a:t>Tomado de: </a:t>
              </a:r>
            </a:p>
          </p:txBody>
        </p: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9B91810B-D64D-4196-AE2B-FF321C15C4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010" y="1458044"/>
            <a:ext cx="2285246" cy="20998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BCE4190-9B63-43E7-A7A5-88C9FF331FDB}"/>
                  </a:ext>
                </a:extLst>
              </p:cNvPr>
              <p:cNvSpPr txBox="1"/>
              <p:nvPr/>
            </p:nvSpPr>
            <p:spPr>
              <a:xfrm>
                <a:off x="5295458" y="1638404"/>
                <a:ext cx="71526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BCE4190-9B63-43E7-A7A5-88C9FF331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458" y="1638404"/>
                <a:ext cx="715260" cy="215444"/>
              </a:xfrm>
              <a:prstGeom prst="rect">
                <a:avLst/>
              </a:prstGeom>
              <a:blipFill>
                <a:blip r:embed="rId6"/>
                <a:stretch>
                  <a:fillRect l="-7692" b="-3428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E6805A36-6A3F-4AE9-90A2-CA08CCEF48A9}"/>
                  </a:ext>
                </a:extLst>
              </p:cNvPr>
              <p:cNvSpPr txBox="1"/>
              <p:nvPr/>
            </p:nvSpPr>
            <p:spPr>
              <a:xfrm>
                <a:off x="3677424" y="2228607"/>
                <a:ext cx="102906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E6805A36-6A3F-4AE9-90A2-CA08CCEF4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424" y="2228607"/>
                <a:ext cx="1029064" cy="215444"/>
              </a:xfrm>
              <a:prstGeom prst="rect">
                <a:avLst/>
              </a:prstGeom>
              <a:blipFill>
                <a:blip r:embed="rId7"/>
                <a:stretch>
                  <a:fillRect l="-4734" b="-3428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4567120-0C43-48A2-8D44-1FC364512AB0}"/>
                  </a:ext>
                </a:extLst>
              </p:cNvPr>
              <p:cNvSpPr txBox="1"/>
              <p:nvPr/>
            </p:nvSpPr>
            <p:spPr>
              <a:xfrm>
                <a:off x="6436837" y="2228607"/>
                <a:ext cx="14822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𝑤𝑛</m:t>
                          </m:r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4567120-0C43-48A2-8D44-1FC364512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837" y="2228607"/>
                <a:ext cx="1482201" cy="215444"/>
              </a:xfrm>
              <a:prstGeom prst="rect">
                <a:avLst/>
              </a:prstGeom>
              <a:blipFill>
                <a:blip r:embed="rId8"/>
                <a:stretch>
                  <a:fillRect l="-3704" b="-3428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C8957A01-9210-4911-A504-A0FC0019E8BB}"/>
                  </a:ext>
                </a:extLst>
              </p14:cNvPr>
              <p14:cNvContentPartPr/>
              <p14:nvPr/>
            </p14:nvContentPartPr>
            <p14:xfrm>
              <a:off x="5989357" y="1822284"/>
              <a:ext cx="447480" cy="447480"/>
            </p14:xfrm>
          </p:contentPart>
        </mc:Choice>
        <mc:Fallback xmlns=""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C8957A01-9210-4911-A504-A0FC0019E8B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80717" y="1813644"/>
                <a:ext cx="46512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4887C5CF-562C-4C44-814F-74B134A0F401}"/>
                  </a:ext>
                </a:extLst>
              </p14:cNvPr>
              <p14:cNvContentPartPr/>
              <p14:nvPr/>
            </p14:nvContentPartPr>
            <p14:xfrm rot="5770663">
              <a:off x="4776368" y="1822284"/>
              <a:ext cx="447480" cy="447480"/>
            </p14:xfrm>
          </p:contentPart>
        </mc:Choice>
        <mc:Fallback xmlns=""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4887C5CF-562C-4C44-814F-74B134A0F40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 rot="5770663">
                <a:off x="4767728" y="1813644"/>
                <a:ext cx="465120" cy="46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5772588"/>
      </p:ext>
    </p:extLst>
  </p:cSld>
  <p:clrMapOvr>
    <a:masterClrMapping/>
  </p:clrMapOvr>
</p:sld>
</file>

<file path=ppt/theme/theme1.xml><?xml version="1.0" encoding="utf-8"?>
<a:theme xmlns:a="http://schemas.openxmlformats.org/drawingml/2006/main" name="Economy Thesis by Slidesgo">
  <a:themeElements>
    <a:clrScheme name="Simple Light">
      <a:dk1>
        <a:srgbClr val="FAFAFA"/>
      </a:dk1>
      <a:lt1>
        <a:srgbClr val="BAF7C9"/>
      </a:lt1>
      <a:dk2>
        <a:srgbClr val="95EBAA"/>
      </a:dk2>
      <a:lt2>
        <a:srgbClr val="75DB8E"/>
      </a:lt2>
      <a:accent1>
        <a:srgbClr val="4BAF63"/>
      </a:accent1>
      <a:accent2>
        <a:srgbClr val="1A8334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5161</TotalTime>
  <Words>407</Words>
  <Application>Microsoft Office PowerPoint</Application>
  <PresentationFormat>Presentación en pantalla (16:9)</PresentationFormat>
  <Paragraphs>40</Paragraphs>
  <Slides>10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21" baseType="lpstr">
      <vt:lpstr>Abadi</vt:lpstr>
      <vt:lpstr>Josefin Slab</vt:lpstr>
      <vt:lpstr>Bahnschrift</vt:lpstr>
      <vt:lpstr>Cambria Math</vt:lpstr>
      <vt:lpstr>Staatliches</vt:lpstr>
      <vt:lpstr>Josefin Sans</vt:lpstr>
      <vt:lpstr>Josefin Slab SemiBold</vt:lpstr>
      <vt:lpstr>Anaheim</vt:lpstr>
      <vt:lpstr>Arial</vt:lpstr>
      <vt:lpstr>Bahnschrift Light</vt:lpstr>
      <vt:lpstr>Economy Thesis by Slidesgo</vt:lpstr>
      <vt:lpstr>Presentación de PowerPoint</vt:lpstr>
      <vt:lpstr>02. Estructura de datos</vt:lpstr>
      <vt:lpstr>montículo  Binario </vt:lpstr>
      <vt:lpstr>04. Matemáticos </vt:lpstr>
      <vt:lpstr>Floyd’s Cycle-Finding</vt:lpstr>
      <vt:lpstr>Sumatorios</vt:lpstr>
      <vt:lpstr>03. Programación dinámica </vt:lpstr>
      <vt:lpstr>Problema de la mochila  </vt:lpstr>
      <vt:lpstr>Problema de la mochila  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Encuentro de bienvenida</dc:title>
  <dc:creator>Marcela Guerrero</dc:creator>
  <cp:lastModifiedBy>Carlos Alberto Vergara Ortiz</cp:lastModifiedBy>
  <cp:revision>78</cp:revision>
  <dcterms:modified xsi:type="dcterms:W3CDTF">2021-12-03T02:54:37Z</dcterms:modified>
</cp:coreProperties>
</file>