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3"/>
  </p:notesMasterIdLst>
  <p:sldIdLst>
    <p:sldId id="340" r:id="rId2"/>
    <p:sldId id="345" r:id="rId3"/>
    <p:sldId id="346" r:id="rId4"/>
    <p:sldId id="376" r:id="rId5"/>
    <p:sldId id="377" r:id="rId6"/>
    <p:sldId id="378" r:id="rId7"/>
    <p:sldId id="379" r:id="rId8"/>
    <p:sldId id="380" r:id="rId9"/>
    <p:sldId id="381" r:id="rId10"/>
    <p:sldId id="382" r:id="rId11"/>
    <p:sldId id="383" r:id="rId12"/>
    <p:sldId id="384" r:id="rId13"/>
    <p:sldId id="385" r:id="rId14"/>
    <p:sldId id="387" r:id="rId15"/>
    <p:sldId id="388" r:id="rId16"/>
    <p:sldId id="389" r:id="rId17"/>
    <p:sldId id="390" r:id="rId18"/>
    <p:sldId id="391" r:id="rId19"/>
    <p:sldId id="392" r:id="rId20"/>
    <p:sldId id="393" r:id="rId21"/>
    <p:sldId id="276" r:id="rId22"/>
  </p:sldIdLst>
  <p:sldSz cx="9144000" cy="5143500" type="screen16x9"/>
  <p:notesSz cx="6858000" cy="9144000"/>
  <p:embeddedFontLst>
    <p:embeddedFont>
      <p:font typeface="Abadi" panose="020B0604020104020204" pitchFamily="34" charset="0"/>
      <p:regular r:id="rId24"/>
    </p:embeddedFont>
    <p:embeddedFont>
      <p:font typeface="Anaheim" panose="020B0604020202020204" charset="0"/>
      <p:regular r:id="rId25"/>
    </p:embeddedFont>
    <p:embeddedFont>
      <p:font typeface="Bahnschrift" panose="020B0502040204020203" pitchFamily="34" charset="0"/>
      <p:regular r:id="rId26"/>
      <p:bold r:id="rId27"/>
    </p:embeddedFont>
    <p:embeddedFont>
      <p:font typeface="Bahnschrift Light" panose="020B0502040204020203" pitchFamily="34" charset="0"/>
      <p:regular r:id="rId28"/>
    </p:embeddedFont>
    <p:embeddedFont>
      <p:font typeface="Cambria Math" panose="02040503050406030204" pitchFamily="18" charset="0"/>
      <p:regular r:id="rId29"/>
    </p:embeddedFont>
    <p:embeddedFont>
      <p:font typeface="Josefin Sans" pitchFamily="2" charset="0"/>
      <p:regular r:id="rId30"/>
      <p:bold r:id="rId31"/>
      <p:italic r:id="rId32"/>
      <p:boldItalic r:id="rId33"/>
    </p:embeddedFont>
    <p:embeddedFont>
      <p:font typeface="Josefin Slab" pitchFamily="2" charset="0"/>
      <p:regular r:id="rId34"/>
      <p:bold r:id="rId35"/>
      <p:italic r:id="rId36"/>
      <p:boldItalic r:id="rId37"/>
    </p:embeddedFont>
    <p:embeddedFont>
      <p:font typeface="Josefin Slab SemiBold" pitchFamily="2" charset="0"/>
      <p:bold r:id="rId38"/>
      <p:boldItalic r:id="rId39"/>
    </p:embeddedFont>
    <p:embeddedFont>
      <p:font typeface="Staatliches" panose="020B060402020202020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227">
          <p15:clr>
            <a:srgbClr val="9AA0A6"/>
          </p15:clr>
        </p15:guide>
        <p15:guide id="2" orient="horz" pos="2971">
          <p15:clr>
            <a:srgbClr val="9AA0A6"/>
          </p15:clr>
        </p15:guide>
        <p15:guide id="3" pos="2880">
          <p15:clr>
            <a:srgbClr val="9AA0A6"/>
          </p15:clr>
        </p15:guide>
        <p15:guide id="4" orient="horz" pos="1209">
          <p15:clr>
            <a:srgbClr val="9AA0A6"/>
          </p15:clr>
        </p15:guide>
        <p15:guide id="5" orient="horz" pos="213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AF7C9"/>
    <a:srgbClr val="F7F7F7"/>
    <a:srgbClr val="4BA454"/>
    <a:srgbClr val="C4F5F6"/>
    <a:srgbClr val="191537"/>
    <a:srgbClr val="33333D"/>
    <a:srgbClr val="FFDE59"/>
    <a:srgbClr val="94DD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52053D-7A31-4585-BE8B-FAD276795FB8}">
  <a:tblStyle styleId="{D252053D-7A31-4585-BE8B-FAD276795F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25" d="100"/>
          <a:sy n="125" d="100"/>
        </p:scale>
        <p:origin x="1176" y="624"/>
      </p:cViewPr>
      <p:guideLst>
        <p:guide pos="5227"/>
        <p:guide orient="horz" pos="2971"/>
        <p:guide pos="2880"/>
        <p:guide orient="horz" pos="1209"/>
        <p:guide orient="horz" pos="21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511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8155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9368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8"/>
        <p:cNvGrpSpPr/>
        <p:nvPr/>
      </p:nvGrpSpPr>
      <p:grpSpPr>
        <a:xfrm>
          <a:off x="0" y="0"/>
          <a:ext cx="0" cy="0"/>
          <a:chOff x="0" y="0"/>
          <a:chExt cx="0" cy="0"/>
        </a:xfrm>
      </p:grpSpPr>
      <p:sp>
        <p:nvSpPr>
          <p:cNvPr id="2529" name="Google Shape;2529;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0" name="Google Shape;2530;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val="464656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val="1475292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val="2977909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val="2463479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val="2432047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val="2654574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val="1186606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val="894841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33000" y="1050513"/>
            <a:ext cx="3248400" cy="2419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BF4A"/>
              </a:buClr>
              <a:buSzPts val="3600"/>
              <a:buNone/>
              <a:defRPr sz="5400" b="0">
                <a:latin typeface="Staatliches"/>
                <a:ea typeface="Staatliches"/>
                <a:cs typeface="Staatliches"/>
                <a:sym typeface="Staatliches"/>
              </a:defRPr>
            </a:lvl1pPr>
            <a:lvl2pPr lvl="1" algn="ctr" rtl="0">
              <a:spcBef>
                <a:spcPts val="0"/>
              </a:spcBef>
              <a:spcAft>
                <a:spcPts val="0"/>
              </a:spcAft>
              <a:buClr>
                <a:srgbClr val="FCBF4A"/>
              </a:buClr>
              <a:buSzPts val="5200"/>
              <a:buNone/>
              <a:defRPr sz="5200">
                <a:solidFill>
                  <a:srgbClr val="FCBF4A"/>
                </a:solidFill>
              </a:defRPr>
            </a:lvl2pPr>
            <a:lvl3pPr lvl="2" algn="ctr" rtl="0">
              <a:spcBef>
                <a:spcPts val="0"/>
              </a:spcBef>
              <a:spcAft>
                <a:spcPts val="0"/>
              </a:spcAft>
              <a:buClr>
                <a:srgbClr val="FCBF4A"/>
              </a:buClr>
              <a:buSzPts val="5200"/>
              <a:buNone/>
              <a:defRPr sz="5200">
                <a:solidFill>
                  <a:srgbClr val="FCBF4A"/>
                </a:solidFill>
              </a:defRPr>
            </a:lvl3pPr>
            <a:lvl4pPr lvl="3" algn="ctr" rtl="0">
              <a:spcBef>
                <a:spcPts val="0"/>
              </a:spcBef>
              <a:spcAft>
                <a:spcPts val="0"/>
              </a:spcAft>
              <a:buClr>
                <a:srgbClr val="FCBF4A"/>
              </a:buClr>
              <a:buSzPts val="5200"/>
              <a:buNone/>
              <a:defRPr sz="5200">
                <a:solidFill>
                  <a:srgbClr val="FCBF4A"/>
                </a:solidFill>
              </a:defRPr>
            </a:lvl4pPr>
            <a:lvl5pPr lvl="4" algn="ctr" rtl="0">
              <a:spcBef>
                <a:spcPts val="0"/>
              </a:spcBef>
              <a:spcAft>
                <a:spcPts val="0"/>
              </a:spcAft>
              <a:buClr>
                <a:srgbClr val="FCBF4A"/>
              </a:buClr>
              <a:buSzPts val="5200"/>
              <a:buNone/>
              <a:defRPr sz="5200">
                <a:solidFill>
                  <a:srgbClr val="FCBF4A"/>
                </a:solidFill>
              </a:defRPr>
            </a:lvl5pPr>
            <a:lvl6pPr lvl="5" algn="ctr" rtl="0">
              <a:spcBef>
                <a:spcPts val="0"/>
              </a:spcBef>
              <a:spcAft>
                <a:spcPts val="0"/>
              </a:spcAft>
              <a:buClr>
                <a:srgbClr val="FCBF4A"/>
              </a:buClr>
              <a:buSzPts val="5200"/>
              <a:buNone/>
              <a:defRPr sz="5200">
                <a:solidFill>
                  <a:srgbClr val="FCBF4A"/>
                </a:solidFill>
              </a:defRPr>
            </a:lvl6pPr>
            <a:lvl7pPr lvl="6" algn="ctr" rtl="0">
              <a:spcBef>
                <a:spcPts val="0"/>
              </a:spcBef>
              <a:spcAft>
                <a:spcPts val="0"/>
              </a:spcAft>
              <a:buClr>
                <a:srgbClr val="FCBF4A"/>
              </a:buClr>
              <a:buSzPts val="5200"/>
              <a:buNone/>
              <a:defRPr sz="5200">
                <a:solidFill>
                  <a:srgbClr val="FCBF4A"/>
                </a:solidFill>
              </a:defRPr>
            </a:lvl7pPr>
            <a:lvl8pPr lvl="7" algn="ctr" rtl="0">
              <a:spcBef>
                <a:spcPts val="0"/>
              </a:spcBef>
              <a:spcAft>
                <a:spcPts val="0"/>
              </a:spcAft>
              <a:buClr>
                <a:srgbClr val="FCBF4A"/>
              </a:buClr>
              <a:buSzPts val="5200"/>
              <a:buNone/>
              <a:defRPr sz="5200">
                <a:solidFill>
                  <a:srgbClr val="FCBF4A"/>
                </a:solidFill>
              </a:defRPr>
            </a:lvl8pPr>
            <a:lvl9pPr lvl="8" algn="ctr" rtl="0">
              <a:spcBef>
                <a:spcPts val="0"/>
              </a:spcBef>
              <a:spcAft>
                <a:spcPts val="0"/>
              </a:spcAft>
              <a:buClr>
                <a:srgbClr val="FCBF4A"/>
              </a:buClr>
              <a:buSzPts val="5200"/>
              <a:buNone/>
              <a:defRPr sz="5200">
                <a:solidFill>
                  <a:srgbClr val="FCBF4A"/>
                </a:solidFill>
              </a:defRPr>
            </a:lvl9pPr>
          </a:lstStyle>
          <a:p>
            <a:endParaRPr/>
          </a:p>
        </p:txBody>
      </p:sp>
      <p:sp>
        <p:nvSpPr>
          <p:cNvPr id="10" name="Google Shape;10;p2"/>
          <p:cNvSpPr txBox="1">
            <a:spLocks noGrp="1"/>
          </p:cNvSpPr>
          <p:nvPr>
            <p:ph type="subTitle" idx="1"/>
          </p:nvPr>
        </p:nvSpPr>
        <p:spPr>
          <a:xfrm>
            <a:off x="833000" y="3299563"/>
            <a:ext cx="3326700" cy="3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p:cSld name="CUSTOM_7_1">
    <p:bg>
      <p:bgPr>
        <a:solidFill>
          <a:schemeClr val="dk1"/>
        </a:solidFill>
        <a:effectLst/>
      </p:bgPr>
    </p:bg>
    <p:spTree>
      <p:nvGrpSpPr>
        <p:cNvPr id="1" name="Shape 11"/>
        <p:cNvGrpSpPr/>
        <p:nvPr/>
      </p:nvGrpSpPr>
      <p:grpSpPr>
        <a:xfrm>
          <a:off x="0" y="0"/>
          <a:ext cx="0" cy="0"/>
          <a:chOff x="0" y="0"/>
          <a:chExt cx="0" cy="0"/>
        </a:xfrm>
      </p:grpSpPr>
      <p:sp>
        <p:nvSpPr>
          <p:cNvPr id="12" name="Google Shape;12;p3"/>
          <p:cNvSpPr/>
          <p:nvPr/>
        </p:nvSpPr>
        <p:spPr>
          <a:xfrm>
            <a:off x="3513575" y="353425"/>
            <a:ext cx="5672400" cy="529500"/>
          </a:xfrm>
          <a:prstGeom prst="roundRect">
            <a:avLst>
              <a:gd name="adj" fmla="val 198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p:nvPr/>
        </p:nvSpPr>
        <p:spPr>
          <a:xfrm>
            <a:off x="3569775" y="409006"/>
            <a:ext cx="5616300" cy="529500"/>
          </a:xfrm>
          <a:prstGeom prst="roundRect">
            <a:avLst>
              <a:gd name="adj" fmla="val 118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subTitle" idx="1"/>
          </p:nvPr>
        </p:nvSpPr>
        <p:spPr>
          <a:xfrm flipH="1">
            <a:off x="889350" y="1030050"/>
            <a:ext cx="7409100" cy="28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algn="ctr" rtl="0">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algn="ctr" rtl="0">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a:endParaRPr/>
          </a:p>
        </p:txBody>
      </p:sp>
      <p:sp>
        <p:nvSpPr>
          <p:cNvPr id="15" name="Google Shape;15;p3"/>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CUSTOM_11_1_2_1">
    <p:bg>
      <p:bgPr>
        <a:solidFill>
          <a:schemeClr val="dk1"/>
        </a:solidFill>
        <a:effectLst/>
      </p:bgPr>
    </p:bg>
    <p:spTree>
      <p:nvGrpSpPr>
        <p:cNvPr id="1" name="Shape 120"/>
        <p:cNvGrpSpPr/>
        <p:nvPr/>
      </p:nvGrpSpPr>
      <p:grpSpPr>
        <a:xfrm>
          <a:off x="0" y="0"/>
          <a:ext cx="0" cy="0"/>
          <a:chOff x="0" y="0"/>
          <a:chExt cx="0" cy="0"/>
        </a:xfrm>
      </p:grpSpPr>
      <p:sp>
        <p:nvSpPr>
          <p:cNvPr id="121" name="Google Shape;121;p19"/>
          <p:cNvSpPr/>
          <p:nvPr/>
        </p:nvSpPr>
        <p:spPr>
          <a:xfrm>
            <a:off x="418800" y="612272"/>
            <a:ext cx="3278700" cy="40824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a:off x="516007" y="504847"/>
            <a:ext cx="3278700" cy="40824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txBox="1">
            <a:spLocks noGrp="1"/>
          </p:cNvSpPr>
          <p:nvPr>
            <p:ph type="ctrTitle"/>
          </p:nvPr>
        </p:nvSpPr>
        <p:spPr>
          <a:xfrm>
            <a:off x="833911" y="-301775"/>
            <a:ext cx="3248400" cy="2419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BF4A"/>
              </a:buClr>
              <a:buSzPts val="3600"/>
              <a:buNone/>
              <a:defRPr sz="6000" b="0">
                <a:latin typeface="Staatliches"/>
                <a:ea typeface="Staatliches"/>
                <a:cs typeface="Staatliches"/>
                <a:sym typeface="Staatliches"/>
              </a:defRPr>
            </a:lvl1pPr>
            <a:lvl2pPr lvl="1" algn="ctr" rtl="0">
              <a:spcBef>
                <a:spcPts val="0"/>
              </a:spcBef>
              <a:spcAft>
                <a:spcPts val="0"/>
              </a:spcAft>
              <a:buClr>
                <a:srgbClr val="FCBF4A"/>
              </a:buClr>
              <a:buSzPts val="5200"/>
              <a:buNone/>
              <a:defRPr sz="5200">
                <a:solidFill>
                  <a:srgbClr val="FCBF4A"/>
                </a:solidFill>
              </a:defRPr>
            </a:lvl2pPr>
            <a:lvl3pPr lvl="2" algn="ctr" rtl="0">
              <a:spcBef>
                <a:spcPts val="0"/>
              </a:spcBef>
              <a:spcAft>
                <a:spcPts val="0"/>
              </a:spcAft>
              <a:buClr>
                <a:srgbClr val="FCBF4A"/>
              </a:buClr>
              <a:buSzPts val="5200"/>
              <a:buNone/>
              <a:defRPr sz="5200">
                <a:solidFill>
                  <a:srgbClr val="FCBF4A"/>
                </a:solidFill>
              </a:defRPr>
            </a:lvl3pPr>
            <a:lvl4pPr lvl="3" algn="ctr" rtl="0">
              <a:spcBef>
                <a:spcPts val="0"/>
              </a:spcBef>
              <a:spcAft>
                <a:spcPts val="0"/>
              </a:spcAft>
              <a:buClr>
                <a:srgbClr val="FCBF4A"/>
              </a:buClr>
              <a:buSzPts val="5200"/>
              <a:buNone/>
              <a:defRPr sz="5200">
                <a:solidFill>
                  <a:srgbClr val="FCBF4A"/>
                </a:solidFill>
              </a:defRPr>
            </a:lvl4pPr>
            <a:lvl5pPr lvl="4" algn="ctr" rtl="0">
              <a:spcBef>
                <a:spcPts val="0"/>
              </a:spcBef>
              <a:spcAft>
                <a:spcPts val="0"/>
              </a:spcAft>
              <a:buClr>
                <a:srgbClr val="FCBF4A"/>
              </a:buClr>
              <a:buSzPts val="5200"/>
              <a:buNone/>
              <a:defRPr sz="5200">
                <a:solidFill>
                  <a:srgbClr val="FCBF4A"/>
                </a:solidFill>
              </a:defRPr>
            </a:lvl5pPr>
            <a:lvl6pPr lvl="5" algn="ctr" rtl="0">
              <a:spcBef>
                <a:spcPts val="0"/>
              </a:spcBef>
              <a:spcAft>
                <a:spcPts val="0"/>
              </a:spcAft>
              <a:buClr>
                <a:srgbClr val="FCBF4A"/>
              </a:buClr>
              <a:buSzPts val="5200"/>
              <a:buNone/>
              <a:defRPr sz="5200">
                <a:solidFill>
                  <a:srgbClr val="FCBF4A"/>
                </a:solidFill>
              </a:defRPr>
            </a:lvl6pPr>
            <a:lvl7pPr lvl="6" algn="ctr" rtl="0">
              <a:spcBef>
                <a:spcPts val="0"/>
              </a:spcBef>
              <a:spcAft>
                <a:spcPts val="0"/>
              </a:spcAft>
              <a:buClr>
                <a:srgbClr val="FCBF4A"/>
              </a:buClr>
              <a:buSzPts val="5200"/>
              <a:buNone/>
              <a:defRPr sz="5200">
                <a:solidFill>
                  <a:srgbClr val="FCBF4A"/>
                </a:solidFill>
              </a:defRPr>
            </a:lvl7pPr>
            <a:lvl8pPr lvl="7" algn="ctr" rtl="0">
              <a:spcBef>
                <a:spcPts val="0"/>
              </a:spcBef>
              <a:spcAft>
                <a:spcPts val="0"/>
              </a:spcAft>
              <a:buClr>
                <a:srgbClr val="FCBF4A"/>
              </a:buClr>
              <a:buSzPts val="5200"/>
              <a:buNone/>
              <a:defRPr sz="5200">
                <a:solidFill>
                  <a:srgbClr val="FCBF4A"/>
                </a:solidFill>
              </a:defRPr>
            </a:lvl8pPr>
            <a:lvl9pPr lvl="8" algn="ctr" rtl="0">
              <a:spcBef>
                <a:spcPts val="0"/>
              </a:spcBef>
              <a:spcAft>
                <a:spcPts val="0"/>
              </a:spcAft>
              <a:buClr>
                <a:srgbClr val="FCBF4A"/>
              </a:buClr>
              <a:buSzPts val="5200"/>
              <a:buNone/>
              <a:defRPr sz="5200">
                <a:solidFill>
                  <a:srgbClr val="FCBF4A"/>
                </a:solidFill>
              </a:defRPr>
            </a:lvl9pPr>
          </a:lstStyle>
          <a:p>
            <a:endParaRPr/>
          </a:p>
        </p:txBody>
      </p:sp>
      <p:sp>
        <p:nvSpPr>
          <p:cNvPr id="124" name="Google Shape;124;p19"/>
          <p:cNvSpPr txBox="1">
            <a:spLocks noGrp="1"/>
          </p:cNvSpPr>
          <p:nvPr>
            <p:ph type="subTitle" idx="1"/>
          </p:nvPr>
        </p:nvSpPr>
        <p:spPr>
          <a:xfrm>
            <a:off x="833911" y="1947275"/>
            <a:ext cx="3326700" cy="3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
        <p:nvSpPr>
          <p:cNvPr id="125" name="Google Shape;125;p19"/>
          <p:cNvSpPr txBox="1"/>
          <p:nvPr/>
        </p:nvSpPr>
        <p:spPr>
          <a:xfrm>
            <a:off x="833900" y="3428100"/>
            <a:ext cx="2686800" cy="4686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b="1">
                <a:solidFill>
                  <a:srgbClr val="434343"/>
                </a:solidFill>
                <a:latin typeface="Anaheim"/>
                <a:ea typeface="Anaheim"/>
                <a:cs typeface="Anaheim"/>
                <a:sym typeface="Anaheim"/>
              </a:rPr>
              <a:t>CREDITS</a:t>
            </a:r>
            <a:r>
              <a:rPr lang="en" sz="900">
                <a:solidFill>
                  <a:srgbClr val="434343"/>
                </a:solidFill>
                <a:latin typeface="Anaheim"/>
                <a:ea typeface="Anaheim"/>
                <a:cs typeface="Anaheim"/>
                <a:sym typeface="Anaheim"/>
              </a:rPr>
              <a:t>: This presentation template was created by </a:t>
            </a:r>
            <a:r>
              <a:rPr lang="en" sz="900" b="1">
                <a:solidFill>
                  <a:srgbClr val="434343"/>
                </a:solidFill>
                <a:uFill>
                  <a:noFill/>
                </a:uFill>
                <a:latin typeface="Anaheim"/>
                <a:ea typeface="Anaheim"/>
                <a:cs typeface="Anaheim"/>
                <a:sym typeface="Anaheim"/>
                <a:hlinkClick r:id="rId2">
                  <a:extLst>
                    <a:ext uri="{A12FA001-AC4F-418D-AE19-62706E023703}">
                      <ahyp:hlinkClr xmlns:ahyp="http://schemas.microsoft.com/office/drawing/2018/hyperlinkcolor" val="tx"/>
                    </a:ext>
                  </a:extLst>
                </a:hlinkClick>
              </a:rPr>
              <a:t>Slidesgo</a:t>
            </a:r>
            <a:r>
              <a:rPr lang="en" sz="900">
                <a:solidFill>
                  <a:srgbClr val="434343"/>
                </a:solidFill>
                <a:latin typeface="Anaheim"/>
                <a:ea typeface="Anaheim"/>
                <a:cs typeface="Anaheim"/>
                <a:sym typeface="Anaheim"/>
              </a:rPr>
              <a:t>, including icons by </a:t>
            </a:r>
            <a:r>
              <a:rPr lang="en" sz="900" b="1">
                <a:solidFill>
                  <a:srgbClr val="434343"/>
                </a:solidFill>
                <a:uFill>
                  <a:noFill/>
                </a:uFill>
                <a:latin typeface="Anaheim"/>
                <a:ea typeface="Anaheim"/>
                <a:cs typeface="Anaheim"/>
                <a:sym typeface="Anaheim"/>
                <a:hlinkClick r:id="rId3">
                  <a:extLst>
                    <a:ext uri="{A12FA001-AC4F-418D-AE19-62706E023703}">
                      <ahyp:hlinkClr xmlns:ahyp="http://schemas.microsoft.com/office/drawing/2018/hyperlinkcolor" val="tx"/>
                    </a:ext>
                  </a:extLst>
                </a:hlinkClick>
              </a:rPr>
              <a:t>Flaticon</a:t>
            </a:r>
            <a:r>
              <a:rPr lang="en" sz="900">
                <a:solidFill>
                  <a:srgbClr val="434343"/>
                </a:solidFill>
                <a:latin typeface="Anaheim"/>
                <a:ea typeface="Anaheim"/>
                <a:cs typeface="Anaheim"/>
                <a:sym typeface="Anaheim"/>
              </a:rPr>
              <a:t>, and infographics &amp; images by </a:t>
            </a:r>
            <a:r>
              <a:rPr lang="en" sz="900" b="1">
                <a:solidFill>
                  <a:srgbClr val="434343"/>
                </a:solidFill>
                <a:uFill>
                  <a:noFill/>
                </a:uFill>
                <a:latin typeface="Anaheim"/>
                <a:ea typeface="Anaheim"/>
                <a:cs typeface="Anaheim"/>
                <a:sym typeface="Anaheim"/>
                <a:hlinkClick r:id="rId4">
                  <a:extLst>
                    <a:ext uri="{A12FA001-AC4F-418D-AE19-62706E023703}">
                      <ahyp:hlinkClr xmlns:ahyp="http://schemas.microsoft.com/office/drawing/2018/hyperlinkcolor" val="tx"/>
                    </a:ext>
                  </a:extLst>
                </a:hlinkClick>
              </a:rPr>
              <a:t>Freepik</a:t>
            </a:r>
            <a:r>
              <a:rPr lang="en" sz="900" b="1">
                <a:solidFill>
                  <a:srgbClr val="434343"/>
                </a:solidFill>
                <a:latin typeface="Anaheim"/>
                <a:ea typeface="Anaheim"/>
                <a:cs typeface="Anaheim"/>
                <a:sym typeface="Anaheim"/>
              </a:rPr>
              <a:t> </a:t>
            </a:r>
            <a:r>
              <a:rPr lang="en" sz="900">
                <a:solidFill>
                  <a:srgbClr val="434343"/>
                </a:solidFill>
                <a:latin typeface="Anaheim"/>
                <a:ea typeface="Anaheim"/>
                <a:cs typeface="Anaheim"/>
                <a:sym typeface="Anaheim"/>
              </a:rPr>
              <a:t>and illustrations by</a:t>
            </a:r>
            <a:r>
              <a:rPr lang="en" sz="900" b="1">
                <a:solidFill>
                  <a:srgbClr val="434343"/>
                </a:solidFill>
                <a:latin typeface="Anaheim"/>
                <a:ea typeface="Anaheim"/>
                <a:cs typeface="Anaheim"/>
                <a:sym typeface="Anaheim"/>
              </a:rPr>
              <a:t> </a:t>
            </a:r>
            <a:r>
              <a:rPr lang="en" sz="900" b="1">
                <a:solidFill>
                  <a:srgbClr val="434343"/>
                </a:solidFill>
                <a:uFill>
                  <a:noFill/>
                </a:uFill>
                <a:latin typeface="Anaheim"/>
                <a:ea typeface="Anaheim"/>
                <a:cs typeface="Anaheim"/>
                <a:sym typeface="Anaheim"/>
                <a:hlinkClick r:id="rId5">
                  <a:extLst>
                    <a:ext uri="{A12FA001-AC4F-418D-AE19-62706E023703}">
                      <ahyp:hlinkClr xmlns:ahyp="http://schemas.microsoft.com/office/drawing/2018/hyperlinkcolor" val="tx"/>
                    </a:ext>
                  </a:extLst>
                </a:hlinkClick>
              </a:rPr>
              <a:t>Stories</a:t>
            </a:r>
            <a:endParaRPr sz="700" b="1">
              <a:solidFill>
                <a:srgbClr val="434343"/>
              </a:solidFill>
              <a:latin typeface="Anaheim"/>
              <a:ea typeface="Anaheim"/>
              <a:cs typeface="Anaheim"/>
              <a:sym typeface="Anaheim"/>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DF3E5">
            <a:alpha val="29620"/>
          </a:srgbClr>
        </a:solidFill>
        <a:effectLst/>
      </p:bgPr>
    </p:bg>
    <p:spTree>
      <p:nvGrpSpPr>
        <p:cNvPr id="1" name="Shape 1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1pPr>
            <a:lvl2pPr marL="914400" lvl="1"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2pPr>
            <a:lvl3pPr marL="1371600" lvl="2"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3pPr>
            <a:lvl4pPr marL="1828800" lvl="3"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4pPr>
            <a:lvl5pPr marL="2286000" lvl="4"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5pPr>
            <a:lvl6pPr marL="2743200" lvl="5"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6pPr>
            <a:lvl7pPr marL="3200400" lvl="6"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7pPr>
            <a:lvl8pPr marL="3657600" lvl="7"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8pPr>
            <a:lvl9pPr marL="4114800" lvl="8" indent="-304800" rtl="0">
              <a:lnSpc>
                <a:spcPct val="115000"/>
              </a:lnSpc>
              <a:spcBef>
                <a:spcPts val="1600"/>
              </a:spcBef>
              <a:spcAft>
                <a:spcPts val="1600"/>
              </a:spcAft>
              <a:buClr>
                <a:schemeClr val="accent3"/>
              </a:buClr>
              <a:buSzPts val="1200"/>
              <a:buFont typeface="Anaheim"/>
              <a:buChar char="■"/>
              <a:defRPr sz="1200">
                <a:solidFill>
                  <a:schemeClr val="accent3"/>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65" r:id="rId3"/>
    <p:sldLayoutId id="2147483667"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visualgo.net/en/graphds?slide=1"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visualgo.net/en/dfsbfs?slide=1"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hyperlink" Target="mailto:greenclouds@udenar.edu.co"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hyperlink" Target="https://www.facebook.com/greencloudsIpial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F017797-C9BC-422B-B81E-C1172D4DDF75}"/>
              </a:ext>
            </a:extLst>
          </p:cNvPr>
          <p:cNvPicPr>
            <a:picLocks noChangeAspect="1"/>
          </p:cNvPicPr>
          <p:nvPr/>
        </p:nvPicPr>
        <p:blipFill>
          <a:blip r:embed="rId2"/>
          <a:stretch>
            <a:fillRect/>
          </a:stretch>
        </p:blipFill>
        <p:spPr>
          <a:xfrm>
            <a:off x="0" y="403683"/>
            <a:ext cx="9144000" cy="3479180"/>
          </a:xfrm>
          <a:prstGeom prst="rect">
            <a:avLst/>
          </a:prstGeom>
        </p:spPr>
      </p:pic>
      <p:sp>
        <p:nvSpPr>
          <p:cNvPr id="3" name="Subtítulo 1">
            <a:extLst>
              <a:ext uri="{FF2B5EF4-FFF2-40B4-BE49-F238E27FC236}">
                <a16:creationId xmlns:a16="http://schemas.microsoft.com/office/drawing/2014/main" id="{45D4592E-FEBE-492C-9699-DE0FA149861A}"/>
              </a:ext>
            </a:extLst>
          </p:cNvPr>
          <p:cNvSpPr>
            <a:spLocks noGrp="1"/>
          </p:cNvSpPr>
          <p:nvPr>
            <p:ph type="subTitle" idx="1"/>
          </p:nvPr>
        </p:nvSpPr>
        <p:spPr>
          <a:xfrm flipH="1">
            <a:off x="926554" y="3982579"/>
            <a:ext cx="7409100" cy="481200"/>
          </a:xfrm>
        </p:spPr>
        <p:txBody>
          <a:bodyPr/>
          <a:lstStyle/>
          <a:p>
            <a:pPr algn="ctr"/>
            <a:r>
              <a:rPr lang="es-ES" sz="2800" dirty="0">
                <a:solidFill>
                  <a:schemeClr val="accent3">
                    <a:lumMod val="50000"/>
                  </a:schemeClr>
                </a:solidFill>
                <a:latin typeface="Staatliches" panose="020B0604020202020204" charset="0"/>
              </a:rPr>
              <a:t>CURSO DE PROGRAMACIÓN COMPETITIVA</a:t>
            </a:r>
            <a:endParaRPr lang="es-CO" sz="2800" dirty="0">
              <a:solidFill>
                <a:schemeClr val="accent3">
                  <a:lumMod val="50000"/>
                </a:schemeClr>
              </a:solidFill>
              <a:latin typeface="Staatliches" panose="020B0604020202020204" charset="0"/>
            </a:endParaRPr>
          </a:p>
        </p:txBody>
      </p:sp>
      <p:sp>
        <p:nvSpPr>
          <p:cNvPr id="4" name="Subtítulo 1">
            <a:extLst>
              <a:ext uri="{FF2B5EF4-FFF2-40B4-BE49-F238E27FC236}">
                <a16:creationId xmlns:a16="http://schemas.microsoft.com/office/drawing/2014/main" id="{DB346530-C9F3-4AEC-9BF6-61243ED2F40F}"/>
              </a:ext>
            </a:extLst>
          </p:cNvPr>
          <p:cNvSpPr txBox="1">
            <a:spLocks/>
          </p:cNvSpPr>
          <p:nvPr/>
        </p:nvSpPr>
        <p:spPr>
          <a:xfrm flipH="1">
            <a:off x="808346" y="4463779"/>
            <a:ext cx="7409100" cy="3799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chemeClr val="accent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algn="ctr"/>
            <a:r>
              <a:rPr lang="es-ES" sz="1800" dirty="0">
                <a:solidFill>
                  <a:schemeClr val="accent3">
                    <a:lumMod val="50000"/>
                  </a:schemeClr>
                </a:solidFill>
                <a:latin typeface="Staatliches" panose="020B0604020202020204" charset="0"/>
              </a:rPr>
              <a:t>Docente: Carlos Vergara</a:t>
            </a:r>
            <a:endParaRPr lang="es-CO" sz="1800" dirty="0">
              <a:solidFill>
                <a:schemeClr val="accent3">
                  <a:lumMod val="50000"/>
                </a:schemeClr>
              </a:solidFill>
              <a:latin typeface="Staatliches" panose="020B0604020202020204" charset="0"/>
            </a:endParaRPr>
          </a:p>
        </p:txBody>
      </p:sp>
      <p:sp>
        <p:nvSpPr>
          <p:cNvPr id="2" name="Rectángulo 1">
            <a:extLst>
              <a:ext uri="{FF2B5EF4-FFF2-40B4-BE49-F238E27FC236}">
                <a16:creationId xmlns:a16="http://schemas.microsoft.com/office/drawing/2014/main" id="{E5402776-114F-46FE-B8E7-F40879C4FA28}"/>
              </a:ext>
            </a:extLst>
          </p:cNvPr>
          <p:cNvSpPr/>
          <p:nvPr/>
        </p:nvSpPr>
        <p:spPr>
          <a:xfrm>
            <a:off x="0" y="3953899"/>
            <a:ext cx="9144000" cy="45719"/>
          </a:xfrm>
          <a:prstGeom prst="rect">
            <a:avLst/>
          </a:prstGeom>
          <a:solidFill>
            <a:srgbClr val="94DD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8601C48D-35B4-462A-8A49-55601DEB31E9}"/>
              </a:ext>
            </a:extLst>
          </p:cNvPr>
          <p:cNvSpPr/>
          <p:nvPr/>
        </p:nvSpPr>
        <p:spPr>
          <a:xfrm>
            <a:off x="0" y="276881"/>
            <a:ext cx="9144000" cy="45719"/>
          </a:xfrm>
          <a:prstGeom prst="rect">
            <a:avLst/>
          </a:prstGeom>
          <a:solidFill>
            <a:srgbClr val="94DD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2352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ángulo 25">
            <a:extLst>
              <a:ext uri="{FF2B5EF4-FFF2-40B4-BE49-F238E27FC236}">
                <a16:creationId xmlns:a16="http://schemas.microsoft.com/office/drawing/2014/main" id="{20871D08-49C4-4991-A1DB-2916029C3E9B}"/>
              </a:ext>
            </a:extLst>
          </p:cNvPr>
          <p:cNvSpPr/>
          <p:nvPr/>
        </p:nvSpPr>
        <p:spPr>
          <a:xfrm>
            <a:off x="1640540" y="1473200"/>
            <a:ext cx="6232713" cy="332067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Rectángulo 26">
            <a:extLst>
              <a:ext uri="{FF2B5EF4-FFF2-40B4-BE49-F238E27FC236}">
                <a16:creationId xmlns:a16="http://schemas.microsoft.com/office/drawing/2014/main" id="{C271E673-D168-4137-8F6F-3C6D1FF393F3}"/>
              </a:ext>
            </a:extLst>
          </p:cNvPr>
          <p:cNvSpPr/>
          <p:nvPr/>
        </p:nvSpPr>
        <p:spPr>
          <a:xfrm>
            <a:off x="1189" y="2464821"/>
            <a:ext cx="1623687" cy="895868"/>
          </a:xfrm>
          <a:prstGeom prst="rect">
            <a:avLst/>
          </a:prstGeom>
          <a:solidFill>
            <a:srgbClr val="BAF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Rectángulo 27">
            <a:extLst>
              <a:ext uri="{FF2B5EF4-FFF2-40B4-BE49-F238E27FC236}">
                <a16:creationId xmlns:a16="http://schemas.microsoft.com/office/drawing/2014/main" id="{F87A6902-5CAB-482B-A04D-990353BC1E7D}"/>
              </a:ext>
            </a:extLst>
          </p:cNvPr>
          <p:cNvSpPr/>
          <p:nvPr/>
        </p:nvSpPr>
        <p:spPr>
          <a:xfrm>
            <a:off x="7880219" y="2464821"/>
            <a:ext cx="1264969" cy="895868"/>
          </a:xfrm>
          <a:prstGeom prst="rect">
            <a:avLst/>
          </a:prstGeom>
          <a:solidFill>
            <a:srgbClr val="BAF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Título 2">
            <a:extLst>
              <a:ext uri="{FF2B5EF4-FFF2-40B4-BE49-F238E27FC236}">
                <a16:creationId xmlns:a16="http://schemas.microsoft.com/office/drawing/2014/main" id="{958E9C0A-1B7C-480F-B568-0D2DDEF32A6F}"/>
              </a:ext>
            </a:extLst>
          </p:cNvPr>
          <p:cNvSpPr>
            <a:spLocks noGrp="1"/>
          </p:cNvSpPr>
          <p:nvPr>
            <p:ph type="ctrTitle"/>
          </p:nvPr>
        </p:nvSpPr>
        <p:spPr>
          <a:xfrm>
            <a:off x="5666646" y="381960"/>
            <a:ext cx="3194700" cy="481200"/>
          </a:xfrm>
        </p:spPr>
        <p:txBody>
          <a:bodyPr/>
          <a:lstStyle/>
          <a:p>
            <a:r>
              <a:rPr lang="es-ES" dirty="0"/>
              <a:t>REPRESENTACION DE GRAFOS </a:t>
            </a:r>
            <a:endParaRPr lang="es-CO" dirty="0"/>
          </a:p>
        </p:txBody>
      </p:sp>
      <p:pic>
        <p:nvPicPr>
          <p:cNvPr id="4" name="Picture 4" descr="Símbolos Universitarios – Universidad de Nariño">
            <a:extLst>
              <a:ext uri="{FF2B5EF4-FFF2-40B4-BE49-F238E27FC236}">
                <a16:creationId xmlns:a16="http://schemas.microsoft.com/office/drawing/2014/main" id="{0B2EA667-CB57-4DF8-BB35-E9AFDF367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654" y="292080"/>
            <a:ext cx="660961" cy="66096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1B46FA37-FA47-4459-8828-383FB697E3AF}"/>
              </a:ext>
            </a:extLst>
          </p:cNvPr>
          <p:cNvPicPr>
            <a:picLocks noChangeAspect="1"/>
          </p:cNvPicPr>
          <p:nvPr/>
        </p:nvPicPr>
        <p:blipFill rotWithShape="1">
          <a:blip r:embed="rId4"/>
          <a:srcRect l="53279" t="4713" r="5319"/>
          <a:stretch/>
        </p:blipFill>
        <p:spPr>
          <a:xfrm>
            <a:off x="1111703" y="220369"/>
            <a:ext cx="918577" cy="804385"/>
          </a:xfrm>
          <a:prstGeom prst="ellipse">
            <a:avLst/>
          </a:prstGeom>
          <a:ln>
            <a:noFill/>
          </a:ln>
          <a:effectLst>
            <a:softEdge rad="112500"/>
          </a:effectLst>
        </p:spPr>
      </p:pic>
      <p:sp>
        <p:nvSpPr>
          <p:cNvPr id="32" name="Flecha: a la derecha 31">
            <a:extLst>
              <a:ext uri="{FF2B5EF4-FFF2-40B4-BE49-F238E27FC236}">
                <a16:creationId xmlns:a16="http://schemas.microsoft.com/office/drawing/2014/main" id="{B4AE1732-2D3D-4E30-A02E-D7BEE447C6DD}"/>
              </a:ext>
            </a:extLst>
          </p:cNvPr>
          <p:cNvSpPr/>
          <p:nvPr/>
        </p:nvSpPr>
        <p:spPr>
          <a:xfrm>
            <a:off x="8361903" y="4746812"/>
            <a:ext cx="492985" cy="211911"/>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178138BC-4D44-41DC-A94A-A6CB987AD3D4}"/>
              </a:ext>
            </a:extLst>
          </p:cNvPr>
          <p:cNvPicPr>
            <a:picLocks noChangeAspect="1"/>
          </p:cNvPicPr>
          <p:nvPr/>
        </p:nvPicPr>
        <p:blipFill>
          <a:blip r:embed="rId5"/>
          <a:stretch>
            <a:fillRect/>
          </a:stretch>
        </p:blipFill>
        <p:spPr>
          <a:xfrm>
            <a:off x="2342701" y="1723308"/>
            <a:ext cx="4660080" cy="3023504"/>
          </a:xfrm>
          <a:prstGeom prst="rect">
            <a:avLst/>
          </a:prstGeom>
        </p:spPr>
      </p:pic>
    </p:spTree>
    <p:extLst>
      <p:ext uri="{BB962C8B-B14F-4D97-AF65-F5344CB8AC3E}">
        <p14:creationId xmlns:p14="http://schemas.microsoft.com/office/powerpoint/2010/main" val="2428030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29A75048-B2F8-4A8B-9645-CF6D9A7AE10B}"/>
              </a:ext>
            </a:extLst>
          </p:cNvPr>
          <p:cNvSpPr>
            <a:spLocks noGrp="1"/>
          </p:cNvSpPr>
          <p:nvPr>
            <p:ph type="subTitle" idx="1"/>
          </p:nvPr>
        </p:nvSpPr>
        <p:spPr>
          <a:xfrm flipH="1">
            <a:off x="4936414" y="1234509"/>
            <a:ext cx="3521782" cy="3401333"/>
          </a:xfrm>
        </p:spPr>
        <p:txBody>
          <a:bodyPr/>
          <a:lstStyle/>
          <a:p>
            <a:pPr marL="152400" indent="0">
              <a:buNone/>
            </a:pPr>
            <a:r>
              <a:rPr lang="es-CO" sz="1200" dirty="0">
                <a:latin typeface="Abadi" panose="020B0604020104020204" pitchFamily="34" charset="0"/>
              </a:rPr>
              <a:t>La matriz de adyacencia consiste en un arreglo a de dos dimensiones en el que a[i][j] representa la conexión entre el nodo i con el nodo j.</a:t>
            </a:r>
          </a:p>
        </p:txBody>
      </p:sp>
      <p:sp>
        <p:nvSpPr>
          <p:cNvPr id="3" name="Título 2">
            <a:extLst>
              <a:ext uri="{FF2B5EF4-FFF2-40B4-BE49-F238E27FC236}">
                <a16:creationId xmlns:a16="http://schemas.microsoft.com/office/drawing/2014/main" id="{958E9C0A-1B7C-480F-B568-0D2DDEF32A6F}"/>
              </a:ext>
            </a:extLst>
          </p:cNvPr>
          <p:cNvSpPr>
            <a:spLocks noGrp="1"/>
          </p:cNvSpPr>
          <p:nvPr>
            <p:ph type="ctrTitle"/>
          </p:nvPr>
        </p:nvSpPr>
        <p:spPr>
          <a:xfrm>
            <a:off x="5687310" y="387094"/>
            <a:ext cx="3194700" cy="481200"/>
          </a:xfrm>
        </p:spPr>
        <p:txBody>
          <a:bodyPr/>
          <a:lstStyle/>
          <a:p>
            <a:r>
              <a:rPr lang="es-ES" dirty="0"/>
              <a:t>MATRIZ  </a:t>
            </a:r>
            <a:r>
              <a:rPr lang="es-CO" dirty="0"/>
              <a:t>Adyacencia</a:t>
            </a:r>
          </a:p>
        </p:txBody>
      </p:sp>
      <p:pic>
        <p:nvPicPr>
          <p:cNvPr id="4" name="Picture 4" descr="Símbolos Universitarios – Universidad de Nariño">
            <a:extLst>
              <a:ext uri="{FF2B5EF4-FFF2-40B4-BE49-F238E27FC236}">
                <a16:creationId xmlns:a16="http://schemas.microsoft.com/office/drawing/2014/main" id="{0B2EA667-CB57-4DF8-BB35-E9AFDF367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90" y="192093"/>
            <a:ext cx="660961" cy="66096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1B46FA37-FA47-4459-8828-383FB697E3AF}"/>
              </a:ext>
            </a:extLst>
          </p:cNvPr>
          <p:cNvPicPr>
            <a:picLocks noChangeAspect="1"/>
          </p:cNvPicPr>
          <p:nvPr/>
        </p:nvPicPr>
        <p:blipFill rotWithShape="1">
          <a:blip r:embed="rId3"/>
          <a:srcRect l="53279" t="4713" r="5319"/>
          <a:stretch/>
        </p:blipFill>
        <p:spPr>
          <a:xfrm>
            <a:off x="1071372" y="144121"/>
            <a:ext cx="918577" cy="804385"/>
          </a:xfrm>
          <a:prstGeom prst="ellipse">
            <a:avLst/>
          </a:prstGeom>
          <a:ln>
            <a:noFill/>
          </a:ln>
          <a:effectLst>
            <a:softEdge rad="112500"/>
          </a:effectLst>
        </p:spPr>
      </p:pic>
      <p:sp>
        <p:nvSpPr>
          <p:cNvPr id="6" name="Rectángulo 5">
            <a:extLst>
              <a:ext uri="{FF2B5EF4-FFF2-40B4-BE49-F238E27FC236}">
                <a16:creationId xmlns:a16="http://schemas.microsoft.com/office/drawing/2014/main" id="{EC2D0E56-7D0C-40D0-8E56-B8801C98D13A}"/>
              </a:ext>
            </a:extLst>
          </p:cNvPr>
          <p:cNvSpPr/>
          <p:nvPr/>
        </p:nvSpPr>
        <p:spPr>
          <a:xfrm>
            <a:off x="922951" y="1280801"/>
            <a:ext cx="3521783" cy="3355041"/>
          </a:xfrm>
          <a:prstGeom prst="rect">
            <a:avLst/>
          </a:prstGeom>
          <a:solidFill>
            <a:srgbClr val="FFFFFF"/>
          </a:solidFill>
          <a:ln>
            <a:solidFill>
              <a:srgbClr val="BAF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3" name="Imagen 22">
            <a:extLst>
              <a:ext uri="{FF2B5EF4-FFF2-40B4-BE49-F238E27FC236}">
                <a16:creationId xmlns:a16="http://schemas.microsoft.com/office/drawing/2014/main" id="{57948A73-B717-41A0-95AC-61EB8C6D0727}"/>
              </a:ext>
            </a:extLst>
          </p:cNvPr>
          <p:cNvPicPr>
            <a:picLocks noChangeAspect="1"/>
          </p:cNvPicPr>
          <p:nvPr/>
        </p:nvPicPr>
        <p:blipFill>
          <a:blip r:embed="rId4"/>
          <a:stretch>
            <a:fillRect/>
          </a:stretch>
        </p:blipFill>
        <p:spPr>
          <a:xfrm>
            <a:off x="1024390" y="1430572"/>
            <a:ext cx="3318903" cy="3055498"/>
          </a:xfrm>
          <a:prstGeom prst="rect">
            <a:avLst/>
          </a:prstGeom>
        </p:spPr>
      </p:pic>
    </p:spTree>
    <p:extLst>
      <p:ext uri="{BB962C8B-B14F-4D97-AF65-F5344CB8AC3E}">
        <p14:creationId xmlns:p14="http://schemas.microsoft.com/office/powerpoint/2010/main" val="2749028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29A75048-B2F8-4A8B-9645-CF6D9A7AE10B}"/>
              </a:ext>
            </a:extLst>
          </p:cNvPr>
          <p:cNvSpPr>
            <a:spLocks noGrp="1"/>
          </p:cNvSpPr>
          <p:nvPr>
            <p:ph type="subTitle" idx="1"/>
          </p:nvPr>
        </p:nvSpPr>
        <p:spPr>
          <a:xfrm flipH="1">
            <a:off x="4936414" y="1234509"/>
            <a:ext cx="3521782" cy="3401333"/>
          </a:xfrm>
        </p:spPr>
        <p:txBody>
          <a:bodyPr/>
          <a:lstStyle/>
          <a:p>
            <a:pPr marL="152400" indent="0">
              <a:buNone/>
            </a:pPr>
            <a:r>
              <a:rPr lang="es-CO" sz="1200" dirty="0">
                <a:latin typeface="Abadi" panose="020B0604020104020204" pitchFamily="34" charset="0"/>
              </a:rPr>
              <a:t>Consiste en tener un arreglo unidimensional por cada nodo, cada elemento de este arreglo debe contener el nodo al cual establece la conexión, también puede contener la información de la conexión.</a:t>
            </a:r>
          </a:p>
        </p:txBody>
      </p:sp>
      <p:sp>
        <p:nvSpPr>
          <p:cNvPr id="3" name="Título 2">
            <a:extLst>
              <a:ext uri="{FF2B5EF4-FFF2-40B4-BE49-F238E27FC236}">
                <a16:creationId xmlns:a16="http://schemas.microsoft.com/office/drawing/2014/main" id="{958E9C0A-1B7C-480F-B568-0D2DDEF32A6F}"/>
              </a:ext>
            </a:extLst>
          </p:cNvPr>
          <p:cNvSpPr>
            <a:spLocks noGrp="1"/>
          </p:cNvSpPr>
          <p:nvPr>
            <p:ph type="ctrTitle"/>
          </p:nvPr>
        </p:nvSpPr>
        <p:spPr>
          <a:xfrm>
            <a:off x="5653463" y="371854"/>
            <a:ext cx="3194700" cy="481200"/>
          </a:xfrm>
        </p:spPr>
        <p:txBody>
          <a:bodyPr/>
          <a:lstStyle/>
          <a:p>
            <a:r>
              <a:rPr lang="es-ES" dirty="0"/>
              <a:t>Lista de </a:t>
            </a:r>
            <a:r>
              <a:rPr lang="es-CO" dirty="0"/>
              <a:t>Adyacencia</a:t>
            </a:r>
          </a:p>
        </p:txBody>
      </p:sp>
      <p:pic>
        <p:nvPicPr>
          <p:cNvPr id="4" name="Picture 4" descr="Símbolos Universitarios – Universidad de Nariño">
            <a:extLst>
              <a:ext uri="{FF2B5EF4-FFF2-40B4-BE49-F238E27FC236}">
                <a16:creationId xmlns:a16="http://schemas.microsoft.com/office/drawing/2014/main" id="{0B2EA667-CB57-4DF8-BB35-E9AFDF367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90" y="192093"/>
            <a:ext cx="660961" cy="66096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1B46FA37-FA47-4459-8828-383FB697E3AF}"/>
              </a:ext>
            </a:extLst>
          </p:cNvPr>
          <p:cNvPicPr>
            <a:picLocks noChangeAspect="1"/>
          </p:cNvPicPr>
          <p:nvPr/>
        </p:nvPicPr>
        <p:blipFill rotWithShape="1">
          <a:blip r:embed="rId3"/>
          <a:srcRect l="53279" t="4713" r="5319"/>
          <a:stretch/>
        </p:blipFill>
        <p:spPr>
          <a:xfrm>
            <a:off x="1071372" y="144121"/>
            <a:ext cx="918577" cy="804385"/>
          </a:xfrm>
          <a:prstGeom prst="ellipse">
            <a:avLst/>
          </a:prstGeom>
          <a:ln>
            <a:noFill/>
          </a:ln>
          <a:effectLst>
            <a:softEdge rad="112500"/>
          </a:effectLst>
        </p:spPr>
      </p:pic>
      <p:sp>
        <p:nvSpPr>
          <p:cNvPr id="6" name="Rectángulo 5">
            <a:extLst>
              <a:ext uri="{FF2B5EF4-FFF2-40B4-BE49-F238E27FC236}">
                <a16:creationId xmlns:a16="http://schemas.microsoft.com/office/drawing/2014/main" id="{EC2D0E56-7D0C-40D0-8E56-B8801C98D13A}"/>
              </a:ext>
            </a:extLst>
          </p:cNvPr>
          <p:cNvSpPr/>
          <p:nvPr/>
        </p:nvSpPr>
        <p:spPr>
          <a:xfrm>
            <a:off x="922951" y="1280801"/>
            <a:ext cx="3521783" cy="3355041"/>
          </a:xfrm>
          <a:prstGeom prst="rect">
            <a:avLst/>
          </a:prstGeom>
          <a:solidFill>
            <a:srgbClr val="FFFFFF"/>
          </a:solidFill>
          <a:ln>
            <a:solidFill>
              <a:srgbClr val="BAF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8" name="Imagen 7">
            <a:extLst>
              <a:ext uri="{FF2B5EF4-FFF2-40B4-BE49-F238E27FC236}">
                <a16:creationId xmlns:a16="http://schemas.microsoft.com/office/drawing/2014/main" id="{F4C493E5-E4A3-446F-B358-3E2A97CE8BC1}"/>
              </a:ext>
            </a:extLst>
          </p:cNvPr>
          <p:cNvPicPr>
            <a:picLocks noChangeAspect="1"/>
          </p:cNvPicPr>
          <p:nvPr/>
        </p:nvPicPr>
        <p:blipFill rotWithShape="1">
          <a:blip r:embed="rId4"/>
          <a:srcRect b="5514"/>
          <a:stretch/>
        </p:blipFill>
        <p:spPr>
          <a:xfrm>
            <a:off x="1991136" y="1319735"/>
            <a:ext cx="1475963" cy="3252265"/>
          </a:xfrm>
          <a:prstGeom prst="rect">
            <a:avLst/>
          </a:prstGeom>
        </p:spPr>
      </p:pic>
    </p:spTree>
    <p:extLst>
      <p:ext uri="{BB962C8B-B14F-4D97-AF65-F5344CB8AC3E}">
        <p14:creationId xmlns:p14="http://schemas.microsoft.com/office/powerpoint/2010/main" val="179523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29A75048-B2F8-4A8B-9645-CF6D9A7AE10B}"/>
              </a:ext>
            </a:extLst>
          </p:cNvPr>
          <p:cNvSpPr>
            <a:spLocks noGrp="1"/>
          </p:cNvSpPr>
          <p:nvPr>
            <p:ph type="subTitle" idx="1"/>
          </p:nvPr>
        </p:nvSpPr>
        <p:spPr>
          <a:xfrm flipH="1">
            <a:off x="4095971" y="1074489"/>
            <a:ext cx="4752191" cy="3908991"/>
          </a:xfrm>
        </p:spPr>
        <p:txBody>
          <a:bodyPr/>
          <a:lstStyle/>
          <a:p>
            <a:pPr marL="152400" indent="0" algn="just">
              <a:buNone/>
            </a:pPr>
            <a:r>
              <a:rPr lang="es-CO" sz="1200" dirty="0">
                <a:latin typeface="Abadi" panose="020B0604020104020204" pitchFamily="34" charset="0"/>
              </a:rPr>
              <a:t>Consiste en tener una única lista unidimensional por cada conexión, cada elemento de este arreglo debe contener el nodo de origen y el nodo destino de la conexión también puede contener la información de la conexión.</a:t>
            </a:r>
          </a:p>
          <a:p>
            <a:pPr marL="152400" indent="0" algn="just">
              <a:buNone/>
            </a:pPr>
            <a:r>
              <a:rPr lang="es-CO" sz="1200" dirty="0">
                <a:latin typeface="Abadi" panose="020B0604020104020204" pitchFamily="34" charset="0"/>
              </a:rPr>
              <a:t>Un buen simulador de grafos con sus distintas representaciones se puede encontrar aquí</a:t>
            </a:r>
          </a:p>
          <a:p>
            <a:pPr marL="152400" indent="0">
              <a:buNone/>
            </a:pPr>
            <a:endParaRPr lang="es-CO" sz="1200" dirty="0">
              <a:solidFill>
                <a:srgbClr val="434343"/>
              </a:solidFill>
              <a:latin typeface="Abadi" panose="020B0604020104020204" pitchFamily="34" charset="0"/>
              <a:hlinkClick r:id="rId2">
                <a:extLst>
                  <a:ext uri="{A12FA001-AC4F-418D-AE19-62706E023703}">
                    <ahyp:hlinkClr xmlns:ahyp="http://schemas.microsoft.com/office/drawing/2018/hyperlinkcolor" val="tx"/>
                  </a:ext>
                </a:extLst>
              </a:hlinkClick>
            </a:endParaRPr>
          </a:p>
          <a:p>
            <a:pPr marL="152400" indent="0">
              <a:buNone/>
            </a:pPr>
            <a:r>
              <a:rPr lang="es-CO" sz="1200" dirty="0">
                <a:solidFill>
                  <a:srgbClr val="0070C0"/>
                </a:solidFill>
                <a:latin typeface="Abadi" panose="020B0604020104020204" pitchFamily="34" charset="0"/>
                <a:hlinkClick r:id="rId2">
                  <a:extLst>
                    <a:ext uri="{A12FA001-AC4F-418D-AE19-62706E023703}">
                      <ahyp:hlinkClr xmlns:ahyp="http://schemas.microsoft.com/office/drawing/2018/hyperlinkcolor" val="tx"/>
                    </a:ext>
                  </a:extLst>
                </a:hlinkClick>
              </a:rPr>
              <a:t>https://visualgo.net/en/graphds?slide=1</a:t>
            </a:r>
            <a:r>
              <a:rPr lang="es-CO" sz="1200" dirty="0">
                <a:solidFill>
                  <a:srgbClr val="0070C0"/>
                </a:solidFill>
                <a:latin typeface="Abadi" panose="020B0604020104020204" pitchFamily="34" charset="0"/>
              </a:rPr>
              <a:t> </a:t>
            </a:r>
          </a:p>
        </p:txBody>
      </p:sp>
      <p:pic>
        <p:nvPicPr>
          <p:cNvPr id="4" name="Picture 4" descr="Símbolos Universitarios – Universidad de Nariño">
            <a:extLst>
              <a:ext uri="{FF2B5EF4-FFF2-40B4-BE49-F238E27FC236}">
                <a16:creationId xmlns:a16="http://schemas.microsoft.com/office/drawing/2014/main" id="{0B2EA667-CB57-4DF8-BB35-E9AFDF367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90" y="192093"/>
            <a:ext cx="660961" cy="66096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1B46FA37-FA47-4459-8828-383FB697E3AF}"/>
              </a:ext>
            </a:extLst>
          </p:cNvPr>
          <p:cNvPicPr>
            <a:picLocks noChangeAspect="1"/>
          </p:cNvPicPr>
          <p:nvPr/>
        </p:nvPicPr>
        <p:blipFill rotWithShape="1">
          <a:blip r:embed="rId4"/>
          <a:srcRect l="53279" t="4713" r="5319"/>
          <a:stretch/>
        </p:blipFill>
        <p:spPr>
          <a:xfrm>
            <a:off x="1071372" y="144121"/>
            <a:ext cx="918577" cy="804385"/>
          </a:xfrm>
          <a:prstGeom prst="ellipse">
            <a:avLst/>
          </a:prstGeom>
          <a:ln>
            <a:noFill/>
          </a:ln>
          <a:effectLst>
            <a:softEdge rad="112500"/>
          </a:effectLst>
        </p:spPr>
      </p:pic>
      <p:sp>
        <p:nvSpPr>
          <p:cNvPr id="6" name="Rectángulo 5">
            <a:extLst>
              <a:ext uri="{FF2B5EF4-FFF2-40B4-BE49-F238E27FC236}">
                <a16:creationId xmlns:a16="http://schemas.microsoft.com/office/drawing/2014/main" id="{EC2D0E56-7D0C-40D0-8E56-B8801C98D13A}"/>
              </a:ext>
            </a:extLst>
          </p:cNvPr>
          <p:cNvSpPr/>
          <p:nvPr/>
        </p:nvSpPr>
        <p:spPr>
          <a:xfrm>
            <a:off x="477806" y="1288421"/>
            <a:ext cx="3521783" cy="3355041"/>
          </a:xfrm>
          <a:prstGeom prst="rect">
            <a:avLst/>
          </a:prstGeom>
          <a:solidFill>
            <a:srgbClr val="FFFFFF"/>
          </a:solidFill>
          <a:ln>
            <a:solidFill>
              <a:srgbClr val="BAF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9" name="Imagen 8">
            <a:extLst>
              <a:ext uri="{FF2B5EF4-FFF2-40B4-BE49-F238E27FC236}">
                <a16:creationId xmlns:a16="http://schemas.microsoft.com/office/drawing/2014/main" id="{1A1C6E8F-961D-452B-86E9-D798A570E22C}"/>
              </a:ext>
            </a:extLst>
          </p:cNvPr>
          <p:cNvPicPr>
            <a:picLocks noChangeAspect="1"/>
          </p:cNvPicPr>
          <p:nvPr/>
        </p:nvPicPr>
        <p:blipFill>
          <a:blip r:embed="rId5"/>
          <a:stretch>
            <a:fillRect/>
          </a:stretch>
        </p:blipFill>
        <p:spPr>
          <a:xfrm>
            <a:off x="525997" y="2571750"/>
            <a:ext cx="3425400" cy="628650"/>
          </a:xfrm>
          <a:prstGeom prst="rect">
            <a:avLst/>
          </a:prstGeom>
        </p:spPr>
      </p:pic>
      <p:sp>
        <p:nvSpPr>
          <p:cNvPr id="10" name="Título 2">
            <a:extLst>
              <a:ext uri="{FF2B5EF4-FFF2-40B4-BE49-F238E27FC236}">
                <a16:creationId xmlns:a16="http://schemas.microsoft.com/office/drawing/2014/main" id="{4B4F06C2-20E6-40C1-BAD4-30FB77130CD3}"/>
              </a:ext>
            </a:extLst>
          </p:cNvPr>
          <p:cNvSpPr>
            <a:spLocks noGrp="1"/>
          </p:cNvSpPr>
          <p:nvPr>
            <p:ph type="ctrTitle"/>
          </p:nvPr>
        </p:nvSpPr>
        <p:spPr>
          <a:xfrm>
            <a:off x="5653088" y="371475"/>
            <a:ext cx="3195637" cy="481013"/>
          </a:xfrm>
        </p:spPr>
        <p:txBody>
          <a:bodyPr/>
          <a:lstStyle/>
          <a:p>
            <a:r>
              <a:rPr lang="es-ES" dirty="0"/>
              <a:t>Lista de </a:t>
            </a:r>
            <a:r>
              <a:rPr lang="es-CO" dirty="0"/>
              <a:t>Aristas</a:t>
            </a:r>
          </a:p>
        </p:txBody>
      </p:sp>
    </p:spTree>
    <p:extLst>
      <p:ext uri="{BB962C8B-B14F-4D97-AF65-F5344CB8AC3E}">
        <p14:creationId xmlns:p14="http://schemas.microsoft.com/office/powerpoint/2010/main" val="3384925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6" name="Rectángulo 5">
            <a:extLst>
              <a:ext uri="{FF2B5EF4-FFF2-40B4-BE49-F238E27FC236}">
                <a16:creationId xmlns:a16="http://schemas.microsoft.com/office/drawing/2014/main" id="{1C2148E8-29B0-47B9-AB82-4263D9C3E039}"/>
              </a:ext>
            </a:extLst>
          </p:cNvPr>
          <p:cNvSpPr/>
          <p:nvPr/>
        </p:nvSpPr>
        <p:spPr>
          <a:xfrm>
            <a:off x="3193043" y="403410"/>
            <a:ext cx="5801865" cy="4390465"/>
          </a:xfrm>
          <a:prstGeom prst="rect">
            <a:avLst/>
          </a:prstGeom>
          <a:solidFill>
            <a:srgbClr val="FFD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extLst>
              <a:ext uri="{FF2B5EF4-FFF2-40B4-BE49-F238E27FC236}">
                <a16:creationId xmlns:a16="http://schemas.microsoft.com/office/drawing/2014/main" id="{7D51D62D-F866-480C-BB56-3911EC80193D}"/>
              </a:ext>
            </a:extLst>
          </p:cNvPr>
          <p:cNvSpPr/>
          <p:nvPr/>
        </p:nvSpPr>
        <p:spPr>
          <a:xfrm>
            <a:off x="-10483" y="2212040"/>
            <a:ext cx="3356034" cy="1169895"/>
          </a:xfrm>
          <a:prstGeom prst="rect">
            <a:avLst/>
          </a:prstGeom>
          <a:solidFill>
            <a:srgbClr val="94DD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13EB4147-DCE5-4698-A3B6-4D7F472AAE93}"/>
              </a:ext>
            </a:extLst>
          </p:cNvPr>
          <p:cNvSpPr/>
          <p:nvPr/>
        </p:nvSpPr>
        <p:spPr>
          <a:xfrm>
            <a:off x="3342135" y="496605"/>
            <a:ext cx="5801865" cy="4390465"/>
          </a:xfrm>
          <a:prstGeom prst="rect">
            <a:avLst/>
          </a:prstGeom>
          <a:solidFill>
            <a:srgbClr val="94DD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6" name="Google Shape;166;p26"/>
          <p:cNvSpPr txBox="1">
            <a:spLocks noGrp="1"/>
          </p:cNvSpPr>
          <p:nvPr>
            <p:ph type="ctrTitle"/>
          </p:nvPr>
        </p:nvSpPr>
        <p:spPr>
          <a:xfrm>
            <a:off x="149092" y="2720974"/>
            <a:ext cx="2913981" cy="66096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solidFill>
                  <a:schemeClr val="tx1"/>
                </a:solidFill>
              </a:rPr>
              <a:t>02.</a:t>
            </a:r>
            <a:r>
              <a:rPr lang="es-CO" sz="3200" dirty="0">
                <a:solidFill>
                  <a:schemeClr val="tx1"/>
                </a:solidFill>
              </a:rPr>
              <a:t> Recorrer grafo </a:t>
            </a:r>
            <a:r>
              <a:rPr lang="en" sz="3200" dirty="0">
                <a:solidFill>
                  <a:schemeClr val="tx1"/>
                </a:solidFill>
              </a:rPr>
              <a:t> </a:t>
            </a:r>
            <a:endParaRPr sz="3200" dirty="0">
              <a:solidFill>
                <a:schemeClr val="tx1"/>
              </a:solidFill>
            </a:endParaRPr>
          </a:p>
        </p:txBody>
      </p:sp>
      <p:pic>
        <p:nvPicPr>
          <p:cNvPr id="1028" name="Picture 4" descr="Símbolos Universitarios – Universidad de Nariño">
            <a:extLst>
              <a:ext uri="{FF2B5EF4-FFF2-40B4-BE49-F238E27FC236}">
                <a16:creationId xmlns:a16="http://schemas.microsoft.com/office/drawing/2014/main" id="{EDF64FA2-360A-4D3A-AF78-F1E4C7CCFD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117" y="219456"/>
            <a:ext cx="660961" cy="660961"/>
          </a:xfrm>
          <a:prstGeom prst="rect">
            <a:avLst/>
          </a:prstGeom>
          <a:noFill/>
          <a:extLst>
            <a:ext uri="{909E8E84-426E-40DD-AFC4-6F175D3DCCD1}">
              <a14:hiddenFill xmlns:a14="http://schemas.microsoft.com/office/drawing/2010/main">
                <a:solidFill>
                  <a:srgbClr val="FFFFFF"/>
                </a:solidFill>
              </a14:hiddenFill>
            </a:ext>
          </a:extLst>
        </p:spPr>
      </p:pic>
      <p:pic>
        <p:nvPicPr>
          <p:cNvPr id="417" name="Imagen 416">
            <a:extLst>
              <a:ext uri="{FF2B5EF4-FFF2-40B4-BE49-F238E27FC236}">
                <a16:creationId xmlns:a16="http://schemas.microsoft.com/office/drawing/2014/main" id="{6C54B729-21DA-4852-927D-4E13F29541B2}"/>
              </a:ext>
            </a:extLst>
          </p:cNvPr>
          <p:cNvPicPr>
            <a:picLocks noChangeAspect="1"/>
          </p:cNvPicPr>
          <p:nvPr/>
        </p:nvPicPr>
        <p:blipFill rotWithShape="1">
          <a:blip r:embed="rId4"/>
          <a:srcRect l="53279" t="4713" r="5319"/>
          <a:stretch/>
        </p:blipFill>
        <p:spPr>
          <a:xfrm>
            <a:off x="1082048" y="147745"/>
            <a:ext cx="918577" cy="804385"/>
          </a:xfrm>
          <a:prstGeom prst="ellipse">
            <a:avLst/>
          </a:prstGeom>
          <a:ln>
            <a:noFill/>
          </a:ln>
          <a:effectLst>
            <a:softEdge rad="112500"/>
          </a:effectLst>
        </p:spPr>
      </p:pic>
      <p:sp>
        <p:nvSpPr>
          <p:cNvPr id="4" name="Rectángulo 3">
            <a:extLst>
              <a:ext uri="{FF2B5EF4-FFF2-40B4-BE49-F238E27FC236}">
                <a16:creationId xmlns:a16="http://schemas.microsoft.com/office/drawing/2014/main" id="{F04C2CAB-775C-4D47-9732-B8CCEE3CC5EB}"/>
              </a:ext>
            </a:extLst>
          </p:cNvPr>
          <p:cNvSpPr/>
          <p:nvPr/>
        </p:nvSpPr>
        <p:spPr>
          <a:xfrm>
            <a:off x="3494643" y="665629"/>
            <a:ext cx="5555228" cy="41282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2" name="Imagen 11" descr="Aplicación&#10;&#10;Descripción generada automáticamente con confianza media">
            <a:extLst>
              <a:ext uri="{FF2B5EF4-FFF2-40B4-BE49-F238E27FC236}">
                <a16:creationId xmlns:a16="http://schemas.microsoft.com/office/drawing/2014/main" id="{05D3C497-D21B-49E8-AF2C-4A6B174C1D15}"/>
              </a:ext>
            </a:extLst>
          </p:cNvPr>
          <p:cNvPicPr>
            <a:picLocks noChangeAspect="1"/>
          </p:cNvPicPr>
          <p:nvPr/>
        </p:nvPicPr>
        <p:blipFill>
          <a:blip r:embed="rId5"/>
          <a:stretch>
            <a:fillRect/>
          </a:stretch>
        </p:blipFill>
        <p:spPr>
          <a:xfrm>
            <a:off x="4082254" y="1403652"/>
            <a:ext cx="4642646" cy="2524089"/>
          </a:xfrm>
          <a:prstGeom prst="rect">
            <a:avLst/>
          </a:prstGeom>
        </p:spPr>
      </p:pic>
    </p:spTree>
    <p:extLst>
      <p:ext uri="{BB962C8B-B14F-4D97-AF65-F5344CB8AC3E}">
        <p14:creationId xmlns:p14="http://schemas.microsoft.com/office/powerpoint/2010/main" val="3888537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ímbolos Universitarios – Universidad de Nariño">
            <a:extLst>
              <a:ext uri="{FF2B5EF4-FFF2-40B4-BE49-F238E27FC236}">
                <a16:creationId xmlns:a16="http://schemas.microsoft.com/office/drawing/2014/main" id="{0B2EA667-CB57-4DF8-BB35-E9AFDF367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90" y="192093"/>
            <a:ext cx="660961" cy="66096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1B46FA37-FA47-4459-8828-383FB697E3AF}"/>
              </a:ext>
            </a:extLst>
          </p:cNvPr>
          <p:cNvPicPr>
            <a:picLocks noChangeAspect="1"/>
          </p:cNvPicPr>
          <p:nvPr/>
        </p:nvPicPr>
        <p:blipFill rotWithShape="1">
          <a:blip r:embed="rId3"/>
          <a:srcRect l="53279" t="4713" r="5319"/>
          <a:stretch/>
        </p:blipFill>
        <p:spPr>
          <a:xfrm>
            <a:off x="1071372" y="144121"/>
            <a:ext cx="918577" cy="804385"/>
          </a:xfrm>
          <a:prstGeom prst="ellipse">
            <a:avLst/>
          </a:prstGeom>
          <a:ln>
            <a:noFill/>
          </a:ln>
          <a:effectLst>
            <a:softEdge rad="112500"/>
          </a:effectLst>
        </p:spPr>
      </p:pic>
      <p:sp>
        <p:nvSpPr>
          <p:cNvPr id="6" name="Rectángulo 5">
            <a:extLst>
              <a:ext uri="{FF2B5EF4-FFF2-40B4-BE49-F238E27FC236}">
                <a16:creationId xmlns:a16="http://schemas.microsoft.com/office/drawing/2014/main" id="{EC2D0E56-7D0C-40D0-8E56-B8801C98D13A}"/>
              </a:ext>
            </a:extLst>
          </p:cNvPr>
          <p:cNvSpPr/>
          <p:nvPr/>
        </p:nvSpPr>
        <p:spPr>
          <a:xfrm>
            <a:off x="477806" y="1288421"/>
            <a:ext cx="3521783" cy="3355041"/>
          </a:xfrm>
          <a:prstGeom prst="rect">
            <a:avLst/>
          </a:prstGeom>
          <a:solidFill>
            <a:srgbClr val="FFFFFF"/>
          </a:solidFill>
          <a:ln>
            <a:solidFill>
              <a:srgbClr val="BAF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Título 2">
            <a:extLst>
              <a:ext uri="{FF2B5EF4-FFF2-40B4-BE49-F238E27FC236}">
                <a16:creationId xmlns:a16="http://schemas.microsoft.com/office/drawing/2014/main" id="{4B4F06C2-20E6-40C1-BAD4-30FB77130CD3}"/>
              </a:ext>
            </a:extLst>
          </p:cNvPr>
          <p:cNvSpPr>
            <a:spLocks noGrp="1"/>
          </p:cNvSpPr>
          <p:nvPr>
            <p:ph type="ctrTitle"/>
          </p:nvPr>
        </p:nvSpPr>
        <p:spPr>
          <a:xfrm>
            <a:off x="5653088" y="371475"/>
            <a:ext cx="3195637" cy="481013"/>
          </a:xfrm>
        </p:spPr>
        <p:txBody>
          <a:bodyPr/>
          <a:lstStyle/>
          <a:p>
            <a:r>
              <a:rPr lang="es-CO" dirty="0"/>
              <a:t>búsqueda en profundidad </a:t>
            </a:r>
          </a:p>
        </p:txBody>
      </p:sp>
      <p:pic>
        <p:nvPicPr>
          <p:cNvPr id="7" name="Imagen 6">
            <a:extLst>
              <a:ext uri="{FF2B5EF4-FFF2-40B4-BE49-F238E27FC236}">
                <a16:creationId xmlns:a16="http://schemas.microsoft.com/office/drawing/2014/main" id="{4CA3AA0C-DADA-46E5-B003-A37950F4FFF4}"/>
              </a:ext>
            </a:extLst>
          </p:cNvPr>
          <p:cNvPicPr>
            <a:picLocks noChangeAspect="1"/>
          </p:cNvPicPr>
          <p:nvPr/>
        </p:nvPicPr>
        <p:blipFill rotWithShape="1">
          <a:blip r:embed="rId4"/>
          <a:srcRect l="5821" t="2026" r="2098"/>
          <a:stretch/>
        </p:blipFill>
        <p:spPr>
          <a:xfrm>
            <a:off x="668976" y="1828800"/>
            <a:ext cx="3181324" cy="2125980"/>
          </a:xfrm>
          <a:prstGeom prst="rect">
            <a:avLst/>
          </a:prstGeom>
        </p:spPr>
      </p:pic>
      <p:sp>
        <p:nvSpPr>
          <p:cNvPr id="12" name="Subtítulo 1">
            <a:extLst>
              <a:ext uri="{FF2B5EF4-FFF2-40B4-BE49-F238E27FC236}">
                <a16:creationId xmlns:a16="http://schemas.microsoft.com/office/drawing/2014/main" id="{DC200B32-9CC9-4221-ACBA-9D0BE2E8D34A}"/>
              </a:ext>
            </a:extLst>
          </p:cNvPr>
          <p:cNvSpPr>
            <a:spLocks noGrp="1"/>
          </p:cNvSpPr>
          <p:nvPr>
            <p:ph type="subTitle" idx="1"/>
          </p:nvPr>
        </p:nvSpPr>
        <p:spPr>
          <a:xfrm flipH="1">
            <a:off x="4305300" y="1234509"/>
            <a:ext cx="4152896" cy="3401333"/>
          </a:xfrm>
        </p:spPr>
        <p:txBody>
          <a:bodyPr/>
          <a:lstStyle/>
          <a:p>
            <a:pPr marL="152400" indent="0">
              <a:buNone/>
            </a:pPr>
            <a:r>
              <a:rPr lang="es-CO" sz="1200" dirty="0">
                <a:latin typeface="Abadi" panose="020B0604020104020204" pitchFamily="34" charset="0"/>
              </a:rPr>
              <a:t>Conocida como dfs en ingles (</a:t>
            </a:r>
            <a:r>
              <a:rPr lang="es-CO" sz="1200" dirty="0" err="1">
                <a:latin typeface="Abadi" panose="020B0604020104020204" pitchFamily="34" charset="0"/>
              </a:rPr>
              <a:t>deep</a:t>
            </a:r>
            <a:r>
              <a:rPr lang="es-CO" sz="1200" dirty="0">
                <a:latin typeface="Abadi" panose="020B0604020104020204" pitchFamily="34" charset="0"/>
              </a:rPr>
              <a:t> </a:t>
            </a:r>
            <a:r>
              <a:rPr lang="es-CO" sz="1200" dirty="0" err="1">
                <a:latin typeface="Abadi" panose="020B0604020104020204" pitchFamily="34" charset="0"/>
              </a:rPr>
              <a:t>ﬁrst</a:t>
            </a:r>
            <a:r>
              <a:rPr lang="es-CO" sz="1200" dirty="0">
                <a:latin typeface="Abadi" panose="020B0604020104020204" pitchFamily="34" charset="0"/>
              </a:rPr>
              <a:t> </a:t>
            </a:r>
            <a:r>
              <a:rPr lang="es-CO" sz="1200" dirty="0" err="1">
                <a:latin typeface="Abadi" panose="020B0604020104020204" pitchFamily="34" charset="0"/>
              </a:rPr>
              <a:t>search</a:t>
            </a:r>
            <a:r>
              <a:rPr lang="es-CO" sz="1200" dirty="0">
                <a:latin typeface="Abadi" panose="020B0604020104020204" pitchFamily="34" charset="0"/>
              </a:rPr>
              <a:t>). A partir del nodo origen se visita su primer hijo y toda su profundidad antes de visitar sus demás hijos. Si llega a un nodo que ya ha sido visitado no lo revisita.</a:t>
            </a:r>
          </a:p>
          <a:p>
            <a:pPr marL="152400" indent="0">
              <a:buNone/>
            </a:pPr>
            <a:endParaRPr lang="es-CO" sz="1200" dirty="0">
              <a:latin typeface="Abadi" panose="020B0604020104020204" pitchFamily="34" charset="0"/>
            </a:endParaRPr>
          </a:p>
          <a:p>
            <a:pPr marL="152400" indent="0">
              <a:buNone/>
            </a:pPr>
            <a:r>
              <a:rPr lang="es-CO" sz="1200" dirty="0">
                <a:latin typeface="Abadi" panose="020B0604020104020204" pitchFamily="34" charset="0"/>
              </a:rPr>
              <a:t>En este caso iniciamos la búsqueda desde el nodo 0, el orden de las visitas esta en letra verde.</a:t>
            </a:r>
          </a:p>
        </p:txBody>
      </p:sp>
    </p:spTree>
    <p:extLst>
      <p:ext uri="{BB962C8B-B14F-4D97-AF65-F5344CB8AC3E}">
        <p14:creationId xmlns:p14="http://schemas.microsoft.com/office/powerpoint/2010/main" val="695007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ímbolos Universitarios – Universidad de Nariño">
            <a:extLst>
              <a:ext uri="{FF2B5EF4-FFF2-40B4-BE49-F238E27FC236}">
                <a16:creationId xmlns:a16="http://schemas.microsoft.com/office/drawing/2014/main" id="{0B2EA667-CB57-4DF8-BB35-E9AFDF367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90" y="192093"/>
            <a:ext cx="660961" cy="66096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1B46FA37-FA47-4459-8828-383FB697E3AF}"/>
              </a:ext>
            </a:extLst>
          </p:cNvPr>
          <p:cNvPicPr>
            <a:picLocks noChangeAspect="1"/>
          </p:cNvPicPr>
          <p:nvPr/>
        </p:nvPicPr>
        <p:blipFill rotWithShape="1">
          <a:blip r:embed="rId3"/>
          <a:srcRect l="53279" t="4713" r="5319"/>
          <a:stretch/>
        </p:blipFill>
        <p:spPr>
          <a:xfrm>
            <a:off x="1071372" y="144121"/>
            <a:ext cx="918577" cy="804385"/>
          </a:xfrm>
          <a:prstGeom prst="ellipse">
            <a:avLst/>
          </a:prstGeom>
          <a:ln>
            <a:noFill/>
          </a:ln>
          <a:effectLst>
            <a:softEdge rad="112500"/>
          </a:effectLst>
        </p:spPr>
      </p:pic>
      <p:sp>
        <p:nvSpPr>
          <p:cNvPr id="6" name="Rectángulo 5">
            <a:extLst>
              <a:ext uri="{FF2B5EF4-FFF2-40B4-BE49-F238E27FC236}">
                <a16:creationId xmlns:a16="http://schemas.microsoft.com/office/drawing/2014/main" id="{EC2D0E56-7D0C-40D0-8E56-B8801C98D13A}"/>
              </a:ext>
            </a:extLst>
          </p:cNvPr>
          <p:cNvSpPr/>
          <p:nvPr/>
        </p:nvSpPr>
        <p:spPr>
          <a:xfrm>
            <a:off x="477806" y="1288421"/>
            <a:ext cx="3521783" cy="3355041"/>
          </a:xfrm>
          <a:prstGeom prst="rect">
            <a:avLst/>
          </a:prstGeom>
          <a:solidFill>
            <a:srgbClr val="FFFFFF"/>
          </a:solidFill>
          <a:ln>
            <a:solidFill>
              <a:srgbClr val="BAF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Título 2">
            <a:extLst>
              <a:ext uri="{FF2B5EF4-FFF2-40B4-BE49-F238E27FC236}">
                <a16:creationId xmlns:a16="http://schemas.microsoft.com/office/drawing/2014/main" id="{4B4F06C2-20E6-40C1-BAD4-30FB77130CD3}"/>
              </a:ext>
            </a:extLst>
          </p:cNvPr>
          <p:cNvSpPr>
            <a:spLocks noGrp="1"/>
          </p:cNvSpPr>
          <p:nvPr>
            <p:ph type="ctrTitle"/>
          </p:nvPr>
        </p:nvSpPr>
        <p:spPr>
          <a:xfrm>
            <a:off x="5653088" y="371475"/>
            <a:ext cx="3195637" cy="481013"/>
          </a:xfrm>
        </p:spPr>
        <p:txBody>
          <a:bodyPr/>
          <a:lstStyle/>
          <a:p>
            <a:r>
              <a:rPr lang="es-CO" dirty="0"/>
              <a:t>búsqueda en anchura</a:t>
            </a:r>
          </a:p>
        </p:txBody>
      </p:sp>
      <p:sp>
        <p:nvSpPr>
          <p:cNvPr id="12" name="Subtítulo 1">
            <a:extLst>
              <a:ext uri="{FF2B5EF4-FFF2-40B4-BE49-F238E27FC236}">
                <a16:creationId xmlns:a16="http://schemas.microsoft.com/office/drawing/2014/main" id="{DC200B32-9CC9-4221-ACBA-9D0BE2E8D34A}"/>
              </a:ext>
            </a:extLst>
          </p:cNvPr>
          <p:cNvSpPr>
            <a:spLocks noGrp="1"/>
          </p:cNvSpPr>
          <p:nvPr>
            <p:ph type="subTitle" idx="1"/>
          </p:nvPr>
        </p:nvSpPr>
        <p:spPr>
          <a:xfrm flipH="1">
            <a:off x="4305300" y="1234509"/>
            <a:ext cx="4152896" cy="3401333"/>
          </a:xfrm>
        </p:spPr>
        <p:txBody>
          <a:bodyPr/>
          <a:lstStyle/>
          <a:p>
            <a:pPr marL="152400" indent="0">
              <a:buNone/>
            </a:pPr>
            <a:r>
              <a:rPr lang="es-CO" sz="1200" dirty="0">
                <a:latin typeface="Abadi" panose="020B0604020104020204" pitchFamily="34" charset="0"/>
              </a:rPr>
              <a:t>Conocida como </a:t>
            </a:r>
            <a:r>
              <a:rPr lang="es-CO" sz="1200" dirty="0" err="1">
                <a:latin typeface="Abadi" panose="020B0604020104020204" pitchFamily="34" charset="0"/>
              </a:rPr>
              <a:t>bfs</a:t>
            </a:r>
            <a:r>
              <a:rPr lang="es-CO" sz="1200" dirty="0">
                <a:latin typeface="Abadi" panose="020B0604020104020204" pitchFamily="34" charset="0"/>
              </a:rPr>
              <a:t> en ingles (</a:t>
            </a:r>
            <a:r>
              <a:rPr lang="es-CO" sz="1200" dirty="0" err="1">
                <a:latin typeface="Abadi" panose="020B0604020104020204" pitchFamily="34" charset="0"/>
              </a:rPr>
              <a:t>Breadth</a:t>
            </a:r>
            <a:r>
              <a:rPr lang="es-CO" sz="1200" dirty="0">
                <a:latin typeface="Abadi" panose="020B0604020104020204" pitchFamily="34" charset="0"/>
              </a:rPr>
              <a:t> </a:t>
            </a:r>
            <a:r>
              <a:rPr lang="es-CO" sz="1200" dirty="0" err="1">
                <a:latin typeface="Abadi" panose="020B0604020104020204" pitchFamily="34" charset="0"/>
              </a:rPr>
              <a:t>ﬁrst</a:t>
            </a:r>
            <a:r>
              <a:rPr lang="es-CO" sz="1200" dirty="0">
                <a:latin typeface="Abadi" panose="020B0604020104020204" pitchFamily="34" charset="0"/>
              </a:rPr>
              <a:t> </a:t>
            </a:r>
            <a:r>
              <a:rPr lang="es-CO" sz="1200" dirty="0" err="1">
                <a:latin typeface="Abadi" panose="020B0604020104020204" pitchFamily="34" charset="0"/>
              </a:rPr>
              <a:t>search</a:t>
            </a:r>
            <a:r>
              <a:rPr lang="es-CO" sz="1200" dirty="0">
                <a:latin typeface="Abadi" panose="020B0604020104020204" pitchFamily="34" charset="0"/>
              </a:rPr>
              <a:t>). A partir del nodo origen se visitan todos sus hijos siendo estos la primera capa, luego se visitan todos sus hijos de la primera capa siendo estos la segunda capa y así sucesivamente.</a:t>
            </a:r>
          </a:p>
          <a:p>
            <a:pPr marL="152400" indent="0">
              <a:buNone/>
            </a:pPr>
            <a:endParaRPr lang="es-CO" sz="1200" dirty="0">
              <a:latin typeface="Abadi" panose="020B0604020104020204" pitchFamily="34" charset="0"/>
            </a:endParaRPr>
          </a:p>
          <a:p>
            <a:pPr marL="152400" indent="0">
              <a:buNone/>
            </a:pPr>
            <a:r>
              <a:rPr lang="es-CO" sz="1200" dirty="0">
                <a:latin typeface="Abadi" panose="020B0604020104020204" pitchFamily="34" charset="0"/>
              </a:rPr>
              <a:t>Un buen simulador de recorrido de grafos en sus diferentes formas se puede encontrar en:</a:t>
            </a:r>
          </a:p>
          <a:p>
            <a:pPr marL="152400" indent="0">
              <a:buNone/>
            </a:pPr>
            <a:endParaRPr lang="es-CO" sz="1200" dirty="0">
              <a:solidFill>
                <a:srgbClr val="434343"/>
              </a:solidFill>
              <a:latin typeface="Abadi" panose="020B0604020104020204" pitchFamily="34" charset="0"/>
              <a:hlinkClick r:id="rId4">
                <a:extLst>
                  <a:ext uri="{A12FA001-AC4F-418D-AE19-62706E023703}">
                    <ahyp:hlinkClr xmlns:ahyp="http://schemas.microsoft.com/office/drawing/2018/hyperlinkcolor" val="tx"/>
                  </a:ext>
                </a:extLst>
              </a:hlinkClick>
            </a:endParaRPr>
          </a:p>
          <a:p>
            <a:pPr marL="152400" indent="0">
              <a:buNone/>
            </a:pPr>
            <a:r>
              <a:rPr lang="es-CO" sz="1200" dirty="0">
                <a:solidFill>
                  <a:srgbClr val="0070C0"/>
                </a:solidFill>
                <a:latin typeface="Abadi" panose="020B0604020104020204" pitchFamily="34" charset="0"/>
                <a:hlinkClick r:id="rId4">
                  <a:extLst>
                    <a:ext uri="{A12FA001-AC4F-418D-AE19-62706E023703}">
                      <ahyp:hlinkClr xmlns:ahyp="http://schemas.microsoft.com/office/drawing/2018/hyperlinkcolor" val="tx"/>
                    </a:ext>
                  </a:extLst>
                </a:hlinkClick>
              </a:rPr>
              <a:t>https://visualgo.net/en/dfsbfs?slide=1</a:t>
            </a:r>
            <a:r>
              <a:rPr lang="es-CO" sz="1200" dirty="0">
                <a:solidFill>
                  <a:srgbClr val="0070C0"/>
                </a:solidFill>
                <a:latin typeface="Abadi" panose="020B0604020104020204" pitchFamily="34" charset="0"/>
              </a:rPr>
              <a:t>   </a:t>
            </a:r>
          </a:p>
        </p:txBody>
      </p:sp>
      <p:pic>
        <p:nvPicPr>
          <p:cNvPr id="3" name="Imagen 2">
            <a:extLst>
              <a:ext uri="{FF2B5EF4-FFF2-40B4-BE49-F238E27FC236}">
                <a16:creationId xmlns:a16="http://schemas.microsoft.com/office/drawing/2014/main" id="{902399BB-068E-4186-AE8D-BEBE54A2DD83}"/>
              </a:ext>
            </a:extLst>
          </p:cNvPr>
          <p:cNvPicPr>
            <a:picLocks noChangeAspect="1"/>
          </p:cNvPicPr>
          <p:nvPr/>
        </p:nvPicPr>
        <p:blipFill rotWithShape="1">
          <a:blip r:embed="rId5"/>
          <a:srcRect r="1139"/>
          <a:stretch/>
        </p:blipFill>
        <p:spPr>
          <a:xfrm>
            <a:off x="517035" y="1715835"/>
            <a:ext cx="3414738" cy="2216517"/>
          </a:xfrm>
          <a:prstGeom prst="rect">
            <a:avLst/>
          </a:prstGeom>
        </p:spPr>
      </p:pic>
    </p:spTree>
    <p:extLst>
      <p:ext uri="{BB962C8B-B14F-4D97-AF65-F5344CB8AC3E}">
        <p14:creationId xmlns:p14="http://schemas.microsoft.com/office/powerpoint/2010/main" val="3284721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6" name="Rectángulo 5">
            <a:extLst>
              <a:ext uri="{FF2B5EF4-FFF2-40B4-BE49-F238E27FC236}">
                <a16:creationId xmlns:a16="http://schemas.microsoft.com/office/drawing/2014/main" id="{1C2148E8-29B0-47B9-AB82-4263D9C3E039}"/>
              </a:ext>
            </a:extLst>
          </p:cNvPr>
          <p:cNvSpPr/>
          <p:nvPr/>
        </p:nvSpPr>
        <p:spPr>
          <a:xfrm>
            <a:off x="3193043" y="403410"/>
            <a:ext cx="5801865" cy="4390465"/>
          </a:xfrm>
          <a:prstGeom prst="rect">
            <a:avLst/>
          </a:prstGeom>
          <a:solidFill>
            <a:srgbClr val="FFD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extLst>
              <a:ext uri="{FF2B5EF4-FFF2-40B4-BE49-F238E27FC236}">
                <a16:creationId xmlns:a16="http://schemas.microsoft.com/office/drawing/2014/main" id="{7D51D62D-F866-480C-BB56-3911EC80193D}"/>
              </a:ext>
            </a:extLst>
          </p:cNvPr>
          <p:cNvSpPr/>
          <p:nvPr/>
        </p:nvSpPr>
        <p:spPr>
          <a:xfrm>
            <a:off x="-10483" y="2212040"/>
            <a:ext cx="3356034" cy="1169895"/>
          </a:xfrm>
          <a:prstGeom prst="rect">
            <a:avLst/>
          </a:prstGeom>
          <a:solidFill>
            <a:srgbClr val="94DD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13EB4147-DCE5-4698-A3B6-4D7F472AAE93}"/>
              </a:ext>
            </a:extLst>
          </p:cNvPr>
          <p:cNvSpPr/>
          <p:nvPr/>
        </p:nvSpPr>
        <p:spPr>
          <a:xfrm>
            <a:off x="3342135" y="496605"/>
            <a:ext cx="5801865" cy="4390465"/>
          </a:xfrm>
          <a:prstGeom prst="rect">
            <a:avLst/>
          </a:prstGeom>
          <a:solidFill>
            <a:srgbClr val="94DD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6" name="Google Shape;166;p26"/>
          <p:cNvSpPr txBox="1">
            <a:spLocks noGrp="1"/>
          </p:cNvSpPr>
          <p:nvPr>
            <p:ph type="ctrTitle"/>
          </p:nvPr>
        </p:nvSpPr>
        <p:spPr>
          <a:xfrm>
            <a:off x="149092" y="2720974"/>
            <a:ext cx="2913981" cy="66096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solidFill>
                  <a:schemeClr val="tx1"/>
                </a:solidFill>
              </a:rPr>
              <a:t>03.</a:t>
            </a:r>
            <a:r>
              <a:rPr lang="es-CO" sz="3200" dirty="0">
                <a:solidFill>
                  <a:schemeClr val="tx1"/>
                </a:solidFill>
              </a:rPr>
              <a:t> Programación dinámica </a:t>
            </a:r>
            <a:endParaRPr sz="3200" dirty="0">
              <a:solidFill>
                <a:schemeClr val="tx1"/>
              </a:solidFill>
            </a:endParaRPr>
          </a:p>
        </p:txBody>
      </p:sp>
      <p:pic>
        <p:nvPicPr>
          <p:cNvPr id="1028" name="Picture 4" descr="Símbolos Universitarios – Universidad de Nariño">
            <a:extLst>
              <a:ext uri="{FF2B5EF4-FFF2-40B4-BE49-F238E27FC236}">
                <a16:creationId xmlns:a16="http://schemas.microsoft.com/office/drawing/2014/main" id="{EDF64FA2-360A-4D3A-AF78-F1E4C7CCFD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117" y="219456"/>
            <a:ext cx="660961" cy="660961"/>
          </a:xfrm>
          <a:prstGeom prst="rect">
            <a:avLst/>
          </a:prstGeom>
          <a:noFill/>
          <a:extLst>
            <a:ext uri="{909E8E84-426E-40DD-AFC4-6F175D3DCCD1}">
              <a14:hiddenFill xmlns:a14="http://schemas.microsoft.com/office/drawing/2010/main">
                <a:solidFill>
                  <a:srgbClr val="FFFFFF"/>
                </a:solidFill>
              </a14:hiddenFill>
            </a:ext>
          </a:extLst>
        </p:spPr>
      </p:pic>
      <p:pic>
        <p:nvPicPr>
          <p:cNvPr id="417" name="Imagen 416">
            <a:extLst>
              <a:ext uri="{FF2B5EF4-FFF2-40B4-BE49-F238E27FC236}">
                <a16:creationId xmlns:a16="http://schemas.microsoft.com/office/drawing/2014/main" id="{6C54B729-21DA-4852-927D-4E13F29541B2}"/>
              </a:ext>
            </a:extLst>
          </p:cNvPr>
          <p:cNvPicPr>
            <a:picLocks noChangeAspect="1"/>
          </p:cNvPicPr>
          <p:nvPr/>
        </p:nvPicPr>
        <p:blipFill rotWithShape="1">
          <a:blip r:embed="rId4"/>
          <a:srcRect l="53279" t="4713" r="5319"/>
          <a:stretch/>
        </p:blipFill>
        <p:spPr>
          <a:xfrm>
            <a:off x="1082048" y="147745"/>
            <a:ext cx="918577" cy="804385"/>
          </a:xfrm>
          <a:prstGeom prst="ellipse">
            <a:avLst/>
          </a:prstGeom>
          <a:ln>
            <a:noFill/>
          </a:ln>
          <a:effectLst>
            <a:softEdge rad="112500"/>
          </a:effectLst>
        </p:spPr>
      </p:pic>
      <p:sp>
        <p:nvSpPr>
          <p:cNvPr id="4" name="Rectángulo 3">
            <a:extLst>
              <a:ext uri="{FF2B5EF4-FFF2-40B4-BE49-F238E27FC236}">
                <a16:creationId xmlns:a16="http://schemas.microsoft.com/office/drawing/2014/main" id="{F04C2CAB-775C-4D47-9732-B8CCEE3CC5EB}"/>
              </a:ext>
            </a:extLst>
          </p:cNvPr>
          <p:cNvSpPr/>
          <p:nvPr/>
        </p:nvSpPr>
        <p:spPr>
          <a:xfrm>
            <a:off x="3494643" y="665629"/>
            <a:ext cx="5555228" cy="41282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 name="Imagen 1">
            <a:extLst>
              <a:ext uri="{FF2B5EF4-FFF2-40B4-BE49-F238E27FC236}">
                <a16:creationId xmlns:a16="http://schemas.microsoft.com/office/drawing/2014/main" id="{A1BEFCE1-6458-4058-BCF0-F81084E241F9}"/>
              </a:ext>
            </a:extLst>
          </p:cNvPr>
          <p:cNvPicPr>
            <a:picLocks noChangeAspect="1"/>
          </p:cNvPicPr>
          <p:nvPr/>
        </p:nvPicPr>
        <p:blipFill>
          <a:blip r:embed="rId5"/>
          <a:stretch>
            <a:fillRect/>
          </a:stretch>
        </p:blipFill>
        <p:spPr>
          <a:xfrm>
            <a:off x="4169420" y="903419"/>
            <a:ext cx="4194358" cy="3635110"/>
          </a:xfrm>
          <a:prstGeom prst="rect">
            <a:avLst/>
          </a:prstGeom>
        </p:spPr>
      </p:pic>
    </p:spTree>
    <p:extLst>
      <p:ext uri="{BB962C8B-B14F-4D97-AF65-F5344CB8AC3E}">
        <p14:creationId xmlns:p14="http://schemas.microsoft.com/office/powerpoint/2010/main" val="136262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ímbolos Universitarios – Universidad de Nariño">
            <a:extLst>
              <a:ext uri="{FF2B5EF4-FFF2-40B4-BE49-F238E27FC236}">
                <a16:creationId xmlns:a16="http://schemas.microsoft.com/office/drawing/2014/main" id="{0B2EA667-CB57-4DF8-BB35-E9AFDF367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90" y="192093"/>
            <a:ext cx="660961" cy="66096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1B46FA37-FA47-4459-8828-383FB697E3AF}"/>
              </a:ext>
            </a:extLst>
          </p:cNvPr>
          <p:cNvPicPr>
            <a:picLocks noChangeAspect="1"/>
          </p:cNvPicPr>
          <p:nvPr/>
        </p:nvPicPr>
        <p:blipFill rotWithShape="1">
          <a:blip r:embed="rId3"/>
          <a:srcRect l="53279" t="4713" r="5319"/>
          <a:stretch/>
        </p:blipFill>
        <p:spPr>
          <a:xfrm>
            <a:off x="1071372" y="144121"/>
            <a:ext cx="918577" cy="804385"/>
          </a:xfrm>
          <a:prstGeom prst="ellipse">
            <a:avLst/>
          </a:prstGeom>
          <a:ln>
            <a:noFill/>
          </a:ln>
          <a:effectLst>
            <a:softEdge rad="112500"/>
          </a:effectLst>
        </p:spPr>
      </p:pic>
      <p:sp>
        <p:nvSpPr>
          <p:cNvPr id="6" name="Rectángulo 5">
            <a:extLst>
              <a:ext uri="{FF2B5EF4-FFF2-40B4-BE49-F238E27FC236}">
                <a16:creationId xmlns:a16="http://schemas.microsoft.com/office/drawing/2014/main" id="{EC2D0E56-7D0C-40D0-8E56-B8801C98D13A}"/>
              </a:ext>
            </a:extLst>
          </p:cNvPr>
          <p:cNvSpPr/>
          <p:nvPr/>
        </p:nvSpPr>
        <p:spPr>
          <a:xfrm>
            <a:off x="477806" y="1288421"/>
            <a:ext cx="3521783" cy="3355041"/>
          </a:xfrm>
          <a:prstGeom prst="rect">
            <a:avLst/>
          </a:prstGeom>
          <a:solidFill>
            <a:srgbClr val="FFFFFF"/>
          </a:solidFill>
          <a:ln>
            <a:solidFill>
              <a:srgbClr val="BAF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Título 2">
            <a:extLst>
              <a:ext uri="{FF2B5EF4-FFF2-40B4-BE49-F238E27FC236}">
                <a16:creationId xmlns:a16="http://schemas.microsoft.com/office/drawing/2014/main" id="{4B4F06C2-20E6-40C1-BAD4-30FB77130CD3}"/>
              </a:ext>
            </a:extLst>
          </p:cNvPr>
          <p:cNvSpPr>
            <a:spLocks noGrp="1"/>
          </p:cNvSpPr>
          <p:nvPr>
            <p:ph type="ctrTitle"/>
          </p:nvPr>
        </p:nvSpPr>
        <p:spPr>
          <a:xfrm>
            <a:off x="5653088" y="371475"/>
            <a:ext cx="3195637" cy="481013"/>
          </a:xfrm>
        </p:spPr>
        <p:txBody>
          <a:bodyPr/>
          <a:lstStyle/>
          <a:p>
            <a:r>
              <a:rPr lang="es-CO" dirty="0"/>
              <a:t>Memorización </a:t>
            </a:r>
          </a:p>
        </p:txBody>
      </p:sp>
      <p:sp>
        <p:nvSpPr>
          <p:cNvPr id="12" name="Subtítulo 1">
            <a:extLst>
              <a:ext uri="{FF2B5EF4-FFF2-40B4-BE49-F238E27FC236}">
                <a16:creationId xmlns:a16="http://schemas.microsoft.com/office/drawing/2014/main" id="{DC200B32-9CC9-4221-ACBA-9D0BE2E8D34A}"/>
              </a:ext>
            </a:extLst>
          </p:cNvPr>
          <p:cNvSpPr>
            <a:spLocks noGrp="1"/>
          </p:cNvSpPr>
          <p:nvPr>
            <p:ph type="subTitle" idx="1"/>
          </p:nvPr>
        </p:nvSpPr>
        <p:spPr>
          <a:xfrm flipH="1">
            <a:off x="4305300" y="1234509"/>
            <a:ext cx="4152896" cy="3401333"/>
          </a:xfrm>
        </p:spPr>
        <p:txBody>
          <a:bodyPr/>
          <a:lstStyle/>
          <a:p>
            <a:pPr marL="152400" indent="0">
              <a:buNone/>
            </a:pPr>
            <a:r>
              <a:rPr lang="es-CO" sz="1200" dirty="0">
                <a:latin typeface="Abadi" panose="020B0604020104020204" pitchFamily="34" charset="0"/>
              </a:rPr>
              <a:t>La primera técnica que estudiaremos es la memorización, esta es muy útil en algoritmos recursivos ya que evita que recalculemos desde una simple operación hasta una rama completa de iteraciones. Esto se entiende mejor con un ejemplo, recordemos el algoritmo recursivo de </a:t>
            </a:r>
            <a:r>
              <a:rPr lang="es-CO" sz="1200" dirty="0" err="1">
                <a:latin typeface="Abadi" panose="020B0604020104020204" pitchFamily="34" charset="0"/>
              </a:rPr>
              <a:t>ﬁbbonacci</a:t>
            </a:r>
            <a:r>
              <a:rPr lang="es-CO" sz="1200" dirty="0">
                <a:latin typeface="Abadi" panose="020B0604020104020204" pitchFamily="34" charset="0"/>
              </a:rPr>
              <a:t>.</a:t>
            </a:r>
          </a:p>
          <a:p>
            <a:pPr marL="152400" indent="0">
              <a:buNone/>
            </a:pPr>
            <a:endParaRPr lang="es-CO" sz="1200" dirty="0">
              <a:latin typeface="Abadi" panose="020B0604020104020204" pitchFamily="34" charset="0"/>
            </a:endParaRPr>
          </a:p>
          <a:p>
            <a:pPr marL="152400" indent="0">
              <a:buNone/>
            </a:pPr>
            <a:r>
              <a:rPr lang="es-CO" sz="1200" dirty="0">
                <a:latin typeface="Abadi" panose="020B0604020104020204" pitchFamily="34" charset="0"/>
              </a:rPr>
              <a:t>Si observamos los nodos coloreados, vemos que recalculamos mucho en especial toda la recursión de f(3) pintada en rojo, mientras más crecemos en el f(n), más grandes son los subárboles recursivos que recalculamos, es por eso que si memorizamos las soluciones solo haríamos los siguientes cálculos:</a:t>
            </a:r>
          </a:p>
          <a:p>
            <a:pPr marL="152400" indent="0">
              <a:buNone/>
            </a:pPr>
            <a:endParaRPr lang="es-CO" sz="1200" dirty="0">
              <a:latin typeface="Abadi" panose="020B0604020104020204" pitchFamily="34" charset="0"/>
            </a:endParaRPr>
          </a:p>
        </p:txBody>
      </p:sp>
      <p:pic>
        <p:nvPicPr>
          <p:cNvPr id="7" name="Imagen 6">
            <a:extLst>
              <a:ext uri="{FF2B5EF4-FFF2-40B4-BE49-F238E27FC236}">
                <a16:creationId xmlns:a16="http://schemas.microsoft.com/office/drawing/2014/main" id="{18651C5D-6F72-49E4-8235-FB732B96076A}"/>
              </a:ext>
            </a:extLst>
          </p:cNvPr>
          <p:cNvPicPr>
            <a:picLocks noChangeAspect="1"/>
          </p:cNvPicPr>
          <p:nvPr/>
        </p:nvPicPr>
        <p:blipFill>
          <a:blip r:embed="rId4"/>
          <a:stretch>
            <a:fillRect/>
          </a:stretch>
        </p:blipFill>
        <p:spPr>
          <a:xfrm>
            <a:off x="592470" y="1704975"/>
            <a:ext cx="3327796" cy="1922145"/>
          </a:xfrm>
          <a:prstGeom prst="rect">
            <a:avLst/>
          </a:prstGeom>
        </p:spPr>
      </p:pic>
    </p:spTree>
    <p:extLst>
      <p:ext uri="{BB962C8B-B14F-4D97-AF65-F5344CB8AC3E}">
        <p14:creationId xmlns:p14="http://schemas.microsoft.com/office/powerpoint/2010/main" val="81956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ímbolos Universitarios – Universidad de Nariño">
            <a:extLst>
              <a:ext uri="{FF2B5EF4-FFF2-40B4-BE49-F238E27FC236}">
                <a16:creationId xmlns:a16="http://schemas.microsoft.com/office/drawing/2014/main" id="{0B2EA667-CB57-4DF8-BB35-E9AFDF367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90" y="192093"/>
            <a:ext cx="660961" cy="66096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1B46FA37-FA47-4459-8828-383FB697E3AF}"/>
              </a:ext>
            </a:extLst>
          </p:cNvPr>
          <p:cNvPicPr>
            <a:picLocks noChangeAspect="1"/>
          </p:cNvPicPr>
          <p:nvPr/>
        </p:nvPicPr>
        <p:blipFill rotWithShape="1">
          <a:blip r:embed="rId3"/>
          <a:srcRect l="53279" t="4713" r="5319"/>
          <a:stretch/>
        </p:blipFill>
        <p:spPr>
          <a:xfrm>
            <a:off x="1071372" y="144121"/>
            <a:ext cx="918577" cy="804385"/>
          </a:xfrm>
          <a:prstGeom prst="ellipse">
            <a:avLst/>
          </a:prstGeom>
          <a:ln>
            <a:noFill/>
          </a:ln>
          <a:effectLst>
            <a:softEdge rad="112500"/>
          </a:effectLst>
        </p:spPr>
      </p:pic>
      <p:sp>
        <p:nvSpPr>
          <p:cNvPr id="6" name="Rectángulo 5">
            <a:extLst>
              <a:ext uri="{FF2B5EF4-FFF2-40B4-BE49-F238E27FC236}">
                <a16:creationId xmlns:a16="http://schemas.microsoft.com/office/drawing/2014/main" id="{EC2D0E56-7D0C-40D0-8E56-B8801C98D13A}"/>
              </a:ext>
            </a:extLst>
          </p:cNvPr>
          <p:cNvSpPr/>
          <p:nvPr/>
        </p:nvSpPr>
        <p:spPr>
          <a:xfrm>
            <a:off x="477806" y="1288421"/>
            <a:ext cx="3521783" cy="3355041"/>
          </a:xfrm>
          <a:prstGeom prst="rect">
            <a:avLst/>
          </a:prstGeom>
          <a:solidFill>
            <a:srgbClr val="FFFFFF"/>
          </a:solidFill>
          <a:ln>
            <a:solidFill>
              <a:srgbClr val="BAF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Título 2">
            <a:extLst>
              <a:ext uri="{FF2B5EF4-FFF2-40B4-BE49-F238E27FC236}">
                <a16:creationId xmlns:a16="http://schemas.microsoft.com/office/drawing/2014/main" id="{4B4F06C2-20E6-40C1-BAD4-30FB77130CD3}"/>
              </a:ext>
            </a:extLst>
          </p:cNvPr>
          <p:cNvSpPr>
            <a:spLocks noGrp="1"/>
          </p:cNvSpPr>
          <p:nvPr>
            <p:ph type="ctrTitle"/>
          </p:nvPr>
        </p:nvSpPr>
        <p:spPr>
          <a:xfrm>
            <a:off x="5651321" y="386895"/>
            <a:ext cx="3195637" cy="481013"/>
          </a:xfrm>
        </p:spPr>
        <p:txBody>
          <a:bodyPr/>
          <a:lstStyle/>
          <a:p>
            <a:r>
              <a:rPr lang="es-CO" dirty="0"/>
              <a:t>Memorización </a:t>
            </a:r>
          </a:p>
        </p:txBody>
      </p:sp>
      <p:sp>
        <p:nvSpPr>
          <p:cNvPr id="12" name="Subtítulo 1">
            <a:extLst>
              <a:ext uri="{FF2B5EF4-FFF2-40B4-BE49-F238E27FC236}">
                <a16:creationId xmlns:a16="http://schemas.microsoft.com/office/drawing/2014/main" id="{DC200B32-9CC9-4221-ACBA-9D0BE2E8D34A}"/>
              </a:ext>
            </a:extLst>
          </p:cNvPr>
          <p:cNvSpPr>
            <a:spLocks noGrp="1"/>
          </p:cNvSpPr>
          <p:nvPr>
            <p:ph type="subTitle" idx="1"/>
          </p:nvPr>
        </p:nvSpPr>
        <p:spPr>
          <a:xfrm flipH="1">
            <a:off x="4305300" y="1234509"/>
            <a:ext cx="4152896" cy="3401333"/>
          </a:xfrm>
        </p:spPr>
        <p:txBody>
          <a:bodyPr/>
          <a:lstStyle/>
          <a:p>
            <a:pPr marL="152400" indent="0">
              <a:buNone/>
            </a:pPr>
            <a:r>
              <a:rPr lang="es-CO" sz="1200" dirty="0">
                <a:latin typeface="Abadi" panose="020B0604020104020204" pitchFamily="34" charset="0"/>
              </a:rPr>
              <a:t>Solo calculamos los nodos pintados en verdes, los resultados de los nodos rojos los obtenemos por medio de la memorización, en este ejemplo nos ahorramos más de la mitad de iteraciones. </a:t>
            </a:r>
          </a:p>
        </p:txBody>
      </p:sp>
      <p:pic>
        <p:nvPicPr>
          <p:cNvPr id="3" name="Imagen 2">
            <a:extLst>
              <a:ext uri="{FF2B5EF4-FFF2-40B4-BE49-F238E27FC236}">
                <a16:creationId xmlns:a16="http://schemas.microsoft.com/office/drawing/2014/main" id="{C49EFF0B-3DDC-434C-8FFE-47FFF088ABD0}"/>
              </a:ext>
            </a:extLst>
          </p:cNvPr>
          <p:cNvPicPr>
            <a:picLocks noChangeAspect="1"/>
          </p:cNvPicPr>
          <p:nvPr/>
        </p:nvPicPr>
        <p:blipFill rotWithShape="1">
          <a:blip r:embed="rId4"/>
          <a:srcRect t="7734" r="1893"/>
          <a:stretch/>
        </p:blipFill>
        <p:spPr>
          <a:xfrm>
            <a:off x="550507" y="1882140"/>
            <a:ext cx="3409554" cy="1897380"/>
          </a:xfrm>
          <a:prstGeom prst="rect">
            <a:avLst/>
          </a:prstGeom>
        </p:spPr>
      </p:pic>
    </p:spTree>
    <p:extLst>
      <p:ext uri="{BB962C8B-B14F-4D97-AF65-F5344CB8AC3E}">
        <p14:creationId xmlns:p14="http://schemas.microsoft.com/office/powerpoint/2010/main" val="2204019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6" name="Rectángulo 5">
            <a:extLst>
              <a:ext uri="{FF2B5EF4-FFF2-40B4-BE49-F238E27FC236}">
                <a16:creationId xmlns:a16="http://schemas.microsoft.com/office/drawing/2014/main" id="{1C2148E8-29B0-47B9-AB82-4263D9C3E039}"/>
              </a:ext>
            </a:extLst>
          </p:cNvPr>
          <p:cNvSpPr/>
          <p:nvPr/>
        </p:nvSpPr>
        <p:spPr>
          <a:xfrm>
            <a:off x="3193043" y="403410"/>
            <a:ext cx="5801865" cy="4390465"/>
          </a:xfrm>
          <a:prstGeom prst="rect">
            <a:avLst/>
          </a:prstGeom>
          <a:solidFill>
            <a:srgbClr val="FFD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extLst>
              <a:ext uri="{FF2B5EF4-FFF2-40B4-BE49-F238E27FC236}">
                <a16:creationId xmlns:a16="http://schemas.microsoft.com/office/drawing/2014/main" id="{7D51D62D-F866-480C-BB56-3911EC80193D}"/>
              </a:ext>
            </a:extLst>
          </p:cNvPr>
          <p:cNvSpPr/>
          <p:nvPr/>
        </p:nvSpPr>
        <p:spPr>
          <a:xfrm>
            <a:off x="-10483" y="2212040"/>
            <a:ext cx="3356034" cy="1169895"/>
          </a:xfrm>
          <a:prstGeom prst="rect">
            <a:avLst/>
          </a:prstGeom>
          <a:solidFill>
            <a:srgbClr val="94DD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13EB4147-DCE5-4698-A3B6-4D7F472AAE93}"/>
              </a:ext>
            </a:extLst>
          </p:cNvPr>
          <p:cNvSpPr/>
          <p:nvPr/>
        </p:nvSpPr>
        <p:spPr>
          <a:xfrm>
            <a:off x="3342135" y="496605"/>
            <a:ext cx="5801865" cy="4390465"/>
          </a:xfrm>
          <a:prstGeom prst="rect">
            <a:avLst/>
          </a:prstGeom>
          <a:solidFill>
            <a:srgbClr val="94DD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6" name="Google Shape;166;p26"/>
          <p:cNvSpPr txBox="1">
            <a:spLocks noGrp="1"/>
          </p:cNvSpPr>
          <p:nvPr>
            <p:ph type="ctrTitle"/>
          </p:nvPr>
        </p:nvSpPr>
        <p:spPr>
          <a:xfrm>
            <a:off x="149092" y="2720974"/>
            <a:ext cx="2913981" cy="66096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solidFill>
                  <a:schemeClr val="tx1"/>
                </a:solidFill>
              </a:rPr>
              <a:t>01. </a:t>
            </a:r>
            <a:r>
              <a:rPr lang="es-ES" sz="3200" dirty="0">
                <a:solidFill>
                  <a:schemeClr val="tx1"/>
                </a:solidFill>
              </a:rPr>
              <a:t>Estructura de datos</a:t>
            </a:r>
            <a:endParaRPr sz="3200" dirty="0">
              <a:solidFill>
                <a:schemeClr val="tx1"/>
              </a:solidFill>
            </a:endParaRPr>
          </a:p>
        </p:txBody>
      </p:sp>
      <p:pic>
        <p:nvPicPr>
          <p:cNvPr id="1028" name="Picture 4" descr="Símbolos Universitarios – Universidad de Nariño">
            <a:extLst>
              <a:ext uri="{FF2B5EF4-FFF2-40B4-BE49-F238E27FC236}">
                <a16:creationId xmlns:a16="http://schemas.microsoft.com/office/drawing/2014/main" id="{EDF64FA2-360A-4D3A-AF78-F1E4C7CCFD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117" y="219456"/>
            <a:ext cx="660961" cy="660961"/>
          </a:xfrm>
          <a:prstGeom prst="rect">
            <a:avLst/>
          </a:prstGeom>
          <a:noFill/>
          <a:extLst>
            <a:ext uri="{909E8E84-426E-40DD-AFC4-6F175D3DCCD1}">
              <a14:hiddenFill xmlns:a14="http://schemas.microsoft.com/office/drawing/2010/main">
                <a:solidFill>
                  <a:srgbClr val="FFFFFF"/>
                </a:solidFill>
              </a14:hiddenFill>
            </a:ext>
          </a:extLst>
        </p:spPr>
      </p:pic>
      <p:pic>
        <p:nvPicPr>
          <p:cNvPr id="417" name="Imagen 416">
            <a:extLst>
              <a:ext uri="{FF2B5EF4-FFF2-40B4-BE49-F238E27FC236}">
                <a16:creationId xmlns:a16="http://schemas.microsoft.com/office/drawing/2014/main" id="{6C54B729-21DA-4852-927D-4E13F29541B2}"/>
              </a:ext>
            </a:extLst>
          </p:cNvPr>
          <p:cNvPicPr>
            <a:picLocks noChangeAspect="1"/>
          </p:cNvPicPr>
          <p:nvPr/>
        </p:nvPicPr>
        <p:blipFill rotWithShape="1">
          <a:blip r:embed="rId4"/>
          <a:srcRect l="53279" t="4713" r="5319"/>
          <a:stretch/>
        </p:blipFill>
        <p:spPr>
          <a:xfrm>
            <a:off x="1082048" y="147745"/>
            <a:ext cx="918577" cy="804385"/>
          </a:xfrm>
          <a:prstGeom prst="ellipse">
            <a:avLst/>
          </a:prstGeom>
          <a:ln>
            <a:noFill/>
          </a:ln>
          <a:effectLst>
            <a:softEdge rad="112500"/>
          </a:effectLst>
        </p:spPr>
      </p:pic>
      <p:sp>
        <p:nvSpPr>
          <p:cNvPr id="4" name="Rectángulo 3">
            <a:extLst>
              <a:ext uri="{FF2B5EF4-FFF2-40B4-BE49-F238E27FC236}">
                <a16:creationId xmlns:a16="http://schemas.microsoft.com/office/drawing/2014/main" id="{F04C2CAB-775C-4D47-9732-B8CCEE3CC5EB}"/>
              </a:ext>
            </a:extLst>
          </p:cNvPr>
          <p:cNvSpPr/>
          <p:nvPr/>
        </p:nvSpPr>
        <p:spPr>
          <a:xfrm>
            <a:off x="3494643" y="665629"/>
            <a:ext cx="5555228" cy="41282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 name="Imagen 9">
            <a:extLst>
              <a:ext uri="{FF2B5EF4-FFF2-40B4-BE49-F238E27FC236}">
                <a16:creationId xmlns:a16="http://schemas.microsoft.com/office/drawing/2014/main" id="{07EF8207-E833-45A9-ADDF-FDFB555654F9}"/>
              </a:ext>
            </a:extLst>
          </p:cNvPr>
          <p:cNvPicPr>
            <a:picLocks noChangeAspect="1"/>
          </p:cNvPicPr>
          <p:nvPr/>
        </p:nvPicPr>
        <p:blipFill>
          <a:blip r:embed="rId5"/>
          <a:stretch>
            <a:fillRect/>
          </a:stretch>
        </p:blipFill>
        <p:spPr>
          <a:xfrm>
            <a:off x="4763310" y="2359847"/>
            <a:ext cx="4064659" cy="2287048"/>
          </a:xfrm>
          <a:prstGeom prst="rect">
            <a:avLst/>
          </a:prstGeom>
        </p:spPr>
      </p:pic>
      <p:pic>
        <p:nvPicPr>
          <p:cNvPr id="2" name="Imagen 1">
            <a:extLst>
              <a:ext uri="{FF2B5EF4-FFF2-40B4-BE49-F238E27FC236}">
                <a16:creationId xmlns:a16="http://schemas.microsoft.com/office/drawing/2014/main" id="{98553344-B994-4282-AEED-DA3F40CC974C}"/>
              </a:ext>
            </a:extLst>
          </p:cNvPr>
          <p:cNvPicPr>
            <a:picLocks noChangeAspect="1"/>
          </p:cNvPicPr>
          <p:nvPr/>
        </p:nvPicPr>
        <p:blipFill rotWithShape="1">
          <a:blip r:embed="rId6"/>
          <a:srcRect l="16892" r="14542"/>
          <a:stretch/>
        </p:blipFill>
        <p:spPr>
          <a:xfrm>
            <a:off x="3674236" y="886662"/>
            <a:ext cx="1950207" cy="1587485"/>
          </a:xfrm>
          <a:prstGeom prst="rect">
            <a:avLst/>
          </a:prstGeom>
        </p:spPr>
      </p:pic>
      <p:pic>
        <p:nvPicPr>
          <p:cNvPr id="11" name="Imagen 10">
            <a:extLst>
              <a:ext uri="{FF2B5EF4-FFF2-40B4-BE49-F238E27FC236}">
                <a16:creationId xmlns:a16="http://schemas.microsoft.com/office/drawing/2014/main" id="{74EA1CE9-C626-437A-953F-11B6CAAF6E15}"/>
              </a:ext>
            </a:extLst>
          </p:cNvPr>
          <p:cNvPicPr>
            <a:picLocks noChangeAspect="1"/>
          </p:cNvPicPr>
          <p:nvPr/>
        </p:nvPicPr>
        <p:blipFill>
          <a:blip r:embed="rId7"/>
          <a:stretch>
            <a:fillRect/>
          </a:stretch>
        </p:blipFill>
        <p:spPr>
          <a:xfrm>
            <a:off x="6093975" y="902072"/>
            <a:ext cx="2095949" cy="1309968"/>
          </a:xfrm>
          <a:prstGeom prst="rect">
            <a:avLst/>
          </a:prstGeom>
        </p:spPr>
      </p:pic>
    </p:spTree>
    <p:extLst>
      <p:ext uri="{BB962C8B-B14F-4D97-AF65-F5344CB8AC3E}">
        <p14:creationId xmlns:p14="http://schemas.microsoft.com/office/powerpoint/2010/main" val="945607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ímbolos Universitarios – Universidad de Nariño">
            <a:extLst>
              <a:ext uri="{FF2B5EF4-FFF2-40B4-BE49-F238E27FC236}">
                <a16:creationId xmlns:a16="http://schemas.microsoft.com/office/drawing/2014/main" id="{0B2EA667-CB57-4DF8-BB35-E9AFDF367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90" y="192093"/>
            <a:ext cx="660961" cy="66096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1B46FA37-FA47-4459-8828-383FB697E3AF}"/>
              </a:ext>
            </a:extLst>
          </p:cNvPr>
          <p:cNvPicPr>
            <a:picLocks noChangeAspect="1"/>
          </p:cNvPicPr>
          <p:nvPr/>
        </p:nvPicPr>
        <p:blipFill rotWithShape="1">
          <a:blip r:embed="rId3"/>
          <a:srcRect l="53279" t="4713" r="5319"/>
          <a:stretch/>
        </p:blipFill>
        <p:spPr>
          <a:xfrm>
            <a:off x="1071372" y="144121"/>
            <a:ext cx="918577" cy="804385"/>
          </a:xfrm>
          <a:prstGeom prst="ellipse">
            <a:avLst/>
          </a:prstGeom>
          <a:ln>
            <a:noFill/>
          </a:ln>
          <a:effectLst>
            <a:softEdge rad="112500"/>
          </a:effectLst>
        </p:spPr>
      </p:pic>
      <p:sp>
        <p:nvSpPr>
          <p:cNvPr id="6" name="Rectángulo 5">
            <a:extLst>
              <a:ext uri="{FF2B5EF4-FFF2-40B4-BE49-F238E27FC236}">
                <a16:creationId xmlns:a16="http://schemas.microsoft.com/office/drawing/2014/main" id="{EC2D0E56-7D0C-40D0-8E56-B8801C98D13A}"/>
              </a:ext>
            </a:extLst>
          </p:cNvPr>
          <p:cNvSpPr/>
          <p:nvPr/>
        </p:nvSpPr>
        <p:spPr>
          <a:xfrm>
            <a:off x="477806" y="1288421"/>
            <a:ext cx="3521783" cy="3355041"/>
          </a:xfrm>
          <a:prstGeom prst="rect">
            <a:avLst/>
          </a:prstGeom>
          <a:solidFill>
            <a:srgbClr val="FFFFFF"/>
          </a:solidFill>
          <a:ln>
            <a:solidFill>
              <a:srgbClr val="BAF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Título 2">
            <a:extLst>
              <a:ext uri="{FF2B5EF4-FFF2-40B4-BE49-F238E27FC236}">
                <a16:creationId xmlns:a16="http://schemas.microsoft.com/office/drawing/2014/main" id="{4B4F06C2-20E6-40C1-BAD4-30FB77130CD3}"/>
              </a:ext>
            </a:extLst>
          </p:cNvPr>
          <p:cNvSpPr>
            <a:spLocks noGrp="1"/>
          </p:cNvSpPr>
          <p:nvPr>
            <p:ph type="ctrTitle"/>
          </p:nvPr>
        </p:nvSpPr>
        <p:spPr>
          <a:xfrm>
            <a:off x="5651321" y="386895"/>
            <a:ext cx="3195637" cy="481013"/>
          </a:xfrm>
        </p:spPr>
        <p:txBody>
          <a:bodyPr/>
          <a:lstStyle/>
          <a:p>
            <a:r>
              <a:rPr lang="es-CO" dirty="0"/>
              <a:t>Coeficientes binominales  </a:t>
            </a:r>
          </a:p>
        </p:txBody>
      </p:sp>
      <mc:AlternateContent xmlns:mc="http://schemas.openxmlformats.org/markup-compatibility/2006">
        <mc:Choice xmlns:a14="http://schemas.microsoft.com/office/drawing/2010/main" Requires="a14">
          <p:sp>
            <p:nvSpPr>
              <p:cNvPr id="12" name="Subtítulo 1">
                <a:extLst>
                  <a:ext uri="{FF2B5EF4-FFF2-40B4-BE49-F238E27FC236}">
                    <a16:creationId xmlns:a16="http://schemas.microsoft.com/office/drawing/2014/main" id="{DC200B32-9CC9-4221-ACBA-9D0BE2E8D34A}"/>
                  </a:ext>
                </a:extLst>
              </p:cNvPr>
              <p:cNvSpPr>
                <a:spLocks noGrp="1"/>
              </p:cNvSpPr>
              <p:nvPr>
                <p:ph type="subTitle" idx="1"/>
              </p:nvPr>
            </p:nvSpPr>
            <p:spPr>
              <a:xfrm flipH="1">
                <a:off x="4398635" y="1463682"/>
                <a:ext cx="4152896" cy="3355040"/>
              </a:xfrm>
            </p:spPr>
            <p:txBody>
              <a:bodyPr/>
              <a:lstStyle/>
              <a:p>
                <a:pPr marL="152400" indent="0">
                  <a:buNone/>
                </a:pPr>
                <a:r>
                  <a:rPr lang="es-CO" sz="1200" dirty="0">
                    <a:latin typeface="Abadi" panose="020B0604020104020204" pitchFamily="34" charset="0"/>
                  </a:rPr>
                  <a:t>Otro ejemplo en el que el uso de la memorización nos puede ayudar es en hallar los coeficientes binomiales por medio de su formula recursiva (ver capitulo matemático)</a:t>
                </a:r>
              </a:p>
              <a:p>
                <a:pPr marL="152400" indent="0">
                  <a:buNone/>
                </a:pPr>
                <a:endParaRPr lang="es-CO" sz="1200" dirty="0">
                  <a:latin typeface="Abadi" panose="020B0604020104020204" pitchFamily="34" charset="0"/>
                </a:endParaRPr>
              </a:p>
              <a:p>
                <a:pPr marL="152400" indent="0" algn="ctr">
                  <a:buNone/>
                </a:pPr>
                <a14:m>
                  <m:oMathPara xmlns:m="http://schemas.openxmlformats.org/officeDocument/2006/math">
                    <m:oMathParaPr>
                      <m:jc m:val="centerGroup"/>
                    </m:oMathParaPr>
                    <m:oMath xmlns:m="http://schemas.openxmlformats.org/officeDocument/2006/math">
                      <m:d>
                        <m:dPr>
                          <m:ctrlPr>
                            <a:rPr lang="es-CO" sz="1200" i="1" smtClean="0">
                              <a:latin typeface="Cambria Math" panose="02040503050406030204" pitchFamily="18" charset="0"/>
                            </a:rPr>
                          </m:ctrlPr>
                        </m:dPr>
                        <m:e>
                          <m:f>
                            <m:fPr>
                              <m:type m:val="noBar"/>
                              <m:ctrlPr>
                                <a:rPr lang="es-CO" sz="1200" i="1" smtClean="0">
                                  <a:latin typeface="Cambria Math" panose="02040503050406030204" pitchFamily="18" charset="0"/>
                                </a:rPr>
                              </m:ctrlPr>
                            </m:fPr>
                            <m:num>
                              <m:r>
                                <a:rPr lang="es-CO" sz="1200" b="0" i="1" smtClean="0">
                                  <a:latin typeface="Cambria Math" panose="02040503050406030204" pitchFamily="18" charset="0"/>
                                </a:rPr>
                                <m:t>𝑛</m:t>
                              </m:r>
                            </m:num>
                            <m:den>
                              <m:r>
                                <a:rPr lang="es-CO" sz="1200" b="0" i="1" smtClean="0">
                                  <a:latin typeface="Cambria Math" panose="02040503050406030204" pitchFamily="18" charset="0"/>
                                </a:rPr>
                                <m:t>𝑘</m:t>
                              </m:r>
                            </m:den>
                          </m:f>
                        </m:e>
                      </m:d>
                      <m:r>
                        <a:rPr lang="es-CO" sz="1200" b="0" i="1" smtClean="0">
                          <a:latin typeface="Cambria Math" panose="02040503050406030204" pitchFamily="18" charset="0"/>
                        </a:rPr>
                        <m:t>=</m:t>
                      </m:r>
                      <m:d>
                        <m:dPr>
                          <m:ctrlPr>
                            <a:rPr lang="es-CO" sz="1200" b="0" i="1" smtClean="0">
                              <a:latin typeface="Cambria Math" panose="02040503050406030204" pitchFamily="18" charset="0"/>
                            </a:rPr>
                          </m:ctrlPr>
                        </m:dPr>
                        <m:e>
                          <m:f>
                            <m:fPr>
                              <m:type m:val="noBar"/>
                              <m:ctrlPr>
                                <a:rPr lang="es-CO" sz="1200" b="0" i="1" smtClean="0">
                                  <a:latin typeface="Cambria Math" panose="02040503050406030204" pitchFamily="18" charset="0"/>
                                </a:rPr>
                              </m:ctrlPr>
                            </m:fPr>
                            <m:num>
                              <m:r>
                                <a:rPr lang="es-CO" sz="1200" b="0" i="1" smtClean="0">
                                  <a:latin typeface="Cambria Math" panose="02040503050406030204" pitchFamily="18" charset="0"/>
                                </a:rPr>
                                <m:t>𝑛</m:t>
                              </m:r>
                              <m:r>
                                <a:rPr lang="es-CO" sz="1200" b="0" i="1" smtClean="0">
                                  <a:latin typeface="Cambria Math" panose="02040503050406030204" pitchFamily="18" charset="0"/>
                                </a:rPr>
                                <m:t>−1</m:t>
                              </m:r>
                            </m:num>
                            <m:den>
                              <m:r>
                                <a:rPr lang="es-CO" sz="1200" b="0" i="1" smtClean="0">
                                  <a:latin typeface="Cambria Math" panose="02040503050406030204" pitchFamily="18" charset="0"/>
                                </a:rPr>
                                <m:t>𝑘</m:t>
                              </m:r>
                              <m:r>
                                <a:rPr lang="es-CO" sz="1200" b="0" i="1" smtClean="0">
                                  <a:latin typeface="Cambria Math" panose="02040503050406030204" pitchFamily="18" charset="0"/>
                                </a:rPr>
                                <m:t>−1</m:t>
                              </m:r>
                            </m:den>
                          </m:f>
                        </m:e>
                      </m:d>
                      <m:r>
                        <a:rPr lang="es-CO" sz="1200" b="0" i="1" smtClean="0">
                          <a:latin typeface="Cambria Math" panose="02040503050406030204" pitchFamily="18" charset="0"/>
                        </a:rPr>
                        <m:t>+</m:t>
                      </m:r>
                      <m:d>
                        <m:dPr>
                          <m:ctrlPr>
                            <a:rPr lang="es-CO" sz="1200" b="0" i="1" smtClean="0">
                              <a:latin typeface="Cambria Math" panose="02040503050406030204" pitchFamily="18" charset="0"/>
                            </a:rPr>
                          </m:ctrlPr>
                        </m:dPr>
                        <m:e>
                          <m:f>
                            <m:fPr>
                              <m:type m:val="noBar"/>
                              <m:ctrlPr>
                                <a:rPr lang="es-CO" sz="1200" b="0" i="1" smtClean="0">
                                  <a:latin typeface="Cambria Math" panose="02040503050406030204" pitchFamily="18" charset="0"/>
                                </a:rPr>
                              </m:ctrlPr>
                            </m:fPr>
                            <m:num>
                              <m:r>
                                <a:rPr lang="es-CO" sz="1200" b="0" i="1" smtClean="0">
                                  <a:latin typeface="Cambria Math" panose="02040503050406030204" pitchFamily="18" charset="0"/>
                                </a:rPr>
                                <m:t>𝑛</m:t>
                              </m:r>
                              <m:r>
                                <a:rPr lang="es-CO" sz="1200" b="0" i="1" smtClean="0">
                                  <a:latin typeface="Cambria Math" panose="02040503050406030204" pitchFamily="18" charset="0"/>
                                </a:rPr>
                                <m:t>−1</m:t>
                              </m:r>
                            </m:num>
                            <m:den>
                              <m:r>
                                <a:rPr lang="es-CO" sz="1200" b="0" i="1" smtClean="0">
                                  <a:latin typeface="Cambria Math" panose="02040503050406030204" pitchFamily="18" charset="0"/>
                                </a:rPr>
                                <m:t>𝑘</m:t>
                              </m:r>
                            </m:den>
                          </m:f>
                        </m:e>
                      </m:d>
                    </m:oMath>
                  </m:oMathPara>
                </a14:m>
                <a:endParaRPr lang="es-CO" sz="1200" dirty="0">
                  <a:latin typeface="Abadi" panose="020B0604020104020204" pitchFamily="34" charset="0"/>
                </a:endParaRPr>
              </a:p>
              <a:p>
                <a:pPr marL="152400" indent="0" algn="ctr">
                  <a:buNone/>
                </a:pPr>
                <a:endParaRPr lang="es-CO" sz="1200" dirty="0">
                  <a:latin typeface="Abadi" panose="020B0604020104020204" pitchFamily="34" charset="0"/>
                </a:endParaRPr>
              </a:p>
              <a:p>
                <a:pPr marL="152400" indent="0" algn="ctr">
                  <a:buNone/>
                </a:pPr>
                <a:r>
                  <a:rPr lang="es-CO" sz="1200" dirty="0">
                    <a:latin typeface="Abadi" panose="020B0604020104020204" pitchFamily="34" charset="0"/>
                  </a:rPr>
                  <a:t>para todos los números enteros n, k &gt; 0, con valores iniciales</a:t>
                </a:r>
              </a:p>
              <a:p>
                <a:pPr marL="152400" indent="0" algn="ctr">
                  <a:buNone/>
                </a:pPr>
                <a14:m>
                  <m:oMathPara xmlns:m="http://schemas.openxmlformats.org/officeDocument/2006/math">
                    <m:oMathParaPr>
                      <m:jc m:val="centerGroup"/>
                    </m:oMathParaPr>
                    <m:oMath xmlns:m="http://schemas.openxmlformats.org/officeDocument/2006/math">
                      <m:d>
                        <m:dPr>
                          <m:ctrlPr>
                            <a:rPr lang="es-CO" sz="1200" i="1" smtClean="0">
                              <a:latin typeface="Cambria Math" panose="02040503050406030204" pitchFamily="18" charset="0"/>
                            </a:rPr>
                          </m:ctrlPr>
                        </m:dPr>
                        <m:e>
                          <m:f>
                            <m:fPr>
                              <m:type m:val="noBar"/>
                              <m:ctrlPr>
                                <a:rPr lang="es-CO" sz="1200" i="1" smtClean="0">
                                  <a:latin typeface="Cambria Math" panose="02040503050406030204" pitchFamily="18" charset="0"/>
                                </a:rPr>
                              </m:ctrlPr>
                            </m:fPr>
                            <m:num>
                              <m:r>
                                <a:rPr lang="es-CO" sz="1200" b="0" i="1" smtClean="0">
                                  <a:latin typeface="Cambria Math" panose="02040503050406030204" pitchFamily="18" charset="0"/>
                                </a:rPr>
                                <m:t>𝑛</m:t>
                              </m:r>
                            </m:num>
                            <m:den>
                              <m:r>
                                <a:rPr lang="es-CO" sz="1200" b="0" i="1" smtClean="0">
                                  <a:latin typeface="Cambria Math" panose="02040503050406030204" pitchFamily="18" charset="0"/>
                                </a:rPr>
                                <m:t>0</m:t>
                              </m:r>
                            </m:den>
                          </m:f>
                        </m:e>
                      </m:d>
                      <m:r>
                        <a:rPr lang="es-CO" sz="1200" b="0" i="1" smtClean="0">
                          <a:latin typeface="Cambria Math" panose="02040503050406030204" pitchFamily="18" charset="0"/>
                        </a:rPr>
                        <m:t>=1</m:t>
                      </m:r>
                    </m:oMath>
                  </m:oMathPara>
                </a14:m>
                <a:endParaRPr lang="es-CO" sz="1200" b="0" dirty="0">
                  <a:latin typeface="Abadi" panose="020B0604020104020204" pitchFamily="34" charset="0"/>
                </a:endParaRPr>
              </a:p>
              <a:p>
                <a:pPr marL="152400" indent="0" algn="ctr">
                  <a:buNone/>
                </a:pPr>
                <a:endParaRPr lang="es-CO" sz="1200" dirty="0">
                  <a:latin typeface="Abadi" panose="020B0604020104020204" pitchFamily="34" charset="0"/>
                </a:endParaRPr>
              </a:p>
              <a:p>
                <a:pPr marL="152400" indent="0" algn="ctr">
                  <a:buNone/>
                </a:pPr>
                <a:r>
                  <a:rPr lang="pt-BR" sz="1200" dirty="0">
                    <a:latin typeface="Abadi" panose="020B0604020104020204" pitchFamily="34" charset="0"/>
                  </a:rPr>
                  <a:t>para todos </a:t>
                </a:r>
                <a:r>
                  <a:rPr lang="pt-BR" sz="1200" dirty="0" err="1">
                    <a:latin typeface="Abadi" panose="020B0604020104020204" pitchFamily="34" charset="0"/>
                  </a:rPr>
                  <a:t>los</a:t>
                </a:r>
                <a:r>
                  <a:rPr lang="pt-BR" sz="1200" dirty="0">
                    <a:latin typeface="Abadi" panose="020B0604020104020204" pitchFamily="34" charset="0"/>
                  </a:rPr>
                  <a:t> números </a:t>
                </a:r>
                <a:r>
                  <a:rPr lang="pt-BR" sz="1200" dirty="0" err="1">
                    <a:latin typeface="Abadi" panose="020B0604020104020204" pitchFamily="34" charset="0"/>
                  </a:rPr>
                  <a:t>enteros</a:t>
                </a:r>
                <a:r>
                  <a:rPr lang="pt-BR" sz="1200" dirty="0">
                    <a:latin typeface="Abadi" panose="020B0604020104020204" pitchFamily="34" charset="0"/>
                  </a:rPr>
                  <a:t> n &gt;= 0,</a:t>
                </a:r>
              </a:p>
              <a:p>
                <a:pPr marL="152400" indent="0" algn="ctr">
                  <a:buNone/>
                </a:pPr>
                <a:endParaRPr lang="pt-BR" sz="1200" dirty="0">
                  <a:latin typeface="Abadi" panose="020B0604020104020204" pitchFamily="34" charset="0"/>
                </a:endParaRPr>
              </a:p>
              <a:p>
                <a:pPr marL="152400" indent="0" algn="ctr">
                  <a:buNone/>
                </a:pPr>
                <a14:m>
                  <m:oMathPara xmlns:m="http://schemas.openxmlformats.org/officeDocument/2006/math">
                    <m:oMathParaPr>
                      <m:jc m:val="centerGroup"/>
                    </m:oMathParaPr>
                    <m:oMath xmlns:m="http://schemas.openxmlformats.org/officeDocument/2006/math">
                      <m:d>
                        <m:dPr>
                          <m:ctrlPr>
                            <a:rPr lang="es-CO" sz="1200" i="1" smtClean="0">
                              <a:latin typeface="Cambria Math" panose="02040503050406030204" pitchFamily="18" charset="0"/>
                            </a:rPr>
                          </m:ctrlPr>
                        </m:dPr>
                        <m:e>
                          <m:f>
                            <m:fPr>
                              <m:type m:val="noBar"/>
                              <m:ctrlPr>
                                <a:rPr lang="es-CO" sz="1200" i="1" smtClean="0">
                                  <a:latin typeface="Cambria Math" panose="02040503050406030204" pitchFamily="18" charset="0"/>
                                </a:rPr>
                              </m:ctrlPr>
                            </m:fPr>
                            <m:num>
                              <m:r>
                                <a:rPr lang="es-CO" sz="1200" b="0" i="1" smtClean="0">
                                  <a:latin typeface="Cambria Math" panose="02040503050406030204" pitchFamily="18" charset="0"/>
                                </a:rPr>
                                <m:t>0</m:t>
                              </m:r>
                            </m:num>
                            <m:den>
                              <m:r>
                                <a:rPr lang="es-CO" sz="1200" b="0" i="1" smtClean="0">
                                  <a:latin typeface="Cambria Math" panose="02040503050406030204" pitchFamily="18" charset="0"/>
                                </a:rPr>
                                <m:t>𝑘</m:t>
                              </m:r>
                            </m:den>
                          </m:f>
                        </m:e>
                      </m:d>
                      <m:r>
                        <a:rPr lang="es-CO" sz="1200" b="0" i="1" smtClean="0">
                          <a:latin typeface="Cambria Math" panose="02040503050406030204" pitchFamily="18" charset="0"/>
                        </a:rPr>
                        <m:t>=0</m:t>
                      </m:r>
                    </m:oMath>
                  </m:oMathPara>
                </a14:m>
                <a:endParaRPr lang="es-CO" sz="1200" b="0" dirty="0">
                  <a:latin typeface="Abadi" panose="020B0604020104020204" pitchFamily="34" charset="0"/>
                </a:endParaRPr>
              </a:p>
              <a:p>
                <a:pPr marL="152400" indent="0" algn="ctr">
                  <a:buNone/>
                </a:pPr>
                <a:endParaRPr lang="es-CO" sz="1200" b="0" dirty="0">
                  <a:latin typeface="Abadi" panose="020B0604020104020204" pitchFamily="34" charset="0"/>
                </a:endParaRPr>
              </a:p>
              <a:p>
                <a:pPr marL="152400" indent="0" algn="ctr">
                  <a:buNone/>
                </a:pPr>
                <a:r>
                  <a:rPr lang="es-CO" sz="1200" b="0" dirty="0">
                    <a:latin typeface="Abadi" panose="020B0604020104020204" pitchFamily="34" charset="0"/>
                  </a:rPr>
                  <a:t>para todos los números enteros k &gt; 0.</a:t>
                </a:r>
              </a:p>
              <a:p>
                <a:pPr marL="152400" indent="0">
                  <a:buNone/>
                </a:pPr>
                <a:endParaRPr lang="es-CO" sz="1200" dirty="0">
                  <a:latin typeface="Abadi" panose="020B0604020104020204" pitchFamily="34" charset="0"/>
                </a:endParaRPr>
              </a:p>
              <a:p>
                <a:pPr marL="152400" indent="0">
                  <a:buNone/>
                </a:pPr>
                <a:endParaRPr lang="es-CO" sz="1200" dirty="0">
                  <a:latin typeface="Abadi" panose="020B0604020104020204" pitchFamily="34" charset="0"/>
                </a:endParaRPr>
              </a:p>
            </p:txBody>
          </p:sp>
        </mc:Choice>
        <mc:Fallback>
          <p:sp>
            <p:nvSpPr>
              <p:cNvPr id="12" name="Subtítulo 1">
                <a:extLst>
                  <a:ext uri="{FF2B5EF4-FFF2-40B4-BE49-F238E27FC236}">
                    <a16:creationId xmlns:a16="http://schemas.microsoft.com/office/drawing/2014/main" id="{DC200B32-9CC9-4221-ACBA-9D0BE2E8D34A}"/>
                  </a:ext>
                </a:extLst>
              </p:cNvPr>
              <p:cNvSpPr>
                <a:spLocks noGrp="1" noRot="1" noChangeAspect="1" noMove="1" noResize="1" noEditPoints="1" noAdjustHandles="1" noChangeArrowheads="1" noChangeShapeType="1" noTextEdit="1"/>
              </p:cNvSpPr>
              <p:nvPr>
                <p:ph type="subTitle" idx="1"/>
              </p:nvPr>
            </p:nvSpPr>
            <p:spPr>
              <a:xfrm flipH="1">
                <a:off x="4398635" y="1463682"/>
                <a:ext cx="4152896" cy="3355040"/>
              </a:xfrm>
              <a:blipFill>
                <a:blip r:embed="rId4"/>
                <a:stretch>
                  <a:fillRect t="-6727"/>
                </a:stretch>
              </a:blipFill>
            </p:spPr>
            <p:txBody>
              <a:bodyPr/>
              <a:lstStyle/>
              <a:p>
                <a:r>
                  <a:rPr lang="es-CO">
                    <a:noFill/>
                  </a:rPr>
                  <a:t> </a:t>
                </a:r>
              </a:p>
            </p:txBody>
          </p:sp>
        </mc:Fallback>
      </mc:AlternateContent>
      <p:pic>
        <p:nvPicPr>
          <p:cNvPr id="7" name="Imagen 6">
            <a:extLst>
              <a:ext uri="{FF2B5EF4-FFF2-40B4-BE49-F238E27FC236}">
                <a16:creationId xmlns:a16="http://schemas.microsoft.com/office/drawing/2014/main" id="{D2C85886-6CCA-4A68-B5E5-2FE3F98B4246}"/>
              </a:ext>
            </a:extLst>
          </p:cNvPr>
          <p:cNvPicPr>
            <a:picLocks noChangeAspect="1"/>
          </p:cNvPicPr>
          <p:nvPr/>
        </p:nvPicPr>
        <p:blipFill>
          <a:blip r:embed="rId5"/>
          <a:stretch>
            <a:fillRect/>
          </a:stretch>
        </p:blipFill>
        <p:spPr>
          <a:xfrm>
            <a:off x="592469" y="1979295"/>
            <a:ext cx="3268603" cy="1663065"/>
          </a:xfrm>
          <a:prstGeom prst="rect">
            <a:avLst/>
          </a:prstGeom>
        </p:spPr>
      </p:pic>
    </p:spTree>
    <p:extLst>
      <p:ext uri="{BB962C8B-B14F-4D97-AF65-F5344CB8AC3E}">
        <p14:creationId xmlns:p14="http://schemas.microsoft.com/office/powerpoint/2010/main" val="36660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31"/>
        <p:cNvGrpSpPr/>
        <p:nvPr/>
      </p:nvGrpSpPr>
      <p:grpSpPr>
        <a:xfrm>
          <a:off x="0" y="0"/>
          <a:ext cx="0" cy="0"/>
          <a:chOff x="0" y="0"/>
          <a:chExt cx="0" cy="0"/>
        </a:xfrm>
      </p:grpSpPr>
      <p:sp>
        <p:nvSpPr>
          <p:cNvPr id="2537" name="Google Shape;2537;p46"/>
          <p:cNvSpPr txBox="1">
            <a:spLocks noGrp="1"/>
          </p:cNvSpPr>
          <p:nvPr>
            <p:ph type="ctrTitle"/>
          </p:nvPr>
        </p:nvSpPr>
        <p:spPr>
          <a:xfrm>
            <a:off x="876441" y="-677381"/>
            <a:ext cx="3248400" cy="241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dirty="0"/>
              <a:t>gracias</a:t>
            </a:r>
            <a:endParaRPr dirty="0"/>
          </a:p>
        </p:txBody>
      </p:sp>
      <p:grpSp>
        <p:nvGrpSpPr>
          <p:cNvPr id="2566" name="Google Shape;2566;p46"/>
          <p:cNvGrpSpPr/>
          <p:nvPr/>
        </p:nvGrpSpPr>
        <p:grpSpPr>
          <a:xfrm>
            <a:off x="4534350" y="4713051"/>
            <a:ext cx="4600713" cy="150450"/>
            <a:chOff x="0" y="4397412"/>
            <a:chExt cx="4600713" cy="150450"/>
          </a:xfrm>
        </p:grpSpPr>
        <p:sp>
          <p:nvSpPr>
            <p:cNvPr id="2567" name="Google Shape;2567;p46"/>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6"/>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6"/>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6"/>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6"/>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0" name="Google Shape;2620;p46"/>
          <p:cNvSpPr txBox="1"/>
          <p:nvPr/>
        </p:nvSpPr>
        <p:spPr>
          <a:xfrm>
            <a:off x="650467" y="1458661"/>
            <a:ext cx="2922072" cy="382618"/>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600" dirty="0">
                <a:solidFill>
                  <a:schemeClr val="accent3"/>
                </a:solidFill>
                <a:latin typeface="Bahnschrift" panose="020B0502040204020203" pitchFamily="34" charset="0"/>
                <a:ea typeface="Anaheim"/>
                <a:cs typeface="Anaheim"/>
                <a:sym typeface="Anaheim"/>
              </a:rPr>
              <a:t>CONTACTOS</a:t>
            </a:r>
          </a:p>
          <a:p>
            <a:pPr algn="ctr"/>
            <a:r>
              <a:rPr lang="pt-BR" b="1" i="0" u="none" strike="noStrike" dirty="0">
                <a:solidFill>
                  <a:srgbClr val="000000"/>
                </a:solidFill>
                <a:effectLst/>
                <a:latin typeface="Bahnschrift Light" panose="020B0502040204020203" pitchFamily="34" charset="0"/>
              </a:rPr>
              <a:t>Docente Coordinador: </a:t>
            </a:r>
          </a:p>
          <a:p>
            <a:pPr algn="ctr"/>
            <a:r>
              <a:rPr lang="pt-BR" b="0" i="0" u="none" strike="noStrike" dirty="0">
                <a:solidFill>
                  <a:srgbClr val="000000"/>
                </a:solidFill>
                <a:effectLst/>
                <a:latin typeface="Bahnschrift Light" panose="020B0502040204020203" pitchFamily="34" charset="0"/>
              </a:rPr>
              <a:t>Ing. Marcela Guerrero</a:t>
            </a:r>
            <a:endParaRPr lang="pt-BR" dirty="0">
              <a:solidFill>
                <a:srgbClr val="000000"/>
              </a:solidFill>
              <a:effectLst/>
              <a:latin typeface="Bahnschrift Light" panose="020B0502040204020203" pitchFamily="34" charset="0"/>
            </a:endParaRPr>
          </a:p>
          <a:p>
            <a:pPr algn="ctr"/>
            <a:r>
              <a:rPr lang="pt-BR" b="1" i="0" u="none" strike="noStrike" dirty="0" err="1">
                <a:solidFill>
                  <a:srgbClr val="000000"/>
                </a:solidFill>
                <a:effectLst/>
                <a:latin typeface="Bahnschrift Light" panose="020B0502040204020203" pitchFamily="34" charset="0"/>
              </a:rPr>
              <a:t>Email</a:t>
            </a:r>
            <a:r>
              <a:rPr lang="pt-BR" b="1" i="0" u="none" strike="noStrike" dirty="0">
                <a:solidFill>
                  <a:srgbClr val="000000"/>
                </a:solidFill>
                <a:effectLst/>
                <a:latin typeface="Bahnschrift Light" panose="020B0502040204020203" pitchFamily="34" charset="0"/>
              </a:rPr>
              <a:t>:</a:t>
            </a:r>
            <a:r>
              <a:rPr lang="pt-BR" b="0" i="0" u="none" strike="noStrike" dirty="0">
                <a:solidFill>
                  <a:srgbClr val="000000"/>
                </a:solidFill>
                <a:effectLst/>
                <a:latin typeface="Bahnschrift Light" panose="020B0502040204020203" pitchFamily="34" charset="0"/>
              </a:rPr>
              <a:t> </a:t>
            </a:r>
            <a:r>
              <a:rPr lang="pt-BR" b="0" i="0" u="none" strike="noStrike" dirty="0">
                <a:solidFill>
                  <a:srgbClr val="000000"/>
                </a:solidFill>
                <a:effectLst/>
                <a:latin typeface="Bahnschrift Light" panose="020B0502040204020203" pitchFamily="34" charset="0"/>
                <a:hlinkClick r:id="rId3"/>
              </a:rPr>
              <a:t>greenclouds@udenar.edu.co</a:t>
            </a:r>
            <a:endParaRPr lang="pt-BR" b="0" i="0" u="none" strike="noStrike" dirty="0">
              <a:solidFill>
                <a:srgbClr val="000000"/>
              </a:solidFill>
              <a:effectLst/>
              <a:latin typeface="Bahnschrift Light" panose="020B0502040204020203" pitchFamily="34" charset="0"/>
            </a:endParaRPr>
          </a:p>
          <a:p>
            <a:pPr algn="ctr"/>
            <a:r>
              <a:rPr lang="pt-BR" b="1" dirty="0">
                <a:solidFill>
                  <a:srgbClr val="000000"/>
                </a:solidFill>
                <a:effectLst/>
                <a:latin typeface="Bahnschrift Light" panose="020B0502040204020203" pitchFamily="34" charset="0"/>
              </a:rPr>
              <a:t>Facebook:</a:t>
            </a:r>
          </a:p>
          <a:p>
            <a:pPr algn="ctr"/>
            <a:r>
              <a:rPr lang="pt-BR" dirty="0">
                <a:solidFill>
                  <a:srgbClr val="000000"/>
                </a:solidFill>
                <a:effectLst/>
                <a:latin typeface="Bahnschrift Light" panose="020B0502040204020203" pitchFamily="34" charset="0"/>
                <a:hlinkClick r:id="rId4"/>
              </a:rPr>
              <a:t>https://www.facebook.com/greencloudsIpiales</a:t>
            </a:r>
            <a:r>
              <a:rPr lang="pt-BR" dirty="0">
                <a:solidFill>
                  <a:srgbClr val="000000"/>
                </a:solidFill>
                <a:effectLst/>
                <a:latin typeface="Bahnschrift Light" panose="020B0502040204020203" pitchFamily="34" charset="0"/>
              </a:rPr>
              <a:t> </a:t>
            </a:r>
          </a:p>
          <a:p>
            <a:pPr algn="ctr"/>
            <a:r>
              <a:rPr lang="pt-BR" b="1" i="0" u="none" strike="noStrike" dirty="0">
                <a:solidFill>
                  <a:srgbClr val="000000"/>
                </a:solidFill>
                <a:effectLst/>
                <a:latin typeface="Bahnschrift Light" panose="020B0502040204020203" pitchFamily="34" charset="0"/>
              </a:rPr>
              <a:t>Celular: </a:t>
            </a:r>
            <a:r>
              <a:rPr lang="pt-BR" b="0" i="0" u="none" strike="noStrike" dirty="0">
                <a:solidFill>
                  <a:srgbClr val="000000"/>
                </a:solidFill>
                <a:effectLst/>
                <a:latin typeface="Bahnschrift Light" panose="020B0502040204020203" pitchFamily="34" charset="0"/>
              </a:rPr>
              <a:t>310 527 37 27</a:t>
            </a:r>
            <a:endParaRPr lang="pt-BR" dirty="0">
              <a:solidFill>
                <a:srgbClr val="000000"/>
              </a:solidFill>
              <a:effectLst/>
              <a:latin typeface="Bahnschrift Light" panose="020B0502040204020203" pitchFamily="34" charset="0"/>
            </a:endParaRPr>
          </a:p>
          <a:p>
            <a:pPr marL="0" lvl="0" indent="0" algn="l" rtl="0">
              <a:spcBef>
                <a:spcPts val="300"/>
              </a:spcBef>
              <a:spcAft>
                <a:spcPts val="0"/>
              </a:spcAft>
              <a:buNone/>
            </a:pPr>
            <a:endParaRPr lang="en" sz="1000" dirty="0">
              <a:solidFill>
                <a:schemeClr val="accent3"/>
              </a:solidFill>
              <a:latin typeface="Anaheim"/>
              <a:ea typeface="Anaheim"/>
              <a:cs typeface="Anaheim"/>
              <a:sym typeface="Anaheim"/>
            </a:endParaRPr>
          </a:p>
          <a:p>
            <a:pPr marL="0" lvl="0" indent="0" algn="l" rtl="0">
              <a:spcBef>
                <a:spcPts val="300"/>
              </a:spcBef>
              <a:spcAft>
                <a:spcPts val="0"/>
              </a:spcAft>
              <a:buNone/>
            </a:pPr>
            <a:endParaRPr sz="900" dirty="0">
              <a:solidFill>
                <a:schemeClr val="accent3"/>
              </a:solidFill>
              <a:latin typeface="Anaheim"/>
              <a:ea typeface="Anaheim"/>
              <a:cs typeface="Anaheim"/>
              <a:sym typeface="Anaheim"/>
            </a:endParaRPr>
          </a:p>
        </p:txBody>
      </p:sp>
      <p:pic>
        <p:nvPicPr>
          <p:cNvPr id="3" name="Imagen 2">
            <a:extLst>
              <a:ext uri="{FF2B5EF4-FFF2-40B4-BE49-F238E27FC236}">
                <a16:creationId xmlns:a16="http://schemas.microsoft.com/office/drawing/2014/main" id="{32B50B43-AA7B-437B-9BF5-8A4F4CD03F1E}"/>
              </a:ext>
            </a:extLst>
          </p:cNvPr>
          <p:cNvPicPr>
            <a:picLocks noChangeAspect="1"/>
          </p:cNvPicPr>
          <p:nvPr/>
        </p:nvPicPr>
        <p:blipFill rotWithShape="1">
          <a:blip r:embed="rId5"/>
          <a:srcRect r="59264"/>
          <a:stretch/>
        </p:blipFill>
        <p:spPr>
          <a:xfrm>
            <a:off x="4706698" y="477652"/>
            <a:ext cx="3890020" cy="3633400"/>
          </a:xfrm>
          <a:prstGeom prst="rect">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ángulo 25">
            <a:extLst>
              <a:ext uri="{FF2B5EF4-FFF2-40B4-BE49-F238E27FC236}">
                <a16:creationId xmlns:a16="http://schemas.microsoft.com/office/drawing/2014/main" id="{20871D08-49C4-4991-A1DB-2916029C3E9B}"/>
              </a:ext>
            </a:extLst>
          </p:cNvPr>
          <p:cNvSpPr/>
          <p:nvPr/>
        </p:nvSpPr>
        <p:spPr>
          <a:xfrm>
            <a:off x="1640540" y="1473200"/>
            <a:ext cx="6232713" cy="332067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Rectángulo 26">
            <a:extLst>
              <a:ext uri="{FF2B5EF4-FFF2-40B4-BE49-F238E27FC236}">
                <a16:creationId xmlns:a16="http://schemas.microsoft.com/office/drawing/2014/main" id="{C271E673-D168-4137-8F6F-3C6D1FF393F3}"/>
              </a:ext>
            </a:extLst>
          </p:cNvPr>
          <p:cNvSpPr/>
          <p:nvPr/>
        </p:nvSpPr>
        <p:spPr>
          <a:xfrm>
            <a:off x="1189" y="2464821"/>
            <a:ext cx="1623687" cy="895868"/>
          </a:xfrm>
          <a:prstGeom prst="rect">
            <a:avLst/>
          </a:prstGeom>
          <a:solidFill>
            <a:srgbClr val="BAF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Rectángulo 27">
            <a:extLst>
              <a:ext uri="{FF2B5EF4-FFF2-40B4-BE49-F238E27FC236}">
                <a16:creationId xmlns:a16="http://schemas.microsoft.com/office/drawing/2014/main" id="{F87A6902-5CAB-482B-A04D-990353BC1E7D}"/>
              </a:ext>
            </a:extLst>
          </p:cNvPr>
          <p:cNvSpPr/>
          <p:nvPr/>
        </p:nvSpPr>
        <p:spPr>
          <a:xfrm>
            <a:off x="7880219" y="2464821"/>
            <a:ext cx="1264969" cy="895868"/>
          </a:xfrm>
          <a:prstGeom prst="rect">
            <a:avLst/>
          </a:prstGeom>
          <a:solidFill>
            <a:srgbClr val="BAF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Título 2">
            <a:extLst>
              <a:ext uri="{FF2B5EF4-FFF2-40B4-BE49-F238E27FC236}">
                <a16:creationId xmlns:a16="http://schemas.microsoft.com/office/drawing/2014/main" id="{958E9C0A-1B7C-480F-B568-0D2DDEF32A6F}"/>
              </a:ext>
            </a:extLst>
          </p:cNvPr>
          <p:cNvSpPr>
            <a:spLocks noGrp="1"/>
          </p:cNvSpPr>
          <p:nvPr>
            <p:ph type="ctrTitle"/>
          </p:nvPr>
        </p:nvSpPr>
        <p:spPr>
          <a:xfrm>
            <a:off x="5152727" y="425272"/>
            <a:ext cx="3194700" cy="481200"/>
          </a:xfrm>
        </p:spPr>
        <p:txBody>
          <a:bodyPr/>
          <a:lstStyle/>
          <a:p>
            <a:r>
              <a:rPr lang="es-ES" dirty="0"/>
              <a:t>Problema Corriente alterna  </a:t>
            </a:r>
            <a:endParaRPr lang="es-CO" dirty="0"/>
          </a:p>
        </p:txBody>
      </p:sp>
      <p:pic>
        <p:nvPicPr>
          <p:cNvPr id="4" name="Picture 4" descr="Símbolos Universitarios – Universidad de Nariño">
            <a:extLst>
              <a:ext uri="{FF2B5EF4-FFF2-40B4-BE49-F238E27FC236}">
                <a16:creationId xmlns:a16="http://schemas.microsoft.com/office/drawing/2014/main" id="{0B2EA667-CB57-4DF8-BB35-E9AFDF367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654" y="292080"/>
            <a:ext cx="660961" cy="66096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1B46FA37-FA47-4459-8828-383FB697E3AF}"/>
              </a:ext>
            </a:extLst>
          </p:cNvPr>
          <p:cNvPicPr>
            <a:picLocks noChangeAspect="1"/>
          </p:cNvPicPr>
          <p:nvPr/>
        </p:nvPicPr>
        <p:blipFill rotWithShape="1">
          <a:blip r:embed="rId4"/>
          <a:srcRect l="53279" t="4713" r="5319"/>
          <a:stretch/>
        </p:blipFill>
        <p:spPr>
          <a:xfrm>
            <a:off x="1111703" y="220369"/>
            <a:ext cx="918577" cy="804385"/>
          </a:xfrm>
          <a:prstGeom prst="ellipse">
            <a:avLst/>
          </a:prstGeom>
          <a:ln>
            <a:noFill/>
          </a:ln>
          <a:effectLst>
            <a:softEdge rad="112500"/>
          </a:effectLst>
        </p:spPr>
      </p:pic>
      <p:pic>
        <p:nvPicPr>
          <p:cNvPr id="30" name="Imagen 29" descr="Interfaz de usuario gráfica, Aplicación, Logotipo&#10;&#10;Descripción generada automáticamente">
            <a:extLst>
              <a:ext uri="{FF2B5EF4-FFF2-40B4-BE49-F238E27FC236}">
                <a16:creationId xmlns:a16="http://schemas.microsoft.com/office/drawing/2014/main" id="{1A45ABF4-AE06-41A8-BFB2-84AF48362BE9}"/>
              </a:ext>
            </a:extLst>
          </p:cNvPr>
          <p:cNvPicPr>
            <a:picLocks noChangeAspect="1"/>
          </p:cNvPicPr>
          <p:nvPr/>
        </p:nvPicPr>
        <p:blipFill>
          <a:blip r:embed="rId5"/>
          <a:stretch>
            <a:fillRect/>
          </a:stretch>
        </p:blipFill>
        <p:spPr>
          <a:xfrm>
            <a:off x="1932217" y="2012790"/>
            <a:ext cx="5649357" cy="1799929"/>
          </a:xfrm>
          <a:prstGeom prst="rect">
            <a:avLst/>
          </a:prstGeom>
        </p:spPr>
      </p:pic>
      <p:sp>
        <p:nvSpPr>
          <p:cNvPr id="32" name="Flecha: a la derecha 31">
            <a:extLst>
              <a:ext uri="{FF2B5EF4-FFF2-40B4-BE49-F238E27FC236}">
                <a16:creationId xmlns:a16="http://schemas.microsoft.com/office/drawing/2014/main" id="{B4AE1732-2D3D-4E30-A02E-D7BEE447C6DD}"/>
              </a:ext>
            </a:extLst>
          </p:cNvPr>
          <p:cNvSpPr/>
          <p:nvPr/>
        </p:nvSpPr>
        <p:spPr>
          <a:xfrm>
            <a:off x="8361903" y="4746812"/>
            <a:ext cx="492985" cy="211911"/>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740948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ángulo 25">
            <a:extLst>
              <a:ext uri="{FF2B5EF4-FFF2-40B4-BE49-F238E27FC236}">
                <a16:creationId xmlns:a16="http://schemas.microsoft.com/office/drawing/2014/main" id="{20871D08-49C4-4991-A1DB-2916029C3E9B}"/>
              </a:ext>
            </a:extLst>
          </p:cNvPr>
          <p:cNvSpPr/>
          <p:nvPr/>
        </p:nvSpPr>
        <p:spPr>
          <a:xfrm>
            <a:off x="1640540" y="1473200"/>
            <a:ext cx="6232713" cy="332067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Rectángulo 26">
            <a:extLst>
              <a:ext uri="{FF2B5EF4-FFF2-40B4-BE49-F238E27FC236}">
                <a16:creationId xmlns:a16="http://schemas.microsoft.com/office/drawing/2014/main" id="{C271E673-D168-4137-8F6F-3C6D1FF393F3}"/>
              </a:ext>
            </a:extLst>
          </p:cNvPr>
          <p:cNvSpPr/>
          <p:nvPr/>
        </p:nvSpPr>
        <p:spPr>
          <a:xfrm>
            <a:off x="1189" y="2464821"/>
            <a:ext cx="1623687" cy="895868"/>
          </a:xfrm>
          <a:prstGeom prst="rect">
            <a:avLst/>
          </a:prstGeom>
          <a:solidFill>
            <a:srgbClr val="BAF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Rectángulo 27">
            <a:extLst>
              <a:ext uri="{FF2B5EF4-FFF2-40B4-BE49-F238E27FC236}">
                <a16:creationId xmlns:a16="http://schemas.microsoft.com/office/drawing/2014/main" id="{F87A6902-5CAB-482B-A04D-990353BC1E7D}"/>
              </a:ext>
            </a:extLst>
          </p:cNvPr>
          <p:cNvSpPr/>
          <p:nvPr/>
        </p:nvSpPr>
        <p:spPr>
          <a:xfrm>
            <a:off x="7880219" y="2464821"/>
            <a:ext cx="1264969" cy="895868"/>
          </a:xfrm>
          <a:prstGeom prst="rect">
            <a:avLst/>
          </a:prstGeom>
          <a:solidFill>
            <a:srgbClr val="BAF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Título 2">
            <a:extLst>
              <a:ext uri="{FF2B5EF4-FFF2-40B4-BE49-F238E27FC236}">
                <a16:creationId xmlns:a16="http://schemas.microsoft.com/office/drawing/2014/main" id="{958E9C0A-1B7C-480F-B568-0D2DDEF32A6F}"/>
              </a:ext>
            </a:extLst>
          </p:cNvPr>
          <p:cNvSpPr>
            <a:spLocks noGrp="1"/>
          </p:cNvSpPr>
          <p:nvPr>
            <p:ph type="ctrTitle"/>
          </p:nvPr>
        </p:nvSpPr>
        <p:spPr>
          <a:xfrm>
            <a:off x="5152727" y="425272"/>
            <a:ext cx="3194700" cy="481200"/>
          </a:xfrm>
        </p:spPr>
        <p:txBody>
          <a:bodyPr/>
          <a:lstStyle/>
          <a:p>
            <a:r>
              <a:rPr lang="es-ES" dirty="0"/>
              <a:t>Problema Corriente alterna  </a:t>
            </a:r>
            <a:endParaRPr lang="es-CO" dirty="0"/>
          </a:p>
        </p:txBody>
      </p:sp>
      <p:pic>
        <p:nvPicPr>
          <p:cNvPr id="4" name="Picture 4" descr="Símbolos Universitarios – Universidad de Nariño">
            <a:extLst>
              <a:ext uri="{FF2B5EF4-FFF2-40B4-BE49-F238E27FC236}">
                <a16:creationId xmlns:a16="http://schemas.microsoft.com/office/drawing/2014/main" id="{0B2EA667-CB57-4DF8-BB35-E9AFDF367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654" y="292080"/>
            <a:ext cx="660961" cy="66096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1B46FA37-FA47-4459-8828-383FB697E3AF}"/>
              </a:ext>
            </a:extLst>
          </p:cNvPr>
          <p:cNvPicPr>
            <a:picLocks noChangeAspect="1"/>
          </p:cNvPicPr>
          <p:nvPr/>
        </p:nvPicPr>
        <p:blipFill rotWithShape="1">
          <a:blip r:embed="rId4"/>
          <a:srcRect l="53279" t="4713" r="5319"/>
          <a:stretch/>
        </p:blipFill>
        <p:spPr>
          <a:xfrm>
            <a:off x="1111703" y="220369"/>
            <a:ext cx="918577" cy="804385"/>
          </a:xfrm>
          <a:prstGeom prst="ellipse">
            <a:avLst/>
          </a:prstGeom>
          <a:ln>
            <a:noFill/>
          </a:ln>
          <a:effectLst>
            <a:softEdge rad="112500"/>
          </a:effectLst>
        </p:spPr>
      </p:pic>
      <p:sp>
        <p:nvSpPr>
          <p:cNvPr id="32" name="Flecha: a la derecha 31">
            <a:extLst>
              <a:ext uri="{FF2B5EF4-FFF2-40B4-BE49-F238E27FC236}">
                <a16:creationId xmlns:a16="http://schemas.microsoft.com/office/drawing/2014/main" id="{B4AE1732-2D3D-4E30-A02E-D7BEE447C6DD}"/>
              </a:ext>
            </a:extLst>
          </p:cNvPr>
          <p:cNvSpPr/>
          <p:nvPr/>
        </p:nvSpPr>
        <p:spPr>
          <a:xfrm>
            <a:off x="8361903" y="4746812"/>
            <a:ext cx="492985" cy="211911"/>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CuadroTexto 1">
            <a:extLst>
              <a:ext uri="{FF2B5EF4-FFF2-40B4-BE49-F238E27FC236}">
                <a16:creationId xmlns:a16="http://schemas.microsoft.com/office/drawing/2014/main" id="{B3EF8218-A7A1-4F6B-B3AE-A6E380697677}"/>
              </a:ext>
            </a:extLst>
          </p:cNvPr>
          <p:cNvSpPr txBox="1"/>
          <p:nvPr/>
        </p:nvSpPr>
        <p:spPr>
          <a:xfrm>
            <a:off x="2898477" y="2410263"/>
            <a:ext cx="4064000" cy="1446550"/>
          </a:xfrm>
          <a:prstGeom prst="rect">
            <a:avLst/>
          </a:prstGeom>
          <a:noFill/>
        </p:spPr>
        <p:txBody>
          <a:bodyPr wrap="square" rtlCol="0">
            <a:spAutoFit/>
          </a:bodyPr>
          <a:lstStyle/>
          <a:p>
            <a:r>
              <a:rPr lang="es-CO" sz="8800" b="0" i="0" dirty="0">
                <a:solidFill>
                  <a:srgbClr val="0070C0"/>
                </a:solidFill>
                <a:effectLst/>
                <a:latin typeface="Abadi" panose="020B0604020104020204" pitchFamily="34" charset="0"/>
              </a:rPr>
              <a:t>- </a:t>
            </a:r>
            <a:r>
              <a:rPr lang="es-CO" sz="8800" b="0" i="0" dirty="0">
                <a:solidFill>
                  <a:srgbClr val="FF0000"/>
                </a:solidFill>
                <a:effectLst/>
                <a:latin typeface="Abadi" panose="020B0604020104020204" pitchFamily="34" charset="0"/>
              </a:rPr>
              <a:t>+ + </a:t>
            </a:r>
            <a:r>
              <a:rPr lang="es-CO" sz="8800" b="0" i="0" dirty="0">
                <a:solidFill>
                  <a:srgbClr val="0070C0"/>
                </a:solidFill>
                <a:effectLst/>
                <a:latin typeface="Abadi" panose="020B0604020104020204" pitchFamily="34" charset="0"/>
              </a:rPr>
              <a:t>-</a:t>
            </a:r>
            <a:endParaRPr lang="es-CO" sz="8800" dirty="0">
              <a:solidFill>
                <a:srgbClr val="0070C0"/>
              </a:solidFill>
              <a:latin typeface="Abadi" panose="020B0604020104020204" pitchFamily="34" charset="0"/>
            </a:endParaRPr>
          </a:p>
        </p:txBody>
      </p:sp>
    </p:spTree>
    <p:extLst>
      <p:ext uri="{BB962C8B-B14F-4D97-AF65-F5344CB8AC3E}">
        <p14:creationId xmlns:p14="http://schemas.microsoft.com/office/powerpoint/2010/main" val="3218901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ángulo 25">
            <a:extLst>
              <a:ext uri="{FF2B5EF4-FFF2-40B4-BE49-F238E27FC236}">
                <a16:creationId xmlns:a16="http://schemas.microsoft.com/office/drawing/2014/main" id="{20871D08-49C4-4991-A1DB-2916029C3E9B}"/>
              </a:ext>
            </a:extLst>
          </p:cNvPr>
          <p:cNvSpPr/>
          <p:nvPr/>
        </p:nvSpPr>
        <p:spPr>
          <a:xfrm>
            <a:off x="1640540" y="1473200"/>
            <a:ext cx="6232713" cy="332067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Rectángulo 26">
            <a:extLst>
              <a:ext uri="{FF2B5EF4-FFF2-40B4-BE49-F238E27FC236}">
                <a16:creationId xmlns:a16="http://schemas.microsoft.com/office/drawing/2014/main" id="{C271E673-D168-4137-8F6F-3C6D1FF393F3}"/>
              </a:ext>
            </a:extLst>
          </p:cNvPr>
          <p:cNvSpPr/>
          <p:nvPr/>
        </p:nvSpPr>
        <p:spPr>
          <a:xfrm>
            <a:off x="1189" y="2464821"/>
            <a:ext cx="1623687" cy="895868"/>
          </a:xfrm>
          <a:prstGeom prst="rect">
            <a:avLst/>
          </a:prstGeom>
          <a:solidFill>
            <a:srgbClr val="BAF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Rectángulo 27">
            <a:extLst>
              <a:ext uri="{FF2B5EF4-FFF2-40B4-BE49-F238E27FC236}">
                <a16:creationId xmlns:a16="http://schemas.microsoft.com/office/drawing/2014/main" id="{F87A6902-5CAB-482B-A04D-990353BC1E7D}"/>
              </a:ext>
            </a:extLst>
          </p:cNvPr>
          <p:cNvSpPr/>
          <p:nvPr/>
        </p:nvSpPr>
        <p:spPr>
          <a:xfrm>
            <a:off x="7880219" y="2464821"/>
            <a:ext cx="1264969" cy="895868"/>
          </a:xfrm>
          <a:prstGeom prst="rect">
            <a:avLst/>
          </a:prstGeom>
          <a:solidFill>
            <a:srgbClr val="BAF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Título 2">
            <a:extLst>
              <a:ext uri="{FF2B5EF4-FFF2-40B4-BE49-F238E27FC236}">
                <a16:creationId xmlns:a16="http://schemas.microsoft.com/office/drawing/2014/main" id="{958E9C0A-1B7C-480F-B568-0D2DDEF32A6F}"/>
              </a:ext>
            </a:extLst>
          </p:cNvPr>
          <p:cNvSpPr>
            <a:spLocks noGrp="1"/>
          </p:cNvSpPr>
          <p:nvPr>
            <p:ph type="ctrTitle"/>
          </p:nvPr>
        </p:nvSpPr>
        <p:spPr>
          <a:xfrm>
            <a:off x="5152727" y="425272"/>
            <a:ext cx="3194700" cy="481200"/>
          </a:xfrm>
        </p:spPr>
        <p:txBody>
          <a:bodyPr/>
          <a:lstStyle/>
          <a:p>
            <a:r>
              <a:rPr lang="es-ES" dirty="0"/>
              <a:t>Problema Corriente alterna  </a:t>
            </a:r>
            <a:endParaRPr lang="es-CO" dirty="0"/>
          </a:p>
        </p:txBody>
      </p:sp>
      <p:pic>
        <p:nvPicPr>
          <p:cNvPr id="4" name="Picture 4" descr="Símbolos Universitarios – Universidad de Nariño">
            <a:extLst>
              <a:ext uri="{FF2B5EF4-FFF2-40B4-BE49-F238E27FC236}">
                <a16:creationId xmlns:a16="http://schemas.microsoft.com/office/drawing/2014/main" id="{0B2EA667-CB57-4DF8-BB35-E9AFDF367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654" y="292080"/>
            <a:ext cx="660961" cy="66096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1B46FA37-FA47-4459-8828-383FB697E3AF}"/>
              </a:ext>
            </a:extLst>
          </p:cNvPr>
          <p:cNvPicPr>
            <a:picLocks noChangeAspect="1"/>
          </p:cNvPicPr>
          <p:nvPr/>
        </p:nvPicPr>
        <p:blipFill rotWithShape="1">
          <a:blip r:embed="rId4"/>
          <a:srcRect l="53279" t="4713" r="5319"/>
          <a:stretch/>
        </p:blipFill>
        <p:spPr>
          <a:xfrm>
            <a:off x="1111703" y="220369"/>
            <a:ext cx="918577" cy="804385"/>
          </a:xfrm>
          <a:prstGeom prst="ellipse">
            <a:avLst/>
          </a:prstGeom>
          <a:ln>
            <a:noFill/>
          </a:ln>
          <a:effectLst>
            <a:softEdge rad="112500"/>
          </a:effectLst>
        </p:spPr>
      </p:pic>
      <p:sp>
        <p:nvSpPr>
          <p:cNvPr id="32" name="Flecha: a la derecha 31">
            <a:extLst>
              <a:ext uri="{FF2B5EF4-FFF2-40B4-BE49-F238E27FC236}">
                <a16:creationId xmlns:a16="http://schemas.microsoft.com/office/drawing/2014/main" id="{B4AE1732-2D3D-4E30-A02E-D7BEE447C6DD}"/>
              </a:ext>
            </a:extLst>
          </p:cNvPr>
          <p:cNvSpPr/>
          <p:nvPr/>
        </p:nvSpPr>
        <p:spPr>
          <a:xfrm>
            <a:off x="8361903" y="4746812"/>
            <a:ext cx="492985" cy="211911"/>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BB95A42C-3EBB-4C2E-A8D0-04F348FC4B6C}"/>
              </a:ext>
            </a:extLst>
          </p:cNvPr>
          <p:cNvSpPr/>
          <p:nvPr/>
        </p:nvSpPr>
        <p:spPr>
          <a:xfrm>
            <a:off x="3111500" y="2464821"/>
            <a:ext cx="1250950" cy="164465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CuadroTexto 11">
            <a:extLst>
              <a:ext uri="{FF2B5EF4-FFF2-40B4-BE49-F238E27FC236}">
                <a16:creationId xmlns:a16="http://schemas.microsoft.com/office/drawing/2014/main" id="{1607B874-7E58-45A1-AA26-41CADB4CDDBF}"/>
              </a:ext>
            </a:extLst>
          </p:cNvPr>
          <p:cNvSpPr txBox="1"/>
          <p:nvPr/>
        </p:nvSpPr>
        <p:spPr>
          <a:xfrm>
            <a:off x="3512166" y="3075960"/>
            <a:ext cx="857250" cy="1107996"/>
          </a:xfrm>
          <a:prstGeom prst="rect">
            <a:avLst/>
          </a:prstGeom>
          <a:noFill/>
        </p:spPr>
        <p:txBody>
          <a:bodyPr wrap="square" rtlCol="0">
            <a:spAutoFit/>
          </a:bodyPr>
          <a:lstStyle/>
          <a:p>
            <a:r>
              <a:rPr lang="es-CO" sz="6600" b="0" i="0" dirty="0">
                <a:solidFill>
                  <a:srgbClr val="0070C0"/>
                </a:solidFill>
                <a:effectLst/>
                <a:latin typeface="Abadi" panose="020B0604020104020204" pitchFamily="34" charset="0"/>
              </a:rPr>
              <a:t>-</a:t>
            </a:r>
            <a:endParaRPr lang="es-CO" sz="6600" dirty="0">
              <a:solidFill>
                <a:srgbClr val="0070C0"/>
              </a:solidFill>
              <a:latin typeface="Abadi" panose="020B0604020104020204" pitchFamily="34" charset="0"/>
            </a:endParaRPr>
          </a:p>
        </p:txBody>
      </p:sp>
      <p:sp>
        <p:nvSpPr>
          <p:cNvPr id="13" name="CuadroTexto 12">
            <a:extLst>
              <a:ext uri="{FF2B5EF4-FFF2-40B4-BE49-F238E27FC236}">
                <a16:creationId xmlns:a16="http://schemas.microsoft.com/office/drawing/2014/main" id="{19F9E568-1CA2-4BF1-ADE1-7999B951841D}"/>
              </a:ext>
            </a:extLst>
          </p:cNvPr>
          <p:cNvSpPr txBox="1"/>
          <p:nvPr/>
        </p:nvSpPr>
        <p:spPr>
          <a:xfrm>
            <a:off x="4736708" y="2887036"/>
            <a:ext cx="2819792" cy="1107996"/>
          </a:xfrm>
          <a:prstGeom prst="rect">
            <a:avLst/>
          </a:prstGeom>
          <a:noFill/>
        </p:spPr>
        <p:txBody>
          <a:bodyPr wrap="square" rtlCol="0">
            <a:spAutoFit/>
          </a:bodyPr>
          <a:lstStyle/>
          <a:p>
            <a:r>
              <a:rPr lang="es-CO" sz="6600" b="0" i="0" dirty="0">
                <a:solidFill>
                  <a:srgbClr val="FF0000"/>
                </a:solidFill>
                <a:effectLst/>
                <a:latin typeface="Abadi" panose="020B0604020104020204" pitchFamily="34" charset="0"/>
              </a:rPr>
              <a:t>+ + </a:t>
            </a:r>
            <a:r>
              <a:rPr lang="es-CO" sz="6600" b="0" i="0" dirty="0">
                <a:solidFill>
                  <a:srgbClr val="0070C0"/>
                </a:solidFill>
                <a:effectLst/>
                <a:latin typeface="Abadi" panose="020B0604020104020204" pitchFamily="34" charset="0"/>
              </a:rPr>
              <a:t>-</a:t>
            </a:r>
            <a:endParaRPr lang="es-CO" sz="6600" dirty="0">
              <a:solidFill>
                <a:srgbClr val="0070C0"/>
              </a:solidFill>
              <a:latin typeface="Abadi" panose="020B0604020104020204" pitchFamily="34" charset="0"/>
            </a:endParaRPr>
          </a:p>
        </p:txBody>
      </p:sp>
      <p:pic>
        <p:nvPicPr>
          <p:cNvPr id="10" name="Gráfico 9" descr="Flecha lineal: curva con sentido de las agujas del reloj con relleno sólido">
            <a:extLst>
              <a:ext uri="{FF2B5EF4-FFF2-40B4-BE49-F238E27FC236}">
                <a16:creationId xmlns:a16="http://schemas.microsoft.com/office/drawing/2014/main" id="{F4862695-692C-4EC2-A419-BFA5B746ED2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7288113" flipH="1">
            <a:off x="4222662" y="1939154"/>
            <a:ext cx="771736" cy="914400"/>
          </a:xfrm>
          <a:prstGeom prst="rect">
            <a:avLst/>
          </a:prstGeom>
        </p:spPr>
      </p:pic>
      <p:sp>
        <p:nvSpPr>
          <p:cNvPr id="18" name="CuadroTexto 17">
            <a:extLst>
              <a:ext uri="{FF2B5EF4-FFF2-40B4-BE49-F238E27FC236}">
                <a16:creationId xmlns:a16="http://schemas.microsoft.com/office/drawing/2014/main" id="{940B78B7-1FCA-4447-9D01-D7EBA208BA2C}"/>
              </a:ext>
            </a:extLst>
          </p:cNvPr>
          <p:cNvSpPr txBox="1"/>
          <p:nvPr/>
        </p:nvSpPr>
        <p:spPr>
          <a:xfrm>
            <a:off x="4496234" y="1925525"/>
            <a:ext cx="692150" cy="307777"/>
          </a:xfrm>
          <a:prstGeom prst="rect">
            <a:avLst/>
          </a:prstGeom>
          <a:noFill/>
        </p:spPr>
        <p:txBody>
          <a:bodyPr wrap="square">
            <a:spAutoFit/>
          </a:bodyPr>
          <a:lstStyle/>
          <a:p>
            <a:r>
              <a:rPr lang="es-ES" dirty="0">
                <a:latin typeface="Abadi" panose="020B0604020104020204" pitchFamily="34" charset="0"/>
              </a:rPr>
              <a:t>Apilar </a:t>
            </a:r>
            <a:endParaRPr lang="es-CO" dirty="0"/>
          </a:p>
        </p:txBody>
      </p:sp>
    </p:spTree>
    <p:extLst>
      <p:ext uri="{BB962C8B-B14F-4D97-AF65-F5344CB8AC3E}">
        <p14:creationId xmlns:p14="http://schemas.microsoft.com/office/powerpoint/2010/main" val="345533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ángulo 25">
            <a:extLst>
              <a:ext uri="{FF2B5EF4-FFF2-40B4-BE49-F238E27FC236}">
                <a16:creationId xmlns:a16="http://schemas.microsoft.com/office/drawing/2014/main" id="{20871D08-49C4-4991-A1DB-2916029C3E9B}"/>
              </a:ext>
            </a:extLst>
          </p:cNvPr>
          <p:cNvSpPr/>
          <p:nvPr/>
        </p:nvSpPr>
        <p:spPr>
          <a:xfrm>
            <a:off x="1640540" y="1473200"/>
            <a:ext cx="6232713" cy="332067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Rectángulo 26">
            <a:extLst>
              <a:ext uri="{FF2B5EF4-FFF2-40B4-BE49-F238E27FC236}">
                <a16:creationId xmlns:a16="http://schemas.microsoft.com/office/drawing/2014/main" id="{C271E673-D168-4137-8F6F-3C6D1FF393F3}"/>
              </a:ext>
            </a:extLst>
          </p:cNvPr>
          <p:cNvSpPr/>
          <p:nvPr/>
        </p:nvSpPr>
        <p:spPr>
          <a:xfrm>
            <a:off x="1189" y="2464821"/>
            <a:ext cx="1623687" cy="895868"/>
          </a:xfrm>
          <a:prstGeom prst="rect">
            <a:avLst/>
          </a:prstGeom>
          <a:solidFill>
            <a:srgbClr val="BAF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Rectángulo 27">
            <a:extLst>
              <a:ext uri="{FF2B5EF4-FFF2-40B4-BE49-F238E27FC236}">
                <a16:creationId xmlns:a16="http://schemas.microsoft.com/office/drawing/2014/main" id="{F87A6902-5CAB-482B-A04D-990353BC1E7D}"/>
              </a:ext>
            </a:extLst>
          </p:cNvPr>
          <p:cNvSpPr/>
          <p:nvPr/>
        </p:nvSpPr>
        <p:spPr>
          <a:xfrm>
            <a:off x="7880219" y="2464821"/>
            <a:ext cx="1264969" cy="895868"/>
          </a:xfrm>
          <a:prstGeom prst="rect">
            <a:avLst/>
          </a:prstGeom>
          <a:solidFill>
            <a:srgbClr val="BAF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Título 2">
            <a:extLst>
              <a:ext uri="{FF2B5EF4-FFF2-40B4-BE49-F238E27FC236}">
                <a16:creationId xmlns:a16="http://schemas.microsoft.com/office/drawing/2014/main" id="{958E9C0A-1B7C-480F-B568-0D2DDEF32A6F}"/>
              </a:ext>
            </a:extLst>
          </p:cNvPr>
          <p:cNvSpPr>
            <a:spLocks noGrp="1"/>
          </p:cNvSpPr>
          <p:nvPr>
            <p:ph type="ctrTitle"/>
          </p:nvPr>
        </p:nvSpPr>
        <p:spPr>
          <a:xfrm>
            <a:off x="5152727" y="425272"/>
            <a:ext cx="3194700" cy="481200"/>
          </a:xfrm>
        </p:spPr>
        <p:txBody>
          <a:bodyPr/>
          <a:lstStyle/>
          <a:p>
            <a:r>
              <a:rPr lang="es-ES" dirty="0"/>
              <a:t>Problema Corriente alterna  </a:t>
            </a:r>
            <a:endParaRPr lang="es-CO" dirty="0"/>
          </a:p>
        </p:txBody>
      </p:sp>
      <p:pic>
        <p:nvPicPr>
          <p:cNvPr id="4" name="Picture 4" descr="Símbolos Universitarios – Universidad de Nariño">
            <a:extLst>
              <a:ext uri="{FF2B5EF4-FFF2-40B4-BE49-F238E27FC236}">
                <a16:creationId xmlns:a16="http://schemas.microsoft.com/office/drawing/2014/main" id="{0B2EA667-CB57-4DF8-BB35-E9AFDF367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654" y="292080"/>
            <a:ext cx="660961" cy="66096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1B46FA37-FA47-4459-8828-383FB697E3AF}"/>
              </a:ext>
            </a:extLst>
          </p:cNvPr>
          <p:cNvPicPr>
            <a:picLocks noChangeAspect="1"/>
          </p:cNvPicPr>
          <p:nvPr/>
        </p:nvPicPr>
        <p:blipFill rotWithShape="1">
          <a:blip r:embed="rId4"/>
          <a:srcRect l="53279" t="4713" r="5319"/>
          <a:stretch/>
        </p:blipFill>
        <p:spPr>
          <a:xfrm>
            <a:off x="1111703" y="220369"/>
            <a:ext cx="918577" cy="804385"/>
          </a:xfrm>
          <a:prstGeom prst="ellipse">
            <a:avLst/>
          </a:prstGeom>
          <a:ln>
            <a:noFill/>
          </a:ln>
          <a:effectLst>
            <a:softEdge rad="112500"/>
          </a:effectLst>
        </p:spPr>
      </p:pic>
      <p:sp>
        <p:nvSpPr>
          <p:cNvPr id="32" name="Flecha: a la derecha 31">
            <a:extLst>
              <a:ext uri="{FF2B5EF4-FFF2-40B4-BE49-F238E27FC236}">
                <a16:creationId xmlns:a16="http://schemas.microsoft.com/office/drawing/2014/main" id="{B4AE1732-2D3D-4E30-A02E-D7BEE447C6DD}"/>
              </a:ext>
            </a:extLst>
          </p:cNvPr>
          <p:cNvSpPr/>
          <p:nvPr/>
        </p:nvSpPr>
        <p:spPr>
          <a:xfrm>
            <a:off x="8361903" y="4746812"/>
            <a:ext cx="492985" cy="211911"/>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BB95A42C-3EBB-4C2E-A8D0-04F348FC4B6C}"/>
              </a:ext>
            </a:extLst>
          </p:cNvPr>
          <p:cNvSpPr/>
          <p:nvPr/>
        </p:nvSpPr>
        <p:spPr>
          <a:xfrm>
            <a:off x="3111500" y="2464821"/>
            <a:ext cx="1250950" cy="164465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CuadroTexto 11">
            <a:extLst>
              <a:ext uri="{FF2B5EF4-FFF2-40B4-BE49-F238E27FC236}">
                <a16:creationId xmlns:a16="http://schemas.microsoft.com/office/drawing/2014/main" id="{1607B874-7E58-45A1-AA26-41CADB4CDDBF}"/>
              </a:ext>
            </a:extLst>
          </p:cNvPr>
          <p:cNvSpPr txBox="1"/>
          <p:nvPr/>
        </p:nvSpPr>
        <p:spPr>
          <a:xfrm>
            <a:off x="3512166" y="3075960"/>
            <a:ext cx="857250" cy="1107996"/>
          </a:xfrm>
          <a:prstGeom prst="rect">
            <a:avLst/>
          </a:prstGeom>
          <a:noFill/>
        </p:spPr>
        <p:txBody>
          <a:bodyPr wrap="square" rtlCol="0">
            <a:spAutoFit/>
          </a:bodyPr>
          <a:lstStyle/>
          <a:p>
            <a:r>
              <a:rPr lang="es-CO" sz="6600" b="0" i="0" dirty="0">
                <a:solidFill>
                  <a:srgbClr val="0070C0"/>
                </a:solidFill>
                <a:effectLst/>
                <a:latin typeface="Abadi" panose="020B0604020104020204" pitchFamily="34" charset="0"/>
              </a:rPr>
              <a:t>-</a:t>
            </a:r>
            <a:endParaRPr lang="es-CO" sz="6600" dirty="0">
              <a:solidFill>
                <a:srgbClr val="0070C0"/>
              </a:solidFill>
              <a:latin typeface="Abadi" panose="020B0604020104020204" pitchFamily="34" charset="0"/>
            </a:endParaRPr>
          </a:p>
        </p:txBody>
      </p:sp>
      <p:sp>
        <p:nvSpPr>
          <p:cNvPr id="13" name="CuadroTexto 12">
            <a:extLst>
              <a:ext uri="{FF2B5EF4-FFF2-40B4-BE49-F238E27FC236}">
                <a16:creationId xmlns:a16="http://schemas.microsoft.com/office/drawing/2014/main" id="{19F9E568-1CA2-4BF1-ADE1-7999B951841D}"/>
              </a:ext>
            </a:extLst>
          </p:cNvPr>
          <p:cNvSpPr txBox="1"/>
          <p:nvPr/>
        </p:nvSpPr>
        <p:spPr>
          <a:xfrm>
            <a:off x="4736708" y="2887036"/>
            <a:ext cx="2819792" cy="1107996"/>
          </a:xfrm>
          <a:prstGeom prst="rect">
            <a:avLst/>
          </a:prstGeom>
          <a:noFill/>
        </p:spPr>
        <p:txBody>
          <a:bodyPr wrap="square" rtlCol="0">
            <a:spAutoFit/>
          </a:bodyPr>
          <a:lstStyle/>
          <a:p>
            <a:r>
              <a:rPr lang="es-CO" sz="6600" b="0" i="0" dirty="0">
                <a:solidFill>
                  <a:srgbClr val="FF0000"/>
                </a:solidFill>
                <a:effectLst/>
                <a:latin typeface="Abadi" panose="020B0604020104020204" pitchFamily="34" charset="0"/>
              </a:rPr>
              <a:t>+ + </a:t>
            </a:r>
            <a:r>
              <a:rPr lang="es-CO" sz="6600" b="0" i="0" dirty="0">
                <a:solidFill>
                  <a:srgbClr val="0070C0"/>
                </a:solidFill>
                <a:effectLst/>
                <a:latin typeface="Abadi" panose="020B0604020104020204" pitchFamily="34" charset="0"/>
              </a:rPr>
              <a:t>-</a:t>
            </a:r>
            <a:endParaRPr lang="es-CO" sz="6600" dirty="0">
              <a:solidFill>
                <a:srgbClr val="0070C0"/>
              </a:solidFill>
              <a:latin typeface="Abadi" panose="020B0604020104020204" pitchFamily="34" charset="0"/>
            </a:endParaRPr>
          </a:p>
        </p:txBody>
      </p:sp>
      <p:sp>
        <p:nvSpPr>
          <p:cNvPr id="2" name="Elipse 1">
            <a:extLst>
              <a:ext uri="{FF2B5EF4-FFF2-40B4-BE49-F238E27FC236}">
                <a16:creationId xmlns:a16="http://schemas.microsoft.com/office/drawing/2014/main" id="{902916D7-F178-421C-A2D5-6623E395B8C2}"/>
              </a:ext>
            </a:extLst>
          </p:cNvPr>
          <p:cNvSpPr/>
          <p:nvPr/>
        </p:nvSpPr>
        <p:spPr>
          <a:xfrm>
            <a:off x="3520192" y="3506157"/>
            <a:ext cx="433565" cy="427038"/>
          </a:xfrm>
          <a:prstGeom prst="ellipse">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Elipse 14">
            <a:extLst>
              <a:ext uri="{FF2B5EF4-FFF2-40B4-BE49-F238E27FC236}">
                <a16:creationId xmlns:a16="http://schemas.microsoft.com/office/drawing/2014/main" id="{726FD754-2248-4F6A-AE9A-0559BF485E27}"/>
              </a:ext>
            </a:extLst>
          </p:cNvPr>
          <p:cNvSpPr/>
          <p:nvPr/>
        </p:nvSpPr>
        <p:spPr>
          <a:xfrm>
            <a:off x="4762238" y="3092221"/>
            <a:ext cx="720482" cy="709636"/>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rgbClr val="7030A0"/>
              </a:solidFill>
            </a:endParaRPr>
          </a:p>
        </p:txBody>
      </p:sp>
      <p:sp>
        <p:nvSpPr>
          <p:cNvPr id="19" name="CuadroTexto 18">
            <a:extLst>
              <a:ext uri="{FF2B5EF4-FFF2-40B4-BE49-F238E27FC236}">
                <a16:creationId xmlns:a16="http://schemas.microsoft.com/office/drawing/2014/main" id="{5B3775BE-6305-4BA6-A456-7475B4F0CF9C}"/>
              </a:ext>
            </a:extLst>
          </p:cNvPr>
          <p:cNvSpPr txBox="1"/>
          <p:nvPr/>
        </p:nvSpPr>
        <p:spPr>
          <a:xfrm>
            <a:off x="5409192" y="1879361"/>
            <a:ext cx="467532" cy="307777"/>
          </a:xfrm>
          <a:prstGeom prst="rect">
            <a:avLst/>
          </a:prstGeom>
          <a:noFill/>
        </p:spPr>
        <p:txBody>
          <a:bodyPr wrap="square">
            <a:spAutoFit/>
          </a:bodyPr>
          <a:lstStyle/>
          <a:p>
            <a:r>
              <a:rPr lang="es-ES" dirty="0">
                <a:latin typeface="Abadi" panose="020B0604020104020204" pitchFamily="34" charset="0"/>
              </a:rPr>
              <a:t>== </a:t>
            </a:r>
            <a:endParaRPr lang="es-CO" dirty="0"/>
          </a:p>
        </p:txBody>
      </p:sp>
      <p:sp>
        <p:nvSpPr>
          <p:cNvPr id="22" name="Elipse 21">
            <a:extLst>
              <a:ext uri="{FF2B5EF4-FFF2-40B4-BE49-F238E27FC236}">
                <a16:creationId xmlns:a16="http://schemas.microsoft.com/office/drawing/2014/main" id="{E709AC38-8CFC-424F-9668-D4E5E57686E0}"/>
              </a:ext>
            </a:extLst>
          </p:cNvPr>
          <p:cNvSpPr/>
          <p:nvPr/>
        </p:nvSpPr>
        <p:spPr>
          <a:xfrm>
            <a:off x="5067927" y="1909300"/>
            <a:ext cx="268310" cy="264271"/>
          </a:xfrm>
          <a:prstGeom prst="ellipse">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Elipse 22">
            <a:extLst>
              <a:ext uri="{FF2B5EF4-FFF2-40B4-BE49-F238E27FC236}">
                <a16:creationId xmlns:a16="http://schemas.microsoft.com/office/drawing/2014/main" id="{5899D4A2-0477-4638-9DFC-F8A3FE4251B1}"/>
              </a:ext>
            </a:extLst>
          </p:cNvPr>
          <p:cNvSpPr/>
          <p:nvPr/>
        </p:nvSpPr>
        <p:spPr>
          <a:xfrm>
            <a:off x="5959711" y="1898756"/>
            <a:ext cx="268310" cy="264271"/>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rgbClr val="7030A0"/>
              </a:solidFill>
            </a:endParaRPr>
          </a:p>
        </p:txBody>
      </p:sp>
      <p:sp>
        <p:nvSpPr>
          <p:cNvPr id="24" name="CuadroTexto 23">
            <a:extLst>
              <a:ext uri="{FF2B5EF4-FFF2-40B4-BE49-F238E27FC236}">
                <a16:creationId xmlns:a16="http://schemas.microsoft.com/office/drawing/2014/main" id="{40ED567B-2C5B-474B-B53B-C5B5DCF4B0C6}"/>
              </a:ext>
            </a:extLst>
          </p:cNvPr>
          <p:cNvSpPr txBox="1"/>
          <p:nvPr/>
        </p:nvSpPr>
        <p:spPr>
          <a:xfrm>
            <a:off x="4694201" y="1892731"/>
            <a:ext cx="453422" cy="307777"/>
          </a:xfrm>
          <a:prstGeom prst="rect">
            <a:avLst/>
          </a:prstGeom>
          <a:noFill/>
        </p:spPr>
        <p:txBody>
          <a:bodyPr wrap="square">
            <a:spAutoFit/>
          </a:bodyPr>
          <a:lstStyle/>
          <a:p>
            <a:r>
              <a:rPr lang="es-ES" dirty="0">
                <a:latin typeface="Abadi" panose="020B0604020104020204" pitchFamily="34" charset="0"/>
              </a:rPr>
              <a:t>Si </a:t>
            </a:r>
            <a:endParaRPr lang="es-CO" dirty="0"/>
          </a:p>
        </p:txBody>
      </p:sp>
      <p:sp>
        <p:nvSpPr>
          <p:cNvPr id="25" name="CuadroTexto 24">
            <a:extLst>
              <a:ext uri="{FF2B5EF4-FFF2-40B4-BE49-F238E27FC236}">
                <a16:creationId xmlns:a16="http://schemas.microsoft.com/office/drawing/2014/main" id="{177CB4AD-A589-4F60-BC74-BBA78AB29B6B}"/>
              </a:ext>
            </a:extLst>
          </p:cNvPr>
          <p:cNvSpPr txBox="1"/>
          <p:nvPr/>
        </p:nvSpPr>
        <p:spPr>
          <a:xfrm>
            <a:off x="6297737" y="1872341"/>
            <a:ext cx="1258763" cy="307777"/>
          </a:xfrm>
          <a:prstGeom prst="rect">
            <a:avLst/>
          </a:prstGeom>
          <a:noFill/>
        </p:spPr>
        <p:txBody>
          <a:bodyPr wrap="square">
            <a:spAutoFit/>
          </a:bodyPr>
          <a:lstStyle/>
          <a:p>
            <a:r>
              <a:rPr lang="es-ES" dirty="0">
                <a:latin typeface="Abadi" panose="020B0604020104020204" pitchFamily="34" charset="0"/>
              </a:rPr>
              <a:t>Desapilar  </a:t>
            </a:r>
            <a:endParaRPr lang="es-CO" dirty="0"/>
          </a:p>
        </p:txBody>
      </p:sp>
      <p:sp>
        <p:nvSpPr>
          <p:cNvPr id="29" name="CuadroTexto 28">
            <a:extLst>
              <a:ext uri="{FF2B5EF4-FFF2-40B4-BE49-F238E27FC236}">
                <a16:creationId xmlns:a16="http://schemas.microsoft.com/office/drawing/2014/main" id="{8B02FA7B-9F64-4FF3-AA74-E96454FF15FA}"/>
              </a:ext>
            </a:extLst>
          </p:cNvPr>
          <p:cNvSpPr txBox="1"/>
          <p:nvPr/>
        </p:nvSpPr>
        <p:spPr>
          <a:xfrm>
            <a:off x="4599518" y="2290445"/>
            <a:ext cx="1518333" cy="307777"/>
          </a:xfrm>
          <a:prstGeom prst="rect">
            <a:avLst/>
          </a:prstGeom>
          <a:noFill/>
        </p:spPr>
        <p:txBody>
          <a:bodyPr wrap="square">
            <a:spAutoFit/>
          </a:bodyPr>
          <a:lstStyle/>
          <a:p>
            <a:r>
              <a:rPr lang="es-ES" dirty="0">
                <a:latin typeface="Abadi" panose="020B0604020104020204" pitchFamily="34" charset="0"/>
              </a:rPr>
              <a:t>Si no apilar  </a:t>
            </a:r>
            <a:endParaRPr lang="es-CO" dirty="0"/>
          </a:p>
        </p:txBody>
      </p:sp>
      <p:cxnSp>
        <p:nvCxnSpPr>
          <p:cNvPr id="17" name="Conector recto 16">
            <a:extLst>
              <a:ext uri="{FF2B5EF4-FFF2-40B4-BE49-F238E27FC236}">
                <a16:creationId xmlns:a16="http://schemas.microsoft.com/office/drawing/2014/main" id="{094313BC-8C6C-48A7-BFC2-B645B8288D8C}"/>
              </a:ext>
            </a:extLst>
          </p:cNvPr>
          <p:cNvCxnSpPr>
            <a:cxnSpLocks/>
          </p:cNvCxnSpPr>
          <p:nvPr/>
        </p:nvCxnSpPr>
        <p:spPr>
          <a:xfrm>
            <a:off x="4654683" y="2246939"/>
            <a:ext cx="2958967"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30" name="Elipse 29">
            <a:extLst>
              <a:ext uri="{FF2B5EF4-FFF2-40B4-BE49-F238E27FC236}">
                <a16:creationId xmlns:a16="http://schemas.microsoft.com/office/drawing/2014/main" id="{1B795E98-9209-4DFF-892B-96A9AC400C84}"/>
              </a:ext>
            </a:extLst>
          </p:cNvPr>
          <p:cNvSpPr/>
          <p:nvPr/>
        </p:nvSpPr>
        <p:spPr>
          <a:xfrm>
            <a:off x="5959711" y="2320308"/>
            <a:ext cx="268310" cy="264271"/>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rgbClr val="7030A0"/>
              </a:solidFill>
            </a:endParaRPr>
          </a:p>
        </p:txBody>
      </p:sp>
      <p:sp>
        <p:nvSpPr>
          <p:cNvPr id="33" name="Elipse 32">
            <a:extLst>
              <a:ext uri="{FF2B5EF4-FFF2-40B4-BE49-F238E27FC236}">
                <a16:creationId xmlns:a16="http://schemas.microsoft.com/office/drawing/2014/main" id="{D714DFA6-25D2-4815-ACF4-72AAFF64B002}"/>
              </a:ext>
            </a:extLst>
          </p:cNvPr>
          <p:cNvSpPr/>
          <p:nvPr/>
        </p:nvSpPr>
        <p:spPr>
          <a:xfrm>
            <a:off x="7200900" y="1872286"/>
            <a:ext cx="268310" cy="264271"/>
          </a:xfrm>
          <a:prstGeom prst="ellipse">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707501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ángulo 25">
            <a:extLst>
              <a:ext uri="{FF2B5EF4-FFF2-40B4-BE49-F238E27FC236}">
                <a16:creationId xmlns:a16="http://schemas.microsoft.com/office/drawing/2014/main" id="{20871D08-49C4-4991-A1DB-2916029C3E9B}"/>
              </a:ext>
            </a:extLst>
          </p:cNvPr>
          <p:cNvSpPr/>
          <p:nvPr/>
        </p:nvSpPr>
        <p:spPr>
          <a:xfrm>
            <a:off x="1640540" y="1473200"/>
            <a:ext cx="6232713" cy="332067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Rectángulo 26">
            <a:extLst>
              <a:ext uri="{FF2B5EF4-FFF2-40B4-BE49-F238E27FC236}">
                <a16:creationId xmlns:a16="http://schemas.microsoft.com/office/drawing/2014/main" id="{C271E673-D168-4137-8F6F-3C6D1FF393F3}"/>
              </a:ext>
            </a:extLst>
          </p:cNvPr>
          <p:cNvSpPr/>
          <p:nvPr/>
        </p:nvSpPr>
        <p:spPr>
          <a:xfrm>
            <a:off x="1189" y="2464821"/>
            <a:ext cx="1623687" cy="895868"/>
          </a:xfrm>
          <a:prstGeom prst="rect">
            <a:avLst/>
          </a:prstGeom>
          <a:solidFill>
            <a:srgbClr val="BAF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Rectángulo 27">
            <a:extLst>
              <a:ext uri="{FF2B5EF4-FFF2-40B4-BE49-F238E27FC236}">
                <a16:creationId xmlns:a16="http://schemas.microsoft.com/office/drawing/2014/main" id="{F87A6902-5CAB-482B-A04D-990353BC1E7D}"/>
              </a:ext>
            </a:extLst>
          </p:cNvPr>
          <p:cNvSpPr/>
          <p:nvPr/>
        </p:nvSpPr>
        <p:spPr>
          <a:xfrm>
            <a:off x="7880219" y="2464821"/>
            <a:ext cx="1264969" cy="895868"/>
          </a:xfrm>
          <a:prstGeom prst="rect">
            <a:avLst/>
          </a:prstGeom>
          <a:solidFill>
            <a:srgbClr val="BAF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Título 2">
            <a:extLst>
              <a:ext uri="{FF2B5EF4-FFF2-40B4-BE49-F238E27FC236}">
                <a16:creationId xmlns:a16="http://schemas.microsoft.com/office/drawing/2014/main" id="{958E9C0A-1B7C-480F-B568-0D2DDEF32A6F}"/>
              </a:ext>
            </a:extLst>
          </p:cNvPr>
          <p:cNvSpPr>
            <a:spLocks noGrp="1"/>
          </p:cNvSpPr>
          <p:nvPr>
            <p:ph type="ctrTitle"/>
          </p:nvPr>
        </p:nvSpPr>
        <p:spPr>
          <a:xfrm>
            <a:off x="5152727" y="425272"/>
            <a:ext cx="3194700" cy="481200"/>
          </a:xfrm>
        </p:spPr>
        <p:txBody>
          <a:bodyPr/>
          <a:lstStyle/>
          <a:p>
            <a:r>
              <a:rPr lang="es-ES" dirty="0"/>
              <a:t>Problema Corriente alterna  </a:t>
            </a:r>
            <a:endParaRPr lang="es-CO" dirty="0"/>
          </a:p>
        </p:txBody>
      </p:sp>
      <p:pic>
        <p:nvPicPr>
          <p:cNvPr id="4" name="Picture 4" descr="Símbolos Universitarios – Universidad de Nariño">
            <a:extLst>
              <a:ext uri="{FF2B5EF4-FFF2-40B4-BE49-F238E27FC236}">
                <a16:creationId xmlns:a16="http://schemas.microsoft.com/office/drawing/2014/main" id="{0B2EA667-CB57-4DF8-BB35-E9AFDF367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654" y="292080"/>
            <a:ext cx="660961" cy="66096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1B46FA37-FA47-4459-8828-383FB697E3AF}"/>
              </a:ext>
            </a:extLst>
          </p:cNvPr>
          <p:cNvPicPr>
            <a:picLocks noChangeAspect="1"/>
          </p:cNvPicPr>
          <p:nvPr/>
        </p:nvPicPr>
        <p:blipFill rotWithShape="1">
          <a:blip r:embed="rId4"/>
          <a:srcRect l="53279" t="4713" r="5319"/>
          <a:stretch/>
        </p:blipFill>
        <p:spPr>
          <a:xfrm>
            <a:off x="1111703" y="220369"/>
            <a:ext cx="918577" cy="804385"/>
          </a:xfrm>
          <a:prstGeom prst="ellipse">
            <a:avLst/>
          </a:prstGeom>
          <a:ln>
            <a:noFill/>
          </a:ln>
          <a:effectLst>
            <a:softEdge rad="112500"/>
          </a:effectLst>
        </p:spPr>
      </p:pic>
      <p:sp>
        <p:nvSpPr>
          <p:cNvPr id="32" name="Flecha: a la derecha 31">
            <a:extLst>
              <a:ext uri="{FF2B5EF4-FFF2-40B4-BE49-F238E27FC236}">
                <a16:creationId xmlns:a16="http://schemas.microsoft.com/office/drawing/2014/main" id="{B4AE1732-2D3D-4E30-A02E-D7BEE447C6DD}"/>
              </a:ext>
            </a:extLst>
          </p:cNvPr>
          <p:cNvSpPr/>
          <p:nvPr/>
        </p:nvSpPr>
        <p:spPr>
          <a:xfrm>
            <a:off x="8361903" y="4746812"/>
            <a:ext cx="492985" cy="211911"/>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BB95A42C-3EBB-4C2E-A8D0-04F348FC4B6C}"/>
              </a:ext>
            </a:extLst>
          </p:cNvPr>
          <p:cNvSpPr/>
          <p:nvPr/>
        </p:nvSpPr>
        <p:spPr>
          <a:xfrm>
            <a:off x="3111500" y="2464821"/>
            <a:ext cx="1250950" cy="164465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CuadroTexto 12">
            <a:extLst>
              <a:ext uri="{FF2B5EF4-FFF2-40B4-BE49-F238E27FC236}">
                <a16:creationId xmlns:a16="http://schemas.microsoft.com/office/drawing/2014/main" id="{19F9E568-1CA2-4BF1-ADE1-7999B951841D}"/>
              </a:ext>
            </a:extLst>
          </p:cNvPr>
          <p:cNvSpPr txBox="1"/>
          <p:nvPr/>
        </p:nvSpPr>
        <p:spPr>
          <a:xfrm>
            <a:off x="4736708" y="2887036"/>
            <a:ext cx="2819792" cy="1107996"/>
          </a:xfrm>
          <a:prstGeom prst="rect">
            <a:avLst/>
          </a:prstGeom>
          <a:noFill/>
        </p:spPr>
        <p:txBody>
          <a:bodyPr wrap="square" rtlCol="0">
            <a:spAutoFit/>
          </a:bodyPr>
          <a:lstStyle/>
          <a:p>
            <a:r>
              <a:rPr lang="es-CO" sz="6600" b="0" i="0" dirty="0">
                <a:solidFill>
                  <a:srgbClr val="FF0000"/>
                </a:solidFill>
                <a:effectLst/>
                <a:latin typeface="Abadi" panose="020B0604020104020204" pitchFamily="34" charset="0"/>
              </a:rPr>
              <a:t>+ </a:t>
            </a:r>
            <a:r>
              <a:rPr lang="es-CO" sz="6600" b="0" i="0" dirty="0">
                <a:solidFill>
                  <a:srgbClr val="0070C0"/>
                </a:solidFill>
                <a:effectLst/>
                <a:latin typeface="Abadi" panose="020B0604020104020204" pitchFamily="34" charset="0"/>
              </a:rPr>
              <a:t>-</a:t>
            </a:r>
            <a:endParaRPr lang="es-CO" sz="6600" dirty="0">
              <a:solidFill>
                <a:srgbClr val="0070C0"/>
              </a:solidFill>
              <a:latin typeface="Abadi" panose="020B0604020104020204" pitchFamily="34" charset="0"/>
            </a:endParaRPr>
          </a:p>
        </p:txBody>
      </p:sp>
      <p:sp>
        <p:nvSpPr>
          <p:cNvPr id="12" name="CuadroTexto 11">
            <a:extLst>
              <a:ext uri="{FF2B5EF4-FFF2-40B4-BE49-F238E27FC236}">
                <a16:creationId xmlns:a16="http://schemas.microsoft.com/office/drawing/2014/main" id="{1607B874-7E58-45A1-AA26-41CADB4CDDBF}"/>
              </a:ext>
            </a:extLst>
          </p:cNvPr>
          <p:cNvSpPr txBox="1"/>
          <p:nvPr/>
        </p:nvSpPr>
        <p:spPr>
          <a:xfrm>
            <a:off x="3512166" y="3075960"/>
            <a:ext cx="857250" cy="1107996"/>
          </a:xfrm>
          <a:prstGeom prst="rect">
            <a:avLst/>
          </a:prstGeom>
          <a:noFill/>
        </p:spPr>
        <p:txBody>
          <a:bodyPr wrap="square" rtlCol="0">
            <a:spAutoFit/>
          </a:bodyPr>
          <a:lstStyle/>
          <a:p>
            <a:r>
              <a:rPr lang="es-CO" sz="6600" b="0" i="0" dirty="0">
                <a:solidFill>
                  <a:srgbClr val="0070C0"/>
                </a:solidFill>
                <a:effectLst/>
                <a:latin typeface="Abadi" panose="020B0604020104020204" pitchFamily="34" charset="0"/>
              </a:rPr>
              <a:t>-</a:t>
            </a:r>
            <a:endParaRPr lang="es-CO" sz="6600" dirty="0">
              <a:solidFill>
                <a:srgbClr val="0070C0"/>
              </a:solidFill>
              <a:latin typeface="Abadi" panose="020B0604020104020204" pitchFamily="34" charset="0"/>
            </a:endParaRPr>
          </a:p>
        </p:txBody>
      </p:sp>
      <p:sp>
        <p:nvSpPr>
          <p:cNvPr id="15" name="Elipse 14">
            <a:extLst>
              <a:ext uri="{FF2B5EF4-FFF2-40B4-BE49-F238E27FC236}">
                <a16:creationId xmlns:a16="http://schemas.microsoft.com/office/drawing/2014/main" id="{726FD754-2248-4F6A-AE9A-0559BF485E27}"/>
              </a:ext>
            </a:extLst>
          </p:cNvPr>
          <p:cNvSpPr/>
          <p:nvPr/>
        </p:nvSpPr>
        <p:spPr>
          <a:xfrm>
            <a:off x="4762238" y="3092221"/>
            <a:ext cx="720482" cy="709636"/>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rgbClr val="7030A0"/>
              </a:solidFill>
            </a:endParaRPr>
          </a:p>
        </p:txBody>
      </p:sp>
      <p:sp>
        <p:nvSpPr>
          <p:cNvPr id="19" name="CuadroTexto 18">
            <a:extLst>
              <a:ext uri="{FF2B5EF4-FFF2-40B4-BE49-F238E27FC236}">
                <a16:creationId xmlns:a16="http://schemas.microsoft.com/office/drawing/2014/main" id="{5B3775BE-6305-4BA6-A456-7475B4F0CF9C}"/>
              </a:ext>
            </a:extLst>
          </p:cNvPr>
          <p:cNvSpPr txBox="1"/>
          <p:nvPr/>
        </p:nvSpPr>
        <p:spPr>
          <a:xfrm>
            <a:off x="5409192" y="1879361"/>
            <a:ext cx="467532" cy="307777"/>
          </a:xfrm>
          <a:prstGeom prst="rect">
            <a:avLst/>
          </a:prstGeom>
          <a:noFill/>
        </p:spPr>
        <p:txBody>
          <a:bodyPr wrap="square">
            <a:spAutoFit/>
          </a:bodyPr>
          <a:lstStyle/>
          <a:p>
            <a:r>
              <a:rPr lang="es-ES" dirty="0">
                <a:latin typeface="Abadi" panose="020B0604020104020204" pitchFamily="34" charset="0"/>
              </a:rPr>
              <a:t>== </a:t>
            </a:r>
            <a:endParaRPr lang="es-CO" dirty="0"/>
          </a:p>
        </p:txBody>
      </p:sp>
      <p:sp>
        <p:nvSpPr>
          <p:cNvPr id="22" name="Elipse 21">
            <a:extLst>
              <a:ext uri="{FF2B5EF4-FFF2-40B4-BE49-F238E27FC236}">
                <a16:creationId xmlns:a16="http://schemas.microsoft.com/office/drawing/2014/main" id="{E709AC38-8CFC-424F-9668-D4E5E57686E0}"/>
              </a:ext>
            </a:extLst>
          </p:cNvPr>
          <p:cNvSpPr/>
          <p:nvPr/>
        </p:nvSpPr>
        <p:spPr>
          <a:xfrm>
            <a:off x="5067927" y="1909300"/>
            <a:ext cx="268310" cy="264271"/>
          </a:xfrm>
          <a:prstGeom prst="ellipse">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Elipse 22">
            <a:extLst>
              <a:ext uri="{FF2B5EF4-FFF2-40B4-BE49-F238E27FC236}">
                <a16:creationId xmlns:a16="http://schemas.microsoft.com/office/drawing/2014/main" id="{5899D4A2-0477-4638-9DFC-F8A3FE4251B1}"/>
              </a:ext>
            </a:extLst>
          </p:cNvPr>
          <p:cNvSpPr/>
          <p:nvPr/>
        </p:nvSpPr>
        <p:spPr>
          <a:xfrm>
            <a:off x="5959711" y="1898756"/>
            <a:ext cx="268310" cy="264271"/>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rgbClr val="7030A0"/>
              </a:solidFill>
            </a:endParaRPr>
          </a:p>
        </p:txBody>
      </p:sp>
      <p:sp>
        <p:nvSpPr>
          <p:cNvPr id="24" name="CuadroTexto 23">
            <a:extLst>
              <a:ext uri="{FF2B5EF4-FFF2-40B4-BE49-F238E27FC236}">
                <a16:creationId xmlns:a16="http://schemas.microsoft.com/office/drawing/2014/main" id="{40ED567B-2C5B-474B-B53B-C5B5DCF4B0C6}"/>
              </a:ext>
            </a:extLst>
          </p:cNvPr>
          <p:cNvSpPr txBox="1"/>
          <p:nvPr/>
        </p:nvSpPr>
        <p:spPr>
          <a:xfrm>
            <a:off x="4694201" y="1892731"/>
            <a:ext cx="453422" cy="307777"/>
          </a:xfrm>
          <a:prstGeom prst="rect">
            <a:avLst/>
          </a:prstGeom>
          <a:noFill/>
        </p:spPr>
        <p:txBody>
          <a:bodyPr wrap="square">
            <a:spAutoFit/>
          </a:bodyPr>
          <a:lstStyle/>
          <a:p>
            <a:r>
              <a:rPr lang="es-ES" dirty="0">
                <a:latin typeface="Abadi" panose="020B0604020104020204" pitchFamily="34" charset="0"/>
              </a:rPr>
              <a:t>Si </a:t>
            </a:r>
            <a:endParaRPr lang="es-CO" dirty="0"/>
          </a:p>
        </p:txBody>
      </p:sp>
      <p:sp>
        <p:nvSpPr>
          <p:cNvPr id="25" name="CuadroTexto 24">
            <a:extLst>
              <a:ext uri="{FF2B5EF4-FFF2-40B4-BE49-F238E27FC236}">
                <a16:creationId xmlns:a16="http://schemas.microsoft.com/office/drawing/2014/main" id="{177CB4AD-A589-4F60-BC74-BBA78AB29B6B}"/>
              </a:ext>
            </a:extLst>
          </p:cNvPr>
          <p:cNvSpPr txBox="1"/>
          <p:nvPr/>
        </p:nvSpPr>
        <p:spPr>
          <a:xfrm>
            <a:off x="6297737" y="1872341"/>
            <a:ext cx="1258763" cy="307777"/>
          </a:xfrm>
          <a:prstGeom prst="rect">
            <a:avLst/>
          </a:prstGeom>
          <a:noFill/>
        </p:spPr>
        <p:txBody>
          <a:bodyPr wrap="square">
            <a:spAutoFit/>
          </a:bodyPr>
          <a:lstStyle/>
          <a:p>
            <a:r>
              <a:rPr lang="es-ES" dirty="0">
                <a:latin typeface="Abadi" panose="020B0604020104020204" pitchFamily="34" charset="0"/>
              </a:rPr>
              <a:t>Desapilar  </a:t>
            </a:r>
            <a:endParaRPr lang="es-CO" dirty="0"/>
          </a:p>
        </p:txBody>
      </p:sp>
      <p:sp>
        <p:nvSpPr>
          <p:cNvPr id="29" name="CuadroTexto 28">
            <a:extLst>
              <a:ext uri="{FF2B5EF4-FFF2-40B4-BE49-F238E27FC236}">
                <a16:creationId xmlns:a16="http://schemas.microsoft.com/office/drawing/2014/main" id="{8B02FA7B-9F64-4FF3-AA74-E96454FF15FA}"/>
              </a:ext>
            </a:extLst>
          </p:cNvPr>
          <p:cNvSpPr txBox="1"/>
          <p:nvPr/>
        </p:nvSpPr>
        <p:spPr>
          <a:xfrm>
            <a:off x="4599518" y="2290445"/>
            <a:ext cx="1518333" cy="307777"/>
          </a:xfrm>
          <a:prstGeom prst="rect">
            <a:avLst/>
          </a:prstGeom>
          <a:noFill/>
        </p:spPr>
        <p:txBody>
          <a:bodyPr wrap="square">
            <a:spAutoFit/>
          </a:bodyPr>
          <a:lstStyle/>
          <a:p>
            <a:r>
              <a:rPr lang="es-ES" dirty="0">
                <a:latin typeface="Abadi" panose="020B0604020104020204" pitchFamily="34" charset="0"/>
              </a:rPr>
              <a:t>Si no apilar  </a:t>
            </a:r>
            <a:endParaRPr lang="es-CO" dirty="0"/>
          </a:p>
        </p:txBody>
      </p:sp>
      <p:cxnSp>
        <p:nvCxnSpPr>
          <p:cNvPr id="17" name="Conector recto 16">
            <a:extLst>
              <a:ext uri="{FF2B5EF4-FFF2-40B4-BE49-F238E27FC236}">
                <a16:creationId xmlns:a16="http://schemas.microsoft.com/office/drawing/2014/main" id="{094313BC-8C6C-48A7-BFC2-B645B8288D8C}"/>
              </a:ext>
            </a:extLst>
          </p:cNvPr>
          <p:cNvCxnSpPr>
            <a:cxnSpLocks/>
          </p:cNvCxnSpPr>
          <p:nvPr/>
        </p:nvCxnSpPr>
        <p:spPr>
          <a:xfrm>
            <a:off x="4654683" y="2246939"/>
            <a:ext cx="2958967"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30" name="Elipse 29">
            <a:extLst>
              <a:ext uri="{FF2B5EF4-FFF2-40B4-BE49-F238E27FC236}">
                <a16:creationId xmlns:a16="http://schemas.microsoft.com/office/drawing/2014/main" id="{1B795E98-9209-4DFF-892B-96A9AC400C84}"/>
              </a:ext>
            </a:extLst>
          </p:cNvPr>
          <p:cNvSpPr/>
          <p:nvPr/>
        </p:nvSpPr>
        <p:spPr>
          <a:xfrm>
            <a:off x="5959711" y="2320308"/>
            <a:ext cx="268310" cy="264271"/>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rgbClr val="7030A0"/>
              </a:solidFill>
            </a:endParaRPr>
          </a:p>
        </p:txBody>
      </p:sp>
      <p:sp>
        <p:nvSpPr>
          <p:cNvPr id="33" name="Elipse 32">
            <a:extLst>
              <a:ext uri="{FF2B5EF4-FFF2-40B4-BE49-F238E27FC236}">
                <a16:creationId xmlns:a16="http://schemas.microsoft.com/office/drawing/2014/main" id="{D714DFA6-25D2-4815-ACF4-72AAFF64B002}"/>
              </a:ext>
            </a:extLst>
          </p:cNvPr>
          <p:cNvSpPr/>
          <p:nvPr/>
        </p:nvSpPr>
        <p:spPr>
          <a:xfrm>
            <a:off x="7200900" y="1872286"/>
            <a:ext cx="268310" cy="264271"/>
          </a:xfrm>
          <a:prstGeom prst="ellipse">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CuadroTexto 30">
            <a:extLst>
              <a:ext uri="{FF2B5EF4-FFF2-40B4-BE49-F238E27FC236}">
                <a16:creationId xmlns:a16="http://schemas.microsoft.com/office/drawing/2014/main" id="{3D60D6F4-DB63-4ABE-B79E-A0D705266686}"/>
              </a:ext>
            </a:extLst>
          </p:cNvPr>
          <p:cNvSpPr txBox="1"/>
          <p:nvPr/>
        </p:nvSpPr>
        <p:spPr>
          <a:xfrm>
            <a:off x="3450751" y="2644727"/>
            <a:ext cx="1696872" cy="646331"/>
          </a:xfrm>
          <a:prstGeom prst="rect">
            <a:avLst/>
          </a:prstGeom>
          <a:noFill/>
        </p:spPr>
        <p:txBody>
          <a:bodyPr wrap="square" rtlCol="0">
            <a:spAutoFit/>
          </a:bodyPr>
          <a:lstStyle/>
          <a:p>
            <a:r>
              <a:rPr lang="es-CO" sz="3600" b="0" i="0" dirty="0">
                <a:solidFill>
                  <a:srgbClr val="FF0000"/>
                </a:solidFill>
                <a:effectLst/>
                <a:latin typeface="Abadi" panose="020B0604020104020204" pitchFamily="34" charset="0"/>
              </a:rPr>
              <a:t>+</a:t>
            </a:r>
            <a:endParaRPr lang="es-CO" sz="3600" dirty="0">
              <a:solidFill>
                <a:srgbClr val="0070C0"/>
              </a:solidFill>
              <a:latin typeface="Abadi" panose="020B0604020104020204" pitchFamily="34" charset="0"/>
            </a:endParaRPr>
          </a:p>
        </p:txBody>
      </p:sp>
      <p:sp>
        <p:nvSpPr>
          <p:cNvPr id="35" name="Elipse 34">
            <a:extLst>
              <a:ext uri="{FF2B5EF4-FFF2-40B4-BE49-F238E27FC236}">
                <a16:creationId xmlns:a16="http://schemas.microsoft.com/office/drawing/2014/main" id="{F56B7D37-5E2B-4653-8EF2-D23B2BED2C3B}"/>
              </a:ext>
            </a:extLst>
          </p:cNvPr>
          <p:cNvSpPr/>
          <p:nvPr/>
        </p:nvSpPr>
        <p:spPr>
          <a:xfrm>
            <a:off x="3474277" y="2754203"/>
            <a:ext cx="433910" cy="427378"/>
          </a:xfrm>
          <a:prstGeom prst="ellipse">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821696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ángulo 25">
            <a:extLst>
              <a:ext uri="{FF2B5EF4-FFF2-40B4-BE49-F238E27FC236}">
                <a16:creationId xmlns:a16="http://schemas.microsoft.com/office/drawing/2014/main" id="{20871D08-49C4-4991-A1DB-2916029C3E9B}"/>
              </a:ext>
            </a:extLst>
          </p:cNvPr>
          <p:cNvSpPr/>
          <p:nvPr/>
        </p:nvSpPr>
        <p:spPr>
          <a:xfrm>
            <a:off x="1640540" y="1473200"/>
            <a:ext cx="6232713" cy="332067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Rectángulo 26">
            <a:extLst>
              <a:ext uri="{FF2B5EF4-FFF2-40B4-BE49-F238E27FC236}">
                <a16:creationId xmlns:a16="http://schemas.microsoft.com/office/drawing/2014/main" id="{C271E673-D168-4137-8F6F-3C6D1FF393F3}"/>
              </a:ext>
            </a:extLst>
          </p:cNvPr>
          <p:cNvSpPr/>
          <p:nvPr/>
        </p:nvSpPr>
        <p:spPr>
          <a:xfrm>
            <a:off x="1189" y="2464821"/>
            <a:ext cx="1623687" cy="895868"/>
          </a:xfrm>
          <a:prstGeom prst="rect">
            <a:avLst/>
          </a:prstGeom>
          <a:solidFill>
            <a:srgbClr val="BAF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Rectángulo 27">
            <a:extLst>
              <a:ext uri="{FF2B5EF4-FFF2-40B4-BE49-F238E27FC236}">
                <a16:creationId xmlns:a16="http://schemas.microsoft.com/office/drawing/2014/main" id="{F87A6902-5CAB-482B-A04D-990353BC1E7D}"/>
              </a:ext>
            </a:extLst>
          </p:cNvPr>
          <p:cNvSpPr/>
          <p:nvPr/>
        </p:nvSpPr>
        <p:spPr>
          <a:xfrm>
            <a:off x="7880219" y="2464821"/>
            <a:ext cx="1264969" cy="895868"/>
          </a:xfrm>
          <a:prstGeom prst="rect">
            <a:avLst/>
          </a:prstGeom>
          <a:solidFill>
            <a:srgbClr val="BAF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Título 2">
            <a:extLst>
              <a:ext uri="{FF2B5EF4-FFF2-40B4-BE49-F238E27FC236}">
                <a16:creationId xmlns:a16="http://schemas.microsoft.com/office/drawing/2014/main" id="{958E9C0A-1B7C-480F-B568-0D2DDEF32A6F}"/>
              </a:ext>
            </a:extLst>
          </p:cNvPr>
          <p:cNvSpPr>
            <a:spLocks noGrp="1"/>
          </p:cNvSpPr>
          <p:nvPr>
            <p:ph type="ctrTitle"/>
          </p:nvPr>
        </p:nvSpPr>
        <p:spPr>
          <a:xfrm>
            <a:off x="5152727" y="425272"/>
            <a:ext cx="3194700" cy="481200"/>
          </a:xfrm>
        </p:spPr>
        <p:txBody>
          <a:bodyPr/>
          <a:lstStyle/>
          <a:p>
            <a:r>
              <a:rPr lang="es-ES" dirty="0"/>
              <a:t>Problema Corriente alterna  </a:t>
            </a:r>
            <a:endParaRPr lang="es-CO" dirty="0"/>
          </a:p>
        </p:txBody>
      </p:sp>
      <p:pic>
        <p:nvPicPr>
          <p:cNvPr id="4" name="Picture 4" descr="Símbolos Universitarios – Universidad de Nariño">
            <a:extLst>
              <a:ext uri="{FF2B5EF4-FFF2-40B4-BE49-F238E27FC236}">
                <a16:creationId xmlns:a16="http://schemas.microsoft.com/office/drawing/2014/main" id="{0B2EA667-CB57-4DF8-BB35-E9AFDF367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654" y="292080"/>
            <a:ext cx="660961" cy="66096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1B46FA37-FA47-4459-8828-383FB697E3AF}"/>
              </a:ext>
            </a:extLst>
          </p:cNvPr>
          <p:cNvPicPr>
            <a:picLocks noChangeAspect="1"/>
          </p:cNvPicPr>
          <p:nvPr/>
        </p:nvPicPr>
        <p:blipFill rotWithShape="1">
          <a:blip r:embed="rId4"/>
          <a:srcRect l="53279" t="4713" r="5319"/>
          <a:stretch/>
        </p:blipFill>
        <p:spPr>
          <a:xfrm>
            <a:off x="1111703" y="220369"/>
            <a:ext cx="918577" cy="804385"/>
          </a:xfrm>
          <a:prstGeom prst="ellipse">
            <a:avLst/>
          </a:prstGeom>
          <a:ln>
            <a:noFill/>
          </a:ln>
          <a:effectLst>
            <a:softEdge rad="112500"/>
          </a:effectLst>
        </p:spPr>
      </p:pic>
      <p:sp>
        <p:nvSpPr>
          <p:cNvPr id="32" name="Flecha: a la derecha 31">
            <a:extLst>
              <a:ext uri="{FF2B5EF4-FFF2-40B4-BE49-F238E27FC236}">
                <a16:creationId xmlns:a16="http://schemas.microsoft.com/office/drawing/2014/main" id="{B4AE1732-2D3D-4E30-A02E-D7BEE447C6DD}"/>
              </a:ext>
            </a:extLst>
          </p:cNvPr>
          <p:cNvSpPr/>
          <p:nvPr/>
        </p:nvSpPr>
        <p:spPr>
          <a:xfrm>
            <a:off x="8361903" y="4746812"/>
            <a:ext cx="492985" cy="211911"/>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BB95A42C-3EBB-4C2E-A8D0-04F348FC4B6C}"/>
              </a:ext>
            </a:extLst>
          </p:cNvPr>
          <p:cNvSpPr/>
          <p:nvPr/>
        </p:nvSpPr>
        <p:spPr>
          <a:xfrm>
            <a:off x="3111500" y="2464821"/>
            <a:ext cx="1250950" cy="164465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CuadroTexto 12">
            <a:extLst>
              <a:ext uri="{FF2B5EF4-FFF2-40B4-BE49-F238E27FC236}">
                <a16:creationId xmlns:a16="http://schemas.microsoft.com/office/drawing/2014/main" id="{19F9E568-1CA2-4BF1-ADE1-7999B951841D}"/>
              </a:ext>
            </a:extLst>
          </p:cNvPr>
          <p:cNvSpPr txBox="1"/>
          <p:nvPr/>
        </p:nvSpPr>
        <p:spPr>
          <a:xfrm>
            <a:off x="4887841" y="2828916"/>
            <a:ext cx="2819792" cy="1107996"/>
          </a:xfrm>
          <a:prstGeom prst="rect">
            <a:avLst/>
          </a:prstGeom>
          <a:noFill/>
        </p:spPr>
        <p:txBody>
          <a:bodyPr wrap="square" rtlCol="0">
            <a:spAutoFit/>
          </a:bodyPr>
          <a:lstStyle/>
          <a:p>
            <a:r>
              <a:rPr lang="es-CO" sz="6600" b="0" i="0" dirty="0">
                <a:solidFill>
                  <a:srgbClr val="0070C0"/>
                </a:solidFill>
                <a:effectLst/>
                <a:latin typeface="Abadi" panose="020B0604020104020204" pitchFamily="34" charset="0"/>
              </a:rPr>
              <a:t>-</a:t>
            </a:r>
            <a:endParaRPr lang="es-CO" sz="6600" dirty="0">
              <a:solidFill>
                <a:srgbClr val="0070C0"/>
              </a:solidFill>
              <a:latin typeface="Abadi" panose="020B0604020104020204" pitchFamily="34" charset="0"/>
            </a:endParaRPr>
          </a:p>
        </p:txBody>
      </p:sp>
      <p:sp>
        <p:nvSpPr>
          <p:cNvPr id="12" name="CuadroTexto 11">
            <a:extLst>
              <a:ext uri="{FF2B5EF4-FFF2-40B4-BE49-F238E27FC236}">
                <a16:creationId xmlns:a16="http://schemas.microsoft.com/office/drawing/2014/main" id="{1607B874-7E58-45A1-AA26-41CADB4CDDBF}"/>
              </a:ext>
            </a:extLst>
          </p:cNvPr>
          <p:cNvSpPr txBox="1"/>
          <p:nvPr/>
        </p:nvSpPr>
        <p:spPr>
          <a:xfrm>
            <a:off x="3512166" y="3075960"/>
            <a:ext cx="857250" cy="1107996"/>
          </a:xfrm>
          <a:prstGeom prst="rect">
            <a:avLst/>
          </a:prstGeom>
          <a:noFill/>
        </p:spPr>
        <p:txBody>
          <a:bodyPr wrap="square" rtlCol="0">
            <a:spAutoFit/>
          </a:bodyPr>
          <a:lstStyle/>
          <a:p>
            <a:r>
              <a:rPr lang="es-CO" sz="6600" b="0" i="0" dirty="0">
                <a:solidFill>
                  <a:srgbClr val="0070C0"/>
                </a:solidFill>
                <a:effectLst/>
                <a:latin typeface="Abadi" panose="020B0604020104020204" pitchFamily="34" charset="0"/>
              </a:rPr>
              <a:t>-</a:t>
            </a:r>
            <a:endParaRPr lang="es-CO" sz="6600" dirty="0">
              <a:solidFill>
                <a:srgbClr val="0070C0"/>
              </a:solidFill>
              <a:latin typeface="Abadi" panose="020B0604020104020204" pitchFamily="34" charset="0"/>
            </a:endParaRPr>
          </a:p>
        </p:txBody>
      </p:sp>
      <p:sp>
        <p:nvSpPr>
          <p:cNvPr id="15" name="Elipse 14">
            <a:extLst>
              <a:ext uri="{FF2B5EF4-FFF2-40B4-BE49-F238E27FC236}">
                <a16:creationId xmlns:a16="http://schemas.microsoft.com/office/drawing/2014/main" id="{726FD754-2248-4F6A-AE9A-0559BF485E27}"/>
              </a:ext>
            </a:extLst>
          </p:cNvPr>
          <p:cNvSpPr/>
          <p:nvPr/>
        </p:nvSpPr>
        <p:spPr>
          <a:xfrm>
            <a:off x="4762238" y="3092221"/>
            <a:ext cx="720482" cy="709636"/>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rgbClr val="7030A0"/>
              </a:solidFill>
            </a:endParaRPr>
          </a:p>
        </p:txBody>
      </p:sp>
      <p:sp>
        <p:nvSpPr>
          <p:cNvPr id="19" name="CuadroTexto 18">
            <a:extLst>
              <a:ext uri="{FF2B5EF4-FFF2-40B4-BE49-F238E27FC236}">
                <a16:creationId xmlns:a16="http://schemas.microsoft.com/office/drawing/2014/main" id="{5B3775BE-6305-4BA6-A456-7475B4F0CF9C}"/>
              </a:ext>
            </a:extLst>
          </p:cNvPr>
          <p:cNvSpPr txBox="1"/>
          <p:nvPr/>
        </p:nvSpPr>
        <p:spPr>
          <a:xfrm>
            <a:off x="5409192" y="1879361"/>
            <a:ext cx="467532" cy="307777"/>
          </a:xfrm>
          <a:prstGeom prst="rect">
            <a:avLst/>
          </a:prstGeom>
          <a:noFill/>
        </p:spPr>
        <p:txBody>
          <a:bodyPr wrap="square">
            <a:spAutoFit/>
          </a:bodyPr>
          <a:lstStyle/>
          <a:p>
            <a:r>
              <a:rPr lang="es-ES" dirty="0">
                <a:latin typeface="Abadi" panose="020B0604020104020204" pitchFamily="34" charset="0"/>
              </a:rPr>
              <a:t>== </a:t>
            </a:r>
            <a:endParaRPr lang="es-CO" dirty="0"/>
          </a:p>
        </p:txBody>
      </p:sp>
      <p:sp>
        <p:nvSpPr>
          <p:cNvPr id="22" name="Elipse 21">
            <a:extLst>
              <a:ext uri="{FF2B5EF4-FFF2-40B4-BE49-F238E27FC236}">
                <a16:creationId xmlns:a16="http://schemas.microsoft.com/office/drawing/2014/main" id="{E709AC38-8CFC-424F-9668-D4E5E57686E0}"/>
              </a:ext>
            </a:extLst>
          </p:cNvPr>
          <p:cNvSpPr/>
          <p:nvPr/>
        </p:nvSpPr>
        <p:spPr>
          <a:xfrm>
            <a:off x="5067927" y="1909300"/>
            <a:ext cx="268310" cy="264271"/>
          </a:xfrm>
          <a:prstGeom prst="ellipse">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Elipse 22">
            <a:extLst>
              <a:ext uri="{FF2B5EF4-FFF2-40B4-BE49-F238E27FC236}">
                <a16:creationId xmlns:a16="http://schemas.microsoft.com/office/drawing/2014/main" id="{5899D4A2-0477-4638-9DFC-F8A3FE4251B1}"/>
              </a:ext>
            </a:extLst>
          </p:cNvPr>
          <p:cNvSpPr/>
          <p:nvPr/>
        </p:nvSpPr>
        <p:spPr>
          <a:xfrm>
            <a:off x="5959711" y="1898756"/>
            <a:ext cx="268310" cy="264271"/>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rgbClr val="7030A0"/>
              </a:solidFill>
            </a:endParaRPr>
          </a:p>
        </p:txBody>
      </p:sp>
      <p:sp>
        <p:nvSpPr>
          <p:cNvPr id="24" name="CuadroTexto 23">
            <a:extLst>
              <a:ext uri="{FF2B5EF4-FFF2-40B4-BE49-F238E27FC236}">
                <a16:creationId xmlns:a16="http://schemas.microsoft.com/office/drawing/2014/main" id="{40ED567B-2C5B-474B-B53B-C5B5DCF4B0C6}"/>
              </a:ext>
            </a:extLst>
          </p:cNvPr>
          <p:cNvSpPr txBox="1"/>
          <p:nvPr/>
        </p:nvSpPr>
        <p:spPr>
          <a:xfrm>
            <a:off x="4694201" y="1892731"/>
            <a:ext cx="453422" cy="307777"/>
          </a:xfrm>
          <a:prstGeom prst="rect">
            <a:avLst/>
          </a:prstGeom>
          <a:noFill/>
        </p:spPr>
        <p:txBody>
          <a:bodyPr wrap="square">
            <a:spAutoFit/>
          </a:bodyPr>
          <a:lstStyle/>
          <a:p>
            <a:r>
              <a:rPr lang="es-ES" dirty="0">
                <a:latin typeface="Abadi" panose="020B0604020104020204" pitchFamily="34" charset="0"/>
              </a:rPr>
              <a:t>Si </a:t>
            </a:r>
            <a:endParaRPr lang="es-CO" dirty="0"/>
          </a:p>
        </p:txBody>
      </p:sp>
      <p:sp>
        <p:nvSpPr>
          <p:cNvPr id="25" name="CuadroTexto 24">
            <a:extLst>
              <a:ext uri="{FF2B5EF4-FFF2-40B4-BE49-F238E27FC236}">
                <a16:creationId xmlns:a16="http://schemas.microsoft.com/office/drawing/2014/main" id="{177CB4AD-A589-4F60-BC74-BBA78AB29B6B}"/>
              </a:ext>
            </a:extLst>
          </p:cNvPr>
          <p:cNvSpPr txBox="1"/>
          <p:nvPr/>
        </p:nvSpPr>
        <p:spPr>
          <a:xfrm>
            <a:off x="6297737" y="1872341"/>
            <a:ext cx="1258763" cy="307777"/>
          </a:xfrm>
          <a:prstGeom prst="rect">
            <a:avLst/>
          </a:prstGeom>
          <a:noFill/>
        </p:spPr>
        <p:txBody>
          <a:bodyPr wrap="square">
            <a:spAutoFit/>
          </a:bodyPr>
          <a:lstStyle/>
          <a:p>
            <a:r>
              <a:rPr lang="es-ES" dirty="0">
                <a:latin typeface="Abadi" panose="020B0604020104020204" pitchFamily="34" charset="0"/>
              </a:rPr>
              <a:t>Desapilar  </a:t>
            </a:r>
            <a:endParaRPr lang="es-CO" dirty="0"/>
          </a:p>
        </p:txBody>
      </p:sp>
      <p:sp>
        <p:nvSpPr>
          <p:cNvPr id="29" name="CuadroTexto 28">
            <a:extLst>
              <a:ext uri="{FF2B5EF4-FFF2-40B4-BE49-F238E27FC236}">
                <a16:creationId xmlns:a16="http://schemas.microsoft.com/office/drawing/2014/main" id="{8B02FA7B-9F64-4FF3-AA74-E96454FF15FA}"/>
              </a:ext>
            </a:extLst>
          </p:cNvPr>
          <p:cNvSpPr txBox="1"/>
          <p:nvPr/>
        </p:nvSpPr>
        <p:spPr>
          <a:xfrm>
            <a:off x="4599518" y="2290445"/>
            <a:ext cx="1518333" cy="307777"/>
          </a:xfrm>
          <a:prstGeom prst="rect">
            <a:avLst/>
          </a:prstGeom>
          <a:noFill/>
        </p:spPr>
        <p:txBody>
          <a:bodyPr wrap="square">
            <a:spAutoFit/>
          </a:bodyPr>
          <a:lstStyle/>
          <a:p>
            <a:r>
              <a:rPr lang="es-ES" dirty="0">
                <a:latin typeface="Abadi" panose="020B0604020104020204" pitchFamily="34" charset="0"/>
              </a:rPr>
              <a:t>Si no apilar  </a:t>
            </a:r>
            <a:endParaRPr lang="es-CO" dirty="0"/>
          </a:p>
        </p:txBody>
      </p:sp>
      <p:cxnSp>
        <p:nvCxnSpPr>
          <p:cNvPr id="17" name="Conector recto 16">
            <a:extLst>
              <a:ext uri="{FF2B5EF4-FFF2-40B4-BE49-F238E27FC236}">
                <a16:creationId xmlns:a16="http://schemas.microsoft.com/office/drawing/2014/main" id="{094313BC-8C6C-48A7-BFC2-B645B8288D8C}"/>
              </a:ext>
            </a:extLst>
          </p:cNvPr>
          <p:cNvCxnSpPr>
            <a:cxnSpLocks/>
          </p:cNvCxnSpPr>
          <p:nvPr/>
        </p:nvCxnSpPr>
        <p:spPr>
          <a:xfrm>
            <a:off x="4654683" y="2246939"/>
            <a:ext cx="2958967"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30" name="Elipse 29">
            <a:extLst>
              <a:ext uri="{FF2B5EF4-FFF2-40B4-BE49-F238E27FC236}">
                <a16:creationId xmlns:a16="http://schemas.microsoft.com/office/drawing/2014/main" id="{1B795E98-9209-4DFF-892B-96A9AC400C84}"/>
              </a:ext>
            </a:extLst>
          </p:cNvPr>
          <p:cNvSpPr/>
          <p:nvPr/>
        </p:nvSpPr>
        <p:spPr>
          <a:xfrm>
            <a:off x="5959711" y="2320308"/>
            <a:ext cx="268310" cy="264271"/>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rgbClr val="7030A0"/>
              </a:solidFill>
            </a:endParaRPr>
          </a:p>
        </p:txBody>
      </p:sp>
      <p:sp>
        <p:nvSpPr>
          <p:cNvPr id="33" name="Elipse 32">
            <a:extLst>
              <a:ext uri="{FF2B5EF4-FFF2-40B4-BE49-F238E27FC236}">
                <a16:creationId xmlns:a16="http://schemas.microsoft.com/office/drawing/2014/main" id="{D714DFA6-25D2-4815-ACF4-72AAFF64B002}"/>
              </a:ext>
            </a:extLst>
          </p:cNvPr>
          <p:cNvSpPr/>
          <p:nvPr/>
        </p:nvSpPr>
        <p:spPr>
          <a:xfrm>
            <a:off x="7200900" y="1872286"/>
            <a:ext cx="268310" cy="264271"/>
          </a:xfrm>
          <a:prstGeom prst="ellipse">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Elipse 34">
            <a:extLst>
              <a:ext uri="{FF2B5EF4-FFF2-40B4-BE49-F238E27FC236}">
                <a16:creationId xmlns:a16="http://schemas.microsoft.com/office/drawing/2014/main" id="{F56B7D37-5E2B-4653-8EF2-D23B2BED2C3B}"/>
              </a:ext>
            </a:extLst>
          </p:cNvPr>
          <p:cNvSpPr/>
          <p:nvPr/>
        </p:nvSpPr>
        <p:spPr>
          <a:xfrm>
            <a:off x="3520020" y="3495322"/>
            <a:ext cx="433910" cy="427378"/>
          </a:xfrm>
          <a:prstGeom prst="ellipse">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620616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ángulo 25">
            <a:extLst>
              <a:ext uri="{FF2B5EF4-FFF2-40B4-BE49-F238E27FC236}">
                <a16:creationId xmlns:a16="http://schemas.microsoft.com/office/drawing/2014/main" id="{20871D08-49C4-4991-A1DB-2916029C3E9B}"/>
              </a:ext>
            </a:extLst>
          </p:cNvPr>
          <p:cNvSpPr/>
          <p:nvPr/>
        </p:nvSpPr>
        <p:spPr>
          <a:xfrm>
            <a:off x="1640540" y="1473200"/>
            <a:ext cx="6232713" cy="332067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Rectángulo 26">
            <a:extLst>
              <a:ext uri="{FF2B5EF4-FFF2-40B4-BE49-F238E27FC236}">
                <a16:creationId xmlns:a16="http://schemas.microsoft.com/office/drawing/2014/main" id="{C271E673-D168-4137-8F6F-3C6D1FF393F3}"/>
              </a:ext>
            </a:extLst>
          </p:cNvPr>
          <p:cNvSpPr/>
          <p:nvPr/>
        </p:nvSpPr>
        <p:spPr>
          <a:xfrm>
            <a:off x="1189" y="2464821"/>
            <a:ext cx="1623687" cy="895868"/>
          </a:xfrm>
          <a:prstGeom prst="rect">
            <a:avLst/>
          </a:prstGeom>
          <a:solidFill>
            <a:srgbClr val="BAF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Rectángulo 27">
            <a:extLst>
              <a:ext uri="{FF2B5EF4-FFF2-40B4-BE49-F238E27FC236}">
                <a16:creationId xmlns:a16="http://schemas.microsoft.com/office/drawing/2014/main" id="{F87A6902-5CAB-482B-A04D-990353BC1E7D}"/>
              </a:ext>
            </a:extLst>
          </p:cNvPr>
          <p:cNvSpPr/>
          <p:nvPr/>
        </p:nvSpPr>
        <p:spPr>
          <a:xfrm>
            <a:off x="7880219" y="2464821"/>
            <a:ext cx="1264969" cy="895868"/>
          </a:xfrm>
          <a:prstGeom prst="rect">
            <a:avLst/>
          </a:prstGeom>
          <a:solidFill>
            <a:srgbClr val="BAF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Título 2">
            <a:extLst>
              <a:ext uri="{FF2B5EF4-FFF2-40B4-BE49-F238E27FC236}">
                <a16:creationId xmlns:a16="http://schemas.microsoft.com/office/drawing/2014/main" id="{958E9C0A-1B7C-480F-B568-0D2DDEF32A6F}"/>
              </a:ext>
            </a:extLst>
          </p:cNvPr>
          <p:cNvSpPr>
            <a:spLocks noGrp="1"/>
          </p:cNvSpPr>
          <p:nvPr>
            <p:ph type="ctrTitle"/>
          </p:nvPr>
        </p:nvSpPr>
        <p:spPr>
          <a:xfrm>
            <a:off x="5152727" y="425272"/>
            <a:ext cx="3194700" cy="481200"/>
          </a:xfrm>
        </p:spPr>
        <p:txBody>
          <a:bodyPr/>
          <a:lstStyle/>
          <a:p>
            <a:r>
              <a:rPr lang="es-ES" dirty="0"/>
              <a:t>Problema Corriente alterna  </a:t>
            </a:r>
            <a:endParaRPr lang="es-CO" dirty="0"/>
          </a:p>
        </p:txBody>
      </p:sp>
      <p:pic>
        <p:nvPicPr>
          <p:cNvPr id="4" name="Picture 4" descr="Símbolos Universitarios – Universidad de Nariño">
            <a:extLst>
              <a:ext uri="{FF2B5EF4-FFF2-40B4-BE49-F238E27FC236}">
                <a16:creationId xmlns:a16="http://schemas.microsoft.com/office/drawing/2014/main" id="{0B2EA667-CB57-4DF8-BB35-E9AFDF367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654" y="292080"/>
            <a:ext cx="660961" cy="66096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1B46FA37-FA47-4459-8828-383FB697E3AF}"/>
              </a:ext>
            </a:extLst>
          </p:cNvPr>
          <p:cNvPicPr>
            <a:picLocks noChangeAspect="1"/>
          </p:cNvPicPr>
          <p:nvPr/>
        </p:nvPicPr>
        <p:blipFill rotWithShape="1">
          <a:blip r:embed="rId4"/>
          <a:srcRect l="53279" t="4713" r="5319"/>
          <a:stretch/>
        </p:blipFill>
        <p:spPr>
          <a:xfrm>
            <a:off x="1111703" y="220369"/>
            <a:ext cx="918577" cy="804385"/>
          </a:xfrm>
          <a:prstGeom prst="ellipse">
            <a:avLst/>
          </a:prstGeom>
          <a:ln>
            <a:noFill/>
          </a:ln>
          <a:effectLst>
            <a:softEdge rad="112500"/>
          </a:effectLst>
        </p:spPr>
      </p:pic>
      <p:sp>
        <p:nvSpPr>
          <p:cNvPr id="32" name="Flecha: a la derecha 31">
            <a:extLst>
              <a:ext uri="{FF2B5EF4-FFF2-40B4-BE49-F238E27FC236}">
                <a16:creationId xmlns:a16="http://schemas.microsoft.com/office/drawing/2014/main" id="{B4AE1732-2D3D-4E30-A02E-D7BEE447C6DD}"/>
              </a:ext>
            </a:extLst>
          </p:cNvPr>
          <p:cNvSpPr/>
          <p:nvPr/>
        </p:nvSpPr>
        <p:spPr>
          <a:xfrm>
            <a:off x="8361903" y="4746812"/>
            <a:ext cx="492985" cy="211911"/>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BB95A42C-3EBB-4C2E-A8D0-04F348FC4B6C}"/>
              </a:ext>
            </a:extLst>
          </p:cNvPr>
          <p:cNvSpPr/>
          <p:nvPr/>
        </p:nvSpPr>
        <p:spPr>
          <a:xfrm>
            <a:off x="3111500" y="2464821"/>
            <a:ext cx="1250950" cy="164465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CuadroTexto 23">
            <a:extLst>
              <a:ext uri="{FF2B5EF4-FFF2-40B4-BE49-F238E27FC236}">
                <a16:creationId xmlns:a16="http://schemas.microsoft.com/office/drawing/2014/main" id="{40ED567B-2C5B-474B-B53B-C5B5DCF4B0C6}"/>
              </a:ext>
            </a:extLst>
          </p:cNvPr>
          <p:cNvSpPr txBox="1"/>
          <p:nvPr/>
        </p:nvSpPr>
        <p:spPr>
          <a:xfrm>
            <a:off x="4617664" y="2837469"/>
            <a:ext cx="3000374" cy="523220"/>
          </a:xfrm>
          <a:prstGeom prst="rect">
            <a:avLst/>
          </a:prstGeom>
          <a:noFill/>
        </p:spPr>
        <p:txBody>
          <a:bodyPr wrap="square">
            <a:spAutoFit/>
          </a:bodyPr>
          <a:lstStyle/>
          <a:p>
            <a:r>
              <a:rPr lang="es-ES" dirty="0">
                <a:latin typeface="Abadi" panose="020B0604020104020204" pitchFamily="34" charset="0"/>
              </a:rPr>
              <a:t>Si la pila queda vacía significa que los cables si se pueden desenredar  </a:t>
            </a:r>
            <a:endParaRPr lang="es-CO" dirty="0"/>
          </a:p>
        </p:txBody>
      </p:sp>
    </p:spTree>
    <p:extLst>
      <p:ext uri="{BB962C8B-B14F-4D97-AF65-F5344CB8AC3E}">
        <p14:creationId xmlns:p14="http://schemas.microsoft.com/office/powerpoint/2010/main" val="905296192"/>
      </p:ext>
    </p:extLst>
  </p:cSld>
  <p:clrMapOvr>
    <a:masterClrMapping/>
  </p:clrMapOvr>
</p:sld>
</file>

<file path=ppt/theme/theme1.xml><?xml version="1.0" encoding="utf-8"?>
<a:theme xmlns:a="http://schemas.openxmlformats.org/drawingml/2006/main" name="Economy Thesis by Slidesgo">
  <a:themeElements>
    <a:clrScheme name="Simple Light">
      <a:dk1>
        <a:srgbClr val="FAFAFA"/>
      </a:dk1>
      <a:lt1>
        <a:srgbClr val="BAF7C9"/>
      </a:lt1>
      <a:dk2>
        <a:srgbClr val="95EBAA"/>
      </a:dk2>
      <a:lt2>
        <a:srgbClr val="75DB8E"/>
      </a:lt2>
      <a:accent1>
        <a:srgbClr val="4BAF63"/>
      </a:accent1>
      <a:accent2>
        <a:srgbClr val="1A8334"/>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1956</TotalTime>
  <Words>629</Words>
  <Application>Microsoft Office PowerPoint</Application>
  <PresentationFormat>Presentación en pantalla (16:9)</PresentationFormat>
  <Paragraphs>83</Paragraphs>
  <Slides>21</Slides>
  <Notes>12</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21</vt:i4>
      </vt:variant>
    </vt:vector>
  </HeadingPairs>
  <TitlesOfParts>
    <vt:vector size="32" baseType="lpstr">
      <vt:lpstr>Abadi</vt:lpstr>
      <vt:lpstr>Staatliches</vt:lpstr>
      <vt:lpstr>Bahnschrift</vt:lpstr>
      <vt:lpstr>Anaheim</vt:lpstr>
      <vt:lpstr>Josefin Sans</vt:lpstr>
      <vt:lpstr>Arial</vt:lpstr>
      <vt:lpstr>Josefin Slab SemiBold</vt:lpstr>
      <vt:lpstr>Bahnschrift Light</vt:lpstr>
      <vt:lpstr>Cambria Math</vt:lpstr>
      <vt:lpstr>Josefin Slab</vt:lpstr>
      <vt:lpstr>Economy Thesis by Slidesgo</vt:lpstr>
      <vt:lpstr>Presentación de PowerPoint</vt:lpstr>
      <vt:lpstr>01. Estructura de datos</vt:lpstr>
      <vt:lpstr>Problema Corriente alterna  </vt:lpstr>
      <vt:lpstr>Problema Corriente alterna  </vt:lpstr>
      <vt:lpstr>Problema Corriente alterna  </vt:lpstr>
      <vt:lpstr>Problema Corriente alterna  </vt:lpstr>
      <vt:lpstr>Problema Corriente alterna  </vt:lpstr>
      <vt:lpstr>Problema Corriente alterna  </vt:lpstr>
      <vt:lpstr>Problema Corriente alterna  </vt:lpstr>
      <vt:lpstr>REPRESENTACION DE GRAFOS </vt:lpstr>
      <vt:lpstr>MATRIZ  Adyacencia</vt:lpstr>
      <vt:lpstr>Lista de Adyacencia</vt:lpstr>
      <vt:lpstr>Lista de Aristas</vt:lpstr>
      <vt:lpstr>02. Recorrer grafo  </vt:lpstr>
      <vt:lpstr>búsqueda en profundidad </vt:lpstr>
      <vt:lpstr>búsqueda en anchura</vt:lpstr>
      <vt:lpstr>03. Programación dinámica </vt:lpstr>
      <vt:lpstr>Memorización </vt:lpstr>
      <vt:lpstr>Memorización </vt:lpstr>
      <vt:lpstr>Coeficientes binominales  </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Encuentro de bienvenida</dc:title>
  <dc:creator>Marcela Guerrero</dc:creator>
  <cp:lastModifiedBy>Samantha Hoyos</cp:lastModifiedBy>
  <cp:revision>60</cp:revision>
  <dcterms:modified xsi:type="dcterms:W3CDTF">2021-11-13T02:15:28Z</dcterms:modified>
</cp:coreProperties>
</file>