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340" r:id="rId2"/>
    <p:sldId id="345" r:id="rId3"/>
    <p:sldId id="363" r:id="rId4"/>
    <p:sldId id="364" r:id="rId5"/>
    <p:sldId id="395" r:id="rId6"/>
    <p:sldId id="396" r:id="rId7"/>
    <p:sldId id="397" r:id="rId8"/>
    <p:sldId id="394" r:id="rId9"/>
    <p:sldId id="385" r:id="rId10"/>
    <p:sldId id="390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46" r:id="rId20"/>
    <p:sldId id="276" r:id="rId2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3"/>
    </p:embeddedFont>
    <p:embeddedFont>
      <p:font typeface="Anaheim" panose="020B0604020202020204" charset="0"/>
      <p:regular r:id="rId24"/>
    </p:embeddedFont>
    <p:embeddedFont>
      <p:font typeface="Bahnschrift" panose="020B0502040204020203" pitchFamily="34" charset="0"/>
      <p:regular r:id="rId25"/>
      <p:bold r:id="rId26"/>
    </p:embeddedFont>
    <p:embeddedFont>
      <p:font typeface="Bahnschrift Light" panose="020B0502040204020203" pitchFamily="34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Josefin Sans" pitchFamily="2" charset="0"/>
      <p:regular r:id="rId29"/>
      <p:bold r:id="rId30"/>
      <p:italic r:id="rId31"/>
      <p:boldItalic r:id="rId32"/>
    </p:embeddedFont>
    <p:embeddedFont>
      <p:font typeface="Josefin Slab" pitchFamily="2" charset="0"/>
      <p:regular r:id="rId33"/>
      <p:bold r:id="rId34"/>
      <p:italic r:id="rId35"/>
      <p:boldItalic r:id="rId36"/>
    </p:embeddedFont>
    <p:embeddedFont>
      <p:font typeface="Josefin Slab SemiBold" pitchFamily="2" charset="0"/>
      <p:bold r:id="rId37"/>
      <p:boldItalic r:id="rId38"/>
    </p:embeddedFont>
    <p:embeddedFont>
      <p:font typeface="Staatliches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BAF7C9"/>
    <a:srgbClr val="4BA454"/>
    <a:srgbClr val="C4F5F6"/>
    <a:srgbClr val="191537"/>
    <a:srgbClr val="33333D"/>
    <a:srgbClr val="FFDE59"/>
    <a:srgbClr val="94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46" y="126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6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5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6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webdiis.unizar.es/asignaturas/AB/?p=425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www.facebook.com/greencloudsIpia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03.</a:t>
            </a:r>
            <a:r>
              <a:rPr lang="es-CO" sz="3200" dirty="0">
                <a:solidFill>
                  <a:schemeClr val="tx1"/>
                </a:solidFill>
              </a:rPr>
              <a:t> Programación dinámica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BEFCE1-6458-4058-BCF0-F81084E24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20" y="903419"/>
            <a:ext cx="4194358" cy="36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2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79628" y="3276200"/>
            <a:ext cx="6681751" cy="1221236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“Durante un robo, el ladrón encuentra un botín más cuantioso de lo esperado y tiene que elegir qué llevarse. Su saco puede transportar como máximo W kilos. En el botín hay n objetos que pesan w1,…, </a:t>
            </a:r>
            <a:r>
              <a:rPr lang="es-CO" sz="1200" dirty="0" err="1">
                <a:latin typeface="Abadi" panose="020B0604020104020204" pitchFamily="34" charset="0"/>
              </a:rPr>
              <a:t>wn</a:t>
            </a:r>
            <a:r>
              <a:rPr lang="es-CO" sz="1200" dirty="0">
                <a:latin typeface="Abadi" panose="020B0604020104020204" pitchFamily="34" charset="0"/>
              </a:rPr>
              <a:t> kilos y valen v1,…, </a:t>
            </a:r>
            <a:r>
              <a:rPr lang="es-CO" sz="1200" dirty="0" err="1">
                <a:latin typeface="Abadi" panose="020B0604020104020204" pitchFamily="34" charset="0"/>
              </a:rPr>
              <a:t>vn</a:t>
            </a:r>
            <a:r>
              <a:rPr lang="es-CO" sz="1200" dirty="0">
                <a:latin typeface="Abadi" panose="020B0604020104020204" pitchFamily="34" charset="0"/>
              </a:rPr>
              <a:t> euros. ¿Qué objetos debe elegir para llevarse el máximo valor sin que se rompa el saco?”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924783" y="1467366"/>
            <a:ext cx="5784715" cy="122123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Problema de la mochila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5FE8FF-7163-4493-8988-3ECB139B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"/>
          <a:stretch/>
        </p:blipFill>
        <p:spPr>
          <a:xfrm>
            <a:off x="3036007" y="1595850"/>
            <a:ext cx="5667983" cy="99020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11A2A81-768D-4A4E-B7AE-0AB4A94FC00E}"/>
              </a:ext>
            </a:extLst>
          </p:cNvPr>
          <p:cNvGrpSpPr/>
          <p:nvPr/>
        </p:nvGrpSpPr>
        <p:grpSpPr>
          <a:xfrm>
            <a:off x="2120631" y="4169838"/>
            <a:ext cx="4127052" cy="461558"/>
            <a:chOff x="1251626" y="3959154"/>
            <a:chExt cx="4127052" cy="461558"/>
          </a:xfrm>
        </p:grpSpPr>
        <p:sp>
          <p:nvSpPr>
            <p:cNvPr id="11" name="Subtítulo 1">
              <a:extLst>
                <a:ext uri="{FF2B5EF4-FFF2-40B4-BE49-F238E27FC236}">
                  <a16:creationId xmlns:a16="http://schemas.microsoft.com/office/drawing/2014/main" id="{70B1D5AA-3CDB-450E-B6C4-17EE9C2B79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89949" y="3959154"/>
              <a:ext cx="3388729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http://webdiis.unizar.es/asignaturas/AB/?p=425</a:t>
              </a: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2" name="Subtítulo 1">
              <a:extLst>
                <a:ext uri="{FF2B5EF4-FFF2-40B4-BE49-F238E27FC236}">
                  <a16:creationId xmlns:a16="http://schemas.microsoft.com/office/drawing/2014/main" id="{F81BA047-A32A-479F-9177-F5B929F834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51626" y="3959155"/>
              <a:ext cx="1128408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Tomado de: 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B91810B-D64D-4196-AE2B-FF321C15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10" y="1458044"/>
            <a:ext cx="2285246" cy="20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66506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04.</a:t>
            </a:r>
            <a:r>
              <a:rPr lang="es-CO" sz="3200" dirty="0">
                <a:solidFill>
                  <a:schemeClr val="tx1"/>
                </a:solidFill>
              </a:rPr>
              <a:t> Matemáticos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a caricatura de un pizarrón&#10;&#10;Descripción generada automáticamente con confianza media">
            <a:extLst>
              <a:ext uri="{FF2B5EF4-FFF2-40B4-BE49-F238E27FC236}">
                <a16:creationId xmlns:a16="http://schemas.microsoft.com/office/drawing/2014/main" id="{BAC3E0B6-EA4E-4E62-B0D1-5B05008D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45" y="989923"/>
            <a:ext cx="5236104" cy="34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1587856"/>
            <a:ext cx="4840506" cy="2756170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Es un algoritmo para hallar todos los números primos desde 1 hasta un numero n que consiste en hacer una cuadricula con estos y coger el primer primo elevarlo al cuadrado y tachar todos los números que a partir de su cuadrado sean múltiplos de este, coger el siguiente numero primo elevarlo al cuadrado y repetir el proceso. Cuando el numero se pase de n terminamos y los números primos son lo que no hemos tachado.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438" y="384175"/>
            <a:ext cx="3195637" cy="481013"/>
          </a:xfrm>
        </p:spPr>
        <p:txBody>
          <a:bodyPr/>
          <a:lstStyle/>
          <a:p>
            <a:r>
              <a:rPr lang="es-CO" dirty="0"/>
              <a:t>Criba de Eratóstenes</a:t>
            </a:r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927A6A2F-DB51-46DF-8A39-05668791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72" y="1517516"/>
            <a:ext cx="2896850" cy="2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1587856"/>
            <a:ext cx="4840506" cy="2756170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Hallemos los números primos hasta el 100 tachamos el 1 y iniciamos con el 2 2x2=4 y a partir de ahí tachamos todos los múltiplos de 2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Criba de Eratóstenes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625308-065E-4716-B87F-167FDC5E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5" y="1383873"/>
            <a:ext cx="3233743" cy="31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1587856"/>
            <a:ext cx="4840506" cy="2756170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 </a:t>
            </a:r>
          </a:p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siguiente número sin tachar es el 3, 3x3=9 y a partir de ahí todos los múltiplos de 3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Criba de Eratóstenes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1B40BD-C6B0-4E5B-92BE-DA280C98B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80640" y="1461694"/>
            <a:ext cx="3116113" cy="31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1587856"/>
            <a:ext cx="4840506" cy="2756170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siguiente numero sin tachar es el 5, 5x5=25 y a partir de ahí tachamos todos los múltiplos de 5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Criba de Eratóstenes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213DE8-35AA-48E4-89F4-48D4527F9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2" y="1478603"/>
            <a:ext cx="2965179" cy="29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1587856"/>
            <a:ext cx="4840506" cy="2763650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siguiente 7, 7x7=49 y a partir de ahí tachamos todos los múltiplos del 7.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Y terminamos por que el siguiente numero es 11 y 11x11= 121 que se pasa de nuestro rango, los</a:t>
            </a:r>
          </a:p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números primos son los que no han sido marcados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Criba de Eratóstenes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7A49A2-811A-45DA-A005-D5FA1CD7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0" y="1445083"/>
            <a:ext cx="3062929" cy="3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8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La potenciación rápida es un algoritmo para calcular la potencia enésima de cualquier estructura donde este definida la multiplicación y el algoritmo es el siguiente: mientras exponente sea diferente de 0 se repiten los siguientes pasos: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el resultado igual a la unidad, si el exponente es impar multiplicamos el resultado por nuestra base ósea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𝑟𝑒𝑠𝑢𝑙𝑡𝑎𝑑𝑜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la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tomamos la parte entera de dividir nuestro exponente por 2,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𝑒𝑥𝑝𝑜𝑛𝑒𝑛𝑡𝑒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𝑒𝑥𝑝𝑜𝑛𝑒𝑛𝑡𝑒</m:t>
                        </m:r>
                      </m:num>
                      <m:den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1200" dirty="0">
                    <a:latin typeface="Abadi" panose="020B0604020104020204" pitchFamily="34" charset="0"/>
                  </a:rPr>
                  <a:t> estamos utilizando la propiedad de la potenciación que dice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p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Potenciación rápida 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34F0AA-2BD4-4222-BC1B-8187D7292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4" y="2395369"/>
            <a:ext cx="2990140" cy="10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r>
              <a:rPr lang="es-ES" dirty="0"/>
              <a:t>Problema Corriente alterna  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5A8BD0-1757-45A5-B6C0-0F3EB311D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19" y="2190232"/>
            <a:ext cx="653796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4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74147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01. </a:t>
            </a:r>
            <a:r>
              <a:rPr lang="es-ES" sz="3200" dirty="0">
                <a:solidFill>
                  <a:schemeClr val="tx1"/>
                </a:solidFill>
              </a:rPr>
              <a:t>BITMASK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 dibujo de un reloj&#10;&#10;Descripción generada automáticamente con confianza media">
            <a:extLst>
              <a:ext uri="{FF2B5EF4-FFF2-40B4-BE49-F238E27FC236}">
                <a16:creationId xmlns:a16="http://schemas.microsoft.com/office/drawing/2014/main" id="{2EDA199C-8110-48EF-A4BB-89D78FA62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52130"/>
            <a:ext cx="3227498" cy="1691333"/>
          </a:xfrm>
          <a:prstGeom prst="rect">
            <a:avLst/>
          </a:prstGeom>
        </p:spPr>
      </p:pic>
      <p:pic>
        <p:nvPicPr>
          <p:cNvPr id="14" name="Gráfico 13" descr="Máscara de fiesta con relleno sólido">
            <a:extLst>
              <a:ext uri="{FF2B5EF4-FFF2-40B4-BE49-F238E27FC236}">
                <a16:creationId xmlns:a16="http://schemas.microsoft.com/office/drawing/2014/main" id="{C6F40E09-1375-451C-A990-32BFA6646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6706" b="11331"/>
          <a:stretch/>
        </p:blipFill>
        <p:spPr>
          <a:xfrm>
            <a:off x="5139969" y="2812486"/>
            <a:ext cx="2314256" cy="16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multiplicar un numero por dos vasta con desplazar todos los bits a la izquierda, si tenemos una variable s y queremos desplazar todos sus bits a la izquierda en la mayoría de leguajes basta con usar el operador &lt;&lt; si queremos desplazar un bit a la izquierda usamos s = s&lt;&lt;1 en este caso s quedaría con el doble del valor inicial, si hiciéramos  s = s&lt;&lt;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multiplicar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CECACF-F7D8-4417-A35F-08D3C0CB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9" y="1949823"/>
            <a:ext cx="2561664" cy="17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0AF2C93-5979-49D8-A24E-6C9F1BBE408A}"/>
              </a:ext>
            </a:extLst>
          </p:cNvPr>
          <p:cNvSpPr/>
          <p:nvPr/>
        </p:nvSpPr>
        <p:spPr>
          <a:xfrm>
            <a:off x="8361903" y="4746812"/>
            <a:ext cx="492985" cy="21191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0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dividir un numero por dos vasta con desplazar todos los bits a la derecha, si tenemos una variable s y queremos desplazar todos sus bits a la derecha en la mayoría de leguajes basta con usar el operador &gt;&gt; si queremos desplazar un bit a la derecha usamos s = s &gt;&gt; 1 en este caso s quedaría con la mitad del valor inicial, si hiciéramos  s = s &gt;&gt;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dirty="0">
                    <a:latin typeface="Abadi" panose="020B0604020104020204" pitchFamily="34" charset="0"/>
                  </a:rPr>
                  <a:t> tener en cuenta que con esta operación se trunca por defecto hacia abajo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Dividir 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0AA2-3F17-4C4D-9F53-4FAAFD97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5" y="1950875"/>
            <a:ext cx="2802134" cy="18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965214" y="2329674"/>
            <a:ext cx="4988858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OR para encender BITS, haciendo un OR con 1&lt; &lt; i podemos encender la posición i del entero.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Encendiendo bits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229814B-366A-46DA-A572-C0E0BBC9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66" y="1701603"/>
            <a:ext cx="3103585" cy="23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AND para comprobar si la posición de un BIT está  encendido, haciendo un AND con 1&lt;&lt; i y el resultado nos da mayor que 0 significa que el BIT i está encendido </a:t>
            </a:r>
          </a:p>
          <a:p>
            <a:pPr marL="152400" indent="0"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Comprobando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B992FD4-5AA2-42B1-A7C0-35C17943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7" y="1461682"/>
            <a:ext cx="3593654" cy="27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XOR para invertir la posición de un BIT, haciendo un XOR con 1&lt;&lt; i podemos cambiar la posición i si es un 0 a 1 y si es un 1 a 0.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Invirtiendo 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F9FE054-82B3-436C-8DEB-469E9964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12" y="1624081"/>
            <a:ext cx="3464659" cy="26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02. </a:t>
            </a:r>
            <a:r>
              <a:rPr lang="es-ES" sz="3200" dirty="0">
                <a:solidFill>
                  <a:schemeClr val="tx1"/>
                </a:solidFill>
              </a:rPr>
              <a:t>Estructura de datos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EF8207-E833-45A9-ADDF-FDFB5556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10" y="2359847"/>
            <a:ext cx="4064659" cy="22870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553344-B994-4282-AEED-DA3F40CC9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2" r="14542"/>
          <a:stretch/>
        </p:blipFill>
        <p:spPr>
          <a:xfrm>
            <a:off x="3674236" y="886662"/>
            <a:ext cx="1950207" cy="1587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EA1CE9-C626-437A-953F-11B6CAAF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5" y="902072"/>
            <a:ext cx="2095949" cy="13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montículo  Binario 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6D14717-9CAC-468E-9349-74EDB44A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80114"/>
            <a:ext cx="2557044" cy="23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5096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800</Words>
  <Application>Microsoft Office PowerPoint</Application>
  <PresentationFormat>Presentación en pantalla (16:9)</PresentationFormat>
  <Paragraphs>58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Josefin Slab</vt:lpstr>
      <vt:lpstr>Anaheim</vt:lpstr>
      <vt:lpstr>Arial</vt:lpstr>
      <vt:lpstr>Bahnschrift Light</vt:lpstr>
      <vt:lpstr>Bahnschrift</vt:lpstr>
      <vt:lpstr>Abadi</vt:lpstr>
      <vt:lpstr>Josefin Slab SemiBold</vt:lpstr>
      <vt:lpstr>Staatliches</vt:lpstr>
      <vt:lpstr>Josefin Sans</vt:lpstr>
      <vt:lpstr>Cambria Math</vt:lpstr>
      <vt:lpstr>Economy Thesis by Slidesgo</vt:lpstr>
      <vt:lpstr>Presentación de PowerPoint</vt:lpstr>
      <vt:lpstr>01. BITMASK </vt:lpstr>
      <vt:lpstr>Mascara de bits</vt:lpstr>
      <vt:lpstr>Mascara de bits</vt:lpstr>
      <vt:lpstr>Mascara de bits</vt:lpstr>
      <vt:lpstr>Mascara de bits</vt:lpstr>
      <vt:lpstr>Mascara de bits</vt:lpstr>
      <vt:lpstr>02. Estructura de datos</vt:lpstr>
      <vt:lpstr>montículo  Binario </vt:lpstr>
      <vt:lpstr>03. Programación dinámica </vt:lpstr>
      <vt:lpstr>Problema de la mochila  </vt:lpstr>
      <vt:lpstr>04. Matemáticos </vt:lpstr>
      <vt:lpstr>Criba de Eratóstenes</vt:lpstr>
      <vt:lpstr>Criba de Eratóstenes</vt:lpstr>
      <vt:lpstr>Criba de Eratóstenes</vt:lpstr>
      <vt:lpstr>Criba de Eratóstenes</vt:lpstr>
      <vt:lpstr>Criba de Eratóstenes</vt:lpstr>
      <vt:lpstr>Potenciación rápida </vt:lpstr>
      <vt:lpstr>Problema Corriente alterna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72</cp:revision>
  <dcterms:modified xsi:type="dcterms:W3CDTF">2021-11-20T04:21:30Z</dcterms:modified>
</cp:coreProperties>
</file>