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340" r:id="rId2"/>
    <p:sldId id="345" r:id="rId3"/>
    <p:sldId id="363" r:id="rId4"/>
    <p:sldId id="364" r:id="rId5"/>
    <p:sldId id="395" r:id="rId6"/>
    <p:sldId id="396" r:id="rId7"/>
    <p:sldId id="397" r:id="rId8"/>
    <p:sldId id="406" r:id="rId9"/>
    <p:sldId id="408" r:id="rId10"/>
    <p:sldId id="407" r:id="rId11"/>
    <p:sldId id="394" r:id="rId12"/>
    <p:sldId id="385" r:id="rId13"/>
    <p:sldId id="399" r:id="rId14"/>
    <p:sldId id="405" r:id="rId15"/>
    <p:sldId id="346" r:id="rId16"/>
    <p:sldId id="411" r:id="rId17"/>
    <p:sldId id="410" r:id="rId18"/>
    <p:sldId id="409" r:id="rId19"/>
    <p:sldId id="390" r:id="rId20"/>
    <p:sldId id="398" r:id="rId21"/>
    <p:sldId id="276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naheim" panose="020B0604020202020204" charset="0"/>
      <p:regular r:id="rId25"/>
    </p:embeddedFont>
    <p:embeddedFont>
      <p:font typeface="Bahnschrift" panose="020B0502040204020203" pitchFamily="34" charset="0"/>
      <p:regular r:id="rId26"/>
      <p:bold r:id="rId27"/>
    </p:embeddedFont>
    <p:embeddedFont>
      <p:font typeface="Bahnschrift Light" panose="020B0502040204020203" pitchFamily="34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Josefin Sans" pitchFamily="2" charset="0"/>
      <p:regular r:id="rId30"/>
      <p:bold r:id="rId31"/>
      <p:italic r:id="rId32"/>
      <p:boldItalic r:id="rId33"/>
    </p:embeddedFont>
    <p:embeddedFont>
      <p:font typeface="Josefin Slab" pitchFamily="2" charset="0"/>
      <p:regular r:id="rId34"/>
      <p:bold r:id="rId35"/>
      <p:italic r:id="rId36"/>
      <p:boldItalic r:id="rId37"/>
    </p:embeddedFont>
    <p:embeddedFont>
      <p:font typeface="Josefin Slab SemiBold" pitchFamily="2" charset="0"/>
      <p:bold r:id="rId38"/>
      <p:boldItalic r:id="rId39"/>
    </p:embeddedFont>
    <p:embeddedFont>
      <p:font typeface="Staatliches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BAF7C9"/>
    <a:srgbClr val="4BA454"/>
    <a:srgbClr val="C4F5F6"/>
    <a:srgbClr val="191537"/>
    <a:srgbClr val="33333D"/>
    <a:srgbClr val="FFDE59"/>
    <a:srgbClr val="94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930" y="-1074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65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211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178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ebdiis.unizar.es/asignaturas/AB/?p=425" TargetMode="Externa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www.facebook.com/greencloudsIpia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4329594" y="2329674"/>
                <a:ext cx="4624477" cy="1082474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Si tenemos un conjunto de n elementos podemos calcular cada uno de los sub conjuntos posibles con los números menores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latin typeface="Abadi" panose="020B0604020104020204" pitchFamily="34" charset="0"/>
                  </a:rPr>
                  <a:t> como que cada bit es que esta presente o no uno de los elementos del conjunto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4329594" y="2329674"/>
                <a:ext cx="4624477" cy="10824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Conjunto potencia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B5EE1F81-DB03-419A-93A5-F043F385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886" y="1405037"/>
            <a:ext cx="692958" cy="32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02. </a:t>
            </a:r>
            <a:r>
              <a:rPr lang="es-ES" sz="3200" dirty="0">
                <a:solidFill>
                  <a:schemeClr val="tx1"/>
                </a:solidFill>
              </a:rPr>
              <a:t>Estructura de datos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EF8207-E833-45A9-ADDF-FDFB5556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10" y="2359847"/>
            <a:ext cx="4064659" cy="22870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553344-B994-4282-AEED-DA3F40CC9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2" r="14542"/>
          <a:stretch/>
        </p:blipFill>
        <p:spPr>
          <a:xfrm>
            <a:off x="3674236" y="886662"/>
            <a:ext cx="1950207" cy="1587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EA1CE9-C626-437A-953F-11B6CAAF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5" y="902072"/>
            <a:ext cx="2095949" cy="13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montículo  Binario 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6D14717-9CAC-468E-9349-74EDB44A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80114"/>
            <a:ext cx="2557044" cy="23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66506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04.</a:t>
            </a:r>
            <a:r>
              <a:rPr lang="es-CO" sz="3200" dirty="0">
                <a:solidFill>
                  <a:schemeClr val="tx1"/>
                </a:solidFill>
              </a:rPr>
              <a:t> Matemáticos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a caricatura de un pizarrón&#10;&#10;Descripción generada automáticamente con confianza media">
            <a:extLst>
              <a:ext uri="{FF2B5EF4-FFF2-40B4-BE49-F238E27FC236}">
                <a16:creationId xmlns:a16="http://schemas.microsoft.com/office/drawing/2014/main" id="{BAC3E0B6-EA4E-4E62-B0D1-5B05008D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45" y="989923"/>
            <a:ext cx="5236104" cy="34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La potenciación rápida es un algoritmo para calcular la potencia enésima de cualquier estructura donde este definida la multiplicación y el algoritmo es el siguiente: mientras exponente sea diferente de 0 se repiten los siguientes pasos: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el resultado igual a la unidad, si el exponente es impar multiplicamos el resultado por nuestra base ósea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𝑟𝑒𝑠𝑢𝑙𝑡𝑎𝑑𝑜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la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tomamos la parte entera de dividir nuestro exponente por 2,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𝑒𝑥𝑝𝑜𝑛𝑒𝑛𝑡𝑒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𝑒𝑥𝑝𝑜𝑛𝑒𝑛𝑡𝑒</m:t>
                        </m:r>
                      </m:num>
                      <m:den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1200" dirty="0">
                    <a:latin typeface="Abadi" panose="020B0604020104020204" pitchFamily="34" charset="0"/>
                  </a:rPr>
                  <a:t> estamos utilizando la propiedad de la potenciación que dice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p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Potenciación rápida 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34F0AA-2BD4-4222-BC1B-8187D7292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4" y="2395369"/>
            <a:ext cx="2990140" cy="10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5A8BD0-1757-45A5-B6C0-0F3EB311D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19" y="2190232"/>
            <a:ext cx="653796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4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B2A6DD-99A8-47B4-807E-F33EB8C76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2644473" y="1752942"/>
            <a:ext cx="3693360" cy="26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DCC6F48-FBB3-4041-B07E-E9627BE57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0044" y="2010766"/>
            <a:ext cx="2292415" cy="243301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59ABD10-1F01-4CBD-B883-FAEA075D6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372" y="1852715"/>
            <a:ext cx="3176587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La potenciación rápida es un algoritmo para calcular la potencia enésima de cualquier estructura donde este definida la multiplicación y el algoritmo es el siguiente: mientras exponente sea diferente de 0 se repiten los siguientes pasos: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el resultado igual a la unidad, si el exponente es impar multiplicamos el resultado por nuestra base ósea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𝑟𝑒𝑠𝑢𝑙𝑡𝑎𝑑𝑜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la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tomamos la parte entera de dividir nuestro exponente por 2,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𝑒𝑥𝑝𝑜𝑛𝑒𝑛𝑡𝑒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𝑒𝑥𝑝𝑜𝑛𝑒𝑛𝑡𝑒</m:t>
                        </m:r>
                      </m:num>
                      <m:den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1200" dirty="0">
                    <a:latin typeface="Abadi" panose="020B0604020104020204" pitchFamily="34" charset="0"/>
                  </a:rPr>
                  <a:t> estamos utilizando la propiedad de la potenciación que dice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p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Potenciación rápida 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34F0AA-2BD4-4222-BC1B-8187D7292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4" y="2395369"/>
            <a:ext cx="2990140" cy="10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03.</a:t>
            </a:r>
            <a:r>
              <a:rPr lang="es-CO" sz="3200" dirty="0">
                <a:solidFill>
                  <a:schemeClr val="tx1"/>
                </a:solidFill>
              </a:rPr>
              <a:t> Programación dinámica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BEFCE1-6458-4058-BCF0-F81084E24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20" y="903419"/>
            <a:ext cx="4194358" cy="36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74147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01. </a:t>
            </a:r>
            <a:r>
              <a:rPr lang="es-ES" sz="3200" dirty="0">
                <a:solidFill>
                  <a:schemeClr val="tx1"/>
                </a:solidFill>
              </a:rPr>
              <a:t>BITMASK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 dibujo de un reloj&#10;&#10;Descripción generada automáticamente con confianza media">
            <a:extLst>
              <a:ext uri="{FF2B5EF4-FFF2-40B4-BE49-F238E27FC236}">
                <a16:creationId xmlns:a16="http://schemas.microsoft.com/office/drawing/2014/main" id="{2EDA199C-8110-48EF-A4BB-89D78FA62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52130"/>
            <a:ext cx="3227498" cy="1691333"/>
          </a:xfrm>
          <a:prstGeom prst="rect">
            <a:avLst/>
          </a:prstGeom>
        </p:spPr>
      </p:pic>
      <p:pic>
        <p:nvPicPr>
          <p:cNvPr id="14" name="Gráfico 13" descr="Máscara de fiesta con relleno sólido">
            <a:extLst>
              <a:ext uri="{FF2B5EF4-FFF2-40B4-BE49-F238E27FC236}">
                <a16:creationId xmlns:a16="http://schemas.microsoft.com/office/drawing/2014/main" id="{C6F40E09-1375-451C-A990-32BFA6646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6706" b="11331"/>
          <a:stretch/>
        </p:blipFill>
        <p:spPr>
          <a:xfrm>
            <a:off x="5139969" y="2812486"/>
            <a:ext cx="2314256" cy="16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79628" y="3276200"/>
            <a:ext cx="6681751" cy="1221236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“Durante un robo, el ladrón encuentra un botín más cuantioso de lo esperado y tiene que elegir qué llevarse. Su saco puede transportar como máximo W kilos. En el botín hay n objetos que pesan w1,…, </a:t>
            </a:r>
            <a:r>
              <a:rPr lang="es-CO" sz="1200" dirty="0" err="1">
                <a:latin typeface="Abadi" panose="020B0604020104020204" pitchFamily="34" charset="0"/>
              </a:rPr>
              <a:t>wn</a:t>
            </a:r>
            <a:r>
              <a:rPr lang="es-CO" sz="1200" dirty="0">
                <a:latin typeface="Abadi" panose="020B0604020104020204" pitchFamily="34" charset="0"/>
              </a:rPr>
              <a:t> kilos y valen v1,…, </a:t>
            </a:r>
            <a:r>
              <a:rPr lang="es-CO" sz="1200" dirty="0" err="1">
                <a:latin typeface="Abadi" panose="020B0604020104020204" pitchFamily="34" charset="0"/>
              </a:rPr>
              <a:t>vn</a:t>
            </a:r>
            <a:r>
              <a:rPr lang="es-CO" sz="1200" dirty="0">
                <a:latin typeface="Abadi" panose="020B0604020104020204" pitchFamily="34" charset="0"/>
              </a:rPr>
              <a:t> euros. ¿Qué objetos debe elegir para llevarse el máximo valor sin que se rompa el saco?”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924783" y="1467366"/>
            <a:ext cx="5784715" cy="122123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Problema de la mochila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5FE8FF-7163-4493-8988-3ECB139B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"/>
          <a:stretch/>
        </p:blipFill>
        <p:spPr>
          <a:xfrm>
            <a:off x="3036007" y="1595850"/>
            <a:ext cx="5667983" cy="99020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11A2A81-768D-4A4E-B7AE-0AB4A94FC00E}"/>
              </a:ext>
            </a:extLst>
          </p:cNvPr>
          <p:cNvGrpSpPr/>
          <p:nvPr/>
        </p:nvGrpSpPr>
        <p:grpSpPr>
          <a:xfrm>
            <a:off x="2120631" y="4169838"/>
            <a:ext cx="4127052" cy="461558"/>
            <a:chOff x="1251626" y="3959154"/>
            <a:chExt cx="4127052" cy="461558"/>
          </a:xfrm>
        </p:grpSpPr>
        <p:sp>
          <p:nvSpPr>
            <p:cNvPr id="11" name="Subtítulo 1">
              <a:extLst>
                <a:ext uri="{FF2B5EF4-FFF2-40B4-BE49-F238E27FC236}">
                  <a16:creationId xmlns:a16="http://schemas.microsoft.com/office/drawing/2014/main" id="{70B1D5AA-3CDB-450E-B6C4-17EE9C2B79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89949" y="3959154"/>
              <a:ext cx="3388729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http://webdiis.unizar.es/asignaturas/AB/?p=425</a:t>
              </a: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2" name="Subtítulo 1">
              <a:extLst>
                <a:ext uri="{FF2B5EF4-FFF2-40B4-BE49-F238E27FC236}">
                  <a16:creationId xmlns:a16="http://schemas.microsoft.com/office/drawing/2014/main" id="{F81BA047-A32A-479F-9177-F5B929F834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51626" y="3959155"/>
              <a:ext cx="1128408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Tomado de: 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B91810B-D64D-4196-AE2B-FF321C15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10" y="1458044"/>
            <a:ext cx="2285246" cy="20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multiplicar un numero por dos vasta con desplazar todos los bits a la izquierda, si tenemos una variable s y queremos desplazar todos sus bits a la izquierda en la mayoría de leguajes basta con usar el operador &lt;&lt; si queremos desplazar un bit a la izquierda usamos s = s&lt;&lt;1 en este caso s quedaría con el doble del valor inicial, si hiciéramos  s = s&lt;&lt;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multiplicar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CECACF-F7D8-4417-A35F-08D3C0CB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9" y="1949823"/>
            <a:ext cx="2561664" cy="17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0AF2C93-5979-49D8-A24E-6C9F1BBE408A}"/>
              </a:ext>
            </a:extLst>
          </p:cNvPr>
          <p:cNvSpPr/>
          <p:nvPr/>
        </p:nvSpPr>
        <p:spPr>
          <a:xfrm>
            <a:off x="8361903" y="4746812"/>
            <a:ext cx="492985" cy="21191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0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dividir un numero por dos vasta con desplazar todos los bits a la derecha, si tenemos una variable s y queremos desplazar todos sus bits a la derecha en la mayoría de leguajes basta con usar el operador &gt;&gt; si queremos desplazar un bit a la derecha usamos s = s &gt;&gt; 1 en este caso s quedaría con la mitad del valor inicial, si hiciéramos  s = s &gt;&gt;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dirty="0">
                    <a:latin typeface="Abadi" panose="020B0604020104020204" pitchFamily="34" charset="0"/>
                  </a:rPr>
                  <a:t> tener en cuenta que con esta operación se trunca por defecto hacia abajo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Dividir 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0AA2-3F17-4C4D-9F53-4FAAFD97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5" y="1950875"/>
            <a:ext cx="2802134" cy="18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965214" y="2329674"/>
            <a:ext cx="4988858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OR para encender BITS, haciendo un OR con 1&lt; &lt; i podemos encender la posición i del entero.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Encendiendo bits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229814B-366A-46DA-A572-C0E0BBC9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66" y="1701603"/>
            <a:ext cx="3103585" cy="23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AND para comprobar si la posición de un BIT está  encendido, haciendo un AND con 1&lt;&lt; i y el resultado nos da mayor que 0 significa que el BIT i está encendido </a:t>
            </a:r>
          </a:p>
          <a:p>
            <a:pPr marL="152400" indent="0"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Comprobando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B992FD4-5AA2-42B1-A7C0-35C17943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7" y="1461682"/>
            <a:ext cx="3593654" cy="27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XOR para invertir la posición de un BIT, haciendo un XOR con 1&lt;&lt; i podemos cambiar la posición i si es un 0 a 1 y si es un 1 a 0.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Invirtiendo 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F9FE054-82B3-436C-8DEB-469E9964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12" y="1624081"/>
            <a:ext cx="3464659" cy="26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El negativo de un numero se halla invirtiendo todos los bits y sumando uno a el resultado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solidFill>
                  <a:srgbClr val="666666">
                    <a:lumMod val="60000"/>
                    <a:lumOff val="40000"/>
                  </a:srgbClr>
                </a:solidFill>
                <a:latin typeface="Staatliches" panose="020B0604020202020204" charset="0"/>
              </a:rPr>
              <a:t>Negativo de un numero</a:t>
            </a:r>
          </a:p>
        </p:txBody>
      </p:sp>
      <p:pic>
        <p:nvPicPr>
          <p:cNvPr id="10" name="Imagen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98BBEB-B0F5-4149-A787-80D45D12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5" y="1707484"/>
            <a:ext cx="3631337" cy="24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9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El bit menos significativo se halla haciendo un and entre el numero y su negativo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bit menos significativo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4B6B5D50-F232-41E8-87F2-8223CAAFA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7" y="1687428"/>
            <a:ext cx="3446834" cy="25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6019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</TotalTime>
  <Words>777</Words>
  <Application>Microsoft Office PowerPoint</Application>
  <PresentationFormat>Presentación en pantalla (16:9)</PresentationFormat>
  <Paragraphs>59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Staatliches</vt:lpstr>
      <vt:lpstr>Josefin Sans</vt:lpstr>
      <vt:lpstr>Bahnschrift</vt:lpstr>
      <vt:lpstr>Cambria Math</vt:lpstr>
      <vt:lpstr>Anaheim</vt:lpstr>
      <vt:lpstr>Josefin Slab SemiBold</vt:lpstr>
      <vt:lpstr>Josefin Slab</vt:lpstr>
      <vt:lpstr>Arial</vt:lpstr>
      <vt:lpstr>Abadi</vt:lpstr>
      <vt:lpstr>Bahnschrift Light</vt:lpstr>
      <vt:lpstr>Economy Thesis by Slidesgo</vt:lpstr>
      <vt:lpstr>Presentación de PowerPoint</vt:lpstr>
      <vt:lpstr>01. BITMASK 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02. Estructura de datos</vt:lpstr>
      <vt:lpstr>montículo  Binario </vt:lpstr>
      <vt:lpstr>04. Matemáticos </vt:lpstr>
      <vt:lpstr>Potenciación rápida </vt:lpstr>
      <vt:lpstr>Potenciación rápida </vt:lpstr>
      <vt:lpstr>Potenciación rápida </vt:lpstr>
      <vt:lpstr>Potenciación rápida </vt:lpstr>
      <vt:lpstr>Potenciación rápida </vt:lpstr>
      <vt:lpstr>03. Programación dinámica </vt:lpstr>
      <vt:lpstr>Problema de la mochila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76</cp:revision>
  <dcterms:modified xsi:type="dcterms:W3CDTF">2021-11-28T05:43:44Z</dcterms:modified>
</cp:coreProperties>
</file>