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1" r:id="rId3"/>
    <p:sldId id="302" r:id="rId4"/>
    <p:sldId id="303" r:id="rId5"/>
    <p:sldId id="266" r:id="rId6"/>
    <p:sldId id="292" r:id="rId7"/>
    <p:sldId id="294" r:id="rId8"/>
    <p:sldId id="293" r:id="rId9"/>
    <p:sldId id="295" r:id="rId10"/>
    <p:sldId id="301" r:id="rId11"/>
    <p:sldId id="300" r:id="rId12"/>
    <p:sldId id="299" r:id="rId13"/>
    <p:sldId id="296" r:id="rId14"/>
    <p:sldId id="267" r:id="rId15"/>
    <p:sldId id="29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C63C2-9495-4202-ACFD-BA4DDE7A641F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0B827-0720-402E-8937-B5BBB1CCD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3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47060-B37C-49F3-AAA1-A27BFBD78B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28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47060-B37C-49F3-AAA1-A27BFBD78B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4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47060-B37C-49F3-AAA1-A27BFBD78B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3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19AF1A-C455-4844-80A4-D9AEE66907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47060-B37C-49F3-AAA1-A27BFBD78B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7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47060-B37C-49F3-AAA1-A27BFBD78B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83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47060-B37C-49F3-AAA1-A27BFBD78B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84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47060-B37C-49F3-AAA1-A27BFBD78B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674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47060-B37C-49F3-AAA1-A27BFBD78B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5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47060-B37C-49F3-AAA1-A27BFBD78B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3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47060-B37C-49F3-AAA1-A27BFBD78B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6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D1778-1B93-A591-BE33-B6CFCD1D6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0AF1E2-8791-876C-30F3-1DB5DBCE1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4B77E-23ED-3239-DCCE-9061778B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9890-872B-43A4-9CC2-9DD1C4826E5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D1BE7-790C-BC7F-FC5F-0880EF2F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2B464-38F0-DEC0-764F-131A9C52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3D6F-BC6C-469A-8E17-4A23FBF9C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9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EE7FA-9701-1CF9-7732-83F94FF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53602-B140-DC7F-B33A-5C07417A2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D374E-1CC6-552C-6C2B-7D64F1EB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9890-872B-43A4-9CC2-9DD1C4826E5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12AD5-A21E-30F8-BAF6-E954A115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D89FB-5324-34AE-DA74-68F8B1E2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3D6F-BC6C-469A-8E17-4A23FBF9C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4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547D20-41E7-10C8-E2C6-023C72F4B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547DEB-B582-01FA-A55C-56E1B6F84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488A4-17C3-2BC9-714E-9162C307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9890-872B-43A4-9CC2-9DD1C4826E5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8686E-7ABB-725B-3924-E737E0FA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D24FA-BF2D-3297-FC75-DA171EDA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3D6F-BC6C-469A-8E17-4A23FBF9C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0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lnSpc>
                <a:spcPct val="130000"/>
              </a:lnSpc>
            </a:pPr>
            <a:endParaRPr lang="zh-CN" altLang="en-US"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lnSpc>
                <a:spcPct val="130000"/>
              </a:lnSpc>
            </a:pPr>
            <a:endParaRPr lang="zh-CN" altLang="en-US"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0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lnSpc>
                <a:spcPct val="130000"/>
              </a:lnSpc>
            </a:pPr>
            <a:endParaRPr lang="zh-CN" altLang="en-US"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9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063320" y="5540739"/>
            <a:ext cx="4065361" cy="3447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指导教师： </a:t>
            </a:r>
            <a:r>
              <a:rPr lang="en-US" altLang="zh-CN" dirty="0"/>
              <a:t>XXX	</a:t>
            </a:r>
            <a:r>
              <a:rPr lang="zh-CN" altLang="en-US" dirty="0"/>
              <a:t>答辩学生： 芃苇</a:t>
            </a: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i="0" spc="100" dirty="0">
                <a:solidFill>
                  <a:schemeClr val="accent3"/>
                </a:solidFill>
                <a:latin typeface="+mn-ea"/>
                <a:ea typeface="+mn-ea"/>
              </a:rPr>
              <a:t>BIT</a:t>
            </a:r>
            <a:r>
              <a:rPr lang="en-US" altLang="zh-CN" sz="1400" b="0" i="0" spc="100" baseline="0" dirty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zh-CN" sz="1400" b="1" i="0" spc="100" baseline="0" dirty="0">
                <a:solidFill>
                  <a:schemeClr val="accent3"/>
                </a:solidFill>
                <a:latin typeface="+mn-ea"/>
              </a:rPr>
              <a:t>|</a:t>
            </a:r>
            <a:r>
              <a:rPr lang="en-US" altLang="zh-CN" sz="1400" b="0" i="0" spc="100" baseline="0" dirty="0">
                <a:solidFill>
                  <a:schemeClr val="accent3"/>
                </a:solidFill>
                <a:latin typeface="+mn-ea"/>
              </a:rPr>
              <a:t> </a:t>
            </a:r>
            <a:r>
              <a:rPr lang="en-US" altLang="zh-CN" sz="1400" b="1" i="0" spc="100" baseline="0" dirty="0">
                <a:solidFill>
                  <a:schemeClr val="accent3"/>
                </a:solidFill>
                <a:latin typeface="+mn-ea"/>
              </a:rPr>
              <a:t>SINCE 1940</a:t>
            </a:r>
            <a:endParaRPr lang="zh-CN" altLang="en-US" sz="1400" b="1" i="0" spc="100" dirty="0">
              <a:solidFill>
                <a:schemeClr val="accent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2" name="组合 51"/>
          <p:cNvGrpSpPr/>
          <p:nvPr userDrawn="1"/>
        </p:nvGrpSpPr>
        <p:grpSpPr>
          <a:xfrm>
            <a:off x="10083479" y="6315185"/>
            <a:ext cx="1765866" cy="192031"/>
            <a:chOff x="598941" y="6399999"/>
            <a:chExt cx="2542613" cy="276499"/>
          </a:xfrm>
          <a:solidFill>
            <a:schemeClr val="bg1">
              <a:lumMod val="65000"/>
            </a:schemeClr>
          </a:solidFill>
        </p:grpSpPr>
        <p:grpSp>
          <p:nvGrpSpPr>
            <p:cNvPr id="53" name="组合 52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89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4" name="组合 53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55" name="组合 54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6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58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237736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6" name="组合 55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bg1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7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51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5" name="组合 34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4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4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2436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A9C7D-7B9B-020A-F31F-EE2FB822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D8D68-EDF3-5EA4-74F7-D86F6C98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4BA8C-00B0-5541-DB86-62E1E0F5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9890-872B-43A4-9CC2-9DD1C4826E5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17708-AC1A-2383-94B0-D0137F2B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BA950-A749-7883-732B-18B74324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3D6F-BC6C-469A-8E17-4A23FBF9C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04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6E99A-207E-3271-56B6-35D01C9E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93254-A1CC-D6A5-0A4C-290358BA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FE48E-80E0-F909-B8E0-C10C6D24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9890-872B-43A4-9CC2-9DD1C4826E5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E7068-E6BC-F426-E644-43C42592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04133-CD1F-D538-D705-D1E1902A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3D6F-BC6C-469A-8E17-4A23FBF9C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E91A2-08A4-7B31-E49A-CD898776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85D5F-6212-B886-0CFC-A7B2025B6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7CB4C-EDDA-DB1D-DE58-03B3BD493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08A94-2C48-A26D-5BB5-41AB75AE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9890-872B-43A4-9CC2-9DD1C4826E5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A2F5AB-ABD0-06DA-517B-298187DE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67DD2F-DE0C-355D-B637-CC7A7869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3D6F-BC6C-469A-8E17-4A23FBF9C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5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28B06-4BBC-9030-658D-2400AA8C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B3100-2B91-B6D0-81E1-E93FB9CC6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42C438-4E32-1E49-327E-933320265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A9C591-3BDE-2BFB-3F63-3906D10B8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9CC4B1-4303-EECF-F8B8-3E45BB7E2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773FDF-2B48-EC07-E1E3-E62AE3F0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9890-872B-43A4-9CC2-9DD1C4826E5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E2ABB-7B06-B389-7B5E-F0B312E1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DE4CAE-D0EE-3735-7DF2-B21A3FD6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3D6F-BC6C-469A-8E17-4A23FBF9C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5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8F3A0-BEF5-9EF4-6FF6-8804F504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5BEEFB-FDBF-12E9-BABD-FD7A2EFF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9890-872B-43A4-9CC2-9DD1C4826E5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1CFC64-49A4-B195-5E5A-525BEBEF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9850A-B873-FE7E-E003-423AA7E4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3D6F-BC6C-469A-8E17-4A23FBF9C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2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ED2C3E-2D1D-E8B3-AE3C-84ED3739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9890-872B-43A4-9CC2-9DD1C4826E5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505F14-9AEF-0166-903F-15EE73D5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808EA-15C9-E831-F736-0D093D89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3D6F-BC6C-469A-8E17-4A23FBF9C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7FE67-93D4-9C4D-D4E7-05014F71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72237-D0A3-F9D2-2D20-5485CF914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57C415-4143-0E52-D0E4-5F46D62C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E576A-749D-C15A-1C12-A79B63FB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9890-872B-43A4-9CC2-9DD1C4826E5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D06990-DB3D-6F0B-71C9-7848AA22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F9728-71BD-8C2C-266A-1C6ADE6E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3D6F-BC6C-469A-8E17-4A23FBF9C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9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73C89-8C5C-1B18-1FD5-9D9CF7E8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1D8E5E-D558-78BF-BD15-64808FCB6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6CAEFA-11CB-9217-6C39-08A6C4C8F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809E6-92AA-1321-940C-CB9CC36A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9890-872B-43A4-9CC2-9DD1C4826E5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D9B70-09DE-75E4-8986-8B1BDF1F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EC9F2B-AB95-19B0-0BF9-CADDA00C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3D6F-BC6C-469A-8E17-4A23FBF9C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5F3981-E429-5349-239B-60CD1D71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38FD8-75FF-3588-ABDA-5C7E268C1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04DC7-A287-FE88-5B7D-764FCE2CB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9890-872B-43A4-9CC2-9DD1C4826E5D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79098-E547-CC81-B353-B95BD975B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A9C14-C9F2-2F5C-7EBE-D2B021509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3D6F-BC6C-469A-8E17-4A23FBF9C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9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5939" y="4066433"/>
            <a:ext cx="11160124" cy="706755"/>
          </a:xfrm>
        </p:spPr>
        <p:txBody>
          <a:bodyPr/>
          <a:lstStyle/>
          <a:p>
            <a:r>
              <a:rPr lang="zh-CN" altLang="en-US" dirty="0"/>
              <a:t>小学期硬件类实验答辩汇报（接口部分）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3089097" y="5540547"/>
            <a:ext cx="5883985" cy="345094"/>
          </a:xfrm>
        </p:spPr>
        <p:txBody>
          <a:bodyPr/>
          <a:lstStyle/>
          <a:p>
            <a:r>
              <a:rPr lang="zh-CN" altLang="en-US" dirty="0"/>
              <a:t>答辩人：杨昊 李昊阳 王欣宇　　　　　　时间：</a:t>
            </a:r>
            <a:r>
              <a:rPr lang="en-US" altLang="zh-CN" dirty="0"/>
              <a:t>2023/9/8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88627" y="3000270"/>
            <a:ext cx="2069842" cy="857460"/>
            <a:chOff x="5588007" y="1590635"/>
            <a:chExt cx="2069842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1107996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600" b="1" dirty="0">
                  <a:solidFill>
                    <a:prstClr val="black"/>
                  </a:solidFill>
                  <a:latin typeface="微软雅黑"/>
                  <a:ea typeface="微软雅黑"/>
                  <a:sym typeface="+mn-lt"/>
                </a:rPr>
                <a:t>上板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solidFill>
                    <a:prstClr val="white"/>
                  </a:solidFill>
                  <a:latin typeface="微软雅黑"/>
                  <a:ea typeface="微软雅黑"/>
                </a:rPr>
                <a:t>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17349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设计与实现过程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601785" y="1101100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955899" y="5465894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BC015F-0972-4188-D8E1-2C3ACCFA1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8" y="2776405"/>
            <a:ext cx="3833968" cy="15420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9738D8-BACD-6A54-240E-0A139B1C27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63" y="1820977"/>
            <a:ext cx="6567135" cy="36449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46E540-1D63-9E74-E5FF-B4877984DC66}"/>
              </a:ext>
            </a:extLst>
          </p:cNvPr>
          <p:cNvSpPr txBox="1"/>
          <p:nvPr/>
        </p:nvSpPr>
        <p:spPr>
          <a:xfrm>
            <a:off x="1131488" y="1701200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代码结构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管脚配置</a:t>
            </a:r>
          </a:p>
        </p:txBody>
      </p:sp>
    </p:spTree>
    <p:extLst>
      <p:ext uri="{BB962C8B-B14F-4D97-AF65-F5344CB8AC3E}">
        <p14:creationId xmlns:p14="http://schemas.microsoft.com/office/powerpoint/2010/main" val="323530706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成品展示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1058545" y="1308100"/>
            <a:ext cx="7425690" cy="4871983"/>
          </a:xfrm>
          <a:prstGeom prst="rect">
            <a:avLst/>
          </a:prstGeom>
        </p:spPr>
        <p:txBody>
          <a:bodyPr vert="horz" lIns="0" tIns="0" rIns="0" bIns="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601785" y="1101100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955899" y="5465894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C05365-4289-9B08-E7BB-5F00DD2B66EE}"/>
              </a:ext>
            </a:extLst>
          </p:cNvPr>
          <p:cNvSpPr txBox="1"/>
          <p:nvPr/>
        </p:nvSpPr>
        <p:spPr>
          <a:xfrm>
            <a:off x="7725622" y="1676685"/>
            <a:ext cx="2952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仿真结果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A578AF-B29D-1D45-B077-5310C836B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1030460"/>
            <a:ext cx="5244464" cy="19674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0B47C2-024A-C7C3-BD21-F05AD9085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55" y="3275594"/>
            <a:ext cx="9191837" cy="27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7697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成品展示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1058545" y="1308100"/>
            <a:ext cx="7425690" cy="4871983"/>
          </a:xfrm>
          <a:prstGeom prst="rect">
            <a:avLst/>
          </a:prstGeom>
        </p:spPr>
        <p:txBody>
          <a:bodyPr vert="horz" lIns="0" tIns="0" rIns="0" bIns="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601785" y="1101100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955899" y="5465894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0645-E4C5-074E-EF6E-845987B25E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19" y="1030460"/>
            <a:ext cx="6833325" cy="51249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C05365-4289-9B08-E7BB-5F00DD2B66EE}"/>
              </a:ext>
            </a:extLst>
          </p:cNvPr>
          <p:cNvSpPr txBox="1"/>
          <p:nvPr/>
        </p:nvSpPr>
        <p:spPr>
          <a:xfrm>
            <a:off x="8484235" y="1660123"/>
            <a:ext cx="2952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16×16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区域与内存建立映射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95760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88627" y="3000270"/>
            <a:ext cx="3454836" cy="857460"/>
            <a:chOff x="5588007" y="1590635"/>
            <a:chExt cx="3454836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249299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  <a:sym typeface="+mn-lt"/>
                </a:rPr>
                <a:t>总结与展望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4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接口设计部分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1058545" y="1308100"/>
            <a:ext cx="7425690" cy="4871983"/>
          </a:xfrm>
          <a:prstGeom prst="rect">
            <a:avLst/>
          </a:prstGeom>
        </p:spPr>
        <p:txBody>
          <a:bodyPr vert="horz" lIns="0" tIns="0" rIns="0" bIns="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601785" y="1101100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955899" y="5465894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9EB564-7A4A-E402-B44D-D26E8EDCFBC9}"/>
              </a:ext>
            </a:extLst>
          </p:cNvPr>
          <p:cNvSpPr txBox="1"/>
          <p:nvPr/>
        </p:nvSpPr>
        <p:spPr>
          <a:xfrm>
            <a:off x="1082431" y="1308099"/>
            <a:ext cx="7425690" cy="4871983"/>
          </a:xfrm>
          <a:prstGeom prst="rect">
            <a:avLst/>
          </a:prstGeom>
        </p:spPr>
        <p:txBody>
          <a:bodyPr vert="horz" lIns="0" tIns="0" rIns="0" bIns="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增加适应性</a:t>
            </a:r>
          </a:p>
          <a:p>
            <a:pPr marL="0" marR="0" lvl="0" indent="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1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VGA</a:t>
            </a:r>
            <a:r>
              <a:rPr kumimoji="0" lang="zh-CN" altLang="en-US" sz="21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可选择不同频率、分辨率，可以增加频率、分辨率的输入以适配不同规格的屏幕。</a:t>
            </a:r>
            <a:endParaRPr kumimoji="0" lang="en-US" altLang="zh-CN" sz="21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增加独立性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</a:t>
            </a:r>
            <a:r>
              <a:rPr kumimoji="0" lang="zh-CN" altLang="en-US" sz="21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目前</a:t>
            </a:r>
            <a:r>
              <a:rPr kumimoji="0" lang="en-US" altLang="zh-CN" sz="21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VGA</a:t>
            </a:r>
            <a:r>
              <a:rPr kumimoji="0" lang="zh-CN" altLang="en-US" sz="21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的输入信号是从</a:t>
            </a:r>
            <a:r>
              <a:rPr kumimoji="0" lang="en-US" altLang="zh-CN" sz="21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CPU</a:t>
            </a:r>
            <a:r>
              <a:rPr kumimoji="0" lang="zh-CN" altLang="en-US" sz="21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中内存直接读出的，增加了</a:t>
            </a:r>
            <a:r>
              <a:rPr kumimoji="0" lang="en-US" altLang="zh-CN" sz="21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CPU</a:t>
            </a:r>
            <a:r>
              <a:rPr kumimoji="0" lang="zh-CN" altLang="en-US" sz="21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内存的复杂度。为了减少接口对于</a:t>
            </a:r>
            <a:r>
              <a:rPr kumimoji="0" lang="en-US" altLang="zh-CN" sz="21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CPU</a:t>
            </a:r>
            <a:r>
              <a:rPr kumimoji="0" lang="zh-CN" altLang="en-US" sz="21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内存的依赖，可以对</a:t>
            </a:r>
            <a:r>
              <a:rPr kumimoji="0" lang="en-US" altLang="zh-CN" sz="21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CPU</a:t>
            </a:r>
            <a:r>
              <a:rPr kumimoji="0" lang="zh-CN" altLang="en-US" sz="21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内存进行封装，增加异步读取功能。</a:t>
            </a:r>
          </a:p>
        </p:txBody>
      </p:sp>
    </p:spTree>
    <p:extLst>
      <p:ext uri="{BB962C8B-B14F-4D97-AF65-F5344CB8AC3E}">
        <p14:creationId xmlns:p14="http://schemas.microsoft.com/office/powerpoint/2010/main" val="115471685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3262558" y="112345"/>
            <a:ext cx="952500" cy="14462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 bwMode="auto">
          <a:xfrm>
            <a:off x="5335437" y="844409"/>
            <a:ext cx="861774" cy="524335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2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目录 </a:t>
            </a:r>
            <a:r>
              <a:rPr kumimoji="0" lang="en-US" altLang="zh-CN" sz="4400" b="1" i="0" u="none" strike="noStrike" kern="1200" cap="none" spc="2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| </a:t>
            </a:r>
            <a:r>
              <a:rPr kumimoji="0" lang="en-US" altLang="zh-CN" sz="4400" b="1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192665" y="1070567"/>
            <a:ext cx="2315383" cy="2693721"/>
            <a:chOff x="6597449" y="1148208"/>
            <a:chExt cx="2315383" cy="2693721"/>
          </a:xfrm>
        </p:grpSpPr>
        <p:grpSp>
          <p:nvGrpSpPr>
            <p:cNvPr id="3" name="组合 2"/>
            <p:cNvGrpSpPr/>
            <p:nvPr/>
          </p:nvGrpSpPr>
          <p:grpSpPr>
            <a:xfrm>
              <a:off x="6597449" y="1148208"/>
              <a:ext cx="2315383" cy="620713"/>
              <a:chOff x="5855427" y="1647453"/>
              <a:chExt cx="2315383" cy="62071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549853" y="1696200"/>
                <a:ext cx="1620957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  <a:sym typeface="+mn-lt"/>
                  </a:rPr>
                  <a:t>项目简介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1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597449" y="2185044"/>
              <a:ext cx="879157" cy="620713"/>
              <a:chOff x="5855427" y="1647453"/>
              <a:chExt cx="879157" cy="620713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6549853" y="1696200"/>
                <a:ext cx="184731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  <a:sym typeface="+mn-lt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2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597449" y="3221216"/>
              <a:ext cx="1597237" cy="620713"/>
              <a:chOff x="5855427" y="1647453"/>
              <a:chExt cx="1597237" cy="620713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6549853" y="1696200"/>
                <a:ext cx="902811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b="1" dirty="0">
                    <a:solidFill>
                      <a:prstClr val="black"/>
                    </a:solidFill>
                    <a:latin typeface="微软雅黑"/>
                    <a:ea typeface="微软雅黑"/>
                    <a:sym typeface="+mn-lt"/>
                  </a:rPr>
                  <a:t>上板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  <a:sym typeface="+mn-lt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3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7874AB3-8E74-4BBD-A840-0790B6DDA0E1}"/>
              </a:ext>
            </a:extLst>
          </p:cNvPr>
          <p:cNvSpPr txBox="1"/>
          <p:nvPr/>
        </p:nvSpPr>
        <p:spPr>
          <a:xfrm>
            <a:off x="7907872" y="2156774"/>
            <a:ext cx="26981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设计接口控制器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805C636-69C4-9C9A-438B-80BAB8404A61}"/>
              </a:ext>
            </a:extLst>
          </p:cNvPr>
          <p:cNvSpPr/>
          <p:nvPr/>
        </p:nvSpPr>
        <p:spPr>
          <a:xfrm>
            <a:off x="7192665" y="4179747"/>
            <a:ext cx="620712" cy="6207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040BEC-BD2E-1CA8-B856-372CD89A754D}"/>
              </a:ext>
            </a:extLst>
          </p:cNvPr>
          <p:cNvSpPr txBox="1"/>
          <p:nvPr/>
        </p:nvSpPr>
        <p:spPr>
          <a:xfrm>
            <a:off x="7887090" y="4227870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lt"/>
              </a:rPr>
              <a:t>总结与展望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+mn-lt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88627" y="3000270"/>
            <a:ext cx="2993171" cy="857460"/>
            <a:chOff x="5588007" y="1590635"/>
            <a:chExt cx="2993171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203132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  <a:sym typeface="+mn-lt"/>
                </a:rPr>
                <a:t>项目简介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solidFill>
                    <a:prstClr val="white"/>
                  </a:solidFill>
                  <a:latin typeface="微软雅黑"/>
                  <a:ea typeface="微软雅黑"/>
                </a:rPr>
                <a:t>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2491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1058545" y="1308100"/>
            <a:ext cx="7425690" cy="4429125"/>
          </a:xfrm>
          <a:prstGeom prst="rect">
            <a:avLst/>
          </a:prstGeom>
        </p:spPr>
        <p:txBody>
          <a:bodyPr vert="horz" lIns="0" tIns="0" rIns="0" bIns="0" rtlCol="0">
            <a:normAutofit fontScale="6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本项目是一个基于 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Verilog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 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VGA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接口设计，旨在将 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0-0x400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的内存映射到屏幕上一块 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16×16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的区域。通过 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VGA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接口，用户可以在屏幕上显示文本、图像和其他内容。该项目使用 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FPGA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实现，可以与任何具有 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VGA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接口且刷新率为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60Hz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的计算机或显示器兼容。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项目的核心是 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VGA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控制器，它负责将内存中的数据转换为 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VGA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信号，并在屏幕上显示。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VGA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控制器使用 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Verilog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代码编写，并实现了一个简单的 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16×16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像素的显示缓冲区，用于存储要显示的图像数据。该缓冲区可以通过用户程序进行写入，以更新屏幕上的内容。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该项目还包括一些辅助模块，如地址生成器、时钟管理器等。地址生成器用于生成内存地址，以便将数据写入显示缓冲区。时钟管理器用于控制 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VGA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接口的时序，以确保数据在正确的时间被写入屏幕。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601785" y="1101100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955899" y="5465894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76647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88627" y="3000270"/>
            <a:ext cx="4345126" cy="857460"/>
            <a:chOff x="5588007" y="1590635"/>
            <a:chExt cx="4345126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49853" y="1696200"/>
              <a:ext cx="3383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  <a:sym typeface="+mn-lt"/>
                </a:rPr>
                <a:t>设计接口控制器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接口选择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1058545" y="1308100"/>
            <a:ext cx="7425690" cy="4429125"/>
          </a:xfrm>
          <a:prstGeom prst="rect">
            <a:avLst/>
          </a:prstGeom>
        </p:spPr>
        <p:txBody>
          <a:bodyPr vert="horz" lIns="0" tIns="0" rIns="0" bIns="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选择实现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VGA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接口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希望将内存中的一块区域映射到屏幕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0x000-0x400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→ 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16×16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601785" y="1101100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955899" y="5465894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6E68A4-8CE5-B2D9-B456-A4D59328D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76" y="2437379"/>
            <a:ext cx="2847986" cy="2188169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92FFD4A6-8CFF-1FA9-431C-C8408CF6F276}"/>
              </a:ext>
            </a:extLst>
          </p:cNvPr>
          <p:cNvGrpSpPr/>
          <p:nvPr/>
        </p:nvGrpSpPr>
        <p:grpSpPr>
          <a:xfrm>
            <a:off x="1537660" y="3928609"/>
            <a:ext cx="1547618" cy="1749859"/>
            <a:chOff x="1327150" y="3933894"/>
            <a:chExt cx="1547618" cy="174985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C1ECCD3-5656-8EC6-3050-357E8B9BFC1A}"/>
                </a:ext>
              </a:extLst>
            </p:cNvPr>
            <p:cNvSpPr/>
            <p:nvPr/>
          </p:nvSpPr>
          <p:spPr>
            <a:xfrm>
              <a:off x="1869921" y="3933894"/>
              <a:ext cx="1004847" cy="17498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91606C2-B541-BB06-DB52-F5FDD85A4E0F}"/>
                </a:ext>
              </a:extLst>
            </p:cNvPr>
            <p:cNvGrpSpPr/>
            <p:nvPr/>
          </p:nvGrpSpPr>
          <p:grpSpPr>
            <a:xfrm>
              <a:off x="1925011" y="4025491"/>
              <a:ext cx="894666" cy="1598285"/>
              <a:chOff x="1885540" y="3485992"/>
              <a:chExt cx="894666" cy="159828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5961D28-A9B2-3B49-3CB4-8D6C1559EFB2}"/>
                  </a:ext>
                </a:extLst>
              </p:cNvPr>
              <p:cNvSpPr/>
              <p:nvPr/>
            </p:nvSpPr>
            <p:spPr>
              <a:xfrm>
                <a:off x="1885540" y="3485992"/>
                <a:ext cx="894665" cy="184195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D6B6D4-2D04-1964-33A0-C4E21CE3B2CE}"/>
                  </a:ext>
                </a:extLst>
              </p:cNvPr>
              <p:cNvSpPr/>
              <p:nvPr/>
            </p:nvSpPr>
            <p:spPr>
              <a:xfrm>
                <a:off x="1885541" y="3700139"/>
                <a:ext cx="894665" cy="184195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D709AB2-FD6B-ADA5-C5F2-C269C4422A58}"/>
                  </a:ext>
                </a:extLst>
              </p:cNvPr>
              <p:cNvSpPr/>
              <p:nvPr/>
            </p:nvSpPr>
            <p:spPr>
              <a:xfrm>
                <a:off x="1885540" y="3907139"/>
                <a:ext cx="894665" cy="184195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B9A6B59-029E-882D-85E0-C1DB01C518C5}"/>
                  </a:ext>
                </a:extLst>
              </p:cNvPr>
              <p:cNvSpPr/>
              <p:nvPr/>
            </p:nvSpPr>
            <p:spPr>
              <a:xfrm>
                <a:off x="1885540" y="4121286"/>
                <a:ext cx="894665" cy="184195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1D3F0F4-06A1-31F8-6EBC-5E53FC858CBA}"/>
                  </a:ext>
                </a:extLst>
              </p:cNvPr>
              <p:cNvSpPr/>
              <p:nvPr/>
            </p:nvSpPr>
            <p:spPr>
              <a:xfrm>
                <a:off x="1885540" y="4328286"/>
                <a:ext cx="894665" cy="184195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0B8E8CD-03C4-5C11-2D09-0321318507EA}"/>
                  </a:ext>
                </a:extLst>
              </p:cNvPr>
              <p:cNvSpPr/>
              <p:nvPr/>
            </p:nvSpPr>
            <p:spPr>
              <a:xfrm>
                <a:off x="1885540" y="4900082"/>
                <a:ext cx="894665" cy="184195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CE92ABF-C9E3-436A-730F-5E3382AC3170}"/>
                </a:ext>
              </a:extLst>
            </p:cNvPr>
            <p:cNvSpPr txBox="1"/>
            <p:nvPr/>
          </p:nvSpPr>
          <p:spPr>
            <a:xfrm>
              <a:off x="2111694" y="5078282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······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8FF127C-C94E-4241-82B3-5BDA583D0EA2}"/>
                </a:ext>
              </a:extLst>
            </p:cNvPr>
            <p:cNvSpPr txBox="1"/>
            <p:nvPr/>
          </p:nvSpPr>
          <p:spPr>
            <a:xfrm>
              <a:off x="1344451" y="3990357"/>
              <a:ext cx="701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0x000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1584120-93F2-3BC7-125A-8B72C8760BCE}"/>
                </a:ext>
              </a:extLst>
            </p:cNvPr>
            <p:cNvSpPr txBox="1"/>
            <p:nvPr/>
          </p:nvSpPr>
          <p:spPr>
            <a:xfrm>
              <a:off x="1344451" y="4194766"/>
              <a:ext cx="701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0x004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2A26613-B44A-DE1A-CC0E-29407508C908}"/>
                </a:ext>
              </a:extLst>
            </p:cNvPr>
            <p:cNvSpPr txBox="1"/>
            <p:nvPr/>
          </p:nvSpPr>
          <p:spPr>
            <a:xfrm>
              <a:off x="1327150" y="5409814"/>
              <a:ext cx="701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0x400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5426D9B-D35E-3EED-3E72-4999BD748DE6}"/>
              </a:ext>
            </a:extLst>
          </p:cNvPr>
          <p:cNvGrpSpPr/>
          <p:nvPr/>
        </p:nvGrpSpPr>
        <p:grpSpPr>
          <a:xfrm>
            <a:off x="4777545" y="3887257"/>
            <a:ext cx="1911590" cy="1832743"/>
            <a:chOff x="4777545" y="3887257"/>
            <a:chExt cx="1911590" cy="183274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6E9F901-4DCF-43AC-65DC-4F1A1D2EF517}"/>
                </a:ext>
              </a:extLst>
            </p:cNvPr>
            <p:cNvSpPr/>
            <p:nvPr/>
          </p:nvSpPr>
          <p:spPr>
            <a:xfrm>
              <a:off x="4859040" y="3978494"/>
              <a:ext cx="206342" cy="18419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DA5F350-A884-1640-3D14-FB771ADC8923}"/>
                </a:ext>
              </a:extLst>
            </p:cNvPr>
            <p:cNvSpPr/>
            <p:nvPr/>
          </p:nvSpPr>
          <p:spPr>
            <a:xfrm>
              <a:off x="5170257" y="3978494"/>
              <a:ext cx="206342" cy="18419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17D6524-C62A-9C20-9892-F946EB54989B}"/>
                </a:ext>
              </a:extLst>
            </p:cNvPr>
            <p:cNvSpPr/>
            <p:nvPr/>
          </p:nvSpPr>
          <p:spPr>
            <a:xfrm>
              <a:off x="5475243" y="3972708"/>
              <a:ext cx="206342" cy="18419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5C68074-C388-ED28-5E87-18D2CFC6A5A5}"/>
                </a:ext>
              </a:extLst>
            </p:cNvPr>
            <p:cNvSpPr/>
            <p:nvPr/>
          </p:nvSpPr>
          <p:spPr>
            <a:xfrm>
              <a:off x="4859040" y="4266895"/>
              <a:ext cx="206342" cy="18419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423AC80-4973-4AE8-7B9E-759E2EBE6269}"/>
                </a:ext>
              </a:extLst>
            </p:cNvPr>
            <p:cNvSpPr/>
            <p:nvPr/>
          </p:nvSpPr>
          <p:spPr>
            <a:xfrm>
              <a:off x="5170257" y="4267687"/>
              <a:ext cx="206342" cy="18419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192C3D-9BDD-719D-7FB9-08986F6B6FCF}"/>
                </a:ext>
              </a:extLst>
            </p:cNvPr>
            <p:cNvSpPr/>
            <p:nvPr/>
          </p:nvSpPr>
          <p:spPr>
            <a:xfrm>
              <a:off x="5475243" y="4266895"/>
              <a:ext cx="206342" cy="18419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2D4DA65-7F1E-5DE2-FDB3-B6F5E4862565}"/>
                </a:ext>
              </a:extLst>
            </p:cNvPr>
            <p:cNvSpPr/>
            <p:nvPr/>
          </p:nvSpPr>
          <p:spPr>
            <a:xfrm>
              <a:off x="4859040" y="4555296"/>
              <a:ext cx="206342" cy="18419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E8A38BB-0676-A3FF-9A57-7D6CD4D22105}"/>
                </a:ext>
              </a:extLst>
            </p:cNvPr>
            <p:cNvSpPr/>
            <p:nvPr/>
          </p:nvSpPr>
          <p:spPr>
            <a:xfrm>
              <a:off x="5170257" y="4555232"/>
              <a:ext cx="206342" cy="18419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9AB8E95-1303-D13A-180B-D8C35DDBE14F}"/>
                </a:ext>
              </a:extLst>
            </p:cNvPr>
            <p:cNvSpPr/>
            <p:nvPr/>
          </p:nvSpPr>
          <p:spPr>
            <a:xfrm>
              <a:off x="5481191" y="4549574"/>
              <a:ext cx="206342" cy="18419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F3EA221-7211-6F88-8EB3-DA85BFB74EFC}"/>
                </a:ext>
              </a:extLst>
            </p:cNvPr>
            <p:cNvSpPr/>
            <p:nvPr/>
          </p:nvSpPr>
          <p:spPr>
            <a:xfrm>
              <a:off x="4859040" y="5435589"/>
              <a:ext cx="206342" cy="18419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2256D55-6F91-7782-6B59-229B52F2D697}"/>
                </a:ext>
              </a:extLst>
            </p:cNvPr>
            <p:cNvSpPr/>
            <p:nvPr/>
          </p:nvSpPr>
          <p:spPr>
            <a:xfrm>
              <a:off x="6406064" y="5429695"/>
              <a:ext cx="206342" cy="18419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964893D-3AF3-1E04-E6EB-5AB2DD82EA69}"/>
                </a:ext>
              </a:extLst>
            </p:cNvPr>
            <p:cNvSpPr/>
            <p:nvPr/>
          </p:nvSpPr>
          <p:spPr>
            <a:xfrm>
              <a:off x="6406064" y="3972708"/>
              <a:ext cx="206342" cy="18419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4850587-FA76-38CE-FC9D-654FAC3CE200}"/>
                </a:ext>
              </a:extLst>
            </p:cNvPr>
            <p:cNvSpPr txBox="1"/>
            <p:nvPr/>
          </p:nvSpPr>
          <p:spPr>
            <a:xfrm>
              <a:off x="5525288" y="535066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······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41D3925-1253-A865-CD3D-351D8A0F15E9}"/>
                </a:ext>
              </a:extLst>
            </p:cNvPr>
            <p:cNvSpPr txBox="1"/>
            <p:nvPr/>
          </p:nvSpPr>
          <p:spPr>
            <a:xfrm rot="5400000">
              <a:off x="6243820" y="4609433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······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FF6C8B6-216E-31F4-A92B-55BA08495B9A}"/>
                </a:ext>
              </a:extLst>
            </p:cNvPr>
            <p:cNvSpPr txBox="1"/>
            <p:nvPr/>
          </p:nvSpPr>
          <p:spPr>
            <a:xfrm>
              <a:off x="5775229" y="388725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······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066104-69AA-2546-D877-653A6F7FB609}"/>
                </a:ext>
              </a:extLst>
            </p:cNvPr>
            <p:cNvSpPr txBox="1"/>
            <p:nvPr/>
          </p:nvSpPr>
          <p:spPr>
            <a:xfrm rot="5400000">
              <a:off x="4701562" y="491567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······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8996B5C-2A6F-A309-28B4-907492C18930}"/>
                </a:ext>
              </a:extLst>
            </p:cNvPr>
            <p:cNvSpPr txBox="1"/>
            <p:nvPr/>
          </p:nvSpPr>
          <p:spPr>
            <a:xfrm rot="2668614">
              <a:off x="5775228" y="4930648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······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A7EEBFA-C343-D59E-5EDF-86DD26FF0C11}"/>
              </a:ext>
            </a:extLst>
          </p:cNvPr>
          <p:cNvCxnSpPr>
            <a:stCxn id="6" idx="3"/>
          </p:cNvCxnSpPr>
          <p:nvPr/>
        </p:nvCxnSpPr>
        <p:spPr>
          <a:xfrm flipV="1">
            <a:off x="3030186" y="4071923"/>
            <a:ext cx="1828854" cy="4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988BC88-F2B9-DA91-E03E-2820334A9A4E}"/>
              </a:ext>
            </a:extLst>
          </p:cNvPr>
          <p:cNvCxnSpPr>
            <a:endCxn id="27" idx="1"/>
          </p:cNvCxnSpPr>
          <p:nvPr/>
        </p:nvCxnSpPr>
        <p:spPr>
          <a:xfrm flipV="1">
            <a:off x="3030186" y="4070592"/>
            <a:ext cx="2140071" cy="26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61618FF-820D-9434-ADB8-B7AE35E1EA7A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3030186" y="4064806"/>
            <a:ext cx="2445057" cy="46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7737D1-E96D-4891-31AB-4FB07D458F64}"/>
              </a:ext>
            </a:extLst>
          </p:cNvPr>
          <p:cNvCxnSpPr>
            <a:stCxn id="16" idx="3"/>
            <a:endCxn id="36" idx="1"/>
          </p:cNvCxnSpPr>
          <p:nvPr/>
        </p:nvCxnSpPr>
        <p:spPr>
          <a:xfrm flipV="1">
            <a:off x="3030186" y="5521793"/>
            <a:ext cx="3375878" cy="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437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设计与实现过程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1058545" y="1308100"/>
            <a:ext cx="7425690" cy="4871983"/>
          </a:xfrm>
          <a:prstGeom prst="rect">
            <a:avLst/>
          </a:prstGeom>
        </p:spPr>
        <p:txBody>
          <a:bodyPr vert="horz" lIns="0" tIns="0" rIns="0" bIns="0" rtlCol="0">
            <a:normAutofit fontScale="6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接口要求：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初步</a:t>
            </a:r>
          </a:p>
          <a:p>
            <a:pPr marL="0" marR="0" lvl="0" indent="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Input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输入时钟信号（</a:t>
            </a:r>
            <a:r>
              <a:rPr kumimoji="0" lang="en-US" altLang="zh-CN" sz="2800" b="0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clk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Input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复位信号（</a:t>
            </a:r>
            <a:r>
              <a:rPr kumimoji="0" lang="en-US" altLang="zh-CN" sz="2800" b="0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rst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Output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行刷新信号（</a:t>
            </a:r>
            <a:r>
              <a:rPr kumimoji="0" lang="en-US" altLang="zh-CN" sz="2800" b="0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hs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Output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列刷新信号（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vs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Output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四位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RGB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信号（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red[3:0],green[3:0],blue[3:0]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进阶</a:t>
            </a:r>
          </a:p>
          <a:p>
            <a:pPr marL="0" marR="0" lvl="0" indent="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连接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CPU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内存，在需要刷新屏幕时从内存中将数据读到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VGA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接口的缓存中，实现这一过程需要增加以下信号：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Input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控制信号（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control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Input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写内存地址  （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data[31:0]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kumimoji="0" lang="en-US" altLang="zh-CN" sz="2800" b="0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nput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写内存值（</a:t>
            </a:r>
            <a:r>
              <a:rPr kumimoji="0" lang="en-US" altLang="zh-CN" sz="2800" b="0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addr</a:t>
            </a:r>
            <a:r>
              <a:rPr kumimoji="0" lang="en-US" altLang="zh-CN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[7:0]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</a:p>
        </p:txBody>
      </p:sp>
      <p:sp>
        <p:nvSpPr>
          <p:cNvPr id="12" name="半闭框 11"/>
          <p:cNvSpPr/>
          <p:nvPr/>
        </p:nvSpPr>
        <p:spPr>
          <a:xfrm>
            <a:off x="601785" y="1101100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955899" y="5465894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50D2D2-AEF8-6DC2-4D92-7E098C345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32" y="2277870"/>
            <a:ext cx="2387723" cy="27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8833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设计与实现过程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1058545" y="1308100"/>
            <a:ext cx="7425690" cy="4429125"/>
          </a:xfrm>
          <a:prstGeom prst="rect">
            <a:avLst/>
          </a:prstGeom>
        </p:spPr>
        <p:txBody>
          <a:bodyPr vert="horz" lIns="0" tIns="0" rIns="0" bIns="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查表确定频率与分辨率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601785" y="1101100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955899" y="5465894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FF910B-5430-A348-A86D-355A4B63E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2581713"/>
            <a:ext cx="5373844" cy="256051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1CD8BA0-10C3-071D-B3DB-8F83E6B5738B}"/>
              </a:ext>
            </a:extLst>
          </p:cNvPr>
          <p:cNvSpPr/>
          <p:nvPr/>
        </p:nvSpPr>
        <p:spPr>
          <a:xfrm>
            <a:off x="1445343" y="3974282"/>
            <a:ext cx="5137457" cy="208104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ED50EC5-42C6-D287-F33C-95BE5425CA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725" y="972117"/>
            <a:ext cx="2589775" cy="226895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1C33B6-A860-1F38-4752-B55D3C8ABA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23" y="3429000"/>
            <a:ext cx="2539277" cy="250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353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设计与实现过程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1058545" y="1308100"/>
            <a:ext cx="7425690" cy="4871983"/>
          </a:xfrm>
          <a:prstGeom prst="rect">
            <a:avLst/>
          </a:prstGeom>
        </p:spPr>
        <p:txBody>
          <a:bodyPr vert="horz" lIns="0" tIns="0" rIns="0" bIns="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画出数据流图：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tabLst/>
              <a:defRPr/>
            </a:pP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601785" y="1101100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955899" y="5465894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F7991B-65C6-63B4-F4B8-BE6DE6F2B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87" y="1999827"/>
            <a:ext cx="5613581" cy="39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8832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宽屏</PresentationFormat>
  <Paragraphs>90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微软雅黑</vt:lpstr>
      <vt:lpstr>微软雅黑 Light</vt:lpstr>
      <vt:lpstr>Arial</vt:lpstr>
      <vt:lpstr>Century Gothic</vt:lpstr>
      <vt:lpstr>Wingdings</vt:lpstr>
      <vt:lpstr>Office 主题​​</vt:lpstr>
      <vt:lpstr>小学期硬件类实验答辩汇报（接口部分）</vt:lpstr>
      <vt:lpstr>PowerPoint 演示文稿</vt:lpstr>
      <vt:lpstr>PowerPoint 演示文稿</vt:lpstr>
      <vt:lpstr>项目简介</vt:lpstr>
      <vt:lpstr>PowerPoint 演示文稿</vt:lpstr>
      <vt:lpstr>接口选择</vt:lpstr>
      <vt:lpstr>设计与实现过程</vt:lpstr>
      <vt:lpstr>设计与实现过程</vt:lpstr>
      <vt:lpstr>设计与实现过程</vt:lpstr>
      <vt:lpstr>PowerPoint 演示文稿</vt:lpstr>
      <vt:lpstr>设计与实现过程</vt:lpstr>
      <vt:lpstr>成品展示</vt:lpstr>
      <vt:lpstr>成品展示</vt:lpstr>
      <vt:lpstr>PowerPoint 演示文稿</vt:lpstr>
      <vt:lpstr>接口设计部分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小学期硬件类实验答辩汇报（接口部分）</dc:title>
  <dc:creator>Hao Yang</dc:creator>
  <cp:lastModifiedBy>Hao Yang</cp:lastModifiedBy>
  <cp:revision>1</cp:revision>
  <dcterms:created xsi:type="dcterms:W3CDTF">2023-09-17T04:26:51Z</dcterms:created>
  <dcterms:modified xsi:type="dcterms:W3CDTF">2023-09-17T04:27:02Z</dcterms:modified>
</cp:coreProperties>
</file>