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8" r:id="rId2"/>
    <p:sldId id="261" r:id="rId3"/>
    <p:sldId id="263" r:id="rId4"/>
    <p:sldId id="268" r:id="rId5"/>
    <p:sldId id="264" r:id="rId6"/>
    <p:sldId id="270" r:id="rId7"/>
    <p:sldId id="271" r:id="rId8"/>
    <p:sldId id="279" r:id="rId9"/>
    <p:sldId id="280" r:id="rId10"/>
    <p:sldId id="281" r:id="rId11"/>
    <p:sldId id="282" r:id="rId12"/>
    <p:sldId id="283" r:id="rId13"/>
    <p:sldId id="284" r:id="rId14"/>
    <p:sldId id="286" r:id="rId15"/>
    <p:sldId id="285" r:id="rId16"/>
    <p:sldId id="272" r:id="rId17"/>
    <p:sldId id="265" r:id="rId18"/>
    <p:sldId id="278" r:id="rId19"/>
    <p:sldId id="273" r:id="rId20"/>
    <p:sldId id="287" r:id="rId21"/>
    <p:sldId id="275" r:id="rId22"/>
    <p:sldId id="288" r:id="rId23"/>
    <p:sldId id="289" r:id="rId24"/>
    <p:sldId id="290" r:id="rId25"/>
    <p:sldId id="291" r:id="rId26"/>
    <p:sldId id="277" r:id="rId27"/>
    <p:sldId id="301" r:id="rId28"/>
    <p:sldId id="302" r:id="rId29"/>
    <p:sldId id="303" r:id="rId30"/>
    <p:sldId id="276" r:id="rId31"/>
    <p:sldId id="304" r:id="rId32"/>
    <p:sldId id="274" r:id="rId33"/>
    <p:sldId id="267" r:id="rId34"/>
    <p:sldId id="297" r:id="rId35"/>
    <p:sldId id="298" r:id="rId36"/>
    <p:sldId id="262"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064932-58BE-40EE-A59B-5DDEDC8A05AF}" type="datetimeFigureOut">
              <a:rPr lang="zh-CN" altLang="en-US" smtClean="0"/>
              <a:t>2023/9/17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6F443-2947-4AEB-A2CD-B2C9930757EA}" type="slidenum">
              <a:rPr lang="zh-CN" altLang="en-US" smtClean="0"/>
              <a:t>‹#›</a:t>
            </a:fld>
            <a:endParaRPr lang="zh-CN" altLang="en-US"/>
          </a:p>
        </p:txBody>
      </p:sp>
    </p:spTree>
    <p:extLst>
      <p:ext uri="{BB962C8B-B14F-4D97-AF65-F5344CB8AC3E}">
        <p14:creationId xmlns:p14="http://schemas.microsoft.com/office/powerpoint/2010/main" val="1025170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719AF1A-C455-4844-80A4-D9AEE66907D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14029-FE90-4801-FBA0-DBB80442F52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55A4B24-D09C-64BD-2FC0-907937D5DF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12B47C-0289-0836-7390-130E66E1A393}"/>
              </a:ext>
            </a:extLst>
          </p:cNvPr>
          <p:cNvSpPr>
            <a:spLocks noGrp="1"/>
          </p:cNvSpPr>
          <p:nvPr>
            <p:ph type="dt" sz="half" idx="10"/>
          </p:nvPr>
        </p:nvSpPr>
        <p:spPr/>
        <p:txBody>
          <a:bodyPr/>
          <a:lstStyle/>
          <a:p>
            <a:fld id="{DF4055D2-8874-44B9-99EE-933168D16DDE}" type="datetimeFigureOut">
              <a:rPr lang="zh-CN" altLang="en-US" smtClean="0"/>
              <a:t>2023/9/17</a:t>
            </a:fld>
            <a:endParaRPr lang="zh-CN" altLang="en-US"/>
          </a:p>
        </p:txBody>
      </p:sp>
      <p:sp>
        <p:nvSpPr>
          <p:cNvPr id="5" name="页脚占位符 4">
            <a:extLst>
              <a:ext uri="{FF2B5EF4-FFF2-40B4-BE49-F238E27FC236}">
                <a16:creationId xmlns:a16="http://schemas.microsoft.com/office/drawing/2014/main" id="{3F3E3B92-7A3A-D3CD-ADA4-5603D2C868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CCEDCA-2E91-F1AA-8123-C5548EEEEF2D}"/>
              </a:ext>
            </a:extLst>
          </p:cNvPr>
          <p:cNvSpPr>
            <a:spLocks noGrp="1"/>
          </p:cNvSpPr>
          <p:nvPr>
            <p:ph type="sldNum" sz="quarter" idx="12"/>
          </p:nvPr>
        </p:nvSpPr>
        <p:spPr/>
        <p:txBody>
          <a:bodyPr/>
          <a:lstStyle/>
          <a:p>
            <a:fld id="{F8EC915E-E61D-4B4D-B2FE-54916A693550}" type="slidenum">
              <a:rPr lang="zh-CN" altLang="en-US" smtClean="0"/>
              <a:t>‹#›</a:t>
            </a:fld>
            <a:endParaRPr lang="zh-CN" altLang="en-US"/>
          </a:p>
        </p:txBody>
      </p:sp>
    </p:spTree>
    <p:extLst>
      <p:ext uri="{BB962C8B-B14F-4D97-AF65-F5344CB8AC3E}">
        <p14:creationId xmlns:p14="http://schemas.microsoft.com/office/powerpoint/2010/main" val="2146200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D3A98-340E-8A59-3ADB-51F705728BE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131F169-CA20-E170-0960-BFEE9D7927B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1ED8A1-D1C2-1E51-4082-55860A7E3B5E}"/>
              </a:ext>
            </a:extLst>
          </p:cNvPr>
          <p:cNvSpPr>
            <a:spLocks noGrp="1"/>
          </p:cNvSpPr>
          <p:nvPr>
            <p:ph type="dt" sz="half" idx="10"/>
          </p:nvPr>
        </p:nvSpPr>
        <p:spPr/>
        <p:txBody>
          <a:bodyPr/>
          <a:lstStyle/>
          <a:p>
            <a:fld id="{DF4055D2-8874-44B9-99EE-933168D16DDE}" type="datetimeFigureOut">
              <a:rPr lang="zh-CN" altLang="en-US" smtClean="0"/>
              <a:t>2023/9/17</a:t>
            </a:fld>
            <a:endParaRPr lang="zh-CN" altLang="en-US"/>
          </a:p>
        </p:txBody>
      </p:sp>
      <p:sp>
        <p:nvSpPr>
          <p:cNvPr id="5" name="页脚占位符 4">
            <a:extLst>
              <a:ext uri="{FF2B5EF4-FFF2-40B4-BE49-F238E27FC236}">
                <a16:creationId xmlns:a16="http://schemas.microsoft.com/office/drawing/2014/main" id="{140F2598-7AD3-7630-AAC1-3EAD437702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922B2A-1F8A-2ECB-B888-1C0FA7460530}"/>
              </a:ext>
            </a:extLst>
          </p:cNvPr>
          <p:cNvSpPr>
            <a:spLocks noGrp="1"/>
          </p:cNvSpPr>
          <p:nvPr>
            <p:ph type="sldNum" sz="quarter" idx="12"/>
          </p:nvPr>
        </p:nvSpPr>
        <p:spPr/>
        <p:txBody>
          <a:bodyPr/>
          <a:lstStyle/>
          <a:p>
            <a:fld id="{F8EC915E-E61D-4B4D-B2FE-54916A693550}" type="slidenum">
              <a:rPr lang="zh-CN" altLang="en-US" smtClean="0"/>
              <a:t>‹#›</a:t>
            </a:fld>
            <a:endParaRPr lang="zh-CN" altLang="en-US"/>
          </a:p>
        </p:txBody>
      </p:sp>
    </p:spTree>
    <p:extLst>
      <p:ext uri="{BB962C8B-B14F-4D97-AF65-F5344CB8AC3E}">
        <p14:creationId xmlns:p14="http://schemas.microsoft.com/office/powerpoint/2010/main" val="405138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15ED25F-AFF7-0EAC-35B7-FD3839E589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7FB6202-D76E-8E83-3371-D14C919207E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35708D-95EE-4002-3955-C2E7EC8E4990}"/>
              </a:ext>
            </a:extLst>
          </p:cNvPr>
          <p:cNvSpPr>
            <a:spLocks noGrp="1"/>
          </p:cNvSpPr>
          <p:nvPr>
            <p:ph type="dt" sz="half" idx="10"/>
          </p:nvPr>
        </p:nvSpPr>
        <p:spPr/>
        <p:txBody>
          <a:bodyPr/>
          <a:lstStyle/>
          <a:p>
            <a:fld id="{DF4055D2-8874-44B9-99EE-933168D16DDE}" type="datetimeFigureOut">
              <a:rPr lang="zh-CN" altLang="en-US" smtClean="0"/>
              <a:t>2023/9/17</a:t>
            </a:fld>
            <a:endParaRPr lang="zh-CN" altLang="en-US"/>
          </a:p>
        </p:txBody>
      </p:sp>
      <p:sp>
        <p:nvSpPr>
          <p:cNvPr id="5" name="页脚占位符 4">
            <a:extLst>
              <a:ext uri="{FF2B5EF4-FFF2-40B4-BE49-F238E27FC236}">
                <a16:creationId xmlns:a16="http://schemas.microsoft.com/office/drawing/2014/main" id="{216741A3-A2F2-40E8-CBF2-8B25731E1E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2AC304-0599-6B10-646B-5485953CCB7C}"/>
              </a:ext>
            </a:extLst>
          </p:cNvPr>
          <p:cNvSpPr>
            <a:spLocks noGrp="1"/>
          </p:cNvSpPr>
          <p:nvPr>
            <p:ph type="sldNum" sz="quarter" idx="12"/>
          </p:nvPr>
        </p:nvSpPr>
        <p:spPr/>
        <p:txBody>
          <a:bodyPr/>
          <a:lstStyle/>
          <a:p>
            <a:fld id="{F8EC915E-E61D-4B4D-B2FE-54916A693550}" type="slidenum">
              <a:rPr lang="zh-CN" altLang="en-US" smtClean="0"/>
              <a:t>‹#›</a:t>
            </a:fld>
            <a:endParaRPr lang="zh-CN" altLang="en-US"/>
          </a:p>
        </p:txBody>
      </p:sp>
    </p:spTree>
    <p:extLst>
      <p:ext uri="{BB962C8B-B14F-4D97-AF65-F5344CB8AC3E}">
        <p14:creationId xmlns:p14="http://schemas.microsoft.com/office/powerpoint/2010/main" val="3794487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样式2-首页3">
    <p:spTree>
      <p:nvGrpSpPr>
        <p:cNvPr id="1" name=""/>
        <p:cNvGrpSpPr/>
        <p:nvPr/>
      </p:nvGrpSpPr>
      <p:grpSpPr>
        <a:xfrm>
          <a:off x="0" y="0"/>
          <a:ext cx="0" cy="0"/>
          <a:chOff x="0" y="0"/>
          <a:chExt cx="0" cy="0"/>
        </a:xfrm>
      </p:grpSpPr>
      <p:sp>
        <p:nvSpPr>
          <p:cNvPr id="33" name="PA-矩形 7"/>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9" name="任意多边形: 形状 118"/>
          <p:cNvSpPr/>
          <p:nvPr userDrawn="1"/>
        </p:nvSpPr>
        <p:spPr>
          <a:xfrm rot="1916941">
            <a:off x="-628945" y="-604401"/>
            <a:ext cx="12918999" cy="10347422"/>
          </a:xfrm>
          <a:custGeom>
            <a:avLst/>
            <a:gdLst>
              <a:gd name="connsiteX0" fmla="*/ 3910821 w 12918999"/>
              <a:gd name="connsiteY0" fmla="*/ 3392979 h 10347422"/>
              <a:gd name="connsiteX1" fmla="*/ 10262073 w 12918999"/>
              <a:gd name="connsiteY1" fmla="*/ 135295 h 10347422"/>
              <a:gd name="connsiteX2" fmla="*/ 10593809 w 12918999"/>
              <a:gd name="connsiteY2" fmla="*/ 0 h 10347422"/>
              <a:gd name="connsiteX3" fmla="*/ 12918999 w 12918999"/>
              <a:gd name="connsiteY3" fmla="*/ 3728462 h 10347422"/>
              <a:gd name="connsiteX4" fmla="*/ 11966464 w 12918999"/>
              <a:gd name="connsiteY4" fmla="*/ 4224159 h 10347422"/>
              <a:gd name="connsiteX5" fmla="*/ 3050273 w 12918999"/>
              <a:gd name="connsiteY5" fmla="*/ 10050202 h 10347422"/>
              <a:gd name="connsiteX6" fmla="*/ 2678241 w 12918999"/>
              <a:gd name="connsiteY6" fmla="*/ 10347422 h 10347422"/>
              <a:gd name="connsiteX7" fmla="*/ 0 w 12918999"/>
              <a:gd name="connsiteY7" fmla="*/ 6052840 h 10347422"/>
              <a:gd name="connsiteX8" fmla="*/ 4301 w 12918999"/>
              <a:gd name="connsiteY8" fmla="*/ 6049545 h 10347422"/>
              <a:gd name="connsiteX9" fmla="*/ 3049697 w 12918999"/>
              <a:gd name="connsiteY9" fmla="*/ 3931365 h 10347422"/>
              <a:gd name="connsiteX10" fmla="*/ 3910821 w 12918999"/>
              <a:gd name="connsiteY10" fmla="*/ 3392979 h 1034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18999" h="10347422">
                <a:moveTo>
                  <a:pt x="3910821" y="3392979"/>
                </a:moveTo>
                <a:cubicBezTo>
                  <a:pt x="5934272" y="2157348"/>
                  <a:pt x="8056184" y="1066634"/>
                  <a:pt x="10262073" y="135295"/>
                </a:cubicBezTo>
                <a:lnTo>
                  <a:pt x="10593809" y="0"/>
                </a:lnTo>
                <a:lnTo>
                  <a:pt x="12918999" y="3728462"/>
                </a:lnTo>
                <a:lnTo>
                  <a:pt x="11966464" y="4224159"/>
                </a:lnTo>
                <a:cubicBezTo>
                  <a:pt x="8816355" y="5904658"/>
                  <a:pt x="5833798" y="7857148"/>
                  <a:pt x="3050273" y="10050202"/>
                </a:cubicBezTo>
                <a:lnTo>
                  <a:pt x="2678241" y="10347422"/>
                </a:lnTo>
                <a:lnTo>
                  <a:pt x="0" y="6052840"/>
                </a:lnTo>
                <a:lnTo>
                  <a:pt x="4301" y="6049545"/>
                </a:lnTo>
                <a:cubicBezTo>
                  <a:pt x="990558" y="5305797"/>
                  <a:pt x="2006380" y="4599047"/>
                  <a:pt x="3049697" y="3931365"/>
                </a:cubicBezTo>
                <a:cubicBezTo>
                  <a:pt x="3334701" y="3748973"/>
                  <a:pt x="3621756" y="3569497"/>
                  <a:pt x="3910821" y="3392979"/>
                </a:cubicBezTo>
                <a:close/>
              </a:path>
            </a:pathLst>
          </a:custGeom>
          <a:gradFill>
            <a:gsLst>
              <a:gs pos="0">
                <a:schemeClr val="bg1">
                  <a:alpha val="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06" name="任意多边形: 形状 105"/>
          <p:cNvSpPr/>
          <p:nvPr userDrawn="1"/>
        </p:nvSpPr>
        <p:spPr>
          <a:xfrm rot="2885786">
            <a:off x="1087929" y="-2969595"/>
            <a:ext cx="10843749" cy="12155155"/>
          </a:xfrm>
          <a:custGeom>
            <a:avLst/>
            <a:gdLst>
              <a:gd name="connsiteX0" fmla="*/ 6051751 w 10843749"/>
              <a:gd name="connsiteY0" fmla="*/ 1433305 h 12155155"/>
              <a:gd name="connsiteX1" fmla="*/ 6837805 w 10843749"/>
              <a:gd name="connsiteY1" fmla="*/ 587393 h 12155155"/>
              <a:gd name="connsiteX2" fmla="*/ 7410328 w 10843749"/>
              <a:gd name="connsiteY2" fmla="*/ 0 h 12155155"/>
              <a:gd name="connsiteX3" fmla="*/ 10843749 w 10843749"/>
              <a:gd name="connsiteY3" fmla="*/ 3081016 h 12155155"/>
              <a:gd name="connsiteX4" fmla="*/ 2700969 w 10843749"/>
              <a:gd name="connsiteY4" fmla="*/ 12155155 h 12155155"/>
              <a:gd name="connsiteX5" fmla="*/ 0 w 10843749"/>
              <a:gd name="connsiteY5" fmla="*/ 9731411 h 12155155"/>
              <a:gd name="connsiteX6" fmla="*/ 261077 w 10843749"/>
              <a:gd name="connsiteY6" fmla="*/ 9278934 h 12155155"/>
              <a:gd name="connsiteX7" fmla="*/ 6051751 w 10843749"/>
              <a:gd name="connsiteY7" fmla="*/ 1433305 h 1215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43749" h="12155155">
                <a:moveTo>
                  <a:pt x="6051751" y="1433305"/>
                </a:moveTo>
                <a:cubicBezTo>
                  <a:pt x="6310424" y="1148193"/>
                  <a:pt x="6572461" y="866201"/>
                  <a:pt x="6837805" y="587393"/>
                </a:cubicBezTo>
                <a:lnTo>
                  <a:pt x="7410328" y="0"/>
                </a:lnTo>
                <a:lnTo>
                  <a:pt x="10843749" y="3081016"/>
                </a:lnTo>
                <a:lnTo>
                  <a:pt x="2700969" y="12155155"/>
                </a:lnTo>
                <a:lnTo>
                  <a:pt x="0" y="9731411"/>
                </a:lnTo>
                <a:lnTo>
                  <a:pt x="261077" y="9278934"/>
                </a:lnTo>
                <a:cubicBezTo>
                  <a:pt x="1926385" y="6466781"/>
                  <a:pt x="3869211" y="3838947"/>
                  <a:pt x="6051751" y="1433305"/>
                </a:cubicBezTo>
                <a:close/>
              </a:path>
            </a:pathLst>
          </a:custGeom>
          <a:gradFill>
            <a:gsLst>
              <a:gs pos="0">
                <a:schemeClr val="bg1">
                  <a:alpha val="0"/>
                </a:schemeClr>
              </a:gs>
              <a:gs pos="100000">
                <a:schemeClr val="accent2">
                  <a:alpha val="1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8" name="任意多边形: 形状 117"/>
          <p:cNvSpPr/>
          <p:nvPr userDrawn="1"/>
        </p:nvSpPr>
        <p:spPr>
          <a:xfrm rot="1846855">
            <a:off x="-307281" y="-539696"/>
            <a:ext cx="12650822" cy="11532482"/>
          </a:xfrm>
          <a:custGeom>
            <a:avLst/>
            <a:gdLst>
              <a:gd name="connsiteX0" fmla="*/ 7956679 w 12650822"/>
              <a:gd name="connsiteY0" fmla="*/ 1195248 h 11532482"/>
              <a:gd name="connsiteX1" fmla="*/ 9978822 w 12650822"/>
              <a:gd name="connsiteY1" fmla="*/ 62012 h 11532482"/>
              <a:gd name="connsiteX2" fmla="*/ 10098991 w 12650822"/>
              <a:gd name="connsiteY2" fmla="*/ 0 h 11532482"/>
              <a:gd name="connsiteX3" fmla="*/ 12650822 w 12650822"/>
              <a:gd name="connsiteY3" fmla="*/ 4283979 h 11532482"/>
              <a:gd name="connsiteX4" fmla="*/ 12245569 w 12650822"/>
              <a:gd name="connsiteY4" fmla="*/ 4531370 h 11532482"/>
              <a:gd name="connsiteX5" fmla="*/ 3166697 w 12650822"/>
              <a:gd name="connsiteY5" fmla="*/ 11321300 h 11532482"/>
              <a:gd name="connsiteX6" fmla="*/ 2933905 w 12650822"/>
              <a:gd name="connsiteY6" fmla="*/ 11532482 h 11532482"/>
              <a:gd name="connsiteX7" fmla="*/ 1718627 w 12650822"/>
              <a:gd name="connsiteY7" fmla="*/ 9865697 h 11532482"/>
              <a:gd name="connsiteX8" fmla="*/ 0 w 12650822"/>
              <a:gd name="connsiteY8" fmla="*/ 6980488 h 11532482"/>
              <a:gd name="connsiteX9" fmla="*/ 22022 w 12650822"/>
              <a:gd name="connsiteY9" fmla="*/ 6960742 h 11532482"/>
              <a:gd name="connsiteX10" fmla="*/ 4718407 w 12650822"/>
              <a:gd name="connsiteY10" fmla="*/ 3273000 h 11532482"/>
              <a:gd name="connsiteX11" fmla="*/ 7956679 w 12650822"/>
              <a:gd name="connsiteY11" fmla="*/ 1195248 h 1153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50822" h="11532482">
                <a:moveTo>
                  <a:pt x="7956679" y="1195248"/>
                </a:moveTo>
                <a:cubicBezTo>
                  <a:pt x="8621077" y="803084"/>
                  <a:pt x="9295272" y="425195"/>
                  <a:pt x="9978822" y="62012"/>
                </a:cubicBezTo>
                <a:lnTo>
                  <a:pt x="10098991" y="0"/>
                </a:lnTo>
                <a:lnTo>
                  <a:pt x="12650822" y="4283979"/>
                </a:lnTo>
                <a:lnTo>
                  <a:pt x="12245569" y="4531370"/>
                </a:lnTo>
                <a:cubicBezTo>
                  <a:pt x="9012618" y="6531229"/>
                  <a:pt x="5974903" y="8805712"/>
                  <a:pt x="3166697" y="11321300"/>
                </a:cubicBezTo>
                <a:lnTo>
                  <a:pt x="2933905" y="11532482"/>
                </a:lnTo>
                <a:lnTo>
                  <a:pt x="1718627" y="9865697"/>
                </a:lnTo>
                <a:lnTo>
                  <a:pt x="0" y="6980488"/>
                </a:lnTo>
                <a:lnTo>
                  <a:pt x="22022" y="6960742"/>
                </a:lnTo>
                <a:cubicBezTo>
                  <a:pt x="1511041" y="5644986"/>
                  <a:pt x="3079104" y="4413194"/>
                  <a:pt x="4718407" y="3273000"/>
                </a:cubicBezTo>
                <a:cubicBezTo>
                  <a:pt x="5769244" y="2542106"/>
                  <a:pt x="6849352" y="1848853"/>
                  <a:pt x="7956679" y="1195248"/>
                </a:cubicBezTo>
                <a:close/>
              </a:path>
            </a:pathLst>
          </a:custGeom>
          <a:gradFill>
            <a:gsLst>
              <a:gs pos="0">
                <a:schemeClr val="bg1">
                  <a:alpha val="3000"/>
                </a:schemeClr>
              </a:gs>
              <a:gs pos="100000">
                <a:schemeClr val="accent2">
                  <a:alpha val="1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49" name="任意多边形: 形状 83"/>
          <p:cNvSpPr/>
          <p:nvPr userDrawn="1"/>
        </p:nvSpPr>
        <p:spPr>
          <a:xfrm>
            <a:off x="-1" y="2998308"/>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lnSpc>
                <a:spcPct val="130000"/>
              </a:lnSpc>
            </a:pPr>
            <a:endParaRPr lang="zh-CN" altLang="en-US">
              <a:cs typeface="+mn-ea"/>
            </a:endParaRPr>
          </a:p>
        </p:txBody>
      </p:sp>
      <p:sp>
        <p:nvSpPr>
          <p:cNvPr id="50" name="任意多边形: 形状 83"/>
          <p:cNvSpPr/>
          <p:nvPr userDrawn="1"/>
        </p:nvSpPr>
        <p:spPr>
          <a:xfrm>
            <a:off x="-2" y="3019587"/>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lnSpc>
                <a:spcPct val="130000"/>
              </a:lnSpc>
            </a:pPr>
            <a:endParaRPr lang="zh-CN" altLang="en-US">
              <a:cs typeface="+mn-ea"/>
            </a:endParaRPr>
          </a:p>
        </p:txBody>
      </p:sp>
      <p:sp>
        <p:nvSpPr>
          <p:cNvPr id="102" name="任意多边形: 形状 101"/>
          <p:cNvSpPr/>
          <p:nvPr userDrawn="1"/>
        </p:nvSpPr>
        <p:spPr>
          <a:xfrm rot="2676034">
            <a:off x="-1681418" y="5021332"/>
            <a:ext cx="3362838" cy="3410056"/>
          </a:xfrm>
          <a:custGeom>
            <a:avLst/>
            <a:gdLst>
              <a:gd name="connsiteX0" fmla="*/ 0 w 3362838"/>
              <a:gd name="connsiteY0" fmla="*/ 0 h 3410056"/>
              <a:gd name="connsiteX1" fmla="*/ 3362838 w 3362838"/>
              <a:gd name="connsiteY1" fmla="*/ 3410056 h 3410056"/>
              <a:gd name="connsiteX2" fmla="*/ 3362837 w 3362838"/>
              <a:gd name="connsiteY2" fmla="*/ 3410056 h 3410056"/>
              <a:gd name="connsiteX3" fmla="*/ 0 w 3362838"/>
              <a:gd name="connsiteY3" fmla="*/ 1 h 3410056"/>
            </a:gdLst>
            <a:ahLst/>
            <a:cxnLst>
              <a:cxn ang="0">
                <a:pos x="connsiteX0" y="connsiteY0"/>
              </a:cxn>
              <a:cxn ang="0">
                <a:pos x="connsiteX1" y="connsiteY1"/>
              </a:cxn>
              <a:cxn ang="0">
                <a:pos x="connsiteX2" y="connsiteY2"/>
              </a:cxn>
              <a:cxn ang="0">
                <a:pos x="connsiteX3" y="connsiteY3"/>
              </a:cxn>
            </a:cxnLst>
            <a:rect l="l" t="t" r="r" b="b"/>
            <a:pathLst>
              <a:path w="3362838" h="3410056">
                <a:moveTo>
                  <a:pt x="0" y="0"/>
                </a:moveTo>
                <a:lnTo>
                  <a:pt x="3362838" y="3410056"/>
                </a:lnTo>
                <a:lnTo>
                  <a:pt x="3362837" y="3410056"/>
                </a:lnTo>
                <a:lnTo>
                  <a:pt x="0" y="1"/>
                </a:lnTo>
                <a:close/>
              </a:path>
            </a:pathLst>
          </a:custGeom>
          <a:gradFill>
            <a:gsLst>
              <a:gs pos="0">
                <a:schemeClr val="bg1">
                  <a:alpha val="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4" name="任意多边形: 形状 83"/>
          <p:cNvSpPr/>
          <p:nvPr userDrawn="1"/>
        </p:nvSpPr>
        <p:spPr>
          <a:xfrm>
            <a:off x="0" y="3201986"/>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lnSpc>
                <a:spcPct val="130000"/>
              </a:lnSpc>
            </a:pPr>
            <a:endParaRPr lang="zh-CN" altLang="en-US">
              <a:cs typeface="+mn-ea"/>
            </a:endParaRPr>
          </a:p>
        </p:txBody>
      </p:sp>
      <p:sp>
        <p:nvSpPr>
          <p:cNvPr id="48" name="标题 47"/>
          <p:cNvSpPr>
            <a:spLocks noGrp="1"/>
          </p:cNvSpPr>
          <p:nvPr userDrawn="1">
            <p:ph type="title" hasCustomPrompt="1"/>
          </p:nvPr>
        </p:nvSpPr>
        <p:spPr>
          <a:xfrm>
            <a:off x="515939" y="3758091"/>
            <a:ext cx="11160124" cy="1323439"/>
          </a:xfrm>
          <a:prstGeom prst="rect">
            <a:avLst/>
          </a:prstGeom>
          <a:noFill/>
        </p:spPr>
        <p:txBody>
          <a:bodyPr wrap="square" lIns="0" rtlCol="0">
            <a:spAutoFit/>
          </a:bodyPr>
          <a:lstStyle>
            <a:lvl1pPr algn="ctr">
              <a:lnSpc>
                <a:spcPct val="100000"/>
              </a:lnSpc>
              <a:defRPr lang="zh-CN" altLang="en-US" sz="4000" b="1" spc="100" dirty="0">
                <a:solidFill>
                  <a:schemeClr val="tx1"/>
                </a:solidFill>
                <a:latin typeface="+mn-ea"/>
                <a:ea typeface="+mn-ea"/>
                <a:cs typeface="+mn-ea"/>
              </a:defRPr>
            </a:lvl1pPr>
          </a:lstStyle>
          <a:p>
            <a:pPr marL="0" lvl="0"/>
            <a:r>
              <a:rPr lang="zh-CN" altLang="en-US" dirty="0"/>
              <a:t>北京理工大学</a:t>
            </a:r>
            <a:br>
              <a:rPr lang="zh-CN" altLang="en-US" dirty="0"/>
            </a:br>
            <a:r>
              <a:rPr lang="zh-CN" altLang="en-US" dirty="0"/>
              <a:t>毕业设计论文答辩模板</a:t>
            </a:r>
          </a:p>
        </p:txBody>
      </p:sp>
      <p:sp>
        <p:nvSpPr>
          <p:cNvPr id="38" name="文本占位符 53"/>
          <p:cNvSpPr>
            <a:spLocks noGrp="1"/>
          </p:cNvSpPr>
          <p:nvPr userDrawn="1">
            <p:ph type="body" sz="quarter" idx="16" hasCustomPrompt="1"/>
          </p:nvPr>
        </p:nvSpPr>
        <p:spPr>
          <a:xfrm>
            <a:off x="4063320" y="5540739"/>
            <a:ext cx="4065361" cy="344710"/>
          </a:xfrm>
          <a:prstGeom prst="rect">
            <a:avLst/>
          </a:prstGeom>
          <a:noFill/>
        </p:spPr>
        <p:txBody>
          <a:bodyPr wrap="square" lIns="0" rtlCol="0" anchor="ctr" anchorCtr="0">
            <a:spAutoFit/>
          </a:bodyPr>
          <a:lstStyle>
            <a:lvl1pPr marL="0" indent="0" algn="ctr">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指导教师： </a:t>
            </a:r>
            <a:r>
              <a:rPr lang="en-US" altLang="zh-CN" dirty="0"/>
              <a:t>XXX	</a:t>
            </a:r>
            <a:r>
              <a:rPr lang="zh-CN" altLang="en-US" dirty="0"/>
              <a:t>答辩学生： 芃苇</a:t>
            </a:r>
          </a:p>
        </p:txBody>
      </p:sp>
      <p:cxnSp>
        <p:nvCxnSpPr>
          <p:cNvPr id="18" name="直接连接符 17"/>
          <p:cNvCxnSpPr/>
          <p:nvPr userDrawn="1"/>
        </p:nvCxnSpPr>
        <p:spPr>
          <a:xfrm>
            <a:off x="2108522" y="5295418"/>
            <a:ext cx="797495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stretch>
            <a:fillRect/>
          </a:stretch>
        </p:blipFill>
        <p:spPr>
          <a:xfrm>
            <a:off x="3866200" y="944838"/>
            <a:ext cx="4510874" cy="1262604"/>
          </a:xfrm>
          <a:prstGeom prst="rect">
            <a:avLst/>
          </a:prstGeom>
        </p:spPr>
      </p:pic>
      <p:sp>
        <p:nvSpPr>
          <p:cNvPr id="51" name="文本框 50"/>
          <p:cNvSpPr txBox="1"/>
          <p:nvPr userDrawn="1"/>
        </p:nvSpPr>
        <p:spPr>
          <a:xfrm>
            <a:off x="150844" y="608868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lang="en-US" altLang="zh-CN" sz="1400" b="1" i="0" spc="100" dirty="0">
                <a:solidFill>
                  <a:schemeClr val="accent3"/>
                </a:solidFill>
                <a:latin typeface="+mn-ea"/>
                <a:ea typeface="+mn-ea"/>
              </a:rPr>
              <a:t>BIT</a:t>
            </a:r>
            <a:r>
              <a:rPr lang="en-US" altLang="zh-CN" sz="1400" b="0" i="0" spc="100" baseline="0" dirty="0">
                <a:solidFill>
                  <a:schemeClr val="accent3"/>
                </a:solidFill>
                <a:latin typeface="+mn-ea"/>
              </a:rPr>
              <a:t> </a:t>
            </a:r>
            <a:r>
              <a:rPr lang="en-US" altLang="zh-CN" sz="1400" b="1" i="0" spc="100" baseline="0" dirty="0">
                <a:solidFill>
                  <a:schemeClr val="accent3"/>
                </a:solidFill>
                <a:latin typeface="+mn-ea"/>
              </a:rPr>
              <a:t>|</a:t>
            </a:r>
            <a:r>
              <a:rPr lang="en-US" altLang="zh-CN" sz="1400" b="0" i="0" spc="100" baseline="0" dirty="0">
                <a:solidFill>
                  <a:schemeClr val="accent3"/>
                </a:solidFill>
                <a:latin typeface="+mn-ea"/>
              </a:rPr>
              <a:t> </a:t>
            </a:r>
            <a:r>
              <a:rPr lang="en-US" altLang="zh-CN" sz="1400" b="1" i="0" spc="100" baseline="0" dirty="0">
                <a:solidFill>
                  <a:schemeClr val="accent3"/>
                </a:solidFill>
                <a:latin typeface="+mn-ea"/>
              </a:rPr>
              <a:t>SINCE 1940</a:t>
            </a:r>
            <a:endParaRPr lang="zh-CN" altLang="en-US" sz="1400" b="1" i="0" spc="100" dirty="0">
              <a:solidFill>
                <a:schemeClr val="accent3"/>
              </a:solidFill>
              <a:latin typeface="微软雅黑 Light" panose="020B0502040204020203" pitchFamily="34" charset="-122"/>
              <a:ea typeface="微软雅黑 Light" panose="020B0502040204020203" pitchFamily="34" charset="-122"/>
            </a:endParaRPr>
          </a:p>
        </p:txBody>
      </p:sp>
      <p:grpSp>
        <p:nvGrpSpPr>
          <p:cNvPr id="52" name="组合 51"/>
          <p:cNvGrpSpPr/>
          <p:nvPr userDrawn="1"/>
        </p:nvGrpSpPr>
        <p:grpSpPr>
          <a:xfrm>
            <a:off x="10083479" y="6315185"/>
            <a:ext cx="1765866" cy="192031"/>
            <a:chOff x="598941" y="6399999"/>
            <a:chExt cx="2542613" cy="276499"/>
          </a:xfrm>
          <a:solidFill>
            <a:schemeClr val="bg1">
              <a:lumMod val="65000"/>
            </a:schemeClr>
          </a:solidFill>
        </p:grpSpPr>
        <p:grpSp>
          <p:nvGrpSpPr>
            <p:cNvPr id="53" name="组合 52"/>
            <p:cNvGrpSpPr/>
            <p:nvPr/>
          </p:nvGrpSpPr>
          <p:grpSpPr>
            <a:xfrm>
              <a:off x="2055693" y="6402621"/>
              <a:ext cx="1085861" cy="270805"/>
              <a:chOff x="10340336" y="2247899"/>
              <a:chExt cx="2724438" cy="679451"/>
            </a:xfrm>
            <a:grpFill/>
          </p:grpSpPr>
          <p:sp>
            <p:nvSpPr>
              <p:cNvPr id="89" name="Freeform 5"/>
              <p:cNvSpPr/>
              <p:nvPr/>
            </p:nvSpPr>
            <p:spPr bwMode="auto">
              <a:xfrm>
                <a:off x="11868131" y="2285206"/>
                <a:ext cx="534988" cy="603250"/>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90" name="Freeform 6"/>
              <p:cNvSpPr/>
              <p:nvPr/>
            </p:nvSpPr>
            <p:spPr bwMode="auto">
              <a:xfrm>
                <a:off x="12756799" y="2388393"/>
                <a:ext cx="307975" cy="463550"/>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91" name="组合 90"/>
              <p:cNvGrpSpPr/>
              <p:nvPr/>
            </p:nvGrpSpPr>
            <p:grpSpPr>
              <a:xfrm>
                <a:off x="10340336" y="2247899"/>
                <a:ext cx="547688" cy="679451"/>
                <a:chOff x="5548313" y="2084388"/>
                <a:chExt cx="547688" cy="679451"/>
              </a:xfrm>
              <a:grpFill/>
            </p:grpSpPr>
            <p:sp>
              <p:nvSpPr>
                <p:cNvPr id="96"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11192276" y="2400300"/>
                <a:ext cx="322175" cy="373063"/>
                <a:chOff x="3792874" y="3138488"/>
                <a:chExt cx="322175" cy="373063"/>
              </a:xfrm>
              <a:grpFill/>
            </p:grpSpPr>
            <p:sp>
              <p:nvSpPr>
                <p:cNvPr id="93" name="Freeform 15"/>
                <p:cNvSpPr/>
                <p:nvPr/>
              </p:nvSpPr>
              <p:spPr bwMode="auto">
                <a:xfrm>
                  <a:off x="3792874" y="3235325"/>
                  <a:ext cx="112625"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6"/>
                <p:cNvSpPr/>
                <p:nvPr/>
              </p:nvSpPr>
              <p:spPr bwMode="auto">
                <a:xfrm>
                  <a:off x="3980111" y="3138488"/>
                  <a:ext cx="134938" cy="373063"/>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7"/>
                <p:cNvSpPr/>
                <p:nvPr/>
              </p:nvSpPr>
              <p:spPr bwMode="auto">
                <a:xfrm>
                  <a:off x="3872924" y="3138488"/>
                  <a:ext cx="75438" cy="79375"/>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54" name="组合 53"/>
            <p:cNvGrpSpPr/>
            <p:nvPr/>
          </p:nvGrpSpPr>
          <p:grpSpPr>
            <a:xfrm>
              <a:off x="598941" y="6399999"/>
              <a:ext cx="1102619" cy="276499"/>
              <a:chOff x="6738929" y="2270918"/>
              <a:chExt cx="2766486" cy="693738"/>
            </a:xfrm>
            <a:grpFill/>
          </p:grpSpPr>
          <p:grpSp>
            <p:nvGrpSpPr>
              <p:cNvPr id="55" name="组合 54"/>
              <p:cNvGrpSpPr/>
              <p:nvPr/>
            </p:nvGrpSpPr>
            <p:grpSpPr>
              <a:xfrm>
                <a:off x="8180494" y="2355056"/>
                <a:ext cx="484188" cy="509588"/>
                <a:chOff x="6113463" y="3541713"/>
                <a:chExt cx="484188" cy="509588"/>
              </a:xfrm>
              <a:grpFill/>
            </p:grpSpPr>
            <p:sp>
              <p:nvSpPr>
                <p:cNvPr id="87"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6" name="组合 55"/>
              <p:cNvGrpSpPr/>
              <p:nvPr/>
            </p:nvGrpSpPr>
            <p:grpSpPr>
              <a:xfrm>
                <a:off x="6738929" y="2270918"/>
                <a:ext cx="549275" cy="693738"/>
                <a:chOff x="6108700" y="2066926"/>
                <a:chExt cx="549275" cy="693738"/>
              </a:xfrm>
              <a:grpFill/>
            </p:grpSpPr>
            <p:sp>
              <p:nvSpPr>
                <p:cNvPr id="85"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7" name="组合 56"/>
              <p:cNvGrpSpPr/>
              <p:nvPr/>
            </p:nvGrpSpPr>
            <p:grpSpPr>
              <a:xfrm>
                <a:off x="7532962" y="2451100"/>
                <a:ext cx="368300" cy="317500"/>
                <a:chOff x="6186488" y="2930526"/>
                <a:chExt cx="368300" cy="317500"/>
              </a:xfrm>
              <a:grpFill/>
            </p:grpSpPr>
            <p:sp>
              <p:nvSpPr>
                <p:cNvPr id="60"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8" name="Freeform 11"/>
              <p:cNvSpPr>
                <a:spLocks noEditPoints="1"/>
              </p:cNvSpPr>
              <p:nvPr/>
            </p:nvSpPr>
            <p:spPr bwMode="auto">
              <a:xfrm>
                <a:off x="9065451" y="2270918"/>
                <a:ext cx="439964" cy="615950"/>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59" name="Freeform 12"/>
              <p:cNvSpPr/>
              <p:nvPr/>
            </p:nvSpPr>
            <p:spPr bwMode="auto">
              <a:xfrm>
                <a:off x="8878184" y="2293480"/>
                <a:ext cx="236904" cy="593388"/>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spTree>
    <p:extLst>
      <p:ext uri="{BB962C8B-B14F-4D97-AF65-F5344CB8AC3E}">
        <p14:creationId xmlns:p14="http://schemas.microsoft.com/office/powerpoint/2010/main" val="398054422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页样式1-常规">
    <p:spTree>
      <p:nvGrpSpPr>
        <p:cNvPr id="1" name=""/>
        <p:cNvGrpSpPr/>
        <p:nvPr/>
      </p:nvGrpSpPr>
      <p:grpSpPr>
        <a:xfrm>
          <a:off x="0" y="0"/>
          <a:ext cx="0" cy="0"/>
          <a:chOff x="0" y="0"/>
          <a:chExt cx="0" cy="0"/>
        </a:xfrm>
      </p:grpSpPr>
      <p:cxnSp>
        <p:nvCxnSpPr>
          <p:cNvPr id="2" name="直接连接符 1"/>
          <p:cNvCxnSpPr/>
          <p:nvPr userDrawn="1"/>
        </p:nvCxnSpPr>
        <p:spPr>
          <a:xfrm>
            <a:off x="1550089" y="863157"/>
            <a:ext cx="1031862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318632" y="0"/>
            <a:ext cx="1048735" cy="8731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606550"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p>
        </p:txBody>
      </p:sp>
      <p:sp>
        <p:nvSpPr>
          <p:cNvPr id="5" name="矩形 4"/>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t>‹#›</a:t>
            </a:fld>
            <a:endParaRPr lang="zh-CN" altLang="en-US" sz="1600" dirty="0">
              <a:solidFill>
                <a:srgbClr val="F2F2F2"/>
              </a:solidFill>
              <a:latin typeface="微软雅黑" panose="020B0503020204020204" charset="-122"/>
            </a:endParaRPr>
          </a:p>
        </p:txBody>
      </p:sp>
      <p:sp>
        <p:nvSpPr>
          <p:cNvPr id="25" name="矩形 24"/>
          <p:cNvSpPr/>
          <p:nvPr userDrawn="1"/>
        </p:nvSpPr>
        <p:spPr>
          <a:xfrm>
            <a:off x="1378908" y="-1612"/>
            <a:ext cx="167082" cy="8747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6" name="组合 55"/>
          <p:cNvGrpSpPr/>
          <p:nvPr userDrawn="1"/>
        </p:nvGrpSpPr>
        <p:grpSpPr>
          <a:xfrm>
            <a:off x="598941" y="6399999"/>
            <a:ext cx="2542613" cy="276499"/>
            <a:chOff x="598941" y="6399999"/>
            <a:chExt cx="2542613" cy="276499"/>
          </a:xfrm>
          <a:solidFill>
            <a:schemeClr val="bg1"/>
          </a:solidFill>
        </p:grpSpPr>
        <p:grpSp>
          <p:nvGrpSpPr>
            <p:cNvPr id="33" name="组合 32"/>
            <p:cNvGrpSpPr/>
            <p:nvPr/>
          </p:nvGrpSpPr>
          <p:grpSpPr>
            <a:xfrm>
              <a:off x="2055693" y="6402621"/>
              <a:ext cx="1085861" cy="270805"/>
              <a:chOff x="10340336" y="2247899"/>
              <a:chExt cx="2724438" cy="679451"/>
            </a:xfrm>
            <a:grpFill/>
          </p:grpSpPr>
          <p:sp>
            <p:nvSpPr>
              <p:cNvPr id="47" name="Freeform 5"/>
              <p:cNvSpPr/>
              <p:nvPr/>
            </p:nvSpPr>
            <p:spPr bwMode="auto">
              <a:xfrm>
                <a:off x="11868131" y="2285206"/>
                <a:ext cx="534988" cy="603250"/>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48" name="Freeform 6"/>
              <p:cNvSpPr/>
              <p:nvPr/>
            </p:nvSpPr>
            <p:spPr bwMode="auto">
              <a:xfrm>
                <a:off x="12756799" y="2388393"/>
                <a:ext cx="307975" cy="463550"/>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49" name="组合 48"/>
              <p:cNvGrpSpPr/>
              <p:nvPr/>
            </p:nvGrpSpPr>
            <p:grpSpPr>
              <a:xfrm>
                <a:off x="10340336" y="2247899"/>
                <a:ext cx="547688" cy="679451"/>
                <a:chOff x="5548313" y="2084388"/>
                <a:chExt cx="547688" cy="679451"/>
              </a:xfrm>
              <a:grpFill/>
            </p:grpSpPr>
            <p:sp>
              <p:nvSpPr>
                <p:cNvPr id="54"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0" name="组合 49"/>
              <p:cNvGrpSpPr/>
              <p:nvPr/>
            </p:nvGrpSpPr>
            <p:grpSpPr>
              <a:xfrm>
                <a:off x="11192276" y="2400300"/>
                <a:ext cx="322175" cy="373063"/>
                <a:chOff x="3792874" y="3138488"/>
                <a:chExt cx="322175" cy="373063"/>
              </a:xfrm>
              <a:grpFill/>
            </p:grpSpPr>
            <p:sp>
              <p:nvSpPr>
                <p:cNvPr id="51" name="Freeform 15"/>
                <p:cNvSpPr/>
                <p:nvPr/>
              </p:nvSpPr>
              <p:spPr bwMode="auto">
                <a:xfrm>
                  <a:off x="3792874" y="3235325"/>
                  <a:ext cx="112625"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6"/>
                <p:cNvSpPr/>
                <p:nvPr/>
              </p:nvSpPr>
              <p:spPr bwMode="auto">
                <a:xfrm>
                  <a:off x="3980111" y="3138488"/>
                  <a:ext cx="134938" cy="373063"/>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7"/>
                <p:cNvSpPr/>
                <p:nvPr/>
              </p:nvSpPr>
              <p:spPr bwMode="auto">
                <a:xfrm>
                  <a:off x="3872924" y="3138488"/>
                  <a:ext cx="75438" cy="79375"/>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4" name="组合 33"/>
            <p:cNvGrpSpPr/>
            <p:nvPr/>
          </p:nvGrpSpPr>
          <p:grpSpPr>
            <a:xfrm>
              <a:off x="598941" y="6399999"/>
              <a:ext cx="1102619" cy="276499"/>
              <a:chOff x="6738929" y="2270918"/>
              <a:chExt cx="2766486" cy="693738"/>
            </a:xfrm>
            <a:grpFill/>
          </p:grpSpPr>
          <p:grpSp>
            <p:nvGrpSpPr>
              <p:cNvPr id="35" name="组合 34"/>
              <p:cNvGrpSpPr/>
              <p:nvPr/>
            </p:nvGrpSpPr>
            <p:grpSpPr>
              <a:xfrm>
                <a:off x="8180494" y="2355056"/>
                <a:ext cx="484188" cy="509588"/>
                <a:chOff x="6113463" y="3541713"/>
                <a:chExt cx="484188" cy="509588"/>
              </a:xfrm>
              <a:grpFill/>
            </p:grpSpPr>
            <p:sp>
              <p:nvSpPr>
                <p:cNvPr id="45"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6" name="组合 35"/>
              <p:cNvGrpSpPr/>
              <p:nvPr/>
            </p:nvGrpSpPr>
            <p:grpSpPr>
              <a:xfrm>
                <a:off x="6738929" y="2270918"/>
                <a:ext cx="549275" cy="693738"/>
                <a:chOff x="6108700" y="2066926"/>
                <a:chExt cx="549275" cy="693738"/>
              </a:xfrm>
              <a:grpFill/>
            </p:grpSpPr>
            <p:sp>
              <p:nvSpPr>
                <p:cNvPr id="43"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7532962" y="2451100"/>
                <a:ext cx="368300" cy="317500"/>
                <a:chOff x="6186488" y="2930526"/>
                <a:chExt cx="368300" cy="317500"/>
              </a:xfrm>
              <a:grpFill/>
            </p:grpSpPr>
            <p:sp>
              <p:nvSpPr>
                <p:cNvPr id="40"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Freeform 11"/>
              <p:cNvSpPr>
                <a:spLocks noEditPoints="1"/>
              </p:cNvSpPr>
              <p:nvPr/>
            </p:nvSpPr>
            <p:spPr bwMode="auto">
              <a:xfrm>
                <a:off x="9065451" y="2270918"/>
                <a:ext cx="439964" cy="615950"/>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39" name="Freeform 12"/>
              <p:cNvSpPr/>
              <p:nvPr/>
            </p:nvSpPr>
            <p:spPr bwMode="auto">
              <a:xfrm>
                <a:off x="8878184" y="2293480"/>
                <a:ext cx="236904" cy="593388"/>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pic>
        <p:nvPicPr>
          <p:cNvPr id="57" name="图片 56"/>
          <p:cNvPicPr>
            <a:picLocks noChangeAspect="1"/>
          </p:cNvPicPr>
          <p:nvPr userDrawn="1"/>
        </p:nvPicPr>
        <p:blipFill>
          <a:blip r:embed="rId2" cstate="print"/>
          <a:stretch>
            <a:fillRect/>
          </a:stretch>
        </p:blipFill>
        <p:spPr>
          <a:xfrm>
            <a:off x="9837818" y="347339"/>
            <a:ext cx="1969223" cy="432990"/>
          </a:xfrm>
          <a:prstGeom prst="rect">
            <a:avLst/>
          </a:prstGeom>
        </p:spPr>
      </p:pic>
      <p:cxnSp>
        <p:nvCxnSpPr>
          <p:cNvPr id="7" name="直接连接符 6"/>
          <p:cNvCxnSpPr/>
          <p:nvPr userDrawn="1"/>
        </p:nvCxnSpPr>
        <p:spPr>
          <a:xfrm>
            <a:off x="1366474" y="-17822"/>
            <a:ext cx="0" cy="1079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1666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封面样式9-尾页">
    <p:spTree>
      <p:nvGrpSpPr>
        <p:cNvPr id="1" name=""/>
        <p:cNvGrpSpPr/>
        <p:nvPr/>
      </p:nvGrpSpPr>
      <p:grpSpPr>
        <a:xfrm>
          <a:off x="0" y="0"/>
          <a:ext cx="0" cy="0"/>
          <a:chOff x="0" y="0"/>
          <a:chExt cx="0" cy="0"/>
        </a:xfrm>
      </p:grpSpPr>
      <p:grpSp>
        <p:nvGrpSpPr>
          <p:cNvPr id="2" name="组合 1"/>
          <p:cNvGrpSpPr/>
          <p:nvPr userDrawn="1"/>
        </p:nvGrpSpPr>
        <p:grpSpPr>
          <a:xfrm>
            <a:off x="0" y="0"/>
            <a:ext cx="12192000" cy="5089582"/>
            <a:chOff x="0" y="0"/>
            <a:chExt cx="12192000" cy="5089582"/>
          </a:xfrm>
          <a:solidFill>
            <a:schemeClr val="accent1"/>
          </a:solidFill>
        </p:grpSpPr>
        <p:sp>
          <p:nvSpPr>
            <p:cNvPr id="3" name="等腰三角形 2"/>
            <p:cNvSpPr/>
            <p:nvPr/>
          </p:nvSpPr>
          <p:spPr>
            <a:xfrm flipV="1">
              <a:off x="0" y="4123423"/>
              <a:ext cx="12192000" cy="966159"/>
            </a:xfrm>
            <a:prstGeom prst="triangle">
              <a:avLst/>
            </a:prstGeom>
            <a:grpFill/>
            <a:ln>
              <a:noFill/>
            </a:ln>
            <a:effectLst>
              <a:outerShdw blurRad="76200" dist="12700" dir="540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0"/>
              <a:ext cx="12192000" cy="41234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userDrawn="1"/>
        </p:nvGrpSpPr>
        <p:grpSpPr>
          <a:xfrm>
            <a:off x="1866428" y="1872369"/>
            <a:ext cx="8481919" cy="863927"/>
            <a:chOff x="1797415" y="1328902"/>
            <a:chExt cx="8481919" cy="863927"/>
          </a:xfrm>
        </p:grpSpPr>
        <p:grpSp>
          <p:nvGrpSpPr>
            <p:cNvPr id="6" name="组合 5"/>
            <p:cNvGrpSpPr/>
            <p:nvPr/>
          </p:nvGrpSpPr>
          <p:grpSpPr>
            <a:xfrm>
              <a:off x="6886532" y="1337094"/>
              <a:ext cx="3392802" cy="846135"/>
              <a:chOff x="10340336" y="2247899"/>
              <a:chExt cx="2724438" cy="679451"/>
            </a:xfrm>
          </p:grpSpPr>
          <p:sp>
            <p:nvSpPr>
              <p:cNvPr id="20" name="Freeform 5"/>
              <p:cNvSpPr/>
              <p:nvPr/>
            </p:nvSpPr>
            <p:spPr bwMode="auto">
              <a:xfrm>
                <a:off x="11868131" y="2285206"/>
                <a:ext cx="534988" cy="603250"/>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1" name="Freeform 6"/>
              <p:cNvSpPr/>
              <p:nvPr/>
            </p:nvSpPr>
            <p:spPr bwMode="auto">
              <a:xfrm>
                <a:off x="12756799" y="2388393"/>
                <a:ext cx="307975" cy="463550"/>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2" name="组合 21"/>
              <p:cNvGrpSpPr/>
              <p:nvPr/>
            </p:nvGrpSpPr>
            <p:grpSpPr>
              <a:xfrm>
                <a:off x="10340336" y="2247899"/>
                <a:ext cx="547688" cy="679451"/>
                <a:chOff x="5548313" y="2084388"/>
                <a:chExt cx="547688" cy="679451"/>
              </a:xfrm>
              <a:solidFill>
                <a:schemeClr val="bg1"/>
              </a:solidFill>
            </p:grpSpPr>
            <p:sp>
              <p:nvSpPr>
                <p:cNvPr id="2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3" name="组合 22"/>
              <p:cNvGrpSpPr/>
              <p:nvPr/>
            </p:nvGrpSpPr>
            <p:grpSpPr>
              <a:xfrm>
                <a:off x="11192276" y="2400300"/>
                <a:ext cx="322175" cy="373063"/>
                <a:chOff x="3792874" y="3138488"/>
                <a:chExt cx="322175" cy="373063"/>
              </a:xfrm>
              <a:solidFill>
                <a:schemeClr val="bg1"/>
              </a:solidFill>
            </p:grpSpPr>
            <p:sp>
              <p:nvSpPr>
                <p:cNvPr id="24" name="Freeform 15"/>
                <p:cNvSpPr/>
                <p:nvPr/>
              </p:nvSpPr>
              <p:spPr bwMode="auto">
                <a:xfrm>
                  <a:off x="3792874" y="3235325"/>
                  <a:ext cx="112625"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6"/>
                <p:cNvSpPr/>
                <p:nvPr/>
              </p:nvSpPr>
              <p:spPr bwMode="auto">
                <a:xfrm>
                  <a:off x="3980111" y="3138488"/>
                  <a:ext cx="134938" cy="373063"/>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7"/>
                <p:cNvSpPr/>
                <p:nvPr/>
              </p:nvSpPr>
              <p:spPr bwMode="auto">
                <a:xfrm>
                  <a:off x="3872924" y="3138488"/>
                  <a:ext cx="75438" cy="79375"/>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 name="组合 6"/>
            <p:cNvGrpSpPr/>
            <p:nvPr/>
          </p:nvGrpSpPr>
          <p:grpSpPr>
            <a:xfrm>
              <a:off x="1797415" y="1328902"/>
              <a:ext cx="3445163" cy="863927"/>
              <a:chOff x="6738929" y="2270918"/>
              <a:chExt cx="2766486" cy="693738"/>
            </a:xfrm>
          </p:grpSpPr>
          <p:grpSp>
            <p:nvGrpSpPr>
              <p:cNvPr id="8" name="组合 7"/>
              <p:cNvGrpSpPr/>
              <p:nvPr/>
            </p:nvGrpSpPr>
            <p:grpSpPr>
              <a:xfrm>
                <a:off x="8180494" y="2355056"/>
                <a:ext cx="484188" cy="509588"/>
                <a:chOff x="6113463" y="3541713"/>
                <a:chExt cx="484188" cy="509588"/>
              </a:xfrm>
              <a:solidFill>
                <a:schemeClr val="bg1"/>
              </a:solidFill>
            </p:grpSpPr>
            <p:sp>
              <p:nvSpPr>
                <p:cNvPr id="1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 name="组合 8"/>
              <p:cNvGrpSpPr/>
              <p:nvPr/>
            </p:nvGrpSpPr>
            <p:grpSpPr>
              <a:xfrm>
                <a:off x="6738929" y="2270918"/>
                <a:ext cx="549275" cy="693738"/>
                <a:chOff x="6108700" y="2066926"/>
                <a:chExt cx="549275" cy="693738"/>
              </a:xfrm>
              <a:solidFill>
                <a:schemeClr val="bg1"/>
              </a:solidFill>
            </p:grpSpPr>
            <p:sp>
              <p:nvSpPr>
                <p:cNvPr id="1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 name="组合 9"/>
              <p:cNvGrpSpPr/>
              <p:nvPr/>
            </p:nvGrpSpPr>
            <p:grpSpPr>
              <a:xfrm>
                <a:off x="7532962" y="2451100"/>
                <a:ext cx="368300" cy="317500"/>
                <a:chOff x="6186488" y="2930526"/>
                <a:chExt cx="368300" cy="317500"/>
              </a:xfrm>
              <a:solidFill>
                <a:schemeClr val="bg1"/>
              </a:solidFill>
            </p:grpSpPr>
            <p:sp>
              <p:nvSpPr>
                <p:cNvPr id="1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 name="Freeform 11"/>
              <p:cNvSpPr>
                <a:spLocks noEditPoints="1"/>
              </p:cNvSpPr>
              <p:nvPr/>
            </p:nvSpPr>
            <p:spPr bwMode="auto">
              <a:xfrm>
                <a:off x="9065451" y="2270918"/>
                <a:ext cx="439964" cy="615950"/>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2" name="Freeform 12"/>
              <p:cNvSpPr/>
              <p:nvPr/>
            </p:nvSpPr>
            <p:spPr bwMode="auto">
              <a:xfrm>
                <a:off x="8878184" y="2293480"/>
                <a:ext cx="236904" cy="593388"/>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spTree>
    <p:extLst>
      <p:ext uri="{BB962C8B-B14F-4D97-AF65-F5344CB8AC3E}">
        <p14:creationId xmlns:p14="http://schemas.microsoft.com/office/powerpoint/2010/main" val="153563269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CA055-B288-490A-E58C-7BB5B60797A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E27A9B5-0D72-8764-3015-5B5B0DED10D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23C6B7F-4AF8-A062-CF7A-7D7EE15BE3F2}"/>
              </a:ext>
            </a:extLst>
          </p:cNvPr>
          <p:cNvSpPr>
            <a:spLocks noGrp="1"/>
          </p:cNvSpPr>
          <p:nvPr>
            <p:ph type="dt" sz="half" idx="10"/>
          </p:nvPr>
        </p:nvSpPr>
        <p:spPr/>
        <p:txBody>
          <a:bodyPr/>
          <a:lstStyle/>
          <a:p>
            <a:fld id="{DF4055D2-8874-44B9-99EE-933168D16DDE}" type="datetimeFigureOut">
              <a:rPr lang="zh-CN" altLang="en-US" smtClean="0"/>
              <a:t>2023/9/17</a:t>
            </a:fld>
            <a:endParaRPr lang="zh-CN" altLang="en-US"/>
          </a:p>
        </p:txBody>
      </p:sp>
      <p:sp>
        <p:nvSpPr>
          <p:cNvPr id="5" name="页脚占位符 4">
            <a:extLst>
              <a:ext uri="{FF2B5EF4-FFF2-40B4-BE49-F238E27FC236}">
                <a16:creationId xmlns:a16="http://schemas.microsoft.com/office/drawing/2014/main" id="{35BD801C-B7BF-FADE-987D-4D1FC77194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FF5C1D-896C-4A73-BE0E-92EBE516717E}"/>
              </a:ext>
            </a:extLst>
          </p:cNvPr>
          <p:cNvSpPr>
            <a:spLocks noGrp="1"/>
          </p:cNvSpPr>
          <p:nvPr>
            <p:ph type="sldNum" sz="quarter" idx="12"/>
          </p:nvPr>
        </p:nvSpPr>
        <p:spPr/>
        <p:txBody>
          <a:bodyPr/>
          <a:lstStyle/>
          <a:p>
            <a:fld id="{F8EC915E-E61D-4B4D-B2FE-54916A693550}" type="slidenum">
              <a:rPr lang="zh-CN" altLang="en-US" smtClean="0"/>
              <a:t>‹#›</a:t>
            </a:fld>
            <a:endParaRPr lang="zh-CN" altLang="en-US"/>
          </a:p>
        </p:txBody>
      </p:sp>
    </p:spTree>
    <p:extLst>
      <p:ext uri="{BB962C8B-B14F-4D97-AF65-F5344CB8AC3E}">
        <p14:creationId xmlns:p14="http://schemas.microsoft.com/office/powerpoint/2010/main" val="106825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823A9-0C50-9606-CD30-B4ADBF6F0C4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9F9A94F-4FD6-59C4-0EC5-3F9822F1F5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3557897-A364-ABBF-1291-3C888477F934}"/>
              </a:ext>
            </a:extLst>
          </p:cNvPr>
          <p:cNvSpPr>
            <a:spLocks noGrp="1"/>
          </p:cNvSpPr>
          <p:nvPr>
            <p:ph type="dt" sz="half" idx="10"/>
          </p:nvPr>
        </p:nvSpPr>
        <p:spPr/>
        <p:txBody>
          <a:bodyPr/>
          <a:lstStyle/>
          <a:p>
            <a:fld id="{DF4055D2-8874-44B9-99EE-933168D16DDE}" type="datetimeFigureOut">
              <a:rPr lang="zh-CN" altLang="en-US" smtClean="0"/>
              <a:t>2023/9/17</a:t>
            </a:fld>
            <a:endParaRPr lang="zh-CN" altLang="en-US"/>
          </a:p>
        </p:txBody>
      </p:sp>
      <p:sp>
        <p:nvSpPr>
          <p:cNvPr id="5" name="页脚占位符 4">
            <a:extLst>
              <a:ext uri="{FF2B5EF4-FFF2-40B4-BE49-F238E27FC236}">
                <a16:creationId xmlns:a16="http://schemas.microsoft.com/office/drawing/2014/main" id="{1E2884C3-74F9-869A-719E-33E53DD0B3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9B9116-9919-9F9C-DB71-566BA7CFD4BE}"/>
              </a:ext>
            </a:extLst>
          </p:cNvPr>
          <p:cNvSpPr>
            <a:spLocks noGrp="1"/>
          </p:cNvSpPr>
          <p:nvPr>
            <p:ph type="sldNum" sz="quarter" idx="12"/>
          </p:nvPr>
        </p:nvSpPr>
        <p:spPr/>
        <p:txBody>
          <a:bodyPr/>
          <a:lstStyle/>
          <a:p>
            <a:fld id="{F8EC915E-E61D-4B4D-B2FE-54916A693550}" type="slidenum">
              <a:rPr lang="zh-CN" altLang="en-US" smtClean="0"/>
              <a:t>‹#›</a:t>
            </a:fld>
            <a:endParaRPr lang="zh-CN" altLang="en-US"/>
          </a:p>
        </p:txBody>
      </p:sp>
    </p:spTree>
    <p:extLst>
      <p:ext uri="{BB962C8B-B14F-4D97-AF65-F5344CB8AC3E}">
        <p14:creationId xmlns:p14="http://schemas.microsoft.com/office/powerpoint/2010/main" val="3431937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559E7-A266-DE2A-6819-96CC902E8C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A77251-5238-F43D-27B6-1D663A9C5D2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8EEA9B2-B726-F369-FD6E-704A85BA6CA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55D8916-B488-C6C8-2ACB-C4A3FA483E12}"/>
              </a:ext>
            </a:extLst>
          </p:cNvPr>
          <p:cNvSpPr>
            <a:spLocks noGrp="1"/>
          </p:cNvSpPr>
          <p:nvPr>
            <p:ph type="dt" sz="half" idx="10"/>
          </p:nvPr>
        </p:nvSpPr>
        <p:spPr/>
        <p:txBody>
          <a:bodyPr/>
          <a:lstStyle/>
          <a:p>
            <a:fld id="{DF4055D2-8874-44B9-99EE-933168D16DDE}" type="datetimeFigureOut">
              <a:rPr lang="zh-CN" altLang="en-US" smtClean="0"/>
              <a:t>2023/9/17</a:t>
            </a:fld>
            <a:endParaRPr lang="zh-CN" altLang="en-US"/>
          </a:p>
        </p:txBody>
      </p:sp>
      <p:sp>
        <p:nvSpPr>
          <p:cNvPr id="6" name="页脚占位符 5">
            <a:extLst>
              <a:ext uri="{FF2B5EF4-FFF2-40B4-BE49-F238E27FC236}">
                <a16:creationId xmlns:a16="http://schemas.microsoft.com/office/drawing/2014/main" id="{28473F41-54C3-9116-4C95-8E5D7A2E37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DBFD68-2BF9-B0B0-0CEE-93441185BBEB}"/>
              </a:ext>
            </a:extLst>
          </p:cNvPr>
          <p:cNvSpPr>
            <a:spLocks noGrp="1"/>
          </p:cNvSpPr>
          <p:nvPr>
            <p:ph type="sldNum" sz="quarter" idx="12"/>
          </p:nvPr>
        </p:nvSpPr>
        <p:spPr/>
        <p:txBody>
          <a:bodyPr/>
          <a:lstStyle/>
          <a:p>
            <a:fld id="{F8EC915E-E61D-4B4D-B2FE-54916A693550}" type="slidenum">
              <a:rPr lang="zh-CN" altLang="en-US" smtClean="0"/>
              <a:t>‹#›</a:t>
            </a:fld>
            <a:endParaRPr lang="zh-CN" altLang="en-US"/>
          </a:p>
        </p:txBody>
      </p:sp>
    </p:spTree>
    <p:extLst>
      <p:ext uri="{BB962C8B-B14F-4D97-AF65-F5344CB8AC3E}">
        <p14:creationId xmlns:p14="http://schemas.microsoft.com/office/powerpoint/2010/main" val="90894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7F0EB-B6B0-F125-CC9A-B08AF510E83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F27760F-186C-216E-F950-BB22FCE595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B6DDC22-A7B9-CADD-3C89-491B711C000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A2FA914-C137-05E0-0EAA-0ECA9D76E5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5459A1E-42D5-9630-B785-8E5E28C1389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03A768C-2C59-8AE2-694B-D32A0C54E54D}"/>
              </a:ext>
            </a:extLst>
          </p:cNvPr>
          <p:cNvSpPr>
            <a:spLocks noGrp="1"/>
          </p:cNvSpPr>
          <p:nvPr>
            <p:ph type="dt" sz="half" idx="10"/>
          </p:nvPr>
        </p:nvSpPr>
        <p:spPr/>
        <p:txBody>
          <a:bodyPr/>
          <a:lstStyle/>
          <a:p>
            <a:fld id="{DF4055D2-8874-44B9-99EE-933168D16DDE}" type="datetimeFigureOut">
              <a:rPr lang="zh-CN" altLang="en-US" smtClean="0"/>
              <a:t>2023/9/17</a:t>
            </a:fld>
            <a:endParaRPr lang="zh-CN" altLang="en-US"/>
          </a:p>
        </p:txBody>
      </p:sp>
      <p:sp>
        <p:nvSpPr>
          <p:cNvPr id="8" name="页脚占位符 7">
            <a:extLst>
              <a:ext uri="{FF2B5EF4-FFF2-40B4-BE49-F238E27FC236}">
                <a16:creationId xmlns:a16="http://schemas.microsoft.com/office/drawing/2014/main" id="{892B5A1A-1486-7364-D49F-E5CFE3061B9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A444ED4-6C4E-AB6B-38A9-EFF5DE4F3F7B}"/>
              </a:ext>
            </a:extLst>
          </p:cNvPr>
          <p:cNvSpPr>
            <a:spLocks noGrp="1"/>
          </p:cNvSpPr>
          <p:nvPr>
            <p:ph type="sldNum" sz="quarter" idx="12"/>
          </p:nvPr>
        </p:nvSpPr>
        <p:spPr/>
        <p:txBody>
          <a:bodyPr/>
          <a:lstStyle/>
          <a:p>
            <a:fld id="{F8EC915E-E61D-4B4D-B2FE-54916A693550}" type="slidenum">
              <a:rPr lang="zh-CN" altLang="en-US" smtClean="0"/>
              <a:t>‹#›</a:t>
            </a:fld>
            <a:endParaRPr lang="zh-CN" altLang="en-US"/>
          </a:p>
        </p:txBody>
      </p:sp>
    </p:spTree>
    <p:extLst>
      <p:ext uri="{BB962C8B-B14F-4D97-AF65-F5344CB8AC3E}">
        <p14:creationId xmlns:p14="http://schemas.microsoft.com/office/powerpoint/2010/main" val="200123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BDDAB-CEAA-2E65-013F-4B1B52901C0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9CA5BBB-CC1A-0A04-D130-6C7A47C5C240}"/>
              </a:ext>
            </a:extLst>
          </p:cNvPr>
          <p:cNvSpPr>
            <a:spLocks noGrp="1"/>
          </p:cNvSpPr>
          <p:nvPr>
            <p:ph type="dt" sz="half" idx="10"/>
          </p:nvPr>
        </p:nvSpPr>
        <p:spPr/>
        <p:txBody>
          <a:bodyPr/>
          <a:lstStyle/>
          <a:p>
            <a:fld id="{DF4055D2-8874-44B9-99EE-933168D16DDE}" type="datetimeFigureOut">
              <a:rPr lang="zh-CN" altLang="en-US" smtClean="0"/>
              <a:t>2023/9/17</a:t>
            </a:fld>
            <a:endParaRPr lang="zh-CN" altLang="en-US"/>
          </a:p>
        </p:txBody>
      </p:sp>
      <p:sp>
        <p:nvSpPr>
          <p:cNvPr id="4" name="页脚占位符 3">
            <a:extLst>
              <a:ext uri="{FF2B5EF4-FFF2-40B4-BE49-F238E27FC236}">
                <a16:creationId xmlns:a16="http://schemas.microsoft.com/office/drawing/2014/main" id="{D7345BA0-327D-F015-9EA1-4CAEDC2B9FD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6E5ED9C-56E6-7DA5-B5C7-5E2A41C0046B}"/>
              </a:ext>
            </a:extLst>
          </p:cNvPr>
          <p:cNvSpPr>
            <a:spLocks noGrp="1"/>
          </p:cNvSpPr>
          <p:nvPr>
            <p:ph type="sldNum" sz="quarter" idx="12"/>
          </p:nvPr>
        </p:nvSpPr>
        <p:spPr/>
        <p:txBody>
          <a:bodyPr/>
          <a:lstStyle/>
          <a:p>
            <a:fld id="{F8EC915E-E61D-4B4D-B2FE-54916A693550}" type="slidenum">
              <a:rPr lang="zh-CN" altLang="en-US" smtClean="0"/>
              <a:t>‹#›</a:t>
            </a:fld>
            <a:endParaRPr lang="zh-CN" altLang="en-US"/>
          </a:p>
        </p:txBody>
      </p:sp>
    </p:spTree>
    <p:extLst>
      <p:ext uri="{BB962C8B-B14F-4D97-AF65-F5344CB8AC3E}">
        <p14:creationId xmlns:p14="http://schemas.microsoft.com/office/powerpoint/2010/main" val="24565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A07B78A-787A-9A06-EE52-6B2666F58F9C}"/>
              </a:ext>
            </a:extLst>
          </p:cNvPr>
          <p:cNvSpPr>
            <a:spLocks noGrp="1"/>
          </p:cNvSpPr>
          <p:nvPr>
            <p:ph type="dt" sz="half" idx="10"/>
          </p:nvPr>
        </p:nvSpPr>
        <p:spPr/>
        <p:txBody>
          <a:bodyPr/>
          <a:lstStyle/>
          <a:p>
            <a:fld id="{DF4055D2-8874-44B9-99EE-933168D16DDE}" type="datetimeFigureOut">
              <a:rPr lang="zh-CN" altLang="en-US" smtClean="0"/>
              <a:t>2023/9/17</a:t>
            </a:fld>
            <a:endParaRPr lang="zh-CN" altLang="en-US"/>
          </a:p>
        </p:txBody>
      </p:sp>
      <p:sp>
        <p:nvSpPr>
          <p:cNvPr id="3" name="页脚占位符 2">
            <a:extLst>
              <a:ext uri="{FF2B5EF4-FFF2-40B4-BE49-F238E27FC236}">
                <a16:creationId xmlns:a16="http://schemas.microsoft.com/office/drawing/2014/main" id="{BD16562C-D96C-A23D-B82A-A092A924714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C88C04D-C432-7069-1D72-72C2C9CCA75F}"/>
              </a:ext>
            </a:extLst>
          </p:cNvPr>
          <p:cNvSpPr>
            <a:spLocks noGrp="1"/>
          </p:cNvSpPr>
          <p:nvPr>
            <p:ph type="sldNum" sz="quarter" idx="12"/>
          </p:nvPr>
        </p:nvSpPr>
        <p:spPr/>
        <p:txBody>
          <a:bodyPr/>
          <a:lstStyle/>
          <a:p>
            <a:fld id="{F8EC915E-E61D-4B4D-B2FE-54916A693550}" type="slidenum">
              <a:rPr lang="zh-CN" altLang="en-US" smtClean="0"/>
              <a:t>‹#›</a:t>
            </a:fld>
            <a:endParaRPr lang="zh-CN" altLang="en-US"/>
          </a:p>
        </p:txBody>
      </p:sp>
    </p:spTree>
    <p:extLst>
      <p:ext uri="{BB962C8B-B14F-4D97-AF65-F5344CB8AC3E}">
        <p14:creationId xmlns:p14="http://schemas.microsoft.com/office/powerpoint/2010/main" val="187828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03688-51C2-E436-8A2B-0E60057A2C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B301A5B-3393-C5BA-64C9-0CA013A2CC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EAC728C-B40A-EDF5-1EB9-0BAFFB945C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E4568F2-D65F-41DD-D7FC-F22039FF06FA}"/>
              </a:ext>
            </a:extLst>
          </p:cNvPr>
          <p:cNvSpPr>
            <a:spLocks noGrp="1"/>
          </p:cNvSpPr>
          <p:nvPr>
            <p:ph type="dt" sz="half" idx="10"/>
          </p:nvPr>
        </p:nvSpPr>
        <p:spPr/>
        <p:txBody>
          <a:bodyPr/>
          <a:lstStyle/>
          <a:p>
            <a:fld id="{DF4055D2-8874-44B9-99EE-933168D16DDE}" type="datetimeFigureOut">
              <a:rPr lang="zh-CN" altLang="en-US" smtClean="0"/>
              <a:t>2023/9/17</a:t>
            </a:fld>
            <a:endParaRPr lang="zh-CN" altLang="en-US"/>
          </a:p>
        </p:txBody>
      </p:sp>
      <p:sp>
        <p:nvSpPr>
          <p:cNvPr id="6" name="页脚占位符 5">
            <a:extLst>
              <a:ext uri="{FF2B5EF4-FFF2-40B4-BE49-F238E27FC236}">
                <a16:creationId xmlns:a16="http://schemas.microsoft.com/office/drawing/2014/main" id="{7D9172D4-DB80-33B3-C106-98CF89B210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3CB679A-6662-5683-A479-9A596260A0CE}"/>
              </a:ext>
            </a:extLst>
          </p:cNvPr>
          <p:cNvSpPr>
            <a:spLocks noGrp="1"/>
          </p:cNvSpPr>
          <p:nvPr>
            <p:ph type="sldNum" sz="quarter" idx="12"/>
          </p:nvPr>
        </p:nvSpPr>
        <p:spPr/>
        <p:txBody>
          <a:bodyPr/>
          <a:lstStyle/>
          <a:p>
            <a:fld id="{F8EC915E-E61D-4B4D-B2FE-54916A693550}" type="slidenum">
              <a:rPr lang="zh-CN" altLang="en-US" smtClean="0"/>
              <a:t>‹#›</a:t>
            </a:fld>
            <a:endParaRPr lang="zh-CN" altLang="en-US"/>
          </a:p>
        </p:txBody>
      </p:sp>
    </p:spTree>
    <p:extLst>
      <p:ext uri="{BB962C8B-B14F-4D97-AF65-F5344CB8AC3E}">
        <p14:creationId xmlns:p14="http://schemas.microsoft.com/office/powerpoint/2010/main" val="3909155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34FE0-997F-9FFA-054B-54C72ABF78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FE3A5C7-CF55-2CCC-518B-A1189C1BC9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EC4D29F-9F25-0EAE-583C-185797D6A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D58B845-02D5-FD65-BE44-195732E59559}"/>
              </a:ext>
            </a:extLst>
          </p:cNvPr>
          <p:cNvSpPr>
            <a:spLocks noGrp="1"/>
          </p:cNvSpPr>
          <p:nvPr>
            <p:ph type="dt" sz="half" idx="10"/>
          </p:nvPr>
        </p:nvSpPr>
        <p:spPr/>
        <p:txBody>
          <a:bodyPr/>
          <a:lstStyle/>
          <a:p>
            <a:fld id="{DF4055D2-8874-44B9-99EE-933168D16DDE}" type="datetimeFigureOut">
              <a:rPr lang="zh-CN" altLang="en-US" smtClean="0"/>
              <a:t>2023/9/17</a:t>
            </a:fld>
            <a:endParaRPr lang="zh-CN" altLang="en-US"/>
          </a:p>
        </p:txBody>
      </p:sp>
      <p:sp>
        <p:nvSpPr>
          <p:cNvPr id="6" name="页脚占位符 5">
            <a:extLst>
              <a:ext uri="{FF2B5EF4-FFF2-40B4-BE49-F238E27FC236}">
                <a16:creationId xmlns:a16="http://schemas.microsoft.com/office/drawing/2014/main" id="{C50EC160-797B-9810-E8E4-7D60F798CA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6E18AB-F1E2-E3E6-7BD9-506CAF1C7BA0}"/>
              </a:ext>
            </a:extLst>
          </p:cNvPr>
          <p:cNvSpPr>
            <a:spLocks noGrp="1"/>
          </p:cNvSpPr>
          <p:nvPr>
            <p:ph type="sldNum" sz="quarter" idx="12"/>
          </p:nvPr>
        </p:nvSpPr>
        <p:spPr/>
        <p:txBody>
          <a:bodyPr/>
          <a:lstStyle/>
          <a:p>
            <a:fld id="{F8EC915E-E61D-4B4D-B2FE-54916A693550}" type="slidenum">
              <a:rPr lang="zh-CN" altLang="en-US" smtClean="0"/>
              <a:t>‹#›</a:t>
            </a:fld>
            <a:endParaRPr lang="zh-CN" altLang="en-US"/>
          </a:p>
        </p:txBody>
      </p:sp>
    </p:spTree>
    <p:extLst>
      <p:ext uri="{BB962C8B-B14F-4D97-AF65-F5344CB8AC3E}">
        <p14:creationId xmlns:p14="http://schemas.microsoft.com/office/powerpoint/2010/main" val="2534110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1587D1B-04FB-1EE9-52BF-1D424AC0B7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168147D-B788-981E-DAE3-BF4CAF7F20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C0AB8E-4A95-C869-0361-B9C2C1FBFD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4055D2-8874-44B9-99EE-933168D16DDE}" type="datetimeFigureOut">
              <a:rPr lang="zh-CN" altLang="en-US" smtClean="0"/>
              <a:t>2023/9/17</a:t>
            </a:fld>
            <a:endParaRPr lang="zh-CN" altLang="en-US"/>
          </a:p>
        </p:txBody>
      </p:sp>
      <p:sp>
        <p:nvSpPr>
          <p:cNvPr id="5" name="页脚占位符 4">
            <a:extLst>
              <a:ext uri="{FF2B5EF4-FFF2-40B4-BE49-F238E27FC236}">
                <a16:creationId xmlns:a16="http://schemas.microsoft.com/office/drawing/2014/main" id="{5E4629AA-07CE-6719-1FF2-73E346A3A7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06167C7-6931-C044-9599-DB56E1EDCC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C915E-E61D-4B4D-B2FE-54916A693550}" type="slidenum">
              <a:rPr lang="zh-CN" altLang="en-US" smtClean="0"/>
              <a:t>‹#›</a:t>
            </a:fld>
            <a:endParaRPr lang="zh-CN" altLang="en-US"/>
          </a:p>
        </p:txBody>
      </p:sp>
    </p:spTree>
    <p:extLst>
      <p:ext uri="{BB962C8B-B14F-4D97-AF65-F5344CB8AC3E}">
        <p14:creationId xmlns:p14="http://schemas.microsoft.com/office/powerpoint/2010/main" val="2987470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11.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18.xml"/><Relationship Id="rId7" Type="http://schemas.openxmlformats.org/officeDocument/2006/relationships/image" Target="../media/image17.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6.png"/><Relationship Id="rId5" Type="http://schemas.openxmlformats.org/officeDocument/2006/relationships/slideLayout" Target="../slideLayouts/slideLayout13.xml"/><Relationship Id="rId4" Type="http://schemas.openxmlformats.org/officeDocument/2006/relationships/tags" Target="../tags/tag19.xml"/><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3.xml"/><Relationship Id="rId1" Type="http://schemas.openxmlformats.org/officeDocument/2006/relationships/tags" Target="../tags/tag2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15939" y="4066433"/>
            <a:ext cx="11160124" cy="706755"/>
          </a:xfrm>
        </p:spPr>
        <p:txBody>
          <a:bodyPr/>
          <a:lstStyle/>
          <a:p>
            <a:r>
              <a:rPr lang="zh-CN" altLang="en-US" dirty="0"/>
              <a:t>小学期硬件类实验答辩汇报</a:t>
            </a:r>
          </a:p>
        </p:txBody>
      </p:sp>
      <p:sp>
        <p:nvSpPr>
          <p:cNvPr id="6" name="文本占位符 5"/>
          <p:cNvSpPr>
            <a:spLocks noGrp="1"/>
          </p:cNvSpPr>
          <p:nvPr>
            <p:ph type="body" sz="quarter" idx="16"/>
          </p:nvPr>
        </p:nvSpPr>
        <p:spPr>
          <a:xfrm>
            <a:off x="3089097" y="5540547"/>
            <a:ext cx="5883985" cy="345094"/>
          </a:xfrm>
        </p:spPr>
        <p:txBody>
          <a:bodyPr/>
          <a:lstStyle/>
          <a:p>
            <a:r>
              <a:rPr lang="zh-CN" altLang="en-US" dirty="0"/>
              <a:t>答辩人：杨昊 李昊阳 王欣宇　　　　　　时间：</a:t>
            </a:r>
            <a:r>
              <a:rPr lang="en-US" altLang="zh-CN" dirty="0"/>
              <a:t>2023/9/8</a:t>
            </a:r>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基本模块</a:t>
            </a:r>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sp>
        <p:nvSpPr>
          <p:cNvPr id="11" name="内容占位符 1"/>
          <p:cNvSpPr txBox="1"/>
          <p:nvPr/>
        </p:nvSpPr>
        <p:spPr>
          <a:xfrm>
            <a:off x="1127125" y="1550670"/>
            <a:ext cx="9732645" cy="399478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kumimoji="0" lang="zh-CN" altLang="en-US" sz="20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指令寄存器 （Instruction Memory）</a:t>
            </a:r>
          </a:p>
          <a:p>
            <a:pPr marL="0" marR="0" lvl="0" indent="45720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kumimoji="0" lang="zh-CN" altLang="en-US" sz="1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ins_mem模块是存储指令的模块，根据传入指令地址输出32位指令信号，传入后续的译码阶段。此外，为了储存指令，建立instruction.txt以16进制的方式储存，之后在testbench中便可以通过$readmem函数进行读取。</a:t>
            </a:r>
          </a:p>
        </p:txBody>
      </p:sp>
      <p:sp>
        <p:nvSpPr>
          <p:cNvPr id="12" name="半闭框 11"/>
          <p:cNvSpPr/>
          <p:nvPr/>
        </p:nvSpPr>
        <p:spPr>
          <a:xfrm>
            <a:off x="764345" y="127826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934309" y="543604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1191954272" name="图片 6"/>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562100" y="3641090"/>
            <a:ext cx="1476375" cy="1116965"/>
          </a:xfrm>
          <a:prstGeom prst="rect">
            <a:avLst/>
          </a:prstGeom>
        </p:spPr>
      </p:pic>
      <p:graphicFrame>
        <p:nvGraphicFramePr>
          <p:cNvPr id="2" name="表格 1"/>
          <p:cNvGraphicFramePr/>
          <p:nvPr>
            <p:custDataLst>
              <p:tags r:id="rId2"/>
            </p:custDataLst>
          </p:nvPr>
        </p:nvGraphicFramePr>
        <p:xfrm>
          <a:off x="3641407" y="3808095"/>
          <a:ext cx="0" cy="0"/>
        </p:xfrm>
        <a:graphic>
          <a:graphicData uri="http://schemas.openxmlformats.org/drawingml/2006/table">
            <a:tbl>
              <a:tblPr/>
              <a:tblGrid>
                <a:gridCol w="18034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804988">
                  <a:extLst>
                    <a:ext uri="{9D8B030D-6E8A-4147-A177-3AD203B41FA5}">
                      <a16:colId xmlns:a16="http://schemas.microsoft.com/office/drawing/2014/main" val="20002"/>
                    </a:ext>
                  </a:extLst>
                </a:gridCol>
              </a:tblGrid>
              <a:tr h="0">
                <a:tc>
                  <a:txBody>
                    <a:bodyPr/>
                    <a:lstStyle/>
                    <a:p>
                      <a:pPr indent="0">
                        <a:buNone/>
                      </a:pPr>
                      <a:r>
                        <a:rPr lang="en-US" sz="1600" b="0">
                          <a:latin typeface="微软雅黑" panose="020B0503020204020204" charset="-122"/>
                          <a:ea typeface="微软雅黑" panose="020B0503020204020204" charset="-122"/>
                          <a:cs typeface="等线" panose="02010600030101010101" charset="-122"/>
                        </a:rPr>
                        <a:t>input</a:t>
                      </a:r>
                      <a:endParaRPr lang="en-US" altLang="en-US" sz="1600" b="0">
                        <a:latin typeface="微软雅黑" panose="020B0503020204020204" charset="-122"/>
                        <a:ea typeface="微软雅黑" panose="020B050302020402020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微软雅黑" panose="020B0503020204020204" charset="-122"/>
                          <a:ea typeface="微软雅黑" panose="020B0503020204020204" charset="-122"/>
                          <a:cs typeface="等线" panose="02010600030101010101" charset="-122"/>
                        </a:rPr>
                        <a:t>instruction_addr</a:t>
                      </a:r>
                      <a:endParaRPr lang="en-US" altLang="en-US" sz="1600" b="0">
                        <a:latin typeface="微软雅黑" panose="020B0503020204020204" charset="-122"/>
                        <a:ea typeface="微软雅黑" panose="020B050302020402020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微软雅黑" panose="020B0503020204020204" charset="-122"/>
                          <a:ea typeface="微软雅黑" panose="020B0503020204020204" charset="-122"/>
                          <a:cs typeface="等线" panose="02010600030101010101" charset="-122"/>
                        </a:rPr>
                        <a:t>指令地址</a:t>
                      </a:r>
                      <a:endParaRPr lang="en-US" altLang="en-US" sz="1600" b="0">
                        <a:latin typeface="微软雅黑" panose="020B0503020204020204" charset="-122"/>
                        <a:ea typeface="微软雅黑" panose="020B050302020402020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indent="0">
                        <a:buNone/>
                      </a:pPr>
                      <a:r>
                        <a:rPr lang="en-US" sz="1600" b="0">
                          <a:latin typeface="微软雅黑" panose="020B0503020204020204" charset="-122"/>
                          <a:ea typeface="微软雅黑" panose="020B0503020204020204" charset="-122"/>
                          <a:cs typeface="等线" panose="02010600030101010101" charset="-122"/>
                        </a:rPr>
                        <a:t>output</a:t>
                      </a:r>
                      <a:endParaRPr lang="en-US" altLang="en-US" sz="1600" b="0">
                        <a:latin typeface="微软雅黑" panose="020B0503020204020204" charset="-122"/>
                        <a:ea typeface="微软雅黑" panose="020B050302020402020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微软雅黑" panose="020B0503020204020204" charset="-122"/>
                          <a:ea typeface="微软雅黑" panose="020B0503020204020204" charset="-122"/>
                          <a:cs typeface="等线" panose="02010600030101010101" charset="-122"/>
                        </a:rPr>
                        <a:t>[31:0] instruction</a:t>
                      </a:r>
                      <a:endParaRPr lang="en-US" altLang="en-US" sz="1600" b="0">
                        <a:latin typeface="微软雅黑" panose="020B0503020204020204" charset="-122"/>
                        <a:ea typeface="微软雅黑" panose="020B050302020402020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微软雅黑" panose="020B0503020204020204" charset="-122"/>
                          <a:ea typeface="微软雅黑" panose="020B0503020204020204" charset="-122"/>
                          <a:cs typeface="等线" panose="02010600030101010101" charset="-122"/>
                        </a:rPr>
                        <a:t>指令内容</a:t>
                      </a:r>
                      <a:endParaRPr lang="en-US" altLang="en-US" sz="1600" b="0">
                        <a:latin typeface="微软雅黑" panose="020B0503020204020204" charset="-122"/>
                        <a:ea typeface="微软雅黑" panose="020B050302020402020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基本模块</a:t>
            </a:r>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sp>
        <p:nvSpPr>
          <p:cNvPr id="11" name="内容占位符 1"/>
          <p:cNvSpPr txBox="1"/>
          <p:nvPr/>
        </p:nvSpPr>
        <p:spPr>
          <a:xfrm>
            <a:off x="1127125" y="1388745"/>
            <a:ext cx="9732645" cy="408114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kumimoji="0" lang="zh-CN" altLang="en-US" sz="20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算数运算单元（ALU）</a:t>
            </a:r>
          </a:p>
          <a:p>
            <a:pPr marL="0" marR="0" lvl="0" indent="45720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kumimoji="0" lang="zh-CN" altLang="en-US" sz="1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Alu依据控制信号AluOp对两个输入input1和input2做算数运算操作，根据之前准备实现的算数运算指令类型以及算数运算的特性，分情况写出对应的输出，具体代码如下所示</a:t>
            </a:r>
          </a:p>
        </p:txBody>
      </p:sp>
      <p:sp>
        <p:nvSpPr>
          <p:cNvPr id="12" name="半闭框 11"/>
          <p:cNvSpPr/>
          <p:nvPr/>
        </p:nvSpPr>
        <p:spPr>
          <a:xfrm>
            <a:off x="764345" y="1228100"/>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934309" y="554526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1834552907" name="图片 1"/>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995170" y="3300413"/>
            <a:ext cx="605790" cy="1994535"/>
          </a:xfrm>
          <a:prstGeom prst="rect">
            <a:avLst/>
          </a:prstGeom>
        </p:spPr>
      </p:pic>
      <p:pic>
        <p:nvPicPr>
          <p:cNvPr id="1472517145" name="图片 2"/>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997325" y="2637790"/>
            <a:ext cx="5998210" cy="3329940"/>
          </a:xfrm>
          <a:prstGeom prst="rect">
            <a:avLst/>
          </a:prstGeom>
        </p:spPr>
      </p:pic>
      <p:pic>
        <p:nvPicPr>
          <p:cNvPr id="402361638" name="图片 2"/>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1245235" y="4116705"/>
            <a:ext cx="381000" cy="863600"/>
          </a:xfrm>
          <a:prstGeom prst="rect">
            <a:avLst/>
          </a:prstGeom>
        </p:spPr>
      </p:pic>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基本模块</a:t>
            </a:r>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sp>
        <p:nvSpPr>
          <p:cNvPr id="11" name="内容占位符 1"/>
          <p:cNvSpPr txBox="1"/>
          <p:nvPr/>
        </p:nvSpPr>
        <p:spPr>
          <a:xfrm>
            <a:off x="1127125" y="1550670"/>
            <a:ext cx="9732645" cy="399478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kumimoji="0" lang="zh-CN" altLang="en-US" sz="20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扩展（Extend）</a:t>
            </a:r>
          </a:p>
          <a:p>
            <a:pPr marL="0" marR="0" lvl="0" indent="45720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kumimoji="0" lang="zh-CN" altLang="en-US" sz="1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译码得到的16位立即数需要进行扩展，依据控制信号ExtOp将其扩展为32位，分情况讨论16位立即数的扩展操作。左移16的扩展情况下，将16位立即数放到高位，低16位置0；无符号和符号扩展分别将高16位置为0或符号位，具体代码如下。</a:t>
            </a:r>
          </a:p>
        </p:txBody>
      </p:sp>
      <p:sp>
        <p:nvSpPr>
          <p:cNvPr id="12" name="半闭框 11"/>
          <p:cNvSpPr/>
          <p:nvPr/>
        </p:nvSpPr>
        <p:spPr>
          <a:xfrm>
            <a:off x="764345" y="127826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934309" y="543604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398578293" name="图片 3"/>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4699000" y="3088005"/>
            <a:ext cx="4832350" cy="2222500"/>
          </a:xfrm>
          <a:prstGeom prst="rect">
            <a:avLst/>
          </a:prstGeom>
        </p:spPr>
      </p:pic>
      <p:pic>
        <p:nvPicPr>
          <p:cNvPr id="1916540528" name="图片 5"/>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844040" y="3428683"/>
            <a:ext cx="1165860" cy="1194435"/>
          </a:xfrm>
          <a:prstGeom prst="rect">
            <a:avLst/>
          </a:prstGeom>
        </p:spPr>
      </p:pic>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基本模块</a:t>
            </a:r>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sp>
        <p:nvSpPr>
          <p:cNvPr id="11" name="内容占位符 1"/>
          <p:cNvSpPr txBox="1"/>
          <p:nvPr/>
        </p:nvSpPr>
        <p:spPr>
          <a:xfrm>
            <a:off x="969645" y="1348105"/>
            <a:ext cx="9890125" cy="399478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kumimoji="0" lang="zh-CN" altLang="en-US" sz="20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寄存器文件（Register File）</a:t>
            </a:r>
          </a:p>
          <a:p>
            <a:pPr marL="0" marR="0" lvl="0" indent="45720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kumimoji="0" lang="zh-CN" altLang="en-US" sz="1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寄存器文件的默认行为是在时钟下降沿（避免冲突）将根据输入的两个寄存器地址输出对应寄存器的值。此外寄存器写文件的控制信号为RegWrite，用来判断是否允许写寄存器，其从译码结果获取寄存器地址，从写回阶段获取写入值，并依据RegWrite判断是否改写寄存器文件，关键代码如下。</a:t>
            </a:r>
          </a:p>
          <a:p>
            <a:pPr marL="0" marR="0" lvl="0" indent="45720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endParaRPr kumimoji="0" lang="zh-CN" altLang="en-US" sz="1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601785" y="110554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934309" y="5596704"/>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1606412469" name="图片 4"/>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5645150" y="3308350"/>
            <a:ext cx="3370580" cy="2769235"/>
          </a:xfrm>
          <a:prstGeom prst="rect">
            <a:avLst/>
          </a:prstGeom>
        </p:spPr>
      </p:pic>
      <p:pic>
        <p:nvPicPr>
          <p:cNvPr id="763895863" name="图片 11"/>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2326640" y="3716020"/>
            <a:ext cx="1621790" cy="1720215"/>
          </a:xfrm>
          <a:prstGeom prst="rect">
            <a:avLst/>
          </a:prstGeom>
        </p:spPr>
      </p:pic>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基本模块</a:t>
            </a:r>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sp>
        <p:nvSpPr>
          <p:cNvPr id="11" name="内容占位符 1"/>
          <p:cNvSpPr txBox="1"/>
          <p:nvPr/>
        </p:nvSpPr>
        <p:spPr>
          <a:xfrm>
            <a:off x="969645" y="1348105"/>
            <a:ext cx="9890125" cy="399478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kumimoji="0" lang="zh-CN" altLang="en-US" sz="20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数据存储器（Data Memory）</a:t>
            </a:r>
          </a:p>
          <a:p>
            <a:pPr marL="0" marR="0" lvl="0" indent="45720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kumimoji="0" lang="zh-CN" altLang="en-US" sz="1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数据存储器是存储数据的模块。存储器访问阶段，如果指令涉及读取、存储内存，则需要对存储器中相应地址进行读取或者写入。结果写回阶段，则将得到的数据（访问存储器或者修改其它寄存器的值获得）写回相应的寄存器。RegSrc控制信号实现选择</a:t>
            </a:r>
            <a:r>
              <a:rPr lang="zh-CN" altLang="en-US" sz="1800" noProof="0" dirty="0">
                <a:ln>
                  <a:noFill/>
                </a:ln>
                <a:solidFill>
                  <a:srgbClr val="000000"/>
                </a:solidFill>
                <a:effectLst/>
                <a:uLnTx/>
                <a:uFillTx/>
                <a:latin typeface="微软雅黑" panose="020B0503020204020204" charset="-122"/>
                <a:ea typeface="微软雅黑" panose="020B0503020204020204" charset="-122"/>
                <a:sym typeface="+mn-ea"/>
              </a:rPr>
              <a:t>将 ALU 计算结果、数据存储器输出或 Extend 模块输出写入寄存器</a:t>
            </a:r>
            <a:r>
              <a:rPr kumimoji="0" lang="zh-CN" altLang="en-US" sz="1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。关键代码如下：</a:t>
            </a:r>
          </a:p>
        </p:txBody>
      </p:sp>
      <p:sp>
        <p:nvSpPr>
          <p:cNvPr id="12" name="半闭框 11"/>
          <p:cNvSpPr/>
          <p:nvPr/>
        </p:nvSpPr>
        <p:spPr>
          <a:xfrm>
            <a:off x="601785" y="110554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934309" y="5596704"/>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369262971" name="图片 3"/>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1327150" y="3630295"/>
            <a:ext cx="1717040" cy="1807210"/>
          </a:xfrm>
          <a:prstGeom prst="rect">
            <a:avLst/>
          </a:prstGeom>
        </p:spPr>
      </p:pic>
      <p:pic>
        <p:nvPicPr>
          <p:cNvPr id="884612272" name="图片 10"/>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3475990" y="3897948"/>
            <a:ext cx="400050" cy="954405"/>
          </a:xfrm>
          <a:prstGeom prst="rect">
            <a:avLst/>
          </a:prstGeom>
        </p:spPr>
      </p:pic>
      <p:pic>
        <p:nvPicPr>
          <p:cNvPr id="3" name="图片 3"/>
          <p:cNvPicPr>
            <a:picLocks noChangeAspect="1"/>
          </p:cNvPicPr>
          <p:nvPr>
            <p:custDataLst>
              <p:tags r:id="rId3"/>
            </p:custDataLst>
          </p:nvPr>
        </p:nvPicPr>
        <p:blipFill>
          <a:blip r:embed="rId8"/>
          <a:srcRect r="45855"/>
          <a:stretch>
            <a:fillRect/>
          </a:stretch>
        </p:blipFill>
        <p:spPr>
          <a:xfrm>
            <a:off x="4799648" y="3558540"/>
            <a:ext cx="2592705" cy="1294130"/>
          </a:xfrm>
          <a:prstGeom prst="rect">
            <a:avLst/>
          </a:prstGeom>
          <a:noFill/>
          <a:ln>
            <a:noFill/>
          </a:ln>
        </p:spPr>
      </p:pic>
      <p:pic>
        <p:nvPicPr>
          <p:cNvPr id="4" name="图片 4"/>
          <p:cNvPicPr>
            <a:picLocks noChangeAspect="1"/>
          </p:cNvPicPr>
          <p:nvPr>
            <p:custDataLst>
              <p:tags r:id="rId4"/>
            </p:custDataLst>
          </p:nvPr>
        </p:nvPicPr>
        <p:blipFill>
          <a:blip r:embed="rId9"/>
          <a:stretch>
            <a:fillRect/>
          </a:stretch>
        </p:blipFill>
        <p:spPr>
          <a:xfrm>
            <a:off x="7392353" y="3558223"/>
            <a:ext cx="2593975" cy="1294765"/>
          </a:xfrm>
          <a:prstGeom prst="rect">
            <a:avLst/>
          </a:prstGeom>
          <a:noFill/>
          <a:ln>
            <a:noFill/>
          </a:ln>
        </p:spPr>
      </p:pic>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基本模块</a:t>
            </a:r>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sp>
        <p:nvSpPr>
          <p:cNvPr id="11" name="内容占位符 1"/>
          <p:cNvSpPr txBox="1"/>
          <p:nvPr/>
        </p:nvSpPr>
        <p:spPr>
          <a:xfrm>
            <a:off x="1245870" y="1550670"/>
            <a:ext cx="9442450" cy="397446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kumimoji="0" lang="zh-CN" altLang="en-US" sz="20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顶层模块（top）</a:t>
            </a:r>
          </a:p>
          <a:p>
            <a:pPr marL="0" marR="0" lvl="0" indent="45720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kumimoji="0" lang="zh-CN" altLang="en-US" sz="1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在完成全体模块的编写之后，需要建立一个顶层模块将全部模块进行连接，实现模块的整体调用。单周期 CPU 的设计包括指令存储器：Instruction Memory、Data Memory、Register File、PC、NPC、CU、ALU、Extender、MUX这几个模块，顶层模块实例化各子模块使其接口互相连接</a:t>
            </a:r>
            <a:r>
              <a:rPr kumimoji="0" lang="zh-CN" altLang="en-US" sz="20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p>
        </p:txBody>
      </p:sp>
      <p:sp>
        <p:nvSpPr>
          <p:cNvPr id="12" name="半闭框 11"/>
          <p:cNvSpPr/>
          <p:nvPr/>
        </p:nvSpPr>
        <p:spPr>
          <a:xfrm>
            <a:off x="764345" y="127826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934309" y="543604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仿真测试</a:t>
            </a:r>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2</a:t>
            </a:r>
          </a:p>
        </p:txBody>
      </p:sp>
      <p:sp>
        <p:nvSpPr>
          <p:cNvPr id="11" name="内容占位符 1"/>
          <p:cNvSpPr txBox="1"/>
          <p:nvPr/>
        </p:nvSpPr>
        <p:spPr>
          <a:xfrm>
            <a:off x="1539631" y="1291258"/>
            <a:ext cx="9100038" cy="36107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编写冒泡排序的程序进行测试，测试代码及结果如下：</a:t>
            </a:r>
          </a:p>
        </p:txBody>
      </p:sp>
      <p:sp>
        <p:nvSpPr>
          <p:cNvPr id="12" name="半闭框 11"/>
          <p:cNvSpPr/>
          <p:nvPr/>
        </p:nvSpPr>
        <p:spPr>
          <a:xfrm>
            <a:off x="1058985" y="1093480"/>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1350869" y="5630994"/>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2" name="图片 1" descr="5e445fa62cfe093e3e8a1cc4473e44e"/>
          <p:cNvPicPr>
            <a:picLocks noChangeAspect="1"/>
          </p:cNvPicPr>
          <p:nvPr/>
        </p:nvPicPr>
        <p:blipFill>
          <a:blip r:embed="rId3"/>
          <a:srcRect l="399" r="-399" b="33008"/>
          <a:stretch>
            <a:fillRect/>
          </a:stretch>
        </p:blipFill>
        <p:spPr>
          <a:xfrm>
            <a:off x="1167130" y="1842135"/>
            <a:ext cx="1805940" cy="4269740"/>
          </a:xfrm>
          <a:prstGeom prst="rect">
            <a:avLst/>
          </a:prstGeom>
        </p:spPr>
      </p:pic>
      <p:pic>
        <p:nvPicPr>
          <p:cNvPr id="3" name="图片 2" descr="5e445fa62cfe093e3e8a1cc4473e44e"/>
          <p:cNvPicPr>
            <a:picLocks noChangeAspect="1"/>
          </p:cNvPicPr>
          <p:nvPr>
            <p:custDataLst>
              <p:tags r:id="rId1"/>
            </p:custDataLst>
          </p:nvPr>
        </p:nvPicPr>
        <p:blipFill>
          <a:blip r:embed="rId3"/>
          <a:srcRect t="69076"/>
          <a:stretch>
            <a:fillRect/>
          </a:stretch>
        </p:blipFill>
        <p:spPr>
          <a:xfrm>
            <a:off x="2729865" y="4091940"/>
            <a:ext cx="1752600" cy="1912620"/>
          </a:xfrm>
          <a:prstGeom prst="rect">
            <a:avLst/>
          </a:prstGeom>
        </p:spPr>
      </p:pic>
      <p:pic>
        <p:nvPicPr>
          <p:cNvPr id="4" name="图片 3" descr="ecb081a135df3a648b727c121e66571"/>
          <p:cNvPicPr>
            <a:picLocks noChangeAspect="1"/>
          </p:cNvPicPr>
          <p:nvPr/>
        </p:nvPicPr>
        <p:blipFill>
          <a:blip r:embed="rId4"/>
          <a:stretch>
            <a:fillRect/>
          </a:stretch>
        </p:blipFill>
        <p:spPr>
          <a:xfrm>
            <a:off x="5250815" y="4439920"/>
            <a:ext cx="5934710" cy="1782445"/>
          </a:xfrm>
          <a:prstGeom prst="rect">
            <a:avLst/>
          </a:prstGeom>
        </p:spPr>
      </p:pic>
      <p:pic>
        <p:nvPicPr>
          <p:cNvPr id="5" name="图片 4" descr="2de439514e5b5510e7fb93507bf261c"/>
          <p:cNvPicPr>
            <a:picLocks noChangeAspect="1"/>
          </p:cNvPicPr>
          <p:nvPr/>
        </p:nvPicPr>
        <p:blipFill>
          <a:blip r:embed="rId5"/>
          <a:stretch>
            <a:fillRect/>
          </a:stretch>
        </p:blipFill>
        <p:spPr>
          <a:xfrm>
            <a:off x="3857625" y="1652905"/>
            <a:ext cx="4758690" cy="2040255"/>
          </a:xfrm>
          <a:prstGeom prst="rect">
            <a:avLst/>
          </a:prstGeom>
        </p:spPr>
      </p:pic>
      <p:pic>
        <p:nvPicPr>
          <p:cNvPr id="6" name="图片 5" descr="7e0bad1db85681d7c6f462dc714cf4f"/>
          <p:cNvPicPr>
            <a:picLocks noChangeAspect="1"/>
          </p:cNvPicPr>
          <p:nvPr/>
        </p:nvPicPr>
        <p:blipFill>
          <a:blip r:embed="rId6"/>
          <a:stretch>
            <a:fillRect/>
          </a:stretch>
        </p:blipFill>
        <p:spPr>
          <a:xfrm>
            <a:off x="4617720" y="2861945"/>
            <a:ext cx="4936490" cy="1684020"/>
          </a:xfrm>
          <a:prstGeom prst="rect">
            <a:avLst/>
          </a:prstGeom>
        </p:spPr>
      </p:pic>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891815" y="3000270"/>
            <a:ext cx="3479621" cy="857460"/>
            <a:chOff x="5588007" y="1590635"/>
            <a:chExt cx="3479621" cy="857460"/>
          </a:xfrm>
        </p:grpSpPr>
        <p:sp>
          <p:nvSpPr>
            <p:cNvPr id="19" name="文本框 18"/>
            <p:cNvSpPr txBox="1"/>
            <p:nvPr/>
          </p:nvSpPr>
          <p:spPr>
            <a:xfrm>
              <a:off x="6549853" y="1696200"/>
              <a:ext cx="2517775" cy="64516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black"/>
                  </a:solidFill>
                  <a:effectLst/>
                  <a:uLnTx/>
                  <a:uFillTx/>
                  <a:latin typeface="微软雅黑"/>
                  <a:ea typeface="微软雅黑"/>
                  <a:cs typeface="+mn-cs"/>
                  <a:sym typeface="+mn-lt"/>
                </a:rPr>
                <a:t>流水线</a:t>
              </a:r>
              <a:r>
                <a:rPr kumimoji="0" lang="en-US" altLang="zh-CN" sz="3600" b="1" i="0" u="none" strike="noStrike" kern="1200" cap="none" spc="0" normalizeH="0" baseline="0" noProof="0" dirty="0">
                  <a:ln>
                    <a:noFill/>
                  </a:ln>
                  <a:solidFill>
                    <a:prstClr val="black"/>
                  </a:solidFill>
                  <a:effectLst/>
                  <a:uLnTx/>
                  <a:uFillTx/>
                  <a:latin typeface="微软雅黑"/>
                  <a:ea typeface="微软雅黑"/>
                  <a:cs typeface="+mn-cs"/>
                  <a:sym typeface="+mn-lt"/>
                </a:rPr>
                <a:t>CPU</a:t>
              </a:r>
            </a:p>
          </p:txBody>
        </p:sp>
        <p:sp>
          <p:nvSpPr>
            <p:cNvPr id="20" name="椭圆 19"/>
            <p:cNvSpPr/>
            <p:nvPr/>
          </p:nvSpPr>
          <p:spPr>
            <a:xfrm>
              <a:off x="5588007" y="1590635"/>
              <a:ext cx="857459" cy="857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a:ea typeface="微软雅黑"/>
                  <a:cs typeface="+mn-cs"/>
                </a:rPr>
                <a:t>3</a:t>
              </a:r>
              <a:endParaRPr kumimoji="0" lang="zh-CN" altLang="en-US" sz="4000" b="1" i="0" u="none" strike="noStrike" kern="1200" cap="none" spc="0" normalizeH="0" baseline="0" noProof="0" dirty="0">
                <a:ln>
                  <a:noFill/>
                </a:ln>
                <a:solidFill>
                  <a:prstClr val="white"/>
                </a:solidFill>
                <a:effectLst/>
                <a:uLnTx/>
                <a:uFillTx/>
                <a:latin typeface="微软雅黑"/>
                <a:ea typeface="微软雅黑"/>
                <a:cs typeface="+mn-cs"/>
              </a:endParaRPr>
            </a:p>
          </p:txBody>
        </p:sp>
      </p:grpSp>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指令集选取</a:t>
            </a:r>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3</a:t>
            </a:r>
          </a:p>
        </p:txBody>
      </p:sp>
      <p:sp>
        <p:nvSpPr>
          <p:cNvPr id="11" name="内容占位符 1"/>
          <p:cNvSpPr txBox="1"/>
          <p:nvPr/>
        </p:nvSpPr>
        <p:spPr>
          <a:xfrm>
            <a:off x="857885" y="1231912"/>
            <a:ext cx="10347960" cy="3710305"/>
          </a:xfrm>
          <a:prstGeom prst="rect">
            <a:avLst/>
          </a:prstGeom>
        </p:spPr>
        <p:txBody>
          <a:bodyPr vert="horz" lIns="0" tIns="0" rIns="0" bIns="0" rtlCol="0"/>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本流水线CPU覆盖31条指令，包括了三种基本指令格式。</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charset="0"/>
              <a:buChar char="Ø"/>
              <a:tabLst/>
              <a:defRPr/>
            </a:pPr>
            <a:r>
              <a:rPr kumimoji="0" lang="zh-CN" altLang="en-US" sz="18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R格式指令为纯寄存器指令，所有的操作数（除移位外）均保存在寄存器中。Op字段均为0，使用funct字段区分指令。我们决定实现其中的18条指令：ADDI、ADDIU、SLTIU、SLTI、ANDI、ORI、XORI、LUI、LW、SW、BEQ、BNE。</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charset="0"/>
              <a:buChar char="Ø"/>
              <a:tabLst/>
              <a:defRPr/>
            </a:pPr>
            <a:r>
              <a:rPr kumimoji="0" lang="zh-CN" altLang="en-US" sz="18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I格式指令为带立即数的指令，最多使用两个寄存器，同时包括了load/store指令。使用Op字段区分指令。我们决定实现其中12条指令：ADD、ADDU、SUB、SUBU、SLT、SLTU、AND、OR、XOR、NOR、SLL、SRL、SRA、SLLV、SRLV、SRAV、JR、JALR。</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charset="0"/>
              <a:buChar char="Ø"/>
              <a:tabLst/>
              <a:defRPr/>
            </a:pPr>
            <a:r>
              <a:rPr kumimoji="0" lang="zh-CN" altLang="en-US" sz="18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J格式指令为长跳转指令，仅有一个立即数操作数。使用Op字段区分指令。所有指令都是32位长，以简化指令编码。我们决定实现最基础的两条条指令：J、JAL。</a:t>
            </a:r>
          </a:p>
        </p:txBody>
      </p:sp>
      <p:sp>
        <p:nvSpPr>
          <p:cNvPr id="12" name="半闭框 11"/>
          <p:cNvSpPr/>
          <p:nvPr/>
        </p:nvSpPr>
        <p:spPr>
          <a:xfrm>
            <a:off x="578290" y="1118880"/>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984474" y="5552254"/>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1899086269" name="图片 9"/>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a:xfrm>
            <a:off x="3291319" y="4639786"/>
            <a:ext cx="5274310" cy="1421765"/>
          </a:xfrm>
          <a:prstGeom prst="rect">
            <a:avLst/>
          </a:prstGeom>
          <a:noFill/>
          <a:ln>
            <a:noFill/>
          </a:ln>
        </p:spPr>
      </p:pic>
    </p:spTree>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en-US" altLang="zh-CN" dirty="0"/>
              <a:t>5</a:t>
            </a:r>
            <a:r>
              <a:rPr dirty="0"/>
              <a:t>段流水</a:t>
            </a:r>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3</a:t>
            </a:r>
          </a:p>
        </p:txBody>
      </p:sp>
      <p:sp>
        <p:nvSpPr>
          <p:cNvPr id="11" name="内容占位符 1"/>
          <p:cNvSpPr txBox="1"/>
          <p:nvPr/>
        </p:nvSpPr>
        <p:spPr>
          <a:xfrm>
            <a:off x="1539631" y="1700198"/>
            <a:ext cx="9100038" cy="36107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357351" y="1018646"/>
            <a:ext cx="11449949" cy="5293377"/>
          </a:xfrm>
          <a:prstGeom prst="rect">
            <a:avLst/>
          </a:prstGeom>
          <a:noFill/>
        </p:spPr>
        <p:txBody>
          <a:bodyPr wrap="square" rtlCol="0">
            <a:noAutofit/>
          </a:bodyPr>
          <a:lstStyle/>
          <a:p>
            <a:pPr marL="0" marR="0" lvl="0" indent="457200" algn="l" defTabSz="914400" rtl="0" eaLnBrk="1" fontAlgn="auto" latinLnBrk="0" hangingPunct="1">
              <a:lnSpc>
                <a:spcPct val="12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本项目的MIPS32流水线CPU采用经典的五级顺序流水线结构，包括取指（IF）、译码（ID）、执行（EX）、访存（MEM）、写回（WB）。支持32个32位整数型寄存器，并且遵循小端处理模式。</a:t>
            </a:r>
            <a:endParaRPr kumimoji="0" lang="en-US" altLang="zh-CN" sz="20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endParaRPr>
          </a:p>
          <a:p>
            <a:pPr marL="0" marR="0" lvl="0" indent="457200" algn="l" defTabSz="914400" rtl="0" eaLnBrk="1" fontAlgn="auto" latinLnBrk="0" hangingPunct="1">
              <a:lnSpc>
                <a:spcPct val="12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endParaRPr>
          </a:p>
          <a:p>
            <a:pPr marL="0" marR="0" lvl="0" indent="457200" algn="l" defTabSz="914400" rtl="0" eaLnBrk="1" fontAlgn="auto" latinLnBrk="0" hangingPunct="1">
              <a:lnSpc>
                <a:spcPct val="12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取指阶段</a:t>
            </a:r>
            <a:r>
              <a:rPr kumimoji="0" lang="zh-CN" altLang="en-US" sz="20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：从指令存储器读出指令，同时确定下一条指令地址。</a:t>
            </a:r>
          </a:p>
          <a:p>
            <a:pPr marL="0" marR="0" lvl="0" indent="457200" algn="l" defTabSz="914400" rtl="0" eaLnBrk="1" fontAlgn="auto" latinLnBrk="0" hangingPunct="1">
              <a:lnSpc>
                <a:spcPct val="12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译码阶段</a:t>
            </a:r>
            <a:r>
              <a:rPr kumimoji="0" lang="zh-CN" altLang="en-US" sz="20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对指令进行译码，从通用寄存器中读出要使用的寄存器的值，如果指令中含有立即数，那么还要将立即数进行符号扩展或无符号扩展。如果是转移指令，并且满足转移条件，那么给出转移目标，作为新的指令地址。</a:t>
            </a:r>
          </a:p>
          <a:p>
            <a:pPr marL="0" marR="0" lvl="0" indent="457200" algn="l" defTabSz="914400" rtl="0" eaLnBrk="1" fontAlgn="auto" latinLnBrk="0" hangingPunct="1">
              <a:lnSpc>
                <a:spcPct val="12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执行阶段</a:t>
            </a:r>
            <a:r>
              <a:rPr kumimoji="0" lang="zh-CN" altLang="en-US" sz="20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：按照译码阶段给出的操作数、运算类型，进行运算，给出运算结果。如果是</a:t>
            </a:r>
            <a:r>
              <a:rPr kumimoji="0" lang="en-US" altLang="zh-CN" sz="20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Load/Store</a:t>
            </a:r>
            <a:r>
              <a:rPr kumimoji="0" lang="zh-CN" altLang="en-US" sz="20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指令，那么还会计算</a:t>
            </a:r>
            <a:r>
              <a:rPr kumimoji="0" lang="en-US" altLang="zh-CN" sz="20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Load/Store</a:t>
            </a:r>
            <a:r>
              <a:rPr kumimoji="0" lang="zh-CN" altLang="en-US" sz="20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的目标地址。</a:t>
            </a:r>
          </a:p>
          <a:p>
            <a:pPr marL="0" marR="0" lvl="0" indent="457200" algn="l" defTabSz="914400" rtl="0" eaLnBrk="1" fontAlgn="auto" latinLnBrk="0" hangingPunct="1">
              <a:lnSpc>
                <a:spcPct val="12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访存阶段</a:t>
            </a:r>
            <a:r>
              <a:rPr kumimoji="0" lang="zh-CN" altLang="en-US" sz="20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：如果是</a:t>
            </a:r>
            <a:r>
              <a:rPr kumimoji="0" lang="en-US" altLang="zh-CN" sz="20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Load/Store</a:t>
            </a:r>
            <a:r>
              <a:rPr kumimoji="0" lang="zh-CN" altLang="en-US" sz="20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指令，那么在此阶段会访问数据存储器，反之，只是将执行阶段的结果向下传递到回写阶段。同时，在此阶段还要判断是否有异常需要处理，如果有，那么会清除流水线，然后转移到异常处理例程入口地址处继续执行。</a:t>
            </a:r>
          </a:p>
          <a:p>
            <a:pPr marL="0" marR="0" lvl="0" indent="457200" algn="l" defTabSz="914400" rtl="0" eaLnBrk="1" fontAlgn="auto" latinLnBrk="0" hangingPunct="1">
              <a:lnSpc>
                <a:spcPct val="12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回写阶段</a:t>
            </a:r>
            <a:r>
              <a:rPr kumimoji="0" lang="zh-CN" altLang="en-US" sz="20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：将运算结果保存到目标寄存器。</a:t>
            </a: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bwMode="auto">
          <a:xfrm>
            <a:off x="3262558" y="112345"/>
            <a:ext cx="952500" cy="144621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88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ea"/>
              <a:sym typeface="+mn-lt"/>
            </a:endParaRPr>
          </a:p>
        </p:txBody>
      </p:sp>
      <p:sp>
        <p:nvSpPr>
          <p:cNvPr id="68" name="文本框 67"/>
          <p:cNvSpPr txBox="1"/>
          <p:nvPr/>
        </p:nvSpPr>
        <p:spPr bwMode="auto">
          <a:xfrm>
            <a:off x="5335437" y="844409"/>
            <a:ext cx="861774" cy="5243358"/>
          </a:xfrm>
          <a:prstGeom prst="rect">
            <a:avLst/>
          </a:prstGeom>
          <a:noFill/>
        </p:spPr>
        <p:txBody>
          <a:bodyPr vert="eaVert"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200" normalizeH="0" baseline="0" noProof="0" dirty="0">
                <a:ln>
                  <a:noFill/>
                </a:ln>
                <a:solidFill>
                  <a:srgbClr val="006C39"/>
                </a:solidFill>
                <a:effectLst/>
                <a:uLnTx/>
                <a:uFillTx/>
                <a:latin typeface="微软雅黑"/>
                <a:ea typeface="微软雅黑"/>
                <a:cs typeface="+mn-ea"/>
                <a:sym typeface="+mn-lt"/>
              </a:rPr>
              <a:t>目录 </a:t>
            </a:r>
            <a:r>
              <a:rPr kumimoji="0" lang="en-US" altLang="zh-CN" sz="4400" b="1" i="0" u="none" strike="noStrike" kern="1200" cap="none" spc="200" normalizeH="0" baseline="0" noProof="0" dirty="0">
                <a:ln>
                  <a:noFill/>
                </a:ln>
                <a:solidFill>
                  <a:srgbClr val="006C39"/>
                </a:solidFill>
                <a:effectLst/>
                <a:uLnTx/>
                <a:uFillTx/>
                <a:latin typeface="微软雅黑"/>
                <a:ea typeface="微软雅黑"/>
                <a:cs typeface="+mn-ea"/>
                <a:sym typeface="+mn-lt"/>
              </a:rPr>
              <a:t>| </a:t>
            </a:r>
            <a:r>
              <a:rPr kumimoji="0" lang="en-US" altLang="zh-CN" sz="4400" b="1" i="0" u="none" strike="noStrike" kern="1200" cap="none" spc="200" normalizeH="0" baseline="0" noProof="0" dirty="0">
                <a:ln>
                  <a:noFill/>
                </a:ln>
                <a:solidFill>
                  <a:prstClr val="black"/>
                </a:solidFill>
                <a:effectLst/>
                <a:uLnTx/>
                <a:uFillTx/>
                <a:latin typeface="微软雅黑"/>
                <a:ea typeface="微软雅黑"/>
                <a:cs typeface="+mn-ea"/>
                <a:sym typeface="+mn-lt"/>
              </a:rPr>
              <a:t>CONTENTS</a:t>
            </a:r>
          </a:p>
        </p:txBody>
      </p:sp>
      <p:grpSp>
        <p:nvGrpSpPr>
          <p:cNvPr id="2" name="组合 1"/>
          <p:cNvGrpSpPr/>
          <p:nvPr/>
        </p:nvGrpSpPr>
        <p:grpSpPr>
          <a:xfrm>
            <a:off x="7192665" y="1070567"/>
            <a:ext cx="3218387" cy="3729893"/>
            <a:chOff x="6597449" y="1148208"/>
            <a:chExt cx="3218387" cy="3729893"/>
          </a:xfrm>
        </p:grpSpPr>
        <p:grpSp>
          <p:nvGrpSpPr>
            <p:cNvPr id="3" name="组合 2"/>
            <p:cNvGrpSpPr/>
            <p:nvPr/>
          </p:nvGrpSpPr>
          <p:grpSpPr>
            <a:xfrm>
              <a:off x="6597449" y="1148208"/>
              <a:ext cx="2315383" cy="620713"/>
              <a:chOff x="5855427" y="1647453"/>
              <a:chExt cx="2315383" cy="620713"/>
            </a:xfrm>
          </p:grpSpPr>
          <p:sp>
            <p:nvSpPr>
              <p:cNvPr id="5" name="文本框 4"/>
              <p:cNvSpPr txBox="1"/>
              <p:nvPr/>
            </p:nvSpPr>
            <p:spPr>
              <a:xfrm>
                <a:off x="6549853" y="1696200"/>
                <a:ext cx="1620957" cy="52322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a:ea typeface="微软雅黑"/>
                    <a:cs typeface="+mn-cs"/>
                    <a:sym typeface="+mn-lt"/>
                  </a:rPr>
                  <a:t>项目简介</a:t>
                </a:r>
              </a:p>
            </p:txBody>
          </p:sp>
          <p:sp>
            <p:nvSpPr>
              <p:cNvPr id="33" name="椭圆 32"/>
              <p:cNvSpPr/>
              <p:nvPr/>
            </p:nvSpPr>
            <p:spPr>
              <a:xfrm>
                <a:off x="5855427" y="1647453"/>
                <a:ext cx="620712" cy="6207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微软雅黑"/>
                    <a:ea typeface="微软雅黑"/>
                    <a:cs typeface="+mn-cs"/>
                  </a:rPr>
                  <a:t>1</a:t>
                </a:r>
                <a:endParaRPr kumimoji="0" lang="zh-CN" altLang="en-US" sz="3200" b="1" i="0" u="none" strike="noStrike" kern="1200" cap="none" spc="0" normalizeH="0" baseline="0" noProof="0" dirty="0">
                  <a:ln>
                    <a:noFill/>
                  </a:ln>
                  <a:solidFill>
                    <a:prstClr val="white"/>
                  </a:solidFill>
                  <a:effectLst/>
                  <a:uLnTx/>
                  <a:uFillTx/>
                  <a:latin typeface="微软雅黑"/>
                  <a:ea typeface="微软雅黑"/>
                  <a:cs typeface="+mn-cs"/>
                </a:endParaRPr>
              </a:p>
            </p:txBody>
          </p:sp>
        </p:grpSp>
        <p:grpSp>
          <p:nvGrpSpPr>
            <p:cNvPr id="71" name="组合 70"/>
            <p:cNvGrpSpPr/>
            <p:nvPr/>
          </p:nvGrpSpPr>
          <p:grpSpPr>
            <a:xfrm>
              <a:off x="6597449" y="2185044"/>
              <a:ext cx="1451663" cy="620713"/>
              <a:chOff x="5855427" y="1647453"/>
              <a:chExt cx="1451663" cy="620713"/>
            </a:xfrm>
          </p:grpSpPr>
          <p:sp>
            <p:nvSpPr>
              <p:cNvPr id="72" name="文本框 71"/>
              <p:cNvSpPr txBox="1"/>
              <p:nvPr/>
            </p:nvSpPr>
            <p:spPr>
              <a:xfrm>
                <a:off x="6549853" y="1696200"/>
                <a:ext cx="757237" cy="52197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a:ea typeface="微软雅黑"/>
                    <a:cs typeface="+mn-cs"/>
                    <a:sym typeface="+mn-lt"/>
                  </a:rPr>
                  <a:t>单周期</a:t>
                </a:r>
                <a:r>
                  <a:rPr kumimoji="0" lang="en-US" altLang="zh-CN" sz="2800" b="1" i="0" u="none" strike="noStrike" kern="1200" cap="none" spc="0" normalizeH="0" baseline="0" noProof="0" dirty="0">
                    <a:ln>
                      <a:noFill/>
                    </a:ln>
                    <a:solidFill>
                      <a:prstClr val="black"/>
                    </a:solidFill>
                    <a:effectLst/>
                    <a:uLnTx/>
                    <a:uFillTx/>
                    <a:latin typeface="微软雅黑"/>
                    <a:ea typeface="微软雅黑"/>
                    <a:cs typeface="+mn-cs"/>
                    <a:sym typeface="+mn-lt"/>
                  </a:rPr>
                  <a:t>CPU</a:t>
                </a:r>
              </a:p>
            </p:txBody>
          </p:sp>
          <p:sp>
            <p:nvSpPr>
              <p:cNvPr id="73" name="椭圆 72"/>
              <p:cNvSpPr/>
              <p:nvPr/>
            </p:nvSpPr>
            <p:spPr>
              <a:xfrm>
                <a:off x="5855427" y="1647453"/>
                <a:ext cx="620712" cy="6207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微软雅黑"/>
                    <a:ea typeface="微软雅黑"/>
                    <a:cs typeface="+mn-cs"/>
                  </a:rPr>
                  <a:t>2</a:t>
                </a:r>
                <a:endParaRPr kumimoji="0" lang="zh-CN" altLang="en-US" sz="3200" b="1" i="0" u="none" strike="noStrike" kern="1200" cap="none" spc="0" normalizeH="0" baseline="0" noProof="0" dirty="0">
                  <a:ln>
                    <a:noFill/>
                  </a:ln>
                  <a:solidFill>
                    <a:prstClr val="white"/>
                  </a:solidFill>
                  <a:effectLst/>
                  <a:uLnTx/>
                  <a:uFillTx/>
                  <a:latin typeface="微软雅黑"/>
                  <a:ea typeface="微软雅黑"/>
                  <a:cs typeface="+mn-cs"/>
                </a:endParaRPr>
              </a:p>
            </p:txBody>
          </p:sp>
        </p:grpSp>
        <p:grpSp>
          <p:nvGrpSpPr>
            <p:cNvPr id="75" name="组合 74"/>
            <p:cNvGrpSpPr/>
            <p:nvPr/>
          </p:nvGrpSpPr>
          <p:grpSpPr>
            <a:xfrm>
              <a:off x="6597449" y="3221216"/>
              <a:ext cx="3218387" cy="620713"/>
              <a:chOff x="5855427" y="1647453"/>
              <a:chExt cx="3218387" cy="620713"/>
            </a:xfrm>
          </p:grpSpPr>
          <p:sp>
            <p:nvSpPr>
              <p:cNvPr id="76" name="文本框 75"/>
              <p:cNvSpPr txBox="1"/>
              <p:nvPr/>
            </p:nvSpPr>
            <p:spPr>
              <a:xfrm>
                <a:off x="6549853" y="1696200"/>
                <a:ext cx="2523961" cy="52197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a:ea typeface="微软雅黑"/>
                    <a:cs typeface="+mn-cs"/>
                    <a:sym typeface="+mn-lt"/>
                  </a:rPr>
                  <a:t>流水线</a:t>
                </a:r>
                <a:r>
                  <a:rPr kumimoji="0" lang="en-US" altLang="zh-CN" sz="2800" b="1" i="0" u="none" strike="noStrike" kern="1200" cap="none" spc="0" normalizeH="0" baseline="0" noProof="0" dirty="0">
                    <a:ln>
                      <a:noFill/>
                    </a:ln>
                    <a:solidFill>
                      <a:prstClr val="black"/>
                    </a:solidFill>
                    <a:effectLst/>
                    <a:uLnTx/>
                    <a:uFillTx/>
                    <a:latin typeface="微软雅黑"/>
                    <a:ea typeface="微软雅黑"/>
                    <a:cs typeface="+mn-cs"/>
                    <a:sym typeface="+mn-lt"/>
                  </a:rPr>
                  <a:t>CPU</a:t>
                </a:r>
              </a:p>
            </p:txBody>
          </p:sp>
          <p:sp>
            <p:nvSpPr>
              <p:cNvPr id="77" name="椭圆 76"/>
              <p:cNvSpPr/>
              <p:nvPr/>
            </p:nvSpPr>
            <p:spPr>
              <a:xfrm>
                <a:off x="5855427" y="1647453"/>
                <a:ext cx="620712" cy="6207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微软雅黑"/>
                    <a:ea typeface="微软雅黑"/>
                    <a:cs typeface="+mn-cs"/>
                  </a:rPr>
                  <a:t>3</a:t>
                </a:r>
                <a:endParaRPr kumimoji="0" lang="zh-CN" altLang="en-US" sz="3200" b="1" i="0" u="none" strike="noStrike" kern="1200" cap="none" spc="0" normalizeH="0" baseline="0" noProof="0" dirty="0">
                  <a:ln>
                    <a:noFill/>
                  </a:ln>
                  <a:solidFill>
                    <a:prstClr val="white"/>
                  </a:solidFill>
                  <a:effectLst/>
                  <a:uLnTx/>
                  <a:uFillTx/>
                  <a:latin typeface="微软雅黑"/>
                  <a:ea typeface="微软雅黑"/>
                  <a:cs typeface="+mn-cs"/>
                </a:endParaRPr>
              </a:p>
            </p:txBody>
          </p:sp>
        </p:grpSp>
        <p:grpSp>
          <p:nvGrpSpPr>
            <p:cNvPr id="79" name="组合 78"/>
            <p:cNvGrpSpPr/>
            <p:nvPr/>
          </p:nvGrpSpPr>
          <p:grpSpPr>
            <a:xfrm>
              <a:off x="6597449" y="4257388"/>
              <a:ext cx="2674455" cy="620713"/>
              <a:chOff x="5855427" y="1647453"/>
              <a:chExt cx="2674455" cy="620713"/>
            </a:xfrm>
          </p:grpSpPr>
          <p:sp>
            <p:nvSpPr>
              <p:cNvPr id="80" name="文本框 79"/>
              <p:cNvSpPr txBox="1"/>
              <p:nvPr/>
            </p:nvSpPr>
            <p:spPr>
              <a:xfrm>
                <a:off x="6549853" y="1696200"/>
                <a:ext cx="1980029" cy="52322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a:ea typeface="微软雅黑"/>
                    <a:cs typeface="+mn-cs"/>
                    <a:sym typeface="+mn-lt"/>
                  </a:rPr>
                  <a:t>总结与展望</a:t>
                </a:r>
              </a:p>
            </p:txBody>
          </p:sp>
          <p:sp>
            <p:nvSpPr>
              <p:cNvPr id="81" name="椭圆 80"/>
              <p:cNvSpPr/>
              <p:nvPr/>
            </p:nvSpPr>
            <p:spPr>
              <a:xfrm>
                <a:off x="5855427" y="1647453"/>
                <a:ext cx="620712" cy="6207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微软雅黑"/>
                    <a:ea typeface="微软雅黑"/>
                    <a:cs typeface="+mn-cs"/>
                  </a:rPr>
                  <a:t>4</a:t>
                </a:r>
                <a:endParaRPr kumimoji="0" lang="zh-CN" altLang="en-US" sz="3200" b="1" i="0" u="none" strike="noStrike" kern="1200" cap="none" spc="0" normalizeH="0" baseline="0" noProof="0" dirty="0">
                  <a:ln>
                    <a:noFill/>
                  </a:ln>
                  <a:solidFill>
                    <a:prstClr val="white"/>
                  </a:solidFill>
                  <a:effectLst/>
                  <a:uLnTx/>
                  <a:uFillTx/>
                  <a:latin typeface="微软雅黑"/>
                  <a:ea typeface="微软雅黑"/>
                  <a:cs typeface="+mn-cs"/>
                </a:endParaRPr>
              </a:p>
            </p:txBody>
          </p:sp>
        </p:grpSp>
      </p:gr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en-US" altLang="zh-CN" dirty="0"/>
              <a:t>5</a:t>
            </a:r>
            <a:r>
              <a:rPr dirty="0"/>
              <a:t>段流水</a:t>
            </a:r>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3</a:t>
            </a:r>
          </a:p>
        </p:txBody>
      </p:sp>
      <p:sp>
        <p:nvSpPr>
          <p:cNvPr id="11" name="内容占位符 1"/>
          <p:cNvSpPr txBox="1"/>
          <p:nvPr/>
        </p:nvSpPr>
        <p:spPr>
          <a:xfrm>
            <a:off x="1539631" y="1700198"/>
            <a:ext cx="9100038" cy="36107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2" name="图片 1" descr="流水线CPU数据通路.drawio"/>
          <p:cNvPicPr>
            <a:picLocks noChangeAspect="1"/>
          </p:cNvPicPr>
          <p:nvPr/>
        </p:nvPicPr>
        <p:blipFill>
          <a:blip r:embed="rId2"/>
          <a:stretch>
            <a:fillRect/>
          </a:stretch>
        </p:blipFill>
        <p:spPr>
          <a:xfrm>
            <a:off x="1327150" y="887730"/>
            <a:ext cx="9245600" cy="5215255"/>
          </a:xfrm>
          <a:prstGeom prst="rect">
            <a:avLst/>
          </a:prstGeom>
        </p:spPr>
      </p:pic>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流水线寄存器</a:t>
            </a:r>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3</a:t>
            </a:r>
            <a:endParaRPr kumimoji="0" lang="zh-CN" altLang="en-US"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sp>
        <p:nvSpPr>
          <p:cNvPr id="11" name="内容占位符 1"/>
          <p:cNvSpPr txBox="1"/>
          <p:nvPr/>
        </p:nvSpPr>
        <p:spPr>
          <a:xfrm>
            <a:off x="1539631" y="1707183"/>
            <a:ext cx="9100038" cy="3610708"/>
          </a:xfrm>
          <a:prstGeom prst="rect">
            <a:avLst/>
          </a:prstGeom>
        </p:spPr>
        <p:txBody>
          <a:bodyPr vert="horz" lIns="0" tIns="0" rIns="0" bIns="0" rtlCol="0">
            <a:normAutofit fontScale="75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45720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为了实现让多条指令同时执行，要将五个模块的执行过程进行组合，从时间的维度进行重叠，从而加速 CPU 指令执行的吞吐量，提高 CPU 执行指令的效率，因此增加流水线寄存器。</a:t>
            </a:r>
          </a:p>
          <a:p>
            <a:pPr marL="0" marR="0" lvl="0" indent="45720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流水线寄存器用来控制整个数据通路中不同流水阶段里信号、数据的传递。五级流水分为 IF、ID、EX、MEM 和 WB 五个阶段，我们在段与段之间分别设置Reg IF/ID、Reg ID/EX、Reg EX/MEM、Reg MEM/WB 这四个流水线寄存器，用来连接流水的五个阶段。</a:t>
            </a:r>
          </a:p>
          <a:p>
            <a:pPr marL="0" marR="0" lvl="0" indent="45720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流水线寄存器作用：① 将各段的工作隔开，使得它们不会互相干扰 ② 保存相应的处理结果 ③ 向后传递后面将要用到的数据或者控制信息，并共享给其他指令。</a:t>
            </a: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流水线寄存器</a:t>
            </a:r>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3</a:t>
            </a:r>
            <a:endParaRPr kumimoji="0" lang="zh-CN" altLang="en-US"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sp>
        <p:nvSpPr>
          <p:cNvPr id="11" name="内容占位符 1"/>
          <p:cNvSpPr txBox="1"/>
          <p:nvPr/>
        </p:nvSpPr>
        <p:spPr>
          <a:xfrm>
            <a:off x="914400" y="1308100"/>
            <a:ext cx="7569835" cy="4826370"/>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20000"/>
              </a:lnSpc>
              <a:spcBef>
                <a:spcPts val="1000"/>
              </a:spcBef>
              <a:spcAft>
                <a:spcPts val="0"/>
              </a:spcAft>
              <a:buClrTx/>
              <a:buSzTx/>
              <a:buFont typeface="Wingdings" panose="05000000000000000000" charset="0"/>
              <a:buChar char="Ø"/>
              <a:tabLst/>
              <a:defRPr/>
            </a:pPr>
            <a:r>
              <a:rPr kumimoji="0" lang="zh-CN" altLang="en-US" sz="18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将数据向后传递</a:t>
            </a:r>
          </a:p>
          <a:p>
            <a:pPr marL="0" marR="0" lvl="0" indent="45720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在后面阶段所需要的数据必须经由流水线寄存器进行传递。如</a:t>
            </a:r>
            <a:r>
              <a:rPr kumimoji="0" lang="en-US" altLang="zh-CN" sz="18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R</a:t>
            </a:r>
            <a:r>
              <a:rPr kumimoji="0" lang="zh-CN" altLang="en-US" sz="18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类型指令</a:t>
            </a:r>
            <a:r>
              <a:rPr kumimoji="0" lang="en-US" altLang="zh-CN" sz="18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ADDI</a:t>
            </a:r>
            <a:r>
              <a:rPr kumimoji="0" lang="zh-CN" altLang="en-US" sz="18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，需要将计算后的数据写入目标寄存器中，而数据在第五阶段WB才写回。因此，计算结果</a:t>
            </a:r>
            <a:r>
              <a:rPr kumimoji="0" lang="en-US" altLang="zh-CN" sz="18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Result</a:t>
            </a:r>
            <a:r>
              <a:rPr kumimoji="0" lang="zh-CN" altLang="en-US" sz="18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、目标寄存器</a:t>
            </a:r>
            <a:r>
              <a:rPr kumimoji="0" lang="en-US" altLang="zh-CN" sz="1800" b="0" i="0" u="none" strike="noStrike" kern="1200" cap="none" spc="300" normalizeH="0" baseline="0" noProof="0" dirty="0" err="1">
                <a:ln>
                  <a:noFill/>
                </a:ln>
                <a:solidFill>
                  <a:srgbClr val="000000"/>
                </a:solidFill>
                <a:effectLst/>
                <a:uLnTx/>
                <a:uFillTx/>
                <a:latin typeface="CMU Typewriter Text" panose="02000609000000000000" pitchFamily="50" charset="0"/>
                <a:ea typeface="微软雅黑" panose="020B0503020204020204" charset="-122"/>
                <a:cs typeface="+mn-cs"/>
              </a:rPr>
              <a:t>RegWriteAddr</a:t>
            </a:r>
            <a:r>
              <a:rPr kumimoji="0" lang="zh-CN" altLang="en-US" sz="18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等需要从</a:t>
            </a:r>
            <a:r>
              <a:rPr kumimoji="0" lang="en-US" altLang="zh-CN" sz="18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MEM</a:t>
            </a:r>
            <a:r>
              <a:rPr kumimoji="0" lang="zh-CN" altLang="en-US" sz="18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阶段传递给</a:t>
            </a:r>
            <a:r>
              <a:rPr kumimoji="0" lang="en-US" altLang="zh-CN" sz="18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WB</a:t>
            </a:r>
            <a:r>
              <a:rPr kumimoji="0" lang="zh-CN" altLang="en-US" sz="18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阶段，必须经由流水线寄存器传递。</a:t>
            </a:r>
          </a:p>
          <a:p>
            <a:pPr marL="285750" marR="0" lvl="0" indent="-285750" algn="l" defTabSz="914400" rtl="0" eaLnBrk="1" fontAlgn="auto" latinLnBrk="0" hangingPunct="1">
              <a:lnSpc>
                <a:spcPct val="120000"/>
              </a:lnSpc>
              <a:spcBef>
                <a:spcPts val="1000"/>
              </a:spcBef>
              <a:spcAft>
                <a:spcPts val="0"/>
              </a:spcAft>
              <a:buClrTx/>
              <a:buSzTx/>
              <a:buFont typeface="Wingdings" panose="05000000000000000000" charset="0"/>
              <a:buChar char="Ø"/>
              <a:tabLst/>
              <a:defRPr/>
            </a:pPr>
            <a:r>
              <a:rPr kumimoji="0" lang="zh-CN" altLang="en-US" sz="18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将控制信号向后传递</a:t>
            </a:r>
          </a:p>
          <a:p>
            <a:pPr marL="0" marR="0" lvl="0" indent="45720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控制信号的生成与单周期 CPU 中的生成过程一致：在取指令之后，ID模块对指令译码并生成相应的控制信号。但是这些控制信号在流水线的不同阶段才会用到，因此控制信号随着其他数据同样在流水线寄存器中进行传递。如写寄存器信号</a:t>
            </a:r>
            <a:r>
              <a:rPr kumimoji="0" lang="en-US" altLang="zh-CN" sz="1800" b="0" i="0" u="none" strike="noStrike" kern="1200" cap="none" spc="300" normalizeH="0" baseline="0" noProof="0" dirty="0" err="1">
                <a:ln>
                  <a:noFill/>
                </a:ln>
                <a:solidFill>
                  <a:srgbClr val="000000"/>
                </a:solidFill>
                <a:effectLst/>
                <a:uLnTx/>
                <a:uFillTx/>
                <a:latin typeface="CMU Typewriter Text" panose="02000609000000000000" pitchFamily="50" charset="0"/>
                <a:ea typeface="微软雅黑" panose="020B0503020204020204" charset="-122"/>
                <a:cs typeface="+mn-cs"/>
              </a:rPr>
              <a:t>RegWrite</a:t>
            </a:r>
            <a:r>
              <a:rPr kumimoji="0" lang="zh-CN" altLang="en-US" sz="18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、内存至寄存器信号</a:t>
            </a:r>
            <a:r>
              <a:rPr kumimoji="0" lang="en-US" altLang="zh-CN" sz="1800" b="0" i="0" u="none" strike="noStrike" kern="1200" cap="none" spc="300" normalizeH="0" baseline="0" noProof="0" dirty="0" err="1">
                <a:ln>
                  <a:noFill/>
                </a:ln>
                <a:solidFill>
                  <a:srgbClr val="000000"/>
                </a:solidFill>
                <a:effectLst/>
                <a:uLnTx/>
                <a:uFillTx/>
                <a:latin typeface="CMU Typewriter Text" panose="02000609000000000000" pitchFamily="50" charset="0"/>
                <a:ea typeface="微软雅黑" panose="020B0503020204020204" charset="-122"/>
                <a:cs typeface="+mn-cs"/>
              </a:rPr>
              <a:t>MemToReg</a:t>
            </a:r>
            <a:r>
              <a:rPr kumimoji="0" lang="zh-CN" altLang="en-US" sz="18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等。</a:t>
            </a:r>
          </a:p>
          <a:p>
            <a:pPr marL="0" marR="0" lvl="0" indent="45720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300" normalizeH="0" baseline="0" noProof="0" dirty="0">
                <a:ln>
                  <a:noFill/>
                </a:ln>
                <a:solidFill>
                  <a:srgbClr val="000000"/>
                </a:solidFill>
                <a:effectLst/>
                <a:uLnTx/>
                <a:uFillTx/>
                <a:latin typeface="CMU Typewriter Text" panose="02000609000000000000" pitchFamily="50" charset="0"/>
                <a:ea typeface="微软雅黑" panose="020B0503020204020204" charset="-122"/>
                <a:cs typeface="+mn-cs"/>
              </a:rPr>
              <a:t>以Reg MEM/WB为例，关键代码如下：</a:t>
            </a:r>
          </a:p>
        </p:txBody>
      </p:sp>
      <p:sp>
        <p:nvSpPr>
          <p:cNvPr id="12" name="半闭框 11"/>
          <p:cNvSpPr/>
          <p:nvPr/>
        </p:nvSpPr>
        <p:spPr>
          <a:xfrm>
            <a:off x="601785" y="1101100"/>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955899" y="5465894"/>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2" name="图片 4"/>
          <p:cNvPicPr>
            <a:picLocks noChangeAspect="1"/>
          </p:cNvPicPr>
          <p:nvPr>
            <p:custDataLst>
              <p:tags r:id="rId1"/>
            </p:custDataLst>
          </p:nvPr>
        </p:nvPicPr>
        <p:blipFill>
          <a:blip r:embed="rId3"/>
          <a:stretch>
            <a:fillRect/>
          </a:stretch>
        </p:blipFill>
        <p:spPr>
          <a:xfrm>
            <a:off x="8771890" y="2746375"/>
            <a:ext cx="2345055" cy="2395855"/>
          </a:xfrm>
          <a:prstGeom prst="rect">
            <a:avLst/>
          </a:prstGeom>
          <a:noFill/>
          <a:ln>
            <a:noFill/>
          </a:ln>
        </p:spPr>
      </p:pic>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en-US" altLang="zh-CN" dirty="0"/>
              <a:t>Hazards</a:t>
            </a:r>
            <a:endParaRPr lang="zh-CN" altLang="en-US" dirty="0"/>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3</a:t>
            </a:r>
            <a:endParaRPr kumimoji="0" lang="zh-CN" altLang="en-US"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sp>
        <p:nvSpPr>
          <p:cNvPr id="11" name="内容占位符 1"/>
          <p:cNvSpPr txBox="1"/>
          <p:nvPr/>
        </p:nvSpPr>
        <p:spPr>
          <a:xfrm>
            <a:off x="1539631" y="1700198"/>
            <a:ext cx="9100038" cy="36107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文本框 1">
            <a:extLst>
              <a:ext uri="{FF2B5EF4-FFF2-40B4-BE49-F238E27FC236}">
                <a16:creationId xmlns:a16="http://schemas.microsoft.com/office/drawing/2014/main" id="{B1D11581-8ADF-3247-694E-CA5A33DB674B}"/>
              </a:ext>
            </a:extLst>
          </p:cNvPr>
          <p:cNvSpPr txBox="1"/>
          <p:nvPr/>
        </p:nvSpPr>
        <p:spPr>
          <a:xfrm>
            <a:off x="1606550" y="1715109"/>
            <a:ext cx="9259718" cy="4067267"/>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rPr>
              <a:t>流水线在一种情况下，在下一个时钟周期中的下一条指令无法执行。这种情况下被称为流水线的冒险，共分为三种冒险：</a:t>
            </a:r>
            <a:r>
              <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rPr>
              <a:t>1.</a:t>
            </a:r>
            <a:r>
              <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rPr>
              <a:t>结构冒险 </a:t>
            </a:r>
            <a:r>
              <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rPr>
              <a:t>2.</a:t>
            </a:r>
            <a:r>
              <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rPr>
              <a:t>数据冒险 </a:t>
            </a:r>
            <a:r>
              <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rPr>
              <a:t>3.</a:t>
            </a:r>
            <a:r>
              <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rPr>
              <a:t>控制冒险</a:t>
            </a:r>
            <a:endPar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endParaRPr>
          </a:p>
          <a:p>
            <a:pPr marL="0" marR="0" lvl="0" indent="0" algn="l" defTabSz="914400" rtl="0" eaLnBrk="1" fontAlgn="auto" latinLnBrk="0" hangingPunct="1">
              <a:lnSpc>
                <a:spcPct val="120000"/>
              </a:lnSpc>
              <a:spcBef>
                <a:spcPts val="0"/>
              </a:spcBef>
              <a:spcAft>
                <a:spcPts val="0"/>
              </a:spcAft>
              <a:buClrTx/>
              <a:buSzTx/>
              <a:buFont typeface="+mj-lt"/>
              <a:buAutoNum type="arabicPeriod"/>
              <a:tabLst/>
              <a:defRPr/>
            </a:pPr>
            <a:endPar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endParaRPr>
          </a:p>
          <a:p>
            <a:pPr marL="285750" marR="0" lvl="0" indent="-285750" algn="l" defTabSz="914400" rtl="0" eaLnBrk="1" fontAlgn="auto" latinLnBrk="0" hangingPunct="1">
              <a:lnSpc>
                <a:spcPct val="12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rPr>
              <a:t>结构冒险</a:t>
            </a:r>
            <a:r>
              <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rPr>
              <a:t>：当一条指令需要的硬件部件还在为之前的指令工作，而无法为这条指令提供服务，那就导致了结构冒险。（也称为</a:t>
            </a:r>
            <a:r>
              <a:rPr kumimoji="0" lang="zh-CN" altLang="en-US" sz="1800" b="1"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rPr>
              <a:t>资源冲突</a:t>
            </a:r>
            <a:r>
              <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rPr>
              <a:t>）。</a:t>
            </a:r>
            <a:endPar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endParaRPr>
          </a:p>
          <a:p>
            <a:pPr marL="285750" marR="0" lvl="0" indent="-285750" algn="l" defTabSz="914400" rtl="0" eaLnBrk="1" fontAlgn="auto" latinLnBrk="0" hangingPunct="1">
              <a:lnSpc>
                <a:spcPct val="12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rPr>
              <a:t>数据冒险</a:t>
            </a:r>
            <a:r>
              <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rPr>
              <a:t>：当指令在流水线中重叠执行时，后面的指令需要用到前面的指令的执行结果，而前面的指令尚未写回导致的冲突，称为数据冒险（也称为</a:t>
            </a:r>
            <a:r>
              <a:rPr kumimoji="0" lang="zh-CN" altLang="en-US" sz="1800" b="1"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rPr>
              <a:t>数据相关性</a:t>
            </a:r>
            <a:r>
              <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rPr>
              <a:t>）。</a:t>
            </a:r>
            <a:endPar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endParaRPr>
          </a:p>
          <a:p>
            <a:pPr marL="0" marR="0" lvl="0" indent="0" algn="l" defTabSz="914400" rtl="0" eaLnBrk="1" fontAlgn="auto" latinLnBrk="0" hangingPunct="1">
              <a:lnSpc>
                <a:spcPct val="120000"/>
              </a:lnSpc>
              <a:spcBef>
                <a:spcPts val="0"/>
              </a:spcBef>
              <a:spcAft>
                <a:spcPts val="0"/>
              </a:spcAft>
              <a:buClrTx/>
              <a:buSzTx/>
              <a:buFont typeface="+mj-lt"/>
              <a:buAutoNum type="arabicPeriod"/>
              <a:tabLst/>
              <a:defRPr/>
            </a:pPr>
            <a:endPar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endParaRPr>
          </a:p>
          <a:p>
            <a:pPr marL="285750" marR="0" lvl="0" indent="-285750" algn="l" defTabSz="914400" rtl="0" eaLnBrk="1" fontAlgn="auto" latinLnBrk="0" hangingPunct="1">
              <a:lnSpc>
                <a:spcPct val="12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rPr>
              <a:t>控制冒险</a:t>
            </a:r>
            <a:r>
              <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rPr>
              <a:t>：如果现在想要执行哪条指令，是由之前指令的运行结果决定，而现在那条之前指令的结果还没产生，就导致了控制冒险（实际上就是由跳转或分支指令引起的，部分指令</a:t>
            </a:r>
            <a:r>
              <a:rPr kumimoji="0" lang="zh-CN" altLang="en-US" sz="1800" b="1"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rPr>
              <a:t>跳转结果</a:t>
            </a:r>
            <a:r>
              <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rPr>
              <a:t>要经过</a:t>
            </a:r>
            <a:r>
              <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rPr>
              <a:t>2</a:t>
            </a:r>
            <a:r>
              <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panose="020B0503020204020204" pitchFamily="34" charset="-122"/>
                <a:cs typeface="+mn-cs"/>
              </a:rPr>
              <a:t>个周期才会得到）。</a:t>
            </a:r>
          </a:p>
        </p:txBody>
      </p:sp>
    </p:spTree>
    <p:extLst>
      <p:ext uri="{BB962C8B-B14F-4D97-AF65-F5344CB8AC3E}">
        <p14:creationId xmlns:p14="http://schemas.microsoft.com/office/powerpoint/2010/main" val="268474495"/>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1A1F64C-ECDE-E1D1-4F85-7BBF40375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106" y="3429000"/>
            <a:ext cx="4965518" cy="1800000"/>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8"/>
          <p:cNvSpPr>
            <a:spLocks noGrp="1"/>
          </p:cNvSpPr>
          <p:nvPr>
            <p:ph type="title"/>
          </p:nvPr>
        </p:nvSpPr>
        <p:spPr>
          <a:xfrm>
            <a:off x="1606550" y="345305"/>
            <a:ext cx="8643848" cy="478155"/>
          </a:xfrm>
        </p:spPr>
        <p:txBody>
          <a:bodyPr/>
          <a:lstStyle/>
          <a:p>
            <a:r>
              <a:rPr lang="en-US" altLang="zh-CN" dirty="0"/>
              <a:t>Structure Hazards</a:t>
            </a:r>
            <a:endParaRPr lang="zh-CN" altLang="en-US" dirty="0"/>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3</a:t>
            </a:r>
            <a:endParaRPr kumimoji="0" lang="zh-CN" altLang="en-US"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sp>
        <p:nvSpPr>
          <p:cNvPr id="11" name="内容占位符 1"/>
          <p:cNvSpPr txBox="1"/>
          <p:nvPr/>
        </p:nvSpPr>
        <p:spPr>
          <a:xfrm>
            <a:off x="1539631" y="1700198"/>
            <a:ext cx="9100038" cy="36107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文本框 1">
            <a:extLst>
              <a:ext uri="{FF2B5EF4-FFF2-40B4-BE49-F238E27FC236}">
                <a16:creationId xmlns:a16="http://schemas.microsoft.com/office/drawing/2014/main" id="{B1D11581-8ADF-3247-694E-CA5A33DB674B}"/>
              </a:ext>
            </a:extLst>
          </p:cNvPr>
          <p:cNvSpPr txBox="1"/>
          <p:nvPr/>
        </p:nvSpPr>
        <p:spPr>
          <a:xfrm>
            <a:off x="1327150" y="1661062"/>
            <a:ext cx="8029914" cy="139846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结构冒险</a:t>
            </a:r>
            <a:r>
              <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a:t>
            </a:r>
            <a:endPar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endParaRPr>
          </a:p>
          <a:p>
            <a:pPr marL="285750" marR="0" lvl="0" indent="-285750" algn="l" defTabSz="914400" rtl="0" eaLnBrk="1" fontAlgn="auto" latinLnBrk="0" hangingPunct="1">
              <a:lnSpc>
                <a:spcPct val="120000"/>
              </a:lnSpc>
              <a:spcBef>
                <a:spcPts val="0"/>
              </a:spcBef>
              <a:spcAft>
                <a:spcPts val="0"/>
              </a:spcAft>
              <a:buClrTx/>
              <a:buSzTx/>
              <a:buFont typeface="Wingdings" panose="05000000000000000000" pitchFamily="2" charset="2"/>
              <a:buChar char="Ø"/>
              <a:tabLst/>
              <a:defRPr/>
            </a:pPr>
            <a:endPar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1. </a:t>
            </a:r>
            <a:r>
              <a:rPr kumimoji="0" lang="zh-CN" altLang="en-US" sz="1800" b="1"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同时读写存储器（</a:t>
            </a:r>
            <a:r>
              <a:rPr kumimoji="0" lang="en-US" altLang="zh-CN" sz="1800" b="1"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MEM</a:t>
            </a:r>
            <a:r>
              <a:rPr kumimoji="0" lang="zh-CN" altLang="en-US" sz="1800" b="1"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a:t>
            </a:r>
          </a:p>
          <a:p>
            <a:pPr marL="457200" marR="0" lvl="1"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在存储器中设置单独的指令高速缓存和数据高速缓存，最终再与内存相连。</a:t>
            </a:r>
            <a:endPar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endParaRPr>
          </a:p>
        </p:txBody>
      </p:sp>
      <p:pic>
        <p:nvPicPr>
          <p:cNvPr id="1030" name="Picture 6">
            <a:extLst>
              <a:ext uri="{FF2B5EF4-FFF2-40B4-BE49-F238E27FC236}">
                <a16:creationId xmlns:a16="http://schemas.microsoft.com/office/drawing/2014/main" id="{63B96923-87EB-EAFD-58E9-DF61134F00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0534" y="3260709"/>
            <a:ext cx="4729135" cy="2202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208336"/>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en-US" altLang="zh-CN" dirty="0"/>
              <a:t>Structure Hazards</a:t>
            </a:r>
            <a:endParaRPr lang="zh-CN" altLang="en-US" dirty="0"/>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3</a:t>
            </a:r>
            <a:endParaRPr kumimoji="0" lang="zh-CN" altLang="en-US"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sp>
        <p:nvSpPr>
          <p:cNvPr id="11" name="内容占位符 1"/>
          <p:cNvSpPr txBox="1"/>
          <p:nvPr/>
        </p:nvSpPr>
        <p:spPr>
          <a:xfrm>
            <a:off x="1539631" y="1700198"/>
            <a:ext cx="9100038" cy="36107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文本框 1">
            <a:extLst>
              <a:ext uri="{FF2B5EF4-FFF2-40B4-BE49-F238E27FC236}">
                <a16:creationId xmlns:a16="http://schemas.microsoft.com/office/drawing/2014/main" id="{B1D11581-8ADF-3247-694E-CA5A33DB674B}"/>
              </a:ext>
            </a:extLst>
          </p:cNvPr>
          <p:cNvSpPr txBox="1"/>
          <p:nvPr/>
        </p:nvSpPr>
        <p:spPr>
          <a:xfrm>
            <a:off x="1327150" y="1661062"/>
            <a:ext cx="8029914" cy="743280"/>
          </a:xfrm>
          <a:prstGeom prst="rect">
            <a:avLst/>
          </a:prstGeom>
          <a:noFill/>
        </p:spPr>
        <p:txBody>
          <a:bodyPr wrap="square" rtlCol="0">
            <a:spAutoFit/>
          </a:bodyPr>
          <a:lstStyle/>
          <a:p>
            <a:pPr marL="0" marR="0" lvl="1" indent="0" algn="l" defTabSz="914400" rtl="0" eaLnBrk="1" fontAlgn="auto" latinLnBrk="0" hangingPunct="1">
              <a:lnSpc>
                <a:spcPct val="12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2. </a:t>
            </a:r>
            <a:r>
              <a:rPr kumimoji="0" lang="zh-CN" altLang="en-US" sz="1800" b="1"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同时读写寄存器（</a:t>
            </a:r>
            <a:r>
              <a:rPr kumimoji="0" lang="en-US" altLang="zh-CN" sz="1800" b="1"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REG</a:t>
            </a:r>
            <a:r>
              <a:rPr kumimoji="0" lang="zh-CN" altLang="en-US" sz="1800" b="1"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a:t>
            </a:r>
          </a:p>
          <a:p>
            <a:pPr marL="457200" marR="0" lvl="1"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前半个周期写，后半个周期读，并且设置独立的读写端口。</a:t>
            </a:r>
          </a:p>
        </p:txBody>
      </p:sp>
      <p:pic>
        <p:nvPicPr>
          <p:cNvPr id="1028" name="Picture 4">
            <a:extLst>
              <a:ext uri="{FF2B5EF4-FFF2-40B4-BE49-F238E27FC236}">
                <a16:creationId xmlns:a16="http://schemas.microsoft.com/office/drawing/2014/main" id="{AAE4B4D2-427B-2D95-5790-5EECD4C11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46" y="3033931"/>
            <a:ext cx="5082352" cy="180000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8061655B-1735-63B8-B608-EB90F3BFC338}"/>
              </a:ext>
            </a:extLst>
          </p:cNvPr>
          <p:cNvPicPr>
            <a:picLocks noChangeAspect="1"/>
          </p:cNvPicPr>
          <p:nvPr/>
        </p:nvPicPr>
        <p:blipFill>
          <a:blip r:embed="rId3"/>
          <a:stretch>
            <a:fillRect/>
          </a:stretch>
        </p:blipFill>
        <p:spPr>
          <a:xfrm>
            <a:off x="5928474" y="2605529"/>
            <a:ext cx="5755387" cy="2656804"/>
          </a:xfrm>
          <a:prstGeom prst="rect">
            <a:avLst/>
          </a:prstGeom>
        </p:spPr>
      </p:pic>
    </p:spTree>
    <p:extLst>
      <p:ext uri="{BB962C8B-B14F-4D97-AF65-F5344CB8AC3E}">
        <p14:creationId xmlns:p14="http://schemas.microsoft.com/office/powerpoint/2010/main" val="508848634"/>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241D201E-4E83-65EC-14DB-43D3B73CB73A}"/>
              </a:ext>
            </a:extLst>
          </p:cNvPr>
          <p:cNvGrpSpPr/>
          <p:nvPr/>
        </p:nvGrpSpPr>
        <p:grpSpPr>
          <a:xfrm>
            <a:off x="8051512" y="1838223"/>
            <a:ext cx="3904284" cy="2206770"/>
            <a:chOff x="6009648" y="2260968"/>
            <a:chExt cx="3904284" cy="2206770"/>
          </a:xfrm>
        </p:grpSpPr>
        <p:pic>
          <p:nvPicPr>
            <p:cNvPr id="4" name="图片 3">
              <a:extLst>
                <a:ext uri="{FF2B5EF4-FFF2-40B4-BE49-F238E27FC236}">
                  <a16:creationId xmlns:a16="http://schemas.microsoft.com/office/drawing/2014/main" id="{F543A46A-5322-B3BE-C942-E0D6D6F8AC19}"/>
                </a:ext>
              </a:extLst>
            </p:cNvPr>
            <p:cNvPicPr>
              <a:picLocks noChangeAspect="1"/>
            </p:cNvPicPr>
            <p:nvPr/>
          </p:nvPicPr>
          <p:blipFill>
            <a:blip r:embed="rId2"/>
            <a:stretch>
              <a:fillRect/>
            </a:stretch>
          </p:blipFill>
          <p:spPr>
            <a:xfrm>
              <a:off x="6009648" y="2260968"/>
              <a:ext cx="2800494" cy="742988"/>
            </a:xfrm>
            <a:prstGeom prst="rect">
              <a:avLst/>
            </a:prstGeom>
          </p:spPr>
        </p:pic>
        <p:pic>
          <p:nvPicPr>
            <p:cNvPr id="5" name="图片 4">
              <a:extLst>
                <a:ext uri="{FF2B5EF4-FFF2-40B4-BE49-F238E27FC236}">
                  <a16:creationId xmlns:a16="http://schemas.microsoft.com/office/drawing/2014/main" id="{147CAF21-8B03-4906-80A7-9DDF8C9D2889}"/>
                </a:ext>
              </a:extLst>
            </p:cNvPr>
            <p:cNvPicPr>
              <a:picLocks noChangeAspect="1"/>
            </p:cNvPicPr>
            <p:nvPr/>
          </p:nvPicPr>
          <p:blipFill>
            <a:blip r:embed="rId2"/>
            <a:stretch>
              <a:fillRect/>
            </a:stretch>
          </p:blipFill>
          <p:spPr>
            <a:xfrm>
              <a:off x="6561543" y="2992859"/>
              <a:ext cx="2800494" cy="742988"/>
            </a:xfrm>
            <a:prstGeom prst="rect">
              <a:avLst/>
            </a:prstGeom>
          </p:spPr>
        </p:pic>
        <p:pic>
          <p:nvPicPr>
            <p:cNvPr id="6" name="图片 5">
              <a:extLst>
                <a:ext uri="{FF2B5EF4-FFF2-40B4-BE49-F238E27FC236}">
                  <a16:creationId xmlns:a16="http://schemas.microsoft.com/office/drawing/2014/main" id="{7EBE7411-EAFE-EB5F-D3BE-721BB07FA995}"/>
                </a:ext>
              </a:extLst>
            </p:cNvPr>
            <p:cNvPicPr>
              <a:picLocks noChangeAspect="1"/>
            </p:cNvPicPr>
            <p:nvPr/>
          </p:nvPicPr>
          <p:blipFill>
            <a:blip r:embed="rId2"/>
            <a:stretch>
              <a:fillRect/>
            </a:stretch>
          </p:blipFill>
          <p:spPr>
            <a:xfrm>
              <a:off x="7113438" y="3724750"/>
              <a:ext cx="2800494" cy="742988"/>
            </a:xfrm>
            <a:prstGeom prst="rect">
              <a:avLst/>
            </a:prstGeom>
          </p:spPr>
        </p:pic>
        <p:cxnSp>
          <p:nvCxnSpPr>
            <p:cNvPr id="8" name="直接箭头连接符 7">
              <a:extLst>
                <a:ext uri="{FF2B5EF4-FFF2-40B4-BE49-F238E27FC236}">
                  <a16:creationId xmlns:a16="http://schemas.microsoft.com/office/drawing/2014/main" id="{89599945-D004-07FE-B1BD-712B6CACB63D}"/>
                </a:ext>
              </a:extLst>
            </p:cNvPr>
            <p:cNvCxnSpPr>
              <a:cxnSpLocks/>
            </p:cNvCxnSpPr>
            <p:nvPr/>
          </p:nvCxnSpPr>
          <p:spPr>
            <a:xfrm>
              <a:off x="8248835" y="2632462"/>
              <a:ext cx="167196" cy="134275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7356913-DF34-E10F-A2DA-BB60E6AE1433}"/>
                </a:ext>
              </a:extLst>
            </p:cNvPr>
            <p:cNvCxnSpPr>
              <a:cxnSpLocks/>
            </p:cNvCxnSpPr>
            <p:nvPr/>
          </p:nvCxnSpPr>
          <p:spPr>
            <a:xfrm>
              <a:off x="8248835" y="3425539"/>
              <a:ext cx="167196" cy="85405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标题 8"/>
          <p:cNvSpPr>
            <a:spLocks noGrp="1"/>
          </p:cNvSpPr>
          <p:nvPr>
            <p:ph type="title"/>
          </p:nvPr>
        </p:nvSpPr>
        <p:spPr>
          <a:xfrm>
            <a:off x="1606550" y="345305"/>
            <a:ext cx="8643848" cy="478155"/>
          </a:xfrm>
        </p:spPr>
        <p:txBody>
          <a:bodyPr/>
          <a:lstStyle/>
          <a:p>
            <a:r>
              <a:rPr lang="en-US" altLang="zh-CN" dirty="0"/>
              <a:t>Data Hazard</a:t>
            </a:r>
            <a:endParaRPr lang="zh-CN" altLang="en-US" dirty="0"/>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3</a:t>
            </a:r>
            <a:endParaRPr kumimoji="0" lang="zh-CN" altLang="en-US"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sp>
        <p:nvSpPr>
          <p:cNvPr id="11" name="内容占位符 1"/>
          <p:cNvSpPr txBox="1"/>
          <p:nvPr/>
        </p:nvSpPr>
        <p:spPr>
          <a:xfrm>
            <a:off x="1539631" y="1700198"/>
            <a:ext cx="9100038" cy="36107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文本框 1">
            <a:extLst>
              <a:ext uri="{FF2B5EF4-FFF2-40B4-BE49-F238E27FC236}">
                <a16:creationId xmlns:a16="http://schemas.microsoft.com/office/drawing/2014/main" id="{6447204E-FC75-D37D-2DEF-BE62B8DCF0C6}"/>
              </a:ext>
            </a:extLst>
          </p:cNvPr>
          <p:cNvSpPr txBox="1"/>
          <p:nvPr/>
        </p:nvSpPr>
        <p:spPr>
          <a:xfrm>
            <a:off x="1327150" y="1700198"/>
            <a:ext cx="7386222" cy="2751522"/>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数据冒险：</a:t>
            </a:r>
          </a:p>
          <a:p>
            <a:pPr marL="285750" marR="0" lvl="0" indent="-285750" algn="l" defTabSz="914400" rtl="0" eaLnBrk="1" fontAlgn="auto" latinLnBrk="0" hangingPunct="1">
              <a:lnSpc>
                <a:spcPct val="120000"/>
              </a:lnSpc>
              <a:spcBef>
                <a:spcPts val="0"/>
              </a:spcBef>
              <a:spcAft>
                <a:spcPts val="0"/>
              </a:spcAft>
              <a:buClrTx/>
              <a:buSzTx/>
              <a:buFont typeface="Wingdings" panose="05000000000000000000" pitchFamily="2" charset="2"/>
              <a:buChar char="Ø"/>
              <a:tabLst/>
              <a:defRPr/>
            </a:pPr>
            <a:r>
              <a:rPr kumimoji="0" lang="en-US" altLang="zh-CN" sz="1800" b="1"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RAW</a:t>
            </a:r>
            <a:r>
              <a:rPr kumimoji="0" lang="zh-CN" altLang="en-US" sz="1800" b="1"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a:t>
            </a:r>
            <a:r>
              <a:rPr kumimoji="0" lang="en-US" altLang="zh-CN" sz="1800" b="1"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read after write</a:t>
            </a:r>
            <a:r>
              <a:rPr kumimoji="0" lang="zh-CN" altLang="en-US" sz="1800" b="1"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a:t>
            </a:r>
            <a:r>
              <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：写后读。</a:t>
            </a:r>
            <a:endPar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   </a:t>
            </a:r>
            <a:r>
              <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连续的两条指令之间发生数据冒险，称作 </a:t>
            </a:r>
            <a:r>
              <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1 </a:t>
            </a:r>
            <a:r>
              <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类数据冒险（</a:t>
            </a:r>
            <a:r>
              <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MEM-&gt;EX</a:t>
            </a:r>
            <a:r>
              <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   隔了一条指令，仍然发生数据冒险，称作 </a:t>
            </a:r>
            <a:r>
              <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2 </a:t>
            </a:r>
            <a:r>
              <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类数据冒险（</a:t>
            </a:r>
            <a:r>
              <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WB-&gt;EX</a:t>
            </a:r>
            <a:r>
              <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a:t>
            </a:r>
            <a:endPar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add </a:t>
            </a:r>
            <a:r>
              <a:rPr kumimoji="0" lang="en-US" altLang="zh-CN" sz="1800" b="0" i="0" u="none" strike="noStrike" kern="1200" cap="none" spc="0" normalizeH="0" baseline="0" noProof="0" dirty="0">
                <a:ln>
                  <a:noFill/>
                </a:ln>
                <a:solidFill>
                  <a:srgbClr val="FF0000"/>
                </a:solidFill>
                <a:effectLst/>
                <a:uLnTx/>
                <a:uFillTx/>
                <a:latin typeface="CMU Typewriter Text" panose="02000609000000000000" pitchFamily="50" charset="0"/>
                <a:ea typeface="微软雅黑"/>
                <a:cs typeface="+mn-cs"/>
              </a:rPr>
              <a:t>$t0</a:t>
            </a:r>
            <a:r>
              <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 $s1, $s2</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add </a:t>
            </a:r>
            <a:r>
              <a:rPr kumimoji="0" lang="en-US" altLang="zh-CN" sz="1800" b="0" i="0" u="none" strike="noStrike" kern="1200" cap="none" spc="0" normalizeH="0" baseline="0" noProof="0" dirty="0">
                <a:ln>
                  <a:noFill/>
                </a:ln>
                <a:solidFill>
                  <a:srgbClr val="FF0000"/>
                </a:solidFill>
                <a:effectLst/>
                <a:uLnTx/>
                <a:uFillTx/>
                <a:latin typeface="CMU Typewriter Text" panose="02000609000000000000" pitchFamily="50" charset="0"/>
                <a:ea typeface="微软雅黑"/>
                <a:cs typeface="+mn-cs"/>
              </a:rPr>
              <a:t>$t1</a:t>
            </a:r>
            <a:r>
              <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 $s3, $s4</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add $t3</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 </a:t>
            </a:r>
            <a:r>
              <a:rPr kumimoji="0" lang="en-US" altLang="zh-CN" sz="1800" b="0" i="0" u="none" strike="noStrike" kern="1200" cap="none" spc="0" normalizeH="0" baseline="0" noProof="0" dirty="0">
                <a:ln>
                  <a:noFill/>
                </a:ln>
                <a:solidFill>
                  <a:srgbClr val="FF0000"/>
                </a:solidFill>
                <a:effectLst/>
                <a:uLnTx/>
                <a:uFillTx/>
                <a:latin typeface="CMU Typewriter Text" panose="02000609000000000000" pitchFamily="50" charset="0"/>
                <a:ea typeface="微软雅黑"/>
                <a:cs typeface="+mn-cs"/>
              </a:rPr>
              <a:t>$t0</a:t>
            </a:r>
            <a:r>
              <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 </a:t>
            </a:r>
            <a:r>
              <a:rPr kumimoji="0" lang="en-US" altLang="zh-CN" sz="1800" b="0" i="0" u="none" strike="noStrike" kern="1200" cap="none" spc="0" normalizeH="0" baseline="0" noProof="0" dirty="0">
                <a:ln>
                  <a:noFill/>
                </a:ln>
                <a:solidFill>
                  <a:srgbClr val="FF0000"/>
                </a:solidFill>
                <a:effectLst/>
                <a:uLnTx/>
                <a:uFillTx/>
                <a:latin typeface="CMU Typewriter Text" panose="02000609000000000000" pitchFamily="50" charset="0"/>
                <a:ea typeface="微软雅黑"/>
                <a:cs typeface="+mn-cs"/>
              </a:rPr>
              <a:t>$t1</a:t>
            </a:r>
          </a:p>
        </p:txBody>
      </p:sp>
      <p:pic>
        <p:nvPicPr>
          <p:cNvPr id="24" name="图片 23">
            <a:extLst>
              <a:ext uri="{FF2B5EF4-FFF2-40B4-BE49-F238E27FC236}">
                <a16:creationId xmlns:a16="http://schemas.microsoft.com/office/drawing/2014/main" id="{556D9413-06B3-A00A-2FE5-FB4951CBCFFA}"/>
              </a:ext>
            </a:extLst>
          </p:cNvPr>
          <p:cNvPicPr>
            <a:picLocks noChangeAspect="1"/>
          </p:cNvPicPr>
          <p:nvPr/>
        </p:nvPicPr>
        <p:blipFill>
          <a:blip r:embed="rId3"/>
          <a:stretch>
            <a:fillRect/>
          </a:stretch>
        </p:blipFill>
        <p:spPr>
          <a:xfrm>
            <a:off x="1071685" y="4483362"/>
            <a:ext cx="9715110" cy="1573657"/>
          </a:xfrm>
          <a:prstGeom prst="rect">
            <a:avLst/>
          </a:prstGeom>
        </p:spPr>
      </p:pic>
    </p:spTree>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en-US" altLang="zh-CN" dirty="0"/>
              <a:t>Data Hazard</a:t>
            </a:r>
            <a:endParaRPr lang="zh-CN" altLang="en-US" dirty="0"/>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3</a:t>
            </a:r>
            <a:endParaRPr kumimoji="0" lang="zh-CN" altLang="en-US"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4" name="图片 3">
            <a:extLst>
              <a:ext uri="{FF2B5EF4-FFF2-40B4-BE49-F238E27FC236}">
                <a16:creationId xmlns:a16="http://schemas.microsoft.com/office/drawing/2014/main" id="{40CEBF02-D428-4527-7AE9-05259E20A6A8}"/>
              </a:ext>
            </a:extLst>
          </p:cNvPr>
          <p:cNvPicPr>
            <a:picLocks noChangeAspect="1"/>
          </p:cNvPicPr>
          <p:nvPr/>
        </p:nvPicPr>
        <p:blipFill rotWithShape="1">
          <a:blip r:embed="rId2">
            <a:extLst>
              <a:ext uri="{28A0092B-C50C-407E-A947-70E740481C1C}">
                <a14:useLocalDpi xmlns:a14="http://schemas.microsoft.com/office/drawing/2010/main" val="0"/>
              </a:ext>
            </a:extLst>
          </a:blip>
          <a:srcRect l="42869" b="10162"/>
          <a:stretch/>
        </p:blipFill>
        <p:spPr>
          <a:xfrm>
            <a:off x="3456872" y="1088280"/>
            <a:ext cx="5278256" cy="4681439"/>
          </a:xfrm>
          <a:prstGeom prst="rect">
            <a:avLst/>
          </a:prstGeom>
        </p:spPr>
      </p:pic>
      <p:sp>
        <p:nvSpPr>
          <p:cNvPr id="5" name="文本框 4">
            <a:extLst>
              <a:ext uri="{FF2B5EF4-FFF2-40B4-BE49-F238E27FC236}">
                <a16:creationId xmlns:a16="http://schemas.microsoft.com/office/drawing/2014/main" id="{FE7D1930-12EB-1D0C-40C7-75AE2BCF23BC}"/>
              </a:ext>
            </a:extLst>
          </p:cNvPr>
          <p:cNvSpPr txBox="1"/>
          <p:nvPr/>
        </p:nvSpPr>
        <p:spPr>
          <a:xfrm>
            <a:off x="1255209" y="1700198"/>
            <a:ext cx="2201663" cy="75713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数据前递 </a:t>
            </a:r>
            <a:endParaRPr kumimoji="0" lang="en-US" altLang="zh-CN" sz="1800" b="1"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Data Forwarding</a:t>
            </a:r>
            <a:endParaRPr kumimoji="0" lang="zh-CN" altLang="en-US" sz="1800" b="1"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endParaRPr>
          </a:p>
        </p:txBody>
      </p:sp>
    </p:spTree>
    <p:extLst>
      <p:ext uri="{BB962C8B-B14F-4D97-AF65-F5344CB8AC3E}">
        <p14:creationId xmlns:p14="http://schemas.microsoft.com/office/powerpoint/2010/main" val="3007961114"/>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5387EAA9-BAE3-DAB4-C277-A1405DB1BFA3}"/>
              </a:ext>
            </a:extLst>
          </p:cNvPr>
          <p:cNvGrpSpPr/>
          <p:nvPr/>
        </p:nvGrpSpPr>
        <p:grpSpPr>
          <a:xfrm>
            <a:off x="8637394" y="2909613"/>
            <a:ext cx="3622326" cy="1353630"/>
            <a:chOff x="8637394" y="2909613"/>
            <a:chExt cx="3622326" cy="1353630"/>
          </a:xfrm>
        </p:grpSpPr>
        <p:pic>
          <p:nvPicPr>
            <p:cNvPr id="15" name="图片 14">
              <a:extLst>
                <a:ext uri="{FF2B5EF4-FFF2-40B4-BE49-F238E27FC236}">
                  <a16:creationId xmlns:a16="http://schemas.microsoft.com/office/drawing/2014/main" id="{E3E555E0-961D-CC43-2A50-E6D3F84D0C04}"/>
                </a:ext>
              </a:extLst>
            </p:cNvPr>
            <p:cNvPicPr>
              <a:picLocks noChangeAspect="1"/>
            </p:cNvPicPr>
            <p:nvPr/>
          </p:nvPicPr>
          <p:blipFill>
            <a:blip r:embed="rId2"/>
            <a:stretch>
              <a:fillRect/>
            </a:stretch>
          </p:blipFill>
          <p:spPr>
            <a:xfrm>
              <a:off x="8637394" y="2909613"/>
              <a:ext cx="2597283" cy="673135"/>
            </a:xfrm>
            <a:prstGeom prst="rect">
              <a:avLst/>
            </a:prstGeom>
          </p:spPr>
        </p:pic>
        <p:pic>
          <p:nvPicPr>
            <p:cNvPr id="16" name="图片 15">
              <a:extLst>
                <a:ext uri="{FF2B5EF4-FFF2-40B4-BE49-F238E27FC236}">
                  <a16:creationId xmlns:a16="http://schemas.microsoft.com/office/drawing/2014/main" id="{7375E707-F0E6-201B-80BA-86F274F14D72}"/>
                </a:ext>
              </a:extLst>
            </p:cNvPr>
            <p:cNvPicPr>
              <a:picLocks noChangeAspect="1"/>
            </p:cNvPicPr>
            <p:nvPr/>
          </p:nvPicPr>
          <p:blipFill rotWithShape="1">
            <a:blip r:embed="rId2"/>
            <a:srcRect r="58042"/>
            <a:stretch/>
          </p:blipFill>
          <p:spPr>
            <a:xfrm>
              <a:off x="9160635" y="3562816"/>
              <a:ext cx="1089764" cy="673135"/>
            </a:xfrm>
            <a:prstGeom prst="rect">
              <a:avLst/>
            </a:prstGeom>
          </p:spPr>
        </p:pic>
        <p:pic>
          <p:nvPicPr>
            <p:cNvPr id="17" name="图片 16">
              <a:extLst>
                <a:ext uri="{FF2B5EF4-FFF2-40B4-BE49-F238E27FC236}">
                  <a16:creationId xmlns:a16="http://schemas.microsoft.com/office/drawing/2014/main" id="{20B03D04-8C1A-6E5E-D31D-CF1F8BAE7901}"/>
                </a:ext>
              </a:extLst>
            </p:cNvPr>
            <p:cNvPicPr>
              <a:picLocks noChangeAspect="1"/>
            </p:cNvPicPr>
            <p:nvPr/>
          </p:nvPicPr>
          <p:blipFill rotWithShape="1">
            <a:blip r:embed="rId2"/>
            <a:srcRect l="35591"/>
            <a:stretch/>
          </p:blipFill>
          <p:spPr>
            <a:xfrm>
              <a:off x="10586835" y="3590108"/>
              <a:ext cx="1672885" cy="673135"/>
            </a:xfrm>
            <a:prstGeom prst="rect">
              <a:avLst/>
            </a:prstGeom>
          </p:spPr>
        </p:pic>
        <p:cxnSp>
          <p:nvCxnSpPr>
            <p:cNvPr id="22" name="直接箭头连接符 21">
              <a:extLst>
                <a:ext uri="{FF2B5EF4-FFF2-40B4-BE49-F238E27FC236}">
                  <a16:creationId xmlns:a16="http://schemas.microsoft.com/office/drawing/2014/main" id="{985DDBB8-B7AC-3DA3-65E6-CF5147B98923}"/>
                </a:ext>
              </a:extLst>
            </p:cNvPr>
            <p:cNvCxnSpPr>
              <a:cxnSpLocks/>
            </p:cNvCxnSpPr>
            <p:nvPr/>
          </p:nvCxnSpPr>
          <p:spPr>
            <a:xfrm>
              <a:off x="10652369" y="3242541"/>
              <a:ext cx="121271" cy="68413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云形 25">
              <a:extLst>
                <a:ext uri="{FF2B5EF4-FFF2-40B4-BE49-F238E27FC236}">
                  <a16:creationId xmlns:a16="http://schemas.microsoft.com/office/drawing/2014/main" id="{31B22F57-2CD7-6D6E-9140-7A5C0484D895}"/>
                </a:ext>
              </a:extLst>
            </p:cNvPr>
            <p:cNvSpPr/>
            <p:nvPr/>
          </p:nvSpPr>
          <p:spPr>
            <a:xfrm>
              <a:off x="10250398" y="3737499"/>
              <a:ext cx="323737" cy="353952"/>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a:ea typeface="微软雅黑"/>
                <a:cs typeface="+mn-cs"/>
              </a:endParaRPr>
            </a:p>
          </p:txBody>
        </p:sp>
      </p:grpSp>
      <p:grpSp>
        <p:nvGrpSpPr>
          <p:cNvPr id="3" name="组合 2">
            <a:extLst>
              <a:ext uri="{FF2B5EF4-FFF2-40B4-BE49-F238E27FC236}">
                <a16:creationId xmlns:a16="http://schemas.microsoft.com/office/drawing/2014/main" id="{68D0B484-698E-EF56-268F-0AA8B02507F4}"/>
              </a:ext>
            </a:extLst>
          </p:cNvPr>
          <p:cNvGrpSpPr/>
          <p:nvPr/>
        </p:nvGrpSpPr>
        <p:grpSpPr>
          <a:xfrm>
            <a:off x="8566302" y="1191495"/>
            <a:ext cx="3368192" cy="1479637"/>
            <a:chOff x="3745246" y="3867857"/>
            <a:chExt cx="3368192" cy="1479637"/>
          </a:xfrm>
        </p:grpSpPr>
        <p:pic>
          <p:nvPicPr>
            <p:cNvPr id="18" name="图片 17">
              <a:extLst>
                <a:ext uri="{FF2B5EF4-FFF2-40B4-BE49-F238E27FC236}">
                  <a16:creationId xmlns:a16="http://schemas.microsoft.com/office/drawing/2014/main" id="{D723C809-8E20-B7B9-5293-A20FD180F8DE}"/>
                </a:ext>
              </a:extLst>
            </p:cNvPr>
            <p:cNvPicPr>
              <a:picLocks noChangeAspect="1"/>
            </p:cNvPicPr>
            <p:nvPr/>
          </p:nvPicPr>
          <p:blipFill>
            <a:blip r:embed="rId3"/>
            <a:stretch>
              <a:fillRect/>
            </a:stretch>
          </p:blipFill>
          <p:spPr>
            <a:xfrm>
              <a:off x="3745246" y="3867857"/>
              <a:ext cx="2800494" cy="742988"/>
            </a:xfrm>
            <a:prstGeom prst="rect">
              <a:avLst/>
            </a:prstGeom>
          </p:spPr>
        </p:pic>
        <p:pic>
          <p:nvPicPr>
            <p:cNvPr id="19" name="图片 18">
              <a:extLst>
                <a:ext uri="{FF2B5EF4-FFF2-40B4-BE49-F238E27FC236}">
                  <a16:creationId xmlns:a16="http://schemas.microsoft.com/office/drawing/2014/main" id="{402F0A4B-7DE5-13A0-2A51-888E245EDBD1}"/>
                </a:ext>
              </a:extLst>
            </p:cNvPr>
            <p:cNvPicPr>
              <a:picLocks noChangeAspect="1"/>
            </p:cNvPicPr>
            <p:nvPr/>
          </p:nvPicPr>
          <p:blipFill>
            <a:blip r:embed="rId3"/>
            <a:stretch>
              <a:fillRect/>
            </a:stretch>
          </p:blipFill>
          <p:spPr>
            <a:xfrm>
              <a:off x="4312944" y="4604506"/>
              <a:ext cx="2800494" cy="742988"/>
            </a:xfrm>
            <a:prstGeom prst="rect">
              <a:avLst/>
            </a:prstGeom>
          </p:spPr>
        </p:pic>
        <p:cxnSp>
          <p:nvCxnSpPr>
            <p:cNvPr id="20" name="直接箭头连接符 19">
              <a:extLst>
                <a:ext uri="{FF2B5EF4-FFF2-40B4-BE49-F238E27FC236}">
                  <a16:creationId xmlns:a16="http://schemas.microsoft.com/office/drawing/2014/main" id="{B8DE8613-1858-28D1-71E5-19AC1F4570BB}"/>
                </a:ext>
              </a:extLst>
            </p:cNvPr>
            <p:cNvCxnSpPr>
              <a:cxnSpLocks/>
            </p:cNvCxnSpPr>
            <p:nvPr/>
          </p:nvCxnSpPr>
          <p:spPr>
            <a:xfrm flipH="1">
              <a:off x="5521911" y="4250530"/>
              <a:ext cx="487737" cy="7493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标题 8"/>
          <p:cNvSpPr>
            <a:spLocks noGrp="1"/>
          </p:cNvSpPr>
          <p:nvPr>
            <p:ph type="title"/>
          </p:nvPr>
        </p:nvSpPr>
        <p:spPr>
          <a:xfrm>
            <a:off x="1606550" y="345305"/>
            <a:ext cx="8643848" cy="478155"/>
          </a:xfrm>
        </p:spPr>
        <p:txBody>
          <a:bodyPr/>
          <a:lstStyle/>
          <a:p>
            <a:r>
              <a:rPr lang="en-US" altLang="zh-CN" dirty="0"/>
              <a:t>Data Hazard</a:t>
            </a:r>
            <a:endParaRPr lang="zh-CN" altLang="en-US" dirty="0"/>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3</a:t>
            </a:r>
            <a:endParaRPr kumimoji="0" lang="zh-CN" altLang="en-US"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sp>
        <p:nvSpPr>
          <p:cNvPr id="11" name="内容占位符 1"/>
          <p:cNvSpPr txBox="1"/>
          <p:nvPr/>
        </p:nvSpPr>
        <p:spPr>
          <a:xfrm>
            <a:off x="1539631" y="1700198"/>
            <a:ext cx="9100038" cy="36107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文本框 1">
            <a:extLst>
              <a:ext uri="{FF2B5EF4-FFF2-40B4-BE49-F238E27FC236}">
                <a16:creationId xmlns:a16="http://schemas.microsoft.com/office/drawing/2014/main" id="{6447204E-FC75-D37D-2DEF-BE62B8DCF0C6}"/>
              </a:ext>
            </a:extLst>
          </p:cNvPr>
          <p:cNvSpPr txBox="1"/>
          <p:nvPr/>
        </p:nvSpPr>
        <p:spPr>
          <a:xfrm>
            <a:off x="1327149" y="1596045"/>
            <a:ext cx="7905253" cy="4399666"/>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取数</a:t>
            </a:r>
            <a:r>
              <a:rPr kumimoji="0" lang="en-US" altLang="zh-CN" sz="1800" b="1"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a:t>
            </a:r>
            <a:r>
              <a:rPr kumimoji="0" lang="zh-CN" altLang="en-US" sz="1800" b="1"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使用 冒险（</a:t>
            </a:r>
            <a:r>
              <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load-use hazard</a:t>
            </a:r>
            <a:r>
              <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a:t>
            </a:r>
            <a:endPar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“取数</a:t>
            </a:r>
            <a:r>
              <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a:t>
            </a:r>
            <a:r>
              <a:rPr kumimoji="0" lang="zh-CN" altLang="en-US"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使用”冒险是后一条指令的源操作数依赖于前一条指令从内存中读取的数据</a:t>
            </a:r>
            <a:endPar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srgbClr val="121212"/>
                </a:solidFill>
                <a:effectLst/>
                <a:uLnTx/>
                <a:uFillTx/>
                <a:latin typeface="CMU Typewriter Text" panose="02000609000000000000" pitchFamily="50" charset="0"/>
                <a:ea typeface="微软雅黑"/>
                <a:cs typeface="+mn-cs"/>
              </a:rPr>
              <a:t>lw</a:t>
            </a:r>
            <a:r>
              <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 </a:t>
            </a:r>
            <a:r>
              <a:rPr kumimoji="0" lang="en-US" altLang="zh-CN" sz="1800" b="0" i="0" u="none" strike="noStrike" kern="1200" cap="none" spc="0" normalizeH="0" baseline="0" noProof="0" dirty="0">
                <a:ln>
                  <a:noFill/>
                </a:ln>
                <a:solidFill>
                  <a:srgbClr val="FF0000"/>
                </a:solidFill>
                <a:effectLst/>
                <a:uLnTx/>
                <a:uFillTx/>
                <a:latin typeface="CMU Typewriter Text" panose="02000609000000000000" pitchFamily="50" charset="0"/>
                <a:ea typeface="微软雅黑"/>
                <a:cs typeface="+mn-cs"/>
              </a:rPr>
              <a:t>$t0</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 4($zero)</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121212"/>
                </a:solidFill>
                <a:effectLst/>
                <a:uLnTx/>
                <a:uFillTx/>
                <a:latin typeface="CMU Typewriter Text" panose="02000609000000000000" pitchFamily="50" charset="0"/>
                <a:ea typeface="微软雅黑"/>
                <a:cs typeface="+mn-cs"/>
              </a:rPr>
              <a:t>add $t3</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 </a:t>
            </a:r>
            <a:r>
              <a:rPr kumimoji="0" lang="en-US" altLang="zh-CN" sz="1800" b="0" i="0" u="none" strike="noStrike" kern="1200" cap="none" spc="0" normalizeH="0" baseline="0" noProof="0" dirty="0">
                <a:ln>
                  <a:noFill/>
                </a:ln>
                <a:solidFill>
                  <a:srgbClr val="FF0000"/>
                </a:solidFill>
                <a:effectLst/>
                <a:uLnTx/>
                <a:uFillTx/>
                <a:latin typeface="CMU Typewriter Text" panose="02000609000000000000" pitchFamily="50" charset="0"/>
                <a:ea typeface="微软雅黑"/>
                <a:cs typeface="+mn-cs"/>
              </a:rPr>
              <a:t>$t0</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 $t1</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“取数</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使用”冒险一定会延迟一个周期，采用</a:t>
            </a:r>
            <a:r>
              <a:rPr kumimoji="0" lang="en-US" altLang="zh-CN" sz="1800" b="1" i="0" u="none" strike="noStrike" kern="1200" cap="none" spc="0" normalizeH="0" baseline="0" noProof="0" dirty="0" err="1">
                <a:ln>
                  <a:noFill/>
                </a:ln>
                <a:solidFill>
                  <a:srgbClr val="2C3E50"/>
                </a:solidFill>
                <a:effectLst/>
                <a:uLnTx/>
                <a:uFillTx/>
                <a:latin typeface="CMU Typewriter Text" panose="02000609000000000000" pitchFamily="50" charset="0"/>
                <a:ea typeface="微软雅黑"/>
                <a:cs typeface="+mn-cs"/>
              </a:rPr>
              <a:t>Stalling+Forwarding</a:t>
            </a:r>
            <a:r>
              <a:rPr kumimoji="0" lang="zh-CN" altLang="en-US" sz="1800" b="0" i="0" u="none" strike="noStrike" kern="1200" cap="none" spc="0" normalizeH="0" baseline="0" noProof="0" dirty="0">
                <a:ln>
                  <a:noFill/>
                </a:ln>
                <a:solidFill>
                  <a:srgbClr val="2C3E50"/>
                </a:solidFill>
                <a:effectLst/>
                <a:uLnTx/>
                <a:uFillTx/>
                <a:latin typeface="-apple-system"/>
                <a:ea typeface="微软雅黑"/>
                <a:cs typeface="+mn-cs"/>
              </a:rPr>
              <a:t>的方法</a:t>
            </a:r>
            <a:endParaRPr kumimoji="0" lang="en-US" altLang="zh-CN" sz="1800" b="0" i="0" u="none" strike="noStrike" kern="1200" cap="none" spc="0" normalizeH="0" baseline="0" noProof="0" dirty="0">
              <a:ln>
                <a:noFill/>
              </a:ln>
              <a:solidFill>
                <a:srgbClr val="2C3E50"/>
              </a:solidFill>
              <a:effectLst/>
              <a:uLnTx/>
              <a:uFillTx/>
              <a:latin typeface="-apple-system"/>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当</a:t>
            </a:r>
            <a:r>
              <a:rPr kumimoji="0" lang="en-US" altLang="zh-CN" sz="1800" b="0" i="0" u="none" strike="noStrike" kern="1200" cap="none" spc="0" normalizeH="0" baseline="0" noProof="0" dirty="0" err="1">
                <a:ln>
                  <a:noFill/>
                </a:ln>
                <a:solidFill>
                  <a:prstClr val="black"/>
                </a:solidFill>
                <a:effectLst/>
                <a:uLnTx/>
                <a:uFillTx/>
                <a:latin typeface="CMU Typewriter Text" panose="02000609000000000000" pitchFamily="50" charset="0"/>
                <a:ea typeface="微软雅黑"/>
                <a:cs typeface="+mn-cs"/>
              </a:rPr>
              <a:t>lw</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位于</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EX</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阶段，</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add</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位于</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ID</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阶段时：</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首先，阻塞</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IF</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ID</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阶段，即流水线寄存器维持不变。</a:t>
            </a:r>
            <a:endPar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清空</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EX</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阶段，避免</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ID</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阶段指令流入下一阶段。</a:t>
            </a:r>
            <a:endPar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延迟一周期后，流水线进行，</a:t>
            </a:r>
            <a:r>
              <a:rPr kumimoji="0" lang="en-US" altLang="zh-CN" sz="1800" b="0" i="0" u="none" strike="noStrike" kern="1200" cap="none" spc="0" normalizeH="0" baseline="0" noProof="0" dirty="0" err="1">
                <a:ln>
                  <a:noFill/>
                </a:ln>
                <a:solidFill>
                  <a:prstClr val="black"/>
                </a:solidFill>
                <a:effectLst/>
                <a:uLnTx/>
                <a:uFillTx/>
                <a:latin typeface="CMU Typewriter Text" panose="02000609000000000000" pitchFamily="50" charset="0"/>
                <a:ea typeface="微软雅黑"/>
                <a:cs typeface="+mn-cs"/>
              </a:rPr>
              <a:t>lw</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进入</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WB</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阶段、</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add</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进入</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EX</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阶段，加载好的</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$t0</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数据从</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WB</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阶段前递至</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EX</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阶段。</a:t>
            </a:r>
            <a:endPar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endParaRPr>
          </a:p>
        </p:txBody>
      </p:sp>
    </p:spTree>
    <p:extLst>
      <p:ext uri="{BB962C8B-B14F-4D97-AF65-F5344CB8AC3E}">
        <p14:creationId xmlns:p14="http://schemas.microsoft.com/office/powerpoint/2010/main" val="682384761"/>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en-US" altLang="zh-CN" dirty="0"/>
              <a:t>Control Hazard</a:t>
            </a:r>
            <a:endParaRPr lang="zh-CN" altLang="en-US" dirty="0"/>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3</a:t>
            </a:r>
            <a:endParaRPr kumimoji="0" lang="zh-CN" altLang="en-US"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sp>
        <p:nvSpPr>
          <p:cNvPr id="11" name="内容占位符 1"/>
          <p:cNvSpPr txBox="1"/>
          <p:nvPr/>
        </p:nvSpPr>
        <p:spPr>
          <a:xfrm>
            <a:off x="1539631" y="1700198"/>
            <a:ext cx="9100038" cy="36107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文本框 1">
            <a:extLst>
              <a:ext uri="{FF2B5EF4-FFF2-40B4-BE49-F238E27FC236}">
                <a16:creationId xmlns:a16="http://schemas.microsoft.com/office/drawing/2014/main" id="{BD7CA77D-F303-FBC0-AC00-BEC33B1CB913}"/>
              </a:ext>
            </a:extLst>
          </p:cNvPr>
          <p:cNvSpPr txBox="1"/>
          <p:nvPr/>
        </p:nvSpPr>
        <p:spPr>
          <a:xfrm>
            <a:off x="1606549" y="1700199"/>
            <a:ext cx="9100037" cy="341632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控制冒险主要由跳转指令与分支指令引起，包括：</a:t>
            </a:r>
            <a:endPar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I</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型指令：</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BEQ</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BNE</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R</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型指令：</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JR</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JALR</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J</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型指令：</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J</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JAL</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对于这些指令，下一条指令的获取总是依赖于后续阶段产生的分支结果、或计算得到的目的地址，仅采用</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PC+4</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的流水线无法总是取到正确的指令。</a:t>
            </a:r>
            <a:endPar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我们采用了多种解决措施与优化方案：对于能够直接得到目的地址的指令，采用提前译码，在</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IF</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阶段即得到</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NPC</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；对于分支指令，则同时采用分支预测策略与提前译码；其他指令，采用停顿。</a:t>
            </a:r>
          </a:p>
        </p:txBody>
      </p:sp>
    </p:spTree>
    <p:extLst>
      <p:ext uri="{BB962C8B-B14F-4D97-AF65-F5344CB8AC3E}">
        <p14:creationId xmlns:p14="http://schemas.microsoft.com/office/powerpoint/2010/main" val="115081619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891815" y="3000270"/>
            <a:ext cx="5218886" cy="857460"/>
            <a:chOff x="5588007" y="1590635"/>
            <a:chExt cx="5218886" cy="857460"/>
          </a:xfrm>
        </p:grpSpPr>
        <p:sp>
          <p:nvSpPr>
            <p:cNvPr id="19" name="文本框 18"/>
            <p:cNvSpPr txBox="1"/>
            <p:nvPr/>
          </p:nvSpPr>
          <p:spPr>
            <a:xfrm>
              <a:off x="6549853" y="1696200"/>
              <a:ext cx="4257040" cy="64516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black"/>
                  </a:solidFill>
                  <a:effectLst/>
                  <a:uLnTx/>
                  <a:uFillTx/>
                  <a:latin typeface="微软雅黑"/>
                  <a:ea typeface="微软雅黑"/>
                  <a:cs typeface="+mn-cs"/>
                  <a:sym typeface="+mn-lt"/>
                </a:rPr>
                <a:t>项目简介</a:t>
              </a:r>
              <a:r>
                <a:rPr kumimoji="0" lang="en-US" altLang="zh-CN" sz="3600" b="1" i="0" u="none" strike="noStrike" kern="1200" cap="none" spc="0" normalizeH="0" baseline="0" noProof="0" dirty="0">
                  <a:ln>
                    <a:noFill/>
                  </a:ln>
                  <a:solidFill>
                    <a:prstClr val="black"/>
                  </a:solidFill>
                  <a:effectLst/>
                  <a:uLnTx/>
                  <a:uFillTx/>
                  <a:latin typeface="微软雅黑"/>
                  <a:ea typeface="微软雅黑"/>
                  <a:cs typeface="+mn-cs"/>
                  <a:sym typeface="+mn-lt"/>
                </a:rPr>
                <a:t>&amp;</a:t>
              </a:r>
              <a:r>
                <a:rPr kumimoji="0" lang="zh-CN" altLang="en-US" sz="3600" b="1" i="0" u="none" strike="noStrike" kern="1200" cap="none" spc="0" normalizeH="0" baseline="0" noProof="0" dirty="0">
                  <a:ln>
                    <a:noFill/>
                  </a:ln>
                  <a:solidFill>
                    <a:prstClr val="black"/>
                  </a:solidFill>
                  <a:effectLst/>
                  <a:uLnTx/>
                  <a:uFillTx/>
                  <a:latin typeface="微软雅黑"/>
                  <a:ea typeface="微软雅黑"/>
                  <a:cs typeface="+mn-cs"/>
                  <a:sym typeface="+mn-lt"/>
                </a:rPr>
                <a:t>组员分工</a:t>
              </a:r>
            </a:p>
          </p:txBody>
        </p:sp>
        <p:sp>
          <p:nvSpPr>
            <p:cNvPr id="20" name="椭圆 19"/>
            <p:cNvSpPr/>
            <p:nvPr/>
          </p:nvSpPr>
          <p:spPr>
            <a:xfrm>
              <a:off x="5588007" y="1590635"/>
              <a:ext cx="857459" cy="857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a:ea typeface="微软雅黑"/>
                  <a:cs typeface="+mn-cs"/>
                </a:rPr>
                <a:t>1</a:t>
              </a:r>
              <a:endParaRPr kumimoji="0" lang="zh-CN" altLang="en-US" sz="4000" b="1" i="0" u="none" strike="noStrike" kern="1200" cap="none" spc="0" normalizeH="0" baseline="0" noProof="0" dirty="0">
                <a:ln>
                  <a:noFill/>
                </a:ln>
                <a:solidFill>
                  <a:prstClr val="white"/>
                </a:solidFill>
                <a:effectLst/>
                <a:uLnTx/>
                <a:uFillTx/>
                <a:latin typeface="微软雅黑"/>
                <a:ea typeface="微软雅黑"/>
                <a:cs typeface="+mn-cs"/>
              </a:endParaRPr>
            </a:p>
          </p:txBody>
        </p:sp>
      </p:grpSp>
    </p:spTree>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分支预测</a:t>
            </a:r>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3</a:t>
            </a:r>
            <a:endParaRPr kumimoji="0" lang="zh-CN" altLang="en-US"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sp>
        <p:nvSpPr>
          <p:cNvPr id="11" name="内容占位符 1"/>
          <p:cNvSpPr txBox="1"/>
          <p:nvPr/>
        </p:nvSpPr>
        <p:spPr>
          <a:xfrm>
            <a:off x="1539631" y="1700198"/>
            <a:ext cx="9100038" cy="36107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文本框 1">
            <a:extLst>
              <a:ext uri="{FF2B5EF4-FFF2-40B4-BE49-F238E27FC236}">
                <a16:creationId xmlns:a16="http://schemas.microsoft.com/office/drawing/2014/main" id="{BD7CA77D-F303-FBC0-AC00-BEC33B1CB913}"/>
              </a:ext>
            </a:extLst>
          </p:cNvPr>
          <p:cNvSpPr txBox="1"/>
          <p:nvPr/>
        </p:nvSpPr>
        <p:spPr>
          <a:xfrm>
            <a:off x="352968" y="1113151"/>
            <a:ext cx="6263589" cy="4399666"/>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若我们考虑一条分支指令，其下一条指令的取值需根据分支指令的执行结果（跳转或不跳转）来确定；然而若采用上述的</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5</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级流水线结果，上一条指令的执行在下一条指令的取值之后，即我们需要暂停流水线，直到分支指令执行完毕后再根据执行结果进行下一条指令的取值，这样就不可避免地产生气泡。流水线将停顿两个周期。</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我们的解决方法是使用静态分支预测，总是预测为跳，即采纳每一条分支（</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always taken</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），这种方法在简单的流水线</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CPU</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中能获得不错的预测效果。</a:t>
            </a:r>
            <a:endPar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同样的，提前译码能够在</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IF</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阶段得到直接跳转地址，而非</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ID</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阶段，以减少流水线一个周期的停顿。</a:t>
            </a:r>
            <a:endPar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endParaRPr>
          </a:p>
        </p:txBody>
      </p:sp>
      <p:pic>
        <p:nvPicPr>
          <p:cNvPr id="4" name="图片 3">
            <a:extLst>
              <a:ext uri="{FF2B5EF4-FFF2-40B4-BE49-F238E27FC236}">
                <a16:creationId xmlns:a16="http://schemas.microsoft.com/office/drawing/2014/main" id="{220C6D03-26F4-0573-D930-A3E431000ADD}"/>
              </a:ext>
            </a:extLst>
          </p:cNvPr>
          <p:cNvPicPr>
            <a:picLocks noChangeAspect="1"/>
          </p:cNvPicPr>
          <p:nvPr/>
        </p:nvPicPr>
        <p:blipFill>
          <a:blip r:embed="rId2"/>
          <a:stretch>
            <a:fillRect/>
          </a:stretch>
        </p:blipFill>
        <p:spPr>
          <a:xfrm>
            <a:off x="6616557" y="1700198"/>
            <a:ext cx="5301454" cy="3130062"/>
          </a:xfrm>
          <a:prstGeom prst="rect">
            <a:avLst/>
          </a:prstGeom>
        </p:spPr>
      </p:pic>
      <p:sp>
        <p:nvSpPr>
          <p:cNvPr id="5" name="文本框 4">
            <a:extLst>
              <a:ext uri="{FF2B5EF4-FFF2-40B4-BE49-F238E27FC236}">
                <a16:creationId xmlns:a16="http://schemas.microsoft.com/office/drawing/2014/main" id="{C14C5FBD-F93E-EC80-14D3-2D8564625F86}"/>
              </a:ext>
            </a:extLst>
          </p:cNvPr>
          <p:cNvSpPr txBox="1"/>
          <p:nvPr/>
        </p:nvSpPr>
        <p:spPr>
          <a:xfrm>
            <a:off x="6616557" y="1307749"/>
            <a:ext cx="254799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569CD6"/>
                </a:solidFill>
                <a:effectLst/>
                <a:uLnTx/>
                <a:uFillTx/>
                <a:latin typeface="Consolas" panose="020B0609020204030204" pitchFamily="49" charset="0"/>
                <a:ea typeface="微软雅黑"/>
                <a:cs typeface="+mn-cs"/>
              </a:rPr>
              <a:t>Module </a:t>
            </a:r>
            <a:r>
              <a:rPr kumimoji="0" lang="en-US" altLang="zh-CN" sz="1800" b="0" i="0" u="none" strike="noStrike" kern="1200" cap="none" spc="0" normalizeH="0" baseline="0" noProof="0" dirty="0" err="1">
                <a:ln>
                  <a:noFill/>
                </a:ln>
                <a:solidFill>
                  <a:srgbClr val="569CD6"/>
                </a:solidFill>
                <a:effectLst/>
                <a:uLnTx/>
                <a:uFillTx/>
                <a:latin typeface="Consolas" panose="020B0609020204030204" pitchFamily="49" charset="0"/>
                <a:ea typeface="微软雅黑"/>
                <a:cs typeface="+mn-cs"/>
              </a:rPr>
              <a:t>direct_jump</a:t>
            </a:r>
            <a:r>
              <a:rPr kumimoji="0" lang="en-US" altLang="zh-CN" sz="1800" b="0" i="0" u="none" strike="noStrike" kern="1200" cap="none" spc="0" normalizeH="0" baseline="0" noProof="0" dirty="0">
                <a:ln>
                  <a:noFill/>
                </a:ln>
                <a:solidFill>
                  <a:srgbClr val="569CD6"/>
                </a:solidFill>
                <a:effectLst/>
                <a:uLnTx/>
                <a:uFillTx/>
                <a:latin typeface="Consolas" panose="020B0609020204030204" pitchFamily="49" charset="0"/>
                <a:ea typeface="微软雅黑"/>
                <a:cs typeface="+mn-cs"/>
              </a:rPr>
              <a:t>:</a:t>
            </a:r>
            <a:endParaRPr kumimoji="0" lang="en-US" altLang="zh-CN" sz="1800" b="0" i="0" u="none" strike="noStrike" kern="1200" cap="none" spc="0" normalizeH="0" baseline="0" noProof="0" dirty="0">
              <a:ln>
                <a:noFill/>
              </a:ln>
              <a:solidFill>
                <a:srgbClr val="CCCCCC"/>
              </a:solidFill>
              <a:effectLst/>
              <a:uLnTx/>
              <a:uFillTx/>
              <a:latin typeface="Consolas" panose="020B0609020204030204" pitchFamily="49" charset="0"/>
              <a:ea typeface="微软雅黑"/>
              <a:cs typeface="+mn-cs"/>
            </a:endParaRPr>
          </a:p>
        </p:txBody>
      </p:sp>
    </p:spTree>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分支预测</a:t>
            </a:r>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3</a:t>
            </a:r>
            <a:endParaRPr kumimoji="0" lang="zh-CN" altLang="en-US"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sp>
        <p:nvSpPr>
          <p:cNvPr id="11" name="内容占位符 1"/>
          <p:cNvSpPr txBox="1"/>
          <p:nvPr/>
        </p:nvSpPr>
        <p:spPr>
          <a:xfrm>
            <a:off x="1539631" y="1700198"/>
            <a:ext cx="9100038" cy="36107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文本框 1">
            <a:extLst>
              <a:ext uri="{FF2B5EF4-FFF2-40B4-BE49-F238E27FC236}">
                <a16:creationId xmlns:a16="http://schemas.microsoft.com/office/drawing/2014/main" id="{BD7CA77D-F303-FBC0-AC00-BEC33B1CB913}"/>
              </a:ext>
            </a:extLst>
          </p:cNvPr>
          <p:cNvSpPr txBox="1"/>
          <p:nvPr/>
        </p:nvSpPr>
        <p:spPr>
          <a:xfrm>
            <a:off x="1606550" y="1395373"/>
            <a:ext cx="9100037" cy="1408078"/>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在</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EX</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阶段的</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branch</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模块会对分支结果再次计算，若分支预测错误，则需进行</a:t>
            </a:r>
            <a:r>
              <a:rPr kumimoji="0" lang="en-US" altLang="zh-CN" sz="1800" b="1"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Flushing</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a:t>
            </a:r>
            <a:endPar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Hazard Unit</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通过对各个阶段信号的分析，判断是否发生了取数</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使用冒险、间接跳转、或分支预测错误，以协调各个阶段进行</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Stalling</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或</a:t>
            </a:r>
            <a:r>
              <a:rPr kumimoji="0" lang="en-US" altLang="zh-CN"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Flushing</a:t>
            </a:r>
            <a:r>
              <a:rPr kumimoji="0" lang="zh-CN" altLang="en-US" sz="1800" b="0" i="0" u="none" strike="noStrike" kern="1200" cap="none" spc="0" normalizeH="0" baseline="0" noProof="0" dirty="0">
                <a:ln>
                  <a:noFill/>
                </a:ln>
                <a:solidFill>
                  <a:prstClr val="black"/>
                </a:solidFill>
                <a:effectLst/>
                <a:uLnTx/>
                <a:uFillTx/>
                <a:latin typeface="CMU Typewriter Text" panose="02000609000000000000" pitchFamily="50" charset="0"/>
                <a:ea typeface="微软雅黑"/>
                <a:cs typeface="+mn-cs"/>
              </a:rPr>
              <a:t>。</a:t>
            </a:r>
          </a:p>
        </p:txBody>
      </p:sp>
      <p:pic>
        <p:nvPicPr>
          <p:cNvPr id="4" name="图片 3">
            <a:extLst>
              <a:ext uri="{FF2B5EF4-FFF2-40B4-BE49-F238E27FC236}">
                <a16:creationId xmlns:a16="http://schemas.microsoft.com/office/drawing/2014/main" id="{7DED50D3-F389-1995-57B8-8E92D5E7286A}"/>
              </a:ext>
            </a:extLst>
          </p:cNvPr>
          <p:cNvPicPr>
            <a:picLocks noChangeAspect="1"/>
          </p:cNvPicPr>
          <p:nvPr/>
        </p:nvPicPr>
        <p:blipFill rotWithShape="1">
          <a:blip r:embed="rId2"/>
          <a:srcRect l="3623" t="53986" b="12541"/>
          <a:stretch/>
        </p:blipFill>
        <p:spPr>
          <a:xfrm>
            <a:off x="357352" y="3709898"/>
            <a:ext cx="4705564" cy="975267"/>
          </a:xfrm>
          <a:prstGeom prst="rect">
            <a:avLst/>
          </a:prstGeom>
        </p:spPr>
      </p:pic>
      <p:pic>
        <p:nvPicPr>
          <p:cNvPr id="6" name="图片 5">
            <a:extLst>
              <a:ext uri="{FF2B5EF4-FFF2-40B4-BE49-F238E27FC236}">
                <a16:creationId xmlns:a16="http://schemas.microsoft.com/office/drawing/2014/main" id="{623B76EB-7626-E017-D329-C54A431A12EB}"/>
              </a:ext>
            </a:extLst>
          </p:cNvPr>
          <p:cNvPicPr>
            <a:picLocks noChangeAspect="1"/>
          </p:cNvPicPr>
          <p:nvPr/>
        </p:nvPicPr>
        <p:blipFill>
          <a:blip r:embed="rId3"/>
          <a:stretch>
            <a:fillRect/>
          </a:stretch>
        </p:blipFill>
        <p:spPr>
          <a:xfrm>
            <a:off x="5352888" y="3299301"/>
            <a:ext cx="6481760" cy="1868042"/>
          </a:xfrm>
          <a:prstGeom prst="rect">
            <a:avLst/>
          </a:prstGeom>
        </p:spPr>
      </p:pic>
      <p:sp>
        <p:nvSpPr>
          <p:cNvPr id="7" name="文本框 6">
            <a:extLst>
              <a:ext uri="{FF2B5EF4-FFF2-40B4-BE49-F238E27FC236}">
                <a16:creationId xmlns:a16="http://schemas.microsoft.com/office/drawing/2014/main" id="{50C6AEB5-E449-5433-AF53-D4D535CDC128}"/>
              </a:ext>
            </a:extLst>
          </p:cNvPr>
          <p:cNvSpPr txBox="1"/>
          <p:nvPr/>
        </p:nvSpPr>
        <p:spPr>
          <a:xfrm>
            <a:off x="441788" y="3318553"/>
            <a:ext cx="254799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569CD6"/>
                </a:solidFill>
                <a:effectLst/>
                <a:uLnTx/>
                <a:uFillTx/>
                <a:latin typeface="Consolas" panose="020B0609020204030204" pitchFamily="49" charset="0"/>
                <a:ea typeface="微软雅黑"/>
                <a:cs typeface="+mn-cs"/>
              </a:rPr>
              <a:t>Module branch:</a:t>
            </a:r>
            <a:endParaRPr kumimoji="0" lang="en-US" altLang="zh-CN" sz="1800" b="0" i="0" u="none" strike="noStrike" kern="1200" cap="none" spc="0" normalizeH="0" baseline="0" noProof="0" dirty="0">
              <a:ln>
                <a:noFill/>
              </a:ln>
              <a:solidFill>
                <a:srgbClr val="CCCCCC"/>
              </a:solidFill>
              <a:effectLst/>
              <a:uLnTx/>
              <a:uFillTx/>
              <a:latin typeface="Consolas" panose="020B0609020204030204" pitchFamily="49" charset="0"/>
              <a:ea typeface="微软雅黑"/>
              <a:cs typeface="+mn-cs"/>
            </a:endParaRPr>
          </a:p>
        </p:txBody>
      </p:sp>
      <p:sp>
        <p:nvSpPr>
          <p:cNvPr id="8" name="文本框 7">
            <a:extLst>
              <a:ext uri="{FF2B5EF4-FFF2-40B4-BE49-F238E27FC236}">
                <a16:creationId xmlns:a16="http://schemas.microsoft.com/office/drawing/2014/main" id="{911BC6B5-2410-7AA3-E10E-56C44D657F08}"/>
              </a:ext>
            </a:extLst>
          </p:cNvPr>
          <p:cNvSpPr txBox="1"/>
          <p:nvPr/>
        </p:nvSpPr>
        <p:spPr>
          <a:xfrm>
            <a:off x="5352888" y="2899038"/>
            <a:ext cx="254799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569CD6"/>
                </a:solidFill>
                <a:effectLst/>
                <a:uLnTx/>
                <a:uFillTx/>
                <a:latin typeface="Consolas" panose="020B0609020204030204" pitchFamily="49" charset="0"/>
                <a:ea typeface="微软雅黑"/>
                <a:cs typeface="+mn-cs"/>
              </a:rPr>
              <a:t>Module </a:t>
            </a:r>
            <a:r>
              <a:rPr kumimoji="0" lang="en-US" altLang="zh-CN" sz="1800" b="0" i="0" u="none" strike="noStrike" kern="1200" cap="none" spc="0" normalizeH="0" baseline="0" noProof="0" dirty="0" err="1">
                <a:ln>
                  <a:noFill/>
                </a:ln>
                <a:solidFill>
                  <a:srgbClr val="569CD6"/>
                </a:solidFill>
                <a:effectLst/>
                <a:uLnTx/>
                <a:uFillTx/>
                <a:latin typeface="Consolas" panose="020B0609020204030204" pitchFamily="49" charset="0"/>
                <a:ea typeface="微软雅黑"/>
                <a:cs typeface="+mn-cs"/>
              </a:rPr>
              <a:t>hazard_unit</a:t>
            </a:r>
            <a:r>
              <a:rPr kumimoji="0" lang="en-US" altLang="zh-CN" sz="1800" b="0" i="0" u="none" strike="noStrike" kern="1200" cap="none" spc="0" normalizeH="0" baseline="0" noProof="0" dirty="0">
                <a:ln>
                  <a:noFill/>
                </a:ln>
                <a:solidFill>
                  <a:srgbClr val="569CD6"/>
                </a:solidFill>
                <a:effectLst/>
                <a:uLnTx/>
                <a:uFillTx/>
                <a:latin typeface="Consolas" panose="020B0609020204030204" pitchFamily="49" charset="0"/>
                <a:ea typeface="微软雅黑"/>
                <a:cs typeface="+mn-cs"/>
              </a:rPr>
              <a:t>:</a:t>
            </a:r>
            <a:endParaRPr kumimoji="0" lang="en-US" altLang="zh-CN" sz="1800" b="0" i="0" u="none" strike="noStrike" kern="1200" cap="none" spc="0" normalizeH="0" baseline="0" noProof="0" dirty="0">
              <a:ln>
                <a:noFill/>
              </a:ln>
              <a:solidFill>
                <a:srgbClr val="CCCCCC"/>
              </a:solidFill>
              <a:effectLst/>
              <a:uLnTx/>
              <a:uFillTx/>
              <a:latin typeface="Consolas" panose="020B0609020204030204" pitchFamily="49" charset="0"/>
              <a:ea typeface="微软雅黑"/>
              <a:cs typeface="+mn-cs"/>
            </a:endParaRPr>
          </a:p>
        </p:txBody>
      </p:sp>
    </p:spTree>
    <p:extLst>
      <p:ext uri="{BB962C8B-B14F-4D97-AF65-F5344CB8AC3E}">
        <p14:creationId xmlns:p14="http://schemas.microsoft.com/office/powerpoint/2010/main" val="4060350151"/>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仿真测试</a:t>
            </a:r>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3</a:t>
            </a:r>
          </a:p>
        </p:txBody>
      </p:sp>
      <p:sp>
        <p:nvSpPr>
          <p:cNvPr id="11" name="内容占位符 1"/>
          <p:cNvSpPr txBox="1"/>
          <p:nvPr/>
        </p:nvSpPr>
        <p:spPr>
          <a:xfrm>
            <a:off x="1539631" y="1700198"/>
            <a:ext cx="9100038" cy="36107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3" name="图片 2">
            <a:extLst>
              <a:ext uri="{FF2B5EF4-FFF2-40B4-BE49-F238E27FC236}">
                <a16:creationId xmlns:a16="http://schemas.microsoft.com/office/drawing/2014/main" id="{39FF336A-12B2-2A5A-8AB2-857F29102CD7}"/>
              </a:ext>
            </a:extLst>
          </p:cNvPr>
          <p:cNvPicPr>
            <a:picLocks noChangeAspect="1"/>
          </p:cNvPicPr>
          <p:nvPr/>
        </p:nvPicPr>
        <p:blipFill rotWithShape="1">
          <a:blip r:embed="rId2"/>
          <a:srcRect l="21129" t="49746" b="30457"/>
          <a:stretch/>
        </p:blipFill>
        <p:spPr>
          <a:xfrm>
            <a:off x="3374801" y="2876250"/>
            <a:ext cx="8513852" cy="1202077"/>
          </a:xfrm>
          <a:prstGeom prst="rect">
            <a:avLst/>
          </a:prstGeom>
        </p:spPr>
      </p:pic>
      <p:pic>
        <p:nvPicPr>
          <p:cNvPr id="6" name="图片 5">
            <a:extLst>
              <a:ext uri="{FF2B5EF4-FFF2-40B4-BE49-F238E27FC236}">
                <a16:creationId xmlns:a16="http://schemas.microsoft.com/office/drawing/2014/main" id="{3DA7D696-E1F3-6B01-E416-0CBE62249CFC}"/>
              </a:ext>
            </a:extLst>
          </p:cNvPr>
          <p:cNvPicPr>
            <a:picLocks noChangeAspect="1"/>
          </p:cNvPicPr>
          <p:nvPr/>
        </p:nvPicPr>
        <p:blipFill>
          <a:blip r:embed="rId3"/>
          <a:stretch>
            <a:fillRect/>
          </a:stretch>
        </p:blipFill>
        <p:spPr>
          <a:xfrm>
            <a:off x="357352" y="1120594"/>
            <a:ext cx="3017449" cy="3349108"/>
          </a:xfrm>
          <a:prstGeom prst="rect">
            <a:avLst/>
          </a:prstGeom>
        </p:spPr>
      </p:pic>
      <p:pic>
        <p:nvPicPr>
          <p:cNvPr id="8" name="图片 7">
            <a:extLst>
              <a:ext uri="{FF2B5EF4-FFF2-40B4-BE49-F238E27FC236}">
                <a16:creationId xmlns:a16="http://schemas.microsoft.com/office/drawing/2014/main" id="{D96AEBCC-FD22-77C6-6F25-D7302F0D06C1}"/>
              </a:ext>
            </a:extLst>
          </p:cNvPr>
          <p:cNvPicPr>
            <a:picLocks noChangeAspect="1"/>
          </p:cNvPicPr>
          <p:nvPr/>
        </p:nvPicPr>
        <p:blipFill>
          <a:blip r:embed="rId4"/>
          <a:stretch>
            <a:fillRect/>
          </a:stretch>
        </p:blipFill>
        <p:spPr>
          <a:xfrm>
            <a:off x="357352" y="4078327"/>
            <a:ext cx="2848538" cy="1169176"/>
          </a:xfrm>
          <a:prstGeom prst="rect">
            <a:avLst/>
          </a:prstGeom>
        </p:spPr>
      </p:pic>
      <p:sp>
        <p:nvSpPr>
          <p:cNvPr id="14" name="文本框 13">
            <a:extLst>
              <a:ext uri="{FF2B5EF4-FFF2-40B4-BE49-F238E27FC236}">
                <a16:creationId xmlns:a16="http://schemas.microsoft.com/office/drawing/2014/main" id="{98C57952-B1C5-E491-EC68-502A74466671}"/>
              </a:ext>
            </a:extLst>
          </p:cNvPr>
          <p:cNvSpPr txBox="1"/>
          <p:nvPr/>
        </p:nvSpPr>
        <p:spPr>
          <a:xfrm>
            <a:off x="3365071" y="1108768"/>
            <a:ext cx="512680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仿真测试：求指定序号的斐波那契数列</a:t>
            </a:r>
          </a:p>
        </p:txBody>
      </p:sp>
    </p:spTree>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288627" y="3000270"/>
            <a:ext cx="3454836" cy="857460"/>
            <a:chOff x="5588007" y="1590635"/>
            <a:chExt cx="3454836" cy="857460"/>
          </a:xfrm>
        </p:grpSpPr>
        <p:sp>
          <p:nvSpPr>
            <p:cNvPr id="19" name="文本框 18"/>
            <p:cNvSpPr txBox="1"/>
            <p:nvPr/>
          </p:nvSpPr>
          <p:spPr>
            <a:xfrm>
              <a:off x="6549853" y="1696200"/>
              <a:ext cx="2492990" cy="646331"/>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black"/>
                  </a:solidFill>
                  <a:effectLst/>
                  <a:uLnTx/>
                  <a:uFillTx/>
                  <a:latin typeface="微软雅黑"/>
                  <a:ea typeface="微软雅黑"/>
                  <a:cs typeface="+mn-cs"/>
                  <a:sym typeface="+mn-lt"/>
                </a:rPr>
                <a:t>总结与展望</a:t>
              </a:r>
            </a:p>
          </p:txBody>
        </p:sp>
        <p:sp>
          <p:nvSpPr>
            <p:cNvPr id="20" name="椭圆 19"/>
            <p:cNvSpPr/>
            <p:nvPr/>
          </p:nvSpPr>
          <p:spPr>
            <a:xfrm>
              <a:off x="5588007" y="1590635"/>
              <a:ext cx="857459" cy="857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prstClr val="white"/>
                  </a:solidFill>
                  <a:latin typeface="微软雅黑"/>
                  <a:ea typeface="微软雅黑"/>
                </a:rPr>
                <a:t>4</a:t>
              </a:r>
              <a:endParaRPr kumimoji="0" lang="zh-CN" altLang="en-US" sz="4000" b="1" i="0" u="none" strike="noStrike" kern="1200" cap="none" spc="0" normalizeH="0" baseline="0" noProof="0" dirty="0">
                <a:ln>
                  <a:noFill/>
                </a:ln>
                <a:solidFill>
                  <a:prstClr val="white"/>
                </a:solidFill>
                <a:effectLst/>
                <a:uLnTx/>
                <a:uFillTx/>
                <a:latin typeface="微软雅黑"/>
                <a:ea typeface="微软雅黑"/>
                <a:cs typeface="+mn-cs"/>
              </a:endParaRPr>
            </a:p>
          </p:txBody>
        </p:sp>
      </p:grpSp>
    </p:spTree>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en-US" altLang="zh-CN" dirty="0"/>
              <a:t>CPU</a:t>
            </a:r>
            <a:r>
              <a:rPr lang="zh-CN" altLang="en-US" dirty="0"/>
              <a:t>部分</a:t>
            </a:r>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lang="en-US" altLang="zh-CN" sz="3600" b="1" dirty="0">
                <a:solidFill>
                  <a:prstClr val="white"/>
                </a:solidFill>
              </a:rPr>
              <a:t>4</a:t>
            </a:r>
            <a:endParaRPr kumimoji="0" lang="zh-CN" altLang="en-US"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sp>
        <p:nvSpPr>
          <p:cNvPr id="11" name="内容占位符 1"/>
          <p:cNvSpPr txBox="1"/>
          <p:nvPr/>
        </p:nvSpPr>
        <p:spPr>
          <a:xfrm>
            <a:off x="1058545" y="1308100"/>
            <a:ext cx="7425690" cy="4871983"/>
          </a:xfrm>
          <a:prstGeom prst="rect">
            <a:avLst/>
          </a:prstGeom>
        </p:spPr>
        <p:txBody>
          <a:bodyPr vert="horz" lIns="0" tIns="0" rIns="0" bIns="0" rtlCol="0">
            <a:normAutofit fontScale="975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20000"/>
              </a:lnSpc>
              <a:spcBef>
                <a:spcPts val="1000"/>
              </a:spcBef>
              <a:spcAft>
                <a:spcPts val="0"/>
              </a:spcAft>
              <a:buClrTx/>
              <a:buSzTx/>
              <a:buFont typeface="Wingdings" panose="05000000000000000000" charset="0"/>
              <a:buChar char="Ø"/>
              <a:tabLst/>
              <a:defRPr/>
            </a:pPr>
            <a:endParaRPr kumimoji="0" lang="en-US" altLang="zh-CN"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285750" marR="0" lvl="0" indent="-285750" algn="l" defTabSz="914400" rtl="0" eaLnBrk="1" fontAlgn="auto" latinLnBrk="0" hangingPunct="1">
              <a:lnSpc>
                <a:spcPct val="120000"/>
              </a:lnSpc>
              <a:spcBef>
                <a:spcPts val="1000"/>
              </a:spcBef>
              <a:spcAft>
                <a:spcPts val="0"/>
              </a:spcAft>
              <a:buClrTx/>
              <a:buSzTx/>
              <a:buFont typeface="Wingdings" panose="05000000000000000000" charset="0"/>
              <a:buChar char="Ø"/>
              <a:tabLst/>
              <a:defRPr/>
            </a:pPr>
            <a:endParaRPr kumimoji="0" lang="en-US" altLang="zh-CN"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601785" y="1101100"/>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955899" y="5465894"/>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内容占位符 1">
            <a:extLst>
              <a:ext uri="{FF2B5EF4-FFF2-40B4-BE49-F238E27FC236}">
                <a16:creationId xmlns:a16="http://schemas.microsoft.com/office/drawing/2014/main" id="{B2D2E61E-7863-FCAF-2007-5266694B33AB}"/>
              </a:ext>
            </a:extLst>
          </p:cNvPr>
          <p:cNvSpPr txBox="1"/>
          <p:nvPr/>
        </p:nvSpPr>
        <p:spPr>
          <a:xfrm>
            <a:off x="1082431" y="1308099"/>
            <a:ext cx="7425690" cy="4871983"/>
          </a:xfrm>
          <a:prstGeom prst="rect">
            <a:avLst/>
          </a:prstGeom>
        </p:spPr>
        <p:txBody>
          <a:bodyPr vert="horz" lIns="0" tIns="0" rIns="0" bIns="0" rtlCol="0">
            <a:normAutofit fontScale="975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20000"/>
              </a:lnSpc>
              <a:spcBef>
                <a:spcPts val="1000"/>
              </a:spcBef>
              <a:spcAft>
                <a:spcPts val="0"/>
              </a:spcAft>
              <a:buClrTx/>
              <a:buSzTx/>
              <a:buFont typeface="Wingdings" panose="05000000000000000000" charset="0"/>
              <a:buChar char="Ø"/>
              <a:tabLst/>
              <a:defRPr/>
            </a:pPr>
            <a:r>
              <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增加总线</a:t>
            </a:r>
          </a:p>
          <a:p>
            <a:pPr marL="0" marR="0" lvl="0" indent="45720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目前的</a:t>
            </a:r>
            <a:r>
              <a:rPr kumimoji="0" lang="en-US" altLang="zh-CN"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CPU</a:t>
            </a:r>
            <a:r>
              <a:rPr kumimoji="0" lang="zh-CN" altLang="en-US"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只有时钟信号和复位信号两个输入，访问内存需要直接连入</a:t>
            </a:r>
            <a:r>
              <a:rPr kumimoji="0" lang="en-US" altLang="zh-CN"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CPU</a:t>
            </a:r>
            <a:r>
              <a:rPr kumimoji="0" lang="zh-CN" altLang="en-US"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内部，因此若要封装成</a:t>
            </a:r>
            <a:r>
              <a:rPr kumimoji="0" lang="en-US" altLang="zh-CN"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IP</a:t>
            </a:r>
            <a:r>
              <a:rPr kumimoji="0" lang="zh-CN" altLang="en-US"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核必须确定输出信号，否则外部无法访问内存、指令寄存器等内部寄存器。</a:t>
            </a:r>
            <a:endParaRPr kumimoji="0" lang="en-US" altLang="zh-CN"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285750" marR="0" lvl="0" indent="-285750" algn="l" defTabSz="914400" rtl="0" eaLnBrk="1" fontAlgn="auto" latinLnBrk="0" hangingPunct="1">
              <a:lnSpc>
                <a:spcPct val="120000"/>
              </a:lnSpc>
              <a:spcBef>
                <a:spcPts val="1000"/>
              </a:spcBef>
              <a:spcAft>
                <a:spcPts val="0"/>
              </a:spcAft>
              <a:buClrTx/>
              <a:buSzTx/>
              <a:buFont typeface="Wingdings" panose="05000000000000000000" charset="0"/>
              <a:buChar char="Ø"/>
              <a:tabLst/>
              <a:defRPr/>
            </a:pPr>
            <a:r>
              <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增加指令</a:t>
            </a:r>
            <a:endParaRPr kumimoji="0" lang="zh-CN" altLang="en-US" sz="32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45720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目前的</a:t>
            </a:r>
            <a:r>
              <a:rPr kumimoji="0" lang="en-US" altLang="zh-CN"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CPU</a:t>
            </a:r>
            <a:r>
              <a:rPr kumimoji="0" lang="zh-CN" altLang="en-US"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还未实现乘除法指令，支持的指令集有待进一步完善。</a:t>
            </a:r>
            <a:endPar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3998467288"/>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接口设计部分</a:t>
            </a:r>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lang="en-US" altLang="zh-CN" sz="3600" b="1" dirty="0">
                <a:solidFill>
                  <a:prstClr val="white"/>
                </a:solidFill>
              </a:rPr>
              <a:t>4</a:t>
            </a:r>
            <a:endParaRPr kumimoji="0" lang="zh-CN" altLang="en-US"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sp>
        <p:nvSpPr>
          <p:cNvPr id="11" name="内容占位符 1"/>
          <p:cNvSpPr txBox="1"/>
          <p:nvPr/>
        </p:nvSpPr>
        <p:spPr>
          <a:xfrm>
            <a:off x="1058545" y="1308100"/>
            <a:ext cx="7425690" cy="4871983"/>
          </a:xfrm>
          <a:prstGeom prst="rect">
            <a:avLst/>
          </a:prstGeom>
        </p:spPr>
        <p:txBody>
          <a:bodyPr vert="horz" lIns="0" tIns="0" rIns="0" bIns="0" rtlCol="0">
            <a:normAutofit fontScale="975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20000"/>
              </a:lnSpc>
              <a:spcBef>
                <a:spcPts val="1000"/>
              </a:spcBef>
              <a:spcAft>
                <a:spcPts val="0"/>
              </a:spcAft>
              <a:buClrTx/>
              <a:buSzTx/>
              <a:buFont typeface="Wingdings" panose="05000000000000000000" charset="0"/>
              <a:buChar char="Ø"/>
              <a:tabLst/>
              <a:defRPr/>
            </a:pPr>
            <a:endParaRPr kumimoji="0" lang="en-US" altLang="zh-CN"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285750" marR="0" lvl="0" indent="-285750" algn="l" defTabSz="914400" rtl="0" eaLnBrk="1" fontAlgn="auto" latinLnBrk="0" hangingPunct="1">
              <a:lnSpc>
                <a:spcPct val="120000"/>
              </a:lnSpc>
              <a:spcBef>
                <a:spcPts val="1000"/>
              </a:spcBef>
              <a:spcAft>
                <a:spcPts val="0"/>
              </a:spcAft>
              <a:buClrTx/>
              <a:buSzTx/>
              <a:buFont typeface="Wingdings" panose="05000000000000000000" charset="0"/>
              <a:buChar char="Ø"/>
              <a:tabLst/>
              <a:defRPr/>
            </a:pPr>
            <a:endParaRPr kumimoji="0" lang="en-US" altLang="zh-CN"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601785" y="1101100"/>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955899" y="5465894"/>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内容占位符 1">
            <a:extLst>
              <a:ext uri="{FF2B5EF4-FFF2-40B4-BE49-F238E27FC236}">
                <a16:creationId xmlns:a16="http://schemas.microsoft.com/office/drawing/2014/main" id="{BB9EB564-7A4A-E402-B44D-D26E8EDCFBC9}"/>
              </a:ext>
            </a:extLst>
          </p:cNvPr>
          <p:cNvSpPr txBox="1"/>
          <p:nvPr/>
        </p:nvSpPr>
        <p:spPr>
          <a:xfrm>
            <a:off x="1082431" y="1308099"/>
            <a:ext cx="7425690" cy="4871983"/>
          </a:xfrm>
          <a:prstGeom prst="rect">
            <a:avLst/>
          </a:prstGeom>
        </p:spPr>
        <p:txBody>
          <a:bodyPr vert="horz" lIns="0" tIns="0" rIns="0" bIns="0" rtlCol="0">
            <a:normAutofit fontScale="975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20000"/>
              </a:lnSpc>
              <a:spcBef>
                <a:spcPts val="1000"/>
              </a:spcBef>
              <a:spcAft>
                <a:spcPts val="0"/>
              </a:spcAft>
              <a:buClrTx/>
              <a:buSzTx/>
              <a:buFont typeface="Wingdings" panose="05000000000000000000" charset="0"/>
              <a:buChar char="Ø"/>
              <a:tabLst/>
              <a:defRPr/>
            </a:pPr>
            <a:r>
              <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增加适应性</a:t>
            </a:r>
          </a:p>
          <a:p>
            <a:pPr marL="0" marR="0" lvl="0" indent="45720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altLang="zh-CN"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VGA</a:t>
            </a:r>
            <a:r>
              <a:rPr kumimoji="0" lang="zh-CN" altLang="en-US"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可选择不同频率、分辨率，可以增加频率、分辨率的输入以适配不同规格的屏幕。</a:t>
            </a:r>
            <a:endParaRPr kumimoji="0" lang="en-US" altLang="zh-CN"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45720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285750" marR="0" lvl="0" indent="-285750" algn="l" defTabSz="914400" rtl="0" eaLnBrk="1" fontAlgn="auto" latinLnBrk="0" hangingPunct="1">
              <a:lnSpc>
                <a:spcPct val="120000"/>
              </a:lnSpc>
              <a:spcBef>
                <a:spcPts val="1000"/>
              </a:spcBef>
              <a:spcAft>
                <a:spcPts val="0"/>
              </a:spcAft>
              <a:buClrTx/>
              <a:buSzTx/>
              <a:buFont typeface="Wingdings" panose="05000000000000000000" charset="0"/>
              <a:buChar char="Ø"/>
              <a:tabLst/>
              <a:defRPr/>
            </a:pPr>
            <a:r>
              <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增加独立性</a:t>
            </a:r>
            <a:endParaRPr kumimoji="0" lang="en-US" altLang="zh-CN"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   </a:t>
            </a:r>
            <a:r>
              <a:rPr kumimoji="0" lang="zh-CN" altLang="en-US"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目前</a:t>
            </a:r>
            <a:r>
              <a:rPr kumimoji="0" lang="en-US" altLang="zh-CN"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VGA</a:t>
            </a:r>
            <a:r>
              <a:rPr kumimoji="0" lang="zh-CN" altLang="en-US"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的输入信号是从</a:t>
            </a:r>
            <a:r>
              <a:rPr kumimoji="0" lang="en-US" altLang="zh-CN"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CPU</a:t>
            </a:r>
            <a:r>
              <a:rPr kumimoji="0" lang="zh-CN" altLang="en-US"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中内存直接读出的，增加了</a:t>
            </a:r>
            <a:r>
              <a:rPr kumimoji="0" lang="en-US" altLang="zh-CN"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CPU</a:t>
            </a:r>
            <a:r>
              <a:rPr kumimoji="0" lang="zh-CN" altLang="en-US"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内存的复杂度。为了减少接口对于</a:t>
            </a:r>
            <a:r>
              <a:rPr kumimoji="0" lang="en-US" altLang="zh-CN"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CPU</a:t>
            </a:r>
            <a:r>
              <a:rPr kumimoji="0" lang="zh-CN" altLang="en-US"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内存的依赖，可以对</a:t>
            </a:r>
            <a:r>
              <a:rPr kumimoji="0" lang="en-US" altLang="zh-CN"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CPU</a:t>
            </a:r>
            <a:r>
              <a:rPr kumimoji="0" lang="zh-CN" altLang="en-US" sz="21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内存进行封装，增加异步读取功能。</a:t>
            </a:r>
          </a:p>
        </p:txBody>
      </p:sp>
    </p:spTree>
    <p:extLst>
      <p:ext uri="{BB962C8B-B14F-4D97-AF65-F5344CB8AC3E}">
        <p14:creationId xmlns:p14="http://schemas.microsoft.com/office/powerpoint/2010/main" val="1154716851"/>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5101601" y="4009504"/>
            <a:ext cx="1988798" cy="1988798"/>
            <a:chOff x="5101601" y="4009504"/>
            <a:chExt cx="1988798" cy="1988798"/>
          </a:xfrm>
        </p:grpSpPr>
        <p:pic>
          <p:nvPicPr>
            <p:cNvPr id="31" name="图片 30"/>
            <p:cNvPicPr>
              <a:picLocks noChangeAspect="1"/>
            </p:cNvPicPr>
            <p:nvPr/>
          </p:nvPicPr>
          <p:blipFill>
            <a:blip r:embed="rId2" cstate="print"/>
            <a:stretch>
              <a:fillRect/>
            </a:stretch>
          </p:blipFill>
          <p:spPr>
            <a:xfrm>
              <a:off x="5101601" y="4009504"/>
              <a:ext cx="1988798" cy="1988798"/>
            </a:xfrm>
            <a:prstGeom prst="rect">
              <a:avLst/>
            </a:prstGeom>
          </p:spPr>
        </p:pic>
        <p:sp>
          <p:nvSpPr>
            <p:cNvPr id="30" name="椭圆 29"/>
            <p:cNvSpPr/>
            <p:nvPr/>
          </p:nvSpPr>
          <p:spPr>
            <a:xfrm>
              <a:off x="5271802" y="4538044"/>
              <a:ext cx="1616075" cy="93171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E7D7B7"/>
                  </a:solidFill>
                  <a:effectLst>
                    <a:outerShdw blurRad="12700" dist="25400" dir="5400000" algn="t" rotWithShape="0">
                      <a:prstClr val="black">
                        <a:alpha val="40000"/>
                      </a:prstClr>
                    </a:outerShdw>
                  </a:effectLst>
                  <a:uLnTx/>
                  <a:uFillTx/>
                  <a:latin typeface="微软雅黑"/>
                  <a:ea typeface="微软雅黑"/>
                  <a:cs typeface="+mn-cs"/>
                </a:rPr>
                <a:t>谢谢</a:t>
              </a:r>
            </a:p>
          </p:txBody>
        </p:sp>
      </p:gr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项目简介</a:t>
            </a:r>
          </a:p>
        </p:txBody>
      </p:sp>
      <p:sp>
        <p:nvSpPr>
          <p:cNvPr id="10" name="文本框 9"/>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marL="228600" marR="0" lvl="0" indent="-22860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rPr>
              <a:t>1</a:t>
            </a:r>
            <a:endParaRPr kumimoji="0" lang="zh-CN" altLang="en-US" sz="3600" b="1"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charset="-122"/>
              <a:cs typeface="+mn-cs"/>
            </a:endParaRPr>
          </a:p>
        </p:txBody>
      </p:sp>
      <p:sp>
        <p:nvSpPr>
          <p:cNvPr id="11" name="内容占位符 1"/>
          <p:cNvSpPr txBox="1"/>
          <p:nvPr/>
        </p:nvSpPr>
        <p:spPr>
          <a:xfrm>
            <a:off x="1539631" y="1700198"/>
            <a:ext cx="9100038" cy="3610708"/>
          </a:xfrm>
          <a:prstGeom prst="rect">
            <a:avLst/>
          </a:prstGeom>
        </p:spPr>
        <p:txBody>
          <a:bodyPr vert="horz" lIns="0" tIns="0" rIns="0" bIns="0" rtlCol="0">
            <a:normAutofit fontScale="92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45720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本项目</a:t>
            </a:r>
            <a:r>
              <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sym typeface="+mn-ea"/>
              </a:rPr>
              <a:t>以CPU作为设计核心，</a:t>
            </a:r>
            <a:r>
              <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实现了一种基于MIPS架构的多周期流水线CPU，实现了完备的移位与逻辑运算、不包括乘除在内的大部分算术运算，以及跳转指令、分支指令、加载与存储指令等45条指令。</a:t>
            </a:r>
            <a:r>
              <a:rPr kumimoji="0" lang="en-US" altLang="zh-CN"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  </a:t>
            </a:r>
          </a:p>
          <a:p>
            <a:pPr marL="0" marR="0" lvl="0" indent="45720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项目以单周期</a:t>
            </a:r>
            <a:r>
              <a:rPr kumimoji="0" lang="en-US" altLang="zh-CN"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CPU</a:t>
            </a:r>
            <a:r>
              <a:rPr kumimoji="0" lang="zh-CN" altLang="en-US" sz="2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设计作为基础，实现了经典的五级流水线CPU，解决了流水线中数据相关、结构相关和控制相关问题。对所有指令在vivado上进行行为仿真，通过测试。最终设计并编写汇编测试代码，上板进行验证。</a:t>
            </a: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891815" y="3000270"/>
            <a:ext cx="3479621" cy="857460"/>
            <a:chOff x="5588007" y="1590635"/>
            <a:chExt cx="3479621" cy="857460"/>
          </a:xfrm>
        </p:grpSpPr>
        <p:sp>
          <p:nvSpPr>
            <p:cNvPr id="19" name="文本框 18"/>
            <p:cNvSpPr txBox="1"/>
            <p:nvPr/>
          </p:nvSpPr>
          <p:spPr>
            <a:xfrm>
              <a:off x="6549853" y="1696200"/>
              <a:ext cx="2517775" cy="645160"/>
            </a:xfrm>
            <a:prstGeom prst="rect">
              <a:avLst/>
            </a:prstGeom>
            <a:noFill/>
          </p:spPr>
          <p:txBody>
            <a:bodyPr wrap="none">
              <a:spAutoFit/>
            </a:bodyPr>
            <a:lstStyle/>
            <a:p>
              <a:pPr algn="l" eaLnBrk="1" fontAlgn="auto" hangingPunct="1">
                <a:spcBef>
                  <a:spcPts val="0"/>
                </a:spcBef>
                <a:spcAft>
                  <a:spcPts val="0"/>
                </a:spcAft>
                <a:defRPr/>
              </a:pPr>
              <a:r>
                <a:rPr lang="zh-CN" altLang="en-US" sz="3600" b="1" dirty="0">
                  <a:sym typeface="+mn-lt"/>
                </a:rPr>
                <a:t>单周期</a:t>
              </a:r>
              <a:r>
                <a:rPr lang="en-US" altLang="zh-CN" sz="3600" b="1" dirty="0">
                  <a:sym typeface="+mn-lt"/>
                </a:rPr>
                <a:t>CPU</a:t>
              </a:r>
              <a:endParaRPr lang="zh-CN" altLang="en-US" sz="3600" b="1" dirty="0">
                <a:sym typeface="+mn-lt"/>
              </a:endParaRPr>
            </a:p>
          </p:txBody>
        </p:sp>
        <p:sp>
          <p:nvSpPr>
            <p:cNvPr id="20" name="椭圆 19"/>
            <p:cNvSpPr/>
            <p:nvPr/>
          </p:nvSpPr>
          <p:spPr>
            <a:xfrm>
              <a:off x="5588007" y="1590635"/>
              <a:ext cx="857459" cy="857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4000" b="1" dirty="0"/>
                <a:t>2</a:t>
              </a:r>
              <a:endParaRPr lang="zh-CN" altLang="en-US" sz="4000" b="1" dirty="0"/>
            </a:p>
          </p:txBody>
        </p:sp>
      </p:gr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基本模块</a:t>
            </a:r>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sp>
        <p:nvSpPr>
          <p:cNvPr id="11" name="内容占位符 1"/>
          <p:cNvSpPr txBox="1"/>
          <p:nvPr/>
        </p:nvSpPr>
        <p:spPr>
          <a:xfrm>
            <a:off x="1378341" y="1211883"/>
            <a:ext cx="9100038" cy="36107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45720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kumimoji="0" lang="zh-CN" altLang="en-US" sz="1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首先根据小组讨论，我们确定了CPU各个模块的输入输出以及控制信号，画出了初步的CPU数据通路图。</a:t>
            </a:r>
          </a:p>
        </p:txBody>
      </p:sp>
      <p:sp>
        <p:nvSpPr>
          <p:cNvPr id="12" name="半闭框 11"/>
          <p:cNvSpPr/>
          <p:nvPr/>
        </p:nvSpPr>
        <p:spPr>
          <a:xfrm>
            <a:off x="1058985" y="1076970"/>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816199" y="5646234"/>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2" name="图片 1" descr="single_cycle_cpu_demo"/>
          <p:cNvPicPr>
            <a:picLocks noChangeAspect="1"/>
          </p:cNvPicPr>
          <p:nvPr/>
        </p:nvPicPr>
        <p:blipFill>
          <a:blip r:embed="rId2"/>
          <a:stretch>
            <a:fillRect/>
          </a:stretch>
        </p:blipFill>
        <p:spPr>
          <a:xfrm>
            <a:off x="1087755" y="1867535"/>
            <a:ext cx="9532620" cy="4259580"/>
          </a:xfrm>
          <a:prstGeom prst="rect">
            <a:avLst/>
          </a:prstGeom>
        </p:spPr>
      </p:pic>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基本模块</a:t>
            </a:r>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sp>
        <p:nvSpPr>
          <p:cNvPr id="11" name="内容占位符 1"/>
          <p:cNvSpPr txBox="1"/>
          <p:nvPr/>
        </p:nvSpPr>
        <p:spPr>
          <a:xfrm>
            <a:off x="1069975" y="1303020"/>
            <a:ext cx="10062845" cy="425005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kumimoji="0" lang="zh-CN" altLang="en-US" sz="20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控制单元（CU）</a:t>
            </a:r>
          </a:p>
          <a:p>
            <a:pPr marL="0" marR="0" lvl="0" indent="45720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kumimoji="0" lang="zh-CN" altLang="en-US" sz="1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控制模块CU负责根据译码结果产生控制信号，按照之前列出的控制信号表，确定控制信号，根据之前在definetion文件中定义的宏为不同的模块生成控制信号。以扩展模块extend的控制信号extop为例，根据表格lui指令应该使用特殊的左移16扩展信号，对于运算指令中含有字符‘u’的以及lw、sw指令应该进行无符号扩展，其余算数指令应该进行符号扩展，由此便可以写出extop控制信号的扩展表：</a:t>
            </a:r>
          </a:p>
        </p:txBody>
      </p:sp>
      <p:sp>
        <p:nvSpPr>
          <p:cNvPr id="12" name="半闭框 11"/>
          <p:cNvSpPr/>
          <p:nvPr/>
        </p:nvSpPr>
        <p:spPr>
          <a:xfrm>
            <a:off x="764345" y="106998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934309" y="543604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81331691" name="图片 1"/>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2650490" y="3604895"/>
            <a:ext cx="6310630" cy="2235200"/>
          </a:xfrm>
          <a:prstGeom prst="rect">
            <a:avLst/>
          </a:prstGeom>
        </p:spPr>
      </p:pic>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基本模块</a:t>
            </a:r>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sp>
        <p:nvSpPr>
          <p:cNvPr id="11" name="内容占位符 1"/>
          <p:cNvSpPr txBox="1"/>
          <p:nvPr/>
        </p:nvSpPr>
        <p:spPr>
          <a:xfrm>
            <a:off x="1069975" y="1303020"/>
            <a:ext cx="10062845" cy="425005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kumimoji="0" lang="zh-CN" altLang="en-US" sz="20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NPC模块</a:t>
            </a:r>
          </a:p>
          <a:p>
            <a:pPr marL="0" marR="0" lvl="0" indent="45720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kumimoji="0" lang="zh-CN" altLang="en-US" sz="1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NPC模块负责根据控制信号control_npc判定下一条指令地址npc。下一条指令的地址可能有以下几种情况：①当前指令地址+4（pc+4） ②无条件跳转地址（imm26）③条件跳转（imm16+4或rs寄存器），因此输入要同时传入imm16，imm26，rs的值。在npc模块中还需要对不同长度的立即数做扩展，直接跳转的扩展方式为pc[31:28], imm26, 2'b00，相对寻址的扩张方式为符号扩展pc_n + {{14{imm16[15]}}, {imm16, 2'b00}},关键代码如下所示：</a:t>
            </a:r>
          </a:p>
        </p:txBody>
      </p:sp>
      <p:sp>
        <p:nvSpPr>
          <p:cNvPr id="12" name="半闭框 11"/>
          <p:cNvSpPr/>
          <p:nvPr/>
        </p:nvSpPr>
        <p:spPr>
          <a:xfrm>
            <a:off x="764345" y="106998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934309" y="543604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562273623" name="图片 1"/>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4497070" y="4013835"/>
            <a:ext cx="5890895" cy="1054735"/>
          </a:xfrm>
          <a:prstGeom prst="rect">
            <a:avLst/>
          </a:prstGeom>
        </p:spPr>
      </p:pic>
      <p:pic>
        <p:nvPicPr>
          <p:cNvPr id="446032041" name="图片 7"/>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381760" y="4046220"/>
            <a:ext cx="1607185" cy="1656080"/>
          </a:xfrm>
          <a:prstGeom prst="rect">
            <a:avLst/>
          </a:prstGeom>
        </p:spPr>
      </p:pic>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基本模块</a:t>
            </a:r>
          </a:p>
        </p:txBody>
      </p:sp>
      <p:sp>
        <p:nvSpPr>
          <p:cNvPr id="10" name="文本框 9"/>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sp>
        <p:nvSpPr>
          <p:cNvPr id="11" name="内容占位符 1"/>
          <p:cNvSpPr txBox="1"/>
          <p:nvPr/>
        </p:nvSpPr>
        <p:spPr>
          <a:xfrm>
            <a:off x="1327150" y="1550670"/>
            <a:ext cx="9371330" cy="400240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kumimoji="0" lang="zh-CN" altLang="en-US" sz="20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PC模块</a:t>
            </a:r>
          </a:p>
          <a:p>
            <a:pPr marL="0" marR="0" lvl="0" indent="457200" algn="l" defTabSz="914400" rtl="0" eaLnBrk="1" fontAlgn="auto" latinLnBrk="0" hangingPunct="1">
              <a:lnSpc>
                <a:spcPct val="120000"/>
              </a:lnSpc>
              <a:spcBef>
                <a:spcPts val="1000"/>
              </a:spcBef>
              <a:spcAft>
                <a:spcPts val="0"/>
              </a:spcAft>
              <a:buClrTx/>
              <a:buSzTx/>
              <a:buFont typeface="Arial" panose="020B0604020202020204" pitchFamily="34" charset="0"/>
              <a:buNone/>
              <a:defRPr/>
            </a:pPr>
            <a:r>
              <a:rPr kumimoji="0" lang="zh-CN" altLang="en-US" sz="1800" b="0" i="0" u="none" strike="noStrike" kern="1200" cap="none" spc="300" normalizeH="0" baseline="0" noProof="0" dirty="0">
                <a:ln>
                  <a:noFill/>
                </a:ln>
                <a:solidFill>
                  <a:srgbClr val="000000"/>
                </a:solidFill>
                <a:effectLst/>
                <a:uLnTx/>
                <a:uFillTx/>
                <a:latin typeface="微软雅黑" panose="020B0503020204020204" charset="-122"/>
                <a:ea typeface="微软雅黑" panose="020B0503020204020204" charset="-122"/>
                <a:cs typeface="+mn-cs"/>
              </a:rPr>
              <a:t>PC模块接收NPC模块传入的下一条指令地址npc，储存并输出程序计数器的值。clk与rst分别代表时钟信号和复位信号，npc是由NPC模块传入的下一条指令地址。PC模块在时钟上升沿将npc的值更新到pc寄存器并输出，在rst信号上升沿刷新PC的值，代码中采用了异步刷新的方式。</a:t>
            </a:r>
          </a:p>
        </p:txBody>
      </p:sp>
      <p:sp>
        <p:nvSpPr>
          <p:cNvPr id="12" name="半闭框 11"/>
          <p:cNvSpPr/>
          <p:nvPr/>
        </p:nvSpPr>
        <p:spPr>
          <a:xfrm>
            <a:off x="846260" y="1202700"/>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98724" y="533317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123457931" name="图片 8"/>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737043" y="4043045"/>
            <a:ext cx="1183005" cy="891540"/>
          </a:xfrm>
          <a:prstGeom prst="rect">
            <a:avLst/>
          </a:prstGeom>
        </p:spPr>
      </p:pic>
      <p:graphicFrame>
        <p:nvGraphicFramePr>
          <p:cNvPr id="2" name="表格 1"/>
          <p:cNvGraphicFramePr/>
          <p:nvPr>
            <p:custDataLst>
              <p:tags r:id="rId2"/>
            </p:custDataLst>
          </p:nvPr>
        </p:nvGraphicFramePr>
        <p:xfrm>
          <a:off x="3786505" y="3777615"/>
          <a:ext cx="5905500" cy="1303020"/>
        </p:xfrm>
        <a:graphic>
          <a:graphicData uri="http://schemas.openxmlformats.org/drawingml/2006/table">
            <a:tbl>
              <a:tblPr/>
              <a:tblGrid>
                <a:gridCol w="1967865">
                  <a:extLst>
                    <a:ext uri="{9D8B030D-6E8A-4147-A177-3AD203B41FA5}">
                      <a16:colId xmlns:a16="http://schemas.microsoft.com/office/drawing/2014/main" val="20000"/>
                    </a:ext>
                  </a:extLst>
                </a:gridCol>
                <a:gridCol w="1967865">
                  <a:extLst>
                    <a:ext uri="{9D8B030D-6E8A-4147-A177-3AD203B41FA5}">
                      <a16:colId xmlns:a16="http://schemas.microsoft.com/office/drawing/2014/main" val="20001"/>
                    </a:ext>
                  </a:extLst>
                </a:gridCol>
                <a:gridCol w="1969770">
                  <a:extLst>
                    <a:ext uri="{9D8B030D-6E8A-4147-A177-3AD203B41FA5}">
                      <a16:colId xmlns:a16="http://schemas.microsoft.com/office/drawing/2014/main" val="20002"/>
                    </a:ext>
                  </a:extLst>
                </a:gridCol>
              </a:tblGrid>
              <a:tr h="325755">
                <a:tc>
                  <a:txBody>
                    <a:bodyPr/>
                    <a:lstStyle/>
                    <a:p>
                      <a:pPr indent="0">
                        <a:buNone/>
                      </a:pPr>
                      <a:r>
                        <a:rPr lang="en-US" sz="1600" b="0">
                          <a:latin typeface="微软雅黑" panose="020B0503020204020204" charset="-122"/>
                          <a:ea typeface="微软雅黑" panose="020B0503020204020204" charset="-122"/>
                          <a:cs typeface="等线" panose="02010600030101010101" charset="-122"/>
                        </a:rPr>
                        <a:t>input</a:t>
                      </a:r>
                      <a:endParaRPr lang="en-US" altLang="en-US" sz="1600" b="0">
                        <a:latin typeface="微软雅黑" panose="020B0503020204020204" charset="-122"/>
                        <a:ea typeface="微软雅黑" panose="020B050302020402020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微软雅黑" panose="020B0503020204020204" charset="-122"/>
                          <a:ea typeface="微软雅黑" panose="020B0503020204020204" charset="-122"/>
                          <a:cs typeface="等线" panose="02010600030101010101" charset="-122"/>
                        </a:rPr>
                        <a:t>wire clk</a:t>
                      </a:r>
                      <a:endParaRPr lang="en-US" altLang="en-US" sz="1600" b="0">
                        <a:latin typeface="微软雅黑" panose="020B0503020204020204" charset="-122"/>
                        <a:ea typeface="微软雅黑" panose="020B050302020402020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微软雅黑" panose="020B0503020204020204" charset="-122"/>
                          <a:ea typeface="微软雅黑" panose="020B0503020204020204" charset="-122"/>
                          <a:cs typeface="等线" panose="02010600030101010101" charset="-122"/>
                        </a:rPr>
                        <a:t>时钟信号</a:t>
                      </a:r>
                      <a:endParaRPr lang="en-US" altLang="en-US" sz="1600" b="0">
                        <a:latin typeface="微软雅黑" panose="020B0503020204020204" charset="-122"/>
                        <a:ea typeface="微软雅黑" panose="020B050302020402020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5755">
                <a:tc>
                  <a:txBody>
                    <a:bodyPr/>
                    <a:lstStyle/>
                    <a:p>
                      <a:pPr indent="0">
                        <a:buNone/>
                      </a:pPr>
                      <a:r>
                        <a:rPr lang="en-US" sz="1600" b="0">
                          <a:latin typeface="微软雅黑" panose="020B0503020204020204" charset="-122"/>
                          <a:ea typeface="微软雅黑" panose="020B0503020204020204" charset="-122"/>
                          <a:cs typeface="等线" panose="02010600030101010101" charset="-122"/>
                        </a:rPr>
                        <a:t>input</a:t>
                      </a:r>
                      <a:endParaRPr lang="en-US" altLang="en-US" sz="1600" b="0">
                        <a:latin typeface="微软雅黑" panose="020B0503020204020204" charset="-122"/>
                        <a:ea typeface="微软雅黑" panose="020B050302020402020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微软雅黑" panose="020B0503020204020204" charset="-122"/>
                          <a:ea typeface="微软雅黑" panose="020B0503020204020204" charset="-122"/>
                          <a:cs typeface="等线" panose="02010600030101010101" charset="-122"/>
                        </a:rPr>
                        <a:t>wire rst</a:t>
                      </a:r>
                      <a:endParaRPr lang="en-US" altLang="en-US" sz="1600" b="0">
                        <a:latin typeface="微软雅黑" panose="020B0503020204020204" charset="-122"/>
                        <a:ea typeface="微软雅黑" panose="020B050302020402020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微软雅黑" panose="020B0503020204020204" charset="-122"/>
                          <a:ea typeface="微软雅黑" panose="020B0503020204020204" charset="-122"/>
                          <a:cs typeface="等线" panose="02010600030101010101" charset="-122"/>
                        </a:rPr>
                        <a:t>复位信号</a:t>
                      </a:r>
                      <a:endParaRPr lang="en-US" altLang="en-US" sz="1600" b="0">
                        <a:latin typeface="微软雅黑" panose="020B0503020204020204" charset="-122"/>
                        <a:ea typeface="微软雅黑" panose="020B050302020402020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755">
                <a:tc>
                  <a:txBody>
                    <a:bodyPr/>
                    <a:lstStyle/>
                    <a:p>
                      <a:pPr indent="0">
                        <a:buNone/>
                      </a:pPr>
                      <a:r>
                        <a:rPr lang="en-US" sz="1600" b="0">
                          <a:latin typeface="微软雅黑" panose="020B0503020204020204" charset="-122"/>
                          <a:ea typeface="微软雅黑" panose="020B0503020204020204" charset="-122"/>
                          <a:cs typeface="等线" panose="02010600030101010101" charset="-122"/>
                        </a:rPr>
                        <a:t>input [31:0]</a:t>
                      </a:r>
                      <a:endParaRPr lang="en-US" altLang="en-US" sz="1600" b="0">
                        <a:latin typeface="微软雅黑" panose="020B0503020204020204" charset="-122"/>
                        <a:ea typeface="微软雅黑" panose="020B050302020402020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微软雅黑" panose="020B0503020204020204" charset="-122"/>
                          <a:ea typeface="微软雅黑" panose="020B0503020204020204" charset="-122"/>
                          <a:cs typeface="等线" panose="02010600030101010101" charset="-122"/>
                        </a:rPr>
                        <a:t>wire npc</a:t>
                      </a:r>
                      <a:endParaRPr lang="en-US" altLang="en-US" sz="1600" b="0">
                        <a:latin typeface="微软雅黑" panose="020B0503020204020204" charset="-122"/>
                        <a:ea typeface="微软雅黑" panose="020B050302020402020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微软雅黑" panose="020B0503020204020204" charset="-122"/>
                          <a:ea typeface="微软雅黑" panose="020B0503020204020204" charset="-122"/>
                          <a:cs typeface="等线" panose="02010600030101010101" charset="-122"/>
                        </a:rPr>
                        <a:t>下一条指令地址</a:t>
                      </a:r>
                      <a:endParaRPr lang="en-US" altLang="en-US" sz="1600" b="0">
                        <a:latin typeface="微软雅黑" panose="020B0503020204020204" charset="-122"/>
                        <a:ea typeface="微软雅黑" panose="020B050302020402020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755">
                <a:tc>
                  <a:txBody>
                    <a:bodyPr/>
                    <a:lstStyle/>
                    <a:p>
                      <a:pPr indent="0">
                        <a:buNone/>
                      </a:pPr>
                      <a:r>
                        <a:rPr lang="en-US" sz="1600" b="0">
                          <a:latin typeface="微软雅黑" panose="020B0503020204020204" charset="-122"/>
                          <a:ea typeface="微软雅黑" panose="020B0503020204020204" charset="-122"/>
                          <a:cs typeface="等线" panose="02010600030101010101" charset="-122"/>
                        </a:rPr>
                        <a:t>output</a:t>
                      </a:r>
                      <a:endParaRPr lang="en-US" altLang="en-US" sz="1600" b="0">
                        <a:latin typeface="微软雅黑" panose="020B0503020204020204" charset="-122"/>
                        <a:ea typeface="微软雅黑" panose="020B050302020402020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微软雅黑" panose="020B0503020204020204" charset="-122"/>
                          <a:ea typeface="微软雅黑" panose="020B0503020204020204" charset="-122"/>
                          <a:cs typeface="等线" panose="02010600030101010101" charset="-122"/>
                        </a:rPr>
                        <a:t>reg pc</a:t>
                      </a:r>
                      <a:endParaRPr lang="en-US" altLang="en-US" sz="1600" b="0">
                        <a:latin typeface="微软雅黑" panose="020B0503020204020204" charset="-122"/>
                        <a:ea typeface="微软雅黑" panose="020B050302020402020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微软雅黑" panose="020B0503020204020204" charset="-122"/>
                          <a:ea typeface="微软雅黑" panose="020B0503020204020204" charset="-122"/>
                          <a:cs typeface="等线" panose="02010600030101010101" charset="-122"/>
                        </a:rPr>
                        <a:t>程序计数器值</a:t>
                      </a:r>
                      <a:endParaRPr lang="en-US" altLang="en-US" sz="1600" b="0">
                        <a:latin typeface="微软雅黑" panose="020B0503020204020204" charset="-122"/>
                        <a:ea typeface="微软雅黑" panose="020B050302020402020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PA" val="v5.1.2"/>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790c7350-e738-43ea-822d-3ab031df8f1b}"/>
  <p:tag name="TABLE_ENDDRAG_ORIGIN_RECT" val="465*102"/>
  <p:tag name="TABLE_ENDDRAG_RECT" val="298*297*465*102"/>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77558582-78cb-411b-8f20-0d42e6d42ad7}"/>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2830</Words>
  <Application>Microsoft Office PowerPoint</Application>
  <PresentationFormat>宽屏</PresentationFormat>
  <Paragraphs>200</Paragraphs>
  <Slides>36</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36</vt:i4>
      </vt:variant>
    </vt:vector>
  </HeadingPairs>
  <TitlesOfParts>
    <vt:vector size="47" baseType="lpstr">
      <vt:lpstr>-apple-system</vt:lpstr>
      <vt:lpstr>CMU Typewriter Text</vt:lpstr>
      <vt:lpstr>等线</vt:lpstr>
      <vt:lpstr>等线 Light</vt:lpstr>
      <vt:lpstr>微软雅黑</vt:lpstr>
      <vt:lpstr>微软雅黑 Light</vt:lpstr>
      <vt:lpstr>Arial</vt:lpstr>
      <vt:lpstr>Century Gothic</vt:lpstr>
      <vt:lpstr>Consolas</vt:lpstr>
      <vt:lpstr>Wingdings</vt:lpstr>
      <vt:lpstr>Office 主题​​</vt:lpstr>
      <vt:lpstr>小学期硬件类实验答辩汇报</vt:lpstr>
      <vt:lpstr>PowerPoint 演示文稿</vt:lpstr>
      <vt:lpstr>PowerPoint 演示文稿</vt:lpstr>
      <vt:lpstr>项目简介</vt:lpstr>
      <vt:lpstr>PowerPoint 演示文稿</vt:lpstr>
      <vt:lpstr>基本模块</vt:lpstr>
      <vt:lpstr>基本模块</vt:lpstr>
      <vt:lpstr>基本模块</vt:lpstr>
      <vt:lpstr>基本模块</vt:lpstr>
      <vt:lpstr>基本模块</vt:lpstr>
      <vt:lpstr>基本模块</vt:lpstr>
      <vt:lpstr>基本模块</vt:lpstr>
      <vt:lpstr>基本模块</vt:lpstr>
      <vt:lpstr>基本模块</vt:lpstr>
      <vt:lpstr>基本模块</vt:lpstr>
      <vt:lpstr>仿真测试</vt:lpstr>
      <vt:lpstr>PowerPoint 演示文稿</vt:lpstr>
      <vt:lpstr>指令集选取</vt:lpstr>
      <vt:lpstr>5段流水</vt:lpstr>
      <vt:lpstr>5段流水</vt:lpstr>
      <vt:lpstr>流水线寄存器</vt:lpstr>
      <vt:lpstr>流水线寄存器</vt:lpstr>
      <vt:lpstr>Hazards</vt:lpstr>
      <vt:lpstr>Structure Hazards</vt:lpstr>
      <vt:lpstr>Structure Hazards</vt:lpstr>
      <vt:lpstr>Data Hazard</vt:lpstr>
      <vt:lpstr>Data Hazard</vt:lpstr>
      <vt:lpstr>Data Hazard</vt:lpstr>
      <vt:lpstr>Control Hazard</vt:lpstr>
      <vt:lpstr>分支预测</vt:lpstr>
      <vt:lpstr>分支预测</vt:lpstr>
      <vt:lpstr>仿真测试</vt:lpstr>
      <vt:lpstr>PowerPoint 演示文稿</vt:lpstr>
      <vt:lpstr>CPU部分</vt:lpstr>
      <vt:lpstr>接口设计部分</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小学期硬件类实验答辩汇报</dc:title>
  <dc:creator>Hao Yang</dc:creator>
  <cp:lastModifiedBy>Hao Yang</cp:lastModifiedBy>
  <cp:revision>1</cp:revision>
  <dcterms:created xsi:type="dcterms:W3CDTF">2023-09-17T04:31:12Z</dcterms:created>
  <dcterms:modified xsi:type="dcterms:W3CDTF">2023-09-17T04:31:20Z</dcterms:modified>
</cp:coreProperties>
</file>