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4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51"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5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4"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57"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5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5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8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8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9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9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0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3"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0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0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06"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0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0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4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4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400" cy="6866640"/>
            <a:chOff x="0" y="-8640"/>
            <a:chExt cx="1219140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7840" cy="284400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720" y="-8640"/>
            <a:ext cx="12190680" cy="6866640"/>
            <a:chOff x="720" y="-8640"/>
            <a:chExt cx="1219068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720" y="720"/>
              <a:ext cx="842040" cy="566532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677160" y="609480"/>
            <a:ext cx="8596080" cy="132012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23" name="PlaceHolder 2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 name="Group 1"/>
          <p:cNvGrpSpPr/>
          <p:nvPr/>
        </p:nvGrpSpPr>
        <p:grpSpPr>
          <a:xfrm>
            <a:off x="0" y="-8640"/>
            <a:ext cx="12191400" cy="6866640"/>
            <a:chOff x="0" y="-8640"/>
            <a:chExt cx="12191400" cy="6866640"/>
          </a:xfrm>
        </p:grpSpPr>
        <p:sp>
          <p:nvSpPr>
            <p:cNvPr id="6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3" name="CustomShape 4"/>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1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11"/>
            <p:cNvSpPr/>
            <p:nvPr/>
          </p:nvSpPr>
          <p:spPr>
            <a:xfrm>
              <a:off x="0" y="4013280"/>
              <a:ext cx="447840" cy="284400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1" name="PlaceHolder 1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72"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506960" y="2404440"/>
            <a:ext cx="7766280" cy="16455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GB" sz="9600" spc="-1" strike="noStrike">
                <a:solidFill>
                  <a:srgbClr val="90c226"/>
                </a:solidFill>
                <a:latin typeface="Trebuchet MS"/>
              </a:rPr>
              <a:t>FilikaDB Ürün Ailesi</a:t>
            </a:r>
            <a:endParaRPr b="0" lang="en-GB" sz="9600" spc="-1" strike="noStrike">
              <a:latin typeface="Arial"/>
            </a:endParaRPr>
          </a:p>
        </p:txBody>
      </p:sp>
      <p:sp>
        <p:nvSpPr>
          <p:cNvPr id="110" name="CustomShape 2"/>
          <p:cNvSpPr/>
          <p:nvPr/>
        </p:nvSpPr>
        <p:spPr>
          <a:xfrm>
            <a:off x="1506960" y="4050720"/>
            <a:ext cx="7766280" cy="1500840"/>
          </a:xfrm>
          <a:prstGeom prst="rect">
            <a:avLst/>
          </a:prstGeom>
          <a:noFill/>
          <a:ln>
            <a:noFill/>
          </a:ln>
        </p:spPr>
        <p:style>
          <a:lnRef idx="0"/>
          <a:fillRef idx="0"/>
          <a:effectRef idx="0"/>
          <a:fontRef idx="minor"/>
        </p:style>
        <p:txBody>
          <a:bodyPr lIns="90000" rIns="90000" tIns="45000" bIns="45000" anchor="b">
            <a:normAutofit/>
          </a:bodyPr>
          <a:p>
            <a:pPr algn="r">
              <a:lnSpc>
                <a:spcPct val="100000"/>
              </a:lnSpc>
              <a:spcBef>
                <a:spcPts val="1001"/>
              </a:spcBef>
            </a:pPr>
            <a:r>
              <a:rPr b="0" lang="en-GB" sz="2800" spc="-1" strike="noStrike">
                <a:solidFill>
                  <a:srgbClr val="54a021"/>
                </a:solidFill>
                <a:latin typeface="Trebuchet MS"/>
              </a:rPr>
              <a:t>C</a:t>
            </a:r>
            <a:r>
              <a:rPr b="0" lang="en-GB" sz="2800" spc="-1" strike="noStrike">
                <a:solidFill>
                  <a:srgbClr val="808080"/>
                </a:solidFill>
                <a:latin typeface="Trebuchet MS"/>
              </a:rPr>
              <a:t>olumnar </a:t>
            </a:r>
            <a:r>
              <a:rPr b="0" lang="en-GB" sz="2800" spc="-1" strike="noStrike">
                <a:solidFill>
                  <a:srgbClr val="54a021"/>
                </a:solidFill>
                <a:latin typeface="Trebuchet MS"/>
              </a:rPr>
              <a:t>I</a:t>
            </a:r>
            <a:r>
              <a:rPr b="0" lang="en-GB" sz="2800" spc="-1" strike="noStrike">
                <a:solidFill>
                  <a:srgbClr val="808080"/>
                </a:solidFill>
                <a:latin typeface="Trebuchet MS"/>
              </a:rPr>
              <a:t>n</a:t>
            </a:r>
            <a:r>
              <a:rPr b="0" lang="en-GB" sz="2800" spc="-1" strike="noStrike">
                <a:solidFill>
                  <a:srgbClr val="54a021"/>
                </a:solidFill>
                <a:latin typeface="Trebuchet MS"/>
              </a:rPr>
              <a:t>M</a:t>
            </a:r>
            <a:r>
              <a:rPr b="0" lang="en-GB" sz="2800" spc="-1" strike="noStrike">
                <a:solidFill>
                  <a:srgbClr val="808080"/>
                </a:solidFill>
                <a:latin typeface="Trebuchet MS"/>
              </a:rPr>
              <a:t>emory </a:t>
            </a:r>
            <a:r>
              <a:rPr b="0" lang="en-GB" sz="2800" spc="-1" strike="noStrike">
                <a:solidFill>
                  <a:srgbClr val="54a021"/>
                </a:solidFill>
                <a:latin typeface="Trebuchet MS"/>
              </a:rPr>
              <a:t>R</a:t>
            </a:r>
            <a:r>
              <a:rPr b="0" lang="en-GB" sz="2800" spc="-1" strike="noStrike">
                <a:solidFill>
                  <a:srgbClr val="808080"/>
                </a:solidFill>
                <a:latin typeface="Trebuchet MS"/>
              </a:rPr>
              <a:t>emote </a:t>
            </a:r>
            <a:r>
              <a:rPr b="0" lang="en-GB" sz="2800" spc="-1" strike="noStrike">
                <a:solidFill>
                  <a:srgbClr val="54a021"/>
                </a:solidFill>
                <a:latin typeface="Trebuchet MS"/>
              </a:rPr>
              <a:t>I</a:t>
            </a:r>
            <a:r>
              <a:rPr b="0" lang="en-GB" sz="2800" spc="-1" strike="noStrike">
                <a:solidFill>
                  <a:srgbClr val="808080"/>
                </a:solidFill>
                <a:latin typeface="Trebuchet MS"/>
              </a:rPr>
              <a:t>nterface</a:t>
            </a:r>
            <a:r>
              <a:rPr b="0" lang="en-GB" sz="1800" spc="-1" strike="noStrike">
                <a:solidFill>
                  <a:srgbClr val="808080"/>
                </a:solidFill>
                <a:latin typeface="Trebuchet MS"/>
              </a:rPr>
              <a:t> for databases</a:t>
            </a:r>
            <a:br/>
            <a:r>
              <a:rPr b="0" lang="en-GB" sz="1800" spc="-1" strike="noStrike">
                <a:solidFill>
                  <a:srgbClr val="808080"/>
                </a:solidFill>
                <a:latin typeface="Trebuchet MS"/>
              </a:rPr>
              <a:t>Veritabani için Kolon tabanlı Hafızaiçi Uzak Arabirimi  </a:t>
            </a:r>
            <a:endParaRPr b="0" lang="en-GB"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gn="ctr">
              <a:lnSpc>
                <a:spcPct val="100000"/>
              </a:lnSpc>
            </a:pPr>
            <a:r>
              <a:rPr b="1" lang="en-GB" sz="3600" spc="-1" strike="noStrike">
                <a:solidFill>
                  <a:srgbClr val="90c226"/>
                </a:solidFill>
                <a:latin typeface="Trebuchet MS"/>
              </a:rPr>
              <a:t>FilikaDB Ürün Ailesi</a:t>
            </a:r>
            <a:endParaRPr b="0" lang="en-GB" sz="3600" spc="-1" strike="noStrike">
              <a:latin typeface="Arial"/>
            </a:endParaRPr>
          </a:p>
        </p:txBody>
      </p:sp>
      <p:sp>
        <p:nvSpPr>
          <p:cNvPr id="112" name="CustomShape 2"/>
          <p:cNvSpPr/>
          <p:nvPr/>
        </p:nvSpPr>
        <p:spPr>
          <a:xfrm>
            <a:off x="645480" y="2168640"/>
            <a:ext cx="8596080" cy="3880080"/>
          </a:xfrm>
          <a:prstGeom prst="rect">
            <a:avLst/>
          </a:prstGeom>
          <a:noFill/>
          <a:ln>
            <a:noFill/>
          </a:ln>
        </p:spPr>
        <p:style>
          <a:lnRef idx="0"/>
          <a:fillRef idx="0"/>
          <a:effectRef idx="0"/>
          <a:fontRef idx="minor"/>
        </p:style>
        <p:txBody>
          <a:bodyPr lIns="90000" rIns="90000" tIns="45000" bIns="45000" anchor="b">
            <a:normAutofit/>
          </a:bodyPr>
          <a:p>
            <a:pPr marL="343080" indent="-342360" algn="just">
              <a:lnSpc>
                <a:spcPct val="100000"/>
              </a:lnSpc>
              <a:spcBef>
                <a:spcPts val="1001"/>
              </a:spcBef>
              <a:buClr>
                <a:srgbClr val="90c226"/>
              </a:buClr>
              <a:buSzPct val="80000"/>
              <a:buFont typeface="Wingdings 3" charset="2"/>
              <a:buChar char=""/>
            </a:pPr>
            <a:r>
              <a:rPr b="0" lang="en-GB" sz="1800" spc="-1" strike="noStrike">
                <a:solidFill>
                  <a:srgbClr val="404040"/>
                </a:solidFill>
                <a:latin typeface="Trebuchet MS"/>
              </a:rPr>
              <a:t>FilikaDB ürün ailesi çok yüksek maliyete sahip olan veritabanı çözümlerini maliyetlerini düşürerek daha verimli, daha performanslı ve dağıtık olarak sunmayi amaçlamaktadır.</a:t>
            </a:r>
            <a:endParaRPr b="0" lang="en-GB" sz="1800" spc="-1" strike="noStrike">
              <a:latin typeface="Arial"/>
            </a:endParaRPr>
          </a:p>
          <a:p>
            <a:pPr marL="343080" indent="-342360" algn="just">
              <a:lnSpc>
                <a:spcPct val="100000"/>
              </a:lnSpc>
              <a:spcBef>
                <a:spcPts val="1001"/>
              </a:spcBef>
              <a:buClr>
                <a:srgbClr val="90c226"/>
              </a:buClr>
              <a:buSzPct val="80000"/>
              <a:buFont typeface="Wingdings 3" charset="2"/>
              <a:buChar char=""/>
            </a:pPr>
            <a:r>
              <a:rPr b="0" lang="en-GB" sz="1800" spc="-1" strike="noStrike">
                <a:solidFill>
                  <a:srgbClr val="404040"/>
                </a:solidFill>
                <a:latin typeface="Trebuchet MS"/>
              </a:rPr>
              <a:t>FilikaDB ürünleri kimi istatiksel ve matematiksel hesaplari hızlandırmak amacı ile veritabanı verilerini "Kolon Tabanlı" (Columnar) yapıda tutmayi amaçlamaktadır. Bunun içinde orc.apache.org adresndeki kütüphaneyi kullanacaktır.</a:t>
            </a:r>
            <a:endParaRPr b="0" lang="en-GB" sz="1800" spc="-1" strike="noStrike">
              <a:latin typeface="Arial"/>
            </a:endParaRPr>
          </a:p>
          <a:p>
            <a:pPr marL="343080" indent="-342360" algn="just">
              <a:lnSpc>
                <a:spcPct val="100000"/>
              </a:lnSpc>
              <a:spcBef>
                <a:spcPts val="1001"/>
              </a:spcBef>
              <a:buClr>
                <a:srgbClr val="90c226"/>
              </a:buClr>
              <a:buSzPct val="80000"/>
              <a:buFont typeface="Wingdings 3" charset="2"/>
              <a:buChar char=""/>
            </a:pPr>
            <a:r>
              <a:rPr b="0" lang="en-GB" sz="1800" spc="-1" strike="noStrike">
                <a:solidFill>
                  <a:srgbClr val="404040"/>
                </a:solidFill>
                <a:latin typeface="Trebuchet MS"/>
              </a:rPr>
              <a:t>FilikaDB ürünleri Veritaban verilerine daha hızlı erişebilmek için verileri dosya sisteminde değil hazıfada (InMemory) saklayacak. Bu şekilde dosyalama sistem ve fiziksel disk’e erişimden kaynaklanan performans kayıplarının önüne geçmiş olacak.</a:t>
            </a:r>
            <a:endParaRPr b="0" lang="en-GB" sz="1800" spc="-1" strike="noStrike">
              <a:latin typeface="Arial"/>
            </a:endParaRPr>
          </a:p>
          <a:p>
            <a:pPr marL="343080" indent="-342360" algn="just">
              <a:lnSpc>
                <a:spcPct val="100000"/>
              </a:lnSpc>
              <a:spcBef>
                <a:spcPts val="1001"/>
              </a:spcBef>
              <a:buClr>
                <a:srgbClr val="90c226"/>
              </a:buClr>
              <a:buSzPct val="80000"/>
              <a:buFont typeface="Wingdings 3" charset="2"/>
              <a:buChar char=""/>
            </a:pPr>
            <a:r>
              <a:rPr b="0" lang="en-GB" sz="1800" spc="-1" strike="noStrike">
                <a:solidFill>
                  <a:srgbClr val="404040"/>
                </a:solidFill>
                <a:latin typeface="Trebuchet MS"/>
              </a:rPr>
              <a:t>FilikaDB ürün ailesi bir veritabanının kaldıramayabileceği yükü farklı uzak ağ noktalarına dağıtmayı amaçlamaktadır. Bu şekilde veritabanın kapasitesini arttırmak ve bunun için gereken yüksek maliyetlere gerek kalmaması amaçlanmaktadır.</a:t>
            </a:r>
            <a:endParaRPr b="0" lang="en-GB" sz="1800" spc="-1" strike="noStrike">
              <a:latin typeface="Arial"/>
            </a:endParaRPr>
          </a:p>
          <a:p>
            <a:pPr marL="343080" indent="-342360" algn="just">
              <a:lnSpc>
                <a:spcPct val="100000"/>
              </a:lnSpc>
              <a:spcBef>
                <a:spcPts val="1001"/>
              </a:spcBef>
              <a:buClr>
                <a:srgbClr val="90c226"/>
              </a:buClr>
              <a:buSzPct val="80000"/>
              <a:buFont typeface="Wingdings 3" charset="2"/>
              <a:buChar char=""/>
            </a:pPr>
            <a:r>
              <a:rPr b="0" lang="en-GB" sz="1800" spc="-1" strike="noStrike">
                <a:solidFill>
                  <a:srgbClr val="404040"/>
                </a:solidFill>
                <a:latin typeface="Trebuchet MS"/>
              </a:rPr>
              <a:t>FilikaDB ürün ailesi aşaıdaki teknik özellikler ile geliştirilecektir.</a:t>
            </a:r>
            <a:endParaRPr b="0" lang="en-GB" sz="1800" spc="-1" strike="noStrike">
              <a:latin typeface="Arial"/>
            </a:endParaRPr>
          </a:p>
          <a:p>
            <a:pPr lvl="1" marL="743040" indent="-285120" algn="just">
              <a:lnSpc>
                <a:spcPct val="100000"/>
              </a:lnSpc>
              <a:spcBef>
                <a:spcPts val="1001"/>
              </a:spcBef>
              <a:buClr>
                <a:srgbClr val="90c226"/>
              </a:buClr>
              <a:buSzPct val="80000"/>
              <a:buFont typeface="Wingdings 3" charset="2"/>
              <a:buChar char=""/>
            </a:pPr>
            <a:r>
              <a:rPr b="0" lang="en-GB" sz="1600" spc="-1" strike="noStrike">
                <a:solidFill>
                  <a:srgbClr val="404040"/>
                </a:solidFill>
                <a:latin typeface="Trebuchet MS"/>
              </a:rPr>
              <a:t>FilikaDB ürünleri Linux işletim sistemlerinde çalışabilecek normlarda (ANSI) geliştirilecek. </a:t>
            </a:r>
            <a:endParaRPr b="0" lang="en-GB" sz="1600" spc="-1" strike="noStrike">
              <a:latin typeface="Arial"/>
            </a:endParaRPr>
          </a:p>
          <a:p>
            <a:pPr lvl="1" marL="743040" indent="-285120" algn="just">
              <a:lnSpc>
                <a:spcPct val="100000"/>
              </a:lnSpc>
              <a:spcBef>
                <a:spcPts val="1001"/>
              </a:spcBef>
              <a:buClr>
                <a:srgbClr val="90c226"/>
              </a:buClr>
              <a:buSzPct val="80000"/>
              <a:buFont typeface="Wingdings 3" charset="2"/>
              <a:buChar char=""/>
            </a:pPr>
            <a:r>
              <a:rPr b="0" lang="en-GB" sz="1600" spc="-1" strike="noStrike">
                <a:solidFill>
                  <a:srgbClr val="404040"/>
                </a:solidFill>
                <a:latin typeface="Trebuchet MS"/>
              </a:rPr>
              <a:t>C++17 programlama dilini kullanılacaktır.</a:t>
            </a:r>
            <a:endParaRPr b="0" lang="en-GB" sz="1600" spc="-1" strike="noStrike">
              <a:latin typeface="Arial"/>
            </a:endParaRPr>
          </a:p>
          <a:p>
            <a:pPr lvl="1" marL="743040" indent="-285120" algn="just">
              <a:lnSpc>
                <a:spcPct val="100000"/>
              </a:lnSpc>
              <a:spcBef>
                <a:spcPts val="1001"/>
              </a:spcBef>
              <a:buClr>
                <a:srgbClr val="90c226"/>
              </a:buClr>
              <a:buSzPct val="80000"/>
              <a:buFont typeface="Wingdings 3" charset="2"/>
              <a:buChar char=""/>
            </a:pPr>
            <a:r>
              <a:rPr b="0" lang="en-GB" sz="1600" spc="-1" strike="noStrike">
                <a:solidFill>
                  <a:srgbClr val="404040"/>
                </a:solidFill>
                <a:latin typeface="Trebuchet MS"/>
              </a:rPr>
              <a:t>Nesne yönelimli programlama metodolojilerinden faydalanılacak. Nesnelerin birbirileriyle olan etkileşimi için "Template dependency injection" mekanizmaları kullanılacak.</a:t>
            </a:r>
            <a:endParaRPr b="0" lang="en-GB" sz="1600" spc="-1" strike="noStrike">
              <a:latin typeface="Arial"/>
            </a:endParaRPr>
          </a:p>
          <a:p>
            <a:pPr lvl="1" marL="743040" indent="-285120" algn="just">
              <a:lnSpc>
                <a:spcPct val="100000"/>
              </a:lnSpc>
              <a:spcBef>
                <a:spcPts val="1001"/>
              </a:spcBef>
              <a:buClr>
                <a:srgbClr val="90c226"/>
              </a:buClr>
              <a:buSzPct val="80000"/>
              <a:buFont typeface="Wingdings 3" charset="2"/>
              <a:buChar char=""/>
            </a:pPr>
            <a:r>
              <a:rPr b="0" lang="en-GB" sz="1600" spc="-1" strike="noStrike">
                <a:solidFill>
                  <a:srgbClr val="404040"/>
                </a:solidFill>
                <a:latin typeface="Trebuchet MS"/>
              </a:rPr>
              <a:t>Çok iş parçacıklı (multithreaded) yapısında olacak.</a:t>
            </a:r>
            <a:endParaRPr b="0" lang="en-GB" sz="1600" spc="-1" strike="noStrike">
              <a:latin typeface="Arial"/>
            </a:endParaRPr>
          </a:p>
          <a:p>
            <a:pPr lvl="1" marL="743040" indent="-285120" algn="just">
              <a:lnSpc>
                <a:spcPct val="100000"/>
              </a:lnSpc>
              <a:spcBef>
                <a:spcPts val="1001"/>
              </a:spcBef>
              <a:buClr>
                <a:srgbClr val="90c226"/>
              </a:buClr>
              <a:buSzPct val="80000"/>
              <a:buFont typeface="Wingdings 3" charset="2"/>
              <a:buChar char=""/>
            </a:pPr>
            <a:r>
              <a:rPr b="0" lang="en-GB" sz="1600" spc="-1" strike="noStrike">
                <a:solidFill>
                  <a:srgbClr val="404040"/>
                </a:solidFill>
                <a:latin typeface="Trebuchet MS"/>
              </a:rPr>
              <a:t>Socket, JSON, CRC32 gibi standartlar kullanılacak</a:t>
            </a:r>
            <a:endParaRPr b="0" lang="en-GB" sz="1600" spc="-1" strike="noStrike">
              <a:latin typeface="Arial"/>
            </a:endParaRPr>
          </a:p>
          <a:p>
            <a:pPr marL="343080" indent="-342360" algn="just">
              <a:lnSpc>
                <a:spcPct val="100000"/>
              </a:lnSpc>
              <a:spcBef>
                <a:spcPts val="1001"/>
              </a:spcBef>
              <a:buClr>
                <a:srgbClr val="90c226"/>
              </a:buClr>
              <a:buSzPct val="80000"/>
              <a:buFont typeface="Wingdings 3" charset="2"/>
              <a:buChar char=""/>
            </a:pPr>
            <a:r>
              <a:rPr b="0" lang="en-GB" sz="1800" spc="-1" strike="noStrike">
                <a:solidFill>
                  <a:srgbClr val="404040"/>
                </a:solidFill>
                <a:latin typeface="Trebuchet MS"/>
              </a:rPr>
              <a:t>FilikaDB veri iletişim metodlarında aşağıdaki normlar (standartlar) uygunacak.</a:t>
            </a:r>
            <a:endParaRPr b="0" lang="en-GB" sz="1800" spc="-1" strike="noStrike">
              <a:latin typeface="Arial"/>
            </a:endParaRPr>
          </a:p>
          <a:p>
            <a:pPr lvl="1" marL="743040" indent="-285120" algn="just">
              <a:lnSpc>
                <a:spcPct val="100000"/>
              </a:lnSpc>
              <a:spcBef>
                <a:spcPts val="1001"/>
              </a:spcBef>
              <a:buClr>
                <a:srgbClr val="90c226"/>
              </a:buClr>
              <a:buSzPct val="80000"/>
              <a:buFont typeface="Wingdings 3" charset="2"/>
              <a:buChar char=""/>
            </a:pPr>
            <a:r>
              <a:rPr b="0" lang="en-GB" sz="1600" spc="-1" strike="noStrike">
                <a:solidFill>
                  <a:srgbClr val="404040"/>
                </a:solidFill>
                <a:latin typeface="Trebuchet MS"/>
              </a:rPr>
              <a:t>Uzak İletişim modülü : TCP/IP altyapısı ile "Stream Sockets"</a:t>
            </a:r>
            <a:endParaRPr b="0" lang="en-GB" sz="1600" spc="-1" strike="noStrike">
              <a:latin typeface="Arial"/>
            </a:endParaRPr>
          </a:p>
          <a:p>
            <a:pPr lvl="1" marL="743040" indent="-285120" algn="just">
              <a:lnSpc>
                <a:spcPct val="100000"/>
              </a:lnSpc>
              <a:spcBef>
                <a:spcPts val="1001"/>
              </a:spcBef>
              <a:buClr>
                <a:srgbClr val="90c226"/>
              </a:buClr>
              <a:buSzPct val="80000"/>
              <a:buFont typeface="Wingdings 3" charset="2"/>
              <a:buChar char=""/>
            </a:pPr>
            <a:r>
              <a:rPr b="0" lang="en-GB" sz="1600" spc="-1" strike="noStrike">
                <a:solidFill>
                  <a:srgbClr val="404040"/>
                </a:solidFill>
                <a:latin typeface="Trebuchet MS"/>
              </a:rPr>
              <a:t>Yakın İletişim modülü : "Unix Domain Socket"</a:t>
            </a:r>
            <a:endParaRPr b="0" lang="en-GB" sz="1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gn="ctr">
              <a:lnSpc>
                <a:spcPct val="100000"/>
              </a:lnSpc>
            </a:pPr>
            <a:r>
              <a:rPr b="1" lang="en-GB" sz="3600" spc="-1" strike="noStrike">
                <a:solidFill>
                  <a:srgbClr val="90c226"/>
                </a:solidFill>
                <a:latin typeface="Trebuchet MS"/>
              </a:rPr>
              <a:t>FilikaDB Ürünleri</a:t>
            </a:r>
            <a:endParaRPr b="0" lang="en-GB" sz="3600" spc="-1" strike="noStrike">
              <a:latin typeface="Arial"/>
            </a:endParaRPr>
          </a:p>
        </p:txBody>
      </p:sp>
      <p:grpSp>
        <p:nvGrpSpPr>
          <p:cNvPr id="114" name="Group 2"/>
          <p:cNvGrpSpPr/>
          <p:nvPr/>
        </p:nvGrpSpPr>
        <p:grpSpPr>
          <a:xfrm>
            <a:off x="677160" y="2161800"/>
            <a:ext cx="8519400" cy="3877560"/>
            <a:chOff x="677160" y="2161800"/>
            <a:chExt cx="8519400" cy="3877560"/>
          </a:xfrm>
        </p:grpSpPr>
        <p:sp>
          <p:nvSpPr>
            <p:cNvPr id="115" name="CustomShape 3"/>
            <p:cNvSpPr/>
            <p:nvPr/>
          </p:nvSpPr>
          <p:spPr>
            <a:xfrm rot="5400000">
              <a:off x="5703480" y="-960120"/>
              <a:ext cx="329400" cy="6656400"/>
            </a:xfrm>
            <a:prstGeom prst="round2SameRect">
              <a:avLst>
                <a:gd name="adj1" fmla="val 16667"/>
                <a:gd name="adj2" fmla="val 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fillRef idx="0"/>
            <a:effectRef idx="0"/>
            <a:fontRef idx="minor"/>
          </p:style>
          <p:txBody>
            <a:bodyPr lIns="247680" rIns="247680" tIns="123840" bIns="123840" anchor="ctr" rot="-5400000"/>
            <a:p>
              <a:pPr lvl="1" marL="57240" indent="-56520">
                <a:lnSpc>
                  <a:spcPct val="90000"/>
                </a:lnSpc>
                <a:spcAft>
                  <a:spcPts val="119"/>
                </a:spcAft>
                <a:buClr>
                  <a:srgbClr val="000000"/>
                </a:buClr>
                <a:buFont typeface="Symbol"/>
                <a:buChar char=""/>
              </a:pPr>
              <a:r>
                <a:rPr b="0" lang="en-GB" sz="800" spc="-1" strike="noStrike">
                  <a:solidFill>
                    <a:srgbClr val="000000"/>
                  </a:solidFill>
                  <a:latin typeface="Trebuchet MS"/>
                  <a:ea typeface="DejaVu Sans"/>
                </a:rPr>
                <a:t>Veritaban verilerini, tablolarını dosya sisteminde (File System) değil hafızada (InMemory) tutmasını sağlayan modül. "FilikaDB İstemci" ’si aynı zamanda "FilikaDB Sunucu" ‘ya kendi bulunduğu ortamın anlık kanak bilgilerini (toplam/kullanılan hafıza, anlık işlemci hızı, ağ hızı ... vs)</a:t>
              </a:r>
              <a:endParaRPr b="0" lang="en-GB" sz="800" spc="-1" strike="noStrike">
                <a:latin typeface="Arial"/>
              </a:endParaRPr>
            </a:p>
          </p:txBody>
        </p:sp>
        <p:sp>
          <p:nvSpPr>
            <p:cNvPr id="116" name="CustomShape 4"/>
            <p:cNvSpPr/>
            <p:nvPr/>
          </p:nvSpPr>
          <p:spPr>
            <a:xfrm>
              <a:off x="677160" y="2161800"/>
              <a:ext cx="1799640" cy="41184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58320" rIns="38160" tIns="39240" bIns="39240" anchor="ctr"/>
            <a:p>
              <a:pPr algn="ctr">
                <a:lnSpc>
                  <a:spcPct val="90000"/>
                </a:lnSpc>
                <a:spcAft>
                  <a:spcPts val="349"/>
                </a:spcAft>
              </a:pPr>
              <a:r>
                <a:rPr b="0" lang="en-GB" sz="1000" spc="-1" strike="noStrike">
                  <a:solidFill>
                    <a:srgbClr val="ffffff"/>
                  </a:solidFill>
                  <a:latin typeface="Trebuchet MS"/>
                  <a:ea typeface="DejaVu Sans"/>
                </a:rPr>
                <a:t>FilikaDB İstemcisi</a:t>
              </a:r>
              <a:endParaRPr b="0" lang="en-GB" sz="1000" spc="-1" strike="noStrike">
                <a:latin typeface="Arial"/>
              </a:endParaRPr>
            </a:p>
          </p:txBody>
        </p:sp>
        <p:sp>
          <p:nvSpPr>
            <p:cNvPr id="117" name="CustomShape 5"/>
            <p:cNvSpPr/>
            <p:nvPr/>
          </p:nvSpPr>
          <p:spPr>
            <a:xfrm rot="5400000">
              <a:off x="5703480" y="-526680"/>
              <a:ext cx="329400" cy="6656400"/>
            </a:xfrm>
            <a:prstGeom prst="round2SameRect">
              <a:avLst>
                <a:gd name="adj1" fmla="val 16667"/>
                <a:gd name="adj2" fmla="val 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fillRef idx="0"/>
            <a:effectRef idx="0"/>
            <a:fontRef idx="minor"/>
          </p:style>
          <p:txBody>
            <a:bodyPr lIns="247680" rIns="247680" tIns="123840" bIns="123840" anchor="ctr" rot="-5400000"/>
            <a:p>
              <a:pPr lvl="1" marL="57240" indent="-56520">
                <a:lnSpc>
                  <a:spcPct val="90000"/>
                </a:lnSpc>
                <a:spcAft>
                  <a:spcPts val="119"/>
                </a:spcAft>
                <a:buClr>
                  <a:srgbClr val="000000"/>
                </a:buClr>
                <a:buFont typeface="Symbol"/>
                <a:buChar char=""/>
              </a:pPr>
              <a:r>
                <a:rPr b="0" lang="en-GB" sz="800" spc="-1" strike="noStrike">
                  <a:solidFill>
                    <a:srgbClr val="000000"/>
                  </a:solidFill>
                  <a:latin typeface="Trebuchet MS"/>
                  <a:ea typeface="DejaVu Sans"/>
                </a:rPr>
                <a:t>Veritaban verilerini veritabanından alıp "FilikaDB Istemci" ‘lere dağıtan modül, aynı şekilde "FilikaDB Istemci" ‘lerden alıp veritabanına veren FilikaDB ekosistemin ana modülüdür. Bu modül "FilikaDB Istemci" ‘lerden performans bilgilerini de alarak tüm FilikaDB ekosistemi organize ederek yük dengeleme görevini üstlenecek.</a:t>
              </a:r>
              <a:endParaRPr b="0" lang="en-GB" sz="800" spc="-1" strike="noStrike">
                <a:latin typeface="Arial"/>
              </a:endParaRPr>
            </a:p>
          </p:txBody>
        </p:sp>
        <p:sp>
          <p:nvSpPr>
            <p:cNvPr id="118" name="CustomShape 6"/>
            <p:cNvSpPr/>
            <p:nvPr/>
          </p:nvSpPr>
          <p:spPr>
            <a:xfrm>
              <a:off x="677160" y="2594880"/>
              <a:ext cx="1799640" cy="41184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58320" rIns="38160" tIns="39240" bIns="39240" anchor="ctr"/>
            <a:p>
              <a:pPr algn="ctr">
                <a:lnSpc>
                  <a:spcPct val="90000"/>
                </a:lnSpc>
                <a:spcAft>
                  <a:spcPts val="349"/>
                </a:spcAft>
              </a:pPr>
              <a:r>
                <a:rPr b="0" lang="en-GB" sz="1000" spc="-1" strike="noStrike">
                  <a:solidFill>
                    <a:srgbClr val="ffffff"/>
                  </a:solidFill>
                  <a:latin typeface="Trebuchet MS"/>
                  <a:ea typeface="DejaVu Sans"/>
                </a:rPr>
                <a:t>FilikaDB Sunucusu</a:t>
              </a:r>
              <a:endParaRPr b="0" lang="en-GB" sz="1000" spc="-1" strike="noStrike">
                <a:latin typeface="Arial"/>
              </a:endParaRPr>
            </a:p>
          </p:txBody>
        </p:sp>
        <p:sp>
          <p:nvSpPr>
            <p:cNvPr id="119" name="CustomShape 7"/>
            <p:cNvSpPr/>
            <p:nvPr/>
          </p:nvSpPr>
          <p:spPr>
            <a:xfrm rot="5400000">
              <a:off x="5703480" y="-93600"/>
              <a:ext cx="329400" cy="6656400"/>
            </a:xfrm>
            <a:prstGeom prst="round2SameRect">
              <a:avLst>
                <a:gd name="adj1" fmla="val 16667"/>
                <a:gd name="adj2" fmla="val 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fillRef idx="0"/>
            <a:effectRef idx="0"/>
            <a:fontRef idx="minor"/>
          </p:style>
          <p:txBody>
            <a:bodyPr lIns="247680" rIns="247680" tIns="123840" bIns="123840" anchor="ctr" rot="-5400000"/>
            <a:p>
              <a:pPr lvl="1" marL="57240" indent="-56520">
                <a:lnSpc>
                  <a:spcPct val="90000"/>
                </a:lnSpc>
                <a:spcAft>
                  <a:spcPts val="119"/>
                </a:spcAft>
                <a:buClr>
                  <a:srgbClr val="000000"/>
                </a:buClr>
                <a:buFont typeface="Symbol"/>
                <a:buChar char=""/>
              </a:pPr>
              <a:r>
                <a:rPr b="0" lang="en-GB" sz="800" spc="-1" strike="noStrike">
                  <a:solidFill>
                    <a:srgbClr val="000000"/>
                  </a:solidFill>
                  <a:latin typeface="Trebuchet MS"/>
                  <a:ea typeface="DejaVu Sans"/>
                </a:rPr>
                <a:t>PostgreSQL veritabanından tutulması gereken verileri alan, onları dağıtılması için "FilikaDB Sunucusu" ‘na ileten ve PostgreSQL bilgisayar süreci (Process) içersinde çalışacak modül. Bu modul bir PostgreSQL Extension olarak geliştirilerek "FilikaDB Yakın iletişim arabirimi" modülü ile PostgreSQL’den alcağı veri yaz/oku komutlarını "FilikaDB Sunucu" ‘suna iletecek.</a:t>
              </a:r>
              <a:endParaRPr b="0" lang="en-GB" sz="800" spc="-1" strike="noStrike">
                <a:latin typeface="Arial"/>
              </a:endParaRPr>
            </a:p>
          </p:txBody>
        </p:sp>
        <p:sp>
          <p:nvSpPr>
            <p:cNvPr id="120" name="CustomShape 8"/>
            <p:cNvSpPr/>
            <p:nvPr/>
          </p:nvSpPr>
          <p:spPr>
            <a:xfrm>
              <a:off x="677160" y="3028320"/>
              <a:ext cx="1799640" cy="41184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58320" rIns="38160" tIns="39240" bIns="39240" anchor="ctr"/>
            <a:p>
              <a:pPr algn="ctr">
                <a:lnSpc>
                  <a:spcPct val="90000"/>
                </a:lnSpc>
                <a:spcAft>
                  <a:spcPts val="349"/>
                </a:spcAft>
              </a:pPr>
              <a:r>
                <a:rPr b="0" lang="en-GB" sz="1000" spc="-1" strike="noStrike">
                  <a:solidFill>
                    <a:srgbClr val="ffffff"/>
                  </a:solidFill>
                  <a:latin typeface="Trebuchet MS"/>
                  <a:ea typeface="DejaVu Sans"/>
                </a:rPr>
                <a:t>FilikaDB PostgreSQL Extension</a:t>
              </a:r>
              <a:endParaRPr b="0" lang="en-GB" sz="1000" spc="-1" strike="noStrike">
                <a:latin typeface="Arial"/>
              </a:endParaRPr>
            </a:p>
          </p:txBody>
        </p:sp>
        <p:sp>
          <p:nvSpPr>
            <p:cNvPr id="121" name="CustomShape 9"/>
            <p:cNvSpPr/>
            <p:nvPr/>
          </p:nvSpPr>
          <p:spPr>
            <a:xfrm rot="5400000">
              <a:off x="5703480" y="339120"/>
              <a:ext cx="329400" cy="6656400"/>
            </a:xfrm>
            <a:prstGeom prst="round2SameRect">
              <a:avLst>
                <a:gd name="adj1" fmla="val 16667"/>
                <a:gd name="adj2" fmla="val 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fillRef idx="0"/>
            <a:effectRef idx="0"/>
            <a:fontRef idx="minor"/>
          </p:style>
          <p:txBody>
            <a:bodyPr lIns="247680" rIns="247680" tIns="123840" bIns="123840" anchor="ctr" rot="-5400000"/>
            <a:p>
              <a:pPr lvl="1" marL="57240" indent="-56520">
                <a:lnSpc>
                  <a:spcPct val="90000"/>
                </a:lnSpc>
                <a:spcAft>
                  <a:spcPts val="119"/>
                </a:spcAft>
                <a:buClr>
                  <a:srgbClr val="000000"/>
                </a:buClr>
                <a:buFont typeface="Symbol"/>
                <a:buChar char=""/>
              </a:pPr>
              <a:r>
                <a:rPr b="0" lang="en-GB" sz="800" spc="-1" strike="noStrike">
                  <a:solidFill>
                    <a:srgbClr val="000000"/>
                  </a:solidFill>
                  <a:latin typeface="Trebuchet MS"/>
                  <a:ea typeface="DejaVu Sans"/>
                </a:rPr>
                <a:t>"FilikaDB PostgreSQL Ext. "‘nda, "FilikaDB Sunucusu"’unda ve "FilikaDB Itemci"’lerinde oluşan olayları ve durumları kayıt eden, sunan ve onları takip, analiz etmemizi sağlayan modül. Bu modul ile problem tespit, performans analizi hedeflenmektedir. Ileriki safhalarda ise ayrıca buradan dolandırıcılık analizi (Fraud Analysis) amaçlanmaktadır.</a:t>
              </a:r>
              <a:endParaRPr b="0" lang="en-GB" sz="800" spc="-1" strike="noStrike">
                <a:latin typeface="Arial"/>
              </a:endParaRPr>
            </a:p>
          </p:txBody>
        </p:sp>
        <p:sp>
          <p:nvSpPr>
            <p:cNvPr id="122" name="CustomShape 10"/>
            <p:cNvSpPr/>
            <p:nvPr/>
          </p:nvSpPr>
          <p:spPr>
            <a:xfrm>
              <a:off x="677160" y="3461400"/>
              <a:ext cx="1799640" cy="41184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58320" rIns="38160" tIns="39240" bIns="39240" anchor="ctr"/>
            <a:p>
              <a:pPr algn="ctr">
                <a:lnSpc>
                  <a:spcPct val="90000"/>
                </a:lnSpc>
                <a:spcAft>
                  <a:spcPts val="349"/>
                </a:spcAft>
              </a:pPr>
              <a:r>
                <a:rPr b="0" lang="en-GB" sz="1000" spc="-1" strike="noStrike">
                  <a:solidFill>
                    <a:srgbClr val="ffffff"/>
                  </a:solidFill>
                  <a:latin typeface="Trebuchet MS"/>
                  <a:ea typeface="DejaVu Sans"/>
                </a:rPr>
                <a:t>FilikaDB Log Sunucusu</a:t>
              </a:r>
              <a:endParaRPr b="0" lang="en-GB" sz="1000" spc="-1" strike="noStrike">
                <a:latin typeface="Arial"/>
              </a:endParaRPr>
            </a:p>
          </p:txBody>
        </p:sp>
        <p:sp>
          <p:nvSpPr>
            <p:cNvPr id="123" name="CustomShape 11"/>
            <p:cNvSpPr/>
            <p:nvPr/>
          </p:nvSpPr>
          <p:spPr>
            <a:xfrm rot="5400000">
              <a:off x="5703480" y="772200"/>
              <a:ext cx="329400" cy="6656400"/>
            </a:xfrm>
            <a:prstGeom prst="round2SameRect">
              <a:avLst>
                <a:gd name="adj1" fmla="val 16667"/>
                <a:gd name="adj2" fmla="val 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fillRef idx="0"/>
            <a:effectRef idx="0"/>
            <a:fontRef idx="minor"/>
          </p:style>
          <p:txBody>
            <a:bodyPr lIns="247680" rIns="247680" tIns="123840" bIns="123840" anchor="ctr" rot="-5400000"/>
            <a:p>
              <a:pPr lvl="1" marL="57240" indent="-56520">
                <a:lnSpc>
                  <a:spcPct val="90000"/>
                </a:lnSpc>
                <a:spcAft>
                  <a:spcPts val="119"/>
                </a:spcAft>
                <a:buClr>
                  <a:srgbClr val="000000"/>
                </a:buClr>
                <a:buFont typeface="Symbol"/>
                <a:buChar char=""/>
              </a:pPr>
              <a:r>
                <a:rPr b="0" lang="en-GB" sz="800" spc="-1" strike="noStrike">
                  <a:solidFill>
                    <a:srgbClr val="000000"/>
                  </a:solidFill>
                  <a:latin typeface="Trebuchet MS"/>
                  <a:ea typeface="DejaVu Sans"/>
                </a:rPr>
                <a:t>"FilikaDB Istemci" ‘ler ile "FilikaDB Sunucusu« gibi aynı sunucu (host) içersinde bulunmayan modüller arasındaki iletişimi sağlayan modül. Bu modül verilerin "CIMRI ürün ailesi" için tasarlanan özgün "paketleme" mekanizması ile verilerin bozulmadan doğru olarak iletilmesinden sorumlu olacaktır. </a:t>
              </a:r>
              <a:endParaRPr b="0" lang="en-GB" sz="800" spc="-1" strike="noStrike">
                <a:latin typeface="Arial"/>
              </a:endParaRPr>
            </a:p>
          </p:txBody>
        </p:sp>
        <p:sp>
          <p:nvSpPr>
            <p:cNvPr id="124" name="CustomShape 12"/>
            <p:cNvSpPr/>
            <p:nvPr/>
          </p:nvSpPr>
          <p:spPr>
            <a:xfrm>
              <a:off x="677160" y="3894840"/>
              <a:ext cx="1799640" cy="41184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58320" rIns="38160" tIns="39240" bIns="39240" anchor="ctr"/>
            <a:p>
              <a:pPr algn="ctr">
                <a:lnSpc>
                  <a:spcPct val="90000"/>
                </a:lnSpc>
                <a:spcAft>
                  <a:spcPts val="349"/>
                </a:spcAft>
              </a:pPr>
              <a:r>
                <a:rPr b="0" lang="en-GB" sz="1000" spc="-1" strike="noStrike">
                  <a:solidFill>
                    <a:srgbClr val="ffffff"/>
                  </a:solidFill>
                  <a:latin typeface="Trebuchet MS"/>
                  <a:ea typeface="DejaVu Sans"/>
                </a:rPr>
                <a:t>FilikaDB Uzak iletişim arabirim modülü</a:t>
              </a:r>
              <a:endParaRPr b="0" lang="en-GB" sz="1000" spc="-1" strike="noStrike">
                <a:latin typeface="Arial"/>
              </a:endParaRPr>
            </a:p>
          </p:txBody>
        </p:sp>
        <p:sp>
          <p:nvSpPr>
            <p:cNvPr id="125" name="CustomShape 13"/>
            <p:cNvSpPr/>
            <p:nvPr/>
          </p:nvSpPr>
          <p:spPr>
            <a:xfrm rot="5400000">
              <a:off x="5703480" y="1205640"/>
              <a:ext cx="329400" cy="6656400"/>
            </a:xfrm>
            <a:prstGeom prst="round2SameRect">
              <a:avLst>
                <a:gd name="adj1" fmla="val 16667"/>
                <a:gd name="adj2" fmla="val 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fillRef idx="0"/>
            <a:effectRef idx="0"/>
            <a:fontRef idx="minor"/>
          </p:style>
          <p:txBody>
            <a:bodyPr lIns="247680" rIns="247680" tIns="123840" bIns="123840" anchor="ctr" rot="-5400000"/>
            <a:p>
              <a:pPr lvl="1" marL="57240" indent="-56520">
                <a:lnSpc>
                  <a:spcPct val="90000"/>
                </a:lnSpc>
                <a:spcAft>
                  <a:spcPts val="119"/>
                </a:spcAft>
                <a:buClr>
                  <a:srgbClr val="000000"/>
                </a:buClr>
                <a:buFont typeface="Symbol"/>
                <a:buChar char=""/>
              </a:pPr>
              <a:r>
                <a:rPr b="0" lang="en-GB" sz="800" spc="-1" strike="noStrike">
                  <a:solidFill>
                    <a:srgbClr val="000000"/>
                  </a:solidFill>
                  <a:latin typeface="Trebuchet MS"/>
                  <a:ea typeface="DejaVu Sans"/>
                </a:rPr>
                <a:t>Bu modul aynı sunucu (host) ‘da çalışacak modüllerin arasındaki iletişimi sağlamaktadır. Bu modül verilerin "FilikaDB ürün ailesi" için tasarlanan özgün "paketleme" mekanizması kullanılacak. Performans artışını sağlamayabilmek amacı ile TCP/IP gibi ağ teknolojileri kullanılmayacak.</a:t>
              </a:r>
              <a:endParaRPr b="0" lang="en-GB" sz="800" spc="-1" strike="noStrike">
                <a:latin typeface="Arial"/>
              </a:endParaRPr>
            </a:p>
          </p:txBody>
        </p:sp>
        <p:sp>
          <p:nvSpPr>
            <p:cNvPr id="126" name="CustomShape 14"/>
            <p:cNvSpPr/>
            <p:nvPr/>
          </p:nvSpPr>
          <p:spPr>
            <a:xfrm>
              <a:off x="677160" y="4327920"/>
              <a:ext cx="1799640" cy="41184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58320" rIns="38160" tIns="39240" bIns="39240" anchor="ctr"/>
            <a:p>
              <a:pPr algn="ctr">
                <a:lnSpc>
                  <a:spcPct val="90000"/>
                </a:lnSpc>
                <a:spcAft>
                  <a:spcPts val="349"/>
                </a:spcAft>
              </a:pPr>
              <a:r>
                <a:rPr b="0" lang="en-GB" sz="1000" spc="-1" strike="noStrike">
                  <a:solidFill>
                    <a:srgbClr val="ffffff"/>
                  </a:solidFill>
                  <a:latin typeface="Trebuchet MS"/>
                  <a:ea typeface="DejaVu Sans"/>
                </a:rPr>
                <a:t>FilikaDB Yakın iletişim arabirim modülü</a:t>
              </a:r>
              <a:endParaRPr b="0" lang="en-GB" sz="1000" spc="-1" strike="noStrike">
                <a:latin typeface="Arial"/>
              </a:endParaRPr>
            </a:p>
          </p:txBody>
        </p:sp>
        <p:sp>
          <p:nvSpPr>
            <p:cNvPr id="127" name="CustomShape 15"/>
            <p:cNvSpPr/>
            <p:nvPr/>
          </p:nvSpPr>
          <p:spPr>
            <a:xfrm rot="5400000">
              <a:off x="5703480" y="1638720"/>
              <a:ext cx="329400" cy="6656400"/>
            </a:xfrm>
            <a:prstGeom prst="round2SameRect">
              <a:avLst>
                <a:gd name="adj1" fmla="val 16667"/>
                <a:gd name="adj2" fmla="val 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fillRef idx="0"/>
            <a:effectRef idx="0"/>
            <a:fontRef idx="minor"/>
          </p:style>
          <p:txBody>
            <a:bodyPr lIns="247680" rIns="247680" tIns="123840" bIns="123840" anchor="ctr" rot="-5400000"/>
            <a:p>
              <a:pPr lvl="1" marL="57240" indent="-56520">
                <a:lnSpc>
                  <a:spcPct val="90000"/>
                </a:lnSpc>
                <a:spcAft>
                  <a:spcPts val="119"/>
                </a:spcAft>
                <a:buClr>
                  <a:srgbClr val="000000"/>
                </a:buClr>
                <a:buFont typeface="Symbol"/>
                <a:buChar char=""/>
              </a:pPr>
              <a:r>
                <a:rPr b="0" lang="en-GB" sz="800" spc="-1" strike="noStrike">
                  <a:solidFill>
                    <a:srgbClr val="000000"/>
                  </a:solidFill>
                  <a:latin typeface="Trebuchet MS"/>
                  <a:ea typeface="DejaVu Sans"/>
                </a:rPr>
                <a:t>Yapılan geliştirmelerin doğruluğunu ve performansını ölçemeyi sağlayabilecek küçük yardımcı uygulamalar. Bu uygulamalar sayesinde her modül diğer modüllere bağımlı olmadan tek başına geliştirilebilecek.</a:t>
              </a:r>
              <a:endParaRPr b="0" lang="en-GB" sz="800" spc="-1" strike="noStrike">
                <a:latin typeface="Arial"/>
              </a:endParaRPr>
            </a:p>
          </p:txBody>
        </p:sp>
        <p:sp>
          <p:nvSpPr>
            <p:cNvPr id="128" name="CustomShape 16"/>
            <p:cNvSpPr/>
            <p:nvPr/>
          </p:nvSpPr>
          <p:spPr>
            <a:xfrm>
              <a:off x="677160" y="4761000"/>
              <a:ext cx="1799640" cy="41184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58320" rIns="38160" tIns="39240" bIns="39240" anchor="ctr"/>
            <a:p>
              <a:pPr algn="ctr">
                <a:lnSpc>
                  <a:spcPct val="90000"/>
                </a:lnSpc>
                <a:spcAft>
                  <a:spcPts val="349"/>
                </a:spcAft>
              </a:pPr>
              <a:r>
                <a:rPr b="0" lang="en-GB" sz="1000" spc="-1" strike="noStrike">
                  <a:solidFill>
                    <a:srgbClr val="ffffff"/>
                  </a:solidFill>
                  <a:latin typeface="Trebuchet MS"/>
                  <a:ea typeface="DejaVu Sans"/>
                </a:rPr>
                <a:t>FilikaDB Test ve Performans Modelleme modülü</a:t>
              </a:r>
              <a:endParaRPr b="0" lang="en-GB" sz="1000" spc="-1" strike="noStrike">
                <a:latin typeface="Arial"/>
              </a:endParaRPr>
            </a:p>
          </p:txBody>
        </p:sp>
        <p:sp>
          <p:nvSpPr>
            <p:cNvPr id="129" name="CustomShape 17"/>
            <p:cNvSpPr/>
            <p:nvPr/>
          </p:nvSpPr>
          <p:spPr>
            <a:xfrm rot="5400000">
              <a:off x="5703480" y="2072160"/>
              <a:ext cx="329400" cy="6656400"/>
            </a:xfrm>
            <a:prstGeom prst="round2SameRect">
              <a:avLst>
                <a:gd name="adj1" fmla="val 16667"/>
                <a:gd name="adj2" fmla="val 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fillRef idx="0"/>
            <a:effectRef idx="0"/>
            <a:fontRef idx="minor"/>
          </p:style>
          <p:txBody>
            <a:bodyPr lIns="247680" rIns="247680" tIns="123840" bIns="123840" anchor="ctr" rot="-5400000"/>
            <a:p>
              <a:pPr lvl="1" marL="57240" indent="-56520">
                <a:lnSpc>
                  <a:spcPct val="90000"/>
                </a:lnSpc>
                <a:spcAft>
                  <a:spcPts val="119"/>
                </a:spcAft>
                <a:buClr>
                  <a:srgbClr val="000000"/>
                </a:buClr>
                <a:buFont typeface="Symbol"/>
                <a:buChar char=""/>
              </a:pPr>
              <a:r>
                <a:rPr b="0" lang="en-GB" sz="800" spc="-1" strike="noStrike">
                  <a:solidFill>
                    <a:srgbClr val="000000"/>
                  </a:solidFill>
                  <a:latin typeface="Trebuchet MS"/>
                  <a:ea typeface="DejaVu Sans"/>
                </a:rPr>
                <a:t>Verilerin farklı "FilikaDB Istemci" ‘lerine dağıtan ve uygun olarak okuyan algoritmanın çalıştığı modüldür. Paketleme mekanizması, packet yakalama ve doğrulama algoritmaları mu modülde çalışacaktır.</a:t>
              </a:r>
              <a:endParaRPr b="0" lang="en-GB" sz="800" spc="-1" strike="noStrike">
                <a:latin typeface="Arial"/>
              </a:endParaRPr>
            </a:p>
          </p:txBody>
        </p:sp>
        <p:sp>
          <p:nvSpPr>
            <p:cNvPr id="130" name="CustomShape 18"/>
            <p:cNvSpPr/>
            <p:nvPr/>
          </p:nvSpPr>
          <p:spPr>
            <a:xfrm>
              <a:off x="677160" y="5194440"/>
              <a:ext cx="1799640" cy="41184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58320" rIns="38160" tIns="39240" bIns="39240" anchor="ctr"/>
            <a:p>
              <a:pPr algn="ctr">
                <a:lnSpc>
                  <a:spcPct val="90000"/>
                </a:lnSpc>
                <a:spcAft>
                  <a:spcPts val="349"/>
                </a:spcAft>
              </a:pPr>
              <a:r>
                <a:rPr b="0" lang="en-GB" sz="1000" spc="-1" strike="noStrike">
                  <a:solidFill>
                    <a:srgbClr val="ffffff"/>
                  </a:solidFill>
                  <a:latin typeface="Trebuchet MS"/>
                  <a:ea typeface="DejaVu Sans"/>
                </a:rPr>
                <a:t>FilikaDB Veri Dağıtıcısı</a:t>
              </a:r>
              <a:endParaRPr b="0" lang="en-GB" sz="1000" spc="-1" strike="noStrike">
                <a:latin typeface="Arial"/>
              </a:endParaRPr>
            </a:p>
          </p:txBody>
        </p:sp>
        <p:sp>
          <p:nvSpPr>
            <p:cNvPr id="131" name="CustomShape 19"/>
            <p:cNvSpPr/>
            <p:nvPr/>
          </p:nvSpPr>
          <p:spPr>
            <a:xfrm rot="5400000">
              <a:off x="5703480" y="2505240"/>
              <a:ext cx="329400" cy="6656400"/>
            </a:xfrm>
            <a:prstGeom prst="round2SameRect">
              <a:avLst>
                <a:gd name="adj1" fmla="val 16667"/>
                <a:gd name="adj2" fmla="val 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fillRef idx="0"/>
            <a:effectRef idx="0"/>
            <a:fontRef idx="minor"/>
          </p:style>
          <p:txBody>
            <a:bodyPr lIns="247680" rIns="247680" tIns="123840" bIns="123840" anchor="ctr" rot="-5400000"/>
            <a:p>
              <a:pPr lvl="1" marL="57240" indent="-56520">
                <a:lnSpc>
                  <a:spcPct val="90000"/>
                </a:lnSpc>
                <a:spcAft>
                  <a:spcPts val="119"/>
                </a:spcAft>
                <a:buClr>
                  <a:srgbClr val="000000"/>
                </a:buClr>
                <a:buFont typeface="Symbol"/>
                <a:buChar char=""/>
              </a:pPr>
              <a:r>
                <a:rPr b="0" lang="en-GB" sz="800" spc="-1" strike="noStrike">
                  <a:solidFill>
                    <a:srgbClr val="000000"/>
                  </a:solidFill>
                  <a:latin typeface="Trebuchet MS"/>
                  <a:ea typeface="DejaVu Sans"/>
                </a:rPr>
                <a:t>Aktif "FilikaDB Sunucu" ‘sunu tespit eden ve ver trafiğinin onun üzerinden geçmesini sağlayan modül.</a:t>
              </a:r>
              <a:endParaRPr b="0" lang="en-GB" sz="800" spc="-1" strike="noStrike">
                <a:latin typeface="Arial"/>
              </a:endParaRPr>
            </a:p>
          </p:txBody>
        </p:sp>
        <p:sp>
          <p:nvSpPr>
            <p:cNvPr id="132" name="CustomShape 20"/>
            <p:cNvSpPr/>
            <p:nvPr/>
          </p:nvSpPr>
          <p:spPr>
            <a:xfrm>
              <a:off x="677160" y="5627520"/>
              <a:ext cx="1799640" cy="41184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58320" rIns="38160" tIns="39240" bIns="39240" anchor="ctr"/>
            <a:p>
              <a:pPr algn="ctr">
                <a:lnSpc>
                  <a:spcPct val="90000"/>
                </a:lnSpc>
                <a:spcAft>
                  <a:spcPts val="349"/>
                </a:spcAft>
              </a:pPr>
              <a:r>
                <a:rPr b="0" lang="en-GB" sz="1000" spc="-1" strike="noStrike">
                  <a:solidFill>
                    <a:srgbClr val="ffffff"/>
                  </a:solidFill>
                  <a:latin typeface="Trebuchet MS"/>
                  <a:ea typeface="DejaVu Sans"/>
                </a:rPr>
                <a:t>FilikaDB Trafik Dengeleyici</a:t>
              </a:r>
              <a:endParaRPr b="0" lang="en-GB" sz="1000" spc="-1" strike="noStrike">
                <a:latin typeface="Arial"/>
              </a:endParaRPr>
            </a:p>
          </p:txBody>
        </p:sp>
      </p:grpSp>
      <p:grpSp>
        <p:nvGrpSpPr>
          <p:cNvPr id="133" name="Group 21"/>
          <p:cNvGrpSpPr/>
          <p:nvPr/>
        </p:nvGrpSpPr>
        <p:grpSpPr>
          <a:xfrm>
            <a:off x="0" y="0"/>
            <a:ext cx="36000" cy="36000"/>
            <a:chOff x="0" y="0"/>
            <a:chExt cx="36000" cy="36000"/>
          </a:xfrm>
        </p:grpSpPr>
      </p:gr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600" spc="-1" strike="noStrike">
                <a:solidFill>
                  <a:srgbClr val="90c226"/>
                </a:solidFill>
                <a:latin typeface="Trebuchet MS"/>
              </a:rPr>
              <a:t>In-Memory Üst Seviye Mimari Tasarım</a:t>
            </a:r>
            <a:endParaRPr b="0" lang="en-GB" sz="3600" spc="-1" strike="noStrike">
              <a:latin typeface="Arial"/>
            </a:endParaRPr>
          </a:p>
        </p:txBody>
      </p:sp>
      <p:sp>
        <p:nvSpPr>
          <p:cNvPr id="135" name="CustomShape 2"/>
          <p:cNvSpPr/>
          <p:nvPr/>
        </p:nvSpPr>
        <p:spPr>
          <a:xfrm>
            <a:off x="589680" y="2323800"/>
            <a:ext cx="861120" cy="1427040"/>
          </a:xfrm>
          <a:prstGeom prst="flowChartMagneticDisk">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1000" spc="-1" strike="noStrike">
                <a:latin typeface="Arial"/>
              </a:rPr>
              <a:t>PosgtreSQL</a:t>
            </a:r>
            <a:br/>
            <a:r>
              <a:rPr b="0" lang="en-GB" sz="1000" spc="-1" strike="noStrike">
                <a:latin typeface="Arial"/>
              </a:rPr>
              <a:t>DB</a:t>
            </a:r>
            <a:br/>
            <a:r>
              <a:rPr b="0" lang="en-GB" sz="1000" spc="-1" strike="noStrike">
                <a:latin typeface="Arial"/>
              </a:rPr>
              <a:t>Extension</a:t>
            </a:r>
            <a:br/>
            <a:r>
              <a:rPr b="0" lang="en-GB" sz="1000" spc="-1" strike="noStrike">
                <a:latin typeface="Arial"/>
              </a:rPr>
              <a:t>-</a:t>
            </a:r>
            <a:br/>
            <a:r>
              <a:rPr b="0" lang="en-GB" sz="1000" spc="-1" strike="noStrike">
                <a:latin typeface="Arial"/>
              </a:rPr>
              <a:t>Foreign Data</a:t>
            </a:r>
            <a:br/>
            <a:r>
              <a:rPr b="0" lang="en-GB" sz="1000" spc="-1" strike="noStrike">
                <a:latin typeface="Arial"/>
              </a:rPr>
              <a:t>Wrapper</a:t>
            </a:r>
            <a:endParaRPr b="0" lang="en-GB" sz="1000" spc="-1" strike="noStrike">
              <a:latin typeface="Arial"/>
            </a:endParaRPr>
          </a:p>
        </p:txBody>
      </p:sp>
      <p:sp>
        <p:nvSpPr>
          <p:cNvPr id="136" name="CustomShape 3"/>
          <p:cNvSpPr/>
          <p:nvPr/>
        </p:nvSpPr>
        <p:spPr>
          <a:xfrm>
            <a:off x="1973520" y="1224000"/>
            <a:ext cx="707400" cy="772920"/>
          </a:xfrm>
          <a:prstGeom prst="flowChartDocument">
            <a:avLst/>
          </a:prstGeom>
          <a:gradFill rotWithShape="0">
            <a:gsLst>
              <a:gs pos="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1000" spc="-1" strike="noStrike">
                <a:latin typeface="Arial"/>
              </a:rPr>
              <a:t>In-Memory</a:t>
            </a:r>
            <a:br/>
            <a:r>
              <a:rPr b="0" lang="en-GB" sz="1000" spc="-1" strike="noStrike">
                <a:latin typeface="Arial"/>
              </a:rPr>
              <a:t>Log</a:t>
            </a:r>
            <a:br/>
            <a:r>
              <a:rPr b="0" lang="en-GB" sz="1000" spc="-1" strike="noStrike">
                <a:latin typeface="Arial"/>
              </a:rPr>
              <a:t>Server</a:t>
            </a:r>
            <a:endParaRPr b="0" lang="en-GB" sz="1000" spc="-1" strike="noStrike">
              <a:latin typeface="Arial"/>
            </a:endParaRPr>
          </a:p>
        </p:txBody>
      </p:sp>
      <p:sp>
        <p:nvSpPr>
          <p:cNvPr id="137" name="CustomShape 4"/>
          <p:cNvSpPr/>
          <p:nvPr/>
        </p:nvSpPr>
        <p:spPr>
          <a:xfrm>
            <a:off x="5602320" y="6321960"/>
            <a:ext cx="1445400" cy="446040"/>
          </a:xfrm>
          <a:prstGeom prst="ellipse">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1400" spc="-1" strike="noStrike">
                <a:latin typeface="Arial"/>
              </a:rPr>
              <a:t>In-Memory</a:t>
            </a:r>
            <a:br/>
            <a:r>
              <a:rPr b="0" lang="en-GB" sz="1400" spc="-1" strike="noStrike">
                <a:latin typeface="Arial"/>
              </a:rPr>
              <a:t>Client</a:t>
            </a:r>
            <a:endParaRPr b="0" lang="en-GB" sz="1400" spc="-1" strike="noStrike">
              <a:latin typeface="Arial"/>
            </a:endParaRPr>
          </a:p>
        </p:txBody>
      </p:sp>
      <p:sp>
        <p:nvSpPr>
          <p:cNvPr id="138" name="CustomShape 5"/>
          <p:cNvSpPr/>
          <p:nvPr/>
        </p:nvSpPr>
        <p:spPr>
          <a:xfrm>
            <a:off x="2280960" y="6321960"/>
            <a:ext cx="1445400" cy="446040"/>
          </a:xfrm>
          <a:prstGeom prst="ellipse">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1400" spc="-1" strike="noStrike">
                <a:latin typeface="Arial"/>
              </a:rPr>
              <a:t>In-Memory</a:t>
            </a:r>
            <a:br/>
            <a:r>
              <a:rPr b="0" lang="en-GB" sz="1400" spc="-1" strike="noStrike">
                <a:latin typeface="Arial"/>
              </a:rPr>
              <a:t>Client</a:t>
            </a:r>
            <a:endParaRPr b="0" lang="en-GB" sz="1400" spc="-1" strike="noStrike">
              <a:latin typeface="Arial"/>
            </a:endParaRPr>
          </a:p>
        </p:txBody>
      </p:sp>
      <p:sp>
        <p:nvSpPr>
          <p:cNvPr id="139" name="CustomShape 6"/>
          <p:cNvSpPr/>
          <p:nvPr/>
        </p:nvSpPr>
        <p:spPr>
          <a:xfrm>
            <a:off x="3941640" y="6321960"/>
            <a:ext cx="1445400" cy="446040"/>
          </a:xfrm>
          <a:prstGeom prst="ellipse">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1400" spc="-1" strike="noStrike">
                <a:latin typeface="Arial"/>
              </a:rPr>
              <a:t>In-Memory</a:t>
            </a:r>
            <a:br/>
            <a:r>
              <a:rPr b="0" lang="en-GB" sz="1400" spc="-1" strike="noStrike">
                <a:latin typeface="Arial"/>
              </a:rPr>
              <a:t>Client</a:t>
            </a:r>
            <a:endParaRPr b="0" lang="en-GB" sz="1400" spc="-1" strike="noStrike">
              <a:latin typeface="Arial"/>
            </a:endParaRPr>
          </a:p>
        </p:txBody>
      </p:sp>
      <p:sp>
        <p:nvSpPr>
          <p:cNvPr id="140" name="CustomShape 7"/>
          <p:cNvSpPr/>
          <p:nvPr/>
        </p:nvSpPr>
        <p:spPr>
          <a:xfrm>
            <a:off x="7739640" y="1929960"/>
            <a:ext cx="430560" cy="520200"/>
          </a:xfrm>
          <a:prstGeom prst="rect">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800" spc="-1" strike="noStrike">
                <a:latin typeface="Arial"/>
              </a:rPr>
              <a:t>In-Memory</a:t>
            </a:r>
            <a:br/>
            <a:r>
              <a:rPr b="0" lang="en-GB" sz="800" spc="-1" strike="noStrike">
                <a:latin typeface="Arial"/>
              </a:rPr>
              <a:t>Transmitter</a:t>
            </a:r>
            <a:endParaRPr b="0" lang="en-GB" sz="800" spc="-1" strike="noStrike">
              <a:latin typeface="Arial"/>
            </a:endParaRPr>
          </a:p>
        </p:txBody>
      </p:sp>
      <p:sp>
        <p:nvSpPr>
          <p:cNvPr id="141" name="CustomShape 8"/>
          <p:cNvSpPr/>
          <p:nvPr/>
        </p:nvSpPr>
        <p:spPr>
          <a:xfrm>
            <a:off x="7739640" y="5400720"/>
            <a:ext cx="430560" cy="520200"/>
          </a:xfrm>
          <a:prstGeom prst="rect">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800" spc="-1" strike="noStrike">
                <a:latin typeface="Arial"/>
              </a:rPr>
              <a:t>In-Memory</a:t>
            </a:r>
            <a:br/>
            <a:r>
              <a:rPr b="0" lang="en-GB" sz="800" spc="-1" strike="noStrike">
                <a:latin typeface="Arial"/>
              </a:rPr>
              <a:t>Transmitter</a:t>
            </a:r>
            <a:endParaRPr b="0" lang="en-GB" sz="800" spc="-1" strike="noStrike">
              <a:latin typeface="Arial"/>
            </a:endParaRPr>
          </a:p>
        </p:txBody>
      </p:sp>
      <p:sp>
        <p:nvSpPr>
          <p:cNvPr id="142" name="CustomShape 9"/>
          <p:cNvSpPr/>
          <p:nvPr/>
        </p:nvSpPr>
        <p:spPr>
          <a:xfrm>
            <a:off x="6109920" y="5400720"/>
            <a:ext cx="430560" cy="520200"/>
          </a:xfrm>
          <a:prstGeom prst="rect">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800" spc="-1" strike="noStrike">
                <a:latin typeface="Arial"/>
              </a:rPr>
              <a:t>In-Memory</a:t>
            </a:r>
            <a:br/>
            <a:r>
              <a:rPr b="0" lang="en-GB" sz="800" spc="-1" strike="noStrike">
                <a:latin typeface="Arial"/>
              </a:rPr>
              <a:t>Transmitter</a:t>
            </a:r>
            <a:endParaRPr b="0" lang="en-GB" sz="800" spc="-1" strike="noStrike">
              <a:latin typeface="Arial"/>
            </a:endParaRPr>
          </a:p>
        </p:txBody>
      </p:sp>
      <p:sp>
        <p:nvSpPr>
          <p:cNvPr id="143" name="CustomShape 10"/>
          <p:cNvSpPr/>
          <p:nvPr/>
        </p:nvSpPr>
        <p:spPr>
          <a:xfrm>
            <a:off x="4449240" y="5400720"/>
            <a:ext cx="430560" cy="520200"/>
          </a:xfrm>
          <a:prstGeom prst="rect">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800" spc="-1" strike="noStrike">
                <a:latin typeface="Arial"/>
              </a:rPr>
              <a:t>In-Memory</a:t>
            </a:r>
            <a:br/>
            <a:r>
              <a:rPr b="0" lang="en-GB" sz="800" spc="-1" strike="noStrike">
                <a:latin typeface="Arial"/>
              </a:rPr>
              <a:t>Transmitter</a:t>
            </a:r>
            <a:endParaRPr b="0" lang="en-GB" sz="800" spc="-1" strike="noStrike">
              <a:latin typeface="Arial"/>
            </a:endParaRPr>
          </a:p>
        </p:txBody>
      </p:sp>
      <p:sp>
        <p:nvSpPr>
          <p:cNvPr id="144" name="CustomShape 11"/>
          <p:cNvSpPr/>
          <p:nvPr/>
        </p:nvSpPr>
        <p:spPr>
          <a:xfrm>
            <a:off x="2788560" y="5400720"/>
            <a:ext cx="430560" cy="520200"/>
          </a:xfrm>
          <a:prstGeom prst="rect">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800" spc="-1" strike="noStrike">
                <a:latin typeface="Arial"/>
              </a:rPr>
              <a:t>In-Memory</a:t>
            </a:r>
            <a:br/>
            <a:r>
              <a:rPr b="0" lang="en-GB" sz="800" spc="-1" strike="noStrike">
                <a:latin typeface="Arial"/>
              </a:rPr>
              <a:t>Transmitter</a:t>
            </a:r>
            <a:endParaRPr b="0" lang="en-GB" sz="800" spc="-1" strike="noStrike">
              <a:latin typeface="Arial"/>
            </a:endParaRPr>
          </a:p>
        </p:txBody>
      </p:sp>
      <p:sp>
        <p:nvSpPr>
          <p:cNvPr id="145" name="CustomShape 12"/>
          <p:cNvSpPr/>
          <p:nvPr/>
        </p:nvSpPr>
        <p:spPr>
          <a:xfrm>
            <a:off x="7232400" y="6321960"/>
            <a:ext cx="1445400" cy="446040"/>
          </a:xfrm>
          <a:prstGeom prst="ellipse">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1400" spc="-1" strike="noStrike">
                <a:latin typeface="Arial"/>
              </a:rPr>
              <a:t>In-Memory</a:t>
            </a:r>
            <a:br/>
            <a:r>
              <a:rPr b="0" lang="en-GB" sz="1400" spc="-1" strike="noStrike">
                <a:latin typeface="Arial"/>
              </a:rPr>
              <a:t>Client</a:t>
            </a:r>
            <a:endParaRPr b="0" lang="en-GB" sz="1400" spc="-1" strike="noStrike">
              <a:latin typeface="Arial"/>
            </a:endParaRPr>
          </a:p>
        </p:txBody>
      </p:sp>
      <p:cxnSp>
        <p:nvCxnSpPr>
          <p:cNvPr id="146" name="Line 13"/>
          <p:cNvCxnSpPr>
            <a:endCxn id="141" idx="0"/>
          </p:cNvCxnSpPr>
          <p:nvPr/>
        </p:nvCxnSpPr>
        <p:spPr>
          <a:xfrm>
            <a:off x="4741200" y="4924800"/>
            <a:ext cx="3214080" cy="476280"/>
          </a:xfrm>
          <a:prstGeom prst="straightConnector1">
            <a:avLst/>
          </a:prstGeom>
          <a:ln>
            <a:solidFill>
              <a:srgbClr val="000000"/>
            </a:solidFill>
          </a:ln>
        </p:spPr>
      </p:cxnSp>
      <p:cxnSp>
        <p:nvCxnSpPr>
          <p:cNvPr id="147" name="Line 14"/>
          <p:cNvCxnSpPr/>
          <p:nvPr/>
        </p:nvCxnSpPr>
        <p:spPr>
          <a:xfrm>
            <a:off x="1312200" y="5920920"/>
            <a:ext cx="360" cy="401400"/>
          </a:xfrm>
          <a:prstGeom prst="straightConnector1">
            <a:avLst/>
          </a:prstGeom>
          <a:ln>
            <a:solidFill>
              <a:srgbClr val="000000"/>
            </a:solidFill>
          </a:ln>
        </p:spPr>
        <p:txBody>
          <a:bodyPr lIns="90000" rIns="90000" tIns="45000" bIns="45000"/>
          <a:p>
            <a:pPr algn="ctr"/>
            <a:r>
              <a:rPr b="0" lang="en-GB" sz="700" spc="-1" strike="noStrike">
                <a:latin typeface="Arial"/>
              </a:rPr>
              <a:t>Yakın İletişim</a:t>
            </a:r>
            <a:br/>
            <a:r>
              <a:rPr b="0" lang="en-GB" sz="700" spc="-1" strike="noStrike">
                <a:latin typeface="Arial"/>
              </a:rPr>
              <a:t>Arabirimi</a:t>
            </a:r>
            <a:endParaRPr b="0" lang="en-GB" sz="700" spc="-1" strike="noStrike">
              <a:latin typeface="Arial"/>
            </a:endParaRPr>
          </a:p>
        </p:txBody>
      </p:cxnSp>
      <p:cxnSp>
        <p:nvCxnSpPr>
          <p:cNvPr id="148" name="Line 15"/>
          <p:cNvCxnSpPr>
            <a:stCxn id="143" idx="2"/>
            <a:endCxn id="139" idx="0"/>
          </p:cNvCxnSpPr>
          <p:nvPr/>
        </p:nvCxnSpPr>
        <p:spPr>
          <a:xfrm>
            <a:off x="4664520" y="5920920"/>
            <a:ext cx="360" cy="401400"/>
          </a:xfrm>
          <a:prstGeom prst="straightConnector1">
            <a:avLst/>
          </a:prstGeom>
          <a:ln>
            <a:solidFill>
              <a:srgbClr val="000000"/>
            </a:solidFill>
          </a:ln>
        </p:spPr>
        <p:txBody>
          <a:bodyPr lIns="90000" rIns="90000" tIns="45000" bIns="45000"/>
          <a:p>
            <a:pPr algn="ctr"/>
            <a:r>
              <a:rPr b="0" lang="en-GB" sz="700" spc="-1" strike="noStrike">
                <a:latin typeface="Arial"/>
              </a:rPr>
              <a:t>Yakın İletişim</a:t>
            </a:r>
            <a:br/>
            <a:r>
              <a:rPr b="0" lang="en-GB" sz="700" spc="-1" strike="noStrike">
                <a:latin typeface="Arial"/>
              </a:rPr>
              <a:t>Arabirimi</a:t>
            </a:r>
            <a:endParaRPr b="0" lang="en-GB" sz="700" spc="-1" strike="noStrike">
              <a:latin typeface="Arial"/>
            </a:endParaRPr>
          </a:p>
        </p:txBody>
      </p:cxnSp>
      <p:cxnSp>
        <p:nvCxnSpPr>
          <p:cNvPr id="149" name="Line 16"/>
          <p:cNvCxnSpPr>
            <a:stCxn id="144" idx="2"/>
            <a:endCxn id="138" idx="0"/>
          </p:cNvCxnSpPr>
          <p:nvPr/>
        </p:nvCxnSpPr>
        <p:spPr>
          <a:xfrm>
            <a:off x="3003840" y="5920920"/>
            <a:ext cx="360" cy="401400"/>
          </a:xfrm>
          <a:prstGeom prst="straightConnector1">
            <a:avLst/>
          </a:prstGeom>
          <a:ln>
            <a:solidFill>
              <a:srgbClr val="000000"/>
            </a:solidFill>
          </a:ln>
        </p:spPr>
        <p:txBody>
          <a:bodyPr lIns="90000" rIns="90000" tIns="45000" bIns="45000"/>
          <a:p>
            <a:pPr algn="ctr"/>
            <a:r>
              <a:rPr b="0" lang="en-GB" sz="700" spc="-1" strike="noStrike">
                <a:latin typeface="Arial"/>
              </a:rPr>
              <a:t>Yakın İletişim</a:t>
            </a:r>
            <a:br/>
            <a:r>
              <a:rPr b="0" lang="en-GB" sz="700" spc="-1" strike="noStrike">
                <a:latin typeface="Arial"/>
              </a:rPr>
              <a:t>Arabirimi</a:t>
            </a:r>
            <a:endParaRPr b="0" lang="en-GB" sz="700" spc="-1" strike="noStrike">
              <a:latin typeface="Arial"/>
            </a:endParaRPr>
          </a:p>
        </p:txBody>
      </p:cxnSp>
      <p:cxnSp>
        <p:nvCxnSpPr>
          <p:cNvPr id="150" name="Line 17"/>
          <p:cNvCxnSpPr>
            <a:stCxn id="142" idx="2"/>
            <a:endCxn id="137" idx="0"/>
          </p:cNvCxnSpPr>
          <p:nvPr/>
        </p:nvCxnSpPr>
        <p:spPr>
          <a:xfrm>
            <a:off x="6325200" y="5920920"/>
            <a:ext cx="360" cy="401400"/>
          </a:xfrm>
          <a:prstGeom prst="straightConnector1">
            <a:avLst/>
          </a:prstGeom>
          <a:ln>
            <a:solidFill>
              <a:srgbClr val="000000"/>
            </a:solidFill>
          </a:ln>
        </p:spPr>
        <p:txBody>
          <a:bodyPr lIns="90000" rIns="90000" tIns="45000" bIns="45000"/>
          <a:p>
            <a:pPr algn="ctr"/>
            <a:r>
              <a:rPr b="0" lang="en-GB" sz="700" spc="-1" strike="noStrike">
                <a:latin typeface="Arial"/>
              </a:rPr>
              <a:t>Yakın İletişim</a:t>
            </a:r>
            <a:br/>
            <a:r>
              <a:rPr b="0" lang="en-GB" sz="700" spc="-1" strike="noStrike">
                <a:latin typeface="Arial"/>
              </a:rPr>
              <a:t>Arabirimi</a:t>
            </a:r>
            <a:endParaRPr b="0" lang="en-GB" sz="700" spc="-1" strike="noStrike">
              <a:latin typeface="Arial"/>
            </a:endParaRPr>
          </a:p>
        </p:txBody>
      </p:cxnSp>
      <p:cxnSp>
        <p:nvCxnSpPr>
          <p:cNvPr id="151" name="Line 18"/>
          <p:cNvCxnSpPr>
            <a:stCxn id="141" idx="2"/>
            <a:endCxn id="145" idx="0"/>
          </p:cNvCxnSpPr>
          <p:nvPr/>
        </p:nvCxnSpPr>
        <p:spPr>
          <a:xfrm>
            <a:off x="7954920" y="5920920"/>
            <a:ext cx="720" cy="401400"/>
          </a:xfrm>
          <a:prstGeom prst="straightConnector1">
            <a:avLst/>
          </a:prstGeom>
          <a:ln>
            <a:solidFill>
              <a:srgbClr val="000000"/>
            </a:solidFill>
          </a:ln>
        </p:spPr>
        <p:txBody>
          <a:bodyPr lIns="90000" rIns="90000" tIns="45000" bIns="45000"/>
          <a:p>
            <a:pPr algn="ctr"/>
            <a:r>
              <a:rPr b="0" lang="en-GB" sz="700" spc="-1" strike="noStrike">
                <a:latin typeface="Arial"/>
              </a:rPr>
              <a:t>Yakın İletişim</a:t>
            </a:r>
            <a:br/>
            <a:r>
              <a:rPr b="0" lang="en-GB" sz="700" spc="-1" strike="noStrike">
                <a:latin typeface="Arial"/>
              </a:rPr>
              <a:t>Arabirimi</a:t>
            </a:r>
            <a:endParaRPr b="0" lang="en-GB" sz="700" spc="-1" strike="noStrike">
              <a:latin typeface="Arial"/>
            </a:endParaRPr>
          </a:p>
        </p:txBody>
      </p:cxnSp>
      <p:cxnSp>
        <p:nvCxnSpPr>
          <p:cNvPr id="152" name="Line 19"/>
          <p:cNvCxnSpPr>
            <a:endCxn id="143" idx="0"/>
          </p:cNvCxnSpPr>
          <p:nvPr/>
        </p:nvCxnSpPr>
        <p:spPr>
          <a:xfrm>
            <a:off x="4664520" y="4999320"/>
            <a:ext cx="360" cy="401760"/>
          </a:xfrm>
          <a:prstGeom prst="straightConnector1">
            <a:avLst/>
          </a:prstGeom>
          <a:ln>
            <a:solidFill>
              <a:srgbClr val="000000"/>
            </a:solidFill>
          </a:ln>
        </p:spPr>
      </p:cxnSp>
      <p:cxnSp>
        <p:nvCxnSpPr>
          <p:cNvPr id="153" name="Line 20"/>
          <p:cNvCxnSpPr/>
          <p:nvPr/>
        </p:nvCxnSpPr>
        <p:spPr>
          <a:xfrm flipH="1">
            <a:off x="1312200" y="4924800"/>
            <a:ext cx="3275640" cy="476280"/>
          </a:xfrm>
          <a:prstGeom prst="straightConnector1">
            <a:avLst/>
          </a:prstGeom>
          <a:ln>
            <a:solidFill>
              <a:srgbClr val="000000"/>
            </a:solidFill>
          </a:ln>
        </p:spPr>
      </p:cxnSp>
      <p:cxnSp>
        <p:nvCxnSpPr>
          <p:cNvPr id="154" name="Line 21"/>
          <p:cNvCxnSpPr>
            <a:endCxn id="144" idx="0"/>
          </p:cNvCxnSpPr>
          <p:nvPr/>
        </p:nvCxnSpPr>
        <p:spPr>
          <a:xfrm flipH="1">
            <a:off x="3003840" y="4977720"/>
            <a:ext cx="1606320" cy="423360"/>
          </a:xfrm>
          <a:prstGeom prst="straightConnector1">
            <a:avLst/>
          </a:prstGeom>
          <a:ln>
            <a:solidFill>
              <a:srgbClr val="000000"/>
            </a:solidFill>
          </a:ln>
        </p:spPr>
      </p:cxnSp>
      <p:cxnSp>
        <p:nvCxnSpPr>
          <p:cNvPr id="155" name="Line 22"/>
          <p:cNvCxnSpPr>
            <a:endCxn id="142" idx="0"/>
          </p:cNvCxnSpPr>
          <p:nvPr/>
        </p:nvCxnSpPr>
        <p:spPr>
          <a:xfrm>
            <a:off x="4718880" y="4977720"/>
            <a:ext cx="1606680" cy="423360"/>
          </a:xfrm>
          <a:prstGeom prst="straightConnector1">
            <a:avLst/>
          </a:prstGeom>
          <a:ln>
            <a:solidFill>
              <a:srgbClr val="000000"/>
            </a:solidFill>
          </a:ln>
        </p:spPr>
      </p:cxnSp>
      <p:cxnSp>
        <p:nvCxnSpPr>
          <p:cNvPr id="156" name="Line 23"/>
          <p:cNvCxnSpPr>
            <a:endCxn id="140" idx="1"/>
          </p:cNvCxnSpPr>
          <p:nvPr/>
        </p:nvCxnSpPr>
        <p:spPr>
          <a:xfrm>
            <a:off x="7506000" y="1762560"/>
            <a:ext cx="234000" cy="427680"/>
          </a:xfrm>
          <a:prstGeom prst="straightConnector1">
            <a:avLst/>
          </a:prstGeom>
          <a:ln>
            <a:solidFill>
              <a:srgbClr val="000000"/>
            </a:solidFill>
          </a:ln>
        </p:spPr>
        <p:txBody>
          <a:bodyPr lIns="90000" rIns="90000" tIns="45000" bIns="45000"/>
          <a:p>
            <a:pPr algn="ctr"/>
            <a:endParaRPr b="0" lang="en-GB" sz="1800" spc="-1" strike="noStrike">
              <a:latin typeface="Arial"/>
            </a:endParaRPr>
          </a:p>
          <a:p>
            <a:pPr algn="ctr"/>
            <a:endParaRPr b="0" lang="en-GB" sz="1800" spc="-1" strike="noStrike">
              <a:latin typeface="Arial"/>
            </a:endParaRPr>
          </a:p>
        </p:txBody>
      </p:cxnSp>
      <p:sp>
        <p:nvSpPr>
          <p:cNvPr id="157" name="CustomShape 24"/>
          <p:cNvSpPr/>
          <p:nvPr/>
        </p:nvSpPr>
        <p:spPr>
          <a:xfrm>
            <a:off x="3080520" y="2888640"/>
            <a:ext cx="846000" cy="297360"/>
          </a:xfrm>
          <a:custGeom>
            <a:avLst/>
            <a:gdLst/>
            <a:ahLst/>
            <a:rect l="0" t="0" r="r" b="b"/>
            <a:pathLst>
              <a:path w="2352" h="828">
                <a:moveTo>
                  <a:pt x="0" y="0"/>
                </a:moveTo>
                <a:lnTo>
                  <a:pt x="2351" y="0"/>
                </a:lnTo>
                <a:lnTo>
                  <a:pt x="2101" y="827"/>
                </a:lnTo>
                <a:lnTo>
                  <a:pt x="249" y="827"/>
                </a:lnTo>
                <a:lnTo>
                  <a:pt x="0" y="0"/>
                </a:lnTo>
              </a:path>
            </a:pathLst>
          </a:cu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600" spc="-1" strike="noStrike">
                <a:latin typeface="Arial"/>
              </a:rPr>
              <a:t>In-Memory</a:t>
            </a:r>
            <a:br/>
            <a:r>
              <a:rPr b="0" lang="en-GB" sz="600" spc="-1" strike="noStrike">
                <a:latin typeface="Arial"/>
              </a:rPr>
              <a:t>Failover</a:t>
            </a:r>
            <a:br/>
            <a:r>
              <a:rPr b="0" lang="en-GB" sz="600" spc="-1" strike="noStrike">
                <a:latin typeface="Arial"/>
              </a:rPr>
              <a:t>Load Balancer</a:t>
            </a:r>
            <a:endParaRPr b="0" lang="en-GB" sz="600" spc="-1" strike="noStrike">
              <a:latin typeface="Arial"/>
            </a:endParaRPr>
          </a:p>
        </p:txBody>
      </p:sp>
      <p:sp>
        <p:nvSpPr>
          <p:cNvPr id="158" name="CustomShape 25"/>
          <p:cNvSpPr/>
          <p:nvPr/>
        </p:nvSpPr>
        <p:spPr>
          <a:xfrm>
            <a:off x="4879800" y="1670040"/>
            <a:ext cx="1568520" cy="1040400"/>
          </a:xfrm>
          <a:prstGeom prst="flowChartTerminator">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1800" spc="-1" strike="noStrike">
                <a:latin typeface="Arial"/>
              </a:rPr>
              <a:t>In-Memory</a:t>
            </a:r>
            <a:br/>
            <a:r>
              <a:rPr b="0" lang="en-GB" sz="1800" spc="-1" strike="noStrike">
                <a:latin typeface="Arial"/>
              </a:rPr>
              <a:t>Server</a:t>
            </a:r>
            <a:endParaRPr b="0" lang="en-GB" sz="1800" spc="-1" strike="noStrike">
              <a:latin typeface="Arial"/>
            </a:endParaRPr>
          </a:p>
        </p:txBody>
      </p:sp>
      <p:cxnSp>
        <p:nvCxnSpPr>
          <p:cNvPr id="159" name="Line 26"/>
          <p:cNvCxnSpPr>
            <a:stCxn id="135" idx="4"/>
          </p:cNvCxnSpPr>
          <p:nvPr/>
        </p:nvCxnSpPr>
        <p:spPr>
          <a:xfrm>
            <a:off x="1450800" y="3037320"/>
            <a:ext cx="369360" cy="360"/>
          </a:xfrm>
          <a:prstGeom prst="bentConnector3">
            <a:avLst/>
          </a:prstGeom>
          <a:ln>
            <a:solidFill>
              <a:srgbClr val="000000"/>
            </a:solidFill>
            <a:tailEnd len="med" type="triangle" w="med"/>
          </a:ln>
        </p:spPr>
      </p:cxnSp>
      <p:cxnSp>
        <p:nvCxnSpPr>
          <p:cNvPr id="160" name="Line 27"/>
          <p:cNvCxnSpPr>
            <a:stCxn id="157" idx="3"/>
            <a:endCxn id="136" idx="3"/>
          </p:cNvCxnSpPr>
          <p:nvPr/>
        </p:nvCxnSpPr>
        <p:spPr>
          <a:xfrm flipH="1" flipV="1">
            <a:off x="2680920" y="1610640"/>
            <a:ext cx="822960" cy="1278360"/>
          </a:xfrm>
          <a:prstGeom prst="bentConnector3">
            <a:avLst/>
          </a:prstGeom>
          <a:ln>
            <a:solidFill>
              <a:srgbClr val="000000"/>
            </a:solidFill>
            <a:tailEnd len="med" type="triangle" w="med"/>
          </a:ln>
        </p:spPr>
        <p:txBody>
          <a:bodyPr lIns="90000" rIns="90000" tIns="72000" bIns="45000"/>
          <a:p>
            <a:pPr algn="ctr"/>
            <a:r>
              <a:rPr b="0" lang="en-GB" sz="800" spc="-1" strike="noStrike">
                <a:latin typeface="Arial"/>
              </a:rPr>
              <a:t>Yakın İletişim</a:t>
            </a:r>
            <a:br/>
            <a:r>
              <a:rPr b="0" lang="en-GB" sz="800" spc="-1" strike="noStrike">
                <a:latin typeface="Arial"/>
              </a:rPr>
              <a:t>Arabirim</a:t>
            </a:r>
            <a:endParaRPr b="0" lang="en-GB" sz="800" spc="-1" strike="noStrike">
              <a:latin typeface="Arial"/>
            </a:endParaRPr>
          </a:p>
        </p:txBody>
      </p:cxnSp>
      <p:cxnSp>
        <p:nvCxnSpPr>
          <p:cNvPr id="161" name="Line 28"/>
          <p:cNvCxnSpPr>
            <a:stCxn id="135" idx="1"/>
            <a:endCxn id="136" idx="1"/>
          </p:cNvCxnSpPr>
          <p:nvPr/>
        </p:nvCxnSpPr>
        <p:spPr>
          <a:xfrm flipV="1">
            <a:off x="1020240" y="1610640"/>
            <a:ext cx="953640" cy="713520"/>
          </a:xfrm>
          <a:prstGeom prst="bentConnector3">
            <a:avLst/>
          </a:prstGeom>
          <a:ln>
            <a:solidFill>
              <a:srgbClr val="000000"/>
            </a:solidFill>
            <a:tailEnd len="med" type="triangle" w="med"/>
          </a:ln>
        </p:spPr>
        <p:txBody>
          <a:bodyPr lIns="90000" rIns="90000" tIns="72000" bIns="45000"/>
          <a:p>
            <a:pPr algn="ctr"/>
            <a:r>
              <a:rPr b="0" lang="en-GB" sz="800" spc="-1" strike="noStrike">
                <a:latin typeface="Arial"/>
              </a:rPr>
              <a:t>Yakın İletişim</a:t>
            </a:r>
            <a:br/>
            <a:r>
              <a:rPr b="0" lang="en-GB" sz="800" spc="-1" strike="noStrike">
                <a:latin typeface="Arial"/>
              </a:rPr>
              <a:t>Arabirim</a:t>
            </a:r>
            <a:endParaRPr b="0" lang="en-GB" sz="800" spc="-1" strike="noStrike">
              <a:latin typeface="Arial"/>
            </a:endParaRPr>
          </a:p>
        </p:txBody>
      </p:cxnSp>
      <p:cxnSp>
        <p:nvCxnSpPr>
          <p:cNvPr id="162" name="Line 29"/>
          <p:cNvCxnSpPr/>
          <p:nvPr/>
        </p:nvCxnSpPr>
        <p:spPr>
          <a:xfrm>
            <a:off x="3534480" y="3542760"/>
            <a:ext cx="838080" cy="360"/>
          </a:xfrm>
          <a:prstGeom prst="bentConnector3">
            <a:avLst/>
          </a:prstGeom>
          <a:ln>
            <a:solidFill>
              <a:srgbClr val="94070a"/>
            </a:solidFill>
            <a:headEnd len="med" type="triangle" w="med"/>
          </a:ln>
        </p:spPr>
        <p:txBody>
          <a:bodyPr lIns="360000" rIns="144000" tIns="0" bIns="108000" anchorCtr="1"/>
          <a:p>
            <a:pPr algn="ctr"/>
            <a:r>
              <a:rPr b="0" lang="en-GB" sz="600" spc="-1" strike="noStrike">
                <a:solidFill>
                  <a:srgbClr val="ce181e"/>
                </a:solidFill>
                <a:latin typeface="Arial"/>
              </a:rPr>
              <a:t>Heartbeat</a:t>
            </a:r>
            <a:endParaRPr b="0" lang="en-GB" sz="600" spc="-1" strike="noStrike">
              <a:latin typeface="Arial"/>
            </a:endParaRPr>
          </a:p>
        </p:txBody>
      </p:cxnSp>
      <p:cxnSp>
        <p:nvCxnSpPr>
          <p:cNvPr id="163" name="Line 30"/>
          <p:cNvCxnSpPr>
            <a:endCxn id="158" idx="1"/>
          </p:cNvCxnSpPr>
          <p:nvPr/>
        </p:nvCxnSpPr>
        <p:spPr>
          <a:xfrm flipV="1">
            <a:off x="4403160" y="2190240"/>
            <a:ext cx="477000" cy="1323000"/>
          </a:xfrm>
          <a:prstGeom prst="bentConnector3">
            <a:avLst/>
          </a:prstGeom>
          <a:ln>
            <a:solidFill>
              <a:srgbClr val="ba131a"/>
            </a:solidFill>
            <a:headEnd len="med" type="triangle" w="med"/>
          </a:ln>
        </p:spPr>
        <p:txBody>
          <a:bodyPr lIns="90000" rIns="90000" tIns="0" bIns="144000"/>
          <a:p>
            <a:pPr algn="ctr"/>
            <a:r>
              <a:rPr b="0" lang="en-GB" sz="800" spc="-1" strike="noStrike">
                <a:solidFill>
                  <a:srgbClr val="ce181e"/>
                </a:solidFill>
                <a:latin typeface="Arial"/>
              </a:rPr>
              <a:t>Heartbeat</a:t>
            </a:r>
            <a:endParaRPr b="0" lang="en-GB" sz="800" spc="-1" strike="noStrike">
              <a:latin typeface="Arial"/>
            </a:endParaRPr>
          </a:p>
        </p:txBody>
      </p:cxnSp>
      <p:cxnSp>
        <p:nvCxnSpPr>
          <p:cNvPr id="164" name="Line 31"/>
          <p:cNvCxnSpPr/>
          <p:nvPr/>
        </p:nvCxnSpPr>
        <p:spPr>
          <a:xfrm>
            <a:off x="4403160" y="3572280"/>
            <a:ext cx="477000" cy="223560"/>
          </a:xfrm>
          <a:prstGeom prst="bentConnector3">
            <a:avLst/>
          </a:prstGeom>
          <a:ln>
            <a:solidFill>
              <a:srgbClr val="ba131a"/>
            </a:solidFill>
            <a:headEnd len="med" type="triangle" w="med"/>
          </a:ln>
        </p:spPr>
        <p:txBody>
          <a:bodyPr lIns="90000" rIns="90000" tIns="45000" bIns="45000" anchor="b"/>
          <a:p>
            <a:pPr algn="ctr"/>
            <a:r>
              <a:rPr b="0" lang="en-GB" sz="800" spc="-1" strike="noStrike">
                <a:solidFill>
                  <a:srgbClr val="ba131a"/>
                </a:solidFill>
                <a:latin typeface="Arial"/>
              </a:rPr>
              <a:t>Heartbeat</a:t>
            </a:r>
            <a:endParaRPr b="0" lang="en-GB" sz="800" spc="-1" strike="noStrike">
              <a:latin typeface="Arial"/>
            </a:endParaRPr>
          </a:p>
        </p:txBody>
      </p:cxnSp>
      <p:sp>
        <p:nvSpPr>
          <p:cNvPr id="165" name="CustomShape 32"/>
          <p:cNvSpPr/>
          <p:nvPr/>
        </p:nvSpPr>
        <p:spPr>
          <a:xfrm>
            <a:off x="589680" y="6321960"/>
            <a:ext cx="1445400" cy="446040"/>
          </a:xfrm>
          <a:prstGeom prst="ellipse">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1400" spc="-1" strike="noStrike">
                <a:latin typeface="Arial"/>
              </a:rPr>
              <a:t>In-Memory</a:t>
            </a:r>
            <a:br/>
            <a:r>
              <a:rPr b="0" lang="en-GB" sz="1400" spc="-1" strike="noStrike">
                <a:latin typeface="Arial"/>
              </a:rPr>
              <a:t>Client</a:t>
            </a:r>
            <a:endParaRPr b="0" lang="en-GB" sz="1400" spc="-1" strike="noStrike">
              <a:latin typeface="Arial"/>
            </a:endParaRPr>
          </a:p>
        </p:txBody>
      </p:sp>
      <p:sp>
        <p:nvSpPr>
          <p:cNvPr id="166" name="CustomShape 33"/>
          <p:cNvSpPr/>
          <p:nvPr/>
        </p:nvSpPr>
        <p:spPr>
          <a:xfrm>
            <a:off x="1097280" y="5400720"/>
            <a:ext cx="430200" cy="520200"/>
          </a:xfrm>
          <a:prstGeom prst="rect">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800" spc="-1" strike="noStrike">
                <a:latin typeface="Arial"/>
              </a:rPr>
              <a:t>In-Memory</a:t>
            </a:r>
            <a:br/>
            <a:r>
              <a:rPr b="0" lang="en-GB" sz="800" spc="-1" strike="noStrike">
                <a:latin typeface="Arial"/>
              </a:rPr>
              <a:t>Transmitter</a:t>
            </a:r>
            <a:endParaRPr b="0" lang="en-GB" sz="800" spc="-1" strike="noStrike">
              <a:latin typeface="Arial"/>
            </a:endParaRPr>
          </a:p>
        </p:txBody>
      </p:sp>
      <p:sp>
        <p:nvSpPr>
          <p:cNvPr id="167" name="CustomShape 34"/>
          <p:cNvSpPr/>
          <p:nvPr/>
        </p:nvSpPr>
        <p:spPr>
          <a:xfrm>
            <a:off x="4587480" y="4850640"/>
            <a:ext cx="153720" cy="148680"/>
          </a:xfrm>
          <a:prstGeom prst="ellipse">
            <a:avLst/>
          </a:prstGeom>
          <a:gradFill rotWithShape="0">
            <a:gsLst>
              <a:gs pos="0">
                <a:srgbClr val="add58a"/>
              </a:gs>
              <a:gs pos="100000">
                <a:srgbClr val="579835"/>
              </a:gs>
            </a:gsLst>
            <a:lin ang="3600000"/>
          </a:gradFill>
          <a:ln>
            <a:solidFill>
              <a:srgbClr val="3465a4"/>
            </a:solidFill>
          </a:ln>
        </p:spPr>
        <p:style>
          <a:lnRef idx="0"/>
          <a:fillRef idx="0"/>
          <a:effectRef idx="0"/>
          <a:fontRef idx="minor"/>
        </p:style>
      </p:sp>
      <p:sp>
        <p:nvSpPr>
          <p:cNvPr id="168" name="CustomShape 35"/>
          <p:cNvSpPr/>
          <p:nvPr/>
        </p:nvSpPr>
        <p:spPr>
          <a:xfrm>
            <a:off x="8377920" y="4597920"/>
            <a:ext cx="153720" cy="148680"/>
          </a:xfrm>
          <a:prstGeom prst="ellipse">
            <a:avLst/>
          </a:prstGeom>
          <a:gradFill rotWithShape="0">
            <a:gsLst>
              <a:gs pos="0">
                <a:srgbClr val="add58a"/>
              </a:gs>
              <a:gs pos="100000">
                <a:srgbClr val="579835"/>
              </a:gs>
            </a:gsLst>
            <a:lin ang="3600000"/>
          </a:gradFill>
          <a:ln>
            <a:solidFill>
              <a:srgbClr val="3465a4"/>
            </a:solidFill>
          </a:ln>
        </p:spPr>
        <p:style>
          <a:lnRef idx="0"/>
          <a:fillRef idx="0"/>
          <a:effectRef idx="0"/>
          <a:fontRef idx="minor"/>
        </p:style>
      </p:sp>
      <p:cxnSp>
        <p:nvCxnSpPr>
          <p:cNvPr id="169" name="Line 36"/>
          <p:cNvCxnSpPr>
            <a:stCxn id="167" idx="0"/>
            <a:endCxn id="168" idx="2"/>
          </p:cNvCxnSpPr>
          <p:nvPr/>
        </p:nvCxnSpPr>
        <p:spPr>
          <a:xfrm flipV="1">
            <a:off x="4664520" y="4672080"/>
            <a:ext cx="3713760" cy="178920"/>
          </a:xfrm>
          <a:prstGeom prst="bentConnector3">
            <a:avLst/>
          </a:prstGeom>
          <a:ln>
            <a:solidFill>
              <a:srgbClr val="000000"/>
            </a:solidFill>
            <a:headEnd len="med" type="triangle" w="med"/>
            <a:tailEnd len="med" type="triangle" w="med"/>
          </a:ln>
        </p:spPr>
        <p:txBody>
          <a:bodyPr lIns="90000" rIns="90000" tIns="-216000" bIns="0" anchor="ctr"/>
          <a:p>
            <a:pPr algn="ctr"/>
            <a:r>
              <a:rPr b="0" lang="en-GB" sz="800" spc="-1" strike="noStrike">
                <a:latin typeface="Arial"/>
              </a:rPr>
              <a:t>Uzak İletişim</a:t>
            </a:r>
            <a:br/>
            <a:r>
              <a:rPr b="0" lang="en-GB" sz="800" spc="-1" strike="noStrike">
                <a:latin typeface="Arial"/>
              </a:rPr>
              <a:t>Arabirimi</a:t>
            </a:r>
            <a:endParaRPr b="0" lang="en-GB" sz="800" spc="-1" strike="noStrike">
              <a:latin typeface="Arial"/>
            </a:endParaRPr>
          </a:p>
        </p:txBody>
      </p:cxnSp>
      <p:cxnSp>
        <p:nvCxnSpPr>
          <p:cNvPr id="170" name="Line 37"/>
          <p:cNvCxnSpPr>
            <a:stCxn id="168" idx="6"/>
          </p:cNvCxnSpPr>
          <p:nvPr/>
        </p:nvCxnSpPr>
        <p:spPr>
          <a:xfrm flipV="1">
            <a:off x="8531640" y="2992680"/>
            <a:ext cx="360" cy="1679760"/>
          </a:xfrm>
          <a:prstGeom prst="bentConnector3">
            <a:avLst/>
          </a:prstGeom>
          <a:ln>
            <a:solidFill>
              <a:srgbClr val="000000"/>
            </a:solidFill>
            <a:headEnd len="med" type="triangle" w="med"/>
            <a:tailEnd len="med" type="triangle" w="med"/>
          </a:ln>
        </p:spPr>
        <p:txBody>
          <a:bodyPr lIns="90000" rIns="90000" tIns="0" bIns="180000" anchor="b"/>
          <a:p>
            <a:pPr algn="ctr"/>
            <a:r>
              <a:rPr b="0" lang="en-GB" sz="800" spc="-1" strike="noStrike">
                <a:latin typeface="Arial"/>
              </a:rPr>
              <a:t>Uzak İletişim</a:t>
            </a:r>
            <a:br/>
            <a:r>
              <a:rPr b="0" lang="en-GB" sz="800" spc="-1" strike="noStrike">
                <a:latin typeface="Arial"/>
              </a:rPr>
              <a:t>Arabirimi</a:t>
            </a:r>
            <a:endParaRPr b="0" lang="en-GB" sz="800" spc="-1" strike="noStrike">
              <a:latin typeface="Arial"/>
            </a:endParaRPr>
          </a:p>
        </p:txBody>
      </p:cxnSp>
      <p:sp>
        <p:nvSpPr>
          <p:cNvPr id="171" name="CustomShape 38"/>
          <p:cNvSpPr/>
          <p:nvPr/>
        </p:nvSpPr>
        <p:spPr>
          <a:xfrm>
            <a:off x="8377920" y="2918520"/>
            <a:ext cx="153720" cy="148680"/>
          </a:xfrm>
          <a:prstGeom prst="ellipse">
            <a:avLst/>
          </a:prstGeom>
          <a:gradFill rotWithShape="0">
            <a:gsLst>
              <a:gs pos="0">
                <a:srgbClr val="add58a"/>
              </a:gs>
              <a:gs pos="100000">
                <a:srgbClr val="579835"/>
              </a:gs>
            </a:gsLst>
            <a:lin ang="3600000"/>
          </a:gradFill>
          <a:ln>
            <a:solidFill>
              <a:srgbClr val="3465a4"/>
            </a:solidFill>
          </a:ln>
        </p:spPr>
        <p:style>
          <a:lnRef idx="0"/>
          <a:fillRef idx="0"/>
          <a:effectRef idx="0"/>
          <a:fontRef idx="minor"/>
        </p:style>
      </p:sp>
      <p:cxnSp>
        <p:nvCxnSpPr>
          <p:cNvPr id="172" name="Line 39"/>
          <p:cNvCxnSpPr>
            <a:endCxn id="171" idx="4"/>
          </p:cNvCxnSpPr>
          <p:nvPr/>
        </p:nvCxnSpPr>
        <p:spPr>
          <a:xfrm flipV="1">
            <a:off x="8170200" y="3067200"/>
            <a:ext cx="285120" cy="728280"/>
          </a:xfrm>
          <a:prstGeom prst="bentConnector3">
            <a:avLst/>
          </a:prstGeom>
          <a:ln>
            <a:solidFill>
              <a:srgbClr val="000000"/>
            </a:solidFill>
            <a:tailEnd len="med" type="triangle" w="med"/>
          </a:ln>
        </p:spPr>
      </p:cxnSp>
      <p:cxnSp>
        <p:nvCxnSpPr>
          <p:cNvPr id="173" name="Line 40"/>
          <p:cNvCxnSpPr>
            <a:stCxn id="140" idx="3"/>
            <a:endCxn id="171" idx="0"/>
          </p:cNvCxnSpPr>
          <p:nvPr/>
        </p:nvCxnSpPr>
        <p:spPr>
          <a:xfrm>
            <a:off x="8170200" y="2189880"/>
            <a:ext cx="285120" cy="729000"/>
          </a:xfrm>
          <a:prstGeom prst="bentConnector3">
            <a:avLst/>
          </a:prstGeom>
          <a:ln>
            <a:solidFill>
              <a:srgbClr val="000000"/>
            </a:solidFill>
            <a:tailEnd len="med" type="triangle" w="med"/>
          </a:ln>
        </p:spPr>
      </p:cxnSp>
      <p:sp>
        <p:nvSpPr>
          <p:cNvPr id="174" name="CustomShape 41"/>
          <p:cNvSpPr/>
          <p:nvPr/>
        </p:nvSpPr>
        <p:spPr>
          <a:xfrm>
            <a:off x="4372200" y="3512880"/>
            <a:ext cx="61560" cy="59400"/>
          </a:xfrm>
          <a:prstGeom prst="ellipse">
            <a:avLst/>
          </a:prstGeom>
          <a:gradFill rotWithShape="0">
            <a:gsLst>
              <a:gs pos="0">
                <a:srgbClr val="ba131a"/>
              </a:gs>
              <a:gs pos="50000">
                <a:srgbClr val="f37b70"/>
              </a:gs>
              <a:gs pos="100000">
                <a:srgbClr val="ba131a"/>
              </a:gs>
            </a:gsLst>
            <a:lin ang="3600000"/>
          </a:gradFill>
          <a:ln>
            <a:solidFill>
              <a:srgbClr val="3465a4"/>
            </a:solidFill>
          </a:ln>
        </p:spPr>
        <p:style>
          <a:lnRef idx="0"/>
          <a:fillRef idx="0"/>
          <a:effectRef idx="0"/>
          <a:fontRef idx="minor"/>
        </p:style>
      </p:sp>
      <p:sp>
        <p:nvSpPr>
          <p:cNvPr id="175" name="CustomShape 42"/>
          <p:cNvSpPr/>
          <p:nvPr/>
        </p:nvSpPr>
        <p:spPr>
          <a:xfrm>
            <a:off x="3472920" y="3512880"/>
            <a:ext cx="61560" cy="59400"/>
          </a:xfrm>
          <a:prstGeom prst="ellipse">
            <a:avLst/>
          </a:prstGeom>
          <a:gradFill rotWithShape="0">
            <a:gsLst>
              <a:gs pos="0">
                <a:srgbClr val="ba131a"/>
              </a:gs>
              <a:gs pos="50000">
                <a:srgbClr val="f37b70"/>
              </a:gs>
              <a:gs pos="100000">
                <a:srgbClr val="ba131a"/>
              </a:gs>
            </a:gsLst>
            <a:lin ang="3600000"/>
          </a:gradFill>
          <a:ln>
            <a:solidFill>
              <a:srgbClr val="3465a4"/>
            </a:solidFill>
          </a:ln>
        </p:spPr>
        <p:style>
          <a:lnRef idx="0"/>
          <a:fillRef idx="0"/>
          <a:effectRef idx="0"/>
          <a:fontRef idx="minor"/>
        </p:style>
      </p:sp>
      <p:cxnSp>
        <p:nvCxnSpPr>
          <p:cNvPr id="176" name="Line 43"/>
          <p:cNvCxnSpPr>
            <a:stCxn id="175" idx="0"/>
            <a:endCxn id="157" idx="1"/>
          </p:cNvCxnSpPr>
          <p:nvPr/>
        </p:nvCxnSpPr>
        <p:spPr>
          <a:xfrm flipH="1" flipV="1">
            <a:off x="3503520" y="3186000"/>
            <a:ext cx="720" cy="327240"/>
          </a:xfrm>
          <a:prstGeom prst="bentConnector3">
            <a:avLst/>
          </a:prstGeom>
          <a:ln>
            <a:solidFill>
              <a:srgbClr val="a40000"/>
            </a:solidFill>
            <a:tailEnd len="med" type="triangle" w="med"/>
          </a:ln>
        </p:spPr>
        <p:txBody>
          <a:bodyPr lIns="90000" rIns="396000" tIns="45000" bIns="45000"/>
          <a:p>
            <a:pPr algn="ctr"/>
            <a:r>
              <a:rPr b="0" lang="en-GB" sz="600" spc="-1" strike="noStrike">
                <a:solidFill>
                  <a:srgbClr val="a40000"/>
                </a:solidFill>
                <a:latin typeface="Arial"/>
              </a:rPr>
              <a:t>Heartbeat</a:t>
            </a:r>
            <a:endParaRPr b="0" lang="en-GB" sz="600" spc="-1" strike="noStrike">
              <a:latin typeface="Arial"/>
            </a:endParaRPr>
          </a:p>
        </p:txBody>
      </p:cxnSp>
      <p:sp>
        <p:nvSpPr>
          <p:cNvPr id="177" name="CustomShape 44"/>
          <p:cNvSpPr/>
          <p:nvPr/>
        </p:nvSpPr>
        <p:spPr>
          <a:xfrm>
            <a:off x="6740280" y="1580760"/>
            <a:ext cx="765720" cy="363960"/>
          </a:xfrm>
          <a:prstGeom prst="rect">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800" spc="-1" strike="noStrike">
                <a:latin typeface="Arial"/>
              </a:rPr>
              <a:t>In-Memory</a:t>
            </a:r>
            <a:br/>
            <a:r>
              <a:rPr b="0" lang="en-GB" sz="800" spc="-1" strike="noStrike">
                <a:latin typeface="Arial"/>
              </a:rPr>
              <a:t>Storage</a:t>
            </a:r>
            <a:br/>
            <a:r>
              <a:rPr b="0" lang="en-GB" sz="800" spc="-1" strike="noStrike">
                <a:latin typeface="Arial"/>
              </a:rPr>
              <a:t>Distributer</a:t>
            </a:r>
            <a:endParaRPr b="0" lang="en-GB" sz="800" spc="-1" strike="noStrike">
              <a:latin typeface="Arial"/>
            </a:endParaRPr>
          </a:p>
        </p:txBody>
      </p:sp>
      <p:cxnSp>
        <p:nvCxnSpPr>
          <p:cNvPr id="178" name="Line 45"/>
          <p:cNvCxnSpPr>
            <a:stCxn id="158" idx="3"/>
            <a:endCxn id="177" idx="1"/>
          </p:cNvCxnSpPr>
          <p:nvPr/>
        </p:nvCxnSpPr>
        <p:spPr>
          <a:xfrm flipV="1">
            <a:off x="6448320" y="1762560"/>
            <a:ext cx="292320" cy="428040"/>
          </a:xfrm>
          <a:prstGeom prst="straightConnector1">
            <a:avLst/>
          </a:prstGeom>
          <a:ln>
            <a:solidFill>
              <a:srgbClr val="000000"/>
            </a:solidFill>
          </a:ln>
        </p:spPr>
      </p:cxnSp>
      <p:sp>
        <p:nvSpPr>
          <p:cNvPr id="179" name="CustomShape 46"/>
          <p:cNvSpPr/>
          <p:nvPr/>
        </p:nvSpPr>
        <p:spPr>
          <a:xfrm>
            <a:off x="6743520" y="2008080"/>
            <a:ext cx="765720" cy="364320"/>
          </a:xfrm>
          <a:prstGeom prst="rect">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800" spc="-1" strike="noStrike">
                <a:latin typeface="Arial"/>
              </a:rPr>
              <a:t>In-Memory</a:t>
            </a:r>
            <a:br/>
            <a:r>
              <a:rPr b="0" lang="en-GB" sz="800" spc="-1" strike="noStrike">
                <a:latin typeface="Arial"/>
              </a:rPr>
              <a:t>Storage</a:t>
            </a:r>
            <a:br/>
            <a:r>
              <a:rPr b="0" lang="en-GB" sz="800" spc="-1" strike="noStrike">
                <a:latin typeface="Arial"/>
              </a:rPr>
              <a:t>Distributer</a:t>
            </a:r>
            <a:endParaRPr b="0" lang="en-GB" sz="800" spc="-1" strike="noStrike">
              <a:latin typeface="Arial"/>
            </a:endParaRPr>
          </a:p>
        </p:txBody>
      </p:sp>
      <p:cxnSp>
        <p:nvCxnSpPr>
          <p:cNvPr id="180" name="Line 47"/>
          <p:cNvCxnSpPr>
            <a:stCxn id="158" idx="3"/>
            <a:endCxn id="179" idx="1"/>
          </p:cNvCxnSpPr>
          <p:nvPr/>
        </p:nvCxnSpPr>
        <p:spPr>
          <a:xfrm>
            <a:off x="6448320" y="2190240"/>
            <a:ext cx="295560" cy="360"/>
          </a:xfrm>
          <a:prstGeom prst="straightConnector1">
            <a:avLst/>
          </a:prstGeom>
          <a:ln>
            <a:solidFill>
              <a:srgbClr val="000000"/>
            </a:solidFill>
          </a:ln>
        </p:spPr>
      </p:cxnSp>
      <p:sp>
        <p:nvSpPr>
          <p:cNvPr id="181" name="CustomShape 48"/>
          <p:cNvSpPr/>
          <p:nvPr/>
        </p:nvSpPr>
        <p:spPr>
          <a:xfrm>
            <a:off x="6743520" y="2442960"/>
            <a:ext cx="765720" cy="363960"/>
          </a:xfrm>
          <a:prstGeom prst="rect">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800" spc="-1" strike="noStrike">
                <a:latin typeface="Arial"/>
              </a:rPr>
              <a:t>In-Memory</a:t>
            </a:r>
            <a:br/>
            <a:r>
              <a:rPr b="0" lang="en-GB" sz="800" spc="-1" strike="noStrike">
                <a:latin typeface="Arial"/>
              </a:rPr>
              <a:t>Storage</a:t>
            </a:r>
            <a:br/>
            <a:r>
              <a:rPr b="0" lang="en-GB" sz="800" spc="-1" strike="noStrike">
                <a:latin typeface="Arial"/>
              </a:rPr>
              <a:t>Distributer</a:t>
            </a:r>
            <a:endParaRPr b="0" lang="en-GB" sz="800" spc="-1" strike="noStrike">
              <a:latin typeface="Arial"/>
            </a:endParaRPr>
          </a:p>
        </p:txBody>
      </p:sp>
      <p:cxnSp>
        <p:nvCxnSpPr>
          <p:cNvPr id="182" name="Line 49"/>
          <p:cNvCxnSpPr>
            <a:stCxn id="158" idx="3"/>
            <a:endCxn id="181" idx="1"/>
          </p:cNvCxnSpPr>
          <p:nvPr/>
        </p:nvCxnSpPr>
        <p:spPr>
          <a:xfrm>
            <a:off x="6448320" y="2190240"/>
            <a:ext cx="295560" cy="434880"/>
          </a:xfrm>
          <a:prstGeom prst="straightConnector1">
            <a:avLst/>
          </a:prstGeom>
          <a:ln>
            <a:solidFill>
              <a:srgbClr val="000000"/>
            </a:solidFill>
          </a:ln>
        </p:spPr>
      </p:cxnSp>
      <p:cxnSp>
        <p:nvCxnSpPr>
          <p:cNvPr id="183" name="Line 50"/>
          <p:cNvCxnSpPr>
            <a:stCxn id="179" idx="3"/>
            <a:endCxn id="140" idx="1"/>
          </p:cNvCxnSpPr>
          <p:nvPr/>
        </p:nvCxnSpPr>
        <p:spPr>
          <a:xfrm flipV="1">
            <a:off x="7509240" y="2189880"/>
            <a:ext cx="230760" cy="720"/>
          </a:xfrm>
          <a:prstGeom prst="straightConnector1">
            <a:avLst/>
          </a:prstGeom>
          <a:ln>
            <a:solidFill>
              <a:srgbClr val="000000"/>
            </a:solidFill>
          </a:ln>
        </p:spPr>
      </p:cxnSp>
      <p:cxnSp>
        <p:nvCxnSpPr>
          <p:cNvPr id="184" name="Line 51"/>
          <p:cNvCxnSpPr>
            <a:stCxn id="181" idx="3"/>
            <a:endCxn id="140" idx="1"/>
          </p:cNvCxnSpPr>
          <p:nvPr/>
        </p:nvCxnSpPr>
        <p:spPr>
          <a:xfrm flipV="1">
            <a:off x="7509240" y="2189880"/>
            <a:ext cx="230760" cy="435240"/>
          </a:xfrm>
          <a:prstGeom prst="straightConnector1">
            <a:avLst/>
          </a:prstGeom>
          <a:ln>
            <a:solidFill>
              <a:srgbClr val="000000"/>
            </a:solidFill>
          </a:ln>
        </p:spPr>
      </p:cxnSp>
      <p:sp>
        <p:nvSpPr>
          <p:cNvPr id="185" name="CustomShape 52"/>
          <p:cNvSpPr/>
          <p:nvPr/>
        </p:nvSpPr>
        <p:spPr>
          <a:xfrm>
            <a:off x="7739640" y="3535200"/>
            <a:ext cx="430560" cy="520200"/>
          </a:xfrm>
          <a:prstGeom prst="rect">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800" spc="-1" strike="noStrike">
                <a:latin typeface="Arial"/>
              </a:rPr>
              <a:t>In-Memory</a:t>
            </a:r>
            <a:br/>
            <a:r>
              <a:rPr b="0" lang="en-GB" sz="800" spc="-1" strike="noStrike">
                <a:latin typeface="Arial"/>
              </a:rPr>
              <a:t>Transmitter</a:t>
            </a:r>
            <a:endParaRPr b="0" lang="en-GB" sz="800" spc="-1" strike="noStrike">
              <a:latin typeface="Arial"/>
            </a:endParaRPr>
          </a:p>
        </p:txBody>
      </p:sp>
      <p:cxnSp>
        <p:nvCxnSpPr>
          <p:cNvPr id="186" name="Line 53"/>
          <p:cNvCxnSpPr>
            <a:endCxn id="185" idx="1"/>
          </p:cNvCxnSpPr>
          <p:nvPr/>
        </p:nvCxnSpPr>
        <p:spPr>
          <a:xfrm>
            <a:off x="7506000" y="3367800"/>
            <a:ext cx="234000" cy="427680"/>
          </a:xfrm>
          <a:prstGeom prst="straightConnector1">
            <a:avLst/>
          </a:prstGeom>
          <a:ln>
            <a:solidFill>
              <a:srgbClr val="000000"/>
            </a:solidFill>
          </a:ln>
        </p:spPr>
        <p:txBody>
          <a:bodyPr lIns="90000" rIns="90000" tIns="45000" bIns="45000"/>
          <a:p>
            <a:pPr algn="ctr"/>
            <a:endParaRPr b="0" lang="en-GB" sz="1800" spc="-1" strike="noStrike">
              <a:latin typeface="Arial"/>
            </a:endParaRPr>
          </a:p>
          <a:p>
            <a:pPr algn="ctr"/>
            <a:endParaRPr b="0" lang="en-GB" sz="1800" spc="-1" strike="noStrike">
              <a:latin typeface="Arial"/>
            </a:endParaRPr>
          </a:p>
        </p:txBody>
      </p:cxnSp>
      <p:sp>
        <p:nvSpPr>
          <p:cNvPr id="187" name="CustomShape 54"/>
          <p:cNvSpPr/>
          <p:nvPr/>
        </p:nvSpPr>
        <p:spPr>
          <a:xfrm>
            <a:off x="4879800" y="3275280"/>
            <a:ext cx="1568520" cy="1040400"/>
          </a:xfrm>
          <a:prstGeom prst="flowChartTerminator">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1800" spc="-1" strike="noStrike">
                <a:latin typeface="Arial"/>
              </a:rPr>
              <a:t>In-Memory</a:t>
            </a:r>
            <a:br/>
            <a:r>
              <a:rPr b="0" lang="en-GB" sz="1800" spc="-1" strike="noStrike">
                <a:latin typeface="Arial"/>
              </a:rPr>
              <a:t>Server</a:t>
            </a:r>
            <a:endParaRPr b="0" lang="en-GB" sz="1800" spc="-1" strike="noStrike">
              <a:latin typeface="Arial"/>
            </a:endParaRPr>
          </a:p>
        </p:txBody>
      </p:sp>
      <p:sp>
        <p:nvSpPr>
          <p:cNvPr id="188" name="CustomShape 55"/>
          <p:cNvSpPr/>
          <p:nvPr/>
        </p:nvSpPr>
        <p:spPr>
          <a:xfrm>
            <a:off x="6740280" y="3186000"/>
            <a:ext cx="765720" cy="363960"/>
          </a:xfrm>
          <a:prstGeom prst="rect">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800" spc="-1" strike="noStrike">
                <a:latin typeface="Arial"/>
              </a:rPr>
              <a:t>In-Memory</a:t>
            </a:r>
            <a:br/>
            <a:r>
              <a:rPr b="0" lang="en-GB" sz="800" spc="-1" strike="noStrike">
                <a:latin typeface="Arial"/>
              </a:rPr>
              <a:t>Storage</a:t>
            </a:r>
            <a:br/>
            <a:r>
              <a:rPr b="0" lang="en-GB" sz="800" spc="-1" strike="noStrike">
                <a:latin typeface="Arial"/>
              </a:rPr>
              <a:t>Distributer</a:t>
            </a:r>
            <a:endParaRPr b="0" lang="en-GB" sz="800" spc="-1" strike="noStrike">
              <a:latin typeface="Arial"/>
            </a:endParaRPr>
          </a:p>
        </p:txBody>
      </p:sp>
      <p:cxnSp>
        <p:nvCxnSpPr>
          <p:cNvPr id="189" name="Line 56"/>
          <p:cNvCxnSpPr>
            <a:stCxn id="187" idx="3"/>
            <a:endCxn id="188" idx="1"/>
          </p:cNvCxnSpPr>
          <p:nvPr/>
        </p:nvCxnSpPr>
        <p:spPr>
          <a:xfrm flipV="1">
            <a:off x="6448320" y="3367800"/>
            <a:ext cx="292320" cy="428040"/>
          </a:xfrm>
          <a:prstGeom prst="straightConnector1">
            <a:avLst/>
          </a:prstGeom>
          <a:ln>
            <a:solidFill>
              <a:srgbClr val="000000"/>
            </a:solidFill>
          </a:ln>
        </p:spPr>
      </p:cxnSp>
      <p:sp>
        <p:nvSpPr>
          <p:cNvPr id="190" name="CustomShape 57"/>
          <p:cNvSpPr/>
          <p:nvPr/>
        </p:nvSpPr>
        <p:spPr>
          <a:xfrm>
            <a:off x="6743520" y="3613320"/>
            <a:ext cx="765720" cy="364320"/>
          </a:xfrm>
          <a:prstGeom prst="rect">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800" spc="-1" strike="noStrike">
                <a:latin typeface="Arial"/>
              </a:rPr>
              <a:t>In-Memory</a:t>
            </a:r>
            <a:br/>
            <a:r>
              <a:rPr b="0" lang="en-GB" sz="800" spc="-1" strike="noStrike">
                <a:latin typeface="Arial"/>
              </a:rPr>
              <a:t>Storage</a:t>
            </a:r>
            <a:br/>
            <a:r>
              <a:rPr b="0" lang="en-GB" sz="800" spc="-1" strike="noStrike">
                <a:latin typeface="Arial"/>
              </a:rPr>
              <a:t>Distributer</a:t>
            </a:r>
            <a:endParaRPr b="0" lang="en-GB" sz="800" spc="-1" strike="noStrike">
              <a:latin typeface="Arial"/>
            </a:endParaRPr>
          </a:p>
        </p:txBody>
      </p:sp>
      <p:cxnSp>
        <p:nvCxnSpPr>
          <p:cNvPr id="191" name="Line 58"/>
          <p:cNvCxnSpPr>
            <a:stCxn id="187" idx="3"/>
            <a:endCxn id="190" idx="1"/>
          </p:cNvCxnSpPr>
          <p:nvPr/>
        </p:nvCxnSpPr>
        <p:spPr>
          <a:xfrm>
            <a:off x="6448320" y="3795480"/>
            <a:ext cx="295560" cy="360"/>
          </a:xfrm>
          <a:prstGeom prst="straightConnector1">
            <a:avLst/>
          </a:prstGeom>
          <a:ln>
            <a:solidFill>
              <a:srgbClr val="000000"/>
            </a:solidFill>
          </a:ln>
        </p:spPr>
      </p:cxnSp>
      <p:sp>
        <p:nvSpPr>
          <p:cNvPr id="192" name="CustomShape 59"/>
          <p:cNvSpPr/>
          <p:nvPr/>
        </p:nvSpPr>
        <p:spPr>
          <a:xfrm>
            <a:off x="6743520" y="4048200"/>
            <a:ext cx="765720" cy="363960"/>
          </a:xfrm>
          <a:prstGeom prst="rect">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800" spc="-1" strike="noStrike">
                <a:latin typeface="Arial"/>
              </a:rPr>
              <a:t>In-Memory</a:t>
            </a:r>
            <a:br/>
            <a:r>
              <a:rPr b="0" lang="en-GB" sz="800" spc="-1" strike="noStrike">
                <a:latin typeface="Arial"/>
              </a:rPr>
              <a:t>Storage</a:t>
            </a:r>
            <a:br/>
            <a:r>
              <a:rPr b="0" lang="en-GB" sz="800" spc="-1" strike="noStrike">
                <a:latin typeface="Arial"/>
              </a:rPr>
              <a:t>Distributer</a:t>
            </a:r>
            <a:endParaRPr b="0" lang="en-GB" sz="800" spc="-1" strike="noStrike">
              <a:latin typeface="Arial"/>
            </a:endParaRPr>
          </a:p>
        </p:txBody>
      </p:sp>
      <p:cxnSp>
        <p:nvCxnSpPr>
          <p:cNvPr id="193" name="Line 60"/>
          <p:cNvCxnSpPr>
            <a:stCxn id="187" idx="3"/>
            <a:endCxn id="192" idx="1"/>
          </p:cNvCxnSpPr>
          <p:nvPr/>
        </p:nvCxnSpPr>
        <p:spPr>
          <a:xfrm>
            <a:off x="6448320" y="3795480"/>
            <a:ext cx="295560" cy="434880"/>
          </a:xfrm>
          <a:prstGeom prst="straightConnector1">
            <a:avLst/>
          </a:prstGeom>
          <a:ln>
            <a:solidFill>
              <a:srgbClr val="000000"/>
            </a:solidFill>
          </a:ln>
        </p:spPr>
      </p:cxnSp>
      <p:cxnSp>
        <p:nvCxnSpPr>
          <p:cNvPr id="194" name="Line 61"/>
          <p:cNvCxnSpPr>
            <a:stCxn id="190" idx="3"/>
            <a:endCxn id="185" idx="1"/>
          </p:cNvCxnSpPr>
          <p:nvPr/>
        </p:nvCxnSpPr>
        <p:spPr>
          <a:xfrm flipV="1">
            <a:off x="7509240" y="3795120"/>
            <a:ext cx="230760" cy="720"/>
          </a:xfrm>
          <a:prstGeom prst="straightConnector1">
            <a:avLst/>
          </a:prstGeom>
          <a:ln>
            <a:solidFill>
              <a:srgbClr val="000000"/>
            </a:solidFill>
          </a:ln>
        </p:spPr>
      </p:cxnSp>
      <p:cxnSp>
        <p:nvCxnSpPr>
          <p:cNvPr id="195" name="Line 62"/>
          <p:cNvCxnSpPr>
            <a:stCxn id="192" idx="3"/>
            <a:endCxn id="185" idx="1"/>
          </p:cNvCxnSpPr>
          <p:nvPr/>
        </p:nvCxnSpPr>
        <p:spPr>
          <a:xfrm flipV="1">
            <a:off x="7509240" y="3795120"/>
            <a:ext cx="230760" cy="435240"/>
          </a:xfrm>
          <a:prstGeom prst="straightConnector1">
            <a:avLst/>
          </a:prstGeom>
          <a:ln>
            <a:solidFill>
              <a:srgbClr val="000000"/>
            </a:solidFill>
          </a:ln>
        </p:spPr>
      </p:cxnSp>
      <p:cxnSp>
        <p:nvCxnSpPr>
          <p:cNvPr id="196" name="Line 63"/>
          <p:cNvCxnSpPr>
            <a:stCxn id="157" idx="0"/>
            <a:endCxn id="158" idx="2"/>
          </p:cNvCxnSpPr>
          <p:nvPr/>
        </p:nvCxnSpPr>
        <p:spPr>
          <a:xfrm flipV="1">
            <a:off x="3881880" y="2710440"/>
            <a:ext cx="1782720" cy="327240"/>
          </a:xfrm>
          <a:prstGeom prst="bentConnector3">
            <a:avLst/>
          </a:prstGeom>
          <a:ln>
            <a:solidFill>
              <a:srgbClr val="000000"/>
            </a:solidFill>
            <a:headEnd len="med" type="triangle" w="med"/>
            <a:tailEnd len="med" type="triangle" w="med"/>
          </a:ln>
        </p:spPr>
        <p:txBody>
          <a:bodyPr lIns="90000" rIns="90000" tIns="108000" bIns="45000"/>
          <a:p>
            <a:pPr algn="ctr"/>
            <a:r>
              <a:rPr b="0" lang="en-GB" sz="800" spc="-1" strike="noStrike">
                <a:latin typeface="Arial"/>
              </a:rPr>
              <a:t>Yakın/Uzak İletişim</a:t>
            </a:r>
            <a:br/>
            <a:r>
              <a:rPr b="0" lang="en-GB" sz="800" spc="-1" strike="noStrike">
                <a:latin typeface="Arial"/>
              </a:rPr>
              <a:t>Arabirimi</a:t>
            </a:r>
            <a:endParaRPr b="0" lang="en-GB" sz="800" spc="-1" strike="noStrike">
              <a:latin typeface="Arial"/>
            </a:endParaRPr>
          </a:p>
        </p:txBody>
      </p:cxnSp>
      <p:sp>
        <p:nvSpPr>
          <p:cNvPr id="197" name="CustomShape 64"/>
          <p:cNvSpPr/>
          <p:nvPr/>
        </p:nvSpPr>
        <p:spPr>
          <a:xfrm>
            <a:off x="1819800" y="2892600"/>
            <a:ext cx="430560" cy="289800"/>
          </a:xfrm>
          <a:prstGeom prst="rect">
            <a:avLst/>
          </a:prstGeom>
          <a:gradFill rotWithShape="0">
            <a:gsLst>
              <a:gs pos="0">
                <a:srgbClr val="579835"/>
              </a:gs>
              <a:gs pos="50000">
                <a:srgbClr val="add58a"/>
              </a:gs>
              <a:gs pos="100000">
                <a:srgbClr val="579835"/>
              </a:gs>
            </a:gsLst>
            <a:lin ang="3600000"/>
          </a:gradFill>
          <a:ln>
            <a:solidFill>
              <a:srgbClr val="3465a4"/>
            </a:solidFill>
          </a:ln>
        </p:spPr>
        <p:style>
          <a:lnRef idx="0"/>
          <a:fillRef idx="0"/>
          <a:effectRef idx="0"/>
          <a:fontRef idx="minor"/>
        </p:style>
        <p:txBody>
          <a:bodyPr wrap="none" lIns="90000" rIns="90000" tIns="45000" bIns="45000" anchor="ctr"/>
          <a:p>
            <a:pPr algn="ctr"/>
            <a:r>
              <a:rPr b="0" lang="en-GB" sz="800" spc="-1" strike="noStrike">
                <a:latin typeface="Arial"/>
              </a:rPr>
              <a:t>ORC</a:t>
            </a:r>
            <a:endParaRPr b="0" lang="en-GB" sz="800" spc="-1" strike="noStrike">
              <a:latin typeface="Arial"/>
            </a:endParaRPr>
          </a:p>
        </p:txBody>
      </p:sp>
      <p:cxnSp>
        <p:nvCxnSpPr>
          <p:cNvPr id="198" name="Line 65"/>
          <p:cNvCxnSpPr>
            <a:stCxn id="197" idx="3"/>
            <a:endCxn id="157" idx="2"/>
          </p:cNvCxnSpPr>
          <p:nvPr/>
        </p:nvCxnSpPr>
        <p:spPr>
          <a:xfrm>
            <a:off x="2250360" y="3037320"/>
            <a:ext cx="875160" cy="360"/>
          </a:xfrm>
          <a:prstGeom prst="bentConnector3">
            <a:avLst/>
          </a:prstGeom>
          <a:ln>
            <a:solidFill>
              <a:srgbClr val="000000"/>
            </a:solidFill>
            <a:headEnd len="med" type="triangle" w="med"/>
            <a:tailEnd len="med" type="triangle" w="med"/>
          </a:ln>
        </p:spPr>
        <p:txBody>
          <a:bodyPr lIns="90000" rIns="90000" tIns="45000" bIns="45000"/>
          <a:p>
            <a:pPr algn="ctr"/>
            <a:r>
              <a:rPr b="0" lang="en-GB" sz="600" spc="-1" strike="noStrike">
                <a:solidFill>
                  <a:srgbClr val="000000"/>
                </a:solidFill>
                <a:latin typeface="Arial"/>
              </a:rPr>
              <a:t>Yakın İletişim </a:t>
            </a:r>
            <a:br/>
            <a:r>
              <a:rPr b="0" lang="en-GB" sz="600" spc="-1" strike="noStrike">
                <a:solidFill>
                  <a:srgbClr val="000000"/>
                </a:solidFill>
                <a:latin typeface="Arial"/>
              </a:rPr>
              <a:t>Arabirimi</a:t>
            </a:r>
            <a:endParaRPr b="0" lang="en-GB" sz="600" spc="-1" strike="noStrike">
              <a:latin typeface="Arial"/>
            </a:endParaRPr>
          </a:p>
        </p:txBody>
      </p:cxnSp>
      <p:cxnSp>
        <p:nvCxnSpPr>
          <p:cNvPr id="199" name="Line 66"/>
          <p:cNvCxnSpPr>
            <a:stCxn id="187" idx="0"/>
            <a:endCxn id="157" idx="0"/>
          </p:cNvCxnSpPr>
          <p:nvPr/>
        </p:nvCxnSpPr>
        <p:spPr>
          <a:xfrm flipH="1" flipV="1">
            <a:off x="3926520" y="3037320"/>
            <a:ext cx="1738080" cy="238320"/>
          </a:xfrm>
          <a:prstGeom prst="bentConnector3">
            <a:avLst/>
          </a:prstGeom>
          <a:ln>
            <a:solidFill>
              <a:srgbClr val="000000"/>
            </a:solidFill>
            <a:headEnd len="med" type="triangle" w="med"/>
          </a:ln>
        </p:spPr>
      </p:cxn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GB" sz="3600" spc="-1" strike="noStrike">
                <a:solidFill>
                  <a:srgbClr val="90c226"/>
                </a:solidFill>
                <a:latin typeface="Trebuchet MS"/>
              </a:rPr>
              <a:t>FilikaDB Ekosistem veri paketi ve iletişimi</a:t>
            </a:r>
            <a:endParaRPr b="0" lang="en-GB" sz="3600" spc="-1" strike="noStrike">
              <a:latin typeface="Arial"/>
            </a:endParaRPr>
          </a:p>
        </p:txBody>
      </p:sp>
      <p:sp>
        <p:nvSpPr>
          <p:cNvPr id="201" name="CustomShape 2"/>
          <p:cNvSpPr/>
          <p:nvPr/>
        </p:nvSpPr>
        <p:spPr>
          <a:xfrm>
            <a:off x="677160" y="3261600"/>
            <a:ext cx="8596080" cy="27694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en-GB" sz="1800" spc="-1" strike="noStrike">
                <a:solidFill>
                  <a:srgbClr val="404040"/>
                </a:solidFill>
                <a:latin typeface="Trebuchet MS"/>
              </a:rPr>
              <a:t>Yakın İletişim Arabiriminde ve Uzak İletişim Arabiriminde iletilecek olan veri bir "Paket" altyapısının içersine sarmalanacaktır.</a:t>
            </a:r>
            <a:br/>
            <a:r>
              <a:rPr b="0" lang="en-GB" sz="1800" spc="-1" strike="noStrike">
                <a:solidFill>
                  <a:srgbClr val="404040"/>
                </a:solidFill>
                <a:latin typeface="Trebuchet MS"/>
              </a:rPr>
              <a:t> </a:t>
            </a:r>
            <a:endParaRPr b="0" lang="en-GB" sz="1800" spc="-1" strike="noStrike">
              <a:latin typeface="Arial"/>
            </a:endParaRPr>
          </a:p>
          <a:p>
            <a:pPr marL="343080" indent="-342360">
              <a:lnSpc>
                <a:spcPct val="100000"/>
              </a:lnSpc>
              <a:spcBef>
                <a:spcPts val="1001"/>
              </a:spcBef>
              <a:buClr>
                <a:srgbClr val="90c226"/>
              </a:buClr>
              <a:buSzPct val="80000"/>
              <a:buFont typeface="Wingdings 3" charset="2"/>
              <a:buChar char=""/>
            </a:pPr>
            <a:r>
              <a:rPr b="0" lang="en-GB" sz="1800" spc="-1" strike="noStrike">
                <a:solidFill>
                  <a:srgbClr val="404040"/>
                </a:solidFill>
                <a:latin typeface="Trebuchet MS"/>
              </a:rPr>
              <a:t>Kirli ve zayif bir neteworkte dahi bu Packet içersine sarmalanan veriyi sağlıklı ve olabildiğince kayıpsiz bir şekilde transfer edilmesi hedeflenmektedir.</a:t>
            </a:r>
            <a:br/>
            <a:r>
              <a:rPr b="0" lang="en-GB" sz="1800" spc="-1" strike="noStrike">
                <a:solidFill>
                  <a:srgbClr val="404040"/>
                </a:solidFill>
                <a:latin typeface="Trebuchet MS"/>
              </a:rPr>
              <a:t> </a:t>
            </a:r>
            <a:endParaRPr b="0" lang="en-GB" sz="1800" spc="-1" strike="noStrike">
              <a:latin typeface="Arial"/>
            </a:endParaRPr>
          </a:p>
          <a:p>
            <a:pPr marL="343080" indent="-342360">
              <a:lnSpc>
                <a:spcPct val="100000"/>
              </a:lnSpc>
              <a:spcBef>
                <a:spcPts val="1001"/>
              </a:spcBef>
              <a:buClr>
                <a:srgbClr val="90c226"/>
              </a:buClr>
              <a:buSzPct val="80000"/>
              <a:buFont typeface="Wingdings 3" charset="2"/>
              <a:buChar char=""/>
            </a:pPr>
            <a:r>
              <a:rPr b="0" lang="en-GB" sz="1800" spc="-1" strike="noStrike">
                <a:solidFill>
                  <a:srgbClr val="404040"/>
                </a:solidFill>
                <a:latin typeface="Trebuchet MS"/>
              </a:rPr>
              <a:t>Uygulamalar (FilikaDB Sunucu, FilikaDB Istemci, FilikaDB Log Sunucu, FilikaDB PostgreSQL Extension) verilerini bu paketleme mekanizması ile iletecekler. </a:t>
            </a:r>
            <a:br/>
            <a:r>
              <a:rPr b="0" lang="en-GB" sz="1800" spc="-1" strike="noStrike">
                <a:solidFill>
                  <a:srgbClr val="404040"/>
                </a:solidFill>
                <a:latin typeface="Trebuchet MS"/>
              </a:rPr>
              <a:t> </a:t>
            </a:r>
            <a:endParaRPr b="0" lang="en-GB" sz="1800" spc="-1" strike="noStrike">
              <a:latin typeface="Arial"/>
            </a:endParaRPr>
          </a:p>
          <a:p>
            <a:pPr marL="343080" indent="-342360">
              <a:lnSpc>
                <a:spcPct val="100000"/>
              </a:lnSpc>
              <a:spcBef>
                <a:spcPts val="1001"/>
              </a:spcBef>
              <a:buClr>
                <a:srgbClr val="90c226"/>
              </a:buClr>
              <a:buSzPct val="80000"/>
              <a:buFont typeface="Wingdings 3" charset="2"/>
              <a:buChar char=""/>
            </a:pPr>
            <a:r>
              <a:rPr b="0" lang="en-GB" sz="1800" spc="-1" strike="noStrike">
                <a:solidFill>
                  <a:srgbClr val="404040"/>
                </a:solidFill>
                <a:latin typeface="Trebuchet MS"/>
              </a:rPr>
              <a:t>Uzak veri iletişim modulunde paketleri TCP/IP (stream) altyapısı ile iletecekler</a:t>
            </a:r>
            <a:br/>
            <a:r>
              <a:rPr b="0" lang="en-GB" sz="1800" spc="-1" strike="noStrike">
                <a:solidFill>
                  <a:srgbClr val="404040"/>
                </a:solidFill>
                <a:latin typeface="Trebuchet MS"/>
              </a:rPr>
              <a:t> </a:t>
            </a:r>
            <a:endParaRPr b="0" lang="en-GB" sz="1800" spc="-1" strike="noStrike">
              <a:latin typeface="Arial"/>
            </a:endParaRPr>
          </a:p>
          <a:p>
            <a:pPr marL="343080" indent="-342360">
              <a:lnSpc>
                <a:spcPct val="100000"/>
              </a:lnSpc>
              <a:spcBef>
                <a:spcPts val="1001"/>
              </a:spcBef>
              <a:buClr>
                <a:srgbClr val="90c226"/>
              </a:buClr>
              <a:buSzPct val="80000"/>
              <a:buFont typeface="Wingdings 3" charset="2"/>
              <a:buChar char=""/>
            </a:pPr>
            <a:r>
              <a:rPr b="0" lang="en-GB" sz="1800" spc="-1" strike="noStrike">
                <a:solidFill>
                  <a:srgbClr val="404040"/>
                </a:solidFill>
                <a:latin typeface="Trebuchet MS"/>
              </a:rPr>
              <a:t>Yakın veri iletişim modulunde paketler "Unix Domain Socket" altyapisi ile iletecekler</a:t>
            </a:r>
            <a:endParaRPr b="0" lang="en-GB" sz="1800" spc="-1" strike="noStrike">
              <a:latin typeface="Arial"/>
            </a:endParaRPr>
          </a:p>
        </p:txBody>
      </p:sp>
      <p:pic>
        <p:nvPicPr>
          <p:cNvPr id="202" name="Picture 3" descr=""/>
          <p:cNvPicPr/>
          <p:nvPr/>
        </p:nvPicPr>
        <p:blipFill>
          <a:blip r:embed="rId1"/>
          <a:stretch/>
        </p:blipFill>
        <p:spPr>
          <a:xfrm>
            <a:off x="1987560" y="2095200"/>
            <a:ext cx="5975280" cy="4086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en-GB" sz="3600" spc="-1" strike="noStrike">
                <a:solidFill>
                  <a:srgbClr val="90c226"/>
                </a:solidFill>
                <a:latin typeface="Trebuchet MS"/>
              </a:rPr>
              <a:t>Asimetrik Yüksek Devamlılık (Asymmetric High Availability)</a:t>
            </a:r>
            <a:endParaRPr b="0" lang="en-GB" sz="3600" spc="-1" strike="noStrike">
              <a:latin typeface="Arial"/>
            </a:endParaRPr>
          </a:p>
        </p:txBody>
      </p:sp>
      <p:sp>
        <p:nvSpPr>
          <p:cNvPr id="204"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en-GB" sz="1800" spc="-1" strike="noStrike">
                <a:solidFill>
                  <a:srgbClr val="404040"/>
                </a:solidFill>
                <a:latin typeface="Trebuchet MS"/>
              </a:rPr>
              <a:t>Bu projenin her türlü şartlarda doğru olarak çalışabilmesi gerek. Çeşitli arıza durumlarda dahi işlevlerini kesmeden aralıksız olarak devam edebilmesi gerekmektedir. </a:t>
            </a:r>
            <a:br/>
            <a:r>
              <a:rPr b="0" lang="en-GB" sz="1800" spc="-1" strike="noStrike">
                <a:solidFill>
                  <a:srgbClr val="404040"/>
                </a:solidFill>
                <a:latin typeface="Trebuchet MS"/>
              </a:rPr>
              <a:t>Bunun için :</a:t>
            </a:r>
            <a:endParaRPr b="0" lang="en-GB" sz="1800" spc="-1" strike="noStrike">
              <a:latin typeface="Arial"/>
            </a:endParaRPr>
          </a:p>
          <a:p>
            <a:pPr lvl="1" marL="743040" indent="-285120">
              <a:lnSpc>
                <a:spcPct val="100000"/>
              </a:lnSpc>
              <a:spcBef>
                <a:spcPts val="1001"/>
              </a:spcBef>
              <a:buClr>
                <a:srgbClr val="90c226"/>
              </a:buClr>
              <a:buSzPct val="80000"/>
              <a:buFont typeface="Wingdings 3" charset="2"/>
              <a:buChar char=""/>
            </a:pPr>
            <a:r>
              <a:rPr b="0" lang="en-GB" sz="1600" spc="-1" strike="noStrike">
                <a:solidFill>
                  <a:srgbClr val="404040"/>
                </a:solidFill>
                <a:latin typeface="Trebuchet MS"/>
              </a:rPr>
              <a:t>"FilikaDB Sunucu" ‘sunu yedekli çalıştırılacak. Iki yada daha fazla sayıda "FilikaDB Sunucusu" paralel bir şekilde yakın ortamda yada aynı ağda içersinde uzak bir ortamda çalıştirilacak.</a:t>
            </a:r>
            <a:endParaRPr b="0" lang="en-GB" sz="1600" spc="-1" strike="noStrike">
              <a:latin typeface="Arial"/>
            </a:endParaRPr>
          </a:p>
          <a:p>
            <a:pPr lvl="1" marL="743040" indent="-285120">
              <a:lnSpc>
                <a:spcPct val="100000"/>
              </a:lnSpc>
              <a:spcBef>
                <a:spcPts val="1001"/>
              </a:spcBef>
              <a:buClr>
                <a:srgbClr val="90c226"/>
              </a:buClr>
              <a:buSzPct val="80000"/>
              <a:buFont typeface="Wingdings 3" charset="2"/>
              <a:buChar char=""/>
            </a:pPr>
            <a:r>
              <a:rPr b="0" lang="en-GB" sz="1600" spc="-1" strike="noStrike">
                <a:solidFill>
                  <a:srgbClr val="404040"/>
                </a:solidFill>
                <a:latin typeface="Trebuchet MS"/>
              </a:rPr>
              <a:t>Bu paralel çalışan "FilikaDB Sunucu" ‘ları aynı tanımlamalar ile çalıştırılacak ve birinne yüklenen tanımlama diğer "FilikaDB Sunucu" ‘ların iletilecek.</a:t>
            </a:r>
            <a:endParaRPr b="0" lang="en-GB" sz="1600" spc="-1" strike="noStrike">
              <a:latin typeface="Arial"/>
            </a:endParaRPr>
          </a:p>
          <a:p>
            <a:pPr lvl="1" marL="743040" indent="-285120">
              <a:lnSpc>
                <a:spcPct val="100000"/>
              </a:lnSpc>
              <a:spcBef>
                <a:spcPts val="1001"/>
              </a:spcBef>
              <a:buClr>
                <a:srgbClr val="90c226"/>
              </a:buClr>
              <a:buSzPct val="80000"/>
              <a:buFont typeface="Wingdings 3" charset="2"/>
              <a:buChar char=""/>
            </a:pPr>
            <a:r>
              <a:rPr b="0" lang="en-GB" sz="1600" spc="-1" strike="noStrike">
                <a:solidFill>
                  <a:srgbClr val="404040"/>
                </a:solidFill>
                <a:latin typeface="Trebuchet MS"/>
              </a:rPr>
              <a:t>Bir anda bir adet "FilikaDB Sunucu" ‘su işlevsel olarak çalışacaktır (Active/Primary Server), diger "FilikaDB sunucu" ‘ları yedekte bekleyecekler (Hot Standby Server).</a:t>
            </a:r>
            <a:endParaRPr b="0" lang="en-GB" sz="1600" spc="-1" strike="noStrike">
              <a:latin typeface="Arial"/>
            </a:endParaRPr>
          </a:p>
          <a:p>
            <a:pPr lvl="1" marL="743040" indent="-285120">
              <a:lnSpc>
                <a:spcPct val="100000"/>
              </a:lnSpc>
              <a:spcBef>
                <a:spcPts val="1001"/>
              </a:spcBef>
              <a:buClr>
                <a:srgbClr val="90c226"/>
              </a:buClr>
              <a:buSzPct val="80000"/>
              <a:buFont typeface="Wingdings 3" charset="2"/>
              <a:buChar char=""/>
            </a:pPr>
            <a:r>
              <a:rPr b="0" lang="en-GB" sz="1600" spc="-1" strike="noStrike">
                <a:solidFill>
                  <a:srgbClr val="404040"/>
                </a:solidFill>
                <a:latin typeface="Trebuchet MS"/>
              </a:rPr>
              <a:t>"FilikaDB PostgrSQL Extension" ‘un Aktif "FilikaDB Sunucu" ‘sunu bulabilmesi için bir "FilikaDB Trafik Dengeleyici" ‘ye ihtiyaç duymaktadır.</a:t>
            </a:r>
            <a:endParaRPr b="0" lang="en-GB" sz="1600" spc="-1" strike="noStrike">
              <a:latin typeface="Arial"/>
            </a:endParaRPr>
          </a:p>
          <a:p>
            <a:pPr lvl="1" marL="743040" indent="-285120">
              <a:lnSpc>
                <a:spcPct val="100000"/>
              </a:lnSpc>
              <a:spcBef>
                <a:spcPts val="1001"/>
              </a:spcBef>
              <a:buClr>
                <a:srgbClr val="90c226"/>
              </a:buClr>
              <a:buSzPct val="80000"/>
              <a:buFont typeface="Wingdings 3" charset="2"/>
              <a:buChar char=""/>
            </a:pPr>
            <a:r>
              <a:rPr b="0" lang="en-GB" sz="1600" spc="-1" strike="noStrike">
                <a:solidFill>
                  <a:srgbClr val="404040"/>
                </a:solidFill>
                <a:latin typeface="Trebuchet MS"/>
              </a:rPr>
              <a:t>"FilikaDB Trafik Dengeleyici" da yedekli olarak yakın ağ ortamında çalışacak. Tum "FilikaDB Trafik Dengeleyici" ‘ler akif olarak çalışacaklar. "FilikaDB PostgreSQL Extension" ‘de "FilikaDB Trafik Dengeleyici" ‘ler tanımlı olacak ve onları sırası ile deneyecek. Çalışan ve sağlıklı cevap verebilen ilk "FilikaDB Trafik Dengeleyici" ile bağlantı sağlanacak.</a:t>
            </a:r>
            <a:endParaRPr b="0" lang="en-GB" sz="1600" spc="-1" strike="noStrike">
              <a:latin typeface="Arial"/>
            </a:endParaRPr>
          </a:p>
          <a:p>
            <a:pPr lvl="1" marL="743040" indent="-285120">
              <a:lnSpc>
                <a:spcPct val="100000"/>
              </a:lnSpc>
              <a:spcBef>
                <a:spcPts val="1001"/>
              </a:spcBef>
              <a:buClr>
                <a:srgbClr val="90c226"/>
              </a:buClr>
              <a:buSzPct val="80000"/>
              <a:buFont typeface="Wingdings 3" charset="2"/>
              <a:buChar char=""/>
            </a:pPr>
            <a:r>
              <a:rPr b="0" lang="en-GB" sz="1600" spc="-1" strike="noStrike">
                <a:solidFill>
                  <a:srgbClr val="404040"/>
                </a:solidFill>
                <a:latin typeface="Trebuchet MS"/>
              </a:rPr>
              <a:t>"FilikaDB Sunucu" ‘ları "FilikaDB Trafik Dengeleyici" ‘lerine çalıştıklarına dair bir sinyal gönderecekler (Heartbeat). "FilikaDB Trafik Dengeleyici" ‘leri bu sinyal ile hangi "FilikaDB Sunucu" ‘sunun aktif olarak çalıştığına karar verir.</a:t>
            </a:r>
            <a:endParaRPr b="0" lang="en-GB" sz="1600" spc="-1" strike="noStrike">
              <a:latin typeface="Arial"/>
            </a:endParaRPr>
          </a:p>
          <a:p>
            <a:pPr lvl="1" marL="743040" indent="-285120">
              <a:lnSpc>
                <a:spcPct val="100000"/>
              </a:lnSpc>
              <a:spcBef>
                <a:spcPts val="1001"/>
              </a:spcBef>
              <a:buClr>
                <a:srgbClr val="90c226"/>
              </a:buClr>
              <a:buSzPct val="80000"/>
              <a:buFont typeface="Wingdings 3" charset="2"/>
              <a:buChar char=""/>
            </a:pPr>
            <a:r>
              <a:rPr b="0" lang="en-GB" sz="1600" spc="-1" strike="noStrike">
                <a:solidFill>
                  <a:srgbClr val="404040"/>
                </a:solidFill>
                <a:latin typeface="Trebuchet MS"/>
              </a:rPr>
              <a:t>"FilikaDB Trafik Dengeleyici" ‘lar, "FilikaDB Sunucu" ‘sunun gnderdiği sinyali (Heartbeat) aynı zamanda birbirlerine gönderecekler.</a:t>
            </a:r>
            <a:endParaRPr b="0" lang="en-GB" sz="1600" spc="-1" strike="noStrike">
              <a:latin typeface="Arial"/>
            </a:endParaRPr>
          </a:p>
          <a:p>
            <a:pPr lvl="1" marL="743040" indent="-285120">
              <a:lnSpc>
                <a:spcPct val="100000"/>
              </a:lnSpc>
              <a:spcBef>
                <a:spcPts val="1001"/>
              </a:spcBef>
              <a:buClr>
                <a:srgbClr val="90c226"/>
              </a:buClr>
              <a:buSzPct val="80000"/>
              <a:buFont typeface="Wingdings 3" charset="2"/>
              <a:buChar char=""/>
            </a:pPr>
            <a:r>
              <a:rPr b="0" lang="en-GB" sz="1600" spc="-1" strike="noStrike">
                <a:solidFill>
                  <a:srgbClr val="404040"/>
                </a:solidFill>
                <a:latin typeface="Trebuchet MS"/>
              </a:rPr>
              <a:t>"FilikaDB Ürün Ailes" aynı anda birden fazla aynı anda "FilikaDB Istemci" ile çalışabilecek. Farklı veri bloklari ve dağıtılmış parite ile vari kurtarma (Striped blocks with distributed parity data recovery) prensibine uygun olarak geliştirilecek. Bu sayede "FilikaDB Istemci" ‘lerden birinin devredışı kalması durumunda dahi hiç veri kaybı olmadan devam edilebilecek.</a:t>
            </a:r>
            <a:endParaRPr b="0" lang="en-GB" sz="1600" spc="-1" strike="noStrike">
              <a:latin typeface="Arial"/>
            </a:endParaRPr>
          </a:p>
          <a:p>
            <a:pPr lvl="1" marL="743040" indent="-285120">
              <a:lnSpc>
                <a:spcPct val="100000"/>
              </a:lnSpc>
              <a:spcBef>
                <a:spcPts val="1001"/>
              </a:spcBef>
              <a:buClr>
                <a:srgbClr val="90c226"/>
              </a:buClr>
              <a:buSzPct val="80000"/>
              <a:buFont typeface="Wingdings 3" charset="2"/>
              <a:buChar char=""/>
            </a:pPr>
            <a:r>
              <a:rPr b="0" lang="en-GB" sz="1600" spc="-1" strike="noStrike">
                <a:solidFill>
                  <a:srgbClr val="404040"/>
                </a:solidFill>
                <a:latin typeface="Trebuchet MS"/>
              </a:rPr>
              <a:t>Verilerin farklı "FilikaDB Istemci" ‘lerine yukarıda bahsedildiği gibi dağıtabilmesi için bir "FilikaDB Veri Dağıtıcısı" ‘na ihtiaç duyulmaktadır.</a:t>
            </a:r>
            <a:endParaRPr b="0" lang="en-GB" sz="1600" spc="-1" strike="noStrike">
              <a:latin typeface="Arial"/>
            </a:endParaRPr>
          </a:p>
          <a:p>
            <a:pPr lvl="1" marL="743040" indent="-285120">
              <a:lnSpc>
                <a:spcPct val="100000"/>
              </a:lnSpc>
              <a:spcBef>
                <a:spcPts val="1001"/>
              </a:spcBef>
              <a:buClr>
                <a:srgbClr val="90c226"/>
              </a:buClr>
              <a:buSzPct val="80000"/>
              <a:buFont typeface="Wingdings 3" charset="2"/>
              <a:buChar char=""/>
            </a:pPr>
            <a:r>
              <a:rPr b="0" lang="en-GB" sz="1600" spc="-1" strike="noStrike">
                <a:solidFill>
                  <a:srgbClr val="404040"/>
                </a:solidFill>
                <a:latin typeface="Trebuchet MS"/>
              </a:rPr>
              <a:t>"FilikaDB Veri Dağıtıcı" ‘sı "Stripped blocks with distributed parity data recovery" ‘e uygun olarak verileri "FilikaDB Istemci" ‘lere dağitacak. Aynı zamanda da bir "FilikaDB Istemci" ‘ye ulaşamama durumunda kurtarma işlevi de bu modül tarafından gerçekleşecektir. </a:t>
            </a:r>
            <a:endParaRPr b="0" lang="en-GB" sz="1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600" spc="-1" strike="noStrike">
                <a:solidFill>
                  <a:srgbClr val="90c226"/>
                </a:solidFill>
                <a:latin typeface="Trebuchet MS"/>
              </a:rPr>
              <a:t>Ölçeklendirilebilirlik (Scalability)</a:t>
            </a:r>
            <a:endParaRPr b="0" lang="en-GB" sz="3600" spc="-1" strike="noStrike">
              <a:latin typeface="Arial"/>
            </a:endParaRPr>
          </a:p>
        </p:txBody>
      </p:sp>
      <p:sp>
        <p:nvSpPr>
          <p:cNvPr id="206"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en-GB" sz="1800" spc="-1" strike="noStrike">
                <a:solidFill>
                  <a:srgbClr val="404040"/>
                </a:solidFill>
                <a:latin typeface="Trebuchet MS"/>
              </a:rPr>
              <a:t>"FilikaDB Ürün Ailesi" farklı performans ihtiyaclarına, farklı yük ihtiyaçların uygun olarak ölçeklendirebilecektir. Yani ihtiyaca göre kapasitesini arttırabilecek yada azaltabilecektir.</a:t>
            </a:r>
            <a:endParaRPr b="0" lang="en-GB" sz="1800" spc="-1" strike="noStrike">
              <a:latin typeface="Arial"/>
            </a:endParaRPr>
          </a:p>
          <a:p>
            <a:pPr marL="343080" indent="-342360">
              <a:lnSpc>
                <a:spcPct val="100000"/>
              </a:lnSpc>
              <a:spcBef>
                <a:spcPts val="1001"/>
              </a:spcBef>
              <a:buClr>
                <a:srgbClr val="90c226"/>
              </a:buClr>
              <a:buSzPct val="80000"/>
              <a:buFont typeface="Wingdings 3" charset="2"/>
              <a:buChar char=""/>
            </a:pPr>
            <a:r>
              <a:rPr b="0" lang="en-GB" sz="1800" spc="-1" strike="noStrike">
                <a:solidFill>
                  <a:srgbClr val="404040"/>
                </a:solidFill>
                <a:latin typeface="Trebuchet MS"/>
              </a:rPr>
              <a:t>"FilikaDB Ürün Ailesi" bu amaç doğrultusunda verileri birden fazla "FilikaDB Istemci" ‘ye dağıtmaktadır. "Yüksek Devamlılık" bölümünde de anlatıldığı gibi "Striped blocks with distributed parity data recovery" prensibine uygun olarak en az 3 adet "FilikaDB Istemci" gerekmektedir. Verinin büyüklüğü yada performans ihtiyacının seviyesine göre paralel çalışan "FilikaDB Istemci" sayısı arttırılabilmektedir.</a:t>
            </a:r>
            <a:endParaRPr b="0" lang="en-GB" sz="1800" spc="-1" strike="noStrike">
              <a:latin typeface="Arial"/>
            </a:endParaRPr>
          </a:p>
          <a:p>
            <a:pPr marL="343080" indent="-342360">
              <a:lnSpc>
                <a:spcPct val="100000"/>
              </a:lnSpc>
              <a:spcBef>
                <a:spcPts val="1001"/>
              </a:spcBef>
              <a:buClr>
                <a:srgbClr val="90c226"/>
              </a:buClr>
              <a:buSzPct val="80000"/>
              <a:buFont typeface="Wingdings 3" charset="2"/>
              <a:buChar char=""/>
            </a:pPr>
            <a:r>
              <a:rPr b="0" lang="en-GB" sz="1800" spc="-1" strike="noStrike">
                <a:solidFill>
                  <a:srgbClr val="404040"/>
                </a:solidFill>
                <a:latin typeface="Trebuchet MS"/>
              </a:rPr>
              <a:t>Verilerin "FilikaDB Istemci" ‘lere dağıtma ve parite algoritmasını üstlenen modul "FilikaDB Veri Dağıtıcı" ‘sıdır. Bu dağıtıcı modül yüksek yoğunluktaki veri trafiğinde bir darboğaz oluşturacaktır. Bunu önlemek için "FilikaDB Veri Dağıtıcı" ‘sı paralel çalıştırılabilecek. </a:t>
            </a:r>
            <a:endParaRPr b="0" lang="en-GB" sz="1800" spc="-1" strike="noStrike">
              <a:latin typeface="Arial"/>
            </a:endParaRPr>
          </a:p>
          <a:p>
            <a:pPr marL="343080" indent="-342360">
              <a:lnSpc>
                <a:spcPct val="100000"/>
              </a:lnSpc>
              <a:spcBef>
                <a:spcPts val="1001"/>
              </a:spcBef>
              <a:buClr>
                <a:srgbClr val="90c226"/>
              </a:buClr>
              <a:buSzPct val="80000"/>
              <a:buFont typeface="Wingdings 3" charset="2"/>
              <a:buChar char=""/>
            </a:pPr>
            <a:r>
              <a:rPr b="0" lang="en-GB" sz="1800" spc="-1" strike="noStrike">
                <a:solidFill>
                  <a:srgbClr val="404040"/>
                </a:solidFill>
                <a:latin typeface="Trebuchet MS"/>
              </a:rPr>
              <a:t>"FilikaDB Veri Dağıtıcı" ‘sını paralel çalıştırabilmek için "FilikaDB PostgreSQL Extension" modulunde yapılacak bir tanımlama ile veriler sınıflandırılacak. "FilikaDB Sunucu" ‘su da bu sınıflandırmaya uygun olarak verileri farklı "FilikaDB Veri Dağıtıcı" ‘lar üzerinden dağitabileck.</a:t>
            </a:r>
            <a:endParaRPr b="0" lang="en-GB" sz="1800" spc="-1" strike="noStrike">
              <a:latin typeface="Arial"/>
            </a:endParaRPr>
          </a:p>
          <a:p>
            <a:pPr marL="343080" indent="-342360">
              <a:lnSpc>
                <a:spcPct val="100000"/>
              </a:lnSpc>
              <a:spcBef>
                <a:spcPts val="1001"/>
              </a:spcBef>
              <a:buClr>
                <a:srgbClr val="90c226"/>
              </a:buClr>
              <a:buSzPct val="80000"/>
              <a:buFont typeface="Wingdings 3" charset="2"/>
              <a:buChar char=""/>
            </a:pPr>
            <a:r>
              <a:rPr b="0" lang="en-GB" sz="1800" spc="-1" strike="noStrike">
                <a:solidFill>
                  <a:srgbClr val="404040"/>
                </a:solidFill>
                <a:latin typeface="Trebuchet MS"/>
              </a:rPr>
              <a:t>"FilikaDB Trafik Dengeleyici" ‘yi ("FilikaDB Load Balancer") da paralel olarak çalıştırılabilir. Bu modü karmaşık ve işlem gücü gerektiren işlevler üstlenmediği için paralel çalıştırmaya ihtiyaç duyulmayacaktır. Fakat veri trafiğini "Filika Sunucu" ‘suna iletmeye yetersiz kaldığında bu modül da paralel çalıştırılabilir ve bu şekilde üzerindeki yük paylaştırılabilir. </a:t>
            </a:r>
            <a:endParaRPr b="0" lang="en-GB"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753</TotalTime>
  <Application>LibreOffice/6.0.3.2$Windows_X86_64 LibreOffice_project/8f48d515416608e3a835360314dac7e47fd0b821</Application>
  <Words>936</Words>
  <Paragraphs>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2018-07-27T08:19:27Z</dcterms:created>
  <dc:creator>Can Gursu</dc:creator>
  <dc:description/>
  <dc:language>en-GB</dc:language>
  <cp:lastModifiedBy/>
  <dcterms:modified xsi:type="dcterms:W3CDTF">2018-08-02T09:25:48Z</dcterms:modified>
  <cp:revision>111</cp:revision>
  <dc:subject/>
  <dc:title>CIMRI Ürün Ailesi Sunumu</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