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40A6-D96D-4BDB-B738-D7B3DCB2AC7E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022A3-357B-42A0-AA37-6FDA3689D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1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2A3-357B-42A0-AA37-6FDA3689D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4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2A3-357B-42A0-AA37-6FDA3689D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3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022A3-357B-42A0-AA37-6FDA3689D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5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6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3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0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6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F52C8-9431-454D-88CB-B736B1C7F74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8E087D-9BDF-47DC-BF40-CC0999233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On the onset of high-Reynolds-number grid-generated wind tunnel turbulence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85000" lnSpcReduction="20000"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018370210001 </a:t>
            </a:r>
            <a:r>
              <a:rPr lang="zh-CN" altLang="en-US" dirty="0" smtClean="0"/>
              <a:t>仓宇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2018-12-10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0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Experimental apparatus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150075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Classical grid turbulence inside wind tunnel: </a:t>
                </a:r>
              </a:p>
              <a:p>
                <a:pPr marL="292608" lvl="1" indent="0">
                  <a:buNone/>
                </a:pPr>
                <a:r>
                  <a:rPr lang="en-US" altLang="zh-CN" dirty="0" smtClean="0"/>
                  <a:t>	Shear-less decaying.</a:t>
                </a:r>
              </a:p>
              <a:p>
                <a:pPr marL="292608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 (minor velocity gradient, trivial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production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Objective:</a:t>
                </a:r>
              </a:p>
              <a:p>
                <a:pPr marL="292608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Find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critical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 that turbulence(</a:t>
                </a:r>
                <a:r>
                  <a:rPr lang="en-US" altLang="zh-CN" dirty="0"/>
                  <a:t>the Kolmogorov sense</a:t>
                </a:r>
                <a:r>
                  <a:rPr lang="en-US" altLang="zh-CN" dirty="0" smtClean="0"/>
                  <a:t>) occurs in such a flow. </a:t>
                </a:r>
              </a:p>
              <a:p>
                <a:pPr marL="292608" lvl="1" indent="0">
                  <a:buNone/>
                </a:pPr>
                <a:r>
                  <a:rPr lang="en-US" altLang="zh-CN" dirty="0" smtClean="0"/>
                  <a:t>	(An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evolution</a:t>
                </a:r>
                <a:r>
                  <a:rPr lang="en-US" altLang="zh-CN" dirty="0" smtClean="0"/>
                  <a:t> process)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smtClean="0"/>
                  <a:t>K41: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150075" cy="4023360"/>
              </a:xfrm>
              <a:blipFill>
                <a:blip r:embed="rId3"/>
                <a:stretch>
                  <a:fillRect l="-2217" t="-1818" r="-2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656" y="1845734"/>
            <a:ext cx="3149503" cy="18830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60"/>
          <a:stretch/>
        </p:blipFill>
        <p:spPr>
          <a:xfrm>
            <a:off x="9102711" y="3837144"/>
            <a:ext cx="2758448" cy="24660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307" y="4233392"/>
            <a:ext cx="2644454" cy="20697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1924" y="5869094"/>
            <a:ext cx="25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(when </a:t>
            </a:r>
            <a:r>
              <a:rPr lang="en-US" altLang="zh-CN" dirty="0"/>
              <a:t>Re is high </a:t>
            </a:r>
            <a:r>
              <a:rPr lang="en-US" altLang="zh-CN" dirty="0" smtClean="0"/>
              <a:t>enough)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61" y="3629104"/>
            <a:ext cx="4036084" cy="250755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84425" y="6007593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(departure due to internal intermittency)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37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94" y="2941393"/>
            <a:ext cx="2400300" cy="2752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apparatus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498829" cy="384838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Q: How to generate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High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turbulence while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shear-less decaying</a:t>
                </a:r>
                <a:r>
                  <a:rPr lang="en-US" altLang="zh-CN" dirty="0" smtClean="0"/>
                  <a:t> property  still maintained?</a:t>
                </a:r>
              </a:p>
              <a:p>
                <a:r>
                  <a:rPr lang="en-US" altLang="zh-CN" dirty="0" smtClean="0"/>
                  <a:t>A: The active grid!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498829" cy="3848384"/>
              </a:xfrm>
              <a:blipFill>
                <a:blip r:embed="rId4"/>
                <a:stretch>
                  <a:fillRect l="-1109" t="-1743" r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705035" y="1933971"/>
                <a:ext cx="1024447" cy="525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35" y="1933971"/>
                <a:ext cx="1024447" cy="525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311893" y="1787360"/>
                <a:ext cx="177741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893" y="1787360"/>
                <a:ext cx="1777410" cy="818366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012707" y="2650347"/>
            <a:ext cx="1926454" cy="92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Performance: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68" y="3251018"/>
            <a:ext cx="3218503" cy="28486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512" y="3251018"/>
            <a:ext cx="3201952" cy="213851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509856" y="3251018"/>
            <a:ext cx="568171" cy="275916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20949" y="3295765"/>
            <a:ext cx="568171" cy="275916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89596" y="5976568"/>
            <a:ext cx="13197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Wall Effect</a:t>
            </a:r>
            <a:endParaRPr lang="zh-CN" alt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4793941" y="6010183"/>
            <a:ext cx="295655" cy="16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17" idx="4"/>
          </p:cNvCxnSpPr>
          <p:nvPr/>
        </p:nvCxnSpPr>
        <p:spPr>
          <a:xfrm flipV="1">
            <a:off x="6409380" y="6054930"/>
            <a:ext cx="295655" cy="12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7466120" y="5389528"/>
                <a:ext cx="26988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Still decaying, but slower;</a:t>
                </a:r>
              </a:p>
              <a:p>
                <a:r>
                  <a:rPr lang="en-US" altLang="zh-CN" dirty="0" smtClean="0"/>
                  <a:t>Together with larger u resulting in larger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20" y="5389528"/>
                <a:ext cx="2698812" cy="923330"/>
              </a:xfrm>
              <a:prstGeom prst="rect">
                <a:avLst/>
              </a:prstGeom>
              <a:blipFill>
                <a:blip r:embed="rId9"/>
                <a:stretch>
                  <a:fillRect l="-2036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>
          <a:xfrm>
            <a:off x="5459767" y="4216204"/>
            <a:ext cx="568171" cy="589317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>
          <a:xfrm flipH="1">
            <a:off x="5743853" y="3251018"/>
            <a:ext cx="502456" cy="965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157532" y="2634247"/>
            <a:ext cx="254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Departure from isotropy, but got strictly confined.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1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altLang="zh-CN" sz="2600" dirty="0" smtClean="0">
                    <a:solidFill>
                      <a:srgbClr val="FF0000"/>
                    </a:solidFill>
                  </a:rPr>
                  <a:t>Qualitative</a:t>
                </a:r>
                <a:r>
                  <a:rPr lang="en-US" altLang="zh-CN" sz="2600" dirty="0" smtClean="0"/>
                  <a:t> difference is observed when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 increases from 50 to 500 .</a:t>
                </a:r>
              </a:p>
              <a:p>
                <a:pPr marL="715518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&lt;50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</a:t>
                </a:r>
              </a:p>
              <a:p>
                <a:pPr marL="384048" lvl="2" indent="0">
                  <a:buNone/>
                </a:pPr>
                <a:r>
                  <a:rPr lang="en-US" altLang="zh-CN" dirty="0" smtClean="0"/>
                  <a:t>	Too short, no scaling range;</a:t>
                </a:r>
              </a:p>
              <a:p>
                <a:pPr marL="715518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: </a:t>
                </a:r>
              </a:p>
              <a:p>
                <a:pPr marL="384048" lvl="2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Weak scaling range, </a:t>
                </a:r>
              </a:p>
              <a:p>
                <a:pPr marL="384048" lvl="2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intermittency has no effects on the inertial sub-range;</a:t>
                </a:r>
              </a:p>
              <a:p>
                <a:pPr marL="715518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: </a:t>
                </a:r>
              </a:p>
              <a:p>
                <a:pPr marL="384048" lvl="2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Transition region, scaling coefficients vary intensively;</a:t>
                </a:r>
              </a:p>
              <a:p>
                <a:pPr marL="715518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:</a:t>
                </a:r>
              </a:p>
              <a:p>
                <a:pPr marL="384048" lvl="2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 Scaling region well developed.</a:t>
                </a:r>
              </a:p>
              <a:p>
                <a:pPr marL="384048" lvl="2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 intermittency can be observed in inertial subrange.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1097280" y="5597437"/>
            <a:ext cx="1005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图: 接点 8"/>
          <p:cNvSpPr/>
          <p:nvPr/>
        </p:nvSpPr>
        <p:spPr>
          <a:xfrm>
            <a:off x="2068497" y="5537546"/>
            <a:ext cx="97654" cy="1197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324905" y="5537546"/>
            <a:ext cx="97654" cy="1197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7042951" y="5537546"/>
            <a:ext cx="97654" cy="1197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10025849" y="5537546"/>
            <a:ext cx="97654" cy="1197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0948411" y="5651986"/>
                <a:ext cx="414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411" y="5651986"/>
                <a:ext cx="414537" cy="276999"/>
              </a:xfrm>
              <a:prstGeom prst="rect">
                <a:avLst/>
              </a:prstGeom>
              <a:blipFill>
                <a:blip r:embed="rId5"/>
                <a:stretch>
                  <a:fillRect l="-11765" r="-588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962696" y="5651986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696" y="5651986"/>
                <a:ext cx="309380" cy="276999"/>
              </a:xfrm>
              <a:prstGeom prst="rect">
                <a:avLst/>
              </a:prstGeom>
              <a:blipFill>
                <a:blip r:embed="rId6"/>
                <a:stretch>
                  <a:fillRect l="-19608" r="-1764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157707" y="5651985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707" y="5651985"/>
                <a:ext cx="437620" cy="276999"/>
              </a:xfrm>
              <a:prstGeom prst="rect">
                <a:avLst/>
              </a:prstGeom>
              <a:blipFill>
                <a:blip r:embed="rId7"/>
                <a:stretch>
                  <a:fillRect l="-11111" r="-1388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872968" y="5651985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68" y="5651985"/>
                <a:ext cx="437620" cy="276999"/>
              </a:xfrm>
              <a:prstGeom prst="rect">
                <a:avLst/>
              </a:prstGeom>
              <a:blipFill>
                <a:blip r:embed="rId8"/>
                <a:stretch>
                  <a:fillRect l="-11111" r="-1388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855866" y="5657772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866" y="5657772"/>
                <a:ext cx="437620" cy="276999"/>
              </a:xfrm>
              <a:prstGeom prst="rect">
                <a:avLst/>
              </a:prstGeom>
              <a:blipFill>
                <a:blip r:embed="rId9"/>
                <a:stretch>
                  <a:fillRect l="-12500" r="-1388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2536254" y="5661258"/>
            <a:ext cx="125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Weak Turbulence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083596" y="5642366"/>
            <a:ext cx="125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Strong Turbulence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163947" y="5780866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Transition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05" y="2474975"/>
            <a:ext cx="3680073" cy="2728896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 flipH="1" flipV="1">
            <a:off x="8247355" y="2274496"/>
            <a:ext cx="0" cy="2772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8852517" y="2274496"/>
            <a:ext cx="0" cy="276983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9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8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24136" y="2603351"/>
            <a:ext cx="5868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listening!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654" y="117417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Paper-reading Sharing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9651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118</Words>
  <Application>Microsoft Office PowerPoint</Application>
  <PresentationFormat>宽屏</PresentationFormat>
  <Paragraphs>61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宋体</vt:lpstr>
      <vt:lpstr>Calibri</vt:lpstr>
      <vt:lpstr>Calibri Light</vt:lpstr>
      <vt:lpstr>Cambria Math</vt:lpstr>
      <vt:lpstr>回顾</vt:lpstr>
      <vt:lpstr>On the onset of high-Reynolds-number grid-generated wind tunnel turbulence</vt:lpstr>
      <vt:lpstr>Contents</vt:lpstr>
      <vt:lpstr>Introduction</vt:lpstr>
      <vt:lpstr>Experimental apparatus</vt:lpstr>
      <vt:lpstr>Results</vt:lpstr>
      <vt:lpstr>Results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onset of high-Reynolds-number grid-generated wind tunnel turbulence</dc:title>
  <dc:creator>Windows 用户</dc:creator>
  <cp:lastModifiedBy>Windows 用户</cp:lastModifiedBy>
  <cp:revision>28</cp:revision>
  <dcterms:created xsi:type="dcterms:W3CDTF">2018-12-09T12:02:10Z</dcterms:created>
  <dcterms:modified xsi:type="dcterms:W3CDTF">2018-12-09T14:10:45Z</dcterms:modified>
</cp:coreProperties>
</file>