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40A6-D96D-4BDB-B738-D7B3DCB2AC7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022A3-357B-42A0-AA37-6FDA3689D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1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2A3-357B-42A0-AA37-6FDA3689D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4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2A3-357B-42A0-AA37-6FDA3689D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3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6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3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6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F52C8-9431-454D-88CB-B736B1C7F743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On the onset of high-Reynolds-number grid-generated wind tunnel turbulence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85000" lnSpcReduction="20000"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018370210001 </a:t>
            </a:r>
            <a:r>
              <a:rPr lang="zh-CN" altLang="en-US" dirty="0" smtClean="0"/>
              <a:t>仓宇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2018-12-10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Experimental apparatus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150075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Classical grid turbulence inside wind tunnel: </a:t>
                </a:r>
              </a:p>
              <a:p>
                <a:pPr marL="292608" lvl="1" indent="0">
                  <a:buNone/>
                </a:pPr>
                <a:r>
                  <a:rPr lang="en-US" altLang="zh-CN" dirty="0" smtClean="0"/>
                  <a:t>	Shear-less decaying.</a:t>
                </a:r>
              </a:p>
              <a:p>
                <a:pPr marL="292608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 (minor velocity gradient, trivial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production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Objective:</a:t>
                </a:r>
              </a:p>
              <a:p>
                <a:pPr marL="292608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Find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critical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 that turbulence(</a:t>
                </a:r>
                <a:r>
                  <a:rPr lang="en-US" altLang="zh-CN" dirty="0"/>
                  <a:t>the Kolmogorov sense</a:t>
                </a:r>
                <a:r>
                  <a:rPr lang="en-US" altLang="zh-CN" dirty="0" smtClean="0"/>
                  <a:t>) occurs in such a flow. </a:t>
                </a:r>
              </a:p>
              <a:p>
                <a:pPr marL="292608" lvl="1" indent="0">
                  <a:buNone/>
                </a:pPr>
                <a:r>
                  <a:rPr lang="en-US" altLang="zh-CN" dirty="0" smtClean="0"/>
                  <a:t>	(An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evolution</a:t>
                </a:r>
                <a:r>
                  <a:rPr lang="en-US" altLang="zh-CN" dirty="0" smtClean="0"/>
                  <a:t> process)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K41: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150075" cy="4023360"/>
              </a:xfrm>
              <a:blipFill>
                <a:blip r:embed="rId3"/>
                <a:stretch>
                  <a:fillRect l="-2217" t="-1818" r="-2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656" y="1845734"/>
            <a:ext cx="3149503" cy="18830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60"/>
          <a:stretch/>
        </p:blipFill>
        <p:spPr>
          <a:xfrm>
            <a:off x="9102711" y="3837144"/>
            <a:ext cx="2758448" cy="24660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307" y="4233392"/>
            <a:ext cx="2644454" cy="20697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1924" y="5869094"/>
            <a:ext cx="25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(when </a:t>
            </a:r>
            <a:r>
              <a:rPr lang="en-US" altLang="zh-CN" dirty="0"/>
              <a:t>Re is high </a:t>
            </a:r>
            <a:r>
              <a:rPr lang="en-US" altLang="zh-CN" dirty="0" smtClean="0"/>
              <a:t>enough)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61" y="3629104"/>
            <a:ext cx="4036084" cy="250755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84425" y="6007593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(departure due to internal intermittency)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3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94" y="2941393"/>
            <a:ext cx="2400300" cy="2752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apparatus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498829" cy="384838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Q: How to generate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High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turbulence while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shear-less decaying</a:t>
                </a:r>
                <a:r>
                  <a:rPr lang="en-US" altLang="zh-CN" dirty="0" smtClean="0"/>
                  <a:t> property  still maintained?</a:t>
                </a:r>
              </a:p>
              <a:p>
                <a:r>
                  <a:rPr lang="en-US" altLang="zh-CN" dirty="0" smtClean="0"/>
                  <a:t>A: The active grid!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498829" cy="3848384"/>
              </a:xfrm>
              <a:blipFill>
                <a:blip r:embed="rId4"/>
                <a:stretch>
                  <a:fillRect l="-1109" t="-1743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05035" y="1933971"/>
                <a:ext cx="1024447" cy="525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35" y="1933971"/>
                <a:ext cx="1024447" cy="525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311893" y="1787360"/>
                <a:ext cx="177741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893" y="1787360"/>
                <a:ext cx="1777410" cy="818366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012707" y="2650347"/>
            <a:ext cx="1926454" cy="92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Performance: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68" y="3251018"/>
            <a:ext cx="3218503" cy="28486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12" y="3251018"/>
            <a:ext cx="3201952" cy="213851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509856" y="3251018"/>
            <a:ext cx="568171" cy="275916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20949" y="3295765"/>
            <a:ext cx="568171" cy="275916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89596" y="5976568"/>
            <a:ext cx="13197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Wall Effect</a:t>
            </a:r>
            <a:endParaRPr lang="zh-CN" alt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4793941" y="6010183"/>
            <a:ext cx="295655" cy="16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17" idx="4"/>
          </p:cNvCxnSpPr>
          <p:nvPr/>
        </p:nvCxnSpPr>
        <p:spPr>
          <a:xfrm flipV="1">
            <a:off x="6409380" y="6054930"/>
            <a:ext cx="295655" cy="12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466120" y="5389528"/>
                <a:ext cx="26988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Still decaying, but slower;</a:t>
                </a:r>
              </a:p>
              <a:p>
                <a:r>
                  <a:rPr lang="en-US" altLang="zh-CN" dirty="0" smtClean="0"/>
                  <a:t>Together with larger u resulting in larger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20" y="5389528"/>
                <a:ext cx="2698812" cy="923330"/>
              </a:xfrm>
              <a:prstGeom prst="rect">
                <a:avLst/>
              </a:prstGeom>
              <a:blipFill>
                <a:blip r:embed="rId9"/>
                <a:stretch>
                  <a:fillRect l="-2036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>
          <a:xfrm>
            <a:off x="5459767" y="4216204"/>
            <a:ext cx="568171" cy="589317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>
          <a:xfrm flipH="1">
            <a:off x="5743853" y="3251018"/>
            <a:ext cx="502456" cy="965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157532" y="2634247"/>
            <a:ext cx="254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Departure from isotropy, but got strictly confined.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6" grpId="0" animBg="1"/>
      <p:bldP spid="17" grpId="0" animBg="1"/>
      <p:bldP spid="18" grpId="0"/>
      <p:bldP spid="23" grpId="0"/>
      <p:bldP spid="24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048543" cy="3341728"/>
              </a:xfrm>
            </p:spPr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+mj-lt"/>
                  <a:buAutoNum type="arabicPeriod"/>
                </a:pPr>
                <a:r>
                  <a:rPr lang="en-US" altLang="zh-CN" sz="2800" dirty="0" smtClean="0"/>
                  <a:t>From Spectra </a:t>
                </a:r>
                <a:r>
                  <a:rPr lang="en-US" altLang="zh-CN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sz="1600" dirty="0"/>
                  <a:t> ranges from 50 to 473 )</a:t>
                </a:r>
              </a:p>
              <a:p>
                <a:pPr marL="292608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K41</a:t>
                </a:r>
                <a:r>
                  <a:rPr lang="en-US" altLang="zh-CN" sz="2000" dirty="0" smtClean="0"/>
                  <a:t> scaling is well supported!</a:t>
                </a: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&lt;50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 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Too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short, no scaling range;</a:t>
                </a: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&lt;100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 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Weak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scaling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range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;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&lt;200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 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Transition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region, scaling coefficients vary intensively;</a:t>
                </a:r>
              </a:p>
              <a:p>
                <a:pPr marL="1202870" lvl="5" indent="-285750">
                  <a:buClr>
                    <a:srgbClr val="E48312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&lt;500</m:t>
                    </m:r>
                  </m:oMath>
                </a14:m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Scaling region well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developed.</a:t>
                </a:r>
              </a:p>
              <a:p>
                <a:pPr marL="1117120" lvl="6" indent="0">
                  <a:buClr>
                    <a:srgbClr val="E48312"/>
                  </a:buClr>
                  <a:buNone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048543" cy="3341728"/>
              </a:xfrm>
              <a:blipFill>
                <a:blip r:embed="rId2"/>
                <a:stretch>
                  <a:fillRect l="-4348" t="-3285" r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115" y="117417"/>
            <a:ext cx="3626178" cy="559507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8398353" y="586000"/>
            <a:ext cx="817685" cy="23027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488599" y="585999"/>
            <a:ext cx="817685" cy="23027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071338" y="5712496"/>
                <a:ext cx="2980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(1D</a:t>
                </a:r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b="1" dirty="0"/>
                  <a:t> power spectra)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38" y="5712496"/>
                <a:ext cx="2980593" cy="369332"/>
              </a:xfrm>
              <a:prstGeom prst="rect">
                <a:avLst/>
              </a:prstGeom>
              <a:blipFill>
                <a:blip r:embed="rId4"/>
                <a:stretch>
                  <a:fillRect l="-1636" t="-13115" r="-163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H="1" flipV="1">
            <a:off x="8071338" y="1449309"/>
            <a:ext cx="228600" cy="3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39" y="2014044"/>
            <a:ext cx="3680073" cy="272889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484722" y="4390073"/>
            <a:ext cx="125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Weak Turbulence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349656" y="3371317"/>
            <a:ext cx="125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Strong Turbulence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97905" y="1536338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Transition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8386289" y="1813565"/>
            <a:ext cx="0" cy="2772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8991451" y="1813565"/>
            <a:ext cx="0" cy="276983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09966" y="1733882"/>
            <a:ext cx="430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Re</a:t>
            </a:r>
            <a:endParaRPr lang="zh-CN" altLang="en-US" sz="8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380" y="1841604"/>
            <a:ext cx="5578142" cy="363074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918367" y="4833519"/>
            <a:ext cx="4501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 smtClean="0">
                <a:solidFill>
                  <a:srgbClr val="FF0000"/>
                </a:solidFill>
              </a:rPr>
              <a:t>-4/5 </a:t>
            </a:r>
            <a:r>
              <a:rPr lang="en-US" altLang="zh-CN" sz="2000" dirty="0" smtClean="0"/>
              <a:t>plateau is also met in the 3</a:t>
            </a:r>
            <a:r>
              <a:rPr lang="en-US" altLang="zh-CN" sz="2000" baseline="30000" dirty="0" smtClean="0"/>
              <a:t>rd</a:t>
            </a:r>
            <a:r>
              <a:rPr lang="en-US" altLang="zh-CN" sz="2000" dirty="0" smtClean="0"/>
              <a:t> order structure function when Re is large.  </a:t>
            </a:r>
            <a:endParaRPr lang="zh-CN" altLang="en-US" sz="2000" dirty="0"/>
          </a:p>
        </p:txBody>
      </p:sp>
      <p:sp>
        <p:nvSpPr>
          <p:cNvPr id="28" name="椭圆 27"/>
          <p:cNvSpPr/>
          <p:nvPr/>
        </p:nvSpPr>
        <p:spPr>
          <a:xfrm>
            <a:off x="8696271" y="1968493"/>
            <a:ext cx="1125536" cy="3102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903711" y="5576591"/>
            <a:ext cx="442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Departure at low Re also indicates that the turbulence is </a:t>
            </a:r>
            <a:r>
              <a:rPr lang="en-US" altLang="zh-CN" dirty="0" smtClean="0">
                <a:solidFill>
                  <a:srgbClr val="FF0000"/>
                </a:solidFill>
              </a:rPr>
              <a:t>weak</a:t>
            </a:r>
            <a:r>
              <a:rPr lang="en-US" altLang="zh-CN" dirty="0" smtClean="0"/>
              <a:t> there.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3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9" grpId="0"/>
      <p:bldP spid="19" grpId="1"/>
      <p:bldP spid="20" grpId="0"/>
      <p:bldP spid="20" grpId="1"/>
      <p:bldP spid="21" grpId="0"/>
      <p:bldP spid="21" grpId="1"/>
      <p:bldP spid="24" grpId="0"/>
      <p:bldP spid="24" grpId="1"/>
      <p:bldP spid="27" grpId="0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36" y="1845000"/>
            <a:ext cx="6660043" cy="4131628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97280" y="1906546"/>
                <a:ext cx="3741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From the </a:t>
                </a:r>
                <a:r>
                  <a:rPr lang="en-US" altLang="zh-CN" dirty="0" err="1" smtClean="0"/>
                  <a:t>p.d.f</a:t>
                </a:r>
                <a:r>
                  <a:rPr lang="en-US" altLang="zh-CN" dirty="0" smtClean="0"/>
                  <a:t>.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Δu</m:t>
                    </m:r>
                    <m:d>
                      <m:dPr>
                        <m:ctrlPr>
                          <a:rPr lang="en-US" altLang="zh-CN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</a:t>
                </a:r>
              </a:p>
              <a:p>
                <a:r>
                  <a:rPr lang="en-US" altLang="zh-CN" dirty="0" smtClean="0"/>
                  <a:t>(normalized by corresponding </a:t>
                </a:r>
                <a:r>
                  <a:rPr lang="en-US" altLang="zh-CN" dirty="0" err="1" smtClean="0"/>
                  <a:t>r.m.s</a:t>
                </a:r>
                <a:r>
                  <a:rPr lang="en-US" altLang="zh-CN" dirty="0" smtClean="0"/>
                  <a:t>.)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06546"/>
                <a:ext cx="3741256" cy="646331"/>
              </a:xfrm>
              <a:prstGeom prst="rect">
                <a:avLst/>
              </a:prstGeom>
              <a:blipFill>
                <a:blip r:embed="rId3"/>
                <a:stretch>
                  <a:fillRect l="-1303" t="-5660" r="-179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915702" y="2658536"/>
                <a:ext cx="387431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15518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&lt;100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  <a:endParaRPr lang="en-US" altLang="zh-CN" dirty="0" smtClean="0"/>
              </a:p>
              <a:p>
                <a:pPr marL="658368" lvl="2"/>
                <a:r>
                  <a:rPr lang="en-US" altLang="zh-CN" dirty="0" smtClean="0"/>
                  <a:t>Gaussian profile;</a:t>
                </a:r>
                <a:endParaRPr lang="en-US" altLang="zh-CN" dirty="0"/>
              </a:p>
              <a:p>
                <a:pPr marL="658368" lvl="2"/>
                <a:r>
                  <a:rPr lang="en-US" altLang="zh-CN" dirty="0" smtClean="0"/>
                  <a:t>Internal intermittency </a:t>
                </a:r>
                <a:r>
                  <a:rPr lang="en-US" altLang="zh-CN" dirty="0"/>
                  <a:t>has no effects on the inertial </a:t>
                </a:r>
                <a:r>
                  <a:rPr lang="en-US" altLang="zh-CN" dirty="0" smtClean="0"/>
                  <a:t>subrange</a:t>
                </a:r>
                <a:r>
                  <a:rPr lang="en-US" altLang="zh-CN" dirty="0"/>
                  <a:t>;</a:t>
                </a:r>
              </a:p>
              <a:p>
                <a:pPr marL="715518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:</a:t>
                </a:r>
              </a:p>
              <a:p>
                <a:pPr marL="658368" lvl="2"/>
                <a:r>
                  <a:rPr lang="en-US" altLang="zh-CN" dirty="0" smtClean="0"/>
                  <a:t>Super Gaussian;</a:t>
                </a:r>
                <a:endParaRPr lang="en-US" altLang="zh-CN" dirty="0"/>
              </a:p>
              <a:p>
                <a:pPr marL="658368" lvl="2"/>
                <a:r>
                  <a:rPr lang="en-US" altLang="zh-CN" dirty="0" smtClean="0"/>
                  <a:t>Internal intermittency </a:t>
                </a:r>
                <a:r>
                  <a:rPr lang="en-US" altLang="zh-CN" dirty="0"/>
                  <a:t>can be observed in inertial subrange.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02" y="2658536"/>
                <a:ext cx="3874313" cy="2308324"/>
              </a:xfrm>
              <a:prstGeom prst="rect">
                <a:avLst/>
              </a:prstGeom>
              <a:blipFill>
                <a:blip r:embed="rId4"/>
                <a:stretch>
                  <a:fillRect t="-1319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5625317" y="3949476"/>
            <a:ext cx="696351" cy="15738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66484" y="6000695"/>
            <a:ext cx="474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Due to internal intermittency predicted by K62.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3"/>
          </p:cNvCxnSpPr>
          <p:nvPr/>
        </p:nvCxnSpPr>
        <p:spPr>
          <a:xfrm flipH="1">
            <a:off x="5556738" y="5292818"/>
            <a:ext cx="170557" cy="70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596853" y="2699238"/>
            <a:ext cx="317322" cy="9144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8809892" y="2229711"/>
            <a:ext cx="786961" cy="67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16361" y="1906546"/>
            <a:ext cx="11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Gaussian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159365" y="5185178"/>
                <a:ext cx="3084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Indicating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transition</a:t>
                </a:r>
                <a:r>
                  <a:rPr lang="en-US" altLang="zh-CN" dirty="0" smtClean="0"/>
                  <a:t>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&lt;200</m:t>
                    </m:r>
                  </m:oMath>
                </a14:m>
                <a:r>
                  <a:rPr lang="en-US" altLang="zh-CN" dirty="0" smtClean="0"/>
                  <a:t>!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65" y="5185178"/>
                <a:ext cx="3084798" cy="646331"/>
              </a:xfrm>
              <a:prstGeom prst="rect">
                <a:avLst/>
              </a:prstGeom>
              <a:blipFill>
                <a:blip r:embed="rId5"/>
                <a:stretch>
                  <a:fillRect l="-158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159365" y="5185178"/>
            <a:ext cx="2907119" cy="6463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3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4" grpId="0"/>
      <p:bldP spid="16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40"/>
          <a:stretch/>
        </p:blipFill>
        <p:spPr>
          <a:xfrm>
            <a:off x="8228366" y="2229711"/>
            <a:ext cx="3806545" cy="2905981"/>
          </a:xfrm>
        </p:spPr>
      </p:pic>
      <p:pic>
        <p:nvPicPr>
          <p:cNvPr id="7" name="内容占位符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60"/>
          <a:stretch/>
        </p:blipFill>
        <p:spPr>
          <a:xfrm>
            <a:off x="4421821" y="2284427"/>
            <a:ext cx="3806545" cy="2796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97280" y="1906546"/>
                <a:ext cx="3509889" cy="995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From the statistics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 conditioned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Δu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: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06546"/>
                <a:ext cx="3509889" cy="995529"/>
              </a:xfrm>
              <a:prstGeom prst="rect">
                <a:avLst/>
              </a:prstGeom>
              <a:blipFill>
                <a:blip r:embed="rId3"/>
                <a:stretch>
                  <a:fillRect l="-1389" b="-6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 flipV="1">
            <a:off x="7178825" y="2902075"/>
            <a:ext cx="509336" cy="7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058988" y="2981470"/>
            <a:ext cx="487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097280" y="3101108"/>
                <a:ext cx="376486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For high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	 ‘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altLang="zh-CN" dirty="0" smtClean="0"/>
                  <a:t>’ shape indicating higher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dissipation</a:t>
                </a:r>
                <a:r>
                  <a:rPr lang="en-US" altLang="zh-CN" dirty="0" smtClean="0"/>
                  <a:t> with larger velocity difference;</a:t>
                </a:r>
              </a:p>
              <a:p>
                <a:r>
                  <a:rPr lang="en-US" altLang="zh-CN" dirty="0"/>
                  <a:t>	Strong dependence on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Δu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 </a:t>
                </a:r>
                <a:r>
                  <a:rPr lang="en-US" altLang="zh-CN" dirty="0" smtClean="0"/>
                  <a:t>low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Flatter statistics;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Weak dependence </a:t>
                </a:r>
                <a:r>
                  <a:rPr lang="en-US" altLang="zh-CN" dirty="0"/>
                  <a:t>on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Δu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101108"/>
                <a:ext cx="3764866" cy="2862322"/>
              </a:xfrm>
              <a:prstGeom prst="rect">
                <a:avLst/>
              </a:prstGeom>
              <a:blipFill>
                <a:blip r:embed="rId4"/>
                <a:stretch>
                  <a:fillRect l="-1294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5064370" y="2547192"/>
            <a:ext cx="592340" cy="122470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870915" y="2804746"/>
            <a:ext cx="592340" cy="11166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90179" y="3885195"/>
            <a:ext cx="1855177" cy="29893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418676" y="3772858"/>
            <a:ext cx="1855177" cy="29893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5838092" y="5451231"/>
                <a:ext cx="4508172" cy="471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hypothesized from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K62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092" y="5451231"/>
                <a:ext cx="4508172" cy="471668"/>
              </a:xfrm>
              <a:prstGeom prst="rect">
                <a:avLst/>
              </a:prstGeom>
              <a:blipFill>
                <a:blip r:embed="rId5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6" grpId="0" animBg="1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511104"/>
              </a:xfrm>
            </p:spPr>
            <p:txBody>
              <a:bodyPr>
                <a:normAutofit fontScale="92500" lnSpcReduction="20000"/>
              </a:bodyPr>
              <a:lstStyle/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Qualitative</a:t>
                </a:r>
                <a:r>
                  <a:rPr lang="en-US" altLang="zh-CN" sz="2600" dirty="0"/>
                  <a:t> difference is observed when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sz="2600" dirty="0"/>
                  <a:t> increases from 50 to 500 </a:t>
                </a:r>
                <a:r>
                  <a:rPr lang="en-US" altLang="zh-CN" sz="2600" dirty="0" smtClean="0"/>
                  <a:t>;</a:t>
                </a:r>
              </a:p>
              <a:p>
                <a:pPr marL="468630" lvl="2" indent="-285750">
                  <a:spcBef>
                    <a:spcPts val="1200"/>
                  </a:spcBef>
                  <a:spcAft>
                    <a:spcPts val="2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&lt; 100</m:t>
                    </m:r>
                  </m:oMath>
                </a14:m>
                <a:r>
                  <a:rPr lang="en-US" altLang="zh-CN" sz="1800" dirty="0" smtClean="0"/>
                  <a:t>:</a:t>
                </a:r>
              </a:p>
              <a:p>
                <a:pPr marL="365760" lvl="3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altLang="zh-CN" sz="2200" dirty="0"/>
                  <a:t>	</a:t>
                </a:r>
                <a:r>
                  <a:rPr lang="en-US" altLang="zh-CN" sz="1600" dirty="0" smtClean="0"/>
                  <a:t>Weak </a:t>
                </a:r>
                <a:r>
                  <a:rPr lang="en-US" altLang="zh-CN" sz="1600" dirty="0"/>
                  <a:t>scaling range; </a:t>
                </a:r>
              </a:p>
              <a:p>
                <a:pPr marL="365760" lvl="3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altLang="zh-CN" sz="1600" dirty="0"/>
                  <a:t>	Little effect of internal intermittency on inertial subrange</a:t>
                </a:r>
                <a:r>
                  <a:rPr lang="en-US" altLang="zh-CN" sz="1600" dirty="0" smtClean="0"/>
                  <a:t>;</a:t>
                </a:r>
                <a:endParaRPr lang="en-US" altLang="zh-CN" sz="1600" dirty="0" smtClean="0"/>
              </a:p>
              <a:p>
                <a:pPr marL="468630" lvl="2" indent="-285750">
                  <a:spcBef>
                    <a:spcPts val="1200"/>
                  </a:spcBef>
                  <a:spcAft>
                    <a:spcPts val="2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&gt; 200</m:t>
                    </m:r>
                  </m:oMath>
                </a14:m>
                <a:r>
                  <a:rPr lang="en-US" altLang="zh-CN" sz="1800" dirty="0" smtClean="0"/>
                  <a:t>:</a:t>
                </a:r>
                <a:endParaRPr lang="en-US" altLang="zh-CN" sz="1800" dirty="0" smtClean="0"/>
              </a:p>
              <a:p>
                <a:pPr marL="365760" lvl="3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altLang="zh-CN" sz="2200" dirty="0"/>
                  <a:t>	</a:t>
                </a:r>
                <a:r>
                  <a:rPr lang="en-US" altLang="zh-CN" sz="1600" dirty="0" smtClean="0"/>
                  <a:t>Scaling range well developed with exponent close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600" dirty="0" smtClean="0"/>
                  <a:t>; </a:t>
                </a:r>
              </a:p>
              <a:p>
                <a:pPr marL="365760" lvl="3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altLang="zh-CN" sz="1600" dirty="0"/>
                  <a:t>	</a:t>
                </a:r>
                <a:r>
                  <a:rPr lang="en-US" altLang="zh-CN" sz="1600" dirty="0" smtClean="0"/>
                  <a:t>Internal intermittency is reflected in the inertial subrange;</a:t>
                </a:r>
              </a:p>
              <a:p>
                <a:pPr marL="365760" lvl="3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US" altLang="zh-CN" sz="1600" dirty="0"/>
                  <a:t>	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Similar</a:t>
                </a:r>
                <a:r>
                  <a:rPr lang="en-US" altLang="zh-CN" sz="1600" dirty="0" smtClean="0"/>
                  <a:t> characteristics to the high Re turbulence in shear flows.</a:t>
                </a:r>
                <a:endParaRPr lang="en-US" altLang="zh-CN" sz="1600" dirty="0"/>
              </a:p>
              <a:p>
                <a:r>
                  <a:rPr lang="en-US" altLang="zh-CN" sz="2600" dirty="0">
                    <a:solidFill>
                      <a:srgbClr val="FF0000"/>
                    </a:solidFill>
                  </a:rPr>
                  <a:t>Transition</a:t>
                </a:r>
                <a:r>
                  <a:rPr lang="en-US" altLang="zh-CN" sz="2600" dirty="0"/>
                  <a:t> gap </a:t>
                </a:r>
                <a:r>
                  <a:rPr lang="en-US" altLang="zh-CN" sz="2600" dirty="0" smtClean="0"/>
                  <a:t>exists;</a:t>
                </a:r>
              </a:p>
              <a:p>
                <a:pPr lvl="1"/>
                <a:r>
                  <a:rPr lang="en-US" altLang="zh-CN" sz="1700" dirty="0" smtClean="0"/>
                  <a:t>can </a:t>
                </a:r>
                <a:r>
                  <a:rPr lang="en-US" altLang="zh-CN" sz="1700" dirty="0"/>
                  <a:t>be used to study intermediate Re </a:t>
                </a:r>
                <a:r>
                  <a:rPr lang="en-US" altLang="zh-CN" sz="1700" dirty="0" smtClean="0"/>
                  <a:t>flow;</a:t>
                </a:r>
              </a:p>
              <a:p>
                <a:pPr lvl="1"/>
                <a:r>
                  <a:rPr lang="en-US" altLang="zh-CN" sz="1700" dirty="0" smtClean="0"/>
                  <a:t>of </a:t>
                </a:r>
                <a:r>
                  <a:rPr lang="en-US" altLang="zh-CN" sz="1700" dirty="0"/>
                  <a:t>practical importance.</a:t>
                </a:r>
              </a:p>
              <a:p>
                <a:r>
                  <a:rPr lang="en-US" altLang="zh-CN" sz="2600" dirty="0" smtClean="0"/>
                  <a:t>Behavior </a:t>
                </a:r>
                <a:r>
                  <a:rPr lang="en-US" altLang="zh-CN" sz="2600" dirty="0"/>
                  <a:t>of </a:t>
                </a: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high</a:t>
                </a:r>
                <a:r>
                  <a:rPr lang="en-US" altLang="zh-CN" sz="2600" dirty="0" smtClean="0"/>
                  <a:t> Re turbulence can be learned using </a:t>
                </a: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small</a:t>
                </a:r>
                <a:r>
                  <a:rPr lang="en-US" altLang="zh-CN" sz="2600" dirty="0" smtClean="0"/>
                  <a:t> wind tunnel!</a:t>
                </a:r>
                <a:endParaRPr lang="zh-CN" altLang="en-US" sz="26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511104"/>
              </a:xfrm>
              <a:blipFill>
                <a:blip r:embed="rId2"/>
                <a:stretch>
                  <a:fillRect l="-909" t="-3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5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24136" y="2603351"/>
            <a:ext cx="5868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listening!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</TotalTime>
  <Words>197</Words>
  <Application>Microsoft Office PowerPoint</Application>
  <PresentationFormat>宽屏</PresentationFormat>
  <Paragraphs>96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Calibri</vt:lpstr>
      <vt:lpstr>Calibri Light</vt:lpstr>
      <vt:lpstr>Cambria Math</vt:lpstr>
      <vt:lpstr>Wingdings</vt:lpstr>
      <vt:lpstr>回顾</vt:lpstr>
      <vt:lpstr>On the onset of high-Reynolds-number grid-generated wind tunnel turbulence</vt:lpstr>
      <vt:lpstr>Contents</vt:lpstr>
      <vt:lpstr>Introduction</vt:lpstr>
      <vt:lpstr>Experimental apparatus</vt:lpstr>
      <vt:lpstr>Results</vt:lpstr>
      <vt:lpstr>Results</vt:lpstr>
      <vt:lpstr>Results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onset of high-Reynolds-number grid-generated wind tunnel turbulence</dc:title>
  <dc:creator>Windows 用户</dc:creator>
  <cp:lastModifiedBy>Windows 用户</cp:lastModifiedBy>
  <cp:revision>55</cp:revision>
  <dcterms:created xsi:type="dcterms:W3CDTF">2018-12-09T12:02:10Z</dcterms:created>
  <dcterms:modified xsi:type="dcterms:W3CDTF">2018-12-10T00:33:53Z</dcterms:modified>
</cp:coreProperties>
</file>