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5" r:id="rId1"/>
  </p:sldMasterIdLst>
  <p:notesMasterIdLst>
    <p:notesMasterId r:id="rId79"/>
  </p:notesMasterIdLst>
  <p:sldIdLst>
    <p:sldId id="577" r:id="rId2"/>
    <p:sldId id="409" r:id="rId3"/>
    <p:sldId id="664" r:id="rId4"/>
    <p:sldId id="741" r:id="rId5"/>
    <p:sldId id="489" r:id="rId6"/>
    <p:sldId id="490" r:id="rId7"/>
    <p:sldId id="516" r:id="rId8"/>
    <p:sldId id="675" r:id="rId9"/>
    <p:sldId id="759" r:id="rId10"/>
    <p:sldId id="760" r:id="rId11"/>
    <p:sldId id="761" r:id="rId12"/>
    <p:sldId id="762" r:id="rId13"/>
    <p:sldId id="763" r:id="rId14"/>
    <p:sldId id="767" r:id="rId15"/>
    <p:sldId id="764" r:id="rId16"/>
    <p:sldId id="692" r:id="rId17"/>
    <p:sldId id="614" r:id="rId18"/>
    <p:sldId id="742" r:id="rId19"/>
    <p:sldId id="678" r:id="rId20"/>
    <p:sldId id="679" r:id="rId21"/>
    <p:sldId id="493" r:id="rId22"/>
    <p:sldId id="748" r:id="rId23"/>
    <p:sldId id="508" r:id="rId24"/>
    <p:sldId id="666" r:id="rId25"/>
    <p:sldId id="494" r:id="rId26"/>
    <p:sldId id="669" r:id="rId27"/>
    <p:sldId id="517" r:id="rId28"/>
    <p:sldId id="519" r:id="rId29"/>
    <p:sldId id="746" r:id="rId30"/>
    <p:sldId id="671" r:id="rId31"/>
    <p:sldId id="680" r:id="rId32"/>
    <p:sldId id="765" r:id="rId33"/>
    <p:sldId id="682" r:id="rId34"/>
    <p:sldId id="520" r:id="rId35"/>
    <p:sldId id="757" r:id="rId36"/>
    <p:sldId id="707" r:id="rId37"/>
    <p:sldId id="683" r:id="rId38"/>
    <p:sldId id="756" r:id="rId39"/>
    <p:sldId id="758" r:id="rId40"/>
    <p:sldId id="496" r:id="rId41"/>
    <p:sldId id="685" r:id="rId42"/>
    <p:sldId id="521" r:id="rId43"/>
    <p:sldId id="709" r:id="rId44"/>
    <p:sldId id="752" r:id="rId45"/>
    <p:sldId id="693" r:id="rId46"/>
    <p:sldId id="766" r:id="rId47"/>
    <p:sldId id="695" r:id="rId48"/>
    <p:sldId id="696" r:id="rId49"/>
    <p:sldId id="768" r:id="rId50"/>
    <p:sldId id="769" r:id="rId51"/>
    <p:sldId id="770" r:id="rId52"/>
    <p:sldId id="697" r:id="rId53"/>
    <p:sldId id="771" r:id="rId54"/>
    <p:sldId id="772" r:id="rId55"/>
    <p:sldId id="773" r:id="rId56"/>
    <p:sldId id="774" r:id="rId57"/>
    <p:sldId id="775" r:id="rId58"/>
    <p:sldId id="776" r:id="rId59"/>
    <p:sldId id="777" r:id="rId60"/>
    <p:sldId id="778" r:id="rId61"/>
    <p:sldId id="779" r:id="rId62"/>
    <p:sldId id="780" r:id="rId63"/>
    <p:sldId id="781" r:id="rId64"/>
    <p:sldId id="782" r:id="rId65"/>
    <p:sldId id="705" r:id="rId66"/>
    <p:sldId id="735" r:id="rId67"/>
    <p:sldId id="710" r:id="rId68"/>
    <p:sldId id="721" r:id="rId69"/>
    <p:sldId id="724" r:id="rId70"/>
    <p:sldId id="753" r:id="rId71"/>
    <p:sldId id="736" r:id="rId72"/>
    <p:sldId id="727" r:id="rId73"/>
    <p:sldId id="730" r:id="rId74"/>
    <p:sldId id="731" r:id="rId75"/>
    <p:sldId id="732" r:id="rId76"/>
    <p:sldId id="734" r:id="rId77"/>
    <p:sldId id="744" r:id="rId78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D7"/>
    <a:srgbClr val="0000CC"/>
    <a:srgbClr val="33FFCA"/>
    <a:srgbClr val="19FFC3"/>
    <a:srgbClr val="BEBEBE"/>
    <a:srgbClr val="6DFFD9"/>
    <a:srgbClr val="927600"/>
    <a:srgbClr val="004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9" autoAdjust="0"/>
  </p:normalViewPr>
  <p:slideViewPr>
    <p:cSldViewPr>
      <p:cViewPr varScale="1">
        <p:scale>
          <a:sx n="83" d="100"/>
          <a:sy n="83" d="100"/>
        </p:scale>
        <p:origin x="14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2355DA3C-1BF7-4653-A8DD-7513B2434F02}" type="datetimeFigureOut">
              <a:rPr lang="en-US"/>
              <a:pPr>
                <a:defRPr/>
              </a:pPr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B44E136-F8B9-4AB5-9C65-78DD1922D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3535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614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CF16F7A-2447-4C68-9954-46046891DE39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274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0D0E2C8-6E42-40ED-B19F-435A1F07F004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082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0D0E2C8-6E42-40ED-B19F-435A1F07F004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603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D25E5C-2A90-4C7A-84C9-7F93DFCD07D6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573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458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7787461-8DC3-4AA8-A200-E66D8E0FFD36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681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867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D0F9554-57B8-412E-8783-C812B67EBFB1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655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3072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85D556A-FD75-4D41-8140-8141D576467D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973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505CBC-463D-4CC1-BB18-36FADEB9584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84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551C916-670B-4A56-9AD8-93C1FC8531DF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509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5120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D96EA3B-A34F-464E-A3DB-D0ADB6B91007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708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5734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EF0E71-45AB-4BD0-A93E-09DE8CBFE205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754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922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035A11D-806C-44CA-BBC0-3CC44422F947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658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BB135A3-943C-4D87-93CD-875EBA3904ED}" type="slidenum">
              <a:rPr lang="en-US" altLang="en-US" sz="1200" b="0">
                <a:latin typeface="Arial" panose="020B0604020202020204" pitchFamily="34" charset="0"/>
              </a:rPr>
              <a:pPr/>
              <a:t>38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812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534244-11C2-46FC-B64C-9FFCD954CAA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863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5BF9EE-F04C-43F4-A218-396D9756C26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179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05475-BCD8-4734-97D6-C3DB66BAE7BE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61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54AAC2-DE2A-46AF-9942-1D86C9FC3CE1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5215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A30527-C02C-4209-98F3-8BD73BBF3DB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588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73B93B-0170-495D-B0D2-E9EE9D8C8C17}" type="slidenum"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68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900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6EC25F-6EDF-4B04-AFB5-07F1E4B8706E}" type="slidenum">
              <a:rPr lang="en-US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82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D8317-1D85-4846-A191-80CDB628FD6A}" type="slidenum">
              <a:rPr lang="ar-SA" altLang="en-US"/>
              <a:pPr/>
              <a:t>77</a:t>
            </a:fld>
            <a:endParaRPr lang="en-US" alt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7066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4340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6CFFBE0-00D3-427B-8F1F-C12F1A2A6053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55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D7B4BCF-62A4-4785-B67A-B08FF8E9683C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56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0D0E2C8-6E42-40ED-B19F-435A1F07F004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0D0E2C8-6E42-40ED-B19F-435A1F07F004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1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0D0E2C8-6E42-40ED-B19F-435A1F07F004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15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0D0E2C8-6E42-40ED-B19F-435A1F07F004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053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0D0E2C8-6E42-40ED-B19F-435A1F07F004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61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E472A-C257-4E6A-B16F-3B605889683C}" type="datetimeFigureOut">
              <a:rPr lang="tr-TR"/>
              <a:pPr>
                <a:defRPr/>
              </a:pPr>
              <a:t>7.12.2023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13AD0-38C4-4A8D-813A-80F88AEEC6F5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91044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C45C9-200E-4FE7-BF7F-C5C8D5D1714A}" type="datetimeFigureOut">
              <a:rPr lang="tr-TR"/>
              <a:pPr>
                <a:defRPr/>
              </a:pPr>
              <a:t>7.12.2023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B523B-7149-4342-B248-2276424BC793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77261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E853F-779E-4D2F-B139-4C18435564AD}" type="datetimeFigureOut">
              <a:rPr lang="tr-TR"/>
              <a:pPr>
                <a:defRPr/>
              </a:pPr>
              <a:t>7.12.2023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0D574-5216-481C-A029-DA3556BF31FD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236281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E3D6E-8155-44C3-8E9F-886CA3A935BE}" type="datetimeFigureOut">
              <a:rPr lang="tr-TR"/>
              <a:pPr>
                <a:defRPr/>
              </a:pPr>
              <a:t>7.12.2023</a:t>
            </a:fld>
            <a:endParaRPr lang="tr-T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A524E-8E07-4346-A4EB-F0521BD2FB02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113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2B6D2-65B1-46CB-80F4-7692CF6A626F}" type="datetimeFigureOut">
              <a:rPr lang="tr-TR"/>
              <a:pPr>
                <a:defRPr/>
              </a:pPr>
              <a:t>7.12.2023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BCAE7-1520-4E62-80FD-5F7724643D09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9496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BE1AA-B1A0-4737-87FD-FDC84C32D154}" type="datetimeFigureOut">
              <a:rPr lang="tr-TR"/>
              <a:pPr>
                <a:defRPr/>
              </a:pPr>
              <a:t>7.12.2023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E44FD-EBB8-4880-AFE7-55FD55DE112D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18196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005D2-30FE-480C-A700-22E5EE89CF6A}" type="datetimeFigureOut">
              <a:rPr lang="tr-TR"/>
              <a:pPr>
                <a:defRPr/>
              </a:pPr>
              <a:t>7.12.2023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6BC8B-49FB-4D72-A052-EE8A45C53FBC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27054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7982A-8824-4B75-93CF-42BAB806D573}" type="datetimeFigureOut">
              <a:rPr lang="tr-TR"/>
              <a:pPr>
                <a:defRPr/>
              </a:pPr>
              <a:t>7.12.2023</a:t>
            </a:fld>
            <a:endParaRPr lang="tr-T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3B05D-64F5-426B-8388-3E934F65CE6D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55614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9BDC-77C3-4634-8645-1EA3189C6E45}" type="datetimeFigureOut">
              <a:rPr lang="tr-TR"/>
              <a:pPr>
                <a:defRPr/>
              </a:pPr>
              <a:t>7.12.2023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72263-9044-4714-BF1C-A6D1E30AF825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4865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E426B-C129-402C-A1E8-FCDF8DA2C13F}" type="datetimeFigureOut">
              <a:rPr lang="tr-TR"/>
              <a:pPr>
                <a:defRPr/>
              </a:pPr>
              <a:t>7.12.2023</a:t>
            </a:fld>
            <a:endParaRPr lang="tr-T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19058-99D3-46CB-A8F6-D8DCBB0268B9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9515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6160C-8532-46AB-BF1C-D95299F0CE34}" type="datetimeFigureOut">
              <a:rPr lang="tr-TR"/>
              <a:pPr>
                <a:defRPr/>
              </a:pPr>
              <a:t>7.12.2023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AD9F2-9E48-4696-AC51-79C4E4B3B687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51139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47F44-9F0D-4126-B3D4-A6E3D2D5680F}" type="datetimeFigureOut">
              <a:rPr lang="tr-TR"/>
              <a:pPr>
                <a:defRPr/>
              </a:pPr>
              <a:t>7.12.2023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D1DE7-B7A0-4D10-9BF3-3B2A2268E7A1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700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BD13355-A5B6-446A-A5D5-10FF49E8211D}" type="datetimeFigureOut">
              <a:rPr lang="tr-TR"/>
              <a:pPr>
                <a:defRPr/>
              </a:pPr>
              <a:t>7.12.2023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4C7D63-8EF4-499B-BA45-B3932206A4FC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walks-trails-path-circuit-and-cycle-in-discrete-mathematic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walks-trails-path-circuit-and-cycle-in-discrete-mathematic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walks-trails-path-circuit-and-cycle-in-discrete-mathematic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walks-trails-path-circuit-and-cycle-in-discrete-mathematic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walks-trails-path-circuit-and-cycle-in-discrete-mathematic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walks-trails-path-circuit-and-cycle-in-discrete-mathematic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notesSlide" Target="../notesSlides/notesSlide2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notesSlide" Target="../notesSlides/notesSlide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javatpoint.com/walks-trails-path-circuit-and-cycle-in-discrete-mathemat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A93DA5-99EF-4023-BE1F-31343729C800}"/>
              </a:ext>
            </a:extLst>
          </p:cNvPr>
          <p:cNvSpPr txBox="1">
            <a:spLocks/>
          </p:cNvSpPr>
          <p:nvPr/>
        </p:nvSpPr>
        <p:spPr>
          <a:xfrm>
            <a:off x="648494" y="1052736"/>
            <a:ext cx="7847012" cy="12239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eaLnBrk="1" hangingPunct="1"/>
            <a:r>
              <a:rPr lang="en-US" altLang="en-US" sz="4400" dirty="0"/>
              <a:t>COMP 2310</a:t>
            </a:r>
            <a:br>
              <a:rPr lang="en-US" altLang="en-US" sz="4400" dirty="0"/>
            </a:br>
            <a:r>
              <a:rPr lang="en-US" altLang="en-US" sz="4400" dirty="0"/>
              <a:t>Data Structures and Algorithms</a:t>
            </a:r>
            <a:br>
              <a:rPr lang="en-US" altLang="en-US" sz="4400" dirty="0"/>
            </a:br>
            <a:endParaRPr lang="en-US" altLang="en-US" sz="44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C63C7F2-65F7-4190-8303-AEEB1DFE13EF}"/>
              </a:ext>
            </a:extLst>
          </p:cNvPr>
          <p:cNvSpPr txBox="1">
            <a:spLocks/>
          </p:cNvSpPr>
          <p:nvPr/>
        </p:nvSpPr>
        <p:spPr>
          <a:xfrm>
            <a:off x="1371600" y="3080184"/>
            <a:ext cx="6400800" cy="193299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tr-TR" altLang="en-US" sz="3200" dirty="0" err="1">
                <a:latin typeface="+mj-lt"/>
              </a:rPr>
              <a:t>Lecture</a:t>
            </a:r>
            <a:r>
              <a:rPr lang="tr-TR" altLang="en-US" sz="3200" dirty="0">
                <a:latin typeface="+mj-lt"/>
              </a:rPr>
              <a:t> 10</a:t>
            </a:r>
          </a:p>
          <a:p>
            <a:pPr marL="0" indent="0" algn="ctr">
              <a:buNone/>
            </a:pPr>
            <a:r>
              <a:rPr lang="tr-TR" altLang="en-US" sz="3200" dirty="0" err="1">
                <a:latin typeface="+mj-lt"/>
              </a:rPr>
              <a:t>Introduction</a:t>
            </a:r>
            <a:r>
              <a:rPr lang="tr-TR" altLang="en-US" sz="3200" dirty="0">
                <a:latin typeface="+mj-lt"/>
              </a:rPr>
              <a:t> </a:t>
            </a:r>
            <a:r>
              <a:rPr lang="tr-TR" altLang="en-US" sz="3200" dirty="0" err="1">
                <a:latin typeface="+mj-lt"/>
              </a:rPr>
              <a:t>to</a:t>
            </a:r>
            <a:r>
              <a:rPr lang="tr-TR" altLang="en-US" sz="3200" dirty="0">
                <a:latin typeface="+mj-lt"/>
              </a:rPr>
              <a:t> </a:t>
            </a:r>
            <a:r>
              <a:rPr lang="tr-TR" altLang="en-US" sz="3200" dirty="0" err="1">
                <a:latin typeface="+mj-lt"/>
              </a:rPr>
              <a:t>Graph</a:t>
            </a:r>
            <a:r>
              <a:rPr lang="tr-TR" altLang="en-US" sz="3200" dirty="0">
                <a:latin typeface="+mj-lt"/>
              </a:rPr>
              <a:t> </a:t>
            </a:r>
            <a:r>
              <a:rPr lang="tr-TR" altLang="en-US" sz="3200" dirty="0" err="1">
                <a:latin typeface="+mj-lt"/>
              </a:rPr>
              <a:t>Structures</a:t>
            </a:r>
            <a:endParaRPr lang="en-US" altLang="en-US" sz="3200" dirty="0">
              <a:latin typeface="+mj-lt"/>
            </a:endParaRPr>
          </a:p>
          <a:p>
            <a:pPr marL="0" indent="0" algn="ctr">
              <a:buNone/>
            </a:pPr>
            <a:endParaRPr lang="en-US" altLang="en-US" sz="3200" dirty="0">
              <a:latin typeface="+mj-lt"/>
            </a:endParaRPr>
          </a:p>
          <a:p>
            <a:pPr marL="0" indent="0" algn="ctr" eaLnBrk="1" hangingPunct="1">
              <a:buNone/>
            </a:pPr>
            <a:endParaRPr lang="en-US" altLang="en-US" sz="3200" dirty="0">
              <a:latin typeface="+mj-lt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C99CF6F8-B6F9-423E-853F-225DFD6E9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4365104"/>
            <a:ext cx="2592288" cy="229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7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-99392"/>
            <a:ext cx="8748464" cy="1462087"/>
          </a:xfrm>
        </p:spPr>
        <p:txBody>
          <a:bodyPr/>
          <a:lstStyle/>
          <a:p>
            <a:r>
              <a:rPr lang="en-US" altLang="en-US" sz="4000" dirty="0"/>
              <a:t>Graph </a:t>
            </a:r>
            <a:r>
              <a:rPr lang="tr-TR" altLang="en-US" sz="4000" dirty="0" err="1"/>
              <a:t>Definitions</a:t>
            </a:r>
            <a:endParaRPr lang="tr-TR" altLang="en-US" sz="40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0825" y="1170608"/>
            <a:ext cx="8893175" cy="169724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2400" dirty="0"/>
              <a:t>There are two types of the walk</a:t>
            </a:r>
            <a:r>
              <a:rPr lang="tr-TR" sz="2400" dirty="0"/>
              <a:t>:</a:t>
            </a:r>
          </a:p>
          <a:p>
            <a:pPr marL="0" indent="0">
              <a:buNone/>
            </a:pPr>
            <a:r>
              <a:rPr lang="tr-TR" sz="2400" b="1" dirty="0">
                <a:solidFill>
                  <a:srgbClr val="FF0000"/>
                </a:solidFill>
              </a:rPr>
              <a:t>	</a:t>
            </a:r>
            <a:r>
              <a:rPr lang="en-US" sz="2200" b="1" dirty="0">
                <a:solidFill>
                  <a:srgbClr val="FF0000"/>
                </a:solidFill>
              </a:rPr>
              <a:t>Open Walk:</a:t>
            </a:r>
            <a:r>
              <a:rPr lang="tr-TR" sz="2200" b="1" dirty="0">
                <a:solidFill>
                  <a:srgbClr val="FF0000"/>
                </a:solidFill>
              </a:rPr>
              <a:t> </a:t>
            </a:r>
            <a:r>
              <a:rPr lang="tr-TR" sz="2200" dirty="0"/>
              <a:t>V</a:t>
            </a:r>
            <a:r>
              <a:rPr lang="en-US" sz="2200" dirty="0" err="1"/>
              <a:t>ertices</a:t>
            </a:r>
            <a:r>
              <a:rPr lang="en-US" sz="2200" dirty="0"/>
              <a:t> at which the walk starts and ends are different. </a:t>
            </a:r>
            <a:endParaRPr lang="tr-TR" sz="2200" dirty="0"/>
          </a:p>
          <a:p>
            <a:pPr marL="0" indent="0">
              <a:buNone/>
            </a:pPr>
            <a:r>
              <a:rPr lang="tr-TR" sz="2200" b="1" dirty="0">
                <a:solidFill>
                  <a:srgbClr val="FF0000"/>
                </a:solidFill>
              </a:rPr>
              <a:t>	</a:t>
            </a:r>
            <a:r>
              <a:rPr lang="en-US" sz="2200" b="1" dirty="0">
                <a:solidFill>
                  <a:srgbClr val="FF0000"/>
                </a:solidFill>
              </a:rPr>
              <a:t>Closed Walk:</a:t>
            </a:r>
            <a:r>
              <a:rPr lang="tr-TR" sz="2200" b="1" dirty="0">
                <a:solidFill>
                  <a:srgbClr val="FF0000"/>
                </a:solidFill>
              </a:rPr>
              <a:t> </a:t>
            </a:r>
            <a:r>
              <a:rPr lang="tr-TR" sz="2200" dirty="0"/>
              <a:t>V</a:t>
            </a:r>
            <a:r>
              <a:rPr lang="en-US" sz="2200" dirty="0" err="1"/>
              <a:t>ertices</a:t>
            </a:r>
            <a:r>
              <a:rPr lang="en-US" sz="2200" dirty="0"/>
              <a:t> at which the walk starts and ends are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same</a:t>
            </a:r>
            <a:r>
              <a:rPr lang="tr-TR" sz="2200" dirty="0"/>
              <a:t>.</a:t>
            </a: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2400" dirty="0"/>
              <a:t>T</a:t>
            </a:r>
            <a:r>
              <a:rPr lang="en-US" sz="2400" dirty="0"/>
              <a:t>he edges and vertices can be repeated.</a:t>
            </a:r>
            <a:endParaRPr lang="tr-TR" altLang="en-US" sz="2400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C05275D9-8A1C-41D0-9B59-8DFD704EE8F1}"/>
              </a:ext>
            </a:extLst>
          </p:cNvPr>
          <p:cNvSpPr/>
          <p:nvPr/>
        </p:nvSpPr>
        <p:spPr>
          <a:xfrm>
            <a:off x="4067944" y="6581001"/>
            <a:ext cx="6100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Walks, Trails, Path, Circuit and Cycle in Discrete mathematics - </a:t>
            </a:r>
            <a:r>
              <a:rPr lang="en-US" sz="1200" dirty="0" err="1">
                <a:hlinkClick r:id="rId3"/>
              </a:rPr>
              <a:t>javatpoint</a:t>
            </a:r>
            <a:endParaRPr lang="tr-TR" sz="12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C889322-1416-41EB-B734-1B566C632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3068961"/>
            <a:ext cx="2314543" cy="2160240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6A92A19C-4E08-4604-80D8-A8FC3805942E}"/>
              </a:ext>
            </a:extLst>
          </p:cNvPr>
          <p:cNvSpPr/>
          <p:nvPr/>
        </p:nvSpPr>
        <p:spPr>
          <a:xfrm>
            <a:off x="329180" y="508722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tr-TR" sz="2400" err="1">
                <a:solidFill>
                  <a:srgbClr val="000000"/>
                </a:solidFill>
                <a:latin typeface="+mn-lt"/>
              </a:rPr>
              <a:t>Examples</a:t>
            </a:r>
            <a:r>
              <a:rPr lang="tr-TR" sz="2400">
                <a:solidFill>
                  <a:srgbClr val="000000"/>
                </a:solidFill>
                <a:latin typeface="+mn-lt"/>
              </a:rPr>
              <a:t>:</a:t>
            </a:r>
          </a:p>
          <a:p>
            <a:pPr algn="just"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+mn-lt"/>
              </a:rPr>
              <a:t>Open </a:t>
            </a:r>
            <a:r>
              <a:rPr lang="en-US" sz="2400">
                <a:solidFill>
                  <a:srgbClr val="FF0000"/>
                </a:solidFill>
                <a:latin typeface="+mn-lt"/>
              </a:rPr>
              <a:t>walk</a:t>
            </a:r>
            <a:r>
              <a:rPr lang="en-US" sz="2400">
                <a:solidFill>
                  <a:srgbClr val="000000"/>
                </a:solidFill>
                <a:latin typeface="+mn-lt"/>
              </a:rPr>
              <a:t> = </a:t>
            </a:r>
            <a:r>
              <a:rPr lang="en-US" sz="2400">
                <a:solidFill>
                  <a:srgbClr val="0000FF"/>
                </a:solidFill>
                <a:latin typeface="+mn-lt"/>
              </a:rPr>
              <a:t>A</a:t>
            </a:r>
            <a:r>
              <a:rPr lang="en-US" sz="2400">
                <a:solidFill>
                  <a:srgbClr val="000000"/>
                </a:solidFill>
                <a:latin typeface="+mn-lt"/>
              </a:rPr>
              <a:t>, B, C, D, E, C</a:t>
            </a:r>
            <a:endParaRPr lang="tr-TR" sz="2400">
              <a:solidFill>
                <a:srgbClr val="000000"/>
              </a:solidFill>
              <a:latin typeface="+mn-lt"/>
            </a:endParaRPr>
          </a:p>
          <a:p>
            <a:pPr algn="just"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+mn-lt"/>
              </a:rPr>
              <a:t>Closed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walk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, B, C, D, E, C, 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  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+mn-lt"/>
              </a:rPr>
              <a:t>  </a:t>
            </a:r>
            <a:endParaRPr lang="en-US" sz="24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887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-99392"/>
            <a:ext cx="8748464" cy="1462087"/>
          </a:xfrm>
        </p:spPr>
        <p:txBody>
          <a:bodyPr/>
          <a:lstStyle/>
          <a:p>
            <a:r>
              <a:rPr lang="en-US" altLang="en-US" sz="4000" dirty="0"/>
              <a:t>Graph </a:t>
            </a:r>
            <a:r>
              <a:rPr lang="tr-TR" altLang="en-US" sz="4000" dirty="0" err="1"/>
              <a:t>Definitions</a:t>
            </a:r>
            <a:endParaRPr lang="tr-TR" altLang="en-US" sz="40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0825" y="1170607"/>
            <a:ext cx="8893175" cy="5329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tr-TR" sz="2400" b="1" dirty="0" err="1">
                <a:solidFill>
                  <a:srgbClr val="FF0000"/>
                </a:solidFill>
              </a:rPr>
              <a:t>Trail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r>
              <a:rPr lang="tr-TR" sz="2400" b="1" dirty="0">
                <a:solidFill>
                  <a:srgbClr val="FF0000"/>
                </a:solidFill>
              </a:rPr>
              <a:t> </a:t>
            </a:r>
            <a:r>
              <a:rPr lang="tr-TR" sz="2400" dirty="0"/>
              <a:t>is </a:t>
            </a:r>
            <a:r>
              <a:rPr lang="en-US" sz="2400" dirty="0"/>
              <a:t>an open walk where no edge is allowed to repeat. </a:t>
            </a:r>
            <a:r>
              <a:rPr lang="tr-TR" sz="2400" dirty="0"/>
              <a:t>T</a:t>
            </a:r>
            <a:r>
              <a:rPr lang="en-US" sz="2400" dirty="0"/>
              <a:t>he vertex can be repeated.</a:t>
            </a:r>
            <a:endParaRPr lang="tr-TR" altLang="en-US" sz="2400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C05275D9-8A1C-41D0-9B59-8DFD704EE8F1}"/>
              </a:ext>
            </a:extLst>
          </p:cNvPr>
          <p:cNvSpPr/>
          <p:nvPr/>
        </p:nvSpPr>
        <p:spPr>
          <a:xfrm>
            <a:off x="4067944" y="6581001"/>
            <a:ext cx="6100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Walks, Trails, Path, Circuit and Cycle in Discrete mathematics - </a:t>
            </a:r>
            <a:r>
              <a:rPr lang="en-US" sz="1200" dirty="0" err="1">
                <a:hlinkClick r:id="rId3"/>
              </a:rPr>
              <a:t>javatpoint</a:t>
            </a:r>
            <a:endParaRPr lang="tr-TR" sz="1200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080150B8-D5EF-495C-9C17-2E51100AB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1803218"/>
            <a:ext cx="2616438" cy="3251563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DF5F4450-6CA9-42A6-BF00-62AB341DB2E5}"/>
              </a:ext>
            </a:extLst>
          </p:cNvPr>
          <p:cNvSpPr/>
          <p:nvPr/>
        </p:nvSpPr>
        <p:spPr>
          <a:xfrm>
            <a:off x="395536" y="505478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tr-TR" sz="2400" dirty="0" err="1">
                <a:latin typeface="+mn-lt"/>
              </a:rPr>
              <a:t>Trail</a:t>
            </a:r>
            <a:r>
              <a:rPr lang="tr-TR" sz="2400" dirty="0">
                <a:latin typeface="+mn-lt"/>
              </a:rPr>
              <a:t> = A, C, H, F, C, B  </a:t>
            </a:r>
          </a:p>
          <a:p>
            <a:pPr algn="just"/>
            <a:r>
              <a:rPr lang="tr-TR" sz="2400" dirty="0">
                <a:latin typeface="+mn-lt"/>
              </a:rPr>
              <a:t>  </a:t>
            </a:r>
            <a:endParaRPr lang="tr-TR" sz="2400" b="0" i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209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-99392"/>
            <a:ext cx="8748464" cy="1462087"/>
          </a:xfrm>
        </p:spPr>
        <p:txBody>
          <a:bodyPr/>
          <a:lstStyle/>
          <a:p>
            <a:r>
              <a:rPr lang="en-US" altLang="en-US" sz="4000" dirty="0"/>
              <a:t>Graph </a:t>
            </a:r>
            <a:r>
              <a:rPr lang="tr-TR" altLang="en-US" sz="4000" dirty="0" err="1"/>
              <a:t>Definitions</a:t>
            </a:r>
            <a:endParaRPr lang="tr-TR" altLang="en-US" sz="40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0825" y="1170607"/>
            <a:ext cx="8893175" cy="5329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tr-TR" sz="2400" b="1" dirty="0" err="1">
                <a:solidFill>
                  <a:srgbClr val="FF0000"/>
                </a:solidFill>
              </a:rPr>
              <a:t>Circuit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r>
              <a:rPr lang="tr-TR" sz="2400" b="1" dirty="0">
                <a:solidFill>
                  <a:srgbClr val="FF0000"/>
                </a:solidFill>
              </a:rPr>
              <a:t> </a:t>
            </a:r>
            <a:r>
              <a:rPr lang="tr-TR" sz="2400" dirty="0"/>
              <a:t>is </a:t>
            </a:r>
            <a:r>
              <a:rPr lang="en-US" sz="2400" dirty="0"/>
              <a:t>a closed walk where no edge is allowed to repeat</a:t>
            </a:r>
            <a:r>
              <a:rPr lang="tr-TR" sz="2400" dirty="0"/>
              <a:t>. T</a:t>
            </a:r>
            <a:r>
              <a:rPr lang="en-US" sz="2400" dirty="0"/>
              <a:t>he vertex can be repeated. </a:t>
            </a:r>
            <a:endParaRPr lang="tr-TR" altLang="en-US" sz="2400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C05275D9-8A1C-41D0-9B59-8DFD704EE8F1}"/>
              </a:ext>
            </a:extLst>
          </p:cNvPr>
          <p:cNvSpPr/>
          <p:nvPr/>
        </p:nvSpPr>
        <p:spPr>
          <a:xfrm>
            <a:off x="4067944" y="6581001"/>
            <a:ext cx="6100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Walks, Trails, Path, Circuit and Cycle in Discrete mathematics - </a:t>
            </a:r>
            <a:r>
              <a:rPr lang="en-US" sz="1200" dirty="0" err="1">
                <a:hlinkClick r:id="rId3"/>
              </a:rPr>
              <a:t>javatpoint</a:t>
            </a:r>
            <a:endParaRPr lang="tr-TR" sz="12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1262115-45CD-4B3E-8D3B-A2A03F5AB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2204864"/>
            <a:ext cx="2710118" cy="2581357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F2EE45DB-8749-4DF3-B7F6-2921135D225C}"/>
              </a:ext>
            </a:extLst>
          </p:cNvPr>
          <p:cNvSpPr/>
          <p:nvPr/>
        </p:nvSpPr>
        <p:spPr>
          <a:xfrm>
            <a:off x="467544" y="5085184"/>
            <a:ext cx="3555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+mn-lt"/>
              </a:rPr>
              <a:t>Circuit: A, B, D, C, F, H, C, A </a:t>
            </a:r>
            <a:endParaRPr lang="tr-T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8486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-99392"/>
            <a:ext cx="8748464" cy="1462087"/>
          </a:xfrm>
        </p:spPr>
        <p:txBody>
          <a:bodyPr/>
          <a:lstStyle/>
          <a:p>
            <a:r>
              <a:rPr lang="en-US" altLang="en-US" sz="4000" dirty="0"/>
              <a:t>Graph </a:t>
            </a:r>
            <a:r>
              <a:rPr lang="tr-TR" altLang="en-US" sz="4000" dirty="0" err="1"/>
              <a:t>Definitions</a:t>
            </a:r>
            <a:endParaRPr lang="tr-TR" altLang="en-US" sz="40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0825" y="1170607"/>
            <a:ext cx="8893175" cy="5329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tr-TR" sz="2400" b="1" dirty="0" err="1">
                <a:solidFill>
                  <a:srgbClr val="FF0000"/>
                </a:solidFill>
              </a:rPr>
              <a:t>Path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r>
              <a:rPr lang="tr-TR" sz="2400" b="1" dirty="0">
                <a:solidFill>
                  <a:srgbClr val="FF0000"/>
                </a:solidFill>
              </a:rPr>
              <a:t> </a:t>
            </a:r>
            <a:r>
              <a:rPr lang="tr-TR" sz="2400" dirty="0"/>
              <a:t>is a </a:t>
            </a:r>
            <a:r>
              <a:rPr lang="en-US" sz="2400" dirty="0"/>
              <a:t>open walk where neither edges nor vertices are allowed to repeat</a:t>
            </a:r>
            <a:r>
              <a:rPr lang="tr-TR" sz="2400"/>
              <a:t>.</a:t>
            </a:r>
            <a:endParaRPr lang="tr-TR" altLang="en-US" sz="2400" dirty="0"/>
          </a:p>
          <a:p>
            <a:pPr marL="0" indent="0">
              <a:buNone/>
            </a:pPr>
            <a:endParaRPr lang="tr-TR" altLang="en-US" sz="2400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C05275D9-8A1C-41D0-9B59-8DFD704EE8F1}"/>
              </a:ext>
            </a:extLst>
          </p:cNvPr>
          <p:cNvSpPr/>
          <p:nvPr/>
        </p:nvSpPr>
        <p:spPr>
          <a:xfrm>
            <a:off x="4067944" y="6581001"/>
            <a:ext cx="6100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Walks, Trails, Path, Circuit and Cycle in Discrete mathematics - </a:t>
            </a:r>
            <a:r>
              <a:rPr lang="en-US" sz="1200" dirty="0" err="1">
                <a:hlinkClick r:id="rId3"/>
              </a:rPr>
              <a:t>javatpoint</a:t>
            </a:r>
            <a:endParaRPr lang="tr-TR" sz="1200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26E9AD99-392E-4023-96F6-845CEA72D4FC}"/>
              </a:ext>
            </a:extLst>
          </p:cNvPr>
          <p:cNvSpPr/>
          <p:nvPr/>
        </p:nvSpPr>
        <p:spPr>
          <a:xfrm>
            <a:off x="2963547" y="5834193"/>
            <a:ext cx="2583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solidFill>
                  <a:srgbClr val="000000"/>
                </a:solidFill>
                <a:latin typeface="+mn-lt"/>
              </a:rPr>
              <a:t>Path</a:t>
            </a:r>
            <a:r>
              <a:rPr lang="en-US" sz="2400">
                <a:solidFill>
                  <a:srgbClr val="000000"/>
                </a:solidFill>
                <a:latin typeface="+mn-lt"/>
              </a:rPr>
              <a:t>: </a:t>
            </a:r>
            <a:r>
              <a:rPr lang="pt-BR" dirty="0"/>
              <a:t>F, H, C, A, B, D</a:t>
            </a:r>
            <a:endParaRPr lang="tr-TR" sz="2400" dirty="0">
              <a:latin typeface="+mn-lt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4037388-1782-4DCA-813B-9861A9684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1932217"/>
            <a:ext cx="2966894" cy="372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80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-99392"/>
            <a:ext cx="8748464" cy="1462087"/>
          </a:xfrm>
        </p:spPr>
        <p:txBody>
          <a:bodyPr/>
          <a:lstStyle/>
          <a:p>
            <a:r>
              <a:rPr lang="en-US" altLang="en-US" sz="4000" dirty="0"/>
              <a:t>Graph </a:t>
            </a:r>
            <a:r>
              <a:rPr lang="tr-TR" altLang="en-US" sz="4000" dirty="0" err="1"/>
              <a:t>Definitions</a:t>
            </a:r>
            <a:endParaRPr lang="tr-TR" altLang="en-US" sz="40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0825" y="1170607"/>
            <a:ext cx="8497639" cy="5329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tr-TR" sz="2400" b="1" dirty="0" err="1">
                <a:solidFill>
                  <a:srgbClr val="FF0000"/>
                </a:solidFill>
              </a:rPr>
              <a:t>Cycle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r>
              <a:rPr lang="tr-TR" sz="2400" b="1" dirty="0">
                <a:solidFill>
                  <a:srgbClr val="FF0000"/>
                </a:solidFill>
              </a:rPr>
              <a:t> </a:t>
            </a:r>
            <a:r>
              <a:rPr lang="tr-TR" sz="2400" dirty="0"/>
              <a:t>is a </a:t>
            </a:r>
            <a:r>
              <a:rPr lang="en-US" sz="2400" dirty="0"/>
              <a:t>closed walk where neither edges nor vertices are allowed to repeat. </a:t>
            </a:r>
            <a:r>
              <a:rPr lang="tr-TR" sz="2400" dirty="0"/>
              <a:t>O</a:t>
            </a:r>
            <a:r>
              <a:rPr lang="en-US" sz="2400" dirty="0" err="1"/>
              <a:t>nly</a:t>
            </a:r>
            <a:r>
              <a:rPr lang="en-US" sz="2400" dirty="0"/>
              <a:t> the starting vertex and ending vertex </a:t>
            </a:r>
            <a:r>
              <a:rPr lang="tr-TR" sz="2400" dirty="0" err="1"/>
              <a:t>may</a:t>
            </a:r>
            <a:r>
              <a:rPr lang="tr-TR" sz="2400" dirty="0"/>
              <a:t> be</a:t>
            </a:r>
            <a:r>
              <a:rPr lang="en-US" sz="2400" dirty="0"/>
              <a:t> the same in a cycle.</a:t>
            </a:r>
            <a:endParaRPr lang="tr-TR" sz="2400" dirty="0"/>
          </a:p>
          <a:p>
            <a:pPr marL="0" indent="0">
              <a:buNone/>
            </a:pPr>
            <a:endParaRPr lang="tr-TR" altLang="en-US" sz="2400" dirty="0"/>
          </a:p>
          <a:p>
            <a:pPr marL="0" indent="0">
              <a:buNone/>
            </a:pPr>
            <a:endParaRPr lang="tr-TR" altLang="en-US" sz="2400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C05275D9-8A1C-41D0-9B59-8DFD704EE8F1}"/>
              </a:ext>
            </a:extLst>
          </p:cNvPr>
          <p:cNvSpPr/>
          <p:nvPr/>
        </p:nvSpPr>
        <p:spPr>
          <a:xfrm>
            <a:off x="4067944" y="6581001"/>
            <a:ext cx="6100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Walks, Trails, Path, Circuit and Cycle in Discrete mathematics - </a:t>
            </a:r>
            <a:r>
              <a:rPr lang="en-US" sz="1200" dirty="0" err="1">
                <a:hlinkClick r:id="rId3"/>
              </a:rPr>
              <a:t>javatpoint</a:t>
            </a:r>
            <a:endParaRPr lang="tr-TR" sz="1200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71D4004B-824C-4078-A21E-0C67107B1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2035221"/>
            <a:ext cx="2960166" cy="3599834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26E9AD99-392E-4023-96F6-845CEA72D4FC}"/>
              </a:ext>
            </a:extLst>
          </p:cNvPr>
          <p:cNvSpPr/>
          <p:nvPr/>
        </p:nvSpPr>
        <p:spPr>
          <a:xfrm>
            <a:off x="3059832" y="5836530"/>
            <a:ext cx="2435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Cycle: A, B, D, C, A</a:t>
            </a:r>
            <a:endParaRPr lang="tr-T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1716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-99392"/>
            <a:ext cx="8748464" cy="1462087"/>
          </a:xfrm>
        </p:spPr>
        <p:txBody>
          <a:bodyPr/>
          <a:lstStyle/>
          <a:p>
            <a:r>
              <a:rPr lang="en-US" altLang="en-US" sz="4000" dirty="0"/>
              <a:t>Graph </a:t>
            </a:r>
            <a:r>
              <a:rPr lang="tr-TR" altLang="en-US" sz="4000" dirty="0" err="1"/>
              <a:t>Definitions</a:t>
            </a:r>
            <a:endParaRPr lang="tr-TR" altLang="en-US" sz="40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0825" y="1170607"/>
            <a:ext cx="8893175" cy="5329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endParaRPr lang="tr-TR" altLang="en-US" sz="2400" dirty="0"/>
          </a:p>
          <a:p>
            <a:pPr marL="0" indent="0">
              <a:buNone/>
            </a:pPr>
            <a:endParaRPr lang="tr-TR" altLang="en-US" sz="2400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C05275D9-8A1C-41D0-9B59-8DFD704EE8F1}"/>
              </a:ext>
            </a:extLst>
          </p:cNvPr>
          <p:cNvSpPr/>
          <p:nvPr/>
        </p:nvSpPr>
        <p:spPr>
          <a:xfrm>
            <a:off x="4067944" y="6581001"/>
            <a:ext cx="6100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Walks, Trails, Path, Circuit and Cycle in Discrete mathematics - </a:t>
            </a:r>
            <a:r>
              <a:rPr lang="en-US" sz="1200" dirty="0" err="1">
                <a:hlinkClick r:id="rId3"/>
              </a:rPr>
              <a:t>javatpoint</a:t>
            </a:r>
            <a:endParaRPr lang="tr-TR" sz="12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0090F09-0168-4F35-9906-071EA04E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799997"/>
            <a:ext cx="7039957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04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119921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Paths and Cycles: Example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14925"/>
            <a:ext cx="7886700" cy="4351338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Another definition: A path in a directed graph is an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ordered</a:t>
            </a:r>
            <a:r>
              <a:rPr lang="tr-TR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sequence of vertices </a:t>
            </a: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...,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0" indent="0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where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j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j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baseline="30000" dirty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is an edge for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j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1, ...,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</a:p>
          <a:p>
            <a:pPr marL="360363" indent="-360363">
              <a:buNone/>
            </a:pPr>
            <a:r>
              <a:rPr lang="en-US" altLang="en-US" i="1" dirty="0">
                <a:latin typeface="Times New Roman" pitchFamily="18" charset="0"/>
                <a:cs typeface="Arial" charset="0"/>
              </a:rPr>
              <a:t>	</a:t>
            </a:r>
            <a:endParaRPr lang="tr-TR" altLang="en-US" i="1" dirty="0">
              <a:latin typeface="Times New Roman" pitchFamily="18" charset="0"/>
              <a:cs typeface="Arial" charset="0"/>
            </a:endParaRPr>
          </a:p>
          <a:p>
            <a:pPr marL="360363" indent="-360363">
              <a:buNone/>
            </a:pP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 path of length 5 </a:t>
            </a:r>
            <a:r>
              <a:rPr lang="en-US" altLang="en-US" dirty="0">
                <a:latin typeface="Arial" charset="0"/>
                <a:cs typeface="Arial" charset="0"/>
              </a:rPr>
              <a:t>in this graph is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 </a:t>
            </a:r>
          </a:p>
          <a:p>
            <a:pPr marL="360363" indent="-360363">
              <a:buNone/>
            </a:pPr>
            <a:endParaRPr lang="en-US" altLang="en-US" i="1" dirty="0">
              <a:latin typeface="Times New Roman" pitchFamily="18" charset="0"/>
              <a:cs typeface="Arial" charset="0"/>
            </a:endParaRPr>
          </a:p>
          <a:p>
            <a:pPr marL="360363" indent="-360363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A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simple cycle </a:t>
            </a:r>
            <a:r>
              <a:rPr lang="en-US" altLang="en-US" dirty="0">
                <a:latin typeface="Arial" charset="0"/>
                <a:cs typeface="Arial" charset="0"/>
              </a:rPr>
              <a:t>of length 3 is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 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360363" indent="-360363"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4" name="Picture 2" descr="C:\Users\dwharder\Desktop\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186908"/>
            <a:ext cx="3383335" cy="329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137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0669" y="388075"/>
            <a:ext cx="7793038" cy="868362"/>
          </a:xfrm>
        </p:spPr>
        <p:txBody>
          <a:bodyPr/>
          <a:lstStyle/>
          <a:p>
            <a:r>
              <a:rPr lang="en-US" altLang="en-US" sz="4000" dirty="0"/>
              <a:t>Graph Definitions</a:t>
            </a:r>
            <a:endParaRPr lang="tr-TR" altLang="en-US" sz="40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07950" y="1409701"/>
            <a:ext cx="8352482" cy="763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tr-TR" altLang="en-US" sz="2400" dirty="0" err="1">
                <a:solidFill>
                  <a:srgbClr val="FF0000"/>
                </a:solidFill>
                <a:cs typeface="Tahoma" panose="020B0604030504040204" pitchFamily="34" charset="0"/>
              </a:rPr>
              <a:t>Directed</a:t>
            </a:r>
            <a:r>
              <a:rPr lang="tr-TR" altLang="en-US" sz="2400" dirty="0">
                <a:solidFill>
                  <a:srgbClr val="FF0000"/>
                </a:solidFill>
                <a:cs typeface="Tahoma" panose="020B0604030504040204" pitchFamily="34" charset="0"/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  <a:cs typeface="Tahoma" panose="020B0604030504040204" pitchFamily="34" charset="0"/>
              </a:rPr>
              <a:t>Acyclic</a:t>
            </a:r>
            <a:r>
              <a:rPr lang="tr-TR" altLang="en-US" sz="2400" dirty="0">
                <a:solidFill>
                  <a:srgbClr val="FF0000"/>
                </a:solidFill>
                <a:cs typeface="Tahoma" panose="020B0604030504040204" pitchFamily="34" charset="0"/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  <a:cs typeface="Tahoma" panose="020B0604030504040204" pitchFamily="34" charset="0"/>
              </a:rPr>
              <a:t>Graph</a:t>
            </a:r>
            <a:r>
              <a:rPr lang="tr-TR" altLang="en-US" sz="2400" dirty="0">
                <a:solidFill>
                  <a:srgbClr val="FF0000"/>
                </a:solidFill>
                <a:cs typeface="Tahoma" panose="020B0604030504040204" pitchFamily="34" charset="0"/>
              </a:rPr>
              <a:t> (DAG)</a:t>
            </a:r>
            <a:r>
              <a:rPr lang="tr-TR" altLang="en-US" sz="2400" dirty="0">
                <a:cs typeface="Tahoma" panose="020B0604030504040204" pitchFamily="34" charset="0"/>
              </a:rPr>
              <a:t>: A </a:t>
            </a:r>
            <a:r>
              <a:rPr lang="tr-TR" altLang="en-US" sz="2400" dirty="0" err="1">
                <a:cs typeface="Tahoma" panose="020B0604030504040204" pitchFamily="34" charset="0"/>
              </a:rPr>
              <a:t>directed</a:t>
            </a:r>
            <a:r>
              <a:rPr lang="tr-TR" altLang="en-US" sz="2400" dirty="0">
                <a:cs typeface="Tahoma" panose="020B0604030504040204" pitchFamily="34" charset="0"/>
              </a:rPr>
              <a:t> </a:t>
            </a:r>
            <a:r>
              <a:rPr lang="tr-TR" altLang="en-US" sz="2400" dirty="0" err="1">
                <a:cs typeface="Tahoma" panose="020B0604030504040204" pitchFamily="34" charset="0"/>
              </a:rPr>
              <a:t>graph</a:t>
            </a:r>
            <a:r>
              <a:rPr lang="tr-TR" altLang="en-US" sz="2400" dirty="0">
                <a:cs typeface="Tahoma" panose="020B0604030504040204" pitchFamily="34" charset="0"/>
              </a:rPr>
              <a:t> </a:t>
            </a:r>
            <a:r>
              <a:rPr lang="tr-TR" altLang="en-US" sz="2400" dirty="0" err="1">
                <a:cs typeface="Tahoma" panose="020B0604030504040204" pitchFamily="34" charset="0"/>
              </a:rPr>
              <a:t>with</a:t>
            </a:r>
            <a:r>
              <a:rPr lang="tr-TR" altLang="en-US" sz="2400" dirty="0">
                <a:cs typeface="Tahoma" panose="020B0604030504040204" pitchFamily="34" charset="0"/>
              </a:rPr>
              <a:t> </a:t>
            </a:r>
            <a:r>
              <a:rPr lang="tr-TR" altLang="en-US" sz="2400" dirty="0" err="1">
                <a:cs typeface="Tahoma" panose="020B0604030504040204" pitchFamily="34" charset="0"/>
              </a:rPr>
              <a:t>no</a:t>
            </a:r>
            <a:r>
              <a:rPr lang="tr-TR" altLang="en-US" sz="2400" dirty="0">
                <a:cs typeface="Tahoma" panose="020B0604030504040204" pitchFamily="34" charset="0"/>
              </a:rPr>
              <a:t> </a:t>
            </a:r>
            <a:r>
              <a:rPr lang="tr-TR" altLang="en-US" sz="2400" dirty="0" err="1">
                <a:cs typeface="Tahoma" panose="020B0604030504040204" pitchFamily="34" charset="0"/>
              </a:rPr>
              <a:t>cycles</a:t>
            </a:r>
            <a:r>
              <a:rPr lang="tr-TR" altLang="en-US" sz="2400" dirty="0">
                <a:cs typeface="Tahoma" panose="020B0604030504040204" pitchFamily="34" charset="0"/>
              </a:rPr>
              <a:t>.</a:t>
            </a:r>
            <a:r>
              <a:rPr lang="tr-TR" altLang="en-US" sz="2000" dirty="0">
                <a:cs typeface="Tahoma" panose="020B0604030504040204" pitchFamily="34" charset="0"/>
              </a:rPr>
              <a:t> </a:t>
            </a:r>
          </a:p>
        </p:txBody>
      </p:sp>
      <p:sp>
        <p:nvSpPr>
          <p:cNvPr id="23556" name="Text Box 49"/>
          <p:cNvSpPr txBox="1">
            <a:spLocks noChangeArrowheads="1"/>
          </p:cNvSpPr>
          <p:nvPr/>
        </p:nvSpPr>
        <p:spPr bwMode="auto">
          <a:xfrm>
            <a:off x="2601838" y="5240090"/>
            <a:ext cx="3600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dirty="0"/>
              <a:t>A </a:t>
            </a:r>
            <a:r>
              <a:rPr lang="tr-TR" altLang="en-US" dirty="0" err="1"/>
              <a:t>directed</a:t>
            </a:r>
            <a:r>
              <a:rPr lang="tr-TR" altLang="en-US" dirty="0"/>
              <a:t> </a:t>
            </a:r>
            <a:r>
              <a:rPr lang="tr-TR" altLang="en-US" dirty="0" err="1"/>
              <a:t>acyclic</a:t>
            </a:r>
            <a:r>
              <a:rPr lang="tr-TR" altLang="en-US" dirty="0"/>
              <a:t> </a:t>
            </a:r>
            <a:r>
              <a:rPr lang="tr-TR" altLang="en-US" dirty="0" err="1"/>
              <a:t>graph</a:t>
            </a:r>
            <a:endParaRPr lang="tr-TR" altLang="en-US" dirty="0"/>
          </a:p>
        </p:txBody>
      </p:sp>
      <p:sp>
        <p:nvSpPr>
          <p:cNvPr id="23557" name="Oval 50"/>
          <p:cNvSpPr>
            <a:spLocks noChangeArrowheads="1"/>
          </p:cNvSpPr>
          <p:nvPr/>
        </p:nvSpPr>
        <p:spPr bwMode="auto">
          <a:xfrm>
            <a:off x="2962201" y="2576265"/>
            <a:ext cx="447675" cy="431800"/>
          </a:xfrm>
          <a:prstGeom prst="ellipse">
            <a:avLst/>
          </a:prstGeom>
          <a:gradFill rotWithShape="1">
            <a:gsLst>
              <a:gs pos="0">
                <a:srgbClr val="006600"/>
              </a:gs>
              <a:gs pos="100000">
                <a:srgbClr val="002F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/>
          </a:p>
        </p:txBody>
      </p:sp>
      <p:sp>
        <p:nvSpPr>
          <p:cNvPr id="23558" name="Oval 51"/>
          <p:cNvSpPr>
            <a:spLocks noChangeArrowheads="1"/>
          </p:cNvSpPr>
          <p:nvPr/>
        </p:nvSpPr>
        <p:spPr bwMode="auto">
          <a:xfrm>
            <a:off x="4054401" y="2576265"/>
            <a:ext cx="447675" cy="431800"/>
          </a:xfrm>
          <a:prstGeom prst="ellipse">
            <a:avLst/>
          </a:prstGeom>
          <a:gradFill rotWithShape="1">
            <a:gsLst>
              <a:gs pos="0">
                <a:srgbClr val="006600"/>
              </a:gs>
              <a:gs pos="100000">
                <a:srgbClr val="002F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/>
          </a:p>
        </p:txBody>
      </p:sp>
      <p:sp>
        <p:nvSpPr>
          <p:cNvPr id="23559" name="Oval 52"/>
          <p:cNvSpPr>
            <a:spLocks noChangeArrowheads="1"/>
          </p:cNvSpPr>
          <p:nvPr/>
        </p:nvSpPr>
        <p:spPr bwMode="auto">
          <a:xfrm>
            <a:off x="3511476" y="3573215"/>
            <a:ext cx="447675" cy="431800"/>
          </a:xfrm>
          <a:prstGeom prst="ellipse">
            <a:avLst/>
          </a:prstGeom>
          <a:gradFill rotWithShape="1">
            <a:gsLst>
              <a:gs pos="0">
                <a:srgbClr val="006600"/>
              </a:gs>
              <a:gs pos="100000">
                <a:srgbClr val="002F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/>
          </a:p>
        </p:txBody>
      </p:sp>
      <p:sp>
        <p:nvSpPr>
          <p:cNvPr id="23560" name="Oval 53"/>
          <p:cNvSpPr>
            <a:spLocks noChangeArrowheads="1"/>
          </p:cNvSpPr>
          <p:nvPr/>
        </p:nvSpPr>
        <p:spPr bwMode="auto">
          <a:xfrm>
            <a:off x="4603676" y="3573215"/>
            <a:ext cx="447675" cy="431800"/>
          </a:xfrm>
          <a:prstGeom prst="ellipse">
            <a:avLst/>
          </a:prstGeom>
          <a:gradFill rotWithShape="1">
            <a:gsLst>
              <a:gs pos="0">
                <a:srgbClr val="006600"/>
              </a:gs>
              <a:gs pos="100000">
                <a:srgbClr val="002F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/>
          </a:p>
        </p:txBody>
      </p:sp>
      <p:sp>
        <p:nvSpPr>
          <p:cNvPr id="23561" name="Line 54"/>
          <p:cNvSpPr>
            <a:spLocks noChangeShapeType="1"/>
          </p:cNvSpPr>
          <p:nvPr/>
        </p:nvSpPr>
        <p:spPr bwMode="auto">
          <a:xfrm>
            <a:off x="3322563" y="2996952"/>
            <a:ext cx="288925" cy="5746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55"/>
          <p:cNvSpPr>
            <a:spLocks noChangeShapeType="1"/>
          </p:cNvSpPr>
          <p:nvPr/>
        </p:nvSpPr>
        <p:spPr bwMode="auto">
          <a:xfrm flipH="1">
            <a:off x="3843263" y="2996952"/>
            <a:ext cx="342900" cy="5937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56"/>
          <p:cNvSpPr>
            <a:spLocks noChangeShapeType="1"/>
          </p:cNvSpPr>
          <p:nvPr/>
        </p:nvSpPr>
        <p:spPr bwMode="auto">
          <a:xfrm rot="5400000" flipV="1">
            <a:off x="3615457" y="2702471"/>
            <a:ext cx="782638" cy="12255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Line 57"/>
          <p:cNvSpPr>
            <a:spLocks noChangeShapeType="1"/>
          </p:cNvSpPr>
          <p:nvPr/>
        </p:nvSpPr>
        <p:spPr bwMode="auto">
          <a:xfrm rot="-5400000">
            <a:off x="4260776" y="4149477"/>
            <a:ext cx="647700" cy="2889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Line 58"/>
          <p:cNvSpPr>
            <a:spLocks noChangeShapeType="1"/>
          </p:cNvSpPr>
          <p:nvPr/>
        </p:nvSpPr>
        <p:spPr bwMode="auto">
          <a:xfrm rot="5400000" flipV="1">
            <a:off x="3682926" y="4130427"/>
            <a:ext cx="647700" cy="3587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Text Box 59"/>
          <p:cNvSpPr txBox="1">
            <a:spLocks noChangeArrowheads="1"/>
          </p:cNvSpPr>
          <p:nvPr/>
        </p:nvSpPr>
        <p:spPr bwMode="auto">
          <a:xfrm>
            <a:off x="2962201" y="2563565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8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23567" name="Text Box 60"/>
          <p:cNvSpPr txBox="1">
            <a:spLocks noChangeArrowheads="1"/>
          </p:cNvSpPr>
          <p:nvPr/>
        </p:nvSpPr>
        <p:spPr bwMode="auto">
          <a:xfrm>
            <a:off x="4033763" y="2588965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8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3568" name="Text Box 61"/>
          <p:cNvSpPr txBox="1">
            <a:spLocks noChangeArrowheads="1"/>
          </p:cNvSpPr>
          <p:nvPr/>
        </p:nvSpPr>
        <p:spPr bwMode="auto">
          <a:xfrm>
            <a:off x="4608438" y="3573215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8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3569" name="Text Box 62"/>
          <p:cNvSpPr txBox="1">
            <a:spLocks noChangeArrowheads="1"/>
          </p:cNvSpPr>
          <p:nvPr/>
        </p:nvSpPr>
        <p:spPr bwMode="auto">
          <a:xfrm>
            <a:off x="3516238" y="3608140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8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3570" name="Oval 63"/>
          <p:cNvSpPr>
            <a:spLocks noChangeArrowheads="1"/>
          </p:cNvSpPr>
          <p:nvPr/>
        </p:nvSpPr>
        <p:spPr bwMode="auto">
          <a:xfrm>
            <a:off x="5143426" y="2576265"/>
            <a:ext cx="447675" cy="431800"/>
          </a:xfrm>
          <a:prstGeom prst="ellipse">
            <a:avLst/>
          </a:prstGeom>
          <a:gradFill rotWithShape="1">
            <a:gsLst>
              <a:gs pos="0">
                <a:srgbClr val="006600"/>
              </a:gs>
              <a:gs pos="100000">
                <a:srgbClr val="002F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/>
          </a:p>
        </p:txBody>
      </p:sp>
      <p:sp>
        <p:nvSpPr>
          <p:cNvPr id="23571" name="Line 64"/>
          <p:cNvSpPr>
            <a:spLocks noChangeShapeType="1"/>
          </p:cNvSpPr>
          <p:nvPr/>
        </p:nvSpPr>
        <p:spPr bwMode="auto">
          <a:xfrm>
            <a:off x="5364088" y="2996952"/>
            <a:ext cx="47625" cy="158273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2" name="Text Box 65"/>
          <p:cNvSpPr txBox="1">
            <a:spLocks noChangeArrowheads="1"/>
          </p:cNvSpPr>
          <p:nvPr/>
        </p:nvSpPr>
        <p:spPr bwMode="auto">
          <a:xfrm>
            <a:off x="5122788" y="2588965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80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23573" name="Line 66"/>
          <p:cNvSpPr>
            <a:spLocks noChangeShapeType="1"/>
          </p:cNvSpPr>
          <p:nvPr/>
        </p:nvSpPr>
        <p:spPr bwMode="auto">
          <a:xfrm rot="-5400000">
            <a:off x="4760839" y="3109664"/>
            <a:ext cx="608012" cy="31591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4" name="Oval 72"/>
          <p:cNvSpPr>
            <a:spLocks noChangeArrowheads="1"/>
          </p:cNvSpPr>
          <p:nvPr/>
        </p:nvSpPr>
        <p:spPr bwMode="auto">
          <a:xfrm>
            <a:off x="3016176" y="4590802"/>
            <a:ext cx="447675" cy="431800"/>
          </a:xfrm>
          <a:prstGeom prst="ellipse">
            <a:avLst/>
          </a:prstGeom>
          <a:gradFill rotWithShape="1">
            <a:gsLst>
              <a:gs pos="0">
                <a:srgbClr val="006600"/>
              </a:gs>
              <a:gs pos="100000">
                <a:srgbClr val="002F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/>
          </a:p>
        </p:txBody>
      </p:sp>
      <p:sp>
        <p:nvSpPr>
          <p:cNvPr id="23575" name="Oval 73"/>
          <p:cNvSpPr>
            <a:spLocks noChangeArrowheads="1"/>
          </p:cNvSpPr>
          <p:nvPr/>
        </p:nvSpPr>
        <p:spPr bwMode="auto">
          <a:xfrm>
            <a:off x="4108376" y="4590802"/>
            <a:ext cx="447675" cy="431800"/>
          </a:xfrm>
          <a:prstGeom prst="ellipse">
            <a:avLst/>
          </a:prstGeom>
          <a:gradFill rotWithShape="1">
            <a:gsLst>
              <a:gs pos="0">
                <a:srgbClr val="006600"/>
              </a:gs>
              <a:gs pos="100000">
                <a:srgbClr val="002F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/>
          </a:p>
        </p:txBody>
      </p:sp>
      <p:sp>
        <p:nvSpPr>
          <p:cNvPr id="23576" name="Line 74"/>
          <p:cNvSpPr>
            <a:spLocks noChangeShapeType="1"/>
          </p:cNvSpPr>
          <p:nvPr/>
        </p:nvSpPr>
        <p:spPr bwMode="auto">
          <a:xfrm rot="-5400000">
            <a:off x="3170163" y="4138365"/>
            <a:ext cx="593725" cy="3079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7" name="Text Box 75"/>
          <p:cNvSpPr txBox="1">
            <a:spLocks noChangeArrowheads="1"/>
          </p:cNvSpPr>
          <p:nvPr/>
        </p:nvSpPr>
        <p:spPr bwMode="auto">
          <a:xfrm>
            <a:off x="4113138" y="4590802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8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3578" name="Text Box 76"/>
          <p:cNvSpPr txBox="1">
            <a:spLocks noChangeArrowheads="1"/>
          </p:cNvSpPr>
          <p:nvPr/>
        </p:nvSpPr>
        <p:spPr bwMode="auto">
          <a:xfrm>
            <a:off x="3020938" y="4625727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80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23579" name="Oval 78"/>
          <p:cNvSpPr>
            <a:spLocks noChangeArrowheads="1"/>
          </p:cNvSpPr>
          <p:nvPr/>
        </p:nvSpPr>
        <p:spPr bwMode="auto">
          <a:xfrm>
            <a:off x="5202163" y="4592390"/>
            <a:ext cx="447675" cy="431800"/>
          </a:xfrm>
          <a:prstGeom prst="ellipse">
            <a:avLst/>
          </a:prstGeom>
          <a:gradFill rotWithShape="1">
            <a:gsLst>
              <a:gs pos="0">
                <a:srgbClr val="006600"/>
              </a:gs>
              <a:gs pos="100000">
                <a:srgbClr val="002F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/>
          </a:p>
        </p:txBody>
      </p:sp>
      <p:sp>
        <p:nvSpPr>
          <p:cNvPr id="23580" name="Text Box 79"/>
          <p:cNvSpPr txBox="1">
            <a:spLocks noChangeArrowheads="1"/>
          </p:cNvSpPr>
          <p:nvPr/>
        </p:nvSpPr>
        <p:spPr bwMode="auto">
          <a:xfrm>
            <a:off x="5214863" y="4630490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800">
                <a:solidFill>
                  <a:srgbClr val="FFFF00"/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709613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More Graph Terminology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4497264" cy="508759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</a:rPr>
              <a:t>Edges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incident </a:t>
            </a:r>
            <a:r>
              <a:rPr lang="en-US" sz="2400" dirty="0">
                <a:latin typeface="Calibri" panose="020F0502020204030204" pitchFamily="34" charset="0"/>
              </a:rPr>
              <a:t>on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</a:rPr>
              <a:t>a, d, and b are incident on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V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Adjacent </a:t>
            </a:r>
            <a:r>
              <a:rPr lang="en-US" sz="2400" dirty="0">
                <a:latin typeface="Calibri" panose="020F0502020204030204" pitchFamily="34" charset="0"/>
              </a:rPr>
              <a:t>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U and V</a:t>
            </a:r>
            <a:r>
              <a:rPr lang="en-US" sz="2400" dirty="0">
                <a:latin typeface="Calibri" panose="020F0502020204030204" pitchFamily="34" charset="0"/>
              </a:rPr>
              <a:t> are adjacent</a:t>
            </a:r>
            <a:r>
              <a:rPr lang="tr-TR" sz="2400" dirty="0">
                <a:latin typeface="Calibri" panose="020F0502020204030204" pitchFamily="34" charset="0"/>
              </a:rPr>
              <a:t>. </a:t>
            </a:r>
            <a:r>
              <a:rPr lang="en-US" sz="2400" dirty="0">
                <a:latin typeface="Calibri" panose="020F0502020204030204" pitchFamily="34" charset="0"/>
              </a:rPr>
              <a:t>(U,V) is in 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Degree</a:t>
            </a:r>
            <a:r>
              <a:rPr lang="en-US" sz="2400" dirty="0">
                <a:latin typeface="Calibri" panose="020F0502020204030204" pitchFamily="34" charset="0"/>
              </a:rPr>
              <a:t> of a vertex:</a:t>
            </a:r>
          </a:p>
          <a:p>
            <a:pPr>
              <a:lnSpc>
                <a:spcPct val="80000"/>
              </a:lnSpc>
            </a:pPr>
            <a:r>
              <a:rPr lang="en-US" altLang="zh-TW" sz="2200" dirty="0"/>
              <a:t>The </a:t>
            </a:r>
            <a:r>
              <a:rPr lang="en-US" altLang="zh-TW" sz="2200" dirty="0">
                <a:solidFill>
                  <a:srgbClr val="CC3300"/>
                </a:solidFill>
              </a:rPr>
              <a:t>degree</a:t>
            </a:r>
            <a:r>
              <a:rPr lang="en-US" altLang="zh-TW" sz="2200" dirty="0"/>
              <a:t> of a vertex is the number of edges incident to that vertex</a:t>
            </a:r>
          </a:p>
          <a:p>
            <a:pPr lvl="1">
              <a:lnSpc>
                <a:spcPct val="80000"/>
              </a:lnSpc>
            </a:pPr>
            <a:r>
              <a:rPr lang="en-US" altLang="zh-TW" sz="2200" dirty="0">
                <a:solidFill>
                  <a:srgbClr val="FF0000"/>
                </a:solidFill>
              </a:rPr>
              <a:t>X has degree 5</a:t>
            </a:r>
          </a:p>
          <a:p>
            <a:r>
              <a:rPr lang="en-US" altLang="zh-TW" sz="2200" dirty="0"/>
              <a:t>For a </a:t>
            </a:r>
            <a:r>
              <a:rPr lang="en-US" altLang="zh-TW" sz="2200" dirty="0">
                <a:solidFill>
                  <a:srgbClr val="FF0000"/>
                </a:solidFill>
              </a:rPr>
              <a:t>directed graph</a:t>
            </a:r>
            <a:r>
              <a:rPr lang="en-US" altLang="zh-TW" sz="2200" dirty="0"/>
              <a:t>, </a:t>
            </a:r>
          </a:p>
          <a:p>
            <a:pPr lvl="1">
              <a:lnSpc>
                <a:spcPct val="80000"/>
              </a:lnSpc>
            </a:pPr>
            <a:r>
              <a:rPr lang="en-US" altLang="zh-TW" sz="2200" dirty="0"/>
              <a:t>the </a:t>
            </a:r>
            <a:r>
              <a:rPr lang="en-US" altLang="zh-TW" sz="2200" dirty="0">
                <a:solidFill>
                  <a:srgbClr val="CC3300"/>
                </a:solidFill>
              </a:rPr>
              <a:t>in-degree</a:t>
            </a:r>
            <a:r>
              <a:rPr lang="en-US" altLang="zh-TW" sz="2200" dirty="0"/>
              <a:t> of a vertex </a:t>
            </a:r>
            <a:r>
              <a:rPr lang="en-US" altLang="zh-TW" sz="2200" i="1" dirty="0"/>
              <a:t>v</a:t>
            </a:r>
            <a:r>
              <a:rPr lang="en-US" altLang="zh-TW" sz="2200" dirty="0"/>
              <a:t> is the number of edges</a:t>
            </a:r>
            <a:r>
              <a:rPr lang="tr-TR" altLang="zh-TW" sz="2200" dirty="0"/>
              <a:t> </a:t>
            </a:r>
            <a:r>
              <a:rPr lang="en-US" altLang="zh-TW" sz="2200" dirty="0"/>
              <a:t>that have </a:t>
            </a:r>
            <a:r>
              <a:rPr lang="en-US" altLang="zh-TW" sz="2200" i="1" dirty="0"/>
              <a:t>v</a:t>
            </a:r>
            <a:r>
              <a:rPr lang="en-US" altLang="zh-TW" sz="2200" dirty="0"/>
              <a:t> as the head</a:t>
            </a:r>
          </a:p>
          <a:p>
            <a:pPr lvl="1">
              <a:lnSpc>
                <a:spcPct val="80000"/>
              </a:lnSpc>
            </a:pPr>
            <a:r>
              <a:rPr lang="en-US" altLang="zh-TW" sz="2200" dirty="0"/>
              <a:t>the </a:t>
            </a:r>
            <a:r>
              <a:rPr lang="en-US" altLang="zh-TW" sz="2200" dirty="0">
                <a:solidFill>
                  <a:srgbClr val="CC3300"/>
                </a:solidFill>
              </a:rPr>
              <a:t>out-degree</a:t>
            </a:r>
            <a:r>
              <a:rPr lang="en-US" altLang="zh-TW" sz="2200" dirty="0"/>
              <a:t> of a vertex </a:t>
            </a:r>
            <a:r>
              <a:rPr lang="en-US" altLang="zh-TW" sz="2200" i="1" dirty="0"/>
              <a:t>v</a:t>
            </a:r>
            <a:r>
              <a:rPr lang="en-US" altLang="zh-TW" sz="2200" dirty="0"/>
              <a:t> is the number of edges</a:t>
            </a:r>
            <a:r>
              <a:rPr lang="tr-TR" altLang="zh-TW" sz="2200" dirty="0"/>
              <a:t> </a:t>
            </a:r>
            <a:r>
              <a:rPr lang="en-US" altLang="zh-TW" sz="2200" dirty="0"/>
              <a:t>that have </a:t>
            </a:r>
            <a:r>
              <a:rPr lang="en-US" altLang="zh-TW" sz="2200" i="1" dirty="0"/>
              <a:t>v</a:t>
            </a:r>
            <a:r>
              <a:rPr lang="en-US" altLang="zh-TW" sz="2200" dirty="0"/>
              <a:t> as the tail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Self-loop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</a:rPr>
              <a:t>j is a self-loop</a:t>
            </a:r>
          </a:p>
        </p:txBody>
      </p:sp>
      <p:grpSp>
        <p:nvGrpSpPr>
          <p:cNvPr id="7174" name="Group 32"/>
          <p:cNvGrpSpPr>
            <a:grpSpLocks/>
          </p:cNvGrpSpPr>
          <p:nvPr/>
        </p:nvGrpSpPr>
        <p:grpSpPr bwMode="auto">
          <a:xfrm>
            <a:off x="4576763" y="2208213"/>
            <a:ext cx="4197350" cy="3200400"/>
            <a:chOff x="2808" y="1104"/>
            <a:chExt cx="2644" cy="2016"/>
          </a:xfrm>
        </p:grpSpPr>
        <p:sp>
          <p:nvSpPr>
            <p:cNvPr id="7175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7176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7177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7178" name="Oval 7"/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W</a:t>
              </a:r>
            </a:p>
          </p:txBody>
        </p:sp>
        <p:sp>
          <p:nvSpPr>
            <p:cNvPr id="7179" name="Oval 8"/>
            <p:cNvSpPr>
              <a:spLocks noChangeArrowheads="1"/>
            </p:cNvSpPr>
            <p:nvPr/>
          </p:nvSpPr>
          <p:spPr bwMode="auto">
            <a:xfrm>
              <a:off x="47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Z</a:t>
              </a:r>
            </a:p>
          </p:txBody>
        </p:sp>
        <p:cxnSp>
          <p:nvCxnSpPr>
            <p:cNvPr id="7180" name="AutoShape 9"/>
            <p:cNvCxnSpPr>
              <a:cxnSpLocks noChangeShapeType="1"/>
              <a:stCxn id="7177" idx="3"/>
              <a:endCxn id="7176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1" name="AutoShape 10"/>
            <p:cNvCxnSpPr>
              <a:cxnSpLocks noChangeShapeType="1"/>
              <a:stCxn id="7178" idx="1"/>
              <a:endCxn id="7176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2" name="AutoShape 11"/>
            <p:cNvCxnSpPr>
              <a:cxnSpLocks noChangeShapeType="1"/>
              <a:stCxn id="7178" idx="7"/>
              <a:endCxn id="7175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AutoShape 13"/>
            <p:cNvCxnSpPr>
              <a:cxnSpLocks noChangeShapeType="1"/>
              <a:stCxn id="7177" idx="5"/>
              <a:endCxn id="7175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AutoShape 14"/>
            <p:cNvCxnSpPr>
              <a:cxnSpLocks noChangeShapeType="1"/>
              <a:stCxn id="7177" idx="4"/>
              <a:endCxn id="7178" idx="0"/>
            </p:cNvCxnSpPr>
            <p:nvPr/>
          </p:nvCxnSpPr>
          <p:spPr bwMode="auto">
            <a:xfrm>
              <a:off x="3528" y="1398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5" name="Oval 15"/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Y</a:t>
              </a:r>
            </a:p>
          </p:txBody>
        </p:sp>
        <p:cxnSp>
          <p:nvCxnSpPr>
            <p:cNvPr id="7186" name="AutoShape 16"/>
            <p:cNvCxnSpPr>
              <a:cxnSpLocks noChangeShapeType="1"/>
              <a:stCxn id="7178" idx="5"/>
              <a:endCxn id="7185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AutoShape 17"/>
            <p:cNvCxnSpPr>
              <a:cxnSpLocks noChangeShapeType="1"/>
              <a:stCxn id="7175" idx="4"/>
              <a:endCxn id="7185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8" name="Text Box 18"/>
            <p:cNvSpPr txBox="1">
              <a:spLocks noChangeArrowheads="1"/>
            </p:cNvSpPr>
            <p:nvPr/>
          </p:nvSpPr>
          <p:spPr bwMode="auto">
            <a:xfrm>
              <a:off x="3054" y="125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3046" y="1974"/>
              <a:ext cx="2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  <p:sp>
          <p:nvSpPr>
            <p:cNvPr id="7190" name="Text Box 20"/>
            <p:cNvSpPr txBox="1">
              <a:spLocks noChangeArrowheads="1"/>
            </p:cNvSpPr>
            <p:nvPr/>
          </p:nvSpPr>
          <p:spPr bwMode="auto">
            <a:xfrm>
              <a:off x="3786" y="1254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7191" name="Text Box 21"/>
            <p:cNvSpPr txBox="1">
              <a:spLocks noChangeArrowheads="1"/>
            </p:cNvSpPr>
            <p:nvPr/>
          </p:nvSpPr>
          <p:spPr bwMode="auto">
            <a:xfrm>
              <a:off x="3789" y="200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e</a:t>
              </a:r>
            </a:p>
          </p:txBody>
        </p:sp>
        <p:sp>
          <p:nvSpPr>
            <p:cNvPr id="7192" name="Text Box 22"/>
            <p:cNvSpPr txBox="1">
              <a:spLocks noChangeArrowheads="1"/>
            </p:cNvSpPr>
            <p:nvPr/>
          </p:nvSpPr>
          <p:spPr bwMode="auto">
            <a:xfrm>
              <a:off x="3504" y="1680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d</a:t>
              </a:r>
            </a:p>
          </p:txBody>
        </p:sp>
        <p:sp>
          <p:nvSpPr>
            <p:cNvPr id="7193" name="Text Box 23"/>
            <p:cNvSpPr txBox="1">
              <a:spLocks noChangeArrowheads="1"/>
            </p:cNvSpPr>
            <p:nvPr/>
          </p:nvSpPr>
          <p:spPr bwMode="auto">
            <a:xfrm>
              <a:off x="3676" y="2646"/>
              <a:ext cx="1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f</a:t>
              </a:r>
            </a:p>
          </p:txBody>
        </p:sp>
        <p:sp>
          <p:nvSpPr>
            <p:cNvPr id="7194" name="Text Box 24"/>
            <p:cNvSpPr txBox="1">
              <a:spLocks noChangeArrowheads="1"/>
            </p:cNvSpPr>
            <p:nvPr/>
          </p:nvSpPr>
          <p:spPr bwMode="auto">
            <a:xfrm>
              <a:off x="4080" y="229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</a:t>
              </a:r>
            </a:p>
          </p:txBody>
        </p:sp>
        <p:sp>
          <p:nvSpPr>
            <p:cNvPr id="7195" name="Text Box 25"/>
            <p:cNvSpPr txBox="1">
              <a:spLocks noChangeArrowheads="1"/>
            </p:cNvSpPr>
            <p:nvPr/>
          </p:nvSpPr>
          <p:spPr bwMode="auto">
            <a:xfrm>
              <a:off x="4398" y="139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h</a:t>
              </a:r>
            </a:p>
          </p:txBody>
        </p:sp>
        <p:sp>
          <p:nvSpPr>
            <p:cNvPr id="7196" name="Text Box 26"/>
            <p:cNvSpPr txBox="1">
              <a:spLocks noChangeArrowheads="1"/>
            </p:cNvSpPr>
            <p:nvPr/>
          </p:nvSpPr>
          <p:spPr bwMode="auto">
            <a:xfrm>
              <a:off x="4429" y="2016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i</a:t>
              </a:r>
            </a:p>
          </p:txBody>
        </p:sp>
        <p:sp>
          <p:nvSpPr>
            <p:cNvPr id="7197" name="Text Box 27"/>
            <p:cNvSpPr txBox="1">
              <a:spLocks noChangeArrowheads="1"/>
            </p:cNvSpPr>
            <p:nvPr/>
          </p:nvSpPr>
          <p:spPr bwMode="auto">
            <a:xfrm>
              <a:off x="5282" y="1392"/>
              <a:ext cx="1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j</a:t>
              </a:r>
            </a:p>
          </p:txBody>
        </p:sp>
        <p:cxnSp>
          <p:nvCxnSpPr>
            <p:cNvPr id="7198" name="AutoShape 29"/>
            <p:cNvCxnSpPr>
              <a:cxnSpLocks noChangeShapeType="1"/>
              <a:stCxn id="7175" idx="5"/>
              <a:endCxn id="7179" idx="3"/>
            </p:cNvCxnSpPr>
            <p:nvPr/>
          </p:nvCxnSpPr>
          <p:spPr bwMode="auto">
            <a:xfrm rot="16200000" flipH="1">
              <a:off x="4487" y="1651"/>
              <a:ext cx="1" cy="564"/>
            </a:xfrm>
            <a:prstGeom prst="curvedConnector3">
              <a:avLst>
                <a:gd name="adj1" fmla="val 769999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9" name="AutoShape 30"/>
            <p:cNvCxnSpPr>
              <a:cxnSpLocks noChangeShapeType="1"/>
              <a:stCxn id="7175" idx="7"/>
              <a:endCxn id="7179" idx="1"/>
            </p:cNvCxnSpPr>
            <p:nvPr/>
          </p:nvCxnSpPr>
          <p:spPr bwMode="auto">
            <a:xfrm rot="5400000" flipV="1">
              <a:off x="4487" y="1435"/>
              <a:ext cx="1" cy="564"/>
            </a:xfrm>
            <a:prstGeom prst="curvedConnector3">
              <a:avLst>
                <a:gd name="adj1" fmla="val -61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0" name="AutoShape 31"/>
            <p:cNvCxnSpPr>
              <a:cxnSpLocks noChangeShapeType="1"/>
              <a:stCxn id="7179" idx="5"/>
              <a:endCxn id="7179" idx="7"/>
            </p:cNvCxnSpPr>
            <p:nvPr/>
          </p:nvCxnSpPr>
          <p:spPr bwMode="auto">
            <a:xfrm rot="5400000" flipH="1" flipV="1">
              <a:off x="4867" y="1823"/>
              <a:ext cx="216" cy="1"/>
            </a:xfrm>
            <a:prstGeom prst="curvedConnector5">
              <a:avLst>
                <a:gd name="adj1" fmla="val -44444"/>
                <a:gd name="adj2" fmla="val 40099986"/>
                <a:gd name="adj3" fmla="val 1467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76391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367" y="1214020"/>
            <a:ext cx="8226833" cy="1698769"/>
          </a:xfrm>
        </p:spPr>
        <p:txBody>
          <a:bodyPr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Complete graph: </a:t>
            </a:r>
            <a:r>
              <a:rPr lang="en-US" altLang="en-US" sz="2800" dirty="0">
                <a:cs typeface="Times New Roman" panose="02020603050405020304" pitchFamily="18" charset="0"/>
              </a:rPr>
              <a:t>For each pair of distinct vertices, there is exactly one connecting edge.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sz="2800" dirty="0">
                <a:cs typeface="Times New Roman" panose="02020603050405020304" pitchFamily="18" charset="0"/>
              </a:rPr>
              <a:t>What is the number of edges in a 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complete undirected graph </a:t>
            </a:r>
            <a:r>
              <a:rPr lang="en-US" altLang="en-US" sz="2800" dirty="0">
                <a:cs typeface="Times New Roman" panose="02020603050405020304" pitchFamily="18" charset="0"/>
              </a:rPr>
              <a:t>with N vertices? 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en-US" sz="2800" dirty="0">
                <a:ea typeface="MS Mincho" panose="02020609040205080304" pitchFamily="49" charset="-128"/>
              </a:rPr>
              <a:t>	</a:t>
            </a:r>
            <a:r>
              <a:rPr lang="en-US" altLang="en-US" sz="2800" dirty="0">
                <a:cs typeface="Times New Roman" panose="02020603050405020304" pitchFamily="18" charset="0"/>
              </a:rPr>
              <a:t>Combination (N,2) </a:t>
            </a:r>
            <a:r>
              <a:rPr lang="en-US" altLang="en-US" sz="2800" dirty="0">
                <a:ea typeface="MS Mincho" panose="02020609040205080304" pitchFamily="49" charset="-128"/>
              </a:rPr>
              <a:t>= </a:t>
            </a:r>
            <a:r>
              <a:rPr lang="en-US" altLang="en-US" sz="2800" i="1" dirty="0">
                <a:ea typeface="MS Mincho" panose="02020609040205080304" pitchFamily="49" charset="-128"/>
              </a:rPr>
              <a:t>N * (N-1) / 2 </a:t>
            </a:r>
            <a:r>
              <a:rPr lang="en-US" altLang="en-US" sz="2800" i="1" dirty="0">
                <a:ea typeface="MS Mincho" panose="02020609040205080304" pitchFamily="49" charset="-128"/>
                <a:sym typeface="Wingdings" panose="05000000000000000000" pitchFamily="2" charset="2"/>
              </a:rPr>
              <a:t></a:t>
            </a:r>
            <a:endParaRPr lang="en-US" altLang="en-US" sz="2800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60648"/>
            <a:ext cx="7772400" cy="5492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 dirty="0">
                <a:latin typeface="+mn-lt"/>
              </a:rPr>
              <a:t>Complete Graphs: Undirected</a:t>
            </a:r>
            <a:endParaRPr lang="en-US" altLang="en-US" sz="4000" dirty="0">
              <a:latin typeface="+mn-lt"/>
              <a:cs typeface="Courier New" panose="02070309020205020404" pitchFamily="49" charset="0"/>
            </a:endParaRPr>
          </a:p>
        </p:txBody>
      </p:sp>
      <p:graphicFrame>
        <p:nvGraphicFramePr>
          <p:cNvPr id="2560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961089"/>
              </p:ext>
            </p:extLst>
          </p:nvPr>
        </p:nvGraphicFramePr>
        <p:xfrm>
          <a:off x="5076056" y="2368441"/>
          <a:ext cx="8350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7" name="Equation" r:id="rId3" imgW="977900" imgH="457200" progId="Equation.DSMT4">
                  <p:embed/>
                </p:oleObj>
              </mc:Choice>
              <mc:Fallback>
                <p:oleObj name="Equation" r:id="rId3" imgW="9779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368441"/>
                        <a:ext cx="83502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Box 1"/>
          <p:cNvSpPr txBox="1">
            <a:spLocks noChangeArrowheads="1"/>
          </p:cNvSpPr>
          <p:nvPr/>
        </p:nvSpPr>
        <p:spPr bwMode="auto">
          <a:xfrm>
            <a:off x="4211638" y="6521971"/>
            <a:ext cx="346075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5168" y="2835250"/>
            <a:ext cx="84450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Examples: Possible  number of edges for complete graphs</a:t>
            </a:r>
            <a:br>
              <a:rPr lang="en-US" dirty="0"/>
            </a:br>
            <a:r>
              <a:rPr lang="en-US" dirty="0"/>
              <a:t>N=3: (3*2)/2 =3 , N=4: (4*3)/2=6 ,….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 N=3             N=4                                N=</a:t>
            </a:r>
            <a:r>
              <a:rPr lang="tr-TR" dirty="0"/>
              <a:t>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367" y="4208509"/>
            <a:ext cx="3190875" cy="2198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1638" y="4377251"/>
            <a:ext cx="2476315" cy="1990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214313"/>
            <a:ext cx="8532812" cy="1198463"/>
          </a:xfrm>
        </p:spPr>
        <p:txBody>
          <a:bodyPr/>
          <a:lstStyle/>
          <a:p>
            <a:r>
              <a:rPr lang="en-US" altLang="en-US" sz="4000" dirty="0">
                <a:ea typeface="MS Mincho" panose="02020609040205080304" pitchFamily="49" charset="-128"/>
              </a:rPr>
              <a:t>What is a Graph?</a:t>
            </a:r>
            <a:endParaRPr lang="tr-TR" altLang="en-US" sz="40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7544" y="1378146"/>
            <a:ext cx="8676456" cy="4456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tr-TR" altLang="en-US" sz="2400" dirty="0" err="1"/>
              <a:t>We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have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seen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that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trees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provide</a:t>
            </a:r>
            <a:r>
              <a:rPr lang="tr-TR" altLang="en-US" sz="2400" dirty="0"/>
              <a:t> a </a:t>
            </a:r>
            <a:r>
              <a:rPr lang="tr-TR" altLang="en-US" sz="2400" dirty="0" err="1"/>
              <a:t>flexible</a:t>
            </a:r>
            <a:r>
              <a:rPr lang="tr-TR" altLang="en-US" sz="2400" dirty="0"/>
              <a:t> </a:t>
            </a:r>
            <a:r>
              <a:rPr lang="en-US" altLang="en-US" sz="2400" dirty="0"/>
              <a:t>nonlinear </a:t>
            </a:r>
            <a:r>
              <a:rPr lang="tr-TR" altLang="en-US" sz="2400" dirty="0" err="1"/>
              <a:t>structure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based</a:t>
            </a:r>
            <a:r>
              <a:rPr lang="tr-TR" altLang="en-US" sz="2400" dirty="0"/>
              <a:t> on </a:t>
            </a:r>
            <a:r>
              <a:rPr lang="tr-TR" altLang="en-US" sz="2400" dirty="0" err="1"/>
              <a:t>hierarcical</a:t>
            </a:r>
            <a:r>
              <a:rPr lang="tr-TR" altLang="en-US" sz="2400" dirty="0"/>
              <a:t> </a:t>
            </a:r>
            <a:r>
              <a:rPr lang="tr-TR" altLang="en-US" sz="2400" dirty="0" err="1"/>
              <a:t>representation</a:t>
            </a:r>
            <a:r>
              <a:rPr lang="tr-TR" altLang="en-US" sz="2400" dirty="0"/>
              <a:t>.</a:t>
            </a:r>
            <a:endParaRPr lang="en-US" altLang="en-US" sz="2400" dirty="0"/>
          </a:p>
          <a:p>
            <a:endParaRPr lang="tr-TR" altLang="en-US" sz="2400" dirty="0"/>
          </a:p>
          <a:p>
            <a:r>
              <a:rPr lang="en-US" altLang="en-US" sz="2400" dirty="0"/>
              <a:t>Graphs are also </a:t>
            </a:r>
            <a:r>
              <a:rPr lang="en-US" altLang="en-US" sz="2400" dirty="0">
                <a:solidFill>
                  <a:srgbClr val="FF0000"/>
                </a:solidFill>
              </a:rPr>
              <a:t>nonlinear structures </a:t>
            </a:r>
            <a:r>
              <a:rPr lang="en-US" altLang="en-US" sz="2400" dirty="0"/>
              <a:t>like trees.</a:t>
            </a:r>
          </a:p>
          <a:p>
            <a:endParaRPr lang="tr-TR" altLang="en-US" sz="2400" dirty="0"/>
          </a:p>
          <a:p>
            <a:r>
              <a:rPr lang="tr-TR" altLang="en-US" sz="2400" dirty="0"/>
              <a:t>A </a:t>
            </a:r>
            <a:r>
              <a:rPr lang="tr-TR" altLang="en-US" sz="2400" dirty="0" err="1"/>
              <a:t>graph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consists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some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nodes</a:t>
            </a:r>
            <a:r>
              <a:rPr lang="tr-TR" altLang="en-US" sz="2400" dirty="0"/>
              <a:t> (</a:t>
            </a:r>
            <a:r>
              <a:rPr lang="tr-TR" altLang="en-US" sz="2400" dirty="0" err="1"/>
              <a:t>or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vertices</a:t>
            </a:r>
            <a:r>
              <a:rPr lang="tr-TR" altLang="en-US" sz="2400" dirty="0"/>
              <a:t>) </a:t>
            </a:r>
            <a:r>
              <a:rPr lang="tr-TR" altLang="en-US" sz="2400" dirty="0" err="1"/>
              <a:t>and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connections</a:t>
            </a:r>
            <a:r>
              <a:rPr lang="tr-TR" altLang="en-US" sz="2400" dirty="0"/>
              <a:t> </a:t>
            </a:r>
            <a:r>
              <a:rPr lang="en-US" altLang="en-US" sz="2400" dirty="0"/>
              <a:t>among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these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nodes</a:t>
            </a:r>
            <a:r>
              <a:rPr lang="tr-TR" altLang="en-US" sz="2400" dirty="0"/>
              <a:t>.</a:t>
            </a:r>
            <a:endParaRPr lang="en-US" altLang="en-US" sz="2400" dirty="0"/>
          </a:p>
          <a:p>
            <a:endParaRPr lang="tr-TR" altLang="en-US" sz="2400" dirty="0"/>
          </a:p>
          <a:p>
            <a:r>
              <a:rPr lang="en-US" altLang="en-US" sz="2400" dirty="0"/>
              <a:t>Graph structure is a</a:t>
            </a:r>
            <a:r>
              <a:rPr lang="tr-TR" altLang="en-US" sz="2400" dirty="0"/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generalization</a:t>
            </a:r>
            <a:r>
              <a:rPr lang="tr-TR" altLang="en-US" sz="2400" dirty="0">
                <a:solidFill>
                  <a:srgbClr val="FF0000"/>
                </a:solidFill>
              </a:rPr>
              <a:t> of </a:t>
            </a:r>
            <a:r>
              <a:rPr lang="tr-TR" altLang="en-US" sz="2400" dirty="0" err="1">
                <a:solidFill>
                  <a:srgbClr val="FF0000"/>
                </a:solidFill>
              </a:rPr>
              <a:t>tree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structure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/>
              <a:t>in </a:t>
            </a:r>
            <a:r>
              <a:rPr lang="tr-TR" altLang="en-US" sz="2400" dirty="0" err="1"/>
              <a:t>which</a:t>
            </a:r>
            <a:r>
              <a:rPr lang="tr-TR" altLang="en-US" sz="2400" dirty="0"/>
              <a:t> </a:t>
            </a:r>
            <a:r>
              <a:rPr lang="tr-TR" altLang="en-US" sz="2400" dirty="0" err="1"/>
              <a:t>limitation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due</a:t>
            </a:r>
            <a:r>
              <a:rPr lang="tr-TR" altLang="en-US" sz="2400" dirty="0"/>
              <a:t> to </a:t>
            </a:r>
            <a:r>
              <a:rPr lang="tr-TR" altLang="en-US" sz="2400" dirty="0" err="1"/>
              <a:t>hierarc</a:t>
            </a:r>
            <a:r>
              <a:rPr lang="en-US" altLang="en-US" sz="2400" dirty="0"/>
              <a:t>h</a:t>
            </a:r>
            <a:r>
              <a:rPr lang="tr-TR" altLang="en-US" sz="2400" dirty="0" err="1"/>
              <a:t>ical</a:t>
            </a:r>
            <a:r>
              <a:rPr lang="tr-TR" altLang="en-US" sz="2400" dirty="0"/>
              <a:t> </a:t>
            </a:r>
            <a:r>
              <a:rPr lang="tr-TR" altLang="en-US" sz="2400" dirty="0" err="1"/>
              <a:t>relation</a:t>
            </a:r>
            <a:r>
              <a:rPr lang="en-US" altLang="en-US" sz="2400" dirty="0"/>
              <a:t>ships</a:t>
            </a:r>
            <a:r>
              <a:rPr lang="tr-TR" altLang="en-US" sz="2400" dirty="0"/>
              <a:t> is </a:t>
            </a:r>
            <a:r>
              <a:rPr lang="tr-TR" altLang="en-US" sz="2400" dirty="0" err="1"/>
              <a:t>removed</a:t>
            </a:r>
            <a:r>
              <a:rPr lang="tr-TR" altLang="en-US" sz="2400" dirty="0"/>
              <a:t>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371600"/>
            <a:ext cx="7673280" cy="1676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dirty="0">
                <a:cs typeface="Times New Roman" panose="02020603050405020304" pitchFamily="18" charset="0"/>
              </a:rPr>
              <a:t>What is the number of edges in a </a:t>
            </a:r>
            <a:r>
              <a:rPr lang="en-US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complete directed graph </a:t>
            </a:r>
            <a:r>
              <a:rPr lang="en-US" altLang="en-US" sz="2400" dirty="0">
                <a:cs typeface="Times New Roman" panose="02020603050405020304" pitchFamily="18" charset="0"/>
              </a:rPr>
              <a:t>with N vertices? 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cs typeface="Times New Roman" panose="02020603050405020304" pitchFamily="18" charset="0"/>
              </a:rPr>
              <a:t>Permutation(N,2)=</a:t>
            </a:r>
            <a:r>
              <a:rPr lang="en-US" altLang="en-US" sz="2400" i="1" dirty="0">
                <a:cs typeface="Times New Roman" panose="02020603050405020304" pitchFamily="18" charset="0"/>
              </a:rPr>
              <a:t>N*(N-1)</a:t>
            </a:r>
            <a:r>
              <a:rPr lang="en-US" altLang="en-US" sz="2400" i="1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US" altLang="en-US" sz="2400" i="1" dirty="0">
              <a:cs typeface="Times New Roman" panose="02020603050405020304" pitchFamily="18" charset="0"/>
            </a:endParaRPr>
          </a:p>
        </p:txBody>
      </p:sp>
      <p:pic>
        <p:nvPicPr>
          <p:cNvPr id="26628" name="Picture 5" descr="C:\My Documents\308 PowerPoint\Figures\MACJOBS\JPEGS\CHAP09\P553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06" r="60785"/>
          <a:stretch>
            <a:fillRect/>
          </a:stretch>
        </p:blipFill>
        <p:spPr bwMode="auto">
          <a:xfrm>
            <a:off x="3962400" y="2514600"/>
            <a:ext cx="4038600" cy="387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6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951282"/>
              </p:ext>
            </p:extLst>
          </p:nvPr>
        </p:nvGraphicFramePr>
        <p:xfrm>
          <a:off x="4324350" y="2163762"/>
          <a:ext cx="11525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9" name="Equation" r:id="rId4" imgW="977900" imgH="457200" progId="Equation.DSMT4">
                  <p:embed/>
                </p:oleObj>
              </mc:Choice>
              <mc:Fallback>
                <p:oleObj name="Equation" r:id="rId4" imgW="9779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2163762"/>
                        <a:ext cx="115252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Box 1"/>
          <p:cNvSpPr txBox="1">
            <a:spLocks noChangeArrowheads="1"/>
          </p:cNvSpPr>
          <p:nvPr/>
        </p:nvSpPr>
        <p:spPr bwMode="auto">
          <a:xfrm>
            <a:off x="3962400" y="5949950"/>
            <a:ext cx="361950" cy="615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5320" y="3048000"/>
            <a:ext cx="34605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N=4</a:t>
            </a:r>
          </a:p>
          <a:p>
            <a:r>
              <a:rPr lang="en-US" dirty="0"/>
              <a:t>Possible number of edges</a:t>
            </a:r>
          </a:p>
          <a:p>
            <a:r>
              <a:rPr lang="en-US" dirty="0"/>
              <a:t>  (4*3) = 12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 complete graph has  maximum number of edges.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7088"/>
          </a:xfrm>
        </p:spPr>
        <p:txBody>
          <a:bodyPr/>
          <a:lstStyle/>
          <a:p>
            <a:r>
              <a:rPr lang="en-US" sz="3600" dirty="0">
                <a:latin typeface="+mn-lt"/>
              </a:rPr>
              <a:t>Complete Graphs: Directed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0405" y="0"/>
            <a:ext cx="8964612" cy="1462087"/>
          </a:xfrm>
        </p:spPr>
        <p:txBody>
          <a:bodyPr/>
          <a:lstStyle/>
          <a:p>
            <a:r>
              <a:rPr lang="en-US" altLang="en-US" sz="4000" dirty="0">
                <a:latin typeface="+mn-lt"/>
              </a:rPr>
              <a:t>Connected/Disconnected Graphs</a:t>
            </a:r>
            <a:endParaRPr lang="tr-TR" altLang="en-US" sz="4000" dirty="0">
              <a:latin typeface="+mn-lt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1520" y="1390465"/>
            <a:ext cx="8496944" cy="4990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tr-TR" altLang="en-US" sz="2800" dirty="0" err="1">
                <a:solidFill>
                  <a:srgbClr val="FF0000"/>
                </a:solidFill>
                <a:cs typeface="Tahoma" panose="020B0604030504040204" pitchFamily="34" charset="0"/>
              </a:rPr>
              <a:t>Connected</a:t>
            </a:r>
            <a:r>
              <a:rPr lang="tr-TR" altLang="en-US" sz="2800" dirty="0">
                <a:solidFill>
                  <a:srgbClr val="FF0000"/>
                </a:solidFill>
                <a:cs typeface="Tahoma" panose="020B0604030504040204" pitchFamily="34" charset="0"/>
              </a:rPr>
              <a:t> </a:t>
            </a:r>
            <a:r>
              <a:rPr lang="tr-TR" altLang="en-US" sz="2800" dirty="0" err="1">
                <a:solidFill>
                  <a:srgbClr val="FF0000"/>
                </a:solidFill>
                <a:cs typeface="Tahoma" panose="020B0604030504040204" pitchFamily="34" charset="0"/>
              </a:rPr>
              <a:t>graph</a:t>
            </a:r>
            <a:r>
              <a:rPr lang="tr-TR" altLang="en-US" sz="2800" dirty="0">
                <a:cs typeface="Tahoma" panose="020B0604030504040204" pitchFamily="34" charset="0"/>
              </a:rPr>
              <a:t>: An </a:t>
            </a:r>
            <a:r>
              <a:rPr lang="tr-TR" altLang="en-US" sz="2800" dirty="0" err="1">
                <a:cs typeface="Tahoma" panose="020B0604030504040204" pitchFamily="34" charset="0"/>
              </a:rPr>
              <a:t>undirected</a:t>
            </a:r>
            <a:r>
              <a:rPr lang="tr-TR" altLang="en-US" sz="2800" dirty="0">
                <a:cs typeface="Tahoma" panose="020B0604030504040204" pitchFamily="34" charset="0"/>
              </a:rPr>
              <a:t> </a:t>
            </a:r>
            <a:r>
              <a:rPr lang="tr-TR" altLang="en-US" sz="2800" dirty="0" err="1">
                <a:cs typeface="Tahoma" panose="020B0604030504040204" pitchFamily="34" charset="0"/>
              </a:rPr>
              <a:t>graph</a:t>
            </a:r>
            <a:r>
              <a:rPr lang="tr-TR" altLang="en-US" sz="2800" dirty="0">
                <a:cs typeface="Tahoma" panose="020B0604030504040204" pitchFamily="34" charset="0"/>
              </a:rPr>
              <a:t> in </a:t>
            </a:r>
            <a:r>
              <a:rPr lang="tr-TR" altLang="en-US" sz="2800" dirty="0" err="1">
                <a:cs typeface="Tahoma" panose="020B0604030504040204" pitchFamily="34" charset="0"/>
              </a:rPr>
              <a:t>which</a:t>
            </a:r>
            <a:r>
              <a:rPr lang="tr-TR" altLang="en-US" sz="2800" dirty="0">
                <a:cs typeface="Tahoma" panose="020B0604030504040204" pitchFamily="34" charset="0"/>
              </a:rPr>
              <a:t> </a:t>
            </a:r>
            <a:r>
              <a:rPr lang="tr-TR" altLang="en-US" sz="2800" dirty="0" err="1">
                <a:cs typeface="Tahoma" panose="020B0604030504040204" pitchFamily="34" charset="0"/>
              </a:rPr>
              <a:t>there</a:t>
            </a:r>
            <a:r>
              <a:rPr lang="tr-TR" altLang="en-US" sz="2800" dirty="0">
                <a:cs typeface="Tahoma" panose="020B0604030504040204" pitchFamily="34" charset="0"/>
              </a:rPr>
              <a:t> is a </a:t>
            </a:r>
            <a:r>
              <a:rPr lang="tr-TR" altLang="en-US" sz="2800" dirty="0" err="1">
                <a:cs typeface="Tahoma" panose="020B0604030504040204" pitchFamily="34" charset="0"/>
              </a:rPr>
              <a:t>path</a:t>
            </a:r>
            <a:r>
              <a:rPr lang="tr-TR" altLang="en-US" sz="2800" dirty="0">
                <a:cs typeface="Tahoma" panose="020B0604030504040204" pitchFamily="34" charset="0"/>
              </a:rPr>
              <a:t> </a:t>
            </a:r>
            <a:r>
              <a:rPr lang="tr-TR" altLang="en-US" sz="2800" dirty="0" err="1">
                <a:cs typeface="Tahoma" panose="020B0604030504040204" pitchFamily="34" charset="0"/>
              </a:rPr>
              <a:t>from</a:t>
            </a:r>
            <a:r>
              <a:rPr lang="tr-TR" altLang="en-US" sz="2800" dirty="0">
                <a:cs typeface="Tahoma" panose="020B0604030504040204" pitchFamily="34" charset="0"/>
              </a:rPr>
              <a:t> </a:t>
            </a:r>
            <a:r>
              <a:rPr lang="tr-TR" altLang="en-US" sz="2800" dirty="0" err="1">
                <a:cs typeface="Tahoma" panose="020B0604030504040204" pitchFamily="34" charset="0"/>
              </a:rPr>
              <a:t>every</a:t>
            </a:r>
            <a:r>
              <a:rPr lang="tr-TR" altLang="en-US" sz="2800" dirty="0">
                <a:cs typeface="Tahoma" panose="020B0604030504040204" pitchFamily="34" charset="0"/>
              </a:rPr>
              <a:t> </a:t>
            </a:r>
            <a:r>
              <a:rPr lang="tr-TR" altLang="en-US" sz="2800" dirty="0" err="1">
                <a:cs typeface="Tahoma" panose="020B0604030504040204" pitchFamily="34" charset="0"/>
              </a:rPr>
              <a:t>vertex</a:t>
            </a:r>
            <a:r>
              <a:rPr lang="tr-TR" altLang="en-US" sz="2800" dirty="0">
                <a:cs typeface="Tahoma" panose="020B0604030504040204" pitchFamily="34" charset="0"/>
              </a:rPr>
              <a:t> </a:t>
            </a:r>
            <a:r>
              <a:rPr lang="tr-TR" altLang="en-US" sz="2800" dirty="0" err="1">
                <a:cs typeface="Tahoma" panose="020B0604030504040204" pitchFamily="34" charset="0"/>
              </a:rPr>
              <a:t>to</a:t>
            </a:r>
            <a:r>
              <a:rPr lang="tr-TR" altLang="en-US" sz="2800" dirty="0">
                <a:cs typeface="Tahoma" panose="020B0604030504040204" pitchFamily="34" charset="0"/>
              </a:rPr>
              <a:t> </a:t>
            </a:r>
            <a:r>
              <a:rPr lang="tr-TR" altLang="en-US" sz="2800" dirty="0" err="1">
                <a:cs typeface="Tahoma" panose="020B0604030504040204" pitchFamily="34" charset="0"/>
              </a:rPr>
              <a:t>every</a:t>
            </a:r>
            <a:r>
              <a:rPr lang="tr-TR" altLang="en-US" sz="2800" dirty="0">
                <a:cs typeface="Tahoma" panose="020B0604030504040204" pitchFamily="34" charset="0"/>
              </a:rPr>
              <a:t> </a:t>
            </a:r>
            <a:r>
              <a:rPr lang="tr-TR" altLang="en-US" sz="2800" dirty="0" err="1">
                <a:cs typeface="Tahoma" panose="020B0604030504040204" pitchFamily="34" charset="0"/>
              </a:rPr>
              <a:t>other</a:t>
            </a:r>
            <a:r>
              <a:rPr lang="tr-TR" altLang="en-US" sz="2800" dirty="0">
                <a:cs typeface="Tahoma" panose="020B0604030504040204" pitchFamily="34" charset="0"/>
              </a:rPr>
              <a:t> </a:t>
            </a:r>
            <a:r>
              <a:rPr lang="tr-TR" altLang="en-US" sz="2800" dirty="0" err="1">
                <a:cs typeface="Tahoma" panose="020B0604030504040204" pitchFamily="34" charset="0"/>
              </a:rPr>
              <a:t>vertex</a:t>
            </a:r>
            <a:r>
              <a:rPr lang="tr-TR" altLang="en-US" sz="2800" dirty="0"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tr-TR" altLang="en-US" sz="2800" dirty="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cs typeface="Tahoma" panose="020B0604030504040204" pitchFamily="34" charset="0"/>
              </a:rPr>
              <a:t>A graph is connected if any two vertices can be joined by a path.</a:t>
            </a:r>
            <a:r>
              <a:rPr lang="tr-TR" altLang="en-US" sz="2800" dirty="0">
                <a:cs typeface="Tahoma" panose="020B0604030504040204" pitchFamily="34" charset="0"/>
              </a:rPr>
              <a:t> </a:t>
            </a:r>
            <a:r>
              <a:rPr lang="en-US" altLang="en-US" sz="2800" dirty="0">
                <a:cs typeface="Tahoma" panose="020B0604030504040204" pitchFamily="34" charset="0"/>
              </a:rPr>
              <a:t>If this is not possible then the graph is </a:t>
            </a:r>
            <a:r>
              <a:rPr lang="en-US" altLang="en-US" sz="2800" dirty="0">
                <a:solidFill>
                  <a:srgbClr val="FF0000"/>
                </a:solidFill>
                <a:cs typeface="Tahoma" panose="020B0604030504040204" pitchFamily="34" charset="0"/>
              </a:rPr>
              <a:t>disconnected</a:t>
            </a:r>
            <a:endParaRPr lang="tr-TR" altLang="en-US" sz="2800" dirty="0">
              <a:solidFill>
                <a:srgbClr val="FF0000"/>
              </a:solidFill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</a:pPr>
            <a:endParaRPr lang="tr-TR" altLang="zh-CN" sz="2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Connected vertices</a:t>
            </a:r>
          </a:p>
          <a:p>
            <a:pPr lvl="1">
              <a:lnSpc>
                <a:spcPct val="80000"/>
              </a:lnSpc>
            </a:pPr>
            <a:r>
              <a:rPr lang="en-US" altLang="zh-CN" sz="2800" dirty="0"/>
              <a:t>Two vertices </a:t>
            </a:r>
            <a:r>
              <a:rPr lang="en-US" altLang="zh-CN" sz="2800" i="1" dirty="0"/>
              <a:t>v</a:t>
            </a:r>
            <a:r>
              <a:rPr lang="en-US" altLang="zh-CN" sz="2800" i="1" baseline="-25000" dirty="0"/>
              <a:t>i</a:t>
            </a:r>
            <a:r>
              <a:rPr lang="en-US" altLang="zh-CN" sz="2800" dirty="0"/>
              <a:t> and </a:t>
            </a:r>
            <a:r>
              <a:rPr lang="en-US" altLang="zh-CN" sz="2800" i="1" dirty="0" err="1"/>
              <a:t>v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 are connected if there is a path that starts with </a:t>
            </a:r>
            <a:r>
              <a:rPr lang="en-US" altLang="zh-CN" sz="2800" i="1" dirty="0"/>
              <a:t>v</a:t>
            </a:r>
            <a:r>
              <a:rPr lang="en-US" altLang="zh-CN" sz="2800" i="1" baseline="-25000" dirty="0"/>
              <a:t>i</a:t>
            </a:r>
            <a:r>
              <a:rPr lang="en-US" altLang="zh-CN" sz="2800" dirty="0"/>
              <a:t> and ends with </a:t>
            </a:r>
            <a:r>
              <a:rPr lang="en-US" altLang="zh-CN" sz="2800" i="1" dirty="0" err="1"/>
              <a:t>v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.</a:t>
            </a:r>
            <a:endParaRPr lang="tr-TR" altLang="en-US" sz="2800" dirty="0">
              <a:solidFill>
                <a:srgbClr val="FF0000"/>
              </a:solidFill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tr-TR" altLang="en-US" sz="2800" dirty="0">
              <a:solidFill>
                <a:srgbClr val="FF0000"/>
              </a:solidFill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tr-TR" altLang="en-US" sz="2800" dirty="0">
              <a:solidFill>
                <a:srgbClr val="FF0000"/>
              </a:solidFill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tr-TR" altLang="en-US" sz="2800" dirty="0">
              <a:solidFill>
                <a:srgbClr val="FF0000"/>
              </a:solidFill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tr-TR" altLang="en-US" sz="2800" dirty="0">
              <a:solidFill>
                <a:srgbClr val="FF0000"/>
              </a:solidFill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tr-TR" altLang="en-US" sz="2800" dirty="0"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val 1026"/>
          <p:cNvSpPr>
            <a:spLocks noChangeArrowheads="1"/>
          </p:cNvSpPr>
          <p:nvPr/>
        </p:nvSpPr>
        <p:spPr bwMode="auto">
          <a:xfrm>
            <a:off x="2192238" y="2082254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52227" name="Oval 1027"/>
          <p:cNvSpPr>
            <a:spLocks noChangeArrowheads="1"/>
          </p:cNvSpPr>
          <p:nvPr/>
        </p:nvSpPr>
        <p:spPr bwMode="auto">
          <a:xfrm>
            <a:off x="1506438" y="2844254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52228" name="Oval 1028"/>
          <p:cNvSpPr>
            <a:spLocks noChangeArrowheads="1"/>
          </p:cNvSpPr>
          <p:nvPr/>
        </p:nvSpPr>
        <p:spPr bwMode="auto">
          <a:xfrm>
            <a:off x="2878038" y="2844254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52229" name="Oval 1029"/>
          <p:cNvSpPr>
            <a:spLocks noChangeArrowheads="1"/>
          </p:cNvSpPr>
          <p:nvPr/>
        </p:nvSpPr>
        <p:spPr bwMode="auto">
          <a:xfrm>
            <a:off x="2192238" y="3453854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52230" name="Line 1030"/>
          <p:cNvSpPr>
            <a:spLocks noChangeShapeType="1"/>
          </p:cNvSpPr>
          <p:nvPr/>
        </p:nvSpPr>
        <p:spPr bwMode="auto">
          <a:xfrm>
            <a:off x="2414488" y="2533104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Line 1031"/>
          <p:cNvSpPr>
            <a:spLocks noChangeShapeType="1"/>
          </p:cNvSpPr>
          <p:nvPr/>
        </p:nvSpPr>
        <p:spPr bwMode="auto">
          <a:xfrm>
            <a:off x="1957288" y="3066504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Line 1032"/>
          <p:cNvSpPr>
            <a:spLocks noChangeShapeType="1"/>
          </p:cNvSpPr>
          <p:nvPr/>
        </p:nvSpPr>
        <p:spPr bwMode="auto">
          <a:xfrm flipH="1">
            <a:off x="1846163" y="2456904"/>
            <a:ext cx="407987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Line 1033"/>
          <p:cNvSpPr>
            <a:spLocks noChangeShapeType="1"/>
          </p:cNvSpPr>
          <p:nvPr/>
        </p:nvSpPr>
        <p:spPr bwMode="auto">
          <a:xfrm>
            <a:off x="2566888" y="2456904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Line 1034"/>
          <p:cNvSpPr>
            <a:spLocks noChangeShapeType="1"/>
          </p:cNvSpPr>
          <p:nvPr/>
        </p:nvSpPr>
        <p:spPr bwMode="auto">
          <a:xfrm>
            <a:off x="1831875" y="3272879"/>
            <a:ext cx="354013" cy="312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Line 1035"/>
          <p:cNvSpPr>
            <a:spLocks noChangeShapeType="1"/>
          </p:cNvSpPr>
          <p:nvPr/>
        </p:nvSpPr>
        <p:spPr bwMode="auto">
          <a:xfrm flipH="1">
            <a:off x="2620863" y="3245891"/>
            <a:ext cx="32702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Oval 1036"/>
          <p:cNvSpPr>
            <a:spLocks noChangeArrowheads="1"/>
          </p:cNvSpPr>
          <p:nvPr/>
        </p:nvSpPr>
        <p:spPr bwMode="auto">
          <a:xfrm>
            <a:off x="5638700" y="2126704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52237" name="Oval 1037"/>
          <p:cNvSpPr>
            <a:spLocks noChangeArrowheads="1"/>
          </p:cNvSpPr>
          <p:nvPr/>
        </p:nvSpPr>
        <p:spPr bwMode="auto">
          <a:xfrm>
            <a:off x="4952900" y="2888704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52238" name="Oval 1038"/>
          <p:cNvSpPr>
            <a:spLocks noChangeArrowheads="1"/>
          </p:cNvSpPr>
          <p:nvPr/>
        </p:nvSpPr>
        <p:spPr bwMode="auto">
          <a:xfrm>
            <a:off x="6324500" y="2888704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52239" name="Line 1039"/>
          <p:cNvSpPr>
            <a:spLocks noChangeShapeType="1"/>
          </p:cNvSpPr>
          <p:nvPr/>
        </p:nvSpPr>
        <p:spPr bwMode="auto">
          <a:xfrm flipH="1">
            <a:off x="5292625" y="2501354"/>
            <a:ext cx="407988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Line 1040"/>
          <p:cNvSpPr>
            <a:spLocks noChangeShapeType="1"/>
          </p:cNvSpPr>
          <p:nvPr/>
        </p:nvSpPr>
        <p:spPr bwMode="auto">
          <a:xfrm>
            <a:off x="6013350" y="2501354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1" name="Oval 1041"/>
          <p:cNvSpPr>
            <a:spLocks noChangeArrowheads="1"/>
          </p:cNvSpPr>
          <p:nvPr/>
        </p:nvSpPr>
        <p:spPr bwMode="auto">
          <a:xfrm>
            <a:off x="4570313" y="3785641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52242" name="Oval 1042"/>
          <p:cNvSpPr>
            <a:spLocks noChangeArrowheads="1"/>
          </p:cNvSpPr>
          <p:nvPr/>
        </p:nvSpPr>
        <p:spPr bwMode="auto">
          <a:xfrm>
            <a:off x="5330725" y="3798341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52243" name="Line 1043"/>
          <p:cNvSpPr>
            <a:spLocks noChangeShapeType="1"/>
          </p:cNvSpPr>
          <p:nvPr/>
        </p:nvSpPr>
        <p:spPr bwMode="auto">
          <a:xfrm flipH="1">
            <a:off x="4797325" y="3330029"/>
            <a:ext cx="263525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4" name="Line 1044"/>
          <p:cNvSpPr>
            <a:spLocks noChangeShapeType="1"/>
          </p:cNvSpPr>
          <p:nvPr/>
        </p:nvSpPr>
        <p:spPr bwMode="auto">
          <a:xfrm>
            <a:off x="5248175" y="3344316"/>
            <a:ext cx="298450" cy="45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5" name="Oval 1045"/>
          <p:cNvSpPr>
            <a:spLocks noChangeArrowheads="1"/>
          </p:cNvSpPr>
          <p:nvPr/>
        </p:nvSpPr>
        <p:spPr bwMode="auto">
          <a:xfrm>
            <a:off x="5975250" y="3787229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52246" name="Oval 1046"/>
          <p:cNvSpPr>
            <a:spLocks noChangeArrowheads="1"/>
          </p:cNvSpPr>
          <p:nvPr/>
        </p:nvSpPr>
        <p:spPr bwMode="auto">
          <a:xfrm>
            <a:off x="6719788" y="3785641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52247" name="Line 1047"/>
          <p:cNvSpPr>
            <a:spLocks noChangeShapeType="1"/>
          </p:cNvSpPr>
          <p:nvPr/>
        </p:nvSpPr>
        <p:spPr bwMode="auto">
          <a:xfrm flipH="1">
            <a:off x="6172100" y="3314154"/>
            <a:ext cx="273050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8" name="Line 1048"/>
          <p:cNvSpPr>
            <a:spLocks noChangeShapeType="1"/>
          </p:cNvSpPr>
          <p:nvPr/>
        </p:nvSpPr>
        <p:spPr bwMode="auto">
          <a:xfrm>
            <a:off x="6648350" y="3326854"/>
            <a:ext cx="273050" cy="449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9" name="Rectangle 1049"/>
          <p:cNvSpPr>
            <a:spLocks noChangeArrowheads="1"/>
          </p:cNvSpPr>
          <p:nvPr/>
        </p:nvSpPr>
        <p:spPr bwMode="auto">
          <a:xfrm>
            <a:off x="2119213" y="4098379"/>
            <a:ext cx="555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1800">
                <a:solidFill>
                  <a:schemeClr val="tx1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52250" name="Rectangle 1050"/>
          <p:cNvSpPr>
            <a:spLocks noChangeArrowheads="1"/>
          </p:cNvSpPr>
          <p:nvPr/>
        </p:nvSpPr>
        <p:spPr bwMode="auto">
          <a:xfrm>
            <a:off x="5591075" y="4360316"/>
            <a:ext cx="55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1800">
                <a:solidFill>
                  <a:schemeClr val="tx1"/>
                </a:solidFill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52251" name="Text Box 1051"/>
          <p:cNvSpPr txBox="1">
            <a:spLocks noChangeArrowheads="1"/>
          </p:cNvSpPr>
          <p:nvPr/>
        </p:nvSpPr>
        <p:spPr bwMode="auto">
          <a:xfrm>
            <a:off x="898502" y="567473"/>
            <a:ext cx="76328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TW" sz="4000" dirty="0">
                <a:latin typeface="Calibri" panose="020F0502020204030204" pitchFamily="34" charset="0"/>
                <a:ea typeface="新細明體" panose="02020500000000000000" pitchFamily="18" charset="-120"/>
              </a:rPr>
              <a:t>Connected Graph: Examples</a:t>
            </a:r>
          </a:p>
        </p:txBody>
      </p:sp>
      <p:sp>
        <p:nvSpPr>
          <p:cNvPr id="52252" name="Text Box 1052"/>
          <p:cNvSpPr txBox="1">
            <a:spLocks noChangeArrowheads="1"/>
          </p:cNvSpPr>
          <p:nvPr/>
        </p:nvSpPr>
        <p:spPr bwMode="auto">
          <a:xfrm>
            <a:off x="5060850" y="5022958"/>
            <a:ext cx="19421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400" dirty="0">
                <a:solidFill>
                  <a:schemeClr val="tx2"/>
                </a:solidFill>
                <a:ea typeface="新細明體" panose="02020500000000000000" pitchFamily="18" charset="-120"/>
              </a:rPr>
              <a:t>acyclic graph</a:t>
            </a:r>
          </a:p>
        </p:txBody>
      </p:sp>
    </p:spTree>
    <p:extLst>
      <p:ext uri="{BB962C8B-B14F-4D97-AF65-F5344CB8AC3E}">
        <p14:creationId xmlns:p14="http://schemas.microsoft.com/office/powerpoint/2010/main" val="3450788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214313"/>
            <a:ext cx="8820150" cy="694407"/>
          </a:xfrm>
        </p:spPr>
        <p:txBody>
          <a:bodyPr/>
          <a:lstStyle/>
          <a:p>
            <a:r>
              <a:rPr lang="en-US" altLang="en-US" sz="4000" dirty="0"/>
              <a:t>Weighted Graphs</a:t>
            </a:r>
            <a:endParaRPr lang="tr-TR" altLang="en-US" sz="40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8353" y="1124744"/>
            <a:ext cx="8707293" cy="835025"/>
          </a:xfrm>
        </p:spPr>
        <p:txBody>
          <a:bodyPr>
            <a:normAutofit fontScale="2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altLang="en-US" sz="9600" dirty="0" err="1">
                <a:solidFill>
                  <a:srgbClr val="FF0000"/>
                </a:solidFill>
                <a:cs typeface="Tahoma" panose="020B0604030504040204" pitchFamily="34" charset="0"/>
              </a:rPr>
              <a:t>Weighted</a:t>
            </a:r>
            <a:r>
              <a:rPr lang="tr-TR" altLang="en-US" sz="9600" dirty="0">
                <a:solidFill>
                  <a:srgbClr val="FF0000"/>
                </a:solidFill>
                <a:cs typeface="Tahoma" panose="020B0604030504040204" pitchFamily="34" charset="0"/>
              </a:rPr>
              <a:t> </a:t>
            </a:r>
            <a:r>
              <a:rPr lang="tr-TR" altLang="en-US" sz="9600" dirty="0" err="1">
                <a:solidFill>
                  <a:srgbClr val="FF0000"/>
                </a:solidFill>
                <a:cs typeface="Tahoma" panose="020B0604030504040204" pitchFamily="34" charset="0"/>
              </a:rPr>
              <a:t>graph</a:t>
            </a:r>
            <a:r>
              <a:rPr lang="tr-TR" altLang="en-US" sz="9600" dirty="0">
                <a:cs typeface="Tahoma" panose="020B0604030504040204" pitchFamily="34" charset="0"/>
              </a:rPr>
              <a:t>: A </a:t>
            </a:r>
            <a:r>
              <a:rPr lang="tr-TR" altLang="en-US" sz="9600" dirty="0" err="1">
                <a:cs typeface="Tahoma" panose="020B0604030504040204" pitchFamily="34" charset="0"/>
              </a:rPr>
              <a:t>graph</a:t>
            </a:r>
            <a:r>
              <a:rPr lang="tr-TR" altLang="en-US" sz="9600" dirty="0">
                <a:cs typeface="Tahoma" panose="020B0604030504040204" pitchFamily="34" charset="0"/>
              </a:rPr>
              <a:t> </a:t>
            </a:r>
            <a:r>
              <a:rPr lang="en-US" altLang="en-US" sz="9600" dirty="0">
                <a:cs typeface="Tahoma" panose="020B0604030504040204" pitchFamily="34" charset="0"/>
              </a:rPr>
              <a:t>in which </a:t>
            </a:r>
            <a:r>
              <a:rPr lang="tr-TR" altLang="en-US" sz="9600" dirty="0" err="1">
                <a:cs typeface="Tahoma" panose="020B0604030504040204" pitchFamily="34" charset="0"/>
              </a:rPr>
              <a:t>each</a:t>
            </a:r>
            <a:r>
              <a:rPr lang="tr-TR" altLang="en-US" sz="9600" dirty="0">
                <a:cs typeface="Tahoma" panose="020B0604030504040204" pitchFamily="34" charset="0"/>
              </a:rPr>
              <a:t> </a:t>
            </a:r>
            <a:r>
              <a:rPr lang="tr-TR" altLang="en-US" sz="9600" dirty="0" err="1">
                <a:cs typeface="Tahoma" panose="020B0604030504040204" pitchFamily="34" charset="0"/>
              </a:rPr>
              <a:t>edge</a:t>
            </a:r>
            <a:r>
              <a:rPr lang="tr-TR" altLang="en-US" sz="9600" dirty="0">
                <a:cs typeface="Tahoma" panose="020B0604030504040204" pitchFamily="34" charset="0"/>
              </a:rPr>
              <a:t> has an </a:t>
            </a:r>
            <a:r>
              <a:rPr lang="tr-TR" altLang="en-US" sz="9600" dirty="0" err="1">
                <a:cs typeface="Tahoma" panose="020B0604030504040204" pitchFamily="34" charset="0"/>
              </a:rPr>
              <a:t>assigned</a:t>
            </a:r>
            <a:br>
              <a:rPr lang="en-US" altLang="en-US" sz="9600" dirty="0">
                <a:cs typeface="Tahoma" panose="020B0604030504040204" pitchFamily="34" charset="0"/>
              </a:rPr>
            </a:br>
            <a:br>
              <a:rPr lang="en-US" altLang="en-US" sz="9600" dirty="0">
                <a:cs typeface="Tahoma" panose="020B0604030504040204" pitchFamily="34" charset="0"/>
              </a:rPr>
            </a:br>
            <a:r>
              <a:rPr lang="tr-TR" altLang="en-US" sz="9600" dirty="0" err="1">
                <a:cs typeface="Tahoma" panose="020B0604030504040204" pitchFamily="34" charset="0"/>
              </a:rPr>
              <a:t>number</a:t>
            </a:r>
            <a:r>
              <a:rPr lang="tr-TR" altLang="en-US" sz="9600" dirty="0">
                <a:cs typeface="Tahoma" panose="020B0604030504040204" pitchFamily="34" charset="0"/>
              </a:rPr>
              <a:t> </a:t>
            </a:r>
            <a:r>
              <a:rPr lang="en-US" altLang="en-US" sz="9600" dirty="0">
                <a:cs typeface="Tahoma" panose="020B0604030504040204" pitchFamily="34" charset="0"/>
              </a:rPr>
              <a:t>(</a:t>
            </a:r>
            <a:r>
              <a:rPr lang="tr-TR" altLang="en-US" sz="9600" dirty="0">
                <a:cs typeface="Tahoma" panose="020B0604030504040204" pitchFamily="34" charset="0"/>
              </a:rPr>
              <a:t>w</a:t>
            </a:r>
            <a:r>
              <a:rPr lang="en-US" altLang="en-US" sz="9600" dirty="0">
                <a:cs typeface="Tahoma" panose="020B0604030504040204" pitchFamily="34" charset="0"/>
              </a:rPr>
              <a:t>eight)</a:t>
            </a:r>
            <a:r>
              <a:rPr lang="tr-TR" altLang="en-US" sz="9600" dirty="0">
                <a:cs typeface="Tahoma" panose="020B0604030504040204" pitchFamily="34" charset="0"/>
              </a:rPr>
              <a:t>.</a:t>
            </a:r>
            <a:r>
              <a:rPr lang="en-US" altLang="en-US" sz="9600" dirty="0">
                <a:cs typeface="Tahoma" panose="020B0604030504040204" pitchFamily="34" charset="0"/>
              </a:rPr>
              <a:t> </a:t>
            </a:r>
            <a:endParaRPr lang="en-US" altLang="en-US" sz="2400" dirty="0"/>
          </a:p>
        </p:txBody>
      </p:sp>
      <p:pic>
        <p:nvPicPr>
          <p:cNvPr id="29701" name="Picture 5" descr="C:\My Documents\308 PowerPoint\Figures\MACJOBS\JPEGS\CHAP09\P553b.jpg"/>
          <p:cNvPicPr>
            <a:picLocks noChangeAspect="1" noChangeArrowheads="1"/>
          </p:cNvPicPr>
          <p:nvPr/>
        </p:nvPicPr>
        <p:blipFill>
          <a:blip r:embed="rId3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75793"/>
            <a:ext cx="4680521" cy="420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title"/>
          </p:nvPr>
        </p:nvSpPr>
        <p:spPr>
          <a:xfrm>
            <a:off x="179388" y="365125"/>
            <a:ext cx="8335962" cy="976313"/>
          </a:xfrm>
        </p:spPr>
        <p:txBody>
          <a:bodyPr/>
          <a:lstStyle/>
          <a:p>
            <a:r>
              <a:rPr lang="en-US" altLang="en-US" sz="4000" dirty="0"/>
              <a:t>Trees are Special Cases of Graphs!  </a:t>
            </a:r>
            <a:br>
              <a:rPr lang="en-US" altLang="en-US" sz="4000" dirty="0"/>
            </a:br>
            <a:endParaRPr lang="en-US" altLang="en-US" sz="4000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42950" y="1484313"/>
            <a:ext cx="7772400" cy="64928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/>
              <a:t>  </a:t>
            </a:r>
          </a:p>
        </p:txBody>
      </p:sp>
      <p:sp>
        <p:nvSpPr>
          <p:cNvPr id="33796" name="Rectangle 1"/>
          <p:cNvSpPr>
            <a:spLocks noChangeArrowheads="1"/>
          </p:cNvSpPr>
          <p:nvPr/>
        </p:nvSpPr>
        <p:spPr bwMode="auto">
          <a:xfrm>
            <a:off x="423069" y="1052736"/>
            <a:ext cx="7848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connected acyclic graph is called a tree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dirty="0">
                <a:sym typeface="Wingdings" panose="05000000000000000000" pitchFamily="2" charset="2"/>
              </a:rPr>
              <a:t>  </a:t>
            </a:r>
            <a:r>
              <a:rPr lang="en-US" dirty="0"/>
              <a:t>A </a:t>
            </a:r>
            <a:r>
              <a:rPr lang="en-US" b="1" dirty="0"/>
              <a:t>tree</a:t>
            </a:r>
            <a:r>
              <a:rPr lang="en-US" dirty="0"/>
              <a:t> is an </a:t>
            </a:r>
            <a:r>
              <a:rPr lang="en-US" dirty="0">
                <a:solidFill>
                  <a:srgbClr val="FF0000"/>
                </a:solidFill>
              </a:rPr>
              <a:t>undirected graph</a:t>
            </a:r>
            <a:r>
              <a:rPr lang="en-US" dirty="0"/>
              <a:t> in which any two vertices are connected by </a:t>
            </a:r>
            <a:r>
              <a:rPr lang="en-US" i="1" dirty="0"/>
              <a:t>exactly one</a:t>
            </a:r>
            <a:r>
              <a:rPr lang="en-US" dirty="0"/>
              <a:t> path. </a:t>
            </a:r>
          </a:p>
          <a:p>
            <a:pPr marL="0" indent="0">
              <a:defRPr/>
            </a:pPr>
            <a:r>
              <a:rPr lang="en-US" altLang="en-US" dirty="0"/>
              <a:t>  </a:t>
            </a:r>
          </a:p>
          <a:p>
            <a:pPr marL="0" indent="0">
              <a:defRPr/>
            </a:pPr>
            <a:r>
              <a:rPr lang="en-US" altLang="en-US" dirty="0"/>
              <a:t> </a:t>
            </a:r>
            <a:r>
              <a:rPr lang="tr-TR" altLang="en-US" dirty="0"/>
              <a:t>        </a:t>
            </a:r>
            <a:r>
              <a:rPr lang="en-US" altLang="en-US" dirty="0"/>
              <a:t>Graph G                               Three corresponding trees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152453"/>
            <a:ext cx="2468310" cy="20545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152453"/>
            <a:ext cx="5139829" cy="31063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latin typeface="+mn-lt"/>
              </a:rPr>
              <a:t>Representation of Graph Structures</a:t>
            </a:r>
            <a:endParaRPr lang="tr-TR" altLang="en-US" sz="3600" dirty="0">
              <a:latin typeface="+mn-lt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28650" y="1690688"/>
            <a:ext cx="7886700" cy="44862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2400" dirty="0" err="1"/>
              <a:t>Two</a:t>
            </a:r>
            <a:r>
              <a:rPr lang="en-US" altLang="en-US" sz="2400" dirty="0"/>
              <a:t> common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ways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represent</a:t>
            </a:r>
            <a:r>
              <a:rPr lang="en-US" altLang="en-US" sz="2400" dirty="0" err="1"/>
              <a:t>ing</a:t>
            </a:r>
            <a:r>
              <a:rPr lang="en-US" altLang="en-US" sz="2400" dirty="0"/>
              <a:t> graphs as data structures</a:t>
            </a:r>
            <a:r>
              <a:rPr lang="tr-TR" altLang="en-US" sz="2400" dirty="0"/>
              <a:t>:</a:t>
            </a:r>
          </a:p>
          <a:p>
            <a:r>
              <a:rPr lang="tr-TR" altLang="en-US" sz="2400" dirty="0" err="1">
                <a:solidFill>
                  <a:srgbClr val="FF0000"/>
                </a:solidFill>
              </a:rPr>
              <a:t>Adjacency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list</a:t>
            </a:r>
            <a:r>
              <a:rPr lang="en-US" altLang="en-US" sz="2400" dirty="0"/>
              <a:t>: A graph of </a:t>
            </a:r>
            <a:r>
              <a:rPr lang="tr-TR" altLang="en-US" sz="2400"/>
              <a:t>N</a:t>
            </a:r>
            <a:r>
              <a:rPr lang="en-US" altLang="en-US" sz="2400"/>
              <a:t> </a:t>
            </a:r>
            <a:r>
              <a:rPr lang="en-US" altLang="en-US" sz="2400" dirty="0"/>
              <a:t>nodes is represented by a one-dimensional array L of linked lists, where</a:t>
            </a:r>
          </a:p>
          <a:p>
            <a:pPr lvl="1"/>
            <a:r>
              <a:rPr lang="en-US" altLang="en-US" sz="2400" dirty="0"/>
              <a:t>The size of L is N (The # of nodes)</a:t>
            </a:r>
          </a:p>
          <a:p>
            <a:pPr lvl="1"/>
            <a:r>
              <a:rPr lang="en-US" altLang="en-US" sz="2400" dirty="0"/>
              <a:t>L[</a:t>
            </a:r>
            <a:r>
              <a:rPr lang="en-US" altLang="en-US" sz="2400" dirty="0" err="1"/>
              <a:t>i</a:t>
            </a:r>
            <a:r>
              <a:rPr lang="en-US" altLang="en-US" sz="2400" dirty="0"/>
              <a:t>] is the linked list containing all the nodes adjacent </a:t>
            </a:r>
            <a:r>
              <a:rPr lang="tr-TR" altLang="en-US" sz="2400" dirty="0"/>
              <a:t>of</a:t>
            </a:r>
            <a:r>
              <a:rPr lang="en-US" altLang="en-US" sz="2400" dirty="0"/>
              <a:t> node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. </a:t>
            </a:r>
          </a:p>
          <a:p>
            <a:pPr lvl="1"/>
            <a:r>
              <a:rPr lang="en-US" altLang="en-US" sz="2400" dirty="0"/>
              <a:t>The nodes in the list L[</a:t>
            </a:r>
            <a:r>
              <a:rPr lang="en-US" altLang="en-US" sz="2400" dirty="0" err="1"/>
              <a:t>i</a:t>
            </a:r>
            <a:r>
              <a:rPr lang="en-US" altLang="en-US" sz="2400" dirty="0"/>
              <a:t>] are in no particular order</a:t>
            </a:r>
          </a:p>
          <a:p>
            <a:r>
              <a:rPr lang="tr-TR" altLang="en-US" sz="2400" dirty="0">
                <a:solidFill>
                  <a:srgbClr val="FF0000"/>
                </a:solidFill>
              </a:rPr>
              <a:t>Adjacency </a:t>
            </a:r>
            <a:r>
              <a:rPr lang="tr-TR" altLang="en-US" sz="2400" dirty="0" err="1">
                <a:solidFill>
                  <a:srgbClr val="FF0000"/>
                </a:solidFill>
              </a:rPr>
              <a:t>matrix</a:t>
            </a:r>
            <a:r>
              <a:rPr lang="en-US" altLang="en-US" sz="2400" dirty="0">
                <a:solidFill>
                  <a:srgbClr val="FF0000"/>
                </a:solidFill>
              </a:rPr>
              <a:t>: </a:t>
            </a:r>
            <a:r>
              <a:rPr lang="en-US" altLang="en-US" sz="2400" dirty="0"/>
              <a:t>A Boolean matrix is used to represent the vertices and edges of a graph.</a:t>
            </a:r>
          </a:p>
          <a:p>
            <a:endParaRPr lang="tr-TR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latin typeface="+mn-lt"/>
              </a:rPr>
              <a:t>Graphs: Adjacency List Representation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2775" y="1650137"/>
            <a:ext cx="7886700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Adjacency list: </a:t>
            </a:r>
            <a:r>
              <a:rPr lang="en-US" altLang="en-US" sz="2400" dirty="0"/>
              <a:t>for each vertex </a:t>
            </a:r>
            <a:r>
              <a:rPr lang="en-US" altLang="en-US" sz="2400" i="1" dirty="0"/>
              <a:t>v </a:t>
            </a:r>
            <a:r>
              <a:rPr lang="en-US" altLang="en-US" sz="2400" dirty="0">
                <a:sym typeface="Symbol" panose="05050102010706020507" pitchFamily="18" charset="2"/>
              </a:rPr>
              <a:t> V, store a list of vertices adjacent to </a:t>
            </a:r>
            <a:r>
              <a:rPr lang="en-US" altLang="en-US" sz="2400" i="1" dirty="0">
                <a:sym typeface="Symbol" panose="05050102010706020507" pitchFamily="18" charset="2"/>
              </a:rPr>
              <a:t>v in a list.</a:t>
            </a:r>
          </a:p>
          <a:p>
            <a:pPr marL="0" indent="0">
              <a:buNone/>
            </a:pPr>
            <a:endParaRPr lang="tr-TR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Example:</a:t>
            </a:r>
          </a:p>
          <a:p>
            <a:pPr lvl="1"/>
            <a:r>
              <a:rPr lang="en-US" altLang="en-US" sz="2400" dirty="0" err="1">
                <a:sym typeface="Symbol" panose="05050102010706020507" pitchFamily="18" charset="2"/>
              </a:rPr>
              <a:t>Adj</a:t>
            </a:r>
            <a:r>
              <a:rPr lang="en-US" altLang="en-US" sz="2400" dirty="0">
                <a:sym typeface="Symbol" panose="05050102010706020507" pitchFamily="18" charset="2"/>
              </a:rPr>
              <a:t>[1] = {2,3}</a:t>
            </a:r>
          </a:p>
          <a:p>
            <a:pPr lvl="1"/>
            <a:r>
              <a:rPr lang="en-US" altLang="en-US" sz="2400" dirty="0" err="1">
                <a:sym typeface="Symbol" panose="05050102010706020507" pitchFamily="18" charset="2"/>
              </a:rPr>
              <a:t>Adj</a:t>
            </a:r>
            <a:r>
              <a:rPr lang="en-US" altLang="en-US" sz="2400" dirty="0">
                <a:sym typeface="Symbol" panose="05050102010706020507" pitchFamily="18" charset="2"/>
              </a:rPr>
              <a:t>[2] = {3}</a:t>
            </a:r>
          </a:p>
          <a:p>
            <a:pPr lvl="1"/>
            <a:r>
              <a:rPr lang="en-US" altLang="en-US" sz="2400" dirty="0" err="1">
                <a:sym typeface="Symbol" panose="05050102010706020507" pitchFamily="18" charset="2"/>
              </a:rPr>
              <a:t>Adj</a:t>
            </a:r>
            <a:r>
              <a:rPr lang="en-US" altLang="en-US" sz="2400" dirty="0">
                <a:sym typeface="Symbol" panose="05050102010706020507" pitchFamily="18" charset="2"/>
              </a:rPr>
              <a:t>[3] = {}</a:t>
            </a:r>
          </a:p>
          <a:p>
            <a:pPr lvl="1"/>
            <a:r>
              <a:rPr lang="en-US" altLang="en-US" sz="2400" dirty="0" err="1">
                <a:sym typeface="Symbol" panose="05050102010706020507" pitchFamily="18" charset="2"/>
              </a:rPr>
              <a:t>Adj</a:t>
            </a:r>
            <a:r>
              <a:rPr lang="en-US" altLang="en-US" sz="2400" dirty="0">
                <a:sym typeface="Symbol" panose="05050102010706020507" pitchFamily="18" charset="2"/>
              </a:rPr>
              <a:t>[4] = {3}</a:t>
            </a:r>
          </a:p>
        </p:txBody>
      </p:sp>
      <p:sp>
        <p:nvSpPr>
          <p:cNvPr id="40965" name="Oval 4"/>
          <p:cNvSpPr>
            <a:spLocks noChangeArrowheads="1"/>
          </p:cNvSpPr>
          <p:nvPr/>
        </p:nvSpPr>
        <p:spPr bwMode="auto">
          <a:xfrm>
            <a:off x="6553200" y="2819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32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66" name="Oval 5"/>
          <p:cNvSpPr>
            <a:spLocks noChangeArrowheads="1"/>
          </p:cNvSpPr>
          <p:nvPr/>
        </p:nvSpPr>
        <p:spPr bwMode="auto">
          <a:xfrm>
            <a:off x="5410200" y="3886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32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0967" name="Oval 6"/>
          <p:cNvSpPr>
            <a:spLocks noChangeArrowheads="1"/>
          </p:cNvSpPr>
          <p:nvPr/>
        </p:nvSpPr>
        <p:spPr bwMode="auto">
          <a:xfrm>
            <a:off x="7696200" y="3886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32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0968" name="Oval 7"/>
          <p:cNvSpPr>
            <a:spLocks noChangeArrowheads="1"/>
          </p:cNvSpPr>
          <p:nvPr/>
        </p:nvSpPr>
        <p:spPr bwMode="auto">
          <a:xfrm>
            <a:off x="6553200" y="49530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3200" b="1">
                <a:latin typeface="Times New Roman" panose="02020603050405020304" pitchFamily="18" charset="0"/>
              </a:rPr>
              <a:t>3</a:t>
            </a:r>
          </a:p>
        </p:txBody>
      </p:sp>
      <p:cxnSp>
        <p:nvCxnSpPr>
          <p:cNvPr id="40969" name="AutoShape 8"/>
          <p:cNvCxnSpPr>
            <a:cxnSpLocks noChangeShapeType="1"/>
            <a:stCxn id="40965" idx="3"/>
            <a:endCxn id="40966" idx="7"/>
          </p:cNvCxnSpPr>
          <p:nvPr/>
        </p:nvCxnSpPr>
        <p:spPr bwMode="auto">
          <a:xfrm flipH="1">
            <a:off x="5930900" y="33543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0" name="AutoShape 9"/>
          <p:cNvCxnSpPr>
            <a:cxnSpLocks noChangeShapeType="1"/>
            <a:stCxn id="40966" idx="5"/>
            <a:endCxn id="40968" idx="1"/>
          </p:cNvCxnSpPr>
          <p:nvPr/>
        </p:nvCxnSpPr>
        <p:spPr bwMode="auto">
          <a:xfrm>
            <a:off x="5930900" y="44211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1" name="AutoShape 10"/>
          <p:cNvCxnSpPr>
            <a:cxnSpLocks noChangeShapeType="1"/>
            <a:stCxn id="40967" idx="3"/>
            <a:endCxn id="40968" idx="7"/>
          </p:cNvCxnSpPr>
          <p:nvPr/>
        </p:nvCxnSpPr>
        <p:spPr bwMode="auto">
          <a:xfrm flipH="1">
            <a:off x="7073900" y="44211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2" name="AutoShape 11"/>
          <p:cNvCxnSpPr>
            <a:cxnSpLocks noChangeShapeType="1"/>
            <a:stCxn id="40965" idx="4"/>
            <a:endCxn id="40968" idx="0"/>
          </p:cNvCxnSpPr>
          <p:nvPr/>
        </p:nvCxnSpPr>
        <p:spPr bwMode="auto">
          <a:xfrm>
            <a:off x="6858000" y="3443288"/>
            <a:ext cx="0" cy="1495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628650" y="517047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+mn-lt"/>
              </a:rPr>
              <a:t>If the graph is weighted, also in the adjacency list</a:t>
            </a:r>
            <a:r>
              <a:rPr lang="tr-TR" sz="2400" dirty="0">
                <a:latin typeface="+mn-lt"/>
              </a:rPr>
              <a:t> </a:t>
            </a:r>
            <a:r>
              <a:rPr lang="tr-TR" sz="2400" dirty="0" err="1">
                <a:latin typeface="+mn-lt"/>
              </a:rPr>
              <a:t>nodes</a:t>
            </a:r>
            <a:r>
              <a:rPr lang="tr-TR" sz="2400" dirty="0">
                <a:latin typeface="+mn-lt"/>
              </a:rPr>
              <a:t>,</a:t>
            </a:r>
            <a:r>
              <a:rPr lang="en-US" sz="2400" dirty="0">
                <a:latin typeface="+mn-lt"/>
              </a:rPr>
              <a:t> store weights.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6725" y="188913"/>
            <a:ext cx="8677275" cy="1462087"/>
          </a:xfrm>
        </p:spPr>
        <p:txBody>
          <a:bodyPr/>
          <a:lstStyle/>
          <a:p>
            <a:r>
              <a:rPr lang="en-US" altLang="en-US" sz="3600" dirty="0">
                <a:latin typeface="Calibri" panose="020F0502020204030204" pitchFamily="34" charset="0"/>
              </a:rPr>
              <a:t>Graphs: Adjacency List Representation</a:t>
            </a:r>
            <a:endParaRPr lang="tr-TR" altLang="en-US" sz="3600" dirty="0">
              <a:latin typeface="Calibri" panose="020F0502020204030204" pitchFamily="34" charset="0"/>
            </a:endParaRPr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395288" y="2781300"/>
            <a:ext cx="8280400" cy="2339975"/>
            <a:chOff x="431" y="1752"/>
            <a:chExt cx="5216" cy="1474"/>
          </a:xfrm>
        </p:grpSpPr>
        <p:sp>
          <p:nvSpPr>
            <p:cNvPr id="48410" name="Text Box 4"/>
            <p:cNvSpPr txBox="1">
              <a:spLocks noChangeArrowheads="1"/>
            </p:cNvSpPr>
            <p:nvPr/>
          </p:nvSpPr>
          <p:spPr bwMode="auto">
            <a:xfrm>
              <a:off x="431" y="2976"/>
              <a:ext cx="52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dirty="0"/>
                <a:t>An </a:t>
              </a:r>
              <a:r>
                <a:rPr lang="tr-TR" altLang="en-US" dirty="0" err="1"/>
                <a:t>undirected</a:t>
              </a:r>
              <a:r>
                <a:rPr lang="tr-TR" altLang="en-US" dirty="0"/>
                <a:t> </a:t>
              </a:r>
              <a:r>
                <a:rPr lang="tr-TR" altLang="en-US" dirty="0" err="1"/>
                <a:t>graph</a:t>
              </a:r>
              <a:r>
                <a:rPr lang="en-US" altLang="en-US" dirty="0"/>
                <a:t>                   Adjacency List Representation</a:t>
              </a:r>
              <a:endParaRPr lang="tr-TR" altLang="en-US" dirty="0"/>
            </a:p>
          </p:txBody>
        </p:sp>
        <p:sp>
          <p:nvSpPr>
            <p:cNvPr id="48411" name="Oval 5"/>
            <p:cNvSpPr>
              <a:spLocks noChangeArrowheads="1"/>
            </p:cNvSpPr>
            <p:nvPr/>
          </p:nvSpPr>
          <p:spPr bwMode="auto">
            <a:xfrm>
              <a:off x="476" y="1752"/>
              <a:ext cx="282" cy="272"/>
            </a:xfrm>
            <a:prstGeom prst="ellipse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2F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tr-TR" altLang="en-US"/>
            </a:p>
          </p:txBody>
        </p:sp>
        <p:sp>
          <p:nvSpPr>
            <p:cNvPr id="48412" name="Oval 6"/>
            <p:cNvSpPr>
              <a:spLocks noChangeArrowheads="1"/>
            </p:cNvSpPr>
            <p:nvPr/>
          </p:nvSpPr>
          <p:spPr bwMode="auto">
            <a:xfrm>
              <a:off x="1156" y="1752"/>
              <a:ext cx="282" cy="272"/>
            </a:xfrm>
            <a:prstGeom prst="ellipse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2F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tr-TR" altLang="en-US"/>
            </a:p>
          </p:txBody>
        </p:sp>
        <p:sp>
          <p:nvSpPr>
            <p:cNvPr id="48413" name="Oval 7"/>
            <p:cNvSpPr>
              <a:spLocks noChangeArrowheads="1"/>
            </p:cNvSpPr>
            <p:nvPr/>
          </p:nvSpPr>
          <p:spPr bwMode="auto">
            <a:xfrm>
              <a:off x="476" y="2341"/>
              <a:ext cx="282" cy="272"/>
            </a:xfrm>
            <a:prstGeom prst="ellipse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2F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tr-TR" altLang="en-US"/>
            </a:p>
          </p:txBody>
        </p:sp>
        <p:sp>
          <p:nvSpPr>
            <p:cNvPr id="48414" name="Oval 8"/>
            <p:cNvSpPr>
              <a:spLocks noChangeArrowheads="1"/>
            </p:cNvSpPr>
            <p:nvPr/>
          </p:nvSpPr>
          <p:spPr bwMode="auto">
            <a:xfrm>
              <a:off x="1156" y="2341"/>
              <a:ext cx="282" cy="272"/>
            </a:xfrm>
            <a:prstGeom prst="ellipse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2F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tr-TR" altLang="en-US"/>
            </a:p>
          </p:txBody>
        </p:sp>
        <p:sp>
          <p:nvSpPr>
            <p:cNvPr id="48415" name="Line 9"/>
            <p:cNvSpPr>
              <a:spLocks noChangeShapeType="1"/>
            </p:cNvSpPr>
            <p:nvPr/>
          </p:nvSpPr>
          <p:spPr bwMode="auto">
            <a:xfrm>
              <a:off x="612" y="2024"/>
              <a:ext cx="0" cy="3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416" name="Line 10"/>
            <p:cNvSpPr>
              <a:spLocks noChangeShapeType="1"/>
            </p:cNvSpPr>
            <p:nvPr/>
          </p:nvSpPr>
          <p:spPr bwMode="auto">
            <a:xfrm>
              <a:off x="1292" y="2024"/>
              <a:ext cx="0" cy="3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417" name="Line 11"/>
            <p:cNvSpPr>
              <a:spLocks noChangeShapeType="1"/>
            </p:cNvSpPr>
            <p:nvPr/>
          </p:nvSpPr>
          <p:spPr bwMode="auto">
            <a:xfrm rot="-5400000">
              <a:off x="952" y="1684"/>
              <a:ext cx="0" cy="40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418" name="Line 12"/>
            <p:cNvSpPr>
              <a:spLocks noChangeShapeType="1"/>
            </p:cNvSpPr>
            <p:nvPr/>
          </p:nvSpPr>
          <p:spPr bwMode="auto">
            <a:xfrm rot="-5400000">
              <a:off x="952" y="2274"/>
              <a:ext cx="0" cy="40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419" name="Line 13"/>
            <p:cNvSpPr>
              <a:spLocks noChangeShapeType="1"/>
            </p:cNvSpPr>
            <p:nvPr/>
          </p:nvSpPr>
          <p:spPr bwMode="auto">
            <a:xfrm rot="-5400000">
              <a:off x="749" y="1933"/>
              <a:ext cx="408" cy="49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420" name="Oval 14"/>
            <p:cNvSpPr>
              <a:spLocks noChangeArrowheads="1"/>
            </p:cNvSpPr>
            <p:nvPr/>
          </p:nvSpPr>
          <p:spPr bwMode="auto">
            <a:xfrm>
              <a:off x="1701" y="2032"/>
              <a:ext cx="282" cy="272"/>
            </a:xfrm>
            <a:prstGeom prst="ellipse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2F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tr-TR" altLang="en-US"/>
            </a:p>
          </p:txBody>
        </p:sp>
        <p:grpSp>
          <p:nvGrpSpPr>
            <p:cNvPr id="48421" name="Group 15"/>
            <p:cNvGrpSpPr>
              <a:grpSpLocks/>
            </p:cNvGrpSpPr>
            <p:nvPr/>
          </p:nvGrpSpPr>
          <p:grpSpPr bwMode="auto">
            <a:xfrm rot="-830297">
              <a:off x="1367" y="1896"/>
              <a:ext cx="318" cy="499"/>
              <a:chOff x="1383" y="1888"/>
              <a:chExt cx="318" cy="499"/>
            </a:xfrm>
          </p:grpSpPr>
          <p:sp>
            <p:nvSpPr>
              <p:cNvPr id="48422" name="Line 16"/>
              <p:cNvSpPr>
                <a:spLocks noChangeShapeType="1"/>
              </p:cNvSpPr>
              <p:nvPr/>
            </p:nvSpPr>
            <p:spPr bwMode="auto">
              <a:xfrm rot="-5400000">
                <a:off x="1451" y="2137"/>
                <a:ext cx="182" cy="31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423" name="Line 17"/>
              <p:cNvSpPr>
                <a:spLocks noChangeShapeType="1"/>
              </p:cNvSpPr>
              <p:nvPr/>
            </p:nvSpPr>
            <p:spPr bwMode="auto">
              <a:xfrm rot="10800000">
                <a:off x="1519" y="1888"/>
                <a:ext cx="182" cy="31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8132" name="Text Box 18"/>
          <p:cNvSpPr txBox="1">
            <a:spLocks noChangeArrowheads="1"/>
          </p:cNvSpPr>
          <p:nvPr/>
        </p:nvSpPr>
        <p:spPr bwMode="auto">
          <a:xfrm>
            <a:off x="479426" y="2811462"/>
            <a:ext cx="431800" cy="366713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800"/>
              <a:t>1</a:t>
            </a:r>
          </a:p>
        </p:txBody>
      </p:sp>
      <p:sp>
        <p:nvSpPr>
          <p:cNvPr id="48133" name="Text Box 19"/>
          <p:cNvSpPr txBox="1">
            <a:spLocks noChangeArrowheads="1"/>
          </p:cNvSpPr>
          <p:nvPr/>
        </p:nvSpPr>
        <p:spPr bwMode="auto">
          <a:xfrm>
            <a:off x="1546225" y="2794000"/>
            <a:ext cx="431800" cy="366713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800"/>
              <a:t>5</a:t>
            </a:r>
          </a:p>
        </p:txBody>
      </p:sp>
      <p:sp>
        <p:nvSpPr>
          <p:cNvPr id="48134" name="Text Box 20"/>
          <p:cNvSpPr txBox="1">
            <a:spLocks noChangeArrowheads="1"/>
          </p:cNvSpPr>
          <p:nvPr/>
        </p:nvSpPr>
        <p:spPr bwMode="auto">
          <a:xfrm>
            <a:off x="2411413" y="3259138"/>
            <a:ext cx="431800" cy="366712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800" dirty="0"/>
              <a:t>4</a:t>
            </a:r>
          </a:p>
        </p:txBody>
      </p:sp>
      <p:sp>
        <p:nvSpPr>
          <p:cNvPr id="48135" name="Text Box 21"/>
          <p:cNvSpPr txBox="1">
            <a:spLocks noChangeArrowheads="1"/>
          </p:cNvSpPr>
          <p:nvPr/>
        </p:nvSpPr>
        <p:spPr bwMode="auto">
          <a:xfrm>
            <a:off x="1546225" y="3729038"/>
            <a:ext cx="431800" cy="366712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800" dirty="0"/>
              <a:t>3</a:t>
            </a:r>
          </a:p>
        </p:txBody>
      </p:sp>
      <p:sp>
        <p:nvSpPr>
          <p:cNvPr id="48136" name="Text Box 22"/>
          <p:cNvSpPr txBox="1">
            <a:spLocks noChangeArrowheads="1"/>
          </p:cNvSpPr>
          <p:nvPr/>
        </p:nvSpPr>
        <p:spPr bwMode="auto">
          <a:xfrm>
            <a:off x="466725" y="3763963"/>
            <a:ext cx="431800" cy="366712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800" dirty="0"/>
              <a:t>2</a:t>
            </a:r>
          </a:p>
        </p:txBody>
      </p:sp>
      <p:graphicFrame>
        <p:nvGraphicFramePr>
          <p:cNvPr id="224324" name="Group 68"/>
          <p:cNvGraphicFramePr>
            <a:graphicFrameLocks noGrp="1"/>
          </p:cNvGraphicFramePr>
          <p:nvPr/>
        </p:nvGraphicFramePr>
        <p:xfrm>
          <a:off x="3779838" y="2565400"/>
          <a:ext cx="431800" cy="1871665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4325" name="Group 69"/>
          <p:cNvGraphicFramePr>
            <a:graphicFrameLocks noGrp="1"/>
          </p:cNvGraphicFramePr>
          <p:nvPr/>
        </p:nvGraphicFramePr>
        <p:xfrm>
          <a:off x="4572000" y="2565400"/>
          <a:ext cx="431800" cy="1871665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4339" name="Group 83"/>
          <p:cNvGraphicFramePr>
            <a:graphicFrameLocks noGrp="1"/>
          </p:cNvGraphicFramePr>
          <p:nvPr/>
        </p:nvGraphicFramePr>
        <p:xfrm>
          <a:off x="5003800" y="2565400"/>
          <a:ext cx="431800" cy="1871665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603" name="Line 97"/>
          <p:cNvSpPr>
            <a:spLocks noChangeShapeType="1"/>
          </p:cNvSpPr>
          <p:nvPr/>
        </p:nvSpPr>
        <p:spPr bwMode="auto">
          <a:xfrm>
            <a:off x="4140200" y="2781300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4" name="Line 98"/>
          <p:cNvSpPr>
            <a:spLocks noChangeShapeType="1"/>
          </p:cNvSpPr>
          <p:nvPr/>
        </p:nvSpPr>
        <p:spPr bwMode="auto">
          <a:xfrm>
            <a:off x="4140200" y="3141663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5" name="Line 99"/>
          <p:cNvSpPr>
            <a:spLocks noChangeShapeType="1"/>
          </p:cNvSpPr>
          <p:nvPr/>
        </p:nvSpPr>
        <p:spPr bwMode="auto">
          <a:xfrm>
            <a:off x="4140200" y="3500438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6" name="Line 100"/>
          <p:cNvSpPr>
            <a:spLocks noChangeShapeType="1"/>
          </p:cNvSpPr>
          <p:nvPr/>
        </p:nvSpPr>
        <p:spPr bwMode="auto">
          <a:xfrm>
            <a:off x="4140200" y="3860800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7" name="Line 101"/>
          <p:cNvSpPr>
            <a:spLocks noChangeShapeType="1"/>
          </p:cNvSpPr>
          <p:nvPr/>
        </p:nvSpPr>
        <p:spPr bwMode="auto">
          <a:xfrm>
            <a:off x="4140200" y="4221163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4358" name="Group 102"/>
          <p:cNvGraphicFramePr>
            <a:graphicFrameLocks noGrp="1"/>
          </p:cNvGraphicFramePr>
          <p:nvPr/>
        </p:nvGraphicFramePr>
        <p:xfrm>
          <a:off x="5651500" y="2565400"/>
          <a:ext cx="431800" cy="1871665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4372" name="Group 116"/>
          <p:cNvGraphicFramePr>
            <a:graphicFrameLocks noGrp="1"/>
          </p:cNvGraphicFramePr>
          <p:nvPr/>
        </p:nvGraphicFramePr>
        <p:xfrm>
          <a:off x="6083300" y="2565400"/>
          <a:ext cx="431800" cy="1871665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636" name="Line 130"/>
          <p:cNvSpPr>
            <a:spLocks noChangeShapeType="1"/>
          </p:cNvSpPr>
          <p:nvPr/>
        </p:nvSpPr>
        <p:spPr bwMode="auto">
          <a:xfrm>
            <a:off x="5219700" y="2781300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37" name="Line 131"/>
          <p:cNvSpPr>
            <a:spLocks noChangeShapeType="1"/>
          </p:cNvSpPr>
          <p:nvPr/>
        </p:nvSpPr>
        <p:spPr bwMode="auto">
          <a:xfrm>
            <a:off x="5219700" y="3141663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38" name="Line 132"/>
          <p:cNvSpPr>
            <a:spLocks noChangeShapeType="1"/>
          </p:cNvSpPr>
          <p:nvPr/>
        </p:nvSpPr>
        <p:spPr bwMode="auto">
          <a:xfrm>
            <a:off x="5219700" y="3500438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39" name="Line 133"/>
          <p:cNvSpPr>
            <a:spLocks noChangeShapeType="1"/>
          </p:cNvSpPr>
          <p:nvPr/>
        </p:nvSpPr>
        <p:spPr bwMode="auto">
          <a:xfrm>
            <a:off x="5219700" y="3860800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0" name="Line 134"/>
          <p:cNvSpPr>
            <a:spLocks noChangeShapeType="1"/>
          </p:cNvSpPr>
          <p:nvPr/>
        </p:nvSpPr>
        <p:spPr bwMode="auto">
          <a:xfrm>
            <a:off x="5219700" y="4221163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4478" name="Group 222"/>
          <p:cNvGraphicFramePr>
            <a:graphicFrameLocks noGrp="1"/>
          </p:cNvGraphicFramePr>
          <p:nvPr/>
        </p:nvGraphicFramePr>
        <p:xfrm>
          <a:off x="6732588" y="2938463"/>
          <a:ext cx="431800" cy="376237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4479" name="Group 223"/>
          <p:cNvGraphicFramePr>
            <a:graphicFrameLocks noGrp="1"/>
          </p:cNvGraphicFramePr>
          <p:nvPr/>
        </p:nvGraphicFramePr>
        <p:xfrm>
          <a:off x="7164388" y="2938463"/>
          <a:ext cx="431800" cy="376237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653" name="Line 192"/>
          <p:cNvSpPr>
            <a:spLocks noChangeShapeType="1"/>
          </p:cNvSpPr>
          <p:nvPr/>
        </p:nvSpPr>
        <p:spPr bwMode="auto">
          <a:xfrm flipH="1">
            <a:off x="6084888" y="2565400"/>
            <a:ext cx="43180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4" name="Line 193"/>
          <p:cNvSpPr>
            <a:spLocks noChangeShapeType="1"/>
          </p:cNvSpPr>
          <p:nvPr/>
        </p:nvSpPr>
        <p:spPr bwMode="auto">
          <a:xfrm>
            <a:off x="6300788" y="3141663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5" name="Line 194"/>
          <p:cNvSpPr>
            <a:spLocks noChangeShapeType="1"/>
          </p:cNvSpPr>
          <p:nvPr/>
        </p:nvSpPr>
        <p:spPr bwMode="auto">
          <a:xfrm flipH="1">
            <a:off x="7164388" y="2924175"/>
            <a:ext cx="43180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6" name="Line 224"/>
          <p:cNvSpPr>
            <a:spLocks noChangeShapeType="1"/>
          </p:cNvSpPr>
          <p:nvPr/>
        </p:nvSpPr>
        <p:spPr bwMode="auto">
          <a:xfrm flipH="1">
            <a:off x="6084888" y="3322638"/>
            <a:ext cx="43180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4509" name="Group 253"/>
          <p:cNvGraphicFramePr>
            <a:graphicFrameLocks noGrp="1"/>
          </p:cNvGraphicFramePr>
          <p:nvPr/>
        </p:nvGraphicFramePr>
        <p:xfrm>
          <a:off x="6732588" y="4060825"/>
          <a:ext cx="431800" cy="37623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4515" name="Group 259"/>
          <p:cNvGraphicFramePr>
            <a:graphicFrameLocks noGrp="1"/>
          </p:cNvGraphicFramePr>
          <p:nvPr/>
        </p:nvGraphicFramePr>
        <p:xfrm>
          <a:off x="7164388" y="4060825"/>
          <a:ext cx="431800" cy="37623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683" name="Line 266"/>
          <p:cNvSpPr>
            <a:spLocks noChangeShapeType="1"/>
          </p:cNvSpPr>
          <p:nvPr/>
        </p:nvSpPr>
        <p:spPr bwMode="auto">
          <a:xfrm>
            <a:off x="6300788" y="4246563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4523" name="Group 267"/>
          <p:cNvGraphicFramePr>
            <a:graphicFrameLocks noGrp="1"/>
          </p:cNvGraphicFramePr>
          <p:nvPr/>
        </p:nvGraphicFramePr>
        <p:xfrm>
          <a:off x="7812088" y="4076700"/>
          <a:ext cx="431800" cy="37623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4529" name="Group 273"/>
          <p:cNvGraphicFramePr>
            <a:graphicFrameLocks noGrp="1"/>
          </p:cNvGraphicFramePr>
          <p:nvPr/>
        </p:nvGraphicFramePr>
        <p:xfrm>
          <a:off x="8243888" y="4076700"/>
          <a:ext cx="431800" cy="37623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696" name="Line 279"/>
          <p:cNvSpPr>
            <a:spLocks noChangeShapeType="1"/>
          </p:cNvSpPr>
          <p:nvPr/>
        </p:nvSpPr>
        <p:spPr bwMode="auto">
          <a:xfrm flipH="1">
            <a:off x="8243888" y="4062413"/>
            <a:ext cx="43180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97" name="Line 280"/>
          <p:cNvSpPr>
            <a:spLocks noChangeShapeType="1"/>
          </p:cNvSpPr>
          <p:nvPr/>
        </p:nvSpPr>
        <p:spPr bwMode="auto">
          <a:xfrm>
            <a:off x="7380288" y="4221163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5" name="Group 68"/>
          <p:cNvGraphicFramePr>
            <a:graphicFrameLocks noGrp="1"/>
          </p:cNvGraphicFramePr>
          <p:nvPr/>
        </p:nvGraphicFramePr>
        <p:xfrm>
          <a:off x="3786188" y="2571750"/>
          <a:ext cx="431800" cy="1871665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Group 69"/>
          <p:cNvGraphicFramePr>
            <a:graphicFrameLocks noGrp="1"/>
          </p:cNvGraphicFramePr>
          <p:nvPr/>
        </p:nvGraphicFramePr>
        <p:xfrm>
          <a:off x="4578350" y="2571750"/>
          <a:ext cx="431800" cy="1871665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7" name="Group 83"/>
          <p:cNvGraphicFramePr>
            <a:graphicFrameLocks noGrp="1"/>
          </p:cNvGraphicFramePr>
          <p:nvPr/>
        </p:nvGraphicFramePr>
        <p:xfrm>
          <a:off x="5010150" y="2571750"/>
          <a:ext cx="431800" cy="1871665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" name="Line 97"/>
          <p:cNvSpPr>
            <a:spLocks noChangeShapeType="1"/>
          </p:cNvSpPr>
          <p:nvPr/>
        </p:nvSpPr>
        <p:spPr bwMode="auto">
          <a:xfrm>
            <a:off x="4146550" y="2787650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98"/>
          <p:cNvSpPr>
            <a:spLocks noChangeShapeType="1"/>
          </p:cNvSpPr>
          <p:nvPr/>
        </p:nvSpPr>
        <p:spPr bwMode="auto">
          <a:xfrm>
            <a:off x="4146550" y="3148013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99"/>
          <p:cNvSpPr>
            <a:spLocks noChangeShapeType="1"/>
          </p:cNvSpPr>
          <p:nvPr/>
        </p:nvSpPr>
        <p:spPr bwMode="auto">
          <a:xfrm>
            <a:off x="4146550" y="3506788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100"/>
          <p:cNvSpPr>
            <a:spLocks noChangeShapeType="1"/>
          </p:cNvSpPr>
          <p:nvPr/>
        </p:nvSpPr>
        <p:spPr bwMode="auto">
          <a:xfrm>
            <a:off x="4146550" y="3867150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101"/>
          <p:cNvSpPr>
            <a:spLocks noChangeShapeType="1"/>
          </p:cNvSpPr>
          <p:nvPr/>
        </p:nvSpPr>
        <p:spPr bwMode="auto">
          <a:xfrm>
            <a:off x="4146550" y="4227513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3" name="Group 102"/>
          <p:cNvGraphicFramePr>
            <a:graphicFrameLocks noGrp="1"/>
          </p:cNvGraphicFramePr>
          <p:nvPr/>
        </p:nvGraphicFramePr>
        <p:xfrm>
          <a:off x="5657850" y="2571750"/>
          <a:ext cx="431800" cy="1871665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4" name="Group 116"/>
          <p:cNvGraphicFramePr>
            <a:graphicFrameLocks noGrp="1"/>
          </p:cNvGraphicFramePr>
          <p:nvPr/>
        </p:nvGraphicFramePr>
        <p:xfrm>
          <a:off x="6089650" y="2571750"/>
          <a:ext cx="431800" cy="1871665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" name="Line 130"/>
          <p:cNvSpPr>
            <a:spLocks noChangeShapeType="1"/>
          </p:cNvSpPr>
          <p:nvPr/>
        </p:nvSpPr>
        <p:spPr bwMode="auto">
          <a:xfrm>
            <a:off x="5226050" y="2787650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131"/>
          <p:cNvSpPr>
            <a:spLocks noChangeShapeType="1"/>
          </p:cNvSpPr>
          <p:nvPr/>
        </p:nvSpPr>
        <p:spPr bwMode="auto">
          <a:xfrm>
            <a:off x="5226050" y="3148013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132"/>
          <p:cNvSpPr>
            <a:spLocks noChangeShapeType="1"/>
          </p:cNvSpPr>
          <p:nvPr/>
        </p:nvSpPr>
        <p:spPr bwMode="auto">
          <a:xfrm>
            <a:off x="5226050" y="3506788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133"/>
          <p:cNvSpPr>
            <a:spLocks noChangeShapeType="1"/>
          </p:cNvSpPr>
          <p:nvPr/>
        </p:nvSpPr>
        <p:spPr bwMode="auto">
          <a:xfrm>
            <a:off x="5226050" y="3867150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134"/>
          <p:cNvSpPr>
            <a:spLocks noChangeShapeType="1"/>
          </p:cNvSpPr>
          <p:nvPr/>
        </p:nvSpPr>
        <p:spPr bwMode="auto">
          <a:xfrm>
            <a:off x="5226050" y="4227513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0" name="Group 222"/>
          <p:cNvGraphicFramePr>
            <a:graphicFrameLocks noGrp="1"/>
          </p:cNvGraphicFramePr>
          <p:nvPr/>
        </p:nvGraphicFramePr>
        <p:xfrm>
          <a:off x="6738938" y="2944813"/>
          <a:ext cx="431800" cy="376237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roup 223"/>
          <p:cNvGraphicFramePr>
            <a:graphicFrameLocks noGrp="1"/>
          </p:cNvGraphicFramePr>
          <p:nvPr/>
        </p:nvGraphicFramePr>
        <p:xfrm>
          <a:off x="7170738" y="2944813"/>
          <a:ext cx="431800" cy="376237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Line 192"/>
          <p:cNvSpPr>
            <a:spLocks noChangeShapeType="1"/>
          </p:cNvSpPr>
          <p:nvPr/>
        </p:nvSpPr>
        <p:spPr bwMode="auto">
          <a:xfrm flipH="1">
            <a:off x="6091238" y="2571750"/>
            <a:ext cx="43180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193"/>
          <p:cNvSpPr>
            <a:spLocks noChangeShapeType="1"/>
          </p:cNvSpPr>
          <p:nvPr/>
        </p:nvSpPr>
        <p:spPr bwMode="auto">
          <a:xfrm>
            <a:off x="6307138" y="3148013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194"/>
          <p:cNvSpPr>
            <a:spLocks noChangeShapeType="1"/>
          </p:cNvSpPr>
          <p:nvPr/>
        </p:nvSpPr>
        <p:spPr bwMode="auto">
          <a:xfrm flipH="1">
            <a:off x="7170738" y="2930525"/>
            <a:ext cx="43180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251"/>
          <p:cNvSpPr>
            <a:spLocks noChangeShapeType="1"/>
          </p:cNvSpPr>
          <p:nvPr/>
        </p:nvSpPr>
        <p:spPr bwMode="auto">
          <a:xfrm flipH="1">
            <a:off x="6084888" y="3716338"/>
            <a:ext cx="43180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0" name="Group 253"/>
          <p:cNvGraphicFramePr>
            <a:graphicFrameLocks noGrp="1"/>
          </p:cNvGraphicFramePr>
          <p:nvPr/>
        </p:nvGraphicFramePr>
        <p:xfrm>
          <a:off x="6738938" y="4067175"/>
          <a:ext cx="431800" cy="37623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roup 259"/>
          <p:cNvGraphicFramePr>
            <a:graphicFrameLocks noGrp="1"/>
          </p:cNvGraphicFramePr>
          <p:nvPr/>
        </p:nvGraphicFramePr>
        <p:xfrm>
          <a:off x="7170738" y="4067175"/>
          <a:ext cx="431800" cy="37623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Line 266"/>
          <p:cNvSpPr>
            <a:spLocks noChangeShapeType="1"/>
          </p:cNvSpPr>
          <p:nvPr/>
        </p:nvSpPr>
        <p:spPr bwMode="auto">
          <a:xfrm>
            <a:off x="6307138" y="4252913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3" name="Group 267"/>
          <p:cNvGraphicFramePr>
            <a:graphicFrameLocks noGrp="1"/>
          </p:cNvGraphicFramePr>
          <p:nvPr/>
        </p:nvGraphicFramePr>
        <p:xfrm>
          <a:off x="7818438" y="4083050"/>
          <a:ext cx="431800" cy="37623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Group 273"/>
          <p:cNvGraphicFramePr>
            <a:graphicFrameLocks noGrp="1"/>
          </p:cNvGraphicFramePr>
          <p:nvPr/>
        </p:nvGraphicFramePr>
        <p:xfrm>
          <a:off x="8250238" y="4083050"/>
          <a:ext cx="431800" cy="37623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Line 279"/>
          <p:cNvSpPr>
            <a:spLocks noChangeShapeType="1"/>
          </p:cNvSpPr>
          <p:nvPr/>
        </p:nvSpPr>
        <p:spPr bwMode="auto">
          <a:xfrm flipH="1">
            <a:off x="8250238" y="4068763"/>
            <a:ext cx="43180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280"/>
          <p:cNvSpPr>
            <a:spLocks noChangeShapeType="1"/>
          </p:cNvSpPr>
          <p:nvPr/>
        </p:nvSpPr>
        <p:spPr bwMode="auto">
          <a:xfrm>
            <a:off x="7386638" y="4227513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Group 267"/>
          <p:cNvGraphicFramePr>
            <a:graphicFrameLocks noGrp="1"/>
          </p:cNvGraphicFramePr>
          <p:nvPr/>
        </p:nvGraphicFramePr>
        <p:xfrm>
          <a:off x="6726238" y="3297238"/>
          <a:ext cx="431800" cy="376237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Group 273"/>
          <p:cNvGraphicFramePr>
            <a:graphicFrameLocks noGrp="1"/>
          </p:cNvGraphicFramePr>
          <p:nvPr/>
        </p:nvGraphicFramePr>
        <p:xfrm>
          <a:off x="7158038" y="3297238"/>
          <a:ext cx="431800" cy="376237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Line 279"/>
          <p:cNvSpPr>
            <a:spLocks noChangeShapeType="1"/>
          </p:cNvSpPr>
          <p:nvPr/>
        </p:nvSpPr>
        <p:spPr bwMode="auto">
          <a:xfrm flipH="1">
            <a:off x="7158038" y="3282950"/>
            <a:ext cx="43180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280"/>
          <p:cNvSpPr>
            <a:spLocks noChangeShapeType="1"/>
          </p:cNvSpPr>
          <p:nvPr/>
        </p:nvSpPr>
        <p:spPr bwMode="auto">
          <a:xfrm>
            <a:off x="6294438" y="3500438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" name="Group 267"/>
          <p:cNvGraphicFramePr>
            <a:graphicFrameLocks noGrp="1"/>
          </p:cNvGraphicFramePr>
          <p:nvPr/>
        </p:nvGraphicFramePr>
        <p:xfrm>
          <a:off x="6732588" y="3303588"/>
          <a:ext cx="431800" cy="376237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273"/>
          <p:cNvGraphicFramePr>
            <a:graphicFrameLocks noGrp="1"/>
          </p:cNvGraphicFramePr>
          <p:nvPr/>
        </p:nvGraphicFramePr>
        <p:xfrm>
          <a:off x="7164388" y="3303588"/>
          <a:ext cx="431800" cy="376237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Line 279"/>
          <p:cNvSpPr>
            <a:spLocks noChangeShapeType="1"/>
          </p:cNvSpPr>
          <p:nvPr/>
        </p:nvSpPr>
        <p:spPr bwMode="auto">
          <a:xfrm flipH="1">
            <a:off x="7164388" y="3289300"/>
            <a:ext cx="43180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Box 1">
            <a:extLst>
              <a:ext uri="{FF2B5EF4-FFF2-40B4-BE49-F238E27FC236}">
                <a16:creationId xmlns:a16="http://schemas.microsoft.com/office/drawing/2014/main" id="{929F8B44-9150-493B-BE60-991FF8A952E2}"/>
              </a:ext>
            </a:extLst>
          </p:cNvPr>
          <p:cNvSpPr txBox="1"/>
          <p:nvPr/>
        </p:nvSpPr>
        <p:spPr>
          <a:xfrm>
            <a:off x="3180090" y="2571750"/>
            <a:ext cx="634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 [</a:t>
            </a:r>
            <a:r>
              <a:rPr lang="en-US" sz="1600" dirty="0" err="1"/>
              <a:t>i</a:t>
            </a:r>
            <a:r>
              <a:rPr lang="en-US" sz="1600" dirty="0"/>
              <a:t>]     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252430"/>
            <a:ext cx="8892480" cy="933448"/>
          </a:xfrm>
        </p:spPr>
        <p:txBody>
          <a:bodyPr/>
          <a:lstStyle/>
          <a:p>
            <a:r>
              <a:rPr lang="tr-TR" altLang="en-US" sz="3600" dirty="0">
                <a:latin typeface="+mn-lt"/>
              </a:rPr>
              <a:t>Adjacency </a:t>
            </a:r>
            <a:r>
              <a:rPr lang="tr-TR" altLang="en-US" sz="3600" dirty="0" err="1">
                <a:latin typeface="+mn-lt"/>
              </a:rPr>
              <a:t>list</a:t>
            </a:r>
            <a:r>
              <a:rPr lang="en-US" altLang="en-US" sz="3600" dirty="0">
                <a:latin typeface="+mn-lt"/>
              </a:rPr>
              <a:t>s: Directed Graphs</a:t>
            </a:r>
            <a:endParaRPr lang="tr-TR" altLang="en-US" sz="3600" dirty="0">
              <a:latin typeface="+mn-lt"/>
            </a:endParaRPr>
          </a:p>
        </p:txBody>
      </p:sp>
      <p:graphicFrame>
        <p:nvGraphicFramePr>
          <p:cNvPr id="228588" name="Group 2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50840"/>
              </p:ext>
            </p:extLst>
          </p:nvPr>
        </p:nvGraphicFramePr>
        <p:xfrm>
          <a:off x="4848920" y="2309812"/>
          <a:ext cx="431800" cy="224472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8591" name="Group 2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98287"/>
              </p:ext>
            </p:extLst>
          </p:nvPr>
        </p:nvGraphicFramePr>
        <p:xfrm>
          <a:off x="5641082" y="2309812"/>
          <a:ext cx="431800" cy="224472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8594" name="Group 2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298932"/>
              </p:ext>
            </p:extLst>
          </p:nvPr>
        </p:nvGraphicFramePr>
        <p:xfrm>
          <a:off x="6072882" y="2309812"/>
          <a:ext cx="431800" cy="224472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627" name="Line 87"/>
          <p:cNvSpPr>
            <a:spLocks noChangeShapeType="1"/>
          </p:cNvSpPr>
          <p:nvPr/>
        </p:nvSpPr>
        <p:spPr bwMode="auto">
          <a:xfrm>
            <a:off x="5209282" y="2525712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8" name="Line 88"/>
          <p:cNvSpPr>
            <a:spLocks noChangeShapeType="1"/>
          </p:cNvSpPr>
          <p:nvPr/>
        </p:nvSpPr>
        <p:spPr bwMode="auto">
          <a:xfrm>
            <a:off x="5209282" y="2886074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9" name="Line 89"/>
          <p:cNvSpPr>
            <a:spLocks noChangeShapeType="1"/>
          </p:cNvSpPr>
          <p:nvPr/>
        </p:nvSpPr>
        <p:spPr bwMode="auto">
          <a:xfrm>
            <a:off x="5209282" y="3244849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0" name="Line 90"/>
          <p:cNvSpPr>
            <a:spLocks noChangeShapeType="1"/>
          </p:cNvSpPr>
          <p:nvPr/>
        </p:nvSpPr>
        <p:spPr bwMode="auto">
          <a:xfrm>
            <a:off x="5209282" y="3605212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1" name="Line 91"/>
          <p:cNvSpPr>
            <a:spLocks noChangeShapeType="1"/>
          </p:cNvSpPr>
          <p:nvPr/>
        </p:nvSpPr>
        <p:spPr bwMode="auto">
          <a:xfrm>
            <a:off x="5209282" y="3965574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2" name="Line 120"/>
          <p:cNvSpPr>
            <a:spLocks noChangeShapeType="1"/>
          </p:cNvSpPr>
          <p:nvPr/>
        </p:nvSpPr>
        <p:spPr bwMode="auto">
          <a:xfrm>
            <a:off x="6288782" y="2525712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3" name="Line 122"/>
          <p:cNvSpPr>
            <a:spLocks noChangeShapeType="1"/>
          </p:cNvSpPr>
          <p:nvPr/>
        </p:nvSpPr>
        <p:spPr bwMode="auto">
          <a:xfrm>
            <a:off x="6288782" y="3978274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4" name="Text Box 182"/>
          <p:cNvSpPr txBox="1">
            <a:spLocks noChangeArrowheads="1"/>
          </p:cNvSpPr>
          <p:nvPr/>
        </p:nvSpPr>
        <p:spPr bwMode="auto">
          <a:xfrm>
            <a:off x="1062534" y="4762468"/>
            <a:ext cx="74828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dirty="0"/>
              <a:t>A </a:t>
            </a:r>
            <a:r>
              <a:rPr lang="tr-TR" altLang="en-US" dirty="0" err="1"/>
              <a:t>directed</a:t>
            </a:r>
            <a:r>
              <a:rPr lang="tr-TR" altLang="en-US" dirty="0"/>
              <a:t> </a:t>
            </a:r>
            <a:r>
              <a:rPr lang="tr-TR" altLang="en-US" dirty="0" err="1"/>
              <a:t>graph</a:t>
            </a:r>
            <a:r>
              <a:rPr lang="en-US" altLang="en-US" dirty="0"/>
              <a:t>                  </a:t>
            </a:r>
            <a:r>
              <a:rPr lang="tr-TR" altLang="en-US" dirty="0"/>
              <a:t>  </a:t>
            </a:r>
            <a:r>
              <a:rPr lang="en-US" altLang="en-US" dirty="0"/>
              <a:t>  Adjacency List</a:t>
            </a:r>
            <a:r>
              <a:rPr lang="tr-TR" altLang="en-US" dirty="0"/>
              <a:t> </a:t>
            </a:r>
            <a:r>
              <a:rPr lang="tr-TR" altLang="en-US" dirty="0" err="1"/>
              <a:t>representation</a:t>
            </a:r>
            <a:r>
              <a:rPr lang="tr-TR" altLang="en-US" dirty="0"/>
              <a:t>       </a:t>
            </a:r>
          </a:p>
        </p:txBody>
      </p:sp>
      <p:sp>
        <p:nvSpPr>
          <p:cNvPr id="50235" name="Oval 183"/>
          <p:cNvSpPr>
            <a:spLocks noChangeArrowheads="1"/>
          </p:cNvSpPr>
          <p:nvPr/>
        </p:nvSpPr>
        <p:spPr bwMode="auto">
          <a:xfrm>
            <a:off x="768524" y="2236787"/>
            <a:ext cx="447675" cy="431800"/>
          </a:xfrm>
          <a:prstGeom prst="ellipse">
            <a:avLst/>
          </a:prstGeom>
          <a:gradFill rotWithShape="1">
            <a:gsLst>
              <a:gs pos="0">
                <a:srgbClr val="006600"/>
              </a:gs>
              <a:gs pos="100000">
                <a:srgbClr val="002F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/>
          </a:p>
        </p:txBody>
      </p:sp>
      <p:sp>
        <p:nvSpPr>
          <p:cNvPr id="50236" name="Oval 184"/>
          <p:cNvSpPr>
            <a:spLocks noChangeArrowheads="1"/>
          </p:cNvSpPr>
          <p:nvPr/>
        </p:nvSpPr>
        <p:spPr bwMode="auto">
          <a:xfrm>
            <a:off x="1860724" y="2236787"/>
            <a:ext cx="447675" cy="431800"/>
          </a:xfrm>
          <a:prstGeom prst="ellipse">
            <a:avLst/>
          </a:prstGeom>
          <a:gradFill rotWithShape="1">
            <a:gsLst>
              <a:gs pos="0">
                <a:srgbClr val="006600"/>
              </a:gs>
              <a:gs pos="100000">
                <a:srgbClr val="002F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/>
          </a:p>
        </p:txBody>
      </p:sp>
      <p:sp>
        <p:nvSpPr>
          <p:cNvPr id="50237" name="Oval 185"/>
          <p:cNvSpPr>
            <a:spLocks noChangeArrowheads="1"/>
          </p:cNvSpPr>
          <p:nvPr/>
        </p:nvSpPr>
        <p:spPr bwMode="auto">
          <a:xfrm>
            <a:off x="768524" y="3171824"/>
            <a:ext cx="447675" cy="431800"/>
          </a:xfrm>
          <a:prstGeom prst="ellipse">
            <a:avLst/>
          </a:prstGeom>
          <a:gradFill rotWithShape="1">
            <a:gsLst>
              <a:gs pos="0">
                <a:srgbClr val="006600"/>
              </a:gs>
              <a:gs pos="100000">
                <a:srgbClr val="002F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/>
          </a:p>
        </p:txBody>
      </p:sp>
      <p:sp>
        <p:nvSpPr>
          <p:cNvPr id="50238" name="Oval 186"/>
          <p:cNvSpPr>
            <a:spLocks noChangeArrowheads="1"/>
          </p:cNvSpPr>
          <p:nvPr/>
        </p:nvSpPr>
        <p:spPr bwMode="auto">
          <a:xfrm>
            <a:off x="1860724" y="3171824"/>
            <a:ext cx="447675" cy="431800"/>
          </a:xfrm>
          <a:prstGeom prst="ellipse">
            <a:avLst/>
          </a:prstGeom>
          <a:gradFill rotWithShape="1">
            <a:gsLst>
              <a:gs pos="0">
                <a:srgbClr val="006600"/>
              </a:gs>
              <a:gs pos="100000">
                <a:srgbClr val="002F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/>
          </a:p>
        </p:txBody>
      </p:sp>
      <p:sp>
        <p:nvSpPr>
          <p:cNvPr id="50239" name="Line 187"/>
          <p:cNvSpPr>
            <a:spLocks noChangeShapeType="1"/>
          </p:cNvSpPr>
          <p:nvPr/>
        </p:nvSpPr>
        <p:spPr bwMode="auto">
          <a:xfrm>
            <a:off x="984424" y="2670174"/>
            <a:ext cx="0" cy="50323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0" name="Line 188"/>
          <p:cNvSpPr>
            <a:spLocks noChangeShapeType="1"/>
          </p:cNvSpPr>
          <p:nvPr/>
        </p:nvSpPr>
        <p:spPr bwMode="auto">
          <a:xfrm>
            <a:off x="2076624" y="2668587"/>
            <a:ext cx="0" cy="50323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1" name="Line 189"/>
          <p:cNvSpPr>
            <a:spLocks noChangeShapeType="1"/>
          </p:cNvSpPr>
          <p:nvPr/>
        </p:nvSpPr>
        <p:spPr bwMode="auto">
          <a:xfrm rot="-5400000">
            <a:off x="1547987" y="2128837"/>
            <a:ext cx="0" cy="6477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2" name="Line 190"/>
          <p:cNvSpPr>
            <a:spLocks noChangeShapeType="1"/>
          </p:cNvSpPr>
          <p:nvPr/>
        </p:nvSpPr>
        <p:spPr bwMode="auto">
          <a:xfrm rot="-5400000">
            <a:off x="1524174" y="3065462"/>
            <a:ext cx="0" cy="6477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3" name="Line 191"/>
          <p:cNvSpPr>
            <a:spLocks noChangeShapeType="1"/>
          </p:cNvSpPr>
          <p:nvPr/>
        </p:nvSpPr>
        <p:spPr bwMode="auto">
          <a:xfrm rot="-5400000">
            <a:off x="1201118" y="2524918"/>
            <a:ext cx="647700" cy="7921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4" name="Text Box 192"/>
          <p:cNvSpPr txBox="1">
            <a:spLocks noChangeArrowheads="1"/>
          </p:cNvSpPr>
          <p:nvPr/>
        </p:nvSpPr>
        <p:spPr bwMode="auto">
          <a:xfrm>
            <a:off x="773287" y="2224087"/>
            <a:ext cx="431800" cy="366712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800"/>
              <a:t>1</a:t>
            </a:r>
          </a:p>
        </p:txBody>
      </p:sp>
      <p:sp>
        <p:nvSpPr>
          <p:cNvPr id="50245" name="Text Box 193"/>
          <p:cNvSpPr txBox="1">
            <a:spLocks noChangeArrowheads="1"/>
          </p:cNvSpPr>
          <p:nvPr/>
        </p:nvSpPr>
        <p:spPr bwMode="auto">
          <a:xfrm>
            <a:off x="1840087" y="2249487"/>
            <a:ext cx="431800" cy="366712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800"/>
              <a:t>4</a:t>
            </a:r>
          </a:p>
        </p:txBody>
      </p:sp>
      <p:sp>
        <p:nvSpPr>
          <p:cNvPr id="50246" name="Text Box 194"/>
          <p:cNvSpPr txBox="1">
            <a:spLocks noChangeArrowheads="1"/>
          </p:cNvSpPr>
          <p:nvPr/>
        </p:nvSpPr>
        <p:spPr bwMode="auto">
          <a:xfrm>
            <a:off x="1865487" y="3171824"/>
            <a:ext cx="431800" cy="366713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800" dirty="0"/>
              <a:t>3</a:t>
            </a:r>
          </a:p>
        </p:txBody>
      </p:sp>
      <p:sp>
        <p:nvSpPr>
          <p:cNvPr id="50247" name="Text Box 195"/>
          <p:cNvSpPr txBox="1">
            <a:spLocks noChangeArrowheads="1"/>
          </p:cNvSpPr>
          <p:nvPr/>
        </p:nvSpPr>
        <p:spPr bwMode="auto">
          <a:xfrm>
            <a:off x="773287" y="3206749"/>
            <a:ext cx="431800" cy="366713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800" dirty="0"/>
              <a:t>2</a:t>
            </a:r>
          </a:p>
        </p:txBody>
      </p:sp>
      <p:sp>
        <p:nvSpPr>
          <p:cNvPr id="50248" name="Oval 196"/>
          <p:cNvSpPr>
            <a:spLocks noChangeArrowheads="1"/>
          </p:cNvSpPr>
          <p:nvPr/>
        </p:nvSpPr>
        <p:spPr bwMode="auto">
          <a:xfrm>
            <a:off x="2949749" y="2236787"/>
            <a:ext cx="447675" cy="431800"/>
          </a:xfrm>
          <a:prstGeom prst="ellipse">
            <a:avLst/>
          </a:prstGeom>
          <a:gradFill rotWithShape="1">
            <a:gsLst>
              <a:gs pos="0">
                <a:srgbClr val="006600"/>
              </a:gs>
              <a:gs pos="100000">
                <a:srgbClr val="002F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/>
          </a:p>
        </p:txBody>
      </p:sp>
      <p:sp>
        <p:nvSpPr>
          <p:cNvPr id="50249" name="Line 197"/>
          <p:cNvSpPr>
            <a:spLocks noChangeShapeType="1"/>
          </p:cNvSpPr>
          <p:nvPr/>
        </p:nvSpPr>
        <p:spPr bwMode="auto">
          <a:xfrm>
            <a:off x="3165649" y="2668587"/>
            <a:ext cx="0" cy="50323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50" name="Text Box 198"/>
          <p:cNvSpPr txBox="1">
            <a:spLocks noChangeArrowheads="1"/>
          </p:cNvSpPr>
          <p:nvPr/>
        </p:nvSpPr>
        <p:spPr bwMode="auto">
          <a:xfrm>
            <a:off x="2929112" y="2249487"/>
            <a:ext cx="431800" cy="366712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800"/>
              <a:t>5</a:t>
            </a:r>
          </a:p>
        </p:txBody>
      </p:sp>
      <p:sp>
        <p:nvSpPr>
          <p:cNvPr id="50251" name="Line 199"/>
          <p:cNvSpPr>
            <a:spLocks noChangeShapeType="1"/>
          </p:cNvSpPr>
          <p:nvPr/>
        </p:nvSpPr>
        <p:spPr bwMode="auto">
          <a:xfrm rot="-5400000">
            <a:off x="2282206" y="2524917"/>
            <a:ext cx="647700" cy="7921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52" name="Oval 200"/>
          <p:cNvSpPr>
            <a:spLocks noChangeArrowheads="1"/>
          </p:cNvSpPr>
          <p:nvPr/>
        </p:nvSpPr>
        <p:spPr bwMode="auto">
          <a:xfrm>
            <a:off x="3233912" y="3063874"/>
            <a:ext cx="576262" cy="431800"/>
          </a:xfrm>
          <a:prstGeom prst="ellipse">
            <a:avLst/>
          </a:prstGeom>
          <a:solidFill>
            <a:srgbClr val="FFFFFF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/>
          </a:p>
        </p:txBody>
      </p:sp>
      <p:sp>
        <p:nvSpPr>
          <p:cNvPr id="50253" name="Line 201"/>
          <p:cNvSpPr>
            <a:spLocks noChangeShapeType="1"/>
          </p:cNvSpPr>
          <p:nvPr/>
        </p:nvSpPr>
        <p:spPr bwMode="auto">
          <a:xfrm rot="19412699" flipH="1">
            <a:off x="3246612" y="3160712"/>
            <a:ext cx="7143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54" name="Oval 202"/>
          <p:cNvSpPr>
            <a:spLocks noChangeArrowheads="1"/>
          </p:cNvSpPr>
          <p:nvPr/>
        </p:nvSpPr>
        <p:spPr bwMode="auto">
          <a:xfrm>
            <a:off x="2954512" y="3173412"/>
            <a:ext cx="447675" cy="431800"/>
          </a:xfrm>
          <a:prstGeom prst="ellipse">
            <a:avLst/>
          </a:prstGeom>
          <a:gradFill rotWithShape="1">
            <a:gsLst>
              <a:gs pos="0">
                <a:srgbClr val="006600"/>
              </a:gs>
              <a:gs pos="100000">
                <a:srgbClr val="002F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/>
          </a:p>
        </p:txBody>
      </p:sp>
      <p:sp>
        <p:nvSpPr>
          <p:cNvPr id="50255" name="Text Box 203"/>
          <p:cNvSpPr txBox="1">
            <a:spLocks noChangeArrowheads="1"/>
          </p:cNvSpPr>
          <p:nvPr/>
        </p:nvSpPr>
        <p:spPr bwMode="auto">
          <a:xfrm>
            <a:off x="2967212" y="3211512"/>
            <a:ext cx="431800" cy="366712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800"/>
              <a:t>6</a:t>
            </a:r>
          </a:p>
        </p:txBody>
      </p:sp>
      <p:graphicFrame>
        <p:nvGraphicFramePr>
          <p:cNvPr id="228556" name="Group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205796"/>
              </p:ext>
            </p:extLst>
          </p:nvPr>
        </p:nvGraphicFramePr>
        <p:xfrm>
          <a:off x="6720582" y="2309812"/>
          <a:ext cx="431800" cy="376237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8562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735336"/>
              </p:ext>
            </p:extLst>
          </p:nvPr>
        </p:nvGraphicFramePr>
        <p:xfrm>
          <a:off x="7152382" y="2309812"/>
          <a:ext cx="431800" cy="376237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668" name="Line 216"/>
          <p:cNvSpPr>
            <a:spLocks noChangeShapeType="1"/>
          </p:cNvSpPr>
          <p:nvPr/>
        </p:nvSpPr>
        <p:spPr bwMode="auto">
          <a:xfrm flipH="1">
            <a:off x="7152382" y="2295524"/>
            <a:ext cx="43180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9" name="Line 217"/>
          <p:cNvSpPr>
            <a:spLocks noChangeShapeType="1"/>
          </p:cNvSpPr>
          <p:nvPr/>
        </p:nvSpPr>
        <p:spPr bwMode="auto">
          <a:xfrm flipH="1">
            <a:off x="6060182" y="2695574"/>
            <a:ext cx="43180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0" name="Line 218"/>
          <p:cNvSpPr>
            <a:spLocks noChangeShapeType="1"/>
          </p:cNvSpPr>
          <p:nvPr/>
        </p:nvSpPr>
        <p:spPr bwMode="auto">
          <a:xfrm flipH="1">
            <a:off x="6072882" y="3076574"/>
            <a:ext cx="43180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1" name="Line 219"/>
          <p:cNvSpPr>
            <a:spLocks noChangeShapeType="1"/>
          </p:cNvSpPr>
          <p:nvPr/>
        </p:nvSpPr>
        <p:spPr bwMode="auto">
          <a:xfrm flipH="1">
            <a:off x="6072882" y="3449637"/>
            <a:ext cx="43180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8573" name="Group 2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334297"/>
              </p:ext>
            </p:extLst>
          </p:nvPr>
        </p:nvGraphicFramePr>
        <p:xfrm>
          <a:off x="6745982" y="3783012"/>
          <a:ext cx="431800" cy="376237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8579" name="Group 2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89930"/>
              </p:ext>
            </p:extLst>
          </p:nvPr>
        </p:nvGraphicFramePr>
        <p:xfrm>
          <a:off x="7177782" y="3783012"/>
          <a:ext cx="431800" cy="376237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684" name="Line 233"/>
          <p:cNvSpPr>
            <a:spLocks noChangeShapeType="1"/>
          </p:cNvSpPr>
          <p:nvPr/>
        </p:nvSpPr>
        <p:spPr bwMode="auto">
          <a:xfrm flipH="1">
            <a:off x="7177782" y="3768724"/>
            <a:ext cx="43180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5" name="Line 243"/>
          <p:cNvSpPr>
            <a:spLocks noChangeShapeType="1"/>
          </p:cNvSpPr>
          <p:nvPr/>
        </p:nvSpPr>
        <p:spPr bwMode="auto">
          <a:xfrm flipH="1">
            <a:off x="6050657" y="4190999"/>
            <a:ext cx="43180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5" name="Group 2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75024"/>
              </p:ext>
            </p:extLst>
          </p:nvPr>
        </p:nvGraphicFramePr>
        <p:xfrm>
          <a:off x="4860032" y="2306637"/>
          <a:ext cx="431800" cy="224472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6" name="Group 2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006433"/>
              </p:ext>
            </p:extLst>
          </p:nvPr>
        </p:nvGraphicFramePr>
        <p:xfrm>
          <a:off x="5652195" y="2306637"/>
          <a:ext cx="431800" cy="224472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7" name="Group 2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133064"/>
              </p:ext>
            </p:extLst>
          </p:nvPr>
        </p:nvGraphicFramePr>
        <p:xfrm>
          <a:off x="6083995" y="2306637"/>
          <a:ext cx="431800" cy="224472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8" name="Line 87"/>
          <p:cNvSpPr>
            <a:spLocks noChangeShapeType="1"/>
          </p:cNvSpPr>
          <p:nvPr/>
        </p:nvSpPr>
        <p:spPr bwMode="auto">
          <a:xfrm>
            <a:off x="5220395" y="2522537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88"/>
          <p:cNvSpPr>
            <a:spLocks noChangeShapeType="1"/>
          </p:cNvSpPr>
          <p:nvPr/>
        </p:nvSpPr>
        <p:spPr bwMode="auto">
          <a:xfrm>
            <a:off x="5220395" y="2882899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89"/>
          <p:cNvSpPr>
            <a:spLocks noChangeShapeType="1"/>
          </p:cNvSpPr>
          <p:nvPr/>
        </p:nvSpPr>
        <p:spPr bwMode="auto">
          <a:xfrm>
            <a:off x="5220395" y="3241674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90"/>
          <p:cNvSpPr>
            <a:spLocks noChangeShapeType="1"/>
          </p:cNvSpPr>
          <p:nvPr/>
        </p:nvSpPr>
        <p:spPr bwMode="auto">
          <a:xfrm>
            <a:off x="5220395" y="3602037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91"/>
          <p:cNvSpPr>
            <a:spLocks noChangeShapeType="1"/>
          </p:cNvSpPr>
          <p:nvPr/>
        </p:nvSpPr>
        <p:spPr bwMode="auto">
          <a:xfrm>
            <a:off x="5220395" y="3962399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120"/>
          <p:cNvSpPr>
            <a:spLocks noChangeShapeType="1"/>
          </p:cNvSpPr>
          <p:nvPr/>
        </p:nvSpPr>
        <p:spPr bwMode="auto">
          <a:xfrm>
            <a:off x="6299895" y="2522537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122"/>
          <p:cNvSpPr>
            <a:spLocks noChangeShapeType="1"/>
          </p:cNvSpPr>
          <p:nvPr/>
        </p:nvSpPr>
        <p:spPr bwMode="auto">
          <a:xfrm>
            <a:off x="6299895" y="3975099"/>
            <a:ext cx="43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5" name="Group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107561"/>
              </p:ext>
            </p:extLst>
          </p:nvPr>
        </p:nvGraphicFramePr>
        <p:xfrm>
          <a:off x="6731695" y="2306637"/>
          <a:ext cx="431800" cy="376237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598547"/>
              </p:ext>
            </p:extLst>
          </p:nvPr>
        </p:nvGraphicFramePr>
        <p:xfrm>
          <a:off x="7163495" y="2306637"/>
          <a:ext cx="431800" cy="376237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Line 216"/>
          <p:cNvSpPr>
            <a:spLocks noChangeShapeType="1"/>
          </p:cNvSpPr>
          <p:nvPr/>
        </p:nvSpPr>
        <p:spPr bwMode="auto">
          <a:xfrm flipH="1">
            <a:off x="7163495" y="2292349"/>
            <a:ext cx="43180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217"/>
          <p:cNvSpPr>
            <a:spLocks noChangeShapeType="1"/>
          </p:cNvSpPr>
          <p:nvPr/>
        </p:nvSpPr>
        <p:spPr bwMode="auto">
          <a:xfrm flipH="1">
            <a:off x="6071295" y="2692399"/>
            <a:ext cx="43180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218"/>
          <p:cNvSpPr>
            <a:spLocks noChangeShapeType="1"/>
          </p:cNvSpPr>
          <p:nvPr/>
        </p:nvSpPr>
        <p:spPr bwMode="auto">
          <a:xfrm flipH="1">
            <a:off x="6083995" y="3073399"/>
            <a:ext cx="43180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219"/>
          <p:cNvSpPr>
            <a:spLocks noChangeShapeType="1"/>
          </p:cNvSpPr>
          <p:nvPr/>
        </p:nvSpPr>
        <p:spPr bwMode="auto">
          <a:xfrm flipH="1">
            <a:off x="6083995" y="3446462"/>
            <a:ext cx="43180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" name="Group 2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72297"/>
              </p:ext>
            </p:extLst>
          </p:nvPr>
        </p:nvGraphicFramePr>
        <p:xfrm>
          <a:off x="6757095" y="3779837"/>
          <a:ext cx="431800" cy="376237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Group 2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645596"/>
              </p:ext>
            </p:extLst>
          </p:nvPr>
        </p:nvGraphicFramePr>
        <p:xfrm>
          <a:off x="7188895" y="3779837"/>
          <a:ext cx="431800" cy="376237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F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Line 233"/>
          <p:cNvSpPr>
            <a:spLocks noChangeShapeType="1"/>
          </p:cNvSpPr>
          <p:nvPr/>
        </p:nvSpPr>
        <p:spPr bwMode="auto">
          <a:xfrm flipH="1">
            <a:off x="7188895" y="3765549"/>
            <a:ext cx="43180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243"/>
          <p:cNvSpPr>
            <a:spLocks noChangeShapeType="1"/>
          </p:cNvSpPr>
          <p:nvPr/>
        </p:nvSpPr>
        <p:spPr bwMode="auto">
          <a:xfrm flipH="1">
            <a:off x="6061770" y="4187824"/>
            <a:ext cx="43180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41236" y="2292349"/>
            <a:ext cx="634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 [</a:t>
            </a:r>
            <a:r>
              <a:rPr lang="en-US" sz="1600" dirty="0" err="1"/>
              <a:t>i</a:t>
            </a:r>
            <a:r>
              <a:rPr lang="en-US" sz="1600" dirty="0"/>
              <a:t>]     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6382"/>
            <a:ext cx="8515350" cy="759619"/>
          </a:xfrm>
        </p:spPr>
        <p:txBody>
          <a:bodyPr/>
          <a:lstStyle/>
          <a:p>
            <a:r>
              <a:rPr lang="en-US" sz="4000" dirty="0">
                <a:latin typeface="+mn-lt"/>
              </a:rPr>
              <a:t>Adjacency List: Storage Complexity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1158" y="1367523"/>
            <a:ext cx="7873034" cy="50279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altLang="en-US" sz="2000" dirty="0">
                <a:sym typeface="Symbol" panose="05050102010706020507" pitchFamily="18" charset="2"/>
              </a:rPr>
              <a:t>T</a:t>
            </a:r>
            <a:r>
              <a:rPr lang="en-US" altLang="en-US" sz="2000" dirty="0" err="1">
                <a:sym typeface="Symbol" panose="05050102010706020507" pitchFamily="18" charset="2"/>
              </a:rPr>
              <a:t>otal</a:t>
            </a:r>
            <a:r>
              <a:rPr lang="en-US" altLang="en-US" sz="2000" dirty="0">
                <a:sym typeface="Symbol" panose="05050102010706020507" pitchFamily="18" charset="2"/>
              </a:rPr>
              <a:t> # edges</a:t>
            </a:r>
            <a:r>
              <a:rPr lang="tr-TR" altLang="en-US" sz="2000" dirty="0">
                <a:sym typeface="Symbol" panose="05050102010706020507" pitchFamily="18" charset="2"/>
              </a:rPr>
              <a:t> =</a:t>
            </a:r>
            <a:r>
              <a:rPr lang="en-US" altLang="en-US" sz="2000" dirty="0">
                <a:sym typeface="Symbol" panose="05050102010706020507" pitchFamily="18" charset="2"/>
              </a:rPr>
              <a:t> |E| </a:t>
            </a:r>
            <a:endParaRPr lang="tr-TR" altLang="en-US" sz="2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tr-TR" altLang="en-US" sz="2000" dirty="0">
                <a:sym typeface="Symbol" panose="05050102010706020507" pitchFamily="18" charset="2"/>
              </a:rPr>
              <a:t>T</a:t>
            </a:r>
            <a:r>
              <a:rPr lang="en-US" altLang="en-US" sz="2000" dirty="0" err="1">
                <a:sym typeface="Symbol" panose="05050102010706020507" pitchFamily="18" charset="2"/>
              </a:rPr>
              <a:t>otal</a:t>
            </a:r>
            <a:r>
              <a:rPr lang="en-US" altLang="en-US" sz="2000" dirty="0">
                <a:sym typeface="Symbol" panose="05050102010706020507" pitchFamily="18" charset="2"/>
              </a:rPr>
              <a:t> # of vertices = |V|</a:t>
            </a:r>
            <a:br>
              <a:rPr lang="en-US" altLang="en-US" sz="2000" dirty="0">
                <a:sym typeface="Symbol" panose="05050102010706020507" pitchFamily="18" charset="2"/>
              </a:rPr>
            </a:br>
            <a:endParaRPr lang="en-US" altLang="en-US" sz="2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>
                <a:solidFill>
                  <a:srgbClr val="FF0000"/>
                </a:solidFill>
              </a:rPr>
              <a:t>directed </a:t>
            </a:r>
            <a:r>
              <a:rPr lang="en-US" sz="2000" dirty="0"/>
              <a:t>graphs:</a:t>
            </a:r>
          </a:p>
          <a:p>
            <a:r>
              <a:rPr lang="en-US" sz="2000" dirty="0"/>
              <a:t>The list array takes up O(</a:t>
            </a:r>
            <a:r>
              <a:rPr lang="en-US" sz="2000" dirty="0">
                <a:solidFill>
                  <a:schemeClr val="hlink"/>
                </a:solidFill>
                <a:sym typeface="Symbol" pitchFamily="18" charset="2"/>
              </a:rPr>
              <a:t>|</a:t>
            </a:r>
            <a:r>
              <a:rPr lang="en-US" sz="2000" i="1" dirty="0">
                <a:solidFill>
                  <a:schemeClr val="hlink"/>
                </a:solidFill>
                <a:sym typeface="Symbol" pitchFamily="18" charset="2"/>
              </a:rPr>
              <a:t>V</a:t>
            </a:r>
            <a:r>
              <a:rPr lang="tr-TR" sz="2000" dirty="0">
                <a:solidFill>
                  <a:schemeClr val="hlink"/>
                </a:solidFill>
                <a:sym typeface="Symbol" pitchFamily="18" charset="2"/>
              </a:rPr>
              <a:t>|</a:t>
            </a:r>
            <a:r>
              <a:rPr lang="en-US" sz="2000" dirty="0"/>
              <a:t>) space</a:t>
            </a:r>
            <a:endParaRPr lang="tr-TR" sz="2000" dirty="0">
              <a:solidFill>
                <a:srgbClr val="CC3300"/>
              </a:solidFill>
            </a:endParaRPr>
          </a:p>
          <a:p>
            <a:r>
              <a:rPr lang="en-US" sz="2000" dirty="0"/>
              <a:t>Sum of lengths of all adj</a:t>
            </a:r>
            <a:r>
              <a:rPr lang="tr-TR" sz="2000" dirty="0" err="1"/>
              <a:t>acency</a:t>
            </a:r>
            <a:r>
              <a:rPr lang="en-US" sz="2000" dirty="0"/>
              <a:t> lists is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       </a:t>
            </a:r>
            <a:r>
              <a:rPr lang="en-US" sz="2000" dirty="0">
                <a:sym typeface="Symbol" pitchFamily="18" charset="2"/>
              </a:rPr>
              <a:t>out-degree(</a:t>
            </a:r>
            <a:r>
              <a:rPr lang="en-US" sz="2000" i="1" dirty="0">
                <a:sym typeface="Symbol" pitchFamily="18" charset="2"/>
              </a:rPr>
              <a:t>v</a:t>
            </a:r>
            <a:r>
              <a:rPr lang="en-US" sz="2000" dirty="0">
                <a:sym typeface="Symbol" pitchFamily="18" charset="2"/>
              </a:rPr>
              <a:t>) = </a:t>
            </a:r>
            <a:r>
              <a:rPr lang="en-US" sz="2000" dirty="0">
                <a:solidFill>
                  <a:srgbClr val="00B050"/>
                </a:solidFill>
                <a:sym typeface="Symbol" pitchFamily="18" charset="2"/>
              </a:rPr>
              <a:t>|</a:t>
            </a:r>
            <a:r>
              <a:rPr lang="en-US" sz="2000" i="1" dirty="0">
                <a:solidFill>
                  <a:srgbClr val="00B050"/>
                </a:solidFill>
                <a:sym typeface="Symbol" pitchFamily="18" charset="2"/>
              </a:rPr>
              <a:t>E</a:t>
            </a:r>
            <a:r>
              <a:rPr lang="en-US" sz="2000" dirty="0">
                <a:solidFill>
                  <a:srgbClr val="00B050"/>
                </a:solidFill>
                <a:sym typeface="Symbol" pitchFamily="18" charset="2"/>
              </a:rPr>
              <a:t>|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          </a:t>
            </a:r>
            <a:r>
              <a:rPr lang="en-US" sz="2000" i="1" baseline="62000" dirty="0" err="1">
                <a:sym typeface="Symbol" pitchFamily="18" charset="2"/>
              </a:rPr>
              <a:t>v</a:t>
            </a:r>
            <a:r>
              <a:rPr lang="en-US" sz="2000" baseline="62000" dirty="0" err="1">
                <a:sym typeface="Symbol" pitchFamily="18" charset="2"/>
              </a:rPr>
              <a:t></a:t>
            </a:r>
            <a:r>
              <a:rPr lang="en-US" sz="2000" i="1" baseline="62000" dirty="0" err="1">
                <a:sym typeface="Symbol" pitchFamily="18" charset="2"/>
              </a:rPr>
              <a:t>V</a:t>
            </a:r>
            <a:r>
              <a:rPr lang="en-US" sz="2000" baseline="62000" dirty="0">
                <a:sym typeface="Symbol" pitchFamily="18" charset="2"/>
              </a:rPr>
              <a:t> </a:t>
            </a:r>
          </a:p>
          <a:p>
            <a:pPr lvl="1"/>
            <a:r>
              <a:rPr lang="en-US" sz="2000" dirty="0">
                <a:sym typeface="Symbol" pitchFamily="18" charset="2"/>
              </a:rPr>
              <a:t>Total storage: </a:t>
            </a:r>
            <a:r>
              <a:rPr lang="en-US" sz="2000" dirty="0">
                <a:solidFill>
                  <a:schemeClr val="hlink"/>
                </a:solidFill>
                <a:sym typeface="Symbol" pitchFamily="18" charset="2"/>
              </a:rPr>
              <a:t>O(</a:t>
            </a:r>
            <a:r>
              <a:rPr lang="tr-TR" sz="2000" dirty="0">
                <a:solidFill>
                  <a:schemeClr val="hlink"/>
                </a:solidFill>
                <a:sym typeface="Symbol" pitchFamily="18" charset="2"/>
              </a:rPr>
              <a:t>|</a:t>
            </a:r>
            <a:r>
              <a:rPr lang="en-US" sz="2000" i="1" dirty="0">
                <a:solidFill>
                  <a:schemeClr val="hlink"/>
                </a:solidFill>
                <a:sym typeface="Symbol" pitchFamily="18" charset="2"/>
              </a:rPr>
              <a:t>V</a:t>
            </a:r>
            <a:r>
              <a:rPr lang="en-US" sz="2000" dirty="0">
                <a:solidFill>
                  <a:schemeClr val="hlink"/>
                </a:solidFill>
                <a:sym typeface="Symbol" pitchFamily="18" charset="2"/>
              </a:rPr>
              <a:t>|</a:t>
            </a:r>
            <a:r>
              <a:rPr lang="en-US" sz="2000" i="1" dirty="0">
                <a:solidFill>
                  <a:schemeClr val="hlink"/>
                </a:solidFill>
                <a:sym typeface="Symbol" pitchFamily="18" charset="2"/>
              </a:rPr>
              <a:t> </a:t>
            </a:r>
            <a:r>
              <a:rPr lang="en-US" sz="2000" dirty="0">
                <a:solidFill>
                  <a:schemeClr val="hlink"/>
                </a:solidFill>
                <a:sym typeface="Symbol" pitchFamily="18" charset="2"/>
              </a:rPr>
              <a:t>+ </a:t>
            </a:r>
            <a:r>
              <a:rPr lang="en-US" sz="2000" dirty="0">
                <a:solidFill>
                  <a:srgbClr val="00B050"/>
                </a:solidFill>
                <a:sym typeface="Symbol" pitchFamily="18" charset="2"/>
              </a:rPr>
              <a:t>|</a:t>
            </a:r>
            <a:r>
              <a:rPr lang="en-US" sz="2000" i="1" dirty="0">
                <a:solidFill>
                  <a:srgbClr val="00B050"/>
                </a:solidFill>
                <a:sym typeface="Symbol" pitchFamily="18" charset="2"/>
              </a:rPr>
              <a:t>E</a:t>
            </a:r>
            <a:r>
              <a:rPr lang="en-US" sz="2000" dirty="0">
                <a:solidFill>
                  <a:srgbClr val="00B050"/>
                </a:solidFill>
                <a:sym typeface="Symbol" pitchFamily="18" charset="2"/>
              </a:rPr>
              <a:t>|</a:t>
            </a:r>
            <a:r>
              <a:rPr lang="en-US" sz="2000" dirty="0">
                <a:solidFill>
                  <a:schemeClr val="hlink"/>
                </a:solidFill>
                <a:sym typeface="Symbol" pitchFamily="18" charset="2"/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>
                <a:solidFill>
                  <a:srgbClr val="FF0000"/>
                </a:solidFill>
              </a:rPr>
              <a:t>undirected</a:t>
            </a:r>
            <a:r>
              <a:rPr lang="en-US" sz="2000" dirty="0"/>
              <a:t> graphs:</a:t>
            </a:r>
          </a:p>
          <a:p>
            <a:pPr lvl="1"/>
            <a:r>
              <a:rPr lang="en-US" sz="2000" dirty="0"/>
              <a:t>Sum of lengths of all adj</a:t>
            </a:r>
            <a:r>
              <a:rPr lang="tr-TR" sz="2000" dirty="0" err="1"/>
              <a:t>acency</a:t>
            </a:r>
            <a:r>
              <a:rPr lang="en-US" sz="2000" dirty="0"/>
              <a:t> lists is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           </a:t>
            </a:r>
            <a:r>
              <a:rPr lang="en-US" sz="2000" dirty="0">
                <a:sym typeface="Symbol" pitchFamily="18" charset="2"/>
              </a:rPr>
              <a:t>degree(</a:t>
            </a:r>
            <a:r>
              <a:rPr lang="en-US" sz="2000" i="1" dirty="0">
                <a:sym typeface="Symbol" pitchFamily="18" charset="2"/>
              </a:rPr>
              <a:t>v</a:t>
            </a:r>
            <a:r>
              <a:rPr lang="en-US" sz="2000" dirty="0">
                <a:sym typeface="Symbol" pitchFamily="18" charset="2"/>
              </a:rPr>
              <a:t>) = </a:t>
            </a:r>
            <a:r>
              <a:rPr lang="en-US" sz="2000" dirty="0">
                <a:solidFill>
                  <a:srgbClr val="00B050"/>
                </a:solidFill>
                <a:sym typeface="Symbol" pitchFamily="18" charset="2"/>
              </a:rPr>
              <a:t>2|</a:t>
            </a:r>
            <a:r>
              <a:rPr lang="en-US" sz="2000" i="1" dirty="0">
                <a:solidFill>
                  <a:srgbClr val="00B050"/>
                </a:solidFill>
                <a:sym typeface="Symbol" pitchFamily="18" charset="2"/>
              </a:rPr>
              <a:t>E</a:t>
            </a:r>
            <a:r>
              <a:rPr lang="en-US" sz="2000" dirty="0">
                <a:solidFill>
                  <a:srgbClr val="00B050"/>
                </a:solidFill>
                <a:sym typeface="Symbol" pitchFamily="18" charset="2"/>
              </a:rPr>
              <a:t>|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          </a:t>
            </a:r>
            <a:r>
              <a:rPr lang="en-US" sz="2000" i="1" baseline="62000" dirty="0" err="1">
                <a:sym typeface="Symbol" pitchFamily="18" charset="2"/>
              </a:rPr>
              <a:t>v</a:t>
            </a:r>
            <a:r>
              <a:rPr lang="en-US" sz="2000" baseline="62000" dirty="0" err="1">
                <a:sym typeface="Symbol" pitchFamily="18" charset="2"/>
              </a:rPr>
              <a:t></a:t>
            </a:r>
            <a:r>
              <a:rPr lang="en-US" sz="2000" i="1" baseline="62000" dirty="0" err="1">
                <a:sym typeface="Symbol" pitchFamily="18" charset="2"/>
              </a:rPr>
              <a:t>V</a:t>
            </a:r>
            <a:r>
              <a:rPr lang="en-US" sz="2000" baseline="62000" dirty="0">
                <a:sym typeface="Symbol" pitchFamily="18" charset="2"/>
              </a:rPr>
              <a:t> </a:t>
            </a:r>
          </a:p>
          <a:p>
            <a:pPr marL="3429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>
                <a:sym typeface="Symbol" pitchFamily="18" charset="2"/>
              </a:rPr>
              <a:t>Total storage: </a:t>
            </a:r>
            <a:r>
              <a:rPr lang="en-US" sz="2000" dirty="0">
                <a:solidFill>
                  <a:schemeClr val="hlink"/>
                </a:solidFill>
                <a:sym typeface="Symbol" pitchFamily="18" charset="2"/>
              </a:rPr>
              <a:t>O(|</a:t>
            </a:r>
            <a:r>
              <a:rPr lang="en-US" sz="2000" i="1" dirty="0">
                <a:solidFill>
                  <a:schemeClr val="hlink"/>
                </a:solidFill>
                <a:sym typeface="Symbol" pitchFamily="18" charset="2"/>
              </a:rPr>
              <a:t>V</a:t>
            </a:r>
            <a:r>
              <a:rPr lang="en-US" sz="2000" dirty="0">
                <a:solidFill>
                  <a:schemeClr val="hlink"/>
                </a:solidFill>
                <a:sym typeface="Symbol" pitchFamily="18" charset="2"/>
              </a:rPr>
              <a:t>|</a:t>
            </a:r>
            <a:r>
              <a:rPr lang="en-US" sz="2000" i="1" dirty="0">
                <a:solidFill>
                  <a:schemeClr val="hlink"/>
                </a:solidFill>
                <a:sym typeface="Symbol" pitchFamily="18" charset="2"/>
              </a:rPr>
              <a:t> </a:t>
            </a:r>
            <a:r>
              <a:rPr lang="en-US" sz="2000" dirty="0">
                <a:solidFill>
                  <a:schemeClr val="hlink"/>
                </a:solidFill>
                <a:sym typeface="Symbol" pitchFamily="18" charset="2"/>
              </a:rPr>
              <a:t>+ </a:t>
            </a:r>
            <a:r>
              <a:rPr lang="en-US" sz="2000" dirty="0">
                <a:solidFill>
                  <a:srgbClr val="00B050"/>
                </a:solidFill>
                <a:sym typeface="Symbol" pitchFamily="18" charset="2"/>
              </a:rPr>
              <a:t>|</a:t>
            </a:r>
            <a:r>
              <a:rPr lang="en-US" sz="2000" i="1" dirty="0">
                <a:solidFill>
                  <a:srgbClr val="00B050"/>
                </a:solidFill>
                <a:sym typeface="Symbol" pitchFamily="18" charset="2"/>
              </a:rPr>
              <a:t>E</a:t>
            </a:r>
            <a:r>
              <a:rPr lang="en-US" sz="2000" dirty="0">
                <a:solidFill>
                  <a:srgbClr val="00B050"/>
                </a:solidFill>
                <a:sym typeface="Symbol" pitchFamily="18" charset="2"/>
              </a:rPr>
              <a:t>|</a:t>
            </a:r>
            <a:r>
              <a:rPr lang="en-US" sz="2000" dirty="0">
                <a:solidFill>
                  <a:schemeClr val="hlink"/>
                </a:solidFill>
                <a:sym typeface="Symbol" pitchFamily="18" charset="2"/>
              </a:rPr>
              <a:t>)</a:t>
            </a:r>
          </a:p>
          <a:p>
            <a:pPr marL="342900" lvl="1" indent="0">
              <a:buNone/>
            </a:pPr>
            <a:br>
              <a:rPr lang="en-US" sz="2000" dirty="0">
                <a:sym typeface="Symbol" pitchFamily="18" charset="2"/>
              </a:rPr>
            </a:br>
            <a:endParaRPr lang="en-US" sz="2000" dirty="0">
              <a:solidFill>
                <a:schemeClr val="hlink"/>
              </a:solidFill>
              <a:sym typeface="Symbol" pitchFamily="18" charset="2"/>
            </a:endParaRPr>
          </a:p>
          <a:p>
            <a:pPr marL="342900" lvl="1" indent="0">
              <a:buNone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257675" y="3798619"/>
            <a:ext cx="24606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u="none" dirty="0">
                <a:solidFill>
                  <a:srgbClr val="FF3300"/>
                </a:solidFill>
              </a:rPr>
              <a:t>No. of edges leaving </a:t>
            </a:r>
            <a:r>
              <a:rPr lang="en-US" sz="2000" i="1" u="none" dirty="0">
                <a:solidFill>
                  <a:srgbClr val="FF3300"/>
                </a:solidFill>
              </a:rPr>
              <a:t>v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H="1" flipV="1">
            <a:off x="2195736" y="3767469"/>
            <a:ext cx="2139040" cy="32049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4271847" y="5338082"/>
            <a:ext cx="3795789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sz="1800" u="none" dirty="0">
                <a:solidFill>
                  <a:srgbClr val="FF3300"/>
                </a:solidFill>
              </a:rPr>
              <a:t>No. of edges incident on </a:t>
            </a:r>
            <a:r>
              <a:rPr lang="en-US" sz="1800" i="1" u="none" dirty="0">
                <a:solidFill>
                  <a:srgbClr val="FF3300"/>
                </a:solidFill>
              </a:rPr>
              <a:t>v. </a:t>
            </a:r>
          </a:p>
          <a:p>
            <a:r>
              <a:rPr lang="en-US" sz="1800" u="none" dirty="0">
                <a:solidFill>
                  <a:srgbClr val="FF3300"/>
                </a:solidFill>
              </a:rPr>
              <a:t>Edge (</a:t>
            </a:r>
            <a:r>
              <a:rPr lang="en-US" sz="1800" i="1" u="none" dirty="0" err="1">
                <a:solidFill>
                  <a:srgbClr val="FF3300"/>
                </a:solidFill>
              </a:rPr>
              <a:t>u</a:t>
            </a:r>
            <a:r>
              <a:rPr lang="en-US" sz="1800" u="none" dirty="0" err="1">
                <a:solidFill>
                  <a:srgbClr val="FF3300"/>
                </a:solidFill>
              </a:rPr>
              <a:t>,</a:t>
            </a:r>
            <a:r>
              <a:rPr lang="en-US" sz="1800" i="1" u="none" dirty="0" err="1">
                <a:solidFill>
                  <a:srgbClr val="FF3300"/>
                </a:solidFill>
              </a:rPr>
              <a:t>v</a:t>
            </a:r>
            <a:r>
              <a:rPr lang="tr-TR" sz="1800" i="1" u="none" dirty="0">
                <a:solidFill>
                  <a:srgbClr val="FF3300"/>
                </a:solidFill>
              </a:rPr>
              <a:t> </a:t>
            </a:r>
            <a:r>
              <a:rPr lang="en-US" sz="1800" u="none" dirty="0">
                <a:solidFill>
                  <a:srgbClr val="FF3300"/>
                </a:solidFill>
              </a:rPr>
              <a:t>) is incident on </a:t>
            </a:r>
            <a:r>
              <a:rPr lang="en-US" sz="1800" i="1" u="none" dirty="0">
                <a:solidFill>
                  <a:srgbClr val="FF3300"/>
                </a:solidFill>
              </a:rPr>
              <a:t>u</a:t>
            </a:r>
            <a:r>
              <a:rPr lang="en-US" sz="1800" u="none" dirty="0">
                <a:solidFill>
                  <a:srgbClr val="FF3300"/>
                </a:solidFill>
              </a:rPr>
              <a:t> and </a:t>
            </a:r>
            <a:r>
              <a:rPr lang="en-US" sz="1800" i="1" u="none" dirty="0">
                <a:solidFill>
                  <a:srgbClr val="FF3300"/>
                </a:solidFill>
              </a:rPr>
              <a:t>v</a:t>
            </a:r>
            <a:r>
              <a:rPr lang="en-US" sz="1800" u="none" dirty="0">
                <a:solidFill>
                  <a:srgbClr val="FF3300"/>
                </a:solidFill>
              </a:rPr>
              <a:t>.</a:t>
            </a:r>
            <a:endParaRPr lang="en-US" sz="1800" i="1" u="none" dirty="0">
              <a:solidFill>
                <a:srgbClr val="FF3300"/>
              </a:solidFill>
            </a:endParaRP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H="1" flipV="1">
            <a:off x="2195736" y="5661248"/>
            <a:ext cx="2046875" cy="101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 dirty="0">
                <a:ea typeface="MS Mincho" panose="02020609040205080304" pitchFamily="49" charset="-128"/>
              </a:rPr>
              <a:t> </a:t>
            </a:r>
            <a:r>
              <a:rPr lang="en-US" altLang="en-US" sz="4000" dirty="0">
                <a:latin typeface="+mn-lt"/>
                <a:ea typeface="MS Mincho" panose="02020609040205080304" pitchFamily="49" charset="-128"/>
              </a:rPr>
              <a:t>What is a Graph?</a:t>
            </a:r>
            <a:endParaRPr lang="en-US" altLang="en-US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843756"/>
            <a:ext cx="7812360" cy="14097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A data structure that consists of a set of nodes (</a:t>
            </a:r>
            <a:r>
              <a:rPr lang="en-US" altLang="en-US" sz="2400" i="1" dirty="0">
                <a:cs typeface="Times New Roman" panose="02020603050405020304" pitchFamily="18" charset="0"/>
              </a:rPr>
              <a:t>vertices</a:t>
            </a:r>
            <a:r>
              <a:rPr lang="en-US" altLang="en-US" sz="2400" dirty="0">
                <a:cs typeface="Times New Roman" panose="02020603050405020304" pitchFamily="18" charset="0"/>
              </a:rPr>
              <a:t>) and a set of edges that </a:t>
            </a:r>
            <a:r>
              <a:rPr lang="en-US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relate the nodes to each other</a:t>
            </a:r>
            <a:endParaRPr lang="en-US" alt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en-US" sz="2400" dirty="0">
                <a:ea typeface="MS Mincho" panose="02020609040205080304" pitchFamily="49" charset="-128"/>
              </a:rPr>
              <a:t>The set of edges describes </a:t>
            </a:r>
            <a:r>
              <a:rPr lang="en-US" altLang="en-US" sz="2400" dirty="0">
                <a:solidFill>
                  <a:srgbClr val="FF0000"/>
                </a:solidFill>
                <a:ea typeface="MS Mincho" panose="02020609040205080304" pitchFamily="49" charset="-128"/>
              </a:rPr>
              <a:t>non-hierarchical relationships </a:t>
            </a:r>
            <a:r>
              <a:rPr lang="en-US" altLang="en-US" sz="2400" dirty="0">
                <a:ea typeface="MS Mincho" panose="02020609040205080304" pitchFamily="49" charset="-128"/>
              </a:rPr>
              <a:t>among the vertices</a:t>
            </a:r>
            <a:r>
              <a:rPr lang="en-US" altLang="en-US" sz="2400" dirty="0"/>
              <a:t> </a:t>
            </a:r>
          </a:p>
        </p:txBody>
      </p:sp>
      <p:pic>
        <p:nvPicPr>
          <p:cNvPr id="7172" name="Picture 4" descr="C:\My Documents\308 PowerPoint\Figures\MACJOBS\JPEGS\CHAP09\P561.jpg"/>
          <p:cNvPicPr>
            <a:picLocks noChangeAspect="1" noChangeArrowheads="1"/>
          </p:cNvPicPr>
          <p:nvPr/>
        </p:nvPicPr>
        <p:blipFill>
          <a:blip r:embed="rId2"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411413"/>
            <a:ext cx="8062912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65125"/>
            <a:ext cx="8191822" cy="831627"/>
          </a:xfrm>
        </p:spPr>
        <p:txBody>
          <a:bodyPr/>
          <a:lstStyle/>
          <a:p>
            <a:r>
              <a:rPr lang="en-US" altLang="en-US" sz="3600" dirty="0">
                <a:latin typeface="Calibri" panose="020F0502020204030204" pitchFamily="34" charset="0"/>
              </a:rPr>
              <a:t>Adjacency Lists: Search Complexity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23528" y="1557338"/>
            <a:ext cx="8568952" cy="461962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sym typeface="Wingdings" panose="05000000000000000000" pitchFamily="2" charset="2"/>
              </a:rPr>
              <a:t>Worst case 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Search time for a node </a:t>
            </a:r>
            <a:r>
              <a:rPr lang="en-US" altLang="en-US" sz="2400" dirty="0">
                <a:sym typeface="Wingdings" panose="05000000000000000000" pitchFamily="2" charset="2"/>
              </a:rPr>
              <a:t>is </a:t>
            </a:r>
            <a:r>
              <a:rPr lang="en-US" altLang="en-US" sz="2400" dirty="0">
                <a:sym typeface="Symbol" panose="05050102010706020507" pitchFamily="18" charset="2"/>
              </a:rPr>
              <a:t>O</a:t>
            </a:r>
            <a:r>
              <a:rPr lang="tr-TR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dirty="0">
                <a:sym typeface="Symbol" panose="05050102010706020507" pitchFamily="18" charset="2"/>
              </a:rPr>
              <a:t>|V|</a:t>
            </a:r>
            <a:r>
              <a:rPr lang="tr-TR" altLang="en-US" sz="2400" dirty="0">
                <a:sym typeface="Symbol" panose="05050102010706020507" pitchFamily="18" charset="2"/>
              </a:rPr>
              <a:t>)</a:t>
            </a:r>
            <a:r>
              <a:rPr lang="en-US" altLang="en-US" sz="2400" dirty="0">
                <a:sym typeface="Symbol" panose="05050102010706020507" pitchFamily="18" charset="2"/>
              </a:rPr>
              <a:t> and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for an edge </a:t>
            </a:r>
            <a:r>
              <a:rPr lang="en-US" altLang="en-US" sz="2400" dirty="0">
                <a:sym typeface="Symbol" panose="05050102010706020507" pitchFamily="18" charset="2"/>
              </a:rPr>
              <a:t>is: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For undirected graphs, # items in </a:t>
            </a:r>
            <a:r>
              <a:rPr lang="en-US" sz="2400" dirty="0"/>
              <a:t>adj</a:t>
            </a:r>
            <a:r>
              <a:rPr lang="tr-TR" sz="2400" dirty="0" err="1"/>
              <a:t>acency</a:t>
            </a:r>
            <a:r>
              <a:rPr lang="en-US" altLang="en-US" sz="2400" dirty="0">
                <a:sym typeface="Symbol" panose="05050102010706020507" pitchFamily="18" charset="2"/>
              </a:rPr>
              <a:t> lists is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		  degree(v) = 2 |E|    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For directed graphs, # items in </a:t>
            </a:r>
            <a:r>
              <a:rPr lang="en-US" sz="2400" dirty="0"/>
              <a:t>adj</a:t>
            </a:r>
            <a:r>
              <a:rPr lang="tr-TR" sz="2400" dirty="0" err="1"/>
              <a:t>acency</a:t>
            </a:r>
            <a:r>
              <a:rPr lang="en-US" altLang="en-US" sz="2400" dirty="0">
                <a:sym typeface="Symbol" panose="05050102010706020507" pitchFamily="18" charset="2"/>
              </a:rPr>
              <a:t> lists is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              </a:t>
            </a:r>
            <a:r>
              <a:rPr lang="en-US" altLang="en-US" sz="2400" dirty="0">
                <a:solidFill>
                  <a:prstClr val="black"/>
                </a:solidFill>
                <a:sym typeface="Symbol" panose="05050102010706020507" pitchFamily="18" charset="2"/>
              </a:rPr>
              <a:t> degree(v) = |E|    </a:t>
            </a:r>
          </a:p>
          <a:p>
            <a:pPr marL="0" indent="0"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sym typeface="Symbol" panose="05050102010706020507" pitchFamily="18" charset="2"/>
              </a:rPr>
              <a:t> For adjacency lists, worst case search and storage complexity is: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        O(|V| + |E|)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45778"/>
            <a:ext cx="8964488" cy="831627"/>
          </a:xfrm>
        </p:spPr>
        <p:txBody>
          <a:bodyPr/>
          <a:lstStyle/>
          <a:p>
            <a:r>
              <a:rPr lang="en-US" altLang="en-US" sz="3600" dirty="0">
                <a:latin typeface="+mn-lt"/>
              </a:rPr>
              <a:t>Adjacency Matrix </a:t>
            </a:r>
            <a:r>
              <a:rPr lang="en-US" altLang="en-US" sz="3600" dirty="0" err="1">
                <a:latin typeface="+mn-lt"/>
              </a:rPr>
              <a:t>Represention</a:t>
            </a:r>
            <a:endParaRPr lang="en-US" altLang="en-US" sz="3600" dirty="0">
              <a:latin typeface="+mn-lt"/>
            </a:endParaRPr>
          </a:p>
        </p:txBody>
      </p:sp>
      <p:sp>
        <p:nvSpPr>
          <p:cNvPr id="116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8119814" cy="4620171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Assume V = {1, 2, …, </a:t>
            </a:r>
            <a:r>
              <a:rPr lang="en-US" altLang="en-US" sz="2800" i="1" dirty="0"/>
              <a:t>n</a:t>
            </a:r>
            <a:r>
              <a:rPr lang="en-US" altLang="en-US" sz="2800" dirty="0"/>
              <a:t>}</a:t>
            </a:r>
          </a:p>
          <a:p>
            <a:r>
              <a:rPr lang="en-US" altLang="en-US" sz="2800" dirty="0"/>
              <a:t>An </a:t>
            </a:r>
            <a:r>
              <a:rPr lang="en-US" altLang="en-US" sz="2800" i="1" dirty="0">
                <a:solidFill>
                  <a:srgbClr val="FF0000"/>
                </a:solidFill>
              </a:rPr>
              <a:t>adjacency matrix </a:t>
            </a:r>
            <a:r>
              <a:rPr lang="en-US" altLang="en-US" sz="2800" dirty="0"/>
              <a:t>represents the graph as a </a:t>
            </a:r>
            <a:r>
              <a:rPr lang="en-US" altLang="en-US" sz="2800" i="1" dirty="0"/>
              <a:t>n </a:t>
            </a:r>
            <a:r>
              <a:rPr lang="en-US" altLang="en-US" sz="2800" dirty="0"/>
              <a:t>x </a:t>
            </a:r>
            <a:r>
              <a:rPr lang="en-US" altLang="en-US" sz="2800" i="1" dirty="0"/>
              <a:t>n</a:t>
            </a:r>
            <a:r>
              <a:rPr lang="en-US" altLang="en-US" sz="2800" dirty="0"/>
              <a:t> matrix A such that :</a:t>
            </a:r>
          </a:p>
          <a:p>
            <a:pPr marL="342900" lvl="1" indent="0">
              <a:buNone/>
            </a:pPr>
            <a:r>
              <a:rPr lang="en-US" altLang="en-US" sz="2800" dirty="0"/>
              <a:t>A[</a:t>
            </a:r>
            <a:r>
              <a:rPr lang="en-US" altLang="en-US" sz="2800" i="1" dirty="0" err="1"/>
              <a:t>i</a:t>
            </a:r>
            <a:r>
              <a:rPr lang="en-US" altLang="en-US" sz="2800" dirty="0"/>
              <a:t>, </a:t>
            </a:r>
            <a:r>
              <a:rPr lang="en-US" altLang="en-US" sz="2800" i="1" dirty="0"/>
              <a:t>j</a:t>
            </a:r>
            <a:r>
              <a:rPr lang="en-US" altLang="en-US" sz="2800" dirty="0"/>
              <a:t>] 	= 1 if edge (</a:t>
            </a:r>
            <a:r>
              <a:rPr lang="en-US" altLang="en-US" sz="2800" i="1" dirty="0" err="1"/>
              <a:t>i</a:t>
            </a:r>
            <a:r>
              <a:rPr lang="en-US" altLang="en-US" sz="2800" dirty="0"/>
              <a:t>, </a:t>
            </a:r>
            <a:r>
              <a:rPr lang="en-US" altLang="en-US" sz="2800" i="1" dirty="0"/>
              <a:t>j</a:t>
            </a:r>
            <a:r>
              <a:rPr lang="en-US" altLang="en-US" sz="2800" dirty="0"/>
              <a:t>) </a:t>
            </a:r>
            <a:r>
              <a:rPr lang="en-US" altLang="en-US" sz="2800" dirty="0">
                <a:sym typeface="Symbol" panose="05050102010706020507" pitchFamily="18" charset="2"/>
              </a:rPr>
              <a:t> </a:t>
            </a:r>
            <a:r>
              <a:rPr lang="en-US" altLang="en-US" sz="2800" dirty="0"/>
              <a:t>E   (or weight of edge)</a:t>
            </a:r>
            <a:br>
              <a:rPr lang="en-US" altLang="en-US" sz="2800" dirty="0"/>
            </a:br>
            <a:r>
              <a:rPr lang="en-US" altLang="en-US" sz="2800" dirty="0"/>
              <a:t>		= 0 if edge (</a:t>
            </a:r>
            <a:r>
              <a:rPr lang="en-US" altLang="en-US" sz="2800" i="1" dirty="0" err="1"/>
              <a:t>i</a:t>
            </a:r>
            <a:r>
              <a:rPr lang="en-US" altLang="en-US" sz="2800" dirty="0"/>
              <a:t>, </a:t>
            </a:r>
            <a:r>
              <a:rPr lang="en-US" altLang="en-US" sz="2800" i="1" dirty="0"/>
              <a:t>j</a:t>
            </a:r>
            <a:r>
              <a:rPr lang="en-US" altLang="en-US" sz="2800" dirty="0"/>
              <a:t>) </a:t>
            </a:r>
            <a:r>
              <a:rPr lang="en-US" altLang="en-US" sz="2800" dirty="0">
                <a:sym typeface="Symbol" panose="05050102010706020507" pitchFamily="18" charset="2"/>
              </a:rPr>
              <a:t> E</a:t>
            </a:r>
          </a:p>
          <a:p>
            <a:pPr marL="0" indent="0">
              <a:buNone/>
            </a:pPr>
            <a:endParaRPr lang="en-US" altLang="en-US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45352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Example:</a:t>
            </a:r>
          </a:p>
        </p:txBody>
      </p:sp>
      <p:sp>
        <p:nvSpPr>
          <p:cNvPr id="1162244" name="Oval 4"/>
          <p:cNvSpPr>
            <a:spLocks noChangeArrowheads="1"/>
          </p:cNvSpPr>
          <p:nvPr/>
        </p:nvSpPr>
        <p:spPr bwMode="auto">
          <a:xfrm>
            <a:off x="2057400" y="25146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 i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62245" name="Oval 5"/>
          <p:cNvSpPr>
            <a:spLocks noChangeArrowheads="1"/>
          </p:cNvSpPr>
          <p:nvPr/>
        </p:nvSpPr>
        <p:spPr bwMode="auto">
          <a:xfrm>
            <a:off x="914400" y="3581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 i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62246" name="Oval 6"/>
          <p:cNvSpPr>
            <a:spLocks noChangeArrowheads="1"/>
          </p:cNvSpPr>
          <p:nvPr/>
        </p:nvSpPr>
        <p:spPr bwMode="auto">
          <a:xfrm>
            <a:off x="3200400" y="3581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 i="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62247" name="Oval 7"/>
          <p:cNvSpPr>
            <a:spLocks noChangeArrowheads="1"/>
          </p:cNvSpPr>
          <p:nvPr/>
        </p:nvSpPr>
        <p:spPr bwMode="auto">
          <a:xfrm>
            <a:off x="2057400" y="4648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 i="0">
                <a:latin typeface="Times New Roman" panose="02020603050405020304" pitchFamily="18" charset="0"/>
              </a:rPr>
              <a:t>3</a:t>
            </a:r>
          </a:p>
        </p:txBody>
      </p:sp>
      <p:cxnSp>
        <p:nvCxnSpPr>
          <p:cNvPr id="1162248" name="AutoShape 8"/>
          <p:cNvCxnSpPr>
            <a:cxnSpLocks noChangeShapeType="1"/>
            <a:stCxn id="1162244" idx="3"/>
            <a:endCxn id="1162245" idx="7"/>
          </p:cNvCxnSpPr>
          <p:nvPr/>
        </p:nvCxnSpPr>
        <p:spPr bwMode="auto">
          <a:xfrm flipH="1">
            <a:off x="1435100" y="30495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2249" name="AutoShape 9"/>
          <p:cNvCxnSpPr>
            <a:cxnSpLocks noChangeShapeType="1"/>
            <a:stCxn id="1162245" idx="5"/>
            <a:endCxn id="1162247" idx="1"/>
          </p:cNvCxnSpPr>
          <p:nvPr/>
        </p:nvCxnSpPr>
        <p:spPr bwMode="auto">
          <a:xfrm>
            <a:off x="1435100" y="41163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2250" name="AutoShape 10"/>
          <p:cNvCxnSpPr>
            <a:cxnSpLocks noChangeShapeType="1"/>
            <a:stCxn id="1162246" idx="3"/>
            <a:endCxn id="1162247" idx="7"/>
          </p:cNvCxnSpPr>
          <p:nvPr/>
        </p:nvCxnSpPr>
        <p:spPr bwMode="auto">
          <a:xfrm flipH="1">
            <a:off x="2578100" y="41163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2251" name="AutoShape 11"/>
          <p:cNvCxnSpPr>
            <a:cxnSpLocks noChangeShapeType="1"/>
            <a:stCxn id="1162244" idx="4"/>
            <a:endCxn id="1162247" idx="0"/>
          </p:cNvCxnSpPr>
          <p:nvPr/>
        </p:nvCxnSpPr>
        <p:spPr bwMode="auto">
          <a:xfrm>
            <a:off x="2362200" y="3138488"/>
            <a:ext cx="0" cy="1495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62256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609521"/>
              </p:ext>
            </p:extLst>
          </p:nvPr>
        </p:nvGraphicFramePr>
        <p:xfrm>
          <a:off x="4127499" y="2285999"/>
          <a:ext cx="4191000" cy="3200402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Rectangle 2">
            <a:extLst>
              <a:ext uri="{FF2B5EF4-FFF2-40B4-BE49-F238E27FC236}">
                <a16:creationId xmlns:a16="http://schemas.microsoft.com/office/drawing/2014/main" id="{605515E2-0DC8-4792-BEA5-5BA82ABC9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152" y="375223"/>
            <a:ext cx="9036496" cy="1325563"/>
          </a:xfrm>
        </p:spPr>
        <p:txBody>
          <a:bodyPr/>
          <a:lstStyle/>
          <a:p>
            <a:r>
              <a:rPr lang="en-US" altLang="en-US" sz="3200" dirty="0">
                <a:latin typeface="Calibri" panose="020F0502020204030204" pitchFamily="34" charset="0"/>
              </a:rPr>
              <a:t>Adjacency Matrix Representation: Directed Graph</a:t>
            </a:r>
          </a:p>
        </p:txBody>
      </p:sp>
    </p:spTree>
    <p:extLst>
      <p:ext uri="{BB962C8B-B14F-4D97-AF65-F5344CB8AC3E}">
        <p14:creationId xmlns:p14="http://schemas.microsoft.com/office/powerpoint/2010/main" val="512467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Example:</a:t>
            </a:r>
          </a:p>
        </p:txBody>
      </p:sp>
      <p:sp>
        <p:nvSpPr>
          <p:cNvPr id="1162244" name="Oval 4"/>
          <p:cNvSpPr>
            <a:spLocks noChangeArrowheads="1"/>
          </p:cNvSpPr>
          <p:nvPr/>
        </p:nvSpPr>
        <p:spPr bwMode="auto">
          <a:xfrm>
            <a:off x="2057400" y="25146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 i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62245" name="Oval 5"/>
          <p:cNvSpPr>
            <a:spLocks noChangeArrowheads="1"/>
          </p:cNvSpPr>
          <p:nvPr/>
        </p:nvSpPr>
        <p:spPr bwMode="auto">
          <a:xfrm>
            <a:off x="914400" y="3581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 i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62246" name="Oval 6"/>
          <p:cNvSpPr>
            <a:spLocks noChangeArrowheads="1"/>
          </p:cNvSpPr>
          <p:nvPr/>
        </p:nvSpPr>
        <p:spPr bwMode="auto">
          <a:xfrm>
            <a:off x="3200400" y="3581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 i="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62247" name="Oval 7"/>
          <p:cNvSpPr>
            <a:spLocks noChangeArrowheads="1"/>
          </p:cNvSpPr>
          <p:nvPr/>
        </p:nvSpPr>
        <p:spPr bwMode="auto">
          <a:xfrm>
            <a:off x="2057400" y="4648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 i="0">
                <a:latin typeface="Times New Roman" panose="02020603050405020304" pitchFamily="18" charset="0"/>
              </a:rPr>
              <a:t>3</a:t>
            </a:r>
          </a:p>
        </p:txBody>
      </p:sp>
      <p:cxnSp>
        <p:nvCxnSpPr>
          <p:cNvPr id="1162248" name="AutoShape 8"/>
          <p:cNvCxnSpPr>
            <a:cxnSpLocks noChangeShapeType="1"/>
            <a:stCxn id="1162244" idx="3"/>
            <a:endCxn id="1162245" idx="7"/>
          </p:cNvCxnSpPr>
          <p:nvPr/>
        </p:nvCxnSpPr>
        <p:spPr bwMode="auto">
          <a:xfrm flipH="1">
            <a:off x="1435100" y="30495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2249" name="AutoShape 9"/>
          <p:cNvCxnSpPr>
            <a:cxnSpLocks noChangeShapeType="1"/>
            <a:stCxn id="1162245" idx="5"/>
            <a:endCxn id="1162247" idx="1"/>
          </p:cNvCxnSpPr>
          <p:nvPr/>
        </p:nvCxnSpPr>
        <p:spPr bwMode="auto">
          <a:xfrm>
            <a:off x="1435100" y="41163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2250" name="AutoShape 10"/>
          <p:cNvCxnSpPr>
            <a:cxnSpLocks noChangeShapeType="1"/>
            <a:stCxn id="1162246" idx="3"/>
            <a:endCxn id="1162247" idx="7"/>
          </p:cNvCxnSpPr>
          <p:nvPr/>
        </p:nvCxnSpPr>
        <p:spPr bwMode="auto">
          <a:xfrm flipH="1">
            <a:off x="2578100" y="41163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2251" name="AutoShape 11"/>
          <p:cNvCxnSpPr>
            <a:cxnSpLocks noChangeShapeType="1"/>
            <a:stCxn id="1162244" idx="4"/>
            <a:endCxn id="1162247" idx="0"/>
          </p:cNvCxnSpPr>
          <p:nvPr/>
        </p:nvCxnSpPr>
        <p:spPr bwMode="auto">
          <a:xfrm>
            <a:off x="2362200" y="3138488"/>
            <a:ext cx="0" cy="1495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62256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245827"/>
              </p:ext>
            </p:extLst>
          </p:nvPr>
        </p:nvGraphicFramePr>
        <p:xfrm>
          <a:off x="4127499" y="2285999"/>
          <a:ext cx="4191000" cy="3200402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anose="02020603050405020304" pitchFamily="18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Rectangle 2">
            <a:extLst>
              <a:ext uri="{FF2B5EF4-FFF2-40B4-BE49-F238E27FC236}">
                <a16:creationId xmlns:a16="http://schemas.microsoft.com/office/drawing/2014/main" id="{605515E2-0DC8-4792-BEA5-5BA82ABC9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152" y="375223"/>
            <a:ext cx="9036496" cy="1325563"/>
          </a:xfrm>
        </p:spPr>
        <p:txBody>
          <a:bodyPr/>
          <a:lstStyle/>
          <a:p>
            <a:r>
              <a:rPr lang="en-US" altLang="en-US" sz="3200" dirty="0">
                <a:latin typeface="Calibri" panose="020F0502020204030204" pitchFamily="34" charset="0"/>
              </a:rPr>
              <a:t>Adjacency Matrix Representation: Directed Graph</a:t>
            </a:r>
          </a:p>
        </p:txBody>
      </p:sp>
    </p:spTree>
    <p:extLst>
      <p:ext uri="{BB962C8B-B14F-4D97-AF65-F5344CB8AC3E}">
        <p14:creationId xmlns:p14="http://schemas.microsoft.com/office/powerpoint/2010/main" val="550727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188913"/>
            <a:ext cx="9144000" cy="1462087"/>
          </a:xfrm>
        </p:spPr>
        <p:txBody>
          <a:bodyPr/>
          <a:lstStyle/>
          <a:p>
            <a:r>
              <a:rPr lang="en-US" altLang="en-US" sz="4000" dirty="0"/>
              <a:t>         Directed Graph: Example </a:t>
            </a:r>
            <a:endParaRPr lang="tr-TR" altLang="en-US" sz="4000" dirty="0"/>
          </a:p>
        </p:txBody>
      </p:sp>
      <p:graphicFrame>
        <p:nvGraphicFramePr>
          <p:cNvPr id="230523" name="Group 123"/>
          <p:cNvGraphicFramePr>
            <a:graphicFrameLocks noGrp="1"/>
          </p:cNvGraphicFramePr>
          <p:nvPr/>
        </p:nvGraphicFramePr>
        <p:xfrm>
          <a:off x="4570413" y="2600325"/>
          <a:ext cx="3363912" cy="2855916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389" name="Text Box 74"/>
          <p:cNvSpPr txBox="1">
            <a:spLocks noChangeArrowheads="1"/>
          </p:cNvSpPr>
          <p:nvPr/>
        </p:nvSpPr>
        <p:spPr bwMode="auto">
          <a:xfrm>
            <a:off x="1044575" y="4592638"/>
            <a:ext cx="2663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dirty="0"/>
              <a:t>A </a:t>
            </a:r>
            <a:r>
              <a:rPr lang="tr-TR" altLang="en-US" dirty="0" err="1"/>
              <a:t>directed</a:t>
            </a:r>
            <a:r>
              <a:rPr lang="tr-TR" altLang="en-US" dirty="0"/>
              <a:t> </a:t>
            </a:r>
            <a:r>
              <a:rPr lang="tr-TR" altLang="en-US" dirty="0" err="1"/>
              <a:t>graph</a:t>
            </a:r>
            <a:r>
              <a:rPr lang="tr-TR" altLang="en-US" dirty="0"/>
              <a:t>       </a:t>
            </a:r>
          </a:p>
        </p:txBody>
      </p:sp>
      <p:sp>
        <p:nvSpPr>
          <p:cNvPr id="56390" name="Oval 75"/>
          <p:cNvSpPr>
            <a:spLocks noChangeArrowheads="1"/>
          </p:cNvSpPr>
          <p:nvPr/>
        </p:nvSpPr>
        <p:spPr bwMode="auto">
          <a:xfrm>
            <a:off x="971550" y="2649538"/>
            <a:ext cx="447675" cy="431800"/>
          </a:xfrm>
          <a:prstGeom prst="ellipse">
            <a:avLst/>
          </a:prstGeom>
          <a:gradFill rotWithShape="1">
            <a:gsLst>
              <a:gs pos="0">
                <a:srgbClr val="006600"/>
              </a:gs>
              <a:gs pos="100000">
                <a:srgbClr val="002F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/>
          </a:p>
        </p:txBody>
      </p:sp>
      <p:sp>
        <p:nvSpPr>
          <p:cNvPr id="56391" name="Oval 76"/>
          <p:cNvSpPr>
            <a:spLocks noChangeArrowheads="1"/>
          </p:cNvSpPr>
          <p:nvPr/>
        </p:nvSpPr>
        <p:spPr bwMode="auto">
          <a:xfrm>
            <a:off x="2063750" y="2649538"/>
            <a:ext cx="447675" cy="431800"/>
          </a:xfrm>
          <a:prstGeom prst="ellipse">
            <a:avLst/>
          </a:prstGeom>
          <a:gradFill rotWithShape="1">
            <a:gsLst>
              <a:gs pos="0">
                <a:srgbClr val="006600"/>
              </a:gs>
              <a:gs pos="100000">
                <a:srgbClr val="002F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/>
          </a:p>
        </p:txBody>
      </p:sp>
      <p:sp>
        <p:nvSpPr>
          <p:cNvPr id="56392" name="Oval 77"/>
          <p:cNvSpPr>
            <a:spLocks noChangeArrowheads="1"/>
          </p:cNvSpPr>
          <p:nvPr/>
        </p:nvSpPr>
        <p:spPr bwMode="auto">
          <a:xfrm>
            <a:off x="971550" y="3584575"/>
            <a:ext cx="447675" cy="431800"/>
          </a:xfrm>
          <a:prstGeom prst="ellipse">
            <a:avLst/>
          </a:prstGeom>
          <a:gradFill rotWithShape="1">
            <a:gsLst>
              <a:gs pos="0">
                <a:srgbClr val="006600"/>
              </a:gs>
              <a:gs pos="100000">
                <a:srgbClr val="002F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/>
          </a:p>
        </p:txBody>
      </p:sp>
      <p:sp>
        <p:nvSpPr>
          <p:cNvPr id="56393" name="Oval 78"/>
          <p:cNvSpPr>
            <a:spLocks noChangeArrowheads="1"/>
          </p:cNvSpPr>
          <p:nvPr/>
        </p:nvSpPr>
        <p:spPr bwMode="auto">
          <a:xfrm>
            <a:off x="2063750" y="3584575"/>
            <a:ext cx="447675" cy="431800"/>
          </a:xfrm>
          <a:prstGeom prst="ellipse">
            <a:avLst/>
          </a:prstGeom>
          <a:gradFill rotWithShape="1">
            <a:gsLst>
              <a:gs pos="0">
                <a:srgbClr val="006600"/>
              </a:gs>
              <a:gs pos="100000">
                <a:srgbClr val="002F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/>
          </a:p>
        </p:txBody>
      </p:sp>
      <p:sp>
        <p:nvSpPr>
          <p:cNvPr id="56394" name="Line 79"/>
          <p:cNvSpPr>
            <a:spLocks noChangeShapeType="1"/>
          </p:cNvSpPr>
          <p:nvPr/>
        </p:nvSpPr>
        <p:spPr bwMode="auto">
          <a:xfrm>
            <a:off x="1187450" y="3082925"/>
            <a:ext cx="0" cy="50323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5" name="Line 80"/>
          <p:cNvSpPr>
            <a:spLocks noChangeShapeType="1"/>
          </p:cNvSpPr>
          <p:nvPr/>
        </p:nvSpPr>
        <p:spPr bwMode="auto">
          <a:xfrm>
            <a:off x="2279650" y="3081338"/>
            <a:ext cx="0" cy="50323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6" name="Line 81"/>
          <p:cNvSpPr>
            <a:spLocks noChangeShapeType="1"/>
          </p:cNvSpPr>
          <p:nvPr/>
        </p:nvSpPr>
        <p:spPr bwMode="auto">
          <a:xfrm rot="-5400000">
            <a:off x="1751013" y="2541588"/>
            <a:ext cx="0" cy="6477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7" name="Line 82"/>
          <p:cNvSpPr>
            <a:spLocks noChangeShapeType="1"/>
          </p:cNvSpPr>
          <p:nvPr/>
        </p:nvSpPr>
        <p:spPr bwMode="auto">
          <a:xfrm rot="-5400000">
            <a:off x="1727200" y="3478213"/>
            <a:ext cx="0" cy="6477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8" name="Line 83"/>
          <p:cNvSpPr>
            <a:spLocks noChangeShapeType="1"/>
          </p:cNvSpPr>
          <p:nvPr/>
        </p:nvSpPr>
        <p:spPr bwMode="auto">
          <a:xfrm rot="-5400000">
            <a:off x="1404144" y="2937669"/>
            <a:ext cx="647700" cy="7921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9" name="Text Box 84"/>
          <p:cNvSpPr txBox="1">
            <a:spLocks noChangeArrowheads="1"/>
          </p:cNvSpPr>
          <p:nvPr/>
        </p:nvSpPr>
        <p:spPr bwMode="auto">
          <a:xfrm>
            <a:off x="976313" y="263683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8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56400" name="Text Box 85"/>
          <p:cNvSpPr txBox="1">
            <a:spLocks noChangeArrowheads="1"/>
          </p:cNvSpPr>
          <p:nvPr/>
        </p:nvSpPr>
        <p:spPr bwMode="auto">
          <a:xfrm>
            <a:off x="2043113" y="266223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8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56401" name="Text Box 86"/>
          <p:cNvSpPr txBox="1">
            <a:spLocks noChangeArrowheads="1"/>
          </p:cNvSpPr>
          <p:nvPr/>
        </p:nvSpPr>
        <p:spPr bwMode="auto">
          <a:xfrm>
            <a:off x="2068513" y="35845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8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56402" name="Text Box 87"/>
          <p:cNvSpPr txBox="1">
            <a:spLocks noChangeArrowheads="1"/>
          </p:cNvSpPr>
          <p:nvPr/>
        </p:nvSpPr>
        <p:spPr bwMode="auto">
          <a:xfrm>
            <a:off x="976313" y="36195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8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56403" name="Oval 88"/>
          <p:cNvSpPr>
            <a:spLocks noChangeArrowheads="1"/>
          </p:cNvSpPr>
          <p:nvPr/>
        </p:nvSpPr>
        <p:spPr bwMode="auto">
          <a:xfrm>
            <a:off x="3152775" y="2649538"/>
            <a:ext cx="447675" cy="431800"/>
          </a:xfrm>
          <a:prstGeom prst="ellipse">
            <a:avLst/>
          </a:prstGeom>
          <a:gradFill rotWithShape="1">
            <a:gsLst>
              <a:gs pos="0">
                <a:srgbClr val="006600"/>
              </a:gs>
              <a:gs pos="100000">
                <a:srgbClr val="002F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/>
          </a:p>
        </p:txBody>
      </p:sp>
      <p:sp>
        <p:nvSpPr>
          <p:cNvPr id="56404" name="Line 89"/>
          <p:cNvSpPr>
            <a:spLocks noChangeShapeType="1"/>
          </p:cNvSpPr>
          <p:nvPr/>
        </p:nvSpPr>
        <p:spPr bwMode="auto">
          <a:xfrm>
            <a:off x="3368675" y="3081338"/>
            <a:ext cx="0" cy="50323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5" name="Text Box 90"/>
          <p:cNvSpPr txBox="1">
            <a:spLocks noChangeArrowheads="1"/>
          </p:cNvSpPr>
          <p:nvPr/>
        </p:nvSpPr>
        <p:spPr bwMode="auto">
          <a:xfrm>
            <a:off x="3132138" y="266223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8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56406" name="Line 91"/>
          <p:cNvSpPr>
            <a:spLocks noChangeShapeType="1"/>
          </p:cNvSpPr>
          <p:nvPr/>
        </p:nvSpPr>
        <p:spPr bwMode="auto">
          <a:xfrm rot="-5400000">
            <a:off x="2485232" y="2937668"/>
            <a:ext cx="647700" cy="7921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7" name="Oval 92"/>
          <p:cNvSpPr>
            <a:spLocks noChangeArrowheads="1"/>
          </p:cNvSpPr>
          <p:nvPr/>
        </p:nvSpPr>
        <p:spPr bwMode="auto">
          <a:xfrm>
            <a:off x="3436938" y="3476625"/>
            <a:ext cx="576262" cy="431800"/>
          </a:xfrm>
          <a:prstGeom prst="ellipse">
            <a:avLst/>
          </a:prstGeom>
          <a:solidFill>
            <a:srgbClr val="FFFFFF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/>
          </a:p>
        </p:txBody>
      </p:sp>
      <p:sp>
        <p:nvSpPr>
          <p:cNvPr id="56408" name="Line 93"/>
          <p:cNvSpPr>
            <a:spLocks noChangeShapeType="1"/>
          </p:cNvSpPr>
          <p:nvPr/>
        </p:nvSpPr>
        <p:spPr bwMode="auto">
          <a:xfrm rot="19412699" flipH="1">
            <a:off x="3449638" y="3573463"/>
            <a:ext cx="7143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9" name="Oval 94"/>
          <p:cNvSpPr>
            <a:spLocks noChangeArrowheads="1"/>
          </p:cNvSpPr>
          <p:nvPr/>
        </p:nvSpPr>
        <p:spPr bwMode="auto">
          <a:xfrm>
            <a:off x="3157538" y="3586163"/>
            <a:ext cx="447675" cy="431800"/>
          </a:xfrm>
          <a:prstGeom prst="ellipse">
            <a:avLst/>
          </a:prstGeom>
          <a:gradFill rotWithShape="1">
            <a:gsLst>
              <a:gs pos="0">
                <a:srgbClr val="006600"/>
              </a:gs>
              <a:gs pos="100000">
                <a:srgbClr val="002F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/>
          </a:p>
        </p:txBody>
      </p:sp>
      <p:sp>
        <p:nvSpPr>
          <p:cNvPr id="56410" name="Text Box 95"/>
          <p:cNvSpPr txBox="1">
            <a:spLocks noChangeArrowheads="1"/>
          </p:cNvSpPr>
          <p:nvPr/>
        </p:nvSpPr>
        <p:spPr bwMode="auto">
          <a:xfrm>
            <a:off x="3170238" y="36242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800">
                <a:solidFill>
                  <a:srgbClr val="FFFF00"/>
                </a:solidFill>
              </a:rPr>
              <a:t>6</a:t>
            </a:r>
          </a:p>
        </p:txBody>
      </p:sp>
      <p:graphicFrame>
        <p:nvGraphicFramePr>
          <p:cNvPr id="26" name="Group 123"/>
          <p:cNvGraphicFramePr>
            <a:graphicFrameLocks noGrp="1"/>
          </p:cNvGraphicFramePr>
          <p:nvPr/>
        </p:nvGraphicFramePr>
        <p:xfrm>
          <a:off x="4572000" y="2571750"/>
          <a:ext cx="3363912" cy="2855916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7" name="Group 123"/>
          <p:cNvGraphicFramePr>
            <a:graphicFrameLocks noGrp="1"/>
          </p:cNvGraphicFramePr>
          <p:nvPr/>
        </p:nvGraphicFramePr>
        <p:xfrm>
          <a:off x="4572000" y="2571750"/>
          <a:ext cx="3363912" cy="2855916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Group 123"/>
          <p:cNvGraphicFramePr>
            <a:graphicFrameLocks noGrp="1"/>
          </p:cNvGraphicFramePr>
          <p:nvPr/>
        </p:nvGraphicFramePr>
        <p:xfrm>
          <a:off x="4572000" y="2571750"/>
          <a:ext cx="3363912" cy="2855916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tr-T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F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 flipH="1">
            <a:off x="4211959" y="5450980"/>
            <a:ext cx="4176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Adjacency Matrix Representation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7030"/>
          </a:xfrm>
        </p:spPr>
        <p:txBody>
          <a:bodyPr/>
          <a:lstStyle/>
          <a:p>
            <a:r>
              <a:rPr lang="en-US" altLang="en-US" sz="3600" dirty="0">
                <a:latin typeface="+mn-lt"/>
              </a:rPr>
              <a:t>Undirected Graph:</a:t>
            </a:r>
            <a:r>
              <a:rPr lang="tr-TR" altLang="en-US" sz="3600" dirty="0">
                <a:latin typeface="+mn-lt"/>
              </a:rPr>
              <a:t> </a:t>
            </a:r>
            <a:r>
              <a:rPr lang="tr-TR" altLang="en-US" sz="3600" dirty="0" err="1">
                <a:latin typeface="+mn-lt"/>
              </a:rPr>
              <a:t>Adjacency</a:t>
            </a:r>
            <a:r>
              <a:rPr lang="tr-TR" altLang="en-US" sz="3600" dirty="0">
                <a:latin typeface="+mn-lt"/>
              </a:rPr>
              <a:t> </a:t>
            </a:r>
            <a:r>
              <a:rPr lang="en-US" altLang="en-US" sz="3600" dirty="0">
                <a:latin typeface="+mn-lt"/>
              </a:rPr>
              <a:t>M</a:t>
            </a:r>
            <a:r>
              <a:rPr lang="tr-TR" altLang="en-US" sz="3600" dirty="0" err="1">
                <a:latin typeface="+mn-lt"/>
              </a:rPr>
              <a:t>atrix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560" y="1628800"/>
            <a:ext cx="7886700" cy="497260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If the graph is undirected,</a:t>
            </a:r>
            <a:r>
              <a:rPr lang="tr-TR" sz="2400" dirty="0"/>
              <a:t> </a:t>
            </a:r>
            <a:r>
              <a:rPr lang="en-US" sz="2400" dirty="0"/>
              <a:t>the adjacency matrix will be </a:t>
            </a:r>
            <a:r>
              <a:rPr lang="en-US" sz="2400" dirty="0">
                <a:solidFill>
                  <a:srgbClr val="FF0000"/>
                </a:solidFill>
              </a:rPr>
              <a:t>symmetrical:</a:t>
            </a:r>
            <a:r>
              <a:rPr lang="tr-TR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 = </a:t>
            </a:r>
            <a:r>
              <a:rPr lang="en-US" sz="2400" i="1" dirty="0"/>
              <a:t>A</a:t>
            </a:r>
            <a:r>
              <a:rPr lang="en-US" sz="2400" baseline="30000" dirty="0"/>
              <a:t>T</a:t>
            </a:r>
            <a:r>
              <a:rPr lang="en-US" sz="2400" dirty="0"/>
              <a:t> )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1331640" y="2996953"/>
            <a:ext cx="5328592" cy="1768114"/>
            <a:chOff x="240" y="2928"/>
            <a:chExt cx="2170" cy="1047"/>
          </a:xfrm>
        </p:grpSpPr>
        <p:sp>
          <p:nvSpPr>
            <p:cNvPr id="5" name="Oval 56"/>
            <p:cNvSpPr>
              <a:spLocks noChangeArrowheads="1"/>
            </p:cNvSpPr>
            <p:nvPr/>
          </p:nvSpPr>
          <p:spPr bwMode="auto">
            <a:xfrm>
              <a:off x="336" y="3072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u="none"/>
                <a:t>a</a:t>
              </a:r>
            </a:p>
          </p:txBody>
        </p:sp>
        <p:sp>
          <p:nvSpPr>
            <p:cNvPr id="6" name="Oval 57"/>
            <p:cNvSpPr>
              <a:spLocks noChangeArrowheads="1"/>
            </p:cNvSpPr>
            <p:nvPr/>
          </p:nvSpPr>
          <p:spPr bwMode="auto">
            <a:xfrm>
              <a:off x="816" y="3648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u="none"/>
                <a:t>d</a:t>
              </a:r>
            </a:p>
          </p:txBody>
        </p:sp>
        <p:sp>
          <p:nvSpPr>
            <p:cNvPr id="7" name="Oval 58"/>
            <p:cNvSpPr>
              <a:spLocks noChangeArrowheads="1"/>
            </p:cNvSpPr>
            <p:nvPr/>
          </p:nvSpPr>
          <p:spPr bwMode="auto">
            <a:xfrm>
              <a:off x="336" y="3648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u="none"/>
                <a:t>c</a:t>
              </a:r>
            </a:p>
          </p:txBody>
        </p:sp>
        <p:sp>
          <p:nvSpPr>
            <p:cNvPr id="8" name="Oval 59"/>
            <p:cNvSpPr>
              <a:spLocks noChangeArrowheads="1"/>
            </p:cNvSpPr>
            <p:nvPr/>
          </p:nvSpPr>
          <p:spPr bwMode="auto">
            <a:xfrm>
              <a:off x="816" y="3072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u="none"/>
                <a:t>b</a:t>
              </a:r>
            </a:p>
          </p:txBody>
        </p:sp>
        <p:cxnSp>
          <p:nvCxnSpPr>
            <p:cNvPr id="9" name="AutoShape 60"/>
            <p:cNvCxnSpPr>
              <a:cxnSpLocks noChangeShapeType="1"/>
              <a:stCxn id="5" idx="6"/>
              <a:endCxn id="8" idx="2"/>
            </p:cNvCxnSpPr>
            <p:nvPr/>
          </p:nvCxnSpPr>
          <p:spPr bwMode="auto">
            <a:xfrm>
              <a:off x="528" y="3168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</p:cxnSp>
        <p:cxnSp>
          <p:nvCxnSpPr>
            <p:cNvPr id="10" name="AutoShape 61"/>
            <p:cNvCxnSpPr>
              <a:cxnSpLocks noChangeShapeType="1"/>
              <a:stCxn id="8" idx="4"/>
              <a:endCxn id="7" idx="7"/>
            </p:cNvCxnSpPr>
            <p:nvPr/>
          </p:nvCxnSpPr>
          <p:spPr bwMode="auto">
            <a:xfrm flipH="1">
              <a:off x="500" y="3264"/>
              <a:ext cx="412" cy="4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</p:cxnSp>
        <p:cxnSp>
          <p:nvCxnSpPr>
            <p:cNvPr id="11" name="AutoShape 62"/>
            <p:cNvCxnSpPr>
              <a:cxnSpLocks noChangeShapeType="1"/>
              <a:stCxn id="5" idx="4"/>
              <a:endCxn id="7" idx="0"/>
            </p:cNvCxnSpPr>
            <p:nvPr/>
          </p:nvCxnSpPr>
          <p:spPr bwMode="auto">
            <a:xfrm>
              <a:off x="432" y="3264"/>
              <a:ext cx="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</p:cxnSp>
        <p:cxnSp>
          <p:nvCxnSpPr>
            <p:cNvPr id="12" name="AutoShape 63"/>
            <p:cNvCxnSpPr>
              <a:cxnSpLocks noChangeShapeType="1"/>
              <a:stCxn id="5" idx="5"/>
              <a:endCxn id="6" idx="1"/>
            </p:cNvCxnSpPr>
            <p:nvPr/>
          </p:nvCxnSpPr>
          <p:spPr bwMode="auto">
            <a:xfrm>
              <a:off x="500" y="3236"/>
              <a:ext cx="344" cy="4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</p:cxnSp>
        <p:cxnSp>
          <p:nvCxnSpPr>
            <p:cNvPr id="13" name="AutoShape 64"/>
            <p:cNvCxnSpPr>
              <a:cxnSpLocks noChangeShapeType="1"/>
              <a:stCxn id="7" idx="6"/>
              <a:endCxn id="6" idx="2"/>
            </p:cNvCxnSpPr>
            <p:nvPr/>
          </p:nvCxnSpPr>
          <p:spPr bwMode="auto">
            <a:xfrm>
              <a:off x="528" y="3744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</p:cxnSp>
        <p:sp>
          <p:nvSpPr>
            <p:cNvPr id="14" name="Text Box 65"/>
            <p:cNvSpPr txBox="1">
              <a:spLocks noChangeArrowheads="1"/>
            </p:cNvSpPr>
            <p:nvPr/>
          </p:nvSpPr>
          <p:spPr bwMode="auto">
            <a:xfrm>
              <a:off x="240" y="2928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/>
                <a:t>1</a:t>
              </a:r>
            </a:p>
          </p:txBody>
        </p:sp>
        <p:sp>
          <p:nvSpPr>
            <p:cNvPr id="15" name="Text Box 66"/>
            <p:cNvSpPr txBox="1">
              <a:spLocks noChangeArrowheads="1"/>
            </p:cNvSpPr>
            <p:nvPr/>
          </p:nvSpPr>
          <p:spPr bwMode="auto">
            <a:xfrm>
              <a:off x="960" y="2928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/>
                <a:t>2</a:t>
              </a:r>
            </a:p>
          </p:txBody>
        </p:sp>
        <p:sp>
          <p:nvSpPr>
            <p:cNvPr id="16" name="Text Box 67"/>
            <p:cNvSpPr txBox="1">
              <a:spLocks noChangeArrowheads="1"/>
            </p:cNvSpPr>
            <p:nvPr/>
          </p:nvSpPr>
          <p:spPr bwMode="auto">
            <a:xfrm>
              <a:off x="240" y="3744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/>
                <a:t>3</a:t>
              </a:r>
            </a:p>
          </p:txBody>
        </p:sp>
        <p:sp>
          <p:nvSpPr>
            <p:cNvPr id="17" name="Text Box 68"/>
            <p:cNvSpPr txBox="1">
              <a:spLocks noChangeArrowheads="1"/>
            </p:cNvSpPr>
            <p:nvPr/>
          </p:nvSpPr>
          <p:spPr bwMode="auto">
            <a:xfrm>
              <a:off x="960" y="3744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/>
                <a:t>4</a:t>
              </a:r>
            </a:p>
          </p:txBody>
        </p:sp>
        <p:sp>
          <p:nvSpPr>
            <p:cNvPr id="18" name="Text Box 69"/>
            <p:cNvSpPr txBox="1">
              <a:spLocks noChangeArrowheads="1"/>
            </p:cNvSpPr>
            <p:nvPr/>
          </p:nvSpPr>
          <p:spPr bwMode="auto">
            <a:xfrm>
              <a:off x="1440" y="2976"/>
              <a:ext cx="727" cy="9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dirty="0"/>
                <a:t>    1   2   3   4</a:t>
              </a:r>
            </a:p>
            <a:p>
              <a:r>
                <a:rPr lang="en-US" sz="2000" u="none" dirty="0"/>
                <a:t>1  </a:t>
              </a:r>
            </a:p>
            <a:p>
              <a:r>
                <a:rPr lang="en-US" sz="2000" u="none" dirty="0"/>
                <a:t>2  </a:t>
              </a:r>
            </a:p>
            <a:p>
              <a:r>
                <a:rPr lang="en-US" sz="2000" u="none" dirty="0"/>
                <a:t>3 </a:t>
              </a:r>
            </a:p>
            <a:p>
              <a:r>
                <a:rPr lang="en-US" sz="2000" u="none" dirty="0"/>
                <a:t>4  </a:t>
              </a:r>
            </a:p>
          </p:txBody>
        </p:sp>
        <p:sp>
          <p:nvSpPr>
            <p:cNvPr id="19" name="Line 70"/>
            <p:cNvSpPr>
              <a:spLocks noChangeShapeType="1"/>
            </p:cNvSpPr>
            <p:nvPr/>
          </p:nvSpPr>
          <p:spPr bwMode="auto">
            <a:xfrm>
              <a:off x="1498" y="3207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71"/>
            <p:cNvSpPr>
              <a:spLocks noChangeShapeType="1"/>
            </p:cNvSpPr>
            <p:nvPr/>
          </p:nvSpPr>
          <p:spPr bwMode="auto">
            <a:xfrm>
              <a:off x="1594" y="3063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926965" y="4892183"/>
            <a:ext cx="2780939" cy="399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tr-TR" altLang="en-US" dirty="0"/>
              <a:t>A</a:t>
            </a:r>
            <a:r>
              <a:rPr lang="en-US" altLang="en-US" dirty="0"/>
              <a:t>n</a:t>
            </a:r>
            <a:r>
              <a:rPr lang="tr-TR" altLang="en-US" dirty="0"/>
              <a:t> </a:t>
            </a:r>
            <a:r>
              <a:rPr lang="en-US" altLang="en-US" dirty="0"/>
              <a:t>un</a:t>
            </a:r>
            <a:r>
              <a:rPr lang="tr-TR" altLang="en-US" dirty="0" err="1"/>
              <a:t>directed</a:t>
            </a:r>
            <a:r>
              <a:rPr lang="tr-TR" altLang="en-US" dirty="0"/>
              <a:t> </a:t>
            </a:r>
            <a:r>
              <a:rPr lang="tr-TR" altLang="en-US" dirty="0" err="1"/>
              <a:t>graph</a:t>
            </a:r>
            <a:r>
              <a:rPr lang="tr-TR" altLang="en-US" dirty="0"/>
              <a:t>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07904" y="4891844"/>
            <a:ext cx="41237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   Adjacency Matrix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90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7030"/>
          </a:xfrm>
        </p:spPr>
        <p:txBody>
          <a:bodyPr/>
          <a:lstStyle/>
          <a:p>
            <a:r>
              <a:rPr lang="en-US" altLang="en-US" sz="3600" dirty="0">
                <a:latin typeface="+mn-lt"/>
              </a:rPr>
              <a:t>Undirected Graph:</a:t>
            </a:r>
            <a:r>
              <a:rPr lang="tr-TR" altLang="en-US" sz="3600" dirty="0">
                <a:latin typeface="+mn-lt"/>
              </a:rPr>
              <a:t> </a:t>
            </a:r>
            <a:r>
              <a:rPr lang="tr-TR" altLang="en-US" sz="3600" dirty="0" err="1">
                <a:latin typeface="+mn-lt"/>
              </a:rPr>
              <a:t>Adjacency</a:t>
            </a:r>
            <a:r>
              <a:rPr lang="tr-TR" altLang="en-US" sz="3600" dirty="0">
                <a:latin typeface="+mn-lt"/>
              </a:rPr>
              <a:t> </a:t>
            </a:r>
            <a:r>
              <a:rPr lang="en-US" altLang="en-US" sz="3600" dirty="0">
                <a:latin typeface="+mn-lt"/>
              </a:rPr>
              <a:t>M</a:t>
            </a:r>
            <a:r>
              <a:rPr lang="tr-TR" altLang="en-US" sz="3600" dirty="0" err="1">
                <a:latin typeface="+mn-lt"/>
              </a:rPr>
              <a:t>atrix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560" y="1628800"/>
            <a:ext cx="7886700" cy="497260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If the graph is undirected,</a:t>
            </a:r>
            <a:r>
              <a:rPr lang="tr-TR" sz="2400" dirty="0"/>
              <a:t> </a:t>
            </a:r>
            <a:r>
              <a:rPr lang="en-US" sz="2400" dirty="0"/>
              <a:t>the adjacency matrix will be </a:t>
            </a:r>
            <a:r>
              <a:rPr lang="en-US" sz="2400" dirty="0">
                <a:solidFill>
                  <a:srgbClr val="FF0000"/>
                </a:solidFill>
              </a:rPr>
              <a:t>symmetrical:</a:t>
            </a:r>
            <a:r>
              <a:rPr lang="tr-TR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 = </a:t>
            </a:r>
            <a:r>
              <a:rPr lang="en-US" sz="2400" i="1" dirty="0"/>
              <a:t>A</a:t>
            </a:r>
            <a:r>
              <a:rPr lang="en-US" sz="2400" baseline="30000" dirty="0"/>
              <a:t>T</a:t>
            </a:r>
            <a:r>
              <a:rPr lang="en-US" sz="2400" dirty="0"/>
              <a:t> )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1331640" y="2996953"/>
            <a:ext cx="5328592" cy="1800200"/>
            <a:chOff x="240" y="2928"/>
            <a:chExt cx="2170" cy="1066"/>
          </a:xfrm>
        </p:grpSpPr>
        <p:sp>
          <p:nvSpPr>
            <p:cNvPr id="5" name="Oval 56"/>
            <p:cNvSpPr>
              <a:spLocks noChangeArrowheads="1"/>
            </p:cNvSpPr>
            <p:nvPr/>
          </p:nvSpPr>
          <p:spPr bwMode="auto">
            <a:xfrm>
              <a:off x="336" y="3072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u="none"/>
                <a:t>a</a:t>
              </a:r>
            </a:p>
          </p:txBody>
        </p:sp>
        <p:sp>
          <p:nvSpPr>
            <p:cNvPr id="6" name="Oval 57"/>
            <p:cNvSpPr>
              <a:spLocks noChangeArrowheads="1"/>
            </p:cNvSpPr>
            <p:nvPr/>
          </p:nvSpPr>
          <p:spPr bwMode="auto">
            <a:xfrm>
              <a:off x="816" y="3648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u="none"/>
                <a:t>d</a:t>
              </a:r>
            </a:p>
          </p:txBody>
        </p:sp>
        <p:sp>
          <p:nvSpPr>
            <p:cNvPr id="7" name="Oval 58"/>
            <p:cNvSpPr>
              <a:spLocks noChangeArrowheads="1"/>
            </p:cNvSpPr>
            <p:nvPr/>
          </p:nvSpPr>
          <p:spPr bwMode="auto">
            <a:xfrm>
              <a:off x="336" y="3648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u="none"/>
                <a:t>c</a:t>
              </a:r>
            </a:p>
          </p:txBody>
        </p:sp>
        <p:sp>
          <p:nvSpPr>
            <p:cNvPr id="8" name="Oval 59"/>
            <p:cNvSpPr>
              <a:spLocks noChangeArrowheads="1"/>
            </p:cNvSpPr>
            <p:nvPr/>
          </p:nvSpPr>
          <p:spPr bwMode="auto">
            <a:xfrm>
              <a:off x="816" y="3072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u="none"/>
                <a:t>b</a:t>
              </a:r>
            </a:p>
          </p:txBody>
        </p:sp>
        <p:cxnSp>
          <p:nvCxnSpPr>
            <p:cNvPr id="9" name="AutoShape 60"/>
            <p:cNvCxnSpPr>
              <a:cxnSpLocks noChangeShapeType="1"/>
              <a:stCxn id="5" idx="6"/>
              <a:endCxn id="8" idx="2"/>
            </p:cNvCxnSpPr>
            <p:nvPr/>
          </p:nvCxnSpPr>
          <p:spPr bwMode="auto">
            <a:xfrm>
              <a:off x="528" y="3168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</p:cxnSp>
        <p:cxnSp>
          <p:nvCxnSpPr>
            <p:cNvPr id="10" name="AutoShape 61"/>
            <p:cNvCxnSpPr>
              <a:cxnSpLocks noChangeShapeType="1"/>
              <a:stCxn id="8" idx="4"/>
              <a:endCxn id="7" idx="7"/>
            </p:cNvCxnSpPr>
            <p:nvPr/>
          </p:nvCxnSpPr>
          <p:spPr bwMode="auto">
            <a:xfrm flipH="1">
              <a:off x="500" y="3264"/>
              <a:ext cx="412" cy="4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</p:cxnSp>
        <p:cxnSp>
          <p:nvCxnSpPr>
            <p:cNvPr id="11" name="AutoShape 62"/>
            <p:cNvCxnSpPr>
              <a:cxnSpLocks noChangeShapeType="1"/>
              <a:stCxn id="5" idx="4"/>
              <a:endCxn id="7" idx="0"/>
            </p:cNvCxnSpPr>
            <p:nvPr/>
          </p:nvCxnSpPr>
          <p:spPr bwMode="auto">
            <a:xfrm>
              <a:off x="432" y="3264"/>
              <a:ext cx="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</p:cxnSp>
        <p:cxnSp>
          <p:nvCxnSpPr>
            <p:cNvPr id="12" name="AutoShape 63"/>
            <p:cNvCxnSpPr>
              <a:cxnSpLocks noChangeShapeType="1"/>
              <a:stCxn id="5" idx="5"/>
              <a:endCxn id="6" idx="1"/>
            </p:cNvCxnSpPr>
            <p:nvPr/>
          </p:nvCxnSpPr>
          <p:spPr bwMode="auto">
            <a:xfrm>
              <a:off x="500" y="3236"/>
              <a:ext cx="344" cy="4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</p:cxnSp>
        <p:cxnSp>
          <p:nvCxnSpPr>
            <p:cNvPr id="13" name="AutoShape 64"/>
            <p:cNvCxnSpPr>
              <a:cxnSpLocks noChangeShapeType="1"/>
              <a:stCxn id="7" idx="6"/>
              <a:endCxn id="6" idx="2"/>
            </p:cNvCxnSpPr>
            <p:nvPr/>
          </p:nvCxnSpPr>
          <p:spPr bwMode="auto">
            <a:xfrm>
              <a:off x="528" y="3744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</p:cxnSp>
        <p:sp>
          <p:nvSpPr>
            <p:cNvPr id="14" name="Text Box 65"/>
            <p:cNvSpPr txBox="1">
              <a:spLocks noChangeArrowheads="1"/>
            </p:cNvSpPr>
            <p:nvPr/>
          </p:nvSpPr>
          <p:spPr bwMode="auto">
            <a:xfrm>
              <a:off x="240" y="2928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/>
                <a:t>1</a:t>
              </a:r>
            </a:p>
          </p:txBody>
        </p:sp>
        <p:sp>
          <p:nvSpPr>
            <p:cNvPr id="15" name="Text Box 66"/>
            <p:cNvSpPr txBox="1">
              <a:spLocks noChangeArrowheads="1"/>
            </p:cNvSpPr>
            <p:nvPr/>
          </p:nvSpPr>
          <p:spPr bwMode="auto">
            <a:xfrm>
              <a:off x="960" y="2928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/>
                <a:t>2</a:t>
              </a:r>
            </a:p>
          </p:txBody>
        </p:sp>
        <p:sp>
          <p:nvSpPr>
            <p:cNvPr id="16" name="Text Box 67"/>
            <p:cNvSpPr txBox="1">
              <a:spLocks noChangeArrowheads="1"/>
            </p:cNvSpPr>
            <p:nvPr/>
          </p:nvSpPr>
          <p:spPr bwMode="auto">
            <a:xfrm>
              <a:off x="240" y="3744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/>
                <a:t>3</a:t>
              </a:r>
            </a:p>
          </p:txBody>
        </p:sp>
        <p:sp>
          <p:nvSpPr>
            <p:cNvPr id="17" name="Text Box 68"/>
            <p:cNvSpPr txBox="1">
              <a:spLocks noChangeArrowheads="1"/>
            </p:cNvSpPr>
            <p:nvPr/>
          </p:nvSpPr>
          <p:spPr bwMode="auto">
            <a:xfrm>
              <a:off x="960" y="3744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/>
                <a:t>4</a:t>
              </a:r>
            </a:p>
          </p:txBody>
        </p:sp>
        <p:sp>
          <p:nvSpPr>
            <p:cNvPr id="18" name="Text Box 69"/>
            <p:cNvSpPr txBox="1">
              <a:spLocks noChangeArrowheads="1"/>
            </p:cNvSpPr>
            <p:nvPr/>
          </p:nvSpPr>
          <p:spPr bwMode="auto">
            <a:xfrm>
              <a:off x="1440" y="2976"/>
              <a:ext cx="956" cy="10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dirty="0"/>
                <a:t>    1   2   3   4</a:t>
              </a:r>
            </a:p>
            <a:p>
              <a:r>
                <a:rPr lang="en-US" sz="2000" u="none" dirty="0"/>
                <a:t>1  0   1   1   1</a:t>
              </a:r>
            </a:p>
            <a:p>
              <a:r>
                <a:rPr lang="en-US" sz="2000" u="none" dirty="0"/>
                <a:t>2  1   0   1   0</a:t>
              </a:r>
            </a:p>
            <a:p>
              <a:r>
                <a:rPr lang="en-US" sz="2000" u="none" dirty="0"/>
                <a:t>3  1   1   0   1</a:t>
              </a:r>
            </a:p>
            <a:p>
              <a:r>
                <a:rPr lang="en-US" sz="2000" u="none" dirty="0"/>
                <a:t>4  1   0   1   0</a:t>
              </a:r>
            </a:p>
          </p:txBody>
        </p:sp>
        <p:sp>
          <p:nvSpPr>
            <p:cNvPr id="19" name="Line 70"/>
            <p:cNvSpPr>
              <a:spLocks noChangeShapeType="1"/>
            </p:cNvSpPr>
            <p:nvPr/>
          </p:nvSpPr>
          <p:spPr bwMode="auto">
            <a:xfrm>
              <a:off x="1498" y="3207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71"/>
            <p:cNvSpPr>
              <a:spLocks noChangeShapeType="1"/>
            </p:cNvSpPr>
            <p:nvPr/>
          </p:nvSpPr>
          <p:spPr bwMode="auto">
            <a:xfrm>
              <a:off x="1594" y="3063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926965" y="4892183"/>
            <a:ext cx="2780939" cy="399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tr-TR" altLang="en-US" dirty="0"/>
              <a:t>A</a:t>
            </a:r>
            <a:r>
              <a:rPr lang="en-US" altLang="en-US" dirty="0"/>
              <a:t>n</a:t>
            </a:r>
            <a:r>
              <a:rPr lang="tr-TR" altLang="en-US" dirty="0"/>
              <a:t> </a:t>
            </a:r>
            <a:r>
              <a:rPr lang="en-US" altLang="en-US" dirty="0"/>
              <a:t>un</a:t>
            </a:r>
            <a:r>
              <a:rPr lang="tr-TR" altLang="en-US" dirty="0" err="1"/>
              <a:t>directed</a:t>
            </a:r>
            <a:r>
              <a:rPr lang="tr-TR" altLang="en-US" dirty="0"/>
              <a:t> </a:t>
            </a:r>
            <a:r>
              <a:rPr lang="tr-TR" altLang="en-US" dirty="0" err="1"/>
              <a:t>graph</a:t>
            </a:r>
            <a:r>
              <a:rPr lang="tr-TR" altLang="en-US" dirty="0"/>
              <a:t>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07904" y="4891844"/>
            <a:ext cx="41237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   Adjacency Matrix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57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388492"/>
            <a:ext cx="8515350" cy="599431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</a:rPr>
              <a:t>Adjacency Matrix Representation: Complexity</a:t>
            </a:r>
          </a:p>
        </p:txBody>
      </p:sp>
      <p:sp>
        <p:nvSpPr>
          <p:cNvPr id="116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515350" cy="4351338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How much storage does the adjacency matrix require?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     O(|V|</a:t>
            </a:r>
            <a:r>
              <a:rPr lang="en-US" altLang="en-US" sz="2400" baseline="300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*</a:t>
            </a:r>
            <a:r>
              <a:rPr lang="en-US" altLang="en-US" sz="2400" baseline="300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|V|)</a:t>
            </a:r>
          </a:p>
          <a:p>
            <a:r>
              <a:rPr lang="en-US" altLang="en-US" sz="2400" dirty="0"/>
              <a:t>Finding all adjacent vertices to </a:t>
            </a:r>
            <a:r>
              <a:rPr lang="en-US" altLang="en-US" sz="2400" dirty="0">
                <a:solidFill>
                  <a:srgbClr val="FF0000"/>
                </a:solidFill>
              </a:rPr>
              <a:t>vertex v</a:t>
            </a:r>
            <a:r>
              <a:rPr lang="en-US" altLang="en-US" sz="2400" dirty="0"/>
              <a:t>: </a:t>
            </a:r>
            <a:r>
              <a:rPr lang="en-US" altLang="en-US" sz="2400" dirty="0">
                <a:solidFill>
                  <a:srgbClr val="FF0000"/>
                </a:solidFill>
              </a:rPr>
              <a:t>O(|V|)</a:t>
            </a:r>
            <a:r>
              <a:rPr lang="en-US" altLang="en-US" sz="2400" baseline="30000" dirty="0">
                <a:solidFill>
                  <a:srgbClr val="FF0000"/>
                </a:solidFill>
              </a:rPr>
              <a:t> </a:t>
            </a:r>
            <a:endParaRPr lang="en-US" altLang="en-US" sz="2400" dirty="0"/>
          </a:p>
          <a:p>
            <a:r>
              <a:rPr lang="en-US" altLang="en-US" sz="2400" dirty="0"/>
              <a:t>What is the minimum amount of storage needed by an adjacency matrix representation of an undirected graph with 4 vertices?</a:t>
            </a:r>
          </a:p>
          <a:p>
            <a:pPr marL="0" indent="0">
              <a:buNone/>
            </a:pPr>
            <a:r>
              <a:rPr lang="en-US" altLang="en-US" sz="2400" dirty="0"/>
              <a:t>     </a:t>
            </a:r>
            <a:r>
              <a:rPr lang="en-US" altLang="en-US" sz="2400" dirty="0">
                <a:solidFill>
                  <a:srgbClr val="FF0000"/>
                </a:solidFill>
              </a:rPr>
              <a:t>6 bits   (Why?)</a:t>
            </a:r>
          </a:p>
          <a:p>
            <a:pPr lvl="1"/>
            <a:r>
              <a:rPr lang="en-US" altLang="en-US" sz="2400" dirty="0"/>
              <a:t>Undirected graph </a:t>
            </a:r>
            <a:r>
              <a:rPr lang="en-US" altLang="en-US" sz="2400" dirty="0">
                <a:sym typeface="Symbol" panose="05050102010706020507" pitchFamily="18" charset="2"/>
              </a:rPr>
              <a:t> matrix is symmetric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No self-loops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don’t need diagonals</a:t>
            </a:r>
          </a:p>
          <a:p>
            <a:r>
              <a:rPr lang="en-US" altLang="en-US" sz="2400" dirty="0"/>
              <a:t>Adjacency matrices usually require too much storage for large graphs, but can be very efficient for small graphs</a:t>
            </a:r>
          </a:p>
          <a:p>
            <a:pPr marL="342900" lvl="1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6240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latin typeface="+mn-lt"/>
                <a:ea typeface="宋体" panose="02010600030101010101" pitchFamily="2" charset="-122"/>
              </a:rPr>
              <a:t>Adjacency List vs. Adjacency Matrix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8768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Adjacency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More compact than adjacency matrices if graph has few edges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Requires more time to find if an edge exists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Adjacency Matrix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Always require n</a:t>
            </a:r>
            <a:r>
              <a:rPr lang="en-US" altLang="zh-CN" sz="2400" baseline="300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 space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This can waste a lot of space if the number of edges are sparse </a:t>
            </a:r>
            <a:endParaRPr lang="tr-TR" altLang="zh-CN" sz="2400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Can quickly find if an edge exists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6651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9872616-7BAE-48C2-8F9C-C17F199B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Basic Operations on Graphs</a:t>
            </a:r>
            <a:br>
              <a:rPr lang="en-US" b="1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F28AF0-B2A7-4B55-B1CC-50CB79C22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792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Insertion of Nodes/Edges in the graph – Insert a node into the graph.</a:t>
            </a:r>
          </a:p>
          <a:p>
            <a:r>
              <a:rPr lang="en-US" sz="2400" dirty="0"/>
              <a:t>Deletion of Nodes/Edges in the graph – Delete a node from the graph.</a:t>
            </a:r>
          </a:p>
          <a:p>
            <a:r>
              <a:rPr lang="en-US" sz="2400" dirty="0"/>
              <a:t>Searching on Graphs – Search an entity in the graph.</a:t>
            </a:r>
          </a:p>
          <a:p>
            <a:r>
              <a:rPr lang="en-US" sz="2400" dirty="0"/>
              <a:t>Traversal of Graphs – Traversing all the nodes in the graph.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833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0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282098"/>
              </p:ext>
            </p:extLst>
          </p:nvPr>
        </p:nvGraphicFramePr>
        <p:xfrm>
          <a:off x="179512" y="908720"/>
          <a:ext cx="8507288" cy="549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6" name="VISIO" r:id="rId3" imgW="10087200" imgH="7006320" progId="Visio.Drawing.6">
                  <p:embed/>
                </p:oleObj>
              </mc:Choice>
              <mc:Fallback>
                <p:oleObj name="VISIO" r:id="rId3" imgW="10087200" imgH="7006320" progId="Visio.Drawing.6">
                  <p:embed/>
                  <p:pic>
                    <p:nvPicPr>
                      <p:cNvPr id="1026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908720"/>
                        <a:ext cx="8507288" cy="5492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52462" y="332656"/>
            <a:ext cx="7886700" cy="471587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" panose="020F0502020204030204" pitchFamily="34" charset="0"/>
              </a:rPr>
              <a:t>                        Applications</a:t>
            </a:r>
          </a:p>
        </p:txBody>
      </p:sp>
      <p:sp>
        <p:nvSpPr>
          <p:cNvPr id="1030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81248" y="804242"/>
            <a:ext cx="3958704" cy="5552107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/>
              <a:t>Electronic circuits</a:t>
            </a:r>
          </a:p>
          <a:p>
            <a:pPr lvl="1" eaLnBrk="1" hangingPunct="1"/>
            <a:r>
              <a:rPr lang="en-US" sz="2400" dirty="0"/>
              <a:t>Printed circuit board</a:t>
            </a:r>
          </a:p>
          <a:p>
            <a:pPr lvl="1" eaLnBrk="1" hangingPunct="1"/>
            <a:r>
              <a:rPr lang="en-US" sz="2400" dirty="0"/>
              <a:t>Integrated circuit</a:t>
            </a:r>
          </a:p>
          <a:p>
            <a:pPr eaLnBrk="1" hangingPunct="1"/>
            <a:r>
              <a:rPr lang="en-US" sz="2400" dirty="0"/>
              <a:t>Transportation</a:t>
            </a:r>
            <a:r>
              <a:rPr lang="en-US" sz="2400" b="1" dirty="0"/>
              <a:t> </a:t>
            </a:r>
            <a:r>
              <a:rPr lang="en-US" sz="2400" dirty="0"/>
              <a:t>networks</a:t>
            </a:r>
          </a:p>
          <a:p>
            <a:pPr lvl="1" eaLnBrk="1" hangingPunct="1"/>
            <a:r>
              <a:rPr lang="en-US" sz="2400" dirty="0"/>
              <a:t>Highway network</a:t>
            </a:r>
          </a:p>
          <a:p>
            <a:pPr lvl="1" eaLnBrk="1" hangingPunct="1"/>
            <a:r>
              <a:rPr lang="en-US" sz="2400" dirty="0"/>
              <a:t>Flight network</a:t>
            </a:r>
          </a:p>
          <a:p>
            <a:pPr eaLnBrk="1" hangingPunct="1"/>
            <a:r>
              <a:rPr lang="en-US" sz="2400" dirty="0"/>
              <a:t>Computer networks</a:t>
            </a:r>
          </a:p>
          <a:p>
            <a:pPr lvl="1" eaLnBrk="1" hangingPunct="1"/>
            <a:r>
              <a:rPr lang="en-US" sz="2400" dirty="0"/>
              <a:t>Local area network</a:t>
            </a:r>
          </a:p>
          <a:p>
            <a:pPr lvl="1" eaLnBrk="1" hangingPunct="1"/>
            <a:r>
              <a:rPr lang="en-US" sz="2400" dirty="0"/>
              <a:t>Internet,</a:t>
            </a:r>
            <a:r>
              <a:rPr lang="tr-TR" sz="2400" dirty="0"/>
              <a:t> </a:t>
            </a:r>
            <a:r>
              <a:rPr lang="en-US" sz="2400" dirty="0"/>
              <a:t>Web</a:t>
            </a:r>
          </a:p>
          <a:p>
            <a:pPr eaLnBrk="1" hangingPunct="1"/>
            <a:r>
              <a:rPr lang="en-US" sz="2400" dirty="0"/>
              <a:t>Databases</a:t>
            </a:r>
          </a:p>
          <a:p>
            <a:pPr lvl="1" eaLnBrk="1" hangingPunct="1"/>
            <a:r>
              <a:rPr lang="en-US" sz="2400" dirty="0"/>
              <a:t>ER diagrams</a:t>
            </a:r>
          </a:p>
          <a:p>
            <a:r>
              <a:rPr lang="en-US" altLang="en-US" sz="2400" dirty="0"/>
              <a:t>Doing garbage collection (Compilers,</a:t>
            </a:r>
            <a:r>
              <a:rPr lang="tr-TR" altLang="en-US" sz="2400" dirty="0"/>
              <a:t> </a:t>
            </a:r>
            <a:r>
              <a:rPr lang="en-US" altLang="en-US" sz="2400" dirty="0" err="1"/>
              <a:t>Op.Systs</a:t>
            </a:r>
            <a:r>
              <a:rPr lang="en-US" altLang="en-US" sz="2400" dirty="0"/>
              <a:t>.)</a:t>
            </a:r>
          </a:p>
          <a:p>
            <a:pPr marL="0" indent="0">
              <a:buNone/>
            </a:pPr>
            <a:r>
              <a:rPr lang="en-US" sz="2400" dirty="0"/>
              <a:t>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614234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4000" dirty="0" err="1">
                <a:latin typeface="Calibri" panose="020F0502020204030204" pitchFamily="34" charset="0"/>
              </a:rPr>
              <a:t>Graph</a:t>
            </a:r>
            <a:r>
              <a:rPr lang="tr-TR" altLang="en-US" sz="4000" dirty="0">
                <a:latin typeface="Calibri" panose="020F0502020204030204" pitchFamily="34" charset="0"/>
              </a:rPr>
              <a:t> </a:t>
            </a:r>
            <a:r>
              <a:rPr lang="tr-TR" altLang="en-US" sz="4000" dirty="0" err="1">
                <a:latin typeface="Calibri" panose="020F0502020204030204" pitchFamily="34" charset="0"/>
              </a:rPr>
              <a:t>Traversals</a:t>
            </a:r>
            <a:endParaRPr lang="tr-TR" altLang="en-US" sz="4000" dirty="0">
              <a:latin typeface="Calibri" panose="020F050202020403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sz="2400" dirty="0"/>
              <a:t>Traversals of graphs are also called </a:t>
            </a:r>
            <a:r>
              <a:rPr lang="en-CA" sz="2400" dirty="0">
                <a:solidFill>
                  <a:srgbClr val="FF0000"/>
                </a:solidFill>
              </a:rPr>
              <a:t>graph </a:t>
            </a:r>
            <a:r>
              <a:rPr lang="en-CA" sz="2400" i="1" dirty="0">
                <a:solidFill>
                  <a:srgbClr val="FF0000"/>
                </a:solidFill>
              </a:rPr>
              <a:t>searches.</a:t>
            </a:r>
            <a:endParaRPr lang="tr-TR" altLang="en-US" sz="2400" dirty="0"/>
          </a:p>
          <a:p>
            <a:r>
              <a:rPr lang="tr-TR" altLang="en-US" sz="2400" dirty="0" err="1"/>
              <a:t>In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tree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traversals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each</a:t>
            </a:r>
            <a:r>
              <a:rPr lang="tr-TR" altLang="en-US" sz="2400" dirty="0"/>
              <a:t> </a:t>
            </a:r>
            <a:r>
              <a:rPr lang="tr-TR" altLang="en-US" sz="2400" dirty="0" err="1"/>
              <a:t>node</a:t>
            </a:r>
            <a:r>
              <a:rPr lang="tr-TR" altLang="en-US" sz="2400" dirty="0"/>
              <a:t> </a:t>
            </a:r>
            <a:r>
              <a:rPr lang="en-US" altLang="en-US" sz="2400" dirty="0"/>
              <a:t>is </a:t>
            </a:r>
            <a:r>
              <a:rPr lang="tr-TR" altLang="en-US" sz="2400" dirty="0" err="1"/>
              <a:t>visited</a:t>
            </a:r>
            <a:r>
              <a:rPr lang="tr-TR" altLang="en-US" sz="2400" dirty="0"/>
              <a:t> </a:t>
            </a:r>
            <a:r>
              <a:rPr lang="en-US" altLang="en-US" sz="2400" dirty="0"/>
              <a:t>only </a:t>
            </a:r>
            <a:r>
              <a:rPr lang="tr-TR" altLang="en-US" sz="2400" dirty="0" err="1"/>
              <a:t>once</a:t>
            </a:r>
            <a:r>
              <a:rPr lang="tr-TR" altLang="en-US" sz="2400" dirty="0"/>
              <a:t>.</a:t>
            </a:r>
          </a:p>
          <a:p>
            <a:r>
              <a:rPr lang="tr-TR" altLang="en-US" sz="2400" dirty="0" err="1"/>
              <a:t>In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graphs</a:t>
            </a:r>
            <a:r>
              <a:rPr lang="tr-TR" altLang="en-US" sz="2400" dirty="0"/>
              <a:t>, </a:t>
            </a:r>
            <a:r>
              <a:rPr lang="tr-TR" altLang="en-US" sz="2400" dirty="0" err="1"/>
              <a:t>such</a:t>
            </a:r>
            <a:r>
              <a:rPr lang="tr-TR" altLang="en-US" sz="2400" dirty="0"/>
              <a:t> a </a:t>
            </a:r>
            <a:r>
              <a:rPr lang="tr-TR" altLang="en-US" sz="2400" dirty="0" err="1"/>
              <a:t>traversal</a:t>
            </a:r>
            <a:r>
              <a:rPr lang="tr-TR" altLang="en-US" sz="2400" dirty="0"/>
              <a:t> is not </a:t>
            </a:r>
            <a:r>
              <a:rPr lang="tr-TR" altLang="en-US" sz="2400" dirty="0" err="1"/>
              <a:t>always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possible</a:t>
            </a:r>
            <a:r>
              <a:rPr lang="tr-TR" altLang="en-US" sz="2400" dirty="0"/>
              <a:t> since </a:t>
            </a:r>
            <a:r>
              <a:rPr lang="tr-TR" altLang="en-US" sz="2400" dirty="0" err="1">
                <a:solidFill>
                  <a:srgbClr val="FF0000"/>
                </a:solidFill>
              </a:rPr>
              <a:t>graphs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may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include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cycles</a:t>
            </a:r>
            <a:r>
              <a:rPr lang="tr-TR" altLang="en-US" sz="2400" dirty="0">
                <a:solidFill>
                  <a:srgbClr val="FF0000"/>
                </a:solidFill>
              </a:rPr>
              <a:t>.</a:t>
            </a:r>
          </a:p>
          <a:p>
            <a:r>
              <a:rPr lang="tr-TR" altLang="en-US" sz="2400" dirty="0" err="1"/>
              <a:t>To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overcome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this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difficulty</a:t>
            </a:r>
            <a:r>
              <a:rPr lang="en-US" altLang="en-US" sz="2400" dirty="0"/>
              <a:t>, </a:t>
            </a:r>
            <a:r>
              <a:rPr lang="tr-TR" altLang="en-US" sz="2400" dirty="0" err="1"/>
              <a:t>each</a:t>
            </a:r>
            <a:r>
              <a:rPr lang="tr-TR" altLang="en-US" sz="2400" dirty="0"/>
              <a:t> </a:t>
            </a:r>
            <a:r>
              <a:rPr lang="tr-TR" altLang="en-US" sz="2400" dirty="0" err="1"/>
              <a:t>visited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node</a:t>
            </a:r>
            <a:r>
              <a:rPr lang="tr-TR" altLang="en-US" sz="2400" dirty="0"/>
              <a:t> can be </a:t>
            </a:r>
            <a:r>
              <a:rPr lang="en-US" altLang="en-US" sz="2400" dirty="0"/>
              <a:t>marked </a:t>
            </a:r>
            <a:r>
              <a:rPr lang="tr-TR" altLang="en-US" sz="2400" dirty="0" err="1"/>
              <a:t>to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avoid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repeated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visiting</a:t>
            </a:r>
            <a:r>
              <a:rPr lang="tr-TR" altLang="en-US" sz="2400" dirty="0"/>
              <a:t>.</a:t>
            </a:r>
          </a:p>
          <a:p>
            <a:r>
              <a:rPr lang="tr-TR" altLang="en-US" sz="2400" dirty="0" err="1"/>
              <a:t>Still</a:t>
            </a:r>
            <a:r>
              <a:rPr lang="tr-TR" altLang="en-US" sz="2400" dirty="0"/>
              <a:t> </a:t>
            </a:r>
            <a:r>
              <a:rPr lang="tr-TR" altLang="en-US" sz="2400" dirty="0" err="1"/>
              <a:t>we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need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handle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problem of </a:t>
            </a:r>
            <a:r>
              <a:rPr lang="tr-TR" altLang="en-US" sz="2400" dirty="0" err="1"/>
              <a:t>isolated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nodes</a:t>
            </a:r>
            <a:r>
              <a:rPr lang="tr-TR" altLang="en-US" sz="2400" dirty="0"/>
              <a:t>. </a:t>
            </a:r>
            <a:endParaRPr lang="en-US" altLang="en-US" sz="2400" dirty="0"/>
          </a:p>
          <a:p>
            <a:pPr marL="0" indent="0">
              <a:buNone/>
            </a:pPr>
            <a:endParaRPr lang="tr-TR" altLang="en-US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latin typeface="+mn-lt"/>
                <a:sym typeface="Symbol" panose="05050102010706020507" pitchFamily="18" charset="2"/>
              </a:rPr>
              <a:t>Graph Traversals</a:t>
            </a:r>
          </a:p>
        </p:txBody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90688"/>
            <a:ext cx="8280920" cy="4486275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Given: a graph G = (V, E), directed or undirected</a:t>
            </a:r>
          </a:p>
          <a:p>
            <a:r>
              <a:rPr lang="en-US" altLang="en-US" sz="2800" dirty="0"/>
              <a:t>Goal: </a:t>
            </a:r>
            <a:r>
              <a:rPr lang="en-US" altLang="en-US" sz="2800" dirty="0">
                <a:solidFill>
                  <a:srgbClr val="FF0000"/>
                </a:solidFill>
              </a:rPr>
              <a:t>Systematically explore</a:t>
            </a:r>
            <a:r>
              <a:rPr lang="tr-TR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(Visit) </a:t>
            </a:r>
            <a:r>
              <a:rPr lang="en-US" altLang="en-US" sz="2800" dirty="0"/>
              <a:t>every vertex and every edge</a:t>
            </a:r>
            <a:endParaRPr lang="tr-TR" altLang="en-US" sz="2800" dirty="0"/>
          </a:p>
          <a:p>
            <a:r>
              <a:rPr lang="en-US" altLang="en-US" sz="2800" dirty="0"/>
              <a:t>The path of traversal forms a tree on the graph:</a:t>
            </a:r>
          </a:p>
          <a:p>
            <a:pPr lvl="1"/>
            <a:r>
              <a:rPr lang="en-US" altLang="en-US" sz="2800" dirty="0"/>
              <a:t>Pick a vertex as the root</a:t>
            </a:r>
          </a:p>
          <a:p>
            <a:pPr lvl="1"/>
            <a:r>
              <a:rPr lang="en-US" altLang="en-US" sz="2800" dirty="0"/>
              <a:t>Choose certain edges to produce a tree</a:t>
            </a:r>
          </a:p>
          <a:p>
            <a:r>
              <a:rPr lang="tr-TR" altLang="en-US" sz="2800" dirty="0"/>
              <a:t>As in </a:t>
            </a:r>
            <a:r>
              <a:rPr lang="tr-TR" altLang="en-US" sz="2800" dirty="0" err="1"/>
              <a:t>tree</a:t>
            </a:r>
            <a:r>
              <a:rPr lang="tr-TR" altLang="en-US" sz="2800" dirty="0"/>
              <a:t> </a:t>
            </a:r>
            <a:r>
              <a:rPr lang="tr-TR" altLang="en-US" sz="2800" dirty="0" err="1"/>
              <a:t>traversal</a:t>
            </a:r>
            <a:r>
              <a:rPr lang="en-US" altLang="en-US" sz="2800" dirty="0"/>
              <a:t>,</a:t>
            </a:r>
            <a:r>
              <a:rPr lang="tr-TR" altLang="en-US" sz="2800" dirty="0"/>
              <a:t> </a:t>
            </a:r>
            <a:r>
              <a:rPr lang="tr-TR" altLang="en-US" sz="2800" dirty="0" err="1"/>
              <a:t>there</a:t>
            </a:r>
            <a:r>
              <a:rPr lang="tr-TR" altLang="en-US" sz="2800" dirty="0"/>
              <a:t> </a:t>
            </a:r>
            <a:r>
              <a:rPr lang="tr-TR" altLang="en-US" sz="2800" dirty="0" err="1"/>
              <a:t>are</a:t>
            </a:r>
            <a:r>
              <a:rPr lang="tr-TR" altLang="en-US" sz="2800" dirty="0"/>
              <a:t> </a:t>
            </a:r>
            <a:r>
              <a:rPr lang="tr-TR" altLang="en-US" sz="2800" dirty="0" err="1"/>
              <a:t>two</a:t>
            </a:r>
            <a:r>
              <a:rPr lang="tr-TR" altLang="en-US" sz="2800" dirty="0"/>
              <a:t> </a:t>
            </a:r>
            <a:r>
              <a:rPr lang="tr-TR" altLang="en-US" sz="2800" dirty="0" err="1"/>
              <a:t>different</a:t>
            </a:r>
            <a:r>
              <a:rPr lang="tr-TR" altLang="en-US" sz="2800" dirty="0"/>
              <a:t> </a:t>
            </a:r>
            <a:r>
              <a:rPr lang="tr-TR" altLang="en-US" sz="2800" dirty="0" err="1"/>
              <a:t>approaches</a:t>
            </a:r>
            <a:r>
              <a:rPr lang="tr-TR" altLang="en-US" sz="2800" dirty="0"/>
              <a:t> </a:t>
            </a:r>
            <a:r>
              <a:rPr lang="tr-TR" altLang="en-US" sz="2800" dirty="0" err="1"/>
              <a:t>for</a:t>
            </a:r>
            <a:r>
              <a:rPr lang="tr-TR" altLang="en-US" sz="2800" dirty="0"/>
              <a:t> </a:t>
            </a:r>
            <a:r>
              <a:rPr lang="tr-TR" altLang="en-US" sz="2800" dirty="0" err="1"/>
              <a:t>traversing</a:t>
            </a:r>
            <a:r>
              <a:rPr lang="tr-TR" altLang="en-US" sz="2800" dirty="0"/>
              <a:t> a </a:t>
            </a:r>
            <a:r>
              <a:rPr lang="tr-TR" altLang="en-US" sz="2800" dirty="0" err="1"/>
              <a:t>graph</a:t>
            </a:r>
            <a:r>
              <a:rPr lang="tr-TR" altLang="en-US" sz="2800" dirty="0"/>
              <a:t>:</a:t>
            </a:r>
          </a:p>
          <a:p>
            <a:pPr lvl="1"/>
            <a:r>
              <a:rPr lang="tr-TR" altLang="en-US" sz="2800" dirty="0" err="1"/>
              <a:t>Breadth-first</a:t>
            </a:r>
            <a:r>
              <a:rPr lang="tr-TR" altLang="en-US" sz="2800" dirty="0"/>
              <a:t> </a:t>
            </a:r>
            <a:r>
              <a:rPr lang="en-US" altLang="en-US" sz="2800" dirty="0"/>
              <a:t>Search</a:t>
            </a:r>
            <a:r>
              <a:rPr lang="tr-TR" altLang="en-US" sz="2800" dirty="0"/>
              <a:t> </a:t>
            </a:r>
            <a:r>
              <a:rPr lang="en-US" altLang="en-US" sz="2800" dirty="0"/>
              <a:t>(Traversal): BFS</a:t>
            </a:r>
            <a:endParaRPr lang="tr-TR" altLang="en-US" sz="2800" dirty="0"/>
          </a:p>
          <a:p>
            <a:pPr lvl="1"/>
            <a:r>
              <a:rPr lang="tr-TR" altLang="en-US" sz="2800" dirty="0"/>
              <a:t>Depth-</a:t>
            </a:r>
            <a:r>
              <a:rPr lang="tr-TR" altLang="en-US" sz="2800" dirty="0" err="1"/>
              <a:t>first</a:t>
            </a:r>
            <a:r>
              <a:rPr lang="tr-TR" altLang="en-US" sz="2800" dirty="0"/>
              <a:t> </a:t>
            </a:r>
            <a:r>
              <a:rPr lang="en-US" altLang="en-US" sz="2800" dirty="0"/>
              <a:t>Search</a:t>
            </a:r>
            <a:r>
              <a:rPr lang="tr-TR" altLang="en-US" sz="2800" dirty="0"/>
              <a:t> </a:t>
            </a:r>
            <a:r>
              <a:rPr lang="en-US" altLang="en-US" sz="2800" dirty="0"/>
              <a:t>(Traversal): DFS</a:t>
            </a:r>
            <a:endParaRPr lang="tr-TR" altLang="en-US" sz="2800" dirty="0"/>
          </a:p>
          <a:p>
            <a:pPr marL="342900" lvl="1" indent="0"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3582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tr-TR" altLang="en-US" sz="4000" dirty="0" err="1">
                <a:latin typeface="+mn-lt"/>
              </a:rPr>
              <a:t>Breadth</a:t>
            </a:r>
            <a:r>
              <a:rPr lang="tr-TR" altLang="en-US" sz="4000" dirty="0">
                <a:latin typeface="+mn-lt"/>
              </a:rPr>
              <a:t>-</a:t>
            </a:r>
            <a:r>
              <a:rPr lang="en-US" altLang="en-US" sz="4000" dirty="0">
                <a:latin typeface="+mn-lt"/>
              </a:rPr>
              <a:t>F</a:t>
            </a:r>
            <a:r>
              <a:rPr lang="tr-TR" altLang="en-US" sz="4000" dirty="0" err="1">
                <a:latin typeface="+mn-lt"/>
              </a:rPr>
              <a:t>irst</a:t>
            </a:r>
            <a:r>
              <a:rPr lang="tr-TR" altLang="en-US" sz="4000" dirty="0">
                <a:latin typeface="+mn-lt"/>
              </a:rPr>
              <a:t> </a:t>
            </a:r>
            <a:r>
              <a:rPr lang="en-US" altLang="en-US" sz="4000" dirty="0">
                <a:latin typeface="+mn-lt"/>
              </a:rPr>
              <a:t>Search</a:t>
            </a:r>
            <a:r>
              <a:rPr lang="tr-TR" altLang="en-US" sz="4000" dirty="0">
                <a:latin typeface="+mn-lt"/>
              </a:rPr>
              <a:t>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28650" y="1690688"/>
            <a:ext cx="8191822" cy="448627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tr-TR" altLang="en-US" sz="2400" dirty="0" err="1"/>
              <a:t>For</a:t>
            </a:r>
            <a:r>
              <a:rPr lang="tr-TR" altLang="en-US" sz="2400" dirty="0"/>
              <a:t> a </a:t>
            </a:r>
            <a:r>
              <a:rPr lang="tr-TR" altLang="en-US" sz="2400" dirty="0" err="1"/>
              <a:t>given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graph</a:t>
            </a:r>
            <a:r>
              <a:rPr lang="tr-TR" altLang="en-US" sz="2400" dirty="0"/>
              <a:t> </a:t>
            </a:r>
            <a:r>
              <a:rPr lang="tr-TR" altLang="en-US" sz="2400" i="1" dirty="0"/>
              <a:t>G</a:t>
            </a:r>
            <a:r>
              <a:rPr lang="tr-TR" altLang="en-US" sz="2400" dirty="0"/>
              <a:t>=(</a:t>
            </a:r>
            <a:r>
              <a:rPr lang="tr-TR" altLang="en-US" sz="2400" i="1" dirty="0"/>
              <a:t>V</a:t>
            </a:r>
            <a:r>
              <a:rPr lang="tr-TR" altLang="en-US" sz="2400" dirty="0"/>
              <a:t>, </a:t>
            </a:r>
            <a:r>
              <a:rPr lang="tr-TR" altLang="en-US" sz="2400" i="1" dirty="0"/>
              <a:t>E</a:t>
            </a:r>
            <a:r>
              <a:rPr lang="tr-TR" altLang="en-US" sz="2400" dirty="0"/>
              <a:t>) </a:t>
            </a:r>
            <a:r>
              <a:rPr lang="tr-TR" altLang="en-US" sz="2400" dirty="0" err="1"/>
              <a:t>with</a:t>
            </a:r>
            <a:r>
              <a:rPr lang="tr-TR" altLang="en-US" sz="2400" dirty="0"/>
              <a:t> a </a:t>
            </a:r>
            <a:r>
              <a:rPr lang="tr-TR" altLang="en-US" sz="2400" dirty="0" err="1"/>
              <a:t>source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vertex</a:t>
            </a:r>
            <a:r>
              <a:rPr lang="tr-TR" altLang="en-US" sz="2400" dirty="0"/>
              <a:t> </a:t>
            </a:r>
            <a:r>
              <a:rPr lang="tr-TR" altLang="en-US" sz="2400" i="1" dirty="0">
                <a:solidFill>
                  <a:srgbClr val="FF0000"/>
                </a:solidFill>
              </a:rPr>
              <a:t>s</a:t>
            </a:r>
            <a:r>
              <a:rPr lang="tr-TR" altLang="en-US" sz="2400" dirty="0"/>
              <a:t>, </a:t>
            </a:r>
            <a:r>
              <a:rPr lang="tr-TR" altLang="en-US" sz="2400" dirty="0" err="1"/>
              <a:t>breadth</a:t>
            </a:r>
            <a:r>
              <a:rPr lang="tr-TR" altLang="en-US" sz="2400" dirty="0"/>
              <a:t> </a:t>
            </a:r>
            <a:r>
              <a:rPr lang="tr-TR" altLang="en-US" sz="2400" dirty="0" err="1"/>
              <a:t>first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traversal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systematically</a:t>
            </a:r>
            <a:r>
              <a:rPr lang="tr-TR" altLang="en-US" sz="2400" dirty="0"/>
              <a:t> </a:t>
            </a:r>
            <a:r>
              <a:rPr lang="tr-TR" altLang="en-US" sz="2400" dirty="0" err="1"/>
              <a:t>discovers</a:t>
            </a:r>
            <a:r>
              <a:rPr lang="tr-TR" altLang="en-US" sz="2400" dirty="0"/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every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vertex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</a:rPr>
              <a:t>that</a:t>
            </a:r>
            <a:r>
              <a:rPr lang="tr-TR" altLang="en-US" sz="2400" dirty="0">
                <a:solidFill>
                  <a:srgbClr val="FF0000"/>
                </a:solidFill>
              </a:rPr>
              <a:t> can be </a:t>
            </a:r>
            <a:r>
              <a:rPr lang="tr-TR" altLang="en-US" sz="2400" dirty="0" err="1">
                <a:solidFill>
                  <a:srgbClr val="FF0000"/>
                </a:solidFill>
              </a:rPr>
              <a:t>reached</a:t>
            </a:r>
            <a:r>
              <a:rPr lang="tr-TR" altLang="en-US" sz="2400" dirty="0">
                <a:solidFill>
                  <a:srgbClr val="FF0000"/>
                </a:solidFill>
              </a:rPr>
              <a:t> </a:t>
            </a:r>
            <a:r>
              <a:rPr lang="tr-TR" altLang="en-US" sz="2400" dirty="0" err="1"/>
              <a:t>from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source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vertex</a:t>
            </a:r>
            <a:r>
              <a:rPr lang="tr-TR" altLang="en-US" sz="2400" dirty="0"/>
              <a:t>.</a:t>
            </a:r>
          </a:p>
          <a:p>
            <a:endParaRPr lang="tr-TR" altLang="en-US" sz="2400" dirty="0">
              <a:cs typeface="Times New Roman" panose="02020603050405020304" pitchFamily="18" charset="0"/>
            </a:endParaRPr>
          </a:p>
          <a:p>
            <a:r>
              <a:rPr lang="en-US" altLang="en-US" sz="2400" dirty="0">
                <a:cs typeface="Times New Roman" panose="02020603050405020304" pitchFamily="18" charset="0"/>
              </a:rPr>
              <a:t>What is the idea behind BFS?</a:t>
            </a:r>
          </a:p>
          <a:p>
            <a:pPr marL="0" indent="0">
              <a:buNone/>
            </a:pPr>
            <a:r>
              <a:rPr lang="en-US" altLang="en-US" sz="2400" dirty="0"/>
              <a:t>  Build a tree over the graph</a:t>
            </a:r>
          </a:p>
          <a:p>
            <a:pPr lvl="1"/>
            <a:r>
              <a:rPr lang="en-US" altLang="en-US" sz="2400" dirty="0">
                <a:cs typeface="Times New Roman" panose="02020603050405020304" pitchFamily="18" charset="0"/>
              </a:rPr>
              <a:t>Look at </a:t>
            </a:r>
            <a:r>
              <a:rPr lang="en-US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all possible paths at the same depth </a:t>
            </a:r>
            <a:r>
              <a:rPr lang="en-US" altLang="en-US" sz="2400" dirty="0">
                <a:cs typeface="Times New Roman" panose="02020603050405020304" pitchFamily="18" charset="0"/>
              </a:rPr>
              <a:t>before you go at a deeper level</a:t>
            </a:r>
            <a:endParaRPr lang="tr-TR" altLang="en-US" sz="2400" dirty="0">
              <a:cs typeface="Times New Roman" panose="02020603050405020304" pitchFamily="18" charset="0"/>
            </a:endParaRPr>
          </a:p>
          <a:p>
            <a:pPr lvl="1"/>
            <a:r>
              <a:rPr lang="en-US" altLang="en-US" sz="2400" dirty="0"/>
              <a:t>Pick a </a:t>
            </a:r>
            <a:r>
              <a:rPr lang="en-US" altLang="en-US" sz="2400" dirty="0">
                <a:solidFill>
                  <a:srgbClr val="FF0000"/>
                </a:solidFill>
              </a:rPr>
              <a:t>source vertex </a:t>
            </a:r>
            <a:r>
              <a:rPr lang="en-US" altLang="en-US" sz="2400" dirty="0"/>
              <a:t>to be the root,</a:t>
            </a:r>
            <a:r>
              <a:rPr lang="tr-TR" altLang="en-US" sz="2400" dirty="0"/>
              <a:t> </a:t>
            </a:r>
            <a:r>
              <a:rPr lang="en-US" altLang="en-US" sz="2400" dirty="0"/>
              <a:t>find (“discover”) its children, then children of children, …</a:t>
            </a:r>
          </a:p>
          <a:p>
            <a:pPr marL="0" indent="0">
              <a:buNone/>
            </a:pPr>
            <a:endParaRPr lang="tr-TR" alt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 rot="16200000" flipH="1">
            <a:off x="7143806" y="4150404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 flipH="1">
            <a:off x="5038016" y="4141133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 flipH="1">
            <a:off x="3136883" y="4141133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1062489" y="4152440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6614163" y="4158233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4530496" y="4195317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2621913" y="4146930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549559" y="4158235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6380408" y="3068014"/>
            <a:ext cx="1029992" cy="79184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2418008" y="3066947"/>
            <a:ext cx="1029992" cy="79291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 flipV="1">
            <a:off x="5276801" y="3104028"/>
            <a:ext cx="1062999" cy="792914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7" idx="7"/>
          </p:cNvCxnSpPr>
          <p:nvPr/>
        </p:nvCxnSpPr>
        <p:spPr>
          <a:xfrm rot="10800000" flipV="1">
            <a:off x="1507407" y="3104028"/>
            <a:ext cx="910597" cy="62420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08751" y="2449144"/>
            <a:ext cx="1931047" cy="654884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 flipV="1">
            <a:off x="2418007" y="2449144"/>
            <a:ext cx="1990745" cy="654884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157468" y="2256245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52468" y="2906342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167532" y="2906342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62000" y="367313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53264" y="367313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243068" y="3668342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234332" y="3668342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28600" y="481613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19864" y="481613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709668" y="4811342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700932" y="4811342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695400" y="481613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86664" y="481613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776468" y="4811342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767732" y="4811342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rot="10800000" flipV="1">
            <a:off x="2371654" y="2204864"/>
            <a:ext cx="1763132" cy="594360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762200" y="3058742"/>
            <a:ext cx="3247243" cy="1588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 flipV="1">
            <a:off x="1648555" y="3172026"/>
            <a:ext cx="4314045" cy="622609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1656284" y="3843126"/>
            <a:ext cx="5525274" cy="76201"/>
            <a:chOff x="1942326" y="4666742"/>
            <a:chExt cx="5525274" cy="76201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1942326" y="4742942"/>
              <a:ext cx="1494890" cy="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991510" y="4715129"/>
              <a:ext cx="1355902" cy="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891068" y="4666742"/>
              <a:ext cx="1576532" cy="1588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/>
          <p:cNvCxnSpPr/>
          <p:nvPr/>
        </p:nvCxnSpPr>
        <p:spPr>
          <a:xfrm rot="10800000" flipV="1">
            <a:off x="1033269" y="3965577"/>
            <a:ext cx="6148289" cy="869101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1085800" y="5030672"/>
            <a:ext cx="6648971" cy="9271"/>
            <a:chOff x="1371600" y="5858130"/>
            <a:chExt cx="6648971" cy="927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1371600" y="5858130"/>
              <a:ext cx="552186" cy="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2429131" y="5867399"/>
              <a:ext cx="496967" cy="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3446892" y="5867400"/>
              <a:ext cx="546664" cy="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4522964" y="5867400"/>
              <a:ext cx="298180" cy="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5370433" y="5867400"/>
              <a:ext cx="496967" cy="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6428610" y="5867400"/>
              <a:ext cx="496967" cy="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7449059" y="5867400"/>
              <a:ext cx="571512" cy="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2">
            <a:extLst>
              <a:ext uri="{FF2B5EF4-FFF2-40B4-BE49-F238E27FC236}">
                <a16:creationId xmlns:a16="http://schemas.microsoft.com/office/drawing/2014/main" id="{0B54658B-8898-43DE-9AC1-A68D2969A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tr-TR" altLang="en-US" sz="4000" dirty="0" err="1">
                <a:latin typeface="+mn-lt"/>
              </a:rPr>
              <a:t>Breadth</a:t>
            </a:r>
            <a:r>
              <a:rPr lang="tr-TR" altLang="en-US" sz="4000" dirty="0">
                <a:latin typeface="+mn-lt"/>
              </a:rPr>
              <a:t>-</a:t>
            </a:r>
            <a:r>
              <a:rPr lang="en-US" altLang="en-US" sz="4000" dirty="0">
                <a:latin typeface="+mn-lt"/>
              </a:rPr>
              <a:t>F</a:t>
            </a:r>
            <a:r>
              <a:rPr lang="tr-TR" altLang="en-US" sz="4000" dirty="0" err="1">
                <a:latin typeface="+mn-lt"/>
              </a:rPr>
              <a:t>irst</a:t>
            </a:r>
            <a:r>
              <a:rPr lang="tr-TR" altLang="en-US" sz="4000" dirty="0">
                <a:latin typeface="+mn-lt"/>
              </a:rPr>
              <a:t> </a:t>
            </a:r>
            <a:r>
              <a:rPr lang="en-US" altLang="en-US" sz="4000" dirty="0">
                <a:latin typeface="+mn-lt"/>
              </a:rPr>
              <a:t>Search</a:t>
            </a:r>
            <a:r>
              <a:rPr lang="tr-TR" altLang="en-US" sz="4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17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8650" y="365126"/>
            <a:ext cx="7886700" cy="617800"/>
          </a:xfrm>
        </p:spPr>
        <p:txBody>
          <a:bodyPr/>
          <a:lstStyle/>
          <a:p>
            <a:r>
              <a:rPr lang="en-US" dirty="0">
                <a:latin typeface="+mn-lt"/>
              </a:rPr>
              <a:t>BFS with Queue, Example with Tree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4758266"/>
            <a:ext cx="8458200" cy="1490133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Order processed: A, B, C, D, E, F, G, H</a:t>
            </a:r>
          </a:p>
          <a:p>
            <a:pPr marL="0" indent="0">
              <a:buNone/>
            </a:pPr>
            <a:r>
              <a:rPr lang="tr-TR" sz="2600" dirty="0">
                <a:sym typeface="Wingdings" panose="05000000000000000000" pitchFamily="2" charset="2"/>
              </a:rPr>
              <a:t>	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"level-order" traversal</a:t>
            </a:r>
            <a:endParaRPr lang="en-US" dirty="0"/>
          </a:p>
        </p:txBody>
      </p:sp>
      <p:grpSp>
        <p:nvGrpSpPr>
          <p:cNvPr id="75780" name="Group 36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051720" y="1772816"/>
            <a:ext cx="2133600" cy="2286000"/>
            <a:chOff x="3437" y="1248"/>
            <a:chExt cx="1795" cy="1920"/>
          </a:xfrm>
        </p:grpSpPr>
        <p:sp>
          <p:nvSpPr>
            <p:cNvPr id="75783" name="Oval 37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178" y="1248"/>
              <a:ext cx="288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A</a:t>
              </a:r>
            </a:p>
          </p:txBody>
        </p:sp>
        <p:cxnSp>
          <p:nvCxnSpPr>
            <p:cNvPr id="75784" name="AutoShape 38"/>
            <p:cNvCxnSpPr>
              <a:cxnSpLocks noChangeShapeType="1"/>
              <a:stCxn id="75783" idx="3"/>
              <a:endCxn id="75786" idx="0"/>
            </p:cNvCxnSpPr>
            <p:nvPr>
              <p:custDataLst>
                <p:tags r:id="rId4"/>
              </p:custDataLst>
            </p:nvPr>
          </p:nvCxnSpPr>
          <p:spPr bwMode="auto">
            <a:xfrm flipH="1">
              <a:off x="3917" y="1506"/>
              <a:ext cx="303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5785" name="AutoShape 39"/>
            <p:cNvCxnSpPr>
              <a:cxnSpLocks noChangeShapeType="1"/>
              <a:stCxn id="75783" idx="5"/>
              <a:endCxn id="75791" idx="0"/>
            </p:cNvCxnSpPr>
            <p:nvPr>
              <p:custDataLst>
                <p:tags r:id="rId5"/>
              </p:custDataLst>
            </p:nvPr>
          </p:nvCxnSpPr>
          <p:spPr bwMode="auto">
            <a:xfrm>
              <a:off x="4424" y="1506"/>
              <a:ext cx="303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5786" name="Oval 40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773" y="1824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75787" name="Oval 41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437" y="235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D</a:t>
              </a:r>
            </a:p>
          </p:txBody>
        </p:sp>
        <p:sp>
          <p:nvSpPr>
            <p:cNvPr id="75788" name="Oval 42"/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109" y="235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E</a:t>
              </a:r>
            </a:p>
          </p:txBody>
        </p:sp>
        <p:cxnSp>
          <p:nvCxnSpPr>
            <p:cNvPr id="75789" name="AutoShape 43"/>
            <p:cNvCxnSpPr>
              <a:cxnSpLocks noChangeShapeType="1"/>
              <a:stCxn id="75786" idx="5"/>
              <a:endCxn id="75788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4019" y="2082"/>
              <a:ext cx="234" cy="2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5790" name="AutoShape 44"/>
            <p:cNvCxnSpPr>
              <a:cxnSpLocks noChangeShapeType="1"/>
              <a:stCxn id="75786" idx="3"/>
              <a:endCxn id="75787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3581" y="2082"/>
              <a:ext cx="234" cy="2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5791" name="Oval 45"/>
            <p:cNvSpPr>
              <a:spLocks noChangeAspect="1"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583" y="1824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C</a:t>
              </a:r>
            </a:p>
          </p:txBody>
        </p:sp>
        <p:sp>
          <p:nvSpPr>
            <p:cNvPr id="75792" name="Oval 46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583" y="235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F</a:t>
              </a:r>
            </a:p>
          </p:txBody>
        </p:sp>
        <p:cxnSp>
          <p:nvCxnSpPr>
            <p:cNvPr id="75793" name="AutoShape 47"/>
            <p:cNvCxnSpPr>
              <a:cxnSpLocks noChangeShapeType="1"/>
              <a:stCxn id="75791" idx="4"/>
              <a:endCxn id="75792" idx="0"/>
            </p:cNvCxnSpPr>
            <p:nvPr>
              <p:custDataLst>
                <p:tags r:id="rId13"/>
              </p:custDataLst>
            </p:nvPr>
          </p:nvCxnSpPr>
          <p:spPr bwMode="auto">
            <a:xfrm>
              <a:off x="4727" y="2124"/>
              <a:ext cx="0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5794" name="AutoShape 48"/>
            <p:cNvCxnSpPr>
              <a:cxnSpLocks noChangeShapeType="1"/>
              <a:stCxn id="75792" idx="3"/>
              <a:endCxn id="75797" idx="0"/>
            </p:cNvCxnSpPr>
            <p:nvPr>
              <p:custDataLst>
                <p:tags r:id="rId14"/>
              </p:custDataLst>
            </p:nvPr>
          </p:nvCxnSpPr>
          <p:spPr bwMode="auto">
            <a:xfrm flipH="1">
              <a:off x="4366" y="2610"/>
              <a:ext cx="259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5795" name="Oval 49"/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944" y="288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H</a:t>
              </a:r>
            </a:p>
          </p:txBody>
        </p:sp>
        <p:cxnSp>
          <p:nvCxnSpPr>
            <p:cNvPr id="75796" name="AutoShape 50"/>
            <p:cNvCxnSpPr>
              <a:cxnSpLocks noChangeShapeType="1"/>
              <a:stCxn id="75792" idx="5"/>
              <a:endCxn id="75795" idx="0"/>
            </p:cNvCxnSpPr>
            <p:nvPr>
              <p:custDataLst>
                <p:tags r:id="rId16"/>
              </p:custDataLst>
            </p:nvPr>
          </p:nvCxnSpPr>
          <p:spPr bwMode="auto">
            <a:xfrm>
              <a:off x="4829" y="2610"/>
              <a:ext cx="259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5797" name="Oval 51"/>
            <p:cNvSpPr>
              <a:spLocks noChangeAspect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222" y="288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50322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687611"/>
          </a:xfrm>
        </p:spPr>
        <p:txBody>
          <a:bodyPr/>
          <a:lstStyle/>
          <a:p>
            <a:r>
              <a:rPr lang="en-US" altLang="en-US" dirty="0">
                <a:latin typeface="+mn-lt"/>
                <a:cs typeface="Arial" charset="0"/>
              </a:rPr>
              <a:t>Implementing Breadth-first Search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496944" cy="4486275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sz="2400" dirty="0">
                <a:cs typeface="Arial" charset="0"/>
              </a:rPr>
              <a:t>A queue is used to arrange the traversal process.	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cs typeface="Arial" charset="0"/>
              </a:rPr>
              <a:t>Choose </a:t>
            </a:r>
            <a:r>
              <a:rPr lang="en-US" altLang="en-US" sz="2400" dirty="0">
                <a:cs typeface="Arial" charset="0"/>
              </a:rPr>
              <a:t>any vertex</a:t>
            </a:r>
            <a:r>
              <a:rPr lang="en-US" altLang="en-US" sz="2400" i="1" dirty="0">
                <a:solidFill>
                  <a:srgbClr val="00B050"/>
                </a:solidFill>
                <a:cs typeface="Times New Roman" pitchFamily="18" charset="0"/>
              </a:rPr>
              <a:t> v</a:t>
            </a:r>
            <a:r>
              <a:rPr lang="en-US" altLang="en-US" sz="2400" dirty="0">
                <a:cs typeface="Arial" charset="0"/>
              </a:rPr>
              <a:t> as start, </a:t>
            </a:r>
            <a:r>
              <a:rPr lang="en-US" altLang="en-US" sz="2400" dirty="0">
                <a:solidFill>
                  <a:srgbClr val="FF0000"/>
                </a:solidFill>
                <a:cs typeface="Arial" charset="0"/>
              </a:rPr>
              <a:t>mark</a:t>
            </a:r>
            <a:r>
              <a:rPr lang="en-US" altLang="en-US" sz="2400" dirty="0">
                <a:cs typeface="Arial" charset="0"/>
              </a:rPr>
              <a:t> it as visited and </a:t>
            </a:r>
            <a:r>
              <a:rPr lang="en-US" altLang="en-US" sz="2400" dirty="0">
                <a:solidFill>
                  <a:srgbClr val="FF0000"/>
                </a:solidFill>
                <a:cs typeface="Arial" charset="0"/>
              </a:rPr>
              <a:t>enqueue</a:t>
            </a:r>
            <a:r>
              <a:rPr lang="en-US" altLang="en-US" sz="2400" dirty="0">
                <a:cs typeface="Arial" charset="0"/>
              </a:rPr>
              <a:t> it</a:t>
            </a:r>
          </a:p>
          <a:p>
            <a:pPr marL="342900" lvl="1" indent="0">
              <a:buNone/>
            </a:pPr>
            <a:r>
              <a:rPr lang="en-US" altLang="en-US" sz="2400" dirty="0">
                <a:solidFill>
                  <a:srgbClr val="00B0F0"/>
                </a:solidFill>
                <a:cs typeface="Arial" charset="0"/>
              </a:rPr>
              <a:t>While</a:t>
            </a:r>
            <a:r>
              <a:rPr lang="en-US" altLang="en-US" sz="2400" dirty="0">
                <a:cs typeface="Arial" charset="0"/>
              </a:rPr>
              <a:t> the queue is </a:t>
            </a:r>
            <a:r>
              <a:rPr lang="en-US" altLang="en-US" sz="2400" dirty="0">
                <a:solidFill>
                  <a:srgbClr val="00B0F0"/>
                </a:solidFill>
                <a:cs typeface="Arial" charset="0"/>
              </a:rPr>
              <a:t>not empty</a:t>
            </a:r>
            <a:endParaRPr lang="en-US" altLang="en-US" sz="2400" dirty="0">
              <a:cs typeface="Arial" charset="0"/>
            </a:endParaRPr>
          </a:p>
          <a:p>
            <a:pPr marL="685800" lvl="2" indent="0">
              <a:buNone/>
            </a:pPr>
            <a:r>
              <a:rPr lang="en-US" altLang="en-US" sz="2400" dirty="0">
                <a:solidFill>
                  <a:srgbClr val="00B0F0"/>
                </a:solidFill>
                <a:cs typeface="Arial" charset="0"/>
              </a:rPr>
              <a:t>Dequeue</a:t>
            </a:r>
            <a:r>
              <a:rPr lang="en-US" altLang="en-US" sz="2400" dirty="0">
                <a:cs typeface="Arial" charset="0"/>
              </a:rPr>
              <a:t> vertex </a:t>
            </a:r>
            <a:r>
              <a:rPr lang="en-US" altLang="en-US" sz="2400" i="1" dirty="0">
                <a:solidFill>
                  <a:srgbClr val="00B050"/>
                </a:solidFill>
                <a:cs typeface="Times New Roman" pitchFamily="18" charset="0"/>
              </a:rPr>
              <a:t>v</a:t>
            </a:r>
            <a:r>
              <a:rPr lang="en-US" altLang="en-US" sz="2400" dirty="0">
                <a:cs typeface="Arial" charset="0"/>
              </a:rPr>
              <a:t> from the queue</a:t>
            </a:r>
          </a:p>
          <a:p>
            <a:pPr marL="685800" lvl="2" indent="0">
              <a:buNone/>
            </a:pPr>
            <a:r>
              <a:rPr lang="en-US" altLang="en-US" sz="2400" dirty="0">
                <a:solidFill>
                  <a:srgbClr val="00B0F0"/>
                </a:solidFill>
                <a:cs typeface="Arial" charset="0"/>
              </a:rPr>
              <a:t>For </a:t>
            </a:r>
            <a:r>
              <a:rPr lang="en-US" altLang="en-US" sz="2400" dirty="0">
                <a:cs typeface="Arial" charset="0"/>
              </a:rPr>
              <a:t>each vertex adjacent to </a:t>
            </a:r>
            <a:r>
              <a:rPr lang="en-US" altLang="en-US" sz="2400" i="1" dirty="0">
                <a:solidFill>
                  <a:srgbClr val="00B050"/>
                </a:solidFill>
                <a:cs typeface="Times New Roman" pitchFamily="18" charset="0"/>
              </a:rPr>
              <a:t>v</a:t>
            </a:r>
            <a:r>
              <a:rPr lang="en-US" altLang="en-US" sz="2400" dirty="0">
                <a:cs typeface="Arial" charset="0"/>
              </a:rPr>
              <a:t> that has not been visited:</a:t>
            </a:r>
          </a:p>
          <a:p>
            <a:pPr marL="1028700" lvl="3" indent="0">
              <a:buNone/>
            </a:pPr>
            <a:r>
              <a:rPr lang="en-US" altLang="en-US" sz="2400" dirty="0">
                <a:cs typeface="Arial" charset="0"/>
              </a:rPr>
              <a:t>Mark it </a:t>
            </a:r>
            <a:r>
              <a:rPr lang="en-US" altLang="en-US" sz="2400" dirty="0">
                <a:solidFill>
                  <a:srgbClr val="FF0000"/>
                </a:solidFill>
                <a:cs typeface="Arial" charset="0"/>
              </a:rPr>
              <a:t>visited</a:t>
            </a:r>
            <a:r>
              <a:rPr lang="en-US" altLang="en-US" sz="2400" dirty="0">
                <a:cs typeface="Arial" charset="0"/>
              </a:rPr>
              <a:t> </a:t>
            </a:r>
          </a:p>
          <a:p>
            <a:pPr marL="1028700" lvl="3" indent="0">
              <a:buNone/>
            </a:pPr>
            <a:r>
              <a:rPr lang="en-US" altLang="en-US" sz="2400" dirty="0" err="1">
                <a:solidFill>
                  <a:srgbClr val="00B0F0"/>
                </a:solidFill>
                <a:cs typeface="Arial" charset="0"/>
              </a:rPr>
              <a:t>Enqueue</a:t>
            </a:r>
            <a:r>
              <a:rPr lang="en-US" altLang="en-US" sz="2400" dirty="0">
                <a:solidFill>
                  <a:srgbClr val="00B0F0"/>
                </a:solidFill>
                <a:cs typeface="Arial" charset="0"/>
              </a:rPr>
              <a:t> </a:t>
            </a:r>
            <a:r>
              <a:rPr lang="en-US" altLang="en-US" sz="2400" dirty="0">
                <a:cs typeface="Arial" charset="0"/>
              </a:rPr>
              <a:t>adjacent nodes onto the queue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cs typeface="Arial" charset="0"/>
              </a:rPr>
              <a:t>	    </a:t>
            </a:r>
            <a:r>
              <a:rPr lang="en-US" altLang="en-US" sz="2400" dirty="0">
                <a:solidFill>
                  <a:srgbClr val="00B0F0"/>
                </a:solidFill>
                <a:cs typeface="Arial" charset="0"/>
              </a:rPr>
              <a:t>Continue </a:t>
            </a:r>
            <a:r>
              <a:rPr lang="en-US" altLang="en-US" sz="2400" dirty="0">
                <a:cs typeface="Arial" charset="0"/>
              </a:rPr>
              <a:t>until the queue becomes empty</a:t>
            </a:r>
            <a:br>
              <a:rPr lang="en-US" altLang="en-US" sz="2400" dirty="0">
                <a:cs typeface="Arial" charset="0"/>
              </a:rPr>
            </a:br>
            <a:br>
              <a:rPr lang="en-US" altLang="en-US" sz="2400" dirty="0">
                <a:cs typeface="Arial" charset="0"/>
              </a:rPr>
            </a:br>
            <a:r>
              <a:rPr lang="en-US" altLang="en-US" sz="2400" dirty="0">
                <a:cs typeface="Arial" charset="0"/>
              </a:rPr>
              <a:t>Note: if there are no unvisited vertices, the graph is </a:t>
            </a:r>
            <a:r>
              <a:rPr lang="en-US" altLang="en-US" sz="2400" dirty="0">
                <a:solidFill>
                  <a:srgbClr val="FF0000"/>
                </a:solidFill>
                <a:cs typeface="Arial" charset="0"/>
              </a:rPr>
              <a:t>connected</a:t>
            </a:r>
            <a:r>
              <a:rPr lang="tr-TR" altLang="en-US" sz="2400" dirty="0">
                <a:solidFill>
                  <a:srgbClr val="FF0000"/>
                </a:solidFill>
                <a:cs typeface="Arial" charset="0"/>
              </a:rPr>
              <a:t>, </a:t>
            </a:r>
            <a:r>
              <a:rPr lang="tr-TR" altLang="en-US" sz="2400" dirty="0" err="1">
                <a:solidFill>
                  <a:srgbClr val="FF0000"/>
                </a:solidFill>
                <a:cs typeface="Arial" charset="0"/>
              </a:rPr>
              <a:t>otherwise</a:t>
            </a:r>
            <a:r>
              <a:rPr lang="tr-TR" altLang="en-US" sz="2400" dirty="0">
                <a:solidFill>
                  <a:srgbClr val="FF0000"/>
                </a:solidFill>
                <a:cs typeface="Arial" charset="0"/>
              </a:rPr>
              <a:t> it is not </a:t>
            </a:r>
            <a:r>
              <a:rPr lang="tr-TR" altLang="en-US" sz="2400" dirty="0" err="1">
                <a:solidFill>
                  <a:srgbClr val="FF0000"/>
                </a:solidFill>
                <a:cs typeface="Arial" charset="0"/>
              </a:rPr>
              <a:t>connected</a:t>
            </a:r>
            <a:r>
              <a:rPr lang="tr-TR" altLang="en-US" sz="2400" dirty="0">
                <a:solidFill>
                  <a:srgbClr val="FF0000"/>
                </a:solidFill>
                <a:cs typeface="Arial" charset="0"/>
              </a:rPr>
              <a:t>.</a:t>
            </a:r>
            <a:endParaRPr lang="en-US" altLang="en-US" sz="24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3228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3950" y="1104179"/>
            <a:ext cx="9327950" cy="575382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altLang="en-US" sz="2400" dirty="0">
                <a:cs typeface="Times New Roman" panose="02020603050405020304" pitchFamily="18" charset="0"/>
              </a:rPr>
              <a:t>     </a:t>
            </a:r>
            <a:r>
              <a:rPr lang="en-US" altLang="en-US" sz="2400" dirty="0">
                <a:cs typeface="Times New Roman" panose="02020603050405020304" pitchFamily="18" charset="0"/>
              </a:rPr>
              <a:t>BFS (G, s)           //Where G is the graph and s is the source node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let Q be queue.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</a:t>
            </a:r>
            <a:r>
              <a:rPr lang="en-US" altLang="en-US" sz="2400" dirty="0" err="1">
                <a:cs typeface="Times New Roman" panose="02020603050405020304" pitchFamily="18" charset="0"/>
              </a:rPr>
              <a:t>Q.enqueue</a:t>
            </a:r>
            <a:r>
              <a:rPr lang="en-US" altLang="en-US" sz="2400" dirty="0">
                <a:cs typeface="Times New Roman" panose="02020603050405020304" pitchFamily="18" charset="0"/>
              </a:rPr>
              <a:t>( s ) </a:t>
            </a:r>
            <a:r>
              <a:rPr lang="en-US" altLang="en-US" sz="2200" dirty="0">
                <a:cs typeface="Times New Roman" panose="02020603050405020304" pitchFamily="18" charset="0"/>
              </a:rPr>
              <a:t>//Inserting s in queue until all its </a:t>
            </a:r>
            <a:r>
              <a:rPr lang="en-US" altLang="en-US" sz="2200" dirty="0" err="1">
                <a:cs typeface="Times New Roman" panose="02020603050405020304" pitchFamily="18" charset="0"/>
              </a:rPr>
              <a:t>neighbour</a:t>
            </a:r>
            <a:r>
              <a:rPr lang="en-US" altLang="en-US" sz="2200" dirty="0">
                <a:cs typeface="Times New Roman" panose="02020603050405020304" pitchFamily="18" charset="0"/>
              </a:rPr>
              <a:t> vertices are marked.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mark s as visited.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while ( Q is not empty)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</a:t>
            </a:r>
            <a:r>
              <a:rPr lang="tr-TR" altLang="en-US" sz="2400" dirty="0">
                <a:cs typeface="Times New Roman" panose="02020603050405020304" pitchFamily="18" charset="0"/>
              </a:rPr>
              <a:t>        </a:t>
            </a:r>
            <a:r>
              <a:rPr lang="en-US" altLang="en-US" sz="2200" dirty="0">
                <a:cs typeface="Times New Roman" panose="02020603050405020304" pitchFamily="18" charset="0"/>
              </a:rPr>
              <a:t>//Removing that vertex from </a:t>
            </a:r>
            <a:r>
              <a:rPr lang="en-US" altLang="en-US" sz="2200" dirty="0" err="1">
                <a:cs typeface="Times New Roman" panose="02020603050405020304" pitchFamily="18" charset="0"/>
              </a:rPr>
              <a:t>queue,whose</a:t>
            </a:r>
            <a:r>
              <a:rPr lang="en-US" altLang="en-US" sz="2200" dirty="0"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cs typeface="Times New Roman" panose="02020603050405020304" pitchFamily="18" charset="0"/>
              </a:rPr>
              <a:t>neighbour</a:t>
            </a:r>
            <a:r>
              <a:rPr lang="en-US" altLang="en-US" sz="2200" dirty="0">
                <a:cs typeface="Times New Roman" panose="02020603050405020304" pitchFamily="18" charset="0"/>
              </a:rPr>
              <a:t> will be visited now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</a:t>
            </a:r>
            <a:r>
              <a:rPr lang="tr-TR" altLang="en-US" sz="2400" dirty="0">
                <a:cs typeface="Times New Roman" panose="02020603050405020304" pitchFamily="18" charset="0"/>
              </a:rPr>
              <a:t>        </a:t>
            </a:r>
            <a:r>
              <a:rPr lang="en-US" altLang="en-US" sz="2400" dirty="0">
                <a:cs typeface="Times New Roman" panose="02020603050405020304" pitchFamily="18" charset="0"/>
              </a:rPr>
              <a:t>v  =  </a:t>
            </a:r>
            <a:r>
              <a:rPr lang="en-US" altLang="en-US" sz="2400" dirty="0" err="1">
                <a:cs typeface="Times New Roman" panose="02020603050405020304" pitchFamily="18" charset="0"/>
              </a:rPr>
              <a:t>Q.dequeue</a:t>
            </a:r>
            <a:r>
              <a:rPr lang="en-US" altLang="en-US" sz="2400" dirty="0">
                <a:cs typeface="Times New Roman" panose="02020603050405020304" pitchFamily="18" charset="0"/>
              </a:rPr>
              <a:t>(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</a:t>
            </a:r>
            <a:r>
              <a:rPr lang="tr-TR" altLang="en-US" sz="2400" dirty="0">
                <a:cs typeface="Times New Roman" panose="02020603050405020304" pitchFamily="18" charset="0"/>
              </a:rPr>
              <a:t>        </a:t>
            </a:r>
            <a:r>
              <a:rPr lang="en-US" altLang="en-US" sz="2400" dirty="0">
                <a:cs typeface="Times New Roman" panose="02020603050405020304" pitchFamily="18" charset="0"/>
              </a:rPr>
              <a:t>//processing all the </a:t>
            </a:r>
            <a:r>
              <a:rPr lang="en-US" altLang="en-US" sz="2400" dirty="0" err="1">
                <a:cs typeface="Times New Roman" panose="02020603050405020304" pitchFamily="18" charset="0"/>
              </a:rPr>
              <a:t>neighbours</a:t>
            </a:r>
            <a:r>
              <a:rPr lang="en-US" altLang="en-US" sz="2400" dirty="0">
                <a:cs typeface="Times New Roman" panose="02020603050405020304" pitchFamily="18" charset="0"/>
              </a:rPr>
              <a:t> of v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</a:t>
            </a:r>
            <a:r>
              <a:rPr lang="tr-TR" altLang="en-US" sz="2400" dirty="0">
                <a:cs typeface="Times New Roman" panose="02020603050405020304" pitchFamily="18" charset="0"/>
              </a:rPr>
              <a:t>        </a:t>
            </a:r>
            <a:r>
              <a:rPr lang="en-US" altLang="en-US" sz="2400" dirty="0">
                <a:cs typeface="Times New Roman" panose="02020603050405020304" pitchFamily="18" charset="0"/>
              </a:rPr>
              <a:t>for all </a:t>
            </a:r>
            <a:r>
              <a:rPr lang="en-US" altLang="en-US" sz="2400" dirty="0" err="1">
                <a:cs typeface="Times New Roman" panose="02020603050405020304" pitchFamily="18" charset="0"/>
              </a:rPr>
              <a:t>neighbours</a:t>
            </a:r>
            <a:r>
              <a:rPr lang="en-US" altLang="en-US" sz="2400" dirty="0">
                <a:cs typeface="Times New Roman" panose="02020603050405020304" pitchFamily="18" charset="0"/>
              </a:rPr>
              <a:t> w of v in Graph 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</a:t>
            </a:r>
            <a:r>
              <a:rPr lang="tr-TR" altLang="en-US" sz="2400" dirty="0">
                <a:cs typeface="Times New Roman" panose="02020603050405020304" pitchFamily="18" charset="0"/>
              </a:rPr>
              <a:t>	    </a:t>
            </a:r>
            <a:r>
              <a:rPr lang="en-US" altLang="en-US" sz="2400" dirty="0">
                <a:cs typeface="Times New Roman" panose="02020603050405020304" pitchFamily="18" charset="0"/>
              </a:rPr>
              <a:t>if w is not visited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	</a:t>
            </a:r>
            <a:r>
              <a:rPr lang="tr-TR" altLang="en-US" sz="2400" dirty="0">
                <a:cs typeface="Times New Roman" panose="02020603050405020304" pitchFamily="18" charset="0"/>
              </a:rPr>
              <a:t>   </a:t>
            </a:r>
            <a:r>
              <a:rPr lang="en-US" altLang="en-US" sz="2400" dirty="0">
                <a:cs typeface="Times New Roman" panose="02020603050405020304" pitchFamily="18" charset="0"/>
              </a:rPr>
              <a:t>	</a:t>
            </a:r>
            <a:r>
              <a:rPr lang="en-US" altLang="en-US" sz="2400" dirty="0" err="1">
                <a:cs typeface="Times New Roman" panose="02020603050405020304" pitchFamily="18" charset="0"/>
              </a:rPr>
              <a:t>Q.enqueue</a:t>
            </a:r>
            <a:r>
              <a:rPr lang="en-US" altLang="en-US" sz="2400" dirty="0">
                <a:cs typeface="Times New Roman" panose="02020603050405020304" pitchFamily="18" charset="0"/>
              </a:rPr>
              <a:t>( w )   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//Stores w in Q to further visit its </a:t>
            </a:r>
            <a:r>
              <a:rPr lang="en-US" altLang="en-US" sz="2400" dirty="0" err="1">
                <a:cs typeface="Times New Roman" panose="02020603050405020304" pitchFamily="18" charset="0"/>
              </a:rPr>
              <a:t>neighbour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		mark w as visited.</a:t>
            </a:r>
            <a:endParaRPr lang="tr-TR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451373" y="260648"/>
            <a:ext cx="8001000" cy="457200"/>
          </a:xfrm>
          <a:noFill/>
          <a:ln/>
        </p:spPr>
        <p:txBody>
          <a:bodyPr/>
          <a:lstStyle/>
          <a:p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Breadth First Traversal: Pseudocode</a:t>
            </a:r>
            <a:endParaRPr lang="en-US" altLang="en-US" sz="3200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0644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3768" y="3604954"/>
            <a:ext cx="4486283" cy="242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>
                <a:latin typeface="+mn-lt"/>
              </a:rPr>
              <a:t>Tracing BFS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263830" cy="4764187"/>
          </a:xfrm>
        </p:spPr>
        <p:txBody>
          <a:bodyPr/>
          <a:lstStyle/>
          <a:p>
            <a:pPr marL="357188" indent="-357188">
              <a:buNone/>
            </a:pPr>
            <a:r>
              <a:rPr lang="en-CA" sz="2400" dirty="0"/>
              <a:t>How to perform a breadth-first traversal on the graph below?</a:t>
            </a:r>
          </a:p>
          <a:p>
            <a:pPr marL="357188" indent="-357188">
              <a:buNone/>
            </a:pPr>
            <a:r>
              <a:rPr lang="en-CA" sz="2400" dirty="0"/>
              <a:t>The algorithm starts by choosing a </a:t>
            </a:r>
            <a:r>
              <a:rPr lang="en-CA" sz="2400" dirty="0">
                <a:solidFill>
                  <a:srgbClr val="FF0000"/>
                </a:solidFill>
              </a:rPr>
              <a:t>start vertex: </a:t>
            </a:r>
            <a:r>
              <a:rPr lang="en-CA" sz="2400" dirty="0">
                <a:solidFill>
                  <a:srgbClr val="00B050"/>
                </a:solidFill>
              </a:rPr>
              <a:t>A</a:t>
            </a:r>
          </a:p>
          <a:p>
            <a:pPr lvl="1"/>
            <a:r>
              <a:rPr lang="en-CA" sz="2400" dirty="0"/>
              <a:t>Enqueue the Start vertex onto the queue</a:t>
            </a:r>
            <a:endParaRPr lang="tr-TR" sz="2400" dirty="0"/>
          </a:p>
          <a:p>
            <a:pPr lvl="1"/>
            <a:r>
              <a:rPr lang="en-CA" sz="2400" dirty="0"/>
              <a:t>Mark A as “</a:t>
            </a:r>
            <a:r>
              <a:rPr lang="en-CA" sz="2400" dirty="0">
                <a:solidFill>
                  <a:srgbClr val="FF0000"/>
                </a:solidFill>
              </a:rPr>
              <a:t>visited</a:t>
            </a:r>
            <a:r>
              <a:rPr lang="en-CA" sz="2400" dirty="0"/>
              <a:t>” (Insert A to the list of visited nodes)</a:t>
            </a:r>
          </a:p>
          <a:p>
            <a:pPr marL="457200" lvl="1" indent="0">
              <a:buNone/>
            </a:pPr>
            <a:r>
              <a:rPr lang="tr-TR" sz="2400" dirty="0">
                <a:solidFill>
                  <a:srgbClr val="00B050"/>
                </a:solidFill>
              </a:rPr>
              <a:t> </a:t>
            </a:r>
            <a:r>
              <a:rPr lang="en-CA" sz="2400" dirty="0">
                <a:solidFill>
                  <a:srgbClr val="00B050"/>
                </a:solidFill>
              </a:rPr>
              <a:t>Visited</a:t>
            </a:r>
            <a:r>
              <a:rPr lang="en-CA" sz="2400" dirty="0"/>
              <a:t>:  A</a:t>
            </a:r>
            <a:endParaRPr lang="tr-TR" sz="2400" dirty="0"/>
          </a:p>
          <a:p>
            <a:pPr lvl="1"/>
            <a:endParaRPr lang="en-CA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76636"/>
              </p:ext>
            </p:extLst>
          </p:nvPr>
        </p:nvGraphicFramePr>
        <p:xfrm>
          <a:off x="1763686" y="6269250"/>
          <a:ext cx="316835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5574" y="626925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1425347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075" name="Picture 19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448" y="2708920"/>
            <a:ext cx="4486283" cy="24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2"/>
            <a:ext cx="8515350" cy="4620171"/>
          </a:xfrm>
        </p:spPr>
        <p:txBody>
          <a:bodyPr/>
          <a:lstStyle/>
          <a:p>
            <a:pPr marL="442913" indent="-442913">
              <a:buNone/>
            </a:pPr>
            <a:r>
              <a:rPr lang="en-CA" dirty="0"/>
              <a:t>	</a:t>
            </a:r>
            <a:r>
              <a:rPr lang="en-CA" sz="2400" dirty="0"/>
              <a:t>Dequeue A</a:t>
            </a:r>
            <a:r>
              <a:rPr lang="tr-TR" sz="2400" dirty="0"/>
              <a:t>.</a:t>
            </a:r>
            <a:r>
              <a:rPr lang="en-CA" sz="2400" dirty="0"/>
              <a:t> </a:t>
            </a:r>
            <a:r>
              <a:rPr lang="tr-TR" sz="2400" dirty="0" err="1">
                <a:cs typeface="Times New Roman" panose="02020603050405020304" pitchFamily="18" charset="0"/>
              </a:rPr>
              <a:t>Unvisited</a:t>
            </a:r>
            <a:r>
              <a:rPr lang="tr-TR" sz="2400" dirty="0">
                <a:cs typeface="Times New Roman" panose="02020603050405020304" pitchFamily="18" charset="0"/>
              </a:rPr>
              <a:t> n</a:t>
            </a:r>
            <a:r>
              <a:rPr lang="en-US" altLang="en-US" sz="2400" dirty="0" err="1">
                <a:cs typeface="Times New Roman" panose="02020603050405020304" pitchFamily="18" charset="0"/>
              </a:rPr>
              <a:t>eighbours</a:t>
            </a:r>
            <a:r>
              <a:rPr lang="tr-TR" altLang="en-US" sz="2400" dirty="0">
                <a:cs typeface="Times New Roman" panose="02020603050405020304" pitchFamily="18" charset="0"/>
              </a:rPr>
              <a:t> of A </a:t>
            </a:r>
            <a:r>
              <a:rPr lang="tr-TR" altLang="en-US" sz="2400" dirty="0" err="1">
                <a:cs typeface="Times New Roman" panose="02020603050405020304" pitchFamily="18" charset="0"/>
              </a:rPr>
              <a:t>are</a:t>
            </a:r>
            <a:r>
              <a:rPr lang="tr-TR" altLang="en-US" sz="2400" dirty="0">
                <a:cs typeface="Times New Roman" panose="02020603050405020304" pitchFamily="18" charset="0"/>
              </a:rPr>
              <a:t> </a:t>
            </a:r>
            <a:r>
              <a:rPr lang="en-CA" sz="2400" dirty="0"/>
              <a:t>B, C and E</a:t>
            </a:r>
            <a:endParaRPr lang="tr-TR" sz="2400" dirty="0"/>
          </a:p>
          <a:p>
            <a:pPr marL="442913" indent="-442913">
              <a:buNone/>
            </a:pPr>
            <a:r>
              <a:rPr lang="tr-TR" sz="2400" dirty="0">
                <a:solidFill>
                  <a:srgbClr val="00B050"/>
                </a:solidFill>
              </a:rPr>
              <a:t>       </a:t>
            </a:r>
            <a:r>
              <a:rPr lang="en-CA" sz="2400" dirty="0">
                <a:solidFill>
                  <a:srgbClr val="00B050"/>
                </a:solidFill>
              </a:rPr>
              <a:t>Visited</a:t>
            </a:r>
            <a:r>
              <a:rPr lang="en-CA" sz="2400" dirty="0"/>
              <a:t>:  A</a:t>
            </a:r>
          </a:p>
          <a:p>
            <a:pPr marL="457200" lvl="1" indent="0">
              <a:buNone/>
            </a:pPr>
            <a:endParaRPr lang="en-CA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316681"/>
              </p:ext>
            </p:extLst>
          </p:nvPr>
        </p:nvGraphicFramePr>
        <p:xfrm>
          <a:off x="1907704" y="5373216"/>
          <a:ext cx="30243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92EF990-707B-432B-BF33-C184C72B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>
                <a:latin typeface="+mn-lt"/>
              </a:rPr>
              <a:t>Tracing BFS Algorithm</a:t>
            </a:r>
          </a:p>
        </p:txBody>
      </p:sp>
    </p:spTree>
    <p:extLst>
      <p:ext uri="{BB962C8B-B14F-4D97-AF65-F5344CB8AC3E}">
        <p14:creationId xmlns:p14="http://schemas.microsoft.com/office/powerpoint/2010/main" val="16973403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2"/>
            <a:ext cx="8515350" cy="4620171"/>
          </a:xfrm>
        </p:spPr>
        <p:txBody>
          <a:bodyPr/>
          <a:lstStyle/>
          <a:p>
            <a:pPr marL="442913" indent="-442913">
              <a:buNone/>
            </a:pPr>
            <a:r>
              <a:rPr lang="en-CA" dirty="0"/>
              <a:t>	</a:t>
            </a:r>
            <a:r>
              <a:rPr lang="tr-TR" sz="2400" dirty="0"/>
              <a:t>En</a:t>
            </a:r>
            <a:r>
              <a:rPr lang="en-CA" sz="2400"/>
              <a:t>queue </a:t>
            </a:r>
            <a:r>
              <a:rPr lang="tr-TR" sz="2400" dirty="0"/>
              <a:t>B</a:t>
            </a:r>
            <a:r>
              <a:rPr lang="tr-TR" sz="2400"/>
              <a:t>.</a:t>
            </a:r>
            <a:r>
              <a:rPr lang="en-CA" sz="2400"/>
              <a:t> Mark </a:t>
            </a:r>
            <a:r>
              <a:rPr lang="tr-TR" sz="2400"/>
              <a:t>B</a:t>
            </a:r>
            <a:r>
              <a:rPr lang="en-CA" sz="2400"/>
              <a:t> as “</a:t>
            </a:r>
            <a:r>
              <a:rPr lang="en-CA" sz="2400">
                <a:solidFill>
                  <a:srgbClr val="FF0000"/>
                </a:solidFill>
              </a:rPr>
              <a:t>visited</a:t>
            </a:r>
            <a:r>
              <a:rPr lang="en-CA" sz="2400"/>
              <a:t>” </a:t>
            </a:r>
            <a:endParaRPr lang="tr-TR" sz="2400" dirty="0"/>
          </a:p>
          <a:p>
            <a:pPr marL="442913" indent="-442913">
              <a:buNone/>
            </a:pPr>
            <a:r>
              <a:rPr lang="tr-TR" sz="2400" dirty="0">
                <a:solidFill>
                  <a:srgbClr val="00B050"/>
                </a:solidFill>
              </a:rPr>
              <a:t>       </a:t>
            </a:r>
            <a:r>
              <a:rPr lang="en-CA" sz="2400" dirty="0">
                <a:solidFill>
                  <a:srgbClr val="00B050"/>
                </a:solidFill>
              </a:rPr>
              <a:t>Visited</a:t>
            </a:r>
            <a:r>
              <a:rPr lang="en-CA" sz="2400" dirty="0"/>
              <a:t>:  A</a:t>
            </a:r>
            <a:r>
              <a:rPr lang="tr-TR" sz="2400"/>
              <a:t>, B</a:t>
            </a:r>
            <a:endParaRPr lang="en-CA" sz="2400" dirty="0"/>
          </a:p>
          <a:p>
            <a:pPr marL="457200" lvl="1" indent="0">
              <a:buNone/>
            </a:pPr>
            <a:endParaRPr lang="en-CA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425982"/>
              </p:ext>
            </p:extLst>
          </p:nvPr>
        </p:nvGraphicFramePr>
        <p:xfrm>
          <a:off x="1907704" y="5373216"/>
          <a:ext cx="30243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92EF990-707B-432B-BF33-C184C72B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>
                <a:latin typeface="+mn-lt"/>
              </a:rPr>
              <a:t>Tracing BFS Algorithm</a:t>
            </a:r>
          </a:p>
        </p:txBody>
      </p:sp>
      <p:pic>
        <p:nvPicPr>
          <p:cNvPr id="6" name="Picture 11" descr="C:\Users\dwharder\Desktop\a3.png">
            <a:extLst>
              <a:ext uri="{FF2B5EF4-FFF2-40B4-BE49-F238E27FC236}">
                <a16:creationId xmlns:a16="http://schemas.microsoft.com/office/drawing/2014/main" id="{9CEA1B46-6E8F-4FE0-BA3A-C0A451A76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448" y="2708920"/>
            <a:ext cx="4486283" cy="24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69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39700"/>
            <a:ext cx="8604250" cy="1462088"/>
          </a:xfrm>
        </p:spPr>
        <p:txBody>
          <a:bodyPr/>
          <a:lstStyle/>
          <a:p>
            <a:r>
              <a:rPr lang="en-US" altLang="en-US" sz="4000" dirty="0"/>
              <a:t>Graph </a:t>
            </a:r>
            <a:r>
              <a:rPr lang="tr-TR" altLang="en-US" sz="4000" dirty="0" err="1"/>
              <a:t>Definitions</a:t>
            </a:r>
            <a:endParaRPr lang="tr-TR" altLang="en-US" sz="4000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3387" y="1412776"/>
            <a:ext cx="8028384" cy="47197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altLang="en-US" sz="2400" dirty="0"/>
              <a:t>A </a:t>
            </a:r>
            <a:r>
              <a:rPr lang="tr-TR" altLang="en-US" sz="2400" dirty="0" err="1">
                <a:solidFill>
                  <a:srgbClr val="00B0F0"/>
                </a:solidFill>
              </a:rPr>
              <a:t>graph</a:t>
            </a:r>
            <a:r>
              <a:rPr lang="en-US" altLang="en-US" sz="2400" dirty="0"/>
              <a:t> </a:t>
            </a:r>
            <a:r>
              <a:rPr lang="tr-TR" altLang="en-US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tr-TR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=(</a:t>
            </a:r>
            <a:r>
              <a:rPr lang="tr-TR" altLang="en-US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V, E</a:t>
            </a:r>
            <a:r>
              <a:rPr lang="tr-TR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2400" dirty="0"/>
              <a:t>, </a:t>
            </a:r>
            <a:r>
              <a:rPr lang="tr-TR" altLang="en-US" sz="2400" dirty="0" err="1"/>
              <a:t>consists</a:t>
            </a:r>
            <a:r>
              <a:rPr lang="tr-TR" altLang="en-US" sz="2400" dirty="0"/>
              <a:t> of a set of </a:t>
            </a:r>
            <a:r>
              <a:rPr lang="tr-TR" altLang="en-US" sz="2400" dirty="0" err="1"/>
              <a:t>vertices</a:t>
            </a:r>
            <a:r>
              <a:rPr lang="tr-TR" altLang="en-US" sz="2400" dirty="0"/>
              <a:t> </a:t>
            </a:r>
            <a:r>
              <a:rPr lang="tr-TR" altLang="en-US" sz="2400" i="1" dirty="0">
                <a:latin typeface="Times New Roman" panose="02020603050405020304" pitchFamily="18" charset="0"/>
              </a:rPr>
              <a:t>V </a:t>
            </a:r>
            <a:r>
              <a:rPr lang="tr-TR" altLang="en-US" sz="2400" dirty="0" err="1"/>
              <a:t>and</a:t>
            </a:r>
            <a:r>
              <a:rPr lang="tr-TR" altLang="en-US" sz="2400" dirty="0"/>
              <a:t> a set of </a:t>
            </a:r>
            <a:r>
              <a:rPr lang="tr-TR" altLang="en-US" sz="2400" dirty="0" err="1"/>
              <a:t>edges</a:t>
            </a:r>
            <a:r>
              <a:rPr lang="tr-TR" altLang="en-US" sz="2400" dirty="0"/>
              <a:t> </a:t>
            </a:r>
            <a:r>
              <a:rPr lang="tr-TR" altLang="en-US" sz="2400" i="1" dirty="0">
                <a:latin typeface="Times New Roman" panose="02020603050405020304" pitchFamily="18" charset="0"/>
              </a:rPr>
              <a:t>E</a:t>
            </a:r>
            <a:r>
              <a:rPr lang="tr-TR" altLang="en-US" sz="2400" dirty="0"/>
              <a:t>.</a:t>
            </a:r>
            <a:endParaRPr lang="en-US" altLang="en-US" sz="2400" dirty="0"/>
          </a:p>
          <a:p>
            <a:pPr fontAlgn="auto">
              <a:spcAft>
                <a:spcPts val="0"/>
              </a:spcAft>
              <a:defRPr/>
            </a:pPr>
            <a:r>
              <a:rPr lang="tr-TR" altLang="en-US" sz="2400" dirty="0" err="1"/>
              <a:t>Each</a:t>
            </a:r>
            <a:r>
              <a:rPr lang="tr-TR" altLang="en-US" sz="2400" dirty="0"/>
              <a:t> </a:t>
            </a:r>
            <a:r>
              <a:rPr lang="tr-TR" altLang="en-US" sz="2400" dirty="0" err="1"/>
              <a:t>edge</a:t>
            </a:r>
            <a:r>
              <a:rPr lang="tr-TR" altLang="en-US" sz="2400" dirty="0"/>
              <a:t> is a </a:t>
            </a:r>
            <a:r>
              <a:rPr lang="tr-TR" altLang="en-US" sz="2400" dirty="0" err="1"/>
              <a:t>pair</a:t>
            </a:r>
            <a:r>
              <a:rPr lang="tr-TR" altLang="en-US" sz="2400" dirty="0"/>
              <a:t> </a:t>
            </a:r>
            <a:r>
              <a:rPr lang="tr-TR" altLang="en-US" sz="2400" dirty="0">
                <a:latin typeface="Times New Roman" panose="02020603050405020304" pitchFamily="18" charset="0"/>
              </a:rPr>
              <a:t>(</a:t>
            </a:r>
            <a:r>
              <a:rPr lang="tr-TR" altLang="en-US" sz="2400" i="1" dirty="0">
                <a:latin typeface="Times New Roman" panose="02020603050405020304" pitchFamily="18" charset="0"/>
              </a:rPr>
              <a:t>v, w</a:t>
            </a:r>
            <a:r>
              <a:rPr lang="tr-TR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en-US" sz="2400" dirty="0"/>
              <a:t>,where v and w are vertices:</a:t>
            </a:r>
            <a:br>
              <a:rPr lang="en-US" altLang="en-US" sz="2400" dirty="0"/>
            </a:br>
            <a:endParaRPr lang="tr-TR" altLang="en-US" sz="2400" dirty="0"/>
          </a:p>
          <a:p>
            <a:pPr fontAlgn="auto">
              <a:spcAft>
                <a:spcPts val="0"/>
              </a:spcAft>
              <a:defRPr/>
            </a:pPr>
            <a:endParaRPr lang="en-US" altLang="en-US" sz="2400" dirty="0"/>
          </a:p>
          <a:p>
            <a:pPr fontAlgn="auto">
              <a:spcAft>
                <a:spcPts val="0"/>
              </a:spcAft>
              <a:defRPr/>
            </a:pPr>
            <a:r>
              <a:rPr lang="tr-TR" altLang="en-US" sz="2400" dirty="0">
                <a:solidFill>
                  <a:srgbClr val="00B0F0"/>
                </a:solidFill>
              </a:rPr>
              <a:t>Simple </a:t>
            </a:r>
            <a:r>
              <a:rPr lang="en-US" altLang="en-US" sz="2400" dirty="0">
                <a:solidFill>
                  <a:srgbClr val="00B0F0"/>
                </a:solidFill>
              </a:rPr>
              <a:t>(Undirected)</a:t>
            </a:r>
            <a:r>
              <a:rPr lang="tr-TR" altLang="en-US" sz="2400" dirty="0">
                <a:solidFill>
                  <a:srgbClr val="00B0F0"/>
                </a:solidFill>
              </a:rPr>
              <a:t> </a:t>
            </a:r>
            <a:r>
              <a:rPr lang="tr-TR" altLang="en-US" sz="2400" dirty="0" err="1">
                <a:solidFill>
                  <a:srgbClr val="00B0F0"/>
                </a:solidFill>
              </a:rPr>
              <a:t>graph</a:t>
            </a:r>
            <a:r>
              <a:rPr lang="tr-TR" altLang="en-US" sz="2400" dirty="0"/>
              <a:t>: A </a:t>
            </a:r>
            <a:r>
              <a:rPr lang="tr-TR" altLang="en-US" sz="2400" dirty="0" err="1"/>
              <a:t>graph</a:t>
            </a:r>
            <a:r>
              <a:rPr lang="tr-TR" altLang="en-US" sz="2400" dirty="0"/>
              <a:t> </a:t>
            </a:r>
            <a:r>
              <a:rPr lang="tr-TR" altLang="en-US" sz="2400" i="1" dirty="0">
                <a:latin typeface="Times New Roman" panose="02020603050405020304" pitchFamily="18" charset="0"/>
              </a:rPr>
              <a:t>G</a:t>
            </a:r>
            <a:r>
              <a:rPr lang="tr-TR" altLang="en-US" sz="2400" dirty="0">
                <a:latin typeface="Times New Roman" panose="02020603050405020304" pitchFamily="18" charset="0"/>
              </a:rPr>
              <a:t>=(</a:t>
            </a:r>
            <a:r>
              <a:rPr lang="tr-TR" altLang="en-US" sz="2400" i="1" dirty="0">
                <a:latin typeface="Times New Roman" panose="02020603050405020304" pitchFamily="18" charset="0"/>
              </a:rPr>
              <a:t>V, E</a:t>
            </a:r>
            <a:r>
              <a:rPr lang="tr-TR" altLang="en-US" sz="2400" dirty="0">
                <a:latin typeface="Times New Roman" panose="02020603050405020304" pitchFamily="18" charset="0"/>
              </a:rPr>
              <a:t>) </a:t>
            </a:r>
            <a:r>
              <a:rPr lang="tr-TR" altLang="en-US" sz="2400" dirty="0" err="1"/>
              <a:t>consists</a:t>
            </a:r>
            <a:r>
              <a:rPr lang="tr-TR" altLang="en-US" sz="2400" dirty="0"/>
              <a:t> of a </a:t>
            </a:r>
            <a:r>
              <a:rPr lang="tr-TR" altLang="en-US" sz="2400" dirty="0" err="1"/>
              <a:t>nonempty</a:t>
            </a:r>
            <a:r>
              <a:rPr lang="tr-TR" altLang="en-US" sz="2400" dirty="0"/>
              <a:t> set </a:t>
            </a:r>
            <a:r>
              <a:rPr lang="tr-TR" altLang="en-US" sz="2400" i="1" dirty="0">
                <a:latin typeface="Times New Roman" panose="02020603050405020304" pitchFamily="18" charset="0"/>
              </a:rPr>
              <a:t>V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vertices</a:t>
            </a:r>
            <a:r>
              <a:rPr lang="tr-TR" altLang="en-US" sz="2400" dirty="0"/>
              <a:t> </a:t>
            </a:r>
            <a:r>
              <a:rPr lang="en-US" altLang="en-US" sz="2400" dirty="0"/>
              <a:t>and a set</a:t>
            </a:r>
            <a:r>
              <a:rPr lang="tr-TR" altLang="en-US" sz="2400" dirty="0"/>
              <a:t> </a:t>
            </a:r>
            <a:r>
              <a:rPr lang="tr-TR" altLang="en-US" sz="2400" i="1" dirty="0">
                <a:latin typeface="Times New Roman" panose="02020603050405020304" pitchFamily="18" charset="0"/>
              </a:rPr>
              <a:t>E</a:t>
            </a:r>
            <a:r>
              <a:rPr lang="tr-TR" altLang="en-US" sz="2400" dirty="0"/>
              <a:t> of </a:t>
            </a:r>
            <a:r>
              <a:rPr lang="tr-TR" altLang="en-US" sz="2400" dirty="0" err="1"/>
              <a:t>edges</a:t>
            </a:r>
            <a:r>
              <a:rPr lang="en-US" altLang="en-US" sz="2400" dirty="0"/>
              <a:t> where </a:t>
            </a:r>
            <a:endParaRPr lang="en-US" altLang="en-US" sz="2400" i="1" dirty="0">
              <a:solidFill>
                <a:schemeClr val="tx2"/>
              </a:solidFill>
            </a:endParaRPr>
          </a:p>
          <a:p>
            <a:pPr lvl="2" fontAlgn="auto">
              <a:spcAft>
                <a:spcPts val="0"/>
              </a:spcAft>
              <a:defRPr/>
            </a:pPr>
            <a:r>
              <a:rPr lang="en-US" altLang="en-US" sz="2400" dirty="0"/>
              <a:t>Edge (</a:t>
            </a:r>
            <a:r>
              <a:rPr lang="en-US" altLang="en-US" sz="2400" dirty="0" err="1"/>
              <a:t>u,v</a:t>
            </a:r>
            <a:r>
              <a:rPr lang="en-US" altLang="en-US" sz="2400" dirty="0"/>
              <a:t>) =</a:t>
            </a:r>
            <a:r>
              <a:rPr lang="tr-TR" altLang="en-US" sz="2400" dirty="0"/>
              <a:t> E</a:t>
            </a:r>
            <a:r>
              <a:rPr lang="en-US" altLang="en-US" sz="2400" dirty="0" err="1"/>
              <a:t>dge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v,u</a:t>
            </a:r>
            <a:r>
              <a:rPr lang="en-US" altLang="en-US" sz="2400" dirty="0"/>
              <a:t>)  </a:t>
            </a:r>
            <a:endParaRPr lang="tr-TR" altLang="en-US" sz="2400" dirty="0"/>
          </a:p>
          <a:p>
            <a:pPr marL="685800" lvl="2" indent="0" fontAlgn="auto">
              <a:spcAft>
                <a:spcPts val="0"/>
              </a:spcAft>
              <a:buNone/>
              <a:defRPr/>
            </a:pPr>
            <a:r>
              <a:rPr lang="tr-TR" altLang="en-US" sz="2400" dirty="0">
                <a:sym typeface="Wingdings" panose="05000000000000000000" pitchFamily="2" charset="2"/>
              </a:rPr>
              <a:t> 	</a:t>
            </a:r>
            <a:r>
              <a:rPr lang="en-US" altLang="en-US" sz="2400" dirty="0">
                <a:sym typeface="Wingdings" panose="05000000000000000000" pitchFamily="2" charset="2"/>
              </a:rPr>
              <a:t> (</a:t>
            </a:r>
            <a:r>
              <a:rPr lang="en-US" altLang="en-US" sz="2400" dirty="0" err="1">
                <a:sym typeface="Wingdings" panose="05000000000000000000" pitchFamily="2" charset="2"/>
              </a:rPr>
              <a:t>u,v</a:t>
            </a:r>
            <a:r>
              <a:rPr lang="en-US" altLang="en-US" sz="2400" dirty="0">
                <a:sym typeface="Wingdings" panose="05000000000000000000" pitchFamily="2" charset="2"/>
              </a:rPr>
              <a:t>) is an 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unordered </a:t>
            </a:r>
            <a:r>
              <a:rPr lang="en-US" altLang="en-US" sz="2400" dirty="0">
                <a:sym typeface="Wingdings" panose="05000000000000000000" pitchFamily="2" charset="2"/>
              </a:rPr>
              <a:t>pair</a:t>
            </a:r>
            <a:endParaRPr lang="en-US" altLang="en-US" sz="24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tr-TR" altLang="en-US" sz="2400" dirty="0">
              <a:cs typeface="Tahoma" panose="020B0604030504040204" pitchFamily="34" charset="0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747992"/>
              </p:ext>
            </p:extLst>
          </p:nvPr>
        </p:nvGraphicFramePr>
        <p:xfrm>
          <a:off x="1475656" y="2661196"/>
          <a:ext cx="1160462" cy="427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2" name="Equation" r:id="rId4" imgW="533169" imgH="203112" progId="Equation.3">
                  <p:embed/>
                </p:oleObj>
              </mc:Choice>
              <mc:Fallback>
                <p:oleObj name="Equation" r:id="rId4" imgW="533169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661196"/>
                        <a:ext cx="1160462" cy="427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2"/>
            <a:ext cx="8515350" cy="4620171"/>
          </a:xfrm>
        </p:spPr>
        <p:txBody>
          <a:bodyPr/>
          <a:lstStyle/>
          <a:p>
            <a:pPr marL="442913" indent="-442913">
              <a:buNone/>
            </a:pPr>
            <a:r>
              <a:rPr lang="en-CA" dirty="0"/>
              <a:t>	</a:t>
            </a:r>
            <a:r>
              <a:rPr lang="tr-TR" sz="2400" dirty="0"/>
              <a:t>En</a:t>
            </a:r>
            <a:r>
              <a:rPr lang="en-CA" sz="2400"/>
              <a:t>queue </a:t>
            </a:r>
            <a:r>
              <a:rPr lang="tr-TR" sz="2400" dirty="0"/>
              <a:t>C</a:t>
            </a:r>
            <a:r>
              <a:rPr lang="tr-TR" sz="2400"/>
              <a:t>.</a:t>
            </a:r>
            <a:r>
              <a:rPr lang="en-CA" sz="2400"/>
              <a:t> Mark </a:t>
            </a:r>
            <a:r>
              <a:rPr lang="tr-TR" sz="2400"/>
              <a:t>C</a:t>
            </a:r>
            <a:r>
              <a:rPr lang="en-CA" sz="2400"/>
              <a:t> as “</a:t>
            </a:r>
            <a:r>
              <a:rPr lang="en-CA" sz="2400">
                <a:solidFill>
                  <a:srgbClr val="FF0000"/>
                </a:solidFill>
              </a:rPr>
              <a:t>visited</a:t>
            </a:r>
            <a:r>
              <a:rPr lang="en-CA" sz="2400"/>
              <a:t>” </a:t>
            </a:r>
            <a:endParaRPr lang="tr-TR" sz="2400" dirty="0"/>
          </a:p>
          <a:p>
            <a:pPr marL="442913" indent="-442913">
              <a:buNone/>
            </a:pPr>
            <a:r>
              <a:rPr lang="tr-TR" sz="2400" dirty="0">
                <a:solidFill>
                  <a:srgbClr val="00B050"/>
                </a:solidFill>
              </a:rPr>
              <a:t>       </a:t>
            </a:r>
            <a:r>
              <a:rPr lang="en-CA" sz="2400" dirty="0">
                <a:solidFill>
                  <a:srgbClr val="00B050"/>
                </a:solidFill>
              </a:rPr>
              <a:t>Visited</a:t>
            </a:r>
            <a:r>
              <a:rPr lang="en-CA" sz="2400" dirty="0"/>
              <a:t>:  A</a:t>
            </a:r>
            <a:r>
              <a:rPr lang="tr-TR" sz="2400"/>
              <a:t>, B, C</a:t>
            </a:r>
            <a:endParaRPr lang="en-CA" sz="2400" dirty="0"/>
          </a:p>
          <a:p>
            <a:pPr marL="457200" lvl="1" indent="0">
              <a:buNone/>
            </a:pPr>
            <a:endParaRPr lang="en-CA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688912"/>
              </p:ext>
            </p:extLst>
          </p:nvPr>
        </p:nvGraphicFramePr>
        <p:xfrm>
          <a:off x="1907704" y="5373216"/>
          <a:ext cx="30243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92EF990-707B-432B-BF33-C184C72B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>
                <a:latin typeface="+mn-lt"/>
              </a:rPr>
              <a:t>Tracing BFS Algorithm</a:t>
            </a:r>
          </a:p>
        </p:txBody>
      </p:sp>
      <p:pic>
        <p:nvPicPr>
          <p:cNvPr id="6" name="Picture 12" descr="C:\Users\dwharder\Desktop\a4.png">
            <a:extLst>
              <a:ext uri="{FF2B5EF4-FFF2-40B4-BE49-F238E27FC236}">
                <a16:creationId xmlns:a16="http://schemas.microsoft.com/office/drawing/2014/main" id="{D0457B15-5DF2-4206-9D4C-983A1DC2A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448" y="2708920"/>
            <a:ext cx="4486283" cy="24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029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2"/>
            <a:ext cx="8515350" cy="4620171"/>
          </a:xfrm>
        </p:spPr>
        <p:txBody>
          <a:bodyPr/>
          <a:lstStyle/>
          <a:p>
            <a:pPr marL="442913" indent="-442913">
              <a:buNone/>
            </a:pPr>
            <a:r>
              <a:rPr lang="en-CA" dirty="0"/>
              <a:t>	</a:t>
            </a:r>
            <a:r>
              <a:rPr lang="tr-TR" sz="2400" dirty="0"/>
              <a:t>En</a:t>
            </a:r>
            <a:r>
              <a:rPr lang="en-CA" sz="2400"/>
              <a:t>queue </a:t>
            </a:r>
            <a:r>
              <a:rPr lang="tr-TR" sz="2400" dirty="0"/>
              <a:t>E</a:t>
            </a:r>
            <a:r>
              <a:rPr lang="tr-TR" sz="2400"/>
              <a:t>.</a:t>
            </a:r>
            <a:r>
              <a:rPr lang="en-CA" sz="2400"/>
              <a:t> Mark </a:t>
            </a:r>
            <a:r>
              <a:rPr lang="tr-TR" sz="2400"/>
              <a:t>E</a:t>
            </a:r>
            <a:r>
              <a:rPr lang="en-CA" sz="2400"/>
              <a:t> as “</a:t>
            </a:r>
            <a:r>
              <a:rPr lang="en-CA" sz="2400">
                <a:solidFill>
                  <a:srgbClr val="FF0000"/>
                </a:solidFill>
              </a:rPr>
              <a:t>visited</a:t>
            </a:r>
            <a:r>
              <a:rPr lang="en-CA" sz="2400"/>
              <a:t>” </a:t>
            </a:r>
            <a:endParaRPr lang="tr-TR" sz="2400" dirty="0"/>
          </a:p>
          <a:p>
            <a:pPr marL="442913" indent="-442913">
              <a:buNone/>
            </a:pPr>
            <a:r>
              <a:rPr lang="tr-TR" sz="2400" dirty="0">
                <a:solidFill>
                  <a:srgbClr val="00B050"/>
                </a:solidFill>
              </a:rPr>
              <a:t>       </a:t>
            </a:r>
            <a:r>
              <a:rPr lang="en-CA" sz="2400" dirty="0">
                <a:solidFill>
                  <a:srgbClr val="00B050"/>
                </a:solidFill>
              </a:rPr>
              <a:t>Visited</a:t>
            </a:r>
            <a:r>
              <a:rPr lang="en-CA" sz="2400" dirty="0"/>
              <a:t>:  A</a:t>
            </a:r>
            <a:r>
              <a:rPr lang="tr-TR" sz="2400"/>
              <a:t>, B, C, E</a:t>
            </a:r>
            <a:endParaRPr lang="en-CA" sz="2400" dirty="0"/>
          </a:p>
          <a:p>
            <a:pPr marL="457200" lvl="1" indent="0">
              <a:buNone/>
            </a:pPr>
            <a:endParaRPr lang="en-CA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442687"/>
              </p:ext>
            </p:extLst>
          </p:nvPr>
        </p:nvGraphicFramePr>
        <p:xfrm>
          <a:off x="1907704" y="5373216"/>
          <a:ext cx="30243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92EF990-707B-432B-BF33-C184C72B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>
                <a:latin typeface="+mn-lt"/>
              </a:rPr>
              <a:t>Tracing BFS Algorithm</a:t>
            </a:r>
          </a:p>
        </p:txBody>
      </p:sp>
      <p:pic>
        <p:nvPicPr>
          <p:cNvPr id="6" name="Picture 13" descr="C:\Users\dwharder\Desktop\a5.png">
            <a:extLst>
              <a:ext uri="{FF2B5EF4-FFF2-40B4-BE49-F238E27FC236}">
                <a16:creationId xmlns:a16="http://schemas.microsoft.com/office/drawing/2014/main" id="{10A7F0F3-475D-4CC0-B352-0C564D9A0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448" y="2708920"/>
            <a:ext cx="4486283" cy="24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771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764187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/>
              <a:t>Dequeue B</a:t>
            </a:r>
            <a:r>
              <a:rPr lang="tr-TR" sz="2400" dirty="0"/>
              <a:t>. </a:t>
            </a:r>
            <a:r>
              <a:rPr lang="tr-TR" sz="2400" dirty="0" err="1">
                <a:cs typeface="Times New Roman" panose="02020603050405020304" pitchFamily="18" charset="0"/>
              </a:rPr>
              <a:t>Unvisited</a:t>
            </a:r>
            <a:r>
              <a:rPr lang="tr-TR" sz="2400" dirty="0">
                <a:cs typeface="Times New Roman" panose="02020603050405020304" pitchFamily="18" charset="0"/>
              </a:rPr>
              <a:t> n</a:t>
            </a:r>
            <a:r>
              <a:rPr lang="en-US" altLang="en-US" sz="2400" dirty="0" err="1">
                <a:cs typeface="Times New Roman" panose="02020603050405020304" pitchFamily="18" charset="0"/>
              </a:rPr>
              <a:t>eighbour</a:t>
            </a:r>
            <a:r>
              <a:rPr lang="tr-TR" altLang="en-US" sz="2400" dirty="0">
                <a:cs typeface="Times New Roman" panose="02020603050405020304" pitchFamily="18" charset="0"/>
              </a:rPr>
              <a:t> of B is D</a:t>
            </a:r>
            <a:endParaRPr lang="tr-TR" sz="2400" dirty="0"/>
          </a:p>
          <a:p>
            <a:pPr marL="357188" indent="-357188">
              <a:buNone/>
            </a:pPr>
            <a:r>
              <a:rPr lang="en-CA" sz="2400" dirty="0">
                <a:solidFill>
                  <a:srgbClr val="00B050"/>
                </a:solidFill>
              </a:rPr>
              <a:t>Visited:</a:t>
            </a:r>
            <a:r>
              <a:rPr lang="en-CA" sz="2400" dirty="0"/>
              <a:t> A, B</a:t>
            </a:r>
            <a:r>
              <a:rPr lang="tr-TR" sz="2400" dirty="0"/>
              <a:t>, C, E</a:t>
            </a:r>
            <a:endParaRPr lang="en-CA" sz="2400" dirty="0"/>
          </a:p>
          <a:p>
            <a:pPr marL="357188" indent="-357188">
              <a:buNone/>
            </a:pPr>
            <a:endParaRPr lang="en-CA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275289"/>
              </p:ext>
            </p:extLst>
          </p:nvPr>
        </p:nvGraphicFramePr>
        <p:xfrm>
          <a:off x="1907704" y="5373216"/>
          <a:ext cx="30243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D4149ED-91C9-41FB-8651-5FED90C1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>
                <a:latin typeface="+mn-lt"/>
              </a:rPr>
              <a:t>Tracing BFS Algorithm</a:t>
            </a:r>
          </a:p>
        </p:txBody>
      </p:sp>
      <p:pic>
        <p:nvPicPr>
          <p:cNvPr id="6" name="Picture 13" descr="C:\Users\dwharder\Desktop\a5.png">
            <a:extLst>
              <a:ext uri="{FF2B5EF4-FFF2-40B4-BE49-F238E27FC236}">
                <a16:creationId xmlns:a16="http://schemas.microsoft.com/office/drawing/2014/main" id="{3A02164D-7652-4F12-B79D-B4D25A5B9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448" y="2708920"/>
            <a:ext cx="4486283" cy="24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606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4908203"/>
          </a:xfrm>
        </p:spPr>
        <p:txBody>
          <a:bodyPr/>
          <a:lstStyle/>
          <a:p>
            <a:pPr marL="357188" indent="-357188">
              <a:buNone/>
            </a:pPr>
            <a:r>
              <a:rPr lang="tr-TR" sz="2400" dirty="0"/>
              <a:t>En</a:t>
            </a:r>
            <a:r>
              <a:rPr lang="en-CA" sz="2400" dirty="0"/>
              <a:t>queue D</a:t>
            </a:r>
            <a:r>
              <a:rPr lang="tr-TR" sz="2400"/>
              <a:t>. </a:t>
            </a:r>
            <a:r>
              <a:rPr lang="en-CA" sz="2400"/>
              <a:t>Mark </a:t>
            </a:r>
            <a:r>
              <a:rPr lang="tr-TR" sz="2400"/>
              <a:t>D</a:t>
            </a:r>
            <a:r>
              <a:rPr lang="en-CA" sz="2400"/>
              <a:t> as “</a:t>
            </a:r>
            <a:r>
              <a:rPr lang="en-CA" sz="2400">
                <a:solidFill>
                  <a:srgbClr val="FF0000"/>
                </a:solidFill>
              </a:rPr>
              <a:t>visited</a:t>
            </a:r>
            <a:r>
              <a:rPr lang="en-CA" sz="2400"/>
              <a:t>” </a:t>
            </a:r>
            <a:endParaRPr lang="tr-TR" sz="2400" dirty="0"/>
          </a:p>
          <a:p>
            <a:pPr marL="357188" indent="-357188">
              <a:buNone/>
            </a:pPr>
            <a:r>
              <a:rPr lang="en-CA" sz="2400" dirty="0">
                <a:solidFill>
                  <a:srgbClr val="00B050"/>
                </a:solidFill>
              </a:rPr>
              <a:t>Visited: </a:t>
            </a:r>
            <a:r>
              <a:rPr lang="en-CA" sz="2400" dirty="0"/>
              <a:t>A, B, C, E, 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203035"/>
              </p:ext>
            </p:extLst>
          </p:nvPr>
        </p:nvGraphicFramePr>
        <p:xfrm>
          <a:off x="1907704" y="5373216"/>
          <a:ext cx="30243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14" descr="C:\Users\dwharder\Desktop\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600" y="2710800"/>
            <a:ext cx="4486283" cy="24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798E57A-6525-4584-A594-A872E94F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>
                <a:latin typeface="+mn-lt"/>
              </a:rPr>
              <a:t>Tracing BFS Algorithm</a:t>
            </a:r>
          </a:p>
        </p:txBody>
      </p:sp>
    </p:spTree>
    <p:extLst>
      <p:ext uri="{BB962C8B-B14F-4D97-AF65-F5344CB8AC3E}">
        <p14:creationId xmlns:p14="http://schemas.microsoft.com/office/powerpoint/2010/main" val="4251669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764187"/>
          </a:xfrm>
        </p:spPr>
        <p:txBody>
          <a:bodyPr/>
          <a:lstStyle/>
          <a:p>
            <a:pPr marL="0" indent="0">
              <a:buNone/>
            </a:pPr>
            <a:r>
              <a:rPr lang="en-CA" sz="2400"/>
              <a:t>Dequeue </a:t>
            </a:r>
            <a:r>
              <a:rPr lang="tr-TR" sz="2400"/>
              <a:t>C. </a:t>
            </a:r>
            <a:r>
              <a:rPr lang="tr-TR" sz="2400" dirty="0" err="1">
                <a:cs typeface="Times New Roman" panose="02020603050405020304" pitchFamily="18" charset="0"/>
              </a:rPr>
              <a:t>Unvisited</a:t>
            </a:r>
            <a:r>
              <a:rPr lang="tr-TR" sz="2400" dirty="0">
                <a:cs typeface="Times New Roman" panose="02020603050405020304" pitchFamily="18" charset="0"/>
              </a:rPr>
              <a:t> n</a:t>
            </a:r>
            <a:r>
              <a:rPr lang="en-US" altLang="en-US" sz="2400">
                <a:cs typeface="Times New Roman" panose="02020603050405020304" pitchFamily="18" charset="0"/>
              </a:rPr>
              <a:t>eighbour</a:t>
            </a:r>
            <a:r>
              <a:rPr lang="tr-TR" altLang="en-US" sz="2400">
                <a:cs typeface="Times New Roman" panose="02020603050405020304" pitchFamily="18" charset="0"/>
              </a:rPr>
              <a:t> of C is F</a:t>
            </a:r>
            <a:endParaRPr lang="tr-TR" sz="2400"/>
          </a:p>
          <a:p>
            <a:pPr marL="357188" indent="-357188">
              <a:buNone/>
            </a:pPr>
            <a:r>
              <a:rPr lang="en-CA" sz="2400">
                <a:solidFill>
                  <a:srgbClr val="00B050"/>
                </a:solidFill>
              </a:rPr>
              <a:t>Visited</a:t>
            </a:r>
            <a:r>
              <a:rPr lang="en-CA" sz="2400" dirty="0">
                <a:solidFill>
                  <a:srgbClr val="00B050"/>
                </a:solidFill>
              </a:rPr>
              <a:t>:</a:t>
            </a:r>
            <a:r>
              <a:rPr lang="en-CA" sz="2400" dirty="0"/>
              <a:t> A, B</a:t>
            </a:r>
            <a:r>
              <a:rPr lang="tr-TR" sz="2400"/>
              <a:t>, C, E, D</a:t>
            </a:r>
            <a:endParaRPr lang="en-CA" sz="2400" dirty="0"/>
          </a:p>
          <a:p>
            <a:pPr marL="357188" indent="-357188">
              <a:buNone/>
            </a:pPr>
            <a:endParaRPr lang="en-CA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663537"/>
              </p:ext>
            </p:extLst>
          </p:nvPr>
        </p:nvGraphicFramePr>
        <p:xfrm>
          <a:off x="1907704" y="5373216"/>
          <a:ext cx="30243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D4149ED-91C9-41FB-8651-5FED90C1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>
                <a:latin typeface="+mn-lt"/>
              </a:rPr>
              <a:t>Tracing BFS Algorithm</a:t>
            </a:r>
          </a:p>
        </p:txBody>
      </p:sp>
      <p:pic>
        <p:nvPicPr>
          <p:cNvPr id="7" name="Picture 14" descr="C:\Users\dwharder\Desktop\a6.png">
            <a:extLst>
              <a:ext uri="{FF2B5EF4-FFF2-40B4-BE49-F238E27FC236}">
                <a16:creationId xmlns:a16="http://schemas.microsoft.com/office/drawing/2014/main" id="{6B54A18D-8F02-4005-932D-A937EAC57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600" y="2710800"/>
            <a:ext cx="4486283" cy="24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345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4908203"/>
          </a:xfrm>
        </p:spPr>
        <p:txBody>
          <a:bodyPr/>
          <a:lstStyle/>
          <a:p>
            <a:pPr marL="357188" indent="-357188">
              <a:buNone/>
            </a:pPr>
            <a:r>
              <a:rPr lang="tr-TR" sz="2400" dirty="0"/>
              <a:t>En</a:t>
            </a:r>
            <a:r>
              <a:rPr lang="en-CA" sz="2400" dirty="0"/>
              <a:t>queue </a:t>
            </a:r>
            <a:r>
              <a:rPr lang="tr-TR" sz="2400" dirty="0"/>
              <a:t>F. </a:t>
            </a:r>
            <a:r>
              <a:rPr lang="en-CA" sz="2400" dirty="0"/>
              <a:t>Mark </a:t>
            </a:r>
            <a:r>
              <a:rPr lang="tr-TR" sz="2400" dirty="0"/>
              <a:t>F</a:t>
            </a:r>
            <a:r>
              <a:rPr lang="en-CA" sz="2400" dirty="0"/>
              <a:t> as “</a:t>
            </a:r>
            <a:r>
              <a:rPr lang="en-CA" sz="2400" dirty="0">
                <a:solidFill>
                  <a:srgbClr val="FF0000"/>
                </a:solidFill>
              </a:rPr>
              <a:t>visited</a:t>
            </a:r>
            <a:r>
              <a:rPr lang="en-CA" sz="2400" dirty="0"/>
              <a:t>” </a:t>
            </a:r>
            <a:endParaRPr lang="tr-TR" sz="2400" dirty="0"/>
          </a:p>
          <a:p>
            <a:pPr marL="357188" indent="-357188">
              <a:buNone/>
            </a:pPr>
            <a:r>
              <a:rPr lang="en-CA" sz="2400" dirty="0">
                <a:solidFill>
                  <a:srgbClr val="00B050"/>
                </a:solidFill>
              </a:rPr>
              <a:t>Visited: </a:t>
            </a:r>
            <a:r>
              <a:rPr lang="en-CA" sz="2400" dirty="0"/>
              <a:t>A, B, C, E, D</a:t>
            </a:r>
            <a:r>
              <a:rPr lang="tr-TR" sz="2400" dirty="0"/>
              <a:t>, F</a:t>
            </a:r>
            <a:endParaRPr lang="en-CA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78023"/>
              </p:ext>
            </p:extLst>
          </p:nvPr>
        </p:nvGraphicFramePr>
        <p:xfrm>
          <a:off x="1907704" y="5373216"/>
          <a:ext cx="30243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4798E57A-6525-4584-A594-A872E94F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>
                <a:latin typeface="+mn-lt"/>
              </a:rPr>
              <a:t>Tracing BFS Algorithm</a:t>
            </a:r>
          </a:p>
        </p:txBody>
      </p:sp>
      <p:pic>
        <p:nvPicPr>
          <p:cNvPr id="7" name="Picture 18" descr="C:\Users\dwharder\Desktop\a7.png">
            <a:extLst>
              <a:ext uri="{FF2B5EF4-FFF2-40B4-BE49-F238E27FC236}">
                <a16:creationId xmlns:a16="http://schemas.microsoft.com/office/drawing/2014/main" id="{39D66C3C-A9C1-45D0-AF1F-9BF9D035A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600" y="2708920"/>
            <a:ext cx="4486283" cy="24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6111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764187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/>
              <a:t>Dequeue </a:t>
            </a:r>
            <a:r>
              <a:rPr lang="tr-TR" sz="2400" dirty="0"/>
              <a:t>E. </a:t>
            </a:r>
            <a:r>
              <a:rPr lang="tr-TR" sz="2400" dirty="0" err="1">
                <a:cs typeface="Times New Roman" panose="02020603050405020304" pitchFamily="18" charset="0"/>
              </a:rPr>
              <a:t>Unvisited</a:t>
            </a:r>
            <a:r>
              <a:rPr lang="tr-TR" sz="2400" dirty="0">
                <a:cs typeface="Times New Roman" panose="02020603050405020304" pitchFamily="18" charset="0"/>
              </a:rPr>
              <a:t> n</a:t>
            </a:r>
            <a:r>
              <a:rPr lang="en-US" altLang="en-US" sz="2400" dirty="0" err="1">
                <a:cs typeface="Times New Roman" panose="02020603050405020304" pitchFamily="18" charset="0"/>
              </a:rPr>
              <a:t>eighbour</a:t>
            </a:r>
            <a:r>
              <a:rPr lang="tr-TR" altLang="en-US" sz="2400" dirty="0">
                <a:cs typeface="Times New Roman" panose="02020603050405020304" pitchFamily="18" charset="0"/>
              </a:rPr>
              <a:t>s of E </a:t>
            </a:r>
            <a:r>
              <a:rPr lang="tr-TR" altLang="en-US" sz="2400" dirty="0" err="1">
                <a:cs typeface="Times New Roman" panose="02020603050405020304" pitchFamily="18" charset="0"/>
              </a:rPr>
              <a:t>are</a:t>
            </a:r>
            <a:r>
              <a:rPr lang="tr-TR" altLang="en-US" sz="2400" dirty="0">
                <a:cs typeface="Times New Roman" panose="02020603050405020304" pitchFamily="18" charset="0"/>
              </a:rPr>
              <a:t> G </a:t>
            </a:r>
            <a:r>
              <a:rPr lang="tr-TR" altLang="en-US" sz="2400" dirty="0" err="1">
                <a:cs typeface="Times New Roman" panose="02020603050405020304" pitchFamily="18" charset="0"/>
              </a:rPr>
              <a:t>and</a:t>
            </a:r>
            <a:r>
              <a:rPr lang="tr-TR" altLang="en-US" sz="2400" dirty="0">
                <a:cs typeface="Times New Roman" panose="02020603050405020304" pitchFamily="18" charset="0"/>
              </a:rPr>
              <a:t> H</a:t>
            </a:r>
            <a:endParaRPr lang="tr-TR" sz="2400" dirty="0"/>
          </a:p>
          <a:p>
            <a:pPr marL="357188" indent="-357188">
              <a:buNone/>
            </a:pPr>
            <a:r>
              <a:rPr lang="en-CA" sz="2400" dirty="0">
                <a:solidFill>
                  <a:srgbClr val="00B050"/>
                </a:solidFill>
              </a:rPr>
              <a:t>Visited:</a:t>
            </a:r>
            <a:r>
              <a:rPr lang="en-CA" sz="2400" dirty="0"/>
              <a:t> A, B</a:t>
            </a:r>
            <a:r>
              <a:rPr lang="tr-TR" sz="2400" dirty="0"/>
              <a:t>, C, E, D, F</a:t>
            </a:r>
            <a:endParaRPr lang="en-CA" sz="2400" dirty="0"/>
          </a:p>
          <a:p>
            <a:pPr marL="357188" indent="-357188">
              <a:buNone/>
            </a:pPr>
            <a:endParaRPr lang="en-CA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94113"/>
              </p:ext>
            </p:extLst>
          </p:nvPr>
        </p:nvGraphicFramePr>
        <p:xfrm>
          <a:off x="1907704" y="5373216"/>
          <a:ext cx="30243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D4149ED-91C9-41FB-8651-5FED90C1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>
                <a:latin typeface="+mn-lt"/>
              </a:rPr>
              <a:t>Tracing BFS Algorithm</a:t>
            </a:r>
          </a:p>
        </p:txBody>
      </p:sp>
      <p:pic>
        <p:nvPicPr>
          <p:cNvPr id="6" name="Picture 18" descr="C:\Users\dwharder\Desktop\a7.png">
            <a:extLst>
              <a:ext uri="{FF2B5EF4-FFF2-40B4-BE49-F238E27FC236}">
                <a16:creationId xmlns:a16="http://schemas.microsoft.com/office/drawing/2014/main" id="{FFE684BA-FDDB-4A67-A323-78573E6A0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600" y="2708920"/>
            <a:ext cx="4486283" cy="24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3343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764187"/>
          </a:xfrm>
        </p:spPr>
        <p:txBody>
          <a:bodyPr/>
          <a:lstStyle/>
          <a:p>
            <a:pPr marL="0" indent="0">
              <a:buNone/>
            </a:pPr>
            <a:r>
              <a:rPr lang="tr-TR" sz="2400" dirty="0"/>
              <a:t>En</a:t>
            </a:r>
            <a:r>
              <a:rPr lang="en-CA" sz="2400" dirty="0"/>
              <a:t>queue </a:t>
            </a:r>
            <a:r>
              <a:rPr lang="tr-TR" sz="2400" dirty="0"/>
              <a:t>G. </a:t>
            </a:r>
            <a:r>
              <a:rPr lang="tr-TR" sz="2400" dirty="0">
                <a:cs typeface="Times New Roman" panose="02020603050405020304" pitchFamily="18" charset="0"/>
              </a:rPr>
              <a:t>Mark G as </a:t>
            </a:r>
            <a:r>
              <a:rPr lang="en-CA" sz="2400" dirty="0"/>
              <a:t>“</a:t>
            </a:r>
            <a:r>
              <a:rPr lang="en-CA" sz="2400" dirty="0">
                <a:solidFill>
                  <a:srgbClr val="FF0000"/>
                </a:solidFill>
              </a:rPr>
              <a:t>visited</a:t>
            </a:r>
            <a:r>
              <a:rPr lang="en-CA" sz="2400" dirty="0"/>
              <a:t>” </a:t>
            </a:r>
            <a:endParaRPr lang="tr-TR" sz="2400" dirty="0"/>
          </a:p>
          <a:p>
            <a:pPr marL="357188" indent="-357188">
              <a:buNone/>
            </a:pPr>
            <a:r>
              <a:rPr lang="en-CA" sz="2400" dirty="0">
                <a:solidFill>
                  <a:srgbClr val="00B050"/>
                </a:solidFill>
              </a:rPr>
              <a:t>Visited:</a:t>
            </a:r>
            <a:r>
              <a:rPr lang="en-CA" sz="2400" dirty="0"/>
              <a:t> A, B</a:t>
            </a:r>
            <a:r>
              <a:rPr lang="tr-TR" sz="2400" dirty="0"/>
              <a:t>, C, E, D, F, G</a:t>
            </a:r>
            <a:endParaRPr lang="en-CA" sz="2400" dirty="0"/>
          </a:p>
          <a:p>
            <a:pPr marL="357188" indent="-357188">
              <a:buNone/>
            </a:pPr>
            <a:endParaRPr lang="en-CA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568491"/>
              </p:ext>
            </p:extLst>
          </p:nvPr>
        </p:nvGraphicFramePr>
        <p:xfrm>
          <a:off x="1907704" y="5373216"/>
          <a:ext cx="30243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D4149ED-91C9-41FB-8651-5FED90C1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>
                <a:latin typeface="+mn-lt"/>
              </a:rPr>
              <a:t>Tracing BFS Algorithm</a:t>
            </a:r>
          </a:p>
        </p:txBody>
      </p:sp>
      <p:pic>
        <p:nvPicPr>
          <p:cNvPr id="7" name="Picture 15" descr="C:\Users\dwharder\Desktop\a8.png">
            <a:extLst>
              <a:ext uri="{FF2B5EF4-FFF2-40B4-BE49-F238E27FC236}">
                <a16:creationId xmlns:a16="http://schemas.microsoft.com/office/drawing/2014/main" id="{96E67866-B914-4A0B-979D-16E6F2E05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600" y="2710800"/>
            <a:ext cx="4486283" cy="24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7144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764187"/>
          </a:xfrm>
        </p:spPr>
        <p:txBody>
          <a:bodyPr/>
          <a:lstStyle/>
          <a:p>
            <a:pPr marL="0" indent="0">
              <a:buNone/>
            </a:pPr>
            <a:r>
              <a:rPr lang="tr-TR" sz="2400" dirty="0"/>
              <a:t>En</a:t>
            </a:r>
            <a:r>
              <a:rPr lang="en-CA" sz="2400" dirty="0"/>
              <a:t>queue </a:t>
            </a:r>
            <a:r>
              <a:rPr lang="tr-TR" sz="2400" dirty="0"/>
              <a:t>H. </a:t>
            </a:r>
            <a:r>
              <a:rPr lang="tr-TR" sz="2400" dirty="0">
                <a:cs typeface="Times New Roman" panose="02020603050405020304" pitchFamily="18" charset="0"/>
              </a:rPr>
              <a:t>Mark H as </a:t>
            </a:r>
            <a:r>
              <a:rPr lang="en-CA" sz="2400" dirty="0"/>
              <a:t>“</a:t>
            </a:r>
            <a:r>
              <a:rPr lang="en-CA" sz="2400" dirty="0">
                <a:solidFill>
                  <a:srgbClr val="FF0000"/>
                </a:solidFill>
              </a:rPr>
              <a:t>visited</a:t>
            </a:r>
            <a:r>
              <a:rPr lang="en-CA" sz="2400" dirty="0"/>
              <a:t>” </a:t>
            </a:r>
            <a:endParaRPr lang="tr-TR" sz="2400" dirty="0"/>
          </a:p>
          <a:p>
            <a:pPr marL="357188" indent="-357188">
              <a:buNone/>
            </a:pPr>
            <a:r>
              <a:rPr lang="en-CA" sz="2400" dirty="0">
                <a:solidFill>
                  <a:srgbClr val="00B050"/>
                </a:solidFill>
              </a:rPr>
              <a:t>Visited:</a:t>
            </a:r>
            <a:r>
              <a:rPr lang="en-CA" sz="2400" dirty="0"/>
              <a:t> A, B</a:t>
            </a:r>
            <a:r>
              <a:rPr lang="tr-TR" sz="2400" dirty="0"/>
              <a:t>, C, E, D, F, G, H</a:t>
            </a:r>
            <a:endParaRPr lang="en-CA" sz="2400" dirty="0"/>
          </a:p>
          <a:p>
            <a:pPr marL="357188" indent="-357188">
              <a:buNone/>
            </a:pPr>
            <a:endParaRPr lang="en-CA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372048"/>
              </p:ext>
            </p:extLst>
          </p:nvPr>
        </p:nvGraphicFramePr>
        <p:xfrm>
          <a:off x="1907704" y="5373216"/>
          <a:ext cx="30243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D4149ED-91C9-41FB-8651-5FED90C1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>
                <a:latin typeface="+mn-lt"/>
              </a:rPr>
              <a:t>Tracing BFS Algorithm</a:t>
            </a:r>
          </a:p>
        </p:txBody>
      </p:sp>
      <p:pic>
        <p:nvPicPr>
          <p:cNvPr id="6" name="Picture 16" descr="C:\Users\dwharder\Desktop\a9.png">
            <a:extLst>
              <a:ext uri="{FF2B5EF4-FFF2-40B4-BE49-F238E27FC236}">
                <a16:creationId xmlns:a16="http://schemas.microsoft.com/office/drawing/2014/main" id="{EB8B54DA-3EC5-4B6B-A731-E6A6BCE02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600" y="2710800"/>
            <a:ext cx="4486283" cy="24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7559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764187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/>
              <a:t>Dequeue </a:t>
            </a:r>
            <a:r>
              <a:rPr lang="tr-TR" sz="2400" dirty="0"/>
              <a:t>D. </a:t>
            </a:r>
            <a:r>
              <a:rPr lang="tr-TR" sz="2400" dirty="0" err="1"/>
              <a:t>There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no</a:t>
            </a:r>
            <a:r>
              <a:rPr lang="tr-TR" sz="2400" dirty="0"/>
              <a:t> </a:t>
            </a:r>
            <a:r>
              <a:rPr lang="tr-TR" sz="2400" dirty="0" err="1">
                <a:cs typeface="Times New Roman" panose="02020603050405020304" pitchFamily="18" charset="0"/>
              </a:rPr>
              <a:t>unvisited</a:t>
            </a:r>
            <a:r>
              <a:rPr lang="tr-TR" sz="2400" dirty="0">
                <a:cs typeface="Times New Roman" panose="02020603050405020304" pitchFamily="18" charset="0"/>
              </a:rPr>
              <a:t> n</a:t>
            </a:r>
            <a:r>
              <a:rPr lang="en-US" altLang="en-US" sz="2400" dirty="0" err="1">
                <a:cs typeface="Times New Roman" panose="02020603050405020304" pitchFamily="18" charset="0"/>
              </a:rPr>
              <a:t>eighbour</a:t>
            </a:r>
            <a:r>
              <a:rPr lang="tr-TR" altLang="en-US" sz="2400" dirty="0">
                <a:cs typeface="Times New Roman" panose="02020603050405020304" pitchFamily="18" charset="0"/>
              </a:rPr>
              <a:t>s of D</a:t>
            </a:r>
            <a:endParaRPr lang="tr-TR" sz="2400" dirty="0"/>
          </a:p>
          <a:p>
            <a:pPr marL="357188" indent="-357188">
              <a:buNone/>
            </a:pPr>
            <a:r>
              <a:rPr lang="en-CA" sz="2400" dirty="0">
                <a:solidFill>
                  <a:srgbClr val="00B050"/>
                </a:solidFill>
              </a:rPr>
              <a:t>Visited:</a:t>
            </a:r>
            <a:r>
              <a:rPr lang="en-CA" sz="2400" dirty="0"/>
              <a:t> A, B</a:t>
            </a:r>
            <a:r>
              <a:rPr lang="tr-TR" sz="2400" dirty="0"/>
              <a:t>, C, E, D, F, G, H</a:t>
            </a:r>
            <a:endParaRPr lang="en-CA" sz="2400" dirty="0"/>
          </a:p>
          <a:p>
            <a:pPr marL="357188" indent="-357188">
              <a:buNone/>
            </a:pPr>
            <a:endParaRPr lang="en-CA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98710"/>
              </p:ext>
            </p:extLst>
          </p:nvPr>
        </p:nvGraphicFramePr>
        <p:xfrm>
          <a:off x="1907704" y="5373216"/>
          <a:ext cx="30243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D4149ED-91C9-41FB-8651-5FED90C1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>
                <a:latin typeface="+mn-lt"/>
              </a:rPr>
              <a:t>Tracing BFS Algorithm</a:t>
            </a:r>
          </a:p>
        </p:txBody>
      </p:sp>
      <p:pic>
        <p:nvPicPr>
          <p:cNvPr id="7" name="Picture 16" descr="C:\Users\dwharder\Desktop\a9.png">
            <a:extLst>
              <a:ext uri="{FF2B5EF4-FFF2-40B4-BE49-F238E27FC236}">
                <a16:creationId xmlns:a16="http://schemas.microsoft.com/office/drawing/2014/main" id="{8BFDF473-274F-447A-8ED3-610A6F35D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600" y="2710800"/>
            <a:ext cx="4486283" cy="24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49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214313"/>
            <a:ext cx="8675687" cy="1462087"/>
          </a:xfrm>
        </p:spPr>
        <p:txBody>
          <a:bodyPr/>
          <a:lstStyle/>
          <a:p>
            <a:r>
              <a:rPr lang="en-US" altLang="en-US" sz="4000"/>
              <a:t>Graph </a:t>
            </a:r>
            <a:r>
              <a:rPr lang="tr-TR" altLang="en-US" sz="4000"/>
              <a:t>Definitions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11188" y="1676400"/>
            <a:ext cx="8532812" cy="4824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tr-TR" altLang="en-US" sz="2400" dirty="0" err="1">
                <a:solidFill>
                  <a:srgbClr val="FF0000"/>
                </a:solidFill>
                <a:cs typeface="Tahoma" panose="020B0604030504040204" pitchFamily="34" charset="0"/>
              </a:rPr>
              <a:t>Directed</a:t>
            </a:r>
            <a:r>
              <a:rPr lang="tr-TR" altLang="en-US" sz="2400" dirty="0">
                <a:solidFill>
                  <a:srgbClr val="FF0000"/>
                </a:solidFill>
                <a:cs typeface="Tahoma" panose="020B0604030504040204" pitchFamily="34" charset="0"/>
              </a:rPr>
              <a:t> </a:t>
            </a:r>
            <a:r>
              <a:rPr lang="tr-TR" altLang="en-US" sz="2400" dirty="0" err="1">
                <a:solidFill>
                  <a:srgbClr val="FF0000"/>
                </a:solidFill>
                <a:cs typeface="Tahoma" panose="020B0604030504040204" pitchFamily="34" charset="0"/>
              </a:rPr>
              <a:t>graph</a:t>
            </a:r>
            <a:r>
              <a:rPr lang="tr-TR" altLang="en-US" sz="2400" dirty="0">
                <a:solidFill>
                  <a:srgbClr val="FF0000"/>
                </a:solidFill>
                <a:cs typeface="Tahoma" panose="020B0604030504040204" pitchFamily="34" charset="0"/>
              </a:rPr>
              <a:t> </a:t>
            </a:r>
            <a:r>
              <a:rPr lang="tr-TR" altLang="en-US" sz="2400" dirty="0">
                <a:cs typeface="Tahoma" panose="020B0604030504040204" pitchFamily="34" charset="0"/>
              </a:rPr>
              <a:t>(</a:t>
            </a:r>
            <a:r>
              <a:rPr lang="tr-TR" altLang="en-US" sz="2400" dirty="0" err="1">
                <a:cs typeface="Tahoma" panose="020B0604030504040204" pitchFamily="34" charset="0"/>
              </a:rPr>
              <a:t>digraph</a:t>
            </a:r>
            <a:r>
              <a:rPr lang="tr-TR" altLang="en-US" sz="2400" dirty="0">
                <a:cs typeface="Tahoma" panose="020B0604030504040204" pitchFamily="34" charset="0"/>
              </a:rPr>
              <a:t>): </a:t>
            </a:r>
            <a:r>
              <a:rPr lang="en-US" altLang="en-US" sz="2400" dirty="0">
                <a:ea typeface="MS Mincho" panose="02020609040205080304" pitchFamily="49" charset="-128"/>
              </a:rPr>
              <a:t>When the edges in a graph have a direction, the graph is called </a:t>
            </a:r>
            <a:r>
              <a:rPr lang="en-US" altLang="en-US" sz="2400" i="1" dirty="0">
                <a:ea typeface="MS Mincho" panose="02020609040205080304" pitchFamily="49" charset="-128"/>
              </a:rPr>
              <a:t>directed.</a:t>
            </a:r>
            <a:endParaRPr lang="tr-TR" altLang="en-US" sz="2400" dirty="0">
              <a:cs typeface="Tahoma" panose="020B0604030504040204" pitchFamily="34" charset="0"/>
            </a:endParaRPr>
          </a:p>
          <a:p>
            <a:r>
              <a:rPr lang="tr-TR" altLang="en-US" sz="2400" dirty="0" err="1">
                <a:cs typeface="Tahoma" panose="020B0604030504040204" pitchFamily="34" charset="0"/>
              </a:rPr>
              <a:t>Difference</a:t>
            </a:r>
            <a:r>
              <a:rPr lang="tr-TR" altLang="en-US" sz="2400" dirty="0">
                <a:cs typeface="Tahoma" panose="020B0604030504040204" pitchFamily="34" charset="0"/>
              </a:rPr>
              <a:t> </a:t>
            </a:r>
            <a:r>
              <a:rPr lang="tr-TR" altLang="en-US" sz="2400" dirty="0" err="1">
                <a:cs typeface="Tahoma" panose="020B0604030504040204" pitchFamily="34" charset="0"/>
              </a:rPr>
              <a:t>between</a:t>
            </a:r>
            <a:r>
              <a:rPr lang="tr-TR" altLang="en-US" sz="2400" dirty="0">
                <a:cs typeface="Tahoma" panose="020B0604030504040204" pitchFamily="34" charset="0"/>
              </a:rPr>
              <a:t> </a:t>
            </a:r>
            <a:r>
              <a:rPr lang="tr-TR" altLang="en-US" sz="2400" dirty="0" err="1">
                <a:cs typeface="Tahoma" panose="020B0604030504040204" pitchFamily="34" charset="0"/>
              </a:rPr>
              <a:t>the</a:t>
            </a:r>
            <a:r>
              <a:rPr lang="tr-TR" altLang="en-US" sz="2400" dirty="0">
                <a:cs typeface="Tahoma" panose="020B0604030504040204" pitchFamily="34" charset="0"/>
              </a:rPr>
              <a:t> </a:t>
            </a:r>
            <a:r>
              <a:rPr lang="tr-TR" altLang="en-US" sz="2400" dirty="0" err="1">
                <a:cs typeface="Tahoma" panose="020B0604030504040204" pitchFamily="34" charset="0"/>
              </a:rPr>
              <a:t>simple</a:t>
            </a:r>
            <a:r>
              <a:rPr lang="tr-TR" altLang="en-US" sz="2400" dirty="0">
                <a:cs typeface="Tahoma" panose="020B0604030504040204" pitchFamily="34" charset="0"/>
              </a:rPr>
              <a:t> </a:t>
            </a:r>
            <a:r>
              <a:rPr lang="tr-TR" altLang="en-US" sz="2400" dirty="0" err="1">
                <a:cs typeface="Tahoma" panose="020B0604030504040204" pitchFamily="34" charset="0"/>
              </a:rPr>
              <a:t>graph</a:t>
            </a:r>
            <a:r>
              <a:rPr lang="tr-TR" altLang="en-US" sz="2400" dirty="0">
                <a:cs typeface="Tahoma" panose="020B0604030504040204" pitchFamily="34" charset="0"/>
              </a:rPr>
              <a:t> </a:t>
            </a:r>
            <a:r>
              <a:rPr lang="tr-TR" altLang="en-US" sz="2400" dirty="0" err="1">
                <a:cs typeface="Tahoma" panose="020B0604030504040204" pitchFamily="34" charset="0"/>
              </a:rPr>
              <a:t>and</a:t>
            </a:r>
            <a:r>
              <a:rPr lang="tr-TR" altLang="en-US" sz="2400" dirty="0">
                <a:cs typeface="Tahoma" panose="020B0604030504040204" pitchFamily="34" charset="0"/>
              </a:rPr>
              <a:t> </a:t>
            </a:r>
            <a:r>
              <a:rPr lang="tr-TR" altLang="en-US" sz="2400" dirty="0" err="1">
                <a:cs typeface="Tahoma" panose="020B0604030504040204" pitchFamily="34" charset="0"/>
              </a:rPr>
              <a:t>the</a:t>
            </a:r>
            <a:r>
              <a:rPr lang="tr-TR" altLang="en-US" sz="2400" dirty="0">
                <a:cs typeface="Tahoma" panose="020B0604030504040204" pitchFamily="34" charset="0"/>
              </a:rPr>
              <a:t> </a:t>
            </a:r>
            <a:r>
              <a:rPr lang="tr-TR" altLang="en-US" sz="2400" dirty="0" err="1">
                <a:cs typeface="Tahoma" panose="020B0604030504040204" pitchFamily="34" charset="0"/>
              </a:rPr>
              <a:t>directed</a:t>
            </a:r>
            <a:r>
              <a:rPr lang="tr-TR" altLang="en-US" sz="2400" dirty="0">
                <a:cs typeface="Tahoma" panose="020B0604030504040204" pitchFamily="34" charset="0"/>
              </a:rPr>
              <a:t> </a:t>
            </a:r>
            <a:r>
              <a:rPr lang="tr-TR" altLang="en-US" sz="2400" dirty="0" err="1">
                <a:cs typeface="Tahoma" panose="020B0604030504040204" pitchFamily="34" charset="0"/>
              </a:rPr>
              <a:t>graph</a:t>
            </a:r>
            <a:r>
              <a:rPr lang="tr-TR" altLang="en-US" sz="2400" dirty="0">
                <a:cs typeface="Tahoma" panose="020B0604030504040204" pitchFamily="34" charset="0"/>
              </a:rPr>
              <a:t>: </a:t>
            </a:r>
            <a:br>
              <a:rPr lang="en-US" altLang="en-US" sz="2400" dirty="0">
                <a:cs typeface="Tahoma" panose="020B0604030504040204" pitchFamily="34" charset="0"/>
              </a:rPr>
            </a:br>
            <a:endParaRPr lang="tr-TR" altLang="en-US" sz="2400" dirty="0"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 dirty="0">
                <a:cs typeface="Tahoma" panose="020B0604030504040204" pitchFamily="34" charset="0"/>
              </a:rPr>
              <a:t>    Simple </a:t>
            </a:r>
            <a:r>
              <a:rPr lang="tr-TR" altLang="en-US" sz="2400" dirty="0" err="1">
                <a:cs typeface="Tahoma" panose="020B0604030504040204" pitchFamily="34" charset="0"/>
              </a:rPr>
              <a:t>graph</a:t>
            </a:r>
            <a:r>
              <a:rPr lang="tr-TR" altLang="en-US" sz="2400" dirty="0">
                <a:cs typeface="Tahoma" panose="020B0604030504040204" pitchFamily="34" charset="0"/>
              </a:rPr>
              <a:t>: </a:t>
            </a:r>
            <a:r>
              <a:rPr lang="tr-TR" altLang="en-US" sz="2400" dirty="0" err="1">
                <a:cs typeface="Tahoma" panose="020B0604030504040204" pitchFamily="34" charset="0"/>
              </a:rPr>
              <a:t>For</a:t>
            </a:r>
            <a:r>
              <a:rPr lang="tr-TR" altLang="en-US" sz="2400" dirty="0">
                <a:cs typeface="Tahoma" panose="020B0604030504040204" pitchFamily="34" charset="0"/>
              </a:rPr>
              <a:t> </a:t>
            </a:r>
            <a:r>
              <a:rPr lang="tr-TR" altLang="en-US" sz="2400" dirty="0" err="1">
                <a:cs typeface="Tahoma" panose="020B0604030504040204" pitchFamily="34" charset="0"/>
              </a:rPr>
              <a:t>every</a:t>
            </a:r>
            <a:r>
              <a:rPr lang="tr-TR" altLang="en-US" sz="2400" dirty="0">
                <a:cs typeface="Tahoma" panose="020B0604030504040204" pitchFamily="34" charset="0"/>
              </a:rPr>
              <a:t> </a:t>
            </a:r>
            <a:r>
              <a:rPr lang="tr-TR" altLang="en-US" sz="2400" dirty="0" err="1">
                <a:cs typeface="Tahoma" panose="020B0604030504040204" pitchFamily="34" charset="0"/>
              </a:rPr>
              <a:t>edge</a:t>
            </a:r>
            <a:endParaRPr lang="en-US" altLang="en-US" sz="2400" dirty="0"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tr-TR" altLang="en-US" sz="2400" dirty="0"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 dirty="0">
                <a:cs typeface="Tahoma" panose="020B0604030504040204" pitchFamily="34" charset="0"/>
              </a:rPr>
              <a:t>    </a:t>
            </a:r>
            <a:r>
              <a:rPr lang="tr-TR" altLang="en-US" sz="2400" dirty="0" err="1">
                <a:cs typeface="Tahoma" panose="020B0604030504040204" pitchFamily="34" charset="0"/>
              </a:rPr>
              <a:t>Directed</a:t>
            </a:r>
            <a:r>
              <a:rPr lang="tr-TR" altLang="en-US" sz="2400" dirty="0">
                <a:cs typeface="Tahoma" panose="020B0604030504040204" pitchFamily="34" charset="0"/>
              </a:rPr>
              <a:t> </a:t>
            </a:r>
            <a:r>
              <a:rPr lang="tr-TR" altLang="en-US" sz="2400" dirty="0" err="1">
                <a:cs typeface="Tahoma" panose="020B0604030504040204" pitchFamily="34" charset="0"/>
              </a:rPr>
              <a:t>graph</a:t>
            </a:r>
            <a:r>
              <a:rPr lang="tr-TR" altLang="en-US" sz="2400" dirty="0">
                <a:cs typeface="Tahoma" panose="020B0604030504040204" pitchFamily="34" charset="0"/>
              </a:rPr>
              <a:t>: </a:t>
            </a:r>
            <a:r>
              <a:rPr lang="tr-TR" altLang="en-US" sz="2400" dirty="0" err="1">
                <a:cs typeface="Tahoma" panose="020B0604030504040204" pitchFamily="34" charset="0"/>
              </a:rPr>
              <a:t>For</a:t>
            </a:r>
            <a:r>
              <a:rPr lang="tr-TR" altLang="en-US" sz="2400" dirty="0">
                <a:cs typeface="Tahoma" panose="020B0604030504040204" pitchFamily="34" charset="0"/>
              </a:rPr>
              <a:t> </a:t>
            </a:r>
            <a:r>
              <a:rPr lang="tr-TR" altLang="en-US" sz="2400" dirty="0" err="1">
                <a:cs typeface="Tahoma" panose="020B0604030504040204" pitchFamily="34" charset="0"/>
              </a:rPr>
              <a:t>every</a:t>
            </a:r>
            <a:r>
              <a:rPr lang="tr-TR" altLang="en-US" sz="2400" dirty="0">
                <a:cs typeface="Tahoma" panose="020B0604030504040204" pitchFamily="34" charset="0"/>
              </a:rPr>
              <a:t> </a:t>
            </a:r>
            <a:r>
              <a:rPr lang="tr-TR" altLang="en-US" sz="2400" dirty="0" err="1">
                <a:cs typeface="Tahoma" panose="020B0604030504040204" pitchFamily="34" charset="0"/>
              </a:rPr>
              <a:t>edge</a:t>
            </a:r>
            <a:r>
              <a:rPr lang="tr-TR" altLang="en-US" sz="2400" dirty="0">
                <a:cs typeface="Tahoma" panose="020B0604030504040204" pitchFamily="34" charset="0"/>
              </a:rPr>
              <a:t>, </a:t>
            </a:r>
            <a:r>
              <a:rPr lang="tr-TR" altLang="en-US" sz="2400" dirty="0" err="1">
                <a:cs typeface="Tahoma" panose="020B0604030504040204" pitchFamily="34" charset="0"/>
              </a:rPr>
              <a:t>vertices</a:t>
            </a:r>
            <a:r>
              <a:rPr lang="tr-TR" altLang="en-US" sz="2400" dirty="0">
                <a:cs typeface="Tahoma" panose="020B0604030504040204" pitchFamily="34" charset="0"/>
              </a:rPr>
              <a:t> </a:t>
            </a:r>
            <a:r>
              <a:rPr lang="tr-TR" altLang="en-US" sz="2400" dirty="0" err="1">
                <a:cs typeface="Tahoma" panose="020B0604030504040204" pitchFamily="34" charset="0"/>
              </a:rPr>
              <a:t>are</a:t>
            </a:r>
            <a:r>
              <a:rPr lang="tr-TR" altLang="en-US" sz="2400" dirty="0">
                <a:cs typeface="Tahoma" panose="020B0604030504040204" pitchFamily="34" charset="0"/>
              </a:rPr>
              <a:t> </a:t>
            </a:r>
            <a:r>
              <a:rPr lang="tr-TR" altLang="en-US" sz="2400" dirty="0" err="1">
                <a:cs typeface="Tahoma" panose="020B0604030504040204" pitchFamily="34" charset="0"/>
              </a:rPr>
              <a:t>ordered</a:t>
            </a:r>
            <a:r>
              <a:rPr lang="tr-TR" altLang="en-US" sz="2400" dirty="0">
                <a:cs typeface="Tahoma" panose="020B0604030504040204" pitchFamily="34" charset="0"/>
              </a:rPr>
              <a:t> </a:t>
            </a:r>
            <a:r>
              <a:rPr lang="tr-TR" altLang="en-US" sz="2400" dirty="0" err="1">
                <a:cs typeface="Tahoma" panose="020B0604030504040204" pitchFamily="34" charset="0"/>
              </a:rPr>
              <a:t>pairs</a:t>
            </a:r>
            <a:r>
              <a:rPr lang="tr-TR" altLang="en-US" sz="2400" dirty="0">
                <a:cs typeface="Tahom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 dirty="0">
                <a:cs typeface="Tahoma" panose="020B0604030504040204" pitchFamily="34" charset="0"/>
              </a:rPr>
              <a:t>                 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476335"/>
              </p:ext>
            </p:extLst>
          </p:nvPr>
        </p:nvGraphicFramePr>
        <p:xfrm>
          <a:off x="1835696" y="3594894"/>
          <a:ext cx="225999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4" name="Equation" r:id="rId4" imgW="1054100" imgH="241300" progId="Equation.3">
                  <p:embed/>
                </p:oleObj>
              </mc:Choice>
              <mc:Fallback>
                <p:oleObj name="Equation" r:id="rId4" imgW="10541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594894"/>
                        <a:ext cx="225999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067464"/>
              </p:ext>
            </p:extLst>
          </p:nvPr>
        </p:nvGraphicFramePr>
        <p:xfrm>
          <a:off x="1807946" y="4677973"/>
          <a:ext cx="2259998" cy="503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5" name="Equation" r:id="rId6" imgW="1054100" imgH="241300" progId="Equation.3">
                  <p:embed/>
                </p:oleObj>
              </mc:Choice>
              <mc:Fallback>
                <p:oleObj name="Equation" r:id="rId6" imgW="10541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7946" y="4677973"/>
                        <a:ext cx="2259998" cy="503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764187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/>
              <a:t>Dequeue </a:t>
            </a:r>
            <a:r>
              <a:rPr lang="tr-TR" sz="2400" dirty="0"/>
              <a:t>F. </a:t>
            </a:r>
            <a:r>
              <a:rPr lang="tr-TR" sz="2400" dirty="0" err="1"/>
              <a:t>There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no</a:t>
            </a:r>
            <a:r>
              <a:rPr lang="tr-TR" sz="2400" dirty="0"/>
              <a:t> </a:t>
            </a:r>
            <a:r>
              <a:rPr lang="tr-TR" sz="2400" dirty="0" err="1">
                <a:cs typeface="Times New Roman" panose="02020603050405020304" pitchFamily="18" charset="0"/>
              </a:rPr>
              <a:t>unvisited</a:t>
            </a:r>
            <a:r>
              <a:rPr lang="tr-TR" sz="2400" dirty="0">
                <a:cs typeface="Times New Roman" panose="02020603050405020304" pitchFamily="18" charset="0"/>
              </a:rPr>
              <a:t> n</a:t>
            </a:r>
            <a:r>
              <a:rPr lang="en-US" altLang="en-US" sz="2400" dirty="0" err="1">
                <a:cs typeface="Times New Roman" panose="02020603050405020304" pitchFamily="18" charset="0"/>
              </a:rPr>
              <a:t>eighbour</a:t>
            </a:r>
            <a:r>
              <a:rPr lang="tr-TR" altLang="en-US" sz="2400" dirty="0">
                <a:cs typeface="Times New Roman" panose="02020603050405020304" pitchFamily="18" charset="0"/>
              </a:rPr>
              <a:t>s of F</a:t>
            </a:r>
            <a:endParaRPr lang="tr-TR" sz="2400" dirty="0"/>
          </a:p>
          <a:p>
            <a:pPr marL="357188" indent="-357188">
              <a:buNone/>
            </a:pPr>
            <a:r>
              <a:rPr lang="en-CA" sz="2400" dirty="0">
                <a:solidFill>
                  <a:srgbClr val="00B050"/>
                </a:solidFill>
              </a:rPr>
              <a:t>Visited:</a:t>
            </a:r>
            <a:r>
              <a:rPr lang="en-CA" sz="2400" dirty="0"/>
              <a:t> A, B</a:t>
            </a:r>
            <a:r>
              <a:rPr lang="tr-TR" sz="2400" dirty="0"/>
              <a:t>, C, E, D, F, G, H</a:t>
            </a:r>
            <a:endParaRPr lang="en-CA" sz="2400" dirty="0"/>
          </a:p>
          <a:p>
            <a:pPr marL="357188" indent="-357188">
              <a:buNone/>
            </a:pPr>
            <a:endParaRPr lang="en-CA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21195"/>
              </p:ext>
            </p:extLst>
          </p:nvPr>
        </p:nvGraphicFramePr>
        <p:xfrm>
          <a:off x="1907704" y="5373216"/>
          <a:ext cx="30243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D4149ED-91C9-41FB-8651-5FED90C1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>
                <a:latin typeface="+mn-lt"/>
              </a:rPr>
              <a:t>Tracing BFS Algorithm</a:t>
            </a:r>
          </a:p>
        </p:txBody>
      </p:sp>
      <p:pic>
        <p:nvPicPr>
          <p:cNvPr id="7" name="Picture 16" descr="C:\Users\dwharder\Desktop\a9.png">
            <a:extLst>
              <a:ext uri="{FF2B5EF4-FFF2-40B4-BE49-F238E27FC236}">
                <a16:creationId xmlns:a16="http://schemas.microsoft.com/office/drawing/2014/main" id="{8BFDF473-274F-447A-8ED3-610A6F35D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600" y="2710800"/>
            <a:ext cx="4486283" cy="24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4566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764187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/>
              <a:t>Dequeue </a:t>
            </a:r>
            <a:r>
              <a:rPr lang="tr-TR" sz="2400" dirty="0"/>
              <a:t>G. </a:t>
            </a:r>
            <a:r>
              <a:rPr lang="tr-TR" sz="2400" dirty="0" err="1"/>
              <a:t>U</a:t>
            </a:r>
            <a:r>
              <a:rPr lang="tr-TR" sz="2400" dirty="0" err="1">
                <a:cs typeface="Times New Roman" panose="02020603050405020304" pitchFamily="18" charset="0"/>
              </a:rPr>
              <a:t>nvisited</a:t>
            </a:r>
            <a:r>
              <a:rPr lang="tr-TR" sz="2400" dirty="0">
                <a:cs typeface="Times New Roman" panose="02020603050405020304" pitchFamily="18" charset="0"/>
              </a:rPr>
              <a:t> n</a:t>
            </a:r>
            <a:r>
              <a:rPr lang="en-US" altLang="en-US" sz="2400" dirty="0" err="1">
                <a:cs typeface="Times New Roman" panose="02020603050405020304" pitchFamily="18" charset="0"/>
              </a:rPr>
              <a:t>eighbour</a:t>
            </a:r>
            <a:r>
              <a:rPr lang="tr-TR" altLang="en-US" sz="2400" dirty="0">
                <a:cs typeface="Times New Roman" panose="02020603050405020304" pitchFamily="18" charset="0"/>
              </a:rPr>
              <a:t> of G is I</a:t>
            </a:r>
            <a:endParaRPr lang="tr-TR" sz="2400" dirty="0"/>
          </a:p>
          <a:p>
            <a:pPr marL="357188" indent="-357188">
              <a:buNone/>
            </a:pPr>
            <a:r>
              <a:rPr lang="en-CA" sz="2400" dirty="0">
                <a:solidFill>
                  <a:srgbClr val="00B050"/>
                </a:solidFill>
              </a:rPr>
              <a:t>Visited:</a:t>
            </a:r>
            <a:r>
              <a:rPr lang="en-CA" sz="2400" dirty="0"/>
              <a:t> A, B</a:t>
            </a:r>
            <a:r>
              <a:rPr lang="tr-TR" sz="2400" dirty="0"/>
              <a:t>, C, E, D, F, G, H</a:t>
            </a:r>
            <a:endParaRPr lang="en-CA" sz="2400" dirty="0"/>
          </a:p>
          <a:p>
            <a:pPr marL="357188" indent="-357188">
              <a:buNone/>
            </a:pPr>
            <a:endParaRPr lang="en-CA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410173"/>
              </p:ext>
            </p:extLst>
          </p:nvPr>
        </p:nvGraphicFramePr>
        <p:xfrm>
          <a:off x="1907704" y="5373216"/>
          <a:ext cx="30243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D4149ED-91C9-41FB-8651-5FED90C1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>
                <a:latin typeface="+mn-lt"/>
              </a:rPr>
              <a:t>Tracing BFS Algorithm</a:t>
            </a:r>
          </a:p>
        </p:txBody>
      </p:sp>
      <p:pic>
        <p:nvPicPr>
          <p:cNvPr id="7" name="Picture 16" descr="C:\Users\dwharder\Desktop\a9.png">
            <a:extLst>
              <a:ext uri="{FF2B5EF4-FFF2-40B4-BE49-F238E27FC236}">
                <a16:creationId xmlns:a16="http://schemas.microsoft.com/office/drawing/2014/main" id="{8BFDF473-274F-447A-8ED3-610A6F35D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600" y="2710800"/>
            <a:ext cx="4486283" cy="24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7983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764187"/>
          </a:xfrm>
        </p:spPr>
        <p:txBody>
          <a:bodyPr/>
          <a:lstStyle/>
          <a:p>
            <a:pPr marL="0" indent="0">
              <a:buNone/>
            </a:pPr>
            <a:r>
              <a:rPr lang="tr-TR" sz="2400" dirty="0"/>
              <a:t>En</a:t>
            </a:r>
            <a:r>
              <a:rPr lang="en-CA" sz="2400" dirty="0"/>
              <a:t>queue </a:t>
            </a:r>
            <a:r>
              <a:rPr lang="tr-TR" sz="2400" dirty="0"/>
              <a:t>I. </a:t>
            </a:r>
            <a:r>
              <a:rPr lang="tr-TR" sz="2400" dirty="0">
                <a:cs typeface="Times New Roman" panose="02020603050405020304" pitchFamily="18" charset="0"/>
              </a:rPr>
              <a:t>Mark I as </a:t>
            </a:r>
            <a:r>
              <a:rPr lang="en-CA" sz="2400" dirty="0"/>
              <a:t>“</a:t>
            </a:r>
            <a:r>
              <a:rPr lang="en-CA" sz="2400" dirty="0">
                <a:solidFill>
                  <a:srgbClr val="FF0000"/>
                </a:solidFill>
              </a:rPr>
              <a:t>visited</a:t>
            </a:r>
            <a:r>
              <a:rPr lang="en-CA" sz="2400" dirty="0"/>
              <a:t>” </a:t>
            </a:r>
            <a:endParaRPr lang="tr-TR" sz="2400" dirty="0"/>
          </a:p>
          <a:p>
            <a:pPr marL="0" indent="0">
              <a:buNone/>
            </a:pPr>
            <a:r>
              <a:rPr lang="en-CA" sz="2400" dirty="0">
                <a:solidFill>
                  <a:srgbClr val="00B050"/>
                </a:solidFill>
              </a:rPr>
              <a:t>Visited:</a:t>
            </a:r>
            <a:r>
              <a:rPr lang="en-CA" sz="2400" dirty="0"/>
              <a:t> A, B</a:t>
            </a:r>
            <a:r>
              <a:rPr lang="tr-TR" sz="2400" dirty="0"/>
              <a:t>, C, E, D, F, G, H, I</a:t>
            </a:r>
            <a:endParaRPr lang="en-CA" sz="2400" dirty="0"/>
          </a:p>
          <a:p>
            <a:pPr marL="357188" indent="-357188">
              <a:buNone/>
            </a:pPr>
            <a:endParaRPr lang="en-CA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008058"/>
              </p:ext>
            </p:extLst>
          </p:nvPr>
        </p:nvGraphicFramePr>
        <p:xfrm>
          <a:off x="1907704" y="5373216"/>
          <a:ext cx="30243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D4149ED-91C9-41FB-8651-5FED90C1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>
                <a:latin typeface="+mn-lt"/>
              </a:rPr>
              <a:t>Tracing BFS Algorithm</a:t>
            </a:r>
          </a:p>
        </p:txBody>
      </p:sp>
      <p:pic>
        <p:nvPicPr>
          <p:cNvPr id="6" name="Picture 17" descr="C:\Users\dwharder\Desktop\a10.png">
            <a:extLst>
              <a:ext uri="{FF2B5EF4-FFF2-40B4-BE49-F238E27FC236}">
                <a16:creationId xmlns:a16="http://schemas.microsoft.com/office/drawing/2014/main" id="{948A3FE3-21B6-49D4-8696-68F4F70E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600" y="2710800"/>
            <a:ext cx="4486283" cy="24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4574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764187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/>
              <a:t>Dequeue </a:t>
            </a:r>
            <a:r>
              <a:rPr lang="tr-TR" sz="2400" dirty="0"/>
              <a:t>H. </a:t>
            </a:r>
            <a:r>
              <a:rPr lang="tr-TR" sz="2400" dirty="0" err="1"/>
              <a:t>There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no</a:t>
            </a:r>
            <a:r>
              <a:rPr lang="tr-TR" sz="2400" dirty="0"/>
              <a:t> </a:t>
            </a:r>
            <a:r>
              <a:rPr lang="tr-TR" sz="2400" dirty="0" err="1">
                <a:cs typeface="Times New Roman" panose="02020603050405020304" pitchFamily="18" charset="0"/>
              </a:rPr>
              <a:t>unvisited</a:t>
            </a:r>
            <a:r>
              <a:rPr lang="tr-TR" sz="2400" dirty="0">
                <a:cs typeface="Times New Roman" panose="02020603050405020304" pitchFamily="18" charset="0"/>
              </a:rPr>
              <a:t> n</a:t>
            </a:r>
            <a:r>
              <a:rPr lang="en-US" altLang="en-US" sz="2400" dirty="0" err="1">
                <a:cs typeface="Times New Roman" panose="02020603050405020304" pitchFamily="18" charset="0"/>
              </a:rPr>
              <a:t>eighbour</a:t>
            </a:r>
            <a:r>
              <a:rPr lang="tr-TR" altLang="en-US" sz="2400" dirty="0">
                <a:cs typeface="Times New Roman" panose="02020603050405020304" pitchFamily="18" charset="0"/>
              </a:rPr>
              <a:t>s of H</a:t>
            </a:r>
            <a:endParaRPr lang="tr-TR" sz="2400" dirty="0"/>
          </a:p>
          <a:p>
            <a:pPr marL="357188" indent="-357188">
              <a:buNone/>
            </a:pPr>
            <a:r>
              <a:rPr lang="en-CA" sz="2400" dirty="0">
                <a:solidFill>
                  <a:srgbClr val="00B050"/>
                </a:solidFill>
              </a:rPr>
              <a:t>Visited:</a:t>
            </a:r>
            <a:r>
              <a:rPr lang="en-CA" sz="2400" dirty="0"/>
              <a:t> A, B</a:t>
            </a:r>
            <a:r>
              <a:rPr lang="tr-TR" sz="2400" dirty="0"/>
              <a:t>, C, E, D, F, G, H, I</a:t>
            </a:r>
            <a:endParaRPr lang="en-CA" sz="2400" dirty="0"/>
          </a:p>
          <a:p>
            <a:pPr marL="357188" indent="-357188">
              <a:buNone/>
            </a:pPr>
            <a:endParaRPr lang="en-CA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1889"/>
              </p:ext>
            </p:extLst>
          </p:nvPr>
        </p:nvGraphicFramePr>
        <p:xfrm>
          <a:off x="1907704" y="5373216"/>
          <a:ext cx="30243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D4149ED-91C9-41FB-8651-5FED90C1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>
                <a:latin typeface="+mn-lt"/>
              </a:rPr>
              <a:t>Tracing BFS Algorithm</a:t>
            </a:r>
          </a:p>
        </p:txBody>
      </p:sp>
      <p:pic>
        <p:nvPicPr>
          <p:cNvPr id="6" name="Picture 17" descr="C:\Users\dwharder\Desktop\a10.png">
            <a:extLst>
              <a:ext uri="{FF2B5EF4-FFF2-40B4-BE49-F238E27FC236}">
                <a16:creationId xmlns:a16="http://schemas.microsoft.com/office/drawing/2014/main" id="{00650205-AF2D-4430-B1E3-9D477AACA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600" y="2710800"/>
            <a:ext cx="4486283" cy="24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4131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764187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/>
              <a:t>Dequeue </a:t>
            </a:r>
            <a:r>
              <a:rPr lang="tr-TR" sz="2400" dirty="0"/>
              <a:t>I. </a:t>
            </a:r>
            <a:r>
              <a:rPr lang="tr-TR" sz="2400" dirty="0" err="1"/>
              <a:t>There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no</a:t>
            </a:r>
            <a:r>
              <a:rPr lang="tr-TR" sz="2400" dirty="0"/>
              <a:t> </a:t>
            </a:r>
            <a:r>
              <a:rPr lang="tr-TR" sz="2400" dirty="0" err="1">
                <a:cs typeface="Times New Roman" panose="02020603050405020304" pitchFamily="18" charset="0"/>
              </a:rPr>
              <a:t>unvisited</a:t>
            </a:r>
            <a:r>
              <a:rPr lang="tr-TR" sz="2400" dirty="0">
                <a:cs typeface="Times New Roman" panose="02020603050405020304" pitchFamily="18" charset="0"/>
              </a:rPr>
              <a:t> n</a:t>
            </a:r>
            <a:r>
              <a:rPr lang="en-US" altLang="en-US" sz="2400" dirty="0" err="1">
                <a:cs typeface="Times New Roman" panose="02020603050405020304" pitchFamily="18" charset="0"/>
              </a:rPr>
              <a:t>eighbour</a:t>
            </a:r>
            <a:r>
              <a:rPr lang="tr-TR" altLang="en-US" sz="2400" dirty="0">
                <a:cs typeface="Times New Roman" panose="02020603050405020304" pitchFamily="18" charset="0"/>
              </a:rPr>
              <a:t>s of I</a:t>
            </a:r>
            <a:endParaRPr lang="tr-TR" sz="2400" dirty="0"/>
          </a:p>
          <a:p>
            <a:pPr marL="357188" indent="-357188">
              <a:buNone/>
            </a:pPr>
            <a:r>
              <a:rPr lang="en-CA" sz="2400" dirty="0">
                <a:solidFill>
                  <a:srgbClr val="00B050"/>
                </a:solidFill>
              </a:rPr>
              <a:t>Visited:</a:t>
            </a:r>
            <a:r>
              <a:rPr lang="en-CA" sz="2400" dirty="0"/>
              <a:t> A, B</a:t>
            </a:r>
            <a:r>
              <a:rPr lang="tr-TR" sz="2400" dirty="0"/>
              <a:t>, C, E, D, F, G, H, I</a:t>
            </a:r>
            <a:endParaRPr lang="en-CA" sz="2400" dirty="0"/>
          </a:p>
          <a:p>
            <a:pPr marL="357188" indent="-357188">
              <a:buNone/>
            </a:pPr>
            <a:endParaRPr lang="en-CA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313696"/>
              </p:ext>
            </p:extLst>
          </p:nvPr>
        </p:nvGraphicFramePr>
        <p:xfrm>
          <a:off x="1907704" y="5373216"/>
          <a:ext cx="30243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D4149ED-91C9-41FB-8651-5FED90C1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>
                <a:latin typeface="+mn-lt"/>
              </a:rPr>
              <a:t>Tracing BFS Algorithm</a:t>
            </a:r>
          </a:p>
        </p:txBody>
      </p:sp>
      <p:pic>
        <p:nvPicPr>
          <p:cNvPr id="6" name="Picture 17" descr="C:\Users\dwharder\Desktop\a10.png">
            <a:extLst>
              <a:ext uri="{FF2B5EF4-FFF2-40B4-BE49-F238E27FC236}">
                <a16:creationId xmlns:a16="http://schemas.microsoft.com/office/drawing/2014/main" id="{00650205-AF2D-4430-B1E3-9D477AACA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600" y="2710800"/>
            <a:ext cx="4486283" cy="24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8792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480" y="1268760"/>
            <a:ext cx="8047806" cy="4908203"/>
          </a:xfrm>
        </p:spPr>
        <p:txBody>
          <a:bodyPr/>
          <a:lstStyle/>
          <a:p>
            <a:pPr marL="357188" indent="-357188">
              <a:buNone/>
            </a:pPr>
            <a:r>
              <a:rPr lang="en-CA" sz="2400" dirty="0"/>
              <a:t>The queue is now empty.</a:t>
            </a:r>
          </a:p>
          <a:p>
            <a:pPr marL="357188" indent="-357188">
              <a:buNone/>
            </a:pPr>
            <a:r>
              <a:rPr lang="en-CA" sz="2400" dirty="0"/>
              <a:t>Finish the search.</a:t>
            </a:r>
            <a:r>
              <a:rPr lang="tr-TR" sz="2400" dirty="0"/>
              <a:t> </a:t>
            </a:r>
            <a:r>
              <a:rPr lang="tr-TR" sz="2400" dirty="0" err="1"/>
              <a:t>Graph</a:t>
            </a:r>
            <a:r>
              <a:rPr lang="tr-TR" sz="2400" dirty="0"/>
              <a:t> is </a:t>
            </a:r>
            <a:r>
              <a:rPr lang="tr-TR" sz="2400" dirty="0" err="1"/>
              <a:t>connected</a:t>
            </a:r>
            <a:r>
              <a:rPr lang="tr-TR" sz="2400" dirty="0"/>
              <a:t>.</a:t>
            </a:r>
          </a:p>
          <a:p>
            <a:pPr marL="357188" indent="-357188">
              <a:buNone/>
            </a:pPr>
            <a:r>
              <a:rPr lang="en-CA" sz="2400" dirty="0">
                <a:solidFill>
                  <a:srgbClr val="00B050"/>
                </a:solidFill>
              </a:rPr>
              <a:t>Final BFS List</a:t>
            </a:r>
            <a:r>
              <a:rPr lang="en-CA" sz="2400" dirty="0"/>
              <a:t>:  A, B, C, E, D, F, G, H, I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907704" y="5373216"/>
          <a:ext cx="30243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17" descr="C:\Users\dwharder\Desktop\a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448" y="2708920"/>
            <a:ext cx="4486283" cy="24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0230B9F-F160-438C-8CA1-F7C12D41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>
                <a:latin typeface="+mn-lt"/>
              </a:rPr>
              <a:t>Tracing BFS Algorithm</a:t>
            </a:r>
          </a:p>
        </p:txBody>
      </p:sp>
    </p:spTree>
    <p:extLst>
      <p:ext uri="{BB962C8B-B14F-4D97-AF65-F5344CB8AC3E}">
        <p14:creationId xmlns:p14="http://schemas.microsoft.com/office/powerpoint/2010/main" val="22577265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C:\WINDOWS\TEMP\twu51A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8280920" cy="459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691680" y="5445224"/>
            <a:ext cx="618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breadth first search: </a:t>
            </a:r>
            <a:r>
              <a:rPr lang="en-US" altLang="zh-TW" sz="2400" dirty="0">
                <a:solidFill>
                  <a:schemeClr val="tx2"/>
                </a:solidFill>
                <a:ea typeface="新細明體" panose="02020500000000000000" pitchFamily="18" charset="-120"/>
              </a:rPr>
              <a:t>v0, v1, v2, v3, v4, v5, v6, v7</a:t>
            </a:r>
          </a:p>
        </p:txBody>
      </p:sp>
    </p:spTree>
    <p:extLst>
      <p:ext uri="{BB962C8B-B14F-4D97-AF65-F5344CB8AC3E}">
        <p14:creationId xmlns:p14="http://schemas.microsoft.com/office/powerpoint/2010/main" val="22637790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6604"/>
            <a:ext cx="8064896" cy="766415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latin typeface="+mn-lt"/>
              </a:rPr>
              <a:t>Time </a:t>
            </a:r>
            <a:r>
              <a:rPr lang="tr-TR" altLang="en-US" sz="3200" dirty="0" err="1">
                <a:latin typeface="+mn-lt"/>
              </a:rPr>
              <a:t>Complexity</a:t>
            </a:r>
            <a:r>
              <a:rPr lang="tr-TR" altLang="en-US" sz="3200" dirty="0">
                <a:latin typeface="+mn-lt"/>
              </a:rPr>
              <a:t> of </a:t>
            </a:r>
            <a:r>
              <a:rPr lang="tr-TR" altLang="en-US" sz="3200" dirty="0" err="1">
                <a:latin typeface="+mn-lt"/>
              </a:rPr>
              <a:t>Breadth-first</a:t>
            </a:r>
            <a:r>
              <a:rPr lang="en-US" altLang="en-US" sz="3200" dirty="0">
                <a:latin typeface="+mn-lt"/>
              </a:rPr>
              <a:t> Search</a:t>
            </a:r>
            <a:endParaRPr lang="tr-TR" altLang="en-US" sz="3200" dirty="0">
              <a:latin typeface="+mn-lt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1824" y="991638"/>
            <a:ext cx="8280920" cy="583264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200" dirty="0">
                <a:solidFill>
                  <a:srgbClr val="00B0F0"/>
                </a:solidFill>
              </a:rPr>
              <a:t>Adjacency List</a:t>
            </a:r>
            <a:r>
              <a:rPr lang="tr-TR" altLang="en-US" sz="2200" dirty="0">
                <a:solidFill>
                  <a:srgbClr val="00B0F0"/>
                </a:solidFill>
              </a:rPr>
              <a:t> </a:t>
            </a:r>
            <a:endParaRPr lang="en-US" altLang="en-US" sz="2200" dirty="0">
              <a:solidFill>
                <a:srgbClr val="00B0F0"/>
              </a:solidFill>
            </a:endParaRPr>
          </a:p>
          <a:p>
            <a:pPr eaLnBrk="1" hangingPunct="1"/>
            <a:r>
              <a:rPr lang="tr-TR" altLang="en-US" sz="2200" dirty="0"/>
              <a:t>A </a:t>
            </a:r>
            <a:r>
              <a:rPr lang="tr-TR" altLang="en-US" sz="2200" dirty="0" err="1"/>
              <a:t>vertex</a:t>
            </a:r>
            <a:r>
              <a:rPr lang="tr-TR" altLang="en-US" sz="2200" dirty="0"/>
              <a:t> is </a:t>
            </a:r>
            <a:r>
              <a:rPr lang="tr-TR" altLang="en-US" sz="2200" dirty="0" err="1"/>
              <a:t>enqued</a:t>
            </a:r>
            <a:r>
              <a:rPr lang="tr-TR" altLang="en-US" sz="2200" dirty="0"/>
              <a:t> at </a:t>
            </a:r>
            <a:r>
              <a:rPr lang="tr-TR" altLang="en-US" sz="2200" dirty="0" err="1"/>
              <a:t>most</a:t>
            </a:r>
            <a:r>
              <a:rPr lang="tr-TR" altLang="en-US" sz="2200" dirty="0"/>
              <a:t> </a:t>
            </a:r>
            <a:r>
              <a:rPr lang="tr-TR" altLang="en-US" sz="2200" dirty="0" err="1"/>
              <a:t>once</a:t>
            </a:r>
            <a:r>
              <a:rPr lang="tr-TR" altLang="en-US" sz="2200" dirty="0"/>
              <a:t> </a:t>
            </a:r>
            <a:r>
              <a:rPr lang="tr-TR" altLang="en-US" sz="2200" dirty="0" err="1"/>
              <a:t>which</a:t>
            </a:r>
            <a:r>
              <a:rPr lang="tr-TR" altLang="en-US" sz="2200" dirty="0"/>
              <a:t> takes </a:t>
            </a:r>
            <a:r>
              <a:rPr lang="tr-TR" altLang="en-US" sz="2200" i="1" dirty="0">
                <a:latin typeface="Times New Roman" panose="02020603050405020304" pitchFamily="18" charset="0"/>
              </a:rPr>
              <a:t>O</a:t>
            </a:r>
            <a:r>
              <a:rPr lang="tr-TR" altLang="en-US" sz="2200" dirty="0">
                <a:latin typeface="Times New Roman" panose="02020603050405020304" pitchFamily="18" charset="0"/>
              </a:rPr>
              <a:t>(1)</a:t>
            </a:r>
            <a:r>
              <a:rPr lang="tr-TR" altLang="en-US" sz="2200" dirty="0"/>
              <a:t> time. A </a:t>
            </a:r>
            <a:r>
              <a:rPr lang="tr-TR" altLang="en-US" sz="2200" dirty="0" err="1"/>
              <a:t>vertex</a:t>
            </a:r>
            <a:r>
              <a:rPr lang="tr-TR" altLang="en-US" sz="2200" dirty="0"/>
              <a:t> is </a:t>
            </a:r>
            <a:r>
              <a:rPr lang="tr-TR" altLang="en-US" sz="2200" dirty="0" err="1"/>
              <a:t>dequed</a:t>
            </a:r>
            <a:r>
              <a:rPr lang="tr-TR" altLang="en-US" sz="2200" dirty="0"/>
              <a:t> at </a:t>
            </a:r>
            <a:r>
              <a:rPr lang="tr-TR" altLang="en-US" sz="2200" dirty="0" err="1"/>
              <a:t>most</a:t>
            </a:r>
            <a:r>
              <a:rPr lang="tr-TR" altLang="en-US" sz="2200" dirty="0"/>
              <a:t> </a:t>
            </a:r>
            <a:r>
              <a:rPr lang="tr-TR" altLang="en-US" sz="2200" dirty="0" err="1"/>
              <a:t>once</a:t>
            </a:r>
            <a:r>
              <a:rPr lang="tr-TR" altLang="en-US" sz="2200" dirty="0"/>
              <a:t> </a:t>
            </a:r>
            <a:r>
              <a:rPr lang="tr-TR" altLang="en-US" sz="2200" dirty="0" err="1"/>
              <a:t>which</a:t>
            </a:r>
            <a:r>
              <a:rPr lang="tr-TR" altLang="en-US" sz="2200" dirty="0"/>
              <a:t> takes </a:t>
            </a:r>
            <a:r>
              <a:rPr lang="tr-TR" altLang="en-US" sz="2200" i="1" dirty="0">
                <a:latin typeface="Times New Roman" panose="02020603050405020304" pitchFamily="18" charset="0"/>
              </a:rPr>
              <a:t>O</a:t>
            </a:r>
            <a:r>
              <a:rPr lang="tr-TR" altLang="en-US" sz="2200" dirty="0">
                <a:latin typeface="Times New Roman" panose="02020603050405020304" pitchFamily="18" charset="0"/>
              </a:rPr>
              <a:t>(1)</a:t>
            </a:r>
            <a:r>
              <a:rPr lang="tr-TR" altLang="en-US" sz="2200" dirty="0"/>
              <a:t> time. </a:t>
            </a:r>
            <a:r>
              <a:rPr lang="tr-TR" altLang="en-US" sz="2200" dirty="0" err="1"/>
              <a:t>Hence</a:t>
            </a:r>
            <a:r>
              <a:rPr lang="tr-TR" altLang="en-US" sz="2200" dirty="0"/>
              <a:t> </a:t>
            </a:r>
            <a:r>
              <a:rPr lang="tr-TR" altLang="en-US" sz="2200" dirty="0" err="1"/>
              <a:t>the</a:t>
            </a:r>
            <a:r>
              <a:rPr lang="tr-TR" altLang="en-US" sz="2200" dirty="0"/>
              <a:t> total time </a:t>
            </a:r>
            <a:r>
              <a:rPr lang="tr-TR" altLang="en-US" sz="2200" dirty="0" err="1"/>
              <a:t>for</a:t>
            </a:r>
            <a:r>
              <a:rPr lang="tr-TR" altLang="en-US" sz="2200" dirty="0"/>
              <a:t> </a:t>
            </a:r>
            <a:r>
              <a:rPr lang="tr-TR" altLang="en-US" sz="2200" dirty="0" err="1"/>
              <a:t>queuing</a:t>
            </a:r>
            <a:r>
              <a:rPr lang="tr-TR" altLang="en-US" sz="2200" dirty="0"/>
              <a:t> </a:t>
            </a:r>
            <a:r>
              <a:rPr lang="tr-TR" altLang="en-US" sz="2200" dirty="0" err="1"/>
              <a:t>operations</a:t>
            </a:r>
            <a:r>
              <a:rPr lang="tr-TR" altLang="en-US" sz="2200" dirty="0"/>
              <a:t> </a:t>
            </a:r>
            <a:r>
              <a:rPr lang="tr-TR" altLang="en-US" sz="2200" dirty="0" err="1"/>
              <a:t>for</a:t>
            </a:r>
            <a:r>
              <a:rPr lang="tr-TR" altLang="en-US" sz="2200" dirty="0"/>
              <a:t> </a:t>
            </a:r>
            <a:r>
              <a:rPr lang="tr-TR" altLang="en-US" sz="2200" dirty="0" err="1"/>
              <a:t>all</a:t>
            </a:r>
            <a:r>
              <a:rPr lang="tr-TR" altLang="en-US" sz="2200" dirty="0"/>
              <a:t> </a:t>
            </a:r>
            <a:r>
              <a:rPr lang="tr-TR" altLang="en-US" sz="2200" dirty="0" err="1"/>
              <a:t>vertices</a:t>
            </a:r>
            <a:r>
              <a:rPr lang="tr-TR" altLang="en-US" sz="2200" dirty="0"/>
              <a:t> is 2 </a:t>
            </a:r>
            <a:r>
              <a:rPr lang="tr-TR" altLang="en-US" sz="2200" dirty="0">
                <a:latin typeface="Times New Roman" panose="02020603050405020304" pitchFamily="18" charset="0"/>
              </a:rPr>
              <a:t>|</a:t>
            </a:r>
            <a:r>
              <a:rPr lang="tr-TR" altLang="en-US" sz="2200" i="1" dirty="0">
                <a:latin typeface="Times New Roman" panose="02020603050405020304" pitchFamily="18" charset="0"/>
              </a:rPr>
              <a:t>V</a:t>
            </a:r>
            <a:r>
              <a:rPr lang="tr-TR" altLang="en-US" sz="2200" dirty="0">
                <a:latin typeface="Times New Roman" panose="02020603050405020304" pitchFamily="18" charset="0"/>
              </a:rPr>
              <a:t>| = </a:t>
            </a:r>
            <a:r>
              <a:rPr lang="tr-TR" altLang="en-US" sz="2200" i="1" dirty="0">
                <a:latin typeface="Times New Roman" panose="02020603050405020304" pitchFamily="18" charset="0"/>
              </a:rPr>
              <a:t>O</a:t>
            </a:r>
            <a:r>
              <a:rPr lang="tr-TR" altLang="en-US" sz="2200" dirty="0">
                <a:latin typeface="Times New Roman" panose="02020603050405020304" pitchFamily="18" charset="0"/>
              </a:rPr>
              <a:t>(|</a:t>
            </a:r>
            <a:r>
              <a:rPr lang="tr-TR" altLang="en-US" sz="2200" i="1" dirty="0">
                <a:latin typeface="Times New Roman" panose="02020603050405020304" pitchFamily="18" charset="0"/>
              </a:rPr>
              <a:t>V</a:t>
            </a:r>
            <a:r>
              <a:rPr lang="tr-TR" altLang="en-US" sz="2200" dirty="0">
                <a:latin typeface="Times New Roman" panose="02020603050405020304" pitchFamily="18" charset="0"/>
              </a:rPr>
              <a:t>|).</a:t>
            </a:r>
            <a:endParaRPr lang="tr-TR" altLang="en-US" sz="2200" dirty="0"/>
          </a:p>
          <a:p>
            <a:pPr eaLnBrk="1" hangingPunct="1"/>
            <a:r>
              <a:rPr lang="tr-TR" altLang="en-US" sz="2200" dirty="0" err="1"/>
              <a:t>Adjacency</a:t>
            </a:r>
            <a:r>
              <a:rPr lang="tr-TR" altLang="en-US" sz="2200" dirty="0"/>
              <a:t> </a:t>
            </a:r>
            <a:r>
              <a:rPr lang="tr-TR" altLang="en-US" sz="2200" dirty="0" err="1"/>
              <a:t>list</a:t>
            </a:r>
            <a:r>
              <a:rPr lang="tr-TR" altLang="en-US" sz="2200" dirty="0"/>
              <a:t> is </a:t>
            </a:r>
            <a:r>
              <a:rPr lang="tr-TR" altLang="en-US" sz="2200" dirty="0" err="1"/>
              <a:t>scanned</a:t>
            </a:r>
            <a:r>
              <a:rPr lang="tr-TR" altLang="en-US" sz="2200" dirty="0"/>
              <a:t> at </a:t>
            </a:r>
            <a:r>
              <a:rPr lang="tr-TR" altLang="en-US" sz="2200" dirty="0" err="1"/>
              <a:t>most</a:t>
            </a:r>
            <a:r>
              <a:rPr lang="tr-TR" altLang="en-US" sz="2200" dirty="0"/>
              <a:t> </a:t>
            </a:r>
            <a:r>
              <a:rPr lang="tr-TR" altLang="en-US" sz="2200" dirty="0" err="1"/>
              <a:t>once</a:t>
            </a:r>
            <a:r>
              <a:rPr lang="tr-TR" altLang="en-US" sz="2200" dirty="0"/>
              <a:t>. </a:t>
            </a:r>
            <a:r>
              <a:rPr lang="tr-TR" altLang="en-US" sz="2200" dirty="0" err="1"/>
              <a:t>Therefore</a:t>
            </a:r>
            <a:r>
              <a:rPr lang="tr-TR" altLang="en-US" sz="2200" dirty="0"/>
              <a:t> </a:t>
            </a:r>
            <a:r>
              <a:rPr lang="tr-TR" altLang="en-US" sz="2200" dirty="0" err="1"/>
              <a:t>the</a:t>
            </a:r>
            <a:r>
              <a:rPr lang="tr-TR" altLang="en-US" sz="2200" dirty="0"/>
              <a:t> total time </a:t>
            </a:r>
            <a:r>
              <a:rPr lang="tr-TR" altLang="en-US" sz="2200" dirty="0" err="1"/>
              <a:t>devoted</a:t>
            </a:r>
            <a:r>
              <a:rPr lang="tr-TR" altLang="en-US" sz="2200" dirty="0"/>
              <a:t> </a:t>
            </a:r>
            <a:r>
              <a:rPr lang="tr-TR" altLang="en-US" sz="2200" dirty="0" err="1"/>
              <a:t>for</a:t>
            </a:r>
            <a:r>
              <a:rPr lang="tr-TR" altLang="en-US" sz="2200" dirty="0"/>
              <a:t> </a:t>
            </a:r>
            <a:r>
              <a:rPr lang="tr-TR" altLang="en-US" sz="2200" dirty="0" err="1"/>
              <a:t>scanning</a:t>
            </a:r>
            <a:r>
              <a:rPr lang="tr-TR" altLang="en-US" sz="2200" dirty="0"/>
              <a:t> </a:t>
            </a:r>
            <a:r>
              <a:rPr lang="tr-TR" altLang="en-US" sz="2200" dirty="0" err="1"/>
              <a:t>adjacency</a:t>
            </a:r>
            <a:r>
              <a:rPr lang="tr-TR" altLang="en-US" sz="2200" dirty="0"/>
              <a:t> </a:t>
            </a:r>
            <a:r>
              <a:rPr lang="tr-TR" altLang="en-US" sz="2200" dirty="0" err="1"/>
              <a:t>list</a:t>
            </a:r>
            <a:r>
              <a:rPr lang="tr-TR" altLang="en-US" sz="2200" dirty="0"/>
              <a:t> is 2 </a:t>
            </a:r>
            <a:r>
              <a:rPr lang="tr-TR" altLang="en-US" sz="2200" dirty="0">
                <a:latin typeface="Times New Roman" panose="02020603050405020304" pitchFamily="18" charset="0"/>
              </a:rPr>
              <a:t>|</a:t>
            </a:r>
            <a:r>
              <a:rPr lang="tr-TR" altLang="en-US" sz="2200" i="1" dirty="0">
                <a:latin typeface="Times New Roman" panose="02020603050405020304" pitchFamily="18" charset="0"/>
              </a:rPr>
              <a:t>E</a:t>
            </a:r>
            <a:r>
              <a:rPr lang="tr-TR" altLang="en-US" sz="2200" dirty="0">
                <a:latin typeface="Times New Roman" panose="02020603050405020304" pitchFamily="18" charset="0"/>
              </a:rPr>
              <a:t>|</a:t>
            </a:r>
            <a:r>
              <a:rPr lang="tr-TR" altLang="en-US" sz="2200" dirty="0"/>
              <a:t> = </a:t>
            </a:r>
            <a:r>
              <a:rPr lang="tr-TR" altLang="en-US" sz="2200" i="1" dirty="0">
                <a:latin typeface="Times New Roman" panose="02020603050405020304" pitchFamily="18" charset="0"/>
              </a:rPr>
              <a:t>O(</a:t>
            </a:r>
            <a:r>
              <a:rPr lang="tr-TR" altLang="en-US" sz="2200" dirty="0">
                <a:latin typeface="Times New Roman" panose="02020603050405020304" pitchFamily="18" charset="0"/>
              </a:rPr>
              <a:t>|</a:t>
            </a:r>
            <a:r>
              <a:rPr lang="tr-TR" altLang="en-US" sz="2200" i="1" dirty="0">
                <a:latin typeface="Times New Roman" panose="02020603050405020304" pitchFamily="18" charset="0"/>
              </a:rPr>
              <a:t>E</a:t>
            </a:r>
            <a:r>
              <a:rPr lang="tr-TR" altLang="en-US" sz="2200" dirty="0">
                <a:latin typeface="Times New Roman" panose="02020603050405020304" pitchFamily="18" charset="0"/>
              </a:rPr>
              <a:t>|).</a:t>
            </a:r>
          </a:p>
          <a:p>
            <a:pPr marL="0" indent="0" eaLnBrk="1" hangingPunct="1">
              <a:buNone/>
            </a:pPr>
            <a:r>
              <a:rPr lang="en-US" altLang="en-US" sz="2200" dirty="0">
                <a:sym typeface="Wingdings" panose="05000000000000000000" pitchFamily="2" charset="2"/>
              </a:rPr>
              <a:t></a:t>
            </a:r>
            <a:r>
              <a:rPr lang="tr-TR" altLang="en-US" sz="2200" dirty="0" err="1"/>
              <a:t>The</a:t>
            </a:r>
            <a:r>
              <a:rPr lang="tr-TR" altLang="en-US" sz="2200" dirty="0"/>
              <a:t> total </a:t>
            </a:r>
            <a:r>
              <a:rPr lang="tr-TR" altLang="en-US" sz="2200" dirty="0" err="1"/>
              <a:t>running</a:t>
            </a:r>
            <a:r>
              <a:rPr lang="tr-TR" altLang="en-US" sz="2200" dirty="0"/>
              <a:t> time of </a:t>
            </a:r>
            <a:r>
              <a:rPr lang="tr-TR" altLang="en-US" sz="2200" dirty="0" err="1"/>
              <a:t>breadth-first</a:t>
            </a:r>
            <a:r>
              <a:rPr lang="tr-TR" altLang="en-US" sz="2200" dirty="0"/>
              <a:t> </a:t>
            </a:r>
            <a:r>
              <a:rPr lang="en-US" altLang="en-US" sz="2200" dirty="0"/>
              <a:t>search</a:t>
            </a:r>
            <a:r>
              <a:rPr lang="tr-TR" altLang="en-US" sz="2200" dirty="0"/>
              <a:t> is   </a:t>
            </a:r>
            <a:endParaRPr lang="en-US" altLang="en-US" sz="2200" dirty="0"/>
          </a:p>
          <a:p>
            <a:pPr marL="0" indent="0" eaLnBrk="1" hangingPunct="1">
              <a:buNone/>
            </a:pPr>
            <a:r>
              <a:rPr lang="en-US" altLang="en-US" sz="2200" dirty="0"/>
              <a:t>   </a:t>
            </a:r>
            <a:r>
              <a:rPr lang="tr-TR" altLang="en-US" sz="2200" dirty="0"/>
              <a:t> </a:t>
            </a:r>
            <a:r>
              <a:rPr lang="en-US" altLang="en-US" sz="2200" dirty="0"/>
              <a:t> T(n)=</a:t>
            </a:r>
            <a:r>
              <a:rPr lang="tr-TR" altLang="en-US" sz="2200" dirty="0"/>
              <a:t>  </a:t>
            </a:r>
            <a:r>
              <a:rPr lang="tr-TR" altLang="en-US" sz="2200" i="1" dirty="0">
                <a:latin typeface="Times New Roman" panose="02020603050405020304" pitchFamily="18" charset="0"/>
              </a:rPr>
              <a:t>O</a:t>
            </a:r>
            <a:r>
              <a:rPr lang="tr-TR" altLang="en-US" sz="2200" dirty="0">
                <a:latin typeface="Times New Roman" panose="02020603050405020304" pitchFamily="18" charset="0"/>
              </a:rPr>
              <a:t>(|</a:t>
            </a:r>
            <a:r>
              <a:rPr lang="tr-TR" altLang="en-US" sz="2200" i="1" dirty="0">
                <a:latin typeface="Times New Roman" panose="02020603050405020304" pitchFamily="18" charset="0"/>
              </a:rPr>
              <a:t>V</a:t>
            </a:r>
            <a:r>
              <a:rPr lang="tr-TR" altLang="en-US" sz="2200" dirty="0">
                <a:latin typeface="Times New Roman" panose="02020603050405020304" pitchFamily="18" charset="0"/>
              </a:rPr>
              <a:t>|+ |</a:t>
            </a:r>
            <a:r>
              <a:rPr lang="tr-TR" altLang="en-US" sz="2200" i="1" dirty="0">
                <a:latin typeface="Times New Roman" panose="02020603050405020304" pitchFamily="18" charset="0"/>
              </a:rPr>
              <a:t>E</a:t>
            </a:r>
            <a:r>
              <a:rPr lang="tr-TR" altLang="en-US" sz="2200" dirty="0">
                <a:latin typeface="Times New Roman" panose="02020603050405020304" pitchFamily="18" charset="0"/>
              </a:rPr>
              <a:t>|).</a:t>
            </a:r>
            <a:endParaRPr lang="en-US" altLang="en-US" sz="22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tr-TR" altLang="en-US" sz="22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en-US" sz="2200" dirty="0">
                <a:solidFill>
                  <a:srgbClr val="00B0F0"/>
                </a:solidFill>
              </a:rPr>
              <a:t>Adjacency Matrix :</a:t>
            </a:r>
            <a:endParaRPr lang="tr-TR" altLang="en-US" sz="2200" dirty="0">
              <a:solidFill>
                <a:srgbClr val="00B0F0"/>
              </a:solidFill>
            </a:endParaRPr>
          </a:p>
          <a:p>
            <a:r>
              <a:rPr lang="en-US" altLang="en-US" sz="2200" dirty="0"/>
              <a:t>Scanning each row for checking the connectivity of a Vertex is in order </a:t>
            </a:r>
            <a:r>
              <a:rPr lang="tr-TR" altLang="en-US" sz="2200" dirty="0"/>
              <a:t>O(|V|) </a:t>
            </a:r>
            <a:r>
              <a:rPr lang="en-US" altLang="en-US" sz="2200" dirty="0"/>
              <a:t>.</a:t>
            </a:r>
            <a:endParaRPr lang="tr-TR" altLang="en-US" sz="2200" dirty="0"/>
          </a:p>
          <a:p>
            <a:r>
              <a:rPr lang="en-US" altLang="en-US" sz="2200" dirty="0"/>
              <a:t>So, </a:t>
            </a:r>
            <a:r>
              <a:rPr lang="tr-TR" altLang="en-US" sz="2200" dirty="0" err="1"/>
              <a:t>overall</a:t>
            </a:r>
            <a:r>
              <a:rPr lang="tr-TR" altLang="en-US" sz="2200" dirty="0"/>
              <a:t> c</a:t>
            </a:r>
            <a:r>
              <a:rPr lang="en-US" altLang="en-US" sz="2200" dirty="0" err="1"/>
              <a:t>omplexity</a:t>
            </a:r>
            <a:r>
              <a:rPr lang="en-US" altLang="en-US" sz="2200" dirty="0"/>
              <a:t> is</a:t>
            </a:r>
            <a:r>
              <a:rPr lang="tr-TR" altLang="en-US" sz="2200" dirty="0"/>
              <a:t> O(|V|</a:t>
            </a:r>
            <a:r>
              <a:rPr lang="tr-TR" altLang="en-US" sz="2000" baseline="30000" dirty="0"/>
              <a:t>2</a:t>
            </a:r>
            <a:r>
              <a:rPr lang="tr-TR" altLang="en-US" sz="2200" dirty="0"/>
              <a:t>) </a:t>
            </a:r>
          </a:p>
          <a:p>
            <a:pPr marL="0" indent="0">
              <a:buNone/>
            </a:pPr>
            <a:endParaRPr lang="tr-TR" altLang="ko-KR" sz="2200" dirty="0">
              <a:ea typeface="굴림" panose="020B0600000101010101" pitchFamily="34" charset="-127"/>
            </a:endParaRPr>
          </a:p>
          <a:p>
            <a:pPr marL="0" indent="0">
              <a:buNone/>
            </a:pPr>
            <a:r>
              <a:rPr lang="en-US" altLang="ko-KR" sz="2200" dirty="0">
                <a:ea typeface="굴림" panose="020B0600000101010101" pitchFamily="34" charset="-127"/>
              </a:rPr>
              <a:t>Space complexity of </a:t>
            </a:r>
            <a:r>
              <a:rPr lang="tr-TR" altLang="ko-KR" sz="2200" dirty="0">
                <a:ea typeface="굴림" panose="020B0600000101010101" pitchFamily="34" charset="-127"/>
              </a:rPr>
              <a:t>B</a:t>
            </a:r>
            <a:r>
              <a:rPr lang="en-US" altLang="ko-KR" sz="2200" dirty="0">
                <a:ea typeface="굴림" panose="020B0600000101010101" pitchFamily="34" charset="-127"/>
              </a:rPr>
              <a:t>FS is also O(|V|)</a:t>
            </a:r>
            <a:r>
              <a:rPr lang="tr-TR" altLang="ko-KR" sz="2200" dirty="0">
                <a:ea typeface="굴림" panose="020B0600000101010101" pitchFamily="34" charset="-127"/>
              </a:rPr>
              <a:t> (</a:t>
            </a:r>
            <a:r>
              <a:rPr lang="tr-TR" altLang="ko-KR" sz="2200" dirty="0" err="1">
                <a:ea typeface="굴림" panose="020B0600000101010101" pitchFamily="34" charset="-127"/>
              </a:rPr>
              <a:t>max</a:t>
            </a:r>
            <a:r>
              <a:rPr lang="tr-TR" altLang="ko-KR" sz="2200" dirty="0">
                <a:ea typeface="굴림" panose="020B0600000101010101" pitchFamily="34" charset="-127"/>
              </a:rPr>
              <a:t>. size of </a:t>
            </a:r>
            <a:r>
              <a:rPr lang="tr-TR" altLang="ko-KR" sz="2200" dirty="0" err="1">
                <a:ea typeface="굴림" panose="020B0600000101010101" pitchFamily="34" charset="-127"/>
              </a:rPr>
              <a:t>the</a:t>
            </a:r>
            <a:r>
              <a:rPr lang="tr-TR" altLang="ko-KR" sz="2200" dirty="0">
                <a:ea typeface="굴림" panose="020B0600000101010101" pitchFamily="34" charset="-127"/>
              </a:rPr>
              <a:t> </a:t>
            </a:r>
            <a:r>
              <a:rPr lang="tr-TR" altLang="ko-KR" sz="2200" dirty="0" err="1">
                <a:ea typeface="굴림" panose="020B0600000101010101" pitchFamily="34" charset="-127"/>
              </a:rPr>
              <a:t>queue</a:t>
            </a:r>
            <a:r>
              <a:rPr lang="tr-TR" altLang="ko-KR" sz="2200" dirty="0">
                <a:ea typeface="굴림" panose="020B0600000101010101" pitchFamily="34" charset="-127"/>
              </a:rPr>
              <a:t>).</a:t>
            </a:r>
            <a:endParaRPr lang="tr-TR" altLang="en-US" sz="2200" dirty="0"/>
          </a:p>
          <a:p>
            <a:pPr marL="342900" lvl="1" indent="0">
              <a:buNone/>
            </a:pPr>
            <a:endParaRPr lang="tr-TR" altLang="en-US" sz="2200" dirty="0"/>
          </a:p>
          <a:p>
            <a:pPr lvl="1"/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0837714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latin typeface="+mn-lt"/>
                <a:cs typeface="Times New Roman" panose="02020603050405020304" pitchFamily="18" charset="0"/>
              </a:rPr>
              <a:t>Depth-First Search (DFS)</a:t>
            </a:r>
            <a:endParaRPr lang="en-US" altLang="en-US" sz="40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Similar to binary tree </a:t>
            </a:r>
            <a:r>
              <a:rPr lang="en-US" altLang="en-US" sz="2400" dirty="0">
                <a:solidFill>
                  <a:srgbClr val="FF0000"/>
                </a:solidFill>
              </a:rPr>
              <a:t>preorder traversal</a:t>
            </a:r>
            <a:endParaRPr lang="en-US" altLang="en-US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cs typeface="Times New Roman" panose="02020603050405020304" pitchFamily="18" charset="0"/>
              </a:rPr>
              <a:t>Main idea: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Travel as far as you can down a path </a:t>
            </a:r>
            <a:endParaRPr lang="en-US" alt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400" dirty="0">
                <a:cs typeface="Times New Roman" panose="02020603050405020304" pitchFamily="18" charset="0"/>
              </a:rPr>
              <a:t>When you reach a “dead end</a:t>
            </a:r>
            <a:r>
              <a:rPr lang="ja-JP" altLang="en-US" sz="2400" dirty="0">
                <a:cs typeface="Times New Roman" panose="02020603050405020304" pitchFamily="18" charset="0"/>
              </a:rPr>
              <a:t>“ </a:t>
            </a:r>
            <a:r>
              <a:rPr lang="en-US" altLang="ja-JP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ack up as little as possible</a:t>
            </a:r>
            <a:r>
              <a:rPr lang="en-US" altLang="en-US" sz="2400" dirty="0">
                <a:cs typeface="Times New Roman" panose="02020603050405020304" pitchFamily="18" charset="0"/>
              </a:rPr>
              <a:t> until a vertex which has unvisited neighbors</a:t>
            </a:r>
          </a:p>
          <a:p>
            <a:pPr lvl="1"/>
            <a:r>
              <a:rPr lang="en-US" altLang="en-US" sz="2400" dirty="0">
                <a:cs typeface="Times New Roman" panose="02020603050405020304" pitchFamily="18" charset="0"/>
              </a:rPr>
              <a:t>Restart a DFS from this vertex</a:t>
            </a:r>
          </a:p>
          <a:p>
            <a:pPr lvl="1"/>
            <a:r>
              <a:rPr lang="en-US" altLang="en-US" sz="2400" dirty="0">
                <a:cs typeface="Times New Roman" panose="02020603050405020304" pitchFamily="18" charset="0"/>
              </a:rPr>
              <a:t>Continue until all vertices have been visited</a:t>
            </a:r>
          </a:p>
          <a:p>
            <a:pPr marL="685800" lvl="2" indent="0" eaLnBrk="1" hangingPunct="1"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1092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395536" y="-128811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 </a:t>
            </a:r>
            <a:r>
              <a:rPr lang="en-US" altLang="en-US" dirty="0">
                <a:latin typeface="+mn-lt"/>
              </a:rPr>
              <a:t>DFS and BFS Example-1</a:t>
            </a:r>
          </a:p>
        </p:txBody>
      </p:sp>
      <p:sp>
        <p:nvSpPr>
          <p:cNvPr id="62467" name="Text Placeholder 5"/>
          <p:cNvSpPr>
            <a:spLocks noGrp="1"/>
          </p:cNvSpPr>
          <p:nvPr>
            <p:ph idx="1"/>
          </p:nvPr>
        </p:nvSpPr>
        <p:spPr>
          <a:xfrm>
            <a:off x="395536" y="980728"/>
            <a:ext cx="7886700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Visitation order for (a) a depth-first search;  (b) a breadth-first search</a:t>
            </a:r>
          </a:p>
        </p:txBody>
      </p:sp>
      <p:pic>
        <p:nvPicPr>
          <p:cNvPr id="624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144079" cy="46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255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214313"/>
            <a:ext cx="8893175" cy="1462087"/>
          </a:xfrm>
        </p:spPr>
        <p:txBody>
          <a:bodyPr/>
          <a:lstStyle/>
          <a:p>
            <a:r>
              <a:rPr lang="en-US" altLang="en-US" sz="4000" dirty="0"/>
              <a:t>Graph Definitions: Examples</a:t>
            </a:r>
            <a:endParaRPr lang="tr-TR" altLang="en-US" sz="4000" dirty="0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84213" y="2781300"/>
            <a:ext cx="2663825" cy="2339975"/>
            <a:chOff x="431" y="1752"/>
            <a:chExt cx="1678" cy="1474"/>
          </a:xfrm>
        </p:grpSpPr>
        <p:sp>
          <p:nvSpPr>
            <p:cNvPr id="15392" name="Text Box 21"/>
            <p:cNvSpPr txBox="1">
              <a:spLocks noChangeArrowheads="1"/>
            </p:cNvSpPr>
            <p:nvPr/>
          </p:nvSpPr>
          <p:spPr bwMode="auto">
            <a:xfrm>
              <a:off x="431" y="2976"/>
              <a:ext cx="16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dirty="0"/>
                <a:t>An </a:t>
              </a:r>
              <a:r>
                <a:rPr lang="tr-TR" altLang="en-US" dirty="0" err="1"/>
                <a:t>undirected</a:t>
              </a:r>
              <a:r>
                <a:rPr lang="tr-TR" altLang="en-US" dirty="0"/>
                <a:t> </a:t>
              </a:r>
              <a:r>
                <a:rPr lang="tr-TR" altLang="en-US" dirty="0" err="1"/>
                <a:t>graph</a:t>
              </a:r>
              <a:endParaRPr lang="tr-TR" altLang="en-US" dirty="0"/>
            </a:p>
          </p:txBody>
        </p:sp>
        <p:sp>
          <p:nvSpPr>
            <p:cNvPr id="15393" name="Oval 33"/>
            <p:cNvSpPr>
              <a:spLocks noChangeArrowheads="1"/>
            </p:cNvSpPr>
            <p:nvPr/>
          </p:nvSpPr>
          <p:spPr bwMode="auto">
            <a:xfrm>
              <a:off x="476" y="1752"/>
              <a:ext cx="282" cy="272"/>
            </a:xfrm>
            <a:prstGeom prst="ellipse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2F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tr-TR" altLang="en-US"/>
            </a:p>
          </p:txBody>
        </p:sp>
        <p:sp>
          <p:nvSpPr>
            <p:cNvPr id="15394" name="Oval 34"/>
            <p:cNvSpPr>
              <a:spLocks noChangeArrowheads="1"/>
            </p:cNvSpPr>
            <p:nvPr/>
          </p:nvSpPr>
          <p:spPr bwMode="auto">
            <a:xfrm>
              <a:off x="1156" y="1752"/>
              <a:ext cx="282" cy="272"/>
            </a:xfrm>
            <a:prstGeom prst="ellipse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2F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tr-TR" altLang="en-US"/>
            </a:p>
          </p:txBody>
        </p:sp>
        <p:sp>
          <p:nvSpPr>
            <p:cNvPr id="15395" name="Oval 35"/>
            <p:cNvSpPr>
              <a:spLocks noChangeArrowheads="1"/>
            </p:cNvSpPr>
            <p:nvPr/>
          </p:nvSpPr>
          <p:spPr bwMode="auto">
            <a:xfrm>
              <a:off x="476" y="2341"/>
              <a:ext cx="282" cy="272"/>
            </a:xfrm>
            <a:prstGeom prst="ellipse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2F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tr-TR" altLang="en-US"/>
            </a:p>
          </p:txBody>
        </p:sp>
        <p:sp>
          <p:nvSpPr>
            <p:cNvPr id="15396" name="Oval 36"/>
            <p:cNvSpPr>
              <a:spLocks noChangeArrowheads="1"/>
            </p:cNvSpPr>
            <p:nvPr/>
          </p:nvSpPr>
          <p:spPr bwMode="auto">
            <a:xfrm>
              <a:off x="1156" y="2341"/>
              <a:ext cx="282" cy="272"/>
            </a:xfrm>
            <a:prstGeom prst="ellipse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2F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tr-TR" altLang="en-US"/>
            </a:p>
          </p:txBody>
        </p:sp>
        <p:sp>
          <p:nvSpPr>
            <p:cNvPr id="15397" name="Line 37"/>
            <p:cNvSpPr>
              <a:spLocks noChangeShapeType="1"/>
            </p:cNvSpPr>
            <p:nvPr/>
          </p:nvSpPr>
          <p:spPr bwMode="auto">
            <a:xfrm>
              <a:off x="612" y="2024"/>
              <a:ext cx="0" cy="3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Line 38"/>
            <p:cNvSpPr>
              <a:spLocks noChangeShapeType="1"/>
            </p:cNvSpPr>
            <p:nvPr/>
          </p:nvSpPr>
          <p:spPr bwMode="auto">
            <a:xfrm>
              <a:off x="1292" y="2024"/>
              <a:ext cx="0" cy="3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9" name="Line 39"/>
            <p:cNvSpPr>
              <a:spLocks noChangeShapeType="1"/>
            </p:cNvSpPr>
            <p:nvPr/>
          </p:nvSpPr>
          <p:spPr bwMode="auto">
            <a:xfrm rot="-5400000">
              <a:off x="952" y="1684"/>
              <a:ext cx="0" cy="40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0" name="Line 40"/>
            <p:cNvSpPr>
              <a:spLocks noChangeShapeType="1"/>
            </p:cNvSpPr>
            <p:nvPr/>
          </p:nvSpPr>
          <p:spPr bwMode="auto">
            <a:xfrm rot="-5400000">
              <a:off x="952" y="2274"/>
              <a:ext cx="0" cy="40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1" name="Line 41"/>
            <p:cNvSpPr>
              <a:spLocks noChangeShapeType="1"/>
            </p:cNvSpPr>
            <p:nvPr/>
          </p:nvSpPr>
          <p:spPr bwMode="auto">
            <a:xfrm rot="-5400000">
              <a:off x="749" y="1933"/>
              <a:ext cx="408" cy="49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2" name="Oval 42"/>
            <p:cNvSpPr>
              <a:spLocks noChangeArrowheads="1"/>
            </p:cNvSpPr>
            <p:nvPr/>
          </p:nvSpPr>
          <p:spPr bwMode="auto">
            <a:xfrm>
              <a:off x="1701" y="2032"/>
              <a:ext cx="282" cy="272"/>
            </a:xfrm>
            <a:prstGeom prst="ellipse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2F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tr-TR" altLang="en-US"/>
            </a:p>
          </p:txBody>
        </p:sp>
        <p:grpSp>
          <p:nvGrpSpPr>
            <p:cNvPr id="15403" name="Group 45"/>
            <p:cNvGrpSpPr>
              <a:grpSpLocks/>
            </p:cNvGrpSpPr>
            <p:nvPr/>
          </p:nvGrpSpPr>
          <p:grpSpPr bwMode="auto">
            <a:xfrm rot="-830297">
              <a:off x="1367" y="1896"/>
              <a:ext cx="318" cy="499"/>
              <a:chOff x="1383" y="1888"/>
              <a:chExt cx="318" cy="499"/>
            </a:xfrm>
          </p:grpSpPr>
          <p:sp>
            <p:nvSpPr>
              <p:cNvPr id="15404" name="Line 43"/>
              <p:cNvSpPr>
                <a:spLocks noChangeShapeType="1"/>
              </p:cNvSpPr>
              <p:nvPr/>
            </p:nvSpPr>
            <p:spPr bwMode="auto">
              <a:xfrm rot="-5400000">
                <a:off x="1451" y="2137"/>
                <a:ext cx="182" cy="31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5" name="Line 44"/>
              <p:cNvSpPr>
                <a:spLocks noChangeShapeType="1"/>
              </p:cNvSpPr>
              <p:nvPr/>
            </p:nvSpPr>
            <p:spPr bwMode="auto">
              <a:xfrm rot="10800000">
                <a:off x="1519" y="1888"/>
                <a:ext cx="182" cy="31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24"/>
          <p:cNvGrpSpPr>
            <a:grpSpLocks/>
          </p:cNvGrpSpPr>
          <p:nvPr/>
        </p:nvGrpSpPr>
        <p:grpSpPr bwMode="auto">
          <a:xfrm>
            <a:off x="755650" y="2781300"/>
            <a:ext cx="2376488" cy="1349375"/>
            <a:chOff x="476" y="1752"/>
            <a:chExt cx="1497" cy="850"/>
          </a:xfrm>
        </p:grpSpPr>
        <p:sp>
          <p:nvSpPr>
            <p:cNvPr id="15387" name="Text Box 63"/>
            <p:cNvSpPr txBox="1">
              <a:spLocks noChangeArrowheads="1"/>
            </p:cNvSpPr>
            <p:nvPr/>
          </p:nvSpPr>
          <p:spPr bwMode="auto">
            <a:xfrm>
              <a:off x="476" y="1752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en-US" sz="180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15388" name="Text Box 64"/>
            <p:cNvSpPr txBox="1">
              <a:spLocks noChangeArrowheads="1"/>
            </p:cNvSpPr>
            <p:nvPr/>
          </p:nvSpPr>
          <p:spPr bwMode="auto">
            <a:xfrm>
              <a:off x="1156" y="1760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en-US" sz="1800">
                  <a:solidFill>
                    <a:srgbClr val="FFFF00"/>
                  </a:solidFill>
                </a:rPr>
                <a:t>5</a:t>
              </a:r>
            </a:p>
          </p:txBody>
        </p:sp>
        <p:sp>
          <p:nvSpPr>
            <p:cNvPr id="15389" name="Text Box 65"/>
            <p:cNvSpPr txBox="1">
              <a:spLocks noChangeArrowheads="1"/>
            </p:cNvSpPr>
            <p:nvPr/>
          </p:nvSpPr>
          <p:spPr bwMode="auto">
            <a:xfrm>
              <a:off x="1701" y="2053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en-US" sz="1800">
                  <a:solidFill>
                    <a:srgbClr val="FFFF00"/>
                  </a:solidFill>
                </a:rPr>
                <a:t>4</a:t>
              </a:r>
            </a:p>
          </p:txBody>
        </p:sp>
        <p:sp>
          <p:nvSpPr>
            <p:cNvPr id="15390" name="Text Box 66"/>
            <p:cNvSpPr txBox="1">
              <a:spLocks noChangeArrowheads="1"/>
            </p:cNvSpPr>
            <p:nvPr/>
          </p:nvSpPr>
          <p:spPr bwMode="auto">
            <a:xfrm>
              <a:off x="1156" y="2349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en-US" sz="1800">
                  <a:solidFill>
                    <a:srgbClr val="FFFF00"/>
                  </a:solidFill>
                </a:rPr>
                <a:t>3</a:t>
              </a:r>
            </a:p>
          </p:txBody>
        </p:sp>
        <p:sp>
          <p:nvSpPr>
            <p:cNvPr id="15391" name="Text Box 67"/>
            <p:cNvSpPr txBox="1">
              <a:spLocks noChangeArrowheads="1"/>
            </p:cNvSpPr>
            <p:nvPr/>
          </p:nvSpPr>
          <p:spPr bwMode="auto">
            <a:xfrm>
              <a:off x="476" y="2371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en-US" sz="1800">
                  <a:solidFill>
                    <a:srgbClr val="FFFF00"/>
                  </a:solidFill>
                </a:rPr>
                <a:t>2</a:t>
              </a:r>
            </a:p>
          </p:txBody>
        </p:sp>
      </p:grpSp>
      <p:sp>
        <p:nvSpPr>
          <p:cNvPr id="15365" name="Text Box 71"/>
          <p:cNvSpPr txBox="1">
            <a:spLocks noChangeArrowheads="1"/>
          </p:cNvSpPr>
          <p:nvPr/>
        </p:nvSpPr>
        <p:spPr bwMode="auto">
          <a:xfrm>
            <a:off x="5113339" y="4724399"/>
            <a:ext cx="2663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/>
              <a:t>A directed graph       </a:t>
            </a:r>
          </a:p>
        </p:txBody>
      </p:sp>
      <p:sp>
        <p:nvSpPr>
          <p:cNvPr id="15366" name="Oval 72"/>
          <p:cNvSpPr>
            <a:spLocks noChangeArrowheads="1"/>
          </p:cNvSpPr>
          <p:nvPr/>
        </p:nvSpPr>
        <p:spPr bwMode="auto">
          <a:xfrm>
            <a:off x="5040314" y="2781299"/>
            <a:ext cx="447675" cy="431800"/>
          </a:xfrm>
          <a:prstGeom prst="ellipse">
            <a:avLst/>
          </a:prstGeom>
          <a:gradFill rotWithShape="1">
            <a:gsLst>
              <a:gs pos="0">
                <a:srgbClr val="006600"/>
              </a:gs>
              <a:gs pos="100000">
                <a:srgbClr val="002F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/>
          </a:p>
        </p:txBody>
      </p:sp>
      <p:sp>
        <p:nvSpPr>
          <p:cNvPr id="15367" name="Oval 73"/>
          <p:cNvSpPr>
            <a:spLocks noChangeArrowheads="1"/>
          </p:cNvSpPr>
          <p:nvPr/>
        </p:nvSpPr>
        <p:spPr bwMode="auto">
          <a:xfrm>
            <a:off x="6132514" y="2781299"/>
            <a:ext cx="447675" cy="431800"/>
          </a:xfrm>
          <a:prstGeom prst="ellipse">
            <a:avLst/>
          </a:prstGeom>
          <a:gradFill rotWithShape="1">
            <a:gsLst>
              <a:gs pos="0">
                <a:srgbClr val="006600"/>
              </a:gs>
              <a:gs pos="100000">
                <a:srgbClr val="002F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/>
          </a:p>
        </p:txBody>
      </p:sp>
      <p:sp>
        <p:nvSpPr>
          <p:cNvPr id="15368" name="Oval 74"/>
          <p:cNvSpPr>
            <a:spLocks noChangeArrowheads="1"/>
          </p:cNvSpPr>
          <p:nvPr/>
        </p:nvSpPr>
        <p:spPr bwMode="auto">
          <a:xfrm>
            <a:off x="5040314" y="3716337"/>
            <a:ext cx="447675" cy="431800"/>
          </a:xfrm>
          <a:prstGeom prst="ellipse">
            <a:avLst/>
          </a:prstGeom>
          <a:gradFill rotWithShape="1">
            <a:gsLst>
              <a:gs pos="0">
                <a:srgbClr val="006600"/>
              </a:gs>
              <a:gs pos="100000">
                <a:srgbClr val="002F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/>
          </a:p>
        </p:txBody>
      </p:sp>
      <p:sp>
        <p:nvSpPr>
          <p:cNvPr id="15369" name="Oval 75"/>
          <p:cNvSpPr>
            <a:spLocks noChangeArrowheads="1"/>
          </p:cNvSpPr>
          <p:nvPr/>
        </p:nvSpPr>
        <p:spPr bwMode="auto">
          <a:xfrm>
            <a:off x="6132514" y="3716337"/>
            <a:ext cx="447675" cy="431800"/>
          </a:xfrm>
          <a:prstGeom prst="ellipse">
            <a:avLst/>
          </a:prstGeom>
          <a:gradFill rotWithShape="1">
            <a:gsLst>
              <a:gs pos="0">
                <a:srgbClr val="006600"/>
              </a:gs>
              <a:gs pos="100000">
                <a:srgbClr val="002F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/>
          </a:p>
        </p:txBody>
      </p:sp>
      <p:sp>
        <p:nvSpPr>
          <p:cNvPr id="15370" name="Line 76"/>
          <p:cNvSpPr>
            <a:spLocks noChangeShapeType="1"/>
          </p:cNvSpPr>
          <p:nvPr/>
        </p:nvSpPr>
        <p:spPr bwMode="auto">
          <a:xfrm>
            <a:off x="5256214" y="3214687"/>
            <a:ext cx="0" cy="50323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77"/>
          <p:cNvSpPr>
            <a:spLocks noChangeShapeType="1"/>
          </p:cNvSpPr>
          <p:nvPr/>
        </p:nvSpPr>
        <p:spPr bwMode="auto">
          <a:xfrm>
            <a:off x="6348414" y="3213099"/>
            <a:ext cx="0" cy="50323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Line 78"/>
          <p:cNvSpPr>
            <a:spLocks noChangeShapeType="1"/>
          </p:cNvSpPr>
          <p:nvPr/>
        </p:nvSpPr>
        <p:spPr bwMode="auto">
          <a:xfrm rot="-5400000">
            <a:off x="5795964" y="2673349"/>
            <a:ext cx="0" cy="6477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Line 79"/>
          <p:cNvSpPr>
            <a:spLocks noChangeShapeType="1"/>
          </p:cNvSpPr>
          <p:nvPr/>
        </p:nvSpPr>
        <p:spPr bwMode="auto">
          <a:xfrm rot="-5400000">
            <a:off x="5795964" y="3609974"/>
            <a:ext cx="0" cy="6477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Line 80"/>
          <p:cNvSpPr>
            <a:spLocks noChangeShapeType="1"/>
          </p:cNvSpPr>
          <p:nvPr/>
        </p:nvSpPr>
        <p:spPr bwMode="auto">
          <a:xfrm rot="-5400000">
            <a:off x="5472908" y="3069431"/>
            <a:ext cx="647700" cy="7921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Text Box 86"/>
          <p:cNvSpPr txBox="1">
            <a:spLocks noChangeArrowheads="1"/>
          </p:cNvSpPr>
          <p:nvPr/>
        </p:nvSpPr>
        <p:spPr bwMode="auto">
          <a:xfrm>
            <a:off x="5045077" y="2768599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8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5376" name="Text Box 87"/>
          <p:cNvSpPr txBox="1">
            <a:spLocks noChangeArrowheads="1"/>
          </p:cNvSpPr>
          <p:nvPr/>
        </p:nvSpPr>
        <p:spPr bwMode="auto">
          <a:xfrm>
            <a:off x="6111877" y="2793999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8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5377" name="Text Box 89"/>
          <p:cNvSpPr txBox="1">
            <a:spLocks noChangeArrowheads="1"/>
          </p:cNvSpPr>
          <p:nvPr/>
        </p:nvSpPr>
        <p:spPr bwMode="auto">
          <a:xfrm>
            <a:off x="6137277" y="3716337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8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15378" name="Text Box 90"/>
          <p:cNvSpPr txBox="1">
            <a:spLocks noChangeArrowheads="1"/>
          </p:cNvSpPr>
          <p:nvPr/>
        </p:nvSpPr>
        <p:spPr bwMode="auto">
          <a:xfrm>
            <a:off x="5045077" y="3751262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8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5379" name="Oval 91"/>
          <p:cNvSpPr>
            <a:spLocks noChangeArrowheads="1"/>
          </p:cNvSpPr>
          <p:nvPr/>
        </p:nvSpPr>
        <p:spPr bwMode="auto">
          <a:xfrm>
            <a:off x="7221539" y="2781299"/>
            <a:ext cx="447675" cy="431800"/>
          </a:xfrm>
          <a:prstGeom prst="ellipse">
            <a:avLst/>
          </a:prstGeom>
          <a:gradFill rotWithShape="1">
            <a:gsLst>
              <a:gs pos="0">
                <a:srgbClr val="006600"/>
              </a:gs>
              <a:gs pos="100000">
                <a:srgbClr val="002F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/>
          </a:p>
        </p:txBody>
      </p:sp>
      <p:sp>
        <p:nvSpPr>
          <p:cNvPr id="15380" name="Line 93"/>
          <p:cNvSpPr>
            <a:spLocks noChangeShapeType="1"/>
          </p:cNvSpPr>
          <p:nvPr/>
        </p:nvSpPr>
        <p:spPr bwMode="auto">
          <a:xfrm>
            <a:off x="7437439" y="3213099"/>
            <a:ext cx="0" cy="50323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Text Box 94"/>
          <p:cNvSpPr txBox="1">
            <a:spLocks noChangeArrowheads="1"/>
          </p:cNvSpPr>
          <p:nvPr/>
        </p:nvSpPr>
        <p:spPr bwMode="auto">
          <a:xfrm>
            <a:off x="7200902" y="2793999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8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15382" name="Line 96"/>
          <p:cNvSpPr>
            <a:spLocks noChangeShapeType="1"/>
          </p:cNvSpPr>
          <p:nvPr/>
        </p:nvSpPr>
        <p:spPr bwMode="auto">
          <a:xfrm rot="-5400000">
            <a:off x="6553996" y="3069430"/>
            <a:ext cx="647700" cy="7921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3" name="Oval 103"/>
          <p:cNvSpPr>
            <a:spLocks noChangeArrowheads="1"/>
          </p:cNvSpPr>
          <p:nvPr/>
        </p:nvSpPr>
        <p:spPr bwMode="auto">
          <a:xfrm>
            <a:off x="7505702" y="3608387"/>
            <a:ext cx="576262" cy="431800"/>
          </a:xfrm>
          <a:prstGeom prst="ellipse">
            <a:avLst/>
          </a:prstGeom>
          <a:solidFill>
            <a:srgbClr val="FFFFFF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/>
          </a:p>
        </p:txBody>
      </p:sp>
      <p:sp>
        <p:nvSpPr>
          <p:cNvPr id="15384" name="Line 104"/>
          <p:cNvSpPr>
            <a:spLocks noChangeShapeType="1"/>
          </p:cNvSpPr>
          <p:nvPr/>
        </p:nvSpPr>
        <p:spPr bwMode="auto">
          <a:xfrm rot="19412699" flipH="1">
            <a:off x="7518402" y="3705224"/>
            <a:ext cx="7143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5" name="Oval 122"/>
          <p:cNvSpPr>
            <a:spLocks noChangeArrowheads="1"/>
          </p:cNvSpPr>
          <p:nvPr/>
        </p:nvSpPr>
        <p:spPr bwMode="auto">
          <a:xfrm>
            <a:off x="7226302" y="3717924"/>
            <a:ext cx="447675" cy="431800"/>
          </a:xfrm>
          <a:prstGeom prst="ellipse">
            <a:avLst/>
          </a:prstGeom>
          <a:gradFill rotWithShape="1">
            <a:gsLst>
              <a:gs pos="0">
                <a:srgbClr val="006600"/>
              </a:gs>
              <a:gs pos="100000">
                <a:srgbClr val="002F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en-US"/>
          </a:p>
        </p:txBody>
      </p:sp>
      <p:sp>
        <p:nvSpPr>
          <p:cNvPr id="15386" name="Text Box 123"/>
          <p:cNvSpPr txBox="1">
            <a:spLocks noChangeArrowheads="1"/>
          </p:cNvSpPr>
          <p:nvPr/>
        </p:nvSpPr>
        <p:spPr bwMode="auto">
          <a:xfrm>
            <a:off x="7239002" y="3756024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en-US" sz="1800">
                <a:solidFill>
                  <a:srgbClr val="FFFF00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8650" y="173567"/>
            <a:ext cx="7886700" cy="749005"/>
          </a:xfrm>
        </p:spPr>
        <p:txBody>
          <a:bodyPr/>
          <a:lstStyle/>
          <a:p>
            <a:r>
              <a:rPr lang="en-US" dirty="0">
                <a:latin typeface="+mn-lt"/>
              </a:rPr>
              <a:t>DFS with Stack, Example with Tree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4690533"/>
            <a:ext cx="8458200" cy="1557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Order processed from right: A, C, F, H, G, B, E, D</a:t>
            </a:r>
          </a:p>
          <a:p>
            <a:pPr marL="342900" lvl="1" indent="0">
              <a:buNone/>
            </a:pPr>
            <a:endParaRPr lang="en-US" dirty="0"/>
          </a:p>
        </p:txBody>
      </p:sp>
      <p:grpSp>
        <p:nvGrpSpPr>
          <p:cNvPr id="73732" name="Group 36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312321" y="1603375"/>
            <a:ext cx="2133600" cy="2286000"/>
            <a:chOff x="3437" y="1248"/>
            <a:chExt cx="1795" cy="1920"/>
          </a:xfrm>
        </p:grpSpPr>
        <p:sp>
          <p:nvSpPr>
            <p:cNvPr id="73735" name="Oval 37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178" y="1248"/>
              <a:ext cx="288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A</a:t>
              </a:r>
            </a:p>
          </p:txBody>
        </p:sp>
        <p:cxnSp>
          <p:nvCxnSpPr>
            <p:cNvPr id="73736" name="AutoShape 38"/>
            <p:cNvCxnSpPr>
              <a:cxnSpLocks noChangeShapeType="1"/>
              <a:stCxn id="73735" idx="3"/>
              <a:endCxn id="73738" idx="0"/>
            </p:cNvCxnSpPr>
            <p:nvPr>
              <p:custDataLst>
                <p:tags r:id="rId4"/>
              </p:custDataLst>
            </p:nvPr>
          </p:nvCxnSpPr>
          <p:spPr bwMode="auto">
            <a:xfrm flipH="1">
              <a:off x="3917" y="1506"/>
              <a:ext cx="303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3737" name="AutoShape 39"/>
            <p:cNvCxnSpPr>
              <a:cxnSpLocks noChangeShapeType="1"/>
              <a:stCxn id="73735" idx="5"/>
              <a:endCxn id="73743" idx="0"/>
            </p:cNvCxnSpPr>
            <p:nvPr>
              <p:custDataLst>
                <p:tags r:id="rId5"/>
              </p:custDataLst>
            </p:nvPr>
          </p:nvCxnSpPr>
          <p:spPr bwMode="auto">
            <a:xfrm>
              <a:off x="4424" y="1506"/>
              <a:ext cx="303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3738" name="Oval 40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773" y="1824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73739" name="Oval 41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437" y="235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D</a:t>
              </a:r>
            </a:p>
          </p:txBody>
        </p:sp>
        <p:sp>
          <p:nvSpPr>
            <p:cNvPr id="73740" name="Oval 42"/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109" y="235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E</a:t>
              </a:r>
            </a:p>
          </p:txBody>
        </p:sp>
        <p:cxnSp>
          <p:nvCxnSpPr>
            <p:cNvPr id="73741" name="AutoShape 43"/>
            <p:cNvCxnSpPr>
              <a:cxnSpLocks noChangeShapeType="1"/>
              <a:stCxn id="73738" idx="5"/>
              <a:endCxn id="73740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4019" y="2082"/>
              <a:ext cx="234" cy="2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3742" name="AutoShape 44"/>
            <p:cNvCxnSpPr>
              <a:cxnSpLocks noChangeShapeType="1"/>
              <a:stCxn id="73738" idx="3"/>
              <a:endCxn id="73739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3581" y="2082"/>
              <a:ext cx="234" cy="2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3743" name="Oval 45"/>
            <p:cNvSpPr>
              <a:spLocks noChangeAspect="1"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583" y="1824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C</a:t>
              </a:r>
            </a:p>
          </p:txBody>
        </p:sp>
        <p:sp>
          <p:nvSpPr>
            <p:cNvPr id="73744" name="Oval 46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583" y="2352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F</a:t>
              </a:r>
            </a:p>
          </p:txBody>
        </p:sp>
        <p:cxnSp>
          <p:nvCxnSpPr>
            <p:cNvPr id="73745" name="AutoShape 47"/>
            <p:cNvCxnSpPr>
              <a:cxnSpLocks noChangeShapeType="1"/>
              <a:stCxn id="73743" idx="4"/>
              <a:endCxn id="73744" idx="0"/>
            </p:cNvCxnSpPr>
            <p:nvPr>
              <p:custDataLst>
                <p:tags r:id="rId13"/>
              </p:custDataLst>
            </p:nvPr>
          </p:nvCxnSpPr>
          <p:spPr bwMode="auto">
            <a:xfrm>
              <a:off x="4727" y="2124"/>
              <a:ext cx="0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3746" name="AutoShape 48"/>
            <p:cNvCxnSpPr>
              <a:cxnSpLocks noChangeShapeType="1"/>
              <a:stCxn id="73744" idx="3"/>
              <a:endCxn id="73749" idx="0"/>
            </p:cNvCxnSpPr>
            <p:nvPr>
              <p:custDataLst>
                <p:tags r:id="rId14"/>
              </p:custDataLst>
            </p:nvPr>
          </p:nvCxnSpPr>
          <p:spPr bwMode="auto">
            <a:xfrm flipH="1">
              <a:off x="4366" y="2610"/>
              <a:ext cx="259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3747" name="Oval 49"/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944" y="288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H</a:t>
              </a:r>
            </a:p>
          </p:txBody>
        </p:sp>
        <p:cxnSp>
          <p:nvCxnSpPr>
            <p:cNvPr id="73748" name="AutoShape 50"/>
            <p:cNvCxnSpPr>
              <a:cxnSpLocks noChangeShapeType="1"/>
              <a:stCxn id="73744" idx="5"/>
              <a:endCxn id="73747" idx="0"/>
            </p:cNvCxnSpPr>
            <p:nvPr>
              <p:custDataLst>
                <p:tags r:id="rId16"/>
              </p:custDataLst>
            </p:nvPr>
          </p:nvCxnSpPr>
          <p:spPr bwMode="auto">
            <a:xfrm>
              <a:off x="4829" y="2610"/>
              <a:ext cx="259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3749" name="Oval 51"/>
            <p:cNvSpPr>
              <a:spLocks noChangeAspect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222" y="288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50913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C:\WINDOWS\TEMP\twu51A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79" y="1545927"/>
            <a:ext cx="7659973" cy="459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365498" y="978496"/>
            <a:ext cx="6638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depth first search: </a:t>
            </a:r>
            <a:r>
              <a:rPr lang="en-US" altLang="zh-TW" sz="2400" dirty="0">
                <a:solidFill>
                  <a:schemeClr val="tx2"/>
                </a:solidFill>
                <a:ea typeface="新細明體" panose="02020500000000000000" pitchFamily="18" charset="-120"/>
              </a:rPr>
              <a:t>v0, v1, v3, v7, v4, v</a:t>
            </a:r>
            <a:r>
              <a:rPr lang="tr-TR" altLang="zh-TW" sz="2400" dirty="0">
                <a:solidFill>
                  <a:schemeClr val="tx2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solidFill>
                  <a:schemeClr val="tx2"/>
                </a:solidFill>
                <a:ea typeface="新細明體" panose="02020500000000000000" pitchFamily="18" charset="-120"/>
              </a:rPr>
              <a:t>, v</a:t>
            </a:r>
            <a:r>
              <a:rPr lang="tr-TR" altLang="zh-TW" sz="2400" dirty="0">
                <a:solidFill>
                  <a:schemeClr val="tx2"/>
                </a:solidFill>
                <a:ea typeface="新細明體" panose="02020500000000000000" pitchFamily="18" charset="-120"/>
              </a:rPr>
              <a:t>5</a:t>
            </a:r>
            <a:r>
              <a:rPr lang="en-US" altLang="zh-TW" sz="2400" dirty="0">
                <a:solidFill>
                  <a:schemeClr val="tx2"/>
                </a:solidFill>
                <a:ea typeface="新細明體" panose="02020500000000000000" pitchFamily="18" charset="-120"/>
              </a:rPr>
              <a:t>, v6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005207" y="6140152"/>
            <a:ext cx="618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breadth first search: </a:t>
            </a:r>
            <a:r>
              <a:rPr lang="en-US" altLang="zh-TW" sz="2400" dirty="0">
                <a:solidFill>
                  <a:schemeClr val="tx2"/>
                </a:solidFill>
                <a:ea typeface="新細明體" panose="02020500000000000000" pitchFamily="18" charset="-120"/>
              </a:rPr>
              <a:t>v0, v1, v2, v3, v4, v5, v6, v7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010626-9412-4267-B2E4-84E78F6788EB}"/>
              </a:ext>
            </a:extLst>
          </p:cNvPr>
          <p:cNvSpPr txBox="1">
            <a:spLocks/>
          </p:cNvSpPr>
          <p:nvPr/>
        </p:nvSpPr>
        <p:spPr>
          <a:xfrm>
            <a:off x="395536" y="204480"/>
            <a:ext cx="7886700" cy="1325563"/>
          </a:xfrm>
          <a:prstGeom prst="rect">
            <a:avLst/>
          </a:prstGeom>
        </p:spPr>
        <p:txBody>
          <a:bodyPr/>
          <a:lstStyle>
            <a:lvl1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altLang="en-US" dirty="0"/>
              <a:t> </a:t>
            </a:r>
            <a:r>
              <a:rPr lang="en-US" altLang="en-US" dirty="0">
                <a:latin typeface="+mn-lt"/>
              </a:rPr>
              <a:t>DFS and BFS Example-</a:t>
            </a:r>
            <a:r>
              <a:rPr lang="tr-TR" altLang="en-US" dirty="0">
                <a:latin typeface="+mn-lt"/>
              </a:rPr>
              <a:t>2</a:t>
            </a:r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33524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13513" y="404664"/>
            <a:ext cx="8751199" cy="72008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+mn-lt"/>
              </a:rPr>
              <a:t>Depth First Traversal:</a:t>
            </a:r>
            <a:r>
              <a:rPr lang="tr-TR" altLang="en-US" sz="3600" dirty="0">
                <a:latin typeface="+mn-lt"/>
              </a:rPr>
              <a:t> </a:t>
            </a:r>
            <a:r>
              <a:rPr lang="en-US" altLang="en-US" sz="3600" dirty="0">
                <a:latin typeface="+mn-lt"/>
              </a:rPr>
              <a:t>Informal Algorithm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286024"/>
            <a:ext cx="8136904" cy="4929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A stack is used </a:t>
            </a:r>
            <a:r>
              <a:rPr lang="en-US" sz="2400" dirty="0">
                <a:solidFill>
                  <a:srgbClr val="252830"/>
                </a:solidFill>
              </a:rPr>
              <a:t>to implement DFS.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252830"/>
                </a:solidFill>
              </a:rPr>
              <a:t>Start by pushing any one of the graph's vertices on top of a stack.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252830"/>
                </a:solidFill>
              </a:rPr>
              <a:t>Take the top item of the stack and add it to the visited list.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252830"/>
                </a:solidFill>
              </a:rPr>
              <a:t>Create a list of that vertex's adjacent nodes. Add the ones</a:t>
            </a:r>
            <a:r>
              <a:rPr lang="tr-TR" sz="2400" dirty="0">
                <a:solidFill>
                  <a:srgbClr val="252830"/>
                </a:solidFill>
              </a:rPr>
              <a:t> </a:t>
            </a:r>
            <a:r>
              <a:rPr lang="en-US" sz="2400" dirty="0">
                <a:solidFill>
                  <a:srgbClr val="252830"/>
                </a:solidFill>
              </a:rPr>
              <a:t>which aren't in the visited list to the top of stack.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252830"/>
                </a:solidFill>
              </a:rPr>
              <a:t>Keep repeating steps 2 and 3 until the stack is empty.</a:t>
            </a:r>
            <a:endParaRPr lang="en-US" sz="2400" b="0" i="0" dirty="0">
              <a:solidFill>
                <a:srgbClr val="25283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56930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3162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600" dirty="0">
                <a:latin typeface="+mn-lt"/>
              </a:rPr>
              <a:t>DFS: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6752"/>
            <a:ext cx="7886700" cy="50714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z="2400" dirty="0"/>
              <a:t>//A stack </a:t>
            </a:r>
            <a:r>
              <a:rPr lang="tr-TR" altLang="en-US" sz="2400" dirty="0"/>
              <a:t>is</a:t>
            </a:r>
            <a:r>
              <a:rPr lang="en-US" altLang="en-US" sz="2400" dirty="0"/>
              <a:t> used for DFS implementation 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B0F0"/>
                </a:solidFill>
              </a:rPr>
              <a:t> DFS</a:t>
            </a:r>
            <a:r>
              <a:rPr lang="en-US" altLang="en-US" sz="2400" dirty="0"/>
              <a:t>(</a:t>
            </a:r>
            <a:r>
              <a:rPr lang="en-US" altLang="en-US" sz="2400" dirty="0" err="1"/>
              <a:t>G,v</a:t>
            </a:r>
            <a:r>
              <a:rPr lang="en-US" altLang="en-US" sz="2400" dirty="0"/>
              <a:t>)     //v is the  start vertex</a:t>
            </a:r>
          </a:p>
          <a:p>
            <a:pPr marL="0" indent="0">
              <a:buNone/>
            </a:pPr>
            <a:r>
              <a:rPr lang="en-US" altLang="en-US" sz="2400" dirty="0"/>
              <a:t>        Stack S     // start with an empty stack </a:t>
            </a:r>
          </a:p>
          <a:p>
            <a:pPr marL="0" indent="0">
              <a:buNone/>
            </a:pPr>
            <a:r>
              <a:rPr lang="en-US" altLang="en-US" sz="2400" dirty="0"/>
              <a:t>        </a:t>
            </a:r>
            <a:r>
              <a:rPr lang="en-US" altLang="en-US" sz="2400" dirty="0">
                <a:solidFill>
                  <a:srgbClr val="FF0000"/>
                </a:solidFill>
              </a:rPr>
              <a:t>for</a:t>
            </a:r>
            <a:r>
              <a:rPr lang="en-US" altLang="en-US" sz="2400" dirty="0"/>
              <a:t> each vertex u</a:t>
            </a:r>
          </a:p>
          <a:p>
            <a:pPr marL="0" indent="0">
              <a:buNone/>
            </a:pPr>
            <a:r>
              <a:rPr lang="en-US" altLang="en-US" sz="2400" dirty="0"/>
              <a:t>            set visited[u] </a:t>
            </a:r>
            <a:r>
              <a:rPr lang="en-US" altLang="en-US" sz="2400" dirty="0">
                <a:sym typeface="Wingdings" panose="05000000000000000000" pitchFamily="2" charset="2"/>
              </a:rPr>
              <a:t></a:t>
            </a:r>
            <a:r>
              <a:rPr lang="en-US" altLang="en-US" sz="2400" dirty="0"/>
              <a:t> false  //Initialize</a:t>
            </a:r>
          </a:p>
          <a:p>
            <a:pPr marL="0" indent="0">
              <a:buNone/>
            </a:pPr>
            <a:r>
              <a:rPr lang="en-US" altLang="en-US" sz="2400" dirty="0"/>
              <a:t>        push (S, v)</a:t>
            </a:r>
          </a:p>
          <a:p>
            <a:pPr marL="0" indent="0">
              <a:buNone/>
            </a:pPr>
            <a:r>
              <a:rPr lang="en-US" altLang="en-US" sz="2400" dirty="0"/>
              <a:t>        </a:t>
            </a:r>
            <a:r>
              <a:rPr lang="en-US" altLang="en-US" sz="2400" dirty="0">
                <a:solidFill>
                  <a:srgbClr val="FF0000"/>
                </a:solidFill>
              </a:rPr>
              <a:t>while</a:t>
            </a:r>
            <a:r>
              <a:rPr lang="en-US" altLang="en-US" sz="2400" dirty="0"/>
              <a:t> (S is not empty) do</a:t>
            </a:r>
          </a:p>
          <a:p>
            <a:pPr marL="0" indent="0">
              <a:buNone/>
            </a:pPr>
            <a:r>
              <a:rPr lang="en-US" altLang="en-US" sz="2400" dirty="0"/>
              <a:t>           u </a:t>
            </a:r>
            <a:r>
              <a:rPr lang="en-US" altLang="en-US" sz="2400" dirty="0">
                <a:sym typeface="Wingdings" panose="05000000000000000000" pitchFamily="2" charset="2"/>
              </a:rPr>
              <a:t></a:t>
            </a:r>
            <a:r>
              <a:rPr lang="en-US" altLang="en-US" sz="2400" dirty="0"/>
              <a:t>pop (S)</a:t>
            </a:r>
          </a:p>
          <a:p>
            <a:pPr marL="0" indent="0">
              <a:buNone/>
            </a:pPr>
            <a:r>
              <a:rPr lang="en-US" altLang="en-US" sz="2400" dirty="0"/>
              <a:t>           if (not visited[u]) then</a:t>
            </a:r>
          </a:p>
          <a:p>
            <a:pPr marL="0" indent="0">
              <a:buNone/>
            </a:pPr>
            <a:r>
              <a:rPr lang="en-US" altLang="en-US" sz="2400" dirty="0"/>
              <a:t>               visited[u] </a:t>
            </a:r>
            <a:r>
              <a:rPr lang="en-US" altLang="en-US" sz="2400" dirty="0">
                <a:sym typeface="Wingdings" panose="05000000000000000000" pitchFamily="2" charset="2"/>
              </a:rPr>
              <a:t></a:t>
            </a:r>
            <a:r>
              <a:rPr lang="en-US" altLang="en-US" sz="2400" dirty="0"/>
              <a:t> true</a:t>
            </a:r>
          </a:p>
          <a:p>
            <a:pPr marL="0" indent="0">
              <a:buNone/>
            </a:pPr>
            <a:r>
              <a:rPr lang="en-US" altLang="en-US" sz="2400" dirty="0"/>
              <a:t>               for each unvisited neighbor w of u</a:t>
            </a:r>
          </a:p>
          <a:p>
            <a:pPr marL="0" indent="0">
              <a:buNone/>
            </a:pPr>
            <a:r>
              <a:rPr lang="en-US" altLang="en-US" sz="2400" dirty="0"/>
              <a:t>                   push (S, w)</a:t>
            </a:r>
          </a:p>
          <a:p>
            <a:pPr marL="0" indent="0">
              <a:buNone/>
            </a:pPr>
            <a:r>
              <a:rPr lang="en-US" altLang="en-US" sz="2400" dirty="0"/>
              <a:t>            end if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        end while</a:t>
            </a:r>
          </a:p>
          <a:p>
            <a:pPr marL="0" indent="0">
              <a:buNone/>
            </a:pPr>
            <a:r>
              <a:rPr lang="en-US" altLang="en-US" sz="2400" dirty="0"/>
              <a:t>    </a:t>
            </a:r>
            <a:r>
              <a:rPr lang="en-US" altLang="en-US" sz="2400" dirty="0">
                <a:solidFill>
                  <a:srgbClr val="00B0F0"/>
                </a:solidFill>
              </a:rPr>
              <a:t>END DFS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732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92941"/>
            <a:ext cx="7886700" cy="720080"/>
          </a:xfrm>
        </p:spPr>
        <p:txBody>
          <a:bodyPr/>
          <a:lstStyle/>
          <a:p>
            <a:r>
              <a:rPr lang="en-US" dirty="0">
                <a:latin typeface="+mn-lt"/>
              </a:rPr>
              <a:t>DFS Example </a:t>
            </a:r>
          </a:p>
        </p:txBody>
      </p:sp>
      <p:pic>
        <p:nvPicPr>
          <p:cNvPr id="33794" name="Picture 2" descr="We start from vertex 0, the DFS algorithm starts by putting it in the Visited list and putting all its adjacent vertices in the stack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65" y="1196752"/>
            <a:ext cx="6872485" cy="185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 descr="Next, we visit the element at the top of stack i.e. 1 and go to its adjacent nodes. Since 0 has already been visited, we visit 2 instea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65" y="4144779"/>
            <a:ext cx="57150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2488" y="3243952"/>
            <a:ext cx="83907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start from vertex 0 (v in algorithm). Put it in the Visited list and put all its adjacent vertices in the stack:</a:t>
            </a:r>
          </a:p>
        </p:txBody>
      </p:sp>
    </p:spTree>
    <p:extLst>
      <p:ext uri="{BB962C8B-B14F-4D97-AF65-F5344CB8AC3E}">
        <p14:creationId xmlns:p14="http://schemas.microsoft.com/office/powerpoint/2010/main" val="32458162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Next, we visit the element at the top of stack i.e. 1 and go to its adjacent nodes. Since 0 has already been visited, we visit 2 instead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62" y="1745376"/>
            <a:ext cx="702027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0" name="Picture 4" descr="Vertex 2 has an unvisited adjacent vertex in 4, so we add that to the top of the stack and visit i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28" y="4842673"/>
            <a:ext cx="57150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520" y="1014659"/>
            <a:ext cx="8352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Next, we </a:t>
            </a:r>
            <a:r>
              <a:rPr lang="en-US" dirty="0">
                <a:solidFill>
                  <a:srgbClr val="FF0000"/>
                </a:solidFill>
              </a:rPr>
              <a:t>visit the element at the top of stack </a:t>
            </a:r>
            <a:r>
              <a:rPr lang="en-US" dirty="0"/>
              <a:t>i.e. 1 and go to its adjacent nodes. Since 0 has already been visited, we visit 2 instead.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3717032"/>
            <a:ext cx="69847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Vertex 2 has an unvisited adjacent vertex in 4, so we </a:t>
            </a:r>
            <a:r>
              <a:rPr lang="en-US" dirty="0">
                <a:solidFill>
                  <a:srgbClr val="FF0000"/>
                </a:solidFill>
              </a:rPr>
              <a:t>add that to the top of the stack and visit it</a:t>
            </a:r>
            <a:r>
              <a:rPr lang="en-US" dirty="0"/>
              <a:t>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D175ECF-AB66-42C5-B3BC-0A92A504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92941"/>
            <a:ext cx="7886700" cy="720080"/>
          </a:xfrm>
        </p:spPr>
        <p:txBody>
          <a:bodyPr/>
          <a:lstStyle/>
          <a:p>
            <a:r>
              <a:rPr lang="en-US" dirty="0">
                <a:latin typeface="+mn-lt"/>
              </a:rPr>
              <a:t>DFS Example </a:t>
            </a:r>
          </a:p>
        </p:txBody>
      </p:sp>
    </p:spTree>
    <p:extLst>
      <p:ext uri="{BB962C8B-B14F-4D97-AF65-F5344CB8AC3E}">
        <p14:creationId xmlns:p14="http://schemas.microsoft.com/office/powerpoint/2010/main" val="311538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 descr="Vertex 2 has an unvisited adjacent vertex in 4, so we add that to the top of the stack and visit i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46506"/>
            <a:ext cx="57150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3057511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Next, we </a:t>
            </a:r>
            <a:r>
              <a:rPr lang="en-US" dirty="0">
                <a:solidFill>
                  <a:srgbClr val="FF0000"/>
                </a:solidFill>
              </a:rPr>
              <a:t>visit the last element 3</a:t>
            </a:r>
            <a:r>
              <a:rPr lang="en-US" dirty="0"/>
              <a:t>, it doesn't have any unvisited adjacent nodes, so we have completed the DFS of the graph.</a:t>
            </a:r>
          </a:p>
        </p:txBody>
      </p:sp>
      <p:pic>
        <p:nvPicPr>
          <p:cNvPr id="36870" name="Picture 6" descr="After we visit the last element 3, it doesn't have any unvisited adjacent nodes, so we have completed the Depth First Traversal of the graph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85" y="3998733"/>
            <a:ext cx="57150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38967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55E5175-8781-4CE8-AF0F-4BA42D7D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92941"/>
            <a:ext cx="7886700" cy="720080"/>
          </a:xfrm>
        </p:spPr>
        <p:txBody>
          <a:bodyPr/>
          <a:lstStyle/>
          <a:p>
            <a:r>
              <a:rPr lang="en-US" dirty="0">
                <a:latin typeface="+mn-lt"/>
              </a:rPr>
              <a:t>DFS Example </a:t>
            </a:r>
          </a:p>
        </p:txBody>
      </p:sp>
    </p:spTree>
    <p:extLst>
      <p:ext uri="{BB962C8B-B14F-4D97-AF65-F5344CB8AC3E}">
        <p14:creationId xmlns:p14="http://schemas.microsoft.com/office/powerpoint/2010/main" val="20505182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38807" y="347316"/>
            <a:ext cx="8229600" cy="633413"/>
          </a:xfrm>
        </p:spPr>
        <p:txBody>
          <a:bodyPr/>
          <a:lstStyle/>
          <a:p>
            <a:pPr rtl="0"/>
            <a:r>
              <a:rPr lang="en-US" altLang="en-US" sz="4000" dirty="0">
                <a:latin typeface="+mn-lt"/>
              </a:rPr>
              <a:t>Complexity of DFS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467545" y="980729"/>
            <a:ext cx="7776863" cy="5401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tr-TR" altLang="en-US" sz="2200" dirty="0" err="1">
                <a:latin typeface="+mn-lt"/>
              </a:rPr>
              <a:t>Initialization</a:t>
            </a:r>
            <a:r>
              <a:rPr lang="tr-TR" altLang="en-US" sz="2200" dirty="0">
                <a:latin typeface="+mn-lt"/>
              </a:rPr>
              <a:t> takes </a:t>
            </a:r>
            <a:r>
              <a:rPr lang="en-US" altLang="en-US" sz="2200" dirty="0"/>
              <a:t>O(|V|) </a:t>
            </a:r>
            <a:r>
              <a:rPr lang="tr-TR" altLang="en-US" sz="2200" dirty="0"/>
              <a:t>time</a:t>
            </a:r>
            <a:endParaRPr lang="tr-TR" altLang="en-US" sz="2200" dirty="0">
              <a:latin typeface="+mn-lt"/>
            </a:endParaRPr>
          </a:p>
          <a:p>
            <a:r>
              <a:rPr lang="en-US" altLang="en-US" sz="2200" dirty="0">
                <a:latin typeface="+mn-lt"/>
              </a:rPr>
              <a:t>The while loop in DFS takes O(|V|) time</a:t>
            </a:r>
            <a:r>
              <a:rPr lang="tr-TR" altLang="en-US" sz="2200" dirty="0">
                <a:latin typeface="+mn-lt"/>
              </a:rPr>
              <a:t>:</a:t>
            </a:r>
            <a:endParaRPr lang="en-US" altLang="en-US" sz="2200" dirty="0">
              <a:latin typeface="+mn-lt"/>
            </a:endParaRPr>
          </a:p>
          <a:p>
            <a:pPr lvl="1"/>
            <a:r>
              <a:rPr lang="tr-TR" sz="2200" dirty="0">
                <a:latin typeface="+mn-lt"/>
              </a:rPr>
              <a:t>VISIT is </a:t>
            </a:r>
            <a:r>
              <a:rPr lang="en-US" sz="2200" dirty="0">
                <a:latin typeface="+mn-lt"/>
              </a:rPr>
              <a:t>performed</a:t>
            </a:r>
            <a:r>
              <a:rPr lang="tr-TR" sz="2200" dirty="0">
                <a:latin typeface="+mn-lt"/>
              </a:rPr>
              <a:t> </a:t>
            </a:r>
            <a:r>
              <a:rPr lang="tr-TR" sz="2200" dirty="0" err="1">
                <a:latin typeface="+mn-lt"/>
              </a:rPr>
              <a:t>once</a:t>
            </a:r>
            <a:r>
              <a:rPr lang="tr-TR" sz="2200" dirty="0">
                <a:latin typeface="+mn-lt"/>
              </a:rPr>
              <a:t> </a:t>
            </a:r>
            <a:r>
              <a:rPr lang="tr-TR" sz="2200" dirty="0" err="1">
                <a:latin typeface="+mn-lt"/>
              </a:rPr>
              <a:t>for</a:t>
            </a:r>
            <a:r>
              <a:rPr lang="tr-TR" sz="2200" dirty="0">
                <a:latin typeface="+mn-lt"/>
              </a:rPr>
              <a:t> </a:t>
            </a:r>
            <a:r>
              <a:rPr lang="tr-TR" sz="2200" dirty="0" err="1">
                <a:latin typeface="+mn-lt"/>
              </a:rPr>
              <a:t>each</a:t>
            </a:r>
            <a:r>
              <a:rPr lang="tr-TR" sz="2200" dirty="0">
                <a:latin typeface="+mn-lt"/>
              </a:rPr>
              <a:t> </a:t>
            </a:r>
            <a:r>
              <a:rPr lang="tr-TR" sz="2200" dirty="0" err="1">
                <a:latin typeface="+mn-lt"/>
              </a:rPr>
              <a:t>vertex</a:t>
            </a:r>
            <a:r>
              <a:rPr lang="tr-TR" sz="2200" dirty="0">
                <a:latin typeface="+mn-lt"/>
              </a:rPr>
              <a:t>. </a:t>
            </a:r>
            <a:r>
              <a:rPr lang="tr-TR" sz="2200" dirty="0" err="1">
                <a:latin typeface="+mn-lt"/>
              </a:rPr>
              <a:t>That</a:t>
            </a:r>
            <a:r>
              <a:rPr lang="tr-TR" sz="2200" dirty="0">
                <a:latin typeface="+mn-lt"/>
              </a:rPr>
              <a:t> is </a:t>
            </a:r>
            <a:r>
              <a:rPr lang="tr-TR" sz="2200" dirty="0" err="1">
                <a:latin typeface="+mn-lt"/>
              </a:rPr>
              <a:t>each</a:t>
            </a:r>
            <a:r>
              <a:rPr lang="tr-TR" sz="2200" dirty="0">
                <a:latin typeface="+mn-lt"/>
              </a:rPr>
              <a:t> </a:t>
            </a:r>
            <a:r>
              <a:rPr lang="tr-TR" sz="2200" dirty="0" err="1">
                <a:latin typeface="+mn-lt"/>
              </a:rPr>
              <a:t>adjacency</a:t>
            </a:r>
            <a:r>
              <a:rPr lang="tr-TR" sz="2200" dirty="0">
                <a:latin typeface="+mn-lt"/>
              </a:rPr>
              <a:t> </a:t>
            </a:r>
            <a:r>
              <a:rPr lang="tr-TR" sz="2200" dirty="0" err="1">
                <a:latin typeface="+mn-lt"/>
              </a:rPr>
              <a:t>list</a:t>
            </a:r>
            <a:r>
              <a:rPr lang="tr-TR" sz="2200" dirty="0">
                <a:latin typeface="+mn-lt"/>
              </a:rPr>
              <a:t> is </a:t>
            </a:r>
            <a:r>
              <a:rPr lang="tr-TR" sz="2200" dirty="0" err="1">
                <a:latin typeface="+mn-lt"/>
              </a:rPr>
              <a:t>scanned</a:t>
            </a:r>
            <a:r>
              <a:rPr lang="tr-TR" sz="2200" dirty="0">
                <a:latin typeface="+mn-lt"/>
              </a:rPr>
              <a:t> at </a:t>
            </a:r>
            <a:r>
              <a:rPr lang="tr-TR" sz="2200" dirty="0" err="1">
                <a:latin typeface="+mn-lt"/>
              </a:rPr>
              <a:t>most</a:t>
            </a:r>
            <a:r>
              <a:rPr lang="tr-TR" sz="2200" dirty="0">
                <a:latin typeface="+mn-lt"/>
              </a:rPr>
              <a:t> </a:t>
            </a:r>
            <a:r>
              <a:rPr lang="tr-TR" sz="2200" dirty="0" err="1">
                <a:latin typeface="+mn-lt"/>
              </a:rPr>
              <a:t>once</a:t>
            </a:r>
            <a:r>
              <a:rPr lang="tr-TR" sz="2200" dirty="0">
                <a:latin typeface="+mn-lt"/>
              </a:rPr>
              <a:t>. </a:t>
            </a:r>
            <a:r>
              <a:rPr lang="tr-TR" sz="2200" dirty="0" err="1">
                <a:latin typeface="+mn-lt"/>
              </a:rPr>
              <a:t>Therefore</a:t>
            </a:r>
            <a:r>
              <a:rPr lang="tr-TR" sz="2200" dirty="0">
                <a:latin typeface="+mn-lt"/>
              </a:rPr>
              <a:t> </a:t>
            </a:r>
            <a:r>
              <a:rPr lang="tr-TR" sz="2200" dirty="0" err="1">
                <a:latin typeface="+mn-lt"/>
              </a:rPr>
              <a:t>the</a:t>
            </a:r>
            <a:r>
              <a:rPr lang="tr-TR" sz="2200" dirty="0">
                <a:latin typeface="+mn-lt"/>
              </a:rPr>
              <a:t> total time </a:t>
            </a:r>
            <a:r>
              <a:rPr lang="tr-TR" sz="2200" dirty="0" err="1">
                <a:latin typeface="+mn-lt"/>
              </a:rPr>
              <a:t>for</a:t>
            </a:r>
            <a:r>
              <a:rPr lang="tr-TR" sz="2200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marking </a:t>
            </a:r>
            <a:r>
              <a:rPr lang="tr-TR" sz="2200" dirty="0" err="1">
                <a:latin typeface="+mn-lt"/>
              </a:rPr>
              <a:t>all</a:t>
            </a:r>
            <a:r>
              <a:rPr lang="tr-TR" sz="2200" dirty="0">
                <a:latin typeface="+mn-lt"/>
              </a:rPr>
              <a:t> </a:t>
            </a:r>
            <a:r>
              <a:rPr lang="tr-TR" sz="2200" dirty="0" err="1">
                <a:latin typeface="+mn-lt"/>
              </a:rPr>
              <a:t>adjacency</a:t>
            </a:r>
            <a:r>
              <a:rPr lang="tr-TR" sz="2200" dirty="0">
                <a:latin typeface="+mn-lt"/>
              </a:rPr>
              <a:t> </a:t>
            </a:r>
            <a:r>
              <a:rPr lang="tr-TR" sz="2200" dirty="0" err="1">
                <a:latin typeface="+mn-lt"/>
              </a:rPr>
              <a:t>list</a:t>
            </a:r>
            <a:r>
              <a:rPr lang="en-US" sz="2200" dirty="0">
                <a:latin typeface="+mn-lt"/>
              </a:rPr>
              <a:t>s</a:t>
            </a:r>
            <a:r>
              <a:rPr lang="tr-TR" sz="2200" dirty="0">
                <a:latin typeface="+mn-lt"/>
              </a:rPr>
              <a:t> is </a:t>
            </a:r>
            <a:r>
              <a:rPr lang="tr-TR" sz="2200" i="1" dirty="0">
                <a:latin typeface="+mn-lt"/>
              </a:rPr>
              <a:t>O(</a:t>
            </a:r>
            <a:r>
              <a:rPr lang="tr-TR" sz="2200" dirty="0">
                <a:latin typeface="+mn-lt"/>
              </a:rPr>
              <a:t>|</a:t>
            </a:r>
            <a:r>
              <a:rPr lang="tr-TR" sz="2200" i="1" dirty="0">
                <a:latin typeface="+mn-lt"/>
              </a:rPr>
              <a:t>E</a:t>
            </a:r>
            <a:r>
              <a:rPr lang="tr-TR" sz="2200" dirty="0">
                <a:latin typeface="+mn-lt"/>
              </a:rPr>
              <a:t>|).</a:t>
            </a:r>
          </a:p>
          <a:p>
            <a:pPr algn="l" rtl="0">
              <a:buFontTx/>
              <a:buNone/>
            </a:pPr>
            <a:r>
              <a:rPr lang="en-US" altLang="en-US" sz="2200" dirty="0">
                <a:latin typeface="+mn-lt"/>
              </a:rPr>
              <a:t>For a Graph G=(V, E) we have :</a:t>
            </a:r>
          </a:p>
          <a:p>
            <a:pPr algn="l" rtl="0"/>
            <a:r>
              <a:rPr lang="en-US" altLang="en-US" sz="2200" dirty="0">
                <a:latin typeface="+mn-lt"/>
              </a:rPr>
              <a:t>When </a:t>
            </a:r>
            <a:r>
              <a:rPr lang="en-US" altLang="en-US" sz="2200" b="1" dirty="0">
                <a:solidFill>
                  <a:srgbClr val="FF0000"/>
                </a:solidFill>
                <a:latin typeface="+mn-lt"/>
              </a:rPr>
              <a:t>Adjacency List</a:t>
            </a:r>
            <a:r>
              <a:rPr lang="en-US" altLang="en-US" sz="2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2200" dirty="0">
                <a:latin typeface="+mn-lt"/>
              </a:rPr>
              <a:t>is used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+mn-lt"/>
              </a:rPr>
              <a:t>Complexity is O(</a:t>
            </a:r>
            <a:r>
              <a:rPr lang="en-US" altLang="en-US" sz="2200" dirty="0"/>
              <a:t>|V| + |E|</a:t>
            </a:r>
            <a:r>
              <a:rPr lang="en-US" altLang="en-US" sz="2200" dirty="0">
                <a:latin typeface="+mn-lt"/>
              </a:rPr>
              <a:t> )</a:t>
            </a:r>
          </a:p>
          <a:p>
            <a:pPr algn="l" rtl="0"/>
            <a:r>
              <a:rPr lang="en-US" altLang="en-US" sz="2200" dirty="0">
                <a:latin typeface="+mn-lt"/>
              </a:rPr>
              <a:t>When </a:t>
            </a:r>
            <a:r>
              <a:rPr lang="en-US" altLang="en-US" sz="2200" b="1" dirty="0">
                <a:solidFill>
                  <a:srgbClr val="FF0000"/>
                </a:solidFill>
                <a:latin typeface="+mn-lt"/>
              </a:rPr>
              <a:t>Adjacency Matrix</a:t>
            </a:r>
            <a:r>
              <a:rPr lang="en-US" altLang="en-US" sz="2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2200" dirty="0">
                <a:latin typeface="+mn-lt"/>
              </a:rPr>
              <a:t>is used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+mn-lt"/>
              </a:rPr>
              <a:t>Scanning each row for checking the connectivity of a vertex is in order O( </a:t>
            </a:r>
            <a:r>
              <a:rPr lang="en-US" altLang="en-US" sz="2200" dirty="0"/>
              <a:t>|V| </a:t>
            </a:r>
            <a:r>
              <a:rPr lang="en-US" altLang="en-US" sz="2200" dirty="0">
                <a:latin typeface="+mn-lt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+mn-lt"/>
              </a:rPr>
              <a:t>So, DFS complexity is </a:t>
            </a:r>
            <a:r>
              <a:rPr lang="en-US" altLang="en-US" sz="2200" dirty="0"/>
              <a:t>|V|</a:t>
            </a:r>
            <a:r>
              <a:rPr lang="en-US" altLang="en-US" sz="2200" baseline="30000" dirty="0"/>
              <a:t>2</a:t>
            </a:r>
            <a:r>
              <a:rPr lang="en-US" altLang="en-US" sz="2200" dirty="0">
                <a:latin typeface="+mn-lt"/>
              </a:rPr>
              <a:t>)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43544" y="5741243"/>
            <a:ext cx="842486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altLang="ko-KR" sz="2200" dirty="0">
                <a:ea typeface="굴림" panose="020B0600000101010101" pitchFamily="34" charset="-127"/>
              </a:rPr>
              <a:t>Space complexity of DFS is also O(|V|) in the worst case: we have to store the stack of vertices on the current search path.</a:t>
            </a:r>
          </a:p>
        </p:txBody>
      </p:sp>
    </p:spTree>
    <p:extLst>
      <p:ext uri="{BB962C8B-B14F-4D97-AF65-F5344CB8AC3E}">
        <p14:creationId xmlns:p14="http://schemas.microsoft.com/office/powerpoint/2010/main" val="368472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>
          <a:xfrm>
            <a:off x="179388" y="365125"/>
            <a:ext cx="8335962" cy="976313"/>
          </a:xfrm>
        </p:spPr>
        <p:txBody>
          <a:bodyPr/>
          <a:lstStyle/>
          <a:p>
            <a:r>
              <a:rPr lang="en-US" altLang="en-US" sz="4000" dirty="0"/>
              <a:t>Graph Definitions: Examples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82340" y="1309554"/>
            <a:ext cx="7772400" cy="64928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/>
              <a:t> A directed graph: Graph and its vertex and edge sets</a:t>
            </a:r>
          </a:p>
        </p:txBody>
      </p:sp>
      <p:pic>
        <p:nvPicPr>
          <p:cNvPr id="18436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08"/>
          <a:stretch>
            <a:fillRect/>
          </a:stretch>
        </p:blipFill>
        <p:spPr bwMode="auto">
          <a:xfrm>
            <a:off x="50194" y="1989138"/>
            <a:ext cx="9102725" cy="442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275" y="1989138"/>
            <a:ext cx="3810000" cy="649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20CD516-47FC-499E-A9BB-B6B8F3162772}"/>
              </a:ext>
            </a:extLst>
          </p:cNvPr>
          <p:cNvSpPr/>
          <p:nvPr/>
        </p:nvSpPr>
        <p:spPr>
          <a:xfrm>
            <a:off x="3275856" y="6165304"/>
            <a:ext cx="144016" cy="2513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TextBox 2"/>
          <p:cNvSpPr txBox="1"/>
          <p:nvPr/>
        </p:nvSpPr>
        <p:spPr>
          <a:xfrm>
            <a:off x="3239623" y="6090934"/>
            <a:ext cx="144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-99392"/>
            <a:ext cx="8748464" cy="1462087"/>
          </a:xfrm>
        </p:spPr>
        <p:txBody>
          <a:bodyPr/>
          <a:lstStyle/>
          <a:p>
            <a:r>
              <a:rPr lang="en-US" altLang="en-US" sz="4000" dirty="0"/>
              <a:t>Graph </a:t>
            </a:r>
            <a:r>
              <a:rPr lang="tr-TR" altLang="en-US" sz="4000" dirty="0" err="1"/>
              <a:t>Definitions</a:t>
            </a:r>
            <a:endParaRPr lang="tr-TR" altLang="en-US" sz="40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0825" y="1170607"/>
            <a:ext cx="8569647" cy="5329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tr-TR" altLang="en-US" sz="2400" dirty="0" err="1">
                <a:solidFill>
                  <a:srgbClr val="FF0000"/>
                </a:solidFill>
                <a:cs typeface="Tahoma" panose="020B0604030504040204" pitchFamily="34" charset="0"/>
              </a:rPr>
              <a:t>Walk</a:t>
            </a:r>
            <a:r>
              <a:rPr lang="tr-TR" altLang="en-US" sz="2400" dirty="0">
                <a:cs typeface="Tahoma" panose="020B0604030504040204" pitchFamily="34" charset="0"/>
              </a:rPr>
              <a:t>: </a:t>
            </a:r>
            <a:r>
              <a:rPr lang="en-US" sz="2400" dirty="0"/>
              <a:t>A walk is a sequence of vertices and edges of a graph</a:t>
            </a:r>
            <a:r>
              <a:rPr lang="tr-TR" sz="2400" dirty="0"/>
              <a:t>. </a:t>
            </a:r>
          </a:p>
          <a:p>
            <a:pPr lvl="1"/>
            <a:r>
              <a:rPr lang="tr-TR" sz="2400" dirty="0"/>
              <a:t>I</a:t>
            </a:r>
            <a:r>
              <a:rPr lang="en-US" sz="2400" dirty="0"/>
              <a:t>f we traverse a graph then we get a walk. </a:t>
            </a:r>
            <a:endParaRPr lang="tr-TR" sz="2400" dirty="0"/>
          </a:p>
          <a:p>
            <a:pPr lvl="1"/>
            <a:r>
              <a:rPr lang="en-US" sz="2400" dirty="0"/>
              <a:t>Edge and Vertices </a:t>
            </a:r>
            <a:r>
              <a:rPr lang="en-US" sz="2400" dirty="0">
                <a:solidFill>
                  <a:srgbClr val="FF0000"/>
                </a:solidFill>
              </a:rPr>
              <a:t>both can be repeated</a:t>
            </a:r>
            <a:r>
              <a:rPr lang="en-US" sz="2400" dirty="0"/>
              <a:t>.</a:t>
            </a:r>
            <a:endParaRPr lang="tr-TR" altLang="en-US" sz="2400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3E6D0466-C926-4F74-B559-FCD0EE4F9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467223"/>
            <a:ext cx="2016501" cy="2357919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032353DA-D4EE-4583-A092-0280928CB3BF}"/>
              </a:ext>
            </a:extLst>
          </p:cNvPr>
          <p:cNvSpPr/>
          <p:nvPr/>
        </p:nvSpPr>
        <p:spPr>
          <a:xfrm>
            <a:off x="467544" y="4977983"/>
            <a:ext cx="78280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400" dirty="0" err="1">
                <a:solidFill>
                  <a:srgbClr val="000000"/>
                </a:solidFill>
                <a:latin typeface="+mn-lt"/>
              </a:rPr>
              <a:t>Example</a:t>
            </a:r>
            <a:r>
              <a:rPr lang="tr-TR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+mn-lt"/>
              </a:rPr>
              <a:t>Walks</a:t>
            </a:r>
            <a:r>
              <a:rPr lang="tr-TR" sz="2400" dirty="0">
                <a:solidFill>
                  <a:srgbClr val="000000"/>
                </a:solidFill>
                <a:latin typeface="+mn-lt"/>
              </a:rPr>
              <a:t>:</a:t>
            </a:r>
          </a:p>
          <a:p>
            <a:pPr algn="just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 A, B, C, E, D (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length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)  </a:t>
            </a:r>
          </a:p>
          <a:p>
            <a:pPr algn="just">
              <a:buFont typeface="+mj-lt"/>
              <a:buAutoNum type="arabicPeriod"/>
            </a:pPr>
            <a:r>
              <a:rPr lang="tr-TR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D, B, A, C, E, D,</a:t>
            </a:r>
            <a:r>
              <a:rPr lang="en-US" sz="2400">
                <a:solidFill>
                  <a:srgbClr val="000000"/>
                </a:solidFill>
                <a:latin typeface="+mn-lt"/>
              </a:rPr>
              <a:t> </a:t>
            </a:r>
            <a:r>
              <a:rPr lang="tr-TR" sz="2400">
                <a:solidFill>
                  <a:srgbClr val="000000"/>
                </a:solidFill>
                <a:latin typeface="+mn-lt"/>
              </a:rPr>
              <a:t>B, C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 (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length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)  </a:t>
            </a:r>
          </a:p>
          <a:p>
            <a:pPr algn="just">
              <a:buFont typeface="+mj-lt"/>
              <a:buAutoNum type="arabicPeriod"/>
            </a:pPr>
            <a:r>
              <a:rPr lang="tr-TR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E, C, B, A, C, E, D (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length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) </a:t>
            </a:r>
            <a:endParaRPr lang="en-US" sz="24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C05275D9-8A1C-41D0-9B59-8DFD704EE8F1}"/>
              </a:ext>
            </a:extLst>
          </p:cNvPr>
          <p:cNvSpPr/>
          <p:nvPr/>
        </p:nvSpPr>
        <p:spPr>
          <a:xfrm>
            <a:off x="4067944" y="6581001"/>
            <a:ext cx="6100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Walks, Trails, Path, Circuit and Cycle in Discrete mathematics - </a:t>
            </a:r>
            <a:r>
              <a:rPr lang="en-US" sz="1200" dirty="0" err="1">
                <a:hlinkClick r:id="rId4"/>
              </a:rPr>
              <a:t>javatpoint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8350287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19109</TotalTime>
  <Words>4417</Words>
  <Application>Microsoft Office PowerPoint</Application>
  <PresentationFormat>Ekran Gösterisi (4:3)</PresentationFormat>
  <Paragraphs>790</Paragraphs>
  <Slides>77</Slides>
  <Notes>28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14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77</vt:i4>
      </vt:variant>
    </vt:vector>
  </HeadingPairs>
  <TitlesOfParts>
    <vt:vector size="94" baseType="lpstr">
      <vt:lpstr>굴림</vt:lpstr>
      <vt:lpstr>MS Mincho</vt:lpstr>
      <vt:lpstr>ＭＳ Ｐゴシック</vt:lpstr>
      <vt:lpstr>新細明體</vt:lpstr>
      <vt:lpstr>宋体</vt:lpstr>
      <vt:lpstr>Arial</vt:lpstr>
      <vt:lpstr>Calibri</vt:lpstr>
      <vt:lpstr>Calibri Light</vt:lpstr>
      <vt:lpstr>Courier New</vt:lpstr>
      <vt:lpstr>Monotype Sorts</vt:lpstr>
      <vt:lpstr>Symbol</vt:lpstr>
      <vt:lpstr>Tahoma</vt:lpstr>
      <vt:lpstr>Times New Roman</vt:lpstr>
      <vt:lpstr>Wingdings</vt:lpstr>
      <vt:lpstr>Office Theme</vt:lpstr>
      <vt:lpstr>VISIO</vt:lpstr>
      <vt:lpstr>Equation</vt:lpstr>
      <vt:lpstr>PowerPoint Sunusu</vt:lpstr>
      <vt:lpstr>What is a Graph?</vt:lpstr>
      <vt:lpstr> What is a Graph?</vt:lpstr>
      <vt:lpstr>                        Applications</vt:lpstr>
      <vt:lpstr>Graph Definitions</vt:lpstr>
      <vt:lpstr>Graph Definitions</vt:lpstr>
      <vt:lpstr>Graph Definitions: Examples</vt:lpstr>
      <vt:lpstr>Graph Definitions: Examples</vt:lpstr>
      <vt:lpstr>Graph Definitions</vt:lpstr>
      <vt:lpstr>Graph Definitions</vt:lpstr>
      <vt:lpstr>Graph Definitions</vt:lpstr>
      <vt:lpstr>Graph Definitions</vt:lpstr>
      <vt:lpstr>Graph Definitions</vt:lpstr>
      <vt:lpstr>Graph Definitions</vt:lpstr>
      <vt:lpstr>Graph Definitions</vt:lpstr>
      <vt:lpstr>Paths and Cycles: Example</vt:lpstr>
      <vt:lpstr>Graph Definitions</vt:lpstr>
      <vt:lpstr>More Graph Terminology</vt:lpstr>
      <vt:lpstr>Complete Graphs: Undirected</vt:lpstr>
      <vt:lpstr>Complete Graphs: Directed</vt:lpstr>
      <vt:lpstr>Connected/Disconnected Graphs</vt:lpstr>
      <vt:lpstr>PowerPoint Sunusu</vt:lpstr>
      <vt:lpstr>Weighted Graphs</vt:lpstr>
      <vt:lpstr>Trees are Special Cases of Graphs!   </vt:lpstr>
      <vt:lpstr>Representation of Graph Structures</vt:lpstr>
      <vt:lpstr>Graphs: Adjacency List Representation</vt:lpstr>
      <vt:lpstr>Graphs: Adjacency List Representation</vt:lpstr>
      <vt:lpstr>Adjacency lists: Directed Graphs</vt:lpstr>
      <vt:lpstr>Adjacency List: Storage Complexity</vt:lpstr>
      <vt:lpstr>Adjacency Lists: Search Complexity</vt:lpstr>
      <vt:lpstr>Adjacency Matrix Represention</vt:lpstr>
      <vt:lpstr>Adjacency Matrix Representation: Directed Graph</vt:lpstr>
      <vt:lpstr>Adjacency Matrix Representation: Directed Graph</vt:lpstr>
      <vt:lpstr>         Directed Graph: Example </vt:lpstr>
      <vt:lpstr>Undirected Graph: Adjacency Matrix</vt:lpstr>
      <vt:lpstr>Undirected Graph: Adjacency Matrix</vt:lpstr>
      <vt:lpstr>Adjacency Matrix Representation: Complexity</vt:lpstr>
      <vt:lpstr>Adjacency List vs. Adjacency Matrix</vt:lpstr>
      <vt:lpstr>Basic Operations on Graphs </vt:lpstr>
      <vt:lpstr>Graph Traversals</vt:lpstr>
      <vt:lpstr>Graph Traversals</vt:lpstr>
      <vt:lpstr>Breadth-First Search </vt:lpstr>
      <vt:lpstr>Breadth-First Search </vt:lpstr>
      <vt:lpstr>BFS with Queue, Example with Tree</vt:lpstr>
      <vt:lpstr>Implementing Breadth-first Search</vt:lpstr>
      <vt:lpstr>Breadth First Traversal: Pseudocode</vt:lpstr>
      <vt:lpstr>Tracing BFS Algorithm</vt:lpstr>
      <vt:lpstr>Tracing BFS Algorithm</vt:lpstr>
      <vt:lpstr>Tracing BFS Algorithm</vt:lpstr>
      <vt:lpstr>Tracing BFS Algorithm</vt:lpstr>
      <vt:lpstr>Tracing BFS Algorithm</vt:lpstr>
      <vt:lpstr>Tracing BFS Algorithm</vt:lpstr>
      <vt:lpstr>Tracing BFS Algorithm</vt:lpstr>
      <vt:lpstr>Tracing BFS Algorithm</vt:lpstr>
      <vt:lpstr>Tracing BFS Algorithm</vt:lpstr>
      <vt:lpstr>Tracing BFS Algorithm</vt:lpstr>
      <vt:lpstr>Tracing BFS Algorithm</vt:lpstr>
      <vt:lpstr>Tracing BFS Algorithm</vt:lpstr>
      <vt:lpstr>Tracing BFS Algorithm</vt:lpstr>
      <vt:lpstr>Tracing BFS Algorithm</vt:lpstr>
      <vt:lpstr>Tracing BFS Algorithm</vt:lpstr>
      <vt:lpstr>Tracing BFS Algorithm</vt:lpstr>
      <vt:lpstr>Tracing BFS Algorithm</vt:lpstr>
      <vt:lpstr>Tracing BFS Algorithm</vt:lpstr>
      <vt:lpstr>Tracing BFS Algorithm</vt:lpstr>
      <vt:lpstr>PowerPoint Sunusu</vt:lpstr>
      <vt:lpstr>Time Complexity of Breadth-first Search</vt:lpstr>
      <vt:lpstr>Depth-First Search (DFS)</vt:lpstr>
      <vt:lpstr> DFS and BFS Example-1</vt:lpstr>
      <vt:lpstr>DFS with Stack, Example with Tree</vt:lpstr>
      <vt:lpstr>PowerPoint Sunusu</vt:lpstr>
      <vt:lpstr>Depth First Traversal: Informal Algorithm</vt:lpstr>
      <vt:lpstr> DFS: Pseudocode</vt:lpstr>
      <vt:lpstr>DFS Example </vt:lpstr>
      <vt:lpstr>DFS Example </vt:lpstr>
      <vt:lpstr>DFS Example </vt:lpstr>
      <vt:lpstr>Complexity of DFS</vt:lpstr>
    </vt:vector>
  </TitlesOfParts>
  <Company>EGE Üniv.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Mehmet Okur</dc:creator>
  <cp:lastModifiedBy>Umut Avcı</cp:lastModifiedBy>
  <cp:revision>876</cp:revision>
  <dcterms:created xsi:type="dcterms:W3CDTF">2003-09-08T08:07:00Z</dcterms:created>
  <dcterms:modified xsi:type="dcterms:W3CDTF">2023-12-07T11:30:51Z</dcterms:modified>
</cp:coreProperties>
</file>