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3" r:id="rId1"/>
    <p:sldMasterId id="2147484016" r:id="rId2"/>
    <p:sldMasterId id="2147484030" r:id="rId3"/>
    <p:sldMasterId id="2147484042" r:id="rId4"/>
    <p:sldMasterId id="2147484054" r:id="rId5"/>
  </p:sldMasterIdLst>
  <p:notesMasterIdLst>
    <p:notesMasterId r:id="rId62"/>
  </p:notesMasterIdLst>
  <p:sldIdLst>
    <p:sldId id="577" r:id="rId6"/>
    <p:sldId id="618" r:id="rId7"/>
    <p:sldId id="521" r:id="rId8"/>
    <p:sldId id="672" r:id="rId9"/>
    <p:sldId id="673" r:id="rId10"/>
    <p:sldId id="604" r:id="rId11"/>
    <p:sldId id="620" r:id="rId12"/>
    <p:sldId id="621" r:id="rId13"/>
    <p:sldId id="603" r:id="rId14"/>
    <p:sldId id="617" r:id="rId15"/>
    <p:sldId id="525" r:id="rId16"/>
    <p:sldId id="623" r:id="rId17"/>
    <p:sldId id="675" r:id="rId18"/>
    <p:sldId id="523" r:id="rId19"/>
    <p:sldId id="524" r:id="rId20"/>
    <p:sldId id="564" r:id="rId21"/>
    <p:sldId id="677" r:id="rId22"/>
    <p:sldId id="559" r:id="rId23"/>
    <p:sldId id="561" r:id="rId24"/>
    <p:sldId id="676" r:id="rId25"/>
    <p:sldId id="632" r:id="rId26"/>
    <p:sldId id="626" r:id="rId27"/>
    <p:sldId id="627" r:id="rId28"/>
    <p:sldId id="628" r:id="rId29"/>
    <p:sldId id="629" r:id="rId30"/>
    <p:sldId id="674" r:id="rId31"/>
    <p:sldId id="630" r:id="rId32"/>
    <p:sldId id="631" r:id="rId33"/>
    <p:sldId id="680" r:id="rId34"/>
    <p:sldId id="679" r:id="rId35"/>
    <p:sldId id="634" r:id="rId36"/>
    <p:sldId id="681" r:id="rId37"/>
    <p:sldId id="682" r:id="rId38"/>
    <p:sldId id="635" r:id="rId39"/>
    <p:sldId id="636" r:id="rId40"/>
    <p:sldId id="530" r:id="rId41"/>
    <p:sldId id="637" r:id="rId42"/>
    <p:sldId id="641" r:id="rId43"/>
    <p:sldId id="642" r:id="rId44"/>
    <p:sldId id="640" r:id="rId45"/>
    <p:sldId id="652" r:id="rId46"/>
    <p:sldId id="655" r:id="rId47"/>
    <p:sldId id="656" r:id="rId48"/>
    <p:sldId id="657" r:id="rId49"/>
    <p:sldId id="658" r:id="rId50"/>
    <p:sldId id="643" r:id="rId51"/>
    <p:sldId id="664" r:id="rId52"/>
    <p:sldId id="660" r:id="rId53"/>
    <p:sldId id="661" r:id="rId54"/>
    <p:sldId id="663" r:id="rId55"/>
    <p:sldId id="662" r:id="rId56"/>
    <p:sldId id="669" r:id="rId57"/>
    <p:sldId id="671" r:id="rId58"/>
    <p:sldId id="650" r:id="rId59"/>
    <p:sldId id="659" r:id="rId60"/>
    <p:sldId id="651" r:id="rId61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9900"/>
    <a:srgbClr val="FFFFFF"/>
    <a:srgbClr val="D6EEFC"/>
    <a:srgbClr val="BBE0F9"/>
    <a:srgbClr val="F87422"/>
    <a:srgbClr val="006600"/>
    <a:srgbClr val="00009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969" autoAdjust="0"/>
  </p:normalViewPr>
  <p:slideViewPr>
    <p:cSldViewPr>
      <p:cViewPr varScale="1">
        <p:scale>
          <a:sx n="83" d="100"/>
          <a:sy n="83" d="100"/>
        </p:scale>
        <p:origin x="14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135EEDA-88A2-41FC-ADBF-BCE384601A4D}" type="datetimeFigureOut">
              <a:rPr lang="en-US"/>
              <a:pPr>
                <a:defRPr/>
              </a:pPr>
              <a:t>12/10/2023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D949361-708B-4C3E-A8D5-E0F5033276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2202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4F6F9A-1D46-4AB4-BB87-6C84DBC0ED98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2054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76804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466FF435-B69A-4BE3-BF27-78A5BB632627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19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77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C183C3-7C42-4AB6-83B8-87A418B1E26E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6142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DE1DDC-98C0-4DBA-B1B1-FF61EB5407C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4276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E12CEE-629A-44FC-96FD-15E3C6235DCE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4388" cy="3468687"/>
          </a:xfrm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688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B70F08-C265-4745-95D8-7A1830677ED5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4388" cy="3468687"/>
          </a:xfrm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3977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75CBBA-B132-4EBA-BB38-2BC493977532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4388" cy="3468687"/>
          </a:xfrm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1946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75CBBA-B132-4EBA-BB38-2BC493977532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4388" cy="3468687"/>
          </a:xfrm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2486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64694A-F2E7-492B-BA29-69FC04B50248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8113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E2FF2E-EA21-48F8-AF2E-8E319C0AA2E8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0188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65540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94E258C-EE47-474A-9B8C-26FD1B4C09F4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77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91305D-71C2-4182-BA73-39613DEB41B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77914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9EE2128-F58B-400D-A3C6-0CE25313C8E7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219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9AFE828-DEA0-48B6-9FE2-7AEDBF36655F}" type="slidenum">
              <a:rPr lang="en-US" altLang="en-US" sz="1300">
                <a:latin typeface="Arial" panose="020B0604020202020204" pitchFamily="34" charset="0"/>
              </a:rPr>
              <a:pPr eaLnBrk="1" hangingPunct="1"/>
              <a:t>31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3468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73732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DBAC736-DC15-4B23-906A-DBF7409CBC50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7632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75780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0761CBD-A683-43A3-85E5-43D9866C3BEA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8566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E8EB8E8-7E79-41E3-A1A6-1AC96F23B13F}" type="slidenum">
              <a:rPr lang="en-US" altLang="en-US" sz="1300">
                <a:latin typeface="Arial" panose="020B0604020202020204" pitchFamily="34" charset="0"/>
              </a:rPr>
              <a:pPr eaLnBrk="1" hangingPunct="1"/>
              <a:t>34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8574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27D710E-59BA-44EF-AE27-BC0E93890DAC}" type="slidenum">
              <a:rPr lang="en-US" altLang="en-US" sz="1300">
                <a:latin typeface="Arial" panose="020B0604020202020204" pitchFamily="34" charset="0"/>
              </a:rPr>
              <a:pPr eaLnBrk="1" hangingPunct="1"/>
              <a:t>35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6661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90116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BA6424E7-B347-4F3F-AE3C-5FE76F87DFE1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36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1125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B643A2-6FF5-4DB5-B842-D6B942AE369F}" type="slidenum">
              <a:rPr lang="en-CA" altLang="en-US"/>
              <a:pPr/>
              <a:t>45</a:t>
            </a:fld>
            <a:endParaRPr lang="en-CA" alt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0286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E442FF-2217-4643-9BFC-A2C3CBC829A3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50097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9EABC91-2E21-4C29-9663-07664B189E1B}" type="slidenum">
              <a:rPr lang="en-US" altLang="en-US" sz="1000" b="0">
                <a:solidFill>
                  <a:srgbClr val="000000"/>
                </a:solidFill>
              </a:rPr>
              <a:pPr/>
              <a:t>48</a:t>
            </a:fld>
            <a:endParaRPr lang="en-US" altLang="en-US" sz="1000" b="0">
              <a:solidFill>
                <a:srgbClr val="000000"/>
              </a:solidFill>
            </a:endParaRPr>
          </a:p>
        </p:txBody>
      </p:sp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778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343B13-2AA9-4E70-8B29-14D1FC5C3F48}" type="slidenum">
              <a:rPr lang="en-US" altLang="en-US">
                <a:solidFill>
                  <a:srgbClr val="000000"/>
                </a:solidFill>
              </a:rPr>
              <a:pPr/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53529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C27E76-DF1A-4B47-A729-52909B2DAB63}" type="slidenum">
              <a:rPr lang="en-US" altLang="en-US" sz="1000" b="0">
                <a:solidFill>
                  <a:srgbClr val="000000"/>
                </a:solidFill>
              </a:rPr>
              <a:pPr/>
              <a:t>49</a:t>
            </a:fld>
            <a:endParaRPr lang="en-US" altLang="en-US" sz="1000" b="0">
              <a:solidFill>
                <a:srgbClr val="000000"/>
              </a:solidFill>
            </a:endParaRPr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50717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1AE8386-1E93-4AF3-B920-AF69D434850C}" type="slidenum">
              <a:rPr lang="en-US" altLang="en-US" sz="1000" b="0">
                <a:solidFill>
                  <a:srgbClr val="000000"/>
                </a:solidFill>
              </a:rPr>
              <a:pPr/>
              <a:t>50</a:t>
            </a:fld>
            <a:endParaRPr lang="en-US" altLang="en-US" sz="1000" b="0">
              <a:solidFill>
                <a:srgbClr val="000000"/>
              </a:solidFill>
            </a:endParaRPr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85384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9934E4D-028F-4185-ACBA-D2EA12100416}" type="slidenum">
              <a:rPr lang="en-US" altLang="en-US" sz="1000" b="0">
                <a:solidFill>
                  <a:srgbClr val="000000"/>
                </a:solidFill>
              </a:rPr>
              <a:pPr/>
              <a:t>51</a:t>
            </a:fld>
            <a:endParaRPr lang="en-US" altLang="en-US" sz="1000" b="0">
              <a:solidFill>
                <a:srgbClr val="000000"/>
              </a:solidFill>
            </a:endParaRPr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1692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CDEC8E-3450-458A-8D2B-56316F7F7080}" type="slidenum">
              <a:rPr lang="en-CA" altLang="en-US"/>
              <a:pPr/>
              <a:t>55</a:t>
            </a:fld>
            <a:endParaRPr lang="en-CA" alt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99493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2F89895-0C14-482C-A23B-55C92B0A4A5F}" type="slidenum">
              <a:rPr lang="en-US" altLang="en-US" sz="1000" b="0"/>
              <a:pPr/>
              <a:t>56</a:t>
            </a:fld>
            <a:endParaRPr lang="en-US" altLang="en-US" sz="1000" b="0"/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435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84996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BD984313-1B1F-4EE1-86F5-6A140C674586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11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605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F5D849-81B7-47C6-B9DA-80040378E2F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871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91140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87A705F2-AC90-4AE0-9544-231BC6975D56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13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160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82948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15CA34F1-9536-4CF2-9F6E-11E6DF50C34A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14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490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83972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EB7ED55C-4B89-4800-9B20-A26760C4642D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15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628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47108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32DDC0E-0769-4D73-91AC-C436EEB70E99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803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4C78B9-BBCA-4A30-8D49-8C53AC6C0843}" type="datetimeFigureOut">
              <a:rPr lang="tr-TR" smtClean="0"/>
              <a:pPr>
                <a:defRPr/>
              </a:pPr>
              <a:t>10.12.2023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3019-90F9-4EFB-9588-947C88E54FD1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68931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D0F6A3-2B44-44DB-B1B1-E7F19C66540F}" type="datetimeFigureOut">
              <a:rPr lang="tr-TR" smtClean="0"/>
              <a:pPr>
                <a:defRPr/>
              </a:pPr>
              <a:t>10.12.2023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137E-4CFB-40BB-8C43-48BA19F122F3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001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D4F385-4D78-44EF-A277-32024309E2EA}" type="datetimeFigureOut">
              <a:rPr lang="tr-TR" smtClean="0"/>
              <a:pPr>
                <a:defRPr/>
              </a:pPr>
              <a:t>10.12.2023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F231-31C4-45EF-8CAA-2953DEAEAC35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674887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CS 477/677 - Lecture 4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9A7553B-AF09-4C41-A0F7-2CE18476F8A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175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182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B67C1C-3504-4A76-AF03-7BD4EA84F4A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687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D0D401-6E87-4EC4-9572-5AA2E267033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07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BB5362C-0D8D-4985-AFC1-8EC02BEC8B7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28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529181-1ADA-424B-8ED2-BFC9536AA02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013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0FCD8E-F03D-4C92-B990-7D55274D7B1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0557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927723-FEF5-42C9-835D-EDF5B9BA33A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178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E647B9-9E6C-4AA1-A820-A3C51623361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73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CEB39E-9D2B-4163-8FC1-AADE0A5036D9}" type="datetimeFigureOut">
              <a:rPr lang="tr-TR" smtClean="0"/>
              <a:pPr>
                <a:defRPr/>
              </a:pPr>
              <a:t>10.12.2023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5E2B-14C8-4E01-A2E9-2D3FE8CB8200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088197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A20275-E9B4-40B6-B7B1-E14507B5F40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6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E3E004-F6FC-46B4-A2DB-2CD3D19CCA0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7932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B7304F-4DD9-4A64-9C52-A95892B59E0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436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03BD9A57-BEF5-487F-B104-105E7506389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69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6E273CE1-C929-4D96-AADF-0DE8F304B5B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674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5DC2F0-8F94-4790-BE22-5E2351A2DCE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7169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5ACC57-3DE5-4CE4-B84A-EE3F687E795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2561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26A246-75F1-4F1A-996F-988AB1EA11F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804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3397E6-6046-45FF-BCBB-D827A001C31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9776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0BBE92-D696-4C98-B707-430B38EB5AA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04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34A141-4CCE-46E6-ADC7-21B58968D4FA}" type="datetimeFigureOut">
              <a:rPr lang="tr-TR" smtClean="0"/>
              <a:pPr>
                <a:defRPr/>
              </a:pPr>
              <a:t>10.12.2023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C465-38B4-4447-9794-35B32B84C375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26106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4134C6-7785-4ADD-B84E-885633A2A5A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066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A22D30-A058-4429-8379-3E22AE1DBF0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8696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EC935-7C42-4015-AFBD-3C3889740D0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8670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0E6637-013D-43FB-83B3-5F95333A788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3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852807-D801-43F8-BDBA-605C6FF28AB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2414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EB38-C55B-44C8-8991-66C9858AB17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5941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86AD21-6CA0-4681-A2BE-EADDA338036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9525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324882-EB27-477A-939A-77351F0C25D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0219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FD3AD8-C5EA-46CD-AEA0-0AB80E2C876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5027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5426F-6E7F-4F99-8D34-AF46DEAF7CA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75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D5B902-8FDC-4AAC-9E99-60F931059BF1}" type="datetimeFigureOut">
              <a:rPr lang="tr-TR" smtClean="0"/>
              <a:pPr>
                <a:defRPr/>
              </a:pPr>
              <a:t>10.12.2023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62AD-BB04-43FE-941B-3F0883ECED8B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377064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9E50B-1C35-4465-9C9F-A6F7FB10955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9199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9E0969-8949-40C5-9F67-38DE3DCAC87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3361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BF3391-0989-49BC-93AC-1EF2CCD4659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5990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E2480-239A-4727-B7DB-562B7408CAE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2713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746666-EA1F-40D3-917A-1FF2B554181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5680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A8692E-CDCE-4620-BBCA-24EC3EA1A66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2702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A52B05-98AB-4A3E-AC08-90DE6BA640C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22877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86AD21-6CA0-4681-A2BE-EADDA338036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5326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324882-EB27-477A-939A-77351F0C25D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41187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FD3AD8-C5EA-46CD-AEA0-0AB80E2C876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87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AE8C36-46C0-40F7-AB2E-7DEF43A39228}" type="datetimeFigureOut">
              <a:rPr lang="tr-TR" smtClean="0"/>
              <a:pPr>
                <a:defRPr/>
              </a:pPr>
              <a:t>10.12.2023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6451-70A0-4DCC-93AF-BC41FED37D0F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8992864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5426F-6E7F-4F99-8D34-AF46DEAF7CA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5554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9E50B-1C35-4465-9C9F-A6F7FB10955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25171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9E0969-8949-40C5-9F67-38DE3DCAC87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4913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BF3391-0989-49BC-93AC-1EF2CCD4659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2038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E2480-239A-4727-B7DB-562B7408CAE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8256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746666-EA1F-40D3-917A-1FF2B554181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900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A8692E-CDCE-4620-BBCA-24EC3EA1A66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3218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A52B05-98AB-4A3E-AC08-90DE6BA640C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3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D8EDA0-EF38-4B7E-B528-C719CDE322DE}" type="datetimeFigureOut">
              <a:rPr lang="tr-TR" smtClean="0"/>
              <a:pPr>
                <a:defRPr/>
              </a:pPr>
              <a:t>10.12.2023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B44C-5CB8-4433-A3E0-B21DD44D222D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21055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79B367-AA71-41AC-A1B7-9A0F9F0F7015}" type="datetimeFigureOut">
              <a:rPr lang="tr-TR" smtClean="0"/>
              <a:pPr>
                <a:defRPr/>
              </a:pPr>
              <a:t>10.12.2023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D142-3898-454A-A9FF-0D2BC69DE8EB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68083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331619-70A4-4154-8209-F33673690B08}" type="datetimeFigureOut">
              <a:rPr lang="tr-TR" smtClean="0"/>
              <a:pPr>
                <a:defRPr/>
              </a:pPr>
              <a:t>10.12.2023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A005-7368-46AE-890A-1C5186E62694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7213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C0ACFE-E4E9-4126-9B5C-633D6B4A99D9}" type="datetimeFigureOut">
              <a:rPr lang="tr-TR" smtClean="0"/>
              <a:pPr>
                <a:defRPr/>
              </a:pPr>
              <a:t>10.12.2023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F548-7865-4431-A520-E6257BFE6556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4494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9D832C6-92EC-485C-A7C1-E00A1273D73E}" type="datetimeFigureOut">
              <a:rPr lang="tr-TR" smtClean="0"/>
              <a:pPr>
                <a:defRPr/>
              </a:pPr>
              <a:t>10.12.2023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3D2C7-6FAE-41B2-818C-05DC87C8D826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1999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BDB53E5-623A-4841-A80E-D5F3233B9B7A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‹#›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11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29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fld id="{0C58092B-C003-494D-B97E-0241877856D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96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F95CAA6-6E2D-414D-823D-4F292DD6A2CC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‹#›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30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F95CAA6-6E2D-414D-823D-4F292DD6A2CC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‹#›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46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oleObject" Target="../embeddings/oleObject9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png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0.png"/><Relationship Id="rId4" Type="http://schemas.openxmlformats.org/officeDocument/2006/relationships/image" Target="../media/image7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1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rting-algorithms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tags" Target="../tags/tag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tags" Target="../tags/tag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tags" Target="../tags/tag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2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A93DA5-99EF-4023-BE1F-31343729C800}"/>
              </a:ext>
            </a:extLst>
          </p:cNvPr>
          <p:cNvSpPr txBox="1">
            <a:spLocks/>
          </p:cNvSpPr>
          <p:nvPr/>
        </p:nvSpPr>
        <p:spPr>
          <a:xfrm>
            <a:off x="648494" y="1052736"/>
            <a:ext cx="7847012" cy="12239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eaLnBrk="1" hangingPunct="1"/>
            <a:r>
              <a:rPr lang="en-US" altLang="en-US" sz="4400" dirty="0"/>
              <a:t>COMP 2310</a:t>
            </a:r>
            <a:br>
              <a:rPr lang="en-US" altLang="en-US" sz="4400" dirty="0"/>
            </a:br>
            <a:r>
              <a:rPr lang="en-US" altLang="en-US" sz="4400" dirty="0"/>
              <a:t>Data Structures and Algorithms</a:t>
            </a:r>
            <a:br>
              <a:rPr lang="en-US" altLang="en-US" sz="4400" dirty="0"/>
            </a:br>
            <a:endParaRPr lang="en-US" altLang="en-US" sz="44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C63C7F2-65F7-4190-8303-AEEB1DFE13EF}"/>
              </a:ext>
            </a:extLst>
          </p:cNvPr>
          <p:cNvSpPr txBox="1">
            <a:spLocks/>
          </p:cNvSpPr>
          <p:nvPr/>
        </p:nvSpPr>
        <p:spPr>
          <a:xfrm>
            <a:off x="1371600" y="3080184"/>
            <a:ext cx="6172200" cy="193299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tr-TR" altLang="en-US" sz="3200" dirty="0" err="1">
                <a:latin typeface="+mj-lt"/>
              </a:rPr>
              <a:t>Lecture</a:t>
            </a:r>
            <a:r>
              <a:rPr lang="tr-TR" altLang="en-US" sz="3200" dirty="0">
                <a:latin typeface="+mj-lt"/>
              </a:rPr>
              <a:t> 11</a:t>
            </a:r>
          </a:p>
          <a:p>
            <a:pPr marL="0" indent="0" algn="ctr">
              <a:buNone/>
            </a:pPr>
            <a:r>
              <a:rPr lang="en-US" sz="3200" dirty="0">
                <a:latin typeface="+mj-lt"/>
              </a:rPr>
              <a:t>Introduction to  Sort and Search Algorithms </a:t>
            </a:r>
          </a:p>
          <a:p>
            <a:pPr marL="0" indent="0" algn="ctr">
              <a:buNone/>
            </a:pPr>
            <a:endParaRPr lang="en-US" altLang="en-US" sz="3200" dirty="0">
              <a:latin typeface="+mj-lt"/>
            </a:endParaRPr>
          </a:p>
          <a:p>
            <a:pPr marL="0" indent="0" algn="ctr">
              <a:buNone/>
            </a:pPr>
            <a:endParaRPr lang="en-US" altLang="en-US" sz="3200" dirty="0">
              <a:latin typeface="+mj-lt"/>
            </a:endParaRPr>
          </a:p>
          <a:p>
            <a:pPr marL="0" indent="0" algn="ctr" eaLnBrk="1" hangingPunct="1">
              <a:buNone/>
            </a:pPr>
            <a:endParaRPr lang="en-US" alt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6274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1"/>
            <a:ext cx="8382000" cy="4351338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400" dirty="0">
                <a:solidFill>
                  <a:srgbClr val="252C33"/>
                </a:solidFill>
              </a:rPr>
              <a:t>Maximum number of swaps = N 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252C33"/>
                </a:solidFill>
              </a:rPr>
              <a:t>                                                      =</a:t>
            </a:r>
            <a:r>
              <a:rPr lang="tr-TR" sz="2400" dirty="0">
                <a:solidFill>
                  <a:srgbClr val="252C33"/>
                </a:solidFill>
              </a:rPr>
              <a:t> </a:t>
            </a:r>
            <a:r>
              <a:rPr lang="en-US" sz="2400" dirty="0">
                <a:solidFill>
                  <a:srgbClr val="252C33"/>
                </a:solidFill>
              </a:rPr>
              <a:t>O(N)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252C33"/>
                </a:solidFill>
              </a:rPr>
              <a:t>    So,</a:t>
            </a:r>
            <a:r>
              <a:rPr lang="tr-TR" sz="2400" dirty="0">
                <a:solidFill>
                  <a:srgbClr val="252C33"/>
                </a:solidFill>
              </a:rPr>
              <a:t> </a:t>
            </a:r>
            <a:r>
              <a:rPr lang="en-US" sz="2400" dirty="0">
                <a:solidFill>
                  <a:srgbClr val="252C33"/>
                </a:solidFill>
              </a:rPr>
              <a:t>the overall complexity is 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252C33"/>
                </a:solidFill>
              </a:rPr>
              <a:t>    T(n) = O(N</a:t>
            </a:r>
            <a:r>
              <a:rPr lang="en-US" sz="2400" baseline="30000" dirty="0">
                <a:solidFill>
                  <a:srgbClr val="252C33"/>
                </a:solidFill>
              </a:rPr>
              <a:t>2</a:t>
            </a:r>
            <a:r>
              <a:rPr lang="en-US" sz="2400" dirty="0">
                <a:solidFill>
                  <a:srgbClr val="252C33"/>
                </a:solidFill>
              </a:rPr>
              <a:t>) +O(N)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252C33"/>
                </a:solidFill>
              </a:rPr>
              <a:t>        = O(N</a:t>
            </a:r>
            <a:r>
              <a:rPr lang="en-US" sz="2400" baseline="30000" dirty="0">
                <a:solidFill>
                  <a:srgbClr val="252C33"/>
                </a:solidFill>
              </a:rPr>
              <a:t>2</a:t>
            </a:r>
            <a:r>
              <a:rPr lang="en-US" sz="2400" dirty="0">
                <a:solidFill>
                  <a:srgbClr val="252C33"/>
                </a:solidFill>
              </a:rPr>
              <a:t>)</a:t>
            </a:r>
          </a:p>
          <a:p>
            <a:pPr marL="0" lvl="0" indent="0">
              <a:buNone/>
            </a:pPr>
            <a:endParaRPr lang="tr-TR" sz="2400" dirty="0">
              <a:solidFill>
                <a:srgbClr val="252C33"/>
              </a:solidFill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srgbClr val="252C33"/>
                </a:solidFill>
              </a:rPr>
              <a:t>Notice that best,</a:t>
            </a:r>
            <a:r>
              <a:rPr lang="tr-TR" sz="2400" dirty="0">
                <a:solidFill>
                  <a:srgbClr val="252C33"/>
                </a:solidFill>
              </a:rPr>
              <a:t> </a:t>
            </a:r>
            <a:r>
              <a:rPr lang="en-US" sz="2400" dirty="0">
                <a:solidFill>
                  <a:srgbClr val="252C33"/>
                </a:solidFill>
              </a:rPr>
              <a:t>worst and average case complexities are the same: O(N</a:t>
            </a:r>
            <a:r>
              <a:rPr lang="en-US" sz="2400" baseline="30000" dirty="0">
                <a:solidFill>
                  <a:srgbClr val="252C33"/>
                </a:solidFill>
              </a:rPr>
              <a:t>2</a:t>
            </a:r>
            <a:r>
              <a:rPr lang="en-US" sz="2400" dirty="0">
                <a:solidFill>
                  <a:srgbClr val="252C33"/>
                </a:solidFill>
              </a:rPr>
              <a:t>)</a:t>
            </a:r>
          </a:p>
          <a:p>
            <a:pPr marL="0" lvl="0" indent="0">
              <a:buNone/>
            </a:pPr>
            <a:endParaRPr lang="tr-TR" sz="2400" dirty="0">
              <a:solidFill>
                <a:srgbClr val="252C33"/>
              </a:solidFill>
              <a:sym typeface="Wingdings" panose="05000000000000000000" pitchFamily="2" charset="2"/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srgbClr val="252C33"/>
                </a:solidFill>
                <a:sym typeface="Wingdings" panose="05000000000000000000" pitchFamily="2" charset="2"/>
              </a:rPr>
              <a:t>Selection sort has the same time complexity on every input composition.</a:t>
            </a:r>
            <a:endParaRPr lang="tr-TR" sz="2400" dirty="0">
              <a:solidFill>
                <a:srgbClr val="252C33"/>
              </a:solidFill>
              <a:sym typeface="Wingdings" panose="05000000000000000000" pitchFamily="2" charset="2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F5CB12-F995-4824-B0A9-9AAD1027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62" y="340184"/>
            <a:ext cx="7886700" cy="83162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252C33"/>
                </a:solidFill>
                <a:latin typeface="Open Sans"/>
              </a:rPr>
              <a:t>Selection Sort:</a:t>
            </a:r>
            <a:r>
              <a:rPr lang="tr-TR" dirty="0">
                <a:solidFill>
                  <a:srgbClr val="252C33"/>
                </a:solidFill>
                <a:latin typeface="Open Sans"/>
              </a:rPr>
              <a:t> </a:t>
            </a:r>
            <a:r>
              <a:rPr lang="en-US" dirty="0">
                <a:solidFill>
                  <a:srgbClr val="252C33"/>
                </a:solidFill>
                <a:latin typeface="Open Sans"/>
              </a:rPr>
              <a:t>Time Complexity </a:t>
            </a:r>
            <a:br>
              <a:rPr lang="en-US" dirty="0">
                <a:solidFill>
                  <a:srgbClr val="252C33"/>
                </a:solidFill>
                <a:latin typeface="Open Sans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67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457200"/>
            <a:ext cx="8748712" cy="6937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err="1"/>
              <a:t>Buble</a:t>
            </a:r>
            <a:r>
              <a:rPr lang="en-US" altLang="en-US" sz="4000" dirty="0"/>
              <a:t> Sort: Algorithm</a:t>
            </a:r>
            <a:endParaRPr lang="tr-TR" altLang="en-US" sz="4000" dirty="0"/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999001"/>
              </p:ext>
            </p:extLst>
          </p:nvPr>
        </p:nvGraphicFramePr>
        <p:xfrm>
          <a:off x="457200" y="2097264"/>
          <a:ext cx="5257801" cy="2663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" name="Equation" r:id="rId4" imgW="2197080" imgH="1117440" progId="Equation.3">
                  <p:embed/>
                </p:oleObj>
              </mc:Choice>
              <mc:Fallback>
                <p:oleObj name="Equation" r:id="rId4" imgW="2197080" imgH="11174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097264"/>
                        <a:ext cx="5257801" cy="26634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761999" y="1405784"/>
            <a:ext cx="8964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                 </a:t>
            </a:r>
            <a:r>
              <a:rPr lang="en-US" sz="3200" dirty="0">
                <a:latin typeface="+mn-lt"/>
              </a:rPr>
              <a:t>//n is array size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736599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>
                <a:latin typeface="+mn-lt"/>
              </a:rPr>
              <a:t>Bubble Sort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017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method: </a:t>
            </a:r>
          </a:p>
          <a:p>
            <a:r>
              <a:rPr lang="en-US" sz="2400" dirty="0"/>
              <a:t>In each step, </a:t>
            </a:r>
            <a:r>
              <a:rPr lang="en-US" sz="2400" dirty="0">
                <a:solidFill>
                  <a:srgbClr val="FF0000"/>
                </a:solidFill>
              </a:rPr>
              <a:t>compare each pair </a:t>
            </a:r>
            <a:r>
              <a:rPr lang="en-US" sz="2400" dirty="0"/>
              <a:t>of adjacent items and swap them if they are in the wrong order.</a:t>
            </a:r>
          </a:p>
          <a:p>
            <a:r>
              <a:rPr lang="en-US" sz="2400" dirty="0"/>
              <a:t>Repeat the steps through the list until no swaps are needed.</a:t>
            </a:r>
          </a:p>
          <a:p>
            <a:endParaRPr lang="en-US" sz="2400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2865746" y="4267432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 dirty="0"/>
              <a:t>1</a:t>
            </a: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3327669" y="4255200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 dirty="0"/>
              <a:t>2</a:t>
            </a:r>
          </a:p>
        </p:txBody>
      </p:sp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3856365" y="4255199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/>
              <a:t>3</a:t>
            </a: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5537507" y="4183293"/>
            <a:ext cx="30797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000" dirty="0"/>
              <a:t>n</a:t>
            </a:r>
          </a:p>
        </p:txBody>
      </p:sp>
      <p:sp>
        <p:nvSpPr>
          <p:cNvPr id="226312" name="Text Box 8"/>
          <p:cNvSpPr txBox="1">
            <a:spLocks noChangeArrowheads="1"/>
          </p:cNvSpPr>
          <p:nvPr/>
        </p:nvSpPr>
        <p:spPr bwMode="auto">
          <a:xfrm>
            <a:off x="2753484" y="3638489"/>
            <a:ext cx="1762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 err="1"/>
              <a:t>i</a:t>
            </a:r>
            <a:endParaRPr lang="en-US" altLang="en-US" dirty="0"/>
          </a:p>
        </p:txBody>
      </p:sp>
      <p:sp>
        <p:nvSpPr>
          <p:cNvPr id="226313" name="Line 9"/>
          <p:cNvSpPr>
            <a:spLocks noChangeShapeType="1"/>
          </p:cNvSpPr>
          <p:nvPr/>
        </p:nvSpPr>
        <p:spPr bwMode="auto">
          <a:xfrm>
            <a:off x="3016557" y="3898269"/>
            <a:ext cx="2520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6314" name="Group 10"/>
          <p:cNvGrpSpPr>
            <a:grpSpLocks/>
          </p:cNvGrpSpPr>
          <p:nvPr/>
        </p:nvGrpSpPr>
        <p:grpSpPr bwMode="auto">
          <a:xfrm>
            <a:off x="2819400" y="4038600"/>
            <a:ext cx="2961711" cy="793884"/>
            <a:chOff x="206" y="912"/>
            <a:chExt cx="2002" cy="273"/>
          </a:xfrm>
        </p:grpSpPr>
        <p:sp>
          <p:nvSpPr>
            <p:cNvPr id="226315" name="Rectangle 11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26316" name="Rectangle 12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26317" name="Rectangle 13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26318" name="Rectangle 14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9</a:t>
              </a:r>
            </a:p>
          </p:txBody>
        </p:sp>
        <p:sp>
          <p:nvSpPr>
            <p:cNvPr id="226319" name="Rectangle 15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 dirty="0"/>
                <a:t>6</a:t>
              </a:r>
            </a:p>
          </p:txBody>
        </p:sp>
        <p:sp>
          <p:nvSpPr>
            <p:cNvPr id="226320" name="Rectangle 16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26321" name="Rectangle 17"/>
            <p:cNvSpPr>
              <a:spLocks noChangeArrowheads="1"/>
            </p:cNvSpPr>
            <p:nvPr/>
          </p:nvSpPr>
          <p:spPr bwMode="auto">
            <a:xfrm>
              <a:off x="206" y="938"/>
              <a:ext cx="284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 dirty="0"/>
                <a:t>8</a:t>
              </a:r>
            </a:p>
          </p:txBody>
        </p:sp>
        <p:sp>
          <p:nvSpPr>
            <p:cNvPr id="226322" name="Line 18"/>
            <p:cNvSpPr>
              <a:spLocks noChangeShapeType="1"/>
            </p:cNvSpPr>
            <p:nvPr/>
          </p:nvSpPr>
          <p:spPr bwMode="auto">
            <a:xfrm>
              <a:off x="221" y="933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26323" name="Line 19"/>
            <p:cNvSpPr>
              <a:spLocks noChangeShapeType="1"/>
            </p:cNvSpPr>
            <p:nvPr/>
          </p:nvSpPr>
          <p:spPr bwMode="auto">
            <a:xfrm>
              <a:off x="221" y="1185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26324" name="Line 20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26325" name="Line 21"/>
            <p:cNvSpPr>
              <a:spLocks noChangeShapeType="1"/>
            </p:cNvSpPr>
            <p:nvPr/>
          </p:nvSpPr>
          <p:spPr bwMode="auto">
            <a:xfrm>
              <a:off x="505" y="917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26326" name="Line 22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26327" name="Line 23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26328" name="Line 24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26329" name="Line 25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26330" name="Line 26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26331" name="Line 27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891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214313"/>
            <a:ext cx="8748712" cy="838200"/>
          </a:xfrm>
        </p:spPr>
        <p:txBody>
          <a:bodyPr/>
          <a:lstStyle/>
          <a:p>
            <a:pPr eaLnBrk="1" hangingPunct="1"/>
            <a:r>
              <a:rPr lang="tr-TR" altLang="en-US" sz="4000" dirty="0"/>
              <a:t>C++ </a:t>
            </a:r>
            <a:r>
              <a:rPr lang="tr-TR" altLang="en-US" sz="4000" dirty="0" err="1"/>
              <a:t>code</a:t>
            </a:r>
            <a:r>
              <a:rPr lang="tr-TR" altLang="en-US" sz="4000" dirty="0"/>
              <a:t> </a:t>
            </a:r>
            <a:r>
              <a:rPr lang="tr-TR" altLang="en-US" sz="4000" dirty="0" err="1"/>
              <a:t>for</a:t>
            </a:r>
            <a:r>
              <a:rPr lang="tr-TR" altLang="en-US" sz="4000" dirty="0"/>
              <a:t> </a:t>
            </a:r>
            <a:r>
              <a:rPr lang="en-US" altLang="en-US" sz="4000" dirty="0" err="1"/>
              <a:t>B</a:t>
            </a:r>
            <a:r>
              <a:rPr lang="tr-TR" altLang="en-US" sz="4000" dirty="0" err="1"/>
              <a:t>ubble</a:t>
            </a:r>
            <a:r>
              <a:rPr lang="tr-TR" altLang="en-US" sz="4000" dirty="0"/>
              <a:t> </a:t>
            </a:r>
            <a:r>
              <a:rPr lang="en-US" altLang="en-US" sz="4000" dirty="0"/>
              <a:t>S</a:t>
            </a:r>
            <a:r>
              <a:rPr lang="tr-TR" altLang="en-US" sz="4000" dirty="0" err="1"/>
              <a:t>ort</a:t>
            </a:r>
            <a:r>
              <a:rPr lang="en-US" altLang="en-US" sz="4000" dirty="0"/>
              <a:t> Function</a:t>
            </a:r>
            <a:endParaRPr lang="tr-TR" altLang="en-US" sz="400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73125" y="1268413"/>
            <a:ext cx="8270875" cy="48641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</a:t>
            </a:r>
            <a:endParaRPr lang="tr-TR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/>
              <a:t>void </a:t>
            </a:r>
            <a:r>
              <a:rPr lang="tr-TR" altLang="en-US" sz="2200" dirty="0" err="1"/>
              <a:t>buble</a:t>
            </a:r>
            <a:r>
              <a:rPr lang="en-US" altLang="en-US" sz="2200" dirty="0"/>
              <a:t>Sort(</a:t>
            </a:r>
            <a:r>
              <a:rPr lang="tr-TR" altLang="en-US" sz="2200" dirty="0" err="1"/>
              <a:t>int</a:t>
            </a:r>
            <a:r>
              <a:rPr lang="tr-TR" altLang="en-US" sz="2200" dirty="0"/>
              <a:t> </a:t>
            </a:r>
            <a:r>
              <a:rPr lang="en-US" altLang="en-US" sz="2200" dirty="0"/>
              <a:t>A</a:t>
            </a:r>
            <a:r>
              <a:rPr lang="tr-TR" altLang="en-US" sz="2200" dirty="0"/>
              <a:t>[ ]</a:t>
            </a:r>
            <a:r>
              <a:rPr lang="en-US" altLang="en-US" sz="2200" dirty="0"/>
              <a:t>, </a:t>
            </a:r>
            <a:r>
              <a:rPr lang="en-US" altLang="en-US" sz="2200" dirty="0" err="1"/>
              <a:t>int</a:t>
            </a:r>
            <a:r>
              <a:rPr lang="en-US" altLang="en-US" sz="2200" dirty="0"/>
              <a:t> </a:t>
            </a:r>
            <a:r>
              <a:rPr lang="tr-TR" altLang="en-US" sz="2200" dirty="0"/>
              <a:t>n</a:t>
            </a:r>
            <a:r>
              <a:rPr lang="en-US" altLang="en-US" sz="2200" dirty="0"/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/>
              <a:t>     for(</a:t>
            </a:r>
            <a:r>
              <a:rPr lang="en-US" altLang="en-US" sz="2200" dirty="0" err="1"/>
              <a:t>int</a:t>
            </a:r>
            <a:r>
              <a:rPr lang="en-US" altLang="en-US" sz="2200" dirty="0"/>
              <a:t> </a:t>
            </a:r>
            <a:r>
              <a:rPr lang="tr-TR" altLang="en-US" sz="2200" dirty="0"/>
              <a:t>k</a:t>
            </a:r>
            <a:r>
              <a:rPr lang="en-US" altLang="en-US" sz="2200" dirty="0"/>
              <a:t> = </a:t>
            </a:r>
            <a:r>
              <a:rPr lang="tr-TR" altLang="en-US" sz="2200" dirty="0"/>
              <a:t>n</a:t>
            </a:r>
            <a:r>
              <a:rPr lang="en-US" altLang="en-US" sz="2200" dirty="0"/>
              <a:t>-1;  </a:t>
            </a:r>
            <a:r>
              <a:rPr lang="tr-TR" altLang="en-US" sz="2200" dirty="0"/>
              <a:t>k</a:t>
            </a:r>
            <a:r>
              <a:rPr lang="en-US" altLang="en-US" sz="2200" dirty="0"/>
              <a:t> &gt;= 1;  </a:t>
            </a:r>
            <a:r>
              <a:rPr lang="tr-TR" altLang="en-US" sz="2200" dirty="0"/>
              <a:t>k</a:t>
            </a:r>
            <a:r>
              <a:rPr lang="en-US" altLang="en-US" sz="2200" dirty="0"/>
              <a:t>--)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/>
              <a:t>    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/>
              <a:t>        for(</a:t>
            </a:r>
            <a:r>
              <a:rPr lang="en-US" altLang="en-US" sz="2200" dirty="0" err="1"/>
              <a:t>int</a:t>
            </a:r>
            <a:r>
              <a:rPr lang="en-US" altLang="en-US" sz="2200" dirty="0"/>
              <a:t> j = 0;  j&lt;</a:t>
            </a:r>
            <a:r>
              <a:rPr lang="zh-CN" altLang="en-US" sz="2200" dirty="0">
                <a:ea typeface="宋体" panose="02010600030101010101" pitchFamily="2" charset="-122"/>
              </a:rPr>
              <a:t>＝</a:t>
            </a:r>
            <a:r>
              <a:rPr lang="tr-TR" altLang="en-US" sz="2200" dirty="0"/>
              <a:t>k</a:t>
            </a:r>
            <a:r>
              <a:rPr lang="en-US" altLang="en-US" sz="2200" dirty="0"/>
              <a:t>-</a:t>
            </a:r>
            <a:r>
              <a:rPr lang="en-US" altLang="zh-CN" sz="2200" dirty="0">
                <a:ea typeface="宋体" panose="02010600030101010101" pitchFamily="2" charset="-122"/>
              </a:rPr>
              <a:t>1</a:t>
            </a:r>
            <a:r>
              <a:rPr lang="en-US" altLang="en-US" sz="2200" dirty="0"/>
              <a:t>;  </a:t>
            </a:r>
            <a:r>
              <a:rPr lang="en-US" altLang="en-US" sz="2200" dirty="0" err="1"/>
              <a:t>j++</a:t>
            </a:r>
            <a:r>
              <a:rPr lang="en-US" altLang="en-US" sz="2200" dirty="0"/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/>
              <a:t>       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/>
              <a:t>          </a:t>
            </a:r>
            <a:r>
              <a:rPr lang="tr-TR" altLang="en-US" sz="2200" dirty="0"/>
              <a:t> </a:t>
            </a:r>
            <a:r>
              <a:rPr lang="en-US" altLang="en-US" sz="2200" dirty="0"/>
              <a:t>if(A[j + 1] &lt; A[j])     //Swap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/>
              <a:t>            </a:t>
            </a:r>
            <a:r>
              <a:rPr lang="tr-TR" altLang="en-US" sz="2200" dirty="0"/>
              <a:t>   </a:t>
            </a:r>
            <a:r>
              <a:rPr lang="en-US" altLang="en-US" sz="2200" dirty="0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/>
              <a:t>                 t = A[j + 1];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/>
              <a:t>                 A[j + 1] = A[j];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/>
              <a:t>                 A[j] = 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/>
              <a:t>            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/>
              <a:t>     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/>
              <a:t>  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/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tr-TR" altLang="en-US" sz="1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694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00458"/>
            <a:ext cx="7793037" cy="1462087"/>
          </a:xfrm>
        </p:spPr>
        <p:txBody>
          <a:bodyPr/>
          <a:lstStyle/>
          <a:p>
            <a:pPr eaLnBrk="1" hangingPunct="1"/>
            <a:r>
              <a:rPr lang="tr-TR" altLang="en-US" sz="4000" dirty="0" err="1">
                <a:latin typeface="+mn-lt"/>
              </a:rPr>
              <a:t>Bubble</a:t>
            </a:r>
            <a:r>
              <a:rPr lang="tr-TR" altLang="en-US" sz="4000" dirty="0">
                <a:latin typeface="+mn-lt"/>
              </a:rPr>
              <a:t> </a:t>
            </a:r>
            <a:r>
              <a:rPr lang="tr-TR" altLang="en-US" sz="4000" dirty="0" err="1">
                <a:latin typeface="+mn-lt"/>
              </a:rPr>
              <a:t>Sort</a:t>
            </a:r>
            <a:r>
              <a:rPr lang="en-US" altLang="en-US" sz="4000" dirty="0">
                <a:latin typeface="+mn-lt"/>
              </a:rPr>
              <a:t>: Example </a:t>
            </a:r>
            <a:endParaRPr lang="tr-TR" altLang="en-US" sz="4000" dirty="0">
              <a:latin typeface="+mn-lt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62545"/>
            <a:ext cx="8459787" cy="4456113"/>
          </a:xfrm>
        </p:spPr>
        <p:txBody>
          <a:bodyPr/>
          <a:lstStyle/>
          <a:p>
            <a:pPr>
              <a:buNone/>
            </a:pPr>
            <a:r>
              <a:rPr lang="en-US" altLang="en-US" sz="2400" dirty="0"/>
              <a:t>Example:</a:t>
            </a:r>
            <a:r>
              <a:rPr lang="tr-TR" altLang="en-US" sz="2400" dirty="0"/>
              <a:t> </a:t>
            </a:r>
            <a:r>
              <a:rPr lang="en-US" altLang="en-US" sz="2400" dirty="0"/>
              <a:t>Sort the following array using the bubble sort algorithm</a:t>
            </a:r>
          </a:p>
          <a:p>
            <a:pPr eaLnBrk="1" hangingPunct="1">
              <a:buNone/>
            </a:pPr>
            <a:r>
              <a:rPr lang="en-US" altLang="en-US" sz="2400" dirty="0"/>
              <a:t>A :  (6  1  4  3  8)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000" b="1" dirty="0"/>
              <a:t>First </a:t>
            </a:r>
            <a:r>
              <a:rPr lang="tr-TR" altLang="en-US" sz="2000" b="1" dirty="0" err="1"/>
              <a:t>Pass</a:t>
            </a:r>
            <a:r>
              <a:rPr lang="tr-TR" altLang="en-US" sz="2000" b="1" dirty="0"/>
              <a:t>:</a:t>
            </a:r>
            <a:br>
              <a:rPr lang="en-US" altLang="en-US" sz="2000" b="1" dirty="0"/>
            </a:br>
            <a:br>
              <a:rPr lang="tr-TR" altLang="en-US" sz="2000" dirty="0"/>
            </a:br>
            <a:r>
              <a:rPr lang="tr-TR" altLang="en-US" sz="2000" dirty="0"/>
              <a:t>( </a:t>
            </a:r>
            <a:r>
              <a:rPr lang="tr-TR" altLang="en-US" sz="2000" b="1" dirty="0">
                <a:solidFill>
                  <a:srgbClr val="008000"/>
                </a:solidFill>
              </a:rPr>
              <a:t>6</a:t>
            </a:r>
            <a:r>
              <a:rPr lang="tr-TR" altLang="en-US" sz="2000" dirty="0">
                <a:solidFill>
                  <a:srgbClr val="008000"/>
                </a:solidFill>
              </a:rPr>
              <a:t> </a:t>
            </a:r>
            <a:r>
              <a:rPr lang="tr-TR" altLang="en-US" sz="2000" b="1" dirty="0">
                <a:solidFill>
                  <a:srgbClr val="008000"/>
                </a:solidFill>
              </a:rPr>
              <a:t>1</a:t>
            </a:r>
            <a:r>
              <a:rPr lang="tr-TR" altLang="en-US" sz="2000" dirty="0"/>
              <a:t> 4 3 8 )   ( </a:t>
            </a:r>
            <a:r>
              <a:rPr lang="tr-TR" altLang="en-US" sz="2000" b="1" dirty="0">
                <a:solidFill>
                  <a:srgbClr val="008000"/>
                </a:solidFill>
              </a:rPr>
              <a:t>1</a:t>
            </a:r>
            <a:r>
              <a:rPr lang="tr-TR" altLang="en-US" sz="2000" dirty="0">
                <a:solidFill>
                  <a:srgbClr val="008000"/>
                </a:solidFill>
              </a:rPr>
              <a:t> </a:t>
            </a:r>
            <a:r>
              <a:rPr lang="tr-TR" altLang="en-US" sz="2000" b="1" dirty="0">
                <a:solidFill>
                  <a:srgbClr val="008000"/>
                </a:solidFill>
              </a:rPr>
              <a:t>6</a:t>
            </a:r>
            <a:r>
              <a:rPr lang="tr-TR" altLang="en-US" sz="2000" dirty="0"/>
              <a:t> 4 3 8 ) 	</a:t>
            </a:r>
            <a:r>
              <a:rPr lang="tr-TR" altLang="en-US" sz="2000" dirty="0" err="1"/>
              <a:t>compare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the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first</a:t>
            </a:r>
            <a:r>
              <a:rPr lang="tr-TR" altLang="en-US" sz="2000" dirty="0"/>
              <a:t> </a:t>
            </a:r>
            <a:r>
              <a:rPr lang="tr-TR" altLang="en-US" sz="2000" dirty="0" err="1"/>
              <a:t>two</a:t>
            </a:r>
            <a:r>
              <a:rPr lang="tr-TR" altLang="en-US" sz="2000" dirty="0"/>
              <a:t> </a:t>
            </a:r>
            <a:r>
              <a:rPr lang="tr-TR" altLang="en-US" sz="2000" dirty="0" err="1"/>
              <a:t>elements</a:t>
            </a:r>
            <a:r>
              <a:rPr lang="en-US" altLang="en-US" sz="2000" dirty="0"/>
              <a:t> : 6&gt;1</a:t>
            </a:r>
            <a:r>
              <a:rPr lang="tr-TR" altLang="en-US" sz="2000" dirty="0"/>
              <a:t> swap </a:t>
            </a:r>
            <a:r>
              <a:rPr lang="tr-TR" altLang="en-US" sz="2000" dirty="0" err="1"/>
              <a:t>them</a:t>
            </a:r>
            <a:br>
              <a:rPr lang="tr-TR" altLang="en-US" sz="2000" dirty="0"/>
            </a:br>
            <a:r>
              <a:rPr lang="tr-TR" altLang="en-US" sz="2000" dirty="0"/>
              <a:t>( 1 </a:t>
            </a:r>
            <a:r>
              <a:rPr lang="tr-TR" altLang="en-US" sz="2000" b="1" dirty="0">
                <a:solidFill>
                  <a:srgbClr val="008000"/>
                </a:solidFill>
              </a:rPr>
              <a:t>6</a:t>
            </a:r>
            <a:r>
              <a:rPr lang="tr-TR" altLang="en-US" sz="2000" dirty="0">
                <a:solidFill>
                  <a:srgbClr val="008000"/>
                </a:solidFill>
              </a:rPr>
              <a:t> </a:t>
            </a:r>
            <a:r>
              <a:rPr lang="tr-TR" altLang="en-US" sz="2000" b="1" dirty="0">
                <a:solidFill>
                  <a:srgbClr val="008000"/>
                </a:solidFill>
              </a:rPr>
              <a:t>4</a:t>
            </a:r>
            <a:r>
              <a:rPr lang="tr-TR" altLang="en-US" sz="2000" dirty="0"/>
              <a:t> 3 8 )   ( 1 </a:t>
            </a:r>
            <a:r>
              <a:rPr lang="tr-TR" altLang="en-US" sz="2000" b="1" dirty="0">
                <a:solidFill>
                  <a:srgbClr val="008000"/>
                </a:solidFill>
              </a:rPr>
              <a:t>4</a:t>
            </a:r>
            <a:r>
              <a:rPr lang="tr-TR" altLang="en-US" sz="2000" dirty="0">
                <a:solidFill>
                  <a:srgbClr val="008000"/>
                </a:solidFill>
              </a:rPr>
              <a:t> </a:t>
            </a:r>
            <a:r>
              <a:rPr lang="tr-TR" altLang="en-US" sz="2000" b="1" dirty="0">
                <a:solidFill>
                  <a:srgbClr val="008000"/>
                </a:solidFill>
              </a:rPr>
              <a:t>6</a:t>
            </a:r>
            <a:r>
              <a:rPr lang="tr-TR" altLang="en-US" sz="2000" dirty="0"/>
              <a:t> 3 8 ),  swap since 6 &gt; 4</a:t>
            </a:r>
            <a:br>
              <a:rPr lang="tr-TR" altLang="en-US" sz="2000" dirty="0"/>
            </a:br>
            <a:r>
              <a:rPr lang="tr-TR" altLang="en-US" sz="2000" dirty="0"/>
              <a:t>( 1 4 </a:t>
            </a:r>
            <a:r>
              <a:rPr lang="tr-TR" altLang="en-US" sz="2000" b="1" dirty="0">
                <a:solidFill>
                  <a:srgbClr val="008000"/>
                </a:solidFill>
              </a:rPr>
              <a:t>6</a:t>
            </a:r>
            <a:r>
              <a:rPr lang="tr-TR" altLang="en-US" sz="2000" dirty="0">
                <a:solidFill>
                  <a:srgbClr val="008000"/>
                </a:solidFill>
              </a:rPr>
              <a:t> </a:t>
            </a:r>
            <a:r>
              <a:rPr lang="tr-TR" altLang="en-US" sz="2000" b="1" dirty="0">
                <a:solidFill>
                  <a:srgbClr val="008000"/>
                </a:solidFill>
              </a:rPr>
              <a:t>3</a:t>
            </a:r>
            <a:r>
              <a:rPr lang="tr-TR" altLang="en-US" sz="2000" dirty="0"/>
              <a:t> 8 )   ( 1 4 </a:t>
            </a:r>
            <a:r>
              <a:rPr lang="tr-TR" altLang="en-US" sz="2000" b="1" dirty="0">
                <a:solidFill>
                  <a:srgbClr val="008000"/>
                </a:solidFill>
              </a:rPr>
              <a:t>3</a:t>
            </a:r>
            <a:r>
              <a:rPr lang="tr-TR" altLang="en-US" sz="2000" dirty="0">
                <a:solidFill>
                  <a:srgbClr val="008000"/>
                </a:solidFill>
              </a:rPr>
              <a:t> </a:t>
            </a:r>
            <a:r>
              <a:rPr lang="tr-TR" altLang="en-US" sz="2000" b="1" dirty="0">
                <a:solidFill>
                  <a:srgbClr val="008000"/>
                </a:solidFill>
              </a:rPr>
              <a:t>6</a:t>
            </a:r>
            <a:r>
              <a:rPr lang="tr-TR" altLang="en-US" sz="2000" dirty="0"/>
              <a:t> 8 ),  swap since 6 &gt; </a:t>
            </a:r>
            <a:r>
              <a:rPr lang="en-US" altLang="en-US" sz="2000" dirty="0"/>
              <a:t>3</a:t>
            </a:r>
            <a:br>
              <a:rPr lang="tr-TR" altLang="en-US" sz="2000" dirty="0"/>
            </a:br>
            <a:r>
              <a:rPr lang="tr-TR" altLang="en-US" sz="2000" dirty="0"/>
              <a:t>( 1 4 3 </a:t>
            </a:r>
            <a:r>
              <a:rPr lang="tr-TR" altLang="en-US" sz="2000" b="1" dirty="0">
                <a:solidFill>
                  <a:srgbClr val="008000"/>
                </a:solidFill>
              </a:rPr>
              <a:t>6</a:t>
            </a:r>
            <a:r>
              <a:rPr lang="tr-TR" altLang="en-US" sz="2000" dirty="0">
                <a:solidFill>
                  <a:srgbClr val="008000"/>
                </a:solidFill>
              </a:rPr>
              <a:t> </a:t>
            </a:r>
            <a:r>
              <a:rPr lang="tr-TR" altLang="en-US" sz="2000" b="1" dirty="0">
                <a:solidFill>
                  <a:srgbClr val="008000"/>
                </a:solidFill>
              </a:rPr>
              <a:t>8</a:t>
            </a:r>
            <a:r>
              <a:rPr lang="tr-TR" altLang="en-US" sz="2000" dirty="0"/>
              <a:t> )   ( 1 4 3 </a:t>
            </a:r>
            <a:r>
              <a:rPr lang="tr-TR" altLang="en-US" sz="2000" b="1" dirty="0">
                <a:solidFill>
                  <a:srgbClr val="008000"/>
                </a:solidFill>
              </a:rPr>
              <a:t>6</a:t>
            </a:r>
            <a:r>
              <a:rPr lang="tr-TR" altLang="en-US" sz="2000" dirty="0">
                <a:solidFill>
                  <a:srgbClr val="008000"/>
                </a:solidFill>
              </a:rPr>
              <a:t> </a:t>
            </a:r>
            <a:r>
              <a:rPr lang="tr-TR" altLang="en-US" sz="2000" b="1" dirty="0">
                <a:solidFill>
                  <a:srgbClr val="FF0000"/>
                </a:solidFill>
              </a:rPr>
              <a:t>8</a:t>
            </a:r>
            <a:r>
              <a:rPr lang="tr-TR" altLang="en-US" sz="2000" dirty="0"/>
              <a:t> ),  do not swap, since (8&gt;6)</a:t>
            </a:r>
            <a:endParaRPr lang="en-US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sym typeface="Wingdings" panose="05000000000000000000" pitchFamily="2" charset="2"/>
              </a:rPr>
              <a:t> 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8 </a:t>
            </a:r>
            <a:r>
              <a:rPr lang="en-US" altLang="en-US" sz="2000" dirty="0">
                <a:sym typeface="Wingdings" panose="05000000000000000000" pitchFamily="2" charset="2"/>
              </a:rPr>
              <a:t>is now in its correct position.</a:t>
            </a:r>
            <a:br>
              <a:rPr lang="tr-TR" altLang="en-US" sz="2000" dirty="0"/>
            </a:br>
            <a:endParaRPr lang="en-US" alt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1" y="1676400"/>
            <a:ext cx="8763000" cy="50292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600" dirty="0"/>
              <a:t>Second </a:t>
            </a:r>
            <a:r>
              <a:rPr lang="tr-TR" altLang="en-US" sz="2600" dirty="0" err="1"/>
              <a:t>Pass</a:t>
            </a:r>
            <a:r>
              <a:rPr lang="tr-TR" altLang="en-US" sz="2600" dirty="0"/>
              <a:t>:</a:t>
            </a:r>
            <a:br>
              <a:rPr lang="en-US" altLang="en-US" sz="2600" dirty="0"/>
            </a:br>
            <a:br>
              <a:rPr lang="tr-TR" altLang="en-US" sz="2000" dirty="0"/>
            </a:br>
            <a:r>
              <a:rPr lang="tr-TR" altLang="en-US" sz="2000" dirty="0"/>
              <a:t>( </a:t>
            </a:r>
            <a:r>
              <a:rPr lang="tr-TR" altLang="en-US" sz="2000" b="1" dirty="0">
                <a:solidFill>
                  <a:srgbClr val="008000"/>
                </a:solidFill>
              </a:rPr>
              <a:t>1</a:t>
            </a:r>
            <a:r>
              <a:rPr lang="tr-TR" altLang="en-US" sz="2000" dirty="0">
                <a:solidFill>
                  <a:srgbClr val="008000"/>
                </a:solidFill>
              </a:rPr>
              <a:t> </a:t>
            </a:r>
            <a:r>
              <a:rPr lang="tr-TR" altLang="en-US" sz="2000" b="1" dirty="0">
                <a:solidFill>
                  <a:srgbClr val="008000"/>
                </a:solidFill>
              </a:rPr>
              <a:t>4</a:t>
            </a:r>
            <a:r>
              <a:rPr lang="tr-TR" altLang="en-US" sz="2000" dirty="0"/>
              <a:t> 3 6 8 )   ( </a:t>
            </a:r>
            <a:r>
              <a:rPr lang="tr-TR" altLang="en-US" sz="2000" b="1" dirty="0">
                <a:solidFill>
                  <a:srgbClr val="008000"/>
                </a:solidFill>
              </a:rPr>
              <a:t>1</a:t>
            </a:r>
            <a:r>
              <a:rPr lang="tr-TR" altLang="en-US" sz="2000" dirty="0">
                <a:solidFill>
                  <a:srgbClr val="008000"/>
                </a:solidFill>
              </a:rPr>
              <a:t> </a:t>
            </a:r>
            <a:r>
              <a:rPr lang="tr-TR" altLang="en-US" sz="2000" b="1" dirty="0">
                <a:solidFill>
                  <a:srgbClr val="008000"/>
                </a:solidFill>
              </a:rPr>
              <a:t>4</a:t>
            </a:r>
            <a:r>
              <a:rPr lang="tr-TR" altLang="en-US" sz="2000" dirty="0"/>
              <a:t> 3 6 8 )</a:t>
            </a:r>
            <a:br>
              <a:rPr lang="tr-TR" altLang="en-US" sz="2000" dirty="0"/>
            </a:br>
            <a:r>
              <a:rPr lang="tr-TR" altLang="en-US" sz="2000" dirty="0"/>
              <a:t>( 1 </a:t>
            </a:r>
            <a:r>
              <a:rPr lang="tr-TR" altLang="en-US" sz="2000" b="1" dirty="0">
                <a:solidFill>
                  <a:srgbClr val="008000"/>
                </a:solidFill>
              </a:rPr>
              <a:t>4</a:t>
            </a:r>
            <a:r>
              <a:rPr lang="tr-TR" altLang="en-US" sz="2000" dirty="0">
                <a:solidFill>
                  <a:srgbClr val="008000"/>
                </a:solidFill>
              </a:rPr>
              <a:t> </a:t>
            </a:r>
            <a:r>
              <a:rPr lang="tr-TR" altLang="en-US" sz="2000" b="1" dirty="0">
                <a:solidFill>
                  <a:srgbClr val="008000"/>
                </a:solidFill>
              </a:rPr>
              <a:t>3</a:t>
            </a:r>
            <a:r>
              <a:rPr lang="tr-TR" altLang="en-US" sz="2000" dirty="0"/>
              <a:t> 6 8 )   ( 1 </a:t>
            </a:r>
            <a:r>
              <a:rPr lang="tr-TR" altLang="en-US" sz="2000" b="1" dirty="0">
                <a:solidFill>
                  <a:srgbClr val="008000"/>
                </a:solidFill>
              </a:rPr>
              <a:t>3</a:t>
            </a:r>
            <a:r>
              <a:rPr lang="tr-TR" altLang="en-US" sz="2000" dirty="0">
                <a:solidFill>
                  <a:srgbClr val="008000"/>
                </a:solidFill>
              </a:rPr>
              <a:t> </a:t>
            </a:r>
            <a:r>
              <a:rPr lang="tr-TR" altLang="en-US" sz="2000" b="1" dirty="0">
                <a:solidFill>
                  <a:srgbClr val="008000"/>
                </a:solidFill>
              </a:rPr>
              <a:t>4</a:t>
            </a:r>
            <a:r>
              <a:rPr lang="tr-TR" altLang="en-US" sz="2000" dirty="0"/>
              <a:t> 6 8 )</a:t>
            </a:r>
            <a:br>
              <a:rPr lang="tr-TR" altLang="en-US" sz="2000" dirty="0"/>
            </a:br>
            <a:r>
              <a:rPr lang="tr-TR" altLang="en-US" sz="2000" dirty="0"/>
              <a:t>( 1 3 </a:t>
            </a:r>
            <a:r>
              <a:rPr lang="tr-TR" altLang="en-US" sz="2000" b="1" dirty="0">
                <a:solidFill>
                  <a:srgbClr val="008000"/>
                </a:solidFill>
              </a:rPr>
              <a:t>4</a:t>
            </a:r>
            <a:r>
              <a:rPr lang="tr-TR" altLang="en-US" sz="2000" dirty="0">
                <a:solidFill>
                  <a:srgbClr val="008000"/>
                </a:solidFill>
              </a:rPr>
              <a:t> </a:t>
            </a:r>
            <a:r>
              <a:rPr lang="tr-TR" altLang="en-US" sz="2000" b="1" dirty="0">
                <a:solidFill>
                  <a:srgbClr val="008000"/>
                </a:solidFill>
              </a:rPr>
              <a:t>6</a:t>
            </a:r>
            <a:r>
              <a:rPr lang="tr-TR" altLang="en-US" sz="2000" dirty="0"/>
              <a:t> 8 )   ( 1 3 </a:t>
            </a:r>
            <a:r>
              <a:rPr lang="tr-TR" altLang="en-US" sz="2000" b="1" dirty="0">
                <a:solidFill>
                  <a:srgbClr val="008000"/>
                </a:solidFill>
              </a:rPr>
              <a:t>4</a:t>
            </a:r>
            <a:r>
              <a:rPr lang="tr-TR" altLang="en-US" sz="2000" dirty="0">
                <a:solidFill>
                  <a:srgbClr val="008000"/>
                </a:solidFill>
              </a:rPr>
              <a:t> </a:t>
            </a:r>
            <a:r>
              <a:rPr lang="tr-TR" altLang="en-US" sz="2000" b="1" dirty="0">
                <a:solidFill>
                  <a:srgbClr val="008000"/>
                </a:solidFill>
              </a:rPr>
              <a:t>6</a:t>
            </a:r>
            <a:r>
              <a:rPr lang="tr-TR" altLang="en-US" sz="2000" b="1" dirty="0"/>
              <a:t> </a:t>
            </a:r>
            <a:r>
              <a:rPr lang="tr-TR" altLang="en-US" sz="2000" dirty="0"/>
              <a:t>8 )</a:t>
            </a:r>
            <a:br>
              <a:rPr lang="tr-TR" altLang="en-US" sz="2000" dirty="0"/>
            </a:br>
            <a:r>
              <a:rPr lang="tr-TR" altLang="en-US" sz="2000" dirty="0"/>
              <a:t>                       ( 1 3 4 </a:t>
            </a:r>
            <a:r>
              <a:rPr lang="tr-TR" altLang="en-US" sz="2000" b="1" dirty="0">
                <a:solidFill>
                  <a:srgbClr val="FF0000"/>
                </a:solidFill>
              </a:rPr>
              <a:t>6</a:t>
            </a:r>
            <a:r>
              <a:rPr lang="tr-TR" altLang="en-US" sz="2000" dirty="0">
                <a:solidFill>
                  <a:srgbClr val="FF0000"/>
                </a:solidFill>
              </a:rPr>
              <a:t> </a:t>
            </a:r>
            <a:r>
              <a:rPr lang="tr-TR" altLang="en-US" sz="2000" b="1" dirty="0">
                <a:solidFill>
                  <a:srgbClr val="FF0000"/>
                </a:solidFill>
              </a:rPr>
              <a:t>8</a:t>
            </a:r>
            <a:r>
              <a:rPr lang="tr-TR" altLang="en-US" sz="2000" dirty="0"/>
              <a:t> )</a:t>
            </a:r>
            <a:endParaRPr lang="en-US" altLang="en-US" sz="2000" dirty="0"/>
          </a:p>
          <a:p>
            <a:pPr eaLnBrk="1" hangingPunct="1">
              <a:buFont typeface="Wingdings" panose="05000000000000000000" pitchFamily="2" charset="2"/>
              <a:buChar char="à"/>
            </a:pPr>
            <a:r>
              <a:rPr lang="en-US" altLang="en-US" sz="2000" dirty="0">
                <a:sym typeface="Wingdings" panose="05000000000000000000" pitchFamily="2" charset="2"/>
              </a:rPr>
              <a:t>6 is now in its correct position. </a:t>
            </a:r>
          </a:p>
          <a:p>
            <a:pPr marL="0" indent="0" eaLnBrk="1" hangingPunct="1">
              <a:buNone/>
            </a:pPr>
            <a:endParaRPr lang="tr-TR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600" dirty="0"/>
              <a:t>Third </a:t>
            </a:r>
            <a:r>
              <a:rPr lang="tr-TR" altLang="en-US" sz="2600" dirty="0" err="1"/>
              <a:t>Pass</a:t>
            </a:r>
            <a:r>
              <a:rPr lang="tr-TR" altLang="en-US" sz="2600" dirty="0"/>
              <a:t>:</a:t>
            </a:r>
            <a:br>
              <a:rPr lang="en-US" altLang="en-US" sz="2600" dirty="0"/>
            </a:br>
            <a:br>
              <a:rPr lang="tr-TR" altLang="en-US" sz="2000" dirty="0"/>
            </a:br>
            <a:r>
              <a:rPr lang="tr-TR" altLang="en-US" sz="2000" dirty="0"/>
              <a:t>( </a:t>
            </a:r>
            <a:r>
              <a:rPr lang="tr-TR" altLang="en-US" sz="2000" b="1" dirty="0">
                <a:solidFill>
                  <a:srgbClr val="008000"/>
                </a:solidFill>
              </a:rPr>
              <a:t>1</a:t>
            </a:r>
            <a:r>
              <a:rPr lang="tr-TR" altLang="en-US" sz="2000" dirty="0">
                <a:solidFill>
                  <a:srgbClr val="008000"/>
                </a:solidFill>
              </a:rPr>
              <a:t> </a:t>
            </a:r>
            <a:r>
              <a:rPr lang="tr-TR" altLang="en-US" sz="2000" b="1" dirty="0">
                <a:solidFill>
                  <a:srgbClr val="008000"/>
                </a:solidFill>
              </a:rPr>
              <a:t>3</a:t>
            </a:r>
            <a:r>
              <a:rPr lang="tr-TR" altLang="en-US" sz="2000" dirty="0"/>
              <a:t> 4 6 8 )   ( </a:t>
            </a:r>
            <a:r>
              <a:rPr lang="tr-TR" altLang="en-US" sz="2000" b="1" dirty="0">
                <a:solidFill>
                  <a:srgbClr val="008000"/>
                </a:solidFill>
              </a:rPr>
              <a:t>1</a:t>
            </a:r>
            <a:r>
              <a:rPr lang="tr-TR" altLang="en-US" sz="2000" dirty="0">
                <a:solidFill>
                  <a:srgbClr val="008000"/>
                </a:solidFill>
              </a:rPr>
              <a:t> </a:t>
            </a:r>
            <a:r>
              <a:rPr lang="tr-TR" altLang="en-US" sz="2000" b="1" dirty="0">
                <a:solidFill>
                  <a:srgbClr val="008000"/>
                </a:solidFill>
              </a:rPr>
              <a:t>3</a:t>
            </a:r>
            <a:r>
              <a:rPr lang="tr-TR" altLang="en-US" sz="2000" dirty="0"/>
              <a:t> 4 6 8 )</a:t>
            </a:r>
            <a:br>
              <a:rPr lang="tr-TR" altLang="en-US" sz="2000" dirty="0"/>
            </a:br>
            <a:r>
              <a:rPr lang="tr-TR" altLang="en-US" sz="2000" dirty="0"/>
              <a:t>( 1 </a:t>
            </a:r>
            <a:r>
              <a:rPr lang="tr-TR" altLang="en-US" sz="2000" b="1" dirty="0">
                <a:solidFill>
                  <a:srgbClr val="008000"/>
                </a:solidFill>
              </a:rPr>
              <a:t>3</a:t>
            </a:r>
            <a:r>
              <a:rPr lang="tr-TR" altLang="en-US" sz="2000" dirty="0">
                <a:solidFill>
                  <a:srgbClr val="008000"/>
                </a:solidFill>
              </a:rPr>
              <a:t> </a:t>
            </a:r>
            <a:r>
              <a:rPr lang="tr-TR" altLang="en-US" sz="2000" b="1" dirty="0">
                <a:solidFill>
                  <a:srgbClr val="008000"/>
                </a:solidFill>
              </a:rPr>
              <a:t>4</a:t>
            </a:r>
            <a:r>
              <a:rPr lang="tr-TR" altLang="en-US" sz="2000" dirty="0"/>
              <a:t> 6 8 )   ( 1 </a:t>
            </a:r>
            <a:r>
              <a:rPr lang="tr-TR" altLang="en-US" sz="2000" b="1" dirty="0">
                <a:solidFill>
                  <a:srgbClr val="008000"/>
                </a:solidFill>
              </a:rPr>
              <a:t>3</a:t>
            </a:r>
            <a:r>
              <a:rPr lang="tr-TR" altLang="en-US" sz="2000" dirty="0">
                <a:solidFill>
                  <a:srgbClr val="008000"/>
                </a:solidFill>
              </a:rPr>
              <a:t> </a:t>
            </a:r>
            <a:r>
              <a:rPr lang="tr-TR" altLang="en-US" sz="2000" b="1" dirty="0">
                <a:solidFill>
                  <a:srgbClr val="008000"/>
                </a:solidFill>
              </a:rPr>
              <a:t>4</a:t>
            </a:r>
            <a:r>
              <a:rPr lang="tr-TR" altLang="en-US" sz="2000" dirty="0"/>
              <a:t> 6 8 )</a:t>
            </a:r>
            <a:br>
              <a:rPr lang="tr-TR" altLang="en-US" sz="2000" dirty="0"/>
            </a:br>
            <a:r>
              <a:rPr lang="tr-TR" altLang="en-US" sz="2000" dirty="0"/>
              <a:t>                       ( 1 3 </a:t>
            </a:r>
            <a:r>
              <a:rPr lang="tr-TR" altLang="en-US" sz="2000" b="1" dirty="0">
                <a:solidFill>
                  <a:srgbClr val="FF0000"/>
                </a:solidFill>
              </a:rPr>
              <a:t>4</a:t>
            </a:r>
            <a:r>
              <a:rPr lang="tr-TR" altLang="en-US" sz="2000" dirty="0">
                <a:solidFill>
                  <a:srgbClr val="FF0000"/>
                </a:solidFill>
              </a:rPr>
              <a:t> </a:t>
            </a:r>
            <a:r>
              <a:rPr lang="tr-TR" altLang="en-US" sz="2000" b="1" dirty="0">
                <a:solidFill>
                  <a:srgbClr val="FF0000"/>
                </a:solidFill>
              </a:rPr>
              <a:t>6</a:t>
            </a:r>
            <a:r>
              <a:rPr lang="tr-TR" altLang="en-US" sz="2000" dirty="0">
                <a:solidFill>
                  <a:srgbClr val="FF0000"/>
                </a:solidFill>
              </a:rPr>
              <a:t> </a:t>
            </a:r>
            <a:r>
              <a:rPr lang="tr-TR" altLang="en-US" sz="2000" b="1" dirty="0">
                <a:solidFill>
                  <a:srgbClr val="FF0000"/>
                </a:solidFill>
              </a:rPr>
              <a:t>8</a:t>
            </a:r>
            <a:r>
              <a:rPr lang="tr-TR" altLang="en-US" sz="2000" dirty="0">
                <a:solidFill>
                  <a:srgbClr val="FF0000"/>
                </a:solidFill>
              </a:rPr>
              <a:t> </a:t>
            </a:r>
            <a:r>
              <a:rPr lang="tr-TR" altLang="en-US" sz="2000" dirty="0"/>
              <a:t>)</a:t>
            </a:r>
            <a:r>
              <a:rPr lang="en-US" altLang="en-US" sz="2000" dirty="0"/>
              <a:t>  </a:t>
            </a:r>
            <a:endParaRPr lang="tr-TR" altLang="en-US" sz="2000" dirty="0"/>
          </a:p>
          <a:p>
            <a:pPr>
              <a:buNone/>
            </a:pPr>
            <a:r>
              <a:rPr lang="tr-TR" altLang="en-US" sz="2000" dirty="0">
                <a:sym typeface="Wingdings" panose="05000000000000000000" pitchFamily="2" charset="2"/>
              </a:rPr>
              <a:t>4</a:t>
            </a:r>
            <a:r>
              <a:rPr lang="en-US" altLang="en-US" sz="2000" dirty="0">
                <a:sym typeface="Wingdings" panose="05000000000000000000" pitchFamily="2" charset="2"/>
              </a:rPr>
              <a:t> is now in its correct position.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en-US" sz="2000" dirty="0">
              <a:sym typeface="Wingdings" panose="05000000000000000000" pitchFamily="2" charset="2"/>
            </a:endParaRPr>
          </a:p>
          <a:p>
            <a:pPr>
              <a:buNone/>
            </a:pPr>
            <a:r>
              <a:rPr lang="tr-TR" altLang="en-US" sz="2600" dirty="0" err="1"/>
              <a:t>Forth</a:t>
            </a:r>
            <a:r>
              <a:rPr lang="tr-TR" altLang="en-US" sz="2600" dirty="0"/>
              <a:t> </a:t>
            </a:r>
            <a:r>
              <a:rPr lang="tr-TR" altLang="en-US" sz="2600" dirty="0" err="1"/>
              <a:t>Pass</a:t>
            </a:r>
            <a:r>
              <a:rPr lang="tr-TR" altLang="en-US" sz="2600" dirty="0"/>
              <a:t>:</a:t>
            </a:r>
            <a:br>
              <a:rPr lang="en-US" altLang="en-US" sz="2600" dirty="0"/>
            </a:br>
            <a:br>
              <a:rPr lang="tr-TR" altLang="en-US" sz="2000" dirty="0"/>
            </a:br>
            <a:r>
              <a:rPr lang="tr-TR" altLang="en-US" sz="2000" dirty="0"/>
              <a:t>( </a:t>
            </a:r>
            <a:r>
              <a:rPr lang="tr-TR" altLang="en-US" sz="2000" b="1" dirty="0">
                <a:solidFill>
                  <a:srgbClr val="008000"/>
                </a:solidFill>
              </a:rPr>
              <a:t>1</a:t>
            </a:r>
            <a:r>
              <a:rPr lang="tr-TR" altLang="en-US" sz="2000" dirty="0">
                <a:solidFill>
                  <a:srgbClr val="008000"/>
                </a:solidFill>
              </a:rPr>
              <a:t> </a:t>
            </a:r>
            <a:r>
              <a:rPr lang="tr-TR" altLang="en-US" sz="2000" b="1" dirty="0">
                <a:solidFill>
                  <a:srgbClr val="008000"/>
                </a:solidFill>
              </a:rPr>
              <a:t>3</a:t>
            </a:r>
            <a:r>
              <a:rPr lang="tr-TR" altLang="en-US" sz="2000" dirty="0"/>
              <a:t> 4 6 8 )   ( </a:t>
            </a:r>
            <a:r>
              <a:rPr lang="tr-TR" altLang="en-US" sz="2000" b="1" dirty="0">
                <a:solidFill>
                  <a:srgbClr val="008000"/>
                </a:solidFill>
              </a:rPr>
              <a:t>1</a:t>
            </a:r>
            <a:r>
              <a:rPr lang="tr-TR" altLang="en-US" sz="2000" dirty="0">
                <a:solidFill>
                  <a:srgbClr val="008000"/>
                </a:solidFill>
              </a:rPr>
              <a:t> </a:t>
            </a:r>
            <a:r>
              <a:rPr lang="tr-TR" altLang="en-US" sz="2000" b="1" dirty="0">
                <a:solidFill>
                  <a:srgbClr val="008000"/>
                </a:solidFill>
              </a:rPr>
              <a:t>3</a:t>
            </a:r>
            <a:r>
              <a:rPr lang="tr-TR" altLang="en-US" sz="2000" dirty="0"/>
              <a:t> 4 6 8 )</a:t>
            </a:r>
            <a:br>
              <a:rPr lang="tr-TR" altLang="en-US" sz="2000" dirty="0"/>
            </a:br>
            <a:r>
              <a:rPr lang="tr-TR" altLang="en-US" sz="2000" dirty="0"/>
              <a:t>                       ( </a:t>
            </a:r>
            <a:r>
              <a:rPr lang="tr-TR" altLang="en-US" sz="2000" b="1" dirty="0">
                <a:solidFill>
                  <a:srgbClr val="FF0000"/>
                </a:solidFill>
              </a:rPr>
              <a:t>1 3 4</a:t>
            </a:r>
            <a:r>
              <a:rPr lang="tr-TR" altLang="en-US" sz="2000" dirty="0">
                <a:solidFill>
                  <a:srgbClr val="FF0000"/>
                </a:solidFill>
              </a:rPr>
              <a:t> </a:t>
            </a:r>
            <a:r>
              <a:rPr lang="tr-TR" altLang="en-US" sz="2000" b="1" dirty="0">
                <a:solidFill>
                  <a:srgbClr val="FF0000"/>
                </a:solidFill>
              </a:rPr>
              <a:t>6</a:t>
            </a:r>
            <a:r>
              <a:rPr lang="tr-TR" altLang="en-US" sz="2000" dirty="0">
                <a:solidFill>
                  <a:srgbClr val="FF0000"/>
                </a:solidFill>
              </a:rPr>
              <a:t> </a:t>
            </a:r>
            <a:r>
              <a:rPr lang="tr-TR" altLang="en-US" sz="2000" b="1" dirty="0">
                <a:solidFill>
                  <a:srgbClr val="FF0000"/>
                </a:solidFill>
              </a:rPr>
              <a:t>8</a:t>
            </a:r>
            <a:r>
              <a:rPr lang="tr-TR" altLang="en-US" sz="2000" dirty="0">
                <a:solidFill>
                  <a:srgbClr val="FF0000"/>
                </a:solidFill>
              </a:rPr>
              <a:t> </a:t>
            </a:r>
            <a:r>
              <a:rPr lang="tr-TR" altLang="en-US" sz="2000" dirty="0"/>
              <a:t>)</a:t>
            </a:r>
            <a:r>
              <a:rPr lang="en-US" altLang="en-US" sz="2000" dirty="0"/>
              <a:t>  </a:t>
            </a:r>
            <a:r>
              <a:rPr lang="en-US" altLang="en-US" sz="2000" dirty="0">
                <a:sym typeface="Wingdings" panose="05000000000000000000" pitchFamily="2" charset="2"/>
              </a:rPr>
              <a:t> Sorted !</a:t>
            </a:r>
            <a:br>
              <a:rPr lang="tr-TR" altLang="en-US" sz="2000" dirty="0"/>
            </a:br>
            <a:endParaRPr lang="en-US" altLang="en-US" sz="20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505AD03-AB5F-454D-826B-4F7026589FC6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00458"/>
            <a:ext cx="7793037" cy="146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tr-TR" altLang="en-US" sz="4000">
                <a:latin typeface="+mn-lt"/>
              </a:rPr>
              <a:t>Bubble Sort</a:t>
            </a:r>
            <a:r>
              <a:rPr lang="en-US" altLang="en-US" sz="4000">
                <a:latin typeface="+mn-lt"/>
              </a:rPr>
              <a:t>: Example </a:t>
            </a:r>
            <a:endParaRPr lang="tr-TR" altLang="en-US" sz="4000" dirty="0">
              <a:latin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8628" y="0"/>
            <a:ext cx="8229600" cy="914400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latin typeface="+mn-lt"/>
              </a:rPr>
              <a:t>BUBBLE SORT:  </a:t>
            </a:r>
            <a:r>
              <a:rPr lang="tr-TR" altLang="en-US" sz="3200" dirty="0">
                <a:latin typeface="+mn-lt"/>
              </a:rPr>
              <a:t>E</a:t>
            </a:r>
            <a:r>
              <a:rPr lang="en-US" altLang="en-US" sz="3200" dirty="0" err="1">
                <a:latin typeface="+mn-lt"/>
              </a:rPr>
              <a:t>xample</a:t>
            </a:r>
            <a:r>
              <a:rPr lang="tr-TR" altLang="en-US" sz="3200" dirty="0">
                <a:latin typeface="+mn-lt"/>
              </a:rPr>
              <a:t> 2</a:t>
            </a:r>
            <a:endParaRPr lang="en-US" altLang="en-US" sz="3200" dirty="0">
              <a:latin typeface="+mn-lt"/>
            </a:endParaRPr>
          </a:p>
        </p:txBody>
      </p:sp>
      <p:pic>
        <p:nvPicPr>
          <p:cNvPr id="5126" name="Picture 6" descr="bub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32" y="896447"/>
            <a:ext cx="6910536" cy="5961553"/>
          </a:xfrm>
          <a:prstGeom prst="rect">
            <a:avLst/>
          </a:prstGeom>
          <a:solidFill>
            <a:schemeClr val="accent2"/>
          </a:solidFill>
          <a:extLst/>
        </p:spPr>
      </p:pic>
    </p:spTree>
    <p:extLst>
      <p:ext uri="{BB962C8B-B14F-4D97-AF65-F5344CB8AC3E}">
        <p14:creationId xmlns:p14="http://schemas.microsoft.com/office/powerpoint/2010/main" val="3495031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1000"/>
            <a:ext cx="7886700" cy="1325563"/>
          </a:xfrm>
        </p:spPr>
        <p:txBody>
          <a:bodyPr/>
          <a:lstStyle/>
          <a:p>
            <a:pPr eaLnBrk="1" hangingPunct="1"/>
            <a:r>
              <a:rPr lang="tr-TR" altLang="en-US" sz="4000" dirty="0" err="1">
                <a:latin typeface="+mn-lt"/>
              </a:rPr>
              <a:t>Complexity</a:t>
            </a:r>
            <a:r>
              <a:rPr lang="tr-TR" altLang="en-US" sz="4000" dirty="0">
                <a:latin typeface="+mn-lt"/>
              </a:rPr>
              <a:t> of </a:t>
            </a:r>
            <a:r>
              <a:rPr lang="tr-TR" altLang="en-US" sz="4000" dirty="0" err="1">
                <a:latin typeface="+mn-lt"/>
              </a:rPr>
              <a:t>Bubble</a:t>
            </a:r>
            <a:r>
              <a:rPr lang="tr-TR" altLang="en-US" sz="4000" dirty="0">
                <a:latin typeface="+mn-lt"/>
              </a:rPr>
              <a:t> </a:t>
            </a:r>
            <a:r>
              <a:rPr lang="tr-TR" altLang="en-US" sz="4000" dirty="0" err="1">
                <a:latin typeface="+mn-lt"/>
              </a:rPr>
              <a:t>Sort</a:t>
            </a:r>
            <a:endParaRPr lang="tr-TR" altLang="en-US" sz="4000" dirty="0">
              <a:latin typeface="+mn-lt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8792" y="1828799"/>
            <a:ext cx="4538663" cy="391636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tr-TR" altLang="en-US" sz="2400" dirty="0" err="1"/>
              <a:t>Number</a:t>
            </a:r>
            <a:r>
              <a:rPr lang="tr-TR" altLang="en-US" sz="2400" dirty="0"/>
              <a:t> of </a:t>
            </a:r>
            <a:r>
              <a:rPr lang="tr-TR" altLang="en-US" sz="2400" dirty="0" err="1"/>
              <a:t>times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that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lines</a:t>
            </a:r>
            <a:r>
              <a:rPr lang="tr-TR" altLang="en-US" sz="2400" dirty="0"/>
              <a:t> 1 </a:t>
            </a:r>
            <a:r>
              <a:rPr lang="tr-TR" altLang="en-US" sz="2400" dirty="0" err="1"/>
              <a:t>and</a:t>
            </a:r>
            <a:r>
              <a:rPr lang="tr-TR" altLang="en-US" sz="2400" dirty="0"/>
              <a:t> 2 is </a:t>
            </a:r>
            <a:r>
              <a:rPr lang="tr-TR" altLang="en-US" sz="2400" dirty="0" err="1"/>
              <a:t>executed</a:t>
            </a:r>
            <a:r>
              <a:rPr lang="tr-TR" altLang="en-US" sz="2400" dirty="0"/>
              <a:t>: </a:t>
            </a:r>
            <a:r>
              <a:rPr lang="en-US" sz="2400" dirty="0"/>
              <a:t>n-1 in 1st pass, n-2 in 2nd pass, n-3 in 3rd pass</a:t>
            </a:r>
            <a:r>
              <a:rPr lang="tr-TR" sz="2400" dirty="0"/>
              <a:t>…</a:t>
            </a:r>
            <a:endParaRPr 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endParaRPr lang="tr-TR" altLang="en-US" sz="2400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T(n)=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en-US" sz="2400" dirty="0">
              <a:latin typeface="Courier New" panose="02070309020205020404" pitchFamily="49" charset="0"/>
            </a:endParaRPr>
          </a:p>
        </p:txBody>
      </p:sp>
      <p:graphicFrame>
        <p:nvGraphicFramePr>
          <p:cNvPr id="4608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347869"/>
              </p:ext>
            </p:extLst>
          </p:nvPr>
        </p:nvGraphicFramePr>
        <p:xfrm>
          <a:off x="361950" y="4016373"/>
          <a:ext cx="3810000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0" name="Equation" r:id="rId4" imgW="1600200" imgH="876300" progId="Equation.3">
                  <p:embed/>
                </p:oleObj>
              </mc:Choice>
              <mc:Fallback>
                <p:oleObj name="Equation" r:id="rId4" imgW="1600200" imgH="876300" progId="Equation.3">
                  <p:embed/>
                  <p:pic>
                    <p:nvPicPr>
                      <p:cNvPr id="4608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4016373"/>
                        <a:ext cx="3810000" cy="185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430013"/>
              </p:ext>
            </p:extLst>
          </p:nvPr>
        </p:nvGraphicFramePr>
        <p:xfrm>
          <a:off x="4724400" y="2293937"/>
          <a:ext cx="4165600" cy="205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1" name="Equation" r:id="rId6" imgW="2336800" imgH="1117600" progId="Equation.3">
                  <p:embed/>
                </p:oleObj>
              </mc:Choice>
              <mc:Fallback>
                <p:oleObj name="Equation" r:id="rId6" imgW="2336800" imgH="1117600" progId="Equation.3">
                  <p:embed/>
                  <p:pic>
                    <p:nvPicPr>
                      <p:cNvPr id="4608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293937"/>
                        <a:ext cx="4165600" cy="205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7645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8545" y="136524"/>
            <a:ext cx="9036496" cy="1325563"/>
          </a:xfrm>
        </p:spPr>
        <p:txBody>
          <a:bodyPr/>
          <a:lstStyle/>
          <a:p>
            <a:r>
              <a:rPr lang="en-US" altLang="en-US" sz="3600" dirty="0">
                <a:latin typeface="+mn-lt"/>
              </a:rPr>
              <a:t>B</a:t>
            </a:r>
            <a:r>
              <a:rPr lang="tr-TR" altLang="en-US" sz="3600" dirty="0" err="1">
                <a:latin typeface="+mn-lt"/>
              </a:rPr>
              <a:t>ubble</a:t>
            </a:r>
            <a:r>
              <a:rPr lang="tr-TR" altLang="en-US" sz="3600" dirty="0">
                <a:latin typeface="+mn-lt"/>
              </a:rPr>
              <a:t> </a:t>
            </a:r>
            <a:r>
              <a:rPr lang="en-US" altLang="en-US" sz="3600" dirty="0">
                <a:latin typeface="+mn-lt"/>
              </a:rPr>
              <a:t>S</a:t>
            </a:r>
            <a:r>
              <a:rPr lang="tr-TR" altLang="en-US" sz="3600" dirty="0" err="1">
                <a:latin typeface="+mn-lt"/>
              </a:rPr>
              <a:t>ort</a:t>
            </a:r>
            <a:r>
              <a:rPr lang="en-US" altLang="en-US" sz="3600" dirty="0">
                <a:latin typeface="+mn-lt"/>
              </a:rPr>
              <a:t>:</a:t>
            </a:r>
            <a:r>
              <a:rPr lang="tr-TR" altLang="en-US" sz="3600" dirty="0">
                <a:latin typeface="+mn-lt"/>
              </a:rPr>
              <a:t> </a:t>
            </a:r>
            <a:r>
              <a:rPr lang="en-US" altLang="en-US" sz="3600" dirty="0">
                <a:latin typeface="+mn-lt"/>
              </a:rPr>
              <a:t>Worst</a:t>
            </a:r>
            <a:r>
              <a:rPr lang="tr-TR" altLang="en-US" sz="3600" dirty="0">
                <a:latin typeface="+mn-lt"/>
              </a:rPr>
              <a:t> </a:t>
            </a:r>
            <a:r>
              <a:rPr lang="tr-TR" altLang="en-US" sz="3600" dirty="0" err="1">
                <a:latin typeface="+mn-lt"/>
              </a:rPr>
              <a:t>and</a:t>
            </a:r>
            <a:r>
              <a:rPr lang="tr-TR" altLang="en-US" sz="3600" dirty="0">
                <a:latin typeface="+mn-lt"/>
              </a:rPr>
              <a:t> </a:t>
            </a:r>
            <a:r>
              <a:rPr lang="en-US" altLang="en-US" sz="3600" dirty="0">
                <a:latin typeface="+mn-lt"/>
              </a:rPr>
              <a:t>Best</a:t>
            </a:r>
            <a:r>
              <a:rPr lang="tr-TR" altLang="en-US" sz="3600" dirty="0">
                <a:latin typeface="+mn-lt"/>
              </a:rPr>
              <a:t> </a:t>
            </a:r>
            <a:r>
              <a:rPr lang="en-US" altLang="en-US" sz="3600" dirty="0">
                <a:latin typeface="+mn-lt"/>
              </a:rPr>
              <a:t>Cases</a:t>
            </a:r>
            <a:endParaRPr lang="en-US" altLang="en-US" dirty="0">
              <a:latin typeface="+mn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62087"/>
            <a:ext cx="7886700" cy="4771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/>
              <a:t>Worst case </a:t>
            </a:r>
            <a:r>
              <a:rPr lang="en-US" altLang="en-US" sz="2400" dirty="0">
                <a:solidFill>
                  <a:srgbClr val="FF0000"/>
                </a:solidFill>
              </a:rPr>
              <a:t>number of exchanges</a:t>
            </a:r>
            <a:r>
              <a:rPr lang="en-US" altLang="en-US" sz="2400" dirty="0"/>
              <a:t>: O(n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)</a:t>
            </a:r>
          </a:p>
          <a:p>
            <a:pPr marL="0" indent="0">
              <a:buNone/>
            </a:pPr>
            <a:r>
              <a:rPr lang="en-US" altLang="en-US" sz="2400" dirty="0"/>
              <a:t>How many </a:t>
            </a:r>
            <a:r>
              <a:rPr lang="en-US" altLang="en-US" sz="2400" dirty="0">
                <a:solidFill>
                  <a:srgbClr val="FF0000"/>
                </a:solidFill>
              </a:rPr>
              <a:t>comparisons and exchanges </a:t>
            </a:r>
            <a:r>
              <a:rPr lang="en-US" altLang="en-US" sz="2400" dirty="0"/>
              <a:t>will be needed?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Worst case: </a:t>
            </a:r>
            <a:r>
              <a:rPr lang="en-US" altLang="en-US" sz="2400" dirty="0"/>
              <a:t>Occurs when the array is </a:t>
            </a:r>
            <a:r>
              <a:rPr lang="en-US" altLang="en-US" sz="2400" dirty="0">
                <a:solidFill>
                  <a:srgbClr val="FF0000"/>
                </a:solidFill>
              </a:rPr>
              <a:t>reversely sorted </a:t>
            </a:r>
            <a:r>
              <a:rPr lang="en-US" altLang="en-US" sz="2400" dirty="0"/>
              <a:t>at the start. (A: 5,</a:t>
            </a:r>
            <a:r>
              <a:rPr lang="tr-TR" altLang="en-US" sz="2400" dirty="0"/>
              <a:t> </a:t>
            </a:r>
            <a:r>
              <a:rPr lang="en-US" altLang="en-US" sz="2400" dirty="0"/>
              <a:t>4,</a:t>
            </a:r>
            <a:r>
              <a:rPr lang="tr-TR" altLang="en-US" sz="2400" dirty="0"/>
              <a:t> </a:t>
            </a:r>
            <a:r>
              <a:rPr lang="en-US" altLang="en-US" sz="2400" dirty="0"/>
              <a:t>3,</a:t>
            </a:r>
            <a:r>
              <a:rPr lang="tr-TR" altLang="en-US" sz="2400" dirty="0"/>
              <a:t> </a:t>
            </a:r>
            <a:r>
              <a:rPr lang="en-US" altLang="en-US" sz="2400" dirty="0"/>
              <a:t>2,</a:t>
            </a:r>
            <a:r>
              <a:rPr lang="tr-TR" altLang="en-US" sz="2400" dirty="0"/>
              <a:t> </a:t>
            </a:r>
            <a:r>
              <a:rPr lang="en-US" altLang="en-US" sz="2400" dirty="0"/>
              <a:t>1)</a:t>
            </a:r>
          </a:p>
          <a:p>
            <a:pPr marL="0" indent="0">
              <a:buNone/>
            </a:pPr>
            <a:r>
              <a:rPr lang="en-US" altLang="en-US" sz="2400" dirty="0"/>
              <a:t>  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O(n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)</a:t>
            </a:r>
            <a:endParaRPr lang="tr-TR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i="1" u="sng" dirty="0">
                <a:solidFill>
                  <a:srgbClr val="FF0000"/>
                </a:solidFill>
              </a:rPr>
              <a:t>Best case</a:t>
            </a:r>
            <a:r>
              <a:rPr lang="en-US" altLang="en-US" sz="2400" dirty="0">
                <a:solidFill>
                  <a:srgbClr val="FF0000"/>
                </a:solidFill>
              </a:rPr>
              <a:t>: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Works best when array is </a:t>
            </a:r>
            <a:r>
              <a:rPr lang="en-US" altLang="en-US" sz="2400" dirty="0">
                <a:solidFill>
                  <a:srgbClr val="FF0000"/>
                </a:solidFill>
              </a:rPr>
              <a:t>sorted</a:t>
            </a:r>
            <a:r>
              <a:rPr lang="en-US" altLang="en-US" sz="2400" dirty="0"/>
              <a:t> or nearly sorted at the start (A:</a:t>
            </a:r>
            <a:r>
              <a:rPr lang="tr-TR" altLang="en-US" sz="2400" dirty="0"/>
              <a:t> </a:t>
            </a:r>
            <a:r>
              <a:rPr lang="en-US" altLang="en-US" sz="2400" dirty="0"/>
              <a:t>1,</a:t>
            </a:r>
            <a:r>
              <a:rPr lang="tr-TR" altLang="en-US" sz="2400" dirty="0"/>
              <a:t> </a:t>
            </a:r>
            <a:r>
              <a:rPr lang="en-US" altLang="en-US" sz="2400" dirty="0"/>
              <a:t>2,</a:t>
            </a:r>
            <a:r>
              <a:rPr lang="tr-TR" altLang="en-US" sz="2400" dirty="0"/>
              <a:t> </a:t>
            </a:r>
            <a:r>
              <a:rPr lang="en-US" altLang="en-US" sz="2400" dirty="0"/>
              <a:t>3,</a:t>
            </a:r>
            <a:r>
              <a:rPr lang="tr-TR" altLang="en-US" sz="2400" dirty="0"/>
              <a:t> </a:t>
            </a:r>
            <a:r>
              <a:rPr lang="en-US" altLang="en-US" sz="2400" dirty="0"/>
              <a:t>4,</a:t>
            </a:r>
            <a:r>
              <a:rPr lang="tr-TR" altLang="en-US" sz="2400" dirty="0"/>
              <a:t> </a:t>
            </a:r>
            <a:r>
              <a:rPr lang="en-US" altLang="en-US" sz="2400" dirty="0"/>
              <a:t>5)</a:t>
            </a:r>
          </a:p>
          <a:p>
            <a:pPr marL="0" indent="0">
              <a:buNone/>
            </a:pPr>
            <a:r>
              <a:rPr lang="en-US" altLang="en-US" sz="2400" dirty="0"/>
              <a:t> 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O(n) comparisons,</a:t>
            </a:r>
            <a:r>
              <a:rPr lang="tr-TR" altLang="en-US" sz="2400" dirty="0"/>
              <a:t> </a:t>
            </a:r>
            <a:r>
              <a:rPr lang="en-US" altLang="en-US" sz="2400" dirty="0"/>
              <a:t>no exchanges.</a:t>
            </a:r>
          </a:p>
        </p:txBody>
      </p:sp>
    </p:spTree>
    <p:extLst>
      <p:ext uri="{BB962C8B-B14F-4D97-AF65-F5344CB8AC3E}">
        <p14:creationId xmlns:p14="http://schemas.microsoft.com/office/powerpoint/2010/main" val="2287530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86182"/>
            <a:ext cx="8991600" cy="1325563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latin typeface="+mn-lt"/>
              </a:rPr>
              <a:t>A Better Version:</a:t>
            </a:r>
            <a:r>
              <a:rPr lang="tr-TR" altLang="en-US" sz="3600" dirty="0">
                <a:latin typeface="+mn-lt"/>
              </a:rPr>
              <a:t> </a:t>
            </a:r>
            <a:r>
              <a:rPr lang="en-US" altLang="en-US" sz="3600" dirty="0">
                <a:latin typeface="+mn-lt"/>
              </a:rPr>
              <a:t>Flagged B</a:t>
            </a:r>
            <a:r>
              <a:rPr lang="tr-TR" altLang="en-US" sz="3600" dirty="0" err="1">
                <a:latin typeface="+mn-lt"/>
              </a:rPr>
              <a:t>ubble</a:t>
            </a:r>
            <a:r>
              <a:rPr lang="tr-TR" altLang="en-US" sz="3600" dirty="0">
                <a:latin typeface="+mn-lt"/>
              </a:rPr>
              <a:t> </a:t>
            </a:r>
            <a:r>
              <a:rPr lang="en-US" altLang="en-US" sz="3600" dirty="0">
                <a:latin typeface="+mn-lt"/>
              </a:rPr>
              <a:t>S</a:t>
            </a:r>
            <a:r>
              <a:rPr lang="tr-TR" altLang="en-US" sz="3600" dirty="0" err="1">
                <a:latin typeface="+mn-lt"/>
              </a:rPr>
              <a:t>ort</a:t>
            </a:r>
            <a:br>
              <a:rPr lang="en-US" altLang="en-US" sz="3600" dirty="0"/>
            </a:br>
            <a:endParaRPr lang="tr-TR" altLang="en-US" sz="3600" dirty="0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286919"/>
              </p:ext>
            </p:extLst>
          </p:nvPr>
        </p:nvGraphicFramePr>
        <p:xfrm>
          <a:off x="533400" y="1600200"/>
          <a:ext cx="4435475" cy="414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2" name="Denklem" r:id="rId4" imgW="1777680" imgH="1663560" progId="Equation.3">
                  <p:embed/>
                </p:oleObj>
              </mc:Choice>
              <mc:Fallback>
                <p:oleObj name="Denklem" r:id="rId4" imgW="1777680" imgH="1663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00200"/>
                        <a:ext cx="4435475" cy="414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343400" y="25908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//Do this for every k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2EFA4207-BDFB-4256-B8B2-41235B6D2CBD}"/>
              </a:ext>
            </a:extLst>
          </p:cNvPr>
          <p:cNvSpPr/>
          <p:nvPr/>
        </p:nvSpPr>
        <p:spPr>
          <a:xfrm>
            <a:off x="457200" y="5867400"/>
            <a:ext cx="7162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/>
              <a:t> </a:t>
            </a:r>
            <a:r>
              <a:rPr lang="en-US" altLang="en-US" dirty="0"/>
              <a:t>If no swaps occur for any k,</a:t>
            </a:r>
            <a:r>
              <a:rPr lang="tr-TR" altLang="en-US" dirty="0"/>
              <a:t> </a:t>
            </a:r>
            <a:r>
              <a:rPr lang="en-US" altLang="en-US" dirty="0"/>
              <a:t>the list is sorted!</a:t>
            </a:r>
            <a:br>
              <a:rPr lang="en-US" altLang="en-US" dirty="0"/>
            </a:b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>
                <a:solidFill>
                  <a:srgbClr val="FF0000"/>
                </a:solidFill>
              </a:rPr>
              <a:t>stop</a:t>
            </a:r>
            <a:r>
              <a:rPr lang="en-US" altLang="en-US" dirty="0"/>
              <a:t> when there is </a:t>
            </a:r>
            <a:r>
              <a:rPr lang="en-US" altLang="en-US" dirty="0">
                <a:solidFill>
                  <a:srgbClr val="FF0000"/>
                </a:solidFill>
              </a:rPr>
              <a:t>no more swaps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884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The Sorting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4163"/>
            <a:ext cx="8439150" cy="4351338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Sorting: </a:t>
            </a:r>
            <a:r>
              <a:rPr lang="en-US" altLang="en-US" sz="2400" dirty="0">
                <a:solidFill>
                  <a:srgbClr val="FF0000"/>
                </a:solidFill>
              </a:rPr>
              <a:t>Arranging </a:t>
            </a:r>
            <a:r>
              <a:rPr lang="en-US" altLang="en-US" sz="2400" dirty="0"/>
              <a:t>a list of elements in ascending or descending order</a:t>
            </a:r>
          </a:p>
          <a:p>
            <a:pPr lvl="0"/>
            <a:r>
              <a:rPr lang="en-US" altLang="en-US" sz="2400" dirty="0"/>
              <a:t>Input: </a:t>
            </a:r>
            <a:br>
              <a:rPr lang="en-US" altLang="en-US" sz="2400" dirty="0"/>
            </a:br>
            <a:r>
              <a:rPr lang="en-US" altLang="en-US" sz="2400" dirty="0"/>
              <a:t>A sequence of n values : a1, a2, . . . ,an</a:t>
            </a:r>
          </a:p>
          <a:p>
            <a:pPr lvl="0"/>
            <a:r>
              <a:rPr lang="en-US" altLang="en-US" sz="2400" dirty="0"/>
              <a:t>Output: </a:t>
            </a:r>
            <a:br>
              <a:rPr lang="en-US" altLang="en-US" sz="2400" dirty="0"/>
            </a:br>
            <a:r>
              <a:rPr lang="en-US" altLang="en-US" sz="2400" dirty="0"/>
              <a:t>A permutation (reordering) a1’, a2’, . . . , an’ of the input sequence such that </a:t>
            </a:r>
          </a:p>
          <a:p>
            <a:pPr marL="0" lvl="0" indent="0">
              <a:buNone/>
            </a:pPr>
            <a:r>
              <a:rPr lang="en-US" altLang="en-US" sz="2400" dirty="0"/>
              <a:t>     a1’ ≤ a2’ ≤ · · · ≤ an’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/>
              <a:t>Example :</a:t>
            </a:r>
            <a:br>
              <a:rPr lang="en-US" altLang="en-US" sz="2400" dirty="0"/>
            </a:br>
            <a:r>
              <a:rPr lang="en-US" altLang="en-US" sz="2400" dirty="0"/>
              <a:t> Input     : 2,</a:t>
            </a:r>
            <a:r>
              <a:rPr lang="tr-TR" altLang="en-US" sz="2400" dirty="0"/>
              <a:t> </a:t>
            </a:r>
            <a:r>
              <a:rPr lang="en-US" altLang="en-US" sz="2400" dirty="0"/>
              <a:t>3,</a:t>
            </a:r>
            <a:r>
              <a:rPr lang="tr-TR" altLang="en-US" sz="2400" dirty="0"/>
              <a:t> </a:t>
            </a:r>
            <a:r>
              <a:rPr lang="en-US" altLang="en-US" sz="2400" dirty="0"/>
              <a:t>1,</a:t>
            </a:r>
            <a:r>
              <a:rPr lang="tr-TR" altLang="en-US" sz="2400" dirty="0"/>
              <a:t> </a:t>
            </a:r>
            <a:r>
              <a:rPr lang="en-US" altLang="en-US" sz="2400" dirty="0"/>
              <a:t>15,</a:t>
            </a:r>
            <a:r>
              <a:rPr lang="tr-TR" altLang="en-US" sz="2400" dirty="0"/>
              <a:t> </a:t>
            </a:r>
            <a:r>
              <a:rPr lang="en-US" altLang="en-US" sz="2400" dirty="0"/>
              <a:t>11,</a:t>
            </a:r>
            <a:r>
              <a:rPr lang="tr-TR" altLang="en-US" sz="2400" dirty="0"/>
              <a:t> </a:t>
            </a:r>
            <a:r>
              <a:rPr lang="en-US" altLang="en-US" sz="2400" dirty="0"/>
              <a:t>23,</a:t>
            </a:r>
            <a:r>
              <a:rPr lang="tr-TR" altLang="en-US" sz="2400" dirty="0"/>
              <a:t> </a:t>
            </a:r>
            <a:r>
              <a:rPr lang="en-US" altLang="en-US" sz="2400" dirty="0"/>
              <a:t>1</a:t>
            </a:r>
          </a:p>
          <a:p>
            <a:pPr marL="0" lvl="0" indent="0">
              <a:buNone/>
            </a:pPr>
            <a:r>
              <a:rPr lang="en-US" altLang="en-US" sz="2400" dirty="0"/>
              <a:t> Output  : 1,</a:t>
            </a:r>
            <a:r>
              <a:rPr lang="tr-TR" altLang="en-US" sz="2400" dirty="0"/>
              <a:t> </a:t>
            </a:r>
            <a:r>
              <a:rPr lang="en-US" altLang="en-US" sz="2400" dirty="0"/>
              <a:t>1,</a:t>
            </a:r>
            <a:r>
              <a:rPr lang="tr-TR" altLang="en-US" sz="2400" dirty="0"/>
              <a:t> </a:t>
            </a:r>
            <a:r>
              <a:rPr lang="en-US" altLang="en-US" sz="2400" dirty="0"/>
              <a:t>2,</a:t>
            </a:r>
            <a:r>
              <a:rPr lang="tr-TR" altLang="en-US" sz="2400" dirty="0"/>
              <a:t> </a:t>
            </a:r>
            <a:r>
              <a:rPr lang="en-US" altLang="en-US" sz="2400" dirty="0"/>
              <a:t>3,</a:t>
            </a:r>
            <a:r>
              <a:rPr lang="tr-TR" altLang="en-US" sz="2400" dirty="0"/>
              <a:t> </a:t>
            </a:r>
            <a:r>
              <a:rPr lang="en-US" altLang="en-US" sz="2400" dirty="0"/>
              <a:t>11,</a:t>
            </a:r>
            <a:r>
              <a:rPr lang="tr-TR" altLang="en-US" sz="2400" dirty="0"/>
              <a:t> </a:t>
            </a:r>
            <a:r>
              <a:rPr lang="en-US" altLang="en-US" sz="2400" dirty="0"/>
              <a:t>15,</a:t>
            </a:r>
            <a:r>
              <a:rPr lang="tr-TR" altLang="en-US" sz="2400" dirty="0"/>
              <a:t> </a:t>
            </a:r>
            <a:r>
              <a:rPr lang="en-US" altLang="en-US" sz="2400" dirty="0"/>
              <a:t>23</a:t>
            </a:r>
            <a:br>
              <a:rPr lang="en-US" altLang="en-US" dirty="0"/>
            </a:b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751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latin typeface="+mn-lt"/>
                <a:cs typeface="Arial" charset="0"/>
              </a:rPr>
              <a:t>Flagged Bubble Sort: Example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886700" cy="45767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	</a:t>
            </a:r>
            <a:r>
              <a:rPr lang="en-US" altLang="en-US" sz="2400" dirty="0">
                <a:cs typeface="Arial" charset="0"/>
              </a:rPr>
              <a:t>Use a Boolean flag to check if no swaps occurred</a:t>
            </a:r>
          </a:p>
          <a:p>
            <a:pPr>
              <a:buFont typeface="Arial" charset="0"/>
              <a:buNone/>
            </a:pPr>
            <a:r>
              <a:rPr lang="en-US" altLang="en-US" sz="2400" dirty="0">
                <a:cs typeface="Arial" charset="0"/>
              </a:rPr>
              <a:t>   If no swaps occur at any pass, the list is sorted</a:t>
            </a:r>
          </a:p>
          <a:p>
            <a:pPr lvl="1"/>
            <a:r>
              <a:rPr lang="en-US" altLang="en-US" sz="2400" dirty="0">
                <a:cs typeface="Arial" charset="0"/>
              </a:rPr>
              <a:t>In this example, </a:t>
            </a:r>
            <a:r>
              <a:rPr lang="en-US" altLang="en-US" sz="2400" dirty="0">
                <a:solidFill>
                  <a:srgbClr val="FF0000"/>
                </a:solidFill>
                <a:cs typeface="Arial" charset="0"/>
              </a:rPr>
              <a:t>no swaps occurred</a:t>
            </a:r>
            <a:br>
              <a:rPr lang="en-US" altLang="en-US" sz="2400" dirty="0">
                <a:solidFill>
                  <a:srgbClr val="FF0000"/>
                </a:solidFill>
                <a:cs typeface="Arial" charset="0"/>
              </a:rPr>
            </a:br>
            <a:r>
              <a:rPr lang="en-US" altLang="en-US" sz="2400" dirty="0">
                <a:solidFill>
                  <a:srgbClr val="FF0000"/>
                </a:solidFill>
                <a:cs typeface="Arial" charset="0"/>
              </a:rPr>
              <a:t>during the 5</a:t>
            </a:r>
            <a:r>
              <a:rPr lang="en-US" altLang="en-US" sz="2400" baseline="30000" dirty="0">
                <a:solidFill>
                  <a:srgbClr val="FF0000"/>
                </a:solidFill>
                <a:cs typeface="Arial" charset="0"/>
              </a:rPr>
              <a:t>th</a:t>
            </a:r>
            <a:r>
              <a:rPr lang="en-US" altLang="en-US" sz="2400" dirty="0">
                <a:solidFill>
                  <a:srgbClr val="FF0000"/>
                </a:solidFill>
                <a:cs typeface="Arial" charset="0"/>
              </a:rPr>
              <a:t> pass</a:t>
            </a:r>
            <a:r>
              <a:rPr lang="tr-TR" altLang="en-US" sz="2400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so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stop.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508" name="Picture 5" descr="C:\Users\dwharder\Desktop\xv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7" y="3124200"/>
            <a:ext cx="35052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4008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76200"/>
            <a:ext cx="7886700" cy="855664"/>
          </a:xfrm>
        </p:spPr>
        <p:txBody>
          <a:bodyPr/>
          <a:lstStyle/>
          <a:p>
            <a:r>
              <a:rPr lang="en-US" altLang="en-US" dirty="0">
                <a:latin typeface="+mn-lt"/>
              </a:rPr>
              <a:t>INSERTION-SORT: Algorithm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229600" cy="541178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INSERTION_SORT</a:t>
            </a:r>
            <a:r>
              <a:rPr lang="en-US" altLang="en-US" i="1" dirty="0">
                <a:solidFill>
                  <a:schemeClr val="tx1"/>
                </a:solidFill>
              </a:rPr>
              <a:t>(A)</a:t>
            </a:r>
          </a:p>
          <a:p>
            <a:pPr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</a:rPr>
              <a:t>	for 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j ← 2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b="1" dirty="0">
                <a:solidFill>
                  <a:schemeClr val="tx1"/>
                </a:solidFill>
              </a:rPr>
              <a:t>to </a:t>
            </a:r>
            <a:r>
              <a:rPr lang="en-US" altLang="en-US" dirty="0">
                <a:solidFill>
                  <a:schemeClr val="tx1"/>
                </a:solidFill>
              </a:rPr>
              <a:t>n</a:t>
            </a:r>
          </a:p>
          <a:p>
            <a:pPr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</a:rPr>
              <a:t>		do 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key</a:t>
            </a:r>
            <a:r>
              <a:rPr lang="en-US" altLang="en-US" dirty="0">
                <a:solidFill>
                  <a:schemeClr val="tx1"/>
                </a:solidFill>
              </a:rPr>
              <a:t> ← 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A[ j ]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	</a:t>
            </a:r>
            <a:r>
              <a:rPr lang="en-US" altLang="en-US" sz="2000" dirty="0">
                <a:solidFill>
                  <a:schemeClr val="tx1"/>
                </a:solidFill>
              </a:rPr>
              <a:t>	     // Insert </a:t>
            </a:r>
            <a:r>
              <a:rPr lang="en-US" alt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A[ j ]</a:t>
            </a:r>
            <a:r>
              <a:rPr lang="en-US" altLang="en-US" sz="2000" dirty="0">
                <a:solidFill>
                  <a:schemeClr val="tx1"/>
                </a:solidFill>
              </a:rPr>
              <a:t> into the sorted sequence </a:t>
            </a:r>
            <a:r>
              <a:rPr lang="en-US" alt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A[1 . . j -1]</a:t>
            </a:r>
            <a:endParaRPr lang="en-US" altLang="en-US" sz="2000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		     </a:t>
            </a:r>
            <a:r>
              <a:rPr lang="en-US" alt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← j - 1</a:t>
            </a:r>
          </a:p>
          <a:p>
            <a:pPr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</a:rPr>
              <a:t>		     while </a:t>
            </a:r>
            <a:r>
              <a:rPr lang="en-US" alt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&gt; 0</a:t>
            </a:r>
            <a:r>
              <a:rPr lang="en-US" altLang="en-US" dirty="0">
                <a:solidFill>
                  <a:schemeClr val="tx1"/>
                </a:solidFill>
              </a:rPr>
              <a:t> and 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A[</a:t>
            </a:r>
            <a:r>
              <a:rPr lang="en-US" alt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] &gt; key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			</a:t>
            </a:r>
            <a:r>
              <a:rPr lang="en-US" altLang="en-US" b="1" dirty="0">
                <a:solidFill>
                  <a:schemeClr val="tx1"/>
                </a:solidFill>
              </a:rPr>
              <a:t>do 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A[</a:t>
            </a:r>
            <a:r>
              <a:rPr lang="en-US" alt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+ 1] ← A[</a:t>
            </a:r>
            <a:r>
              <a:rPr lang="en-US" alt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]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			      </a:t>
            </a:r>
            <a:r>
              <a:rPr lang="en-US" alt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← </a:t>
            </a:r>
            <a:r>
              <a:rPr lang="en-US" alt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– 1</a:t>
            </a:r>
            <a:r>
              <a:rPr lang="tr-TR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  //</a:t>
            </a:r>
            <a:r>
              <a:rPr lang="tr-TR" alt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Move</a:t>
            </a:r>
            <a:r>
              <a:rPr lang="tr-TR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tr-TR" alt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left</a:t>
            </a:r>
            <a:endParaRPr lang="en-US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		     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A[</a:t>
            </a:r>
            <a:r>
              <a:rPr lang="en-US" alt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+ 1] ← key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Insertion sort sorts the elements in place</a:t>
            </a:r>
            <a:r>
              <a:rPr lang="tr-TR" altLang="en-US" sz="2400" dirty="0">
                <a:solidFill>
                  <a:schemeClr val="tx1"/>
                </a:solidFill>
              </a:rPr>
              <a:t> (</a:t>
            </a:r>
            <a:r>
              <a:rPr lang="tr-TR" altLang="en-US" sz="2400" dirty="0" err="1">
                <a:solidFill>
                  <a:schemeClr val="tx1"/>
                </a:solidFill>
              </a:rPr>
              <a:t>In</a:t>
            </a:r>
            <a:r>
              <a:rPr lang="tr-TR" altLang="en-US" sz="2400" dirty="0">
                <a:solidFill>
                  <a:schemeClr val="tx1"/>
                </a:solidFill>
              </a:rPr>
              <a:t> </a:t>
            </a:r>
            <a:r>
              <a:rPr lang="tr-TR" altLang="en-US" sz="2400" dirty="0" err="1">
                <a:solidFill>
                  <a:schemeClr val="tx1"/>
                </a:solidFill>
              </a:rPr>
              <a:t>place</a:t>
            </a:r>
            <a:r>
              <a:rPr lang="tr-TR" altLang="en-US" sz="2400" dirty="0">
                <a:solidFill>
                  <a:schemeClr val="tx1"/>
                </a:solidFill>
              </a:rPr>
              <a:t> </a:t>
            </a:r>
            <a:r>
              <a:rPr lang="tr-TR" altLang="en-US" sz="2400" dirty="0" err="1">
                <a:solidFill>
                  <a:schemeClr val="tx1"/>
                </a:solidFill>
              </a:rPr>
              <a:t>sorting</a:t>
            </a:r>
            <a:r>
              <a:rPr lang="tr-TR" altLang="en-US" sz="2400" dirty="0">
                <a:solidFill>
                  <a:schemeClr val="tx1"/>
                </a:solidFill>
              </a:rPr>
              <a:t>)</a:t>
            </a:r>
            <a:endParaRPr lang="en-US" alt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12996" name="Group 4"/>
          <p:cNvGrpSpPr>
            <a:grpSpLocks/>
          </p:cNvGrpSpPr>
          <p:nvPr/>
        </p:nvGrpSpPr>
        <p:grpSpPr bwMode="auto">
          <a:xfrm>
            <a:off x="411162" y="5209619"/>
            <a:ext cx="4267200" cy="762000"/>
            <a:chOff x="528" y="1392"/>
            <a:chExt cx="2688" cy="480"/>
          </a:xfrm>
        </p:grpSpPr>
        <p:grpSp>
          <p:nvGrpSpPr>
            <p:cNvPr id="212997" name="Group 5"/>
            <p:cNvGrpSpPr>
              <a:grpSpLocks/>
            </p:cNvGrpSpPr>
            <p:nvPr/>
          </p:nvGrpSpPr>
          <p:grpSpPr bwMode="auto">
            <a:xfrm>
              <a:off x="528" y="1584"/>
              <a:ext cx="2688" cy="288"/>
              <a:chOff x="528" y="1440"/>
              <a:chExt cx="2688" cy="288"/>
            </a:xfrm>
          </p:grpSpPr>
          <p:sp>
            <p:nvSpPr>
              <p:cNvPr id="212998" name="Rectangle 6"/>
              <p:cNvSpPr>
                <a:spLocks noChangeArrowheads="1"/>
              </p:cNvSpPr>
              <p:nvPr/>
            </p:nvSpPr>
            <p:spPr bwMode="auto">
              <a:xfrm>
                <a:off x="2880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a</a:t>
                </a:r>
                <a:r>
                  <a:rPr lang="en-US" altLang="en-US" baseline="-25000"/>
                  <a:t>8</a:t>
                </a:r>
              </a:p>
            </p:txBody>
          </p:sp>
          <p:sp>
            <p:nvSpPr>
              <p:cNvPr id="212999" name="Rectangle 7"/>
              <p:cNvSpPr>
                <a:spLocks noChangeArrowheads="1"/>
              </p:cNvSpPr>
              <p:nvPr/>
            </p:nvSpPr>
            <p:spPr bwMode="auto">
              <a:xfrm>
                <a:off x="2544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a</a:t>
                </a:r>
                <a:r>
                  <a:rPr lang="en-US" altLang="en-US" baseline="-25000"/>
                  <a:t>7</a:t>
                </a:r>
              </a:p>
            </p:txBody>
          </p:sp>
          <p:sp>
            <p:nvSpPr>
              <p:cNvPr id="213000" name="Rectangle 8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a</a:t>
                </a:r>
                <a:r>
                  <a:rPr lang="en-US" altLang="en-US" baseline="-25000"/>
                  <a:t>6</a:t>
                </a:r>
              </a:p>
            </p:txBody>
          </p:sp>
          <p:sp>
            <p:nvSpPr>
              <p:cNvPr id="213001" name="Rectangle 9"/>
              <p:cNvSpPr>
                <a:spLocks noChangeArrowheads="1"/>
              </p:cNvSpPr>
              <p:nvPr/>
            </p:nvSpPr>
            <p:spPr bwMode="auto">
              <a:xfrm>
                <a:off x="1872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a</a:t>
                </a:r>
                <a:r>
                  <a:rPr lang="en-US" altLang="en-US" baseline="-25000"/>
                  <a:t>5</a:t>
                </a:r>
              </a:p>
            </p:txBody>
          </p:sp>
          <p:sp>
            <p:nvSpPr>
              <p:cNvPr id="213002" name="Rectangle 10"/>
              <p:cNvSpPr>
                <a:spLocks noChangeArrowheads="1"/>
              </p:cNvSpPr>
              <p:nvPr/>
            </p:nvSpPr>
            <p:spPr bwMode="auto">
              <a:xfrm>
                <a:off x="1536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a</a:t>
                </a:r>
                <a:r>
                  <a:rPr lang="en-US" altLang="en-US" baseline="-25000"/>
                  <a:t>4</a:t>
                </a:r>
              </a:p>
            </p:txBody>
          </p:sp>
          <p:sp>
            <p:nvSpPr>
              <p:cNvPr id="213003" name="Rectangle 11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a</a:t>
                </a:r>
                <a:r>
                  <a:rPr lang="en-US" altLang="en-US" baseline="-25000"/>
                  <a:t>3</a:t>
                </a:r>
              </a:p>
            </p:txBody>
          </p:sp>
          <p:sp>
            <p:nvSpPr>
              <p:cNvPr id="213004" name="Rectangle 12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a</a:t>
                </a:r>
                <a:r>
                  <a:rPr lang="en-US" altLang="en-US" baseline="-25000"/>
                  <a:t>2</a:t>
                </a:r>
              </a:p>
            </p:txBody>
          </p:sp>
          <p:sp>
            <p:nvSpPr>
              <p:cNvPr id="213005" name="Rectangle 13"/>
              <p:cNvSpPr>
                <a:spLocks noChangeArrowheads="1"/>
              </p:cNvSpPr>
              <p:nvPr/>
            </p:nvSpPr>
            <p:spPr bwMode="auto">
              <a:xfrm>
                <a:off x="528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a</a:t>
                </a:r>
                <a:r>
                  <a:rPr lang="en-US" altLang="en-US" baseline="-25000"/>
                  <a:t>1</a:t>
                </a:r>
              </a:p>
            </p:txBody>
          </p:sp>
          <p:sp>
            <p:nvSpPr>
              <p:cNvPr id="213006" name="Line 14"/>
              <p:cNvSpPr>
                <a:spLocks noChangeShapeType="1"/>
              </p:cNvSpPr>
              <p:nvPr/>
            </p:nvSpPr>
            <p:spPr bwMode="auto">
              <a:xfrm>
                <a:off x="528" y="1440"/>
                <a:ext cx="26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13007" name="Line 15"/>
              <p:cNvSpPr>
                <a:spLocks noChangeShapeType="1"/>
              </p:cNvSpPr>
              <p:nvPr/>
            </p:nvSpPr>
            <p:spPr bwMode="auto">
              <a:xfrm>
                <a:off x="528" y="1728"/>
                <a:ext cx="26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13008" name="Line 16"/>
              <p:cNvSpPr>
                <a:spLocks noChangeShapeType="1"/>
              </p:cNvSpPr>
              <p:nvPr/>
            </p:nvSpPr>
            <p:spPr bwMode="auto">
              <a:xfrm>
                <a:off x="528" y="1440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13009" name="Line 17"/>
              <p:cNvSpPr>
                <a:spLocks noChangeShapeType="1"/>
              </p:cNvSpPr>
              <p:nvPr/>
            </p:nvSpPr>
            <p:spPr bwMode="auto">
              <a:xfrm>
                <a:off x="864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13010" name="Line 18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13011" name="Line 19"/>
              <p:cNvSpPr>
                <a:spLocks noChangeShapeType="1"/>
              </p:cNvSpPr>
              <p:nvPr/>
            </p:nvSpPr>
            <p:spPr bwMode="auto">
              <a:xfrm>
                <a:off x="1536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13012" name="Line 20"/>
              <p:cNvSpPr>
                <a:spLocks noChangeShapeType="1"/>
              </p:cNvSpPr>
              <p:nvPr/>
            </p:nvSpPr>
            <p:spPr bwMode="auto">
              <a:xfrm>
                <a:off x="1872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13013" name="Line 21"/>
              <p:cNvSpPr>
                <a:spLocks noChangeShapeType="1"/>
              </p:cNvSpPr>
              <p:nvPr/>
            </p:nvSpPr>
            <p:spPr bwMode="auto">
              <a:xfrm>
                <a:off x="2208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13014" name="Line 22"/>
              <p:cNvSpPr>
                <a:spLocks noChangeShapeType="1"/>
              </p:cNvSpPr>
              <p:nvPr/>
            </p:nvSpPr>
            <p:spPr bwMode="auto">
              <a:xfrm>
                <a:off x="2544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13015" name="Line 23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13016" name="Line 24"/>
              <p:cNvSpPr>
                <a:spLocks noChangeShapeType="1"/>
              </p:cNvSpPr>
              <p:nvPr/>
            </p:nvSpPr>
            <p:spPr bwMode="auto">
              <a:xfrm>
                <a:off x="3216" y="1440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</p:grpSp>
        <p:sp>
          <p:nvSpPr>
            <p:cNvPr id="213017" name="Text Box 25"/>
            <p:cNvSpPr txBox="1">
              <a:spLocks noChangeArrowheads="1"/>
            </p:cNvSpPr>
            <p:nvPr/>
          </p:nvSpPr>
          <p:spPr bwMode="auto">
            <a:xfrm>
              <a:off x="624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13018" name="Text Box 26"/>
            <p:cNvSpPr txBox="1">
              <a:spLocks noChangeArrowheads="1"/>
            </p:cNvSpPr>
            <p:nvPr/>
          </p:nvSpPr>
          <p:spPr bwMode="auto">
            <a:xfrm>
              <a:off x="96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13019" name="Text Box 27"/>
            <p:cNvSpPr txBox="1">
              <a:spLocks noChangeArrowheads="1"/>
            </p:cNvSpPr>
            <p:nvPr/>
          </p:nvSpPr>
          <p:spPr bwMode="auto">
            <a:xfrm>
              <a:off x="1296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13020" name="Text Box 28"/>
            <p:cNvSpPr txBox="1">
              <a:spLocks noChangeArrowheads="1"/>
            </p:cNvSpPr>
            <p:nvPr/>
          </p:nvSpPr>
          <p:spPr bwMode="auto">
            <a:xfrm>
              <a:off x="1632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13021" name="Text Box 29"/>
            <p:cNvSpPr txBox="1">
              <a:spLocks noChangeArrowheads="1"/>
            </p:cNvSpPr>
            <p:nvPr/>
          </p:nvSpPr>
          <p:spPr bwMode="auto">
            <a:xfrm>
              <a:off x="1968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13022" name="Text Box 30"/>
            <p:cNvSpPr txBox="1">
              <a:spLocks noChangeArrowheads="1"/>
            </p:cNvSpPr>
            <p:nvPr/>
          </p:nvSpPr>
          <p:spPr bwMode="auto">
            <a:xfrm>
              <a:off x="2304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13023" name="Text Box 31"/>
            <p:cNvSpPr txBox="1">
              <a:spLocks noChangeArrowheads="1"/>
            </p:cNvSpPr>
            <p:nvPr/>
          </p:nvSpPr>
          <p:spPr bwMode="auto">
            <a:xfrm>
              <a:off x="264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13024" name="Text Box 32"/>
            <p:cNvSpPr txBox="1">
              <a:spLocks noChangeArrowheads="1"/>
            </p:cNvSpPr>
            <p:nvPr/>
          </p:nvSpPr>
          <p:spPr bwMode="auto">
            <a:xfrm>
              <a:off x="2976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</p:grpSp>
      <p:grpSp>
        <p:nvGrpSpPr>
          <p:cNvPr id="213025" name="Group 33"/>
          <p:cNvGrpSpPr>
            <a:grpSpLocks/>
          </p:cNvGrpSpPr>
          <p:nvPr/>
        </p:nvGrpSpPr>
        <p:grpSpPr bwMode="auto">
          <a:xfrm>
            <a:off x="1321737" y="6015274"/>
            <a:ext cx="1022350" cy="771288"/>
            <a:chOff x="3936" y="2448"/>
            <a:chExt cx="644" cy="375"/>
          </a:xfrm>
        </p:grpSpPr>
        <p:sp>
          <p:nvSpPr>
            <p:cNvPr id="213026" name="Text Box 34"/>
            <p:cNvSpPr txBox="1">
              <a:spLocks noChangeArrowheads="1"/>
            </p:cNvSpPr>
            <p:nvPr/>
          </p:nvSpPr>
          <p:spPr bwMode="auto">
            <a:xfrm>
              <a:off x="4224" y="2592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key</a:t>
              </a:r>
            </a:p>
          </p:txBody>
        </p:sp>
        <p:sp>
          <p:nvSpPr>
            <p:cNvPr id="213027" name="Line 35"/>
            <p:cNvSpPr>
              <a:spLocks noChangeShapeType="1"/>
            </p:cNvSpPr>
            <p:nvPr/>
          </p:nvSpPr>
          <p:spPr bwMode="auto">
            <a:xfrm flipH="1">
              <a:off x="3936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028" name="Line 36"/>
            <p:cNvSpPr>
              <a:spLocks noChangeShapeType="1"/>
            </p:cNvSpPr>
            <p:nvPr/>
          </p:nvSpPr>
          <p:spPr bwMode="auto">
            <a:xfrm flipV="1">
              <a:off x="3936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0831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6" y="1447800"/>
            <a:ext cx="7886700" cy="4351338"/>
          </a:xfrm>
        </p:spPr>
        <p:txBody>
          <a:bodyPr/>
          <a:lstStyle/>
          <a:p>
            <a:pPr marL="342900" lvl="0" indent="-342900" defTabSz="9144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rgbClr val="333399"/>
                </a:solidFill>
                <a:latin typeface="Arial"/>
              </a:rPr>
              <a:t>Idea: like sorting a hand of playing cards</a:t>
            </a:r>
          </a:p>
          <a:p>
            <a:pPr marL="742950" lvl="1" indent="-285750" defTabSz="9144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Start with an </a:t>
            </a:r>
            <a:r>
              <a:rPr lang="en-US" altLang="en-US" sz="2400" dirty="0">
                <a:solidFill>
                  <a:srgbClr val="FF0000"/>
                </a:solidFill>
                <a:latin typeface="Arial"/>
              </a:rPr>
              <a:t>empty left hand </a:t>
            </a: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and the cards facing down on the table.</a:t>
            </a:r>
          </a:p>
          <a:p>
            <a:pPr marL="742950" lvl="1" indent="-285750" defTabSz="9144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Remove one card at a time from the table, and insert it into the correct position in the left hand</a:t>
            </a:r>
          </a:p>
          <a:p>
            <a:pPr marL="1143000" lvl="2" indent="-228600" defTabSz="9144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rgbClr val="333399"/>
                </a:solidFill>
                <a:latin typeface="Arial"/>
              </a:rPr>
              <a:t>compare it with each of the cards already in the hand, from right to left</a:t>
            </a:r>
          </a:p>
          <a:p>
            <a:pPr marL="742950" lvl="1" indent="-285750" defTabSz="9144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The cards held in the left hand are sorted</a:t>
            </a:r>
          </a:p>
        </p:txBody>
      </p:sp>
    </p:spTree>
    <p:extLst>
      <p:ext uri="{BB962C8B-B14F-4D97-AF65-F5344CB8AC3E}">
        <p14:creationId xmlns:p14="http://schemas.microsoft.com/office/powerpoint/2010/main" val="309916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5" name="Rectangle 3"/>
          <p:cNvSpPr>
            <a:spLocks noGrp="1" noChangeArrowheads="1"/>
          </p:cNvSpPr>
          <p:nvPr>
            <p:ph type="title"/>
          </p:nvPr>
        </p:nvSpPr>
        <p:spPr>
          <a:xfrm>
            <a:off x="686594" y="985798"/>
            <a:ext cx="6327775" cy="495300"/>
          </a:xfrm>
          <a:noFill/>
          <a:ln/>
        </p:spPr>
        <p:txBody>
          <a:bodyPr lIns="92075" tIns="46038" rIns="92075" bIns="46038" anchor="b">
            <a:noAutofit/>
          </a:bodyPr>
          <a:lstStyle/>
          <a:p>
            <a:pPr algn="ctr"/>
            <a:r>
              <a:rPr lang="en-US" altLang="en-US" sz="4000" dirty="0">
                <a:latin typeface="+mn-lt"/>
              </a:rPr>
              <a:t>Insertion Sort</a:t>
            </a:r>
          </a:p>
        </p:txBody>
      </p:sp>
      <p:sp>
        <p:nvSpPr>
          <p:cNvPr id="310274" name="Rectangle 2"/>
          <p:cNvSpPr>
            <a:spLocks noChangeArrowheads="1"/>
          </p:cNvSpPr>
          <p:nvPr/>
        </p:nvSpPr>
        <p:spPr bwMode="auto">
          <a:xfrm>
            <a:off x="4884738" y="2803715"/>
            <a:ext cx="4259262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en-US" sz="2400" dirty="0"/>
              <a:t>To insert 12, we need to make room for it by moving first 36 and then 24.</a:t>
            </a:r>
          </a:p>
        </p:txBody>
      </p:sp>
      <p:grpSp>
        <p:nvGrpSpPr>
          <p:cNvPr id="310276" name="Group 4"/>
          <p:cNvGrpSpPr>
            <a:grpSpLocks/>
          </p:cNvGrpSpPr>
          <p:nvPr/>
        </p:nvGrpSpPr>
        <p:grpSpPr bwMode="auto">
          <a:xfrm>
            <a:off x="779463" y="2933700"/>
            <a:ext cx="2087562" cy="1235075"/>
            <a:chOff x="491" y="1848"/>
            <a:chExt cx="1315" cy="778"/>
          </a:xfrm>
        </p:grpSpPr>
        <p:sp>
          <p:nvSpPr>
            <p:cNvPr id="310277" name="AutoShape 5"/>
            <p:cNvSpPr>
              <a:spLocks noChangeArrowheads="1"/>
            </p:cNvSpPr>
            <p:nvPr/>
          </p:nvSpPr>
          <p:spPr bwMode="auto">
            <a:xfrm rot="20400000">
              <a:off x="491" y="1941"/>
              <a:ext cx="459" cy="685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78" name="AutoShape 6"/>
            <p:cNvSpPr>
              <a:spLocks noChangeArrowheads="1"/>
            </p:cNvSpPr>
            <p:nvPr/>
          </p:nvSpPr>
          <p:spPr bwMode="auto">
            <a:xfrm rot="21180000">
              <a:off x="931" y="1848"/>
              <a:ext cx="458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79" name="AutoShape 7"/>
            <p:cNvSpPr>
              <a:spLocks noChangeArrowheads="1"/>
            </p:cNvSpPr>
            <p:nvPr/>
          </p:nvSpPr>
          <p:spPr bwMode="auto">
            <a:xfrm rot="720000">
              <a:off x="1341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80" name="Rectangle 8"/>
            <p:cNvSpPr>
              <a:spLocks noChangeArrowheads="1"/>
            </p:cNvSpPr>
            <p:nvPr/>
          </p:nvSpPr>
          <p:spPr bwMode="auto">
            <a:xfrm rot="20460000">
              <a:off x="556" y="1981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3200" b="1"/>
                <a:t>6</a:t>
              </a:r>
            </a:p>
          </p:txBody>
        </p:sp>
        <p:sp>
          <p:nvSpPr>
            <p:cNvPr id="310281" name="Rectangle 9"/>
            <p:cNvSpPr>
              <a:spLocks noChangeArrowheads="1"/>
            </p:cNvSpPr>
            <p:nvPr/>
          </p:nvSpPr>
          <p:spPr bwMode="auto">
            <a:xfrm rot="21180000">
              <a:off x="938" y="1934"/>
              <a:ext cx="4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3200" b="1" dirty="0"/>
                <a:t>10</a:t>
              </a:r>
            </a:p>
          </p:txBody>
        </p:sp>
        <p:sp>
          <p:nvSpPr>
            <p:cNvPr id="310282" name="Rectangle 10"/>
            <p:cNvSpPr>
              <a:spLocks noChangeArrowheads="1"/>
            </p:cNvSpPr>
            <p:nvPr/>
          </p:nvSpPr>
          <p:spPr bwMode="auto">
            <a:xfrm rot="480000">
              <a:off x="1405" y="1921"/>
              <a:ext cx="4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3200" b="1"/>
                <a:t>24</a:t>
              </a:r>
            </a:p>
          </p:txBody>
        </p:sp>
      </p:grpSp>
      <p:sp>
        <p:nvSpPr>
          <p:cNvPr id="310283" name="AutoShape 11"/>
          <p:cNvSpPr>
            <a:spLocks noChangeArrowheads="1"/>
          </p:cNvSpPr>
          <p:nvPr/>
        </p:nvSpPr>
        <p:spPr bwMode="auto">
          <a:xfrm rot="1740000" flipH="1">
            <a:off x="3019425" y="470535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84" name="Rectangle 12"/>
          <p:cNvSpPr>
            <a:spLocks noChangeArrowheads="1"/>
          </p:cNvSpPr>
          <p:nvPr/>
        </p:nvSpPr>
        <p:spPr bwMode="auto">
          <a:xfrm rot="1800000">
            <a:off x="3084513" y="4832350"/>
            <a:ext cx="6365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3200" b="1"/>
              <a:t>12</a:t>
            </a:r>
          </a:p>
        </p:txBody>
      </p:sp>
      <p:sp>
        <p:nvSpPr>
          <p:cNvPr id="310285" name="AutoShape 13"/>
          <p:cNvSpPr>
            <a:spLocks noChangeArrowheads="1"/>
          </p:cNvSpPr>
          <p:nvPr/>
        </p:nvSpPr>
        <p:spPr bwMode="auto">
          <a:xfrm rot="1740000" flipH="1">
            <a:off x="2784475" y="314960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86" name="Rectangle 14"/>
          <p:cNvSpPr>
            <a:spLocks noChangeArrowheads="1"/>
          </p:cNvSpPr>
          <p:nvPr/>
        </p:nvSpPr>
        <p:spPr bwMode="auto">
          <a:xfrm rot="1500000">
            <a:off x="2913063" y="3317875"/>
            <a:ext cx="6365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3200" b="1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4210354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30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977563"/>
            <a:ext cx="6424612" cy="388938"/>
          </a:xfrm>
          <a:noFill/>
          <a:ln/>
        </p:spPr>
        <p:txBody>
          <a:bodyPr lIns="92075" tIns="46038" rIns="92075" bIns="46038" anchor="b">
            <a:noAutofit/>
          </a:bodyPr>
          <a:lstStyle/>
          <a:p>
            <a:pPr algn="ctr"/>
            <a:r>
              <a:rPr lang="en-US" altLang="en-US" sz="4000" dirty="0">
                <a:latin typeface="+mn-lt"/>
              </a:rPr>
              <a:t>Insertion Sort</a:t>
            </a:r>
          </a:p>
        </p:txBody>
      </p:sp>
      <p:grpSp>
        <p:nvGrpSpPr>
          <p:cNvPr id="312322" name="Group 2"/>
          <p:cNvGrpSpPr>
            <a:grpSpLocks/>
          </p:cNvGrpSpPr>
          <p:nvPr/>
        </p:nvGrpSpPr>
        <p:grpSpPr bwMode="auto">
          <a:xfrm>
            <a:off x="779463" y="2933700"/>
            <a:ext cx="2087562" cy="1235075"/>
            <a:chOff x="491" y="1848"/>
            <a:chExt cx="1315" cy="778"/>
          </a:xfrm>
        </p:grpSpPr>
        <p:sp>
          <p:nvSpPr>
            <p:cNvPr id="312323" name="AutoShape 3"/>
            <p:cNvSpPr>
              <a:spLocks noChangeArrowheads="1"/>
            </p:cNvSpPr>
            <p:nvPr/>
          </p:nvSpPr>
          <p:spPr bwMode="auto">
            <a:xfrm rot="20400000">
              <a:off x="491" y="1941"/>
              <a:ext cx="459" cy="685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24" name="AutoShape 4"/>
            <p:cNvSpPr>
              <a:spLocks noChangeArrowheads="1"/>
            </p:cNvSpPr>
            <p:nvPr/>
          </p:nvSpPr>
          <p:spPr bwMode="auto">
            <a:xfrm rot="21180000">
              <a:off x="931" y="1848"/>
              <a:ext cx="458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25" name="AutoShape 5"/>
            <p:cNvSpPr>
              <a:spLocks noChangeArrowheads="1"/>
            </p:cNvSpPr>
            <p:nvPr/>
          </p:nvSpPr>
          <p:spPr bwMode="auto">
            <a:xfrm rot="720000">
              <a:off x="1341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26" name="Rectangle 6"/>
            <p:cNvSpPr>
              <a:spLocks noChangeArrowheads="1"/>
            </p:cNvSpPr>
            <p:nvPr/>
          </p:nvSpPr>
          <p:spPr bwMode="auto">
            <a:xfrm rot="20460000">
              <a:off x="556" y="1981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3200" b="1"/>
                <a:t>6</a:t>
              </a:r>
            </a:p>
          </p:txBody>
        </p:sp>
        <p:sp>
          <p:nvSpPr>
            <p:cNvPr id="312327" name="Rectangle 7"/>
            <p:cNvSpPr>
              <a:spLocks noChangeArrowheads="1"/>
            </p:cNvSpPr>
            <p:nvPr/>
          </p:nvSpPr>
          <p:spPr bwMode="auto">
            <a:xfrm rot="21180000">
              <a:off x="938" y="1934"/>
              <a:ext cx="4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3200" b="1"/>
                <a:t>10</a:t>
              </a:r>
            </a:p>
          </p:txBody>
        </p:sp>
        <p:sp>
          <p:nvSpPr>
            <p:cNvPr id="312328" name="Rectangle 8"/>
            <p:cNvSpPr>
              <a:spLocks noChangeArrowheads="1"/>
            </p:cNvSpPr>
            <p:nvPr/>
          </p:nvSpPr>
          <p:spPr bwMode="auto">
            <a:xfrm rot="480000">
              <a:off x="1405" y="1921"/>
              <a:ext cx="4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3200" b="1"/>
                <a:t>24</a:t>
              </a:r>
            </a:p>
          </p:txBody>
        </p:sp>
      </p:grpSp>
      <p:sp>
        <p:nvSpPr>
          <p:cNvPr id="312331" name="AutoShape 11"/>
          <p:cNvSpPr>
            <a:spLocks noChangeArrowheads="1"/>
          </p:cNvSpPr>
          <p:nvPr/>
        </p:nvSpPr>
        <p:spPr bwMode="auto">
          <a:xfrm rot="1740000" flipH="1">
            <a:off x="3506788" y="314960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2" name="Rectangle 12"/>
          <p:cNvSpPr>
            <a:spLocks noChangeArrowheads="1"/>
          </p:cNvSpPr>
          <p:nvPr/>
        </p:nvSpPr>
        <p:spPr bwMode="auto">
          <a:xfrm rot="1500000">
            <a:off x="3635375" y="3317875"/>
            <a:ext cx="636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3200" b="1"/>
              <a:t>36</a:t>
            </a:r>
          </a:p>
        </p:txBody>
      </p:sp>
      <p:sp>
        <p:nvSpPr>
          <p:cNvPr id="312333" name="AutoShape 13"/>
          <p:cNvSpPr>
            <a:spLocks noChangeArrowheads="1"/>
          </p:cNvSpPr>
          <p:nvPr/>
        </p:nvSpPr>
        <p:spPr bwMode="auto">
          <a:xfrm rot="1740000" flipH="1">
            <a:off x="3019425" y="470535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4" name="Rectangle 14"/>
          <p:cNvSpPr>
            <a:spLocks noChangeArrowheads="1"/>
          </p:cNvSpPr>
          <p:nvPr/>
        </p:nvSpPr>
        <p:spPr bwMode="auto">
          <a:xfrm rot="1800000">
            <a:off x="3084513" y="4832350"/>
            <a:ext cx="6365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3200" b="1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914985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1" name="Rectangle 3"/>
          <p:cNvSpPr>
            <a:spLocks noGrp="1" noChangeArrowheads="1"/>
          </p:cNvSpPr>
          <p:nvPr>
            <p:ph type="title"/>
          </p:nvPr>
        </p:nvSpPr>
        <p:spPr>
          <a:xfrm>
            <a:off x="437501" y="769936"/>
            <a:ext cx="6494462" cy="517525"/>
          </a:xfrm>
          <a:noFill/>
          <a:ln/>
        </p:spPr>
        <p:txBody>
          <a:bodyPr lIns="92075" tIns="46038" rIns="92075" bIns="46038" anchor="b">
            <a:noAutofit/>
          </a:bodyPr>
          <a:lstStyle/>
          <a:p>
            <a:pPr algn="ctr"/>
            <a:r>
              <a:rPr lang="en-US" altLang="en-US" sz="4000" dirty="0">
                <a:latin typeface="+mn-lt"/>
              </a:rPr>
              <a:t>Insertion Sort</a:t>
            </a:r>
          </a:p>
        </p:txBody>
      </p:sp>
      <p:sp>
        <p:nvSpPr>
          <p:cNvPr id="314372" name="AutoShape 4"/>
          <p:cNvSpPr>
            <a:spLocks noChangeArrowheads="1"/>
          </p:cNvSpPr>
          <p:nvPr/>
        </p:nvSpPr>
        <p:spPr bwMode="auto">
          <a:xfrm rot="20400000">
            <a:off x="779463" y="3081338"/>
            <a:ext cx="728662" cy="1087437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73" name="AutoShape 5"/>
          <p:cNvSpPr>
            <a:spLocks noChangeArrowheads="1"/>
          </p:cNvSpPr>
          <p:nvPr/>
        </p:nvSpPr>
        <p:spPr bwMode="auto">
          <a:xfrm rot="21180000">
            <a:off x="1477963" y="2933700"/>
            <a:ext cx="727075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74" name="Rectangle 6"/>
          <p:cNvSpPr>
            <a:spLocks noChangeArrowheads="1"/>
          </p:cNvSpPr>
          <p:nvPr/>
        </p:nvSpPr>
        <p:spPr bwMode="auto">
          <a:xfrm rot="20460000">
            <a:off x="882650" y="3144838"/>
            <a:ext cx="409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3200" b="1"/>
              <a:t>6</a:t>
            </a:r>
          </a:p>
        </p:txBody>
      </p:sp>
      <p:sp>
        <p:nvSpPr>
          <p:cNvPr id="314375" name="Rectangle 7"/>
          <p:cNvSpPr>
            <a:spLocks noChangeArrowheads="1"/>
          </p:cNvSpPr>
          <p:nvPr/>
        </p:nvSpPr>
        <p:spPr bwMode="auto">
          <a:xfrm rot="21180000">
            <a:off x="1489075" y="3070225"/>
            <a:ext cx="636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3200" b="1"/>
              <a:t>10</a:t>
            </a:r>
          </a:p>
        </p:txBody>
      </p:sp>
      <p:grpSp>
        <p:nvGrpSpPr>
          <p:cNvPr id="314376" name="Group 8"/>
          <p:cNvGrpSpPr>
            <a:grpSpLocks/>
          </p:cNvGrpSpPr>
          <p:nvPr/>
        </p:nvGrpSpPr>
        <p:grpSpPr bwMode="auto">
          <a:xfrm>
            <a:off x="3151187" y="2939771"/>
            <a:ext cx="1420813" cy="1300162"/>
            <a:chOff x="1796" y="1849"/>
            <a:chExt cx="895" cy="819"/>
          </a:xfrm>
        </p:grpSpPr>
        <p:sp>
          <p:nvSpPr>
            <p:cNvPr id="314377" name="AutoShape 9"/>
            <p:cNvSpPr>
              <a:spLocks noChangeArrowheads="1"/>
            </p:cNvSpPr>
            <p:nvPr/>
          </p:nvSpPr>
          <p:spPr bwMode="auto">
            <a:xfrm rot="720000">
              <a:off x="1796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78" name="AutoShape 10"/>
            <p:cNvSpPr>
              <a:spLocks noChangeArrowheads="1"/>
            </p:cNvSpPr>
            <p:nvPr/>
          </p:nvSpPr>
          <p:spPr bwMode="auto">
            <a:xfrm rot="1740000" flipH="1">
              <a:off x="2209" y="1984"/>
              <a:ext cx="460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79" name="Rectangle 11"/>
            <p:cNvSpPr>
              <a:spLocks noChangeArrowheads="1"/>
            </p:cNvSpPr>
            <p:nvPr/>
          </p:nvSpPr>
          <p:spPr bwMode="auto">
            <a:xfrm rot="480000">
              <a:off x="1860" y="1921"/>
              <a:ext cx="4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3200" b="1"/>
                <a:t>24</a:t>
              </a:r>
            </a:p>
          </p:txBody>
        </p:sp>
        <p:sp>
          <p:nvSpPr>
            <p:cNvPr id="314380" name="Rectangle 12"/>
            <p:cNvSpPr>
              <a:spLocks noChangeArrowheads="1"/>
            </p:cNvSpPr>
            <p:nvPr/>
          </p:nvSpPr>
          <p:spPr bwMode="auto">
            <a:xfrm rot="1500000">
              <a:off x="2290" y="2090"/>
              <a:ext cx="4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3200" b="1"/>
                <a:t>36</a:t>
              </a:r>
            </a:p>
          </p:txBody>
        </p:sp>
      </p:grpSp>
      <p:sp>
        <p:nvSpPr>
          <p:cNvPr id="314381" name="AutoShape 13"/>
          <p:cNvSpPr>
            <a:spLocks noChangeArrowheads="1"/>
          </p:cNvSpPr>
          <p:nvPr/>
        </p:nvSpPr>
        <p:spPr bwMode="auto">
          <a:xfrm rot="21356285" flipH="1">
            <a:off x="2314067" y="388527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82" name="Rectangle 14"/>
          <p:cNvSpPr>
            <a:spLocks noChangeArrowheads="1"/>
          </p:cNvSpPr>
          <p:nvPr/>
        </p:nvSpPr>
        <p:spPr bwMode="auto">
          <a:xfrm rot="21023447">
            <a:off x="2258256" y="3970874"/>
            <a:ext cx="6365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3200" b="1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98890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1" name="Rectangle 3"/>
          <p:cNvSpPr>
            <a:spLocks noGrp="1" noChangeArrowheads="1"/>
          </p:cNvSpPr>
          <p:nvPr>
            <p:ph type="title"/>
          </p:nvPr>
        </p:nvSpPr>
        <p:spPr>
          <a:xfrm>
            <a:off x="437501" y="769936"/>
            <a:ext cx="6494462" cy="517525"/>
          </a:xfrm>
          <a:noFill/>
          <a:ln/>
        </p:spPr>
        <p:txBody>
          <a:bodyPr lIns="92075" tIns="46038" rIns="92075" bIns="46038" anchor="b">
            <a:noAutofit/>
          </a:bodyPr>
          <a:lstStyle/>
          <a:p>
            <a:pPr algn="ctr"/>
            <a:r>
              <a:rPr lang="en-US" altLang="en-US" sz="4000" dirty="0">
                <a:latin typeface="+mn-lt"/>
              </a:rPr>
              <a:t>Insertion Sort</a:t>
            </a:r>
          </a:p>
        </p:txBody>
      </p:sp>
      <p:sp>
        <p:nvSpPr>
          <p:cNvPr id="314372" name="AutoShape 4"/>
          <p:cNvSpPr>
            <a:spLocks noChangeArrowheads="1"/>
          </p:cNvSpPr>
          <p:nvPr/>
        </p:nvSpPr>
        <p:spPr bwMode="auto">
          <a:xfrm rot="20400000">
            <a:off x="779463" y="3081338"/>
            <a:ext cx="728662" cy="1087437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73" name="AutoShape 5"/>
          <p:cNvSpPr>
            <a:spLocks noChangeArrowheads="1"/>
          </p:cNvSpPr>
          <p:nvPr/>
        </p:nvSpPr>
        <p:spPr bwMode="auto">
          <a:xfrm rot="21180000">
            <a:off x="1477963" y="2933700"/>
            <a:ext cx="727075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74" name="Rectangle 6"/>
          <p:cNvSpPr>
            <a:spLocks noChangeArrowheads="1"/>
          </p:cNvSpPr>
          <p:nvPr/>
        </p:nvSpPr>
        <p:spPr bwMode="auto">
          <a:xfrm rot="20460000">
            <a:off x="882650" y="3144838"/>
            <a:ext cx="409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3200" b="1"/>
              <a:t>6</a:t>
            </a:r>
          </a:p>
        </p:txBody>
      </p:sp>
      <p:sp>
        <p:nvSpPr>
          <p:cNvPr id="314375" name="Rectangle 7"/>
          <p:cNvSpPr>
            <a:spLocks noChangeArrowheads="1"/>
          </p:cNvSpPr>
          <p:nvPr/>
        </p:nvSpPr>
        <p:spPr bwMode="auto">
          <a:xfrm rot="21180000">
            <a:off x="1489075" y="3070225"/>
            <a:ext cx="636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3200" b="1"/>
              <a:t>10</a:t>
            </a:r>
          </a:p>
        </p:txBody>
      </p:sp>
      <p:grpSp>
        <p:nvGrpSpPr>
          <p:cNvPr id="314376" name="Group 8"/>
          <p:cNvGrpSpPr>
            <a:grpSpLocks/>
          </p:cNvGrpSpPr>
          <p:nvPr/>
        </p:nvGrpSpPr>
        <p:grpSpPr bwMode="auto">
          <a:xfrm>
            <a:off x="3122180" y="2966782"/>
            <a:ext cx="1463676" cy="1293812"/>
            <a:chOff x="1769" y="1853"/>
            <a:chExt cx="922" cy="815"/>
          </a:xfrm>
        </p:grpSpPr>
        <p:sp>
          <p:nvSpPr>
            <p:cNvPr id="314377" name="AutoShape 9"/>
            <p:cNvSpPr>
              <a:spLocks noChangeArrowheads="1"/>
            </p:cNvSpPr>
            <p:nvPr/>
          </p:nvSpPr>
          <p:spPr bwMode="auto">
            <a:xfrm rot="720000">
              <a:off x="1769" y="1853"/>
              <a:ext cx="459" cy="684"/>
            </a:xfrm>
            <a:prstGeom prst="roundRect">
              <a:avLst>
                <a:gd name="adj" fmla="val 161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78" name="AutoShape 10"/>
            <p:cNvSpPr>
              <a:spLocks noChangeArrowheads="1"/>
            </p:cNvSpPr>
            <p:nvPr/>
          </p:nvSpPr>
          <p:spPr bwMode="auto">
            <a:xfrm rot="1740000" flipH="1">
              <a:off x="2209" y="1984"/>
              <a:ext cx="460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79" name="Rectangle 11"/>
            <p:cNvSpPr>
              <a:spLocks noChangeArrowheads="1"/>
            </p:cNvSpPr>
            <p:nvPr/>
          </p:nvSpPr>
          <p:spPr bwMode="auto">
            <a:xfrm rot="480000">
              <a:off x="1860" y="1921"/>
              <a:ext cx="4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3200" b="1" dirty="0"/>
                <a:t>24</a:t>
              </a:r>
            </a:p>
          </p:txBody>
        </p:sp>
        <p:sp>
          <p:nvSpPr>
            <p:cNvPr id="314380" name="Rectangle 12"/>
            <p:cNvSpPr>
              <a:spLocks noChangeArrowheads="1"/>
            </p:cNvSpPr>
            <p:nvPr/>
          </p:nvSpPr>
          <p:spPr bwMode="auto">
            <a:xfrm rot="1500000">
              <a:off x="2290" y="2090"/>
              <a:ext cx="4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3200" b="1"/>
                <a:t>36</a:t>
              </a:r>
            </a:p>
          </p:txBody>
        </p:sp>
      </p:grpSp>
      <p:sp>
        <p:nvSpPr>
          <p:cNvPr id="314381" name="AutoShape 13"/>
          <p:cNvSpPr>
            <a:spLocks noChangeArrowheads="1"/>
          </p:cNvSpPr>
          <p:nvPr/>
        </p:nvSpPr>
        <p:spPr bwMode="auto">
          <a:xfrm rot="21356285" flipH="1">
            <a:off x="2272555" y="2901720"/>
            <a:ext cx="730250" cy="1065671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82" name="Rectangle 14"/>
          <p:cNvSpPr>
            <a:spLocks noChangeArrowheads="1"/>
          </p:cNvSpPr>
          <p:nvPr/>
        </p:nvSpPr>
        <p:spPr bwMode="auto">
          <a:xfrm rot="21023447">
            <a:off x="2281137" y="3037614"/>
            <a:ext cx="6365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3200" b="1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826647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063624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latin typeface="+mn-lt"/>
              </a:rPr>
              <a:t>Insertion Sort:</a:t>
            </a:r>
            <a:r>
              <a:rPr lang="tr-TR" altLang="en-US" sz="4000" dirty="0">
                <a:latin typeface="+mn-lt"/>
              </a:rPr>
              <a:t> </a:t>
            </a:r>
            <a:r>
              <a:rPr lang="en-US" altLang="en-US" sz="4000" dirty="0">
                <a:latin typeface="+mn-lt"/>
              </a:rPr>
              <a:t>Example</a:t>
            </a:r>
          </a:p>
        </p:txBody>
      </p:sp>
      <p:pic>
        <p:nvPicPr>
          <p:cNvPr id="28057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" t="18683" r="5267" b="65454"/>
          <a:stretch>
            <a:fillRect/>
          </a:stretch>
        </p:blipFill>
        <p:spPr>
          <a:xfrm>
            <a:off x="1992313" y="3756025"/>
            <a:ext cx="5068887" cy="855663"/>
          </a:xfrm>
          <a:noFill/>
          <a:ln/>
        </p:spPr>
      </p:pic>
      <p:sp>
        <p:nvSpPr>
          <p:cNvPr id="280587" name="Line 11"/>
          <p:cNvSpPr>
            <a:spLocks noChangeShapeType="1"/>
          </p:cNvSpPr>
          <p:nvPr/>
        </p:nvSpPr>
        <p:spPr bwMode="auto">
          <a:xfrm>
            <a:off x="3644900" y="3611563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590" name="Text Box 14"/>
          <p:cNvSpPr txBox="1">
            <a:spLocks noChangeArrowheads="1"/>
          </p:cNvSpPr>
          <p:nvPr/>
        </p:nvSpPr>
        <p:spPr bwMode="auto">
          <a:xfrm>
            <a:off x="2311400" y="1960563"/>
            <a:ext cx="500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tr-TR" altLang="en-US" sz="2800" dirty="0"/>
              <a:t>2</a:t>
            </a:r>
            <a:r>
              <a:rPr lang="en-US" altLang="en-US" sz="2800" dirty="0"/>
              <a:t>      </a:t>
            </a:r>
            <a:r>
              <a:rPr lang="tr-TR" altLang="en-US" sz="2800" dirty="0"/>
              <a:t>5</a:t>
            </a:r>
            <a:r>
              <a:rPr lang="en-US" altLang="en-US" sz="2800" dirty="0"/>
              <a:t>      4      6      1      3</a:t>
            </a:r>
          </a:p>
        </p:txBody>
      </p:sp>
      <p:sp>
        <p:nvSpPr>
          <p:cNvPr id="280591" name="Text Box 15"/>
          <p:cNvSpPr txBox="1">
            <a:spLocks noChangeArrowheads="1"/>
          </p:cNvSpPr>
          <p:nvPr/>
        </p:nvSpPr>
        <p:spPr bwMode="auto">
          <a:xfrm>
            <a:off x="3867150" y="1495425"/>
            <a:ext cx="132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input array </a:t>
            </a:r>
          </a:p>
        </p:txBody>
      </p:sp>
      <p:sp>
        <p:nvSpPr>
          <p:cNvPr id="280592" name="Text Box 16"/>
          <p:cNvSpPr txBox="1">
            <a:spLocks noChangeArrowheads="1"/>
          </p:cNvSpPr>
          <p:nvPr/>
        </p:nvSpPr>
        <p:spPr bwMode="auto">
          <a:xfrm>
            <a:off x="1809750" y="3306763"/>
            <a:ext cx="151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left sub-array</a:t>
            </a:r>
          </a:p>
        </p:txBody>
      </p:sp>
      <p:sp>
        <p:nvSpPr>
          <p:cNvPr id="280593" name="Text Box 17"/>
          <p:cNvSpPr txBox="1">
            <a:spLocks noChangeArrowheads="1"/>
          </p:cNvSpPr>
          <p:nvPr/>
        </p:nvSpPr>
        <p:spPr bwMode="auto">
          <a:xfrm>
            <a:off x="4705350" y="3322638"/>
            <a:ext cx="165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right sub-array</a:t>
            </a:r>
          </a:p>
        </p:txBody>
      </p:sp>
      <p:sp>
        <p:nvSpPr>
          <p:cNvPr id="280594" name="Text Box 18"/>
          <p:cNvSpPr txBox="1">
            <a:spLocks noChangeArrowheads="1"/>
          </p:cNvSpPr>
          <p:nvPr/>
        </p:nvSpPr>
        <p:spPr bwMode="auto">
          <a:xfrm>
            <a:off x="1143000" y="2510572"/>
            <a:ext cx="681353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r-TR" altLang="en-US" dirty="0"/>
              <a:t>A</a:t>
            </a:r>
            <a:r>
              <a:rPr lang="en-US" altLang="en-US" dirty="0"/>
              <a:t>t each iteration, the array is divided in two sub-arrays</a:t>
            </a:r>
            <a:r>
              <a:rPr lang="tr-TR" altLang="en-US" dirty="0"/>
              <a:t> </a:t>
            </a:r>
            <a:r>
              <a:rPr lang="tr-TR" altLang="en-US" dirty="0" err="1"/>
              <a:t>by</a:t>
            </a:r>
            <a:r>
              <a:rPr lang="tr-TR" altLang="en-US" dirty="0"/>
              <a:t> </a:t>
            </a:r>
          </a:p>
          <a:p>
            <a:r>
              <a:rPr lang="tr-TR" altLang="en-US" dirty="0" err="1"/>
              <a:t>moving</a:t>
            </a:r>
            <a:r>
              <a:rPr lang="tr-TR" altLang="en-US" dirty="0"/>
              <a:t> </a:t>
            </a:r>
            <a:r>
              <a:rPr lang="tr-TR" altLang="en-US" dirty="0" err="1"/>
              <a:t>one</a:t>
            </a:r>
            <a:r>
              <a:rPr lang="tr-TR" altLang="en-US" dirty="0"/>
              <a:t> element </a:t>
            </a:r>
            <a:r>
              <a:rPr lang="tr-TR" altLang="en-US" dirty="0" err="1"/>
              <a:t>from</a:t>
            </a:r>
            <a:r>
              <a:rPr lang="tr-TR" altLang="en-US" dirty="0"/>
              <a:t> </a:t>
            </a:r>
            <a:r>
              <a:rPr lang="tr-TR" altLang="en-US" dirty="0" err="1"/>
              <a:t>unsorted</a:t>
            </a:r>
            <a:r>
              <a:rPr lang="tr-TR" altLang="en-US" dirty="0"/>
              <a:t> </a:t>
            </a:r>
            <a:r>
              <a:rPr lang="tr-TR" altLang="en-US" dirty="0" err="1"/>
              <a:t>to</a:t>
            </a:r>
            <a:r>
              <a:rPr lang="tr-TR" altLang="en-US" dirty="0"/>
              <a:t> </a:t>
            </a:r>
            <a:r>
              <a:rPr lang="tr-TR" altLang="en-US" dirty="0" err="1"/>
              <a:t>sorted</a:t>
            </a:r>
            <a:r>
              <a:rPr lang="en-US" altLang="en-US" dirty="0"/>
              <a:t>:</a:t>
            </a:r>
          </a:p>
        </p:txBody>
      </p:sp>
      <p:sp>
        <p:nvSpPr>
          <p:cNvPr id="280595" name="Text Box 19"/>
          <p:cNvSpPr txBox="1">
            <a:spLocks noChangeArrowheads="1"/>
          </p:cNvSpPr>
          <p:nvPr/>
        </p:nvSpPr>
        <p:spPr bwMode="auto">
          <a:xfrm>
            <a:off x="2586038" y="4587875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sorted</a:t>
            </a:r>
          </a:p>
        </p:txBody>
      </p:sp>
      <p:sp>
        <p:nvSpPr>
          <p:cNvPr id="280596" name="Text Box 20"/>
          <p:cNvSpPr txBox="1">
            <a:spLocks noChangeArrowheads="1"/>
          </p:cNvSpPr>
          <p:nvPr/>
        </p:nvSpPr>
        <p:spPr bwMode="auto">
          <a:xfrm>
            <a:off x="4841875" y="4491038"/>
            <a:ext cx="1073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unsorted</a:t>
            </a:r>
          </a:p>
        </p:txBody>
      </p:sp>
    </p:spTree>
    <p:extLst>
      <p:ext uri="{BB962C8B-B14F-4D97-AF65-F5344CB8AC3E}">
        <p14:creationId xmlns:p14="http://schemas.microsoft.com/office/powerpoint/2010/main" val="1424493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2419"/>
            <a:ext cx="7886700" cy="1352550"/>
          </a:xfrm>
        </p:spPr>
        <p:txBody>
          <a:bodyPr>
            <a:normAutofit fontScale="90000"/>
          </a:bodyPr>
          <a:lstStyle/>
          <a:p>
            <a:pPr lvl="0" defTabSz="914400" fontAlgn="base">
              <a:lnSpc>
                <a:spcPct val="100000"/>
              </a:lnSpc>
              <a:spcAft>
                <a:spcPct val="0"/>
              </a:spcAft>
            </a:pPr>
            <a:r>
              <a:rPr lang="en-US" altLang="en-US" sz="4000" dirty="0">
                <a:latin typeface="+mn-lt"/>
              </a:rPr>
              <a:t>Insertion Sort:</a:t>
            </a:r>
            <a:r>
              <a:rPr lang="tr-TR" altLang="en-US" sz="4000" dirty="0">
                <a:latin typeface="+mn-lt"/>
              </a:rPr>
              <a:t> </a:t>
            </a:r>
            <a:r>
              <a:rPr lang="en-US" altLang="en-US" sz="4000" dirty="0">
                <a:latin typeface="+mn-lt"/>
              </a:rPr>
              <a:t>Example</a:t>
            </a:r>
            <a:br>
              <a:rPr lang="en-US" altLang="en-US" sz="4000" dirty="0">
                <a:latin typeface="+mn-lt"/>
              </a:rPr>
            </a:br>
            <a:r>
              <a:rPr lang="en-US" altLang="en-US" sz="2000" dirty="0">
                <a:solidFill>
                  <a:srgbClr val="DD0111"/>
                </a:solidFill>
                <a:latin typeface="Tahoma" panose="020B0604030504040204" pitchFamily="34" charset="0"/>
                <a:ea typeface="+mn-ea"/>
                <a:cs typeface="+mn-cs"/>
              </a:rPr>
              <a:t>At each iteration, the array is divided in two sub-arrays:</a:t>
            </a:r>
            <a:r>
              <a:rPr lang="tr-TR" altLang="en-US" sz="2000" dirty="0">
                <a:solidFill>
                  <a:srgbClr val="DD0111"/>
                </a:solidFill>
                <a:latin typeface="Tahoma" panose="020B0604030504040204" pitchFamily="34" charset="0"/>
                <a:ea typeface="+mn-ea"/>
                <a:cs typeface="+mn-cs"/>
              </a:rPr>
              <a:t> </a:t>
            </a:r>
            <a:r>
              <a:rPr lang="en-US" altLang="en-US" sz="2000" dirty="0">
                <a:solidFill>
                  <a:srgbClr val="DD0111"/>
                </a:solidFill>
                <a:latin typeface="Tahoma" panose="020B0604030504040204" pitchFamily="34" charset="0"/>
                <a:ea typeface="+mn-ea"/>
                <a:cs typeface="+mn-cs"/>
              </a:rPr>
              <a:t>Sorted,</a:t>
            </a:r>
            <a:r>
              <a:rPr lang="tr-TR" altLang="en-US" sz="2000" dirty="0">
                <a:solidFill>
                  <a:srgbClr val="DD0111"/>
                </a:solidFill>
                <a:latin typeface="Tahoma" panose="020B0604030504040204" pitchFamily="34" charset="0"/>
                <a:ea typeface="+mn-ea"/>
                <a:cs typeface="+mn-cs"/>
              </a:rPr>
              <a:t> </a:t>
            </a:r>
            <a:r>
              <a:rPr lang="en-US" altLang="en-US" sz="2000" dirty="0">
                <a:solidFill>
                  <a:srgbClr val="DD0111"/>
                </a:solidFill>
                <a:latin typeface="Tahoma" panose="020B0604030504040204" pitchFamily="34" charset="0"/>
                <a:ea typeface="+mn-ea"/>
                <a:cs typeface="+mn-cs"/>
              </a:rPr>
              <a:t>unsorted</a:t>
            </a:r>
            <a:br>
              <a:rPr lang="en-US" altLang="en-US" sz="2000" dirty="0">
                <a:solidFill>
                  <a:srgbClr val="DD0111"/>
                </a:solidFill>
                <a:latin typeface="Tahoma" panose="020B0604030504040204" pitchFamily="34" charset="0"/>
                <a:ea typeface="+mn-ea"/>
                <a:cs typeface="+mn-cs"/>
              </a:rPr>
            </a:br>
            <a:endParaRPr lang="en-US" altLang="en-US" sz="4000" dirty="0">
              <a:latin typeface="+mn-lt"/>
            </a:endParaRPr>
          </a:p>
        </p:txBody>
      </p:sp>
      <p:pic>
        <p:nvPicPr>
          <p:cNvPr id="27955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" t="4437" r="5267" b="9506"/>
          <a:stretch>
            <a:fillRect/>
          </a:stretch>
        </p:blipFill>
        <p:spPr>
          <a:xfrm>
            <a:off x="501650" y="1552575"/>
            <a:ext cx="5068888" cy="4641850"/>
          </a:xfrm>
          <a:noFill/>
          <a:ln/>
        </p:spPr>
      </p:pic>
      <p:graphicFrame>
        <p:nvGraphicFramePr>
          <p:cNvPr id="279557" name="Object 5"/>
          <p:cNvGraphicFramePr>
            <a:graphicFrameLocks noChangeAspect="1"/>
          </p:cNvGraphicFramePr>
          <p:nvPr/>
        </p:nvGraphicFramePr>
        <p:xfrm>
          <a:off x="5683250" y="1290638"/>
          <a:ext cx="1989138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93" name="Paint Shop Pro Image" r:id="rId5" imgW="2526829" imgH="1395500" progId="PaintShopPro">
                  <p:embed/>
                </p:oleObj>
              </mc:Choice>
              <mc:Fallback>
                <p:oleObj name="Paint Shop Pro Image" r:id="rId5" imgW="2526829" imgH="1395500" progId="PaintShopPro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1290638"/>
                        <a:ext cx="1989138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8" name="Object 6"/>
          <p:cNvGraphicFramePr>
            <a:graphicFrameLocks noChangeAspect="1"/>
          </p:cNvGraphicFramePr>
          <p:nvPr/>
        </p:nvGraphicFramePr>
        <p:xfrm>
          <a:off x="5637213" y="2127250"/>
          <a:ext cx="21082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94" name="Paint Shop Pro Image" r:id="rId7" imgW="2575610" imgH="1385741" progId="PaintShopPro">
                  <p:embed/>
                </p:oleObj>
              </mc:Choice>
              <mc:Fallback>
                <p:oleObj name="Paint Shop Pro Image" r:id="rId7" imgW="2575610" imgH="1385741" progId="PaintShopPro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7213" y="2127250"/>
                        <a:ext cx="21082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9" name="Object 7"/>
          <p:cNvGraphicFramePr>
            <a:graphicFrameLocks noChangeAspect="1"/>
          </p:cNvGraphicFramePr>
          <p:nvPr/>
        </p:nvGraphicFramePr>
        <p:xfrm>
          <a:off x="5557838" y="3032125"/>
          <a:ext cx="213836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95" name="Paint Shop Pro Image" r:id="rId9" imgW="2526829" imgH="1414634" progId="PaintShopPro">
                  <p:embed/>
                </p:oleObj>
              </mc:Choice>
              <mc:Fallback>
                <p:oleObj name="Paint Shop Pro Image" r:id="rId9" imgW="2526829" imgH="1414634" progId="PaintShopPro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838" y="3032125"/>
                        <a:ext cx="2138362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0" name="Object 8"/>
          <p:cNvGraphicFramePr>
            <a:graphicFrameLocks noChangeAspect="1"/>
          </p:cNvGraphicFramePr>
          <p:nvPr/>
        </p:nvGraphicFramePr>
        <p:xfrm>
          <a:off x="5526088" y="3976688"/>
          <a:ext cx="227171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96" name="Paint Shop Pro Image" r:id="rId11" imgW="2712195" imgH="1453659" progId="PaintShopPro">
                  <p:embed/>
                </p:oleObj>
              </mc:Choice>
              <mc:Fallback>
                <p:oleObj name="Paint Shop Pro Image" r:id="rId11" imgW="2712195" imgH="1453659" progId="PaintShopPro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088" y="3976688"/>
                        <a:ext cx="2271712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1" name="Object 9"/>
          <p:cNvGraphicFramePr>
            <a:graphicFrameLocks noChangeAspect="1"/>
          </p:cNvGraphicFramePr>
          <p:nvPr/>
        </p:nvGraphicFramePr>
        <p:xfrm>
          <a:off x="5603875" y="4879975"/>
          <a:ext cx="21082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97" name="Paint Shop Pro Image" r:id="rId13" imgW="2546341" imgH="1424390" progId="PaintShopPro">
                  <p:embed/>
                </p:oleObj>
              </mc:Choice>
              <mc:Fallback>
                <p:oleObj name="Paint Shop Pro Image" r:id="rId13" imgW="2546341" imgH="1424390" progId="PaintShopPro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75" y="4879975"/>
                        <a:ext cx="21082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62" name="Line 10"/>
          <p:cNvSpPr>
            <a:spLocks noChangeShapeType="1"/>
          </p:cNvSpPr>
          <p:nvPr/>
        </p:nvSpPr>
        <p:spPr bwMode="auto">
          <a:xfrm>
            <a:off x="1298575" y="1325563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63" name="Line 11"/>
          <p:cNvSpPr>
            <a:spLocks noChangeShapeType="1"/>
          </p:cNvSpPr>
          <p:nvPr/>
        </p:nvSpPr>
        <p:spPr bwMode="auto">
          <a:xfrm>
            <a:off x="2173288" y="2209800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64" name="Line 12"/>
          <p:cNvSpPr>
            <a:spLocks noChangeShapeType="1"/>
          </p:cNvSpPr>
          <p:nvPr/>
        </p:nvSpPr>
        <p:spPr bwMode="auto">
          <a:xfrm>
            <a:off x="3095625" y="2987675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65" name="Line 13"/>
          <p:cNvSpPr>
            <a:spLocks noChangeShapeType="1"/>
          </p:cNvSpPr>
          <p:nvPr/>
        </p:nvSpPr>
        <p:spPr bwMode="auto">
          <a:xfrm>
            <a:off x="3919538" y="3863975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66" name="Line 14"/>
          <p:cNvSpPr>
            <a:spLocks noChangeShapeType="1"/>
          </p:cNvSpPr>
          <p:nvPr/>
        </p:nvSpPr>
        <p:spPr bwMode="auto">
          <a:xfrm>
            <a:off x="4714875" y="4714875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4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7924800" cy="762000"/>
          </a:xfrm>
        </p:spPr>
        <p:txBody>
          <a:bodyPr/>
          <a:lstStyle/>
          <a:p>
            <a:pPr eaLnBrk="1" hangingPunct="1"/>
            <a:r>
              <a:rPr lang="tr-TR" altLang="en-US" sz="3600" dirty="0">
                <a:latin typeface="Arial" panose="020B0604020202020204" pitchFamily="34" charset="0"/>
              </a:rPr>
              <a:t>Analysis of </a:t>
            </a:r>
            <a:r>
              <a:rPr lang="tr-TR" altLang="en-US" sz="3600" dirty="0" err="1">
                <a:latin typeface="Arial" panose="020B0604020202020204" pitchFamily="34" charset="0"/>
              </a:rPr>
              <a:t>Insertion</a:t>
            </a:r>
            <a:r>
              <a:rPr lang="tr-TR" altLang="en-US" sz="3600" dirty="0">
                <a:latin typeface="Arial" panose="020B0604020202020204" pitchFamily="34" charset="0"/>
              </a:rPr>
              <a:t> </a:t>
            </a:r>
            <a:r>
              <a:rPr lang="tr-TR" altLang="en-US" sz="3600" dirty="0" err="1">
                <a:latin typeface="Arial" panose="020B0604020202020204" pitchFamily="34" charset="0"/>
              </a:rPr>
              <a:t>Sort</a:t>
            </a:r>
            <a:r>
              <a:rPr lang="tr-TR" altLang="en-US" sz="3600" dirty="0">
                <a:latin typeface="Arial" panose="020B0604020202020204" pitchFamily="34" charset="0"/>
              </a:rPr>
              <a:t>: </a:t>
            </a:r>
            <a:r>
              <a:rPr lang="tr-TR" altLang="en-US" sz="3600" dirty="0" err="1">
                <a:latin typeface="Arial" panose="020B0604020202020204" pitchFamily="34" charset="0"/>
              </a:rPr>
              <a:t>Worst</a:t>
            </a:r>
            <a:r>
              <a:rPr lang="tr-TR" altLang="en-US" sz="3600" dirty="0">
                <a:latin typeface="Arial" panose="020B0604020202020204" pitchFamily="34" charset="0"/>
              </a:rPr>
              <a:t> </a:t>
            </a:r>
            <a:r>
              <a:rPr lang="tr-TR" altLang="en-US" sz="3600" dirty="0" err="1">
                <a:latin typeface="Arial" panose="020B0604020202020204" pitchFamily="34" charset="0"/>
              </a:rPr>
              <a:t>case</a:t>
            </a:r>
            <a:endParaRPr lang="tr-TR" altLang="en-US" sz="3600" dirty="0">
              <a:latin typeface="Arial" panose="020B0604020202020204" pitchFamily="34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71600"/>
            <a:ext cx="8153400" cy="4724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Example</a:t>
            </a:r>
            <a:r>
              <a:rPr lang="tr-TR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  (8   6   4   3   1)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  </a:t>
            </a:r>
            <a:r>
              <a:rPr lang="tr-TR" altLang="en-US" dirty="0" err="1">
                <a:latin typeface="Calibri" panose="020F0502020204030204" pitchFamily="34" charset="0"/>
              </a:rPr>
              <a:t>sorted</a:t>
            </a:r>
            <a:r>
              <a:rPr lang="tr-TR" altLang="en-US" dirty="0">
                <a:latin typeface="Calibri" panose="020F0502020204030204" pitchFamily="34" charset="0"/>
              </a:rPr>
              <a:t> in </a:t>
            </a:r>
            <a:r>
              <a:rPr lang="tr-TR" altLang="en-US" dirty="0" err="1">
                <a:latin typeface="Calibri" panose="020F0502020204030204" pitchFamily="34" charset="0"/>
              </a:rPr>
              <a:t>decreasing</a:t>
            </a:r>
            <a:r>
              <a:rPr lang="tr-TR" altLang="en-US" dirty="0">
                <a:latin typeface="Calibri" panose="020F0502020204030204" pitchFamily="34" charset="0"/>
              </a:rPr>
              <a:t> </a:t>
            </a:r>
            <a:r>
              <a:rPr lang="tr-TR" altLang="en-US" dirty="0" err="1">
                <a:latin typeface="Calibri" panose="020F0502020204030204" pitchFamily="34" charset="0"/>
              </a:rPr>
              <a:t>order</a:t>
            </a:r>
            <a:r>
              <a:rPr lang="tr-TR" altLang="en-US" dirty="0">
                <a:latin typeface="Calibri" panose="020F0502020204030204" pitchFamily="34" charset="0"/>
              </a:rPr>
              <a:t>!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dirty="0">
                <a:latin typeface="Calibri" panose="020F0502020204030204" pitchFamily="34" charset="0"/>
              </a:rPr>
              <a:t>(6</a:t>
            </a:r>
            <a:r>
              <a:rPr lang="tr-TR" altLang="en-US" dirty="0">
                <a:solidFill>
                  <a:schemeClr val="hlink"/>
                </a:solidFill>
                <a:latin typeface="Calibri" panose="020F0502020204030204" pitchFamily="34" charset="0"/>
              </a:rPr>
              <a:t> </a:t>
            </a:r>
            <a:r>
              <a:rPr lang="tr-TR" altLang="en-US" dirty="0">
                <a:latin typeface="Calibri" panose="020F0502020204030204" pitchFamily="34" charset="0"/>
              </a:rPr>
              <a:t>  </a:t>
            </a:r>
            <a:r>
              <a:rPr lang="tr-TR" altLang="en-US" dirty="0">
                <a:solidFill>
                  <a:srgbClr val="006600"/>
                </a:solidFill>
                <a:latin typeface="Calibri" panose="020F0502020204030204" pitchFamily="34" charset="0"/>
              </a:rPr>
              <a:t>8</a:t>
            </a:r>
            <a:r>
              <a:rPr lang="tr-TR" altLang="en-US" dirty="0">
                <a:latin typeface="Calibri" panose="020F0502020204030204" pitchFamily="34" charset="0"/>
              </a:rPr>
              <a:t>   </a:t>
            </a:r>
            <a:r>
              <a:rPr lang="tr-TR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4   3   1):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  </a:t>
            </a:r>
            <a:r>
              <a:rPr lang="tr-TR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1 </a:t>
            </a:r>
            <a:r>
              <a:rPr lang="tr-TR" alt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comparison</a:t>
            </a:r>
            <a:r>
              <a:rPr lang="tr-TR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 (</a:t>
            </a:r>
            <a:r>
              <a:rPr lang="tr-TR" alt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compare</a:t>
            </a:r>
            <a:r>
              <a:rPr lang="tr-TR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 6 </a:t>
            </a:r>
            <a:r>
              <a:rPr lang="tr-TR" alt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and</a:t>
            </a:r>
            <a:r>
              <a:rPr lang="tr-TR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 8)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dirty="0">
                <a:latin typeface="Calibri" panose="020F0502020204030204" pitchFamily="34" charset="0"/>
              </a:rPr>
              <a:t>(4   6   </a:t>
            </a:r>
            <a:r>
              <a:rPr lang="tr-TR" altLang="en-US" dirty="0">
                <a:solidFill>
                  <a:srgbClr val="006600"/>
                </a:solidFill>
                <a:latin typeface="Calibri" panose="020F0502020204030204" pitchFamily="34" charset="0"/>
              </a:rPr>
              <a:t>8</a:t>
            </a:r>
            <a:r>
              <a:rPr lang="tr-TR" altLang="en-US" dirty="0">
                <a:latin typeface="Calibri" panose="020F0502020204030204" pitchFamily="34" charset="0"/>
              </a:rPr>
              <a:t>   </a:t>
            </a:r>
            <a:r>
              <a:rPr lang="tr-TR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3   1):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  </a:t>
            </a:r>
            <a:r>
              <a:rPr lang="tr-TR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2 </a:t>
            </a:r>
            <a:r>
              <a:rPr lang="tr-TR" alt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comparisons</a:t>
            </a:r>
            <a:r>
              <a:rPr lang="tr-TR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 (</a:t>
            </a:r>
            <a:r>
              <a:rPr lang="tr-TR" alt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compare</a:t>
            </a:r>
            <a:r>
              <a:rPr lang="tr-TR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 4 </a:t>
            </a:r>
            <a:r>
              <a:rPr lang="tr-TR" alt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with</a:t>
            </a:r>
            <a:r>
              <a:rPr lang="tr-TR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 8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tr-TR" alt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and</a:t>
            </a:r>
            <a:r>
              <a:rPr lang="tr-TR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 6)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dirty="0">
                <a:latin typeface="Calibri" panose="020F0502020204030204" pitchFamily="34" charset="0"/>
              </a:rPr>
              <a:t>(3   4   6   </a:t>
            </a:r>
            <a:r>
              <a:rPr lang="tr-TR" altLang="en-US" dirty="0">
                <a:solidFill>
                  <a:srgbClr val="006600"/>
                </a:solidFill>
                <a:latin typeface="Calibri" panose="020F0502020204030204" pitchFamily="34" charset="0"/>
              </a:rPr>
              <a:t>8</a:t>
            </a:r>
            <a:r>
              <a:rPr lang="tr-TR" altLang="en-US" dirty="0">
                <a:latin typeface="Calibri" panose="020F0502020204030204" pitchFamily="34" charset="0"/>
              </a:rPr>
              <a:t>   </a:t>
            </a:r>
            <a:r>
              <a:rPr lang="tr-TR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1):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  </a:t>
            </a:r>
            <a:r>
              <a:rPr lang="tr-TR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3 </a:t>
            </a:r>
            <a:r>
              <a:rPr lang="tr-TR" alt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comparisons</a:t>
            </a:r>
            <a:r>
              <a:rPr lang="tr-TR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 (</a:t>
            </a:r>
            <a:r>
              <a:rPr lang="tr-TR" alt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compare</a:t>
            </a:r>
            <a:r>
              <a:rPr lang="tr-TR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 3 </a:t>
            </a:r>
            <a:r>
              <a:rPr lang="tr-TR" alt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with</a:t>
            </a:r>
            <a:r>
              <a:rPr lang="tr-TR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 8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,</a:t>
            </a:r>
            <a:r>
              <a:rPr lang="tr-TR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6 </a:t>
            </a:r>
            <a:r>
              <a:rPr lang="tr-TR" alt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and</a:t>
            </a:r>
            <a:r>
              <a:rPr lang="tr-TR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 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dirty="0">
                <a:latin typeface="Calibri" panose="020F0502020204030204" pitchFamily="34" charset="0"/>
              </a:rPr>
              <a:t>(3   4   6   </a:t>
            </a:r>
            <a:r>
              <a:rPr lang="tr-TR" altLang="en-US" dirty="0">
                <a:solidFill>
                  <a:srgbClr val="006600"/>
                </a:solidFill>
                <a:latin typeface="Calibri" panose="020F0502020204030204" pitchFamily="34" charset="0"/>
              </a:rPr>
              <a:t>8</a:t>
            </a:r>
            <a:r>
              <a:rPr lang="tr-TR" altLang="en-US" dirty="0">
                <a:latin typeface="Calibri" panose="020F0502020204030204" pitchFamily="34" charset="0"/>
              </a:rPr>
              <a:t>   </a:t>
            </a:r>
            <a:r>
              <a:rPr lang="tr-TR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1):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  </a:t>
            </a:r>
            <a:r>
              <a:rPr lang="tr-TR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4 </a:t>
            </a:r>
            <a:r>
              <a:rPr lang="tr-TR" alt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comparisons</a:t>
            </a:r>
            <a:r>
              <a:rPr lang="tr-TR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 (</a:t>
            </a:r>
            <a:r>
              <a:rPr lang="tr-TR" alt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compare</a:t>
            </a:r>
            <a:r>
              <a:rPr lang="tr-TR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 1 </a:t>
            </a:r>
            <a:r>
              <a:rPr lang="tr-TR" alt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with</a:t>
            </a:r>
            <a:r>
              <a:rPr lang="tr-TR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 8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,</a:t>
            </a:r>
            <a:r>
              <a:rPr lang="tr-TR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 6, 4 </a:t>
            </a:r>
            <a:r>
              <a:rPr lang="tr-TR" alt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and</a:t>
            </a:r>
            <a:r>
              <a:rPr lang="tr-TR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 3)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dirty="0">
                <a:latin typeface="Calibri" panose="020F0502020204030204" pitchFamily="34" charset="0"/>
              </a:rPr>
              <a:t>(1   3   4   6   </a:t>
            </a:r>
            <a:r>
              <a:rPr lang="tr-TR" altLang="en-US" dirty="0">
                <a:solidFill>
                  <a:srgbClr val="006600"/>
                </a:solidFill>
                <a:latin typeface="Calibri" panose="020F0502020204030204" pitchFamily="34" charset="0"/>
              </a:rPr>
              <a:t>8</a:t>
            </a:r>
            <a:r>
              <a:rPr lang="tr-TR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): </a:t>
            </a:r>
            <a:r>
              <a:rPr lang="tr-TR" alt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Sorted</a:t>
            </a:r>
            <a:r>
              <a:rPr lang="tr-TR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. 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à"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Total n</a:t>
            </a:r>
            <a:r>
              <a:rPr lang="tr-TR" alt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umber</a:t>
            </a:r>
            <a:r>
              <a:rPr lang="tr-TR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 of </a:t>
            </a:r>
            <a:r>
              <a:rPr lang="tr-TR" alt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comparison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  <a:r>
              <a:rPr lang="tr-TR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=1+2+3+4</a:t>
            </a:r>
            <a:r>
              <a:rPr lang="tr-TR" alt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tr-TR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= 10</a:t>
            </a:r>
          </a:p>
        </p:txBody>
      </p:sp>
    </p:spTree>
    <p:extLst>
      <p:ext uri="{BB962C8B-B14F-4D97-AF65-F5344CB8AC3E}">
        <p14:creationId xmlns:p14="http://schemas.microsoft.com/office/powerpoint/2010/main" val="21371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/>
          </a:bodyPr>
          <a:lstStyle/>
          <a:p>
            <a:pPr algn="ctr"/>
            <a:r>
              <a:rPr lang="tr-TR" altLang="en-US" sz="4000" dirty="0" err="1"/>
              <a:t>Sort</a:t>
            </a:r>
            <a:r>
              <a:rPr lang="tr-TR" altLang="en-US" sz="4000" dirty="0"/>
              <a:t> </a:t>
            </a:r>
            <a:r>
              <a:rPr lang="en-US" altLang="en-US" sz="4000" dirty="0" err="1"/>
              <a:t>A</a:t>
            </a:r>
            <a:r>
              <a:rPr lang="tr-TR" altLang="en-US" sz="4000" dirty="0" err="1"/>
              <a:t>lgorithms</a:t>
            </a:r>
            <a:endParaRPr lang="en-US" altLang="en-US" sz="4000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740080" cy="508009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There are many </a:t>
            </a:r>
            <a:r>
              <a:rPr lang="tr-TR" altLang="en-US" sz="2400" dirty="0" err="1"/>
              <a:t>well</a:t>
            </a:r>
            <a:r>
              <a:rPr lang="tr-TR" altLang="en-US" sz="2400" dirty="0"/>
              <a:t> </a:t>
            </a:r>
            <a:r>
              <a:rPr lang="tr-TR" altLang="en-US" sz="2400" dirty="0" err="1"/>
              <a:t>known</a:t>
            </a:r>
            <a:r>
              <a:rPr lang="tr-TR" altLang="en-US" sz="2400" dirty="0"/>
              <a:t> </a:t>
            </a:r>
            <a:r>
              <a:rPr lang="tr-TR" altLang="en-US" sz="2400" dirty="0" err="1"/>
              <a:t>sort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algorithms</a:t>
            </a:r>
            <a:r>
              <a:rPr lang="en-US" altLang="en-US" sz="2400" dirty="0"/>
              <a:t>:</a:t>
            </a:r>
            <a:endParaRPr lang="tr-TR" altLang="en-US" sz="2400" dirty="0"/>
          </a:p>
          <a:p>
            <a:r>
              <a:rPr lang="en-US" altLang="en-US" sz="2400" dirty="0"/>
              <a:t>Selection Sort</a:t>
            </a:r>
          </a:p>
          <a:p>
            <a:r>
              <a:rPr lang="en-US" altLang="en-US" sz="2400" dirty="0"/>
              <a:t>Bubble Sort</a:t>
            </a:r>
          </a:p>
          <a:p>
            <a:r>
              <a:rPr lang="en-US" altLang="en-US" sz="2400" dirty="0"/>
              <a:t>Insertion Sort</a:t>
            </a:r>
          </a:p>
          <a:p>
            <a:r>
              <a:rPr lang="en-US" altLang="en-US" sz="2400" dirty="0"/>
              <a:t>Merge </a:t>
            </a:r>
            <a:r>
              <a:rPr lang="tr-TR" altLang="en-US" sz="2400" dirty="0"/>
              <a:t>S</a:t>
            </a:r>
            <a:r>
              <a:rPr lang="en-US" altLang="en-US" sz="2400" dirty="0"/>
              <a:t>ort</a:t>
            </a:r>
            <a:endParaRPr lang="tr-TR" altLang="en-US" sz="2400" dirty="0"/>
          </a:p>
          <a:p>
            <a:r>
              <a:rPr lang="tr-TR" altLang="en-US" sz="2400" dirty="0" err="1"/>
              <a:t>Quicksort</a:t>
            </a:r>
            <a:endParaRPr lang="tr-TR" altLang="en-US" sz="2400" dirty="0"/>
          </a:p>
          <a:p>
            <a:r>
              <a:rPr lang="tr-TR" altLang="en-US" sz="2400" dirty="0" err="1"/>
              <a:t>Counting</a:t>
            </a:r>
            <a:r>
              <a:rPr lang="tr-TR" altLang="en-US" sz="2400" dirty="0"/>
              <a:t> Sort</a:t>
            </a:r>
          </a:p>
          <a:p>
            <a:r>
              <a:rPr lang="tr-TR" altLang="en-US" sz="2400" dirty="0" err="1"/>
              <a:t>Bucket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Sort</a:t>
            </a:r>
            <a:r>
              <a:rPr lang="tr-TR" altLang="en-US" sz="2400" dirty="0"/>
              <a:t> </a:t>
            </a: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………………</a:t>
            </a:r>
          </a:p>
          <a:p>
            <a:pPr marL="0" indent="0">
              <a:buNone/>
            </a:pPr>
            <a:r>
              <a:rPr lang="en-US" altLang="en-US" sz="2400" dirty="0"/>
              <a:t>Sort algorithms differ in complexity: </a:t>
            </a:r>
          </a:p>
          <a:p>
            <a:pPr marL="0" indent="0">
              <a:buNone/>
            </a:pPr>
            <a:r>
              <a:rPr lang="en-US" altLang="en-US" sz="2400" dirty="0"/>
              <a:t>Some are not efficient: </a:t>
            </a:r>
            <a:r>
              <a:rPr lang="en-US" altLang="en-US" sz="2400" dirty="0">
                <a:solidFill>
                  <a:srgbClr val="FF0000"/>
                </a:solidFill>
              </a:rPr>
              <a:t>Quadratic complexity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tr-T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tr-TR" altLang="en-US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Inefficient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 sz="2400" dirty="0"/>
              <a:t>Some are efficient: </a:t>
            </a:r>
            <a:r>
              <a:rPr lang="en-US" altLang="en-US" sz="2400" dirty="0">
                <a:solidFill>
                  <a:srgbClr val="FF0000"/>
                </a:solidFill>
              </a:rPr>
              <a:t>Sub-quadratic complexity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tr-T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tr-TR" altLang="en-US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Efficient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 sz="2400" dirty="0"/>
              <a:t>We are going to consider examples from each category.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1000"/>
            <a:ext cx="7886700" cy="1325563"/>
          </a:xfrm>
        </p:spPr>
        <p:txBody>
          <a:bodyPr/>
          <a:lstStyle/>
          <a:p>
            <a:pPr eaLnBrk="1" hangingPunct="1"/>
            <a:r>
              <a:rPr lang="tr-TR" altLang="en-US" sz="3600" dirty="0">
                <a:latin typeface="Arial" panose="020B0604020202020204" pitchFamily="34" charset="0"/>
              </a:rPr>
              <a:t>Analysis of </a:t>
            </a:r>
            <a:r>
              <a:rPr lang="tr-TR" altLang="en-US" sz="3600" dirty="0" err="1">
                <a:latin typeface="Arial" panose="020B0604020202020204" pitchFamily="34" charset="0"/>
              </a:rPr>
              <a:t>Insertion</a:t>
            </a:r>
            <a:r>
              <a:rPr lang="en-US" altLang="en-US" sz="3600" dirty="0">
                <a:latin typeface="Arial" panose="020B0604020202020204" pitchFamily="34" charset="0"/>
              </a:rPr>
              <a:t> </a:t>
            </a:r>
            <a:r>
              <a:rPr lang="tr-TR" altLang="en-US" sz="3600" dirty="0" err="1">
                <a:latin typeface="Arial" panose="020B0604020202020204" pitchFamily="34" charset="0"/>
              </a:rPr>
              <a:t>Sort</a:t>
            </a:r>
            <a:r>
              <a:rPr lang="tr-TR" altLang="en-US" sz="3600" dirty="0">
                <a:latin typeface="Arial" panose="020B0604020202020204" pitchFamily="34" charset="0"/>
              </a:rPr>
              <a:t>: Best </a:t>
            </a:r>
            <a:r>
              <a:rPr lang="en-US" altLang="en-US" sz="3600" dirty="0" err="1">
                <a:latin typeface="Arial" panose="020B0604020202020204" pitchFamily="34" charset="0"/>
              </a:rPr>
              <a:t>C</a:t>
            </a:r>
            <a:r>
              <a:rPr lang="tr-TR" altLang="en-US" sz="3600" dirty="0" err="1">
                <a:latin typeface="Arial" panose="020B0604020202020204" pitchFamily="34" charset="0"/>
              </a:rPr>
              <a:t>ase</a:t>
            </a:r>
            <a:endParaRPr lang="tr-TR" altLang="en-US" sz="3600" dirty="0">
              <a:latin typeface="Arial" panose="020B0604020202020204" pitchFamily="34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828800"/>
            <a:ext cx="78867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2400" dirty="0" err="1">
                <a:latin typeface="Calibri" panose="020F0502020204030204" pitchFamily="34" charset="0"/>
              </a:rPr>
              <a:t>Example</a:t>
            </a:r>
            <a:r>
              <a:rPr lang="tr-TR" altLang="en-US" sz="2400" dirty="0">
                <a:latin typeface="Calibri" panose="020F0502020204030204" pitchFamily="34" charset="0"/>
              </a:rPr>
              <a:t>  (1  3   4   6  8)</a:t>
            </a:r>
            <a:r>
              <a:rPr lang="en-US" altLang="en-US" sz="2400" dirty="0">
                <a:latin typeface="Calibri" panose="020F0502020204030204" pitchFamily="34" charset="0"/>
              </a:rPr>
              <a:t>  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(Already sorted!)</a:t>
            </a:r>
            <a:endParaRPr lang="tr-TR" altLang="en-US" sz="24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400" dirty="0">
                <a:latin typeface="Calibri" panose="020F0502020204030204" pitchFamily="34" charset="0"/>
              </a:rPr>
              <a:t>(</a:t>
            </a:r>
            <a:r>
              <a:rPr lang="tr-TR" altLang="en-US" sz="2400" dirty="0">
                <a:solidFill>
                  <a:schemeClr val="hlink"/>
                </a:solidFill>
                <a:latin typeface="Calibri" panose="020F0502020204030204" pitchFamily="34" charset="0"/>
              </a:rPr>
              <a:t>1 </a:t>
            </a:r>
            <a:r>
              <a:rPr lang="tr-TR" altLang="en-US" sz="2400" dirty="0">
                <a:latin typeface="Calibri" panose="020F0502020204030204" pitchFamily="34" charset="0"/>
              </a:rPr>
              <a:t>  </a:t>
            </a:r>
            <a:r>
              <a:rPr lang="tr-TR" altLang="en-US" sz="2400" dirty="0">
                <a:solidFill>
                  <a:srgbClr val="006600"/>
                </a:solidFill>
                <a:latin typeface="Calibri" panose="020F0502020204030204" pitchFamily="34" charset="0"/>
              </a:rPr>
              <a:t>3</a:t>
            </a:r>
            <a:r>
              <a:rPr lang="tr-TR" altLang="en-US" sz="2400" dirty="0">
                <a:latin typeface="Calibri" panose="020F0502020204030204" pitchFamily="34" charset="0"/>
              </a:rPr>
              <a:t>   4   3   1):	1 </a:t>
            </a:r>
            <a:r>
              <a:rPr lang="tr-TR" altLang="en-US" sz="2400" dirty="0" err="1">
                <a:latin typeface="Calibri" panose="020F0502020204030204" pitchFamily="34" charset="0"/>
              </a:rPr>
              <a:t>comparison</a:t>
            </a:r>
            <a:r>
              <a:rPr lang="tr-TR" altLang="en-US" sz="2400" dirty="0">
                <a:latin typeface="Calibri" panose="020F0502020204030204" pitchFamily="34" charset="0"/>
              </a:rPr>
              <a:t> (</a:t>
            </a:r>
            <a:r>
              <a:rPr lang="tr-TR" altLang="en-US" sz="2400" dirty="0" err="1">
                <a:latin typeface="Calibri" panose="020F0502020204030204" pitchFamily="34" charset="0"/>
              </a:rPr>
              <a:t>compare</a:t>
            </a:r>
            <a:r>
              <a:rPr lang="tr-TR" altLang="en-US" sz="2400" dirty="0">
                <a:latin typeface="Calibri" panose="020F0502020204030204" pitchFamily="34" charset="0"/>
              </a:rPr>
              <a:t> 3 </a:t>
            </a:r>
            <a:r>
              <a:rPr lang="tr-TR" altLang="en-US" sz="2400" dirty="0" err="1">
                <a:latin typeface="Calibri" panose="020F0502020204030204" pitchFamily="34" charset="0"/>
              </a:rPr>
              <a:t>with</a:t>
            </a:r>
            <a:r>
              <a:rPr lang="tr-TR" altLang="en-US" sz="2400" dirty="0">
                <a:latin typeface="Calibri" panose="020F0502020204030204" pitchFamily="34" charset="0"/>
              </a:rPr>
              <a:t> 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 dirty="0">
                <a:latin typeface="Calibri" panose="020F0502020204030204" pitchFamily="34" charset="0"/>
              </a:rPr>
              <a:t>(</a:t>
            </a:r>
            <a:r>
              <a:rPr lang="tr-TR" altLang="en-US" sz="2400" dirty="0">
                <a:solidFill>
                  <a:schemeClr val="hlink"/>
                </a:solidFill>
                <a:latin typeface="Calibri" panose="020F0502020204030204" pitchFamily="34" charset="0"/>
              </a:rPr>
              <a:t>1   3</a:t>
            </a:r>
            <a:r>
              <a:rPr lang="tr-TR" altLang="en-US" sz="2400" dirty="0">
                <a:latin typeface="Calibri" panose="020F0502020204030204" pitchFamily="34" charset="0"/>
              </a:rPr>
              <a:t>   </a:t>
            </a:r>
            <a:r>
              <a:rPr lang="tr-TR" altLang="en-US" sz="2400" dirty="0">
                <a:solidFill>
                  <a:srgbClr val="006600"/>
                </a:solidFill>
                <a:latin typeface="Calibri" panose="020F0502020204030204" pitchFamily="34" charset="0"/>
              </a:rPr>
              <a:t>4</a:t>
            </a:r>
            <a:r>
              <a:rPr lang="tr-TR" altLang="en-US" sz="2400" dirty="0">
                <a:latin typeface="Calibri" panose="020F0502020204030204" pitchFamily="34" charset="0"/>
              </a:rPr>
              <a:t>   6   8):	1 </a:t>
            </a:r>
            <a:r>
              <a:rPr lang="tr-TR" altLang="en-US" sz="2400" dirty="0" err="1">
                <a:latin typeface="Calibri" panose="020F0502020204030204" pitchFamily="34" charset="0"/>
              </a:rPr>
              <a:t>comparison</a:t>
            </a:r>
            <a:r>
              <a:rPr lang="tr-TR" altLang="en-US" sz="2400" dirty="0">
                <a:latin typeface="Calibri" panose="020F0502020204030204" pitchFamily="34" charset="0"/>
              </a:rPr>
              <a:t> (</a:t>
            </a:r>
            <a:r>
              <a:rPr lang="tr-TR" altLang="en-US" sz="2400" dirty="0" err="1">
                <a:latin typeface="Calibri" panose="020F0502020204030204" pitchFamily="34" charset="0"/>
              </a:rPr>
              <a:t>compare</a:t>
            </a:r>
            <a:r>
              <a:rPr lang="tr-TR" altLang="en-US" sz="2400" dirty="0">
                <a:latin typeface="Calibri" panose="020F0502020204030204" pitchFamily="34" charset="0"/>
              </a:rPr>
              <a:t> 4 </a:t>
            </a:r>
            <a:r>
              <a:rPr lang="tr-TR" altLang="en-US" sz="2400" dirty="0" err="1">
                <a:latin typeface="Calibri" panose="020F0502020204030204" pitchFamily="34" charset="0"/>
              </a:rPr>
              <a:t>with</a:t>
            </a:r>
            <a:r>
              <a:rPr lang="tr-TR" altLang="en-US" sz="2400" dirty="0">
                <a:latin typeface="Calibri" panose="020F0502020204030204" pitchFamily="34" charset="0"/>
              </a:rPr>
              <a:t> 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 dirty="0">
                <a:latin typeface="Calibri" panose="020F0502020204030204" pitchFamily="34" charset="0"/>
              </a:rPr>
              <a:t>(</a:t>
            </a:r>
            <a:r>
              <a:rPr lang="tr-TR" altLang="en-US" sz="2400" dirty="0">
                <a:solidFill>
                  <a:schemeClr val="hlink"/>
                </a:solidFill>
                <a:latin typeface="Calibri" panose="020F0502020204030204" pitchFamily="34" charset="0"/>
              </a:rPr>
              <a:t>1   3   4</a:t>
            </a:r>
            <a:r>
              <a:rPr lang="tr-TR" altLang="en-US" sz="2400" dirty="0">
                <a:latin typeface="Calibri" panose="020F0502020204030204" pitchFamily="34" charset="0"/>
              </a:rPr>
              <a:t>   </a:t>
            </a:r>
            <a:r>
              <a:rPr lang="tr-TR" altLang="en-US" sz="2400" dirty="0">
                <a:solidFill>
                  <a:srgbClr val="006600"/>
                </a:solidFill>
                <a:latin typeface="Calibri" panose="020F0502020204030204" pitchFamily="34" charset="0"/>
              </a:rPr>
              <a:t>6</a:t>
            </a:r>
            <a:r>
              <a:rPr lang="tr-TR" altLang="en-US" sz="2400" dirty="0">
                <a:latin typeface="Calibri" panose="020F0502020204030204" pitchFamily="34" charset="0"/>
              </a:rPr>
              <a:t>   8):	1 </a:t>
            </a:r>
            <a:r>
              <a:rPr lang="tr-TR" altLang="en-US" sz="2400" dirty="0" err="1">
                <a:latin typeface="Calibri" panose="020F0502020204030204" pitchFamily="34" charset="0"/>
              </a:rPr>
              <a:t>comparison</a:t>
            </a:r>
            <a:r>
              <a:rPr lang="tr-TR" altLang="en-US" sz="2400" dirty="0">
                <a:latin typeface="Calibri" panose="020F0502020204030204" pitchFamily="34" charset="0"/>
              </a:rPr>
              <a:t> (</a:t>
            </a:r>
            <a:r>
              <a:rPr lang="tr-TR" altLang="en-US" sz="2400" dirty="0" err="1">
                <a:latin typeface="Calibri" panose="020F0502020204030204" pitchFamily="34" charset="0"/>
              </a:rPr>
              <a:t>compare</a:t>
            </a:r>
            <a:r>
              <a:rPr lang="tr-TR" altLang="en-US" sz="2400" dirty="0">
                <a:latin typeface="Calibri" panose="020F0502020204030204" pitchFamily="34" charset="0"/>
              </a:rPr>
              <a:t> 6 </a:t>
            </a:r>
            <a:r>
              <a:rPr lang="tr-TR" altLang="en-US" sz="2400" dirty="0" err="1">
                <a:latin typeface="Calibri" panose="020F0502020204030204" pitchFamily="34" charset="0"/>
              </a:rPr>
              <a:t>with</a:t>
            </a:r>
            <a:r>
              <a:rPr lang="tr-TR" altLang="en-US" sz="2400" dirty="0">
                <a:latin typeface="Calibri" panose="020F0502020204030204" pitchFamily="34" charset="0"/>
              </a:rPr>
              <a:t> 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 dirty="0">
                <a:latin typeface="Calibri" panose="020F0502020204030204" pitchFamily="34" charset="0"/>
              </a:rPr>
              <a:t>(</a:t>
            </a:r>
            <a:r>
              <a:rPr lang="tr-TR" altLang="en-US" sz="2400" dirty="0">
                <a:solidFill>
                  <a:schemeClr val="hlink"/>
                </a:solidFill>
                <a:latin typeface="Calibri" panose="020F0502020204030204" pitchFamily="34" charset="0"/>
              </a:rPr>
              <a:t>1   3   4</a:t>
            </a:r>
            <a:r>
              <a:rPr lang="tr-TR" altLang="en-US" sz="2400" dirty="0">
                <a:latin typeface="Calibri" panose="020F0502020204030204" pitchFamily="34" charset="0"/>
              </a:rPr>
              <a:t>   </a:t>
            </a:r>
            <a:r>
              <a:rPr lang="tr-TR" altLang="en-US" sz="2400" dirty="0">
                <a:solidFill>
                  <a:schemeClr val="hlink"/>
                </a:solidFill>
                <a:latin typeface="Calibri" panose="020F0502020204030204" pitchFamily="34" charset="0"/>
              </a:rPr>
              <a:t>6</a:t>
            </a:r>
            <a:r>
              <a:rPr lang="tr-TR" altLang="en-US" sz="2400" dirty="0">
                <a:latin typeface="Calibri" panose="020F0502020204030204" pitchFamily="34" charset="0"/>
              </a:rPr>
              <a:t>   </a:t>
            </a:r>
            <a:r>
              <a:rPr lang="tr-TR" altLang="en-US" sz="2400" dirty="0">
                <a:solidFill>
                  <a:srgbClr val="009900"/>
                </a:solidFill>
                <a:latin typeface="Calibri" panose="020F0502020204030204" pitchFamily="34" charset="0"/>
              </a:rPr>
              <a:t>8</a:t>
            </a:r>
            <a:r>
              <a:rPr lang="tr-TR" altLang="en-US" sz="2400" dirty="0">
                <a:latin typeface="Calibri" panose="020F0502020204030204" pitchFamily="34" charset="0"/>
              </a:rPr>
              <a:t>):	1 </a:t>
            </a:r>
            <a:r>
              <a:rPr lang="tr-TR" altLang="en-US" sz="2400" dirty="0" err="1">
                <a:latin typeface="Calibri" panose="020F0502020204030204" pitchFamily="34" charset="0"/>
              </a:rPr>
              <a:t>comparisons</a:t>
            </a:r>
            <a:r>
              <a:rPr lang="tr-TR" altLang="en-US" sz="2400" dirty="0">
                <a:latin typeface="Calibri" panose="020F0502020204030204" pitchFamily="34" charset="0"/>
              </a:rPr>
              <a:t> (</a:t>
            </a:r>
            <a:r>
              <a:rPr lang="tr-TR" altLang="en-US" sz="2400" dirty="0" err="1">
                <a:latin typeface="Calibri" panose="020F0502020204030204" pitchFamily="34" charset="0"/>
              </a:rPr>
              <a:t>compare</a:t>
            </a:r>
            <a:r>
              <a:rPr lang="tr-TR" altLang="en-US" sz="2400" dirty="0">
                <a:latin typeface="Calibri" panose="020F0502020204030204" pitchFamily="34" charset="0"/>
              </a:rPr>
              <a:t> 8 </a:t>
            </a:r>
            <a:r>
              <a:rPr lang="tr-TR" altLang="en-US" sz="2400" dirty="0" err="1">
                <a:latin typeface="Calibri" panose="020F0502020204030204" pitchFamily="34" charset="0"/>
              </a:rPr>
              <a:t>with</a:t>
            </a:r>
            <a:r>
              <a:rPr lang="tr-TR" altLang="en-US" sz="2400" dirty="0">
                <a:latin typeface="Calibri" panose="020F0502020204030204" pitchFamily="34" charset="0"/>
              </a:rPr>
              <a:t> 6)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 dirty="0">
                <a:latin typeface="Calibri" panose="020F0502020204030204" pitchFamily="34" charset="0"/>
              </a:rPr>
              <a:t>   </a:t>
            </a:r>
            <a:r>
              <a:rPr lang="tr-TR" altLang="en-US" sz="2400" dirty="0" err="1">
                <a:latin typeface="Calibri" panose="020F0502020204030204" pitchFamily="34" charset="0"/>
              </a:rPr>
              <a:t>Sorted</a:t>
            </a:r>
            <a:r>
              <a:rPr lang="tr-TR" altLang="en-US" sz="2400" dirty="0">
                <a:latin typeface="Calibri" panose="020F0502020204030204" pitchFamily="34" charset="0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en-US" sz="2400" dirty="0">
              <a:latin typeface="Calibri" panose="020F0502020204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 dirty="0">
                <a:latin typeface="Calibri" panose="020F0502020204030204" pitchFamily="34" charset="0"/>
              </a:rPr>
              <a:t>Total </a:t>
            </a:r>
            <a:r>
              <a:rPr lang="tr-TR" altLang="en-US" sz="2400" dirty="0" err="1">
                <a:latin typeface="Calibri" panose="020F0502020204030204" pitchFamily="34" charset="0"/>
              </a:rPr>
              <a:t>number</a:t>
            </a:r>
            <a:r>
              <a:rPr lang="tr-TR" altLang="en-US" sz="2400" dirty="0">
                <a:latin typeface="Calibri" panose="020F0502020204030204" pitchFamily="34" charset="0"/>
              </a:rPr>
              <a:t> of </a:t>
            </a:r>
            <a:r>
              <a:rPr lang="tr-TR" altLang="en-US" sz="2400" dirty="0" err="1">
                <a:latin typeface="Calibri" panose="020F0502020204030204" pitchFamily="34" charset="0"/>
              </a:rPr>
              <a:t>comparison</a:t>
            </a:r>
            <a:r>
              <a:rPr lang="en-US" altLang="en-US" sz="2400" dirty="0">
                <a:latin typeface="Calibri" panose="020F0502020204030204" pitchFamily="34" charset="0"/>
              </a:rPr>
              <a:t>s</a:t>
            </a:r>
            <a:r>
              <a:rPr lang="tr-TR" altLang="en-US" sz="2400" dirty="0">
                <a:latin typeface="Calibri" panose="020F0502020204030204" pitchFamily="34" charset="0"/>
              </a:rPr>
              <a:t>=1+1+1+1=4</a:t>
            </a:r>
          </a:p>
        </p:txBody>
      </p:sp>
    </p:spTree>
    <p:extLst>
      <p:ext uri="{BB962C8B-B14F-4D97-AF65-F5344CB8AC3E}">
        <p14:creationId xmlns:p14="http://schemas.microsoft.com/office/powerpoint/2010/main" val="19713304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1037" y="381000"/>
            <a:ext cx="7772400" cy="381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chemeClr val="tx1"/>
                </a:solidFill>
              </a:rPr>
              <a:t>Insertion Sort - Analysis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772400" cy="4724400"/>
          </a:xfrm>
        </p:spPr>
        <p:txBody>
          <a:bodyPr/>
          <a:lstStyle/>
          <a:p>
            <a:pPr lvl="0" eaLnBrk="1" hangingPunct="1"/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Pass </a:t>
            </a:r>
            <a:r>
              <a:rPr lang="en-US" altLang="en-US" i="1" dirty="0">
                <a:latin typeface="Calibri" panose="020F0502020204030204" pitchFamily="34" charset="0"/>
              </a:rPr>
              <a:t>p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 involves at most </a:t>
            </a:r>
            <a:r>
              <a:rPr lang="en-US" altLang="en-US" i="1" dirty="0">
                <a:latin typeface="Calibri" panose="020F0502020204030204" pitchFamily="34" charset="0"/>
              </a:rPr>
              <a:t>p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 comparisons</a:t>
            </a:r>
          </a:p>
          <a:p>
            <a:pPr marL="0" lvl="0" indent="0" eaLnBrk="1" hangingPunct="1">
              <a:buNone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Total comparisons</a:t>
            </a:r>
            <a:r>
              <a:rPr lang="tr-TR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T(n) = 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∑</a:t>
            </a:r>
            <a:r>
              <a:rPr lang="tr-TR" altLang="en-US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,   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= [1, n-1]</a:t>
            </a:r>
          </a:p>
          <a:p>
            <a:pPr marL="0" lvl="0" indent="0" eaLnBrk="1" hangingPunct="1">
              <a:buNone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                                     = O(n²)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Worst Case: Reversely sorted list</a:t>
            </a:r>
          </a:p>
          <a:p>
            <a:pPr lvl="1" eaLnBrk="1" hangingPunct="1"/>
            <a:r>
              <a:rPr lang="en-US" altLang="en-US" dirty="0">
                <a:latin typeface="Calibri" panose="020F0502020204030204" pitchFamily="34" charset="0"/>
              </a:rPr>
              <a:t>Max possible number of comparisons</a:t>
            </a:r>
          </a:p>
          <a:p>
            <a:pPr marL="457200" lvl="1" indent="0" eaLnBrk="1" hangingPunct="1">
              <a:buNone/>
            </a:pPr>
            <a:r>
              <a:rPr lang="en-US" altLang="en-US" dirty="0">
                <a:latin typeface="Calibri" panose="020F0502020204030204" pitchFamily="34" charset="0"/>
              </a:rPr>
              <a:t>   T(n)= O(n</a:t>
            </a:r>
            <a:r>
              <a:rPr lang="en-US" altLang="en-US" dirty="0">
                <a:latin typeface="Calibri" panose="020F0502020204030204" pitchFamily="34" charset="0"/>
                <a:cs typeface="Arial" panose="020B0604020202020204" pitchFamily="34" charset="0"/>
              </a:rPr>
              <a:t>²)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  <a:cs typeface="Arial" panose="020B0604020202020204" pitchFamily="34" charset="0"/>
              </a:rPr>
              <a:t>Best Case: Sorted input</a:t>
            </a:r>
          </a:p>
          <a:p>
            <a:pPr lvl="1" eaLnBrk="1" hangingPunct="1"/>
            <a:r>
              <a:rPr lang="en-US" altLang="en-US" dirty="0">
                <a:latin typeface="Calibri" panose="020F0502020204030204" pitchFamily="34" charset="0"/>
                <a:cs typeface="Arial" panose="020B0604020202020204" pitchFamily="34" charset="0"/>
              </a:rPr>
              <a:t>1 comparison in each pass:</a:t>
            </a:r>
            <a:r>
              <a:rPr lang="tr-TR" altLang="en-US" dirty="0">
                <a:latin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US" altLang="en-US" dirty="0">
                <a:latin typeface="Calibri" panose="020F0502020204030204" pitchFamily="34" charset="0"/>
                <a:cs typeface="Arial" panose="020B0604020202020204" pitchFamily="34" charset="0"/>
              </a:rPr>
              <a:t>T(n)= ∑1 </a:t>
            </a:r>
          </a:p>
          <a:p>
            <a:pPr marL="457200" lvl="1" indent="0" eaLnBrk="1" hangingPunct="1">
              <a:buNone/>
            </a:pPr>
            <a:r>
              <a:rPr lang="en-US" altLang="en-US" dirty="0">
                <a:latin typeface="Calibri" panose="020F0502020204030204" pitchFamily="34" charset="0"/>
                <a:cs typeface="Arial" panose="020B0604020202020204" pitchFamily="34" charset="0"/>
              </a:rPr>
              <a:t>                                                              = n-1</a:t>
            </a:r>
          </a:p>
          <a:p>
            <a:pPr marL="457200" lvl="1" indent="0" eaLnBrk="1" hangingPunct="1">
              <a:buNone/>
            </a:pPr>
            <a:r>
              <a:rPr lang="en-US" altLang="en-US" dirty="0">
                <a:latin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alt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                                                            =O(n)   </a:t>
            </a:r>
          </a:p>
        </p:txBody>
      </p:sp>
    </p:spTree>
    <p:extLst>
      <p:ext uri="{BB962C8B-B14F-4D97-AF65-F5344CB8AC3E}">
        <p14:creationId xmlns:p14="http://schemas.microsoft.com/office/powerpoint/2010/main" val="867408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81000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en-US" sz="3600" dirty="0">
                <a:latin typeface="+mn-lt"/>
              </a:rPr>
              <a:t>Analysis of </a:t>
            </a:r>
            <a:r>
              <a:rPr lang="tr-TR" altLang="en-US" sz="3600" dirty="0" err="1">
                <a:latin typeface="+mn-lt"/>
              </a:rPr>
              <a:t>Insertion</a:t>
            </a:r>
            <a:r>
              <a:rPr lang="tr-TR" altLang="en-US" sz="3600" dirty="0">
                <a:latin typeface="+mn-lt"/>
              </a:rPr>
              <a:t> </a:t>
            </a:r>
            <a:r>
              <a:rPr lang="tr-TR" altLang="en-US" sz="3600" dirty="0" err="1">
                <a:latin typeface="+mn-lt"/>
              </a:rPr>
              <a:t>Sort</a:t>
            </a:r>
            <a:r>
              <a:rPr lang="tr-TR" altLang="en-US" sz="3600" dirty="0">
                <a:latin typeface="+mn-lt"/>
              </a:rPr>
              <a:t>:</a:t>
            </a:r>
            <a:r>
              <a:rPr lang="en-US" altLang="en-US" sz="3600" dirty="0">
                <a:latin typeface="+mn-lt"/>
              </a:rPr>
              <a:t> </a:t>
            </a:r>
            <a:r>
              <a:rPr lang="tr-TR" altLang="en-US" sz="3600" dirty="0" err="1">
                <a:latin typeface="+mn-lt"/>
              </a:rPr>
              <a:t>Average</a:t>
            </a:r>
            <a:r>
              <a:rPr lang="tr-TR" altLang="en-US" sz="3600" dirty="0">
                <a:latin typeface="+mn-lt"/>
              </a:rPr>
              <a:t> </a:t>
            </a:r>
            <a:r>
              <a:rPr lang="tr-TR" altLang="en-US" sz="3600" dirty="0" err="1">
                <a:latin typeface="+mn-lt"/>
              </a:rPr>
              <a:t>case</a:t>
            </a:r>
            <a:endParaRPr lang="tr-TR" altLang="en-US" sz="3600" dirty="0">
              <a:latin typeface="+mn-lt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828800"/>
            <a:ext cx="8839200" cy="4351338"/>
          </a:xfrm>
        </p:spPr>
        <p:txBody>
          <a:bodyPr/>
          <a:lstStyle/>
          <a:p>
            <a:r>
              <a:rPr lang="tr-TR" altLang="en-US" sz="2800" dirty="0" err="1">
                <a:latin typeface="Calibri" panose="020F0502020204030204" pitchFamily="34" charset="0"/>
              </a:rPr>
              <a:t>We</a:t>
            </a:r>
            <a:r>
              <a:rPr lang="tr-TR" altLang="en-US" sz="2800" dirty="0">
                <a:latin typeface="Calibri" panose="020F0502020204030204" pitchFamily="34" charset="0"/>
              </a:rPr>
              <a:t> </a:t>
            </a:r>
            <a:r>
              <a:rPr lang="tr-TR" altLang="en-US" sz="2800" dirty="0" err="1">
                <a:latin typeface="Calibri" panose="020F0502020204030204" pitchFamily="34" charset="0"/>
              </a:rPr>
              <a:t>have</a:t>
            </a:r>
            <a:r>
              <a:rPr lang="tr-TR" altLang="en-US" sz="2800" dirty="0">
                <a:latin typeface="Calibri" panose="020F0502020204030204" pitchFamily="34" charset="0"/>
              </a:rPr>
              <a:t> </a:t>
            </a:r>
            <a:r>
              <a:rPr lang="tr-TR" altLang="en-US" sz="2800" dirty="0" err="1">
                <a:latin typeface="Calibri" panose="020F0502020204030204" pitchFamily="34" charset="0"/>
              </a:rPr>
              <a:t>seen</a:t>
            </a:r>
            <a:r>
              <a:rPr lang="tr-TR" altLang="en-US" sz="2800" dirty="0">
                <a:latin typeface="Calibri" panose="020F0502020204030204" pitchFamily="34" charset="0"/>
              </a:rPr>
              <a:t> </a:t>
            </a:r>
            <a:r>
              <a:rPr lang="tr-TR" altLang="en-US" sz="2800" dirty="0" err="1">
                <a:latin typeface="Calibri" panose="020F0502020204030204" pitchFamily="34" charset="0"/>
              </a:rPr>
              <a:t>that</a:t>
            </a:r>
            <a:r>
              <a:rPr lang="tr-TR" altLang="en-US" sz="2800" dirty="0">
                <a:latin typeface="Calibri" panose="020F0502020204030204" pitchFamily="34" charset="0"/>
              </a:rPr>
              <a:t> </a:t>
            </a:r>
            <a:r>
              <a:rPr lang="tr-TR" altLang="en-US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the</a:t>
            </a:r>
            <a:r>
              <a:rPr lang="tr-TR" alt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tr-TR" altLang="en-US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number</a:t>
            </a:r>
            <a:r>
              <a:rPr lang="tr-TR" alt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 of </a:t>
            </a:r>
            <a:r>
              <a:rPr lang="tr-TR" altLang="en-US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comparison</a:t>
            </a:r>
            <a:r>
              <a:rPr lang="en-US" alt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s</a:t>
            </a:r>
            <a:r>
              <a:rPr lang="tr-TR" alt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tr-TR" altLang="en-US" sz="2800" dirty="0" err="1">
                <a:latin typeface="Calibri" panose="020F0502020204030204" pitchFamily="34" charset="0"/>
              </a:rPr>
              <a:t>for</a:t>
            </a:r>
            <a:r>
              <a:rPr lang="tr-TR" altLang="en-US" sz="2800" dirty="0">
                <a:latin typeface="Calibri" panose="020F0502020204030204" pitchFamily="34" charset="0"/>
              </a:rPr>
              <a:t> </a:t>
            </a:r>
            <a:r>
              <a:rPr lang="tr-TR" altLang="en-US" sz="2800" dirty="0" err="1">
                <a:latin typeface="Calibri" panose="020F0502020204030204" pitchFamily="34" charset="0"/>
              </a:rPr>
              <a:t>the</a:t>
            </a:r>
            <a:r>
              <a:rPr lang="tr-TR" altLang="en-US" sz="2800" dirty="0">
                <a:latin typeface="Calibri" panose="020F0502020204030204" pitchFamily="34" charset="0"/>
              </a:rPr>
              <a:t> </a:t>
            </a:r>
            <a:r>
              <a:rPr lang="tr-TR" altLang="en-US" sz="2800" i="1" dirty="0" err="1">
                <a:latin typeface="Calibri" panose="020F0502020204030204" pitchFamily="34" charset="0"/>
              </a:rPr>
              <a:t>i</a:t>
            </a:r>
            <a:r>
              <a:rPr lang="tr-TR" altLang="en-US" sz="2800" dirty="0" err="1">
                <a:latin typeface="Calibri" panose="020F0502020204030204" pitchFamily="34" charset="0"/>
              </a:rPr>
              <a:t>th</a:t>
            </a:r>
            <a:r>
              <a:rPr lang="tr-TR" altLang="en-US" sz="2800" dirty="0">
                <a:latin typeface="Calibri" panose="020F0502020204030204" pitchFamily="34" charset="0"/>
              </a:rPr>
              <a:t> element in </a:t>
            </a:r>
            <a:r>
              <a:rPr lang="tr-TR" altLang="en-US" sz="2800" dirty="0" err="1">
                <a:latin typeface="Calibri" panose="020F0502020204030204" pitchFamily="34" charset="0"/>
              </a:rPr>
              <a:t>the</a:t>
            </a:r>
            <a:r>
              <a:rPr lang="tr-TR" altLang="en-US" sz="2800" dirty="0">
                <a:latin typeface="Calibri" panose="020F0502020204030204" pitchFamily="34" charset="0"/>
              </a:rPr>
              <a:t> </a:t>
            </a:r>
            <a:r>
              <a:rPr lang="tr-TR" altLang="en-US" sz="2800" dirty="0" err="1">
                <a:latin typeface="Calibri" panose="020F0502020204030204" pitchFamily="34" charset="0"/>
              </a:rPr>
              <a:t>array</a:t>
            </a:r>
            <a:r>
              <a:rPr lang="tr-TR" altLang="en-US" sz="2800" dirty="0">
                <a:latin typeface="Calibri" panose="020F0502020204030204" pitchFamily="34" charset="0"/>
              </a:rPr>
              <a:t> is (</a:t>
            </a:r>
            <a:r>
              <a:rPr lang="tr-TR" altLang="en-US" sz="2800" i="1" dirty="0">
                <a:latin typeface="Calibri" panose="020F0502020204030204" pitchFamily="34" charset="0"/>
              </a:rPr>
              <a:t>i</a:t>
            </a:r>
            <a:r>
              <a:rPr lang="tr-TR" altLang="en-US" sz="2800" dirty="0">
                <a:latin typeface="Calibri" panose="020F0502020204030204" pitchFamily="34" charset="0"/>
              </a:rPr>
              <a:t>-1) </a:t>
            </a:r>
            <a:r>
              <a:rPr lang="tr-TR" altLang="en-US" sz="2800" dirty="0" err="1">
                <a:latin typeface="Calibri" panose="020F0502020204030204" pitchFamily="34" charset="0"/>
              </a:rPr>
              <a:t>for</a:t>
            </a:r>
            <a:r>
              <a:rPr lang="tr-TR" altLang="en-US" sz="2800" dirty="0">
                <a:latin typeface="Calibri" panose="020F0502020204030204" pitchFamily="34" charset="0"/>
              </a:rPr>
              <a:t> </a:t>
            </a:r>
            <a:r>
              <a:rPr lang="tr-TR" altLang="en-US" sz="2800" dirty="0" err="1">
                <a:latin typeface="Calibri" panose="020F0502020204030204" pitchFamily="34" charset="0"/>
              </a:rPr>
              <a:t>the</a:t>
            </a:r>
            <a:r>
              <a:rPr lang="tr-TR" altLang="en-US" sz="2800" dirty="0">
                <a:latin typeface="Calibri" panose="020F0502020204030204" pitchFamily="34" charset="0"/>
              </a:rPr>
              <a:t> </a:t>
            </a:r>
            <a:r>
              <a:rPr lang="tr-TR" altLang="en-US" sz="2800" dirty="0" err="1">
                <a:latin typeface="Calibri" panose="020F0502020204030204" pitchFamily="34" charset="0"/>
              </a:rPr>
              <a:t>worst</a:t>
            </a:r>
            <a:r>
              <a:rPr lang="tr-TR" altLang="en-US" sz="2800" dirty="0">
                <a:latin typeface="Calibri" panose="020F0502020204030204" pitchFamily="34" charset="0"/>
              </a:rPr>
              <a:t> </a:t>
            </a:r>
            <a:r>
              <a:rPr lang="tr-TR" altLang="en-US" sz="2800" dirty="0" err="1">
                <a:latin typeface="Calibri" panose="020F0502020204030204" pitchFamily="34" charset="0"/>
              </a:rPr>
              <a:t>case</a:t>
            </a:r>
            <a:r>
              <a:rPr lang="tr-TR" altLang="en-US" sz="2800" dirty="0">
                <a:latin typeface="Calibri" panose="020F0502020204030204" pitchFamily="34" charset="0"/>
              </a:rPr>
              <a:t> </a:t>
            </a:r>
            <a:r>
              <a:rPr lang="tr-TR" altLang="en-US" sz="2800" dirty="0" err="1">
                <a:latin typeface="Calibri" panose="020F0502020204030204" pitchFamily="34" charset="0"/>
              </a:rPr>
              <a:t>and</a:t>
            </a:r>
            <a:r>
              <a:rPr lang="tr-TR" altLang="en-US" sz="2800" dirty="0">
                <a:latin typeface="Calibri" panose="020F0502020204030204" pitchFamily="34" charset="0"/>
              </a:rPr>
              <a:t> 1 </a:t>
            </a:r>
            <a:r>
              <a:rPr lang="tr-TR" altLang="en-US" sz="2800" dirty="0" err="1">
                <a:latin typeface="Calibri" panose="020F0502020204030204" pitchFamily="34" charset="0"/>
              </a:rPr>
              <a:t>for</a:t>
            </a:r>
            <a:r>
              <a:rPr lang="tr-TR" altLang="en-US" sz="2800" dirty="0">
                <a:latin typeface="Calibri" panose="020F0502020204030204" pitchFamily="34" charset="0"/>
              </a:rPr>
              <a:t> </a:t>
            </a:r>
            <a:r>
              <a:rPr lang="tr-TR" altLang="en-US" sz="2800" dirty="0" err="1">
                <a:latin typeface="Calibri" panose="020F0502020204030204" pitchFamily="34" charset="0"/>
              </a:rPr>
              <a:t>the</a:t>
            </a:r>
            <a:r>
              <a:rPr lang="tr-TR" altLang="en-US" sz="2800" dirty="0">
                <a:latin typeface="Calibri" panose="020F0502020204030204" pitchFamily="34" charset="0"/>
              </a:rPr>
              <a:t> </a:t>
            </a:r>
            <a:r>
              <a:rPr lang="tr-TR" altLang="en-US" sz="2800" dirty="0" err="1">
                <a:latin typeface="Calibri" panose="020F0502020204030204" pitchFamily="34" charset="0"/>
              </a:rPr>
              <a:t>best</a:t>
            </a:r>
            <a:r>
              <a:rPr lang="tr-TR" altLang="en-US" sz="2800" dirty="0">
                <a:latin typeface="Calibri" panose="020F0502020204030204" pitchFamily="34" charset="0"/>
              </a:rPr>
              <a:t> </a:t>
            </a:r>
            <a:r>
              <a:rPr lang="tr-TR" altLang="en-US" sz="2800" dirty="0" err="1">
                <a:latin typeface="Calibri" panose="020F0502020204030204" pitchFamily="34" charset="0"/>
              </a:rPr>
              <a:t>case</a:t>
            </a:r>
            <a:r>
              <a:rPr lang="tr-TR" altLang="en-US" sz="2800" dirty="0">
                <a:latin typeface="Calibri" panose="020F0502020204030204" pitchFamily="34" charset="0"/>
              </a:rPr>
              <a:t>.</a:t>
            </a:r>
          </a:p>
          <a:p>
            <a:r>
              <a:rPr lang="tr-TR" altLang="en-US" sz="2800" dirty="0" err="1">
                <a:latin typeface="Calibri" panose="020F0502020204030204" pitchFamily="34" charset="0"/>
              </a:rPr>
              <a:t>If</a:t>
            </a:r>
            <a:r>
              <a:rPr lang="tr-TR" altLang="en-US" sz="2800" dirty="0">
                <a:latin typeface="Calibri" panose="020F0502020204030204" pitchFamily="34" charset="0"/>
              </a:rPr>
              <a:t> </a:t>
            </a:r>
            <a:r>
              <a:rPr lang="tr-TR" altLang="en-US" sz="2800" dirty="0" err="1">
                <a:latin typeface="Calibri" panose="020F0502020204030204" pitchFamily="34" charset="0"/>
              </a:rPr>
              <a:t>we</a:t>
            </a:r>
            <a:r>
              <a:rPr lang="tr-TR" altLang="en-US" sz="2800" dirty="0">
                <a:latin typeface="Calibri" panose="020F0502020204030204" pitchFamily="34" charset="0"/>
              </a:rPr>
              <a:t> </a:t>
            </a:r>
            <a:r>
              <a:rPr lang="tr-TR" altLang="en-US" sz="2800" dirty="0" err="1">
                <a:latin typeface="Calibri" panose="020F0502020204030204" pitchFamily="34" charset="0"/>
              </a:rPr>
              <a:t>assume</a:t>
            </a:r>
            <a:r>
              <a:rPr lang="tr-TR" altLang="en-US" sz="2800" dirty="0">
                <a:latin typeface="Calibri" panose="020F0502020204030204" pitchFamily="34" charset="0"/>
              </a:rPr>
              <a:t> </a:t>
            </a:r>
            <a:r>
              <a:rPr lang="tr-TR" altLang="en-US" sz="2800" dirty="0" err="1">
                <a:latin typeface="Calibri" panose="020F0502020204030204" pitchFamily="34" charset="0"/>
              </a:rPr>
              <a:t>that</a:t>
            </a:r>
            <a:r>
              <a:rPr lang="tr-TR" altLang="en-US" sz="2800" dirty="0">
                <a:latin typeface="Calibri" panose="020F0502020204030204" pitchFamily="34" charset="0"/>
              </a:rPr>
              <a:t> </a:t>
            </a:r>
            <a:r>
              <a:rPr lang="tr-TR" altLang="en-US" sz="2800" dirty="0" err="1">
                <a:latin typeface="Calibri" panose="020F0502020204030204" pitchFamily="34" charset="0"/>
              </a:rPr>
              <a:t>the</a:t>
            </a:r>
            <a:r>
              <a:rPr lang="tr-TR" altLang="en-US" sz="2800" dirty="0">
                <a:latin typeface="Calibri" panose="020F0502020204030204" pitchFamily="34" charset="0"/>
              </a:rPr>
              <a:t> </a:t>
            </a:r>
            <a:r>
              <a:rPr lang="tr-TR" altLang="en-US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average</a:t>
            </a:r>
            <a:r>
              <a:rPr lang="tr-TR" alt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tr-TR" altLang="en-US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number</a:t>
            </a:r>
            <a:r>
              <a:rPr lang="tr-TR" alt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tr-TR" altLang="en-US" sz="2800" dirty="0">
                <a:latin typeface="Calibri" panose="020F0502020204030204" pitchFamily="34" charset="0"/>
              </a:rPr>
              <a:t>of </a:t>
            </a:r>
            <a:r>
              <a:rPr lang="tr-TR" altLang="en-US" sz="2800" dirty="0" err="1">
                <a:latin typeface="Calibri" panose="020F0502020204030204" pitchFamily="34" charset="0"/>
              </a:rPr>
              <a:t>comparison</a:t>
            </a:r>
            <a:r>
              <a:rPr lang="tr-TR" altLang="en-US" sz="2800" dirty="0">
                <a:latin typeface="Calibri" panose="020F0502020204030204" pitchFamily="34" charset="0"/>
              </a:rPr>
              <a:t> </a:t>
            </a:r>
            <a:r>
              <a:rPr lang="tr-TR" altLang="en-US" sz="2800" dirty="0" err="1">
                <a:latin typeface="Calibri" panose="020F0502020204030204" pitchFamily="34" charset="0"/>
              </a:rPr>
              <a:t>for</a:t>
            </a:r>
            <a:r>
              <a:rPr lang="tr-TR" altLang="en-US" sz="2800" dirty="0">
                <a:latin typeface="Calibri" panose="020F0502020204030204" pitchFamily="34" charset="0"/>
              </a:rPr>
              <a:t> </a:t>
            </a:r>
            <a:r>
              <a:rPr lang="tr-TR" altLang="en-US" sz="2800" dirty="0" err="1">
                <a:latin typeface="Calibri" panose="020F0502020204030204" pitchFamily="34" charset="0"/>
              </a:rPr>
              <a:t>the</a:t>
            </a:r>
            <a:r>
              <a:rPr lang="tr-TR" altLang="en-US" sz="2800" dirty="0">
                <a:latin typeface="Calibri" panose="020F0502020204030204" pitchFamily="34" charset="0"/>
              </a:rPr>
              <a:t> </a:t>
            </a:r>
            <a:r>
              <a:rPr lang="en-US" altLang="en-US" sz="2800" i="1" dirty="0" err="1">
                <a:latin typeface="Calibri" panose="020F0502020204030204" pitchFamily="34" charset="0"/>
              </a:rPr>
              <a:t>i</a:t>
            </a:r>
            <a:r>
              <a:rPr lang="tr-TR" altLang="en-US" sz="2800" dirty="0" err="1">
                <a:latin typeface="Calibri" panose="020F0502020204030204" pitchFamily="34" charset="0"/>
              </a:rPr>
              <a:t>th</a:t>
            </a:r>
            <a:r>
              <a:rPr lang="tr-TR" altLang="en-US" sz="2800" dirty="0">
                <a:latin typeface="Calibri" panose="020F0502020204030204" pitchFamily="34" charset="0"/>
              </a:rPr>
              <a:t> element is</a:t>
            </a:r>
            <a:r>
              <a:rPr lang="en-US" altLang="en-US" sz="2800" dirty="0">
                <a:latin typeface="Calibri" panose="020F0502020204030204" pitchFamily="34" charset="0"/>
              </a:rPr>
              <a:t> the average of best and worst:</a:t>
            </a:r>
            <a:endParaRPr lang="tr-TR" altLang="en-US" sz="2800" dirty="0">
              <a:latin typeface="Calibri" panose="020F0502020204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en-US" sz="28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906466"/>
              </p:ext>
            </p:extLst>
          </p:nvPr>
        </p:nvGraphicFramePr>
        <p:xfrm>
          <a:off x="1371600" y="4267200"/>
          <a:ext cx="2808288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5" name="Equation" r:id="rId4" imgW="1129810" imgH="393529" progId="Equation.3">
                  <p:embed/>
                </p:oleObj>
              </mc:Choice>
              <mc:Fallback>
                <p:oleObj name="Equation" r:id="rId4" imgW="1129810" imgH="393529" progId="Equation.3">
                  <p:embed/>
                  <p:pic>
                    <p:nvPicPr>
                      <p:cNvPr id="727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267200"/>
                        <a:ext cx="2808288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9448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58914"/>
            <a:ext cx="7886700" cy="930275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en-US" sz="3600" dirty="0">
                <a:latin typeface="+mn-lt"/>
              </a:rPr>
              <a:t>Analysis of </a:t>
            </a:r>
            <a:r>
              <a:rPr lang="tr-TR" altLang="en-US" sz="3600" dirty="0" err="1">
                <a:latin typeface="+mn-lt"/>
              </a:rPr>
              <a:t>Insertion</a:t>
            </a:r>
            <a:r>
              <a:rPr lang="en-US" altLang="en-US" sz="3600" dirty="0">
                <a:latin typeface="+mn-lt"/>
              </a:rPr>
              <a:t> </a:t>
            </a:r>
            <a:r>
              <a:rPr lang="tr-TR" altLang="en-US" sz="3600" dirty="0" err="1">
                <a:latin typeface="+mn-lt"/>
              </a:rPr>
              <a:t>Sort</a:t>
            </a:r>
            <a:r>
              <a:rPr lang="tr-TR" altLang="en-US" sz="3600" dirty="0">
                <a:latin typeface="+mn-lt"/>
              </a:rPr>
              <a:t>: </a:t>
            </a:r>
            <a:r>
              <a:rPr lang="en-US" altLang="en-US" sz="3600" dirty="0">
                <a:latin typeface="+mn-lt"/>
              </a:rPr>
              <a:t>Average</a:t>
            </a:r>
            <a:r>
              <a:rPr lang="tr-TR" altLang="en-US" sz="3600" dirty="0">
                <a:latin typeface="+mn-lt"/>
              </a:rPr>
              <a:t> </a:t>
            </a:r>
            <a:r>
              <a:rPr lang="tr-TR" altLang="en-US" sz="3600" dirty="0" err="1">
                <a:latin typeface="+mn-lt"/>
              </a:rPr>
              <a:t>case</a:t>
            </a:r>
            <a:endParaRPr lang="tr-TR" altLang="en-US" sz="3600" dirty="0">
              <a:latin typeface="+mn-lt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812278"/>
            <a:ext cx="8458200" cy="435133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tr-TR" altLang="en-US" sz="2800" dirty="0" err="1">
                <a:latin typeface="Calibri" panose="020F0502020204030204" pitchFamily="34" charset="0"/>
              </a:rPr>
              <a:t>Then</a:t>
            </a:r>
            <a:r>
              <a:rPr lang="tr-TR" altLang="en-US" sz="2800" dirty="0">
                <a:latin typeface="Calibri" panose="020F0502020204030204" pitchFamily="34" charset="0"/>
              </a:rPr>
              <a:t> </a:t>
            </a:r>
            <a:r>
              <a:rPr lang="tr-TR" altLang="en-US" sz="2800" dirty="0" err="1">
                <a:latin typeface="Calibri" panose="020F0502020204030204" pitchFamily="34" charset="0"/>
              </a:rPr>
              <a:t>the</a:t>
            </a:r>
            <a:r>
              <a:rPr lang="tr-TR" altLang="en-US" sz="2800" dirty="0">
                <a:latin typeface="Calibri" panose="020F0502020204030204" pitchFamily="34" charset="0"/>
              </a:rPr>
              <a:t> total </a:t>
            </a:r>
            <a:r>
              <a:rPr lang="tr-TR" altLang="en-US" sz="2800" dirty="0" err="1">
                <a:latin typeface="Calibri" panose="020F0502020204030204" pitchFamily="34" charset="0"/>
              </a:rPr>
              <a:t>number</a:t>
            </a:r>
            <a:r>
              <a:rPr lang="tr-TR" altLang="en-US" sz="2800" dirty="0">
                <a:latin typeface="Calibri" panose="020F0502020204030204" pitchFamily="34" charset="0"/>
              </a:rPr>
              <a:t> of </a:t>
            </a:r>
            <a:r>
              <a:rPr lang="tr-TR" altLang="en-US" sz="2800" dirty="0" err="1">
                <a:latin typeface="Calibri" panose="020F0502020204030204" pitchFamily="34" charset="0"/>
              </a:rPr>
              <a:t>comparisons</a:t>
            </a:r>
            <a:r>
              <a:rPr lang="tr-TR" altLang="en-US" sz="2800" dirty="0">
                <a:latin typeface="Calibri" panose="020F0502020204030204" pitchFamily="34" charset="0"/>
              </a:rPr>
              <a:t> </a:t>
            </a:r>
            <a:r>
              <a:rPr lang="tr-TR" altLang="en-US" sz="2800" dirty="0" err="1">
                <a:latin typeface="Calibri" panose="020F0502020204030204" pitchFamily="34" charset="0"/>
              </a:rPr>
              <a:t>for</a:t>
            </a:r>
            <a:r>
              <a:rPr lang="tr-TR" altLang="en-US" sz="2800" dirty="0">
                <a:latin typeface="Calibri" panose="020F0502020204030204" pitchFamily="34" charset="0"/>
              </a:rPr>
              <a:t> </a:t>
            </a:r>
            <a:r>
              <a:rPr lang="tr-TR" altLang="en-US" sz="2800" dirty="0" err="1">
                <a:latin typeface="Calibri" panose="020F0502020204030204" pitchFamily="34" charset="0"/>
              </a:rPr>
              <a:t>the</a:t>
            </a:r>
            <a:r>
              <a:rPr lang="tr-TR" altLang="en-US" sz="2800" dirty="0">
                <a:latin typeface="Calibri" panose="020F0502020204030204" pitchFamily="34" charset="0"/>
              </a:rPr>
              <a:t> </a:t>
            </a:r>
            <a:r>
              <a:rPr lang="tr-TR" altLang="en-US" sz="2800" dirty="0" err="1">
                <a:latin typeface="Calibri" panose="020F0502020204030204" pitchFamily="34" charset="0"/>
              </a:rPr>
              <a:t>average</a:t>
            </a:r>
            <a:r>
              <a:rPr lang="tr-TR" altLang="en-US" sz="2800" dirty="0">
                <a:latin typeface="Calibri" panose="020F0502020204030204" pitchFamily="34" charset="0"/>
              </a:rPr>
              <a:t> </a:t>
            </a:r>
            <a:r>
              <a:rPr lang="tr-TR" altLang="en-US" sz="2800" dirty="0" err="1">
                <a:latin typeface="Calibri" panose="020F0502020204030204" pitchFamily="34" charset="0"/>
              </a:rPr>
              <a:t>case</a:t>
            </a:r>
            <a:r>
              <a:rPr lang="tr-TR" altLang="en-US" sz="2800" dirty="0">
                <a:latin typeface="Calibri" panose="020F0502020204030204" pitchFamily="34" charset="0"/>
              </a:rPr>
              <a:t> can be </a:t>
            </a:r>
            <a:r>
              <a:rPr lang="tr-TR" altLang="en-US" sz="2800" dirty="0" err="1">
                <a:latin typeface="Calibri" panose="020F0502020204030204" pitchFamily="34" charset="0"/>
              </a:rPr>
              <a:t>found</a:t>
            </a:r>
            <a:r>
              <a:rPr lang="tr-TR" altLang="en-US" sz="2800" dirty="0">
                <a:latin typeface="Calibri" panose="020F0502020204030204" pitchFamily="34" charset="0"/>
              </a:rPr>
              <a:t> as</a:t>
            </a:r>
            <a:r>
              <a:rPr lang="en-US" altLang="en-US" sz="2800" dirty="0">
                <a:latin typeface="Calibri" panose="020F0502020204030204" pitchFamily="34" charset="0"/>
              </a:rPr>
              <a:t> :</a:t>
            </a:r>
            <a:endParaRPr lang="tr-TR" altLang="en-US" sz="2800" dirty="0">
              <a:latin typeface="Calibri" panose="020F0502020204030204" pitchFamily="34" charset="0"/>
            </a:endParaRPr>
          </a:p>
        </p:txBody>
      </p:sp>
      <p:graphicFrame>
        <p:nvGraphicFramePr>
          <p:cNvPr id="7475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216188"/>
              </p:ext>
            </p:extLst>
          </p:nvPr>
        </p:nvGraphicFramePr>
        <p:xfrm>
          <a:off x="1600200" y="2667000"/>
          <a:ext cx="3816350" cy="286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9" name="Equation" r:id="rId4" imgW="1473200" imgH="1104900" progId="Equation.3">
                  <p:embed/>
                </p:oleObj>
              </mc:Choice>
              <mc:Fallback>
                <p:oleObj name="Equation" r:id="rId4" imgW="1473200" imgH="1104900" progId="Equation.3">
                  <p:embed/>
                  <p:pic>
                    <p:nvPicPr>
                      <p:cNvPr id="7475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667000"/>
                        <a:ext cx="3816350" cy="286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33307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305800" cy="762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Complexity Upper Bound on ‘Simple’ Sorting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Simple sorting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Performing only </a:t>
            </a:r>
            <a:r>
              <a:rPr lang="en-US" altLang="en-US" dirty="0">
                <a:solidFill>
                  <a:srgbClr val="FF0000"/>
                </a:solidFill>
              </a:rPr>
              <a:t>adjacent</a:t>
            </a:r>
            <a:r>
              <a:rPr lang="en-US" altLang="en-US" dirty="0"/>
              <a:t> exchanges</a:t>
            </a:r>
          </a:p>
          <a:p>
            <a:pPr marL="360363" lvl="1" indent="0" eaLnBrk="1" hangingPunct="1">
              <a:lnSpc>
                <a:spcPct val="90000"/>
              </a:lnSpc>
              <a:buNone/>
            </a:pPr>
            <a:r>
              <a:rPr lang="en-US" altLang="en-US" dirty="0"/>
              <a:t>Example: Bubble sort and insertion sort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Complexity depends on the </a:t>
            </a:r>
            <a:r>
              <a:rPr lang="en-US" altLang="en-US" dirty="0"/>
              <a:t>number of </a:t>
            </a:r>
            <a:r>
              <a:rPr lang="tr-TR" altLang="en-US" dirty="0" err="1"/>
              <a:t>comparisons</a:t>
            </a:r>
            <a:r>
              <a:rPr lang="tr-TR" altLang="en-US" dirty="0"/>
              <a:t> </a:t>
            </a:r>
            <a:r>
              <a:rPr lang="tr-TR" altLang="en-US" dirty="0" err="1"/>
              <a:t>and</a:t>
            </a:r>
            <a:r>
              <a:rPr lang="tr-TR" altLang="en-US" dirty="0"/>
              <a:t> </a:t>
            </a:r>
            <a:r>
              <a:rPr lang="en-US" altLang="en-US" dirty="0"/>
              <a:t>swaps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tr-TR" altLang="en-US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tx1"/>
                </a:solidFill>
              </a:rPr>
              <a:t>When to swap?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 an ordered pair </a:t>
            </a:r>
            <a:r>
              <a:rPr lang="en-US" altLang="en-US" dirty="0">
                <a:solidFill>
                  <a:schemeClr val="accent2"/>
                </a:solidFill>
              </a:rPr>
              <a:t>(</a:t>
            </a:r>
            <a:r>
              <a:rPr lang="en-US" altLang="en-US" dirty="0" err="1">
                <a:solidFill>
                  <a:schemeClr val="accent2"/>
                </a:solidFill>
              </a:rPr>
              <a:t>i</a:t>
            </a:r>
            <a:r>
              <a:rPr lang="en-US" altLang="en-US" dirty="0">
                <a:solidFill>
                  <a:schemeClr val="accent2"/>
                </a:solidFill>
              </a:rPr>
              <a:t>, j)</a:t>
            </a:r>
            <a:r>
              <a:rPr lang="en-US" altLang="en-US" dirty="0"/>
              <a:t> such that </a:t>
            </a:r>
            <a:r>
              <a:rPr lang="en-US" altLang="en-US" dirty="0" err="1">
                <a:solidFill>
                  <a:schemeClr val="accent2"/>
                </a:solidFill>
              </a:rPr>
              <a:t>i</a:t>
            </a:r>
            <a:r>
              <a:rPr lang="en-US" altLang="en-US" dirty="0">
                <a:solidFill>
                  <a:schemeClr val="accent2"/>
                </a:solidFill>
              </a:rPr>
              <a:t>&lt;j</a:t>
            </a:r>
            <a:r>
              <a:rPr lang="en-US" altLang="en-US" dirty="0"/>
              <a:t> but </a:t>
            </a:r>
            <a:r>
              <a:rPr lang="en-US" altLang="en-US" dirty="0">
                <a:solidFill>
                  <a:schemeClr val="accent2"/>
                </a:solidFill>
              </a:rPr>
              <a:t>a[</a:t>
            </a:r>
            <a:r>
              <a:rPr lang="en-US" altLang="en-US" dirty="0" err="1">
                <a:solidFill>
                  <a:schemeClr val="accent2"/>
                </a:solidFill>
              </a:rPr>
              <a:t>i</a:t>
            </a:r>
            <a:r>
              <a:rPr lang="en-US" altLang="en-US" dirty="0">
                <a:solidFill>
                  <a:schemeClr val="accent2"/>
                </a:solidFill>
              </a:rPr>
              <a:t>] &gt; a[j]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dirty="0" err="1"/>
              <a:t>Exampl</a:t>
            </a:r>
            <a:r>
              <a:rPr lang="tr-TR" altLang="en-US" dirty="0"/>
              <a:t>e</a:t>
            </a:r>
            <a:r>
              <a:rPr lang="en-US" altLang="en-US" dirty="0"/>
              <a:t>: 34,</a:t>
            </a:r>
            <a:r>
              <a:rPr lang="tr-TR" altLang="en-US" dirty="0"/>
              <a:t> </a:t>
            </a:r>
            <a:r>
              <a:rPr lang="en-US" altLang="en-US" dirty="0"/>
              <a:t>8,</a:t>
            </a:r>
            <a:r>
              <a:rPr lang="tr-TR" altLang="en-US" dirty="0"/>
              <a:t> </a:t>
            </a:r>
            <a:r>
              <a:rPr lang="en-US" altLang="en-US" dirty="0"/>
              <a:t>64,</a:t>
            </a:r>
            <a:r>
              <a:rPr lang="tr-TR" altLang="en-US" dirty="0"/>
              <a:t> </a:t>
            </a:r>
            <a:r>
              <a:rPr lang="en-US" altLang="en-US" dirty="0"/>
              <a:t>51,</a:t>
            </a:r>
            <a:r>
              <a:rPr lang="tr-TR" altLang="en-US" dirty="0"/>
              <a:t> </a:t>
            </a:r>
            <a:r>
              <a:rPr lang="en-US" altLang="en-US" dirty="0"/>
              <a:t>32,</a:t>
            </a:r>
            <a:r>
              <a:rPr lang="tr-TR" altLang="en-US" dirty="0"/>
              <a:t> </a:t>
            </a:r>
            <a:r>
              <a:rPr lang="en-US" altLang="en-US" dirty="0"/>
              <a:t>21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(34,8), (64,51)</a:t>
            </a:r>
            <a:r>
              <a:rPr lang="tr-TR" altLang="en-US" dirty="0"/>
              <a:t>, </a:t>
            </a:r>
            <a:r>
              <a:rPr lang="en-US" altLang="en-US" dirty="0"/>
              <a:t> …</a:t>
            </a:r>
            <a:br>
              <a:rPr lang="en-US" altLang="en-US" dirty="0"/>
            </a:br>
            <a:r>
              <a:rPr lang="en-US" altLang="en-US" dirty="0"/>
              <a:t>Once an array has no need for swaps</a:t>
            </a:r>
            <a:r>
              <a:rPr lang="tr-TR" altLang="en-US" dirty="0"/>
              <a:t>,</a:t>
            </a:r>
            <a:r>
              <a:rPr lang="en-US" altLang="en-US" dirty="0"/>
              <a:t> it is sorted</a:t>
            </a:r>
          </a:p>
        </p:txBody>
      </p:sp>
    </p:spTree>
    <p:extLst>
      <p:ext uri="{BB962C8B-B14F-4D97-AF65-F5344CB8AC3E}">
        <p14:creationId xmlns:p14="http://schemas.microsoft.com/office/powerpoint/2010/main" val="2587690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458200" cy="762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Complexity Upper Bound on ‘Simple’ Sorting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47244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Any algorithm that sorts by exchanging adjacent elements requires </a:t>
            </a:r>
            <a:r>
              <a:rPr lang="en-US" altLang="en-US" dirty="0">
                <a:cs typeface="Arial" panose="020B0604020202020204" pitchFamily="34" charset="0"/>
              </a:rPr>
              <a:t>O(n²) worst or average time</a:t>
            </a: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:</a:t>
            </a:r>
          </a:p>
          <a:p>
            <a:pPr marL="0" indent="0" eaLnBrk="1" hangingPunct="1">
              <a:buNone/>
            </a:pPr>
            <a:endParaRPr lang="tr-TR" alt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Why? For a given data set: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Worst(Average)</a:t>
            </a: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 number of </a:t>
            </a:r>
            <a:r>
              <a:rPr lang="tr-TR" altLang="en-US" dirty="0" err="1">
                <a:solidFill>
                  <a:schemeClr val="tx1"/>
                </a:solidFill>
                <a:cs typeface="Arial" panose="020B0604020202020204" pitchFamily="34" charset="0"/>
              </a:rPr>
              <a:t>comparisons</a:t>
            </a:r>
            <a:r>
              <a:rPr lang="tr-TR" altLang="en-US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tr-TR" altLang="en-US" dirty="0" err="1">
                <a:solidFill>
                  <a:schemeClr val="tx1"/>
                </a:solidFill>
                <a:cs typeface="Arial" panose="020B0604020202020204" pitchFamily="34" charset="0"/>
              </a:rPr>
              <a:t>and</a:t>
            </a:r>
            <a:r>
              <a:rPr lang="tr-TR" altLang="en-US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exchanges ~ O(n</a:t>
            </a:r>
            <a:r>
              <a:rPr lang="en-US" altLang="en-US" baseline="30000" dirty="0">
                <a:solidFill>
                  <a:schemeClr val="tx1"/>
                </a:solidFill>
                <a:cs typeface="Arial" panose="020B0604020202020204" pitchFamily="34" charset="0"/>
              </a:rPr>
              <a:t>2</a:t>
            </a: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</a:p>
          <a:p>
            <a:pPr marL="3429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cs typeface="Arial" panose="020B0604020202020204" pitchFamily="34" charset="0"/>
              </a:rPr>
              <a:t>So,</a:t>
            </a:r>
            <a:r>
              <a:rPr lang="tr-TR" altLang="en-US" dirty="0">
                <a:cs typeface="Arial" panose="020B0604020202020204" pitchFamily="34" charset="0"/>
              </a:rPr>
              <a:t> </a:t>
            </a:r>
            <a:r>
              <a:rPr lang="en-US" altLang="en-US" dirty="0">
                <a:cs typeface="Arial" panose="020B0604020202020204" pitchFamily="34" charset="0"/>
              </a:rPr>
              <a:t>the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upper bound of worst case complexity</a:t>
            </a:r>
            <a:r>
              <a:rPr lang="en-US" altLang="en-US" dirty="0">
                <a:cs typeface="Arial" panose="020B0604020202020204" pitchFamily="34" charset="0"/>
              </a:rPr>
              <a:t> for simple sort algorithms is O(n</a:t>
            </a:r>
            <a:r>
              <a:rPr lang="en-US" altLang="en-US" baseline="30000" dirty="0">
                <a:cs typeface="Arial" panose="020B0604020202020204" pitchFamily="34" charset="0"/>
              </a:rPr>
              <a:t>2</a:t>
            </a:r>
            <a:r>
              <a:rPr lang="en-US" altLang="en-US" dirty="0">
                <a:cs typeface="Arial" panose="020B0604020202020204" pitchFamily="34" charset="0"/>
              </a:rPr>
              <a:t>).</a:t>
            </a: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Note that </a:t>
            </a:r>
            <a:r>
              <a:rPr lang="en-US" altLang="en-US" dirty="0">
                <a:cs typeface="Arial" panose="020B0604020202020204" pitchFamily="34" charset="0"/>
              </a:rPr>
              <a:t>best case complexities </a:t>
            </a: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could be O(n)</a:t>
            </a:r>
          </a:p>
          <a:p>
            <a:pPr marL="360363" lvl="1" indent="0" eaLnBrk="1" hangingPunct="1">
              <a:buNone/>
            </a:pPr>
            <a:r>
              <a:rPr lang="en-US" altLang="en-US" dirty="0">
                <a:cs typeface="Arial" panose="020B0604020202020204" pitchFamily="34" charset="0"/>
              </a:rPr>
              <a:t>for special data compositions (Like already sorted).</a:t>
            </a:r>
          </a:p>
        </p:txBody>
      </p:sp>
    </p:spTree>
    <p:extLst>
      <p:ext uri="{BB962C8B-B14F-4D97-AF65-F5344CB8AC3E}">
        <p14:creationId xmlns:p14="http://schemas.microsoft.com/office/powerpoint/2010/main" val="33041241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  </a:t>
            </a:r>
            <a:endParaRPr lang="tr-TR" altLang="en-US" sz="4000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604250" cy="44561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tr-TR" altLang="en-US" sz="28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800" dirty="0" err="1">
                <a:latin typeface="Times New Roman" panose="02020603050405020304" pitchFamily="18" charset="0"/>
              </a:rPr>
              <a:t>useful</a:t>
            </a:r>
            <a:r>
              <a:rPr lang="tr-TR" altLang="en-US" sz="2800" dirty="0">
                <a:latin typeface="Times New Roman" panose="02020603050405020304" pitchFamily="18" charset="0"/>
              </a:rPr>
              <a:t> </a:t>
            </a:r>
            <a:r>
              <a:rPr lang="tr-TR" altLang="en-US" sz="2800" dirty="0" err="1">
                <a:latin typeface="Times New Roman" panose="02020603050405020304" pitchFamily="18" charset="0"/>
              </a:rPr>
              <a:t>demo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tr-TR" altLang="en-US" sz="2800" dirty="0" err="1">
                <a:latin typeface="Times New Roman" panose="02020603050405020304" pitchFamily="18" charset="0"/>
              </a:rPr>
              <a:t>sites</a:t>
            </a:r>
            <a:r>
              <a:rPr lang="tr-TR" altLang="en-US" sz="2800" dirty="0">
                <a:latin typeface="Times New Roman" panose="02020603050405020304" pitchFamily="18" charset="0"/>
              </a:rPr>
              <a:t> </a:t>
            </a:r>
            <a:r>
              <a:rPr lang="tr-TR" altLang="en-US" sz="2800" dirty="0" err="1">
                <a:latin typeface="Times New Roman" panose="02020603050405020304" pitchFamily="18" charset="0"/>
              </a:rPr>
              <a:t>for</a:t>
            </a:r>
            <a:r>
              <a:rPr lang="en-US" altLang="en-US" sz="2800" dirty="0">
                <a:latin typeface="Times New Roman" panose="02020603050405020304" pitchFamily="18" charset="0"/>
              </a:rPr>
              <a:t> sorting methods</a:t>
            </a:r>
            <a:r>
              <a:rPr lang="tr-TR" altLang="en-US" sz="2800" dirty="0">
                <a:latin typeface="Times New Roman" panose="02020603050405020304" pitchFamily="18" charset="0"/>
              </a:rPr>
              <a:t>: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tr-TR" altLang="en-US" sz="28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sz="2800" dirty="0"/>
              <a:t>http://math.hws.edu/eck/js/sorting/xSortLab.html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28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800" dirty="0">
                <a:latin typeface="Times New Roman" panose="02020603050405020304" pitchFamily="18" charset="0"/>
                <a:hlinkClick r:id="rId3"/>
              </a:rPr>
              <a:t>http://www.sorting-algorithms.com/</a:t>
            </a:r>
            <a:endParaRPr lang="en-US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02025"/>
            <a:ext cx="7732713" cy="3203575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5990" name="Rectangle 6"/>
          <p:cNvSpPr>
            <a:spLocks noChangeArrowheads="1"/>
          </p:cNvSpPr>
          <p:nvPr/>
        </p:nvSpPr>
        <p:spPr bwMode="auto">
          <a:xfrm>
            <a:off x="152400" y="990600"/>
            <a:ext cx="8305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b="0" dirty="0">
                <a:latin typeface="Calibri" panose="020F0502020204030204" pitchFamily="34" charset="0"/>
              </a:rPr>
              <a:t>What is searching</a:t>
            </a:r>
            <a:r>
              <a:rPr lang="en-US" altLang="en-US" sz="2200" dirty="0">
                <a:latin typeface="Calibri" panose="020F0502020204030204" pitchFamily="34" charset="0"/>
              </a:rPr>
              <a:t>? 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b="0" dirty="0">
                <a:latin typeface="Calibri" panose="020F0502020204030204" pitchFamily="34" charset="0"/>
              </a:rPr>
              <a:t>The process used to find the location of a</a:t>
            </a:r>
            <a:r>
              <a:rPr lang="en-US" altLang="en-US" sz="2200" dirty="0">
                <a:latin typeface="Calibri" panose="020F0502020204030204" pitchFamily="34" charset="0"/>
              </a:rPr>
              <a:t> </a:t>
            </a:r>
            <a:r>
              <a:rPr lang="en-US" altLang="en-US" sz="2200" b="0" dirty="0">
                <a:latin typeface="Calibri" panose="020F0502020204030204" pitchFamily="34" charset="0"/>
              </a:rPr>
              <a:t>target among a list of objects</a:t>
            </a:r>
            <a:br>
              <a:rPr lang="en-US" altLang="en-US" sz="2200" b="0" dirty="0">
                <a:latin typeface="Calibri" panose="020F0502020204030204" pitchFamily="34" charset="0"/>
              </a:rPr>
            </a:br>
            <a:r>
              <a:rPr lang="en-US" altLang="en-US" sz="2200" dirty="0">
                <a:latin typeface="Calibri" panose="020F0502020204030204" pitchFamily="34" charset="0"/>
              </a:rPr>
              <a:t>Searching an array finds the index of the first element in the array containing that value. It then returns the index or the target value.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>
                <a:latin typeface="Calibri" panose="020F0502020204030204" pitchFamily="34" charset="0"/>
              </a:rPr>
              <a:t>Example: Target= 62 </a:t>
            </a:r>
          </a:p>
        </p:txBody>
      </p:sp>
      <p:sp>
        <p:nvSpPr>
          <p:cNvPr id="425999" name="Rectangle 15"/>
          <p:cNvSpPr>
            <a:spLocks noGrp="1" noChangeArrowheads="1"/>
          </p:cNvSpPr>
          <p:nvPr>
            <p:ph type="title"/>
          </p:nvPr>
        </p:nvSpPr>
        <p:spPr>
          <a:xfrm>
            <a:off x="304800" y="27586"/>
            <a:ext cx="7772400" cy="762000"/>
          </a:xfrm>
        </p:spPr>
        <p:txBody>
          <a:bodyPr/>
          <a:lstStyle/>
          <a:p>
            <a:r>
              <a:rPr lang="en-US" altLang="en-US" sz="4000" dirty="0"/>
              <a:t>Searching</a:t>
            </a:r>
          </a:p>
        </p:txBody>
      </p:sp>
      <p:sp>
        <p:nvSpPr>
          <p:cNvPr id="426001" name="Rectangle 17"/>
          <p:cNvSpPr>
            <a:spLocks noChangeArrowheads="1"/>
          </p:cNvSpPr>
          <p:nvPr/>
        </p:nvSpPr>
        <p:spPr bwMode="auto">
          <a:xfrm>
            <a:off x="838200" y="5026025"/>
            <a:ext cx="76200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46636"/>
            <a:ext cx="1828800" cy="136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1056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19725" y="155576"/>
            <a:ext cx="8229600" cy="6731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Searching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47738"/>
            <a:ext cx="8839200" cy="51784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sz="2800" dirty="0">
                <a:latin typeface="Calibri" panose="020F0502020204030204" pitchFamily="34" charset="0"/>
              </a:rPr>
              <a:t>The target may or may not be among the items in the list.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sz="2800" dirty="0">
                <a:latin typeface="Calibri" panose="020F0502020204030204" pitchFamily="34" charset="0"/>
              </a:rPr>
              <a:t>We want to </a:t>
            </a:r>
            <a:r>
              <a:rPr lang="en-US" alt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perform the search efficiently</a:t>
            </a:r>
            <a:r>
              <a:rPr lang="en-US" altLang="en-US" sz="2800" dirty="0">
                <a:latin typeface="Calibri" panose="020F0502020204030204" pitchFamily="34" charset="0"/>
              </a:rPr>
              <a:t>: Minimize the number of comparisons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sz="2800" dirty="0">
                <a:latin typeface="Calibri" panose="020F0502020204030204" pitchFamily="34" charset="0"/>
              </a:rPr>
              <a:t>We are going to consider two classic searching methods: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dirty="0">
                <a:latin typeface="Calibri" panose="020F0502020204030204" pitchFamily="34" charset="0"/>
              </a:rPr>
              <a:t>Linear</a:t>
            </a:r>
            <a:r>
              <a:rPr lang="tr-TR" altLang="en-US" dirty="0">
                <a:latin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</a:rPr>
              <a:t>(Sequential) search 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dirty="0">
                <a:latin typeface="Calibri" panose="020F0502020204030204" pitchFamily="34" charset="0"/>
              </a:rPr>
              <a:t>Binary search</a:t>
            </a:r>
          </a:p>
        </p:txBody>
      </p:sp>
    </p:spTree>
    <p:extLst>
      <p:ext uri="{BB962C8B-B14F-4D97-AF65-F5344CB8AC3E}">
        <p14:creationId xmlns:p14="http://schemas.microsoft.com/office/powerpoint/2010/main" val="313647902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3909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Linear Search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9267"/>
            <a:ext cx="8229600" cy="4525963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A linear (Sequential)</a:t>
            </a:r>
            <a:r>
              <a:rPr lang="tr-TR" alt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search </a:t>
            </a:r>
            <a:r>
              <a:rPr lang="en-US" altLang="en-US" sz="2800" dirty="0">
                <a:latin typeface="Calibri" panose="020F0502020204030204" pitchFamily="34" charset="0"/>
              </a:rPr>
              <a:t>begins at one end of the search pool and examines each element one by one.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2800" dirty="0">
                <a:latin typeface="Calibri" panose="020F0502020204030204" pitchFamily="34" charset="0"/>
              </a:rPr>
              <a:t>Eventually, either the item is found or the end of the search pool is reached.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2800" dirty="0">
                <a:latin typeface="Calibri" panose="020F0502020204030204" pitchFamily="34" charset="0"/>
              </a:rPr>
              <a:t>On average, it is expected to search </a:t>
            </a:r>
            <a:r>
              <a:rPr lang="en-US" alt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half</a:t>
            </a:r>
            <a:r>
              <a:rPr lang="en-US" altLang="en-US" sz="2800" dirty="0">
                <a:latin typeface="Calibri" panose="020F0502020204030204" pitchFamily="34" charset="0"/>
              </a:rPr>
              <a:t> of the pool</a:t>
            </a:r>
          </a:p>
        </p:txBody>
      </p:sp>
    </p:spTree>
    <p:extLst>
      <p:ext uri="{BB962C8B-B14F-4D97-AF65-F5344CB8AC3E}">
        <p14:creationId xmlns:p14="http://schemas.microsoft.com/office/powerpoint/2010/main" val="181745899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65127"/>
            <a:ext cx="8264525" cy="1008062"/>
          </a:xfrm>
        </p:spPr>
        <p:txBody>
          <a:bodyPr/>
          <a:lstStyle/>
          <a:p>
            <a:pPr algn="ctr"/>
            <a:r>
              <a:rPr lang="en-US" altLang="en-US" dirty="0">
                <a:latin typeface="Arial" charset="0"/>
                <a:cs typeface="Arial" charset="0"/>
              </a:rPr>
              <a:t>Sorting Data Records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23824" y="1219200"/>
            <a:ext cx="8562975" cy="4443695"/>
          </a:xfrm>
        </p:spPr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Usually we will sort a number of records containing a number of fields based on a </a:t>
            </a:r>
            <a:r>
              <a:rPr lang="en-US" altLang="en-US" i="1" dirty="0">
                <a:latin typeface="Arial" charset="0"/>
                <a:cs typeface="Arial" charset="0"/>
              </a:rPr>
              <a:t>key</a:t>
            </a:r>
            <a:r>
              <a:rPr lang="en-US" altLang="en-US" dirty="0">
                <a:latin typeface="Arial" charset="0"/>
                <a:cs typeface="Arial" charset="0"/>
              </a:rPr>
              <a:t>. Example records:</a:t>
            </a:r>
          </a:p>
        </p:txBody>
      </p:sp>
      <p:graphicFrame>
        <p:nvGraphicFramePr>
          <p:cNvPr id="14131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648548"/>
              </p:ext>
            </p:extLst>
          </p:nvPr>
        </p:nvGraphicFramePr>
        <p:xfrm>
          <a:off x="457200" y="2085180"/>
          <a:ext cx="6705599" cy="198443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36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3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81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19991532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Stevenson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Monica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 Glendridge Ave.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1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19990253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Redpath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Ruth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53 Belton Blvd.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1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19985832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Kilji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Islam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37 Masterson Ave.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1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20003541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Groskurth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 </a:t>
                      </a: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Marsdale</a:t>
                      </a: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1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19981932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Ann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81 Oakridge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20003287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Redpath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David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 Glendale Ave.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1353" name="Group 41"/>
          <p:cNvGraphicFramePr>
            <a:graphicFrameLocks noGrp="1"/>
          </p:cNvGraphicFramePr>
          <p:nvPr/>
        </p:nvGraphicFramePr>
        <p:xfrm>
          <a:off x="250825" y="4879975"/>
          <a:ext cx="4032250" cy="1645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19981932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Ann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81 Oakridge Ave.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19985832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Khilji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Islam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37 Masterson Ave.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19990253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Redpath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53 Belton Blvd.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19991532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Stevenson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Monica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 </a:t>
                      </a: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Glendridge</a:t>
                      </a: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20003287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Redpath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David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 Glendale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20003541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Groskurth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 </a:t>
                      </a: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Marsdale</a:t>
                      </a: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1390" name="Group 78"/>
          <p:cNvGraphicFramePr>
            <a:graphicFrameLocks noGrp="1"/>
          </p:cNvGraphicFramePr>
          <p:nvPr/>
        </p:nvGraphicFramePr>
        <p:xfrm>
          <a:off x="4787900" y="4951413"/>
          <a:ext cx="4032250" cy="164623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19981932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Ann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81 Oakridge Ave.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20003541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Groskurth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Ken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12 Marsdale Ave.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19985832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Kilji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Islam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37 Masterson Ave.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20003287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Redpath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David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 Glendale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19990253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Redpath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53 Belton Blvd.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19991532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Stevenson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Monica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 </a:t>
                      </a: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Glendridge</a:t>
                      </a: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415" name="Line 115"/>
          <p:cNvSpPr>
            <a:spLocks noChangeShapeType="1"/>
          </p:cNvSpPr>
          <p:nvPr/>
        </p:nvSpPr>
        <p:spPr bwMode="auto">
          <a:xfrm flipH="1">
            <a:off x="762000" y="4591987"/>
            <a:ext cx="287337" cy="144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416" name="Line 116"/>
          <p:cNvSpPr>
            <a:spLocks noChangeShapeType="1"/>
          </p:cNvSpPr>
          <p:nvPr/>
        </p:nvSpPr>
        <p:spPr bwMode="auto">
          <a:xfrm>
            <a:off x="5426074" y="4556269"/>
            <a:ext cx="720725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417" name="Text Box 117"/>
          <p:cNvSpPr txBox="1">
            <a:spLocks noChangeArrowheads="1"/>
          </p:cNvSpPr>
          <p:nvPr/>
        </p:nvSpPr>
        <p:spPr bwMode="auto">
          <a:xfrm>
            <a:off x="34924" y="4069615"/>
            <a:ext cx="30130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 dirty="0"/>
              <a:t>Sorting </a:t>
            </a:r>
            <a:r>
              <a:rPr lang="en-US" altLang="en-US" sz="1400" dirty="0">
                <a:solidFill>
                  <a:srgbClr val="FF0000"/>
                </a:solidFill>
              </a:rPr>
              <a:t>Numerically</a:t>
            </a:r>
            <a:r>
              <a:rPr lang="en-US" altLang="en-US" sz="1400" dirty="0"/>
              <a:t> by ID Number</a:t>
            </a:r>
          </a:p>
        </p:txBody>
      </p:sp>
      <p:sp>
        <p:nvSpPr>
          <p:cNvPr id="14418" name="Text Box 118"/>
          <p:cNvSpPr txBox="1">
            <a:spLocks noChangeArrowheads="1"/>
          </p:cNvSpPr>
          <p:nvPr/>
        </p:nvSpPr>
        <p:spPr bwMode="auto">
          <a:xfrm>
            <a:off x="3833634" y="4059365"/>
            <a:ext cx="45817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 dirty="0"/>
              <a:t>Sorting </a:t>
            </a:r>
            <a:r>
              <a:rPr lang="en-US" altLang="en-US" sz="1400" dirty="0">
                <a:solidFill>
                  <a:srgbClr val="FF0000"/>
                </a:solidFill>
              </a:rPr>
              <a:t>Lexicographically</a:t>
            </a:r>
            <a:r>
              <a:rPr lang="en-US" altLang="en-US" sz="1400" dirty="0"/>
              <a:t> by surname, then given name</a:t>
            </a:r>
          </a:p>
        </p:txBody>
      </p:sp>
    </p:spTree>
    <p:extLst>
      <p:ext uri="{BB962C8B-B14F-4D97-AF65-F5344CB8AC3E}">
        <p14:creationId xmlns:p14="http://schemas.microsoft.com/office/powerpoint/2010/main" val="1170822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 </a:t>
            </a:r>
            <a:r>
              <a:rPr lang="en-US" altLang="en-US" sz="3600" dirty="0"/>
              <a:t>Linear Search: </a:t>
            </a:r>
            <a:r>
              <a:rPr lang="en-US" altLang="en-US" sz="3600" dirty="0">
                <a:solidFill>
                  <a:schemeClr val="tx1"/>
                </a:solidFill>
                <a:latin typeface="Calibri" panose="020F0502020204030204" pitchFamily="34" charset="0"/>
              </a:rPr>
              <a:t>Informal Algorithm</a:t>
            </a:r>
            <a:b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endParaRPr lang="en-US" altLang="en-US" dirty="0"/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724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Start with the first array element (index 0)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while(more elements in array)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  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		if value found at current index, return index;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		try next element (increment index);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 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Value not found, return -1;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2519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Linear Search: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//Searches x in array.</a:t>
            </a:r>
            <a:r>
              <a:rPr lang="tr-TR" sz="2400" dirty="0"/>
              <a:t> </a:t>
            </a:r>
            <a:r>
              <a:rPr lang="en-US" sz="2400" dirty="0"/>
              <a:t>Array index may also start at 1.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B0F0"/>
                </a:solidFill>
              </a:rPr>
              <a:t>linear_search</a:t>
            </a:r>
            <a:r>
              <a:rPr lang="en-US" sz="2400" dirty="0"/>
              <a:t> (array, x)</a:t>
            </a:r>
          </a:p>
          <a:p>
            <a:pPr marL="0" indent="0">
              <a:buNone/>
            </a:pPr>
            <a:r>
              <a:rPr lang="en-US" sz="2400" dirty="0"/>
              <a:t> for </a:t>
            </a:r>
            <a:r>
              <a:rPr lang="en-US" sz="2400" dirty="0" err="1"/>
              <a:t>i</a:t>
            </a:r>
            <a:r>
              <a:rPr lang="en-US" sz="2400" dirty="0"/>
              <a:t> = 0 to </a:t>
            </a:r>
            <a:r>
              <a:rPr lang="en-US" sz="2400" dirty="0" err="1"/>
              <a:t>array_length</a:t>
            </a:r>
            <a:r>
              <a:rPr lang="en-US" sz="2400" dirty="0"/>
              <a:t> - 1</a:t>
            </a:r>
          </a:p>
          <a:p>
            <a:pPr marL="0" indent="0">
              <a:buNone/>
            </a:pPr>
            <a:r>
              <a:rPr lang="en-US" sz="2400" dirty="0"/>
              <a:t>   if array[</a:t>
            </a:r>
            <a:r>
              <a:rPr lang="en-US" sz="2400" dirty="0" err="1"/>
              <a:t>i</a:t>
            </a:r>
            <a:r>
              <a:rPr lang="en-US" sz="2400" dirty="0"/>
              <a:t>] = x then</a:t>
            </a:r>
          </a:p>
          <a:p>
            <a:pPr marL="0" indent="0">
              <a:buNone/>
            </a:pPr>
            <a:r>
              <a:rPr lang="en-US" sz="2400" dirty="0"/>
              <a:t>     return  </a:t>
            </a:r>
            <a:r>
              <a:rPr lang="en-US" sz="2400" dirty="0" err="1"/>
              <a:t>i</a:t>
            </a:r>
            <a:r>
              <a:rPr lang="en-US" sz="2400" dirty="0"/>
              <a:t>                 //</a:t>
            </a:r>
            <a:r>
              <a:rPr lang="en-US" sz="2400" dirty="0" err="1"/>
              <a:t>found,return</a:t>
            </a:r>
            <a:r>
              <a:rPr lang="en-US" sz="2400" dirty="0"/>
              <a:t> index</a:t>
            </a:r>
          </a:p>
          <a:p>
            <a:pPr marL="0" indent="0">
              <a:buNone/>
            </a:pPr>
            <a:r>
              <a:rPr lang="en-US" sz="2400" dirty="0"/>
              <a:t> return -1                  //Not found</a:t>
            </a:r>
          </a:p>
        </p:txBody>
      </p:sp>
    </p:spTree>
    <p:extLst>
      <p:ext uri="{BB962C8B-B14F-4D97-AF65-F5344CB8AC3E}">
        <p14:creationId xmlns:p14="http://schemas.microsoft.com/office/powerpoint/2010/main" val="40330819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latin typeface="Calibri" panose="020F0502020204030204" pitchFamily="34" charset="0"/>
              </a:rPr>
              <a:t>Linear Search: Best Case</a:t>
            </a:r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001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What is the shortest time that the search takes?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In the </a:t>
            </a:r>
            <a:r>
              <a:rPr lang="en-US" alt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best case</a:t>
            </a:r>
            <a:r>
              <a:rPr lang="en-US" altLang="en-US" sz="2800" dirty="0">
                <a:latin typeface="Calibri" panose="020F0502020204030204" pitchFamily="34" charset="0"/>
              </a:rPr>
              <a:t>, the target value is in the first element of the array (list).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So the search takes some constant, small amount of time.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   </a:t>
            </a:r>
            <a:r>
              <a:rPr lang="en-US" altLang="en-US" sz="2800" dirty="0"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latin typeface="Calibri" panose="020F0502020204030204" pitchFamily="34" charset="0"/>
              </a:rPr>
              <a:t>Best case complexity = </a:t>
            </a:r>
            <a:r>
              <a:rPr lang="en-US" alt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O(1)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In real life, we don’t care about the best case, because it happens very rarely 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11475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latin typeface="Calibri" panose="020F0502020204030204" pitchFamily="34" charset="0"/>
              </a:rPr>
              <a:t>Linear Search: Worst Case</a:t>
            </a:r>
          </a:p>
        </p:txBody>
      </p:sp>
      <p:sp>
        <p:nvSpPr>
          <p:cNvPr id="114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en-US" sz="2800" dirty="0">
                <a:latin typeface="Calibri" panose="020F0502020204030204" pitchFamily="34" charset="0"/>
              </a:rPr>
              <a:t>What is the longest possible time that the search can take?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In the </a:t>
            </a:r>
            <a:r>
              <a:rPr lang="en-US" alt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worst case</a:t>
            </a:r>
            <a:r>
              <a:rPr lang="en-US" altLang="en-US" sz="2800" dirty="0">
                <a:latin typeface="Calibri" panose="020F0502020204030204" pitchFamily="34" charset="0"/>
              </a:rPr>
              <a:t> the target value is the </a:t>
            </a:r>
            <a:r>
              <a:rPr lang="en-US" alt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last element </a:t>
            </a:r>
            <a:r>
              <a:rPr lang="en-US" altLang="en-US" sz="2800" dirty="0">
                <a:latin typeface="Calibri" panose="020F0502020204030204" pitchFamily="34" charset="0"/>
              </a:rPr>
              <a:t>of the list, or it is not in the list .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So the search takes an amount of time proportional to the length of the list.</a:t>
            </a:r>
          </a:p>
          <a:p>
            <a:pPr marL="0" indent="0">
              <a:buNone/>
            </a:pPr>
            <a:r>
              <a:rPr lang="en-US" altLang="en-US" sz="2800" dirty="0"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tr-TR" altLang="en-US" sz="2800" dirty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2800" dirty="0">
                <a:latin typeface="Calibri" panose="020F0502020204030204" pitchFamily="34" charset="0"/>
                <a:sym typeface="Wingdings" panose="05000000000000000000" pitchFamily="2" charset="2"/>
              </a:rPr>
              <a:t>Worst case complexity=</a:t>
            </a:r>
            <a:r>
              <a:rPr lang="en-US" altLang="en-US" sz="2800" dirty="0">
                <a:latin typeface="Calibri" panose="020F0502020204030204" pitchFamily="34" charset="0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O(</a:t>
            </a:r>
            <a:r>
              <a:rPr lang="en-US" altLang="en-US" sz="2800" i="1" dirty="0">
                <a:solidFill>
                  <a:srgbClr val="FF0000"/>
                </a:solidFill>
                <a:latin typeface="Calibri" panose="020F0502020204030204" pitchFamily="34" charset="0"/>
              </a:rPr>
              <a:t>n</a:t>
            </a:r>
            <a:r>
              <a:rPr lang="en-US" alt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endParaRPr lang="en-US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57312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sz="1200" dirty="0"/>
          </a:p>
        </p:txBody>
      </p:sp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altLang="en-US" sz="4000" dirty="0">
                <a:latin typeface="Calibri" panose="020F0502020204030204" pitchFamily="34" charset="0"/>
              </a:rPr>
              <a:t>Linear Search: Average Case</a:t>
            </a:r>
          </a:p>
        </p:txBody>
      </p:sp>
      <p:sp>
        <p:nvSpPr>
          <p:cNvPr id="114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289"/>
            <a:ext cx="8153400" cy="55689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What is the </a:t>
            </a:r>
            <a:r>
              <a:rPr lang="en-US" altLang="en-US" sz="2800" dirty="0" err="1">
                <a:latin typeface="Calibri" panose="020F0502020204030204" pitchFamily="34" charset="0"/>
              </a:rPr>
              <a:t>the</a:t>
            </a:r>
            <a:r>
              <a:rPr lang="en-US" altLang="en-US" sz="2800" dirty="0">
                <a:latin typeface="Calibri" panose="020F0502020204030204" pitchFamily="34" charset="0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average </a:t>
            </a:r>
            <a:r>
              <a:rPr lang="en-US" altLang="en-US" sz="2800" dirty="0">
                <a:latin typeface="Calibri" panose="020F0502020204030204" pitchFamily="34" charset="0"/>
              </a:rPr>
              <a:t>(Expected) time ?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Since the target value can be anywhere in the array, any element of the array is equally likely.</a:t>
            </a:r>
          </a:p>
          <a:p>
            <a:r>
              <a:rPr lang="en-US" alt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On average</a:t>
            </a:r>
            <a:r>
              <a:rPr lang="en-US" altLang="en-US" sz="2800" dirty="0">
                <a:latin typeface="Calibri" panose="020F0502020204030204" pitchFamily="34" charset="0"/>
              </a:rPr>
              <a:t>, we expect to make n/2 comparisons to locate the target value .</a:t>
            </a:r>
          </a:p>
          <a:p>
            <a:r>
              <a:rPr lang="en-US" altLang="en-US" sz="2800" dirty="0">
                <a:latin typeface="Calibri" panose="020F0502020204030204" pitchFamily="34" charset="0"/>
                <a:sym typeface="Wingdings" panose="05000000000000000000" pitchFamily="2" charset="2"/>
              </a:rPr>
              <a:t>So t</a:t>
            </a:r>
            <a:r>
              <a:rPr lang="en-US" altLang="en-US" sz="2800" dirty="0">
                <a:latin typeface="Calibri" panose="020F0502020204030204" pitchFamily="34" charset="0"/>
              </a:rPr>
              <a:t>he search takes an amount of time proportional to half the length of the array: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tr-TR" altLang="en-US" sz="2800" dirty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2800" dirty="0">
                <a:latin typeface="Calibri" panose="020F0502020204030204" pitchFamily="34" charset="0"/>
                <a:sym typeface="Wingdings" panose="05000000000000000000" pitchFamily="2" charset="2"/>
              </a:rPr>
              <a:t>Average case complexity = </a:t>
            </a:r>
            <a:r>
              <a:rPr lang="en-US" altLang="en-US" sz="2800" dirty="0">
                <a:latin typeface="Calibri" panose="020F0502020204030204" pitchFamily="34" charset="0"/>
              </a:rPr>
              <a:t>O(n/2 )</a:t>
            </a:r>
          </a:p>
          <a:p>
            <a:pPr marL="0" indent="0"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                                             </a:t>
            </a:r>
            <a:r>
              <a:rPr lang="en-US" alt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= O(n)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38646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Linear Search: </a:t>
            </a:r>
            <a:r>
              <a:rPr lang="en-US" altLang="en-US" sz="3600" dirty="0"/>
              <a:t>Summary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Advantages:</a:t>
            </a:r>
          </a:p>
          <a:p>
            <a:pPr lvl="1"/>
            <a:r>
              <a:rPr lang="en-US" altLang="en-US" sz="2400" dirty="0"/>
              <a:t>Easy algorithm to understand and apply</a:t>
            </a:r>
          </a:p>
          <a:p>
            <a:pPr lvl="1"/>
            <a:r>
              <a:rPr lang="en-US" altLang="en-US" sz="2400" dirty="0"/>
              <a:t>Array can be in any order</a:t>
            </a:r>
          </a:p>
          <a:p>
            <a:pPr lvl="1"/>
            <a:r>
              <a:rPr lang="en-US" altLang="en-US" sz="2400" dirty="0"/>
              <a:t>For small N efficiency is no problem.</a:t>
            </a:r>
          </a:p>
          <a:p>
            <a:r>
              <a:rPr lang="en-US" altLang="en-US" sz="2400" dirty="0"/>
              <a:t>Disadvantages:</a:t>
            </a:r>
          </a:p>
          <a:p>
            <a:pPr lvl="1"/>
            <a:r>
              <a:rPr lang="en-US" altLang="en-US" sz="2400" dirty="0"/>
              <a:t>Inefficient (slow): for N elements, examines N/2 elements on average. </a:t>
            </a:r>
          </a:p>
          <a:p>
            <a:pPr lvl="1"/>
            <a:r>
              <a:rPr lang="en-US" altLang="en-US" sz="2400" dirty="0"/>
              <a:t>Very bad run times for big N values</a:t>
            </a:r>
          </a:p>
        </p:txBody>
      </p:sp>
    </p:spTree>
    <p:extLst>
      <p:ext uri="{BB962C8B-B14F-4D97-AF65-F5344CB8AC3E}">
        <p14:creationId xmlns:p14="http://schemas.microsoft.com/office/powerpoint/2010/main" val="2790178969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Calibri" panose="020F0502020204030204" pitchFamily="34" charset="0"/>
              </a:rPr>
              <a:t>A Better Search Algorithm: </a:t>
            </a:r>
            <a:r>
              <a:rPr lang="en-US" altLang="en-US" sz="3600" dirty="0">
                <a:latin typeface="Calibri" panose="020F0502020204030204" pitchFamily="34" charset="0"/>
              </a:rPr>
              <a:t>Binary Search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443871"/>
            <a:ext cx="7810500" cy="4953000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en-US" sz="2800" dirty="0">
                <a:latin typeface="Calibri" panose="020F0502020204030204" pitchFamily="34" charset="0"/>
              </a:rPr>
              <a:t>Faster search requires sorted data.</a:t>
            </a:r>
            <a:endParaRPr lang="en-US" altLang="en-US" sz="28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B</a:t>
            </a:r>
            <a:r>
              <a:rPr lang="en-US" altLang="en-US" sz="2800" i="1" dirty="0">
                <a:solidFill>
                  <a:srgbClr val="FF0000"/>
                </a:solidFill>
                <a:latin typeface="Calibri" panose="020F0502020204030204" pitchFamily="34" charset="0"/>
              </a:rPr>
              <a:t>inary search</a:t>
            </a:r>
            <a:r>
              <a:rPr lang="en-US" alt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800" dirty="0">
                <a:latin typeface="Calibri" panose="020F0502020204030204" pitchFamily="34" charset="0"/>
              </a:rPr>
              <a:t>assumes the list of items is </a:t>
            </a:r>
            <a:r>
              <a:rPr lang="en-US" alt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sorted.</a:t>
            </a:r>
          </a:p>
          <a:p>
            <a:pPr lvl="0"/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Cuts the </a:t>
            </a:r>
            <a:r>
              <a:rPr lang="ja-JP" alt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“</a:t>
            </a:r>
            <a:r>
              <a:rPr lang="en-US" altLang="ja-JP" sz="2800" dirty="0">
                <a:solidFill>
                  <a:srgbClr val="000000"/>
                </a:solidFill>
                <a:latin typeface="Calibri" panose="020F0502020204030204" pitchFamily="34" charset="0"/>
              </a:rPr>
              <a:t>search space</a:t>
            </a:r>
            <a:r>
              <a:rPr lang="ja-JP" alt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”</a:t>
            </a:r>
            <a:r>
              <a:rPr lang="en-US" altLang="ja-JP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ja-JP" sz="2800" dirty="0">
                <a:solidFill>
                  <a:srgbClr val="3333FF"/>
                </a:solidFill>
                <a:latin typeface="Calibri" panose="020F0502020204030204" pitchFamily="34" charset="0"/>
              </a:rPr>
              <a:t>in half</a:t>
            </a:r>
            <a:r>
              <a:rPr lang="en-US" altLang="ja-JP" sz="2800" dirty="0">
                <a:solidFill>
                  <a:srgbClr val="000000"/>
                </a:solidFill>
                <a:latin typeface="Calibri" panose="020F0502020204030204" pitchFamily="34" charset="0"/>
              </a:rPr>
              <a:t> each time.</a:t>
            </a:r>
          </a:p>
          <a:p>
            <a:pPr marL="0" indent="0" eaLnBrk="1" hangingPunct="1">
              <a:spcBef>
                <a:spcPct val="25000"/>
              </a:spcBef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 </a:t>
            </a:r>
            <a:r>
              <a:rPr lang="en-US" altLang="en-US" sz="2800" dirty="0"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latin typeface="Calibri" panose="020F0502020204030204" pitchFamily="34" charset="0"/>
              </a:rPr>
              <a:t>Each pass eliminates half of the search pool with one comparison 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2800" dirty="0">
                <a:latin typeface="Calibri" panose="020F0502020204030204" pitchFamily="34" charset="0"/>
              </a:rPr>
              <a:t>Keeps cutting the search space in half until the </a:t>
            </a:r>
            <a:r>
              <a:rPr lang="en-US" altLang="en-US" sz="2800" dirty="0">
                <a:solidFill>
                  <a:srgbClr val="3333FF"/>
                </a:solidFill>
                <a:latin typeface="Calibri" panose="020F0502020204030204" pitchFamily="34" charset="0"/>
              </a:rPr>
              <a:t>target is found or </a:t>
            </a:r>
            <a:r>
              <a:rPr lang="en-US" altLang="en-US" sz="2800" dirty="0">
                <a:latin typeface="Calibri" panose="020F0502020204030204" pitchFamily="34" charset="0"/>
              </a:rPr>
              <a:t>the space has been </a:t>
            </a:r>
            <a:r>
              <a:rPr lang="en-US" altLang="en-US" sz="2800" dirty="0">
                <a:solidFill>
                  <a:srgbClr val="3333FF"/>
                </a:solidFill>
                <a:latin typeface="Calibri" panose="020F0502020204030204" pitchFamily="34" charset="0"/>
              </a:rPr>
              <a:t>exhausted</a:t>
            </a:r>
          </a:p>
          <a:p>
            <a:pPr marL="0" indent="0" eaLnBrk="1" hangingPunct="1">
              <a:spcBef>
                <a:spcPct val="25000"/>
              </a:spcBef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43776574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latin typeface="Calibri" panose="020F0502020204030204" pitchFamily="34" charset="0"/>
              </a:rPr>
              <a:t>Binary Search: Informal Algorithm</a:t>
            </a:r>
            <a:endParaRPr lang="en-US" altLang="en-US" dirty="0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altLang="en-US" sz="2400" dirty="0">
                <a:latin typeface="Calibri" panose="020F0502020204030204" pitchFamily="34" charset="0"/>
              </a:rPr>
              <a:t>Create a sorted array of sample data.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 dirty="0">
                <a:latin typeface="Calibri" panose="020F0502020204030204" pitchFamily="34" charset="0"/>
              </a:rPr>
              <a:t>Locate the middle of the array.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 dirty="0">
                <a:latin typeface="Calibri" panose="020F0502020204030204" pitchFamily="34" charset="0"/>
              </a:rPr>
              <a:t>Compare the middle element with the search target:</a:t>
            </a:r>
          </a:p>
          <a:p>
            <a:pPr marL="876300" lvl="1" indent="-419100">
              <a:buFontTx/>
              <a:buAutoNum type="alphaLcParenR"/>
            </a:pPr>
            <a:r>
              <a:rPr lang="en-US" altLang="en-US" sz="2400" dirty="0">
                <a:latin typeface="Calibri" panose="020F0502020204030204" pitchFamily="34" charset="0"/>
              </a:rPr>
              <a:t>If the search key is equal to the middle element, we have a match! Exit Loop</a:t>
            </a:r>
          </a:p>
          <a:p>
            <a:pPr marL="876300" lvl="1" indent="-419100">
              <a:buFontTx/>
              <a:buAutoNum type="alphaLcParenR"/>
            </a:pPr>
            <a:r>
              <a:rPr lang="en-US" altLang="en-US" sz="2400" dirty="0">
                <a:latin typeface="Calibri" panose="020F0502020204030204" pitchFamily="34" charset="0"/>
              </a:rPr>
              <a:t>If the search key is less than the middle element, 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search the first half </a:t>
            </a:r>
            <a:r>
              <a:rPr lang="en-US" altLang="en-US" sz="2400" dirty="0">
                <a:latin typeface="Calibri" panose="020F0502020204030204" pitchFamily="34" charset="0"/>
              </a:rPr>
              <a:t>of the array (back to Step 3)</a:t>
            </a:r>
          </a:p>
          <a:p>
            <a:pPr marL="876300" lvl="1" indent="-419100">
              <a:buFontTx/>
              <a:buAutoNum type="alphaLcParenR"/>
            </a:pPr>
            <a:r>
              <a:rPr lang="en-US" altLang="en-US" sz="2400" dirty="0">
                <a:latin typeface="Calibri" panose="020F0502020204030204" pitchFamily="34" charset="0"/>
              </a:rPr>
              <a:t>If the search key is larger than the middle element, 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search the second half </a:t>
            </a:r>
            <a:r>
              <a:rPr lang="en-US" altLang="en-US" sz="2400" dirty="0">
                <a:latin typeface="Calibri" panose="020F0502020204030204" pitchFamily="34" charset="0"/>
              </a:rPr>
              <a:t>of the array (back to Step 3)</a:t>
            </a:r>
          </a:p>
        </p:txBody>
      </p:sp>
    </p:spTree>
    <p:extLst>
      <p:ext uri="{BB962C8B-B14F-4D97-AF65-F5344CB8AC3E}">
        <p14:creationId xmlns:p14="http://schemas.microsoft.com/office/powerpoint/2010/main" val="152423961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>
                <a:latin typeface="+mn-lt"/>
                <a:cs typeface="+mj-cs"/>
              </a:rPr>
              <a:t>Binary Search Algorithm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lvl="0">
              <a:buNone/>
            </a:pPr>
            <a:r>
              <a:rPr lang="tr-TR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</a:t>
            </a:r>
            <a:r>
              <a:rPr lang="tr-TR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tr-TR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is 42, is it in </a:t>
            </a:r>
            <a:r>
              <a:rPr lang="tr-TR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</a:t>
            </a:r>
            <a:r>
              <a:rPr lang="tr-TR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tr-TR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?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look at </a:t>
            </a:r>
            <a:r>
              <a:rPr lang="ja-JP" altLang="en-US" b="1" dirty="0">
                <a:solidFill>
                  <a:srgbClr val="000000"/>
                </a:solidFill>
              </a:rPr>
              <a:t>“</a:t>
            </a:r>
            <a:r>
              <a:rPr lang="en-US" altLang="ja-JP" b="1" dirty="0">
                <a:solidFill>
                  <a:srgbClr val="008000"/>
                </a:solidFill>
                <a:latin typeface="Courier New" panose="02070309020205020404" pitchFamily="49" charset="0"/>
              </a:rPr>
              <a:t>middle</a:t>
            </a:r>
            <a:r>
              <a:rPr lang="ja-JP" altLang="en-US" b="1" dirty="0">
                <a:solidFill>
                  <a:srgbClr val="000000"/>
                </a:solidFill>
              </a:rPr>
              <a:t>”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 element</a:t>
            </a:r>
          </a:p>
          <a:p>
            <a:pPr lvl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if no match then</a:t>
            </a:r>
          </a:p>
          <a:p>
            <a:pPr lvl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look left or right half</a:t>
            </a:r>
          </a:p>
          <a:p>
            <a:pP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</p:txBody>
      </p:sp>
      <p:grpSp>
        <p:nvGrpSpPr>
          <p:cNvPr id="50179" name="Group 4"/>
          <p:cNvGrpSpPr>
            <a:grpSpLocks/>
          </p:cNvGrpSpPr>
          <p:nvPr/>
        </p:nvGrpSpPr>
        <p:grpSpPr bwMode="auto">
          <a:xfrm>
            <a:off x="685800" y="4343400"/>
            <a:ext cx="7772400" cy="457200"/>
            <a:chOff x="480" y="2832"/>
            <a:chExt cx="4896" cy="288"/>
          </a:xfrm>
        </p:grpSpPr>
        <p:grpSp>
          <p:nvGrpSpPr>
            <p:cNvPr id="50184" name="Group 5"/>
            <p:cNvGrpSpPr>
              <a:grpSpLocks/>
            </p:cNvGrpSpPr>
            <p:nvPr/>
          </p:nvGrpSpPr>
          <p:grpSpPr bwMode="auto">
            <a:xfrm>
              <a:off x="480" y="2832"/>
              <a:ext cx="2784" cy="288"/>
              <a:chOff x="480" y="2832"/>
              <a:chExt cx="4608" cy="728"/>
            </a:xfrm>
          </p:grpSpPr>
          <p:sp>
            <p:nvSpPr>
              <p:cNvPr id="690182" name="Rectangle 6"/>
              <p:cNvSpPr>
                <a:spLocks noChangeArrowheads="1"/>
              </p:cNvSpPr>
              <p:nvPr/>
            </p:nvSpPr>
            <p:spPr bwMode="auto">
              <a:xfrm>
                <a:off x="480" y="2847"/>
                <a:ext cx="4608" cy="6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90183" name="Line 7"/>
              <p:cNvSpPr>
                <a:spLocks noChangeShapeType="1"/>
              </p:cNvSpPr>
              <p:nvPr/>
            </p:nvSpPr>
            <p:spPr bwMode="auto">
              <a:xfrm>
                <a:off x="2723" y="2855"/>
                <a:ext cx="0" cy="6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90184" name="Line 8"/>
              <p:cNvSpPr>
                <a:spLocks noChangeShapeType="1"/>
              </p:cNvSpPr>
              <p:nvPr/>
            </p:nvSpPr>
            <p:spPr bwMode="auto">
              <a:xfrm>
                <a:off x="1577" y="2832"/>
                <a:ext cx="0" cy="7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90185" name="Line 9"/>
              <p:cNvSpPr>
                <a:spLocks noChangeShapeType="1"/>
              </p:cNvSpPr>
              <p:nvPr/>
            </p:nvSpPr>
            <p:spPr bwMode="auto">
              <a:xfrm>
                <a:off x="3971" y="2832"/>
                <a:ext cx="0" cy="7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90186" name="Line 10"/>
              <p:cNvSpPr>
                <a:spLocks noChangeShapeType="1"/>
              </p:cNvSpPr>
              <p:nvPr/>
            </p:nvSpPr>
            <p:spPr bwMode="auto">
              <a:xfrm>
                <a:off x="996" y="2855"/>
                <a:ext cx="0" cy="6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90187" name="Line 11"/>
              <p:cNvSpPr>
                <a:spLocks noChangeShapeType="1"/>
              </p:cNvSpPr>
              <p:nvPr/>
            </p:nvSpPr>
            <p:spPr bwMode="auto">
              <a:xfrm>
                <a:off x="2109" y="2832"/>
                <a:ext cx="0" cy="7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90188" name="Line 12"/>
              <p:cNvSpPr>
                <a:spLocks noChangeShapeType="1"/>
              </p:cNvSpPr>
              <p:nvPr/>
            </p:nvSpPr>
            <p:spPr bwMode="auto">
              <a:xfrm>
                <a:off x="3305" y="2837"/>
                <a:ext cx="0" cy="7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90189" name="Line 13"/>
              <p:cNvSpPr>
                <a:spLocks noChangeShapeType="1"/>
              </p:cNvSpPr>
              <p:nvPr/>
            </p:nvSpPr>
            <p:spPr bwMode="auto">
              <a:xfrm>
                <a:off x="4519" y="2847"/>
                <a:ext cx="0" cy="7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50185" name="Group 14"/>
            <p:cNvGrpSpPr>
              <a:grpSpLocks/>
            </p:cNvGrpSpPr>
            <p:nvPr/>
          </p:nvGrpSpPr>
          <p:grpSpPr bwMode="auto">
            <a:xfrm>
              <a:off x="3264" y="2832"/>
              <a:ext cx="2112" cy="288"/>
              <a:chOff x="2544" y="3456"/>
              <a:chExt cx="2112" cy="288"/>
            </a:xfrm>
          </p:grpSpPr>
          <p:sp>
            <p:nvSpPr>
              <p:cNvPr id="690191" name="Rectangle 15"/>
              <p:cNvSpPr>
                <a:spLocks noChangeArrowheads="1"/>
              </p:cNvSpPr>
              <p:nvPr/>
            </p:nvSpPr>
            <p:spPr bwMode="auto">
              <a:xfrm>
                <a:off x="2544" y="3462"/>
                <a:ext cx="2112" cy="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90192" name="Line 16"/>
              <p:cNvSpPr>
                <a:spLocks noChangeShapeType="1"/>
              </p:cNvSpPr>
              <p:nvPr/>
            </p:nvSpPr>
            <p:spPr bwMode="auto">
              <a:xfrm>
                <a:off x="3227" y="3465"/>
                <a:ext cx="0" cy="27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90193" name="Line 17"/>
              <p:cNvSpPr>
                <a:spLocks noChangeShapeType="1"/>
              </p:cNvSpPr>
              <p:nvPr/>
            </p:nvSpPr>
            <p:spPr bwMode="auto">
              <a:xfrm>
                <a:off x="3981" y="3456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90194" name="Line 18"/>
              <p:cNvSpPr>
                <a:spLocks noChangeShapeType="1"/>
              </p:cNvSpPr>
              <p:nvPr/>
            </p:nvSpPr>
            <p:spPr bwMode="auto">
              <a:xfrm>
                <a:off x="2856" y="3456"/>
                <a:ext cx="0" cy="28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90195" name="Line 19"/>
              <p:cNvSpPr>
                <a:spLocks noChangeShapeType="1"/>
              </p:cNvSpPr>
              <p:nvPr/>
            </p:nvSpPr>
            <p:spPr bwMode="auto">
              <a:xfrm>
                <a:off x="3579" y="3458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90196" name="Line 20"/>
              <p:cNvSpPr>
                <a:spLocks noChangeShapeType="1"/>
              </p:cNvSpPr>
              <p:nvPr/>
            </p:nvSpPr>
            <p:spPr bwMode="auto">
              <a:xfrm>
                <a:off x="4312" y="3462"/>
                <a:ext cx="0" cy="2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690197" name="Text Box 21"/>
          <p:cNvSpPr txBox="1">
            <a:spLocks noChangeArrowheads="1"/>
          </p:cNvSpPr>
          <p:nvPr/>
        </p:nvSpPr>
        <p:spPr bwMode="auto">
          <a:xfrm>
            <a:off x="762000" y="4343400"/>
            <a:ext cx="771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000000"/>
                </a:solidFill>
                <a:latin typeface="Arial" charset="0"/>
              </a:rPr>
              <a:t>1     7    9   12   33  42   </a:t>
            </a:r>
            <a:r>
              <a:rPr lang="en-US" sz="2400" b="1" dirty="0">
                <a:solidFill>
                  <a:srgbClr val="008000"/>
                </a:solidFill>
                <a:latin typeface="Arial" charset="0"/>
              </a:rPr>
              <a:t> 59  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</a:rPr>
              <a:t>76   81  84  91   92   93   99</a:t>
            </a:r>
          </a:p>
        </p:txBody>
      </p:sp>
      <p:sp>
        <p:nvSpPr>
          <p:cNvPr id="690198" name="Rectangle 22"/>
          <p:cNvSpPr>
            <a:spLocks noChangeArrowheads="1"/>
          </p:cNvSpPr>
          <p:nvPr/>
        </p:nvSpPr>
        <p:spPr bwMode="auto">
          <a:xfrm>
            <a:off x="533400" y="4191000"/>
            <a:ext cx="8077200" cy="7620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90199" name="Rectangle 23"/>
          <p:cNvSpPr>
            <a:spLocks noChangeArrowheads="1"/>
          </p:cNvSpPr>
          <p:nvPr/>
        </p:nvSpPr>
        <p:spPr bwMode="auto">
          <a:xfrm>
            <a:off x="3962400" y="4191000"/>
            <a:ext cx="685800" cy="7620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Cloud Callout 1"/>
          <p:cNvSpPr>
            <a:spLocks noChangeArrowheads="1"/>
          </p:cNvSpPr>
          <p:nvPr/>
        </p:nvSpPr>
        <p:spPr bwMode="auto">
          <a:xfrm>
            <a:off x="4267200" y="5791200"/>
            <a:ext cx="2895600" cy="685800"/>
          </a:xfrm>
          <a:prstGeom prst="cloudCallout">
            <a:avLst>
              <a:gd name="adj1" fmla="val -62074"/>
              <a:gd name="adj2" fmla="val -143921"/>
            </a:avLst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 b="1" dirty="0">
                <a:solidFill>
                  <a:srgbClr val="000000"/>
                </a:solidFill>
                <a:latin typeface="Arial" charset="0"/>
                <a:cs typeface="ＭＳ Ｐゴシック" charset="0"/>
              </a:rPr>
              <a:t>Look for 42</a:t>
            </a:r>
          </a:p>
        </p:txBody>
      </p:sp>
    </p:spTree>
    <p:extLst>
      <p:ext uri="{BB962C8B-B14F-4D97-AF65-F5344CB8AC3E}">
        <p14:creationId xmlns:p14="http://schemas.microsoft.com/office/powerpoint/2010/main" val="19006058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dirty="0">
                <a:latin typeface="+mn-lt"/>
                <a:cs typeface="+mj-cs"/>
              </a:rPr>
              <a:t>The Algorithm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tr-TR" altLang="en-US" b="1" dirty="0" err="1">
                <a:latin typeface="Courier New" panose="02070309020205020404" pitchFamily="49" charset="0"/>
              </a:rPr>
              <a:t>Continue</a:t>
            </a:r>
            <a:r>
              <a:rPr lang="tr-TR" altLang="en-US" b="1" dirty="0">
                <a:latin typeface="Courier New" panose="02070309020205020404" pitchFamily="49" charset="0"/>
              </a:rPr>
              <a:t> </a:t>
            </a:r>
            <a:r>
              <a:rPr lang="tr-TR" altLang="en-US" b="1" dirty="0" err="1">
                <a:latin typeface="Courier New" panose="02070309020205020404" pitchFamily="49" charset="0"/>
              </a:rPr>
              <a:t>recursively</a:t>
            </a:r>
            <a:endParaRPr lang="tr-TR" altLang="en-US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look at </a:t>
            </a:r>
            <a:r>
              <a:rPr lang="ja-JP" altLang="en-US" b="1" dirty="0"/>
              <a:t>“</a:t>
            </a:r>
            <a:r>
              <a:rPr lang="en-US" altLang="ja-JP" b="1" dirty="0">
                <a:solidFill>
                  <a:srgbClr val="008000"/>
                </a:solidFill>
                <a:latin typeface="Courier New" panose="02070309020205020404" pitchFamily="49" charset="0"/>
              </a:rPr>
              <a:t>middle</a:t>
            </a:r>
            <a:r>
              <a:rPr lang="ja-JP" altLang="en-US" b="1" dirty="0"/>
              <a:t>”</a:t>
            </a:r>
            <a:r>
              <a:rPr lang="en-US" altLang="ja-JP" b="1" dirty="0">
                <a:latin typeface="Courier New" panose="02070309020205020404" pitchFamily="49" charset="0"/>
              </a:rPr>
              <a:t> element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if no match then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look left or right half</a:t>
            </a:r>
          </a:p>
        </p:txBody>
      </p:sp>
      <p:grpSp>
        <p:nvGrpSpPr>
          <p:cNvPr id="52227" name="Group 4"/>
          <p:cNvGrpSpPr>
            <a:grpSpLocks/>
          </p:cNvGrpSpPr>
          <p:nvPr/>
        </p:nvGrpSpPr>
        <p:grpSpPr bwMode="auto">
          <a:xfrm>
            <a:off x="685800" y="4343400"/>
            <a:ext cx="7772400" cy="457200"/>
            <a:chOff x="480" y="2832"/>
            <a:chExt cx="4896" cy="288"/>
          </a:xfrm>
        </p:grpSpPr>
        <p:grpSp>
          <p:nvGrpSpPr>
            <p:cNvPr id="52235" name="Group 5"/>
            <p:cNvGrpSpPr>
              <a:grpSpLocks/>
            </p:cNvGrpSpPr>
            <p:nvPr/>
          </p:nvGrpSpPr>
          <p:grpSpPr bwMode="auto">
            <a:xfrm>
              <a:off x="480" y="2832"/>
              <a:ext cx="2784" cy="288"/>
              <a:chOff x="480" y="2832"/>
              <a:chExt cx="4608" cy="728"/>
            </a:xfrm>
          </p:grpSpPr>
          <p:sp>
            <p:nvSpPr>
              <p:cNvPr id="692230" name="Rectangle 6"/>
              <p:cNvSpPr>
                <a:spLocks noChangeArrowheads="1"/>
              </p:cNvSpPr>
              <p:nvPr/>
            </p:nvSpPr>
            <p:spPr bwMode="auto">
              <a:xfrm>
                <a:off x="480" y="2847"/>
                <a:ext cx="4608" cy="6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92231" name="Line 7"/>
              <p:cNvSpPr>
                <a:spLocks noChangeShapeType="1"/>
              </p:cNvSpPr>
              <p:nvPr/>
            </p:nvSpPr>
            <p:spPr bwMode="auto">
              <a:xfrm>
                <a:off x="2723" y="2855"/>
                <a:ext cx="0" cy="6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92232" name="Line 8"/>
              <p:cNvSpPr>
                <a:spLocks noChangeShapeType="1"/>
              </p:cNvSpPr>
              <p:nvPr/>
            </p:nvSpPr>
            <p:spPr bwMode="auto">
              <a:xfrm>
                <a:off x="1577" y="2832"/>
                <a:ext cx="0" cy="7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92233" name="Line 9"/>
              <p:cNvSpPr>
                <a:spLocks noChangeShapeType="1"/>
              </p:cNvSpPr>
              <p:nvPr/>
            </p:nvSpPr>
            <p:spPr bwMode="auto">
              <a:xfrm>
                <a:off x="3971" y="2832"/>
                <a:ext cx="0" cy="7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92234" name="Line 10"/>
              <p:cNvSpPr>
                <a:spLocks noChangeShapeType="1"/>
              </p:cNvSpPr>
              <p:nvPr/>
            </p:nvSpPr>
            <p:spPr bwMode="auto">
              <a:xfrm>
                <a:off x="996" y="2855"/>
                <a:ext cx="0" cy="6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92235" name="Line 11"/>
              <p:cNvSpPr>
                <a:spLocks noChangeShapeType="1"/>
              </p:cNvSpPr>
              <p:nvPr/>
            </p:nvSpPr>
            <p:spPr bwMode="auto">
              <a:xfrm>
                <a:off x="2109" y="2832"/>
                <a:ext cx="0" cy="7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92236" name="Line 12"/>
              <p:cNvSpPr>
                <a:spLocks noChangeShapeType="1"/>
              </p:cNvSpPr>
              <p:nvPr/>
            </p:nvSpPr>
            <p:spPr bwMode="auto">
              <a:xfrm>
                <a:off x="3305" y="2837"/>
                <a:ext cx="0" cy="7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92237" name="Line 13"/>
              <p:cNvSpPr>
                <a:spLocks noChangeShapeType="1"/>
              </p:cNvSpPr>
              <p:nvPr/>
            </p:nvSpPr>
            <p:spPr bwMode="auto">
              <a:xfrm>
                <a:off x="4519" y="2847"/>
                <a:ext cx="0" cy="7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52236" name="Group 14"/>
            <p:cNvGrpSpPr>
              <a:grpSpLocks/>
            </p:cNvGrpSpPr>
            <p:nvPr/>
          </p:nvGrpSpPr>
          <p:grpSpPr bwMode="auto">
            <a:xfrm>
              <a:off x="3264" y="2832"/>
              <a:ext cx="2112" cy="288"/>
              <a:chOff x="2544" y="3456"/>
              <a:chExt cx="2112" cy="288"/>
            </a:xfrm>
          </p:grpSpPr>
          <p:sp>
            <p:nvSpPr>
              <p:cNvPr id="692239" name="Rectangle 15"/>
              <p:cNvSpPr>
                <a:spLocks noChangeArrowheads="1"/>
              </p:cNvSpPr>
              <p:nvPr/>
            </p:nvSpPr>
            <p:spPr bwMode="auto">
              <a:xfrm>
                <a:off x="2544" y="3462"/>
                <a:ext cx="2112" cy="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92240" name="Line 16"/>
              <p:cNvSpPr>
                <a:spLocks noChangeShapeType="1"/>
              </p:cNvSpPr>
              <p:nvPr/>
            </p:nvSpPr>
            <p:spPr bwMode="auto">
              <a:xfrm>
                <a:off x="3227" y="3465"/>
                <a:ext cx="0" cy="27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92241" name="Line 17"/>
              <p:cNvSpPr>
                <a:spLocks noChangeShapeType="1"/>
              </p:cNvSpPr>
              <p:nvPr/>
            </p:nvSpPr>
            <p:spPr bwMode="auto">
              <a:xfrm>
                <a:off x="3981" y="3456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92242" name="Line 18"/>
              <p:cNvSpPr>
                <a:spLocks noChangeShapeType="1"/>
              </p:cNvSpPr>
              <p:nvPr/>
            </p:nvSpPr>
            <p:spPr bwMode="auto">
              <a:xfrm>
                <a:off x="2856" y="3456"/>
                <a:ext cx="0" cy="28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92243" name="Line 19"/>
              <p:cNvSpPr>
                <a:spLocks noChangeShapeType="1"/>
              </p:cNvSpPr>
              <p:nvPr/>
            </p:nvSpPr>
            <p:spPr bwMode="auto">
              <a:xfrm>
                <a:off x="3579" y="3458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92244" name="Line 20"/>
              <p:cNvSpPr>
                <a:spLocks noChangeShapeType="1"/>
              </p:cNvSpPr>
              <p:nvPr/>
            </p:nvSpPr>
            <p:spPr bwMode="auto">
              <a:xfrm>
                <a:off x="4312" y="3462"/>
                <a:ext cx="0" cy="2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692245" name="Text Box 21"/>
          <p:cNvSpPr txBox="1">
            <a:spLocks noChangeArrowheads="1"/>
          </p:cNvSpPr>
          <p:nvPr/>
        </p:nvSpPr>
        <p:spPr bwMode="auto">
          <a:xfrm>
            <a:off x="762000" y="4343400"/>
            <a:ext cx="771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000000"/>
                </a:solidFill>
                <a:latin typeface="Arial" charset="0"/>
              </a:rPr>
              <a:t>1     7   </a:t>
            </a:r>
            <a:r>
              <a:rPr lang="en-US" sz="2400" b="1" dirty="0">
                <a:solidFill>
                  <a:srgbClr val="008000"/>
                </a:solidFill>
                <a:latin typeface="Arial" charset="0"/>
              </a:rPr>
              <a:t> 9   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</a:rPr>
              <a:t>12   33  42    59  76   81  84  91   92   93   99</a:t>
            </a:r>
          </a:p>
        </p:txBody>
      </p:sp>
      <p:sp>
        <p:nvSpPr>
          <p:cNvPr id="692246" name="Rectangle 22"/>
          <p:cNvSpPr>
            <a:spLocks noChangeArrowheads="1"/>
          </p:cNvSpPr>
          <p:nvPr/>
        </p:nvSpPr>
        <p:spPr bwMode="auto">
          <a:xfrm>
            <a:off x="459874" y="4229100"/>
            <a:ext cx="3581400" cy="7620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92247" name="Rectangle 23"/>
          <p:cNvSpPr>
            <a:spLocks noChangeArrowheads="1"/>
          </p:cNvSpPr>
          <p:nvPr/>
        </p:nvSpPr>
        <p:spPr bwMode="auto">
          <a:xfrm>
            <a:off x="1676400" y="4191000"/>
            <a:ext cx="685800" cy="7620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 b="1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52231" name="Group 24"/>
          <p:cNvGrpSpPr>
            <a:grpSpLocks/>
          </p:cNvGrpSpPr>
          <p:nvPr/>
        </p:nvGrpSpPr>
        <p:grpSpPr bwMode="auto">
          <a:xfrm>
            <a:off x="3962400" y="4114800"/>
            <a:ext cx="4648200" cy="838200"/>
            <a:chOff x="2496" y="2592"/>
            <a:chExt cx="2928" cy="528"/>
          </a:xfrm>
        </p:grpSpPr>
        <p:sp>
          <p:nvSpPr>
            <p:cNvPr id="692249" name="Line 25"/>
            <p:cNvSpPr>
              <a:spLocks noChangeShapeType="1"/>
            </p:cNvSpPr>
            <p:nvPr/>
          </p:nvSpPr>
          <p:spPr bwMode="auto">
            <a:xfrm>
              <a:off x="2496" y="2592"/>
              <a:ext cx="2928" cy="52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endParaRPr lang="en-US" sz="24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92250" name="Line 26"/>
            <p:cNvSpPr>
              <a:spLocks noChangeShapeType="1"/>
            </p:cNvSpPr>
            <p:nvPr/>
          </p:nvSpPr>
          <p:spPr bwMode="auto">
            <a:xfrm flipH="1">
              <a:off x="2496" y="2592"/>
              <a:ext cx="2928" cy="52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endParaRPr lang="en-US" sz="2400" b="1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7" name="Cloud Callout 26"/>
          <p:cNvSpPr>
            <a:spLocks noChangeArrowheads="1"/>
          </p:cNvSpPr>
          <p:nvPr/>
        </p:nvSpPr>
        <p:spPr bwMode="auto">
          <a:xfrm>
            <a:off x="4267200" y="5791200"/>
            <a:ext cx="2895600" cy="685800"/>
          </a:xfrm>
          <a:prstGeom prst="cloudCallout">
            <a:avLst>
              <a:gd name="adj1" fmla="val -62074"/>
              <a:gd name="adj2" fmla="val -143921"/>
            </a:avLst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 b="1" dirty="0">
                <a:solidFill>
                  <a:srgbClr val="000000"/>
                </a:solidFill>
                <a:latin typeface="Arial" charset="0"/>
                <a:cs typeface="ＭＳ Ｐゴシック" charset="0"/>
              </a:rPr>
              <a:t>Look for 42</a:t>
            </a:r>
          </a:p>
        </p:txBody>
      </p:sp>
    </p:spTree>
    <p:extLst>
      <p:ext uri="{BB962C8B-B14F-4D97-AF65-F5344CB8AC3E}">
        <p14:creationId xmlns:p14="http://schemas.microsoft.com/office/powerpoint/2010/main" val="26191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A Suboptimal Sort Algorithm: </a:t>
            </a:r>
            <a:r>
              <a:rPr lang="en-US" sz="3600" dirty="0" err="1">
                <a:latin typeface="+mn-lt"/>
              </a:rPr>
              <a:t>Bogosort</a:t>
            </a:r>
            <a:r>
              <a:rPr lang="en-US" sz="3600" dirty="0">
                <a:latin typeface="+mn-lt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4729163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BogoSort</a:t>
            </a:r>
            <a:r>
              <a:rPr lang="en-US" dirty="0"/>
              <a:t> also known as permutation sort, stupid sort, slow sort, shotgun sort or monkey sort is a particularly ineffective algorithm.</a:t>
            </a:r>
          </a:p>
          <a:p>
            <a:r>
              <a:rPr lang="en-US" dirty="0" err="1"/>
              <a:t>Bogosort</a:t>
            </a:r>
            <a:r>
              <a:rPr lang="en-US" dirty="0"/>
              <a:t> simply shuffles a collection randomly until it is sorted:</a:t>
            </a:r>
          </a:p>
          <a:p>
            <a:pPr marL="742950" lvl="1" indent="-285750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/>
              <a:t> 1.  </a:t>
            </a:r>
            <a:r>
              <a:rPr lang="en-US" altLang="en-US" dirty="0">
                <a:solidFill>
                  <a:prstClr val="black"/>
                </a:solidFill>
                <a:cs typeface="Arial" charset="0"/>
              </a:rPr>
              <a:t> Randomly order the objects</a:t>
            </a:r>
          </a:p>
          <a:p>
            <a:pPr marL="742950" lvl="1" indent="-285750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prstClr val="black"/>
                </a:solidFill>
                <a:cs typeface="Arial" charset="0"/>
              </a:rPr>
              <a:t> 2.	  Check if they’re sorted, if not, go back to Step 1</a:t>
            </a:r>
          </a:p>
          <a:p>
            <a:pPr marL="742950" lvl="1" indent="-285750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prstClr val="black"/>
                </a:solidFill>
                <a:cs typeface="Arial" charset="0"/>
              </a:rPr>
              <a:t>Best case: O(n)</a:t>
            </a:r>
          </a:p>
          <a:p>
            <a:pPr marL="742950" lvl="1" indent="-285750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prstClr val="black"/>
                </a:solidFill>
                <a:cs typeface="Arial" charset="0"/>
              </a:rPr>
              <a:t>Worst case: O(</a:t>
            </a:r>
            <a:r>
              <a:rPr lang="en-US" altLang="en-US" sz="2400" dirty="0">
                <a:solidFill>
                  <a:prstClr val="black"/>
                </a:solidFill>
                <a:cs typeface="Arial" charset="0"/>
              </a:rPr>
              <a:t>∞</a:t>
            </a:r>
            <a:r>
              <a:rPr lang="en-US" altLang="en-US" dirty="0">
                <a:solidFill>
                  <a:prstClr val="black"/>
                </a:solidFill>
                <a:cs typeface="Arial" charset="0"/>
              </a:rPr>
              <a:t>)  </a:t>
            </a:r>
            <a:r>
              <a:rPr lang="en-US" altLang="en-US" dirty="0">
                <a:solidFill>
                  <a:prstClr val="black"/>
                </a:solidFill>
                <a:cs typeface="Arial" charset="0"/>
                <a:sym typeface="Wingdings" panose="05000000000000000000" pitchFamily="2" charset="2"/>
              </a:rPr>
              <a:t>There is no upper limit.</a:t>
            </a:r>
            <a:endParaRPr lang="en-US" altLang="en-US" dirty="0">
              <a:solidFill>
                <a:prstClr val="black"/>
              </a:solidFill>
              <a:cs typeface="Arial" charset="0"/>
            </a:endParaRPr>
          </a:p>
          <a:p>
            <a:pPr marL="0" lvl="1" indent="0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tr-TR" sz="2000" dirty="0"/>
          </a:p>
          <a:p>
            <a:pPr marL="0" lvl="1" indent="0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/>
              <a:t>Example: Generate 100 random numbers,</a:t>
            </a:r>
            <a:r>
              <a:rPr lang="tr-TR" sz="2000" dirty="0"/>
              <a:t> </a:t>
            </a:r>
            <a:r>
              <a:rPr lang="en-US" sz="2000" dirty="0"/>
              <a:t>check the order. Shuffle the numbers and check the order….</a:t>
            </a:r>
          </a:p>
          <a:p>
            <a:pPr marL="0" lvl="1" indent="0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FF0000"/>
                </a:solidFill>
              </a:rPr>
              <a:t>Note:</a:t>
            </a:r>
            <a:r>
              <a:rPr lang="en-US" sz="2000" dirty="0"/>
              <a:t> </a:t>
            </a:r>
            <a:r>
              <a:rPr lang="en-US" sz="2000" dirty="0" err="1"/>
              <a:t>Bogosort</a:t>
            </a:r>
            <a:r>
              <a:rPr lang="en-US" sz="2000" dirty="0"/>
              <a:t> is not an applicable sorting algorithm,</a:t>
            </a:r>
            <a:r>
              <a:rPr lang="tr-TR" sz="2000" dirty="0"/>
              <a:t> </a:t>
            </a:r>
            <a:r>
              <a:rPr lang="en-US" sz="2000" dirty="0"/>
              <a:t>it is used only for educational purposes.</a:t>
            </a:r>
          </a:p>
          <a:p>
            <a:pPr marL="0" lvl="1" indent="0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tr-TR" sz="2000" dirty="0"/>
              <a:t>"</a:t>
            </a:r>
            <a:r>
              <a:rPr lang="en-US" sz="2000" dirty="0" err="1"/>
              <a:t>Bogosort</a:t>
            </a:r>
            <a:r>
              <a:rPr lang="en-US" sz="2000" dirty="0"/>
              <a:t> is adorable, when </a:t>
            </a:r>
            <a:r>
              <a:rPr lang="en-US" sz="2000" dirty="0">
                <a:solidFill>
                  <a:srgbClr val="FF0000"/>
                </a:solidFill>
              </a:rPr>
              <a:t>it isn't running</a:t>
            </a:r>
            <a:r>
              <a:rPr lang="tr-TR" sz="2000" dirty="0"/>
              <a:t>"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50578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dirty="0">
                <a:latin typeface="+mn-lt"/>
                <a:cs typeface="+mj-cs"/>
              </a:rPr>
              <a:t>The Algorithm</a:t>
            </a:r>
          </a:p>
        </p:txBody>
      </p:sp>
      <p:sp>
        <p:nvSpPr>
          <p:cNvPr id="6942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4191000"/>
          </a:xfrm>
        </p:spPr>
        <p:txBody>
          <a:bodyPr/>
          <a:lstStyle/>
          <a:p>
            <a:pPr>
              <a:buNone/>
            </a:pPr>
            <a:r>
              <a:rPr lang="tr-TR" altLang="en-US" b="1" dirty="0" err="1">
                <a:latin typeface="Courier New" panose="02070309020205020404" pitchFamily="49" charset="0"/>
              </a:rPr>
              <a:t>Continue</a:t>
            </a:r>
            <a:r>
              <a:rPr lang="tr-TR" altLang="en-US" b="1" dirty="0">
                <a:latin typeface="Courier New" panose="02070309020205020404" pitchFamily="49" charset="0"/>
              </a:rPr>
              <a:t> </a:t>
            </a:r>
            <a:r>
              <a:rPr lang="tr-TR" altLang="en-US" b="1" dirty="0" err="1">
                <a:latin typeface="Courier New" panose="02070309020205020404" pitchFamily="49" charset="0"/>
              </a:rPr>
              <a:t>recursively</a:t>
            </a:r>
            <a:endParaRPr lang="tr-TR" altLang="en-US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look at </a:t>
            </a:r>
            <a:r>
              <a:rPr lang="ja-JP" altLang="en-US" b="1" dirty="0"/>
              <a:t>“</a:t>
            </a:r>
            <a:r>
              <a:rPr lang="en-US" altLang="ja-JP" b="1" dirty="0">
                <a:solidFill>
                  <a:srgbClr val="008000"/>
                </a:solidFill>
                <a:latin typeface="Courier New" panose="02070309020205020404" pitchFamily="49" charset="0"/>
              </a:rPr>
              <a:t>middle</a:t>
            </a:r>
            <a:r>
              <a:rPr lang="ja-JP" altLang="en-US" b="1" dirty="0"/>
              <a:t>”</a:t>
            </a:r>
            <a:r>
              <a:rPr lang="en-US" altLang="ja-JP" b="1" dirty="0">
                <a:latin typeface="Courier New" panose="02070309020205020404" pitchFamily="49" charset="0"/>
              </a:rPr>
              <a:t> element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if no match then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look left or right half</a:t>
            </a:r>
          </a:p>
        </p:txBody>
      </p:sp>
      <p:grpSp>
        <p:nvGrpSpPr>
          <p:cNvPr id="54275" name="Group 4"/>
          <p:cNvGrpSpPr>
            <a:grpSpLocks/>
          </p:cNvGrpSpPr>
          <p:nvPr/>
        </p:nvGrpSpPr>
        <p:grpSpPr bwMode="auto">
          <a:xfrm>
            <a:off x="685800" y="4343400"/>
            <a:ext cx="7772400" cy="457200"/>
            <a:chOff x="480" y="2832"/>
            <a:chExt cx="4896" cy="288"/>
          </a:xfrm>
        </p:grpSpPr>
        <p:grpSp>
          <p:nvGrpSpPr>
            <p:cNvPr id="54286" name="Group 5"/>
            <p:cNvGrpSpPr>
              <a:grpSpLocks/>
            </p:cNvGrpSpPr>
            <p:nvPr/>
          </p:nvGrpSpPr>
          <p:grpSpPr bwMode="auto">
            <a:xfrm>
              <a:off x="480" y="2832"/>
              <a:ext cx="2784" cy="288"/>
              <a:chOff x="480" y="2832"/>
              <a:chExt cx="4608" cy="728"/>
            </a:xfrm>
          </p:grpSpPr>
          <p:sp>
            <p:nvSpPr>
              <p:cNvPr id="694278" name="Rectangle 6"/>
              <p:cNvSpPr>
                <a:spLocks noChangeArrowheads="1"/>
              </p:cNvSpPr>
              <p:nvPr/>
            </p:nvSpPr>
            <p:spPr bwMode="auto">
              <a:xfrm>
                <a:off x="480" y="2847"/>
                <a:ext cx="4608" cy="6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94279" name="Line 7"/>
              <p:cNvSpPr>
                <a:spLocks noChangeShapeType="1"/>
              </p:cNvSpPr>
              <p:nvPr/>
            </p:nvSpPr>
            <p:spPr bwMode="auto">
              <a:xfrm>
                <a:off x="2723" y="2855"/>
                <a:ext cx="0" cy="6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94280" name="Line 8"/>
              <p:cNvSpPr>
                <a:spLocks noChangeShapeType="1"/>
              </p:cNvSpPr>
              <p:nvPr/>
            </p:nvSpPr>
            <p:spPr bwMode="auto">
              <a:xfrm>
                <a:off x="1577" y="2832"/>
                <a:ext cx="0" cy="7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94281" name="Line 9"/>
              <p:cNvSpPr>
                <a:spLocks noChangeShapeType="1"/>
              </p:cNvSpPr>
              <p:nvPr/>
            </p:nvSpPr>
            <p:spPr bwMode="auto">
              <a:xfrm>
                <a:off x="3971" y="2832"/>
                <a:ext cx="0" cy="7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94282" name="Line 10"/>
              <p:cNvSpPr>
                <a:spLocks noChangeShapeType="1"/>
              </p:cNvSpPr>
              <p:nvPr/>
            </p:nvSpPr>
            <p:spPr bwMode="auto">
              <a:xfrm>
                <a:off x="996" y="2855"/>
                <a:ext cx="0" cy="6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94283" name="Line 11"/>
              <p:cNvSpPr>
                <a:spLocks noChangeShapeType="1"/>
              </p:cNvSpPr>
              <p:nvPr/>
            </p:nvSpPr>
            <p:spPr bwMode="auto">
              <a:xfrm>
                <a:off x="2109" y="2832"/>
                <a:ext cx="0" cy="7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94284" name="Line 12"/>
              <p:cNvSpPr>
                <a:spLocks noChangeShapeType="1"/>
              </p:cNvSpPr>
              <p:nvPr/>
            </p:nvSpPr>
            <p:spPr bwMode="auto">
              <a:xfrm>
                <a:off x="3305" y="2837"/>
                <a:ext cx="0" cy="7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94285" name="Line 13"/>
              <p:cNvSpPr>
                <a:spLocks noChangeShapeType="1"/>
              </p:cNvSpPr>
              <p:nvPr/>
            </p:nvSpPr>
            <p:spPr bwMode="auto">
              <a:xfrm>
                <a:off x="4519" y="2847"/>
                <a:ext cx="0" cy="7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54287" name="Group 14"/>
            <p:cNvGrpSpPr>
              <a:grpSpLocks/>
            </p:cNvGrpSpPr>
            <p:nvPr/>
          </p:nvGrpSpPr>
          <p:grpSpPr bwMode="auto">
            <a:xfrm>
              <a:off x="3264" y="2832"/>
              <a:ext cx="2112" cy="288"/>
              <a:chOff x="2544" y="3456"/>
              <a:chExt cx="2112" cy="288"/>
            </a:xfrm>
          </p:grpSpPr>
          <p:sp>
            <p:nvSpPr>
              <p:cNvPr id="694287" name="Rectangle 15"/>
              <p:cNvSpPr>
                <a:spLocks noChangeArrowheads="1"/>
              </p:cNvSpPr>
              <p:nvPr/>
            </p:nvSpPr>
            <p:spPr bwMode="auto">
              <a:xfrm>
                <a:off x="2544" y="3462"/>
                <a:ext cx="2112" cy="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94288" name="Line 16"/>
              <p:cNvSpPr>
                <a:spLocks noChangeShapeType="1"/>
              </p:cNvSpPr>
              <p:nvPr/>
            </p:nvSpPr>
            <p:spPr bwMode="auto">
              <a:xfrm>
                <a:off x="3227" y="3465"/>
                <a:ext cx="0" cy="27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94289" name="Line 17"/>
              <p:cNvSpPr>
                <a:spLocks noChangeShapeType="1"/>
              </p:cNvSpPr>
              <p:nvPr/>
            </p:nvSpPr>
            <p:spPr bwMode="auto">
              <a:xfrm>
                <a:off x="3981" y="3456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94290" name="Line 18"/>
              <p:cNvSpPr>
                <a:spLocks noChangeShapeType="1"/>
              </p:cNvSpPr>
              <p:nvPr/>
            </p:nvSpPr>
            <p:spPr bwMode="auto">
              <a:xfrm>
                <a:off x="2856" y="3456"/>
                <a:ext cx="0" cy="28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94291" name="Line 19"/>
              <p:cNvSpPr>
                <a:spLocks noChangeShapeType="1"/>
              </p:cNvSpPr>
              <p:nvPr/>
            </p:nvSpPr>
            <p:spPr bwMode="auto">
              <a:xfrm>
                <a:off x="3579" y="3458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94292" name="Line 20"/>
              <p:cNvSpPr>
                <a:spLocks noChangeShapeType="1"/>
              </p:cNvSpPr>
              <p:nvPr/>
            </p:nvSpPr>
            <p:spPr bwMode="auto">
              <a:xfrm>
                <a:off x="4312" y="3462"/>
                <a:ext cx="0" cy="2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694293" name="Text Box 21"/>
          <p:cNvSpPr txBox="1">
            <a:spLocks noChangeArrowheads="1"/>
          </p:cNvSpPr>
          <p:nvPr/>
        </p:nvSpPr>
        <p:spPr bwMode="auto">
          <a:xfrm>
            <a:off x="762000" y="4343400"/>
            <a:ext cx="771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000000"/>
                </a:solidFill>
                <a:latin typeface="Arial" charset="0"/>
              </a:rPr>
              <a:t>1     7    9   12   </a:t>
            </a:r>
            <a:r>
              <a:rPr lang="en-US" sz="2400" b="1" dirty="0">
                <a:solidFill>
                  <a:srgbClr val="008000"/>
                </a:solidFill>
                <a:latin typeface="Arial" charset="0"/>
              </a:rPr>
              <a:t>33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</a:rPr>
              <a:t>  42    59  76   81  84  91   92   93   99</a:t>
            </a:r>
          </a:p>
        </p:txBody>
      </p:sp>
      <p:sp>
        <p:nvSpPr>
          <p:cNvPr id="694294" name="Rectangle 22"/>
          <p:cNvSpPr>
            <a:spLocks noChangeArrowheads="1"/>
          </p:cNvSpPr>
          <p:nvPr/>
        </p:nvSpPr>
        <p:spPr bwMode="auto">
          <a:xfrm>
            <a:off x="2161746" y="4191000"/>
            <a:ext cx="1981200" cy="7620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94295" name="Rectangle 23"/>
          <p:cNvSpPr>
            <a:spLocks noChangeArrowheads="1"/>
          </p:cNvSpPr>
          <p:nvPr/>
        </p:nvSpPr>
        <p:spPr bwMode="auto">
          <a:xfrm>
            <a:off x="2776538" y="4191000"/>
            <a:ext cx="685800" cy="7620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 b="1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54279" name="Group 24"/>
          <p:cNvGrpSpPr>
            <a:grpSpLocks/>
          </p:cNvGrpSpPr>
          <p:nvPr/>
        </p:nvGrpSpPr>
        <p:grpSpPr bwMode="auto">
          <a:xfrm>
            <a:off x="3962400" y="4114800"/>
            <a:ext cx="4648200" cy="838200"/>
            <a:chOff x="2496" y="2592"/>
            <a:chExt cx="2928" cy="528"/>
          </a:xfrm>
        </p:grpSpPr>
        <p:sp>
          <p:nvSpPr>
            <p:cNvPr id="694297" name="Line 25"/>
            <p:cNvSpPr>
              <a:spLocks noChangeShapeType="1"/>
            </p:cNvSpPr>
            <p:nvPr/>
          </p:nvSpPr>
          <p:spPr bwMode="auto">
            <a:xfrm>
              <a:off x="2496" y="2592"/>
              <a:ext cx="2928" cy="52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endParaRPr lang="en-US" sz="24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94298" name="Line 26"/>
            <p:cNvSpPr>
              <a:spLocks noChangeShapeType="1"/>
            </p:cNvSpPr>
            <p:nvPr/>
          </p:nvSpPr>
          <p:spPr bwMode="auto">
            <a:xfrm flipH="1">
              <a:off x="2496" y="2592"/>
              <a:ext cx="2928" cy="52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endParaRPr lang="en-US" sz="2400" b="1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54280" name="Group 27"/>
          <p:cNvGrpSpPr>
            <a:grpSpLocks/>
          </p:cNvGrpSpPr>
          <p:nvPr/>
        </p:nvGrpSpPr>
        <p:grpSpPr bwMode="auto">
          <a:xfrm>
            <a:off x="609600" y="4191000"/>
            <a:ext cx="1524000" cy="838200"/>
            <a:chOff x="2496" y="2592"/>
            <a:chExt cx="2928" cy="528"/>
          </a:xfrm>
        </p:grpSpPr>
        <p:sp>
          <p:nvSpPr>
            <p:cNvPr id="694300" name="Line 28"/>
            <p:cNvSpPr>
              <a:spLocks noChangeShapeType="1"/>
            </p:cNvSpPr>
            <p:nvPr/>
          </p:nvSpPr>
          <p:spPr bwMode="auto">
            <a:xfrm>
              <a:off x="2496" y="2592"/>
              <a:ext cx="2928" cy="52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endParaRPr lang="en-US" sz="24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94301" name="Line 29"/>
            <p:cNvSpPr>
              <a:spLocks noChangeShapeType="1"/>
            </p:cNvSpPr>
            <p:nvPr/>
          </p:nvSpPr>
          <p:spPr bwMode="auto">
            <a:xfrm flipH="1">
              <a:off x="2496" y="2592"/>
              <a:ext cx="2928" cy="52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endParaRPr lang="en-US" sz="2400" b="1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30" name="Cloud Callout 29"/>
          <p:cNvSpPr>
            <a:spLocks noChangeArrowheads="1"/>
          </p:cNvSpPr>
          <p:nvPr/>
        </p:nvSpPr>
        <p:spPr bwMode="auto">
          <a:xfrm>
            <a:off x="4267200" y="5791200"/>
            <a:ext cx="2895600" cy="685800"/>
          </a:xfrm>
          <a:prstGeom prst="cloudCallout">
            <a:avLst>
              <a:gd name="adj1" fmla="val -62074"/>
              <a:gd name="adj2" fmla="val -143921"/>
            </a:avLst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 b="1" dirty="0">
                <a:solidFill>
                  <a:srgbClr val="000000"/>
                </a:solidFill>
                <a:latin typeface="Arial" charset="0"/>
                <a:cs typeface="ＭＳ Ｐゴシック" charset="0"/>
              </a:rPr>
              <a:t>Look for 42</a:t>
            </a:r>
          </a:p>
        </p:txBody>
      </p:sp>
    </p:spTree>
    <p:extLst>
      <p:ext uri="{BB962C8B-B14F-4D97-AF65-F5344CB8AC3E}">
        <p14:creationId xmlns:p14="http://schemas.microsoft.com/office/powerpoint/2010/main" val="8006184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The Algorithm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look at </a:t>
            </a:r>
            <a:r>
              <a:rPr lang="ja-JP" altLang="en-US" sz="2100" b="1" dirty="0"/>
              <a:t>“</a:t>
            </a:r>
            <a:r>
              <a:rPr lang="en-US" altLang="ja-JP" sz="2100" b="1" dirty="0">
                <a:latin typeface="Courier New" panose="02070309020205020404" pitchFamily="49" charset="0"/>
              </a:rPr>
              <a:t>middle</a:t>
            </a:r>
            <a:r>
              <a:rPr lang="ja-JP" altLang="en-US" sz="2100" b="1" dirty="0"/>
              <a:t>”</a:t>
            </a:r>
            <a:r>
              <a:rPr lang="en-US" altLang="ja-JP" sz="2100" b="1" dirty="0">
                <a:latin typeface="Courier New" panose="02070309020205020404" pitchFamily="49" charset="0"/>
              </a:rPr>
              <a:t> element</a:t>
            </a:r>
          </a:p>
          <a:p>
            <a:pPr>
              <a:buFontTx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if no match then</a:t>
            </a:r>
          </a:p>
          <a:p>
            <a:pPr>
              <a:buFontTx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  look left or right half</a:t>
            </a:r>
          </a:p>
          <a:p>
            <a:pPr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  <a:sym typeface="Wingdings" panose="05000000000000000000" pitchFamily="2" charset="2"/>
              </a:rPr>
              <a:t> =&gt;</a:t>
            </a:r>
            <a:r>
              <a:rPr lang="en-US" altLang="en-US" sz="2100" dirty="0">
                <a:solidFill>
                  <a:srgbClr val="0099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found</a:t>
            </a:r>
            <a:endParaRPr lang="en-US" altLang="en-US" sz="2100" dirty="0">
              <a:solidFill>
                <a:srgbClr val="0099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56323" name="Group 4"/>
          <p:cNvGrpSpPr>
            <a:grpSpLocks/>
          </p:cNvGrpSpPr>
          <p:nvPr/>
        </p:nvGrpSpPr>
        <p:grpSpPr bwMode="auto">
          <a:xfrm>
            <a:off x="685800" y="4343400"/>
            <a:ext cx="7772400" cy="457200"/>
            <a:chOff x="480" y="2832"/>
            <a:chExt cx="4896" cy="288"/>
          </a:xfrm>
        </p:grpSpPr>
        <p:grpSp>
          <p:nvGrpSpPr>
            <p:cNvPr id="56336" name="Group 5"/>
            <p:cNvGrpSpPr>
              <a:grpSpLocks/>
            </p:cNvGrpSpPr>
            <p:nvPr/>
          </p:nvGrpSpPr>
          <p:grpSpPr bwMode="auto">
            <a:xfrm>
              <a:off x="480" y="2832"/>
              <a:ext cx="2784" cy="288"/>
              <a:chOff x="480" y="2832"/>
              <a:chExt cx="4608" cy="728"/>
            </a:xfrm>
          </p:grpSpPr>
          <p:sp>
            <p:nvSpPr>
              <p:cNvPr id="696326" name="Rectangle 6"/>
              <p:cNvSpPr>
                <a:spLocks noChangeArrowheads="1"/>
              </p:cNvSpPr>
              <p:nvPr/>
            </p:nvSpPr>
            <p:spPr bwMode="auto">
              <a:xfrm>
                <a:off x="480" y="2847"/>
                <a:ext cx="4608" cy="6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96327" name="Line 7"/>
              <p:cNvSpPr>
                <a:spLocks noChangeShapeType="1"/>
              </p:cNvSpPr>
              <p:nvPr/>
            </p:nvSpPr>
            <p:spPr bwMode="auto">
              <a:xfrm>
                <a:off x="2723" y="2855"/>
                <a:ext cx="0" cy="6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96328" name="Line 8"/>
              <p:cNvSpPr>
                <a:spLocks noChangeShapeType="1"/>
              </p:cNvSpPr>
              <p:nvPr/>
            </p:nvSpPr>
            <p:spPr bwMode="auto">
              <a:xfrm>
                <a:off x="1577" y="2832"/>
                <a:ext cx="0" cy="7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96329" name="Line 9"/>
              <p:cNvSpPr>
                <a:spLocks noChangeShapeType="1"/>
              </p:cNvSpPr>
              <p:nvPr/>
            </p:nvSpPr>
            <p:spPr bwMode="auto">
              <a:xfrm>
                <a:off x="3971" y="2832"/>
                <a:ext cx="0" cy="7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96330" name="Line 10"/>
              <p:cNvSpPr>
                <a:spLocks noChangeShapeType="1"/>
              </p:cNvSpPr>
              <p:nvPr/>
            </p:nvSpPr>
            <p:spPr bwMode="auto">
              <a:xfrm>
                <a:off x="996" y="2855"/>
                <a:ext cx="0" cy="6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96331" name="Line 11"/>
              <p:cNvSpPr>
                <a:spLocks noChangeShapeType="1"/>
              </p:cNvSpPr>
              <p:nvPr/>
            </p:nvSpPr>
            <p:spPr bwMode="auto">
              <a:xfrm>
                <a:off x="2109" y="2832"/>
                <a:ext cx="0" cy="7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96332" name="Line 12"/>
              <p:cNvSpPr>
                <a:spLocks noChangeShapeType="1"/>
              </p:cNvSpPr>
              <p:nvPr/>
            </p:nvSpPr>
            <p:spPr bwMode="auto">
              <a:xfrm>
                <a:off x="3305" y="2837"/>
                <a:ext cx="0" cy="7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96333" name="Line 13"/>
              <p:cNvSpPr>
                <a:spLocks noChangeShapeType="1"/>
              </p:cNvSpPr>
              <p:nvPr/>
            </p:nvSpPr>
            <p:spPr bwMode="auto">
              <a:xfrm>
                <a:off x="4519" y="2847"/>
                <a:ext cx="0" cy="7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56337" name="Group 14"/>
            <p:cNvGrpSpPr>
              <a:grpSpLocks/>
            </p:cNvGrpSpPr>
            <p:nvPr/>
          </p:nvGrpSpPr>
          <p:grpSpPr bwMode="auto">
            <a:xfrm>
              <a:off x="3264" y="2832"/>
              <a:ext cx="2112" cy="288"/>
              <a:chOff x="2544" y="3456"/>
              <a:chExt cx="2112" cy="288"/>
            </a:xfrm>
          </p:grpSpPr>
          <p:sp>
            <p:nvSpPr>
              <p:cNvPr id="696335" name="Rectangle 15"/>
              <p:cNvSpPr>
                <a:spLocks noChangeArrowheads="1"/>
              </p:cNvSpPr>
              <p:nvPr/>
            </p:nvSpPr>
            <p:spPr bwMode="auto">
              <a:xfrm>
                <a:off x="2544" y="3462"/>
                <a:ext cx="2112" cy="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96336" name="Line 16"/>
              <p:cNvSpPr>
                <a:spLocks noChangeShapeType="1"/>
              </p:cNvSpPr>
              <p:nvPr/>
            </p:nvSpPr>
            <p:spPr bwMode="auto">
              <a:xfrm>
                <a:off x="3227" y="3465"/>
                <a:ext cx="0" cy="27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96337" name="Line 17"/>
              <p:cNvSpPr>
                <a:spLocks noChangeShapeType="1"/>
              </p:cNvSpPr>
              <p:nvPr/>
            </p:nvSpPr>
            <p:spPr bwMode="auto">
              <a:xfrm>
                <a:off x="3981" y="3456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96338" name="Line 18"/>
              <p:cNvSpPr>
                <a:spLocks noChangeShapeType="1"/>
              </p:cNvSpPr>
              <p:nvPr/>
            </p:nvSpPr>
            <p:spPr bwMode="auto">
              <a:xfrm>
                <a:off x="2856" y="3456"/>
                <a:ext cx="0" cy="28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96339" name="Line 19"/>
              <p:cNvSpPr>
                <a:spLocks noChangeShapeType="1"/>
              </p:cNvSpPr>
              <p:nvPr/>
            </p:nvSpPr>
            <p:spPr bwMode="auto">
              <a:xfrm>
                <a:off x="3579" y="3458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96340" name="Line 20"/>
              <p:cNvSpPr>
                <a:spLocks noChangeShapeType="1"/>
              </p:cNvSpPr>
              <p:nvPr/>
            </p:nvSpPr>
            <p:spPr bwMode="auto">
              <a:xfrm>
                <a:off x="4312" y="3462"/>
                <a:ext cx="0" cy="2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696341" name="Text Box 21"/>
          <p:cNvSpPr txBox="1">
            <a:spLocks noChangeArrowheads="1"/>
          </p:cNvSpPr>
          <p:nvPr/>
        </p:nvSpPr>
        <p:spPr bwMode="auto">
          <a:xfrm>
            <a:off x="762000" y="4343400"/>
            <a:ext cx="771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000000"/>
                </a:solidFill>
                <a:latin typeface="Arial" charset="0"/>
              </a:rPr>
              <a:t>1     7    9   12   33  </a:t>
            </a:r>
            <a:r>
              <a:rPr lang="en-US" sz="2400" b="1" dirty="0">
                <a:solidFill>
                  <a:srgbClr val="008000"/>
                </a:solidFill>
                <a:latin typeface="Arial" charset="0"/>
              </a:rPr>
              <a:t>42   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</a:rPr>
              <a:t> 59  76   81  84  91   92   93   99</a:t>
            </a:r>
          </a:p>
        </p:txBody>
      </p:sp>
      <p:sp>
        <p:nvSpPr>
          <p:cNvPr id="696342" name="Rectangle 22"/>
          <p:cNvSpPr>
            <a:spLocks noChangeArrowheads="1"/>
          </p:cNvSpPr>
          <p:nvPr/>
        </p:nvSpPr>
        <p:spPr bwMode="auto">
          <a:xfrm>
            <a:off x="3276600" y="4191000"/>
            <a:ext cx="838200" cy="7620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 b="1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56326" name="Group 23"/>
          <p:cNvGrpSpPr>
            <a:grpSpLocks/>
          </p:cNvGrpSpPr>
          <p:nvPr/>
        </p:nvGrpSpPr>
        <p:grpSpPr bwMode="auto">
          <a:xfrm>
            <a:off x="3962400" y="4114800"/>
            <a:ext cx="4648200" cy="838200"/>
            <a:chOff x="2496" y="2592"/>
            <a:chExt cx="2928" cy="528"/>
          </a:xfrm>
        </p:grpSpPr>
        <p:sp>
          <p:nvSpPr>
            <p:cNvPr id="696344" name="Line 24"/>
            <p:cNvSpPr>
              <a:spLocks noChangeShapeType="1"/>
            </p:cNvSpPr>
            <p:nvPr/>
          </p:nvSpPr>
          <p:spPr bwMode="auto">
            <a:xfrm>
              <a:off x="2496" y="2592"/>
              <a:ext cx="2928" cy="52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endParaRPr lang="en-US" sz="24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96345" name="Line 25"/>
            <p:cNvSpPr>
              <a:spLocks noChangeShapeType="1"/>
            </p:cNvSpPr>
            <p:nvPr/>
          </p:nvSpPr>
          <p:spPr bwMode="auto">
            <a:xfrm flipH="1">
              <a:off x="2496" y="2592"/>
              <a:ext cx="2928" cy="52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endParaRPr lang="en-US" sz="2400" b="1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56327" name="Group 26"/>
          <p:cNvGrpSpPr>
            <a:grpSpLocks/>
          </p:cNvGrpSpPr>
          <p:nvPr/>
        </p:nvGrpSpPr>
        <p:grpSpPr bwMode="auto">
          <a:xfrm>
            <a:off x="609600" y="4191000"/>
            <a:ext cx="1524000" cy="838200"/>
            <a:chOff x="2496" y="2592"/>
            <a:chExt cx="2928" cy="528"/>
          </a:xfrm>
        </p:grpSpPr>
        <p:sp>
          <p:nvSpPr>
            <p:cNvPr id="696347" name="Line 27"/>
            <p:cNvSpPr>
              <a:spLocks noChangeShapeType="1"/>
            </p:cNvSpPr>
            <p:nvPr/>
          </p:nvSpPr>
          <p:spPr bwMode="auto">
            <a:xfrm>
              <a:off x="2496" y="2592"/>
              <a:ext cx="2928" cy="52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endParaRPr lang="en-US" sz="24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96348" name="Line 28"/>
            <p:cNvSpPr>
              <a:spLocks noChangeShapeType="1"/>
            </p:cNvSpPr>
            <p:nvPr/>
          </p:nvSpPr>
          <p:spPr bwMode="auto">
            <a:xfrm flipH="1">
              <a:off x="2496" y="2592"/>
              <a:ext cx="2928" cy="52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endParaRPr lang="en-US" sz="2400" b="1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56328" name="Group 29"/>
          <p:cNvGrpSpPr>
            <a:grpSpLocks/>
          </p:cNvGrpSpPr>
          <p:nvPr/>
        </p:nvGrpSpPr>
        <p:grpSpPr bwMode="auto">
          <a:xfrm>
            <a:off x="2209800" y="4191000"/>
            <a:ext cx="1066800" cy="838200"/>
            <a:chOff x="2496" y="2592"/>
            <a:chExt cx="2928" cy="528"/>
          </a:xfrm>
        </p:grpSpPr>
        <p:sp>
          <p:nvSpPr>
            <p:cNvPr id="696350" name="Line 30"/>
            <p:cNvSpPr>
              <a:spLocks noChangeShapeType="1"/>
            </p:cNvSpPr>
            <p:nvPr/>
          </p:nvSpPr>
          <p:spPr bwMode="auto">
            <a:xfrm>
              <a:off x="2496" y="2592"/>
              <a:ext cx="2928" cy="52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endParaRPr lang="en-US" sz="24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96351" name="Line 31"/>
            <p:cNvSpPr>
              <a:spLocks noChangeShapeType="1"/>
            </p:cNvSpPr>
            <p:nvPr/>
          </p:nvSpPr>
          <p:spPr bwMode="auto">
            <a:xfrm flipH="1">
              <a:off x="2496" y="2592"/>
              <a:ext cx="2928" cy="52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endParaRPr lang="en-US" sz="2400" b="1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32" name="Cloud Callout 31"/>
          <p:cNvSpPr>
            <a:spLocks noChangeArrowheads="1"/>
          </p:cNvSpPr>
          <p:nvPr/>
        </p:nvSpPr>
        <p:spPr bwMode="auto">
          <a:xfrm>
            <a:off x="4267200" y="5791200"/>
            <a:ext cx="2895600" cy="685800"/>
          </a:xfrm>
          <a:prstGeom prst="cloudCallout">
            <a:avLst>
              <a:gd name="adj1" fmla="val -62074"/>
              <a:gd name="adj2" fmla="val -143921"/>
            </a:avLst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 b="1" dirty="0">
                <a:solidFill>
                  <a:srgbClr val="000000"/>
                </a:solidFill>
                <a:latin typeface="Arial" charset="0"/>
                <a:cs typeface="ＭＳ Ｐゴシック" charset="0"/>
              </a:rPr>
              <a:t>Look for 42</a:t>
            </a:r>
          </a:p>
        </p:txBody>
      </p:sp>
    </p:spTree>
    <p:extLst>
      <p:ext uri="{BB962C8B-B14F-4D97-AF65-F5344CB8AC3E}">
        <p14:creationId xmlns:p14="http://schemas.microsoft.com/office/powerpoint/2010/main" val="30595624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564" y="79375"/>
            <a:ext cx="8229600" cy="1143000"/>
          </a:xfrm>
        </p:spPr>
        <p:txBody>
          <a:bodyPr/>
          <a:lstStyle/>
          <a:p>
            <a:r>
              <a:rPr lang="en-US" sz="3600" dirty="0"/>
              <a:t>Iterative Binary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564" y="993775"/>
            <a:ext cx="8229600" cy="571182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00B0F0"/>
                </a:solidFill>
                <a:latin typeface="Calibri" panose="020F0502020204030204" pitchFamily="34" charset="0"/>
              </a:rPr>
              <a:t>BinarySearch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(array, min, max, value)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</a:rPr>
              <a:t> while min &lt;= max do {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</a:rPr>
              <a:t>      mid = (</a:t>
            </a:r>
            <a:r>
              <a:rPr lang="en-US" sz="2400" dirty="0" err="1">
                <a:latin typeface="Calibri" panose="020F0502020204030204" pitchFamily="34" charset="0"/>
              </a:rPr>
              <a:t>max+min</a:t>
            </a:r>
            <a:r>
              <a:rPr lang="en-US" sz="2400" dirty="0">
                <a:latin typeface="Calibri" panose="020F0502020204030204" pitchFamily="34" charset="0"/>
              </a:rPr>
              <a:t>) / 2         //Integer division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</a:rPr>
              <a:t>      if (array [mid] ==value)   //Found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</a:rPr>
              <a:t>         return mid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</a:rPr>
              <a:t>      else 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</a:rPr>
              <a:t>         if array[mid] &lt; value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</a:rPr>
              <a:t>           min = mid+1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</a:rPr>
              <a:t>         else max = mid-1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</a:rPr>
              <a:t>   }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</a:rPr>
              <a:t>  return -1    // Not found</a:t>
            </a:r>
          </a:p>
        </p:txBody>
      </p:sp>
    </p:spTree>
    <p:extLst>
      <p:ext uri="{BB962C8B-B14F-4D97-AF65-F5344CB8AC3E}">
        <p14:creationId xmlns:p14="http://schemas.microsoft.com/office/powerpoint/2010/main" val="1886685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1" y="152400"/>
            <a:ext cx="7543800" cy="685800"/>
          </a:xfrm>
        </p:spPr>
        <p:txBody>
          <a:bodyPr/>
          <a:lstStyle/>
          <a:p>
            <a:r>
              <a:rPr lang="en-US" altLang="en-US" sz="3600" dirty="0"/>
              <a:t>Binary Search Function</a:t>
            </a:r>
          </a:p>
        </p:txBody>
      </p:sp>
      <p:sp>
        <p:nvSpPr>
          <p:cNvPr id="739331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561243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latin typeface="Courier New" panose="02070309020205020404" pitchFamily="49" charset="0"/>
              </a:rPr>
              <a:t>int </a:t>
            </a:r>
            <a:r>
              <a:rPr lang="en-US" altLang="en-US" sz="1600" dirty="0" err="1">
                <a:latin typeface="Courier New" panose="02070309020205020404" pitchFamily="49" charset="0"/>
              </a:rPr>
              <a:t>binarySearch</a:t>
            </a:r>
            <a:r>
              <a:rPr lang="en-US" altLang="en-US" sz="1600" dirty="0">
                <a:latin typeface="Courier New" panose="02070309020205020404" pitchFamily="49" charset="0"/>
              </a:rPr>
              <a:t>(int array[], int size, int value)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{  </a:t>
            </a:r>
            <a:endParaRPr lang="tr-TR" altLang="en-US" sz="1600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tr-TR" altLang="en-US" sz="1600" dirty="0">
                <a:latin typeface="Courier New" panose="02070309020205020404" pitchFamily="49" charset="0"/>
              </a:rPr>
              <a:t>  </a:t>
            </a:r>
            <a:r>
              <a:rPr lang="en-US" altLang="en-US" sz="1600" dirty="0">
                <a:latin typeface="Courier New" panose="02070309020205020404" pitchFamily="49" charset="0"/>
              </a:rPr>
              <a:t> int first = 0</a:t>
            </a:r>
            <a:r>
              <a:rPr lang="tr-TR" altLang="en-US" sz="1600" dirty="0">
                <a:latin typeface="Courier New" panose="02070309020205020404" pitchFamily="49" charset="0"/>
              </a:rPr>
              <a:t>;</a:t>
            </a:r>
            <a:r>
              <a:rPr lang="en-US" altLang="en-US" sz="1600" dirty="0">
                <a:latin typeface="Courier New" panose="02070309020205020404" pitchFamily="49" charset="0"/>
              </a:rPr>
              <a:t>             // First array element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</a:t>
            </a:r>
            <a:r>
              <a:rPr lang="tr-TR" altLang="en-US" sz="1600" dirty="0" err="1">
                <a:latin typeface="Courier New" panose="02070309020205020404" pitchFamily="49" charset="0"/>
              </a:rPr>
              <a:t>int</a:t>
            </a:r>
            <a:r>
              <a:rPr lang="tr-TR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>
                <a:latin typeface="Courier New" panose="02070309020205020404" pitchFamily="49" charset="0"/>
              </a:rPr>
              <a:t>last = size – 1</a:t>
            </a:r>
            <a:r>
              <a:rPr lang="tr-TR" altLang="en-US" sz="1600" dirty="0">
                <a:latin typeface="Courier New" panose="02070309020205020404" pitchFamily="49" charset="0"/>
              </a:rPr>
              <a:t>;</a:t>
            </a:r>
            <a:r>
              <a:rPr lang="en-US" altLang="en-US" sz="1600" dirty="0">
                <a:latin typeface="Courier New" panose="02070309020205020404" pitchFamily="49" charset="0"/>
              </a:rPr>
              <a:t>       // Last array element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</a:t>
            </a:r>
            <a:r>
              <a:rPr lang="tr-TR" altLang="en-US" sz="1600" dirty="0" err="1">
                <a:latin typeface="Courier New" panose="02070309020205020404" pitchFamily="49" charset="0"/>
              </a:rPr>
              <a:t>int</a:t>
            </a:r>
            <a:r>
              <a:rPr lang="tr-TR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>
                <a:latin typeface="Courier New" panose="02070309020205020404" pitchFamily="49" charset="0"/>
              </a:rPr>
              <a:t>middle</a:t>
            </a:r>
            <a:r>
              <a:rPr lang="tr-TR" altLang="en-US" sz="1600" dirty="0">
                <a:latin typeface="Courier New" panose="02070309020205020404" pitchFamily="49" charset="0"/>
              </a:rPr>
              <a:t>;</a:t>
            </a:r>
            <a:r>
              <a:rPr lang="en-US" altLang="en-US" sz="1600" dirty="0">
                <a:latin typeface="Courier New" panose="02070309020205020404" pitchFamily="49" charset="0"/>
              </a:rPr>
              <a:t>                // Mid point of search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</a:t>
            </a:r>
            <a:r>
              <a:rPr lang="tr-TR" altLang="en-US" sz="1600" dirty="0" err="1">
                <a:latin typeface="Courier New" panose="02070309020205020404" pitchFamily="49" charset="0"/>
              </a:rPr>
              <a:t>int</a:t>
            </a:r>
            <a:r>
              <a:rPr lang="tr-TR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>
                <a:latin typeface="Courier New" panose="02070309020205020404" pitchFamily="49" charset="0"/>
              </a:rPr>
              <a:t>position = -1;         // Position of search value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bool found = false;        // Flag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while (!found &amp;&amp; first &lt;= last)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{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   middle = (first + last) / 2;   // Calculate mid point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   if (array[middle] == value)    // value is found at mid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   {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      found = true;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      position = middle;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   }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   else if (array[middle] &gt; value)  //value is in lower half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      last = middle - 1;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   else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      first = middle + 1;           //value is in upper half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}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return position;</a:t>
            </a:r>
          </a:p>
          <a:p>
            <a:pPr>
              <a:spcBef>
                <a:spcPct val="50000"/>
              </a:spcBef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368596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561975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Calibri" panose="020F0502020204030204" pitchFamily="34" charset="0"/>
              </a:rPr>
              <a:t>Binary Search Analysis: Worst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49902"/>
            <a:ext cx="8305800" cy="609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With each comparison we throw away ½ of the l</a:t>
            </a:r>
            <a:r>
              <a:rPr lang="en-US" altLang="en-US" sz="2800" dirty="0"/>
              <a:t>ist</a:t>
            </a: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The size of </a:t>
            </a:r>
            <a:r>
              <a:rPr lang="en-US" altLang="en-US" sz="2000" dirty="0" err="1"/>
              <a:t>sublist</a:t>
            </a:r>
            <a:endParaRPr lang="en-US" altLang="en-US" sz="2000" dirty="0"/>
          </a:p>
          <a:p>
            <a:pPr marL="0" indent="0">
              <a:buNone/>
            </a:pPr>
            <a:endParaRPr lang="en-US" altLang="en-US" sz="2800" dirty="0"/>
          </a:p>
        </p:txBody>
      </p:sp>
      <p:sp>
        <p:nvSpPr>
          <p:cNvPr id="4" name="Oval 3"/>
          <p:cNvSpPr/>
          <p:nvPr/>
        </p:nvSpPr>
        <p:spPr bwMode="auto">
          <a:xfrm>
            <a:off x="1066800" y="2209800"/>
            <a:ext cx="685800" cy="533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066800" y="3048000"/>
            <a:ext cx="685800" cy="533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N/2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066800" y="3886200"/>
            <a:ext cx="685800" cy="533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N/4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066800" y="4800600"/>
            <a:ext cx="685800" cy="533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N/8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066800" y="5943600"/>
            <a:ext cx="685800" cy="533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000" name="TextBox 8"/>
          <p:cNvSpPr txBox="1">
            <a:spLocks noChangeArrowheads="1"/>
          </p:cNvSpPr>
          <p:nvPr/>
        </p:nvSpPr>
        <p:spPr bwMode="auto">
          <a:xfrm>
            <a:off x="1828800" y="2209800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…………</a:t>
            </a:r>
          </a:p>
        </p:txBody>
      </p:sp>
      <p:sp>
        <p:nvSpPr>
          <p:cNvPr id="85001" name="TextBox 9"/>
          <p:cNvSpPr txBox="1">
            <a:spLocks noChangeArrowheads="1"/>
          </p:cNvSpPr>
          <p:nvPr/>
        </p:nvSpPr>
        <p:spPr bwMode="auto">
          <a:xfrm>
            <a:off x="3048000" y="2286000"/>
            <a:ext cx="15763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rgbClr val="800000"/>
                </a:solidFill>
              </a:rPr>
              <a:t> 1 comparison</a:t>
            </a:r>
          </a:p>
        </p:txBody>
      </p:sp>
      <p:sp>
        <p:nvSpPr>
          <p:cNvPr id="85002" name="TextBox 10"/>
          <p:cNvSpPr txBox="1">
            <a:spLocks noChangeArrowheads="1"/>
          </p:cNvSpPr>
          <p:nvPr/>
        </p:nvSpPr>
        <p:spPr bwMode="auto">
          <a:xfrm>
            <a:off x="1828800" y="3043238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…………</a:t>
            </a:r>
          </a:p>
        </p:txBody>
      </p:sp>
      <p:sp>
        <p:nvSpPr>
          <p:cNvPr id="85003" name="TextBox 11"/>
          <p:cNvSpPr txBox="1">
            <a:spLocks noChangeArrowheads="1"/>
          </p:cNvSpPr>
          <p:nvPr/>
        </p:nvSpPr>
        <p:spPr bwMode="auto">
          <a:xfrm>
            <a:off x="3048000" y="3119438"/>
            <a:ext cx="15763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rgbClr val="800000"/>
                </a:solidFill>
              </a:rPr>
              <a:t> 1 comparison</a:t>
            </a:r>
          </a:p>
        </p:txBody>
      </p:sp>
      <p:sp>
        <p:nvSpPr>
          <p:cNvPr id="85004" name="TextBox 12"/>
          <p:cNvSpPr txBox="1">
            <a:spLocks noChangeArrowheads="1"/>
          </p:cNvSpPr>
          <p:nvPr/>
        </p:nvSpPr>
        <p:spPr bwMode="auto">
          <a:xfrm>
            <a:off x="1828800" y="3881438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…………</a:t>
            </a:r>
          </a:p>
        </p:txBody>
      </p:sp>
      <p:sp>
        <p:nvSpPr>
          <p:cNvPr id="85005" name="TextBox 13"/>
          <p:cNvSpPr txBox="1">
            <a:spLocks noChangeArrowheads="1"/>
          </p:cNvSpPr>
          <p:nvPr/>
        </p:nvSpPr>
        <p:spPr bwMode="auto">
          <a:xfrm>
            <a:off x="3048000" y="3957638"/>
            <a:ext cx="15763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rgbClr val="800000"/>
                </a:solidFill>
              </a:rPr>
              <a:t> 1 comparison</a:t>
            </a:r>
          </a:p>
        </p:txBody>
      </p:sp>
      <p:sp>
        <p:nvSpPr>
          <p:cNvPr id="85006" name="TextBox 14"/>
          <p:cNvSpPr txBox="1">
            <a:spLocks noChangeArrowheads="1"/>
          </p:cNvSpPr>
          <p:nvPr/>
        </p:nvSpPr>
        <p:spPr bwMode="auto">
          <a:xfrm>
            <a:off x="1828800" y="4719638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…………</a:t>
            </a:r>
          </a:p>
        </p:txBody>
      </p:sp>
      <p:sp>
        <p:nvSpPr>
          <p:cNvPr id="85007" name="TextBox 15"/>
          <p:cNvSpPr txBox="1">
            <a:spLocks noChangeArrowheads="1"/>
          </p:cNvSpPr>
          <p:nvPr/>
        </p:nvSpPr>
        <p:spPr bwMode="auto">
          <a:xfrm>
            <a:off x="3048000" y="4795838"/>
            <a:ext cx="15763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rgbClr val="800000"/>
                </a:solidFill>
              </a:rPr>
              <a:t> 1 comparison</a:t>
            </a:r>
          </a:p>
        </p:txBody>
      </p:sp>
      <p:sp>
        <p:nvSpPr>
          <p:cNvPr id="85008" name="TextBox 16"/>
          <p:cNvSpPr txBox="1">
            <a:spLocks noChangeArrowheads="1"/>
          </p:cNvSpPr>
          <p:nvPr/>
        </p:nvSpPr>
        <p:spPr bwMode="auto">
          <a:xfrm>
            <a:off x="1828800" y="5867400"/>
            <a:ext cx="2971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…………</a:t>
            </a:r>
          </a:p>
        </p:txBody>
      </p:sp>
      <p:sp>
        <p:nvSpPr>
          <p:cNvPr id="85009" name="TextBox 17"/>
          <p:cNvSpPr txBox="1">
            <a:spLocks noChangeArrowheads="1"/>
          </p:cNvSpPr>
          <p:nvPr/>
        </p:nvSpPr>
        <p:spPr bwMode="auto">
          <a:xfrm>
            <a:off x="3048000" y="5943600"/>
            <a:ext cx="15763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rgbClr val="800000"/>
                </a:solidFill>
              </a:rPr>
              <a:t> 1 comparison</a:t>
            </a:r>
          </a:p>
        </p:txBody>
      </p:sp>
      <p:sp>
        <p:nvSpPr>
          <p:cNvPr id="85010" name="TextBox 18"/>
          <p:cNvSpPr txBox="1">
            <a:spLocks noChangeArrowheads="1"/>
          </p:cNvSpPr>
          <p:nvPr/>
        </p:nvSpPr>
        <p:spPr bwMode="auto">
          <a:xfrm>
            <a:off x="1235075" y="5334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50000"/>
              </a:lnSpc>
            </a:pPr>
            <a:r>
              <a:rPr lang="en-US" altLang="en-US" sz="2000"/>
              <a:t>.</a:t>
            </a:r>
          </a:p>
          <a:p>
            <a:pPr>
              <a:lnSpc>
                <a:spcPct val="50000"/>
              </a:lnSpc>
            </a:pPr>
            <a:r>
              <a:rPr lang="en-US" altLang="en-US" sz="2000"/>
              <a:t>.</a:t>
            </a:r>
          </a:p>
          <a:p>
            <a:pPr>
              <a:lnSpc>
                <a:spcPct val="50000"/>
              </a:lnSpc>
            </a:pPr>
            <a:r>
              <a:rPr lang="en-US" altLang="en-US" sz="2000"/>
              <a:t>.</a:t>
            </a: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5638800" y="3876675"/>
            <a:ext cx="3200400" cy="1257300"/>
          </a:xfrm>
          <a:prstGeom prst="wedgeRoundRectCallout">
            <a:avLst>
              <a:gd name="adj1" fmla="val -78797"/>
              <a:gd name="adj2" fmla="val 6399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762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algn="l"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Number of steps is at </a:t>
            </a:r>
          </a:p>
          <a:p>
            <a:pPr algn="l"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most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l</a:t>
            </a:r>
            <a:r>
              <a:rPr lang="en-US" sz="2000" i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og</a:t>
            </a:r>
            <a:r>
              <a:rPr lang="en-US" sz="2000" i="1" baseline="-250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i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N</a:t>
            </a:r>
          </a:p>
          <a:p>
            <a:pPr algn="l">
              <a:defRPr/>
            </a:pPr>
            <a:r>
              <a:rPr lang="en-US" i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Wingdings" panose="05000000000000000000" pitchFamily="2" charset="2"/>
              </a:rPr>
              <a:t></a:t>
            </a:r>
            <a:r>
              <a:rPr lang="en-US" i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Complexity : O(</a:t>
            </a:r>
            <a:r>
              <a:rPr lang="en-US" i="1" dirty="0" err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logN</a:t>
            </a:r>
            <a:r>
              <a:rPr lang="en-US" i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endParaRPr lang="en-US" sz="2000" i="1" dirty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5657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latin typeface="Calibri" panose="020F0502020204030204" pitchFamily="34" charset="0"/>
              </a:rPr>
              <a:t>Binary Search: Summary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</a:rPr>
              <a:t>Benefits: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</a:rPr>
              <a:t>Much more efficient than linear search. For array of N elements, performs at most </a:t>
            </a:r>
            <a:r>
              <a:rPr lang="en-US" altLang="en-US" i="1" dirty="0">
                <a:latin typeface="Calibri" panose="020F0502020204030204" pitchFamily="34" charset="0"/>
              </a:rPr>
              <a:t>log</a:t>
            </a:r>
            <a:r>
              <a:rPr lang="en-US" altLang="en-US" i="1" baseline="-25000" dirty="0">
                <a:latin typeface="Calibri" panose="020F0502020204030204" pitchFamily="34" charset="0"/>
              </a:rPr>
              <a:t>2</a:t>
            </a:r>
            <a:r>
              <a:rPr lang="en-US" altLang="en-US" i="1" dirty="0">
                <a:latin typeface="Calibri" panose="020F0502020204030204" pitchFamily="34" charset="0"/>
              </a:rPr>
              <a:t>N</a:t>
            </a:r>
            <a:r>
              <a:rPr lang="en-US" altLang="en-US" dirty="0">
                <a:latin typeface="Calibri" panose="020F0502020204030204" pitchFamily="34" charset="0"/>
              </a:rPr>
              <a:t> comparisons</a:t>
            </a:r>
            <a:br>
              <a:rPr lang="en-US" altLang="en-US" dirty="0">
                <a:latin typeface="Calibri" panose="020F0502020204030204" pitchFamily="34" charset="0"/>
              </a:rPr>
            </a:br>
            <a:endParaRPr lang="en-US" altLang="en-US" dirty="0">
              <a:latin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</a:rPr>
              <a:t>Disadvantage: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</a:rPr>
              <a:t>Requires that 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the elements be sorted</a:t>
            </a:r>
          </a:p>
        </p:txBody>
      </p:sp>
      <p:graphicFrame>
        <p:nvGraphicFramePr>
          <p:cNvPr id="740356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4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9500142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Calibri" panose="020F0502020204030204" pitchFamily="34" charset="0"/>
              </a:rPr>
              <a:t>Summary of Searching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1910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cs typeface="+mn-cs"/>
              </a:rPr>
              <a:t>Binary search </a:t>
            </a:r>
            <a:r>
              <a:rPr lang="en-US" sz="2400" dirty="0">
                <a:solidFill>
                  <a:srgbClr val="FF0000"/>
                </a:solidFill>
                <a:cs typeface="+mn-cs"/>
              </a:rPr>
              <a:t>reduces the work by half </a:t>
            </a:r>
            <a:r>
              <a:rPr lang="en-US" sz="2400" dirty="0">
                <a:cs typeface="+mn-cs"/>
              </a:rPr>
              <a:t>at each comparison</a:t>
            </a:r>
          </a:p>
          <a:p>
            <a:pPr>
              <a:defRPr/>
            </a:pPr>
            <a:r>
              <a:rPr lang="en-US" sz="2400" dirty="0">
                <a:cs typeface="+mn-cs"/>
              </a:rPr>
              <a:t>If array is not sorted </a:t>
            </a:r>
            <a:r>
              <a:rPr lang="en-US" sz="2400" b="1" dirty="0">
                <a:cs typeface="+mn-cs"/>
                <a:sym typeface="Wingdings"/>
              </a:rPr>
              <a:t></a:t>
            </a:r>
            <a:r>
              <a:rPr lang="en-US" sz="2400" dirty="0">
                <a:cs typeface="+mn-cs"/>
                <a:sym typeface="Wingdings"/>
              </a:rPr>
              <a:t> Linear Search</a:t>
            </a:r>
          </a:p>
          <a:p>
            <a:pPr lvl="1">
              <a:defRPr/>
            </a:pPr>
            <a:r>
              <a:rPr lang="en-US" sz="2400" dirty="0">
                <a:solidFill>
                  <a:srgbClr val="FF0000"/>
                </a:solidFill>
                <a:cs typeface="+mn-cs"/>
                <a:sym typeface="Wingdings"/>
              </a:rPr>
              <a:t>Best case: O(1)</a:t>
            </a:r>
          </a:p>
          <a:p>
            <a:pPr lvl="1">
              <a:defRPr/>
            </a:pPr>
            <a:r>
              <a:rPr lang="en-US" sz="2400" dirty="0">
                <a:solidFill>
                  <a:srgbClr val="FF0000"/>
                </a:solidFill>
                <a:cs typeface="+mn-cs"/>
                <a:sym typeface="Wingdings"/>
              </a:rPr>
              <a:t>Worst and average case: O(N)</a:t>
            </a:r>
          </a:p>
          <a:p>
            <a:pPr>
              <a:defRPr/>
            </a:pPr>
            <a:r>
              <a:rPr lang="en-US" sz="2400" dirty="0">
                <a:cs typeface="+mn-cs"/>
                <a:sym typeface="Wingdings"/>
              </a:rPr>
              <a:t>If array is sorted </a:t>
            </a:r>
            <a:r>
              <a:rPr lang="en-US" sz="2400" b="1" dirty="0">
                <a:cs typeface="+mn-cs"/>
                <a:sym typeface="Wingdings"/>
              </a:rPr>
              <a:t></a:t>
            </a:r>
            <a:r>
              <a:rPr lang="en-US" sz="2400" dirty="0">
                <a:cs typeface="+mn-cs"/>
                <a:sym typeface="Wingdings"/>
              </a:rPr>
              <a:t> Binary search</a:t>
            </a:r>
          </a:p>
          <a:p>
            <a:pPr lvl="1">
              <a:defRPr/>
            </a:pPr>
            <a:r>
              <a:rPr lang="en-US" sz="2400" dirty="0">
                <a:solidFill>
                  <a:srgbClr val="FF0000"/>
                </a:solidFill>
                <a:cs typeface="+mn-cs"/>
                <a:sym typeface="Wingdings"/>
              </a:rPr>
              <a:t>Best case O(1)</a:t>
            </a:r>
          </a:p>
          <a:p>
            <a:pPr lvl="1">
              <a:defRPr/>
            </a:pPr>
            <a:r>
              <a:rPr lang="en-US" sz="2400" dirty="0">
                <a:solidFill>
                  <a:srgbClr val="FF0000"/>
                </a:solidFill>
                <a:cs typeface="+mn-cs"/>
                <a:sym typeface="Wingdings"/>
              </a:rPr>
              <a:t>Worst and average case O(log</a:t>
            </a:r>
            <a:r>
              <a:rPr lang="en-US" sz="2400" baseline="-25000" dirty="0">
                <a:solidFill>
                  <a:srgbClr val="FF0000"/>
                </a:solidFill>
                <a:cs typeface="+mn-cs"/>
                <a:sym typeface="Wingdings"/>
              </a:rPr>
              <a:t>2</a:t>
            </a:r>
            <a:r>
              <a:rPr lang="en-US" sz="2400" dirty="0">
                <a:solidFill>
                  <a:srgbClr val="FF0000"/>
                </a:solidFill>
                <a:cs typeface="+mn-cs"/>
                <a:sym typeface="Wingdings"/>
              </a:rPr>
              <a:t>N)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" y="5105400"/>
            <a:ext cx="7924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sym typeface="Wingdings" panose="05000000000000000000" pitchFamily="2" charset="2"/>
              </a:rPr>
              <a:t>Database </a:t>
            </a:r>
            <a:r>
              <a:rPr lang="tr-TR" dirty="0" err="1">
                <a:sym typeface="Wingdings" panose="05000000000000000000" pitchFamily="2" charset="2"/>
              </a:rPr>
              <a:t>tables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are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usually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stored</a:t>
            </a:r>
            <a:r>
              <a:rPr lang="tr-TR" dirty="0">
                <a:sym typeface="Wingdings" panose="05000000000000000000" pitchFamily="2" charset="2"/>
              </a:rPr>
              <a:t> in "</a:t>
            </a:r>
            <a:r>
              <a:rPr lang="tr-TR" dirty="0" err="1">
                <a:sym typeface="Wingdings" panose="05000000000000000000" pitchFamily="2" charset="2"/>
              </a:rPr>
              <a:t>key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order</a:t>
            </a:r>
            <a:r>
              <a:rPr lang="tr-TR" dirty="0">
                <a:sym typeface="Wingdings" panose="05000000000000000000" pitchFamily="2" charset="2"/>
              </a:rPr>
              <a:t>".</a:t>
            </a:r>
          </a:p>
          <a:p>
            <a:r>
              <a:rPr lang="tr-TR" dirty="0"/>
              <a:t>    </a:t>
            </a:r>
            <a:r>
              <a:rPr lang="en-US" dirty="0"/>
              <a:t>For small lists, it </a:t>
            </a:r>
            <a:r>
              <a:rPr lang="tr-TR" dirty="0"/>
              <a:t>is </a:t>
            </a:r>
            <a:r>
              <a:rPr lang="en-US" dirty="0"/>
              <a:t>better to use a linear search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5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2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2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2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1626"/>
          </a:xfrm>
        </p:spPr>
        <p:txBody>
          <a:bodyPr>
            <a:normAutofit/>
          </a:bodyPr>
          <a:lstStyle/>
          <a:p>
            <a:r>
              <a:rPr lang="en-US" sz="4000" dirty="0"/>
              <a:t>Selection Sort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//Sorts the elements of A. The length of A is n.</a:t>
            </a:r>
          </a:p>
          <a:p>
            <a:pPr marL="0" indent="0">
              <a:buNone/>
            </a:pPr>
            <a:r>
              <a:rPr lang="en-US" sz="2400" dirty="0"/>
              <a:t>SELECTION_SORT(</a:t>
            </a:r>
            <a:r>
              <a:rPr lang="en-US" sz="2400" dirty="0" err="1"/>
              <a:t>A,n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for i ← 1 to n − 1</a:t>
            </a:r>
          </a:p>
          <a:p>
            <a:pPr marL="0" indent="0">
              <a:buNone/>
            </a:pPr>
            <a:r>
              <a:rPr lang="en-US" sz="2400" dirty="0"/>
              <a:t>      min ← </a:t>
            </a:r>
            <a:r>
              <a:rPr lang="en-US" sz="2400" dirty="0" err="1"/>
              <a:t>i</a:t>
            </a:r>
            <a:r>
              <a:rPr lang="en-US" sz="2400" dirty="0"/>
              <a:t>             //Index of min</a:t>
            </a:r>
          </a:p>
          <a:p>
            <a:pPr marL="0" indent="0">
              <a:buNone/>
            </a:pPr>
            <a:r>
              <a:rPr lang="en-US" sz="2400" dirty="0"/>
              <a:t>      for j ← </a:t>
            </a:r>
            <a:r>
              <a:rPr lang="en-US" sz="2400" dirty="0" err="1"/>
              <a:t>i</a:t>
            </a:r>
            <a:r>
              <a:rPr lang="en-US" sz="2400" dirty="0"/>
              <a:t> + 1 to n</a:t>
            </a:r>
          </a:p>
          <a:p>
            <a:pPr marL="0" indent="0">
              <a:buNone/>
            </a:pPr>
            <a:r>
              <a:rPr lang="en-US" sz="2400" dirty="0"/>
              <a:t>             if A[j ] &lt; A[min]</a:t>
            </a:r>
          </a:p>
          <a:p>
            <a:pPr marL="0" indent="0">
              <a:buNone/>
            </a:pPr>
            <a:r>
              <a:rPr lang="en-US" sz="2400" dirty="0"/>
              <a:t>                min← j</a:t>
            </a:r>
          </a:p>
          <a:p>
            <a:pPr marL="0" indent="0">
              <a:buNone/>
            </a:pPr>
            <a:r>
              <a:rPr lang="en-US" sz="2400" dirty="0"/>
              <a:t>      swap (A[ </a:t>
            </a:r>
            <a:r>
              <a:rPr lang="en-US" sz="2400" dirty="0" err="1"/>
              <a:t>i</a:t>
            </a:r>
            <a:r>
              <a:rPr lang="en-US" sz="2400" dirty="0"/>
              <a:t> ] , A[min] )      //Exchange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68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693736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>
                <a:latin typeface="+mn-lt"/>
              </a:rPr>
              <a:t>Selection Sort 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358775" y="1157288"/>
            <a:ext cx="8340725" cy="5465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dirty="0"/>
              <a:t>The method:</a:t>
            </a:r>
          </a:p>
          <a:p>
            <a:pPr marL="0" indent="0">
              <a:buNone/>
            </a:pPr>
            <a:r>
              <a:rPr lang="en-US" altLang="en-US" sz="2800" dirty="0"/>
              <a:t>    Assume the data values are in an array.</a:t>
            </a:r>
          </a:p>
          <a:p>
            <a:pPr lvl="1"/>
            <a:r>
              <a:rPr lang="en-US" altLang="en-US" sz="2800" dirty="0"/>
              <a:t>Find </a:t>
            </a:r>
            <a:r>
              <a:rPr lang="en-US" altLang="en-US" sz="2800" dirty="0">
                <a:solidFill>
                  <a:srgbClr val="FF0000"/>
                </a:solidFill>
              </a:rPr>
              <a:t>the smallest element </a:t>
            </a:r>
            <a:r>
              <a:rPr lang="en-US" altLang="en-US" sz="2800" dirty="0"/>
              <a:t>in the array</a:t>
            </a:r>
          </a:p>
          <a:p>
            <a:pPr lvl="1"/>
            <a:r>
              <a:rPr lang="en-US" altLang="en-US" sz="2800" dirty="0">
                <a:solidFill>
                  <a:srgbClr val="FF0000"/>
                </a:solidFill>
              </a:rPr>
              <a:t>Exchange</a:t>
            </a:r>
            <a:r>
              <a:rPr lang="en-US" altLang="en-US" sz="2800" dirty="0"/>
              <a:t> it with the element in the first position</a:t>
            </a:r>
          </a:p>
          <a:p>
            <a:pPr lvl="1"/>
            <a:r>
              <a:rPr lang="en-US" altLang="en-US" sz="2800" dirty="0"/>
              <a:t>Find the second smallest element and exchange it with the element in the second position</a:t>
            </a:r>
          </a:p>
          <a:p>
            <a:pPr lvl="1"/>
            <a:r>
              <a:rPr lang="en-US" altLang="en-US" sz="2800" dirty="0"/>
              <a:t>Continue until the array is sorted.</a:t>
            </a:r>
          </a:p>
        </p:txBody>
      </p:sp>
    </p:spTree>
    <p:extLst>
      <p:ext uri="{BB962C8B-B14F-4D97-AF65-F5344CB8AC3E}">
        <p14:creationId xmlns:p14="http://schemas.microsoft.com/office/powerpoint/2010/main" val="4128227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965" y="-134480"/>
            <a:ext cx="8915399" cy="1090156"/>
          </a:xfrm>
        </p:spPr>
        <p:txBody>
          <a:bodyPr/>
          <a:lstStyle/>
          <a:p>
            <a:pPr algn="l"/>
            <a:br>
              <a:rPr lang="en-US" altLang="en-US" sz="3200" dirty="0"/>
            </a:br>
            <a:r>
              <a:rPr lang="en-US" altLang="en-US" sz="3200" dirty="0"/>
              <a:t>Selection Sort: Example: A[  ]=8,</a:t>
            </a:r>
            <a:r>
              <a:rPr lang="tr-TR" altLang="en-US" sz="3200" dirty="0"/>
              <a:t> </a:t>
            </a:r>
            <a:r>
              <a:rPr lang="en-US" altLang="en-US" sz="3200" dirty="0"/>
              <a:t>4, 6, 9, 2, 3,1</a:t>
            </a:r>
          </a:p>
        </p:txBody>
      </p:sp>
      <p:grpSp>
        <p:nvGrpSpPr>
          <p:cNvPr id="232451" name="Group 3"/>
          <p:cNvGrpSpPr>
            <a:grpSpLocks/>
          </p:cNvGrpSpPr>
          <p:nvPr/>
        </p:nvGrpSpPr>
        <p:grpSpPr bwMode="auto">
          <a:xfrm>
            <a:off x="504825" y="1379538"/>
            <a:ext cx="3154363" cy="423862"/>
            <a:chOff x="221" y="912"/>
            <a:chExt cx="1987" cy="267"/>
          </a:xfrm>
        </p:grpSpPr>
        <p:sp>
          <p:nvSpPr>
            <p:cNvPr id="232452" name="Rectangle 4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1</a:t>
              </a:r>
            </a:p>
          </p:txBody>
        </p:sp>
        <p:sp>
          <p:nvSpPr>
            <p:cNvPr id="232453" name="Rectangle 5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3</a:t>
              </a:r>
            </a:p>
          </p:txBody>
        </p:sp>
        <p:sp>
          <p:nvSpPr>
            <p:cNvPr id="232454" name="Rectangle 6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2</a:t>
              </a:r>
            </a:p>
          </p:txBody>
        </p:sp>
        <p:sp>
          <p:nvSpPr>
            <p:cNvPr id="232455" name="Rectangle 7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9</a:t>
              </a:r>
            </a:p>
          </p:txBody>
        </p:sp>
        <p:sp>
          <p:nvSpPr>
            <p:cNvPr id="232456" name="Rectangle 8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6</a:t>
              </a:r>
            </a:p>
          </p:txBody>
        </p:sp>
        <p:sp>
          <p:nvSpPr>
            <p:cNvPr id="232457" name="Rectangle 9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4</a:t>
              </a:r>
            </a:p>
          </p:txBody>
        </p:sp>
        <p:sp>
          <p:nvSpPr>
            <p:cNvPr id="232458" name="Rectangle 10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 dirty="0">
                  <a:solidFill>
                    <a:srgbClr val="333399"/>
                  </a:solidFill>
                </a:rPr>
                <a:t>8</a:t>
              </a:r>
            </a:p>
          </p:txBody>
        </p:sp>
        <p:sp>
          <p:nvSpPr>
            <p:cNvPr id="232459" name="Line 11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460" name="Line 12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461" name="Line 13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462" name="Line 14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463" name="Line 15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464" name="Line 16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465" name="Line 17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466" name="Line 18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467" name="Line 19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468" name="Line 20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32469" name="Oval 21"/>
          <p:cNvSpPr>
            <a:spLocks noChangeArrowheads="1"/>
          </p:cNvSpPr>
          <p:nvPr/>
        </p:nvSpPr>
        <p:spPr bwMode="auto">
          <a:xfrm>
            <a:off x="3221038" y="1382713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32470" name="Group 22"/>
          <p:cNvGrpSpPr>
            <a:grpSpLocks/>
          </p:cNvGrpSpPr>
          <p:nvPr/>
        </p:nvGrpSpPr>
        <p:grpSpPr bwMode="auto">
          <a:xfrm>
            <a:off x="504825" y="2032000"/>
            <a:ext cx="3154363" cy="423863"/>
            <a:chOff x="221" y="912"/>
            <a:chExt cx="1987" cy="267"/>
          </a:xfrm>
        </p:grpSpPr>
        <p:sp>
          <p:nvSpPr>
            <p:cNvPr id="232471" name="Rectangle 23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8</a:t>
              </a:r>
            </a:p>
          </p:txBody>
        </p:sp>
        <p:sp>
          <p:nvSpPr>
            <p:cNvPr id="232472" name="Rectangle 24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3</a:t>
              </a:r>
            </a:p>
          </p:txBody>
        </p:sp>
        <p:sp>
          <p:nvSpPr>
            <p:cNvPr id="232473" name="Rectangle 25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2</a:t>
              </a:r>
            </a:p>
          </p:txBody>
        </p:sp>
        <p:sp>
          <p:nvSpPr>
            <p:cNvPr id="232474" name="Rectangle 26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9</a:t>
              </a:r>
            </a:p>
          </p:txBody>
        </p:sp>
        <p:sp>
          <p:nvSpPr>
            <p:cNvPr id="232475" name="Rectangle 27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6</a:t>
              </a:r>
            </a:p>
          </p:txBody>
        </p:sp>
        <p:sp>
          <p:nvSpPr>
            <p:cNvPr id="232476" name="Rectangle 28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4</a:t>
              </a:r>
            </a:p>
          </p:txBody>
        </p:sp>
        <p:sp>
          <p:nvSpPr>
            <p:cNvPr id="232477" name="Rectangle 29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1</a:t>
              </a:r>
            </a:p>
          </p:txBody>
        </p:sp>
        <p:sp>
          <p:nvSpPr>
            <p:cNvPr id="232478" name="Line 30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479" name="Line 31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480" name="Line 32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481" name="Line 33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482" name="Line 34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483" name="Line 35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484" name="Line 36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485" name="Line 37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486" name="Line 38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487" name="Line 39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32488" name="Oval 40"/>
          <p:cNvSpPr>
            <a:spLocks noChangeArrowheads="1"/>
          </p:cNvSpPr>
          <p:nvPr/>
        </p:nvSpPr>
        <p:spPr bwMode="auto">
          <a:xfrm>
            <a:off x="2309813" y="2044700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32489" name="Group 41"/>
          <p:cNvGrpSpPr>
            <a:grpSpLocks/>
          </p:cNvGrpSpPr>
          <p:nvPr/>
        </p:nvGrpSpPr>
        <p:grpSpPr bwMode="auto">
          <a:xfrm>
            <a:off x="504825" y="2693988"/>
            <a:ext cx="3154363" cy="423862"/>
            <a:chOff x="221" y="912"/>
            <a:chExt cx="1987" cy="267"/>
          </a:xfrm>
        </p:grpSpPr>
        <p:sp>
          <p:nvSpPr>
            <p:cNvPr id="232490" name="Rectangle 42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8</a:t>
              </a:r>
            </a:p>
          </p:txBody>
        </p:sp>
        <p:sp>
          <p:nvSpPr>
            <p:cNvPr id="232491" name="Rectangle 43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3</a:t>
              </a:r>
            </a:p>
          </p:txBody>
        </p:sp>
        <p:sp>
          <p:nvSpPr>
            <p:cNvPr id="232492" name="Rectangle 44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4</a:t>
              </a:r>
            </a:p>
          </p:txBody>
        </p:sp>
        <p:sp>
          <p:nvSpPr>
            <p:cNvPr id="232493" name="Rectangle 45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9</a:t>
              </a:r>
            </a:p>
          </p:txBody>
        </p:sp>
        <p:sp>
          <p:nvSpPr>
            <p:cNvPr id="232494" name="Rectangle 46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6</a:t>
              </a:r>
            </a:p>
          </p:txBody>
        </p:sp>
        <p:sp>
          <p:nvSpPr>
            <p:cNvPr id="232495" name="Rectangle 47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2</a:t>
              </a:r>
            </a:p>
          </p:txBody>
        </p:sp>
        <p:sp>
          <p:nvSpPr>
            <p:cNvPr id="232496" name="Rectangle 48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1</a:t>
              </a:r>
            </a:p>
          </p:txBody>
        </p:sp>
        <p:sp>
          <p:nvSpPr>
            <p:cNvPr id="232497" name="Line 49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498" name="Line 50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499" name="Line 51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500" name="Line 52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501" name="Line 53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502" name="Line 54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503" name="Line 55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504" name="Line 56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505" name="Line 57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506" name="Line 58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32507" name="Oval 59"/>
          <p:cNvSpPr>
            <a:spLocks noChangeArrowheads="1"/>
          </p:cNvSpPr>
          <p:nvPr/>
        </p:nvSpPr>
        <p:spPr bwMode="auto">
          <a:xfrm>
            <a:off x="2765425" y="2700338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32508" name="Group 60"/>
          <p:cNvGrpSpPr>
            <a:grpSpLocks/>
          </p:cNvGrpSpPr>
          <p:nvPr/>
        </p:nvGrpSpPr>
        <p:grpSpPr bwMode="auto">
          <a:xfrm>
            <a:off x="504825" y="3367088"/>
            <a:ext cx="3154363" cy="423862"/>
            <a:chOff x="221" y="912"/>
            <a:chExt cx="1987" cy="267"/>
          </a:xfrm>
        </p:grpSpPr>
        <p:sp>
          <p:nvSpPr>
            <p:cNvPr id="232509" name="Rectangle 61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8</a:t>
              </a:r>
            </a:p>
          </p:txBody>
        </p:sp>
        <p:sp>
          <p:nvSpPr>
            <p:cNvPr id="232510" name="Rectangle 62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6</a:t>
              </a:r>
            </a:p>
          </p:txBody>
        </p:sp>
        <p:sp>
          <p:nvSpPr>
            <p:cNvPr id="232511" name="Rectangle 63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4</a:t>
              </a:r>
            </a:p>
          </p:txBody>
        </p:sp>
        <p:sp>
          <p:nvSpPr>
            <p:cNvPr id="232512" name="Rectangle 64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9</a:t>
              </a:r>
            </a:p>
          </p:txBody>
        </p:sp>
        <p:sp>
          <p:nvSpPr>
            <p:cNvPr id="232513" name="Rectangle 65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3</a:t>
              </a:r>
            </a:p>
          </p:txBody>
        </p:sp>
        <p:sp>
          <p:nvSpPr>
            <p:cNvPr id="232514" name="Rectangle 66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2</a:t>
              </a:r>
            </a:p>
          </p:txBody>
        </p:sp>
        <p:sp>
          <p:nvSpPr>
            <p:cNvPr id="232515" name="Rectangle 67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1</a:t>
              </a:r>
            </a:p>
          </p:txBody>
        </p:sp>
        <p:sp>
          <p:nvSpPr>
            <p:cNvPr id="232516" name="Line 68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517" name="Line 69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518" name="Line 70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519" name="Line 71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520" name="Line 72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521" name="Line 73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522" name="Line 74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523" name="Line 75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524" name="Line 76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525" name="Line 77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32526" name="Oval 78"/>
          <p:cNvSpPr>
            <a:spLocks noChangeArrowheads="1"/>
          </p:cNvSpPr>
          <p:nvPr/>
        </p:nvSpPr>
        <p:spPr bwMode="auto">
          <a:xfrm>
            <a:off x="2312988" y="3371850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32527" name="Group 79"/>
          <p:cNvGrpSpPr>
            <a:grpSpLocks/>
          </p:cNvGrpSpPr>
          <p:nvPr/>
        </p:nvGrpSpPr>
        <p:grpSpPr bwMode="auto">
          <a:xfrm>
            <a:off x="4856163" y="2032000"/>
            <a:ext cx="3154362" cy="423863"/>
            <a:chOff x="221" y="912"/>
            <a:chExt cx="1987" cy="267"/>
          </a:xfrm>
        </p:grpSpPr>
        <p:sp>
          <p:nvSpPr>
            <p:cNvPr id="232528" name="Rectangle 80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8</a:t>
              </a:r>
            </a:p>
          </p:txBody>
        </p:sp>
        <p:sp>
          <p:nvSpPr>
            <p:cNvPr id="232529" name="Rectangle 81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9</a:t>
              </a:r>
            </a:p>
          </p:txBody>
        </p:sp>
        <p:sp>
          <p:nvSpPr>
            <p:cNvPr id="232530" name="Rectangle 82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6</a:t>
              </a:r>
            </a:p>
          </p:txBody>
        </p:sp>
        <p:sp>
          <p:nvSpPr>
            <p:cNvPr id="232531" name="Rectangle 83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4</a:t>
              </a:r>
            </a:p>
          </p:txBody>
        </p:sp>
        <p:sp>
          <p:nvSpPr>
            <p:cNvPr id="232532" name="Rectangle 84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3</a:t>
              </a:r>
            </a:p>
          </p:txBody>
        </p:sp>
        <p:sp>
          <p:nvSpPr>
            <p:cNvPr id="232533" name="Rectangle 85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2</a:t>
              </a:r>
            </a:p>
          </p:txBody>
        </p:sp>
        <p:sp>
          <p:nvSpPr>
            <p:cNvPr id="232534" name="Rectangle 86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1</a:t>
              </a:r>
            </a:p>
          </p:txBody>
        </p:sp>
        <p:sp>
          <p:nvSpPr>
            <p:cNvPr id="232535" name="Line 87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536" name="Line 88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537" name="Line 89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538" name="Line 90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539" name="Line 91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540" name="Line 92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541" name="Line 93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542" name="Line 94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543" name="Line 95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544" name="Line 96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32545" name="Oval 97"/>
          <p:cNvSpPr>
            <a:spLocks noChangeArrowheads="1"/>
          </p:cNvSpPr>
          <p:nvPr/>
        </p:nvSpPr>
        <p:spPr bwMode="auto">
          <a:xfrm>
            <a:off x="7115175" y="1387475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2546" name="Oval 98"/>
          <p:cNvSpPr>
            <a:spLocks noChangeArrowheads="1"/>
          </p:cNvSpPr>
          <p:nvPr/>
        </p:nvSpPr>
        <p:spPr bwMode="auto">
          <a:xfrm>
            <a:off x="7583488" y="2055813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32547" name="Group 99"/>
          <p:cNvGrpSpPr>
            <a:grpSpLocks/>
          </p:cNvGrpSpPr>
          <p:nvPr/>
        </p:nvGrpSpPr>
        <p:grpSpPr bwMode="auto">
          <a:xfrm>
            <a:off x="4856163" y="1379538"/>
            <a:ext cx="3154362" cy="423862"/>
            <a:chOff x="221" y="912"/>
            <a:chExt cx="1987" cy="267"/>
          </a:xfrm>
        </p:grpSpPr>
        <p:sp>
          <p:nvSpPr>
            <p:cNvPr id="232548" name="Rectangle 100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8</a:t>
              </a:r>
            </a:p>
          </p:txBody>
        </p:sp>
        <p:sp>
          <p:nvSpPr>
            <p:cNvPr id="232549" name="Rectangle 101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6</a:t>
              </a:r>
            </a:p>
          </p:txBody>
        </p:sp>
        <p:sp>
          <p:nvSpPr>
            <p:cNvPr id="232550" name="Rectangle 102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9</a:t>
              </a:r>
            </a:p>
          </p:txBody>
        </p:sp>
        <p:sp>
          <p:nvSpPr>
            <p:cNvPr id="232551" name="Rectangle 103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4</a:t>
              </a:r>
            </a:p>
          </p:txBody>
        </p:sp>
        <p:sp>
          <p:nvSpPr>
            <p:cNvPr id="232552" name="Rectangle 104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3</a:t>
              </a:r>
            </a:p>
          </p:txBody>
        </p:sp>
        <p:sp>
          <p:nvSpPr>
            <p:cNvPr id="232553" name="Rectangle 105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2</a:t>
              </a:r>
            </a:p>
          </p:txBody>
        </p:sp>
        <p:sp>
          <p:nvSpPr>
            <p:cNvPr id="232554" name="Rectangle 106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1</a:t>
              </a:r>
            </a:p>
          </p:txBody>
        </p:sp>
        <p:sp>
          <p:nvSpPr>
            <p:cNvPr id="232555" name="Line 107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556" name="Line 108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557" name="Line 109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558" name="Line 110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559" name="Line 111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560" name="Line 112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561" name="Line 113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562" name="Line 114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563" name="Line 115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564" name="Line 116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32565" name="Group 117"/>
          <p:cNvGrpSpPr>
            <a:grpSpLocks/>
          </p:cNvGrpSpPr>
          <p:nvPr/>
        </p:nvGrpSpPr>
        <p:grpSpPr bwMode="auto">
          <a:xfrm>
            <a:off x="4856163" y="2693988"/>
            <a:ext cx="3154362" cy="423862"/>
            <a:chOff x="221" y="912"/>
            <a:chExt cx="1987" cy="267"/>
          </a:xfrm>
        </p:grpSpPr>
        <p:sp>
          <p:nvSpPr>
            <p:cNvPr id="232566" name="Rectangle 118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9</a:t>
              </a:r>
            </a:p>
          </p:txBody>
        </p:sp>
        <p:sp>
          <p:nvSpPr>
            <p:cNvPr id="232567" name="Rectangle 119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8</a:t>
              </a:r>
            </a:p>
          </p:txBody>
        </p:sp>
        <p:sp>
          <p:nvSpPr>
            <p:cNvPr id="232568" name="Rectangle 120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6</a:t>
              </a:r>
            </a:p>
          </p:txBody>
        </p:sp>
        <p:sp>
          <p:nvSpPr>
            <p:cNvPr id="232569" name="Rectangle 121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4</a:t>
              </a:r>
            </a:p>
          </p:txBody>
        </p:sp>
        <p:sp>
          <p:nvSpPr>
            <p:cNvPr id="232570" name="Rectangle 122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3</a:t>
              </a:r>
            </a:p>
          </p:txBody>
        </p:sp>
        <p:sp>
          <p:nvSpPr>
            <p:cNvPr id="232571" name="Rectangle 123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2</a:t>
              </a:r>
            </a:p>
          </p:txBody>
        </p:sp>
        <p:sp>
          <p:nvSpPr>
            <p:cNvPr id="232572" name="Rectangle 124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1</a:t>
              </a:r>
            </a:p>
          </p:txBody>
        </p:sp>
        <p:sp>
          <p:nvSpPr>
            <p:cNvPr id="232573" name="Line 125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574" name="Line 126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575" name="Line 127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576" name="Line 128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577" name="Line 129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578" name="Line 130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579" name="Line 131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580" name="Line 132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581" name="Line 133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582" name="Line 134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32583" name="Oval 135"/>
          <p:cNvSpPr>
            <a:spLocks noChangeArrowheads="1"/>
          </p:cNvSpPr>
          <p:nvPr/>
        </p:nvSpPr>
        <p:spPr bwMode="auto">
          <a:xfrm>
            <a:off x="7569200" y="2706688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32584" name="Group 136"/>
          <p:cNvGrpSpPr>
            <a:grpSpLocks/>
          </p:cNvGrpSpPr>
          <p:nvPr/>
        </p:nvGrpSpPr>
        <p:grpSpPr bwMode="auto">
          <a:xfrm>
            <a:off x="4856163" y="3367088"/>
            <a:ext cx="3154362" cy="423862"/>
            <a:chOff x="221" y="912"/>
            <a:chExt cx="1987" cy="267"/>
          </a:xfrm>
        </p:grpSpPr>
        <p:sp>
          <p:nvSpPr>
            <p:cNvPr id="232585" name="Rectangle 137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9</a:t>
              </a:r>
            </a:p>
          </p:txBody>
        </p:sp>
        <p:sp>
          <p:nvSpPr>
            <p:cNvPr id="232586" name="Rectangle 138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8</a:t>
              </a:r>
            </a:p>
          </p:txBody>
        </p:sp>
        <p:sp>
          <p:nvSpPr>
            <p:cNvPr id="232587" name="Rectangle 139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6</a:t>
              </a:r>
            </a:p>
          </p:txBody>
        </p:sp>
        <p:sp>
          <p:nvSpPr>
            <p:cNvPr id="232588" name="Rectangle 140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4</a:t>
              </a:r>
            </a:p>
          </p:txBody>
        </p:sp>
        <p:sp>
          <p:nvSpPr>
            <p:cNvPr id="232589" name="Rectangle 141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3</a:t>
              </a:r>
            </a:p>
          </p:txBody>
        </p:sp>
        <p:sp>
          <p:nvSpPr>
            <p:cNvPr id="232590" name="Rectangle 142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2</a:t>
              </a:r>
            </a:p>
          </p:txBody>
        </p:sp>
        <p:sp>
          <p:nvSpPr>
            <p:cNvPr id="232591" name="Rectangle 143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rgbClr val="333399"/>
                  </a:solidFill>
                </a:rPr>
                <a:t>1</a:t>
              </a:r>
            </a:p>
          </p:txBody>
        </p:sp>
        <p:sp>
          <p:nvSpPr>
            <p:cNvPr id="232592" name="Line 144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593" name="Line 145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594" name="Line 146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595" name="Line 147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596" name="Line 148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597" name="Line 149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598" name="Line 150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599" name="Line 151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600" name="Line 152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601" name="Line 153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766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9" grpId="0" animBg="1"/>
      <p:bldP spid="232488" grpId="0" animBg="1"/>
      <p:bldP spid="232507" grpId="0" animBg="1"/>
      <p:bldP spid="232526" grpId="0" animBg="1"/>
      <p:bldP spid="232545" grpId="0" animBg="1"/>
      <p:bldP spid="232546" grpId="0" animBg="1"/>
      <p:bldP spid="23258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62" y="340184"/>
            <a:ext cx="7886700" cy="83162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252C33"/>
                </a:solidFill>
                <a:latin typeface="Open Sans"/>
              </a:rPr>
              <a:t>Selection Sort:</a:t>
            </a:r>
            <a:r>
              <a:rPr lang="tr-TR" dirty="0">
                <a:solidFill>
                  <a:srgbClr val="252C33"/>
                </a:solidFill>
                <a:latin typeface="Open Sans"/>
              </a:rPr>
              <a:t> </a:t>
            </a:r>
            <a:r>
              <a:rPr lang="en-US" dirty="0">
                <a:solidFill>
                  <a:srgbClr val="252C33"/>
                </a:solidFill>
                <a:latin typeface="Open Sans"/>
              </a:rPr>
              <a:t>Time Complexity </a:t>
            </a:r>
            <a:br>
              <a:rPr lang="en-US" dirty="0">
                <a:solidFill>
                  <a:srgbClr val="252C33"/>
                </a:solidFill>
                <a:latin typeface="Open Sans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26" y="1171810"/>
            <a:ext cx="7886700" cy="553379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252C33"/>
                </a:solidFill>
              </a:rPr>
              <a:t>To find the </a:t>
            </a:r>
            <a:r>
              <a:rPr lang="en-US" sz="2400" dirty="0">
                <a:solidFill>
                  <a:srgbClr val="FF0000"/>
                </a:solidFill>
              </a:rPr>
              <a:t>minimum element </a:t>
            </a:r>
            <a:r>
              <a:rPr lang="en-US" sz="2400" dirty="0">
                <a:solidFill>
                  <a:srgbClr val="252C33"/>
                </a:solidFill>
              </a:rPr>
              <a:t>from an array of N elements, </a:t>
            </a:r>
            <a:r>
              <a:rPr lang="en-US" sz="2400" dirty="0">
                <a:solidFill>
                  <a:srgbClr val="FF0000"/>
                </a:solidFill>
              </a:rPr>
              <a:t>N−1 comparisons </a:t>
            </a:r>
            <a:r>
              <a:rPr lang="en-US" sz="2400" dirty="0">
                <a:solidFill>
                  <a:srgbClr val="252C33"/>
                </a:solidFill>
              </a:rPr>
              <a:t>are required. </a:t>
            </a:r>
          </a:p>
          <a:p>
            <a:r>
              <a:rPr lang="en-US" sz="2400" dirty="0">
                <a:solidFill>
                  <a:srgbClr val="252C33"/>
                </a:solidFill>
              </a:rPr>
              <a:t>After moving the minimum element into its proper position, the size of unsorted array reduces to N−1.</a:t>
            </a:r>
          </a:p>
          <a:p>
            <a:r>
              <a:rPr lang="en-US" sz="2400" dirty="0">
                <a:solidFill>
                  <a:srgbClr val="252C33"/>
                </a:solidFill>
              </a:rPr>
              <a:t>Then </a:t>
            </a:r>
            <a:r>
              <a:rPr lang="en-US" sz="2400" dirty="0">
                <a:solidFill>
                  <a:srgbClr val="FF0000"/>
                </a:solidFill>
              </a:rPr>
              <a:t>N−2 comparisons </a:t>
            </a:r>
            <a:r>
              <a:rPr lang="en-US" sz="2400" dirty="0">
                <a:solidFill>
                  <a:srgbClr val="252C33"/>
                </a:solidFill>
              </a:rPr>
              <a:t>are required to find the minimum in the unsorted array, and so on…</a:t>
            </a:r>
          </a:p>
          <a:p>
            <a:r>
              <a:rPr lang="en-US" sz="2400" dirty="0">
                <a:solidFill>
                  <a:srgbClr val="252C33"/>
                </a:solidFill>
              </a:rPr>
              <a:t>Therefore the number of comparisons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52C33"/>
                </a:solidFill>
              </a:rPr>
              <a:t>         = (N−1) + (N−2) + .............. + 1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52C33"/>
                </a:solidFill>
              </a:rPr>
              <a:t>         = (N⋅(N−1))/2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52C33"/>
                </a:solidFill>
              </a:rPr>
              <a:t>         =O(N</a:t>
            </a:r>
            <a:r>
              <a:rPr lang="en-US" sz="2400" baseline="30000" dirty="0">
                <a:solidFill>
                  <a:srgbClr val="252C33"/>
                </a:solidFill>
              </a:rPr>
              <a:t>2</a:t>
            </a:r>
            <a:r>
              <a:rPr lang="en-US" sz="2400" dirty="0">
                <a:solidFill>
                  <a:srgbClr val="252C33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252C33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6825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97"/>
  <p:tag name="NBP" val="1"/>
  <p:tag name="CVB" val="497"/>
  <p:tag name="SPT" val="FALSE"/>
  <p:tag name="BSN" val="497"/>
  <p:tag name="LFXCI" val="0"/>
  <p:tag name="SVT" val="TRUE"/>
  <p:tag name="CII" val="49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98"/>
  <p:tag name="NBP" val="1"/>
  <p:tag name="CVB" val="498"/>
  <p:tag name="SPT" val="FALSE"/>
  <p:tag name="BSN" val="498"/>
  <p:tag name="LFXCI" val="0"/>
  <p:tag name="SVT" val="TRUE"/>
  <p:tag name="CII" val="49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99"/>
  <p:tag name="NBP" val="1"/>
  <p:tag name="CVB" val="499"/>
  <p:tag name="SPT" val="FALSE"/>
  <p:tag name="BSN" val="499"/>
  <p:tag name="LFXCI" val="0"/>
  <p:tag name="SVT" val="TRUE"/>
  <p:tag name="CII" val="49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lass_simple">
  <a:themeElements>
    <a:clrScheme name="class_simp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_si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lass_simp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_simp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16194</TotalTime>
  <Words>3811</Words>
  <Application>Microsoft Office PowerPoint</Application>
  <PresentationFormat>Ekran Gösterisi (4:3)</PresentationFormat>
  <Paragraphs>589</Paragraphs>
  <Slides>56</Slides>
  <Notes>34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12</vt:i4>
      </vt:variant>
      <vt:variant>
        <vt:lpstr>Tema</vt:lpstr>
      </vt:variant>
      <vt:variant>
        <vt:i4>5</vt:i4>
      </vt:variant>
      <vt:variant>
        <vt:lpstr>Eklenmiş OLE Hizmet Programları</vt:lpstr>
      </vt:variant>
      <vt:variant>
        <vt:i4>3</vt:i4>
      </vt:variant>
      <vt:variant>
        <vt:lpstr>Slayt Başlıkları</vt:lpstr>
      </vt:variant>
      <vt:variant>
        <vt:i4>56</vt:i4>
      </vt:variant>
    </vt:vector>
  </HeadingPairs>
  <TitlesOfParts>
    <vt:vector size="76" baseType="lpstr">
      <vt:lpstr>ＭＳ Ｐゴシック</vt:lpstr>
      <vt:lpstr>宋体</vt:lpstr>
      <vt:lpstr>Arial</vt:lpstr>
      <vt:lpstr>Calibri</vt:lpstr>
      <vt:lpstr>Calibri Light</vt:lpstr>
      <vt:lpstr>Comic Sans MS</vt:lpstr>
      <vt:lpstr>Courier New</vt:lpstr>
      <vt:lpstr>Monotype Sorts</vt:lpstr>
      <vt:lpstr>Open Sans</vt:lpstr>
      <vt:lpstr>Tahoma</vt:lpstr>
      <vt:lpstr>Times New Roman</vt:lpstr>
      <vt:lpstr>Wingdings</vt:lpstr>
      <vt:lpstr>Office Theme</vt:lpstr>
      <vt:lpstr>Default Design</vt:lpstr>
      <vt:lpstr>class_simple</vt:lpstr>
      <vt:lpstr>1_Default Design</vt:lpstr>
      <vt:lpstr>2_Default Design</vt:lpstr>
      <vt:lpstr>Equation</vt:lpstr>
      <vt:lpstr>Paint Shop Pro Image</vt:lpstr>
      <vt:lpstr>Denklem</vt:lpstr>
      <vt:lpstr>PowerPoint Sunusu</vt:lpstr>
      <vt:lpstr>The Sorting Problem</vt:lpstr>
      <vt:lpstr>Sort Algorithms</vt:lpstr>
      <vt:lpstr>Sorting Data Records</vt:lpstr>
      <vt:lpstr>A Suboptimal Sort Algorithm: Bogosort </vt:lpstr>
      <vt:lpstr>Selection Sort Algorithm</vt:lpstr>
      <vt:lpstr>Selection Sort </vt:lpstr>
      <vt:lpstr> Selection Sort: Example: A[  ]=8, 4, 6, 9, 2, 3,1</vt:lpstr>
      <vt:lpstr>Selection Sort: Time Complexity  </vt:lpstr>
      <vt:lpstr>Selection Sort: Time Complexity  </vt:lpstr>
      <vt:lpstr>Buble Sort: Algorithm</vt:lpstr>
      <vt:lpstr>Bubble Sort</vt:lpstr>
      <vt:lpstr>C++ code for Bubble Sort Function</vt:lpstr>
      <vt:lpstr>Bubble Sort: Example </vt:lpstr>
      <vt:lpstr>PowerPoint Sunusu</vt:lpstr>
      <vt:lpstr>BUBBLE SORT:  Example 2</vt:lpstr>
      <vt:lpstr>Complexity of Bubble Sort</vt:lpstr>
      <vt:lpstr>Bubble Sort: Worst and Best Cases</vt:lpstr>
      <vt:lpstr>A Better Version: Flagged Bubble Sort </vt:lpstr>
      <vt:lpstr>Flagged Bubble Sort: Example</vt:lpstr>
      <vt:lpstr>INSERTION-SORT: Algorithm</vt:lpstr>
      <vt:lpstr>Insertion Sort</vt:lpstr>
      <vt:lpstr>Insertion Sort</vt:lpstr>
      <vt:lpstr>Insertion Sort</vt:lpstr>
      <vt:lpstr>Insertion Sort</vt:lpstr>
      <vt:lpstr>Insertion Sort</vt:lpstr>
      <vt:lpstr>Insertion Sort: Example</vt:lpstr>
      <vt:lpstr>Insertion Sort: Example At each iteration, the array is divided in two sub-arrays: Sorted, unsorted </vt:lpstr>
      <vt:lpstr>Analysis of Insertion Sort: Worst case</vt:lpstr>
      <vt:lpstr>Analysis of Insertion Sort: Best Case</vt:lpstr>
      <vt:lpstr>Insertion Sort - Analysis</vt:lpstr>
      <vt:lpstr>Analysis of Insertion Sort: Average case</vt:lpstr>
      <vt:lpstr>Analysis of Insertion Sort: Average case</vt:lpstr>
      <vt:lpstr>Complexity Upper Bound on ‘Simple’ Sorting</vt:lpstr>
      <vt:lpstr>Complexity Upper Bound on ‘Simple’ Sorting</vt:lpstr>
      <vt:lpstr>  </vt:lpstr>
      <vt:lpstr>Searching</vt:lpstr>
      <vt:lpstr>Searching</vt:lpstr>
      <vt:lpstr>Linear Search</vt:lpstr>
      <vt:lpstr> Linear Search: Informal Algorithm </vt:lpstr>
      <vt:lpstr>Linear Search: Pseudocode</vt:lpstr>
      <vt:lpstr>Linear Search: Best Case</vt:lpstr>
      <vt:lpstr>Linear Search: Worst Case</vt:lpstr>
      <vt:lpstr>Linear Search: Average Case</vt:lpstr>
      <vt:lpstr>Linear Search: Summary</vt:lpstr>
      <vt:lpstr>A Better Search Algorithm: Binary Search</vt:lpstr>
      <vt:lpstr>Binary Search: Informal Algorithm</vt:lpstr>
      <vt:lpstr>Binary Search Algorithm</vt:lpstr>
      <vt:lpstr>The Algorithm</vt:lpstr>
      <vt:lpstr>The Algorithm</vt:lpstr>
      <vt:lpstr>The Algorithm</vt:lpstr>
      <vt:lpstr>Iterative Binary Search Algorithm</vt:lpstr>
      <vt:lpstr>Binary Search Function</vt:lpstr>
      <vt:lpstr>Binary Search Analysis: Worst Case</vt:lpstr>
      <vt:lpstr>Binary Search: Summary</vt:lpstr>
      <vt:lpstr>Summary of Searching</vt:lpstr>
    </vt:vector>
  </TitlesOfParts>
  <Company>EGE Üniv.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Aydin</dc:creator>
  <cp:lastModifiedBy>Umut Avcı</cp:lastModifiedBy>
  <cp:revision>581</cp:revision>
  <dcterms:created xsi:type="dcterms:W3CDTF">2003-09-08T08:07:00Z</dcterms:created>
  <dcterms:modified xsi:type="dcterms:W3CDTF">2023-12-15T10:17:23Z</dcterms:modified>
</cp:coreProperties>
</file>