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57"/>
  </p:notesMasterIdLst>
  <p:sldIdLst>
    <p:sldId id="657" r:id="rId2"/>
    <p:sldId id="281" r:id="rId3"/>
    <p:sldId id="628" r:id="rId4"/>
    <p:sldId id="562" r:id="rId5"/>
    <p:sldId id="629" r:id="rId6"/>
    <p:sldId id="566" r:id="rId7"/>
    <p:sldId id="567" r:id="rId8"/>
    <p:sldId id="568" r:id="rId9"/>
    <p:sldId id="606" r:id="rId10"/>
    <p:sldId id="630" r:id="rId11"/>
    <p:sldId id="631" r:id="rId12"/>
    <p:sldId id="632" r:id="rId13"/>
    <p:sldId id="605" r:id="rId14"/>
    <p:sldId id="542" r:id="rId15"/>
    <p:sldId id="276" r:id="rId16"/>
    <p:sldId id="621" r:id="rId17"/>
    <p:sldId id="622" r:id="rId18"/>
    <p:sldId id="618" r:id="rId19"/>
    <p:sldId id="569" r:id="rId20"/>
    <p:sldId id="549" r:id="rId21"/>
    <p:sldId id="552" r:id="rId22"/>
    <p:sldId id="467" r:id="rId23"/>
    <p:sldId id="586" r:id="rId24"/>
    <p:sldId id="588" r:id="rId25"/>
    <p:sldId id="608" r:id="rId26"/>
    <p:sldId id="593" r:id="rId27"/>
    <p:sldId id="609" r:id="rId28"/>
    <p:sldId id="654" r:id="rId29"/>
    <p:sldId id="598" r:id="rId30"/>
    <p:sldId id="577" r:id="rId31"/>
    <p:sldId id="635" r:id="rId32"/>
    <p:sldId id="611" r:id="rId33"/>
    <p:sldId id="634" r:id="rId34"/>
    <p:sldId id="614" r:id="rId35"/>
    <p:sldId id="612" r:id="rId36"/>
    <p:sldId id="638" r:id="rId37"/>
    <p:sldId id="640" r:id="rId38"/>
    <p:sldId id="642" r:id="rId39"/>
    <p:sldId id="594" r:id="rId40"/>
    <p:sldId id="639" r:id="rId41"/>
    <p:sldId id="583" r:id="rId42"/>
    <p:sldId id="643" r:id="rId43"/>
    <p:sldId id="287" r:id="rId44"/>
    <p:sldId id="645" r:id="rId45"/>
    <p:sldId id="652" r:id="rId46"/>
    <p:sldId id="647" r:id="rId47"/>
    <p:sldId id="648" r:id="rId48"/>
    <p:sldId id="649" r:id="rId49"/>
    <p:sldId id="650" r:id="rId50"/>
    <p:sldId id="651" r:id="rId51"/>
    <p:sldId id="295" r:id="rId52"/>
    <p:sldId id="293" r:id="rId53"/>
    <p:sldId id="656" r:id="rId54"/>
    <p:sldId id="267" r:id="rId55"/>
    <p:sldId id="627" r:id="rId56"/>
  </p:sldIdLst>
  <p:sldSz cx="9144000" cy="6858000" type="screen4x3"/>
  <p:notesSz cx="6797675" cy="9926638"/>
  <p:defaultTextStyle>
    <a:defPPr>
      <a:defRPr lang="en-US"/>
    </a:defPPr>
    <a:lvl1pPr algn="l" rtl="0" fontAlgn="base">
      <a:spcBef>
        <a:spcPct val="0"/>
      </a:spcBef>
      <a:spcAft>
        <a:spcPct val="0"/>
      </a:spcAft>
      <a:defRPr sz="20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0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0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0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D6EEFC"/>
    <a:srgbClr val="BBE0F9"/>
    <a:srgbClr val="F87422"/>
    <a:srgbClr val="006600"/>
    <a:srgbClr val="0000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4708" autoAdjust="0"/>
  </p:normalViewPr>
  <p:slideViewPr>
    <p:cSldViewPr>
      <p:cViewPr varScale="1">
        <p:scale>
          <a:sx n="83" d="100"/>
          <a:sy n="83" d="100"/>
        </p:scale>
        <p:origin x="13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atin typeface="Arial" charset="0"/>
              </a:defRPr>
            </a:lvl1pPr>
          </a:lstStyle>
          <a:p>
            <a:pPr>
              <a:defRPr/>
            </a:pPr>
            <a:fld id="{E135EEDA-88A2-41FC-ADBF-BCE384601A4D}" type="datetimeFigureOut">
              <a:rPr lang="en-US"/>
              <a:pPr>
                <a:defRPr/>
              </a:pPr>
              <a:t>12/18/2023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2D949361-708B-4C3E-A8D5-E0F5033276DC}" type="slidenum">
              <a:rPr lang="en-US" altLang="en-US"/>
              <a:pPr/>
              <a:t>‹#›</a:t>
            </a:fld>
            <a:endParaRPr lang="en-US" altLang="en-US"/>
          </a:p>
        </p:txBody>
      </p:sp>
    </p:spTree>
    <p:extLst>
      <p:ext uri="{BB962C8B-B14F-4D97-AF65-F5344CB8AC3E}">
        <p14:creationId xmlns:p14="http://schemas.microsoft.com/office/powerpoint/2010/main" val="86220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2</a:t>
            </a:fld>
            <a:endParaRPr lang="en-US" altLang="en-US"/>
          </a:p>
        </p:txBody>
      </p:sp>
    </p:spTree>
    <p:extLst>
      <p:ext uri="{BB962C8B-B14F-4D97-AF65-F5344CB8AC3E}">
        <p14:creationId xmlns:p14="http://schemas.microsoft.com/office/powerpoint/2010/main" val="3370088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2A202-51FD-4E29-9126-3667678E7D8B}" type="slidenum">
              <a:rPr lang="en-US" altLang="en-US"/>
              <a:pPr/>
              <a:t>11</a:t>
            </a:fld>
            <a:endParaRPr lang="en-US" alt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45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579EA-9751-4B47-9418-2019E999BD14}" type="slidenum">
              <a:rPr lang="en-US" altLang="en-US"/>
              <a:pPr/>
              <a:t>12</a:t>
            </a:fld>
            <a:endParaRPr lang="en-US" alt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173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13</a:t>
            </a:fld>
            <a:endParaRPr lang="en-US" altLang="en-US"/>
          </a:p>
        </p:txBody>
      </p:sp>
    </p:spTree>
    <p:extLst>
      <p:ext uri="{BB962C8B-B14F-4D97-AF65-F5344CB8AC3E}">
        <p14:creationId xmlns:p14="http://schemas.microsoft.com/office/powerpoint/2010/main" val="2043516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
        <p:nvSpPr>
          <p:cNvPr id="102404" name="Slide Number Placeholder 3"/>
          <p:cNvSpPr txBox="1">
            <a:spLocks noGrp="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r" eaLnBrk="1" hangingPunct="1"/>
            <a:fld id="{F0954DCD-D01C-434B-A634-283D2E9230AC}" type="slidenum">
              <a:rPr lang="en-US" altLang="en-US" sz="1200">
                <a:latin typeface="Arial" panose="020B0604020202020204" pitchFamily="34" charset="0"/>
              </a:rPr>
              <a:pPr algn="r" eaLnBrk="1" hangingPunct="1"/>
              <a:t>14</a:t>
            </a:fld>
            <a:endParaRPr lang="en-US" altLang="en-US" sz="1200">
              <a:latin typeface="Arial" panose="020B0604020202020204" pitchFamily="34" charset="0"/>
            </a:endParaRPr>
          </a:p>
        </p:txBody>
      </p:sp>
    </p:spTree>
    <p:extLst>
      <p:ext uri="{BB962C8B-B14F-4D97-AF65-F5344CB8AC3E}">
        <p14:creationId xmlns:p14="http://schemas.microsoft.com/office/powerpoint/2010/main" val="3994462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a:extLst>
              <a:ext uri="{FF2B5EF4-FFF2-40B4-BE49-F238E27FC236}">
                <a16:creationId xmlns:a16="http://schemas.microsoft.com/office/drawing/2014/main" id="{CCAC048C-6D2B-4D1C-84E0-527B9DA2B5B0}"/>
              </a:ext>
            </a:extLst>
          </p:cNvPr>
          <p:cNvSpPr>
            <a:spLocks noGrp="1" noChangeArrowheads="1"/>
          </p:cNvSpPr>
          <p:nvPr>
            <p:ph type="sldNum" sz="quarter"/>
          </p:nvPr>
        </p:nvSpPr>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BCC53537-F4D0-4288-B097-8E879C8802EB}" type="slidenum">
              <a:rPr lang="en-US" altLang="tr-TR"/>
              <a:pPr>
                <a:spcBef>
                  <a:spcPct val="0"/>
                </a:spcBef>
                <a:buClrTx/>
                <a:buFontTx/>
                <a:buNone/>
              </a:pPr>
              <a:t>15</a:t>
            </a:fld>
            <a:endParaRPr lang="en-US" altLang="tr-TR"/>
          </a:p>
        </p:txBody>
      </p:sp>
      <p:sp>
        <p:nvSpPr>
          <p:cNvPr id="75779" name="Text Box 1">
            <a:extLst>
              <a:ext uri="{FF2B5EF4-FFF2-40B4-BE49-F238E27FC236}">
                <a16:creationId xmlns:a16="http://schemas.microsoft.com/office/drawing/2014/main" id="{E3625E2F-D7B0-4ADB-92C4-B54B05663DF4}"/>
              </a:ext>
            </a:extLst>
          </p:cNvPr>
          <p:cNvSpPr txBox="1">
            <a:spLocks noChangeArrowheads="1"/>
          </p:cNvSpPr>
          <p:nvPr/>
        </p:nvSpPr>
        <p:spPr bwMode="auto">
          <a:xfrm>
            <a:off x="3884613" y="8685213"/>
            <a:ext cx="2970212" cy="455612"/>
          </a:xfrm>
          <a:prstGeom prst="rect">
            <a:avLst/>
          </a:prstGeom>
          <a:noFill/>
          <a:ln>
            <a:noFill/>
          </a:ln>
          <a:effec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EACD8C6-B7D1-4811-B86E-7F670CE1AAC4}" type="slidenum">
              <a:rPr lang="en-US" altLang="tr-TR"/>
              <a:pPr algn="r" eaLnBrk="1" hangingPunct="1">
                <a:spcBef>
                  <a:spcPct val="0"/>
                </a:spcBef>
                <a:buClrTx/>
                <a:buFontTx/>
                <a:buNone/>
              </a:pPr>
              <a:t>15</a:t>
            </a:fld>
            <a:endParaRPr lang="en-US" altLang="tr-TR"/>
          </a:p>
        </p:txBody>
      </p:sp>
      <p:sp>
        <p:nvSpPr>
          <p:cNvPr id="135172" name="Rectangle 2">
            <a:extLst>
              <a:ext uri="{FF2B5EF4-FFF2-40B4-BE49-F238E27FC236}">
                <a16:creationId xmlns:a16="http://schemas.microsoft.com/office/drawing/2014/main" id="{BF786D18-74C0-448A-8AFB-639036041789}"/>
              </a:ext>
            </a:extLst>
          </p:cNvPr>
          <p:cNvSpPr>
            <a:spLocks noGrp="1" noRot="1" noChangeAspect="1" noChangeArrowheads="1" noTextEdit="1"/>
          </p:cNvSpPr>
          <p:nvPr>
            <p:ph type="sldImg"/>
          </p:nvPr>
        </p:nvSpPr>
        <p:spPr>
          <a:xfrm>
            <a:off x="1143000" y="685800"/>
            <a:ext cx="4572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3" name="Rectangle 3">
            <a:extLst>
              <a:ext uri="{FF2B5EF4-FFF2-40B4-BE49-F238E27FC236}">
                <a16:creationId xmlns:a16="http://schemas.microsoft.com/office/drawing/2014/main" id="{D02C33FB-5AF1-4282-B700-87D87AFD855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p>
        </p:txBody>
      </p:sp>
    </p:spTree>
    <p:extLst>
      <p:ext uri="{BB962C8B-B14F-4D97-AF65-F5344CB8AC3E}">
        <p14:creationId xmlns:p14="http://schemas.microsoft.com/office/powerpoint/2010/main" val="3537906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49713-E9A7-42F4-B1AB-EB13339438DB}" type="slidenum">
              <a:rPr lang="en-US" altLang="en-US"/>
              <a:pPr/>
              <a:t>16</a:t>
            </a:fld>
            <a:endParaRPr lang="en-US" alt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098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B3229-2163-4513-A29F-53DDE5B1C1A2}" type="slidenum">
              <a:rPr lang="en-US" altLang="en-US"/>
              <a:pPr/>
              <a:t>17</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8217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4D24B-5CD6-4FB6-ADB6-5F82044A8712}" type="slidenum">
              <a:rPr lang="en-US" altLang="en-US"/>
              <a:pPr/>
              <a:t>18</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0254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19</a:t>
            </a:fld>
            <a:endParaRPr lang="en-US" altLang="en-US"/>
          </a:p>
        </p:txBody>
      </p:sp>
    </p:spTree>
    <p:extLst>
      <p:ext uri="{BB962C8B-B14F-4D97-AF65-F5344CB8AC3E}">
        <p14:creationId xmlns:p14="http://schemas.microsoft.com/office/powerpoint/2010/main" val="650294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
        <p:nvSpPr>
          <p:cNvPr id="109572" name="Slide Number Placeholder 3"/>
          <p:cNvSpPr txBox="1">
            <a:spLocks noGrp="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r" eaLnBrk="1" hangingPunct="1"/>
            <a:fld id="{8ECEB357-3CA9-4CF7-8FCC-AD7399F713B9}" type="slidenum">
              <a:rPr lang="en-US" altLang="en-US" sz="1200">
                <a:latin typeface="Arial" panose="020B0604020202020204" pitchFamily="34" charset="0"/>
              </a:rPr>
              <a:pPr algn="r" eaLnBrk="1" hangingPunct="1"/>
              <a:t>20</a:t>
            </a:fld>
            <a:endParaRPr lang="en-US" altLang="en-US" sz="1200">
              <a:latin typeface="Arial" panose="020B0604020202020204" pitchFamily="34" charset="0"/>
            </a:endParaRPr>
          </a:p>
        </p:txBody>
      </p:sp>
    </p:spTree>
    <p:extLst>
      <p:ext uri="{BB962C8B-B14F-4D97-AF65-F5344CB8AC3E}">
        <p14:creationId xmlns:p14="http://schemas.microsoft.com/office/powerpoint/2010/main" val="328537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E2C5A-9905-4291-B200-B0D931373F3F}" type="slidenum">
              <a:rPr lang="en-US" altLang="en-US"/>
              <a:pPr/>
              <a:t>3</a:t>
            </a:fld>
            <a:endParaRPr lang="en-US" alt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41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
        <p:nvSpPr>
          <p:cNvPr id="112644" name="Slide Number Placeholder 3"/>
          <p:cNvSpPr txBox="1">
            <a:spLocks noGrp="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r" eaLnBrk="1" hangingPunct="1"/>
            <a:fld id="{CFC95E79-2D74-4D67-951C-FE8E3FA63243}" type="slidenum">
              <a:rPr lang="en-US" altLang="en-US" sz="1200">
                <a:latin typeface="Arial" panose="020B0604020202020204" pitchFamily="34" charset="0"/>
              </a:rPr>
              <a:pPr algn="r" eaLnBrk="1" hangingPunct="1"/>
              <a:t>21</a:t>
            </a:fld>
            <a:endParaRPr lang="en-US" altLang="en-US" sz="1200">
              <a:latin typeface="Arial" panose="020B0604020202020204" pitchFamily="34" charset="0"/>
            </a:endParaRPr>
          </a:p>
        </p:txBody>
      </p:sp>
    </p:spTree>
    <p:extLst>
      <p:ext uri="{BB962C8B-B14F-4D97-AF65-F5344CB8AC3E}">
        <p14:creationId xmlns:p14="http://schemas.microsoft.com/office/powerpoint/2010/main" val="2682204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
        <p:nvSpPr>
          <p:cNvPr id="114692" name="Slide Number Placeholder 3"/>
          <p:cNvSpPr txBox="1">
            <a:spLocks noGrp="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r" eaLnBrk="1" hangingPunct="1"/>
            <a:fld id="{CCF2BA1C-A013-4540-99D5-EA824B96EB49}" type="slidenum">
              <a:rPr lang="en-US" altLang="en-US" sz="1200">
                <a:latin typeface="Arial" panose="020B0604020202020204" pitchFamily="34" charset="0"/>
              </a:rPr>
              <a:pPr algn="r" eaLnBrk="1" hangingPunct="1"/>
              <a:t>22</a:t>
            </a:fld>
            <a:endParaRPr lang="en-US" altLang="en-US" sz="1200">
              <a:latin typeface="Arial" panose="020B0604020202020204" pitchFamily="34" charset="0"/>
            </a:endParaRPr>
          </a:p>
        </p:txBody>
      </p:sp>
    </p:spTree>
    <p:extLst>
      <p:ext uri="{BB962C8B-B14F-4D97-AF65-F5344CB8AC3E}">
        <p14:creationId xmlns:p14="http://schemas.microsoft.com/office/powerpoint/2010/main" val="1095939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23</a:t>
            </a:fld>
            <a:endParaRPr lang="en-US" altLang="en-US"/>
          </a:p>
        </p:txBody>
      </p:sp>
    </p:spTree>
    <p:extLst>
      <p:ext uri="{BB962C8B-B14F-4D97-AF65-F5344CB8AC3E}">
        <p14:creationId xmlns:p14="http://schemas.microsoft.com/office/powerpoint/2010/main" val="27509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24</a:t>
            </a:fld>
            <a:endParaRPr lang="en-US" altLang="en-US"/>
          </a:p>
        </p:txBody>
      </p:sp>
    </p:spTree>
    <p:extLst>
      <p:ext uri="{BB962C8B-B14F-4D97-AF65-F5344CB8AC3E}">
        <p14:creationId xmlns:p14="http://schemas.microsoft.com/office/powerpoint/2010/main" val="71539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25</a:t>
            </a:fld>
            <a:endParaRPr lang="en-US" altLang="en-US"/>
          </a:p>
        </p:txBody>
      </p:sp>
    </p:spTree>
    <p:extLst>
      <p:ext uri="{BB962C8B-B14F-4D97-AF65-F5344CB8AC3E}">
        <p14:creationId xmlns:p14="http://schemas.microsoft.com/office/powerpoint/2010/main" val="637982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26</a:t>
            </a:fld>
            <a:endParaRPr lang="en-US" altLang="en-US"/>
          </a:p>
        </p:txBody>
      </p:sp>
    </p:spTree>
    <p:extLst>
      <p:ext uri="{BB962C8B-B14F-4D97-AF65-F5344CB8AC3E}">
        <p14:creationId xmlns:p14="http://schemas.microsoft.com/office/powerpoint/2010/main" val="3220319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27</a:t>
            </a:fld>
            <a:endParaRPr lang="en-US" altLang="en-US"/>
          </a:p>
        </p:txBody>
      </p:sp>
    </p:spTree>
    <p:extLst>
      <p:ext uri="{BB962C8B-B14F-4D97-AF65-F5344CB8AC3E}">
        <p14:creationId xmlns:p14="http://schemas.microsoft.com/office/powerpoint/2010/main" val="714618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rgbClr val="CC3300"/>
                </a:solidFill>
                <a:latin typeface="Arial" panose="020B0604020202020204" pitchFamily="34" charset="0"/>
              </a:defRPr>
            </a:lvl1pPr>
            <a:lvl2pPr marL="742950" indent="-285750" eaLnBrk="0" hangingPunct="0">
              <a:defRPr sz="4000" b="1">
                <a:solidFill>
                  <a:srgbClr val="CC3300"/>
                </a:solidFill>
                <a:latin typeface="Arial" panose="020B0604020202020204" pitchFamily="34" charset="0"/>
              </a:defRPr>
            </a:lvl2pPr>
            <a:lvl3pPr marL="1143000" indent="-228600" eaLnBrk="0" hangingPunct="0">
              <a:defRPr sz="4000" b="1">
                <a:solidFill>
                  <a:srgbClr val="CC3300"/>
                </a:solidFill>
                <a:latin typeface="Arial" panose="020B0604020202020204" pitchFamily="34" charset="0"/>
              </a:defRPr>
            </a:lvl3pPr>
            <a:lvl4pPr marL="1600200" indent="-228600" eaLnBrk="0" hangingPunct="0">
              <a:defRPr sz="4000" b="1">
                <a:solidFill>
                  <a:srgbClr val="CC3300"/>
                </a:solidFill>
                <a:latin typeface="Arial" panose="020B0604020202020204" pitchFamily="34" charset="0"/>
              </a:defRPr>
            </a:lvl4pPr>
            <a:lvl5pPr marL="2057400" indent="-228600" eaLnBrk="0" hangingPunct="0">
              <a:defRPr sz="4000" b="1">
                <a:solidFill>
                  <a:srgbClr val="CC3300"/>
                </a:solidFill>
                <a:latin typeface="Arial" panose="020B0604020202020204" pitchFamily="34" charset="0"/>
              </a:defRPr>
            </a:lvl5pPr>
            <a:lvl6pPr marL="2514600" indent="-228600" eaLnBrk="0" fontAlgn="base" hangingPunct="0">
              <a:spcBef>
                <a:spcPct val="0"/>
              </a:spcBef>
              <a:spcAft>
                <a:spcPct val="0"/>
              </a:spcAft>
              <a:defRPr sz="4000" b="1">
                <a:solidFill>
                  <a:srgbClr val="CC3300"/>
                </a:solidFill>
                <a:latin typeface="Arial" panose="020B0604020202020204" pitchFamily="34" charset="0"/>
              </a:defRPr>
            </a:lvl6pPr>
            <a:lvl7pPr marL="2971800" indent="-228600" eaLnBrk="0" fontAlgn="base" hangingPunct="0">
              <a:spcBef>
                <a:spcPct val="0"/>
              </a:spcBef>
              <a:spcAft>
                <a:spcPct val="0"/>
              </a:spcAft>
              <a:defRPr sz="4000" b="1">
                <a:solidFill>
                  <a:srgbClr val="CC3300"/>
                </a:solidFill>
                <a:latin typeface="Arial" panose="020B0604020202020204" pitchFamily="34" charset="0"/>
              </a:defRPr>
            </a:lvl7pPr>
            <a:lvl8pPr marL="3429000" indent="-228600" eaLnBrk="0" fontAlgn="base" hangingPunct="0">
              <a:spcBef>
                <a:spcPct val="0"/>
              </a:spcBef>
              <a:spcAft>
                <a:spcPct val="0"/>
              </a:spcAft>
              <a:defRPr sz="4000" b="1">
                <a:solidFill>
                  <a:srgbClr val="CC3300"/>
                </a:solidFill>
                <a:latin typeface="Arial" panose="020B0604020202020204" pitchFamily="34" charset="0"/>
              </a:defRPr>
            </a:lvl8pPr>
            <a:lvl9pPr marL="3886200" indent="-228600" eaLnBrk="0" fontAlgn="base" hangingPunct="0">
              <a:spcBef>
                <a:spcPct val="0"/>
              </a:spcBef>
              <a:spcAft>
                <a:spcPct val="0"/>
              </a:spcAft>
              <a:defRPr sz="4000" b="1">
                <a:solidFill>
                  <a:srgbClr val="CC3300"/>
                </a:solidFill>
                <a:latin typeface="Arial" panose="020B0604020202020204" pitchFamily="34" charset="0"/>
              </a:defRPr>
            </a:lvl9pPr>
          </a:lstStyle>
          <a:p>
            <a:pPr eaLnBrk="1" hangingPunct="1"/>
            <a:fld id="{AEAC1968-30F6-45F0-8011-D9D282CDB8AD}" type="slidenum">
              <a:rPr lang="en-US" altLang="en-US" sz="1200"/>
              <a:pPr eaLnBrk="1" hangingPunct="1"/>
              <a:t>29</a:t>
            </a:fld>
            <a:endParaRPr lang="en-US" altLang="en-US" sz="1200"/>
          </a:p>
        </p:txBody>
      </p:sp>
    </p:spTree>
    <p:extLst>
      <p:ext uri="{BB962C8B-B14F-4D97-AF65-F5344CB8AC3E}">
        <p14:creationId xmlns:p14="http://schemas.microsoft.com/office/powerpoint/2010/main" val="731677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
        <p:nvSpPr>
          <p:cNvPr id="57348" name="Slide Number Placeholder 3"/>
          <p:cNvSpPr txBox="1">
            <a:spLocks noGrp="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r" eaLnBrk="1" hangingPunct="1"/>
            <a:fld id="{17B25FE5-12E4-489C-B14B-7227092219C8}" type="slidenum">
              <a:rPr lang="en-US" altLang="en-US" sz="1200">
                <a:latin typeface="Arial" panose="020B0604020202020204" pitchFamily="34" charset="0"/>
              </a:rPr>
              <a:pPr algn="r" eaLnBrk="1" hangingPunct="1"/>
              <a:t>30</a:t>
            </a:fld>
            <a:endParaRPr lang="en-US" altLang="en-US" sz="1200">
              <a:latin typeface="Arial" panose="020B0604020202020204" pitchFamily="34" charset="0"/>
            </a:endParaRPr>
          </a:p>
        </p:txBody>
      </p:sp>
    </p:spTree>
    <p:extLst>
      <p:ext uri="{BB962C8B-B14F-4D97-AF65-F5344CB8AC3E}">
        <p14:creationId xmlns:p14="http://schemas.microsoft.com/office/powerpoint/2010/main" val="3297299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31</a:t>
            </a:fld>
            <a:endParaRPr lang="en-US" altLang="en-US"/>
          </a:p>
        </p:txBody>
      </p:sp>
    </p:spTree>
    <p:extLst>
      <p:ext uri="{BB962C8B-B14F-4D97-AF65-F5344CB8AC3E}">
        <p14:creationId xmlns:p14="http://schemas.microsoft.com/office/powerpoint/2010/main" val="2877142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a:t>
            </a:fld>
            <a:endParaRPr lang="en-US" altLang="en-US"/>
          </a:p>
        </p:txBody>
      </p:sp>
    </p:spTree>
    <p:extLst>
      <p:ext uri="{BB962C8B-B14F-4D97-AF65-F5344CB8AC3E}">
        <p14:creationId xmlns:p14="http://schemas.microsoft.com/office/powerpoint/2010/main" val="1071182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32</a:t>
            </a:fld>
            <a:endParaRPr lang="en-US" altLang="en-US"/>
          </a:p>
        </p:txBody>
      </p:sp>
    </p:spTree>
    <p:extLst>
      <p:ext uri="{BB962C8B-B14F-4D97-AF65-F5344CB8AC3E}">
        <p14:creationId xmlns:p14="http://schemas.microsoft.com/office/powerpoint/2010/main" val="1145850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33</a:t>
            </a:fld>
            <a:endParaRPr lang="en-US" altLang="en-US"/>
          </a:p>
        </p:txBody>
      </p:sp>
    </p:spTree>
    <p:extLst>
      <p:ext uri="{BB962C8B-B14F-4D97-AF65-F5344CB8AC3E}">
        <p14:creationId xmlns:p14="http://schemas.microsoft.com/office/powerpoint/2010/main" val="1625466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2E7BE-7AB5-4C14-88AD-E57E705719BC}" type="slidenum">
              <a:rPr lang="en-US" altLang="en-US"/>
              <a:pPr/>
              <a:t>34</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8014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35</a:t>
            </a:fld>
            <a:endParaRPr lang="en-US" altLang="en-US"/>
          </a:p>
        </p:txBody>
      </p:sp>
    </p:spTree>
    <p:extLst>
      <p:ext uri="{BB962C8B-B14F-4D97-AF65-F5344CB8AC3E}">
        <p14:creationId xmlns:p14="http://schemas.microsoft.com/office/powerpoint/2010/main" val="4039551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CE93690-5B2E-4A74-8E5F-C5F4BD49B41F}" type="slidenum">
              <a:rPr lang="en-US" smtClean="0"/>
              <a:pPr/>
              <a:t>36</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04985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37</a:t>
            </a:fld>
            <a:endParaRPr lang="en-US" altLang="en-US"/>
          </a:p>
        </p:txBody>
      </p:sp>
    </p:spTree>
    <p:extLst>
      <p:ext uri="{BB962C8B-B14F-4D97-AF65-F5344CB8AC3E}">
        <p14:creationId xmlns:p14="http://schemas.microsoft.com/office/powerpoint/2010/main" val="4277227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38</a:t>
            </a:fld>
            <a:endParaRPr lang="en-US" altLang="en-US"/>
          </a:p>
        </p:txBody>
      </p:sp>
    </p:spTree>
    <p:extLst>
      <p:ext uri="{BB962C8B-B14F-4D97-AF65-F5344CB8AC3E}">
        <p14:creationId xmlns:p14="http://schemas.microsoft.com/office/powerpoint/2010/main" val="3382834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39</a:t>
            </a:fld>
            <a:endParaRPr lang="en-US" altLang="en-US"/>
          </a:p>
        </p:txBody>
      </p:sp>
    </p:spTree>
    <p:extLst>
      <p:ext uri="{BB962C8B-B14F-4D97-AF65-F5344CB8AC3E}">
        <p14:creationId xmlns:p14="http://schemas.microsoft.com/office/powerpoint/2010/main" val="1844836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0418C28-351B-4A1B-845C-AD4D87FAFBAD}" type="slidenum">
              <a:rPr lang="en-US" smtClean="0"/>
              <a:pPr/>
              <a:t>40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58938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
        <p:nvSpPr>
          <p:cNvPr id="63492" name="Slide Number Placeholder 3"/>
          <p:cNvSpPr txBox="1">
            <a:spLocks noGrp="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r" eaLnBrk="1" hangingPunct="1"/>
            <a:fld id="{359AA724-00AE-414C-ACEB-62036FA548FD}" type="slidenum">
              <a:rPr lang="en-US" altLang="en-US" sz="1200">
                <a:latin typeface="Arial" panose="020B0604020202020204" pitchFamily="34" charset="0"/>
              </a:rPr>
              <a:pPr algn="r" eaLnBrk="1" hangingPunct="1"/>
              <a:t>41</a:t>
            </a:fld>
            <a:endParaRPr lang="en-US" altLang="en-US" sz="1200">
              <a:latin typeface="Arial" panose="020B0604020202020204" pitchFamily="34" charset="0"/>
            </a:endParaRPr>
          </a:p>
        </p:txBody>
      </p:sp>
    </p:spTree>
    <p:extLst>
      <p:ext uri="{BB962C8B-B14F-4D97-AF65-F5344CB8AC3E}">
        <p14:creationId xmlns:p14="http://schemas.microsoft.com/office/powerpoint/2010/main" val="247401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5</a:t>
            </a:fld>
            <a:endParaRPr lang="en-US" altLang="en-US"/>
          </a:p>
        </p:txBody>
      </p:sp>
    </p:spTree>
    <p:extLst>
      <p:ext uri="{BB962C8B-B14F-4D97-AF65-F5344CB8AC3E}">
        <p14:creationId xmlns:p14="http://schemas.microsoft.com/office/powerpoint/2010/main" val="1924586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42</a:t>
            </a:fld>
            <a:endParaRPr lang="en-US" altLang="en-US"/>
          </a:p>
        </p:txBody>
      </p:sp>
    </p:spTree>
    <p:extLst>
      <p:ext uri="{BB962C8B-B14F-4D97-AF65-F5344CB8AC3E}">
        <p14:creationId xmlns:p14="http://schemas.microsoft.com/office/powerpoint/2010/main" val="888162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43</a:t>
            </a:fld>
            <a:endParaRPr lang="en-US" altLang="en-US"/>
          </a:p>
        </p:txBody>
      </p:sp>
    </p:spTree>
    <p:extLst>
      <p:ext uri="{BB962C8B-B14F-4D97-AF65-F5344CB8AC3E}">
        <p14:creationId xmlns:p14="http://schemas.microsoft.com/office/powerpoint/2010/main" val="3100808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44</a:t>
            </a:fld>
            <a:endParaRPr lang="en-US" altLang="en-US"/>
          </a:p>
        </p:txBody>
      </p:sp>
    </p:spTree>
    <p:extLst>
      <p:ext uri="{BB962C8B-B14F-4D97-AF65-F5344CB8AC3E}">
        <p14:creationId xmlns:p14="http://schemas.microsoft.com/office/powerpoint/2010/main" val="306893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45</a:t>
            </a:fld>
            <a:endParaRPr lang="en-US" altLang="en-US"/>
          </a:p>
        </p:txBody>
      </p:sp>
    </p:spTree>
    <p:extLst>
      <p:ext uri="{BB962C8B-B14F-4D97-AF65-F5344CB8AC3E}">
        <p14:creationId xmlns:p14="http://schemas.microsoft.com/office/powerpoint/2010/main" val="3024711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46</a:t>
            </a:fld>
            <a:endParaRPr lang="en-US" altLang="en-US"/>
          </a:p>
        </p:txBody>
      </p:sp>
    </p:spTree>
    <p:extLst>
      <p:ext uri="{BB962C8B-B14F-4D97-AF65-F5344CB8AC3E}">
        <p14:creationId xmlns:p14="http://schemas.microsoft.com/office/powerpoint/2010/main" val="38480972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47</a:t>
            </a:fld>
            <a:endParaRPr lang="en-US" altLang="en-US"/>
          </a:p>
        </p:txBody>
      </p:sp>
    </p:spTree>
    <p:extLst>
      <p:ext uri="{BB962C8B-B14F-4D97-AF65-F5344CB8AC3E}">
        <p14:creationId xmlns:p14="http://schemas.microsoft.com/office/powerpoint/2010/main" val="3061694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48</a:t>
            </a:fld>
            <a:endParaRPr lang="en-US" altLang="en-US"/>
          </a:p>
        </p:txBody>
      </p:sp>
    </p:spTree>
    <p:extLst>
      <p:ext uri="{BB962C8B-B14F-4D97-AF65-F5344CB8AC3E}">
        <p14:creationId xmlns:p14="http://schemas.microsoft.com/office/powerpoint/2010/main" val="864304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49</a:t>
            </a:fld>
            <a:endParaRPr lang="en-US" altLang="en-US"/>
          </a:p>
        </p:txBody>
      </p:sp>
    </p:spTree>
    <p:extLst>
      <p:ext uri="{BB962C8B-B14F-4D97-AF65-F5344CB8AC3E}">
        <p14:creationId xmlns:p14="http://schemas.microsoft.com/office/powerpoint/2010/main" val="18140014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50</a:t>
            </a:fld>
            <a:endParaRPr lang="en-US" altLang="en-US"/>
          </a:p>
        </p:txBody>
      </p:sp>
    </p:spTree>
    <p:extLst>
      <p:ext uri="{BB962C8B-B14F-4D97-AF65-F5344CB8AC3E}">
        <p14:creationId xmlns:p14="http://schemas.microsoft.com/office/powerpoint/2010/main" val="2748180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51</a:t>
            </a:fld>
            <a:endParaRPr lang="en-US" altLang="en-US"/>
          </a:p>
        </p:txBody>
      </p:sp>
    </p:spTree>
    <p:extLst>
      <p:ext uri="{BB962C8B-B14F-4D97-AF65-F5344CB8AC3E}">
        <p14:creationId xmlns:p14="http://schemas.microsoft.com/office/powerpoint/2010/main" val="3853463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12A7F65-99BA-4D98-8AF7-C174C49D2C8B}" type="slidenum">
              <a:rPr lang="en-CA" smtClean="0"/>
              <a:pPr>
                <a:defRPr/>
              </a:pPr>
              <a:t>6</a:t>
            </a:fld>
            <a:endParaRPr lang="en-CA"/>
          </a:p>
        </p:txBody>
      </p:sp>
    </p:spTree>
    <p:extLst>
      <p:ext uri="{BB962C8B-B14F-4D97-AF65-F5344CB8AC3E}">
        <p14:creationId xmlns:p14="http://schemas.microsoft.com/office/powerpoint/2010/main" val="363879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52</a:t>
            </a:fld>
            <a:endParaRPr lang="en-US" altLang="en-US"/>
          </a:p>
        </p:txBody>
      </p:sp>
    </p:spTree>
    <p:extLst>
      <p:ext uri="{BB962C8B-B14F-4D97-AF65-F5344CB8AC3E}">
        <p14:creationId xmlns:p14="http://schemas.microsoft.com/office/powerpoint/2010/main" val="64922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54</a:t>
            </a:fld>
            <a:endParaRPr lang="en-US" altLang="en-US"/>
          </a:p>
        </p:txBody>
      </p:sp>
    </p:spTree>
    <p:extLst>
      <p:ext uri="{BB962C8B-B14F-4D97-AF65-F5344CB8AC3E}">
        <p14:creationId xmlns:p14="http://schemas.microsoft.com/office/powerpoint/2010/main" val="3483975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55</a:t>
            </a:fld>
            <a:endParaRPr lang="en-US" altLang="en-US"/>
          </a:p>
        </p:txBody>
      </p:sp>
    </p:spTree>
    <p:extLst>
      <p:ext uri="{BB962C8B-B14F-4D97-AF65-F5344CB8AC3E}">
        <p14:creationId xmlns:p14="http://schemas.microsoft.com/office/powerpoint/2010/main" val="52296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EB9F9F9-E1E3-4F66-BED5-A4A6BC3024F9}" type="slidenum">
              <a:rPr lang="en-CA" smtClean="0"/>
              <a:pPr>
                <a:defRPr/>
              </a:pPr>
              <a:t>7</a:t>
            </a:fld>
            <a:endParaRPr lang="en-CA"/>
          </a:p>
        </p:txBody>
      </p:sp>
    </p:spTree>
    <p:extLst>
      <p:ext uri="{BB962C8B-B14F-4D97-AF65-F5344CB8AC3E}">
        <p14:creationId xmlns:p14="http://schemas.microsoft.com/office/powerpoint/2010/main" val="2351884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84E7C5-2A75-493F-91FC-F723AA33AD63}" type="slidenum">
              <a:rPr lang="en-CA" smtClean="0"/>
              <a:pPr>
                <a:defRPr/>
              </a:pPr>
              <a:t>8</a:t>
            </a:fld>
            <a:endParaRPr lang="en-CA"/>
          </a:p>
        </p:txBody>
      </p:sp>
    </p:spTree>
    <p:extLst>
      <p:ext uri="{BB962C8B-B14F-4D97-AF65-F5344CB8AC3E}">
        <p14:creationId xmlns:p14="http://schemas.microsoft.com/office/powerpoint/2010/main" val="264871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9</a:t>
            </a:fld>
            <a:endParaRPr lang="en-US" altLang="en-US"/>
          </a:p>
        </p:txBody>
      </p:sp>
    </p:spTree>
    <p:extLst>
      <p:ext uri="{BB962C8B-B14F-4D97-AF65-F5344CB8AC3E}">
        <p14:creationId xmlns:p14="http://schemas.microsoft.com/office/powerpoint/2010/main" val="380357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D949361-708B-4C3E-A8D5-E0F5033276DC}" type="slidenum">
              <a:rPr lang="en-US" altLang="en-US" smtClean="0"/>
              <a:pPr/>
              <a:t>10</a:t>
            </a:fld>
            <a:endParaRPr lang="en-US" altLang="en-US"/>
          </a:p>
        </p:txBody>
      </p:sp>
    </p:spTree>
    <p:extLst>
      <p:ext uri="{BB962C8B-B14F-4D97-AF65-F5344CB8AC3E}">
        <p14:creationId xmlns:p14="http://schemas.microsoft.com/office/powerpoint/2010/main" val="396048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44C78B9-BBCA-4A30-8D49-8C53AC6C0843}" type="datetimeFigureOut">
              <a:rPr lang="tr-TR" smtClean="0"/>
              <a:pPr>
                <a:defRPr/>
              </a:pPr>
              <a:t>18.12.2023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88593019-90F9-4EFB-9588-947C88E54FD1}" type="slidenum">
              <a:rPr lang="tr-TR" altLang="en-US" smtClean="0"/>
              <a:pPr/>
              <a:t>‹#›</a:t>
            </a:fld>
            <a:endParaRPr lang="tr-TR" altLang="en-US"/>
          </a:p>
        </p:txBody>
      </p:sp>
    </p:spTree>
    <p:extLst>
      <p:ext uri="{BB962C8B-B14F-4D97-AF65-F5344CB8AC3E}">
        <p14:creationId xmlns:p14="http://schemas.microsoft.com/office/powerpoint/2010/main" val="368931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5D0F6A3-2B44-44DB-B1B1-E7F19C66540F}" type="datetimeFigureOut">
              <a:rPr lang="tr-TR" smtClean="0"/>
              <a:pPr>
                <a:defRPr/>
              </a:pPr>
              <a:t>18.12.2023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D2F8137E-4CFB-40BB-8C43-48BA19F122F3}" type="slidenum">
              <a:rPr lang="tr-TR" altLang="en-US" smtClean="0"/>
              <a:pPr/>
              <a:t>‹#›</a:t>
            </a:fld>
            <a:endParaRPr lang="tr-TR" altLang="en-US"/>
          </a:p>
        </p:txBody>
      </p:sp>
    </p:spTree>
    <p:extLst>
      <p:ext uri="{BB962C8B-B14F-4D97-AF65-F5344CB8AC3E}">
        <p14:creationId xmlns:p14="http://schemas.microsoft.com/office/powerpoint/2010/main" val="14001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8D4F385-4D78-44EF-A277-32024309E2EA}" type="datetimeFigureOut">
              <a:rPr lang="tr-TR" smtClean="0"/>
              <a:pPr>
                <a:defRPr/>
              </a:pPr>
              <a:t>18.12.2023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4557F231-31C4-45EF-8CAA-2953DEAEAC35}" type="slidenum">
              <a:rPr lang="tr-TR" altLang="en-US" smtClean="0"/>
              <a:pPr/>
              <a:t>‹#›</a:t>
            </a:fld>
            <a:endParaRPr lang="tr-TR" altLang="en-US"/>
          </a:p>
        </p:txBody>
      </p:sp>
    </p:spTree>
    <p:extLst>
      <p:ext uri="{BB962C8B-B14F-4D97-AF65-F5344CB8AC3E}">
        <p14:creationId xmlns:p14="http://schemas.microsoft.com/office/powerpoint/2010/main" val="3674887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able Placeholder 2"/>
          <p:cNvSpPr>
            <a:spLocks noGrp="1"/>
          </p:cNvSpPr>
          <p:nvPr>
            <p:ph type="tbl" idx="1"/>
          </p:nvPr>
        </p:nvSpPr>
        <p:spPr>
          <a:xfrm>
            <a:off x="350838" y="1214438"/>
            <a:ext cx="8229600" cy="5076825"/>
          </a:xfrm>
        </p:spPr>
        <p:txBody>
          <a:bodyPr/>
          <a:lstStyle/>
          <a:p>
            <a:endParaRPr lang="en-US"/>
          </a:p>
        </p:txBody>
      </p:sp>
      <p:sp>
        <p:nvSpPr>
          <p:cNvPr id="4" name="Date Placeholder 3"/>
          <p:cNvSpPr>
            <a:spLocks noGrp="1"/>
          </p:cNvSpPr>
          <p:nvPr>
            <p:ph type="dt" sz="half" idx="10"/>
          </p:nvPr>
        </p:nvSpPr>
        <p:spPr>
          <a:xfrm>
            <a:off x="457200" y="6397625"/>
            <a:ext cx="2133600" cy="323850"/>
          </a:xfrm>
        </p:spPr>
        <p:txBody>
          <a:bodyPr/>
          <a:lstStyle>
            <a:lvl1pPr>
              <a:defRPr/>
            </a:lvl1pPr>
          </a:lstStyle>
          <a:p>
            <a:endParaRPr lang="en-US" altLang="en-US"/>
          </a:p>
        </p:txBody>
      </p:sp>
      <p:sp>
        <p:nvSpPr>
          <p:cNvPr id="5" name="Slide Number Placeholder 4"/>
          <p:cNvSpPr>
            <a:spLocks noGrp="1"/>
          </p:cNvSpPr>
          <p:nvPr>
            <p:ph type="sldNum" sz="quarter" idx="11"/>
          </p:nvPr>
        </p:nvSpPr>
        <p:spPr>
          <a:xfrm>
            <a:off x="6553200" y="6397625"/>
            <a:ext cx="2133600" cy="323850"/>
          </a:xfrm>
        </p:spPr>
        <p:txBody>
          <a:bodyPr/>
          <a:lstStyle>
            <a:lvl1pPr>
              <a:defRPr/>
            </a:lvl1pPr>
          </a:lstStyle>
          <a:p>
            <a:fld id="{8DDCC286-2785-49EE-85B7-46EA524FF904}" type="slidenum">
              <a:rPr lang="en-US" altLang="en-US"/>
              <a:pPr/>
              <a:t>‹#›</a:t>
            </a:fld>
            <a:endParaRPr lang="en-US" altLang="en-US"/>
          </a:p>
        </p:txBody>
      </p:sp>
    </p:spTree>
    <p:extLst>
      <p:ext uri="{BB962C8B-B14F-4D97-AF65-F5344CB8AC3E}">
        <p14:creationId xmlns:p14="http://schemas.microsoft.com/office/powerpoint/2010/main" val="2187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41313" y="100013"/>
            <a:ext cx="8229600" cy="906462"/>
          </a:xfrm>
        </p:spPr>
        <p:txBody>
          <a:bodyPr/>
          <a:lstStyle/>
          <a:p>
            <a:r>
              <a:rPr lang="en-US"/>
              <a:t>Click to edit Master title style</a:t>
            </a:r>
          </a:p>
        </p:txBody>
      </p:sp>
      <p:sp>
        <p:nvSpPr>
          <p:cNvPr id="3" name="Content Placeholder 2"/>
          <p:cNvSpPr>
            <a:spLocks noGrp="1"/>
          </p:cNvSpPr>
          <p:nvPr>
            <p:ph sz="quarter" idx="1"/>
          </p:nvPr>
        </p:nvSpPr>
        <p:spPr>
          <a:xfrm>
            <a:off x="350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97625"/>
            <a:ext cx="2133600" cy="323850"/>
          </a:xfrm>
        </p:spPr>
        <p:txBody>
          <a:bodyPr/>
          <a:lstStyle>
            <a:lvl1pPr>
              <a:defRPr/>
            </a:lvl1pPr>
          </a:lstStyle>
          <a:p>
            <a:endParaRPr lang="en-US" altLang="en-US"/>
          </a:p>
        </p:txBody>
      </p:sp>
      <p:sp>
        <p:nvSpPr>
          <p:cNvPr id="8" name="Slide Number Placeholder 7"/>
          <p:cNvSpPr>
            <a:spLocks noGrp="1"/>
          </p:cNvSpPr>
          <p:nvPr>
            <p:ph type="sldNum" sz="quarter" idx="11"/>
          </p:nvPr>
        </p:nvSpPr>
        <p:spPr>
          <a:xfrm>
            <a:off x="6553200" y="6397625"/>
            <a:ext cx="2133600" cy="323850"/>
          </a:xfrm>
        </p:spPr>
        <p:txBody>
          <a:bodyPr/>
          <a:lstStyle>
            <a:lvl1pPr>
              <a:defRPr/>
            </a:lvl1pPr>
          </a:lstStyle>
          <a:p>
            <a:fld id="{7C305129-AC11-49B0-BB4D-F8D8895A66A5}" type="slidenum">
              <a:rPr lang="en-US" altLang="en-US"/>
              <a:pPr/>
              <a:t>‹#›</a:t>
            </a:fld>
            <a:endParaRPr lang="en-US" altLang="en-US"/>
          </a:p>
        </p:txBody>
      </p:sp>
    </p:spTree>
    <p:extLst>
      <p:ext uri="{BB962C8B-B14F-4D97-AF65-F5344CB8AC3E}">
        <p14:creationId xmlns:p14="http://schemas.microsoft.com/office/powerpoint/2010/main" val="369293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6CEB39E-9D2B-4163-8FC1-AADE0A5036D9}" type="datetimeFigureOut">
              <a:rPr lang="tr-TR" smtClean="0"/>
              <a:pPr>
                <a:defRPr/>
              </a:pPr>
              <a:t>18.12.2023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0F235E2B-14C8-4E01-A2E9-2D3FE8CB8200}" type="slidenum">
              <a:rPr lang="tr-TR" altLang="en-US" smtClean="0"/>
              <a:pPr/>
              <a:t>‹#›</a:t>
            </a:fld>
            <a:endParaRPr lang="tr-TR" altLang="en-US"/>
          </a:p>
        </p:txBody>
      </p:sp>
    </p:spTree>
    <p:extLst>
      <p:ext uri="{BB962C8B-B14F-4D97-AF65-F5344CB8AC3E}">
        <p14:creationId xmlns:p14="http://schemas.microsoft.com/office/powerpoint/2010/main" val="108819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D34A141-4CCE-46E6-ADC7-21B58968D4FA}" type="datetimeFigureOut">
              <a:rPr lang="tr-TR" smtClean="0"/>
              <a:pPr>
                <a:defRPr/>
              </a:pPr>
              <a:t>18.12.2023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F185C465-38B4-4447-9794-35B32B84C375}" type="slidenum">
              <a:rPr lang="tr-TR" altLang="en-US" smtClean="0"/>
              <a:pPr/>
              <a:t>‹#›</a:t>
            </a:fld>
            <a:endParaRPr lang="tr-TR" altLang="en-US"/>
          </a:p>
        </p:txBody>
      </p:sp>
    </p:spTree>
    <p:extLst>
      <p:ext uri="{BB962C8B-B14F-4D97-AF65-F5344CB8AC3E}">
        <p14:creationId xmlns:p14="http://schemas.microsoft.com/office/powerpoint/2010/main" val="19261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63D5B902-8FDC-4AAC-9E99-60F931059BF1}" type="datetimeFigureOut">
              <a:rPr lang="tr-TR" smtClean="0"/>
              <a:pPr>
                <a:defRPr/>
              </a:pPr>
              <a:t>18.12.2023</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4CF762AD-BB04-43FE-941B-3F0883ECED8B}" type="slidenum">
              <a:rPr lang="tr-TR" altLang="en-US" smtClean="0"/>
              <a:pPr/>
              <a:t>‹#›</a:t>
            </a:fld>
            <a:endParaRPr lang="tr-TR" altLang="en-US"/>
          </a:p>
        </p:txBody>
      </p:sp>
    </p:spTree>
    <p:extLst>
      <p:ext uri="{BB962C8B-B14F-4D97-AF65-F5344CB8AC3E}">
        <p14:creationId xmlns:p14="http://schemas.microsoft.com/office/powerpoint/2010/main" val="183770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D8AE8C36-46C0-40F7-AB2E-7DEF43A39228}" type="datetimeFigureOut">
              <a:rPr lang="tr-TR" smtClean="0"/>
              <a:pPr>
                <a:defRPr/>
              </a:pPr>
              <a:t>18.12.2023</a:t>
            </a:fld>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fld id="{477C6451-70A0-4DCC-93AF-BC41FED37D0F}" type="slidenum">
              <a:rPr lang="tr-TR" altLang="en-US" smtClean="0"/>
              <a:pPr/>
              <a:t>‹#›</a:t>
            </a:fld>
            <a:endParaRPr lang="tr-TR" altLang="en-US"/>
          </a:p>
        </p:txBody>
      </p:sp>
    </p:spTree>
    <p:extLst>
      <p:ext uri="{BB962C8B-B14F-4D97-AF65-F5344CB8AC3E}">
        <p14:creationId xmlns:p14="http://schemas.microsoft.com/office/powerpoint/2010/main" val="289928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62D8EDA0-EF38-4B7E-B528-C719CDE322DE}" type="datetimeFigureOut">
              <a:rPr lang="tr-TR" smtClean="0"/>
              <a:pPr>
                <a:defRPr/>
              </a:pPr>
              <a:t>18.12.2023</a:t>
            </a:fld>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fld id="{7D58B44C-5CB8-4433-A3E0-B21DD44D222D}" type="slidenum">
              <a:rPr lang="tr-TR" altLang="en-US" smtClean="0"/>
              <a:pPr/>
              <a:t>‹#›</a:t>
            </a:fld>
            <a:endParaRPr lang="tr-TR" altLang="en-US"/>
          </a:p>
        </p:txBody>
      </p:sp>
    </p:spTree>
    <p:extLst>
      <p:ext uri="{BB962C8B-B14F-4D97-AF65-F5344CB8AC3E}">
        <p14:creationId xmlns:p14="http://schemas.microsoft.com/office/powerpoint/2010/main" val="321055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679B367-AA71-41AC-A1B7-9A0F9F0F7015}" type="datetimeFigureOut">
              <a:rPr lang="tr-TR" smtClean="0"/>
              <a:pPr>
                <a:defRPr/>
              </a:pPr>
              <a:t>18.12.2023</a:t>
            </a:fld>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fld id="{D32AD142-3898-454A-A9FF-0D2BC69DE8EB}" type="slidenum">
              <a:rPr lang="tr-TR" altLang="en-US" smtClean="0"/>
              <a:pPr/>
              <a:t>‹#›</a:t>
            </a:fld>
            <a:endParaRPr lang="tr-TR" altLang="en-US"/>
          </a:p>
        </p:txBody>
      </p:sp>
    </p:spTree>
    <p:extLst>
      <p:ext uri="{BB962C8B-B14F-4D97-AF65-F5344CB8AC3E}">
        <p14:creationId xmlns:p14="http://schemas.microsoft.com/office/powerpoint/2010/main" val="306808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3331619-70A4-4154-8209-F33673690B08}" type="datetimeFigureOut">
              <a:rPr lang="tr-TR" smtClean="0"/>
              <a:pPr>
                <a:defRPr/>
              </a:pPr>
              <a:t>18.12.2023</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97DFA005-7368-46AE-890A-1C5186E62694}" type="slidenum">
              <a:rPr lang="tr-TR" altLang="en-US" smtClean="0"/>
              <a:pPr/>
              <a:t>‹#›</a:t>
            </a:fld>
            <a:endParaRPr lang="tr-TR" altLang="en-US"/>
          </a:p>
        </p:txBody>
      </p:sp>
    </p:spTree>
    <p:extLst>
      <p:ext uri="{BB962C8B-B14F-4D97-AF65-F5344CB8AC3E}">
        <p14:creationId xmlns:p14="http://schemas.microsoft.com/office/powerpoint/2010/main" val="187213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5C0ACFE-E4E9-4126-9B5C-633D6B4A99D9}" type="datetimeFigureOut">
              <a:rPr lang="tr-TR" smtClean="0"/>
              <a:pPr>
                <a:defRPr/>
              </a:pPr>
              <a:t>18.12.2023</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FFF8F548-7865-4431-A520-E6257BFE6556}" type="slidenum">
              <a:rPr lang="tr-TR" altLang="en-US" smtClean="0"/>
              <a:pPr/>
              <a:t>‹#›</a:t>
            </a:fld>
            <a:endParaRPr lang="tr-TR" altLang="en-US"/>
          </a:p>
        </p:txBody>
      </p:sp>
    </p:spTree>
    <p:extLst>
      <p:ext uri="{BB962C8B-B14F-4D97-AF65-F5344CB8AC3E}">
        <p14:creationId xmlns:p14="http://schemas.microsoft.com/office/powerpoint/2010/main" val="194494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9D832C6-92EC-485C-A7C1-E00A1273D73E}" type="datetimeFigureOut">
              <a:rPr lang="tr-TR" smtClean="0"/>
              <a:pPr>
                <a:defRPr/>
              </a:pPr>
              <a:t>18.12.2023</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63D2C7-6FAE-41B2-818C-05DC87C8D826}" type="slidenum">
              <a:rPr lang="tr-TR" altLang="en-US" smtClean="0"/>
              <a:pPr/>
              <a:t>‹#›</a:t>
            </a:fld>
            <a:endParaRPr lang="tr-TR" altLang="en-US"/>
          </a:p>
        </p:txBody>
      </p:sp>
    </p:spTree>
    <p:extLst>
      <p:ext uri="{BB962C8B-B14F-4D97-AF65-F5344CB8AC3E}">
        <p14:creationId xmlns:p14="http://schemas.microsoft.com/office/powerpoint/2010/main" val="619993557"/>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8" r:id="rId12"/>
    <p:sldLayoutId id="2147484019"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12.wmf"/><Relationship Id="rId18" Type="http://schemas.openxmlformats.org/officeDocument/2006/relationships/oleObject" Target="../embeddings/oleObject12.bin"/><Relationship Id="rId26" Type="http://schemas.openxmlformats.org/officeDocument/2006/relationships/oleObject" Target="../embeddings/oleObject19.bin"/><Relationship Id="rId39" Type="http://schemas.openxmlformats.org/officeDocument/2006/relationships/image" Target="../media/image18.wmf"/><Relationship Id="rId21" Type="http://schemas.openxmlformats.org/officeDocument/2006/relationships/oleObject" Target="../embeddings/oleObject14.bin"/><Relationship Id="rId34" Type="http://schemas.openxmlformats.org/officeDocument/2006/relationships/oleObject" Target="../embeddings/oleObject25.bin"/><Relationship Id="rId42" Type="http://schemas.openxmlformats.org/officeDocument/2006/relationships/oleObject" Target="../embeddings/oleObject31.bin"/><Relationship Id="rId7" Type="http://schemas.openxmlformats.org/officeDocument/2006/relationships/image" Target="../media/image9.wmf"/><Relationship Id="rId2" Type="http://schemas.openxmlformats.org/officeDocument/2006/relationships/slideLayout" Target="../slideLayouts/slideLayout7.xml"/><Relationship Id="rId16" Type="http://schemas.openxmlformats.org/officeDocument/2006/relationships/oleObject" Target="../embeddings/oleObject11.bin"/><Relationship Id="rId29"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1.wmf"/><Relationship Id="rId24" Type="http://schemas.openxmlformats.org/officeDocument/2006/relationships/oleObject" Target="../embeddings/oleObject17.bin"/><Relationship Id="rId32" Type="http://schemas.openxmlformats.org/officeDocument/2006/relationships/oleObject" Target="../embeddings/oleObject23.bin"/><Relationship Id="rId37" Type="http://schemas.openxmlformats.org/officeDocument/2006/relationships/image" Target="../media/image17.wmf"/><Relationship Id="rId40" Type="http://schemas.openxmlformats.org/officeDocument/2006/relationships/oleObject" Target="../embeddings/oleObject29.bin"/><Relationship Id="rId45" Type="http://schemas.openxmlformats.org/officeDocument/2006/relationships/oleObject" Target="../embeddings/oleObject33.bin"/><Relationship Id="rId5" Type="http://schemas.openxmlformats.org/officeDocument/2006/relationships/image" Target="../media/image8.wmf"/><Relationship Id="rId15" Type="http://schemas.openxmlformats.org/officeDocument/2006/relationships/oleObject" Target="../embeddings/oleObject10.bin"/><Relationship Id="rId23" Type="http://schemas.openxmlformats.org/officeDocument/2006/relationships/oleObject" Target="../embeddings/oleObject16.bin"/><Relationship Id="rId28" Type="http://schemas.openxmlformats.org/officeDocument/2006/relationships/oleObject" Target="../embeddings/oleObject20.bin"/><Relationship Id="rId36" Type="http://schemas.openxmlformats.org/officeDocument/2006/relationships/oleObject" Target="../embeddings/oleObject27.bin"/><Relationship Id="rId10" Type="http://schemas.openxmlformats.org/officeDocument/2006/relationships/oleObject" Target="../embeddings/oleObject7.bin"/><Relationship Id="rId19" Type="http://schemas.openxmlformats.org/officeDocument/2006/relationships/image" Target="../media/image14.wmf"/><Relationship Id="rId31" Type="http://schemas.openxmlformats.org/officeDocument/2006/relationships/oleObject" Target="../embeddings/oleObject22.bin"/><Relationship Id="rId44" Type="http://schemas.openxmlformats.org/officeDocument/2006/relationships/image" Target="../media/image19.wmf"/><Relationship Id="rId4" Type="http://schemas.openxmlformats.org/officeDocument/2006/relationships/oleObject" Target="../embeddings/oleObject4.bin"/><Relationship Id="rId9" Type="http://schemas.openxmlformats.org/officeDocument/2006/relationships/image" Target="../media/image10.wmf"/><Relationship Id="rId14" Type="http://schemas.openxmlformats.org/officeDocument/2006/relationships/oleObject" Target="../embeddings/oleObject9.bin"/><Relationship Id="rId22" Type="http://schemas.openxmlformats.org/officeDocument/2006/relationships/oleObject" Target="../embeddings/oleObject15.bin"/><Relationship Id="rId27" Type="http://schemas.openxmlformats.org/officeDocument/2006/relationships/image" Target="../media/image15.wmf"/><Relationship Id="rId30" Type="http://schemas.openxmlformats.org/officeDocument/2006/relationships/oleObject" Target="../embeddings/oleObject21.bin"/><Relationship Id="rId35" Type="http://schemas.openxmlformats.org/officeDocument/2006/relationships/oleObject" Target="../embeddings/oleObject26.bin"/><Relationship Id="rId43" Type="http://schemas.openxmlformats.org/officeDocument/2006/relationships/oleObject" Target="../embeddings/oleObject32.bin"/><Relationship Id="rId8" Type="http://schemas.openxmlformats.org/officeDocument/2006/relationships/oleObject" Target="../embeddings/oleObject6.bin"/><Relationship Id="rId3" Type="http://schemas.openxmlformats.org/officeDocument/2006/relationships/notesSlide" Target="../notesSlides/notesSlide19.xml"/><Relationship Id="rId12" Type="http://schemas.openxmlformats.org/officeDocument/2006/relationships/oleObject" Target="../embeddings/oleObject8.bin"/><Relationship Id="rId17" Type="http://schemas.openxmlformats.org/officeDocument/2006/relationships/image" Target="../media/image13.wmf"/><Relationship Id="rId25" Type="http://schemas.openxmlformats.org/officeDocument/2006/relationships/oleObject" Target="../embeddings/oleObject18.bin"/><Relationship Id="rId33" Type="http://schemas.openxmlformats.org/officeDocument/2006/relationships/oleObject" Target="../embeddings/oleObject24.bin"/><Relationship Id="rId38" Type="http://schemas.openxmlformats.org/officeDocument/2006/relationships/oleObject" Target="../embeddings/oleObject28.bin"/><Relationship Id="rId46" Type="http://schemas.openxmlformats.org/officeDocument/2006/relationships/image" Target="../media/image20.wmf"/><Relationship Id="rId20" Type="http://schemas.openxmlformats.org/officeDocument/2006/relationships/oleObject" Target="../embeddings/oleObject13.bin"/><Relationship Id="rId41"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optal.com/developers/sorting-algorithms"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A93DA5-99EF-4023-BE1F-31343729C800}"/>
              </a:ext>
            </a:extLst>
          </p:cNvPr>
          <p:cNvSpPr txBox="1">
            <a:spLocks/>
          </p:cNvSpPr>
          <p:nvPr/>
        </p:nvSpPr>
        <p:spPr>
          <a:xfrm>
            <a:off x="648494" y="1052736"/>
            <a:ext cx="7847012" cy="1223913"/>
          </a:xfrm>
          <a:prstGeom prst="rect">
            <a:avLst/>
          </a:prstGeom>
        </p:spPr>
        <p:txBody>
          <a:bodyPr>
            <a:no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US" altLang="en-US" sz="4400" dirty="0"/>
              <a:t>COMP 2310</a:t>
            </a:r>
            <a:br>
              <a:rPr lang="en-US" altLang="en-US" sz="4400" dirty="0"/>
            </a:br>
            <a:r>
              <a:rPr lang="en-US" altLang="en-US" sz="4400" dirty="0"/>
              <a:t>Data Structures and Algorithms</a:t>
            </a:r>
            <a:br>
              <a:rPr lang="en-US" altLang="en-US" sz="4400" dirty="0"/>
            </a:br>
            <a:endParaRPr lang="en-US" altLang="en-US" sz="4400" dirty="0"/>
          </a:p>
        </p:txBody>
      </p:sp>
      <p:sp>
        <p:nvSpPr>
          <p:cNvPr id="6" name="Subtitle 2">
            <a:extLst>
              <a:ext uri="{FF2B5EF4-FFF2-40B4-BE49-F238E27FC236}">
                <a16:creationId xmlns:a16="http://schemas.microsoft.com/office/drawing/2014/main" id="{CC63C7F2-65F7-4190-8303-AEEB1DFE13EF}"/>
              </a:ext>
            </a:extLst>
          </p:cNvPr>
          <p:cNvSpPr txBox="1">
            <a:spLocks/>
          </p:cNvSpPr>
          <p:nvPr/>
        </p:nvSpPr>
        <p:spPr>
          <a:xfrm>
            <a:off x="1371600" y="3080184"/>
            <a:ext cx="6400800" cy="1932992"/>
          </a:xfrm>
          <a:prstGeom prst="rect">
            <a:avLst/>
          </a:prstGeom>
        </p:spPr>
        <p:txBody>
          <a:bodyPr>
            <a:no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eaLnBrk="1" hangingPunct="1">
              <a:buNone/>
            </a:pPr>
            <a:r>
              <a:rPr lang="tr-TR" altLang="en-US" sz="3200" dirty="0" err="1">
                <a:latin typeface="+mj-lt"/>
              </a:rPr>
              <a:t>Lecture</a:t>
            </a:r>
            <a:r>
              <a:rPr lang="tr-TR" altLang="en-US" sz="3200" dirty="0">
                <a:latin typeface="+mj-lt"/>
              </a:rPr>
              <a:t> 12</a:t>
            </a:r>
          </a:p>
          <a:p>
            <a:pPr marL="0" indent="0" algn="ctr">
              <a:lnSpc>
                <a:spcPct val="80000"/>
              </a:lnSpc>
              <a:buNone/>
            </a:pPr>
            <a:r>
              <a:rPr lang="en-US" altLang="en-US" sz="3200" dirty="0">
                <a:latin typeface="+mj-lt"/>
              </a:rPr>
              <a:t>Sub-quadratic time Sort Algorithms</a:t>
            </a:r>
          </a:p>
          <a:p>
            <a:pPr marL="0" indent="0" algn="ctr">
              <a:lnSpc>
                <a:spcPct val="80000"/>
              </a:lnSpc>
              <a:buNone/>
            </a:pPr>
            <a:r>
              <a:rPr lang="en-US" altLang="en-US" sz="3200" dirty="0">
                <a:latin typeface="+mj-lt"/>
              </a:rPr>
              <a:t>Merge sort</a:t>
            </a:r>
          </a:p>
          <a:p>
            <a:pPr marL="0" indent="0" algn="ctr">
              <a:lnSpc>
                <a:spcPct val="80000"/>
              </a:lnSpc>
              <a:buNone/>
            </a:pPr>
            <a:r>
              <a:rPr lang="en-US" altLang="en-US" sz="3200" dirty="0">
                <a:latin typeface="+mj-lt"/>
              </a:rPr>
              <a:t>Quicksort</a:t>
            </a:r>
            <a:endParaRPr lang="tr-TR" altLang="en-US" sz="3200" dirty="0">
              <a:latin typeface="+mj-lt"/>
            </a:endParaRPr>
          </a:p>
          <a:p>
            <a:pPr marL="0" indent="0" algn="ctr">
              <a:lnSpc>
                <a:spcPct val="80000"/>
              </a:lnSpc>
              <a:buNone/>
            </a:pPr>
            <a:r>
              <a:rPr lang="tr-TR" altLang="en-US" sz="3200" dirty="0" err="1">
                <a:latin typeface="+mj-lt"/>
              </a:rPr>
              <a:t>Counting</a:t>
            </a:r>
            <a:r>
              <a:rPr lang="tr-TR" altLang="en-US" sz="3200" dirty="0">
                <a:latin typeface="+mj-lt"/>
              </a:rPr>
              <a:t> </a:t>
            </a:r>
            <a:r>
              <a:rPr lang="tr-TR" altLang="en-US" sz="3200" dirty="0" err="1">
                <a:latin typeface="+mj-lt"/>
              </a:rPr>
              <a:t>Sort</a:t>
            </a:r>
            <a:endParaRPr lang="en-US" altLang="en-US" sz="3200" dirty="0">
              <a:latin typeface="+mj-lt"/>
            </a:endParaRPr>
          </a:p>
          <a:p>
            <a:pPr marL="0" indent="0" algn="ctr">
              <a:buNone/>
            </a:pPr>
            <a:endParaRPr lang="en-US" altLang="en-US" sz="3200" dirty="0">
              <a:latin typeface="+mj-lt"/>
            </a:endParaRPr>
          </a:p>
          <a:p>
            <a:pPr marL="0" indent="0" algn="ctr">
              <a:buNone/>
            </a:pPr>
            <a:endParaRPr lang="en-US" altLang="en-US" sz="3200" dirty="0">
              <a:latin typeface="+mj-lt"/>
            </a:endParaRPr>
          </a:p>
          <a:p>
            <a:pPr marL="0" indent="0" algn="ctr" eaLnBrk="1" hangingPunct="1">
              <a:buNone/>
            </a:pPr>
            <a:endParaRPr lang="en-US" altLang="en-US" sz="3200" dirty="0">
              <a:latin typeface="+mj-lt"/>
            </a:endParaRPr>
          </a:p>
        </p:txBody>
      </p:sp>
    </p:spTree>
    <p:extLst>
      <p:ext uri="{BB962C8B-B14F-4D97-AF65-F5344CB8AC3E}">
        <p14:creationId xmlns:p14="http://schemas.microsoft.com/office/powerpoint/2010/main" val="276627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484784"/>
            <a:ext cx="8695878" cy="4486274"/>
          </a:xfrm>
        </p:spPr>
        <p:txBody>
          <a:bodyPr/>
          <a:lstStyle/>
          <a:p>
            <a:pPr marL="0" indent="0">
              <a:buNone/>
            </a:pPr>
            <a:r>
              <a:rPr lang="en-US" sz="2400" dirty="0">
                <a:sym typeface="Wingdings" panose="05000000000000000000" pitchFamily="2" charset="2"/>
              </a:rPr>
              <a:t>Informal Method: </a:t>
            </a:r>
            <a:endParaRPr lang="tr-TR" sz="2400" dirty="0">
              <a:sym typeface="Wingdings" panose="05000000000000000000" pitchFamily="2" charset="2"/>
            </a:endParaRPr>
          </a:p>
          <a:p>
            <a:pPr marL="0" indent="0">
              <a:buNone/>
            </a:pPr>
            <a:endParaRPr lang="tr-TR" sz="2400" dirty="0">
              <a:sym typeface="Wingdings" panose="05000000000000000000" pitchFamily="2" charset="2"/>
            </a:endParaRPr>
          </a:p>
          <a:p>
            <a:pPr marL="0" indent="0">
              <a:buNone/>
            </a:pPr>
            <a:r>
              <a:rPr lang="en-US" sz="2400" dirty="0">
                <a:sym typeface="Wingdings" panose="05000000000000000000" pitchFamily="2" charset="2"/>
              </a:rPr>
              <a:t>Continue with the example </a:t>
            </a:r>
            <a:br>
              <a:rPr lang="en-US" sz="2400" dirty="0">
                <a:sym typeface="Wingdings" panose="05000000000000000000" pitchFamily="2" charset="2"/>
              </a:rPr>
            </a:br>
            <a:endParaRPr lang="tr-TR" sz="2400" dirty="0">
              <a:sym typeface="Wingdings" panose="05000000000000000000" pitchFamily="2" charset="2"/>
            </a:endParaRPr>
          </a:p>
          <a:p>
            <a:pPr marL="0" indent="0">
              <a:buNone/>
            </a:pPr>
            <a:r>
              <a:rPr lang="en-US" sz="2400" dirty="0">
                <a:sym typeface="Wingdings" panose="05000000000000000000" pitchFamily="2" charset="2"/>
              </a:rPr>
              <a:t>1.Define two subarrays </a:t>
            </a:r>
            <a:r>
              <a:rPr lang="en-US" sz="2400" dirty="0">
                <a:solidFill>
                  <a:srgbClr val="009900"/>
                </a:solidFill>
                <a:sym typeface="Wingdings" panose="05000000000000000000" pitchFamily="2" charset="2"/>
              </a:rPr>
              <a:t>L</a:t>
            </a:r>
            <a:r>
              <a:rPr lang="en-US" sz="2400" dirty="0">
                <a:sym typeface="Wingdings" panose="05000000000000000000" pitchFamily="2" charset="2"/>
              </a:rPr>
              <a:t> and </a:t>
            </a:r>
            <a:r>
              <a:rPr lang="en-US" sz="2400" dirty="0">
                <a:solidFill>
                  <a:srgbClr val="00B0F0"/>
                </a:solidFill>
                <a:sym typeface="Wingdings" panose="05000000000000000000" pitchFamily="2" charset="2"/>
              </a:rPr>
              <a:t>R</a:t>
            </a:r>
            <a:r>
              <a:rPr lang="en-US" sz="2400" dirty="0">
                <a:sym typeface="Wingdings" panose="05000000000000000000" pitchFamily="2" charset="2"/>
              </a:rPr>
              <a:t> of sizes: </a:t>
            </a:r>
          </a:p>
          <a:p>
            <a:pPr marL="0" indent="0">
              <a:buNone/>
            </a:pPr>
            <a:r>
              <a:rPr lang="en-US" sz="2400" dirty="0">
                <a:sym typeface="Wingdings" panose="05000000000000000000" pitchFamily="2" charset="2"/>
              </a:rPr>
              <a:t>    n1=q-p+1=4  and  n2= r-q =4</a:t>
            </a:r>
          </a:p>
          <a:p>
            <a:pPr marL="0" indent="0">
              <a:buNone/>
            </a:pPr>
            <a:r>
              <a:rPr lang="en-US" sz="2400" dirty="0">
                <a:sym typeface="Wingdings" panose="05000000000000000000" pitchFamily="2" charset="2"/>
              </a:rPr>
              <a:t>2.Move the elements from A into L and R:</a:t>
            </a:r>
          </a:p>
          <a:p>
            <a:pPr marL="0" indent="0">
              <a:buNone/>
            </a:pPr>
            <a:r>
              <a:rPr lang="en-US" sz="2400" dirty="0">
                <a:sym typeface="Wingdings" panose="05000000000000000000" pitchFamily="2" charset="2"/>
              </a:rPr>
              <a:t>    L= (</a:t>
            </a:r>
            <a:r>
              <a:rPr lang="en-US" sz="2400" dirty="0">
                <a:solidFill>
                  <a:srgbClr val="009900"/>
                </a:solidFill>
                <a:sym typeface="Wingdings" panose="05000000000000000000" pitchFamily="2" charset="2"/>
              </a:rPr>
              <a:t>2,4,5,7</a:t>
            </a:r>
            <a:r>
              <a:rPr lang="en-US" sz="2400" dirty="0">
                <a:sym typeface="Wingdings" panose="05000000000000000000" pitchFamily="2" charset="2"/>
              </a:rPr>
              <a:t>,∞)    R= (</a:t>
            </a:r>
            <a:r>
              <a:rPr lang="en-US" sz="2400" dirty="0">
                <a:solidFill>
                  <a:srgbClr val="00B0F0"/>
                </a:solidFill>
                <a:sym typeface="Wingdings" panose="05000000000000000000" pitchFamily="2" charset="2"/>
              </a:rPr>
              <a:t>1,2,3,6</a:t>
            </a:r>
            <a:r>
              <a:rPr lang="en-US" sz="2400" dirty="0">
                <a:sym typeface="Wingdings" panose="05000000000000000000" pitchFamily="2" charset="2"/>
              </a:rPr>
              <a:t>,∞)</a:t>
            </a:r>
          </a:p>
          <a:p>
            <a:pPr marL="0" indent="0">
              <a:buNone/>
            </a:pPr>
            <a:r>
              <a:rPr lang="en-US" sz="2400" dirty="0">
                <a:sym typeface="Wingdings" panose="05000000000000000000" pitchFamily="2" charset="2"/>
              </a:rPr>
              <a:t>3.Using two indices </a:t>
            </a:r>
            <a:r>
              <a:rPr lang="en-US" sz="2400" dirty="0" err="1">
                <a:sym typeface="Wingdings" panose="05000000000000000000" pitchFamily="2" charset="2"/>
              </a:rPr>
              <a:t>i</a:t>
            </a:r>
            <a:r>
              <a:rPr lang="en-US" sz="2400" dirty="0">
                <a:sym typeface="Wingdings" panose="05000000000000000000" pitchFamily="2" charset="2"/>
              </a:rPr>
              <a:t> and j, compare the values in L and R and move the smaller one before larger one inside A (Merge operation).</a:t>
            </a:r>
            <a:endParaRPr lang="en-US" dirty="0"/>
          </a:p>
        </p:txBody>
      </p:sp>
      <p:sp>
        <p:nvSpPr>
          <p:cNvPr id="6" name="Title 1">
            <a:extLst>
              <a:ext uri="{FF2B5EF4-FFF2-40B4-BE49-F238E27FC236}">
                <a16:creationId xmlns:a16="http://schemas.microsoft.com/office/drawing/2014/main" id="{9169F115-B8DD-4AD8-83B4-A5F994790900}"/>
              </a:ext>
            </a:extLst>
          </p:cNvPr>
          <p:cNvSpPr>
            <a:spLocks noGrp="1"/>
          </p:cNvSpPr>
          <p:nvPr>
            <p:ph type="title"/>
          </p:nvPr>
        </p:nvSpPr>
        <p:spPr>
          <a:xfrm>
            <a:off x="628650" y="365127"/>
            <a:ext cx="7886700" cy="687610"/>
          </a:xfrm>
        </p:spPr>
        <p:txBody>
          <a:bodyPr>
            <a:normAutofit/>
          </a:bodyPr>
          <a:lstStyle/>
          <a:p>
            <a:r>
              <a:rPr lang="en-US" sz="3600" dirty="0">
                <a:latin typeface="+mn-lt"/>
              </a:rPr>
              <a:t>Merge Algorithm</a:t>
            </a:r>
          </a:p>
        </p:txBody>
      </p:sp>
    </p:spTree>
    <p:extLst>
      <p:ext uri="{BB962C8B-B14F-4D97-AF65-F5344CB8AC3E}">
        <p14:creationId xmlns:p14="http://schemas.microsoft.com/office/powerpoint/2010/main" val="392677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sz="quarter"/>
          </p:nvPr>
        </p:nvSpPr>
        <p:spPr/>
        <p:txBody>
          <a:bodyPr>
            <a:normAutofit/>
          </a:bodyPr>
          <a:lstStyle/>
          <a:p>
            <a:r>
              <a:rPr lang="en-US" altLang="en-US" sz="3600" dirty="0">
                <a:latin typeface="+mn-lt"/>
              </a:rPr>
              <a:t>Example: MERGE(A, 9, 12, </a:t>
            </a:r>
            <a:r>
              <a:rPr lang="tr-TR" altLang="en-US" sz="3600" dirty="0">
                <a:latin typeface="+mn-lt"/>
              </a:rPr>
              <a:t>13,</a:t>
            </a:r>
            <a:r>
              <a:rPr lang="en-US" altLang="en-US" sz="3600" dirty="0">
                <a:latin typeface="+mn-lt"/>
              </a:rPr>
              <a:t>16)</a:t>
            </a:r>
          </a:p>
        </p:txBody>
      </p:sp>
      <p:graphicFrame>
        <p:nvGraphicFramePr>
          <p:cNvPr id="264195" name="Object 3"/>
          <p:cNvGraphicFramePr>
            <a:graphicFrameLocks noGrp="1" noChangeAspect="1"/>
          </p:cNvGraphicFramePr>
          <p:nvPr>
            <p:ph sz="quarter" idx="2"/>
          </p:nvPr>
        </p:nvGraphicFramePr>
        <p:xfrm>
          <a:off x="1903413" y="3687763"/>
          <a:ext cx="5091112" cy="1966912"/>
        </p:xfrm>
        <a:graphic>
          <a:graphicData uri="http://schemas.openxmlformats.org/presentationml/2006/ole">
            <mc:AlternateContent xmlns:mc="http://schemas.openxmlformats.org/markup-compatibility/2006">
              <mc:Choice xmlns:v="urn:schemas-microsoft-com:vml" Requires="v">
                <p:oleObj spid="_x0000_s35844" name="Paint Shop Pro Image" r:id="rId4" imgW="5151220" imgH="1990244" progId="PaintShopPro">
                  <p:embed/>
                </p:oleObj>
              </mc:Choice>
              <mc:Fallback>
                <p:oleObj name="Paint Shop Pro Image" r:id="rId4" imgW="5151220" imgH="1990244" progId="PaintShopPro">
                  <p:embed/>
                  <p:pic>
                    <p:nvPicPr>
                      <p:cNvPr id="26419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3413" y="3687763"/>
                        <a:ext cx="5091112"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4196" name="Group 4"/>
          <p:cNvGrpSpPr>
            <a:grpSpLocks/>
          </p:cNvGrpSpPr>
          <p:nvPr/>
        </p:nvGrpSpPr>
        <p:grpSpPr bwMode="auto">
          <a:xfrm>
            <a:off x="2019300" y="1127125"/>
            <a:ext cx="4860925" cy="2368550"/>
            <a:chOff x="221" y="864"/>
            <a:chExt cx="2544" cy="1150"/>
          </a:xfrm>
        </p:grpSpPr>
        <p:graphicFrame>
          <p:nvGraphicFramePr>
            <p:cNvPr id="264197" name="Object 5"/>
            <p:cNvGraphicFramePr>
              <a:graphicFrameLocks noChangeAspect="1"/>
            </p:cNvGraphicFramePr>
            <p:nvPr/>
          </p:nvGraphicFramePr>
          <p:xfrm>
            <a:off x="221" y="1066"/>
            <a:ext cx="2544" cy="948"/>
          </p:xfrm>
          <a:graphic>
            <a:graphicData uri="http://schemas.openxmlformats.org/presentationml/2006/ole">
              <mc:AlternateContent xmlns:mc="http://schemas.openxmlformats.org/markup-compatibility/2006">
                <mc:Choice xmlns:v="urn:schemas-microsoft-com:vml" Requires="v">
                  <p:oleObj spid="_x0000_s35845" name="Paint Shop Pro Image" r:id="rId6" imgW="5209756" imgH="1941463" progId="PaintShopPro">
                    <p:embed/>
                  </p:oleObj>
                </mc:Choice>
                <mc:Fallback>
                  <p:oleObj name="Paint Shop Pro Image" r:id="rId6" imgW="5209756" imgH="1941463" progId="PaintShopPro">
                    <p:embed/>
                    <p:pic>
                      <p:nvPicPr>
                        <p:cNvPr id="26419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 y="1066"/>
                          <a:ext cx="2544" cy="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198" name="Text Box 6"/>
            <p:cNvSpPr txBox="1">
              <a:spLocks noChangeArrowheads="1"/>
            </p:cNvSpPr>
            <p:nvPr/>
          </p:nvSpPr>
          <p:spPr bwMode="auto">
            <a:xfrm>
              <a:off x="806" y="864"/>
              <a:ext cx="14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Monotype Corsiva" panose="03010101010201010101" pitchFamily="66" charset="0"/>
                </a:rPr>
                <a:t>p</a:t>
              </a:r>
            </a:p>
          </p:txBody>
        </p:sp>
        <p:sp>
          <p:nvSpPr>
            <p:cNvPr id="264199" name="Text Box 7"/>
            <p:cNvSpPr txBox="1">
              <a:spLocks noChangeArrowheads="1"/>
            </p:cNvSpPr>
            <p:nvPr/>
          </p:nvSpPr>
          <p:spPr bwMode="auto">
            <a:xfrm>
              <a:off x="2150" y="864"/>
              <a:ext cx="12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Monotype Corsiva" panose="03010101010201010101" pitchFamily="66" charset="0"/>
                </a:rPr>
                <a:t>r</a:t>
              </a:r>
            </a:p>
          </p:txBody>
        </p:sp>
        <p:sp>
          <p:nvSpPr>
            <p:cNvPr id="264200" name="Text Box 8"/>
            <p:cNvSpPr txBox="1">
              <a:spLocks noChangeArrowheads="1"/>
            </p:cNvSpPr>
            <p:nvPr/>
          </p:nvSpPr>
          <p:spPr bwMode="auto">
            <a:xfrm>
              <a:off x="1392" y="864"/>
              <a:ext cx="13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Monotype Corsiva" panose="03010101010201010101" pitchFamily="66" charset="0"/>
                </a:rPr>
                <a:t>q</a:t>
              </a:r>
            </a:p>
          </p:txBody>
        </p:sp>
      </p:grpSp>
    </p:spTree>
    <p:extLst>
      <p:ext uri="{BB962C8B-B14F-4D97-AF65-F5344CB8AC3E}">
        <p14:creationId xmlns:p14="http://schemas.microsoft.com/office/powerpoint/2010/main" val="80342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sz="quarter"/>
          </p:nvPr>
        </p:nvSpPr>
        <p:spPr/>
        <p:txBody>
          <a:bodyPr>
            <a:normAutofit/>
          </a:bodyPr>
          <a:lstStyle/>
          <a:p>
            <a:r>
              <a:rPr lang="en-US" altLang="en-US" sz="3600" dirty="0">
                <a:latin typeface="+mn-lt"/>
              </a:rPr>
              <a:t>Example: Array A After merging </a:t>
            </a:r>
          </a:p>
        </p:txBody>
      </p:sp>
      <p:graphicFrame>
        <p:nvGraphicFramePr>
          <p:cNvPr id="268291" name="Object 3"/>
          <p:cNvGraphicFramePr>
            <a:graphicFrameLocks noChangeAspect="1"/>
          </p:cNvGraphicFramePr>
          <p:nvPr/>
        </p:nvGraphicFramePr>
        <p:xfrm>
          <a:off x="1276350" y="1820863"/>
          <a:ext cx="6186488" cy="2405062"/>
        </p:xfrm>
        <a:graphic>
          <a:graphicData uri="http://schemas.openxmlformats.org/presentationml/2006/ole">
            <mc:AlternateContent xmlns:mc="http://schemas.openxmlformats.org/markup-compatibility/2006">
              <mc:Choice xmlns:v="urn:schemas-microsoft-com:vml" Requires="v">
                <p:oleObj spid="_x0000_s36867" name="Paint Shop Pro Image" r:id="rId4" imgW="5219512" imgH="2029268" progId="PaintShopPro">
                  <p:embed/>
                </p:oleObj>
              </mc:Choice>
              <mc:Fallback>
                <p:oleObj name="Paint Shop Pro Image" r:id="rId4" imgW="5219512" imgH="2029268" progId="PaintShopPro">
                  <p:embed/>
                  <p:pic>
                    <p:nvPicPr>
                      <p:cNvPr id="26829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350" y="1820863"/>
                        <a:ext cx="6186488"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2" name="Text Box 4"/>
          <p:cNvSpPr txBox="1">
            <a:spLocks noChangeArrowheads="1"/>
          </p:cNvSpPr>
          <p:nvPr/>
        </p:nvSpPr>
        <p:spPr bwMode="auto">
          <a:xfrm>
            <a:off x="1480315" y="4423789"/>
            <a:ext cx="61864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latin typeface="Comic Sans MS" panose="030F0702030302020204" pitchFamily="66" charset="0"/>
              </a:rPr>
              <a:t>Done!</a:t>
            </a:r>
            <a:endParaRPr lang="tr-TR" altLang="en-US" sz="2800" dirty="0">
              <a:latin typeface="Comic Sans MS" panose="030F0702030302020204" pitchFamily="66" charset="0"/>
            </a:endParaRPr>
          </a:p>
          <a:p>
            <a:r>
              <a:rPr lang="tr-TR" altLang="en-US" sz="2800" dirty="0">
                <a:latin typeface="Comic Sans MS" panose="030F0702030302020204" pitchFamily="66" charset="0"/>
              </a:rPr>
              <a:t>A is </a:t>
            </a:r>
            <a:r>
              <a:rPr lang="tr-TR" altLang="en-US" sz="2800" dirty="0" err="1">
                <a:latin typeface="Comic Sans MS" panose="030F0702030302020204" pitchFamily="66" charset="0"/>
              </a:rPr>
              <a:t>sorted</a:t>
            </a:r>
            <a:r>
              <a:rPr lang="tr-TR" altLang="en-US" sz="2800" dirty="0">
                <a:latin typeface="Comic Sans MS" panose="030F0702030302020204" pitchFamily="66" charset="0"/>
              </a:rPr>
              <a:t> </a:t>
            </a:r>
            <a:r>
              <a:rPr lang="tr-TR" altLang="en-US" sz="2800" dirty="0" err="1">
                <a:latin typeface="Comic Sans MS" panose="030F0702030302020204" pitchFamily="66" charset="0"/>
              </a:rPr>
              <a:t>from</a:t>
            </a:r>
            <a:r>
              <a:rPr lang="tr-TR" altLang="en-US" sz="2800" dirty="0">
                <a:latin typeface="Comic Sans MS" panose="030F0702030302020204" pitchFamily="66" charset="0"/>
              </a:rPr>
              <a:t> 9 </a:t>
            </a:r>
            <a:r>
              <a:rPr lang="tr-TR" altLang="en-US" sz="2800" dirty="0" err="1">
                <a:latin typeface="Comic Sans MS" panose="030F0702030302020204" pitchFamily="66" charset="0"/>
              </a:rPr>
              <a:t>to</a:t>
            </a:r>
            <a:r>
              <a:rPr lang="tr-TR" altLang="en-US" sz="2800" dirty="0">
                <a:latin typeface="Comic Sans MS" panose="030F0702030302020204" pitchFamily="66" charset="0"/>
              </a:rPr>
              <a:t> 16!</a:t>
            </a:r>
            <a:endParaRPr lang="en-US" altLang="en-US" sz="2800" dirty="0">
              <a:latin typeface="Comic Sans MS" panose="030F0702030302020204" pitchFamily="66" charset="0"/>
            </a:endParaRPr>
          </a:p>
        </p:txBody>
      </p:sp>
    </p:spTree>
    <p:extLst>
      <p:ext uri="{BB962C8B-B14F-4D97-AF65-F5344CB8AC3E}">
        <p14:creationId xmlns:p14="http://schemas.microsoft.com/office/powerpoint/2010/main" val="330676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18" y="231229"/>
            <a:ext cx="8191822" cy="1325563"/>
          </a:xfrm>
        </p:spPr>
        <p:txBody>
          <a:bodyPr>
            <a:normAutofit fontScale="90000"/>
          </a:bodyPr>
          <a:lstStyle/>
          <a:p>
            <a:r>
              <a:rPr lang="en-US" dirty="0">
                <a:latin typeface="+mn-lt"/>
              </a:rPr>
              <a:t>Merge Algorithm</a:t>
            </a:r>
            <a:r>
              <a:rPr lang="tr-TR" dirty="0">
                <a:latin typeface="+mn-lt"/>
              </a:rPr>
              <a:t> </a:t>
            </a:r>
            <a:r>
              <a:rPr lang="tr-TR" dirty="0" err="1">
                <a:latin typeface="+mn-lt"/>
              </a:rPr>
              <a:t>for</a:t>
            </a:r>
            <a:r>
              <a:rPr lang="tr-TR" dirty="0">
                <a:latin typeface="+mn-lt"/>
              </a:rPr>
              <a:t> </a:t>
            </a:r>
            <a:r>
              <a:rPr lang="tr-TR" dirty="0" err="1">
                <a:latin typeface="+mn-lt"/>
              </a:rPr>
              <a:t>Subarrays</a:t>
            </a:r>
            <a:br>
              <a:rPr lang="en-US" dirty="0"/>
            </a:br>
            <a:r>
              <a:rPr lang="en-US" altLang="en-US" sz="2200" dirty="0">
                <a:latin typeface="Courier New" panose="02070309020205020404" pitchFamily="49" charset="0"/>
              </a:rPr>
              <a:t>MERGE</a:t>
            </a:r>
            <a:r>
              <a:rPr lang="en-US" altLang="en-US" sz="2200" dirty="0"/>
              <a:t>(A, p, q, r) merges subarrays </a:t>
            </a:r>
            <a:r>
              <a:rPr lang="en-US" altLang="en-US" sz="2200" dirty="0">
                <a:solidFill>
                  <a:srgbClr val="009900"/>
                </a:solidFill>
              </a:rPr>
              <a:t>A[</a:t>
            </a:r>
            <a:r>
              <a:rPr lang="en-US" altLang="en-US" sz="2200" dirty="0" err="1">
                <a:solidFill>
                  <a:srgbClr val="009900"/>
                </a:solidFill>
              </a:rPr>
              <a:t>p..q</a:t>
            </a:r>
            <a:r>
              <a:rPr lang="en-US" altLang="en-US" sz="2200" dirty="0">
                <a:solidFill>
                  <a:srgbClr val="009900"/>
                </a:solidFill>
              </a:rPr>
              <a:t>]</a:t>
            </a:r>
            <a:r>
              <a:rPr lang="en-US" altLang="en-US" sz="2200" dirty="0"/>
              <a:t> and </a:t>
            </a:r>
            <a:r>
              <a:rPr lang="en-US" altLang="en-US" sz="2200" dirty="0">
                <a:solidFill>
                  <a:srgbClr val="00B0F0"/>
                </a:solidFill>
              </a:rPr>
              <a:t>A[q+1..r] </a:t>
            </a:r>
            <a:r>
              <a:rPr lang="en-US" altLang="en-US" sz="2200" dirty="0"/>
              <a:t>so that this part of A becomes sorted.</a:t>
            </a:r>
            <a:br>
              <a:rPr lang="en-US" sz="2200" dirty="0"/>
            </a:br>
            <a:endParaRPr lang="en-US" sz="2200" dirty="0"/>
          </a:p>
        </p:txBody>
      </p:sp>
      <p:pic>
        <p:nvPicPr>
          <p:cNvPr id="4" name="Picture 4" descr="merge_sor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67544" y="1391573"/>
            <a:ext cx="7056784" cy="5349795"/>
          </a:xfrm>
          <a:solidFill>
            <a:schemeClr val="bg1"/>
          </a:solidFill>
        </p:spPr>
      </p:pic>
      <p:sp>
        <p:nvSpPr>
          <p:cNvPr id="3" name="TextBox 2"/>
          <p:cNvSpPr txBox="1"/>
          <p:nvPr/>
        </p:nvSpPr>
        <p:spPr>
          <a:xfrm>
            <a:off x="1115616" y="2321753"/>
            <a:ext cx="432048" cy="400110"/>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45905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539552" y="214313"/>
            <a:ext cx="7793037" cy="1127125"/>
          </a:xfrm>
        </p:spPr>
        <p:txBody>
          <a:bodyPr>
            <a:normAutofit/>
          </a:bodyPr>
          <a:lstStyle/>
          <a:p>
            <a:pPr eaLnBrk="1" hangingPunct="1"/>
            <a:r>
              <a:rPr lang="tr-TR" altLang="en-US" sz="3600" dirty="0">
                <a:latin typeface="+mn-lt"/>
              </a:rPr>
              <a:t>Merge Sort</a:t>
            </a:r>
          </a:p>
        </p:txBody>
      </p:sp>
      <p:sp>
        <p:nvSpPr>
          <p:cNvPr id="39939" name="Rectangle 3"/>
          <p:cNvSpPr>
            <a:spLocks noGrp="1" noChangeArrowheads="1"/>
          </p:cNvSpPr>
          <p:nvPr>
            <p:ph type="body" idx="4294967295"/>
          </p:nvPr>
        </p:nvSpPr>
        <p:spPr>
          <a:xfrm>
            <a:off x="395536" y="1341438"/>
            <a:ext cx="8208912" cy="5255914"/>
          </a:xfrm>
        </p:spPr>
        <p:txBody>
          <a:bodyPr>
            <a:normAutofit/>
          </a:bodyPr>
          <a:lstStyle/>
          <a:p>
            <a:r>
              <a:rPr lang="en-US" altLang="en-US" sz="2400" dirty="0" err="1"/>
              <a:t>Mergesort</a:t>
            </a:r>
            <a:r>
              <a:rPr lang="en-US" altLang="en-US" sz="2400" dirty="0"/>
              <a:t> is based on successive merges of subarrays.</a:t>
            </a:r>
          </a:p>
          <a:p>
            <a:pPr eaLnBrk="1" hangingPunct="1">
              <a:buFont typeface="Wingdings" panose="05000000000000000000" pitchFamily="2" charset="2"/>
              <a:buNone/>
            </a:pPr>
            <a:endParaRPr lang="tr-TR" altLang="en-US" sz="2400" dirty="0"/>
          </a:p>
          <a:p>
            <a:pPr eaLnBrk="1" hangingPunct="1">
              <a:buFont typeface="Wingdings" panose="05000000000000000000" pitchFamily="2" charset="2"/>
              <a:buNone/>
            </a:pPr>
            <a:r>
              <a:rPr lang="en-US" altLang="en-US" sz="2400" dirty="0"/>
              <a:t>Strategy:</a:t>
            </a:r>
          </a:p>
          <a:p>
            <a:pPr eaLnBrk="1" hangingPunct="1">
              <a:buFont typeface="Wingdings" panose="05000000000000000000" pitchFamily="2" charset="2"/>
              <a:buNone/>
            </a:pPr>
            <a:r>
              <a:rPr lang="en-US" altLang="en-US" sz="2400" dirty="0"/>
              <a:t>  Step 1:</a:t>
            </a:r>
            <a:r>
              <a:rPr lang="tr-TR" altLang="en-US" sz="2400" dirty="0"/>
              <a:t> </a:t>
            </a:r>
            <a:r>
              <a:rPr lang="en-US" altLang="en-US" sz="2400" dirty="0">
                <a:solidFill>
                  <a:srgbClr val="FF0000"/>
                </a:solidFill>
              </a:rPr>
              <a:t>Divide</a:t>
            </a:r>
            <a:r>
              <a:rPr lang="en-US" altLang="en-US" sz="2400" dirty="0"/>
              <a:t> the array into sub-arrays,</a:t>
            </a:r>
            <a:r>
              <a:rPr lang="tr-TR" altLang="en-US" sz="2400" dirty="0"/>
              <a:t> </a:t>
            </a:r>
            <a:r>
              <a:rPr lang="en-US" altLang="en-US" sz="2400" dirty="0"/>
              <a:t>until only one element remains in each.</a:t>
            </a:r>
          </a:p>
          <a:p>
            <a:pPr eaLnBrk="1" hangingPunct="1">
              <a:buFont typeface="Wingdings" panose="05000000000000000000" pitchFamily="2" charset="2"/>
              <a:buNone/>
            </a:pPr>
            <a:r>
              <a:rPr lang="tr-TR" altLang="en-US" sz="2400" dirty="0"/>
              <a:t>  </a:t>
            </a:r>
            <a:r>
              <a:rPr lang="en-US" altLang="en-US" sz="2400" dirty="0"/>
              <a:t>Step 2:</a:t>
            </a:r>
            <a:r>
              <a:rPr lang="tr-TR" altLang="en-US" sz="2400" dirty="0"/>
              <a:t> </a:t>
            </a:r>
            <a:r>
              <a:rPr lang="en-US" altLang="en-US" sz="2400" dirty="0">
                <a:solidFill>
                  <a:srgbClr val="FF0000"/>
                </a:solidFill>
              </a:rPr>
              <a:t>Merge</a:t>
            </a:r>
            <a:r>
              <a:rPr lang="en-US" altLang="en-US" sz="2400" dirty="0"/>
              <a:t> the sub-arrays upwards</a:t>
            </a:r>
          </a:p>
          <a:p>
            <a:endParaRPr lang="tr-TR" sz="2400" dirty="0"/>
          </a:p>
          <a:p>
            <a:r>
              <a:rPr lang="en-US" sz="2400" dirty="0"/>
              <a:t>Notice that merge sort is a </a:t>
            </a:r>
            <a:r>
              <a:rPr lang="en-US" sz="2400" dirty="0">
                <a:solidFill>
                  <a:srgbClr val="FF0000"/>
                </a:solidFill>
              </a:rPr>
              <a:t>recursive solution</a:t>
            </a:r>
            <a:r>
              <a:rPr lang="en-US" sz="2400" dirty="0"/>
              <a:t>, so a recursive algorithm can be used to implement it.</a:t>
            </a:r>
          </a:p>
          <a:p>
            <a:pPr eaLnBrk="1" hangingPunct="1">
              <a:buFont typeface="Wingdings" panose="05000000000000000000" pitchFamily="2" charset="2"/>
              <a:buNone/>
            </a:pPr>
            <a:endParaRPr lang="tr-TR" altLang="en-US" sz="2400" dirty="0"/>
          </a:p>
          <a:p>
            <a:pPr eaLnBrk="1" hangingPunct="1">
              <a:buFont typeface="Wingdings" panose="05000000000000000000" pitchFamily="2" charset="2"/>
              <a:buNone/>
            </a:pP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9EBB3962-E081-43C8-ACA8-1C8E3DC4568B}"/>
              </a:ext>
            </a:extLst>
          </p:cNvPr>
          <p:cNvSpPr txBox="1">
            <a:spLocks noChangeArrowheads="1"/>
          </p:cNvSpPr>
          <p:nvPr/>
        </p:nvSpPr>
        <p:spPr bwMode="auto">
          <a:xfrm>
            <a:off x="2819400" y="6477000"/>
            <a:ext cx="3429000" cy="228600"/>
          </a:xfrm>
          <a:prstGeom prst="rect">
            <a:avLst/>
          </a:prstGeom>
          <a:noFill/>
          <a:ln>
            <a:noFill/>
          </a:ln>
          <a:effectLst/>
        </p:spPr>
        <p:txBody>
          <a:bodyPr lIns="90000" tIns="46800" rIns="90000" bIns="46800"/>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algn="ctr" eaLnBrk="1" hangingPunct="1">
              <a:spcBef>
                <a:spcPct val="0"/>
              </a:spcBef>
              <a:buClrTx/>
              <a:buFontTx/>
              <a:buNone/>
              <a:defRPr/>
            </a:pPr>
            <a:endParaRPr lang="en-US" altLang="tr-TR" sz="800"/>
          </a:p>
        </p:txBody>
      </p:sp>
      <p:sp>
        <p:nvSpPr>
          <p:cNvPr id="74755" name="Text Box 2">
            <a:extLst>
              <a:ext uri="{FF2B5EF4-FFF2-40B4-BE49-F238E27FC236}">
                <a16:creationId xmlns:a16="http://schemas.microsoft.com/office/drawing/2014/main" id="{67B9F3CA-098F-4C4B-A4BC-6784E4B183A0}"/>
              </a:ext>
            </a:extLst>
          </p:cNvPr>
          <p:cNvSpPr txBox="1">
            <a:spLocks noChangeArrowheads="1"/>
          </p:cNvSpPr>
          <p:nvPr/>
        </p:nvSpPr>
        <p:spPr bwMode="auto">
          <a:xfrm>
            <a:off x="352425" y="152400"/>
            <a:ext cx="8188325" cy="941388"/>
          </a:xfrm>
          <a:prstGeom prst="rect">
            <a:avLst/>
          </a:prstGeom>
          <a:noFill/>
          <a:ln>
            <a:noFill/>
          </a:ln>
          <a:effectLst/>
        </p:spPr>
        <p:txBody>
          <a:bodyPr lIns="90000" tIns="46800" rIns="90000" bIns="46800" anchor="ct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algn="ctr" eaLnBrk="1" hangingPunct="1">
              <a:spcBef>
                <a:spcPct val="0"/>
              </a:spcBef>
              <a:buClrTx/>
              <a:buFontTx/>
              <a:buNone/>
              <a:defRPr/>
            </a:pPr>
            <a:r>
              <a:rPr lang="en-US" altLang="tr-TR" sz="3200" dirty="0" err="1">
                <a:latin typeface="Calibri" panose="020F0502020204030204" pitchFamily="34" charset="0"/>
                <a:cs typeface="Calibri" panose="020F0502020204030204" pitchFamily="34" charset="0"/>
              </a:rPr>
              <a:t>Mergesort</a:t>
            </a:r>
            <a:r>
              <a:rPr lang="tr-TR" altLang="tr-TR" sz="3200" dirty="0">
                <a:latin typeface="Calibri" panose="020F0502020204030204" pitchFamily="34" charset="0"/>
                <a:cs typeface="Calibri" panose="020F0502020204030204" pitchFamily="34" charset="0"/>
              </a:rPr>
              <a:t>:</a:t>
            </a:r>
            <a:r>
              <a:rPr lang="en-US" altLang="tr-TR" sz="3200" dirty="0">
                <a:latin typeface="Calibri" panose="020F0502020204030204" pitchFamily="34" charset="0"/>
                <a:cs typeface="Calibri" panose="020F0502020204030204" pitchFamily="34" charset="0"/>
              </a:rPr>
              <a:t> Example</a:t>
            </a:r>
            <a:r>
              <a:rPr lang="tr-TR" altLang="tr-TR" sz="3200" dirty="0">
                <a:latin typeface="Calibri" panose="020F0502020204030204" pitchFamily="34" charset="0"/>
                <a:cs typeface="Calibri" panose="020F0502020204030204" pitchFamily="34" charset="0"/>
              </a:rPr>
              <a:t>-1</a:t>
            </a:r>
          </a:p>
          <a:p>
            <a:pPr algn="ctr" eaLnBrk="1" hangingPunct="1">
              <a:spcBef>
                <a:spcPct val="0"/>
              </a:spcBef>
              <a:buClrTx/>
              <a:buFontTx/>
              <a:buNone/>
              <a:defRPr/>
            </a:pPr>
            <a:r>
              <a:rPr lang="tr-TR" altLang="tr-TR" sz="3200" dirty="0">
                <a:latin typeface="Calibri" panose="020F0502020204030204" pitchFamily="34" charset="0"/>
                <a:cs typeface="Calibri" panose="020F0502020204030204" pitchFamily="34" charset="0"/>
              </a:rPr>
              <a:t>N=8, </a:t>
            </a:r>
            <a:r>
              <a:rPr lang="tr-TR" altLang="tr-TR" sz="3200" dirty="0" err="1">
                <a:latin typeface="Calibri" panose="020F0502020204030204" pitchFamily="34" charset="0"/>
                <a:cs typeface="Calibri" panose="020F0502020204030204" pitchFamily="34" charset="0"/>
              </a:rPr>
              <a:t>power</a:t>
            </a:r>
            <a:r>
              <a:rPr lang="tr-TR" altLang="tr-TR" sz="3200" dirty="0">
                <a:latin typeface="Calibri" panose="020F0502020204030204" pitchFamily="34" charset="0"/>
                <a:cs typeface="Calibri" panose="020F0502020204030204" pitchFamily="34" charset="0"/>
              </a:rPr>
              <a:t> of 2</a:t>
            </a:r>
            <a:endParaRPr lang="en-US" altLang="tr-TR" sz="3200" dirty="0">
              <a:latin typeface="Calibri" panose="020F0502020204030204" pitchFamily="34" charset="0"/>
              <a:cs typeface="Calibri" panose="020F0502020204030204" pitchFamily="34" charset="0"/>
            </a:endParaRPr>
          </a:p>
        </p:txBody>
      </p:sp>
      <p:graphicFrame>
        <p:nvGraphicFramePr>
          <p:cNvPr id="27651" name="Group 3">
            <a:extLst>
              <a:ext uri="{FF2B5EF4-FFF2-40B4-BE49-F238E27FC236}">
                <a16:creationId xmlns:a16="http://schemas.microsoft.com/office/drawing/2014/main" id="{27E2040A-ECD6-4EF7-A69F-11B45BD2CF83}"/>
              </a:ext>
            </a:extLst>
          </p:cNvPr>
          <p:cNvGraphicFramePr>
            <a:graphicFrameLocks noGrp="1"/>
          </p:cNvGraphicFramePr>
          <p:nvPr>
            <p:extLst/>
          </p:nvPr>
        </p:nvGraphicFramePr>
        <p:xfrm>
          <a:off x="2327275" y="1134995"/>
          <a:ext cx="4243387" cy="1228725"/>
        </p:xfrm>
        <a:graphic>
          <a:graphicData uri="http://schemas.openxmlformats.org/drawingml/2006/table">
            <a:tbl>
              <a:tblPr/>
              <a:tblGrid>
                <a:gridCol w="372735">
                  <a:extLst>
                    <a:ext uri="{9D8B030D-6E8A-4147-A177-3AD203B41FA5}">
                      <a16:colId xmlns:a16="http://schemas.microsoft.com/office/drawing/2014/main" val="20000"/>
                    </a:ext>
                  </a:extLst>
                </a:gridCol>
                <a:gridCol w="551731">
                  <a:extLst>
                    <a:ext uri="{9D8B030D-6E8A-4147-A177-3AD203B41FA5}">
                      <a16:colId xmlns:a16="http://schemas.microsoft.com/office/drawing/2014/main" val="20001"/>
                    </a:ext>
                  </a:extLst>
                </a:gridCol>
                <a:gridCol w="548887">
                  <a:extLst>
                    <a:ext uri="{9D8B030D-6E8A-4147-A177-3AD203B41FA5}">
                      <a16:colId xmlns:a16="http://schemas.microsoft.com/office/drawing/2014/main" val="20002"/>
                    </a:ext>
                  </a:extLst>
                </a:gridCol>
                <a:gridCol w="560265">
                  <a:extLst>
                    <a:ext uri="{9D8B030D-6E8A-4147-A177-3AD203B41FA5}">
                      <a16:colId xmlns:a16="http://schemas.microsoft.com/office/drawing/2014/main" val="20003"/>
                    </a:ext>
                  </a:extLst>
                </a:gridCol>
                <a:gridCol w="554575">
                  <a:extLst>
                    <a:ext uri="{9D8B030D-6E8A-4147-A177-3AD203B41FA5}">
                      <a16:colId xmlns:a16="http://schemas.microsoft.com/office/drawing/2014/main" val="20004"/>
                    </a:ext>
                  </a:extLst>
                </a:gridCol>
                <a:gridCol w="551731">
                  <a:extLst>
                    <a:ext uri="{9D8B030D-6E8A-4147-A177-3AD203B41FA5}">
                      <a16:colId xmlns:a16="http://schemas.microsoft.com/office/drawing/2014/main" val="20005"/>
                    </a:ext>
                  </a:extLst>
                </a:gridCol>
                <a:gridCol w="548888">
                  <a:extLst>
                    <a:ext uri="{9D8B030D-6E8A-4147-A177-3AD203B41FA5}">
                      <a16:colId xmlns:a16="http://schemas.microsoft.com/office/drawing/2014/main" val="20006"/>
                    </a:ext>
                  </a:extLst>
                </a:gridCol>
                <a:gridCol w="554575">
                  <a:extLst>
                    <a:ext uri="{9D8B030D-6E8A-4147-A177-3AD203B41FA5}">
                      <a16:colId xmlns:a16="http://schemas.microsoft.com/office/drawing/2014/main" val="20007"/>
                    </a:ext>
                  </a:extLst>
                </a:gridCol>
              </a:tblGrid>
              <a:tr h="1228725">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6</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tr-TR" altLang="tr-TR" sz="3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r>
                        <a:rPr kumimoji="0" lang="en-US" altLang="tr-TR" sz="3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3</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 </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4</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2</a:t>
                      </a:r>
                    </a:p>
                  </a:txBody>
                  <a:tcPr marL="90000" marR="90000" marT="173700" marB="81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60" name="Group 12">
            <a:extLst>
              <a:ext uri="{FF2B5EF4-FFF2-40B4-BE49-F238E27FC236}">
                <a16:creationId xmlns:a16="http://schemas.microsoft.com/office/drawing/2014/main" id="{F83794A6-B350-4980-B25A-B9C06B899C14}"/>
              </a:ext>
            </a:extLst>
          </p:cNvPr>
          <p:cNvGraphicFramePr>
            <a:graphicFrameLocks noGrp="1"/>
          </p:cNvGraphicFramePr>
          <p:nvPr/>
        </p:nvGraphicFramePr>
        <p:xfrm>
          <a:off x="6330950" y="1981200"/>
          <a:ext cx="1233488" cy="1228725"/>
        </p:xfrm>
        <a:graphic>
          <a:graphicData uri="http://schemas.openxmlformats.org/drawingml/2006/table">
            <a:tbl>
              <a:tblPr/>
              <a:tblGrid>
                <a:gridCol w="307975">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06388">
                  <a:extLst>
                    <a:ext uri="{9D8B030D-6E8A-4147-A177-3AD203B41FA5}">
                      <a16:colId xmlns:a16="http://schemas.microsoft.com/office/drawing/2014/main" val="20002"/>
                    </a:ext>
                  </a:extLst>
                </a:gridCol>
                <a:gridCol w="307975">
                  <a:extLst>
                    <a:ext uri="{9D8B030D-6E8A-4147-A177-3AD203B41FA5}">
                      <a16:colId xmlns:a16="http://schemas.microsoft.com/office/drawing/2014/main" val="20003"/>
                    </a:ext>
                  </a:extLst>
                </a:gridCol>
              </a:tblGrid>
              <a:tr h="1228725">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5 </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4</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2</a:t>
                      </a:r>
                    </a:p>
                  </a:txBody>
                  <a:tcPr marL="90000" marR="90000" marT="147240" marB="81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65" name="Group 17">
            <a:extLst>
              <a:ext uri="{FF2B5EF4-FFF2-40B4-BE49-F238E27FC236}">
                <a16:creationId xmlns:a16="http://schemas.microsoft.com/office/drawing/2014/main" id="{FD3E3804-6E83-4010-9DA1-0190FECEB003}"/>
              </a:ext>
            </a:extLst>
          </p:cNvPr>
          <p:cNvGraphicFramePr>
            <a:graphicFrameLocks noGrp="1"/>
          </p:cNvGraphicFramePr>
          <p:nvPr/>
        </p:nvGraphicFramePr>
        <p:xfrm>
          <a:off x="1266825" y="1981200"/>
          <a:ext cx="1233488" cy="407988"/>
        </p:xfrm>
        <a:graphic>
          <a:graphicData uri="http://schemas.openxmlformats.org/drawingml/2006/table">
            <a:tbl>
              <a:tblPr/>
              <a:tblGrid>
                <a:gridCol w="307975">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06388">
                  <a:extLst>
                    <a:ext uri="{9D8B030D-6E8A-4147-A177-3AD203B41FA5}">
                      <a16:colId xmlns:a16="http://schemas.microsoft.com/office/drawing/2014/main" val="20002"/>
                    </a:ext>
                  </a:extLst>
                </a:gridCol>
                <a:gridCol w="307975">
                  <a:extLst>
                    <a:ext uri="{9D8B030D-6E8A-4147-A177-3AD203B41FA5}">
                      <a16:colId xmlns:a16="http://schemas.microsoft.com/office/drawing/2014/main" val="20003"/>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6</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3</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70" name="Group 22">
            <a:extLst>
              <a:ext uri="{FF2B5EF4-FFF2-40B4-BE49-F238E27FC236}">
                <a16:creationId xmlns:a16="http://schemas.microsoft.com/office/drawing/2014/main" id="{A98D544C-D4D5-43E8-9F67-A6E4C1769C6F}"/>
              </a:ext>
            </a:extLst>
          </p:cNvPr>
          <p:cNvGraphicFramePr>
            <a:graphicFrameLocks noGrp="1"/>
          </p:cNvGraphicFramePr>
          <p:nvPr/>
        </p:nvGraphicFramePr>
        <p:xfrm>
          <a:off x="492125" y="2819400"/>
          <a:ext cx="619125" cy="407988"/>
        </p:xfrm>
        <a:graphic>
          <a:graphicData uri="http://schemas.openxmlformats.org/drawingml/2006/table">
            <a:tbl>
              <a:tblPr/>
              <a:tblGrid>
                <a:gridCol w="311150">
                  <a:extLst>
                    <a:ext uri="{9D8B030D-6E8A-4147-A177-3AD203B41FA5}">
                      <a16:colId xmlns:a16="http://schemas.microsoft.com/office/drawing/2014/main" val="20000"/>
                    </a:ext>
                  </a:extLst>
                </a:gridCol>
                <a:gridCol w="307975">
                  <a:extLst>
                    <a:ext uri="{9D8B030D-6E8A-4147-A177-3AD203B41FA5}">
                      <a16:colId xmlns:a16="http://schemas.microsoft.com/office/drawing/2014/main" val="20001"/>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6</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3</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73" name="Group 25">
            <a:extLst>
              <a:ext uri="{FF2B5EF4-FFF2-40B4-BE49-F238E27FC236}">
                <a16:creationId xmlns:a16="http://schemas.microsoft.com/office/drawing/2014/main" id="{64A81007-777A-46D1-9ACD-34EEE8D1DF19}"/>
              </a:ext>
            </a:extLst>
          </p:cNvPr>
          <p:cNvGraphicFramePr>
            <a:graphicFrameLocks noGrp="1"/>
          </p:cNvGraphicFramePr>
          <p:nvPr/>
        </p:nvGraphicFramePr>
        <p:xfrm>
          <a:off x="2601913" y="2819400"/>
          <a:ext cx="619125" cy="407988"/>
        </p:xfrm>
        <a:graphic>
          <a:graphicData uri="http://schemas.openxmlformats.org/drawingml/2006/table">
            <a:tbl>
              <a:tblPr/>
              <a:tblGrid>
                <a:gridCol w="311150">
                  <a:extLst>
                    <a:ext uri="{9D8B030D-6E8A-4147-A177-3AD203B41FA5}">
                      <a16:colId xmlns:a16="http://schemas.microsoft.com/office/drawing/2014/main" val="20000"/>
                    </a:ext>
                  </a:extLst>
                </a:gridCol>
                <a:gridCol w="307975">
                  <a:extLst>
                    <a:ext uri="{9D8B030D-6E8A-4147-A177-3AD203B41FA5}">
                      <a16:colId xmlns:a16="http://schemas.microsoft.com/office/drawing/2014/main" val="20001"/>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76" name="Group 28">
            <a:extLst>
              <a:ext uri="{FF2B5EF4-FFF2-40B4-BE49-F238E27FC236}">
                <a16:creationId xmlns:a16="http://schemas.microsoft.com/office/drawing/2014/main" id="{48662169-ECB1-41BE-9E4F-0E12B592211D}"/>
              </a:ext>
            </a:extLst>
          </p:cNvPr>
          <p:cNvGraphicFramePr>
            <a:graphicFrameLocks noGrp="1"/>
          </p:cNvGraphicFramePr>
          <p:nvPr/>
        </p:nvGraphicFramePr>
        <p:xfrm>
          <a:off x="7737475" y="2743200"/>
          <a:ext cx="619125" cy="407988"/>
        </p:xfrm>
        <a:graphic>
          <a:graphicData uri="http://schemas.openxmlformats.org/drawingml/2006/table">
            <a:tbl>
              <a:tblPr/>
              <a:tblGrid>
                <a:gridCol w="311150">
                  <a:extLst>
                    <a:ext uri="{9D8B030D-6E8A-4147-A177-3AD203B41FA5}">
                      <a16:colId xmlns:a16="http://schemas.microsoft.com/office/drawing/2014/main" val="20000"/>
                    </a:ext>
                  </a:extLst>
                </a:gridCol>
                <a:gridCol w="307975">
                  <a:extLst>
                    <a:ext uri="{9D8B030D-6E8A-4147-A177-3AD203B41FA5}">
                      <a16:colId xmlns:a16="http://schemas.microsoft.com/office/drawing/2014/main" val="20001"/>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2</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79" name="Group 31">
            <a:extLst>
              <a:ext uri="{FF2B5EF4-FFF2-40B4-BE49-F238E27FC236}">
                <a16:creationId xmlns:a16="http://schemas.microsoft.com/office/drawing/2014/main" id="{3D3A6D3A-3B6D-4BF3-9494-D15F95117BDC}"/>
              </a:ext>
            </a:extLst>
          </p:cNvPr>
          <p:cNvGraphicFramePr>
            <a:graphicFrameLocks noGrp="1"/>
          </p:cNvGraphicFramePr>
          <p:nvPr/>
        </p:nvGraphicFramePr>
        <p:xfrm>
          <a:off x="5627688" y="2819400"/>
          <a:ext cx="617537" cy="1228725"/>
        </p:xfrm>
        <a:graphic>
          <a:graphicData uri="http://schemas.openxmlformats.org/drawingml/2006/table">
            <a:tbl>
              <a:tblPr/>
              <a:tblGrid>
                <a:gridCol w="311150">
                  <a:extLst>
                    <a:ext uri="{9D8B030D-6E8A-4147-A177-3AD203B41FA5}">
                      <a16:colId xmlns:a16="http://schemas.microsoft.com/office/drawing/2014/main" val="20000"/>
                    </a:ext>
                  </a:extLst>
                </a:gridCol>
                <a:gridCol w="306387">
                  <a:extLst>
                    <a:ext uri="{9D8B030D-6E8A-4147-A177-3AD203B41FA5}">
                      <a16:colId xmlns:a16="http://schemas.microsoft.com/office/drawing/2014/main" val="20001"/>
                    </a:ext>
                  </a:extLst>
                </a:gridCol>
              </a:tblGrid>
              <a:tr h="1228725">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5 </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4</a:t>
                      </a:r>
                    </a:p>
                  </a:txBody>
                  <a:tcPr marL="90000" marR="90000" marT="147240" marB="81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82" name="Group 34">
            <a:extLst>
              <a:ext uri="{FF2B5EF4-FFF2-40B4-BE49-F238E27FC236}">
                <a16:creationId xmlns:a16="http://schemas.microsoft.com/office/drawing/2014/main" id="{E5E8C0EB-6A40-4144-BA90-7186E39DF485}"/>
              </a:ext>
            </a:extLst>
          </p:cNvPr>
          <p:cNvGraphicFramePr>
            <a:graphicFrameLocks noGrp="1"/>
          </p:cNvGraphicFramePr>
          <p:nvPr/>
        </p:nvGraphicFramePr>
        <p:xfrm>
          <a:off x="141288" y="3657600"/>
          <a:ext cx="309562" cy="407988"/>
        </p:xfrm>
        <a:graphic>
          <a:graphicData uri="http://schemas.openxmlformats.org/drawingml/2006/table">
            <a:tbl>
              <a:tblPr/>
              <a:tblGrid>
                <a:gridCol w="309562">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6</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84" name="Group 36">
            <a:extLst>
              <a:ext uri="{FF2B5EF4-FFF2-40B4-BE49-F238E27FC236}">
                <a16:creationId xmlns:a16="http://schemas.microsoft.com/office/drawing/2014/main" id="{853BF584-F720-4916-8130-8A198D5C919E}"/>
              </a:ext>
            </a:extLst>
          </p:cNvPr>
          <p:cNvGraphicFramePr>
            <a:graphicFrameLocks noGrp="1"/>
          </p:cNvGraphicFramePr>
          <p:nvPr/>
        </p:nvGraphicFramePr>
        <p:xfrm>
          <a:off x="1125538" y="3657600"/>
          <a:ext cx="311150" cy="407988"/>
        </p:xfrm>
        <a:graphic>
          <a:graphicData uri="http://schemas.openxmlformats.org/drawingml/2006/table">
            <a:tbl>
              <a:tblPr/>
              <a:tblGrid>
                <a:gridCol w="311150">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3</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86" name="Group 38">
            <a:extLst>
              <a:ext uri="{FF2B5EF4-FFF2-40B4-BE49-F238E27FC236}">
                <a16:creationId xmlns:a16="http://schemas.microsoft.com/office/drawing/2014/main" id="{7688CB90-507B-4E56-B309-A8A85FD62253}"/>
              </a:ext>
            </a:extLst>
          </p:cNvPr>
          <p:cNvGraphicFramePr>
            <a:graphicFrameLocks noGrp="1"/>
          </p:cNvGraphicFramePr>
          <p:nvPr/>
        </p:nvGraphicFramePr>
        <p:xfrm>
          <a:off x="3235325" y="3657600"/>
          <a:ext cx="311150" cy="407988"/>
        </p:xfrm>
        <a:graphic>
          <a:graphicData uri="http://schemas.openxmlformats.org/drawingml/2006/table">
            <a:tbl>
              <a:tblPr/>
              <a:tblGrid>
                <a:gridCol w="311150">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88" name="Group 40">
            <a:extLst>
              <a:ext uri="{FF2B5EF4-FFF2-40B4-BE49-F238E27FC236}">
                <a16:creationId xmlns:a16="http://schemas.microsoft.com/office/drawing/2014/main" id="{B1606EE4-0B37-41F6-BAB9-CF38110DA6BA}"/>
              </a:ext>
            </a:extLst>
          </p:cNvPr>
          <p:cNvGraphicFramePr>
            <a:graphicFrameLocks noGrp="1"/>
          </p:cNvGraphicFramePr>
          <p:nvPr/>
        </p:nvGraphicFramePr>
        <p:xfrm>
          <a:off x="2251075" y="3657600"/>
          <a:ext cx="311150" cy="407988"/>
        </p:xfrm>
        <a:graphic>
          <a:graphicData uri="http://schemas.openxmlformats.org/drawingml/2006/table">
            <a:tbl>
              <a:tblPr/>
              <a:tblGrid>
                <a:gridCol w="311150">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90" name="Group 42">
            <a:extLst>
              <a:ext uri="{FF2B5EF4-FFF2-40B4-BE49-F238E27FC236}">
                <a16:creationId xmlns:a16="http://schemas.microsoft.com/office/drawing/2014/main" id="{A013BB96-BCFD-440D-BDA7-44F05B8F98F5}"/>
              </a:ext>
            </a:extLst>
          </p:cNvPr>
          <p:cNvGraphicFramePr>
            <a:graphicFrameLocks noGrp="1"/>
          </p:cNvGraphicFramePr>
          <p:nvPr/>
        </p:nvGraphicFramePr>
        <p:xfrm>
          <a:off x="5275263" y="3657600"/>
          <a:ext cx="311150" cy="407988"/>
        </p:xfrm>
        <a:graphic>
          <a:graphicData uri="http://schemas.openxmlformats.org/drawingml/2006/table">
            <a:tbl>
              <a:tblPr/>
              <a:tblGrid>
                <a:gridCol w="311150">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5</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92" name="Group 44">
            <a:extLst>
              <a:ext uri="{FF2B5EF4-FFF2-40B4-BE49-F238E27FC236}">
                <a16:creationId xmlns:a16="http://schemas.microsoft.com/office/drawing/2014/main" id="{4507DC2E-C4A9-4720-95A9-9FC22F04802C}"/>
              </a:ext>
            </a:extLst>
          </p:cNvPr>
          <p:cNvGraphicFramePr>
            <a:graphicFrameLocks noGrp="1"/>
          </p:cNvGraphicFramePr>
          <p:nvPr/>
        </p:nvGraphicFramePr>
        <p:xfrm>
          <a:off x="6259513" y="3657600"/>
          <a:ext cx="311150" cy="407988"/>
        </p:xfrm>
        <a:graphic>
          <a:graphicData uri="http://schemas.openxmlformats.org/drawingml/2006/table">
            <a:tbl>
              <a:tblPr/>
              <a:tblGrid>
                <a:gridCol w="311150">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4</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94" name="Group 46">
            <a:extLst>
              <a:ext uri="{FF2B5EF4-FFF2-40B4-BE49-F238E27FC236}">
                <a16:creationId xmlns:a16="http://schemas.microsoft.com/office/drawing/2014/main" id="{F712BCF1-D561-4E2D-9B3E-406247BD24FF}"/>
              </a:ext>
            </a:extLst>
          </p:cNvPr>
          <p:cNvGraphicFramePr>
            <a:graphicFrameLocks noGrp="1"/>
          </p:cNvGraphicFramePr>
          <p:nvPr/>
        </p:nvGraphicFramePr>
        <p:xfrm>
          <a:off x="8370888" y="3657600"/>
          <a:ext cx="309562" cy="407988"/>
        </p:xfrm>
        <a:graphic>
          <a:graphicData uri="http://schemas.openxmlformats.org/drawingml/2006/table">
            <a:tbl>
              <a:tblPr/>
              <a:tblGrid>
                <a:gridCol w="309562">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2</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96" name="Group 48">
            <a:extLst>
              <a:ext uri="{FF2B5EF4-FFF2-40B4-BE49-F238E27FC236}">
                <a16:creationId xmlns:a16="http://schemas.microsoft.com/office/drawing/2014/main" id="{88472119-EEBF-465B-A530-A5958672954E}"/>
              </a:ext>
            </a:extLst>
          </p:cNvPr>
          <p:cNvGraphicFramePr>
            <a:graphicFrameLocks noGrp="1"/>
          </p:cNvGraphicFramePr>
          <p:nvPr/>
        </p:nvGraphicFramePr>
        <p:xfrm>
          <a:off x="7385050" y="3657600"/>
          <a:ext cx="311150" cy="407988"/>
        </p:xfrm>
        <a:graphic>
          <a:graphicData uri="http://schemas.openxmlformats.org/drawingml/2006/table">
            <a:tbl>
              <a:tblPr/>
              <a:tblGrid>
                <a:gridCol w="311150">
                  <a:extLst>
                    <a:ext uri="{9D8B030D-6E8A-4147-A177-3AD203B41FA5}">
                      <a16:colId xmlns:a16="http://schemas.microsoft.com/office/drawing/2014/main" val="20000"/>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98" name="Group 50">
            <a:extLst>
              <a:ext uri="{FF2B5EF4-FFF2-40B4-BE49-F238E27FC236}">
                <a16:creationId xmlns:a16="http://schemas.microsoft.com/office/drawing/2014/main" id="{44A1FFC6-164D-4357-A346-8AE275EACD9B}"/>
              </a:ext>
            </a:extLst>
          </p:cNvPr>
          <p:cNvGraphicFramePr>
            <a:graphicFrameLocks noGrp="1"/>
          </p:cNvGraphicFramePr>
          <p:nvPr/>
        </p:nvGraphicFramePr>
        <p:xfrm>
          <a:off x="561975" y="4495800"/>
          <a:ext cx="619125" cy="407988"/>
        </p:xfrm>
        <a:graphic>
          <a:graphicData uri="http://schemas.openxmlformats.org/drawingml/2006/table">
            <a:tbl>
              <a:tblPr/>
              <a:tblGrid>
                <a:gridCol w="311150">
                  <a:extLst>
                    <a:ext uri="{9D8B030D-6E8A-4147-A177-3AD203B41FA5}">
                      <a16:colId xmlns:a16="http://schemas.microsoft.com/office/drawing/2014/main" val="20000"/>
                    </a:ext>
                  </a:extLst>
                </a:gridCol>
                <a:gridCol w="307975">
                  <a:extLst>
                    <a:ext uri="{9D8B030D-6E8A-4147-A177-3AD203B41FA5}">
                      <a16:colId xmlns:a16="http://schemas.microsoft.com/office/drawing/2014/main" val="20001"/>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3</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6</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701" name="Group 53">
            <a:extLst>
              <a:ext uri="{FF2B5EF4-FFF2-40B4-BE49-F238E27FC236}">
                <a16:creationId xmlns:a16="http://schemas.microsoft.com/office/drawing/2014/main" id="{DAF019C7-8185-4559-BE7C-B87BE5A92983}"/>
              </a:ext>
            </a:extLst>
          </p:cNvPr>
          <p:cNvGraphicFramePr>
            <a:graphicFrameLocks noGrp="1"/>
          </p:cNvGraphicFramePr>
          <p:nvPr/>
        </p:nvGraphicFramePr>
        <p:xfrm>
          <a:off x="2673350" y="4495800"/>
          <a:ext cx="617538" cy="407988"/>
        </p:xfrm>
        <a:graphic>
          <a:graphicData uri="http://schemas.openxmlformats.org/drawingml/2006/table">
            <a:tbl>
              <a:tblPr/>
              <a:tblGrid>
                <a:gridCol w="311150">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704" name="Group 56">
            <a:extLst>
              <a:ext uri="{FF2B5EF4-FFF2-40B4-BE49-F238E27FC236}">
                <a16:creationId xmlns:a16="http://schemas.microsoft.com/office/drawing/2014/main" id="{FC3CAB67-82FB-48CE-A2DF-6484A72CFD5B}"/>
              </a:ext>
            </a:extLst>
          </p:cNvPr>
          <p:cNvGraphicFramePr>
            <a:graphicFrameLocks noGrp="1"/>
          </p:cNvGraphicFramePr>
          <p:nvPr/>
        </p:nvGraphicFramePr>
        <p:xfrm>
          <a:off x="7807325" y="4419600"/>
          <a:ext cx="619125" cy="407988"/>
        </p:xfrm>
        <a:graphic>
          <a:graphicData uri="http://schemas.openxmlformats.org/drawingml/2006/table">
            <a:tbl>
              <a:tblPr/>
              <a:tblGrid>
                <a:gridCol w="311150">
                  <a:extLst>
                    <a:ext uri="{9D8B030D-6E8A-4147-A177-3AD203B41FA5}">
                      <a16:colId xmlns:a16="http://schemas.microsoft.com/office/drawing/2014/main" val="20000"/>
                    </a:ext>
                  </a:extLst>
                </a:gridCol>
                <a:gridCol w="307975">
                  <a:extLst>
                    <a:ext uri="{9D8B030D-6E8A-4147-A177-3AD203B41FA5}">
                      <a16:colId xmlns:a16="http://schemas.microsoft.com/office/drawing/2014/main" val="20001"/>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2</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707" name="Group 59">
            <a:extLst>
              <a:ext uri="{FF2B5EF4-FFF2-40B4-BE49-F238E27FC236}">
                <a16:creationId xmlns:a16="http://schemas.microsoft.com/office/drawing/2014/main" id="{D4C32B31-4E19-4DB5-B32E-5365DAAA3CD4}"/>
              </a:ext>
            </a:extLst>
          </p:cNvPr>
          <p:cNvGraphicFramePr>
            <a:graphicFrameLocks noGrp="1"/>
          </p:cNvGraphicFramePr>
          <p:nvPr/>
        </p:nvGraphicFramePr>
        <p:xfrm>
          <a:off x="5697538" y="4495800"/>
          <a:ext cx="711200" cy="1228725"/>
        </p:xfrm>
        <a:graphic>
          <a:graphicData uri="http://schemas.openxmlformats.org/drawingml/2006/table">
            <a:tbl>
              <a:tblPr/>
              <a:tblGrid>
                <a:gridCol w="403225">
                  <a:extLst>
                    <a:ext uri="{9D8B030D-6E8A-4147-A177-3AD203B41FA5}">
                      <a16:colId xmlns:a16="http://schemas.microsoft.com/office/drawing/2014/main" val="20000"/>
                    </a:ext>
                  </a:extLst>
                </a:gridCol>
                <a:gridCol w="307975">
                  <a:extLst>
                    <a:ext uri="{9D8B030D-6E8A-4147-A177-3AD203B41FA5}">
                      <a16:colId xmlns:a16="http://schemas.microsoft.com/office/drawing/2014/main" val="20001"/>
                    </a:ext>
                  </a:extLst>
                </a:gridCol>
              </a:tblGrid>
              <a:tr h="1228725">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4 </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5</a:t>
                      </a:r>
                    </a:p>
                  </a:txBody>
                  <a:tcPr marL="90000" marR="90000" marT="147240" marB="81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710" name="Group 62">
            <a:extLst>
              <a:ext uri="{FF2B5EF4-FFF2-40B4-BE49-F238E27FC236}">
                <a16:creationId xmlns:a16="http://schemas.microsoft.com/office/drawing/2014/main" id="{977C473A-4086-4961-8B68-AF0A1B4D11E3}"/>
              </a:ext>
            </a:extLst>
          </p:cNvPr>
          <p:cNvGraphicFramePr>
            <a:graphicFrameLocks noGrp="1"/>
          </p:cNvGraphicFramePr>
          <p:nvPr/>
        </p:nvGraphicFramePr>
        <p:xfrm>
          <a:off x="6400800" y="5257800"/>
          <a:ext cx="1233488" cy="1228725"/>
        </p:xfrm>
        <a:graphic>
          <a:graphicData uri="http://schemas.openxmlformats.org/drawingml/2006/table">
            <a:tbl>
              <a:tblPr/>
              <a:tblGrid>
                <a:gridCol w="307975">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06388">
                  <a:extLst>
                    <a:ext uri="{9D8B030D-6E8A-4147-A177-3AD203B41FA5}">
                      <a16:colId xmlns:a16="http://schemas.microsoft.com/office/drawing/2014/main" val="20002"/>
                    </a:ext>
                  </a:extLst>
                </a:gridCol>
                <a:gridCol w="307975">
                  <a:extLst>
                    <a:ext uri="{9D8B030D-6E8A-4147-A177-3AD203B41FA5}">
                      <a16:colId xmlns:a16="http://schemas.microsoft.com/office/drawing/2014/main" val="20003"/>
                    </a:ext>
                  </a:extLst>
                </a:gridCol>
              </a:tblGrid>
              <a:tr h="1228725">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2 </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4</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5</a:t>
                      </a:r>
                    </a:p>
                  </a:txBody>
                  <a:tcPr marL="90000" marR="90000" marT="14724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a:t>
                      </a:r>
                    </a:p>
                  </a:txBody>
                  <a:tcPr marL="90000" marR="90000" marT="147240" marB="81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715" name="Group 67">
            <a:extLst>
              <a:ext uri="{FF2B5EF4-FFF2-40B4-BE49-F238E27FC236}">
                <a16:creationId xmlns:a16="http://schemas.microsoft.com/office/drawing/2014/main" id="{5331AEF0-5C48-4258-B10E-574334328A8D}"/>
              </a:ext>
            </a:extLst>
          </p:cNvPr>
          <p:cNvGraphicFramePr>
            <a:graphicFrameLocks noGrp="1"/>
          </p:cNvGraphicFramePr>
          <p:nvPr/>
        </p:nvGraphicFramePr>
        <p:xfrm>
          <a:off x="1336675" y="5257800"/>
          <a:ext cx="1233488" cy="407988"/>
        </p:xfrm>
        <a:graphic>
          <a:graphicData uri="http://schemas.openxmlformats.org/drawingml/2006/table">
            <a:tbl>
              <a:tblPr/>
              <a:tblGrid>
                <a:gridCol w="307975">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06388">
                  <a:extLst>
                    <a:ext uri="{9D8B030D-6E8A-4147-A177-3AD203B41FA5}">
                      <a16:colId xmlns:a16="http://schemas.microsoft.com/office/drawing/2014/main" val="20002"/>
                    </a:ext>
                  </a:extLst>
                </a:gridCol>
                <a:gridCol w="307975">
                  <a:extLst>
                    <a:ext uri="{9D8B030D-6E8A-4147-A177-3AD203B41FA5}">
                      <a16:colId xmlns:a16="http://schemas.microsoft.com/office/drawing/2014/main" val="20003"/>
                    </a:ext>
                  </a:extLst>
                </a:gridCol>
              </a:tblGrid>
              <a:tr h="407988">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3</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6</a:t>
                      </a:r>
                    </a:p>
                  </a:txBody>
                  <a:tcPr marL="90000" marR="90000" marT="98742" marB="46848"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20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a:t>
                      </a:r>
                    </a:p>
                  </a:txBody>
                  <a:tcPr marL="90000" marR="90000" marT="98742" marB="46848"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720" name="Group 72">
            <a:extLst>
              <a:ext uri="{FF2B5EF4-FFF2-40B4-BE49-F238E27FC236}">
                <a16:creationId xmlns:a16="http://schemas.microsoft.com/office/drawing/2014/main" id="{ADACCD60-2036-4C40-A5D7-0A8A0FD54F9E}"/>
              </a:ext>
            </a:extLst>
          </p:cNvPr>
          <p:cNvGraphicFramePr>
            <a:graphicFrameLocks noGrp="1"/>
          </p:cNvGraphicFramePr>
          <p:nvPr>
            <p:extLst/>
          </p:nvPr>
        </p:nvGraphicFramePr>
        <p:xfrm>
          <a:off x="3095625" y="5943600"/>
          <a:ext cx="2463800" cy="1228725"/>
        </p:xfrm>
        <a:graphic>
          <a:graphicData uri="http://schemas.openxmlformats.org/drawingml/2006/table">
            <a:tbl>
              <a:tblPr/>
              <a:tblGrid>
                <a:gridCol w="307975">
                  <a:extLst>
                    <a:ext uri="{9D8B030D-6E8A-4147-A177-3AD203B41FA5}">
                      <a16:colId xmlns:a16="http://schemas.microsoft.com/office/drawing/2014/main" val="20000"/>
                    </a:ext>
                  </a:extLst>
                </a:gridCol>
                <a:gridCol w="307975">
                  <a:extLst>
                    <a:ext uri="{9D8B030D-6E8A-4147-A177-3AD203B41FA5}">
                      <a16:colId xmlns:a16="http://schemas.microsoft.com/office/drawing/2014/main" val="20001"/>
                    </a:ext>
                  </a:extLst>
                </a:gridCol>
                <a:gridCol w="306388">
                  <a:extLst>
                    <a:ext uri="{9D8B030D-6E8A-4147-A177-3AD203B41FA5}">
                      <a16:colId xmlns:a16="http://schemas.microsoft.com/office/drawing/2014/main" val="20002"/>
                    </a:ext>
                  </a:extLst>
                </a:gridCol>
                <a:gridCol w="311150">
                  <a:extLst>
                    <a:ext uri="{9D8B030D-6E8A-4147-A177-3AD203B41FA5}">
                      <a16:colId xmlns:a16="http://schemas.microsoft.com/office/drawing/2014/main" val="20003"/>
                    </a:ext>
                  </a:extLst>
                </a:gridCol>
                <a:gridCol w="307975">
                  <a:extLst>
                    <a:ext uri="{9D8B030D-6E8A-4147-A177-3AD203B41FA5}">
                      <a16:colId xmlns:a16="http://schemas.microsoft.com/office/drawing/2014/main" val="20004"/>
                    </a:ext>
                  </a:extLst>
                </a:gridCol>
                <a:gridCol w="307975">
                  <a:extLst>
                    <a:ext uri="{9D8B030D-6E8A-4147-A177-3AD203B41FA5}">
                      <a16:colId xmlns:a16="http://schemas.microsoft.com/office/drawing/2014/main" val="20005"/>
                    </a:ext>
                  </a:extLst>
                </a:gridCol>
                <a:gridCol w="306387">
                  <a:extLst>
                    <a:ext uri="{9D8B030D-6E8A-4147-A177-3AD203B41FA5}">
                      <a16:colId xmlns:a16="http://schemas.microsoft.com/office/drawing/2014/main" val="20006"/>
                    </a:ext>
                  </a:extLst>
                </a:gridCol>
                <a:gridCol w="307975">
                  <a:extLst>
                    <a:ext uri="{9D8B030D-6E8A-4147-A177-3AD203B41FA5}">
                      <a16:colId xmlns:a16="http://schemas.microsoft.com/office/drawing/2014/main" val="20007"/>
                    </a:ext>
                  </a:extLst>
                </a:gridCol>
              </a:tblGrid>
              <a:tr h="1228725">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2</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3</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4</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5 </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6</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a:t>
                      </a:r>
                    </a:p>
                  </a:txBody>
                  <a:tcPr marL="90000" marR="90000" marT="173700" marB="81000" horzOverflow="overflow">
                    <a:lnL>
                      <a:noFill/>
                    </a:lnL>
                    <a:lnR>
                      <a:noFill/>
                    </a:lnR>
                    <a:lnT>
                      <a:noFill/>
                    </a:lnT>
                    <a:lnB>
                      <a:noFill/>
                    </a:lnB>
                    <a:lnTlToBr>
                      <a:noFill/>
                    </a:lnTlToBr>
                    <a:lnBlToTr>
                      <a:noFill/>
                    </a:lnBlToTr>
                    <a:noFill/>
                  </a:tcPr>
                </a:tc>
                <a:tc>
                  <a:txBody>
                    <a:bodyPr/>
                    <a:lstStyle>
                      <a:lvl1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ea typeface="ＭＳ Ｐゴシック" panose="020B0600070205080204" pitchFamily="34" charset="-128"/>
                        </a:defRPr>
                      </a:lvl3pPr>
                      <a:lvl4pPr>
                        <a:spcBef>
                          <a:spcPts val="3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ＭＳ Ｐゴシック" panose="020B0600070205080204" pitchFamily="34" charset="-128"/>
                        </a:defRPr>
                      </a:lvl4pPr>
                      <a:lvl5pPr>
                        <a:spcBef>
                          <a:spcPts val="3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86000"/>
                        </a:lnSpc>
                        <a:spcBef>
                          <a:spcPts val="87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tr-TR" sz="35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9</a:t>
                      </a:r>
                    </a:p>
                  </a:txBody>
                  <a:tcPr marL="90000" marR="90000" marT="173700" marB="810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4834" name="Line 81">
            <a:extLst>
              <a:ext uri="{FF2B5EF4-FFF2-40B4-BE49-F238E27FC236}">
                <a16:creationId xmlns:a16="http://schemas.microsoft.com/office/drawing/2014/main" id="{A1114BB7-7FDA-411C-A51C-FAF613913598}"/>
              </a:ext>
            </a:extLst>
          </p:cNvPr>
          <p:cNvSpPr>
            <a:spLocks noChangeShapeType="1"/>
          </p:cNvSpPr>
          <p:nvPr/>
        </p:nvSpPr>
        <p:spPr bwMode="auto">
          <a:xfrm flipH="1">
            <a:off x="1895475" y="1676400"/>
            <a:ext cx="2398713"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35" name="Line 82">
            <a:extLst>
              <a:ext uri="{FF2B5EF4-FFF2-40B4-BE49-F238E27FC236}">
                <a16:creationId xmlns:a16="http://schemas.microsoft.com/office/drawing/2014/main" id="{D9F3A3A7-2194-4379-A7CD-8CFB4E8DD8CB}"/>
              </a:ext>
            </a:extLst>
          </p:cNvPr>
          <p:cNvSpPr>
            <a:spLocks noChangeShapeType="1"/>
          </p:cNvSpPr>
          <p:nvPr/>
        </p:nvSpPr>
        <p:spPr bwMode="auto">
          <a:xfrm>
            <a:off x="4291013" y="1676400"/>
            <a:ext cx="2671762"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36" name="Line 83">
            <a:extLst>
              <a:ext uri="{FF2B5EF4-FFF2-40B4-BE49-F238E27FC236}">
                <a16:creationId xmlns:a16="http://schemas.microsoft.com/office/drawing/2014/main" id="{62FEFE99-A37E-4D79-8E4F-38684C80F53A}"/>
              </a:ext>
            </a:extLst>
          </p:cNvPr>
          <p:cNvSpPr>
            <a:spLocks noChangeShapeType="1"/>
          </p:cNvSpPr>
          <p:nvPr/>
        </p:nvSpPr>
        <p:spPr bwMode="auto">
          <a:xfrm flipH="1">
            <a:off x="841375" y="2362200"/>
            <a:ext cx="1060450"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37" name="Line 84">
            <a:extLst>
              <a:ext uri="{FF2B5EF4-FFF2-40B4-BE49-F238E27FC236}">
                <a16:creationId xmlns:a16="http://schemas.microsoft.com/office/drawing/2014/main" id="{849C5212-020A-40A8-A163-465755CF2708}"/>
              </a:ext>
            </a:extLst>
          </p:cNvPr>
          <p:cNvSpPr>
            <a:spLocks noChangeShapeType="1"/>
          </p:cNvSpPr>
          <p:nvPr/>
        </p:nvSpPr>
        <p:spPr bwMode="auto">
          <a:xfrm>
            <a:off x="1898650" y="2362200"/>
            <a:ext cx="985838"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38" name="Line 85">
            <a:extLst>
              <a:ext uri="{FF2B5EF4-FFF2-40B4-BE49-F238E27FC236}">
                <a16:creationId xmlns:a16="http://schemas.microsoft.com/office/drawing/2014/main" id="{462AC6E6-0560-413F-B0F0-0598909337EC}"/>
              </a:ext>
            </a:extLst>
          </p:cNvPr>
          <p:cNvSpPr>
            <a:spLocks noChangeShapeType="1"/>
          </p:cNvSpPr>
          <p:nvPr/>
        </p:nvSpPr>
        <p:spPr bwMode="auto">
          <a:xfrm flipH="1">
            <a:off x="5905500" y="2362200"/>
            <a:ext cx="1060450"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39" name="Line 86">
            <a:extLst>
              <a:ext uri="{FF2B5EF4-FFF2-40B4-BE49-F238E27FC236}">
                <a16:creationId xmlns:a16="http://schemas.microsoft.com/office/drawing/2014/main" id="{7CF315F9-13BC-43B7-82CE-E6DE6EFCD297}"/>
              </a:ext>
            </a:extLst>
          </p:cNvPr>
          <p:cNvSpPr>
            <a:spLocks noChangeShapeType="1"/>
          </p:cNvSpPr>
          <p:nvPr/>
        </p:nvSpPr>
        <p:spPr bwMode="auto">
          <a:xfrm>
            <a:off x="6962775" y="2362200"/>
            <a:ext cx="1055688" cy="3048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0" name="Line 87">
            <a:extLst>
              <a:ext uri="{FF2B5EF4-FFF2-40B4-BE49-F238E27FC236}">
                <a16:creationId xmlns:a16="http://schemas.microsoft.com/office/drawing/2014/main" id="{BA23CBFE-DCEE-493D-B5BB-2CB3E1FCB5EB}"/>
              </a:ext>
            </a:extLst>
          </p:cNvPr>
          <p:cNvSpPr>
            <a:spLocks noChangeShapeType="1"/>
          </p:cNvSpPr>
          <p:nvPr/>
        </p:nvSpPr>
        <p:spPr bwMode="auto">
          <a:xfrm flipH="1">
            <a:off x="277813" y="3200400"/>
            <a:ext cx="49847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1" name="Line 88">
            <a:extLst>
              <a:ext uri="{FF2B5EF4-FFF2-40B4-BE49-F238E27FC236}">
                <a16:creationId xmlns:a16="http://schemas.microsoft.com/office/drawing/2014/main" id="{3262276C-2765-4AFA-BC0B-7E685D7E0B09}"/>
              </a:ext>
            </a:extLst>
          </p:cNvPr>
          <p:cNvSpPr>
            <a:spLocks noChangeShapeType="1"/>
          </p:cNvSpPr>
          <p:nvPr/>
        </p:nvSpPr>
        <p:spPr bwMode="auto">
          <a:xfrm>
            <a:off x="773113" y="3200400"/>
            <a:ext cx="493712"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2" name="Line 89">
            <a:extLst>
              <a:ext uri="{FF2B5EF4-FFF2-40B4-BE49-F238E27FC236}">
                <a16:creationId xmlns:a16="http://schemas.microsoft.com/office/drawing/2014/main" id="{9ABC98C0-03C5-48C9-AB57-895C28D27786}"/>
              </a:ext>
            </a:extLst>
          </p:cNvPr>
          <p:cNvSpPr>
            <a:spLocks noChangeShapeType="1"/>
          </p:cNvSpPr>
          <p:nvPr/>
        </p:nvSpPr>
        <p:spPr bwMode="auto">
          <a:xfrm flipH="1">
            <a:off x="2387600" y="3200400"/>
            <a:ext cx="500063"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3" name="Line 90">
            <a:extLst>
              <a:ext uri="{FF2B5EF4-FFF2-40B4-BE49-F238E27FC236}">
                <a16:creationId xmlns:a16="http://schemas.microsoft.com/office/drawing/2014/main" id="{88B3A409-C7C0-4F14-BC68-1E5FA59FC8FC}"/>
              </a:ext>
            </a:extLst>
          </p:cNvPr>
          <p:cNvSpPr>
            <a:spLocks noChangeShapeType="1"/>
          </p:cNvSpPr>
          <p:nvPr/>
        </p:nvSpPr>
        <p:spPr bwMode="auto">
          <a:xfrm>
            <a:off x="2954338" y="3200400"/>
            <a:ext cx="42227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4" name="Line 91">
            <a:extLst>
              <a:ext uri="{FF2B5EF4-FFF2-40B4-BE49-F238E27FC236}">
                <a16:creationId xmlns:a16="http://schemas.microsoft.com/office/drawing/2014/main" id="{6F3A5CA5-DFE9-4915-81DA-8DA8A58A227F}"/>
              </a:ext>
            </a:extLst>
          </p:cNvPr>
          <p:cNvSpPr>
            <a:spLocks noChangeShapeType="1"/>
          </p:cNvSpPr>
          <p:nvPr/>
        </p:nvSpPr>
        <p:spPr bwMode="auto">
          <a:xfrm flipH="1">
            <a:off x="5413375" y="3200400"/>
            <a:ext cx="49847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5" name="Line 92">
            <a:extLst>
              <a:ext uri="{FF2B5EF4-FFF2-40B4-BE49-F238E27FC236}">
                <a16:creationId xmlns:a16="http://schemas.microsoft.com/office/drawing/2014/main" id="{225BC212-F207-4DC4-8EA3-D13B1FFF2E15}"/>
              </a:ext>
            </a:extLst>
          </p:cNvPr>
          <p:cNvSpPr>
            <a:spLocks noChangeShapeType="1"/>
          </p:cNvSpPr>
          <p:nvPr/>
        </p:nvSpPr>
        <p:spPr bwMode="auto">
          <a:xfrm>
            <a:off x="5908675" y="3200400"/>
            <a:ext cx="49212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6" name="Line 93">
            <a:extLst>
              <a:ext uri="{FF2B5EF4-FFF2-40B4-BE49-F238E27FC236}">
                <a16:creationId xmlns:a16="http://schemas.microsoft.com/office/drawing/2014/main" id="{D4840C6C-E675-4613-9F23-D4A5C15A0C1A}"/>
              </a:ext>
            </a:extLst>
          </p:cNvPr>
          <p:cNvSpPr>
            <a:spLocks noChangeShapeType="1"/>
          </p:cNvSpPr>
          <p:nvPr/>
        </p:nvSpPr>
        <p:spPr bwMode="auto">
          <a:xfrm flipH="1">
            <a:off x="7523163" y="3124200"/>
            <a:ext cx="568325" cy="4572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7" name="Line 94">
            <a:extLst>
              <a:ext uri="{FF2B5EF4-FFF2-40B4-BE49-F238E27FC236}">
                <a16:creationId xmlns:a16="http://schemas.microsoft.com/office/drawing/2014/main" id="{B6B39707-58FD-4738-B545-93F9AD5327F7}"/>
              </a:ext>
            </a:extLst>
          </p:cNvPr>
          <p:cNvSpPr>
            <a:spLocks noChangeShapeType="1"/>
          </p:cNvSpPr>
          <p:nvPr/>
        </p:nvSpPr>
        <p:spPr bwMode="auto">
          <a:xfrm>
            <a:off x="8088313" y="3124200"/>
            <a:ext cx="422275" cy="4572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8" name="Line 95">
            <a:extLst>
              <a:ext uri="{FF2B5EF4-FFF2-40B4-BE49-F238E27FC236}">
                <a16:creationId xmlns:a16="http://schemas.microsoft.com/office/drawing/2014/main" id="{37133EF6-90F0-4B58-8B42-6D93549BF5CA}"/>
              </a:ext>
            </a:extLst>
          </p:cNvPr>
          <p:cNvSpPr>
            <a:spLocks noChangeShapeType="1"/>
          </p:cNvSpPr>
          <p:nvPr/>
        </p:nvSpPr>
        <p:spPr bwMode="auto">
          <a:xfrm>
            <a:off x="280988" y="4038600"/>
            <a:ext cx="49212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49" name="Line 96">
            <a:extLst>
              <a:ext uri="{FF2B5EF4-FFF2-40B4-BE49-F238E27FC236}">
                <a16:creationId xmlns:a16="http://schemas.microsoft.com/office/drawing/2014/main" id="{A0324816-C902-47A0-9290-9BE45D9B76F5}"/>
              </a:ext>
            </a:extLst>
          </p:cNvPr>
          <p:cNvSpPr>
            <a:spLocks noChangeShapeType="1"/>
          </p:cNvSpPr>
          <p:nvPr/>
        </p:nvSpPr>
        <p:spPr bwMode="auto">
          <a:xfrm flipH="1">
            <a:off x="911225" y="4038600"/>
            <a:ext cx="35877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0" name="Line 97">
            <a:extLst>
              <a:ext uri="{FF2B5EF4-FFF2-40B4-BE49-F238E27FC236}">
                <a16:creationId xmlns:a16="http://schemas.microsoft.com/office/drawing/2014/main" id="{714133EB-8DD6-477B-9CAE-B08057B52D51}"/>
              </a:ext>
            </a:extLst>
          </p:cNvPr>
          <p:cNvSpPr>
            <a:spLocks noChangeShapeType="1"/>
          </p:cNvSpPr>
          <p:nvPr/>
        </p:nvSpPr>
        <p:spPr bwMode="auto">
          <a:xfrm>
            <a:off x="2390775" y="4038600"/>
            <a:ext cx="493713"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1" name="Line 98">
            <a:extLst>
              <a:ext uri="{FF2B5EF4-FFF2-40B4-BE49-F238E27FC236}">
                <a16:creationId xmlns:a16="http://schemas.microsoft.com/office/drawing/2014/main" id="{E089F8EB-5CCC-4B5D-8BA3-3A5AC35602A5}"/>
              </a:ext>
            </a:extLst>
          </p:cNvPr>
          <p:cNvSpPr>
            <a:spLocks noChangeShapeType="1"/>
          </p:cNvSpPr>
          <p:nvPr/>
        </p:nvSpPr>
        <p:spPr bwMode="auto">
          <a:xfrm flipH="1">
            <a:off x="3021013" y="4038600"/>
            <a:ext cx="35877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2" name="Line 99">
            <a:extLst>
              <a:ext uri="{FF2B5EF4-FFF2-40B4-BE49-F238E27FC236}">
                <a16:creationId xmlns:a16="http://schemas.microsoft.com/office/drawing/2014/main" id="{374C4291-ED18-4C4E-954F-87F5449F1254}"/>
              </a:ext>
            </a:extLst>
          </p:cNvPr>
          <p:cNvSpPr>
            <a:spLocks noChangeShapeType="1"/>
          </p:cNvSpPr>
          <p:nvPr/>
        </p:nvSpPr>
        <p:spPr bwMode="auto">
          <a:xfrm>
            <a:off x="5416550" y="4038600"/>
            <a:ext cx="49212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3" name="Line 100">
            <a:extLst>
              <a:ext uri="{FF2B5EF4-FFF2-40B4-BE49-F238E27FC236}">
                <a16:creationId xmlns:a16="http://schemas.microsoft.com/office/drawing/2014/main" id="{D00FBE97-4762-4D43-8168-0B2E53BA728A}"/>
              </a:ext>
            </a:extLst>
          </p:cNvPr>
          <p:cNvSpPr>
            <a:spLocks noChangeShapeType="1"/>
          </p:cNvSpPr>
          <p:nvPr/>
        </p:nvSpPr>
        <p:spPr bwMode="auto">
          <a:xfrm flipH="1">
            <a:off x="6045200" y="4038600"/>
            <a:ext cx="358775"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4" name="Line 101">
            <a:extLst>
              <a:ext uri="{FF2B5EF4-FFF2-40B4-BE49-F238E27FC236}">
                <a16:creationId xmlns:a16="http://schemas.microsoft.com/office/drawing/2014/main" id="{6B710205-65F1-4256-B354-C09E0E0B09F9}"/>
              </a:ext>
            </a:extLst>
          </p:cNvPr>
          <p:cNvSpPr>
            <a:spLocks noChangeShapeType="1"/>
          </p:cNvSpPr>
          <p:nvPr/>
        </p:nvSpPr>
        <p:spPr bwMode="auto">
          <a:xfrm>
            <a:off x="7526338" y="4114800"/>
            <a:ext cx="561975" cy="2286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5" name="Line 102">
            <a:extLst>
              <a:ext uri="{FF2B5EF4-FFF2-40B4-BE49-F238E27FC236}">
                <a16:creationId xmlns:a16="http://schemas.microsoft.com/office/drawing/2014/main" id="{747A6051-FACD-4B2A-A92E-69E322EA85FC}"/>
              </a:ext>
            </a:extLst>
          </p:cNvPr>
          <p:cNvSpPr>
            <a:spLocks noChangeShapeType="1"/>
          </p:cNvSpPr>
          <p:nvPr/>
        </p:nvSpPr>
        <p:spPr bwMode="auto">
          <a:xfrm flipH="1">
            <a:off x="8156575" y="4038600"/>
            <a:ext cx="357188" cy="3048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6" name="Line 103">
            <a:extLst>
              <a:ext uri="{FF2B5EF4-FFF2-40B4-BE49-F238E27FC236}">
                <a16:creationId xmlns:a16="http://schemas.microsoft.com/office/drawing/2014/main" id="{384AAEF0-DE94-448E-AC2F-44DA4247B604}"/>
              </a:ext>
            </a:extLst>
          </p:cNvPr>
          <p:cNvSpPr>
            <a:spLocks noChangeShapeType="1"/>
          </p:cNvSpPr>
          <p:nvPr/>
        </p:nvSpPr>
        <p:spPr bwMode="auto">
          <a:xfrm>
            <a:off x="844550" y="4876800"/>
            <a:ext cx="1054100" cy="3048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7" name="Line 104">
            <a:extLst>
              <a:ext uri="{FF2B5EF4-FFF2-40B4-BE49-F238E27FC236}">
                <a16:creationId xmlns:a16="http://schemas.microsoft.com/office/drawing/2014/main" id="{07158CF6-B344-4888-B334-D63A3D90F4F2}"/>
              </a:ext>
            </a:extLst>
          </p:cNvPr>
          <p:cNvSpPr>
            <a:spLocks noChangeShapeType="1"/>
          </p:cNvSpPr>
          <p:nvPr/>
        </p:nvSpPr>
        <p:spPr bwMode="auto">
          <a:xfrm flipH="1">
            <a:off x="1966913" y="4876800"/>
            <a:ext cx="990600" cy="3048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8" name="Line 105">
            <a:extLst>
              <a:ext uri="{FF2B5EF4-FFF2-40B4-BE49-F238E27FC236}">
                <a16:creationId xmlns:a16="http://schemas.microsoft.com/office/drawing/2014/main" id="{D1F15081-8813-4C98-827F-389A75B15041}"/>
              </a:ext>
            </a:extLst>
          </p:cNvPr>
          <p:cNvSpPr>
            <a:spLocks noChangeShapeType="1"/>
          </p:cNvSpPr>
          <p:nvPr/>
        </p:nvSpPr>
        <p:spPr bwMode="auto">
          <a:xfrm>
            <a:off x="5978525" y="4876800"/>
            <a:ext cx="984250" cy="3048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59" name="Line 106">
            <a:extLst>
              <a:ext uri="{FF2B5EF4-FFF2-40B4-BE49-F238E27FC236}">
                <a16:creationId xmlns:a16="http://schemas.microsoft.com/office/drawing/2014/main" id="{37C67BA8-7658-408E-B9F7-DEBD8606DE85}"/>
              </a:ext>
            </a:extLst>
          </p:cNvPr>
          <p:cNvSpPr>
            <a:spLocks noChangeShapeType="1"/>
          </p:cNvSpPr>
          <p:nvPr/>
        </p:nvSpPr>
        <p:spPr bwMode="auto">
          <a:xfrm flipH="1">
            <a:off x="7031038" y="4800600"/>
            <a:ext cx="1131887" cy="3810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60" name="Line 107">
            <a:extLst>
              <a:ext uri="{FF2B5EF4-FFF2-40B4-BE49-F238E27FC236}">
                <a16:creationId xmlns:a16="http://schemas.microsoft.com/office/drawing/2014/main" id="{1FDA892D-4CA6-46CE-81F3-C42F2BCB8FEB}"/>
              </a:ext>
            </a:extLst>
          </p:cNvPr>
          <p:cNvSpPr>
            <a:spLocks noChangeShapeType="1"/>
          </p:cNvSpPr>
          <p:nvPr/>
        </p:nvSpPr>
        <p:spPr bwMode="auto">
          <a:xfrm>
            <a:off x="1970088" y="5867400"/>
            <a:ext cx="2249487" cy="2286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61" name="Line 108">
            <a:extLst>
              <a:ext uri="{FF2B5EF4-FFF2-40B4-BE49-F238E27FC236}">
                <a16:creationId xmlns:a16="http://schemas.microsoft.com/office/drawing/2014/main" id="{D740ACF9-FE45-4BC2-8D58-6890D0D1012E}"/>
              </a:ext>
            </a:extLst>
          </p:cNvPr>
          <p:cNvSpPr>
            <a:spLocks noChangeShapeType="1"/>
          </p:cNvSpPr>
          <p:nvPr/>
        </p:nvSpPr>
        <p:spPr bwMode="auto">
          <a:xfrm flipH="1">
            <a:off x="4357688" y="5867400"/>
            <a:ext cx="2679700" cy="228600"/>
          </a:xfrm>
          <a:prstGeom prst="line">
            <a:avLst/>
          </a:prstGeom>
          <a:noFill/>
          <a:ln w="9360">
            <a:solidFill>
              <a:srgbClr val="000000"/>
            </a:solidFill>
            <a:miter lim="800000"/>
            <a:headEnd/>
            <a:tailEnd type="triangle" w="med" len="med"/>
          </a:ln>
          <a:effectLst/>
        </p:spPr>
        <p:txBody>
          <a:bodyPr/>
          <a:lstStyle/>
          <a:p>
            <a:pPr>
              <a:defRPr/>
            </a:pPr>
            <a:endParaRPr lang="en-US">
              <a:latin typeface="Arial" charset="0"/>
              <a:ea typeface="ＭＳ Ｐゴシック" charset="-128"/>
            </a:endParaRPr>
          </a:p>
        </p:txBody>
      </p:sp>
      <p:sp>
        <p:nvSpPr>
          <p:cNvPr id="74862" name="Text Box 109">
            <a:extLst>
              <a:ext uri="{FF2B5EF4-FFF2-40B4-BE49-F238E27FC236}">
                <a16:creationId xmlns:a16="http://schemas.microsoft.com/office/drawing/2014/main" id="{C1F83119-597A-44F0-A3EB-C942A588E4B7}"/>
              </a:ext>
            </a:extLst>
          </p:cNvPr>
          <p:cNvSpPr txBox="1">
            <a:spLocks noChangeArrowheads="1"/>
          </p:cNvSpPr>
          <p:nvPr/>
        </p:nvSpPr>
        <p:spPr bwMode="auto">
          <a:xfrm>
            <a:off x="3696748" y="1889488"/>
            <a:ext cx="1166812" cy="463846"/>
          </a:xfrm>
          <a:prstGeom prst="rect">
            <a:avLst/>
          </a:prstGeom>
          <a:noFill/>
          <a:ln>
            <a:noFill/>
          </a:ln>
          <a:effectLst/>
        </p:spPr>
        <p:txBody>
          <a:bodyPr wrap="square"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tr-TR" altLang="tr-TR" dirty="0"/>
              <a:t>D</a:t>
            </a:r>
            <a:r>
              <a:rPr lang="en-US" altLang="tr-TR" dirty="0" err="1"/>
              <a:t>ivide</a:t>
            </a:r>
            <a:endParaRPr lang="en-US" altLang="tr-TR" dirty="0"/>
          </a:p>
        </p:txBody>
      </p:sp>
      <p:sp>
        <p:nvSpPr>
          <p:cNvPr id="74863" name="Text Box 110">
            <a:extLst>
              <a:ext uri="{FF2B5EF4-FFF2-40B4-BE49-F238E27FC236}">
                <a16:creationId xmlns:a16="http://schemas.microsoft.com/office/drawing/2014/main" id="{42184251-C4DB-4826-B98F-ADF48686B9F2}"/>
              </a:ext>
            </a:extLst>
          </p:cNvPr>
          <p:cNvSpPr txBox="1">
            <a:spLocks noChangeArrowheads="1"/>
          </p:cNvSpPr>
          <p:nvPr/>
        </p:nvSpPr>
        <p:spPr bwMode="auto">
          <a:xfrm>
            <a:off x="5556250" y="3352800"/>
            <a:ext cx="844550" cy="36830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800" i="1"/>
              <a:t>divide</a:t>
            </a:r>
          </a:p>
        </p:txBody>
      </p:sp>
      <p:sp>
        <p:nvSpPr>
          <p:cNvPr id="74864" name="Text Box 111">
            <a:extLst>
              <a:ext uri="{FF2B5EF4-FFF2-40B4-BE49-F238E27FC236}">
                <a16:creationId xmlns:a16="http://schemas.microsoft.com/office/drawing/2014/main" id="{96CFEFB9-B948-4BD4-A1CD-74D2DE6EC697}"/>
              </a:ext>
            </a:extLst>
          </p:cNvPr>
          <p:cNvSpPr txBox="1">
            <a:spLocks noChangeArrowheads="1"/>
          </p:cNvSpPr>
          <p:nvPr/>
        </p:nvSpPr>
        <p:spPr bwMode="auto">
          <a:xfrm>
            <a:off x="2532063" y="3352800"/>
            <a:ext cx="844550" cy="36830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800" i="1" dirty="0"/>
              <a:t>divide</a:t>
            </a:r>
          </a:p>
        </p:txBody>
      </p:sp>
      <p:sp>
        <p:nvSpPr>
          <p:cNvPr id="74865" name="Text Box 112">
            <a:extLst>
              <a:ext uri="{FF2B5EF4-FFF2-40B4-BE49-F238E27FC236}">
                <a16:creationId xmlns:a16="http://schemas.microsoft.com/office/drawing/2014/main" id="{F46F25DC-3D61-4919-BA8F-DCA576989094}"/>
              </a:ext>
            </a:extLst>
          </p:cNvPr>
          <p:cNvSpPr txBox="1">
            <a:spLocks noChangeArrowheads="1"/>
          </p:cNvSpPr>
          <p:nvPr/>
        </p:nvSpPr>
        <p:spPr bwMode="auto">
          <a:xfrm>
            <a:off x="352425" y="3352800"/>
            <a:ext cx="842963" cy="36830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800" i="1"/>
              <a:t>divide</a:t>
            </a:r>
          </a:p>
        </p:txBody>
      </p:sp>
      <p:sp>
        <p:nvSpPr>
          <p:cNvPr id="74866" name="Text Box 113">
            <a:extLst>
              <a:ext uri="{FF2B5EF4-FFF2-40B4-BE49-F238E27FC236}">
                <a16:creationId xmlns:a16="http://schemas.microsoft.com/office/drawing/2014/main" id="{2261F724-1551-4C26-834E-EB4894C259F3}"/>
              </a:ext>
            </a:extLst>
          </p:cNvPr>
          <p:cNvSpPr txBox="1">
            <a:spLocks noChangeArrowheads="1"/>
          </p:cNvSpPr>
          <p:nvPr/>
        </p:nvSpPr>
        <p:spPr bwMode="auto">
          <a:xfrm>
            <a:off x="6542088" y="2438400"/>
            <a:ext cx="842962" cy="36830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800" i="1"/>
              <a:t>divide</a:t>
            </a:r>
          </a:p>
        </p:txBody>
      </p:sp>
      <p:sp>
        <p:nvSpPr>
          <p:cNvPr id="74867" name="Text Box 114">
            <a:extLst>
              <a:ext uri="{FF2B5EF4-FFF2-40B4-BE49-F238E27FC236}">
                <a16:creationId xmlns:a16="http://schemas.microsoft.com/office/drawing/2014/main" id="{00555424-916D-4A94-BE20-D9633D6BC6A9}"/>
              </a:ext>
            </a:extLst>
          </p:cNvPr>
          <p:cNvSpPr txBox="1">
            <a:spLocks noChangeArrowheads="1"/>
          </p:cNvSpPr>
          <p:nvPr/>
        </p:nvSpPr>
        <p:spPr bwMode="auto">
          <a:xfrm>
            <a:off x="1476375" y="2438400"/>
            <a:ext cx="844550" cy="36830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800" i="1"/>
              <a:t>divide</a:t>
            </a:r>
          </a:p>
        </p:txBody>
      </p:sp>
      <p:sp>
        <p:nvSpPr>
          <p:cNvPr id="74868" name="Text Box 115">
            <a:extLst>
              <a:ext uri="{FF2B5EF4-FFF2-40B4-BE49-F238E27FC236}">
                <a16:creationId xmlns:a16="http://schemas.microsoft.com/office/drawing/2014/main" id="{D087F8A1-3121-461B-B1DF-C9A052E6E352}"/>
              </a:ext>
            </a:extLst>
          </p:cNvPr>
          <p:cNvSpPr txBox="1">
            <a:spLocks noChangeArrowheads="1"/>
          </p:cNvSpPr>
          <p:nvPr/>
        </p:nvSpPr>
        <p:spPr bwMode="auto">
          <a:xfrm>
            <a:off x="7696200" y="3365500"/>
            <a:ext cx="844550" cy="36830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800" i="1"/>
              <a:t>divide</a:t>
            </a:r>
          </a:p>
        </p:txBody>
      </p:sp>
      <p:sp>
        <p:nvSpPr>
          <p:cNvPr id="74869" name="Text Box 116">
            <a:extLst>
              <a:ext uri="{FF2B5EF4-FFF2-40B4-BE49-F238E27FC236}">
                <a16:creationId xmlns:a16="http://schemas.microsoft.com/office/drawing/2014/main" id="{DBFC17CE-B989-4A6F-9A0D-4A7ED754D2FF}"/>
              </a:ext>
            </a:extLst>
          </p:cNvPr>
          <p:cNvSpPr txBox="1">
            <a:spLocks noChangeArrowheads="1"/>
          </p:cNvSpPr>
          <p:nvPr/>
        </p:nvSpPr>
        <p:spPr bwMode="auto">
          <a:xfrm>
            <a:off x="422275" y="3962400"/>
            <a:ext cx="703263" cy="33655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600" i="1"/>
              <a:t>merge</a:t>
            </a:r>
          </a:p>
        </p:txBody>
      </p:sp>
      <p:sp>
        <p:nvSpPr>
          <p:cNvPr id="74870" name="Text Box 117">
            <a:extLst>
              <a:ext uri="{FF2B5EF4-FFF2-40B4-BE49-F238E27FC236}">
                <a16:creationId xmlns:a16="http://schemas.microsoft.com/office/drawing/2014/main" id="{663F2B21-0A83-409D-8D88-F86EB1C85B25}"/>
              </a:ext>
            </a:extLst>
          </p:cNvPr>
          <p:cNvSpPr txBox="1">
            <a:spLocks noChangeArrowheads="1"/>
          </p:cNvSpPr>
          <p:nvPr/>
        </p:nvSpPr>
        <p:spPr bwMode="auto">
          <a:xfrm>
            <a:off x="2601913" y="3962400"/>
            <a:ext cx="703262" cy="33655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600" i="1"/>
              <a:t>merge</a:t>
            </a:r>
          </a:p>
        </p:txBody>
      </p:sp>
      <p:sp>
        <p:nvSpPr>
          <p:cNvPr id="74871" name="Text Box 118">
            <a:extLst>
              <a:ext uri="{FF2B5EF4-FFF2-40B4-BE49-F238E27FC236}">
                <a16:creationId xmlns:a16="http://schemas.microsoft.com/office/drawing/2014/main" id="{F3A09409-CA57-4C62-B53F-F1E2C78EC25D}"/>
              </a:ext>
            </a:extLst>
          </p:cNvPr>
          <p:cNvSpPr txBox="1">
            <a:spLocks noChangeArrowheads="1"/>
          </p:cNvSpPr>
          <p:nvPr/>
        </p:nvSpPr>
        <p:spPr bwMode="auto">
          <a:xfrm>
            <a:off x="3868738" y="5638800"/>
            <a:ext cx="703262" cy="33655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600" i="1"/>
              <a:t>merge</a:t>
            </a:r>
          </a:p>
        </p:txBody>
      </p:sp>
      <p:sp>
        <p:nvSpPr>
          <p:cNvPr id="74872" name="Text Box 119">
            <a:extLst>
              <a:ext uri="{FF2B5EF4-FFF2-40B4-BE49-F238E27FC236}">
                <a16:creationId xmlns:a16="http://schemas.microsoft.com/office/drawing/2014/main" id="{6F2CA60B-5F9B-4595-842C-014D3D7D53B7}"/>
              </a:ext>
            </a:extLst>
          </p:cNvPr>
          <p:cNvSpPr txBox="1">
            <a:spLocks noChangeArrowheads="1"/>
          </p:cNvSpPr>
          <p:nvPr/>
        </p:nvSpPr>
        <p:spPr bwMode="auto">
          <a:xfrm>
            <a:off x="5556250" y="3962400"/>
            <a:ext cx="703263" cy="33655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600" i="1"/>
              <a:t>merge</a:t>
            </a:r>
          </a:p>
        </p:txBody>
      </p:sp>
      <p:sp>
        <p:nvSpPr>
          <p:cNvPr id="74873" name="Text Box 120">
            <a:extLst>
              <a:ext uri="{FF2B5EF4-FFF2-40B4-BE49-F238E27FC236}">
                <a16:creationId xmlns:a16="http://schemas.microsoft.com/office/drawing/2014/main" id="{51634F37-32DD-41AB-B51E-3D8013ED0DB6}"/>
              </a:ext>
            </a:extLst>
          </p:cNvPr>
          <p:cNvSpPr txBox="1">
            <a:spLocks noChangeArrowheads="1"/>
          </p:cNvSpPr>
          <p:nvPr/>
        </p:nvSpPr>
        <p:spPr bwMode="auto">
          <a:xfrm>
            <a:off x="1617663" y="4724400"/>
            <a:ext cx="703262" cy="33655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600" i="1"/>
              <a:t>merge</a:t>
            </a:r>
          </a:p>
        </p:txBody>
      </p:sp>
      <p:sp>
        <p:nvSpPr>
          <p:cNvPr id="74874" name="Text Box 121">
            <a:extLst>
              <a:ext uri="{FF2B5EF4-FFF2-40B4-BE49-F238E27FC236}">
                <a16:creationId xmlns:a16="http://schemas.microsoft.com/office/drawing/2014/main" id="{8789345A-212D-4BF5-9732-6D803F2B5997}"/>
              </a:ext>
            </a:extLst>
          </p:cNvPr>
          <p:cNvSpPr txBox="1">
            <a:spLocks noChangeArrowheads="1"/>
          </p:cNvSpPr>
          <p:nvPr/>
        </p:nvSpPr>
        <p:spPr bwMode="auto">
          <a:xfrm>
            <a:off x="6611938" y="4724400"/>
            <a:ext cx="703262" cy="33655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600" i="1"/>
              <a:t>merge</a:t>
            </a:r>
          </a:p>
        </p:txBody>
      </p:sp>
      <p:sp>
        <p:nvSpPr>
          <p:cNvPr id="74875" name="Text Box 122">
            <a:extLst>
              <a:ext uri="{FF2B5EF4-FFF2-40B4-BE49-F238E27FC236}">
                <a16:creationId xmlns:a16="http://schemas.microsoft.com/office/drawing/2014/main" id="{86B974F3-E75D-45B6-8D43-E1B0DFA48AC9}"/>
              </a:ext>
            </a:extLst>
          </p:cNvPr>
          <p:cNvSpPr txBox="1">
            <a:spLocks noChangeArrowheads="1"/>
          </p:cNvSpPr>
          <p:nvPr/>
        </p:nvSpPr>
        <p:spPr bwMode="auto">
          <a:xfrm>
            <a:off x="7737475" y="3962400"/>
            <a:ext cx="703263" cy="336550"/>
          </a:xfrm>
          <a:prstGeom prst="rect">
            <a:avLst/>
          </a:prstGeom>
          <a:noFill/>
          <a:ln>
            <a:noFill/>
          </a:ln>
          <a:effectLst/>
        </p:spPr>
        <p:txBody>
          <a:bodyPr lIns="90000" tIns="46800" rIns="90000" bIns="46800">
            <a:spAutoFit/>
          </a:bodyPr>
          <a:lstStyle>
            <a:lvl1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1pPr>
            <a:lvl2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2pPr>
            <a:lvl3pPr>
              <a:spcBef>
                <a:spcPts val="4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Times New Roman" charset="0"/>
                <a:ea typeface="ＭＳ Ｐゴシック" charset="-128"/>
              </a:defRPr>
            </a:lvl3pPr>
            <a:lvl4pPr>
              <a:spcBef>
                <a:spcPts val="3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ea typeface="ＭＳ Ｐゴシック" charset="-128"/>
              </a:defRPr>
            </a:lvl4pPr>
            <a:lvl5pPr>
              <a:spcBef>
                <a:spcPts val="3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5pPr>
            <a:lvl6pPr marL="25146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6pPr>
            <a:lvl7pPr marL="29718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7pPr>
            <a:lvl8pPr marL="34290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8pPr>
            <a:lvl9pPr marL="3886200" indent="-228600" defTabSz="457200" eaLnBrk="0" fontAlgn="base" hangingPunct="0">
              <a:spcBef>
                <a:spcPts val="3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128"/>
              </a:defRPr>
            </a:lvl9pPr>
          </a:lstStyle>
          <a:p>
            <a:pPr eaLnBrk="1" hangingPunct="1">
              <a:spcBef>
                <a:spcPct val="0"/>
              </a:spcBef>
              <a:buClrTx/>
              <a:buFontTx/>
              <a:buNone/>
              <a:defRPr/>
            </a:pPr>
            <a:r>
              <a:rPr lang="en-US" altLang="tr-TR" sz="1600" i="1"/>
              <a:t>merge</a:t>
            </a:r>
          </a:p>
        </p:txBody>
      </p:sp>
      <p:sp>
        <p:nvSpPr>
          <p:cNvPr id="3" name="Metin kutusu 2">
            <a:extLst>
              <a:ext uri="{FF2B5EF4-FFF2-40B4-BE49-F238E27FC236}">
                <a16:creationId xmlns:a16="http://schemas.microsoft.com/office/drawing/2014/main" id="{D05631FA-1591-40DB-8A5D-3FAEB380503A}"/>
              </a:ext>
            </a:extLst>
          </p:cNvPr>
          <p:cNvSpPr txBox="1"/>
          <p:nvPr/>
        </p:nvSpPr>
        <p:spPr>
          <a:xfrm>
            <a:off x="3753435" y="3611465"/>
            <a:ext cx="1263650" cy="400110"/>
          </a:xfrm>
          <a:prstGeom prst="rect">
            <a:avLst/>
          </a:prstGeom>
          <a:noFill/>
        </p:spPr>
        <p:txBody>
          <a:bodyPr wrap="square" rtlCol="0">
            <a:spAutoFit/>
          </a:bodyPr>
          <a:lstStyle/>
          <a:p>
            <a:r>
              <a:rPr lang="tr-TR" dirty="0" err="1"/>
              <a:t>Conquer</a:t>
            </a:r>
            <a:endParaRPr lang="tr-TR" dirty="0"/>
          </a:p>
        </p:txBody>
      </p:sp>
      <p:sp>
        <p:nvSpPr>
          <p:cNvPr id="2" name="Metin kutusu 1">
            <a:extLst>
              <a:ext uri="{FF2B5EF4-FFF2-40B4-BE49-F238E27FC236}">
                <a16:creationId xmlns:a16="http://schemas.microsoft.com/office/drawing/2014/main" id="{27E54326-70A0-44C4-8C1A-98F716C0BA5C}"/>
              </a:ext>
            </a:extLst>
          </p:cNvPr>
          <p:cNvSpPr txBox="1"/>
          <p:nvPr/>
        </p:nvSpPr>
        <p:spPr>
          <a:xfrm>
            <a:off x="5781685" y="6055260"/>
            <a:ext cx="1485879" cy="461665"/>
          </a:xfrm>
          <a:prstGeom prst="rect">
            <a:avLst/>
          </a:prstGeom>
          <a:noFill/>
        </p:spPr>
        <p:txBody>
          <a:bodyPr wrap="square" rtlCol="0">
            <a:spAutoFit/>
          </a:bodyPr>
          <a:lstStyle/>
          <a:p>
            <a:r>
              <a:rPr lang="tr-TR" sz="2400" dirty="0" err="1"/>
              <a:t>Sorted</a:t>
            </a:r>
            <a:r>
              <a:rPr lang="tr-TR" sz="2400" dirty="0"/>
              <a:t>!</a:t>
            </a:r>
          </a:p>
        </p:txBody>
      </p:sp>
    </p:spTree>
    <p:extLst>
      <p:ext uri="{BB962C8B-B14F-4D97-AF65-F5344CB8AC3E}">
        <p14:creationId xmlns:p14="http://schemas.microsoft.com/office/powerpoint/2010/main" val="41130140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rmAutofit/>
          </a:bodyPr>
          <a:lstStyle/>
          <a:p>
            <a:r>
              <a:rPr lang="tr-TR" altLang="en-US" sz="3200" dirty="0" err="1">
                <a:latin typeface="+mn-lt"/>
              </a:rPr>
              <a:t>Mergesort</a:t>
            </a:r>
            <a:r>
              <a:rPr lang="tr-TR" altLang="en-US" sz="3200" dirty="0">
                <a:latin typeface="+mn-lt"/>
              </a:rPr>
              <a:t> </a:t>
            </a:r>
            <a:r>
              <a:rPr lang="en-US" altLang="en-US" sz="3200" dirty="0">
                <a:latin typeface="+mn-lt"/>
              </a:rPr>
              <a:t>Example 2: n=11, not a Power of 2</a:t>
            </a:r>
          </a:p>
        </p:txBody>
      </p:sp>
      <p:grpSp>
        <p:nvGrpSpPr>
          <p:cNvPr id="239619" name="Group 3"/>
          <p:cNvGrpSpPr>
            <a:grpSpLocks/>
          </p:cNvGrpSpPr>
          <p:nvPr/>
        </p:nvGrpSpPr>
        <p:grpSpPr bwMode="auto">
          <a:xfrm>
            <a:off x="2438400" y="1219200"/>
            <a:ext cx="5638800" cy="609600"/>
            <a:chOff x="1536" y="768"/>
            <a:chExt cx="3552" cy="384"/>
          </a:xfrm>
        </p:grpSpPr>
        <p:sp>
          <p:nvSpPr>
            <p:cNvPr id="239620" name="Rectangle 4"/>
            <p:cNvSpPr>
              <a:spLocks noChangeArrowheads="1"/>
            </p:cNvSpPr>
            <p:nvPr/>
          </p:nvSpPr>
          <p:spPr bwMode="auto">
            <a:xfrm>
              <a:off x="3953"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621" name="Rectangle 5"/>
            <p:cNvSpPr>
              <a:spLocks noChangeArrowheads="1"/>
            </p:cNvSpPr>
            <p:nvPr/>
          </p:nvSpPr>
          <p:spPr bwMode="auto">
            <a:xfrm>
              <a:off x="3712"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622" name="Rectangle 6"/>
            <p:cNvSpPr>
              <a:spLocks noChangeArrowheads="1"/>
            </p:cNvSpPr>
            <p:nvPr/>
          </p:nvSpPr>
          <p:spPr bwMode="auto">
            <a:xfrm>
              <a:off x="3470"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39623" name="Rectangle 7"/>
            <p:cNvSpPr>
              <a:spLocks noChangeArrowheads="1"/>
            </p:cNvSpPr>
            <p:nvPr/>
          </p:nvSpPr>
          <p:spPr bwMode="auto">
            <a:xfrm>
              <a:off x="3228"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39624" name="Rectangle 8"/>
            <p:cNvSpPr>
              <a:spLocks noChangeArrowheads="1"/>
            </p:cNvSpPr>
            <p:nvPr/>
          </p:nvSpPr>
          <p:spPr bwMode="auto">
            <a:xfrm>
              <a:off x="2987"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625" name="Rectangle 9"/>
            <p:cNvSpPr>
              <a:spLocks noChangeArrowheads="1"/>
            </p:cNvSpPr>
            <p:nvPr/>
          </p:nvSpPr>
          <p:spPr bwMode="auto">
            <a:xfrm>
              <a:off x="2744" y="922"/>
              <a:ext cx="243" cy="23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626" name="Rectangle 10"/>
            <p:cNvSpPr>
              <a:spLocks noChangeArrowheads="1"/>
            </p:cNvSpPr>
            <p:nvPr/>
          </p:nvSpPr>
          <p:spPr bwMode="auto">
            <a:xfrm>
              <a:off x="2503"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39627" name="Rectangle 11"/>
            <p:cNvSpPr>
              <a:spLocks noChangeArrowheads="1"/>
            </p:cNvSpPr>
            <p:nvPr/>
          </p:nvSpPr>
          <p:spPr bwMode="auto">
            <a:xfrm>
              <a:off x="2261"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628" name="Rectangle 12"/>
            <p:cNvSpPr>
              <a:spLocks noChangeArrowheads="1"/>
            </p:cNvSpPr>
            <p:nvPr/>
          </p:nvSpPr>
          <p:spPr bwMode="auto">
            <a:xfrm>
              <a:off x="2019"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629" name="Rectangle 13"/>
            <p:cNvSpPr>
              <a:spLocks noChangeArrowheads="1"/>
            </p:cNvSpPr>
            <p:nvPr/>
          </p:nvSpPr>
          <p:spPr bwMode="auto">
            <a:xfrm>
              <a:off x="1778"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630" name="Rectangle 14"/>
            <p:cNvSpPr>
              <a:spLocks noChangeArrowheads="1"/>
            </p:cNvSpPr>
            <p:nvPr/>
          </p:nvSpPr>
          <p:spPr bwMode="auto">
            <a:xfrm>
              <a:off x="1536"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631" name="Line 15"/>
            <p:cNvSpPr>
              <a:spLocks noChangeShapeType="1"/>
            </p:cNvSpPr>
            <p:nvPr/>
          </p:nvSpPr>
          <p:spPr bwMode="auto">
            <a:xfrm>
              <a:off x="1536" y="92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2" name="Line 16"/>
            <p:cNvSpPr>
              <a:spLocks noChangeShapeType="1"/>
            </p:cNvSpPr>
            <p:nvPr/>
          </p:nvSpPr>
          <p:spPr bwMode="auto">
            <a:xfrm>
              <a:off x="1536" y="115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3" name="Line 17"/>
            <p:cNvSpPr>
              <a:spLocks noChangeShapeType="1"/>
            </p:cNvSpPr>
            <p:nvPr/>
          </p:nvSpPr>
          <p:spPr bwMode="auto">
            <a:xfrm>
              <a:off x="1536"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4" name="Line 18"/>
            <p:cNvSpPr>
              <a:spLocks noChangeShapeType="1"/>
            </p:cNvSpPr>
            <p:nvPr/>
          </p:nvSpPr>
          <p:spPr bwMode="auto">
            <a:xfrm>
              <a:off x="177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5" name="Line 19"/>
            <p:cNvSpPr>
              <a:spLocks noChangeShapeType="1"/>
            </p:cNvSpPr>
            <p:nvPr/>
          </p:nvSpPr>
          <p:spPr bwMode="auto">
            <a:xfrm>
              <a:off x="2019"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6" name="Line 20"/>
            <p:cNvSpPr>
              <a:spLocks noChangeShapeType="1"/>
            </p:cNvSpPr>
            <p:nvPr/>
          </p:nvSpPr>
          <p:spPr bwMode="auto">
            <a:xfrm>
              <a:off x="2261"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7" name="Line 21"/>
            <p:cNvSpPr>
              <a:spLocks noChangeShapeType="1"/>
            </p:cNvSpPr>
            <p:nvPr/>
          </p:nvSpPr>
          <p:spPr bwMode="auto">
            <a:xfrm>
              <a:off x="250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8" name="Line 22"/>
            <p:cNvSpPr>
              <a:spLocks noChangeShapeType="1"/>
            </p:cNvSpPr>
            <p:nvPr/>
          </p:nvSpPr>
          <p:spPr bwMode="auto">
            <a:xfrm>
              <a:off x="2744"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9" name="Line 23"/>
            <p:cNvSpPr>
              <a:spLocks noChangeShapeType="1"/>
            </p:cNvSpPr>
            <p:nvPr/>
          </p:nvSpPr>
          <p:spPr bwMode="auto">
            <a:xfrm>
              <a:off x="2987"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0" name="Line 24"/>
            <p:cNvSpPr>
              <a:spLocks noChangeShapeType="1"/>
            </p:cNvSpPr>
            <p:nvPr/>
          </p:nvSpPr>
          <p:spPr bwMode="auto">
            <a:xfrm>
              <a:off x="322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1" name="Line 25"/>
            <p:cNvSpPr>
              <a:spLocks noChangeShapeType="1"/>
            </p:cNvSpPr>
            <p:nvPr/>
          </p:nvSpPr>
          <p:spPr bwMode="auto">
            <a:xfrm>
              <a:off x="3470"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2" name="Line 26"/>
            <p:cNvSpPr>
              <a:spLocks noChangeShapeType="1"/>
            </p:cNvSpPr>
            <p:nvPr/>
          </p:nvSpPr>
          <p:spPr bwMode="auto">
            <a:xfrm>
              <a:off x="3712"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3" name="Line 27"/>
            <p:cNvSpPr>
              <a:spLocks noChangeShapeType="1"/>
            </p:cNvSpPr>
            <p:nvPr/>
          </p:nvSpPr>
          <p:spPr bwMode="auto">
            <a:xfrm>
              <a:off x="395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4" name="Line 28"/>
            <p:cNvSpPr>
              <a:spLocks noChangeShapeType="1"/>
            </p:cNvSpPr>
            <p:nvPr/>
          </p:nvSpPr>
          <p:spPr bwMode="auto">
            <a:xfrm>
              <a:off x="4195"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5" name="Text Box 29"/>
            <p:cNvSpPr txBox="1">
              <a:spLocks noChangeArrowheads="1"/>
            </p:cNvSpPr>
            <p:nvPr/>
          </p:nvSpPr>
          <p:spPr bwMode="auto">
            <a:xfrm>
              <a:off x="15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646" name="Text Box 30"/>
            <p:cNvSpPr txBox="1">
              <a:spLocks noChangeArrowheads="1"/>
            </p:cNvSpPr>
            <p:nvPr/>
          </p:nvSpPr>
          <p:spPr bwMode="auto">
            <a:xfrm>
              <a:off x="18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647" name="Text Box 31"/>
            <p:cNvSpPr txBox="1">
              <a:spLocks noChangeArrowheads="1"/>
            </p:cNvSpPr>
            <p:nvPr/>
          </p:nvSpPr>
          <p:spPr bwMode="auto">
            <a:xfrm>
              <a:off x="20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648" name="Text Box 32"/>
            <p:cNvSpPr txBox="1">
              <a:spLocks noChangeArrowheads="1"/>
            </p:cNvSpPr>
            <p:nvPr/>
          </p:nvSpPr>
          <p:spPr bwMode="auto">
            <a:xfrm>
              <a:off x="23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649" name="Text Box 33"/>
            <p:cNvSpPr txBox="1">
              <a:spLocks noChangeArrowheads="1"/>
            </p:cNvSpPr>
            <p:nvPr/>
          </p:nvSpPr>
          <p:spPr bwMode="auto">
            <a:xfrm>
              <a:off x="254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650" name="Text Box 34"/>
            <p:cNvSpPr txBox="1">
              <a:spLocks noChangeArrowheads="1"/>
            </p:cNvSpPr>
            <p:nvPr/>
          </p:nvSpPr>
          <p:spPr bwMode="auto">
            <a:xfrm>
              <a:off x="27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651" name="Text Box 35"/>
            <p:cNvSpPr txBox="1">
              <a:spLocks noChangeArrowheads="1"/>
            </p:cNvSpPr>
            <p:nvPr/>
          </p:nvSpPr>
          <p:spPr bwMode="auto">
            <a:xfrm>
              <a:off x="30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652" name="Text Box 36"/>
            <p:cNvSpPr txBox="1">
              <a:spLocks noChangeArrowheads="1"/>
            </p:cNvSpPr>
            <p:nvPr/>
          </p:nvSpPr>
          <p:spPr bwMode="auto">
            <a:xfrm>
              <a:off x="32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653" name="Text Box 37"/>
            <p:cNvSpPr txBox="1">
              <a:spLocks noChangeArrowheads="1"/>
            </p:cNvSpPr>
            <p:nvPr/>
          </p:nvSpPr>
          <p:spPr bwMode="auto">
            <a:xfrm>
              <a:off x="35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654" name="Text Box 38"/>
            <p:cNvSpPr txBox="1">
              <a:spLocks noChangeArrowheads="1"/>
            </p:cNvSpPr>
            <p:nvPr/>
          </p:nvSpPr>
          <p:spPr bwMode="auto">
            <a:xfrm>
              <a:off x="369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655" name="Text Box 39"/>
            <p:cNvSpPr txBox="1">
              <a:spLocks noChangeArrowheads="1"/>
            </p:cNvSpPr>
            <p:nvPr/>
          </p:nvSpPr>
          <p:spPr bwMode="auto">
            <a:xfrm>
              <a:off x="393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656" name="Text Box 40"/>
            <p:cNvSpPr txBox="1">
              <a:spLocks noChangeArrowheads="1"/>
            </p:cNvSpPr>
            <p:nvPr/>
          </p:nvSpPr>
          <p:spPr bwMode="auto">
            <a:xfrm>
              <a:off x="4464" y="91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q = 6</a:t>
              </a:r>
            </a:p>
          </p:txBody>
        </p:sp>
      </p:grpSp>
      <p:grpSp>
        <p:nvGrpSpPr>
          <p:cNvPr id="239657" name="Group 41"/>
          <p:cNvGrpSpPr>
            <a:grpSpLocks/>
          </p:cNvGrpSpPr>
          <p:nvPr/>
        </p:nvGrpSpPr>
        <p:grpSpPr bwMode="auto">
          <a:xfrm>
            <a:off x="762000" y="1905000"/>
            <a:ext cx="7315200" cy="914400"/>
            <a:chOff x="480" y="1200"/>
            <a:chExt cx="4608" cy="576"/>
          </a:xfrm>
        </p:grpSpPr>
        <p:sp>
          <p:nvSpPr>
            <p:cNvPr id="239658" name="Rectangle 42"/>
            <p:cNvSpPr>
              <a:spLocks noChangeArrowheads="1"/>
            </p:cNvSpPr>
            <p:nvPr/>
          </p:nvSpPr>
          <p:spPr bwMode="auto">
            <a:xfrm>
              <a:off x="2360" y="1546"/>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659" name="Rectangle 43"/>
            <p:cNvSpPr>
              <a:spLocks noChangeArrowheads="1"/>
            </p:cNvSpPr>
            <p:nvPr/>
          </p:nvSpPr>
          <p:spPr bwMode="auto">
            <a:xfrm>
              <a:off x="2119"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39660" name="Rectangle 44"/>
            <p:cNvSpPr>
              <a:spLocks noChangeArrowheads="1"/>
            </p:cNvSpPr>
            <p:nvPr/>
          </p:nvSpPr>
          <p:spPr bwMode="auto">
            <a:xfrm>
              <a:off x="1877"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661" name="Rectangle 45"/>
            <p:cNvSpPr>
              <a:spLocks noChangeArrowheads="1"/>
            </p:cNvSpPr>
            <p:nvPr/>
          </p:nvSpPr>
          <p:spPr bwMode="auto">
            <a:xfrm>
              <a:off x="1635" y="1546"/>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662" name="Rectangle 46"/>
            <p:cNvSpPr>
              <a:spLocks noChangeArrowheads="1"/>
            </p:cNvSpPr>
            <p:nvPr/>
          </p:nvSpPr>
          <p:spPr bwMode="auto">
            <a:xfrm>
              <a:off x="1394"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663" name="Rectangle 47"/>
            <p:cNvSpPr>
              <a:spLocks noChangeArrowheads="1"/>
            </p:cNvSpPr>
            <p:nvPr/>
          </p:nvSpPr>
          <p:spPr bwMode="auto">
            <a:xfrm>
              <a:off x="1152"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664" name="Line 48"/>
            <p:cNvSpPr>
              <a:spLocks noChangeShapeType="1"/>
            </p:cNvSpPr>
            <p:nvPr/>
          </p:nvSpPr>
          <p:spPr bwMode="auto">
            <a:xfrm>
              <a:off x="1394"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5" name="Line 49"/>
            <p:cNvSpPr>
              <a:spLocks noChangeShapeType="1"/>
            </p:cNvSpPr>
            <p:nvPr/>
          </p:nvSpPr>
          <p:spPr bwMode="auto">
            <a:xfrm>
              <a:off x="1635"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6" name="Line 50"/>
            <p:cNvSpPr>
              <a:spLocks noChangeShapeType="1"/>
            </p:cNvSpPr>
            <p:nvPr/>
          </p:nvSpPr>
          <p:spPr bwMode="auto">
            <a:xfrm>
              <a:off x="1877"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7" name="Line 51"/>
            <p:cNvSpPr>
              <a:spLocks noChangeShapeType="1"/>
            </p:cNvSpPr>
            <p:nvPr/>
          </p:nvSpPr>
          <p:spPr bwMode="auto">
            <a:xfrm>
              <a:off x="2119"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8" name="Line 52"/>
            <p:cNvSpPr>
              <a:spLocks noChangeShapeType="1"/>
            </p:cNvSpPr>
            <p:nvPr/>
          </p:nvSpPr>
          <p:spPr bwMode="auto">
            <a:xfrm>
              <a:off x="2360"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9" name="Line 53"/>
            <p:cNvSpPr>
              <a:spLocks noChangeShapeType="1"/>
            </p:cNvSpPr>
            <p:nvPr/>
          </p:nvSpPr>
          <p:spPr bwMode="auto">
            <a:xfrm>
              <a:off x="2603"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70" name="Text Box 54"/>
            <p:cNvSpPr txBox="1">
              <a:spLocks noChangeArrowheads="1"/>
            </p:cNvSpPr>
            <p:nvPr/>
          </p:nvSpPr>
          <p:spPr bwMode="auto">
            <a:xfrm>
              <a:off x="12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671" name="Text Box 55"/>
            <p:cNvSpPr txBox="1">
              <a:spLocks noChangeArrowheads="1"/>
            </p:cNvSpPr>
            <p:nvPr/>
          </p:nvSpPr>
          <p:spPr bwMode="auto">
            <a:xfrm>
              <a:off x="144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672" name="Text Box 56"/>
            <p:cNvSpPr txBox="1">
              <a:spLocks noChangeArrowheads="1"/>
            </p:cNvSpPr>
            <p:nvPr/>
          </p:nvSpPr>
          <p:spPr bwMode="auto">
            <a:xfrm>
              <a:off x="168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673" name="Text Box 57"/>
            <p:cNvSpPr txBox="1">
              <a:spLocks noChangeArrowheads="1"/>
            </p:cNvSpPr>
            <p:nvPr/>
          </p:nvSpPr>
          <p:spPr bwMode="auto">
            <a:xfrm>
              <a:off x="192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674" name="Text Box 58"/>
            <p:cNvSpPr txBox="1">
              <a:spLocks noChangeArrowheads="1"/>
            </p:cNvSpPr>
            <p:nvPr/>
          </p:nvSpPr>
          <p:spPr bwMode="auto">
            <a:xfrm>
              <a:off x="216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675" name="Text Box 59"/>
            <p:cNvSpPr txBox="1">
              <a:spLocks noChangeArrowheads="1"/>
            </p:cNvSpPr>
            <p:nvPr/>
          </p:nvSpPr>
          <p:spPr bwMode="auto">
            <a:xfrm>
              <a:off x="24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676" name="Rectangle 60"/>
            <p:cNvSpPr>
              <a:spLocks noChangeArrowheads="1"/>
            </p:cNvSpPr>
            <p:nvPr/>
          </p:nvSpPr>
          <p:spPr bwMode="auto">
            <a:xfrm>
              <a:off x="4134"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677" name="Rectangle 61"/>
            <p:cNvSpPr>
              <a:spLocks noChangeArrowheads="1"/>
            </p:cNvSpPr>
            <p:nvPr/>
          </p:nvSpPr>
          <p:spPr bwMode="auto">
            <a:xfrm>
              <a:off x="3893"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678" name="Rectangle 62"/>
            <p:cNvSpPr>
              <a:spLocks noChangeArrowheads="1"/>
            </p:cNvSpPr>
            <p:nvPr/>
          </p:nvSpPr>
          <p:spPr bwMode="auto">
            <a:xfrm>
              <a:off x="3651" y="1546"/>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39679" name="Rectangle 63"/>
            <p:cNvSpPr>
              <a:spLocks noChangeArrowheads="1"/>
            </p:cNvSpPr>
            <p:nvPr/>
          </p:nvSpPr>
          <p:spPr bwMode="auto">
            <a:xfrm>
              <a:off x="3409"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39680" name="Rectangle 64"/>
            <p:cNvSpPr>
              <a:spLocks noChangeArrowheads="1"/>
            </p:cNvSpPr>
            <p:nvPr/>
          </p:nvSpPr>
          <p:spPr bwMode="auto">
            <a:xfrm>
              <a:off x="3168"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681" name="Line 65"/>
            <p:cNvSpPr>
              <a:spLocks noChangeShapeType="1"/>
            </p:cNvSpPr>
            <p:nvPr/>
          </p:nvSpPr>
          <p:spPr bwMode="auto">
            <a:xfrm>
              <a:off x="3168"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82" name="Line 66"/>
            <p:cNvSpPr>
              <a:spLocks noChangeShapeType="1"/>
            </p:cNvSpPr>
            <p:nvPr/>
          </p:nvSpPr>
          <p:spPr bwMode="auto">
            <a:xfrm>
              <a:off x="3409"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83" name="Line 67"/>
            <p:cNvSpPr>
              <a:spLocks noChangeShapeType="1"/>
            </p:cNvSpPr>
            <p:nvPr/>
          </p:nvSpPr>
          <p:spPr bwMode="auto">
            <a:xfrm>
              <a:off x="4134"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84" name="Text Box 68"/>
            <p:cNvSpPr txBox="1">
              <a:spLocks noChangeArrowheads="1"/>
            </p:cNvSpPr>
            <p:nvPr/>
          </p:nvSpPr>
          <p:spPr bwMode="auto">
            <a:xfrm>
              <a:off x="320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685" name="Text Box 69"/>
            <p:cNvSpPr txBox="1">
              <a:spLocks noChangeArrowheads="1"/>
            </p:cNvSpPr>
            <p:nvPr/>
          </p:nvSpPr>
          <p:spPr bwMode="auto">
            <a:xfrm>
              <a:off x="344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686" name="Text Box 70"/>
            <p:cNvSpPr txBox="1">
              <a:spLocks noChangeArrowheads="1"/>
            </p:cNvSpPr>
            <p:nvPr/>
          </p:nvSpPr>
          <p:spPr bwMode="auto">
            <a:xfrm>
              <a:off x="368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687" name="Text Box 71"/>
            <p:cNvSpPr txBox="1">
              <a:spLocks noChangeArrowheads="1"/>
            </p:cNvSpPr>
            <p:nvPr/>
          </p:nvSpPr>
          <p:spPr bwMode="auto">
            <a:xfrm>
              <a:off x="387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688" name="Text Box 72"/>
            <p:cNvSpPr txBox="1">
              <a:spLocks noChangeArrowheads="1"/>
            </p:cNvSpPr>
            <p:nvPr/>
          </p:nvSpPr>
          <p:spPr bwMode="auto">
            <a:xfrm>
              <a:off x="411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689" name="Text Box 73"/>
            <p:cNvSpPr txBox="1">
              <a:spLocks noChangeArrowheads="1"/>
            </p:cNvSpPr>
            <p:nvPr/>
          </p:nvSpPr>
          <p:spPr bwMode="auto">
            <a:xfrm>
              <a:off x="4464" y="1564"/>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q = 9</a:t>
              </a:r>
            </a:p>
          </p:txBody>
        </p:sp>
        <p:sp>
          <p:nvSpPr>
            <p:cNvPr id="239690" name="Text Box 74"/>
            <p:cNvSpPr txBox="1">
              <a:spLocks noChangeArrowheads="1"/>
            </p:cNvSpPr>
            <p:nvPr/>
          </p:nvSpPr>
          <p:spPr bwMode="auto">
            <a:xfrm>
              <a:off x="480" y="153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q = 3</a:t>
              </a:r>
            </a:p>
          </p:txBody>
        </p:sp>
        <p:sp>
          <p:nvSpPr>
            <p:cNvPr id="239691" name="Line 75"/>
            <p:cNvSpPr>
              <a:spLocks noChangeShapeType="1"/>
            </p:cNvSpPr>
            <p:nvPr/>
          </p:nvSpPr>
          <p:spPr bwMode="auto">
            <a:xfrm flipH="1">
              <a:off x="2112" y="1200"/>
              <a:ext cx="72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92" name="Line 76"/>
            <p:cNvSpPr>
              <a:spLocks noChangeShapeType="1"/>
            </p:cNvSpPr>
            <p:nvPr/>
          </p:nvSpPr>
          <p:spPr bwMode="auto">
            <a:xfrm>
              <a:off x="2832" y="1200"/>
              <a:ext cx="72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9693" name="Group 77"/>
          <p:cNvGrpSpPr>
            <a:grpSpLocks/>
          </p:cNvGrpSpPr>
          <p:nvPr/>
        </p:nvGrpSpPr>
        <p:grpSpPr bwMode="auto">
          <a:xfrm>
            <a:off x="1516063" y="2895600"/>
            <a:ext cx="5583237" cy="914400"/>
            <a:chOff x="955" y="1824"/>
            <a:chExt cx="3517" cy="576"/>
          </a:xfrm>
        </p:grpSpPr>
        <p:sp>
          <p:nvSpPr>
            <p:cNvPr id="239694" name="Rectangle 78"/>
            <p:cNvSpPr>
              <a:spLocks noChangeArrowheads="1"/>
            </p:cNvSpPr>
            <p:nvPr/>
          </p:nvSpPr>
          <p:spPr bwMode="auto">
            <a:xfrm>
              <a:off x="1438"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695" name="Rectangle 79"/>
            <p:cNvSpPr>
              <a:spLocks noChangeArrowheads="1"/>
            </p:cNvSpPr>
            <p:nvPr/>
          </p:nvSpPr>
          <p:spPr bwMode="auto">
            <a:xfrm>
              <a:off x="1197" y="2170"/>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696" name="Rectangle 80"/>
            <p:cNvSpPr>
              <a:spLocks noChangeArrowheads="1"/>
            </p:cNvSpPr>
            <p:nvPr/>
          </p:nvSpPr>
          <p:spPr bwMode="auto">
            <a:xfrm>
              <a:off x="955"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697" name="Line 81"/>
            <p:cNvSpPr>
              <a:spLocks noChangeShapeType="1"/>
            </p:cNvSpPr>
            <p:nvPr/>
          </p:nvSpPr>
          <p:spPr bwMode="auto">
            <a:xfrm>
              <a:off x="1197"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98" name="Line 82"/>
            <p:cNvSpPr>
              <a:spLocks noChangeShapeType="1"/>
            </p:cNvSpPr>
            <p:nvPr/>
          </p:nvSpPr>
          <p:spPr bwMode="auto">
            <a:xfrm>
              <a:off x="143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99" name="Line 83"/>
            <p:cNvSpPr>
              <a:spLocks noChangeShapeType="1"/>
            </p:cNvSpPr>
            <p:nvPr/>
          </p:nvSpPr>
          <p:spPr bwMode="auto">
            <a:xfrm>
              <a:off x="168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0" name="Text Box 84"/>
            <p:cNvSpPr txBox="1">
              <a:spLocks noChangeArrowheads="1"/>
            </p:cNvSpPr>
            <p:nvPr/>
          </p:nvSpPr>
          <p:spPr bwMode="auto">
            <a:xfrm>
              <a:off x="100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701" name="Text Box 85"/>
            <p:cNvSpPr txBox="1">
              <a:spLocks noChangeArrowheads="1"/>
            </p:cNvSpPr>
            <p:nvPr/>
          </p:nvSpPr>
          <p:spPr bwMode="auto">
            <a:xfrm>
              <a:off x="124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702" name="Text Box 86"/>
            <p:cNvSpPr txBox="1">
              <a:spLocks noChangeArrowheads="1"/>
            </p:cNvSpPr>
            <p:nvPr/>
          </p:nvSpPr>
          <p:spPr bwMode="auto">
            <a:xfrm>
              <a:off x="148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703" name="Rectangle 87"/>
            <p:cNvSpPr>
              <a:spLocks noChangeArrowheads="1"/>
            </p:cNvSpPr>
            <p:nvPr/>
          </p:nvSpPr>
          <p:spPr bwMode="auto">
            <a:xfrm>
              <a:off x="2499" y="2170"/>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704" name="Rectangle 88"/>
            <p:cNvSpPr>
              <a:spLocks noChangeArrowheads="1"/>
            </p:cNvSpPr>
            <p:nvPr/>
          </p:nvSpPr>
          <p:spPr bwMode="auto">
            <a:xfrm>
              <a:off x="2258" y="2170"/>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39705" name="Rectangle 89"/>
            <p:cNvSpPr>
              <a:spLocks noChangeArrowheads="1"/>
            </p:cNvSpPr>
            <p:nvPr/>
          </p:nvSpPr>
          <p:spPr bwMode="auto">
            <a:xfrm>
              <a:off x="2016"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706" name="Line 90"/>
            <p:cNvSpPr>
              <a:spLocks noChangeShapeType="1"/>
            </p:cNvSpPr>
            <p:nvPr/>
          </p:nvSpPr>
          <p:spPr bwMode="auto">
            <a:xfrm>
              <a:off x="2016"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7" name="Line 91"/>
            <p:cNvSpPr>
              <a:spLocks noChangeShapeType="1"/>
            </p:cNvSpPr>
            <p:nvPr/>
          </p:nvSpPr>
          <p:spPr bwMode="auto">
            <a:xfrm>
              <a:off x="225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8" name="Line 92"/>
            <p:cNvSpPr>
              <a:spLocks noChangeShapeType="1"/>
            </p:cNvSpPr>
            <p:nvPr/>
          </p:nvSpPr>
          <p:spPr bwMode="auto">
            <a:xfrm>
              <a:off x="249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9" name="Line 93"/>
            <p:cNvSpPr>
              <a:spLocks noChangeShapeType="1"/>
            </p:cNvSpPr>
            <p:nvPr/>
          </p:nvSpPr>
          <p:spPr bwMode="auto">
            <a:xfrm>
              <a:off x="2742"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10" name="Text Box 94"/>
            <p:cNvSpPr txBox="1">
              <a:spLocks noChangeArrowheads="1"/>
            </p:cNvSpPr>
            <p:nvPr/>
          </p:nvSpPr>
          <p:spPr bwMode="auto">
            <a:xfrm>
              <a:off x="205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711" name="Text Box 95"/>
            <p:cNvSpPr txBox="1">
              <a:spLocks noChangeArrowheads="1"/>
            </p:cNvSpPr>
            <p:nvPr/>
          </p:nvSpPr>
          <p:spPr bwMode="auto">
            <a:xfrm>
              <a:off x="229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712" name="Text Box 96"/>
            <p:cNvSpPr txBox="1">
              <a:spLocks noChangeArrowheads="1"/>
            </p:cNvSpPr>
            <p:nvPr/>
          </p:nvSpPr>
          <p:spPr bwMode="auto">
            <a:xfrm>
              <a:off x="253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713" name="Rectangle 97"/>
            <p:cNvSpPr>
              <a:spLocks noChangeArrowheads="1"/>
            </p:cNvSpPr>
            <p:nvPr/>
          </p:nvSpPr>
          <p:spPr bwMode="auto">
            <a:xfrm>
              <a:off x="3507"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39714" name="Rectangle 98"/>
            <p:cNvSpPr>
              <a:spLocks noChangeArrowheads="1"/>
            </p:cNvSpPr>
            <p:nvPr/>
          </p:nvSpPr>
          <p:spPr bwMode="auto">
            <a:xfrm>
              <a:off x="3265" y="2170"/>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39715" name="Rectangle 99"/>
            <p:cNvSpPr>
              <a:spLocks noChangeArrowheads="1"/>
            </p:cNvSpPr>
            <p:nvPr/>
          </p:nvSpPr>
          <p:spPr bwMode="auto">
            <a:xfrm>
              <a:off x="3024"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716" name="Line 100"/>
            <p:cNvSpPr>
              <a:spLocks noChangeShapeType="1"/>
            </p:cNvSpPr>
            <p:nvPr/>
          </p:nvSpPr>
          <p:spPr bwMode="auto">
            <a:xfrm>
              <a:off x="3265"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17" name="Text Box 101"/>
            <p:cNvSpPr txBox="1">
              <a:spLocks noChangeArrowheads="1"/>
            </p:cNvSpPr>
            <p:nvPr/>
          </p:nvSpPr>
          <p:spPr bwMode="auto">
            <a:xfrm>
              <a:off x="306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718" name="Text Box 102"/>
            <p:cNvSpPr txBox="1">
              <a:spLocks noChangeArrowheads="1"/>
            </p:cNvSpPr>
            <p:nvPr/>
          </p:nvSpPr>
          <p:spPr bwMode="auto">
            <a:xfrm>
              <a:off x="330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719" name="Text Box 103"/>
            <p:cNvSpPr txBox="1">
              <a:spLocks noChangeArrowheads="1"/>
            </p:cNvSpPr>
            <p:nvPr/>
          </p:nvSpPr>
          <p:spPr bwMode="auto">
            <a:xfrm>
              <a:off x="354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720" name="Rectangle 104"/>
            <p:cNvSpPr>
              <a:spLocks noChangeArrowheads="1"/>
            </p:cNvSpPr>
            <p:nvPr/>
          </p:nvSpPr>
          <p:spPr bwMode="auto">
            <a:xfrm>
              <a:off x="4230"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721" name="Rectangle 105"/>
            <p:cNvSpPr>
              <a:spLocks noChangeArrowheads="1"/>
            </p:cNvSpPr>
            <p:nvPr/>
          </p:nvSpPr>
          <p:spPr bwMode="auto">
            <a:xfrm>
              <a:off x="3989" y="2170"/>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722" name="Line 106"/>
            <p:cNvSpPr>
              <a:spLocks noChangeShapeType="1"/>
            </p:cNvSpPr>
            <p:nvPr/>
          </p:nvSpPr>
          <p:spPr bwMode="auto">
            <a:xfrm>
              <a:off x="398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23" name="Line 107"/>
            <p:cNvSpPr>
              <a:spLocks noChangeShapeType="1"/>
            </p:cNvSpPr>
            <p:nvPr/>
          </p:nvSpPr>
          <p:spPr bwMode="auto">
            <a:xfrm>
              <a:off x="423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24" name="Text Box 108"/>
            <p:cNvSpPr txBox="1">
              <a:spLocks noChangeArrowheads="1"/>
            </p:cNvSpPr>
            <p:nvPr/>
          </p:nvSpPr>
          <p:spPr bwMode="auto">
            <a:xfrm>
              <a:off x="397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725" name="Text Box 109"/>
            <p:cNvSpPr txBox="1">
              <a:spLocks noChangeArrowheads="1"/>
            </p:cNvSpPr>
            <p:nvPr/>
          </p:nvSpPr>
          <p:spPr bwMode="auto">
            <a:xfrm>
              <a:off x="421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726" name="Line 110"/>
            <p:cNvSpPr>
              <a:spLocks noChangeShapeType="1"/>
            </p:cNvSpPr>
            <p:nvPr/>
          </p:nvSpPr>
          <p:spPr bwMode="auto">
            <a:xfrm flipH="1">
              <a:off x="1344"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27" name="Line 111"/>
            <p:cNvSpPr>
              <a:spLocks noChangeShapeType="1"/>
            </p:cNvSpPr>
            <p:nvPr/>
          </p:nvSpPr>
          <p:spPr bwMode="auto">
            <a:xfrm>
              <a:off x="1728"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28" name="Line 112"/>
            <p:cNvSpPr>
              <a:spLocks noChangeShapeType="1"/>
            </p:cNvSpPr>
            <p:nvPr/>
          </p:nvSpPr>
          <p:spPr bwMode="auto">
            <a:xfrm flipH="1">
              <a:off x="3360"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29" name="Line 113"/>
            <p:cNvSpPr>
              <a:spLocks noChangeShapeType="1"/>
            </p:cNvSpPr>
            <p:nvPr/>
          </p:nvSpPr>
          <p:spPr bwMode="auto">
            <a:xfrm>
              <a:off x="3744"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9730" name="Group 114"/>
          <p:cNvGrpSpPr>
            <a:grpSpLocks/>
          </p:cNvGrpSpPr>
          <p:nvPr/>
        </p:nvGrpSpPr>
        <p:grpSpPr bwMode="auto">
          <a:xfrm>
            <a:off x="1143000" y="3886200"/>
            <a:ext cx="6108700" cy="914400"/>
            <a:chOff x="720" y="2448"/>
            <a:chExt cx="3848" cy="576"/>
          </a:xfrm>
        </p:grpSpPr>
        <p:sp>
          <p:nvSpPr>
            <p:cNvPr id="239731" name="Rectangle 115"/>
            <p:cNvSpPr>
              <a:spLocks noChangeArrowheads="1"/>
            </p:cNvSpPr>
            <p:nvPr/>
          </p:nvSpPr>
          <p:spPr bwMode="auto">
            <a:xfrm>
              <a:off x="959"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732" name="Rectangle 116"/>
            <p:cNvSpPr>
              <a:spLocks noChangeArrowheads="1"/>
            </p:cNvSpPr>
            <p:nvPr/>
          </p:nvSpPr>
          <p:spPr bwMode="auto">
            <a:xfrm>
              <a:off x="720" y="2794"/>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733" name="Line 117"/>
            <p:cNvSpPr>
              <a:spLocks noChangeShapeType="1"/>
            </p:cNvSpPr>
            <p:nvPr/>
          </p:nvSpPr>
          <p:spPr bwMode="auto">
            <a:xfrm>
              <a:off x="95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34" name="Line 118"/>
            <p:cNvSpPr>
              <a:spLocks noChangeShapeType="1"/>
            </p:cNvSpPr>
            <p:nvPr/>
          </p:nvSpPr>
          <p:spPr bwMode="auto">
            <a:xfrm>
              <a:off x="120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35" name="Text Box 119"/>
            <p:cNvSpPr txBox="1">
              <a:spLocks noChangeArrowheads="1"/>
            </p:cNvSpPr>
            <p:nvPr/>
          </p:nvSpPr>
          <p:spPr bwMode="auto">
            <a:xfrm>
              <a:off x="768"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736" name="Text Box 120"/>
            <p:cNvSpPr txBox="1">
              <a:spLocks noChangeArrowheads="1"/>
            </p:cNvSpPr>
            <p:nvPr/>
          </p:nvSpPr>
          <p:spPr bwMode="auto">
            <a:xfrm>
              <a:off x="100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737" name="Rectangle 121"/>
            <p:cNvSpPr>
              <a:spLocks noChangeArrowheads="1"/>
            </p:cNvSpPr>
            <p:nvPr/>
          </p:nvSpPr>
          <p:spPr bwMode="auto">
            <a:xfrm>
              <a:off x="1440"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738" name="Line 122"/>
            <p:cNvSpPr>
              <a:spLocks noChangeShapeType="1"/>
            </p:cNvSpPr>
            <p:nvPr/>
          </p:nvSpPr>
          <p:spPr bwMode="auto">
            <a:xfrm>
              <a:off x="144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39" name="Line 123"/>
            <p:cNvSpPr>
              <a:spLocks noChangeShapeType="1"/>
            </p:cNvSpPr>
            <p:nvPr/>
          </p:nvSpPr>
          <p:spPr bwMode="auto">
            <a:xfrm>
              <a:off x="168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0" name="Text Box 124"/>
            <p:cNvSpPr txBox="1">
              <a:spLocks noChangeArrowheads="1"/>
            </p:cNvSpPr>
            <p:nvPr/>
          </p:nvSpPr>
          <p:spPr bwMode="auto">
            <a:xfrm>
              <a:off x="148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741" name="Rectangle 125"/>
            <p:cNvSpPr>
              <a:spLocks noChangeArrowheads="1"/>
            </p:cNvSpPr>
            <p:nvPr/>
          </p:nvSpPr>
          <p:spPr bwMode="auto">
            <a:xfrm>
              <a:off x="211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39742" name="Rectangle 126"/>
            <p:cNvSpPr>
              <a:spLocks noChangeArrowheads="1"/>
            </p:cNvSpPr>
            <p:nvPr/>
          </p:nvSpPr>
          <p:spPr bwMode="auto">
            <a:xfrm>
              <a:off x="1872" y="2794"/>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743" name="Line 127"/>
            <p:cNvSpPr>
              <a:spLocks noChangeShapeType="1"/>
            </p:cNvSpPr>
            <p:nvPr/>
          </p:nvSpPr>
          <p:spPr bwMode="auto">
            <a:xfrm>
              <a:off x="187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4" name="Line 128"/>
            <p:cNvSpPr>
              <a:spLocks noChangeShapeType="1"/>
            </p:cNvSpPr>
            <p:nvPr/>
          </p:nvSpPr>
          <p:spPr bwMode="auto">
            <a:xfrm>
              <a:off x="211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5" name="Line 129"/>
            <p:cNvSpPr>
              <a:spLocks noChangeShapeType="1"/>
            </p:cNvSpPr>
            <p:nvPr/>
          </p:nvSpPr>
          <p:spPr bwMode="auto">
            <a:xfrm>
              <a:off x="235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6" name="Text Box 130"/>
            <p:cNvSpPr txBox="1">
              <a:spLocks noChangeArrowheads="1"/>
            </p:cNvSpPr>
            <p:nvPr/>
          </p:nvSpPr>
          <p:spPr bwMode="auto">
            <a:xfrm>
              <a:off x="191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747" name="Text Box 131"/>
            <p:cNvSpPr txBox="1">
              <a:spLocks noChangeArrowheads="1"/>
            </p:cNvSpPr>
            <p:nvPr/>
          </p:nvSpPr>
          <p:spPr bwMode="auto">
            <a:xfrm>
              <a:off x="215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748" name="Rectangle 132"/>
            <p:cNvSpPr>
              <a:spLocks noChangeArrowheads="1"/>
            </p:cNvSpPr>
            <p:nvPr/>
          </p:nvSpPr>
          <p:spPr bwMode="auto">
            <a:xfrm>
              <a:off x="2496" y="2794"/>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749" name="Line 133"/>
            <p:cNvSpPr>
              <a:spLocks noChangeShapeType="1"/>
            </p:cNvSpPr>
            <p:nvPr/>
          </p:nvSpPr>
          <p:spPr bwMode="auto">
            <a:xfrm>
              <a:off x="249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0" name="Line 134"/>
            <p:cNvSpPr>
              <a:spLocks noChangeShapeType="1"/>
            </p:cNvSpPr>
            <p:nvPr/>
          </p:nvSpPr>
          <p:spPr bwMode="auto">
            <a:xfrm>
              <a:off x="273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1" name="Text Box 135"/>
            <p:cNvSpPr txBox="1">
              <a:spLocks noChangeArrowheads="1"/>
            </p:cNvSpPr>
            <p:nvPr/>
          </p:nvSpPr>
          <p:spPr bwMode="auto">
            <a:xfrm>
              <a:off x="2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752" name="Rectangle 136"/>
            <p:cNvSpPr>
              <a:spLocks noChangeArrowheads="1"/>
            </p:cNvSpPr>
            <p:nvPr/>
          </p:nvSpPr>
          <p:spPr bwMode="auto">
            <a:xfrm>
              <a:off x="3121"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39753" name="Rectangle 137"/>
            <p:cNvSpPr>
              <a:spLocks noChangeArrowheads="1"/>
            </p:cNvSpPr>
            <p:nvPr/>
          </p:nvSpPr>
          <p:spPr bwMode="auto">
            <a:xfrm>
              <a:off x="2880" y="2794"/>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754" name="Line 138"/>
            <p:cNvSpPr>
              <a:spLocks noChangeShapeType="1"/>
            </p:cNvSpPr>
            <p:nvPr/>
          </p:nvSpPr>
          <p:spPr bwMode="auto">
            <a:xfrm>
              <a:off x="3121"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5" name="Line 139"/>
            <p:cNvSpPr>
              <a:spLocks noChangeShapeType="1"/>
            </p:cNvSpPr>
            <p:nvPr/>
          </p:nvSpPr>
          <p:spPr bwMode="auto">
            <a:xfrm>
              <a:off x="3363"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6" name="Text Box 140"/>
            <p:cNvSpPr txBox="1">
              <a:spLocks noChangeArrowheads="1"/>
            </p:cNvSpPr>
            <p:nvPr/>
          </p:nvSpPr>
          <p:spPr bwMode="auto">
            <a:xfrm>
              <a:off x="291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757" name="Text Box 141"/>
            <p:cNvSpPr txBox="1">
              <a:spLocks noChangeArrowheads="1"/>
            </p:cNvSpPr>
            <p:nvPr/>
          </p:nvSpPr>
          <p:spPr bwMode="auto">
            <a:xfrm>
              <a:off x="315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758" name="Rectangle 142"/>
            <p:cNvSpPr>
              <a:spLocks noChangeArrowheads="1"/>
            </p:cNvSpPr>
            <p:nvPr/>
          </p:nvSpPr>
          <p:spPr bwMode="auto">
            <a:xfrm>
              <a:off x="3502"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39759" name="Text Box 143"/>
            <p:cNvSpPr txBox="1">
              <a:spLocks noChangeArrowheads="1"/>
            </p:cNvSpPr>
            <p:nvPr/>
          </p:nvSpPr>
          <p:spPr bwMode="auto">
            <a:xfrm>
              <a:off x="3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760" name="Rectangle 144"/>
            <p:cNvSpPr>
              <a:spLocks noChangeArrowheads="1"/>
            </p:cNvSpPr>
            <p:nvPr/>
          </p:nvSpPr>
          <p:spPr bwMode="auto">
            <a:xfrm>
              <a:off x="390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39761" name="Line 145"/>
            <p:cNvSpPr>
              <a:spLocks noChangeShapeType="1"/>
            </p:cNvSpPr>
            <p:nvPr/>
          </p:nvSpPr>
          <p:spPr bwMode="auto">
            <a:xfrm>
              <a:off x="390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62" name="Line 146"/>
            <p:cNvSpPr>
              <a:spLocks noChangeShapeType="1"/>
            </p:cNvSpPr>
            <p:nvPr/>
          </p:nvSpPr>
          <p:spPr bwMode="auto">
            <a:xfrm>
              <a:off x="414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63" name="Text Box 147"/>
            <p:cNvSpPr txBox="1">
              <a:spLocks noChangeArrowheads="1"/>
            </p:cNvSpPr>
            <p:nvPr/>
          </p:nvSpPr>
          <p:spPr bwMode="auto">
            <a:xfrm>
              <a:off x="3888"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764" name="Rectangle 148"/>
            <p:cNvSpPr>
              <a:spLocks noChangeArrowheads="1"/>
            </p:cNvSpPr>
            <p:nvPr/>
          </p:nvSpPr>
          <p:spPr bwMode="auto">
            <a:xfrm>
              <a:off x="4326"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765" name="Line 149"/>
            <p:cNvSpPr>
              <a:spLocks noChangeShapeType="1"/>
            </p:cNvSpPr>
            <p:nvPr/>
          </p:nvSpPr>
          <p:spPr bwMode="auto">
            <a:xfrm>
              <a:off x="432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66" name="Text Box 150"/>
            <p:cNvSpPr txBox="1">
              <a:spLocks noChangeArrowheads="1"/>
            </p:cNvSpPr>
            <p:nvPr/>
          </p:nvSpPr>
          <p:spPr bwMode="auto">
            <a:xfrm>
              <a:off x="4309"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767" name="Line 151"/>
            <p:cNvSpPr>
              <a:spLocks noChangeShapeType="1"/>
            </p:cNvSpPr>
            <p:nvPr/>
          </p:nvSpPr>
          <p:spPr bwMode="auto">
            <a:xfrm flipH="1">
              <a:off x="1008"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68" name="Line 152"/>
            <p:cNvSpPr>
              <a:spLocks noChangeShapeType="1"/>
            </p:cNvSpPr>
            <p:nvPr/>
          </p:nvSpPr>
          <p:spPr bwMode="auto">
            <a:xfrm>
              <a:off x="1296"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69" name="Line 153"/>
            <p:cNvSpPr>
              <a:spLocks noChangeShapeType="1"/>
            </p:cNvSpPr>
            <p:nvPr/>
          </p:nvSpPr>
          <p:spPr bwMode="auto">
            <a:xfrm flipH="1">
              <a:off x="2064"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0" name="Line 154"/>
            <p:cNvSpPr>
              <a:spLocks noChangeShapeType="1"/>
            </p:cNvSpPr>
            <p:nvPr/>
          </p:nvSpPr>
          <p:spPr bwMode="auto">
            <a:xfrm>
              <a:off x="2352"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1" name="Line 155"/>
            <p:cNvSpPr>
              <a:spLocks noChangeShapeType="1"/>
            </p:cNvSpPr>
            <p:nvPr/>
          </p:nvSpPr>
          <p:spPr bwMode="auto">
            <a:xfrm flipH="1">
              <a:off x="3072"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2" name="Line 156"/>
            <p:cNvSpPr>
              <a:spLocks noChangeShapeType="1"/>
            </p:cNvSpPr>
            <p:nvPr/>
          </p:nvSpPr>
          <p:spPr bwMode="auto">
            <a:xfrm>
              <a:off x="3360"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3" name="Line 157"/>
            <p:cNvSpPr>
              <a:spLocks noChangeShapeType="1"/>
            </p:cNvSpPr>
            <p:nvPr/>
          </p:nvSpPr>
          <p:spPr bwMode="auto">
            <a:xfrm flipH="1">
              <a:off x="3936"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4" name="Line 158"/>
            <p:cNvSpPr>
              <a:spLocks noChangeShapeType="1"/>
            </p:cNvSpPr>
            <p:nvPr/>
          </p:nvSpPr>
          <p:spPr bwMode="auto">
            <a:xfrm>
              <a:off x="4224"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9775" name="Group 159"/>
          <p:cNvGrpSpPr>
            <a:grpSpLocks/>
          </p:cNvGrpSpPr>
          <p:nvPr/>
        </p:nvGrpSpPr>
        <p:grpSpPr bwMode="auto">
          <a:xfrm>
            <a:off x="990600" y="4876800"/>
            <a:ext cx="4498975" cy="914400"/>
            <a:chOff x="624" y="3072"/>
            <a:chExt cx="2834" cy="576"/>
          </a:xfrm>
        </p:grpSpPr>
        <p:sp>
          <p:nvSpPr>
            <p:cNvPr id="239776" name="Rectangle 160"/>
            <p:cNvSpPr>
              <a:spLocks noChangeArrowheads="1"/>
            </p:cNvSpPr>
            <p:nvPr/>
          </p:nvSpPr>
          <p:spPr bwMode="auto">
            <a:xfrm>
              <a:off x="62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39777" name="Line 161"/>
            <p:cNvSpPr>
              <a:spLocks noChangeShapeType="1"/>
            </p:cNvSpPr>
            <p:nvPr/>
          </p:nvSpPr>
          <p:spPr bwMode="auto">
            <a:xfrm>
              <a:off x="86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78" name="Text Box 162"/>
            <p:cNvSpPr txBox="1">
              <a:spLocks noChangeArrowheads="1"/>
            </p:cNvSpPr>
            <p:nvPr/>
          </p:nvSpPr>
          <p:spPr bwMode="auto">
            <a:xfrm>
              <a:off x="67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779" name="Rectangle 163"/>
            <p:cNvSpPr>
              <a:spLocks noChangeArrowheads="1"/>
            </p:cNvSpPr>
            <p:nvPr/>
          </p:nvSpPr>
          <p:spPr bwMode="auto">
            <a:xfrm>
              <a:off x="1056"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780" name="Line 164"/>
            <p:cNvSpPr>
              <a:spLocks noChangeShapeType="1"/>
            </p:cNvSpPr>
            <p:nvPr/>
          </p:nvSpPr>
          <p:spPr bwMode="auto">
            <a:xfrm>
              <a:off x="105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1" name="Line 165"/>
            <p:cNvSpPr>
              <a:spLocks noChangeShapeType="1"/>
            </p:cNvSpPr>
            <p:nvPr/>
          </p:nvSpPr>
          <p:spPr bwMode="auto">
            <a:xfrm>
              <a:off x="1297"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2" name="Text Box 166"/>
            <p:cNvSpPr txBox="1">
              <a:spLocks noChangeArrowheads="1"/>
            </p:cNvSpPr>
            <p:nvPr/>
          </p:nvSpPr>
          <p:spPr bwMode="auto">
            <a:xfrm>
              <a:off x="110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783" name="Rectangle 167"/>
            <p:cNvSpPr>
              <a:spLocks noChangeArrowheads="1"/>
            </p:cNvSpPr>
            <p:nvPr/>
          </p:nvSpPr>
          <p:spPr bwMode="auto">
            <a:xfrm>
              <a:off x="177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39784" name="Line 168"/>
            <p:cNvSpPr>
              <a:spLocks noChangeShapeType="1"/>
            </p:cNvSpPr>
            <p:nvPr/>
          </p:nvSpPr>
          <p:spPr bwMode="auto">
            <a:xfrm>
              <a:off x="177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5" name="Line 169"/>
            <p:cNvSpPr>
              <a:spLocks noChangeShapeType="1"/>
            </p:cNvSpPr>
            <p:nvPr/>
          </p:nvSpPr>
          <p:spPr bwMode="auto">
            <a:xfrm>
              <a:off x="20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6" name="Text Box 170"/>
            <p:cNvSpPr txBox="1">
              <a:spLocks noChangeArrowheads="1"/>
            </p:cNvSpPr>
            <p:nvPr/>
          </p:nvSpPr>
          <p:spPr bwMode="auto">
            <a:xfrm>
              <a:off x="1817"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787" name="Rectangle 171"/>
            <p:cNvSpPr>
              <a:spLocks noChangeArrowheads="1"/>
            </p:cNvSpPr>
            <p:nvPr/>
          </p:nvSpPr>
          <p:spPr bwMode="auto">
            <a:xfrm>
              <a:off x="2208"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39788" name="Line 172"/>
            <p:cNvSpPr>
              <a:spLocks noChangeShapeType="1"/>
            </p:cNvSpPr>
            <p:nvPr/>
          </p:nvSpPr>
          <p:spPr bwMode="auto">
            <a:xfrm>
              <a:off x="220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9" name="Line 173"/>
            <p:cNvSpPr>
              <a:spLocks noChangeShapeType="1"/>
            </p:cNvSpPr>
            <p:nvPr/>
          </p:nvSpPr>
          <p:spPr bwMode="auto">
            <a:xfrm>
              <a:off x="2449"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0" name="Text Box 174"/>
            <p:cNvSpPr txBox="1">
              <a:spLocks noChangeArrowheads="1"/>
            </p:cNvSpPr>
            <p:nvPr/>
          </p:nvSpPr>
          <p:spPr bwMode="auto">
            <a:xfrm>
              <a:off x="2249"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791" name="Rectangle 175"/>
            <p:cNvSpPr>
              <a:spLocks noChangeArrowheads="1"/>
            </p:cNvSpPr>
            <p:nvPr/>
          </p:nvSpPr>
          <p:spPr bwMode="auto">
            <a:xfrm>
              <a:off x="2783"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39792" name="Line 176"/>
            <p:cNvSpPr>
              <a:spLocks noChangeShapeType="1"/>
            </p:cNvSpPr>
            <p:nvPr/>
          </p:nvSpPr>
          <p:spPr bwMode="auto">
            <a:xfrm>
              <a:off x="302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3" name="Text Box 177"/>
            <p:cNvSpPr txBox="1">
              <a:spLocks noChangeArrowheads="1"/>
            </p:cNvSpPr>
            <p:nvPr/>
          </p:nvSpPr>
          <p:spPr bwMode="auto">
            <a:xfrm>
              <a:off x="2820"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794" name="Rectangle 178"/>
            <p:cNvSpPr>
              <a:spLocks noChangeArrowheads="1"/>
            </p:cNvSpPr>
            <p:nvPr/>
          </p:nvSpPr>
          <p:spPr bwMode="auto">
            <a:xfrm>
              <a:off x="3216"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39795" name="Line 179"/>
            <p:cNvSpPr>
              <a:spLocks noChangeShapeType="1"/>
            </p:cNvSpPr>
            <p:nvPr/>
          </p:nvSpPr>
          <p:spPr bwMode="auto">
            <a:xfrm>
              <a:off x="32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6" name="Line 180"/>
            <p:cNvSpPr>
              <a:spLocks noChangeShapeType="1"/>
            </p:cNvSpPr>
            <p:nvPr/>
          </p:nvSpPr>
          <p:spPr bwMode="auto">
            <a:xfrm>
              <a:off x="345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7" name="Text Box 181"/>
            <p:cNvSpPr txBox="1">
              <a:spLocks noChangeArrowheads="1"/>
            </p:cNvSpPr>
            <p:nvPr/>
          </p:nvSpPr>
          <p:spPr bwMode="auto">
            <a:xfrm>
              <a:off x="325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798" name="Line 182"/>
            <p:cNvSpPr>
              <a:spLocks noChangeShapeType="1"/>
            </p:cNvSpPr>
            <p:nvPr/>
          </p:nvSpPr>
          <p:spPr bwMode="auto">
            <a:xfrm flipH="1">
              <a:off x="816"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99" name="Line 183"/>
            <p:cNvSpPr>
              <a:spLocks noChangeShapeType="1"/>
            </p:cNvSpPr>
            <p:nvPr/>
          </p:nvSpPr>
          <p:spPr bwMode="auto">
            <a:xfrm>
              <a:off x="960"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0" name="Line 184"/>
            <p:cNvSpPr>
              <a:spLocks noChangeShapeType="1"/>
            </p:cNvSpPr>
            <p:nvPr/>
          </p:nvSpPr>
          <p:spPr bwMode="auto">
            <a:xfrm flipH="1">
              <a:off x="1968"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1" name="Line 185"/>
            <p:cNvSpPr>
              <a:spLocks noChangeShapeType="1"/>
            </p:cNvSpPr>
            <p:nvPr/>
          </p:nvSpPr>
          <p:spPr bwMode="auto">
            <a:xfrm>
              <a:off x="2112"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2" name="Line 186"/>
            <p:cNvSpPr>
              <a:spLocks noChangeShapeType="1"/>
            </p:cNvSpPr>
            <p:nvPr/>
          </p:nvSpPr>
          <p:spPr bwMode="auto">
            <a:xfrm flipH="1">
              <a:off x="2976"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3" name="Line 187"/>
            <p:cNvSpPr>
              <a:spLocks noChangeShapeType="1"/>
            </p:cNvSpPr>
            <p:nvPr/>
          </p:nvSpPr>
          <p:spPr bwMode="auto">
            <a:xfrm>
              <a:off x="3120"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9804" name="Text Box 188"/>
          <p:cNvSpPr txBox="1">
            <a:spLocks noChangeArrowheads="1"/>
          </p:cNvSpPr>
          <p:nvPr/>
        </p:nvSpPr>
        <p:spPr bwMode="auto">
          <a:xfrm>
            <a:off x="347663" y="1341437"/>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rgbClr val="DD0111"/>
                </a:solidFill>
              </a:rPr>
              <a:t>Divide</a:t>
            </a:r>
          </a:p>
        </p:txBody>
      </p:sp>
    </p:spTree>
    <p:extLst>
      <p:ext uri="{BB962C8B-B14F-4D97-AF65-F5344CB8AC3E}">
        <p14:creationId xmlns:p14="http://schemas.microsoft.com/office/powerpoint/2010/main" val="42173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r>
              <a:rPr lang="en-US" altLang="en-US" sz="3600" dirty="0">
                <a:latin typeface="+mn-lt"/>
              </a:rPr>
              <a:t>Example 2: n Not a Power of 2</a:t>
            </a:r>
          </a:p>
        </p:txBody>
      </p:sp>
      <p:grpSp>
        <p:nvGrpSpPr>
          <p:cNvPr id="240643" name="Group 3"/>
          <p:cNvGrpSpPr>
            <a:grpSpLocks/>
          </p:cNvGrpSpPr>
          <p:nvPr/>
        </p:nvGrpSpPr>
        <p:grpSpPr bwMode="auto">
          <a:xfrm>
            <a:off x="2438400" y="1219200"/>
            <a:ext cx="4221163" cy="990600"/>
            <a:chOff x="1536" y="768"/>
            <a:chExt cx="2659" cy="624"/>
          </a:xfrm>
        </p:grpSpPr>
        <p:sp>
          <p:nvSpPr>
            <p:cNvPr id="240644" name="Rectangle 4"/>
            <p:cNvSpPr>
              <a:spLocks noChangeArrowheads="1"/>
            </p:cNvSpPr>
            <p:nvPr/>
          </p:nvSpPr>
          <p:spPr bwMode="auto">
            <a:xfrm>
              <a:off x="3953"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645" name="Rectangle 5"/>
            <p:cNvSpPr>
              <a:spLocks noChangeArrowheads="1"/>
            </p:cNvSpPr>
            <p:nvPr/>
          </p:nvSpPr>
          <p:spPr bwMode="auto">
            <a:xfrm>
              <a:off x="3712"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646" name="Rectangle 6"/>
            <p:cNvSpPr>
              <a:spLocks noChangeArrowheads="1"/>
            </p:cNvSpPr>
            <p:nvPr/>
          </p:nvSpPr>
          <p:spPr bwMode="auto">
            <a:xfrm>
              <a:off x="3470"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647" name="Rectangle 7"/>
            <p:cNvSpPr>
              <a:spLocks noChangeArrowheads="1"/>
            </p:cNvSpPr>
            <p:nvPr/>
          </p:nvSpPr>
          <p:spPr bwMode="auto">
            <a:xfrm>
              <a:off x="3228"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648" name="Rectangle 8"/>
            <p:cNvSpPr>
              <a:spLocks noChangeArrowheads="1"/>
            </p:cNvSpPr>
            <p:nvPr/>
          </p:nvSpPr>
          <p:spPr bwMode="auto">
            <a:xfrm>
              <a:off x="2987"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40649" name="Rectangle 9"/>
            <p:cNvSpPr>
              <a:spLocks noChangeArrowheads="1"/>
            </p:cNvSpPr>
            <p:nvPr/>
          </p:nvSpPr>
          <p:spPr bwMode="auto">
            <a:xfrm>
              <a:off x="2744" y="922"/>
              <a:ext cx="243" cy="23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650" name="Rectangle 10"/>
            <p:cNvSpPr>
              <a:spLocks noChangeArrowheads="1"/>
            </p:cNvSpPr>
            <p:nvPr/>
          </p:nvSpPr>
          <p:spPr bwMode="auto">
            <a:xfrm>
              <a:off x="2503"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651" name="Rectangle 11"/>
            <p:cNvSpPr>
              <a:spLocks noChangeArrowheads="1"/>
            </p:cNvSpPr>
            <p:nvPr/>
          </p:nvSpPr>
          <p:spPr bwMode="auto">
            <a:xfrm>
              <a:off x="2261"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40652" name="Rectangle 12"/>
            <p:cNvSpPr>
              <a:spLocks noChangeArrowheads="1"/>
            </p:cNvSpPr>
            <p:nvPr/>
          </p:nvSpPr>
          <p:spPr bwMode="auto">
            <a:xfrm>
              <a:off x="2019"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653" name="Rectangle 13"/>
            <p:cNvSpPr>
              <a:spLocks noChangeArrowheads="1"/>
            </p:cNvSpPr>
            <p:nvPr/>
          </p:nvSpPr>
          <p:spPr bwMode="auto">
            <a:xfrm>
              <a:off x="1778"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654" name="Rectangle 14"/>
            <p:cNvSpPr>
              <a:spLocks noChangeArrowheads="1"/>
            </p:cNvSpPr>
            <p:nvPr/>
          </p:nvSpPr>
          <p:spPr bwMode="auto">
            <a:xfrm>
              <a:off x="1536"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40655" name="Line 15"/>
            <p:cNvSpPr>
              <a:spLocks noChangeShapeType="1"/>
            </p:cNvSpPr>
            <p:nvPr/>
          </p:nvSpPr>
          <p:spPr bwMode="auto">
            <a:xfrm>
              <a:off x="1536" y="92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6" name="Line 16"/>
            <p:cNvSpPr>
              <a:spLocks noChangeShapeType="1"/>
            </p:cNvSpPr>
            <p:nvPr/>
          </p:nvSpPr>
          <p:spPr bwMode="auto">
            <a:xfrm>
              <a:off x="1536" y="115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7" name="Line 17"/>
            <p:cNvSpPr>
              <a:spLocks noChangeShapeType="1"/>
            </p:cNvSpPr>
            <p:nvPr/>
          </p:nvSpPr>
          <p:spPr bwMode="auto">
            <a:xfrm>
              <a:off x="1536"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8" name="Line 18"/>
            <p:cNvSpPr>
              <a:spLocks noChangeShapeType="1"/>
            </p:cNvSpPr>
            <p:nvPr/>
          </p:nvSpPr>
          <p:spPr bwMode="auto">
            <a:xfrm>
              <a:off x="177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9" name="Line 19"/>
            <p:cNvSpPr>
              <a:spLocks noChangeShapeType="1"/>
            </p:cNvSpPr>
            <p:nvPr/>
          </p:nvSpPr>
          <p:spPr bwMode="auto">
            <a:xfrm>
              <a:off x="2019"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0" name="Line 20"/>
            <p:cNvSpPr>
              <a:spLocks noChangeShapeType="1"/>
            </p:cNvSpPr>
            <p:nvPr/>
          </p:nvSpPr>
          <p:spPr bwMode="auto">
            <a:xfrm>
              <a:off x="2261"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1" name="Line 21"/>
            <p:cNvSpPr>
              <a:spLocks noChangeShapeType="1"/>
            </p:cNvSpPr>
            <p:nvPr/>
          </p:nvSpPr>
          <p:spPr bwMode="auto">
            <a:xfrm>
              <a:off x="250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2" name="Line 22"/>
            <p:cNvSpPr>
              <a:spLocks noChangeShapeType="1"/>
            </p:cNvSpPr>
            <p:nvPr/>
          </p:nvSpPr>
          <p:spPr bwMode="auto">
            <a:xfrm>
              <a:off x="2744"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3" name="Line 23"/>
            <p:cNvSpPr>
              <a:spLocks noChangeShapeType="1"/>
            </p:cNvSpPr>
            <p:nvPr/>
          </p:nvSpPr>
          <p:spPr bwMode="auto">
            <a:xfrm>
              <a:off x="2987"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4" name="Line 24"/>
            <p:cNvSpPr>
              <a:spLocks noChangeShapeType="1"/>
            </p:cNvSpPr>
            <p:nvPr/>
          </p:nvSpPr>
          <p:spPr bwMode="auto">
            <a:xfrm>
              <a:off x="322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5" name="Line 25"/>
            <p:cNvSpPr>
              <a:spLocks noChangeShapeType="1"/>
            </p:cNvSpPr>
            <p:nvPr/>
          </p:nvSpPr>
          <p:spPr bwMode="auto">
            <a:xfrm>
              <a:off x="3470"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6" name="Line 26"/>
            <p:cNvSpPr>
              <a:spLocks noChangeShapeType="1"/>
            </p:cNvSpPr>
            <p:nvPr/>
          </p:nvSpPr>
          <p:spPr bwMode="auto">
            <a:xfrm>
              <a:off x="3712"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7" name="Line 27"/>
            <p:cNvSpPr>
              <a:spLocks noChangeShapeType="1"/>
            </p:cNvSpPr>
            <p:nvPr/>
          </p:nvSpPr>
          <p:spPr bwMode="auto">
            <a:xfrm>
              <a:off x="395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8" name="Line 28"/>
            <p:cNvSpPr>
              <a:spLocks noChangeShapeType="1"/>
            </p:cNvSpPr>
            <p:nvPr/>
          </p:nvSpPr>
          <p:spPr bwMode="auto">
            <a:xfrm>
              <a:off x="4195"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9" name="Text Box 29"/>
            <p:cNvSpPr txBox="1">
              <a:spLocks noChangeArrowheads="1"/>
            </p:cNvSpPr>
            <p:nvPr/>
          </p:nvSpPr>
          <p:spPr bwMode="auto">
            <a:xfrm>
              <a:off x="15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670" name="Text Box 30"/>
            <p:cNvSpPr txBox="1">
              <a:spLocks noChangeArrowheads="1"/>
            </p:cNvSpPr>
            <p:nvPr/>
          </p:nvSpPr>
          <p:spPr bwMode="auto">
            <a:xfrm>
              <a:off x="18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671" name="Text Box 31"/>
            <p:cNvSpPr txBox="1">
              <a:spLocks noChangeArrowheads="1"/>
            </p:cNvSpPr>
            <p:nvPr/>
          </p:nvSpPr>
          <p:spPr bwMode="auto">
            <a:xfrm>
              <a:off x="20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672" name="Text Box 32"/>
            <p:cNvSpPr txBox="1">
              <a:spLocks noChangeArrowheads="1"/>
            </p:cNvSpPr>
            <p:nvPr/>
          </p:nvSpPr>
          <p:spPr bwMode="auto">
            <a:xfrm>
              <a:off x="23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673" name="Text Box 33"/>
            <p:cNvSpPr txBox="1">
              <a:spLocks noChangeArrowheads="1"/>
            </p:cNvSpPr>
            <p:nvPr/>
          </p:nvSpPr>
          <p:spPr bwMode="auto">
            <a:xfrm>
              <a:off x="254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674" name="Text Box 34"/>
            <p:cNvSpPr txBox="1">
              <a:spLocks noChangeArrowheads="1"/>
            </p:cNvSpPr>
            <p:nvPr/>
          </p:nvSpPr>
          <p:spPr bwMode="auto">
            <a:xfrm>
              <a:off x="27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675" name="Text Box 35"/>
            <p:cNvSpPr txBox="1">
              <a:spLocks noChangeArrowheads="1"/>
            </p:cNvSpPr>
            <p:nvPr/>
          </p:nvSpPr>
          <p:spPr bwMode="auto">
            <a:xfrm>
              <a:off x="30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676" name="Text Box 36"/>
            <p:cNvSpPr txBox="1">
              <a:spLocks noChangeArrowheads="1"/>
            </p:cNvSpPr>
            <p:nvPr/>
          </p:nvSpPr>
          <p:spPr bwMode="auto">
            <a:xfrm>
              <a:off x="32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677" name="Text Box 37"/>
            <p:cNvSpPr txBox="1">
              <a:spLocks noChangeArrowheads="1"/>
            </p:cNvSpPr>
            <p:nvPr/>
          </p:nvSpPr>
          <p:spPr bwMode="auto">
            <a:xfrm>
              <a:off x="35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678" name="Text Box 38"/>
            <p:cNvSpPr txBox="1">
              <a:spLocks noChangeArrowheads="1"/>
            </p:cNvSpPr>
            <p:nvPr/>
          </p:nvSpPr>
          <p:spPr bwMode="auto">
            <a:xfrm>
              <a:off x="369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679" name="Text Box 39"/>
            <p:cNvSpPr txBox="1">
              <a:spLocks noChangeArrowheads="1"/>
            </p:cNvSpPr>
            <p:nvPr/>
          </p:nvSpPr>
          <p:spPr bwMode="auto">
            <a:xfrm>
              <a:off x="393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680" name="Line 40"/>
            <p:cNvSpPr>
              <a:spLocks noChangeShapeType="1"/>
            </p:cNvSpPr>
            <p:nvPr/>
          </p:nvSpPr>
          <p:spPr bwMode="auto">
            <a:xfrm flipH="1">
              <a:off x="2112" y="1200"/>
              <a:ext cx="72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81" name="Line 41"/>
            <p:cNvSpPr>
              <a:spLocks noChangeShapeType="1"/>
            </p:cNvSpPr>
            <p:nvPr/>
          </p:nvSpPr>
          <p:spPr bwMode="auto">
            <a:xfrm>
              <a:off x="2832" y="1200"/>
              <a:ext cx="72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0682" name="Group 42"/>
          <p:cNvGrpSpPr>
            <a:grpSpLocks/>
          </p:cNvGrpSpPr>
          <p:nvPr/>
        </p:nvGrpSpPr>
        <p:grpSpPr bwMode="auto">
          <a:xfrm>
            <a:off x="1828800" y="2209800"/>
            <a:ext cx="5118100" cy="914400"/>
            <a:chOff x="1152" y="1392"/>
            <a:chExt cx="3224" cy="576"/>
          </a:xfrm>
        </p:grpSpPr>
        <p:sp>
          <p:nvSpPr>
            <p:cNvPr id="240683" name="Rectangle 43"/>
            <p:cNvSpPr>
              <a:spLocks noChangeArrowheads="1"/>
            </p:cNvSpPr>
            <p:nvPr/>
          </p:nvSpPr>
          <p:spPr bwMode="auto">
            <a:xfrm>
              <a:off x="2360" y="1546"/>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684" name="Rectangle 44"/>
            <p:cNvSpPr>
              <a:spLocks noChangeArrowheads="1"/>
            </p:cNvSpPr>
            <p:nvPr/>
          </p:nvSpPr>
          <p:spPr bwMode="auto">
            <a:xfrm>
              <a:off x="2119"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685" name="Rectangle 45"/>
            <p:cNvSpPr>
              <a:spLocks noChangeArrowheads="1"/>
            </p:cNvSpPr>
            <p:nvPr/>
          </p:nvSpPr>
          <p:spPr bwMode="auto">
            <a:xfrm>
              <a:off x="1877"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686" name="Rectangle 46"/>
            <p:cNvSpPr>
              <a:spLocks noChangeArrowheads="1"/>
            </p:cNvSpPr>
            <p:nvPr/>
          </p:nvSpPr>
          <p:spPr bwMode="auto">
            <a:xfrm>
              <a:off x="1635"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687" name="Rectangle 47"/>
            <p:cNvSpPr>
              <a:spLocks noChangeArrowheads="1"/>
            </p:cNvSpPr>
            <p:nvPr/>
          </p:nvSpPr>
          <p:spPr bwMode="auto">
            <a:xfrm>
              <a:off x="1394"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688" name="Rectangle 48"/>
            <p:cNvSpPr>
              <a:spLocks noChangeArrowheads="1"/>
            </p:cNvSpPr>
            <p:nvPr/>
          </p:nvSpPr>
          <p:spPr bwMode="auto">
            <a:xfrm>
              <a:off x="1152"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40689" name="Line 49"/>
            <p:cNvSpPr>
              <a:spLocks noChangeShapeType="1"/>
            </p:cNvSpPr>
            <p:nvPr/>
          </p:nvSpPr>
          <p:spPr bwMode="auto">
            <a:xfrm>
              <a:off x="1394"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0" name="Line 50"/>
            <p:cNvSpPr>
              <a:spLocks noChangeShapeType="1"/>
            </p:cNvSpPr>
            <p:nvPr/>
          </p:nvSpPr>
          <p:spPr bwMode="auto">
            <a:xfrm>
              <a:off x="1635"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1" name="Line 51"/>
            <p:cNvSpPr>
              <a:spLocks noChangeShapeType="1"/>
            </p:cNvSpPr>
            <p:nvPr/>
          </p:nvSpPr>
          <p:spPr bwMode="auto">
            <a:xfrm>
              <a:off x="1877"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2" name="Line 52"/>
            <p:cNvSpPr>
              <a:spLocks noChangeShapeType="1"/>
            </p:cNvSpPr>
            <p:nvPr/>
          </p:nvSpPr>
          <p:spPr bwMode="auto">
            <a:xfrm>
              <a:off x="2119"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3" name="Line 53"/>
            <p:cNvSpPr>
              <a:spLocks noChangeShapeType="1"/>
            </p:cNvSpPr>
            <p:nvPr/>
          </p:nvSpPr>
          <p:spPr bwMode="auto">
            <a:xfrm>
              <a:off x="2360"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4" name="Line 54"/>
            <p:cNvSpPr>
              <a:spLocks noChangeShapeType="1"/>
            </p:cNvSpPr>
            <p:nvPr/>
          </p:nvSpPr>
          <p:spPr bwMode="auto">
            <a:xfrm>
              <a:off x="2603"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5" name="Text Box 55"/>
            <p:cNvSpPr txBox="1">
              <a:spLocks noChangeArrowheads="1"/>
            </p:cNvSpPr>
            <p:nvPr/>
          </p:nvSpPr>
          <p:spPr bwMode="auto">
            <a:xfrm>
              <a:off x="12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696" name="Text Box 56"/>
            <p:cNvSpPr txBox="1">
              <a:spLocks noChangeArrowheads="1"/>
            </p:cNvSpPr>
            <p:nvPr/>
          </p:nvSpPr>
          <p:spPr bwMode="auto">
            <a:xfrm>
              <a:off x="144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697" name="Text Box 57"/>
            <p:cNvSpPr txBox="1">
              <a:spLocks noChangeArrowheads="1"/>
            </p:cNvSpPr>
            <p:nvPr/>
          </p:nvSpPr>
          <p:spPr bwMode="auto">
            <a:xfrm>
              <a:off x="168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698" name="Text Box 58"/>
            <p:cNvSpPr txBox="1">
              <a:spLocks noChangeArrowheads="1"/>
            </p:cNvSpPr>
            <p:nvPr/>
          </p:nvSpPr>
          <p:spPr bwMode="auto">
            <a:xfrm>
              <a:off x="192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699" name="Text Box 59"/>
            <p:cNvSpPr txBox="1">
              <a:spLocks noChangeArrowheads="1"/>
            </p:cNvSpPr>
            <p:nvPr/>
          </p:nvSpPr>
          <p:spPr bwMode="auto">
            <a:xfrm>
              <a:off x="216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700" name="Text Box 60"/>
            <p:cNvSpPr txBox="1">
              <a:spLocks noChangeArrowheads="1"/>
            </p:cNvSpPr>
            <p:nvPr/>
          </p:nvSpPr>
          <p:spPr bwMode="auto">
            <a:xfrm>
              <a:off x="24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701" name="Rectangle 61"/>
            <p:cNvSpPr>
              <a:spLocks noChangeArrowheads="1"/>
            </p:cNvSpPr>
            <p:nvPr/>
          </p:nvSpPr>
          <p:spPr bwMode="auto">
            <a:xfrm>
              <a:off x="4134"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702" name="Rectangle 62"/>
            <p:cNvSpPr>
              <a:spLocks noChangeArrowheads="1"/>
            </p:cNvSpPr>
            <p:nvPr/>
          </p:nvSpPr>
          <p:spPr bwMode="auto">
            <a:xfrm>
              <a:off x="3893"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703" name="Rectangle 63"/>
            <p:cNvSpPr>
              <a:spLocks noChangeArrowheads="1"/>
            </p:cNvSpPr>
            <p:nvPr/>
          </p:nvSpPr>
          <p:spPr bwMode="auto">
            <a:xfrm>
              <a:off x="3651"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40704" name="Rectangle 64"/>
            <p:cNvSpPr>
              <a:spLocks noChangeArrowheads="1"/>
            </p:cNvSpPr>
            <p:nvPr/>
          </p:nvSpPr>
          <p:spPr bwMode="auto">
            <a:xfrm>
              <a:off x="3409"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40705" name="Rectangle 65"/>
            <p:cNvSpPr>
              <a:spLocks noChangeArrowheads="1"/>
            </p:cNvSpPr>
            <p:nvPr/>
          </p:nvSpPr>
          <p:spPr bwMode="auto">
            <a:xfrm>
              <a:off x="3168"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706" name="Line 66"/>
            <p:cNvSpPr>
              <a:spLocks noChangeShapeType="1"/>
            </p:cNvSpPr>
            <p:nvPr/>
          </p:nvSpPr>
          <p:spPr bwMode="auto">
            <a:xfrm>
              <a:off x="3168"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07" name="Line 67"/>
            <p:cNvSpPr>
              <a:spLocks noChangeShapeType="1"/>
            </p:cNvSpPr>
            <p:nvPr/>
          </p:nvSpPr>
          <p:spPr bwMode="auto">
            <a:xfrm>
              <a:off x="3409"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08" name="Line 68"/>
            <p:cNvSpPr>
              <a:spLocks noChangeShapeType="1"/>
            </p:cNvSpPr>
            <p:nvPr/>
          </p:nvSpPr>
          <p:spPr bwMode="auto">
            <a:xfrm>
              <a:off x="4134"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09" name="Text Box 69"/>
            <p:cNvSpPr txBox="1">
              <a:spLocks noChangeArrowheads="1"/>
            </p:cNvSpPr>
            <p:nvPr/>
          </p:nvSpPr>
          <p:spPr bwMode="auto">
            <a:xfrm>
              <a:off x="320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710" name="Text Box 70"/>
            <p:cNvSpPr txBox="1">
              <a:spLocks noChangeArrowheads="1"/>
            </p:cNvSpPr>
            <p:nvPr/>
          </p:nvSpPr>
          <p:spPr bwMode="auto">
            <a:xfrm>
              <a:off x="344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711" name="Text Box 71"/>
            <p:cNvSpPr txBox="1">
              <a:spLocks noChangeArrowheads="1"/>
            </p:cNvSpPr>
            <p:nvPr/>
          </p:nvSpPr>
          <p:spPr bwMode="auto">
            <a:xfrm>
              <a:off x="368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712" name="Text Box 72"/>
            <p:cNvSpPr txBox="1">
              <a:spLocks noChangeArrowheads="1"/>
            </p:cNvSpPr>
            <p:nvPr/>
          </p:nvSpPr>
          <p:spPr bwMode="auto">
            <a:xfrm>
              <a:off x="387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713" name="Text Box 73"/>
            <p:cNvSpPr txBox="1">
              <a:spLocks noChangeArrowheads="1"/>
            </p:cNvSpPr>
            <p:nvPr/>
          </p:nvSpPr>
          <p:spPr bwMode="auto">
            <a:xfrm>
              <a:off x="411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714" name="Line 74"/>
            <p:cNvSpPr>
              <a:spLocks noChangeShapeType="1"/>
            </p:cNvSpPr>
            <p:nvPr/>
          </p:nvSpPr>
          <p:spPr bwMode="auto">
            <a:xfrm flipH="1">
              <a:off x="1344"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15" name="Line 75"/>
            <p:cNvSpPr>
              <a:spLocks noChangeShapeType="1"/>
            </p:cNvSpPr>
            <p:nvPr/>
          </p:nvSpPr>
          <p:spPr bwMode="auto">
            <a:xfrm>
              <a:off x="1728"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16" name="Line 76"/>
            <p:cNvSpPr>
              <a:spLocks noChangeShapeType="1"/>
            </p:cNvSpPr>
            <p:nvPr/>
          </p:nvSpPr>
          <p:spPr bwMode="auto">
            <a:xfrm flipH="1">
              <a:off x="3360"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17" name="Line 77"/>
            <p:cNvSpPr>
              <a:spLocks noChangeShapeType="1"/>
            </p:cNvSpPr>
            <p:nvPr/>
          </p:nvSpPr>
          <p:spPr bwMode="auto">
            <a:xfrm>
              <a:off x="3744"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0718" name="Group 78"/>
          <p:cNvGrpSpPr>
            <a:grpSpLocks/>
          </p:cNvGrpSpPr>
          <p:nvPr/>
        </p:nvGrpSpPr>
        <p:grpSpPr bwMode="auto">
          <a:xfrm>
            <a:off x="1516063" y="3200400"/>
            <a:ext cx="5646737" cy="990600"/>
            <a:chOff x="955" y="2016"/>
            <a:chExt cx="3557" cy="624"/>
          </a:xfrm>
        </p:grpSpPr>
        <p:sp>
          <p:nvSpPr>
            <p:cNvPr id="240719" name="Rectangle 79"/>
            <p:cNvSpPr>
              <a:spLocks noChangeArrowheads="1"/>
            </p:cNvSpPr>
            <p:nvPr/>
          </p:nvSpPr>
          <p:spPr bwMode="auto">
            <a:xfrm>
              <a:off x="1438"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720" name="Rectangle 80"/>
            <p:cNvSpPr>
              <a:spLocks noChangeArrowheads="1"/>
            </p:cNvSpPr>
            <p:nvPr/>
          </p:nvSpPr>
          <p:spPr bwMode="auto">
            <a:xfrm>
              <a:off x="1197"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721" name="Rectangle 81"/>
            <p:cNvSpPr>
              <a:spLocks noChangeArrowheads="1"/>
            </p:cNvSpPr>
            <p:nvPr/>
          </p:nvSpPr>
          <p:spPr bwMode="auto">
            <a:xfrm>
              <a:off x="955"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722" name="Line 82"/>
            <p:cNvSpPr>
              <a:spLocks noChangeShapeType="1"/>
            </p:cNvSpPr>
            <p:nvPr/>
          </p:nvSpPr>
          <p:spPr bwMode="auto">
            <a:xfrm>
              <a:off x="1197"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23" name="Line 83"/>
            <p:cNvSpPr>
              <a:spLocks noChangeShapeType="1"/>
            </p:cNvSpPr>
            <p:nvPr/>
          </p:nvSpPr>
          <p:spPr bwMode="auto">
            <a:xfrm>
              <a:off x="143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24" name="Line 84"/>
            <p:cNvSpPr>
              <a:spLocks noChangeShapeType="1"/>
            </p:cNvSpPr>
            <p:nvPr/>
          </p:nvSpPr>
          <p:spPr bwMode="auto">
            <a:xfrm>
              <a:off x="168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25" name="Text Box 85"/>
            <p:cNvSpPr txBox="1">
              <a:spLocks noChangeArrowheads="1"/>
            </p:cNvSpPr>
            <p:nvPr/>
          </p:nvSpPr>
          <p:spPr bwMode="auto">
            <a:xfrm>
              <a:off x="100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726" name="Text Box 86"/>
            <p:cNvSpPr txBox="1">
              <a:spLocks noChangeArrowheads="1"/>
            </p:cNvSpPr>
            <p:nvPr/>
          </p:nvSpPr>
          <p:spPr bwMode="auto">
            <a:xfrm>
              <a:off x="124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727" name="Text Box 87"/>
            <p:cNvSpPr txBox="1">
              <a:spLocks noChangeArrowheads="1"/>
            </p:cNvSpPr>
            <p:nvPr/>
          </p:nvSpPr>
          <p:spPr bwMode="auto">
            <a:xfrm>
              <a:off x="148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728" name="Rectangle 88"/>
            <p:cNvSpPr>
              <a:spLocks noChangeArrowheads="1"/>
            </p:cNvSpPr>
            <p:nvPr/>
          </p:nvSpPr>
          <p:spPr bwMode="auto">
            <a:xfrm>
              <a:off x="2499" y="2170"/>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729" name="Rectangle 89"/>
            <p:cNvSpPr>
              <a:spLocks noChangeArrowheads="1"/>
            </p:cNvSpPr>
            <p:nvPr/>
          </p:nvSpPr>
          <p:spPr bwMode="auto">
            <a:xfrm>
              <a:off x="2258"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730" name="Rectangle 90"/>
            <p:cNvSpPr>
              <a:spLocks noChangeArrowheads="1"/>
            </p:cNvSpPr>
            <p:nvPr/>
          </p:nvSpPr>
          <p:spPr bwMode="auto">
            <a:xfrm>
              <a:off x="2016"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40731" name="Line 91"/>
            <p:cNvSpPr>
              <a:spLocks noChangeShapeType="1"/>
            </p:cNvSpPr>
            <p:nvPr/>
          </p:nvSpPr>
          <p:spPr bwMode="auto">
            <a:xfrm>
              <a:off x="2016"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2" name="Line 92"/>
            <p:cNvSpPr>
              <a:spLocks noChangeShapeType="1"/>
            </p:cNvSpPr>
            <p:nvPr/>
          </p:nvSpPr>
          <p:spPr bwMode="auto">
            <a:xfrm>
              <a:off x="225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3" name="Line 93"/>
            <p:cNvSpPr>
              <a:spLocks noChangeShapeType="1"/>
            </p:cNvSpPr>
            <p:nvPr/>
          </p:nvSpPr>
          <p:spPr bwMode="auto">
            <a:xfrm>
              <a:off x="249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4" name="Line 94"/>
            <p:cNvSpPr>
              <a:spLocks noChangeShapeType="1"/>
            </p:cNvSpPr>
            <p:nvPr/>
          </p:nvSpPr>
          <p:spPr bwMode="auto">
            <a:xfrm>
              <a:off x="2742"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5" name="Text Box 95"/>
            <p:cNvSpPr txBox="1">
              <a:spLocks noChangeArrowheads="1"/>
            </p:cNvSpPr>
            <p:nvPr/>
          </p:nvSpPr>
          <p:spPr bwMode="auto">
            <a:xfrm>
              <a:off x="205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736" name="Text Box 96"/>
            <p:cNvSpPr txBox="1">
              <a:spLocks noChangeArrowheads="1"/>
            </p:cNvSpPr>
            <p:nvPr/>
          </p:nvSpPr>
          <p:spPr bwMode="auto">
            <a:xfrm>
              <a:off x="229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737" name="Text Box 97"/>
            <p:cNvSpPr txBox="1">
              <a:spLocks noChangeArrowheads="1"/>
            </p:cNvSpPr>
            <p:nvPr/>
          </p:nvSpPr>
          <p:spPr bwMode="auto">
            <a:xfrm>
              <a:off x="253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738" name="Rectangle 98"/>
            <p:cNvSpPr>
              <a:spLocks noChangeArrowheads="1"/>
            </p:cNvSpPr>
            <p:nvPr/>
          </p:nvSpPr>
          <p:spPr bwMode="auto">
            <a:xfrm>
              <a:off x="3507"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739" name="Rectangle 99"/>
            <p:cNvSpPr>
              <a:spLocks noChangeArrowheads="1"/>
            </p:cNvSpPr>
            <p:nvPr/>
          </p:nvSpPr>
          <p:spPr bwMode="auto">
            <a:xfrm>
              <a:off x="3265"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40740" name="Rectangle 100"/>
            <p:cNvSpPr>
              <a:spLocks noChangeArrowheads="1"/>
            </p:cNvSpPr>
            <p:nvPr/>
          </p:nvSpPr>
          <p:spPr bwMode="auto">
            <a:xfrm>
              <a:off x="3024"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40741" name="Line 101"/>
            <p:cNvSpPr>
              <a:spLocks noChangeShapeType="1"/>
            </p:cNvSpPr>
            <p:nvPr/>
          </p:nvSpPr>
          <p:spPr bwMode="auto">
            <a:xfrm>
              <a:off x="3265"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42" name="Text Box 102"/>
            <p:cNvSpPr txBox="1">
              <a:spLocks noChangeArrowheads="1"/>
            </p:cNvSpPr>
            <p:nvPr/>
          </p:nvSpPr>
          <p:spPr bwMode="auto">
            <a:xfrm>
              <a:off x="306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743" name="Text Box 103"/>
            <p:cNvSpPr txBox="1">
              <a:spLocks noChangeArrowheads="1"/>
            </p:cNvSpPr>
            <p:nvPr/>
          </p:nvSpPr>
          <p:spPr bwMode="auto">
            <a:xfrm>
              <a:off x="330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744" name="Text Box 104"/>
            <p:cNvSpPr txBox="1">
              <a:spLocks noChangeArrowheads="1"/>
            </p:cNvSpPr>
            <p:nvPr/>
          </p:nvSpPr>
          <p:spPr bwMode="auto">
            <a:xfrm>
              <a:off x="354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745" name="Rectangle 105"/>
            <p:cNvSpPr>
              <a:spLocks noChangeArrowheads="1"/>
            </p:cNvSpPr>
            <p:nvPr/>
          </p:nvSpPr>
          <p:spPr bwMode="auto">
            <a:xfrm>
              <a:off x="4230"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746" name="Rectangle 106"/>
            <p:cNvSpPr>
              <a:spLocks noChangeArrowheads="1"/>
            </p:cNvSpPr>
            <p:nvPr/>
          </p:nvSpPr>
          <p:spPr bwMode="auto">
            <a:xfrm>
              <a:off x="3989"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747" name="Line 107"/>
            <p:cNvSpPr>
              <a:spLocks noChangeShapeType="1"/>
            </p:cNvSpPr>
            <p:nvPr/>
          </p:nvSpPr>
          <p:spPr bwMode="auto">
            <a:xfrm>
              <a:off x="398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48" name="Line 108"/>
            <p:cNvSpPr>
              <a:spLocks noChangeShapeType="1"/>
            </p:cNvSpPr>
            <p:nvPr/>
          </p:nvSpPr>
          <p:spPr bwMode="auto">
            <a:xfrm>
              <a:off x="423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49" name="Text Box 109"/>
            <p:cNvSpPr txBox="1">
              <a:spLocks noChangeArrowheads="1"/>
            </p:cNvSpPr>
            <p:nvPr/>
          </p:nvSpPr>
          <p:spPr bwMode="auto">
            <a:xfrm>
              <a:off x="397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750" name="Text Box 110"/>
            <p:cNvSpPr txBox="1">
              <a:spLocks noChangeArrowheads="1"/>
            </p:cNvSpPr>
            <p:nvPr/>
          </p:nvSpPr>
          <p:spPr bwMode="auto">
            <a:xfrm>
              <a:off x="421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751" name="Line 111"/>
            <p:cNvSpPr>
              <a:spLocks noChangeShapeType="1"/>
            </p:cNvSpPr>
            <p:nvPr/>
          </p:nvSpPr>
          <p:spPr bwMode="auto">
            <a:xfrm flipH="1">
              <a:off x="1008"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2" name="Line 112"/>
            <p:cNvSpPr>
              <a:spLocks noChangeShapeType="1"/>
            </p:cNvSpPr>
            <p:nvPr/>
          </p:nvSpPr>
          <p:spPr bwMode="auto">
            <a:xfrm>
              <a:off x="1296"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3" name="Line 113"/>
            <p:cNvSpPr>
              <a:spLocks noChangeShapeType="1"/>
            </p:cNvSpPr>
            <p:nvPr/>
          </p:nvSpPr>
          <p:spPr bwMode="auto">
            <a:xfrm flipH="1">
              <a:off x="2064"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4" name="Line 114"/>
            <p:cNvSpPr>
              <a:spLocks noChangeShapeType="1"/>
            </p:cNvSpPr>
            <p:nvPr/>
          </p:nvSpPr>
          <p:spPr bwMode="auto">
            <a:xfrm>
              <a:off x="2352"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5" name="Line 115"/>
            <p:cNvSpPr>
              <a:spLocks noChangeShapeType="1"/>
            </p:cNvSpPr>
            <p:nvPr/>
          </p:nvSpPr>
          <p:spPr bwMode="auto">
            <a:xfrm flipH="1">
              <a:off x="3072"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6" name="Line 116"/>
            <p:cNvSpPr>
              <a:spLocks noChangeShapeType="1"/>
            </p:cNvSpPr>
            <p:nvPr/>
          </p:nvSpPr>
          <p:spPr bwMode="auto">
            <a:xfrm>
              <a:off x="3360"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7" name="Line 117"/>
            <p:cNvSpPr>
              <a:spLocks noChangeShapeType="1"/>
            </p:cNvSpPr>
            <p:nvPr/>
          </p:nvSpPr>
          <p:spPr bwMode="auto">
            <a:xfrm flipH="1">
              <a:off x="3936"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8" name="Line 118"/>
            <p:cNvSpPr>
              <a:spLocks noChangeShapeType="1"/>
            </p:cNvSpPr>
            <p:nvPr/>
          </p:nvSpPr>
          <p:spPr bwMode="auto">
            <a:xfrm>
              <a:off x="4224"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0759" name="Group 119"/>
          <p:cNvGrpSpPr>
            <a:grpSpLocks/>
          </p:cNvGrpSpPr>
          <p:nvPr/>
        </p:nvGrpSpPr>
        <p:grpSpPr bwMode="auto">
          <a:xfrm>
            <a:off x="990600" y="4191000"/>
            <a:ext cx="6261100" cy="1600200"/>
            <a:chOff x="624" y="2640"/>
            <a:chExt cx="3944" cy="1008"/>
          </a:xfrm>
        </p:grpSpPr>
        <p:sp>
          <p:nvSpPr>
            <p:cNvPr id="240760" name="Rectangle 120"/>
            <p:cNvSpPr>
              <a:spLocks noChangeArrowheads="1"/>
            </p:cNvSpPr>
            <p:nvPr/>
          </p:nvSpPr>
          <p:spPr bwMode="auto">
            <a:xfrm>
              <a:off x="1440"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761" name="Line 121"/>
            <p:cNvSpPr>
              <a:spLocks noChangeShapeType="1"/>
            </p:cNvSpPr>
            <p:nvPr/>
          </p:nvSpPr>
          <p:spPr bwMode="auto">
            <a:xfrm>
              <a:off x="144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2" name="Line 122"/>
            <p:cNvSpPr>
              <a:spLocks noChangeShapeType="1"/>
            </p:cNvSpPr>
            <p:nvPr/>
          </p:nvSpPr>
          <p:spPr bwMode="auto">
            <a:xfrm>
              <a:off x="168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3" name="Text Box 123"/>
            <p:cNvSpPr txBox="1">
              <a:spLocks noChangeArrowheads="1"/>
            </p:cNvSpPr>
            <p:nvPr/>
          </p:nvSpPr>
          <p:spPr bwMode="auto">
            <a:xfrm>
              <a:off x="148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764" name="Rectangle 124"/>
            <p:cNvSpPr>
              <a:spLocks noChangeArrowheads="1"/>
            </p:cNvSpPr>
            <p:nvPr/>
          </p:nvSpPr>
          <p:spPr bwMode="auto">
            <a:xfrm>
              <a:off x="2496" y="2794"/>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765" name="Line 125"/>
            <p:cNvSpPr>
              <a:spLocks noChangeShapeType="1"/>
            </p:cNvSpPr>
            <p:nvPr/>
          </p:nvSpPr>
          <p:spPr bwMode="auto">
            <a:xfrm>
              <a:off x="249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6" name="Line 126"/>
            <p:cNvSpPr>
              <a:spLocks noChangeShapeType="1"/>
            </p:cNvSpPr>
            <p:nvPr/>
          </p:nvSpPr>
          <p:spPr bwMode="auto">
            <a:xfrm>
              <a:off x="273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7" name="Text Box 127"/>
            <p:cNvSpPr txBox="1">
              <a:spLocks noChangeArrowheads="1"/>
            </p:cNvSpPr>
            <p:nvPr/>
          </p:nvSpPr>
          <p:spPr bwMode="auto">
            <a:xfrm>
              <a:off x="2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768" name="Rectangle 128"/>
            <p:cNvSpPr>
              <a:spLocks noChangeArrowheads="1"/>
            </p:cNvSpPr>
            <p:nvPr/>
          </p:nvSpPr>
          <p:spPr bwMode="auto">
            <a:xfrm>
              <a:off x="3502"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40769" name="Text Box 129"/>
            <p:cNvSpPr txBox="1">
              <a:spLocks noChangeArrowheads="1"/>
            </p:cNvSpPr>
            <p:nvPr/>
          </p:nvSpPr>
          <p:spPr bwMode="auto">
            <a:xfrm>
              <a:off x="3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770" name="Rectangle 130"/>
            <p:cNvSpPr>
              <a:spLocks noChangeArrowheads="1"/>
            </p:cNvSpPr>
            <p:nvPr/>
          </p:nvSpPr>
          <p:spPr bwMode="auto">
            <a:xfrm>
              <a:off x="390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40771" name="Line 131"/>
            <p:cNvSpPr>
              <a:spLocks noChangeShapeType="1"/>
            </p:cNvSpPr>
            <p:nvPr/>
          </p:nvSpPr>
          <p:spPr bwMode="auto">
            <a:xfrm>
              <a:off x="390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2" name="Line 132"/>
            <p:cNvSpPr>
              <a:spLocks noChangeShapeType="1"/>
            </p:cNvSpPr>
            <p:nvPr/>
          </p:nvSpPr>
          <p:spPr bwMode="auto">
            <a:xfrm>
              <a:off x="414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3" name="Text Box 133"/>
            <p:cNvSpPr txBox="1">
              <a:spLocks noChangeArrowheads="1"/>
            </p:cNvSpPr>
            <p:nvPr/>
          </p:nvSpPr>
          <p:spPr bwMode="auto">
            <a:xfrm>
              <a:off x="3888"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774" name="Rectangle 134"/>
            <p:cNvSpPr>
              <a:spLocks noChangeArrowheads="1"/>
            </p:cNvSpPr>
            <p:nvPr/>
          </p:nvSpPr>
          <p:spPr bwMode="auto">
            <a:xfrm>
              <a:off x="4326"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775" name="Line 135"/>
            <p:cNvSpPr>
              <a:spLocks noChangeShapeType="1"/>
            </p:cNvSpPr>
            <p:nvPr/>
          </p:nvSpPr>
          <p:spPr bwMode="auto">
            <a:xfrm>
              <a:off x="432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6" name="Text Box 136"/>
            <p:cNvSpPr txBox="1">
              <a:spLocks noChangeArrowheads="1"/>
            </p:cNvSpPr>
            <p:nvPr/>
          </p:nvSpPr>
          <p:spPr bwMode="auto">
            <a:xfrm>
              <a:off x="4309"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777" name="Rectangle 137"/>
            <p:cNvSpPr>
              <a:spLocks noChangeArrowheads="1"/>
            </p:cNvSpPr>
            <p:nvPr/>
          </p:nvSpPr>
          <p:spPr bwMode="auto">
            <a:xfrm>
              <a:off x="62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778" name="Line 138"/>
            <p:cNvSpPr>
              <a:spLocks noChangeShapeType="1"/>
            </p:cNvSpPr>
            <p:nvPr/>
          </p:nvSpPr>
          <p:spPr bwMode="auto">
            <a:xfrm>
              <a:off x="86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9" name="Text Box 139"/>
            <p:cNvSpPr txBox="1">
              <a:spLocks noChangeArrowheads="1"/>
            </p:cNvSpPr>
            <p:nvPr/>
          </p:nvSpPr>
          <p:spPr bwMode="auto">
            <a:xfrm>
              <a:off x="67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780" name="Rectangle 140"/>
            <p:cNvSpPr>
              <a:spLocks noChangeArrowheads="1"/>
            </p:cNvSpPr>
            <p:nvPr/>
          </p:nvSpPr>
          <p:spPr bwMode="auto">
            <a:xfrm>
              <a:off x="1056"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781" name="Line 141"/>
            <p:cNvSpPr>
              <a:spLocks noChangeShapeType="1"/>
            </p:cNvSpPr>
            <p:nvPr/>
          </p:nvSpPr>
          <p:spPr bwMode="auto">
            <a:xfrm>
              <a:off x="105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2" name="Line 142"/>
            <p:cNvSpPr>
              <a:spLocks noChangeShapeType="1"/>
            </p:cNvSpPr>
            <p:nvPr/>
          </p:nvSpPr>
          <p:spPr bwMode="auto">
            <a:xfrm>
              <a:off x="1297"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3" name="Text Box 143"/>
            <p:cNvSpPr txBox="1">
              <a:spLocks noChangeArrowheads="1"/>
            </p:cNvSpPr>
            <p:nvPr/>
          </p:nvSpPr>
          <p:spPr bwMode="auto">
            <a:xfrm>
              <a:off x="110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784" name="Rectangle 144"/>
            <p:cNvSpPr>
              <a:spLocks noChangeArrowheads="1"/>
            </p:cNvSpPr>
            <p:nvPr/>
          </p:nvSpPr>
          <p:spPr bwMode="auto">
            <a:xfrm>
              <a:off x="177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785" name="Line 145"/>
            <p:cNvSpPr>
              <a:spLocks noChangeShapeType="1"/>
            </p:cNvSpPr>
            <p:nvPr/>
          </p:nvSpPr>
          <p:spPr bwMode="auto">
            <a:xfrm>
              <a:off x="177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6" name="Line 146"/>
            <p:cNvSpPr>
              <a:spLocks noChangeShapeType="1"/>
            </p:cNvSpPr>
            <p:nvPr/>
          </p:nvSpPr>
          <p:spPr bwMode="auto">
            <a:xfrm>
              <a:off x="20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7" name="Text Box 147"/>
            <p:cNvSpPr txBox="1">
              <a:spLocks noChangeArrowheads="1"/>
            </p:cNvSpPr>
            <p:nvPr/>
          </p:nvSpPr>
          <p:spPr bwMode="auto">
            <a:xfrm>
              <a:off x="1817"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788" name="Rectangle 148"/>
            <p:cNvSpPr>
              <a:spLocks noChangeArrowheads="1"/>
            </p:cNvSpPr>
            <p:nvPr/>
          </p:nvSpPr>
          <p:spPr bwMode="auto">
            <a:xfrm>
              <a:off x="2208"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40789" name="Line 149"/>
            <p:cNvSpPr>
              <a:spLocks noChangeShapeType="1"/>
            </p:cNvSpPr>
            <p:nvPr/>
          </p:nvSpPr>
          <p:spPr bwMode="auto">
            <a:xfrm>
              <a:off x="220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0" name="Line 150"/>
            <p:cNvSpPr>
              <a:spLocks noChangeShapeType="1"/>
            </p:cNvSpPr>
            <p:nvPr/>
          </p:nvSpPr>
          <p:spPr bwMode="auto">
            <a:xfrm>
              <a:off x="2449"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1" name="Text Box 151"/>
            <p:cNvSpPr txBox="1">
              <a:spLocks noChangeArrowheads="1"/>
            </p:cNvSpPr>
            <p:nvPr/>
          </p:nvSpPr>
          <p:spPr bwMode="auto">
            <a:xfrm>
              <a:off x="2249"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792" name="Rectangle 152"/>
            <p:cNvSpPr>
              <a:spLocks noChangeArrowheads="1"/>
            </p:cNvSpPr>
            <p:nvPr/>
          </p:nvSpPr>
          <p:spPr bwMode="auto">
            <a:xfrm>
              <a:off x="2783"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793" name="Line 153"/>
            <p:cNvSpPr>
              <a:spLocks noChangeShapeType="1"/>
            </p:cNvSpPr>
            <p:nvPr/>
          </p:nvSpPr>
          <p:spPr bwMode="auto">
            <a:xfrm>
              <a:off x="302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4" name="Text Box 154"/>
            <p:cNvSpPr txBox="1">
              <a:spLocks noChangeArrowheads="1"/>
            </p:cNvSpPr>
            <p:nvPr/>
          </p:nvSpPr>
          <p:spPr bwMode="auto">
            <a:xfrm>
              <a:off x="2820"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795" name="Rectangle 155"/>
            <p:cNvSpPr>
              <a:spLocks noChangeArrowheads="1"/>
            </p:cNvSpPr>
            <p:nvPr/>
          </p:nvSpPr>
          <p:spPr bwMode="auto">
            <a:xfrm>
              <a:off x="3216"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40796" name="Line 156"/>
            <p:cNvSpPr>
              <a:spLocks noChangeShapeType="1"/>
            </p:cNvSpPr>
            <p:nvPr/>
          </p:nvSpPr>
          <p:spPr bwMode="auto">
            <a:xfrm>
              <a:off x="32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7" name="Line 157"/>
            <p:cNvSpPr>
              <a:spLocks noChangeShapeType="1"/>
            </p:cNvSpPr>
            <p:nvPr/>
          </p:nvSpPr>
          <p:spPr bwMode="auto">
            <a:xfrm>
              <a:off x="345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8" name="Text Box 158"/>
            <p:cNvSpPr txBox="1">
              <a:spLocks noChangeArrowheads="1"/>
            </p:cNvSpPr>
            <p:nvPr/>
          </p:nvSpPr>
          <p:spPr bwMode="auto">
            <a:xfrm>
              <a:off x="325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grpSp>
      <p:grpSp>
        <p:nvGrpSpPr>
          <p:cNvPr id="240799" name="Group 159"/>
          <p:cNvGrpSpPr>
            <a:grpSpLocks/>
          </p:cNvGrpSpPr>
          <p:nvPr/>
        </p:nvGrpSpPr>
        <p:grpSpPr bwMode="auto">
          <a:xfrm>
            <a:off x="1143000" y="4191000"/>
            <a:ext cx="4195763" cy="990600"/>
            <a:chOff x="720" y="2640"/>
            <a:chExt cx="2643" cy="624"/>
          </a:xfrm>
        </p:grpSpPr>
        <p:sp>
          <p:nvSpPr>
            <p:cNvPr id="240800" name="Rectangle 160"/>
            <p:cNvSpPr>
              <a:spLocks noChangeArrowheads="1"/>
            </p:cNvSpPr>
            <p:nvPr/>
          </p:nvSpPr>
          <p:spPr bwMode="auto">
            <a:xfrm>
              <a:off x="959"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801" name="Rectangle 161"/>
            <p:cNvSpPr>
              <a:spLocks noChangeArrowheads="1"/>
            </p:cNvSpPr>
            <p:nvPr/>
          </p:nvSpPr>
          <p:spPr bwMode="auto">
            <a:xfrm>
              <a:off x="720"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40802" name="Line 162"/>
            <p:cNvSpPr>
              <a:spLocks noChangeShapeType="1"/>
            </p:cNvSpPr>
            <p:nvPr/>
          </p:nvSpPr>
          <p:spPr bwMode="auto">
            <a:xfrm>
              <a:off x="95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03" name="Line 163"/>
            <p:cNvSpPr>
              <a:spLocks noChangeShapeType="1"/>
            </p:cNvSpPr>
            <p:nvPr/>
          </p:nvSpPr>
          <p:spPr bwMode="auto">
            <a:xfrm>
              <a:off x="120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04" name="Text Box 164"/>
            <p:cNvSpPr txBox="1">
              <a:spLocks noChangeArrowheads="1"/>
            </p:cNvSpPr>
            <p:nvPr/>
          </p:nvSpPr>
          <p:spPr bwMode="auto">
            <a:xfrm>
              <a:off x="768"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805" name="Text Box 165"/>
            <p:cNvSpPr txBox="1">
              <a:spLocks noChangeArrowheads="1"/>
            </p:cNvSpPr>
            <p:nvPr/>
          </p:nvSpPr>
          <p:spPr bwMode="auto">
            <a:xfrm>
              <a:off x="100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806" name="Rectangle 166"/>
            <p:cNvSpPr>
              <a:spLocks noChangeArrowheads="1"/>
            </p:cNvSpPr>
            <p:nvPr/>
          </p:nvSpPr>
          <p:spPr bwMode="auto">
            <a:xfrm>
              <a:off x="211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40807" name="Rectangle 167"/>
            <p:cNvSpPr>
              <a:spLocks noChangeArrowheads="1"/>
            </p:cNvSpPr>
            <p:nvPr/>
          </p:nvSpPr>
          <p:spPr bwMode="auto">
            <a:xfrm>
              <a:off x="1872"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40808" name="Line 168"/>
            <p:cNvSpPr>
              <a:spLocks noChangeShapeType="1"/>
            </p:cNvSpPr>
            <p:nvPr/>
          </p:nvSpPr>
          <p:spPr bwMode="auto">
            <a:xfrm>
              <a:off x="187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09" name="Line 169"/>
            <p:cNvSpPr>
              <a:spLocks noChangeShapeType="1"/>
            </p:cNvSpPr>
            <p:nvPr/>
          </p:nvSpPr>
          <p:spPr bwMode="auto">
            <a:xfrm>
              <a:off x="211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0" name="Line 170"/>
            <p:cNvSpPr>
              <a:spLocks noChangeShapeType="1"/>
            </p:cNvSpPr>
            <p:nvPr/>
          </p:nvSpPr>
          <p:spPr bwMode="auto">
            <a:xfrm>
              <a:off x="235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1" name="Text Box 171"/>
            <p:cNvSpPr txBox="1">
              <a:spLocks noChangeArrowheads="1"/>
            </p:cNvSpPr>
            <p:nvPr/>
          </p:nvSpPr>
          <p:spPr bwMode="auto">
            <a:xfrm>
              <a:off x="191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812" name="Text Box 172"/>
            <p:cNvSpPr txBox="1">
              <a:spLocks noChangeArrowheads="1"/>
            </p:cNvSpPr>
            <p:nvPr/>
          </p:nvSpPr>
          <p:spPr bwMode="auto">
            <a:xfrm>
              <a:off x="215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813" name="Rectangle 173"/>
            <p:cNvSpPr>
              <a:spLocks noChangeArrowheads="1"/>
            </p:cNvSpPr>
            <p:nvPr/>
          </p:nvSpPr>
          <p:spPr bwMode="auto">
            <a:xfrm>
              <a:off x="3121"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40814" name="Rectangle 174"/>
            <p:cNvSpPr>
              <a:spLocks noChangeArrowheads="1"/>
            </p:cNvSpPr>
            <p:nvPr/>
          </p:nvSpPr>
          <p:spPr bwMode="auto">
            <a:xfrm>
              <a:off x="2880"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40815" name="Line 175"/>
            <p:cNvSpPr>
              <a:spLocks noChangeShapeType="1"/>
            </p:cNvSpPr>
            <p:nvPr/>
          </p:nvSpPr>
          <p:spPr bwMode="auto">
            <a:xfrm>
              <a:off x="3121"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6" name="Line 176"/>
            <p:cNvSpPr>
              <a:spLocks noChangeShapeType="1"/>
            </p:cNvSpPr>
            <p:nvPr/>
          </p:nvSpPr>
          <p:spPr bwMode="auto">
            <a:xfrm>
              <a:off x="3363"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7" name="Text Box 177"/>
            <p:cNvSpPr txBox="1">
              <a:spLocks noChangeArrowheads="1"/>
            </p:cNvSpPr>
            <p:nvPr/>
          </p:nvSpPr>
          <p:spPr bwMode="auto">
            <a:xfrm>
              <a:off x="291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818" name="Text Box 178"/>
            <p:cNvSpPr txBox="1">
              <a:spLocks noChangeArrowheads="1"/>
            </p:cNvSpPr>
            <p:nvPr/>
          </p:nvSpPr>
          <p:spPr bwMode="auto">
            <a:xfrm>
              <a:off x="315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819" name="Line 179"/>
            <p:cNvSpPr>
              <a:spLocks noChangeShapeType="1"/>
            </p:cNvSpPr>
            <p:nvPr/>
          </p:nvSpPr>
          <p:spPr bwMode="auto">
            <a:xfrm flipH="1">
              <a:off x="816"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0" name="Line 180"/>
            <p:cNvSpPr>
              <a:spLocks noChangeShapeType="1"/>
            </p:cNvSpPr>
            <p:nvPr/>
          </p:nvSpPr>
          <p:spPr bwMode="auto">
            <a:xfrm>
              <a:off x="960"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1" name="Line 181"/>
            <p:cNvSpPr>
              <a:spLocks noChangeShapeType="1"/>
            </p:cNvSpPr>
            <p:nvPr/>
          </p:nvSpPr>
          <p:spPr bwMode="auto">
            <a:xfrm flipH="1">
              <a:off x="1968"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2" name="Line 182"/>
            <p:cNvSpPr>
              <a:spLocks noChangeShapeType="1"/>
            </p:cNvSpPr>
            <p:nvPr/>
          </p:nvSpPr>
          <p:spPr bwMode="auto">
            <a:xfrm>
              <a:off x="2112"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3" name="Line 183"/>
            <p:cNvSpPr>
              <a:spLocks noChangeShapeType="1"/>
            </p:cNvSpPr>
            <p:nvPr/>
          </p:nvSpPr>
          <p:spPr bwMode="auto">
            <a:xfrm flipH="1">
              <a:off x="2976"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4" name="Line 184"/>
            <p:cNvSpPr>
              <a:spLocks noChangeShapeType="1"/>
            </p:cNvSpPr>
            <p:nvPr/>
          </p:nvSpPr>
          <p:spPr bwMode="auto">
            <a:xfrm>
              <a:off x="3120"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0825" name="Text Box 185"/>
          <p:cNvSpPr txBox="1">
            <a:spLocks noChangeArrowheads="1"/>
          </p:cNvSpPr>
          <p:nvPr/>
        </p:nvSpPr>
        <p:spPr bwMode="auto">
          <a:xfrm>
            <a:off x="358775" y="1320800"/>
            <a:ext cx="16938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solidFill>
                  <a:srgbClr val="DD0111"/>
                </a:solidFill>
              </a:rPr>
              <a:t>Conquer:</a:t>
            </a:r>
          </a:p>
          <a:p>
            <a:r>
              <a:rPr lang="en-US" altLang="en-US" sz="2800" dirty="0">
                <a:solidFill>
                  <a:srgbClr val="DD0111"/>
                </a:solidFill>
              </a:rPr>
              <a:t>Merge</a:t>
            </a:r>
          </a:p>
        </p:txBody>
      </p:sp>
      <p:sp>
        <p:nvSpPr>
          <p:cNvPr id="2" name="Metin kutusu 1">
            <a:extLst>
              <a:ext uri="{FF2B5EF4-FFF2-40B4-BE49-F238E27FC236}">
                <a16:creationId xmlns:a16="http://schemas.microsoft.com/office/drawing/2014/main" id="{DEFBA6F8-428C-477F-8C02-3568495A38AC}"/>
              </a:ext>
            </a:extLst>
          </p:cNvPr>
          <p:cNvSpPr txBox="1"/>
          <p:nvPr/>
        </p:nvSpPr>
        <p:spPr>
          <a:xfrm>
            <a:off x="6867525" y="1463675"/>
            <a:ext cx="1232866" cy="400110"/>
          </a:xfrm>
          <a:prstGeom prst="rect">
            <a:avLst/>
          </a:prstGeom>
          <a:noFill/>
        </p:spPr>
        <p:txBody>
          <a:bodyPr wrap="square" rtlCol="0">
            <a:spAutoFit/>
          </a:bodyPr>
          <a:lstStyle/>
          <a:p>
            <a:r>
              <a:rPr lang="tr-TR" dirty="0" err="1"/>
              <a:t>Sorted</a:t>
            </a:r>
            <a:endParaRPr lang="tr-TR" dirty="0"/>
          </a:p>
        </p:txBody>
      </p:sp>
    </p:spTree>
    <p:extLst>
      <p:ext uri="{BB962C8B-B14F-4D97-AF65-F5344CB8AC3E}">
        <p14:creationId xmlns:p14="http://schemas.microsoft.com/office/powerpoint/2010/main" val="3286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174625" y="311019"/>
            <a:ext cx="7886700" cy="419100"/>
          </a:xfrm>
        </p:spPr>
        <p:txBody>
          <a:bodyPr>
            <a:noAutofit/>
          </a:bodyPr>
          <a:lstStyle/>
          <a:p>
            <a:r>
              <a:rPr lang="en-US" altLang="en-US" sz="3600" dirty="0">
                <a:latin typeface="+mn-lt"/>
              </a:rPr>
              <a:t>Recursive Merge Sort</a:t>
            </a:r>
            <a:r>
              <a:rPr lang="tr-TR" altLang="en-US" sz="3600" dirty="0">
                <a:latin typeface="+mn-lt"/>
              </a:rPr>
              <a:t> </a:t>
            </a:r>
            <a:r>
              <a:rPr lang="tr-TR" altLang="en-US" sz="3600" dirty="0" err="1">
                <a:latin typeface="+mn-lt"/>
              </a:rPr>
              <a:t>Algorithm</a:t>
            </a:r>
            <a:endParaRPr lang="en-US" altLang="en-US" sz="3600" dirty="0">
              <a:latin typeface="+mn-lt"/>
            </a:endParaRPr>
          </a:p>
        </p:txBody>
      </p:sp>
      <p:sp>
        <p:nvSpPr>
          <p:cNvPr id="297987" name="Rectangle 3"/>
          <p:cNvSpPr>
            <a:spLocks noGrp="1" noChangeArrowheads="1"/>
          </p:cNvSpPr>
          <p:nvPr>
            <p:ph type="body" idx="1"/>
          </p:nvPr>
        </p:nvSpPr>
        <p:spPr>
          <a:xfrm>
            <a:off x="211931" y="2309192"/>
            <a:ext cx="8716962" cy="4648200"/>
          </a:xfrm>
        </p:spPr>
        <p:txBody>
          <a:bodyPr>
            <a:normAutofit/>
          </a:bodyPr>
          <a:lstStyle/>
          <a:p>
            <a:pPr>
              <a:lnSpc>
                <a:spcPct val="150000"/>
              </a:lnSpc>
              <a:buFontTx/>
              <a:buNone/>
            </a:pPr>
            <a:r>
              <a:rPr lang="en-US" altLang="en-US" sz="2400" dirty="0"/>
              <a:t>MERGE-SORT</a:t>
            </a:r>
            <a:r>
              <a:rPr lang="en-US" altLang="en-US" sz="2400" dirty="0">
                <a:latin typeface="Comic Sans MS" panose="030F0702030302020204" pitchFamily="66" charset="0"/>
              </a:rPr>
              <a:t>(A, p, r)</a:t>
            </a:r>
            <a:br>
              <a:rPr lang="en-US" altLang="en-US" sz="2400" dirty="0">
                <a:latin typeface="Comic Sans MS" panose="030F0702030302020204" pitchFamily="66" charset="0"/>
              </a:rPr>
            </a:br>
            <a:r>
              <a:rPr lang="en-US" altLang="en-US" sz="2000" b="1" dirty="0"/>
              <a:t>if </a:t>
            </a:r>
            <a:r>
              <a:rPr lang="en-US" altLang="en-US" sz="2000" dirty="0">
                <a:latin typeface="Comic Sans MS" panose="030F0702030302020204" pitchFamily="66" charset="0"/>
              </a:rPr>
              <a:t>p &lt; r</a:t>
            </a:r>
            <a:r>
              <a:rPr lang="en-US" altLang="en-US" sz="2000" i="1" dirty="0"/>
              <a:t>  					//</a:t>
            </a:r>
            <a:r>
              <a:rPr lang="en-US" altLang="en-US" sz="2000" dirty="0"/>
              <a:t> base case</a:t>
            </a:r>
            <a:br>
              <a:rPr lang="en-US" altLang="en-US" sz="2000" dirty="0"/>
            </a:br>
            <a:r>
              <a:rPr lang="en-US" altLang="en-US" sz="2000" dirty="0"/>
              <a:t>      </a:t>
            </a:r>
            <a:r>
              <a:rPr lang="en-US" altLang="en-US" sz="2000" b="1" dirty="0"/>
              <a:t>  then </a:t>
            </a:r>
            <a:r>
              <a:rPr lang="en-US" altLang="en-US" sz="2000" dirty="0">
                <a:latin typeface="Comic Sans MS" panose="030F0702030302020204" pitchFamily="66" charset="0"/>
              </a:rPr>
              <a:t>q ← </a:t>
            </a:r>
            <a:r>
              <a:rPr lang="en-US" altLang="en-US" sz="2000" dirty="0">
                <a:latin typeface="Comic Sans MS" panose="030F0702030302020204" pitchFamily="66" charset="0"/>
                <a:sym typeface="Symbol" panose="05050102010706020507" pitchFamily="18" charset="2"/>
              </a:rPr>
              <a:t></a:t>
            </a:r>
            <a:r>
              <a:rPr lang="en-US" altLang="en-US" sz="2000" dirty="0">
                <a:latin typeface="Comic Sans MS" panose="030F0702030302020204" pitchFamily="66" charset="0"/>
              </a:rPr>
              <a:t>(p + r)/2</a:t>
            </a:r>
            <a:r>
              <a:rPr lang="en-US" altLang="en-US" sz="2000" dirty="0">
                <a:latin typeface="Comic Sans MS" panose="030F0702030302020204" pitchFamily="66" charset="0"/>
                <a:sym typeface="Symbol" panose="05050102010706020507" pitchFamily="18" charset="2"/>
              </a:rPr>
              <a:t></a:t>
            </a:r>
            <a:r>
              <a:rPr lang="en-US" altLang="en-US" sz="2000" dirty="0"/>
              <a:t> </a:t>
            </a:r>
            <a:r>
              <a:rPr lang="en-US" altLang="en-US" sz="2000" i="1" dirty="0"/>
              <a:t> 		//</a:t>
            </a:r>
            <a:r>
              <a:rPr lang="en-US" altLang="en-US" sz="2000" dirty="0"/>
              <a:t>Divide</a:t>
            </a:r>
          </a:p>
          <a:p>
            <a:pPr>
              <a:lnSpc>
                <a:spcPct val="150000"/>
              </a:lnSpc>
              <a:buFontTx/>
              <a:buNone/>
            </a:pPr>
            <a:r>
              <a:rPr lang="en-US" altLang="en-US" sz="2000" dirty="0"/>
              <a:t>		MERGE-SORT</a:t>
            </a:r>
            <a:r>
              <a:rPr lang="en-US" altLang="en-US" sz="2000" dirty="0">
                <a:latin typeface="Comic Sans MS" panose="030F0702030302020204" pitchFamily="66" charset="0"/>
              </a:rPr>
              <a:t>(A, p, q)</a:t>
            </a:r>
            <a:r>
              <a:rPr lang="en-US" altLang="en-US" sz="2000" i="1" dirty="0"/>
              <a:t>  		//</a:t>
            </a:r>
            <a:r>
              <a:rPr lang="en-US" altLang="en-US" sz="2000" dirty="0"/>
              <a:t>Conquer</a:t>
            </a:r>
          </a:p>
          <a:p>
            <a:pPr>
              <a:lnSpc>
                <a:spcPct val="150000"/>
              </a:lnSpc>
              <a:buFontTx/>
              <a:buNone/>
            </a:pPr>
            <a:r>
              <a:rPr lang="en-US" altLang="en-US" sz="2000" dirty="0"/>
              <a:t>		MERGE-SORT</a:t>
            </a:r>
            <a:r>
              <a:rPr lang="en-US" altLang="en-US" sz="2000" dirty="0">
                <a:latin typeface="Comic Sans MS" panose="030F0702030302020204" pitchFamily="66" charset="0"/>
              </a:rPr>
              <a:t>(A, q + 1, r) </a:t>
            </a:r>
            <a:r>
              <a:rPr lang="en-US" altLang="en-US" sz="2000" i="1" dirty="0"/>
              <a:t> 	//</a:t>
            </a:r>
            <a:r>
              <a:rPr lang="en-US" altLang="en-US" sz="2000" dirty="0"/>
              <a:t>Conquer</a:t>
            </a:r>
          </a:p>
          <a:p>
            <a:pPr>
              <a:lnSpc>
                <a:spcPct val="150000"/>
              </a:lnSpc>
              <a:buFontTx/>
              <a:buNone/>
            </a:pPr>
            <a:r>
              <a:rPr lang="en-US" altLang="en-US" sz="2000" dirty="0"/>
              <a:t>		MERGE</a:t>
            </a:r>
            <a:r>
              <a:rPr lang="en-US" altLang="en-US" sz="2000" dirty="0">
                <a:latin typeface="Comic Sans MS" panose="030F0702030302020204" pitchFamily="66" charset="0"/>
              </a:rPr>
              <a:t>(A, p, q, r)</a:t>
            </a:r>
            <a:r>
              <a:rPr lang="en-US" altLang="en-US" sz="2000" i="1" dirty="0"/>
              <a:t>  		//</a:t>
            </a:r>
            <a:r>
              <a:rPr lang="en-US" altLang="en-US" sz="2000" dirty="0"/>
              <a:t>Combine</a:t>
            </a:r>
          </a:p>
          <a:p>
            <a:pPr>
              <a:lnSpc>
                <a:spcPct val="150000"/>
              </a:lnSpc>
            </a:pPr>
            <a:r>
              <a:rPr lang="en-US" altLang="en-US" sz="2400" dirty="0">
                <a:solidFill>
                  <a:srgbClr val="DD0111"/>
                </a:solidFill>
              </a:rPr>
              <a:t>Initial call:</a:t>
            </a:r>
            <a:r>
              <a:rPr lang="en-US" altLang="en-US" sz="2400" b="1" i="1" dirty="0"/>
              <a:t> </a:t>
            </a:r>
            <a:r>
              <a:rPr lang="en-US" altLang="en-US" sz="2400" dirty="0"/>
              <a:t>MERGE-SORT</a:t>
            </a:r>
            <a:r>
              <a:rPr lang="en-US" altLang="en-US" sz="2400" dirty="0">
                <a:latin typeface="Comic Sans MS" panose="030F0702030302020204" pitchFamily="66" charset="0"/>
              </a:rPr>
              <a:t>(A, 1, n)</a:t>
            </a:r>
            <a:endParaRPr lang="en-US" altLang="en-US" sz="2000" dirty="0"/>
          </a:p>
        </p:txBody>
      </p:sp>
      <p:sp>
        <p:nvSpPr>
          <p:cNvPr id="297993" name="Text Box 9"/>
          <p:cNvSpPr txBox="1">
            <a:spLocks noChangeArrowheads="1"/>
          </p:cNvSpPr>
          <p:nvPr/>
        </p:nvSpPr>
        <p:spPr bwMode="auto">
          <a:xfrm>
            <a:off x="5418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97994" name="Text Box 10"/>
          <p:cNvSpPr txBox="1">
            <a:spLocks noChangeArrowheads="1"/>
          </p:cNvSpPr>
          <p:nvPr/>
        </p:nvSpPr>
        <p:spPr bwMode="auto">
          <a:xfrm>
            <a:off x="5799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97995" name="Text Box 11"/>
          <p:cNvSpPr txBox="1">
            <a:spLocks noChangeArrowheads="1"/>
          </p:cNvSpPr>
          <p:nvPr/>
        </p:nvSpPr>
        <p:spPr bwMode="auto">
          <a:xfrm>
            <a:off x="6180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97996" name="Text Box 12"/>
          <p:cNvSpPr txBox="1">
            <a:spLocks noChangeArrowheads="1"/>
          </p:cNvSpPr>
          <p:nvPr/>
        </p:nvSpPr>
        <p:spPr bwMode="auto">
          <a:xfrm>
            <a:off x="6561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97997" name="Text Box 13"/>
          <p:cNvSpPr txBox="1">
            <a:spLocks noChangeArrowheads="1"/>
          </p:cNvSpPr>
          <p:nvPr/>
        </p:nvSpPr>
        <p:spPr bwMode="auto">
          <a:xfrm>
            <a:off x="6942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97998" name="Text Box 14"/>
          <p:cNvSpPr txBox="1">
            <a:spLocks noChangeArrowheads="1"/>
          </p:cNvSpPr>
          <p:nvPr/>
        </p:nvSpPr>
        <p:spPr bwMode="auto">
          <a:xfrm>
            <a:off x="7323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97999" name="Text Box 15"/>
          <p:cNvSpPr txBox="1">
            <a:spLocks noChangeArrowheads="1"/>
          </p:cNvSpPr>
          <p:nvPr/>
        </p:nvSpPr>
        <p:spPr bwMode="auto">
          <a:xfrm>
            <a:off x="7704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98000" name="Text Box 16"/>
          <p:cNvSpPr txBox="1">
            <a:spLocks noChangeArrowheads="1"/>
          </p:cNvSpPr>
          <p:nvPr/>
        </p:nvSpPr>
        <p:spPr bwMode="auto">
          <a:xfrm>
            <a:off x="8085138" y="1745375"/>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98001" name="Rectangle 17"/>
          <p:cNvSpPr>
            <a:spLocks noChangeArrowheads="1"/>
          </p:cNvSpPr>
          <p:nvPr/>
        </p:nvSpPr>
        <p:spPr bwMode="auto">
          <a:xfrm>
            <a:off x="8061325" y="1994612"/>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6</a:t>
            </a:r>
          </a:p>
        </p:txBody>
      </p:sp>
      <p:sp>
        <p:nvSpPr>
          <p:cNvPr id="298002" name="Rectangle 18"/>
          <p:cNvSpPr>
            <a:spLocks noChangeArrowheads="1"/>
          </p:cNvSpPr>
          <p:nvPr/>
        </p:nvSpPr>
        <p:spPr bwMode="auto">
          <a:xfrm>
            <a:off x="7680325" y="1994612"/>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98003" name="Rectangle 19"/>
          <p:cNvSpPr>
            <a:spLocks noChangeArrowheads="1"/>
          </p:cNvSpPr>
          <p:nvPr/>
        </p:nvSpPr>
        <p:spPr bwMode="auto">
          <a:xfrm>
            <a:off x="7299325" y="1994612"/>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3</a:t>
            </a:r>
          </a:p>
        </p:txBody>
      </p:sp>
      <p:sp>
        <p:nvSpPr>
          <p:cNvPr id="298004" name="Rectangle 20"/>
          <p:cNvSpPr>
            <a:spLocks noChangeArrowheads="1"/>
          </p:cNvSpPr>
          <p:nvPr/>
        </p:nvSpPr>
        <p:spPr bwMode="auto">
          <a:xfrm>
            <a:off x="6918325" y="1994612"/>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1</a:t>
            </a:r>
          </a:p>
        </p:txBody>
      </p:sp>
      <p:sp>
        <p:nvSpPr>
          <p:cNvPr id="298005" name="Rectangle 21"/>
          <p:cNvSpPr>
            <a:spLocks noChangeArrowheads="1"/>
          </p:cNvSpPr>
          <p:nvPr/>
        </p:nvSpPr>
        <p:spPr bwMode="auto">
          <a:xfrm>
            <a:off x="6537325" y="1994612"/>
            <a:ext cx="381000" cy="3651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7</a:t>
            </a:r>
          </a:p>
        </p:txBody>
      </p:sp>
      <p:sp>
        <p:nvSpPr>
          <p:cNvPr id="298006" name="Rectangle 22"/>
          <p:cNvSpPr>
            <a:spLocks noChangeArrowheads="1"/>
          </p:cNvSpPr>
          <p:nvPr/>
        </p:nvSpPr>
        <p:spPr bwMode="auto">
          <a:xfrm>
            <a:off x="6156325" y="1994612"/>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4</a:t>
            </a:r>
          </a:p>
        </p:txBody>
      </p:sp>
      <p:sp>
        <p:nvSpPr>
          <p:cNvPr id="298007" name="Rectangle 23"/>
          <p:cNvSpPr>
            <a:spLocks noChangeArrowheads="1"/>
          </p:cNvSpPr>
          <p:nvPr/>
        </p:nvSpPr>
        <p:spPr bwMode="auto">
          <a:xfrm>
            <a:off x="5775325" y="1994612"/>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2</a:t>
            </a:r>
          </a:p>
        </p:txBody>
      </p:sp>
      <p:sp>
        <p:nvSpPr>
          <p:cNvPr id="298008" name="Rectangle 24"/>
          <p:cNvSpPr>
            <a:spLocks noChangeArrowheads="1"/>
          </p:cNvSpPr>
          <p:nvPr/>
        </p:nvSpPr>
        <p:spPr bwMode="auto">
          <a:xfrm>
            <a:off x="5394325" y="1994612"/>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r>
              <a:rPr lang="en-US" altLang="en-US" sz="1800"/>
              <a:t>5</a:t>
            </a:r>
          </a:p>
        </p:txBody>
      </p:sp>
      <p:sp>
        <p:nvSpPr>
          <p:cNvPr id="298009" name="Line 25"/>
          <p:cNvSpPr>
            <a:spLocks noChangeShapeType="1"/>
          </p:cNvSpPr>
          <p:nvPr/>
        </p:nvSpPr>
        <p:spPr bwMode="auto">
          <a:xfrm>
            <a:off x="5394325" y="1994612"/>
            <a:ext cx="3048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0" name="Line 26"/>
          <p:cNvSpPr>
            <a:spLocks noChangeShapeType="1"/>
          </p:cNvSpPr>
          <p:nvPr/>
        </p:nvSpPr>
        <p:spPr bwMode="auto">
          <a:xfrm>
            <a:off x="5394325" y="2359737"/>
            <a:ext cx="3048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1" name="Line 27"/>
          <p:cNvSpPr>
            <a:spLocks noChangeShapeType="1"/>
          </p:cNvSpPr>
          <p:nvPr/>
        </p:nvSpPr>
        <p:spPr bwMode="auto">
          <a:xfrm>
            <a:off x="5394325" y="1994612"/>
            <a:ext cx="0" cy="36512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2" name="Line 28"/>
          <p:cNvSpPr>
            <a:spLocks noChangeShapeType="1"/>
          </p:cNvSpPr>
          <p:nvPr/>
        </p:nvSpPr>
        <p:spPr bwMode="auto">
          <a:xfrm>
            <a:off x="5775325" y="1994612"/>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3" name="Line 29"/>
          <p:cNvSpPr>
            <a:spLocks noChangeShapeType="1"/>
          </p:cNvSpPr>
          <p:nvPr/>
        </p:nvSpPr>
        <p:spPr bwMode="auto">
          <a:xfrm>
            <a:off x="6156325" y="1994612"/>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4" name="Line 30"/>
          <p:cNvSpPr>
            <a:spLocks noChangeShapeType="1"/>
          </p:cNvSpPr>
          <p:nvPr/>
        </p:nvSpPr>
        <p:spPr bwMode="auto">
          <a:xfrm>
            <a:off x="6537325" y="1994612"/>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5" name="Line 31"/>
          <p:cNvSpPr>
            <a:spLocks noChangeShapeType="1"/>
          </p:cNvSpPr>
          <p:nvPr/>
        </p:nvSpPr>
        <p:spPr bwMode="auto">
          <a:xfrm>
            <a:off x="6918325" y="1994612"/>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7" name="Line 33"/>
          <p:cNvSpPr>
            <a:spLocks noChangeShapeType="1"/>
          </p:cNvSpPr>
          <p:nvPr/>
        </p:nvSpPr>
        <p:spPr bwMode="auto">
          <a:xfrm>
            <a:off x="7680325" y="1994612"/>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8" name="Line 34"/>
          <p:cNvSpPr>
            <a:spLocks noChangeShapeType="1"/>
          </p:cNvSpPr>
          <p:nvPr/>
        </p:nvSpPr>
        <p:spPr bwMode="auto">
          <a:xfrm>
            <a:off x="8061325" y="1994612"/>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9" name="Line 35"/>
          <p:cNvSpPr>
            <a:spLocks noChangeShapeType="1"/>
          </p:cNvSpPr>
          <p:nvPr/>
        </p:nvSpPr>
        <p:spPr bwMode="auto">
          <a:xfrm>
            <a:off x="8442325" y="1994612"/>
            <a:ext cx="0" cy="36512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0" name="Line 36"/>
          <p:cNvSpPr>
            <a:spLocks noChangeShapeType="1"/>
          </p:cNvSpPr>
          <p:nvPr/>
        </p:nvSpPr>
        <p:spPr bwMode="auto">
          <a:xfrm>
            <a:off x="5621338" y="1773950"/>
            <a:ext cx="11112" cy="1809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1" name="Text Box 37"/>
          <p:cNvSpPr txBox="1">
            <a:spLocks noChangeArrowheads="1"/>
          </p:cNvSpPr>
          <p:nvPr/>
        </p:nvSpPr>
        <p:spPr bwMode="auto">
          <a:xfrm>
            <a:off x="5495925" y="1348500"/>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p</a:t>
            </a:r>
          </a:p>
        </p:txBody>
      </p:sp>
      <p:sp>
        <p:nvSpPr>
          <p:cNvPr id="298022" name="Line 38"/>
          <p:cNvSpPr>
            <a:spLocks noChangeShapeType="1"/>
          </p:cNvSpPr>
          <p:nvPr/>
        </p:nvSpPr>
        <p:spPr bwMode="auto">
          <a:xfrm>
            <a:off x="8302625" y="1769187"/>
            <a:ext cx="11113" cy="1809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3" name="Text Box 39"/>
          <p:cNvSpPr txBox="1">
            <a:spLocks noChangeArrowheads="1"/>
          </p:cNvSpPr>
          <p:nvPr/>
        </p:nvSpPr>
        <p:spPr bwMode="auto">
          <a:xfrm>
            <a:off x="8177213" y="1343737"/>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r</a:t>
            </a:r>
          </a:p>
        </p:txBody>
      </p:sp>
      <p:sp>
        <p:nvSpPr>
          <p:cNvPr id="298024" name="Line 40"/>
          <p:cNvSpPr>
            <a:spLocks noChangeShapeType="1"/>
          </p:cNvSpPr>
          <p:nvPr/>
        </p:nvSpPr>
        <p:spPr bwMode="auto">
          <a:xfrm>
            <a:off x="6784975" y="1797762"/>
            <a:ext cx="11113" cy="1809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5" name="Text Box 41"/>
          <p:cNvSpPr txBox="1">
            <a:spLocks noChangeArrowheads="1"/>
          </p:cNvSpPr>
          <p:nvPr/>
        </p:nvSpPr>
        <p:spPr bwMode="auto">
          <a:xfrm>
            <a:off x="6660554" y="138342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q</a:t>
            </a:r>
          </a:p>
        </p:txBody>
      </p:sp>
      <p:sp>
        <p:nvSpPr>
          <p:cNvPr id="3" name="Rectangle 2"/>
          <p:cNvSpPr/>
          <p:nvPr/>
        </p:nvSpPr>
        <p:spPr>
          <a:xfrm>
            <a:off x="187719" y="482353"/>
            <a:ext cx="5137946" cy="2215991"/>
          </a:xfrm>
          <a:prstGeom prst="rect">
            <a:avLst/>
          </a:prstGeom>
        </p:spPr>
        <p:txBody>
          <a:bodyPr wrap="square">
            <a:spAutoFit/>
          </a:bodyPr>
          <a:lstStyle/>
          <a:p>
            <a:endParaRPr lang="en-US" dirty="0"/>
          </a:p>
          <a:p>
            <a:r>
              <a:rPr lang="en-US" dirty="0">
                <a:latin typeface="Calibri" panose="020F0502020204030204" pitchFamily="34" charset="0"/>
              </a:rPr>
              <a:t>The recursive algorithm performs successive merge operations</a:t>
            </a:r>
            <a:br>
              <a:rPr lang="en-US" dirty="0">
                <a:latin typeface="Calibri" panose="020F0502020204030204" pitchFamily="34" charset="0"/>
              </a:rPr>
            </a:br>
            <a:r>
              <a:rPr lang="en-US" dirty="0">
                <a:latin typeface="Calibri" panose="020F0502020204030204" pitchFamily="34" charset="0"/>
              </a:rPr>
              <a:t>A:</a:t>
            </a:r>
            <a:r>
              <a:rPr lang="tr-TR" dirty="0">
                <a:latin typeface="Calibri" panose="020F0502020204030204" pitchFamily="34" charset="0"/>
              </a:rPr>
              <a:t> </a:t>
            </a:r>
            <a:r>
              <a:rPr lang="en-US" dirty="0">
                <a:latin typeface="Calibri" panose="020F0502020204030204" pitchFamily="34" charset="0"/>
              </a:rPr>
              <a:t>The array to be sorted. The size is n.</a:t>
            </a:r>
            <a:br>
              <a:rPr lang="en-US" dirty="0">
                <a:latin typeface="Calibri" panose="020F0502020204030204" pitchFamily="34" charset="0"/>
              </a:rPr>
            </a:br>
            <a:r>
              <a:rPr lang="en-US" dirty="0">
                <a:latin typeface="Calibri" panose="020F0502020204030204" pitchFamily="34" charset="0"/>
              </a:rPr>
              <a:t>p, r: First and last index values</a:t>
            </a:r>
            <a:r>
              <a:rPr lang="tr-TR" dirty="0">
                <a:latin typeface="Calibri" panose="020F0502020204030204" pitchFamily="34" charset="0"/>
              </a:rPr>
              <a:t> </a:t>
            </a:r>
            <a:r>
              <a:rPr lang="en-US" dirty="0">
                <a:latin typeface="Calibri" panose="020F0502020204030204" pitchFamily="34" charset="0"/>
              </a:rPr>
              <a:t>(int) that are used in merges</a:t>
            </a:r>
            <a:br>
              <a:rPr lang="en-US" sz="1800" dirty="0">
                <a:latin typeface="Calibri" panose="020F0502020204030204" pitchFamily="34" charset="0"/>
              </a:rPr>
            </a:br>
            <a:endParaRPr lang="en-US" sz="1800" dirty="0">
              <a:latin typeface="Calibri" panose="020F0502020204030204" pitchFamily="34" charset="0"/>
            </a:endParaRPr>
          </a:p>
        </p:txBody>
      </p:sp>
    </p:spTree>
    <p:extLst>
      <p:ext uri="{BB962C8B-B14F-4D97-AF65-F5344CB8AC3E}">
        <p14:creationId xmlns:p14="http://schemas.microsoft.com/office/powerpoint/2010/main" val="144361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88640"/>
            <a:ext cx="7920880" cy="5386090"/>
          </a:xfrm>
          <a:prstGeom prst="rect">
            <a:avLst/>
          </a:prstGeom>
        </p:spPr>
        <p:txBody>
          <a:bodyPr wrap="square">
            <a:spAutoFit/>
          </a:bodyPr>
          <a:lstStyle/>
          <a:p>
            <a:pPr marL="0" marR="0">
              <a:spcBef>
                <a:spcPts val="0"/>
              </a:spcBef>
              <a:spcAft>
                <a:spcPts val="0"/>
              </a:spcAft>
            </a:pPr>
            <a:r>
              <a:rPr lang="en-US" sz="3200" dirty="0">
                <a:latin typeface="+mn-lt"/>
                <a:ea typeface="Times New Roman" panose="02020603050405020304" pitchFamily="18" charset="0"/>
              </a:rPr>
              <a:t>Tracing Merge Sort</a:t>
            </a:r>
            <a:r>
              <a:rPr lang="en-US" sz="2400" dirty="0">
                <a:latin typeface="+mn-lt"/>
                <a:ea typeface="Times New Roman" panose="02020603050405020304" pitchFamily="18" charset="0"/>
              </a:rPr>
              <a:t> on array A =  4 3 1 2 </a:t>
            </a:r>
          </a:p>
          <a:p>
            <a:pPr>
              <a:spcBef>
                <a:spcPts val="0"/>
              </a:spcBef>
              <a:spcAft>
                <a:spcPts val="0"/>
              </a:spcAft>
            </a:pPr>
            <a:r>
              <a:rPr lang="en-US" sz="2400" dirty="0">
                <a:latin typeface="+mn-lt"/>
              </a:rPr>
              <a:t>n=4,</a:t>
            </a:r>
            <a:r>
              <a:rPr lang="tr-TR" sz="2400" dirty="0">
                <a:latin typeface="+mn-lt"/>
              </a:rPr>
              <a:t> </a:t>
            </a:r>
            <a:r>
              <a:rPr lang="en-US" sz="2400" dirty="0">
                <a:latin typeface="+mn-lt"/>
              </a:rPr>
              <a:t>p=1,</a:t>
            </a:r>
            <a:r>
              <a:rPr lang="tr-TR" sz="2400" dirty="0">
                <a:latin typeface="+mn-lt"/>
              </a:rPr>
              <a:t> </a:t>
            </a:r>
            <a:r>
              <a:rPr lang="en-US" sz="2400" dirty="0">
                <a:latin typeface="+mn-lt"/>
              </a:rPr>
              <a:t>r=4</a:t>
            </a:r>
          </a:p>
          <a:p>
            <a:pPr marL="0" marR="0">
              <a:spcBef>
                <a:spcPts val="0"/>
              </a:spcBef>
              <a:spcAft>
                <a:spcPts val="0"/>
              </a:spcAft>
            </a:pPr>
            <a:r>
              <a:rPr lang="en-US" sz="2400" dirty="0">
                <a:latin typeface="+mn-lt"/>
                <a:ea typeface="Times New Roman" panose="02020603050405020304" pitchFamily="18" charset="0"/>
              </a:rPr>
              <a:t>Initial call: MERGE_SORT(A,1,4)</a:t>
            </a:r>
            <a:br>
              <a:rPr lang="en-US" sz="2400" dirty="0">
                <a:latin typeface="Times New Roman" panose="02020603050405020304" pitchFamily="18" charset="0"/>
                <a:ea typeface="Times New Roman" panose="02020603050405020304" pitchFamily="18" charset="0"/>
              </a:rPr>
            </a:br>
            <a:r>
              <a:rPr lang="en-US" sz="2400"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4  3  1  2</a:t>
            </a:r>
            <a:r>
              <a:rPr lang="tr-TR"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MergeSort</a:t>
            </a:r>
            <a:r>
              <a:rPr lang="en-US" dirty="0">
                <a:latin typeface="Times New Roman" panose="02020603050405020304" pitchFamily="18" charset="0"/>
                <a:ea typeface="Times New Roman" panose="02020603050405020304" pitchFamily="18" charset="0"/>
              </a:rPr>
              <a:t>(1,4)</a:t>
            </a: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4  3			</a:t>
            </a:r>
            <a:r>
              <a:rPr lang="en-US" dirty="0" err="1">
                <a:latin typeface="Times New Roman" panose="02020603050405020304" pitchFamily="18" charset="0"/>
                <a:ea typeface="Times New Roman" panose="02020603050405020304" pitchFamily="18" charset="0"/>
              </a:rPr>
              <a:t>MergeSort</a:t>
            </a:r>
            <a:r>
              <a:rPr lang="en-US" dirty="0">
                <a:latin typeface="Times New Roman" panose="02020603050405020304" pitchFamily="18" charset="0"/>
                <a:ea typeface="Times New Roman" panose="02020603050405020304" pitchFamily="18" charset="0"/>
              </a:rPr>
              <a:t>(1,2)</a:t>
            </a: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4			</a:t>
            </a:r>
            <a:r>
              <a:rPr lang="en-US" dirty="0" err="1">
                <a:latin typeface="Times New Roman" panose="02020603050405020304" pitchFamily="18" charset="0"/>
                <a:ea typeface="Times New Roman" panose="02020603050405020304" pitchFamily="18" charset="0"/>
              </a:rPr>
              <a:t>MergeSort</a:t>
            </a:r>
            <a:r>
              <a:rPr lang="en-US" dirty="0">
                <a:latin typeface="Times New Roman" panose="02020603050405020304" pitchFamily="18" charset="0"/>
                <a:ea typeface="Times New Roman" panose="02020603050405020304" pitchFamily="18" charset="0"/>
              </a:rPr>
              <a:t>(1,1)</a:t>
            </a: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    3			</a:t>
            </a:r>
            <a:r>
              <a:rPr lang="en-US" dirty="0" err="1">
                <a:latin typeface="Times New Roman" panose="02020603050405020304" pitchFamily="18" charset="0"/>
                <a:ea typeface="Times New Roman" panose="02020603050405020304" pitchFamily="18" charset="0"/>
              </a:rPr>
              <a:t>MergeSort</a:t>
            </a:r>
            <a:r>
              <a:rPr lang="en-US" dirty="0">
                <a:latin typeface="Times New Roman" panose="02020603050405020304" pitchFamily="18" charset="0"/>
                <a:ea typeface="Times New Roman" panose="02020603050405020304" pitchFamily="18" charset="0"/>
              </a:rPr>
              <a:t>(2,2)</a:t>
            </a:r>
          </a:p>
          <a:p>
            <a:pPr marL="0" marR="0">
              <a:spcBef>
                <a:spcPts val="0"/>
              </a:spcBef>
              <a:spcAft>
                <a:spcPts val="0"/>
              </a:spcAft>
            </a:pPr>
            <a:r>
              <a:rPr lang="en-US" sz="2400" dirty="0">
                <a:solidFill>
                  <a:srgbClr val="FF0000"/>
                </a:solidFill>
                <a:latin typeface="Times New Roman" panose="02020603050405020304" pitchFamily="18" charset="0"/>
                <a:ea typeface="Times New Roman" panose="02020603050405020304" pitchFamily="18" charset="0"/>
              </a:rPr>
              <a:t>3  4</a:t>
            </a:r>
            <a:r>
              <a:rPr lang="en-US" sz="2400" dirty="0">
                <a:latin typeface="Times New Roman" panose="02020603050405020304" pitchFamily="18" charset="0"/>
                <a:ea typeface="Times New Roman" panose="02020603050405020304" pitchFamily="18" charset="0"/>
              </a:rPr>
              <a:t>			</a:t>
            </a:r>
            <a:r>
              <a:rPr lang="en-US" dirty="0">
                <a:solidFill>
                  <a:srgbClr val="FF0000"/>
                </a:solidFill>
                <a:latin typeface="Times New Roman" panose="02020603050405020304" pitchFamily="18" charset="0"/>
                <a:ea typeface="Times New Roman" panose="02020603050405020304" pitchFamily="18" charset="0"/>
              </a:rPr>
              <a:t>Merge(1,1,2)  </a:t>
            </a: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         1  2		</a:t>
            </a:r>
            <a:r>
              <a:rPr lang="en-US" dirty="0" err="1">
                <a:latin typeface="Times New Roman" panose="02020603050405020304" pitchFamily="18" charset="0"/>
                <a:ea typeface="Times New Roman" panose="02020603050405020304" pitchFamily="18" charset="0"/>
              </a:rPr>
              <a:t>MergeSort</a:t>
            </a:r>
            <a:r>
              <a:rPr lang="en-US" dirty="0">
                <a:latin typeface="Times New Roman" panose="02020603050405020304" pitchFamily="18" charset="0"/>
                <a:ea typeface="Times New Roman" panose="02020603050405020304" pitchFamily="18" charset="0"/>
              </a:rPr>
              <a:t>(3,4)</a:t>
            </a: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         1		            </a:t>
            </a:r>
            <a:r>
              <a:rPr lang="en-US" dirty="0" err="1">
                <a:latin typeface="Times New Roman" panose="02020603050405020304" pitchFamily="18" charset="0"/>
                <a:ea typeface="Times New Roman" panose="02020603050405020304" pitchFamily="18" charset="0"/>
              </a:rPr>
              <a:t>MergeSort</a:t>
            </a:r>
            <a:r>
              <a:rPr lang="en-US" dirty="0">
                <a:latin typeface="Times New Roman" panose="02020603050405020304" pitchFamily="18" charset="0"/>
                <a:ea typeface="Times New Roman" panose="02020603050405020304" pitchFamily="18" charset="0"/>
              </a:rPr>
              <a:t>(3,3)</a:t>
            </a: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             2		</a:t>
            </a:r>
            <a:r>
              <a:rPr lang="en-US" dirty="0" err="1">
                <a:latin typeface="Times New Roman" panose="02020603050405020304" pitchFamily="18" charset="0"/>
                <a:ea typeface="Times New Roman" panose="02020603050405020304" pitchFamily="18" charset="0"/>
              </a:rPr>
              <a:t>MergeSort</a:t>
            </a:r>
            <a:r>
              <a:rPr lang="en-US" dirty="0">
                <a:latin typeface="Times New Roman" panose="02020603050405020304" pitchFamily="18" charset="0"/>
                <a:ea typeface="Times New Roman" panose="02020603050405020304" pitchFamily="18" charset="0"/>
              </a:rPr>
              <a:t>(4.4)</a:t>
            </a:r>
          </a:p>
          <a:p>
            <a:pPr marL="0" marR="0">
              <a:spcBef>
                <a:spcPts val="0"/>
              </a:spcBef>
              <a:spcAft>
                <a:spcPts val="0"/>
              </a:spcAft>
            </a:pPr>
            <a:r>
              <a:rPr lang="en-US" sz="2400" dirty="0">
                <a:latin typeface="Times New Roman" panose="02020603050405020304" pitchFamily="18" charset="0"/>
                <a:ea typeface="Times New Roman" panose="02020603050405020304" pitchFamily="18" charset="0"/>
              </a:rPr>
              <a:t>        </a:t>
            </a:r>
            <a:r>
              <a:rPr lang="en-US" sz="2400" dirty="0">
                <a:solidFill>
                  <a:srgbClr val="FF0000"/>
                </a:solidFill>
                <a:latin typeface="Times New Roman" panose="02020603050405020304" pitchFamily="18" charset="0"/>
                <a:ea typeface="Times New Roman" panose="02020603050405020304" pitchFamily="18" charset="0"/>
              </a:rPr>
              <a:t>1  2</a:t>
            </a:r>
            <a:r>
              <a:rPr lang="en-US" sz="24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Merge(3,4,4) </a:t>
            </a:r>
          </a:p>
          <a:p>
            <a:pPr marL="0" marR="0">
              <a:spcBef>
                <a:spcPts val="0"/>
              </a:spcBef>
              <a:spcAft>
                <a:spcPts val="0"/>
              </a:spcAft>
            </a:pPr>
            <a:r>
              <a:rPr lang="en-US" sz="2400" dirty="0">
                <a:solidFill>
                  <a:srgbClr val="FF0000"/>
                </a:solidFill>
                <a:latin typeface="Times New Roman" panose="02020603050405020304" pitchFamily="18" charset="0"/>
                <a:ea typeface="Times New Roman" panose="02020603050405020304" pitchFamily="18" charset="0"/>
              </a:rPr>
              <a:t>1  2  3  4</a:t>
            </a:r>
            <a:r>
              <a:rPr lang="en-US" sz="2400" dirty="0">
                <a:latin typeface="Times New Roman" panose="02020603050405020304" pitchFamily="18" charset="0"/>
                <a:ea typeface="Times New Roman" panose="02020603050405020304" pitchFamily="18" charset="0"/>
              </a:rPr>
              <a:t>		</a:t>
            </a:r>
            <a:r>
              <a:rPr lang="en-US" dirty="0">
                <a:solidFill>
                  <a:srgbClr val="FF0000"/>
                </a:solidFill>
                <a:latin typeface="Times New Roman" panose="02020603050405020304" pitchFamily="18" charset="0"/>
                <a:ea typeface="Times New Roman" panose="02020603050405020304" pitchFamily="18" charset="0"/>
              </a:rPr>
              <a:t>Merge(1,2,4)</a:t>
            </a:r>
            <a:endParaRPr lang="en-US"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001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BFBDAA9-484D-486D-9655-D3095CF73064}"/>
              </a:ext>
            </a:extLst>
          </p:cNvPr>
          <p:cNvSpPr>
            <a:spLocks noGrp="1" noChangeArrowheads="1"/>
          </p:cNvSpPr>
          <p:nvPr>
            <p:ph type="title"/>
          </p:nvPr>
        </p:nvSpPr>
        <p:spPr>
          <a:xfrm>
            <a:off x="457647" y="279053"/>
            <a:ext cx="8228707" cy="1138535"/>
          </a:xfrm>
        </p:spPr>
        <p:txBody>
          <a:bodyPr>
            <a:normAutofit/>
          </a:bodyPr>
          <a:lstStyle/>
          <a:p>
            <a:r>
              <a:rPr lang="en-US" altLang="tr-TR" sz="3600" dirty="0">
                <a:latin typeface="+mn-lt"/>
              </a:rPr>
              <a:t>How Fast Can We Sort?</a:t>
            </a:r>
          </a:p>
        </p:txBody>
      </p:sp>
      <p:sp>
        <p:nvSpPr>
          <p:cNvPr id="44035" name="Rectangle 3">
            <a:extLst>
              <a:ext uri="{FF2B5EF4-FFF2-40B4-BE49-F238E27FC236}">
                <a16:creationId xmlns:a16="http://schemas.microsoft.com/office/drawing/2014/main" id="{5EBC59FF-8973-4377-AD00-CC792263A176}"/>
              </a:ext>
            </a:extLst>
          </p:cNvPr>
          <p:cNvSpPr>
            <a:spLocks noGrp="1" noChangeArrowheads="1"/>
          </p:cNvSpPr>
          <p:nvPr>
            <p:ph type="body" idx="1"/>
          </p:nvPr>
        </p:nvSpPr>
        <p:spPr>
          <a:xfrm>
            <a:off x="457647" y="1602879"/>
            <a:ext cx="8434833" cy="4528468"/>
          </a:xfrm>
        </p:spPr>
        <p:txBody>
          <a:bodyPr>
            <a:normAutofit/>
          </a:bodyPr>
          <a:lstStyle/>
          <a:p>
            <a:r>
              <a:rPr lang="tr-TR" altLang="tr-TR" sz="2400" dirty="0"/>
              <a:t>Can </a:t>
            </a:r>
            <a:r>
              <a:rPr lang="tr-TR" altLang="tr-TR" sz="2400" dirty="0" err="1"/>
              <a:t>we</a:t>
            </a:r>
            <a:r>
              <a:rPr lang="tr-TR" altLang="tr-TR" sz="2400" dirty="0"/>
              <a:t> </a:t>
            </a:r>
            <a:r>
              <a:rPr lang="tr-TR" altLang="tr-TR" sz="2400" dirty="0" err="1"/>
              <a:t>sort</a:t>
            </a:r>
            <a:r>
              <a:rPr lang="tr-TR" altLang="tr-TR" sz="2400" dirty="0"/>
              <a:t> in </a:t>
            </a:r>
            <a:r>
              <a:rPr lang="tr-TR" altLang="tr-TR" sz="2400" dirty="0" err="1"/>
              <a:t>subquadratic</a:t>
            </a:r>
            <a:r>
              <a:rPr lang="tr-TR" altLang="tr-TR" sz="2400" dirty="0"/>
              <a:t> </a:t>
            </a:r>
            <a:r>
              <a:rPr lang="tr-TR" altLang="tr-TR" sz="2400" dirty="0" err="1"/>
              <a:t>times</a:t>
            </a:r>
            <a:r>
              <a:rPr lang="tr-TR" altLang="tr-TR" sz="2400" dirty="0"/>
              <a:t>?</a:t>
            </a:r>
          </a:p>
          <a:p>
            <a:pPr lvl="1"/>
            <a:r>
              <a:rPr lang="en-US" altLang="tr-TR" sz="2400" dirty="0"/>
              <a:t>Sub Quadratic means having a </a:t>
            </a:r>
            <a:r>
              <a:rPr lang="en-US" altLang="tr-TR" sz="2400" dirty="0">
                <a:solidFill>
                  <a:srgbClr val="FF0000"/>
                </a:solidFill>
              </a:rPr>
              <a:t>Big O better than O(N</a:t>
            </a:r>
            <a:r>
              <a:rPr lang="en-US" altLang="tr-TR" sz="2400" baseline="30000" dirty="0">
                <a:solidFill>
                  <a:srgbClr val="FF0000"/>
                </a:solidFill>
              </a:rPr>
              <a:t>2</a:t>
            </a:r>
            <a:r>
              <a:rPr lang="en-US" altLang="tr-TR" sz="2400" dirty="0">
                <a:solidFill>
                  <a:srgbClr val="FF0000"/>
                </a:solidFill>
              </a:rPr>
              <a:t>)</a:t>
            </a:r>
          </a:p>
          <a:p>
            <a:endParaRPr lang="tr-TR" altLang="tr-TR" sz="2400" dirty="0"/>
          </a:p>
          <a:p>
            <a:r>
              <a:rPr lang="tr-TR" altLang="tr-TR" sz="2400" dirty="0"/>
              <a:t>A</a:t>
            </a:r>
            <a:r>
              <a:rPr lang="en-US" altLang="tr-TR" sz="2400" dirty="0"/>
              <a:t>n observation: all of the sorting algorithms so far are </a:t>
            </a:r>
            <a:r>
              <a:rPr lang="en-US" altLang="tr-TR" sz="2400" i="1" dirty="0">
                <a:solidFill>
                  <a:srgbClr val="FF0000"/>
                </a:solidFill>
              </a:rPr>
              <a:t>comparison sorts</a:t>
            </a:r>
          </a:p>
          <a:p>
            <a:pPr lvl="1"/>
            <a:r>
              <a:rPr lang="en-US" altLang="tr-TR" sz="2400" dirty="0"/>
              <a:t>The only operation used to gain ordering information about a sequence is the </a:t>
            </a:r>
            <a:r>
              <a:rPr lang="en-US" altLang="tr-TR" sz="2400" dirty="0">
                <a:solidFill>
                  <a:srgbClr val="FF0000"/>
                </a:solidFill>
              </a:rPr>
              <a:t>pairwise comparison</a:t>
            </a:r>
            <a:r>
              <a:rPr lang="en-US" altLang="tr-TR" sz="2400" dirty="0"/>
              <a:t> of two elements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5" name="Rectangle 2"/>
          <p:cNvSpPr>
            <a:spLocks noGrp="1" noChangeArrowheads="1"/>
          </p:cNvSpPr>
          <p:nvPr>
            <p:ph type="title" idx="4294967295"/>
          </p:nvPr>
        </p:nvSpPr>
        <p:spPr>
          <a:xfrm>
            <a:off x="71438" y="1"/>
            <a:ext cx="8965058" cy="1970088"/>
          </a:xfrm>
        </p:spPr>
        <p:txBody>
          <a:bodyPr>
            <a:normAutofit fontScale="90000"/>
          </a:bodyPr>
          <a:lstStyle/>
          <a:p>
            <a:br>
              <a:rPr lang="tr-TR" altLang="en-US" sz="3600" dirty="0">
                <a:latin typeface="+mn-lt"/>
              </a:rPr>
            </a:br>
            <a:r>
              <a:rPr lang="en-US" altLang="en-US" sz="3600" dirty="0">
                <a:latin typeface="+mn-lt"/>
              </a:rPr>
              <a:t>M</a:t>
            </a:r>
            <a:r>
              <a:rPr lang="tr-TR" altLang="en-US" sz="3600" dirty="0">
                <a:latin typeface="+mn-lt"/>
              </a:rPr>
              <a:t>erge </a:t>
            </a:r>
            <a:r>
              <a:rPr lang="en-US" altLang="en-US" sz="3600" dirty="0">
                <a:latin typeface="+mn-lt"/>
              </a:rPr>
              <a:t>S</a:t>
            </a:r>
            <a:r>
              <a:rPr lang="tr-TR" altLang="en-US" sz="3600" dirty="0" err="1">
                <a:latin typeface="+mn-lt"/>
              </a:rPr>
              <a:t>ort</a:t>
            </a:r>
            <a:r>
              <a:rPr lang="en-US" altLang="en-US" sz="3600" dirty="0">
                <a:latin typeface="+mn-lt"/>
              </a:rPr>
              <a:t> Complexity:</a:t>
            </a:r>
            <a:r>
              <a:rPr lang="tr-TR" altLang="en-US" sz="3600" dirty="0">
                <a:latin typeface="+mn-lt"/>
              </a:rPr>
              <a:t> </a:t>
            </a:r>
            <a:r>
              <a:rPr lang="tr-TR" altLang="en-US" sz="3600" dirty="0" err="1">
                <a:latin typeface="+mn-lt"/>
              </a:rPr>
              <a:t>Recursion</a:t>
            </a:r>
            <a:r>
              <a:rPr lang="tr-TR" altLang="en-US" sz="3600" dirty="0">
                <a:latin typeface="+mn-lt"/>
              </a:rPr>
              <a:t> </a:t>
            </a:r>
            <a:r>
              <a:rPr lang="tr-TR" altLang="en-US" sz="3600" dirty="0" err="1">
                <a:latin typeface="+mn-lt"/>
              </a:rPr>
              <a:t>Tree</a:t>
            </a:r>
            <a:r>
              <a:rPr lang="tr-TR" altLang="en-US" sz="3600" dirty="0">
                <a:latin typeface="+mn-lt"/>
              </a:rPr>
              <a:t> </a:t>
            </a:r>
            <a:r>
              <a:rPr lang="tr-TR" altLang="en-US" sz="3600" dirty="0" err="1">
                <a:latin typeface="+mn-lt"/>
              </a:rPr>
              <a:t>Method</a:t>
            </a:r>
            <a:br>
              <a:rPr lang="en-US" altLang="en-US" sz="4000" dirty="0">
                <a:latin typeface="+mn-lt"/>
              </a:rPr>
            </a:br>
            <a:r>
              <a:rPr lang="en-US" altLang="en-US" sz="3600" dirty="0"/>
              <a:t>                                  </a:t>
            </a:r>
            <a:br>
              <a:rPr lang="tr-TR" altLang="en-US" sz="3600" dirty="0"/>
            </a:br>
            <a:r>
              <a:rPr lang="en-US" altLang="en-US" sz="3600" dirty="0"/>
              <a:t> </a:t>
            </a:r>
            <a:br>
              <a:rPr lang="en-US" altLang="en-US" sz="3600" dirty="0"/>
            </a:br>
            <a:r>
              <a:rPr lang="en-US" altLang="en-US" sz="1800" dirty="0"/>
              <a:t>             </a:t>
            </a:r>
            <a:r>
              <a:rPr lang="tr-TR" altLang="en-US" sz="1800" dirty="0"/>
              <a:t>                                                                   </a:t>
            </a:r>
            <a:r>
              <a:rPr lang="tr-TR" altLang="en-US" sz="2200" dirty="0" err="1">
                <a:latin typeface="+mn-lt"/>
              </a:rPr>
              <a:t>Sublist</a:t>
            </a:r>
            <a:r>
              <a:rPr lang="tr-TR" altLang="en-US" sz="2200" dirty="0">
                <a:latin typeface="+mn-lt"/>
              </a:rPr>
              <a:t> </a:t>
            </a:r>
            <a:r>
              <a:rPr lang="tr-TR" altLang="en-US" sz="2200" dirty="0" err="1">
                <a:latin typeface="+mn-lt"/>
              </a:rPr>
              <a:t>sizes</a:t>
            </a:r>
            <a:r>
              <a:rPr lang="en-US" altLang="en-US" sz="1800" dirty="0"/>
              <a:t>                     </a:t>
            </a:r>
            <a:r>
              <a:rPr lang="tr-TR" altLang="en-US" sz="1800" dirty="0"/>
              <a:t>                       </a:t>
            </a:r>
            <a:r>
              <a:rPr lang="en-US" altLang="en-US" sz="1800" dirty="0"/>
              <a:t>     </a:t>
            </a:r>
            <a:r>
              <a:rPr lang="tr-TR" altLang="en-US" sz="1800" dirty="0"/>
              <a:t> </a:t>
            </a:r>
            <a:r>
              <a:rPr lang="en-US" altLang="en-US" sz="2200" dirty="0">
                <a:latin typeface="+mn-lt"/>
              </a:rPr>
              <a:t>Total List Sizes</a:t>
            </a:r>
            <a:endParaRPr lang="tr-TR" altLang="en-US" sz="2200" dirty="0">
              <a:latin typeface="+mn-lt"/>
            </a:endParaRPr>
          </a:p>
        </p:txBody>
      </p:sp>
      <p:graphicFrame>
        <p:nvGraphicFramePr>
          <p:cNvPr id="13315" name="Object 5"/>
          <p:cNvGraphicFramePr>
            <a:graphicFrameLocks noChangeAspect="1"/>
          </p:cNvGraphicFramePr>
          <p:nvPr/>
        </p:nvGraphicFramePr>
        <p:xfrm>
          <a:off x="4427538" y="1989138"/>
          <a:ext cx="198437" cy="219075"/>
        </p:xfrm>
        <a:graphic>
          <a:graphicData uri="http://schemas.openxmlformats.org/presentationml/2006/ole">
            <mc:AlternateContent xmlns:mc="http://schemas.openxmlformats.org/markup-compatibility/2006">
              <mc:Choice xmlns:v="urn:schemas-microsoft-com:vml" Requires="v">
                <p:oleObj spid="_x0000_s35460" name="Equation" r:id="rId4" imgW="114120" imgH="126720" progId="Equation.3">
                  <p:embed/>
                </p:oleObj>
              </mc:Choice>
              <mc:Fallback>
                <p:oleObj name="Equation" r:id="rId4" imgW="114120" imgH="1267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1989138"/>
                        <a:ext cx="198437"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 name="Straight Arrow Connector 6"/>
          <p:cNvCxnSpPr/>
          <p:nvPr/>
        </p:nvCxnSpPr>
        <p:spPr>
          <a:xfrm rot="10800000" flipV="1">
            <a:off x="3059113" y="2276475"/>
            <a:ext cx="1368425" cy="792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427538" y="2276475"/>
            <a:ext cx="1439862"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316" name="Object 6"/>
          <p:cNvGraphicFramePr>
            <a:graphicFrameLocks noChangeAspect="1"/>
          </p:cNvGraphicFramePr>
          <p:nvPr/>
        </p:nvGraphicFramePr>
        <p:xfrm>
          <a:off x="2784475" y="3109913"/>
          <a:ext cx="463550" cy="284162"/>
        </p:xfrm>
        <a:graphic>
          <a:graphicData uri="http://schemas.openxmlformats.org/presentationml/2006/ole">
            <mc:AlternateContent xmlns:mc="http://schemas.openxmlformats.org/markup-compatibility/2006">
              <mc:Choice xmlns:v="urn:schemas-microsoft-com:vml" Requires="v">
                <p:oleObj spid="_x0000_s35461" name="Equation" r:id="rId6" imgW="266400" imgH="164880" progId="Equation.3">
                  <p:embed/>
                </p:oleObj>
              </mc:Choice>
              <mc:Fallback>
                <p:oleObj name="Equation" r:id="rId6" imgW="266400" imgH="1648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475" y="3109913"/>
                        <a:ext cx="46355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5651500" y="3068638"/>
          <a:ext cx="463550" cy="284162"/>
        </p:xfrm>
        <a:graphic>
          <a:graphicData uri="http://schemas.openxmlformats.org/presentationml/2006/ole">
            <mc:AlternateContent xmlns:mc="http://schemas.openxmlformats.org/markup-compatibility/2006">
              <mc:Choice xmlns:v="urn:schemas-microsoft-com:vml" Requires="v">
                <p:oleObj spid="_x0000_s35462" name="Equation" r:id="rId8" imgW="266400" imgH="164880" progId="Equation.3">
                  <p:embed/>
                </p:oleObj>
              </mc:Choice>
              <mc:Fallback>
                <p:oleObj name="Equation" r:id="rId8" imgW="266400" imgH="16488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3068638"/>
                        <a:ext cx="46355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 name="Straight Arrow Connector 12"/>
          <p:cNvCxnSpPr/>
          <p:nvPr/>
        </p:nvCxnSpPr>
        <p:spPr>
          <a:xfrm rot="5400000">
            <a:off x="2339975" y="3429000"/>
            <a:ext cx="6477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51957" y="3464718"/>
            <a:ext cx="64770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219700" y="3429000"/>
            <a:ext cx="6477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5831682" y="3464718"/>
            <a:ext cx="64770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318" name="Object 8"/>
          <p:cNvGraphicFramePr>
            <a:graphicFrameLocks noChangeAspect="1"/>
          </p:cNvGraphicFramePr>
          <p:nvPr/>
        </p:nvGraphicFramePr>
        <p:xfrm>
          <a:off x="2051050" y="4149725"/>
          <a:ext cx="463550" cy="284163"/>
        </p:xfrm>
        <a:graphic>
          <a:graphicData uri="http://schemas.openxmlformats.org/presentationml/2006/ole">
            <mc:AlternateContent xmlns:mc="http://schemas.openxmlformats.org/markup-compatibility/2006">
              <mc:Choice xmlns:v="urn:schemas-microsoft-com:vml" Requires="v">
                <p:oleObj spid="_x0000_s35463" name="Equation" r:id="rId10" imgW="266400" imgH="164880" progId="Equation.3">
                  <p:embed/>
                </p:oleObj>
              </mc:Choice>
              <mc:Fallback>
                <p:oleObj name="Equation" r:id="rId10" imgW="266400" imgH="16488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050" y="4149725"/>
                        <a:ext cx="4635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3348038" y="4149725"/>
          <a:ext cx="463550" cy="284163"/>
        </p:xfrm>
        <a:graphic>
          <a:graphicData uri="http://schemas.openxmlformats.org/presentationml/2006/ole">
            <mc:AlternateContent xmlns:mc="http://schemas.openxmlformats.org/markup-compatibility/2006">
              <mc:Choice xmlns:v="urn:schemas-microsoft-com:vml" Requires="v">
                <p:oleObj spid="_x0000_s35464" name="Equation" r:id="rId12" imgW="266400" imgH="164880" progId="Equation.3">
                  <p:embed/>
                </p:oleObj>
              </mc:Choice>
              <mc:Fallback>
                <p:oleObj name="Equation" r:id="rId12" imgW="266400" imgH="16488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8038" y="4149725"/>
                        <a:ext cx="4635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10"/>
          <p:cNvGraphicFramePr>
            <a:graphicFrameLocks noChangeAspect="1"/>
          </p:cNvGraphicFramePr>
          <p:nvPr/>
        </p:nvGraphicFramePr>
        <p:xfrm>
          <a:off x="5003800" y="4149725"/>
          <a:ext cx="463550" cy="284163"/>
        </p:xfrm>
        <a:graphic>
          <a:graphicData uri="http://schemas.openxmlformats.org/presentationml/2006/ole">
            <mc:AlternateContent xmlns:mc="http://schemas.openxmlformats.org/markup-compatibility/2006">
              <mc:Choice xmlns:v="urn:schemas-microsoft-com:vml" Requires="v">
                <p:oleObj spid="_x0000_s35465" name="Equation" r:id="rId14" imgW="266400" imgH="164880" progId="Equation.3">
                  <p:embed/>
                </p:oleObj>
              </mc:Choice>
              <mc:Fallback>
                <p:oleObj name="Equation" r:id="rId14" imgW="266400" imgH="16488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3800" y="4149725"/>
                        <a:ext cx="4635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11"/>
          <p:cNvGraphicFramePr>
            <a:graphicFrameLocks noChangeAspect="1"/>
          </p:cNvGraphicFramePr>
          <p:nvPr/>
        </p:nvGraphicFramePr>
        <p:xfrm>
          <a:off x="6156325" y="4149725"/>
          <a:ext cx="463550" cy="284163"/>
        </p:xfrm>
        <a:graphic>
          <a:graphicData uri="http://schemas.openxmlformats.org/presentationml/2006/ole">
            <mc:AlternateContent xmlns:mc="http://schemas.openxmlformats.org/markup-compatibility/2006">
              <mc:Choice xmlns:v="urn:schemas-microsoft-com:vml" Requires="v">
                <p:oleObj spid="_x0000_s35466" name="Equation" r:id="rId15" imgW="266400" imgH="164880" progId="Equation.3">
                  <p:embed/>
                </p:oleObj>
              </mc:Choice>
              <mc:Fallback>
                <p:oleObj name="Equation" r:id="rId15" imgW="266400" imgH="16488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56325" y="4149725"/>
                        <a:ext cx="4635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4" name="Straight Arrow Connector 23"/>
          <p:cNvCxnSpPr/>
          <p:nvPr/>
        </p:nvCxnSpPr>
        <p:spPr>
          <a:xfrm rot="5400000">
            <a:off x="1727994" y="4544219"/>
            <a:ext cx="647700" cy="433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2124076" y="4581525"/>
            <a:ext cx="647700" cy="358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024188" y="4545013"/>
            <a:ext cx="64770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3420269" y="4580732"/>
            <a:ext cx="647700" cy="360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608513" y="4545013"/>
            <a:ext cx="64770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5004594" y="4580732"/>
            <a:ext cx="647700" cy="360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5832475" y="4545013"/>
            <a:ext cx="64770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6228557" y="4580731"/>
            <a:ext cx="647700"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322" name="Object 20"/>
          <p:cNvGraphicFramePr>
            <a:graphicFrameLocks noChangeAspect="1"/>
          </p:cNvGraphicFramePr>
          <p:nvPr/>
        </p:nvGraphicFramePr>
        <p:xfrm>
          <a:off x="1763713" y="5157788"/>
          <a:ext cx="131762" cy="306387"/>
        </p:xfrm>
        <a:graphic>
          <a:graphicData uri="http://schemas.openxmlformats.org/presentationml/2006/ole">
            <mc:AlternateContent xmlns:mc="http://schemas.openxmlformats.org/markup-compatibility/2006">
              <mc:Choice xmlns:v="urn:schemas-microsoft-com:vml" Requires="v">
                <p:oleObj spid="_x0000_s35467" name="Equation" r:id="rId16" imgW="75960" imgH="177480" progId="Equation.3">
                  <p:embed/>
                </p:oleObj>
              </mc:Choice>
              <mc:Fallback>
                <p:oleObj name="Equation" r:id="rId16" imgW="75960" imgH="17748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3713" y="5157788"/>
                        <a:ext cx="1317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21"/>
          <p:cNvGraphicFramePr>
            <a:graphicFrameLocks noChangeAspect="1"/>
          </p:cNvGraphicFramePr>
          <p:nvPr/>
        </p:nvGraphicFramePr>
        <p:xfrm>
          <a:off x="2568575" y="5157788"/>
          <a:ext cx="131763" cy="306387"/>
        </p:xfrm>
        <a:graphic>
          <a:graphicData uri="http://schemas.openxmlformats.org/presentationml/2006/ole">
            <mc:AlternateContent xmlns:mc="http://schemas.openxmlformats.org/markup-compatibility/2006">
              <mc:Choice xmlns:v="urn:schemas-microsoft-com:vml" Requires="v">
                <p:oleObj spid="_x0000_s35468" name="Equation" r:id="rId18" imgW="75960" imgH="177480" progId="Equation.3">
                  <p:embed/>
                </p:oleObj>
              </mc:Choice>
              <mc:Fallback>
                <p:oleObj name="Equation" r:id="rId18" imgW="75960" imgH="177480"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68575" y="5157788"/>
                        <a:ext cx="1317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22"/>
          <p:cNvGraphicFramePr>
            <a:graphicFrameLocks noChangeAspect="1"/>
          </p:cNvGraphicFramePr>
          <p:nvPr/>
        </p:nvGraphicFramePr>
        <p:xfrm>
          <a:off x="3059113" y="5157788"/>
          <a:ext cx="131762" cy="306387"/>
        </p:xfrm>
        <a:graphic>
          <a:graphicData uri="http://schemas.openxmlformats.org/presentationml/2006/ole">
            <mc:AlternateContent xmlns:mc="http://schemas.openxmlformats.org/markup-compatibility/2006">
              <mc:Choice xmlns:v="urn:schemas-microsoft-com:vml" Requires="v">
                <p:oleObj spid="_x0000_s35469" name="Equation" r:id="rId20" imgW="75960" imgH="177480" progId="Equation.3">
                  <p:embed/>
                </p:oleObj>
              </mc:Choice>
              <mc:Fallback>
                <p:oleObj name="Equation" r:id="rId20" imgW="75960" imgH="177480"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9113" y="5157788"/>
                        <a:ext cx="1317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23"/>
          <p:cNvGraphicFramePr>
            <a:graphicFrameLocks noChangeAspect="1"/>
          </p:cNvGraphicFramePr>
          <p:nvPr/>
        </p:nvGraphicFramePr>
        <p:xfrm>
          <a:off x="3863975" y="5157788"/>
          <a:ext cx="131763" cy="306387"/>
        </p:xfrm>
        <a:graphic>
          <a:graphicData uri="http://schemas.openxmlformats.org/presentationml/2006/ole">
            <mc:AlternateContent xmlns:mc="http://schemas.openxmlformats.org/markup-compatibility/2006">
              <mc:Choice xmlns:v="urn:schemas-microsoft-com:vml" Requires="v">
                <p:oleObj spid="_x0000_s35470" name="Equation" r:id="rId21" imgW="75960" imgH="177480" progId="Equation.3">
                  <p:embed/>
                </p:oleObj>
              </mc:Choice>
              <mc:Fallback>
                <p:oleObj name="Equation" r:id="rId21" imgW="75960" imgH="177480" progId="Equation.3">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63975" y="5157788"/>
                        <a:ext cx="1317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24"/>
          <p:cNvGraphicFramePr>
            <a:graphicFrameLocks noChangeAspect="1"/>
          </p:cNvGraphicFramePr>
          <p:nvPr/>
        </p:nvGraphicFramePr>
        <p:xfrm>
          <a:off x="4643438" y="5157788"/>
          <a:ext cx="131762" cy="306387"/>
        </p:xfrm>
        <a:graphic>
          <a:graphicData uri="http://schemas.openxmlformats.org/presentationml/2006/ole">
            <mc:AlternateContent xmlns:mc="http://schemas.openxmlformats.org/markup-compatibility/2006">
              <mc:Choice xmlns:v="urn:schemas-microsoft-com:vml" Requires="v">
                <p:oleObj spid="_x0000_s35471" name="Equation" r:id="rId22" imgW="75960" imgH="177480" progId="Equation.3">
                  <p:embed/>
                </p:oleObj>
              </mc:Choice>
              <mc:Fallback>
                <p:oleObj name="Equation" r:id="rId22" imgW="75960" imgH="177480"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3438" y="5157788"/>
                        <a:ext cx="1317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7" name="Object 25"/>
          <p:cNvGraphicFramePr>
            <a:graphicFrameLocks noChangeAspect="1"/>
          </p:cNvGraphicFramePr>
          <p:nvPr/>
        </p:nvGraphicFramePr>
        <p:xfrm>
          <a:off x="5435600" y="5157788"/>
          <a:ext cx="131763" cy="306387"/>
        </p:xfrm>
        <a:graphic>
          <a:graphicData uri="http://schemas.openxmlformats.org/presentationml/2006/ole">
            <mc:AlternateContent xmlns:mc="http://schemas.openxmlformats.org/markup-compatibility/2006">
              <mc:Choice xmlns:v="urn:schemas-microsoft-com:vml" Requires="v">
                <p:oleObj spid="_x0000_s35472" name="Equation" r:id="rId23" imgW="75960" imgH="177480" progId="Equation.3">
                  <p:embed/>
                </p:oleObj>
              </mc:Choice>
              <mc:Fallback>
                <p:oleObj name="Equation" r:id="rId23" imgW="75960" imgH="177480" progId="Equation.3">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35600" y="5157788"/>
                        <a:ext cx="1317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26"/>
          <p:cNvGraphicFramePr>
            <a:graphicFrameLocks noChangeAspect="1"/>
          </p:cNvGraphicFramePr>
          <p:nvPr/>
        </p:nvGraphicFramePr>
        <p:xfrm>
          <a:off x="5867400" y="5157788"/>
          <a:ext cx="131763" cy="306387"/>
        </p:xfrm>
        <a:graphic>
          <a:graphicData uri="http://schemas.openxmlformats.org/presentationml/2006/ole">
            <mc:AlternateContent xmlns:mc="http://schemas.openxmlformats.org/markup-compatibility/2006">
              <mc:Choice xmlns:v="urn:schemas-microsoft-com:vml" Requires="v">
                <p:oleObj spid="_x0000_s35473" name="Equation" r:id="rId24" imgW="75960" imgH="177480" progId="Equation.3">
                  <p:embed/>
                </p:oleObj>
              </mc:Choice>
              <mc:Fallback>
                <p:oleObj name="Equation" r:id="rId24" imgW="75960" imgH="177480"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157788"/>
                        <a:ext cx="1317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27"/>
          <p:cNvGraphicFramePr>
            <a:graphicFrameLocks noChangeAspect="1"/>
          </p:cNvGraphicFramePr>
          <p:nvPr/>
        </p:nvGraphicFramePr>
        <p:xfrm>
          <a:off x="6659563" y="5157788"/>
          <a:ext cx="131762" cy="306387"/>
        </p:xfrm>
        <a:graphic>
          <a:graphicData uri="http://schemas.openxmlformats.org/presentationml/2006/ole">
            <mc:AlternateContent xmlns:mc="http://schemas.openxmlformats.org/markup-compatibility/2006">
              <mc:Choice xmlns:v="urn:schemas-microsoft-com:vml" Requires="v">
                <p:oleObj spid="_x0000_s35474" name="Equation" r:id="rId25" imgW="75960" imgH="177480" progId="Equation.3">
                  <p:embed/>
                </p:oleObj>
              </mc:Choice>
              <mc:Fallback>
                <p:oleObj name="Equation" r:id="rId25" imgW="75960" imgH="177480" progId="Equation.3">
                  <p:embed/>
                  <p:pic>
                    <p:nvPicPr>
                      <p:cNvPr id="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59563" y="5157788"/>
                        <a:ext cx="1317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28"/>
          <p:cNvGraphicFramePr>
            <a:graphicFrameLocks noChangeAspect="1"/>
          </p:cNvGraphicFramePr>
          <p:nvPr/>
        </p:nvGraphicFramePr>
        <p:xfrm>
          <a:off x="1752600" y="5611813"/>
          <a:ext cx="153988" cy="261937"/>
        </p:xfrm>
        <a:graphic>
          <a:graphicData uri="http://schemas.openxmlformats.org/presentationml/2006/ole">
            <mc:AlternateContent xmlns:mc="http://schemas.openxmlformats.org/markup-compatibility/2006">
              <mc:Choice xmlns:v="urn:schemas-microsoft-com:vml" Requires="v">
                <p:oleObj spid="_x0000_s35475" name="Equation" r:id="rId26" imgW="88560" imgH="152280" progId="Equation.3">
                  <p:embed/>
                </p:oleObj>
              </mc:Choice>
              <mc:Fallback>
                <p:oleObj name="Equation" r:id="rId26" imgW="88560" imgH="152280" progId="Equation.3">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52600" y="5611813"/>
                        <a:ext cx="153988"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30"/>
          <p:cNvGraphicFramePr>
            <a:graphicFrameLocks noChangeAspect="1"/>
          </p:cNvGraphicFramePr>
          <p:nvPr/>
        </p:nvGraphicFramePr>
        <p:xfrm>
          <a:off x="2546350" y="5589588"/>
          <a:ext cx="153988" cy="261937"/>
        </p:xfrm>
        <a:graphic>
          <a:graphicData uri="http://schemas.openxmlformats.org/presentationml/2006/ole">
            <mc:AlternateContent xmlns:mc="http://schemas.openxmlformats.org/markup-compatibility/2006">
              <mc:Choice xmlns:v="urn:schemas-microsoft-com:vml" Requires="v">
                <p:oleObj spid="_x0000_s35476" name="Equation" r:id="rId28" imgW="88560" imgH="152280" progId="Equation.3">
                  <p:embed/>
                </p:oleObj>
              </mc:Choice>
              <mc:Fallback>
                <p:oleObj name="Equation" r:id="rId28" imgW="88560" imgH="152280" progId="Equation.3">
                  <p:embed/>
                  <p:pic>
                    <p:nvPicPr>
                      <p:cNvPr id="0"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46350" y="5589588"/>
                        <a:ext cx="153988"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31"/>
          <p:cNvGraphicFramePr>
            <a:graphicFrameLocks noChangeAspect="1"/>
          </p:cNvGraphicFramePr>
          <p:nvPr/>
        </p:nvGraphicFramePr>
        <p:xfrm>
          <a:off x="3059113" y="5589588"/>
          <a:ext cx="153987" cy="261937"/>
        </p:xfrm>
        <a:graphic>
          <a:graphicData uri="http://schemas.openxmlformats.org/presentationml/2006/ole">
            <mc:AlternateContent xmlns:mc="http://schemas.openxmlformats.org/markup-compatibility/2006">
              <mc:Choice xmlns:v="urn:schemas-microsoft-com:vml" Requires="v">
                <p:oleObj spid="_x0000_s35477" name="Equation" r:id="rId30" imgW="88560" imgH="152280" progId="Equation.3">
                  <p:embed/>
                </p:oleObj>
              </mc:Choice>
              <mc:Fallback>
                <p:oleObj name="Equation" r:id="rId30" imgW="88560" imgH="152280" progId="Equation.3">
                  <p:embed/>
                  <p:pic>
                    <p:nvPicPr>
                      <p:cNvPr id="0" name="Object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59113" y="5589588"/>
                        <a:ext cx="153987"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3" name="Object 32"/>
          <p:cNvGraphicFramePr>
            <a:graphicFrameLocks noChangeAspect="1"/>
          </p:cNvGraphicFramePr>
          <p:nvPr/>
        </p:nvGraphicFramePr>
        <p:xfrm>
          <a:off x="3841750" y="5589588"/>
          <a:ext cx="153988" cy="261937"/>
        </p:xfrm>
        <a:graphic>
          <a:graphicData uri="http://schemas.openxmlformats.org/presentationml/2006/ole">
            <mc:AlternateContent xmlns:mc="http://schemas.openxmlformats.org/markup-compatibility/2006">
              <mc:Choice xmlns:v="urn:schemas-microsoft-com:vml" Requires="v">
                <p:oleObj spid="_x0000_s35478" name="Equation" r:id="rId31" imgW="88560" imgH="152280" progId="Equation.3">
                  <p:embed/>
                </p:oleObj>
              </mc:Choice>
              <mc:Fallback>
                <p:oleObj name="Equation" r:id="rId31" imgW="88560" imgH="152280" progId="Equation.3">
                  <p:embed/>
                  <p:pic>
                    <p:nvPicPr>
                      <p:cNvPr id="0" name="Object 3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41750" y="5589588"/>
                        <a:ext cx="153988"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33"/>
          <p:cNvGraphicFramePr>
            <a:graphicFrameLocks noChangeAspect="1"/>
          </p:cNvGraphicFramePr>
          <p:nvPr/>
        </p:nvGraphicFramePr>
        <p:xfrm>
          <a:off x="4643438" y="5589588"/>
          <a:ext cx="153987" cy="261937"/>
        </p:xfrm>
        <a:graphic>
          <a:graphicData uri="http://schemas.openxmlformats.org/presentationml/2006/ole">
            <mc:AlternateContent xmlns:mc="http://schemas.openxmlformats.org/markup-compatibility/2006">
              <mc:Choice xmlns:v="urn:schemas-microsoft-com:vml" Requires="v">
                <p:oleObj spid="_x0000_s35479" name="Equation" r:id="rId32" imgW="88560" imgH="152280" progId="Equation.3">
                  <p:embed/>
                </p:oleObj>
              </mc:Choice>
              <mc:Fallback>
                <p:oleObj name="Equation" r:id="rId32" imgW="88560" imgH="152280" progId="Equation.3">
                  <p:embed/>
                  <p:pic>
                    <p:nvPicPr>
                      <p:cNvPr id="0" name="Object 3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43438" y="5589588"/>
                        <a:ext cx="153987"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5" name="Object 34"/>
          <p:cNvGraphicFramePr>
            <a:graphicFrameLocks noChangeAspect="1"/>
          </p:cNvGraphicFramePr>
          <p:nvPr/>
        </p:nvGraphicFramePr>
        <p:xfrm>
          <a:off x="5435600" y="5589588"/>
          <a:ext cx="153988" cy="261937"/>
        </p:xfrm>
        <a:graphic>
          <a:graphicData uri="http://schemas.openxmlformats.org/presentationml/2006/ole">
            <mc:AlternateContent xmlns:mc="http://schemas.openxmlformats.org/markup-compatibility/2006">
              <mc:Choice xmlns:v="urn:schemas-microsoft-com:vml" Requires="v">
                <p:oleObj spid="_x0000_s35480" name="Equation" r:id="rId33" imgW="88560" imgH="152280" progId="Equation.3">
                  <p:embed/>
                </p:oleObj>
              </mc:Choice>
              <mc:Fallback>
                <p:oleObj name="Equation" r:id="rId33" imgW="88560" imgH="152280" progId="Equation.3">
                  <p:embed/>
                  <p:pic>
                    <p:nvPicPr>
                      <p:cNvPr id="0" name="Object 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35600" y="5589588"/>
                        <a:ext cx="153988"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6" name="Object 35"/>
          <p:cNvGraphicFramePr>
            <a:graphicFrameLocks noChangeAspect="1"/>
          </p:cNvGraphicFramePr>
          <p:nvPr/>
        </p:nvGraphicFramePr>
        <p:xfrm>
          <a:off x="5829300" y="5589588"/>
          <a:ext cx="153988" cy="261937"/>
        </p:xfrm>
        <a:graphic>
          <a:graphicData uri="http://schemas.openxmlformats.org/presentationml/2006/ole">
            <mc:AlternateContent xmlns:mc="http://schemas.openxmlformats.org/markup-compatibility/2006">
              <mc:Choice xmlns:v="urn:schemas-microsoft-com:vml" Requires="v">
                <p:oleObj spid="_x0000_s35481" name="Equation" r:id="rId34" imgW="88560" imgH="152280" progId="Equation.3">
                  <p:embed/>
                </p:oleObj>
              </mc:Choice>
              <mc:Fallback>
                <p:oleObj name="Equation" r:id="rId34" imgW="88560" imgH="152280" progId="Equation.3">
                  <p:embed/>
                  <p:pic>
                    <p:nvPicPr>
                      <p:cNvPr id="0"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29300" y="5589588"/>
                        <a:ext cx="153988"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7" name="Object 36"/>
          <p:cNvGraphicFramePr>
            <a:graphicFrameLocks noChangeAspect="1"/>
          </p:cNvGraphicFramePr>
          <p:nvPr/>
        </p:nvGraphicFramePr>
        <p:xfrm>
          <a:off x="6665913" y="5589588"/>
          <a:ext cx="153987" cy="261937"/>
        </p:xfrm>
        <a:graphic>
          <a:graphicData uri="http://schemas.openxmlformats.org/presentationml/2006/ole">
            <mc:AlternateContent xmlns:mc="http://schemas.openxmlformats.org/markup-compatibility/2006">
              <mc:Choice xmlns:v="urn:schemas-microsoft-com:vml" Requires="v">
                <p:oleObj spid="_x0000_s35482" name="Equation" r:id="rId35" imgW="88560" imgH="152280" progId="Equation.3">
                  <p:embed/>
                </p:oleObj>
              </mc:Choice>
              <mc:Fallback>
                <p:oleObj name="Equation" r:id="rId35" imgW="88560" imgH="152280" progId="Equation.3">
                  <p:embed/>
                  <p:pic>
                    <p:nvPicPr>
                      <p:cNvPr id="0" name="Object 3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65913" y="5589588"/>
                        <a:ext cx="153987"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2" name="Straight Arrow Connector 61"/>
          <p:cNvCxnSpPr/>
          <p:nvPr/>
        </p:nvCxnSpPr>
        <p:spPr>
          <a:xfrm rot="5400000">
            <a:off x="6553994" y="4904581"/>
            <a:ext cx="15113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338" name="Object 37"/>
          <p:cNvGraphicFramePr>
            <a:graphicFrameLocks noChangeAspect="1"/>
          </p:cNvGraphicFramePr>
          <p:nvPr/>
        </p:nvGraphicFramePr>
        <p:xfrm>
          <a:off x="6921500" y="3757613"/>
          <a:ext cx="661988" cy="349250"/>
        </p:xfrm>
        <a:graphic>
          <a:graphicData uri="http://schemas.openxmlformats.org/presentationml/2006/ole">
            <mc:AlternateContent xmlns:mc="http://schemas.openxmlformats.org/markup-compatibility/2006">
              <mc:Choice xmlns:v="urn:schemas-microsoft-com:vml" Requires="v">
                <p:oleObj spid="_x0000_s35483" name="Equation" r:id="rId36" imgW="380880" imgH="203040" progId="Equation.3">
                  <p:embed/>
                </p:oleObj>
              </mc:Choice>
              <mc:Fallback>
                <p:oleObj name="Equation" r:id="rId36" imgW="380880" imgH="203040" progId="Equation.3">
                  <p:embed/>
                  <p:pic>
                    <p:nvPicPr>
                      <p:cNvPr id="0" name="Object 3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921500" y="3757613"/>
                        <a:ext cx="66198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5" name="Straight Arrow Connector 64"/>
          <p:cNvCxnSpPr/>
          <p:nvPr/>
        </p:nvCxnSpPr>
        <p:spPr>
          <a:xfrm rot="5400000" flipH="1" flipV="1">
            <a:off x="6480175" y="2960688"/>
            <a:ext cx="1655763" cy="158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787900" y="2060575"/>
            <a:ext cx="3240088"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graphicFrame>
        <p:nvGraphicFramePr>
          <p:cNvPr id="13339" name="Object 38"/>
          <p:cNvGraphicFramePr>
            <a:graphicFrameLocks noChangeAspect="1"/>
          </p:cNvGraphicFramePr>
          <p:nvPr/>
        </p:nvGraphicFramePr>
        <p:xfrm>
          <a:off x="8316913" y="1981200"/>
          <a:ext cx="200025" cy="219075"/>
        </p:xfrm>
        <a:graphic>
          <a:graphicData uri="http://schemas.openxmlformats.org/presentationml/2006/ole">
            <mc:AlternateContent xmlns:mc="http://schemas.openxmlformats.org/markup-compatibility/2006">
              <mc:Choice xmlns:v="urn:schemas-microsoft-com:vml" Requires="v">
                <p:oleObj spid="_x0000_s35484" name="Equation" r:id="rId38" imgW="114120" imgH="126720" progId="Equation.3">
                  <p:embed/>
                </p:oleObj>
              </mc:Choice>
              <mc:Fallback>
                <p:oleObj name="Equation" r:id="rId38" imgW="114120" imgH="126720" progId="Equation.3">
                  <p:embed/>
                  <p:pic>
                    <p:nvPicPr>
                      <p:cNvPr id="0" name="Object 3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1981200"/>
                        <a:ext cx="2000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1" name="Straight Connector 70"/>
          <p:cNvCxnSpPr/>
          <p:nvPr/>
        </p:nvCxnSpPr>
        <p:spPr>
          <a:xfrm>
            <a:off x="6372225" y="3206750"/>
            <a:ext cx="1655763"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875463" y="5732463"/>
            <a:ext cx="936625"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graphicFrame>
        <p:nvGraphicFramePr>
          <p:cNvPr id="13340" name="Object 39"/>
          <p:cNvGraphicFramePr>
            <a:graphicFrameLocks noChangeAspect="1"/>
          </p:cNvGraphicFramePr>
          <p:nvPr/>
        </p:nvGraphicFramePr>
        <p:xfrm>
          <a:off x="8316913" y="3068638"/>
          <a:ext cx="200025" cy="219075"/>
        </p:xfrm>
        <a:graphic>
          <a:graphicData uri="http://schemas.openxmlformats.org/presentationml/2006/ole">
            <mc:AlternateContent xmlns:mc="http://schemas.openxmlformats.org/markup-compatibility/2006">
              <mc:Choice xmlns:v="urn:schemas-microsoft-com:vml" Requires="v">
                <p:oleObj spid="_x0000_s35485" name="Equation" r:id="rId40" imgW="114120" imgH="126720" progId="Equation.3">
                  <p:embed/>
                </p:oleObj>
              </mc:Choice>
              <mc:Fallback>
                <p:oleObj name="Equation" r:id="rId40" imgW="114120" imgH="126720" progId="Equation.3">
                  <p:embed/>
                  <p:pic>
                    <p:nvPicPr>
                      <p:cNvPr id="0" name="Object 3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068638"/>
                        <a:ext cx="2000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1" name="Object 40"/>
          <p:cNvGraphicFramePr>
            <a:graphicFrameLocks noChangeAspect="1"/>
          </p:cNvGraphicFramePr>
          <p:nvPr/>
        </p:nvGraphicFramePr>
        <p:xfrm>
          <a:off x="8243888" y="4181475"/>
          <a:ext cx="200025" cy="219075"/>
        </p:xfrm>
        <a:graphic>
          <a:graphicData uri="http://schemas.openxmlformats.org/presentationml/2006/ole">
            <mc:AlternateContent xmlns:mc="http://schemas.openxmlformats.org/markup-compatibility/2006">
              <mc:Choice xmlns:v="urn:schemas-microsoft-com:vml" Requires="v">
                <p:oleObj spid="_x0000_s35486" name="Equation" r:id="rId41" imgW="114120" imgH="126720" progId="Equation.3">
                  <p:embed/>
                </p:oleObj>
              </mc:Choice>
              <mc:Fallback>
                <p:oleObj name="Equation" r:id="rId41" imgW="114120" imgH="126720" progId="Equation.3">
                  <p:embed/>
                  <p:pic>
                    <p:nvPicPr>
                      <p:cNvPr id="0" name="Object 4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243888" y="4181475"/>
                        <a:ext cx="2000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2" name="Object 41"/>
          <p:cNvGraphicFramePr>
            <a:graphicFrameLocks noChangeAspect="1"/>
          </p:cNvGraphicFramePr>
          <p:nvPr/>
        </p:nvGraphicFramePr>
        <p:xfrm>
          <a:off x="8243888" y="5589588"/>
          <a:ext cx="200025" cy="219075"/>
        </p:xfrm>
        <a:graphic>
          <a:graphicData uri="http://schemas.openxmlformats.org/presentationml/2006/ole">
            <mc:AlternateContent xmlns:mc="http://schemas.openxmlformats.org/markup-compatibility/2006">
              <mc:Choice xmlns:v="urn:schemas-microsoft-com:vml" Requires="v">
                <p:oleObj spid="_x0000_s35487" name="Equation" r:id="rId42" imgW="114120" imgH="126720" progId="Equation.3">
                  <p:embed/>
                </p:oleObj>
              </mc:Choice>
              <mc:Fallback>
                <p:oleObj name="Equation" r:id="rId42" imgW="114120" imgH="126720" progId="Equation.3">
                  <p:embed/>
                  <p:pic>
                    <p:nvPicPr>
                      <p:cNvPr id="0" name="Object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243888" y="5589588"/>
                        <a:ext cx="2000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3" name="Straight Connector 82"/>
          <p:cNvCxnSpPr/>
          <p:nvPr/>
        </p:nvCxnSpPr>
        <p:spPr>
          <a:xfrm>
            <a:off x="6732588" y="4292600"/>
            <a:ext cx="12954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graphicFrame>
        <p:nvGraphicFramePr>
          <p:cNvPr id="13343" name="Object 43"/>
          <p:cNvGraphicFramePr>
            <a:graphicFrameLocks noChangeAspect="1"/>
          </p:cNvGraphicFramePr>
          <p:nvPr/>
        </p:nvGraphicFramePr>
        <p:xfrm>
          <a:off x="6869113" y="6010275"/>
          <a:ext cx="1600200" cy="350838"/>
        </p:xfrm>
        <a:graphic>
          <a:graphicData uri="http://schemas.openxmlformats.org/presentationml/2006/ole">
            <mc:AlternateContent xmlns:mc="http://schemas.openxmlformats.org/markup-compatibility/2006">
              <mc:Choice xmlns:v="urn:schemas-microsoft-com:vml" Requires="v">
                <p:oleObj spid="_x0000_s35488" name="Equation" r:id="rId43" imgW="914400" imgH="203040" progId="Equation.3">
                  <p:embed/>
                </p:oleObj>
              </mc:Choice>
              <mc:Fallback>
                <p:oleObj name="Equation" r:id="rId43" imgW="914400" imgH="203040" progId="Equation.3">
                  <p:embed/>
                  <p:pic>
                    <p:nvPicPr>
                      <p:cNvPr id="0" name="Object 4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869113" y="6010275"/>
                        <a:ext cx="1600200"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4" name="Object 44"/>
          <p:cNvGraphicFramePr>
            <a:graphicFrameLocks noChangeAspect="1"/>
          </p:cNvGraphicFramePr>
          <p:nvPr/>
        </p:nvGraphicFramePr>
        <p:xfrm>
          <a:off x="5522913" y="6316663"/>
          <a:ext cx="2955925" cy="350837"/>
        </p:xfrm>
        <a:graphic>
          <a:graphicData uri="http://schemas.openxmlformats.org/presentationml/2006/ole">
            <mc:AlternateContent xmlns:mc="http://schemas.openxmlformats.org/markup-compatibility/2006">
              <mc:Choice xmlns:v="urn:schemas-microsoft-com:vml" Requires="v">
                <p:oleObj spid="_x0000_s35489" name="Equation" r:id="rId45" imgW="1688760" imgH="203040" progId="Equation.3">
                  <p:embed/>
                </p:oleObj>
              </mc:Choice>
              <mc:Fallback>
                <p:oleObj name="Equation" r:id="rId45" imgW="1688760" imgH="203040" progId="Equation.3">
                  <p:embed/>
                  <p:pic>
                    <p:nvPicPr>
                      <p:cNvPr id="0" name="Object 4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22913" y="6316663"/>
                        <a:ext cx="2955925"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64331" y="116632"/>
            <a:ext cx="7793037" cy="1462087"/>
          </a:xfrm>
        </p:spPr>
        <p:txBody>
          <a:bodyPr>
            <a:normAutofit/>
          </a:bodyPr>
          <a:lstStyle/>
          <a:p>
            <a:pPr eaLnBrk="1" hangingPunct="1"/>
            <a:r>
              <a:rPr lang="tr-TR" altLang="en-US" sz="3600" dirty="0">
                <a:latin typeface="+mn-lt"/>
              </a:rPr>
              <a:t>Merge </a:t>
            </a:r>
            <a:r>
              <a:rPr lang="en-US" altLang="en-US" sz="3600" dirty="0">
                <a:latin typeface="+mn-lt"/>
              </a:rPr>
              <a:t>S</a:t>
            </a:r>
            <a:r>
              <a:rPr lang="tr-TR" altLang="en-US" sz="3600" dirty="0" err="1">
                <a:latin typeface="+mn-lt"/>
              </a:rPr>
              <a:t>ort</a:t>
            </a:r>
            <a:r>
              <a:rPr lang="en-US" altLang="en-US" sz="3600" dirty="0">
                <a:latin typeface="+mn-lt"/>
              </a:rPr>
              <a:t>:</a:t>
            </a:r>
            <a:r>
              <a:rPr lang="tr-TR" altLang="en-US" sz="3600" dirty="0">
                <a:latin typeface="+mn-lt"/>
              </a:rPr>
              <a:t> </a:t>
            </a:r>
            <a:r>
              <a:rPr lang="en-US" altLang="en-US" sz="3600" dirty="0">
                <a:latin typeface="+mn-lt"/>
              </a:rPr>
              <a:t>Complexity</a:t>
            </a:r>
            <a:endParaRPr lang="tr-TR" altLang="en-US" sz="3600" dirty="0">
              <a:latin typeface="+mn-lt"/>
            </a:endParaRPr>
          </a:p>
        </p:txBody>
      </p:sp>
      <p:sp>
        <p:nvSpPr>
          <p:cNvPr id="44035" name="Rectangle 3"/>
          <p:cNvSpPr>
            <a:spLocks noGrp="1" noChangeArrowheads="1"/>
          </p:cNvSpPr>
          <p:nvPr>
            <p:ph type="body" idx="4294967295"/>
          </p:nvPr>
        </p:nvSpPr>
        <p:spPr>
          <a:xfrm>
            <a:off x="364331" y="1484784"/>
            <a:ext cx="8415337" cy="4114800"/>
          </a:xfrm>
        </p:spPr>
        <p:txBody>
          <a:bodyPr>
            <a:normAutofit/>
          </a:bodyPr>
          <a:lstStyle/>
          <a:p>
            <a:r>
              <a:rPr lang="en-US" altLang="ko-KR" sz="2400" i="1" dirty="0">
                <a:solidFill>
                  <a:srgbClr val="A50021"/>
                </a:solidFill>
                <a:latin typeface="Times New Roman" panose="02020603050405020304" pitchFamily="18" charset="0"/>
                <a:ea typeface="굴림" panose="020B0600000101010101" pitchFamily="34" charset="-127"/>
              </a:rPr>
              <a:t>O</a:t>
            </a:r>
            <a:r>
              <a:rPr lang="en-US" altLang="ko-KR" sz="2400" dirty="0">
                <a:solidFill>
                  <a:srgbClr val="A50021"/>
                </a:solidFill>
                <a:latin typeface="Times New Roman" panose="02020603050405020304" pitchFamily="18" charset="0"/>
                <a:ea typeface="굴림" panose="020B0600000101010101" pitchFamily="34" charset="-127"/>
              </a:rPr>
              <a:t>(</a:t>
            </a:r>
            <a:r>
              <a:rPr lang="en-US" altLang="ko-KR" sz="2400" i="1" dirty="0">
                <a:solidFill>
                  <a:srgbClr val="A50021"/>
                </a:solidFill>
                <a:latin typeface="Times New Roman" panose="02020603050405020304" pitchFamily="18" charset="0"/>
                <a:ea typeface="굴림" panose="020B0600000101010101" pitchFamily="34" charset="-127"/>
              </a:rPr>
              <a:t>n</a:t>
            </a:r>
            <a:r>
              <a:rPr lang="en-US" altLang="ko-KR" sz="2400" dirty="0">
                <a:solidFill>
                  <a:srgbClr val="A50021"/>
                </a:solidFill>
                <a:latin typeface="Times New Roman" panose="02020603050405020304" pitchFamily="18" charset="0"/>
                <a:ea typeface="굴림" panose="020B0600000101010101" pitchFamily="34" charset="-127"/>
              </a:rPr>
              <a:t> log </a:t>
            </a:r>
            <a:r>
              <a:rPr lang="en-US" altLang="ko-KR" sz="2400" i="1" dirty="0">
                <a:solidFill>
                  <a:srgbClr val="A50021"/>
                </a:solidFill>
                <a:latin typeface="Times New Roman" panose="02020603050405020304" pitchFamily="18" charset="0"/>
                <a:ea typeface="굴림" panose="020B0600000101010101" pitchFamily="34" charset="-127"/>
              </a:rPr>
              <a:t>n</a:t>
            </a:r>
            <a:r>
              <a:rPr lang="en-US" altLang="ko-KR" sz="2400" dirty="0">
                <a:solidFill>
                  <a:srgbClr val="A50021"/>
                </a:solidFill>
                <a:latin typeface="Times New Roman" panose="02020603050405020304" pitchFamily="18" charset="0"/>
                <a:ea typeface="굴림" panose="020B0600000101010101" pitchFamily="34" charset="-127"/>
              </a:rPr>
              <a:t>)</a:t>
            </a:r>
            <a:r>
              <a:rPr lang="en-US" altLang="ko-KR" sz="2400" dirty="0">
                <a:ea typeface="굴림" panose="020B0600000101010101" pitchFamily="34" charset="-127"/>
              </a:rPr>
              <a:t> worst-case running time</a:t>
            </a:r>
            <a:r>
              <a:rPr lang="tr-TR" altLang="ko-KR" sz="2400" dirty="0">
                <a:ea typeface="굴림" panose="020B0600000101010101" pitchFamily="34" charset="-127"/>
              </a:rPr>
              <a:t>.</a:t>
            </a:r>
            <a:endParaRPr lang="en-US" altLang="ko-KR" sz="2400" dirty="0">
              <a:ea typeface="굴림" panose="020B0600000101010101" pitchFamily="34" charset="-127"/>
            </a:endParaRPr>
          </a:p>
          <a:p>
            <a:endParaRPr lang="tr-TR" altLang="ko-KR" sz="2400" dirty="0">
              <a:ea typeface="굴림" panose="020B0600000101010101" pitchFamily="34" charset="-127"/>
            </a:endParaRPr>
          </a:p>
          <a:p>
            <a:r>
              <a:rPr lang="en-US" altLang="ko-KR" sz="2400" dirty="0">
                <a:ea typeface="굴림" panose="020B0600000101010101" pitchFamily="34" charset="-127"/>
              </a:rPr>
              <a:t>Same op</a:t>
            </a:r>
            <a:r>
              <a:rPr lang="tr-TR" altLang="ko-KR" sz="2400" dirty="0" err="1"/>
              <a:t>eration</a:t>
            </a:r>
            <a:r>
              <a:rPr lang="en-US" altLang="ko-KR" sz="2400" dirty="0">
                <a:ea typeface="굴림" panose="020B0600000101010101" pitchFamily="34" charset="-127"/>
              </a:rPr>
              <a:t>s have to be done regardless of input order</a:t>
            </a:r>
          </a:p>
          <a:p>
            <a:pPr marL="0" indent="0">
              <a:buNone/>
            </a:pPr>
            <a:r>
              <a:rPr lang="en-US" altLang="ko-KR" sz="2400" dirty="0">
                <a:ea typeface="굴림" panose="020B0600000101010101" pitchFamily="34" charset="-127"/>
                <a:sym typeface="Wingdings" panose="05000000000000000000" pitchFamily="2" charset="2"/>
              </a:rPr>
              <a:t>   </a:t>
            </a:r>
            <a:r>
              <a:rPr lang="en-US" altLang="ko-KR" sz="2400" dirty="0">
                <a:ea typeface="굴림" panose="020B0600000101010101" pitchFamily="34" charset="-127"/>
              </a:rPr>
              <a:t>The average and best cases are also O(</a:t>
            </a:r>
            <a:r>
              <a:rPr lang="en-US" altLang="ko-KR" sz="2400" dirty="0" err="1">
                <a:ea typeface="굴림" panose="020B0600000101010101" pitchFamily="34" charset="-127"/>
              </a:rPr>
              <a:t>nlogn</a:t>
            </a:r>
            <a:r>
              <a:rPr lang="en-US" altLang="ko-KR" sz="2400" dirty="0">
                <a:ea typeface="굴림" panose="020B0600000101010101" pitchFamily="34" charset="-127"/>
              </a:rPr>
              <a:t>)</a:t>
            </a:r>
            <a:endParaRPr lang="tr-TR" altLang="ko-KR" sz="2400" dirty="0">
              <a:ea typeface="굴림" panose="020B0600000101010101" pitchFamily="34" charset="-127"/>
            </a:endParaRPr>
          </a:p>
          <a:p>
            <a:endParaRPr lang="tr-TR" altLang="ko-KR" sz="2400" dirty="0">
              <a:ea typeface="굴림" panose="020B0600000101010101" pitchFamily="34" charset="-127"/>
            </a:endParaRPr>
          </a:p>
          <a:p>
            <a:r>
              <a:rPr lang="en-US" altLang="ko-KR" sz="2400" dirty="0">
                <a:ea typeface="굴림" panose="020B0600000101010101" pitchFamily="34" charset="-127"/>
              </a:rPr>
              <a:t>Additional cost:</a:t>
            </a:r>
            <a:r>
              <a:rPr lang="tr-TR" altLang="ko-KR" sz="2400" dirty="0">
                <a:ea typeface="굴림" panose="020B0600000101010101" pitchFamily="34" charset="-127"/>
              </a:rPr>
              <a:t> </a:t>
            </a:r>
            <a:r>
              <a:rPr lang="en-US" altLang="ko-KR" sz="2400" dirty="0">
                <a:ea typeface="굴림" panose="020B0600000101010101" pitchFamily="34" charset="-127"/>
              </a:rPr>
              <a:t>Copying to and from </a:t>
            </a:r>
            <a:r>
              <a:rPr lang="en-US" altLang="ko-KR" sz="2400" dirty="0">
                <a:solidFill>
                  <a:srgbClr val="A50021"/>
                </a:solidFill>
                <a:ea typeface="굴림" panose="020B0600000101010101" pitchFamily="34" charset="-127"/>
              </a:rPr>
              <a:t>temporary array</a:t>
            </a:r>
          </a:p>
          <a:p>
            <a:pPr lvl="1"/>
            <a:r>
              <a:rPr lang="en-US" altLang="ko-KR" sz="2400" dirty="0">
                <a:ea typeface="굴림" panose="020B0600000101010101" pitchFamily="34" charset="-127"/>
              </a:rPr>
              <a:t>Extra memory requirement</a:t>
            </a:r>
          </a:p>
          <a:p>
            <a:pPr lvl="1"/>
            <a:r>
              <a:rPr lang="en-US" altLang="ko-KR" sz="2400" dirty="0">
                <a:ea typeface="굴림" panose="020B0600000101010101" pitchFamily="34" charset="-127"/>
              </a:rPr>
              <a:t>Extra work</a:t>
            </a:r>
            <a:endParaRPr lang="tr-TR" altLang="en-US" sz="2400" dirty="0">
              <a:latin typeface="Times New Roman" panose="02020603050405020304" pitchFamily="18" charset="0"/>
            </a:endParaRPr>
          </a:p>
          <a:p>
            <a:pPr>
              <a:spcBef>
                <a:spcPct val="0"/>
              </a:spcBef>
              <a:buClrTx/>
              <a:buSzTx/>
              <a:buFontTx/>
              <a:buNone/>
            </a:pPr>
            <a:endParaRPr lang="tr-TR" altLang="en-US" sz="28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67544" y="208989"/>
            <a:ext cx="7793037" cy="1462087"/>
          </a:xfrm>
        </p:spPr>
        <p:txBody>
          <a:bodyPr/>
          <a:lstStyle/>
          <a:p>
            <a:pPr eaLnBrk="1" hangingPunct="1"/>
            <a:r>
              <a:rPr lang="tr-TR" altLang="en-US" sz="4000" dirty="0" err="1">
                <a:latin typeface="+mn-lt"/>
              </a:rPr>
              <a:t>Quick</a:t>
            </a:r>
            <a:r>
              <a:rPr lang="tr-TR" altLang="en-US" sz="4000" dirty="0">
                <a:latin typeface="+mn-lt"/>
              </a:rPr>
              <a:t> </a:t>
            </a:r>
            <a:r>
              <a:rPr lang="en-US" altLang="en-US" sz="4000" dirty="0" err="1">
                <a:latin typeface="+mn-lt"/>
              </a:rPr>
              <a:t>S</a:t>
            </a:r>
            <a:r>
              <a:rPr lang="tr-TR" altLang="en-US" sz="4000" dirty="0" err="1">
                <a:latin typeface="+mn-lt"/>
              </a:rPr>
              <a:t>ort</a:t>
            </a:r>
            <a:endParaRPr lang="tr-TR" altLang="en-US" sz="4000" dirty="0">
              <a:latin typeface="+mn-lt"/>
            </a:endParaRPr>
          </a:p>
        </p:txBody>
      </p:sp>
      <p:sp>
        <p:nvSpPr>
          <p:cNvPr id="46083" name="Rectangle 3"/>
          <p:cNvSpPr>
            <a:spLocks noGrp="1" noChangeArrowheads="1"/>
          </p:cNvSpPr>
          <p:nvPr>
            <p:ph type="body" idx="4294967295"/>
          </p:nvPr>
        </p:nvSpPr>
        <p:spPr>
          <a:xfrm>
            <a:off x="395536" y="1676400"/>
            <a:ext cx="8136904" cy="4456113"/>
          </a:xfrm>
        </p:spPr>
        <p:txBody>
          <a:bodyPr/>
          <a:lstStyle/>
          <a:p>
            <a:pPr>
              <a:spcBef>
                <a:spcPct val="0"/>
              </a:spcBef>
            </a:pPr>
            <a:r>
              <a:rPr lang="tr-TR" altLang="en-US" sz="2800" dirty="0" err="1"/>
              <a:t>Proposed</a:t>
            </a:r>
            <a:r>
              <a:rPr lang="tr-TR" altLang="en-US" sz="2800" dirty="0"/>
              <a:t> in 1962.</a:t>
            </a:r>
            <a:r>
              <a:rPr lang="en-US" altLang="en-US" sz="2800"/>
              <a:t> </a:t>
            </a:r>
            <a:endParaRPr lang="tr-TR" altLang="en-US" sz="2800"/>
          </a:p>
          <a:p>
            <a:pPr marL="0" indent="0">
              <a:spcBef>
                <a:spcPct val="0"/>
              </a:spcBef>
              <a:buNone/>
            </a:pPr>
            <a:endParaRPr lang="tr-TR" altLang="en-US" sz="2800" dirty="0"/>
          </a:p>
          <a:p>
            <a:pPr>
              <a:spcBef>
                <a:spcPct val="0"/>
              </a:spcBef>
            </a:pPr>
            <a:r>
              <a:rPr lang="tr-TR" altLang="en-US" sz="2800" dirty="0"/>
              <a:t>A </a:t>
            </a:r>
            <a:r>
              <a:rPr lang="tr-TR" altLang="en-US" sz="2800" dirty="0" err="1"/>
              <a:t>simple</a:t>
            </a:r>
            <a:r>
              <a:rPr lang="tr-TR" altLang="en-US" sz="2800" dirty="0"/>
              <a:t> </a:t>
            </a:r>
            <a:r>
              <a:rPr lang="tr-TR" altLang="en-US" sz="2800" dirty="0" err="1"/>
              <a:t>and</a:t>
            </a:r>
            <a:r>
              <a:rPr lang="tr-TR" altLang="en-US" sz="2800" dirty="0"/>
              <a:t> </a:t>
            </a:r>
            <a:r>
              <a:rPr lang="tr-TR" altLang="en-US" sz="2800" dirty="0" err="1"/>
              <a:t>practical</a:t>
            </a:r>
            <a:r>
              <a:rPr lang="tr-TR" altLang="en-US" sz="2800" dirty="0"/>
              <a:t> in </a:t>
            </a:r>
            <a:r>
              <a:rPr lang="tr-TR" altLang="en-US" sz="2800" dirty="0" err="1"/>
              <a:t>place</a:t>
            </a:r>
            <a:r>
              <a:rPr lang="tr-TR" altLang="en-US" sz="2800" dirty="0"/>
              <a:t> </a:t>
            </a:r>
            <a:r>
              <a:rPr lang="tr-TR" altLang="en-US" sz="2800" dirty="0" err="1"/>
              <a:t>sort</a:t>
            </a:r>
            <a:r>
              <a:rPr lang="tr-TR" altLang="en-US" sz="2800" dirty="0"/>
              <a:t> </a:t>
            </a:r>
            <a:r>
              <a:rPr lang="tr-TR" altLang="en-US" sz="2800" dirty="0" err="1"/>
              <a:t>algorithm</a:t>
            </a:r>
            <a:r>
              <a:rPr lang="tr-TR" altLang="en-US" sz="2800" dirty="0"/>
              <a:t>.</a:t>
            </a:r>
          </a:p>
          <a:p>
            <a:pPr>
              <a:spcBef>
                <a:spcPct val="0"/>
              </a:spcBef>
            </a:pPr>
            <a:endParaRPr lang="tr-TR" altLang="en-US" sz="2800" dirty="0"/>
          </a:p>
          <a:p>
            <a:pPr>
              <a:spcBef>
                <a:spcPct val="0"/>
              </a:spcBef>
            </a:pPr>
            <a:r>
              <a:rPr lang="tr-TR" altLang="en-US" sz="2800" dirty="0"/>
              <a:t>A </a:t>
            </a:r>
            <a:r>
              <a:rPr lang="tr-TR" altLang="en-US" sz="2800" dirty="0" err="1"/>
              <a:t>divide</a:t>
            </a:r>
            <a:r>
              <a:rPr lang="tr-TR" altLang="en-US" sz="2800" dirty="0"/>
              <a:t> </a:t>
            </a:r>
            <a:r>
              <a:rPr lang="tr-TR" altLang="en-US" sz="2800" dirty="0" err="1"/>
              <a:t>and</a:t>
            </a:r>
            <a:r>
              <a:rPr lang="tr-TR" altLang="en-US" sz="2800" dirty="0"/>
              <a:t> </a:t>
            </a:r>
            <a:r>
              <a:rPr lang="tr-TR" altLang="en-US" sz="2800" dirty="0" err="1"/>
              <a:t>conquer</a:t>
            </a:r>
            <a:r>
              <a:rPr lang="tr-TR" altLang="en-US" sz="2800" dirty="0"/>
              <a:t> </a:t>
            </a:r>
            <a:r>
              <a:rPr lang="tr-TR" altLang="en-US" sz="2800" dirty="0" err="1"/>
              <a:t>algorithm</a:t>
            </a:r>
            <a:r>
              <a:rPr lang="tr-TR" altLang="en-US" sz="2800" dirty="0"/>
              <a:t> (</a:t>
            </a:r>
            <a:r>
              <a:rPr lang="tr-TR" altLang="en-US" sz="2800" dirty="0" err="1"/>
              <a:t>like</a:t>
            </a:r>
            <a:r>
              <a:rPr lang="tr-TR" altLang="en-US" sz="2800" dirty="0"/>
              <a:t> me</a:t>
            </a:r>
            <a:r>
              <a:rPr lang="en-US" altLang="en-US" sz="2800" dirty="0"/>
              <a:t>r</a:t>
            </a:r>
            <a:r>
              <a:rPr lang="tr-TR" altLang="en-US" sz="2800" dirty="0"/>
              <a:t>ge </a:t>
            </a:r>
            <a:r>
              <a:rPr lang="tr-TR" altLang="en-US" sz="2800" dirty="0" err="1"/>
              <a:t>sort</a:t>
            </a:r>
            <a:r>
              <a:rPr lang="tr-TR" altLang="en-US" sz="2800" dirty="0"/>
              <a:t>)</a:t>
            </a:r>
            <a:endParaRPr lang="en-US" altLang="en-US" sz="2800" dirty="0"/>
          </a:p>
          <a:p>
            <a:pPr>
              <a:spcBef>
                <a:spcPct val="0"/>
              </a:spcBef>
            </a:pPr>
            <a:endParaRPr lang="tr-TR" altLang="en-US" sz="2800" dirty="0"/>
          </a:p>
          <a:p>
            <a:pPr>
              <a:spcBef>
                <a:spcPct val="0"/>
              </a:spcBef>
            </a:pPr>
            <a:r>
              <a:rPr lang="en-US" altLang="en-US" sz="2800" dirty="0"/>
              <a:t>It can be implemented as an iterative or recursive algorithm</a:t>
            </a:r>
            <a:endParaRPr lang="tr-TR" altLang="en-US" sz="2800" dirty="0"/>
          </a:p>
          <a:p>
            <a:pPr marL="0" indent="0">
              <a:spcBef>
                <a:spcPct val="0"/>
              </a:spcBef>
              <a:buNone/>
            </a:pPr>
            <a:endParaRPr lang="tr-TR" altLang="en-US" sz="2400" dirty="0"/>
          </a:p>
          <a:p>
            <a:pPr eaLnBrk="1" hangingPunct="1">
              <a:buFont typeface="Wingdings" panose="05000000000000000000" pitchFamily="2" charset="2"/>
              <a:buNone/>
            </a:pPr>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95536" y="319087"/>
            <a:ext cx="7886700" cy="1325563"/>
          </a:xfrm>
        </p:spPr>
        <p:txBody>
          <a:bodyPr>
            <a:normAutofit/>
          </a:bodyPr>
          <a:lstStyle/>
          <a:p>
            <a:r>
              <a:rPr lang="en-US" altLang="en-US" sz="3600" dirty="0">
                <a:latin typeface="+mn-lt"/>
              </a:rPr>
              <a:t>Quick Sort:</a:t>
            </a:r>
            <a:r>
              <a:rPr lang="tr-TR" altLang="en-US" sz="3600" dirty="0">
                <a:latin typeface="+mn-lt"/>
              </a:rPr>
              <a:t> </a:t>
            </a:r>
            <a:r>
              <a:rPr lang="en-US" altLang="en-US" sz="3600" dirty="0">
                <a:latin typeface="+mn-lt"/>
              </a:rPr>
              <a:t>How it works ?</a:t>
            </a:r>
          </a:p>
        </p:txBody>
      </p:sp>
      <p:sp>
        <p:nvSpPr>
          <p:cNvPr id="145411" name="Rectangle 3" descr="Rectangle: Click to edit Master text styles&#10;Second level&#10;Third level&#10;Fourth level&#10;Fifth level"/>
          <p:cNvSpPr>
            <a:spLocks noGrp="1" noChangeArrowheads="1"/>
          </p:cNvSpPr>
          <p:nvPr>
            <p:ph sz="half" idx="1"/>
          </p:nvPr>
        </p:nvSpPr>
        <p:spPr>
          <a:xfrm>
            <a:off x="251520" y="1676400"/>
            <a:ext cx="4549080" cy="4572000"/>
          </a:xfrm>
        </p:spPr>
        <p:txBody>
          <a:bodyPr>
            <a:normAutofit/>
          </a:bodyPr>
          <a:lstStyle/>
          <a:p>
            <a:r>
              <a:rPr lang="en-US" altLang="en-US" sz="2400" dirty="0">
                <a:solidFill>
                  <a:schemeClr val="tx2"/>
                </a:solidFill>
              </a:rPr>
              <a:t>Quick-sort</a:t>
            </a:r>
            <a:r>
              <a:rPr lang="en-US" altLang="en-US" sz="2400" dirty="0"/>
              <a:t> is based on the divide-and-conquer paradigm:</a:t>
            </a:r>
          </a:p>
          <a:p>
            <a:pPr lvl="1"/>
            <a:r>
              <a:rPr lang="en-US" altLang="en-US" sz="2000" dirty="0">
                <a:solidFill>
                  <a:srgbClr val="FF0000"/>
                </a:solidFill>
              </a:rPr>
              <a:t>Divide:</a:t>
            </a:r>
            <a:r>
              <a:rPr lang="en-US" altLang="en-US" sz="2000" dirty="0"/>
              <a:t> pick an element </a:t>
            </a:r>
            <a:r>
              <a:rPr lang="en-US" altLang="en-US" sz="2000" b="1" i="1" dirty="0">
                <a:latin typeface="Times New Roman" panose="02020603050405020304" pitchFamily="18" charset="0"/>
              </a:rPr>
              <a:t>x</a:t>
            </a:r>
            <a:r>
              <a:rPr lang="en-US" altLang="en-US" sz="2000" dirty="0"/>
              <a:t> called </a:t>
            </a:r>
            <a:r>
              <a:rPr lang="en-US" altLang="en-US" sz="2000" dirty="0">
                <a:solidFill>
                  <a:srgbClr val="FF0000"/>
                </a:solidFill>
              </a:rPr>
              <a:t>pivot,</a:t>
            </a:r>
            <a:r>
              <a:rPr lang="en-US" altLang="en-US" sz="2000" dirty="0"/>
              <a:t> partition </a:t>
            </a:r>
            <a:r>
              <a:rPr lang="en-US" altLang="en-US" sz="2000" b="1" i="1" dirty="0">
                <a:latin typeface="Times New Roman" panose="02020603050405020304" pitchFamily="18" charset="0"/>
              </a:rPr>
              <a:t>S</a:t>
            </a:r>
            <a:r>
              <a:rPr lang="en-US" altLang="en-US" sz="2000" dirty="0"/>
              <a:t> into </a:t>
            </a:r>
          </a:p>
          <a:p>
            <a:pPr lvl="2"/>
            <a:r>
              <a:rPr lang="en-US" altLang="en-US" sz="1800" b="1" i="1" dirty="0">
                <a:latin typeface="Times New Roman" panose="02020603050405020304" pitchFamily="18" charset="0"/>
              </a:rPr>
              <a:t>L </a:t>
            </a:r>
            <a:r>
              <a:rPr lang="en-US" altLang="en-US" sz="1800" dirty="0"/>
              <a:t>elements less than </a:t>
            </a:r>
            <a:r>
              <a:rPr lang="en-US" altLang="en-US" sz="1800" b="1" i="1" dirty="0">
                <a:latin typeface="Times New Roman" panose="02020603050405020304" pitchFamily="18" charset="0"/>
              </a:rPr>
              <a:t>x</a:t>
            </a:r>
          </a:p>
          <a:p>
            <a:pPr lvl="2"/>
            <a:r>
              <a:rPr lang="en-US" altLang="en-US" sz="1800" b="1" i="1" dirty="0">
                <a:latin typeface="Times New Roman" panose="02020603050405020304" pitchFamily="18" charset="0"/>
              </a:rPr>
              <a:t>E </a:t>
            </a:r>
            <a:r>
              <a:rPr lang="en-US" altLang="en-US" sz="1800" dirty="0"/>
              <a:t>element equals </a:t>
            </a:r>
            <a:r>
              <a:rPr lang="en-US" altLang="en-US" sz="1800" b="1" i="1" dirty="0">
                <a:latin typeface="Times New Roman" panose="02020603050405020304" pitchFamily="18" charset="0"/>
              </a:rPr>
              <a:t>x</a:t>
            </a:r>
            <a:endParaRPr lang="en-US" altLang="en-US" sz="1800" dirty="0"/>
          </a:p>
          <a:p>
            <a:pPr lvl="2"/>
            <a:r>
              <a:rPr lang="en-US" altLang="en-US" sz="1800" b="1" i="1" dirty="0">
                <a:latin typeface="Times New Roman" panose="02020603050405020304" pitchFamily="18" charset="0"/>
              </a:rPr>
              <a:t>G </a:t>
            </a:r>
            <a:r>
              <a:rPr lang="en-US" altLang="en-US" sz="1800" dirty="0"/>
              <a:t>elements greater than </a:t>
            </a:r>
            <a:r>
              <a:rPr lang="en-US" altLang="en-US" sz="1800" b="1" i="1" dirty="0">
                <a:latin typeface="Times New Roman" panose="02020603050405020304" pitchFamily="18" charset="0"/>
              </a:rPr>
              <a:t>x</a:t>
            </a:r>
            <a:endParaRPr lang="tr-TR" altLang="en-US" sz="1800" b="1" i="1" dirty="0">
              <a:latin typeface="Times New Roman" panose="02020603050405020304" pitchFamily="18" charset="0"/>
            </a:endParaRPr>
          </a:p>
          <a:p>
            <a:pPr lvl="2"/>
            <a:r>
              <a:rPr lang="tr-TR" altLang="en-US" sz="1800" b="1" i="1" dirty="0">
                <a:latin typeface="Times New Roman" panose="02020603050405020304" pitchFamily="18" charset="0"/>
              </a:rPr>
              <a:t>X </a:t>
            </a:r>
            <a:r>
              <a:rPr lang="tr-TR" altLang="en-US" sz="1800" dirty="0">
                <a:latin typeface="Times New Roman" panose="02020603050405020304" pitchFamily="18" charset="0"/>
              </a:rPr>
              <a:t>is in </a:t>
            </a:r>
            <a:r>
              <a:rPr lang="tr-TR" altLang="en-US" sz="1800" dirty="0" err="1">
                <a:latin typeface="Times New Roman" panose="02020603050405020304" pitchFamily="18" charset="0"/>
              </a:rPr>
              <a:t>correct</a:t>
            </a:r>
            <a:r>
              <a:rPr lang="tr-TR" altLang="en-US" sz="1800" dirty="0">
                <a:latin typeface="Times New Roman" panose="02020603050405020304" pitchFamily="18" charset="0"/>
              </a:rPr>
              <a:t> </a:t>
            </a:r>
            <a:r>
              <a:rPr lang="tr-TR" altLang="en-US" sz="1800" dirty="0" err="1">
                <a:latin typeface="Times New Roman" panose="02020603050405020304" pitchFamily="18" charset="0"/>
              </a:rPr>
              <a:t>location</a:t>
            </a:r>
            <a:endParaRPr lang="en-US" altLang="en-US" sz="1800" dirty="0"/>
          </a:p>
          <a:p>
            <a:pPr lvl="1"/>
            <a:r>
              <a:rPr lang="en-US" altLang="en-US" sz="2000" dirty="0">
                <a:solidFill>
                  <a:srgbClr val="FF0000"/>
                </a:solidFill>
              </a:rPr>
              <a:t>Recursion</a:t>
            </a:r>
            <a:r>
              <a:rPr lang="en-US" altLang="en-US" sz="2000" dirty="0"/>
              <a:t>: sort </a:t>
            </a:r>
            <a:r>
              <a:rPr lang="en-US" altLang="en-US" sz="2000" b="1" i="1" dirty="0">
                <a:latin typeface="Times New Roman" panose="02020603050405020304" pitchFamily="18" charset="0"/>
              </a:rPr>
              <a:t>L </a:t>
            </a:r>
            <a:r>
              <a:rPr lang="en-US" altLang="en-US" sz="2000" dirty="0"/>
              <a:t>and </a:t>
            </a:r>
            <a:r>
              <a:rPr lang="en-US" altLang="en-US" sz="2000" b="1" i="1" dirty="0">
                <a:latin typeface="Times New Roman" panose="02020603050405020304" pitchFamily="18" charset="0"/>
              </a:rPr>
              <a:t>G</a:t>
            </a:r>
            <a:endParaRPr lang="en-US" altLang="en-US" sz="2000" dirty="0"/>
          </a:p>
          <a:p>
            <a:pPr lvl="1"/>
            <a:r>
              <a:rPr lang="en-US" altLang="en-US" sz="2000" dirty="0">
                <a:solidFill>
                  <a:srgbClr val="FF0000"/>
                </a:solidFill>
              </a:rPr>
              <a:t>Conquer</a:t>
            </a:r>
            <a:r>
              <a:rPr lang="en-US" altLang="en-US" sz="2000" dirty="0"/>
              <a:t>: join </a:t>
            </a:r>
            <a:r>
              <a:rPr lang="en-US" altLang="en-US" sz="2000" b="1" i="1" dirty="0">
                <a:latin typeface="Times New Roman" panose="02020603050405020304" pitchFamily="18" charset="0"/>
              </a:rPr>
              <a:t>L</a:t>
            </a:r>
            <a:r>
              <a:rPr lang="en-US" altLang="en-US" sz="2000" dirty="0"/>
              <a:t>, </a:t>
            </a:r>
            <a:r>
              <a:rPr lang="en-US" altLang="en-US" sz="2000" b="1" i="1" dirty="0">
                <a:latin typeface="Times New Roman" panose="02020603050405020304" pitchFamily="18" charset="0"/>
              </a:rPr>
              <a:t>E</a:t>
            </a:r>
            <a:r>
              <a:rPr lang="en-US" altLang="en-US" sz="2000" b="1" i="1" dirty="0"/>
              <a:t> </a:t>
            </a:r>
            <a:r>
              <a:rPr lang="en-US" altLang="en-US" sz="2000" dirty="0"/>
              <a:t>and </a:t>
            </a:r>
            <a:r>
              <a:rPr lang="en-US" altLang="en-US" sz="2000" b="1" i="1" dirty="0">
                <a:latin typeface="Times New Roman" panose="02020603050405020304" pitchFamily="18" charset="0"/>
              </a:rPr>
              <a:t>G</a:t>
            </a:r>
          </a:p>
        </p:txBody>
      </p:sp>
      <p:sp>
        <p:nvSpPr>
          <p:cNvPr id="145458" name="Rectangle 50"/>
          <p:cNvSpPr>
            <a:spLocks noChangeArrowheads="1"/>
          </p:cNvSpPr>
          <p:nvPr/>
        </p:nvSpPr>
        <p:spPr bwMode="auto">
          <a:xfrm>
            <a:off x="5816600" y="5670550"/>
            <a:ext cx="228600" cy="3429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45414" name="Rectangle 6"/>
          <p:cNvSpPr>
            <a:spLocks noChangeArrowheads="1"/>
          </p:cNvSpPr>
          <p:nvPr/>
        </p:nvSpPr>
        <p:spPr bwMode="auto">
          <a:xfrm>
            <a:off x="5410200" y="1635125"/>
            <a:ext cx="228600" cy="10604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5" name="Rectangle 7"/>
          <p:cNvSpPr>
            <a:spLocks noChangeArrowheads="1"/>
          </p:cNvSpPr>
          <p:nvPr/>
        </p:nvSpPr>
        <p:spPr bwMode="auto">
          <a:xfrm>
            <a:off x="5816600" y="2238375"/>
            <a:ext cx="228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7" name="Rectangle 9"/>
          <p:cNvSpPr>
            <a:spLocks noChangeArrowheads="1"/>
          </p:cNvSpPr>
          <p:nvPr/>
        </p:nvSpPr>
        <p:spPr bwMode="auto">
          <a:xfrm>
            <a:off x="6629400" y="2409825"/>
            <a:ext cx="228600" cy="2857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8" name="Rectangle 10"/>
          <p:cNvSpPr>
            <a:spLocks noChangeArrowheads="1"/>
          </p:cNvSpPr>
          <p:nvPr/>
        </p:nvSpPr>
        <p:spPr bwMode="auto">
          <a:xfrm>
            <a:off x="7035800" y="2066925"/>
            <a:ext cx="228600" cy="6286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i="1">
                <a:latin typeface="Times New Roman" panose="02020603050405020304" pitchFamily="18" charset="0"/>
              </a:rPr>
              <a:t>x</a:t>
            </a:r>
          </a:p>
        </p:txBody>
      </p:sp>
      <p:sp>
        <p:nvSpPr>
          <p:cNvPr id="145419" name="Rectangle 11"/>
          <p:cNvSpPr>
            <a:spLocks noChangeArrowheads="1"/>
          </p:cNvSpPr>
          <p:nvPr/>
        </p:nvSpPr>
        <p:spPr bwMode="auto">
          <a:xfrm>
            <a:off x="7442200" y="1724025"/>
            <a:ext cx="228600" cy="9715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0" name="Rectangle 12"/>
          <p:cNvSpPr>
            <a:spLocks noChangeArrowheads="1"/>
          </p:cNvSpPr>
          <p:nvPr/>
        </p:nvSpPr>
        <p:spPr bwMode="auto">
          <a:xfrm>
            <a:off x="7848600" y="2352675"/>
            <a:ext cx="228600" cy="3429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1" name="Rectangle 23"/>
          <p:cNvSpPr>
            <a:spLocks noChangeArrowheads="1"/>
          </p:cNvSpPr>
          <p:nvPr/>
        </p:nvSpPr>
        <p:spPr bwMode="auto">
          <a:xfrm>
            <a:off x="6223000" y="1895475"/>
            <a:ext cx="228600" cy="8001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2" name="Rectangle 24"/>
          <p:cNvSpPr>
            <a:spLocks noChangeArrowheads="1"/>
          </p:cNvSpPr>
          <p:nvPr/>
        </p:nvSpPr>
        <p:spPr bwMode="auto">
          <a:xfrm>
            <a:off x="7543800" y="3095625"/>
            <a:ext cx="228600" cy="10604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3" name="Rectangle 25"/>
          <p:cNvSpPr>
            <a:spLocks noChangeArrowheads="1"/>
          </p:cNvSpPr>
          <p:nvPr/>
        </p:nvSpPr>
        <p:spPr bwMode="auto">
          <a:xfrm>
            <a:off x="8382000" y="3184525"/>
            <a:ext cx="228600" cy="9715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4" name="Rectangle 26"/>
          <p:cNvSpPr>
            <a:spLocks noChangeArrowheads="1"/>
          </p:cNvSpPr>
          <p:nvPr/>
        </p:nvSpPr>
        <p:spPr bwMode="auto">
          <a:xfrm>
            <a:off x="7962900" y="3355975"/>
            <a:ext cx="228600" cy="8001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5439" name="Group 31"/>
          <p:cNvGrpSpPr>
            <a:grpSpLocks/>
          </p:cNvGrpSpPr>
          <p:nvPr/>
        </p:nvGrpSpPr>
        <p:grpSpPr bwMode="auto">
          <a:xfrm>
            <a:off x="5111750" y="3705225"/>
            <a:ext cx="1054100" cy="457200"/>
            <a:chOff x="3320" y="2304"/>
            <a:chExt cx="664" cy="384"/>
          </a:xfrm>
        </p:grpSpPr>
        <p:sp>
          <p:nvSpPr>
            <p:cNvPr id="145435" name="Rectangle 27"/>
            <p:cNvSpPr>
              <a:spLocks noChangeArrowheads="1"/>
            </p:cNvSpPr>
            <p:nvPr/>
          </p:nvSpPr>
          <p:spPr bwMode="auto">
            <a:xfrm>
              <a:off x="3320" y="2304"/>
              <a:ext cx="144" cy="3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6" name="Rectangle 28"/>
            <p:cNvSpPr>
              <a:spLocks noChangeArrowheads="1"/>
            </p:cNvSpPr>
            <p:nvPr/>
          </p:nvSpPr>
          <p:spPr bwMode="auto">
            <a:xfrm>
              <a:off x="3580" y="2448"/>
              <a:ext cx="144" cy="24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37" name="Rectangle 29"/>
            <p:cNvSpPr>
              <a:spLocks noChangeArrowheads="1"/>
            </p:cNvSpPr>
            <p:nvPr/>
          </p:nvSpPr>
          <p:spPr bwMode="auto">
            <a:xfrm>
              <a:off x="3840" y="2400"/>
              <a:ext cx="144" cy="28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5438" name="Rectangle 30"/>
          <p:cNvSpPr>
            <a:spLocks noChangeArrowheads="1"/>
          </p:cNvSpPr>
          <p:nvPr/>
        </p:nvSpPr>
        <p:spPr bwMode="auto">
          <a:xfrm>
            <a:off x="6743700" y="3533775"/>
            <a:ext cx="228600" cy="6286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i="1">
                <a:latin typeface="Times New Roman" panose="02020603050405020304" pitchFamily="18" charset="0"/>
              </a:rPr>
              <a:t>x</a:t>
            </a:r>
          </a:p>
        </p:txBody>
      </p:sp>
      <p:sp>
        <p:nvSpPr>
          <p:cNvPr id="145441" name="AutoShape 33"/>
          <p:cNvSpPr>
            <a:spLocks/>
          </p:cNvSpPr>
          <p:nvPr/>
        </p:nvSpPr>
        <p:spPr bwMode="auto">
          <a:xfrm rot="-5400000">
            <a:off x="5486400" y="3686175"/>
            <a:ext cx="304800" cy="1219200"/>
          </a:xfrm>
          <a:prstGeom prst="leftBrace">
            <a:avLst>
              <a:gd name="adj1" fmla="val 3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tIns="0" rIns="548640" bIns="0"/>
          <a:lstStyle/>
          <a:p>
            <a:r>
              <a:rPr lang="en-US" altLang="en-US" sz="2000" b="1" i="1">
                <a:latin typeface="Times New Roman" panose="02020603050405020304" pitchFamily="18" charset="0"/>
              </a:rPr>
              <a:t>L</a:t>
            </a:r>
          </a:p>
        </p:txBody>
      </p:sp>
      <p:sp>
        <p:nvSpPr>
          <p:cNvPr id="145443" name="AutoShape 35"/>
          <p:cNvSpPr>
            <a:spLocks/>
          </p:cNvSpPr>
          <p:nvPr/>
        </p:nvSpPr>
        <p:spPr bwMode="auto">
          <a:xfrm rot="-5400000">
            <a:off x="7924800" y="3686175"/>
            <a:ext cx="304800" cy="1219200"/>
          </a:xfrm>
          <a:prstGeom prst="leftBrace">
            <a:avLst>
              <a:gd name="adj1" fmla="val 3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tIns="0" rIns="548640" bIns="0"/>
          <a:lstStyle/>
          <a:p>
            <a:r>
              <a:rPr lang="en-US" altLang="en-US" sz="2000" b="1" i="1">
                <a:latin typeface="Times New Roman" panose="02020603050405020304" pitchFamily="18" charset="0"/>
              </a:rPr>
              <a:t>G</a:t>
            </a:r>
          </a:p>
        </p:txBody>
      </p:sp>
      <p:sp>
        <p:nvSpPr>
          <p:cNvPr id="145444" name="AutoShape 36"/>
          <p:cNvSpPr>
            <a:spLocks/>
          </p:cNvSpPr>
          <p:nvPr/>
        </p:nvSpPr>
        <p:spPr bwMode="auto">
          <a:xfrm rot="-5400000">
            <a:off x="6705600" y="3990975"/>
            <a:ext cx="304800" cy="609600"/>
          </a:xfrm>
          <a:prstGeom prst="leftBrace">
            <a:avLst>
              <a:gd name="adj1" fmla="val 1666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tIns="0" rIns="548640" bIns="0"/>
          <a:lstStyle/>
          <a:p>
            <a:r>
              <a:rPr lang="en-US" altLang="en-US" sz="2000" b="1" i="1">
                <a:latin typeface="Times New Roman" panose="02020603050405020304" pitchFamily="18" charset="0"/>
              </a:rPr>
              <a:t>E</a:t>
            </a:r>
          </a:p>
        </p:txBody>
      </p:sp>
      <p:sp>
        <p:nvSpPr>
          <p:cNvPr id="145446" name="Rectangle 38"/>
          <p:cNvSpPr>
            <a:spLocks noChangeArrowheads="1"/>
          </p:cNvSpPr>
          <p:nvPr/>
        </p:nvSpPr>
        <p:spPr bwMode="auto">
          <a:xfrm>
            <a:off x="7442200" y="5041900"/>
            <a:ext cx="228600" cy="9715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7" name="Rectangle 39"/>
          <p:cNvSpPr>
            <a:spLocks noChangeArrowheads="1"/>
          </p:cNvSpPr>
          <p:nvPr/>
        </p:nvSpPr>
        <p:spPr bwMode="auto">
          <a:xfrm>
            <a:off x="7848600" y="4953000"/>
            <a:ext cx="228600" cy="10604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0" name="Rectangle 42"/>
          <p:cNvSpPr>
            <a:spLocks noChangeArrowheads="1"/>
          </p:cNvSpPr>
          <p:nvPr/>
        </p:nvSpPr>
        <p:spPr bwMode="auto">
          <a:xfrm>
            <a:off x="6223000" y="5556250"/>
            <a:ext cx="228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3" name="Rectangle 45"/>
          <p:cNvSpPr>
            <a:spLocks noChangeArrowheads="1"/>
          </p:cNvSpPr>
          <p:nvPr/>
        </p:nvSpPr>
        <p:spPr bwMode="auto">
          <a:xfrm>
            <a:off x="6629400" y="5384800"/>
            <a:ext cx="228600" cy="6286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i="1">
                <a:latin typeface="Times New Roman" panose="02020603050405020304" pitchFamily="18" charset="0"/>
              </a:rPr>
              <a:t>x</a:t>
            </a:r>
          </a:p>
        </p:txBody>
      </p:sp>
      <p:sp>
        <p:nvSpPr>
          <p:cNvPr id="145457" name="Rectangle 49"/>
          <p:cNvSpPr>
            <a:spLocks noChangeArrowheads="1"/>
          </p:cNvSpPr>
          <p:nvPr/>
        </p:nvSpPr>
        <p:spPr bwMode="auto">
          <a:xfrm>
            <a:off x="5410200" y="5727700"/>
            <a:ext cx="228600" cy="2857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9" name="Rectangle 51"/>
          <p:cNvSpPr>
            <a:spLocks noChangeArrowheads="1"/>
          </p:cNvSpPr>
          <p:nvPr/>
        </p:nvSpPr>
        <p:spPr bwMode="auto">
          <a:xfrm>
            <a:off x="7035800" y="5213350"/>
            <a:ext cx="228600" cy="8001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Metin kutusu 1">
            <a:extLst>
              <a:ext uri="{FF2B5EF4-FFF2-40B4-BE49-F238E27FC236}">
                <a16:creationId xmlns:a16="http://schemas.microsoft.com/office/drawing/2014/main" id="{27921969-A390-4AE2-993A-00BDA3F11B9A}"/>
              </a:ext>
            </a:extLst>
          </p:cNvPr>
          <p:cNvSpPr txBox="1"/>
          <p:nvPr/>
        </p:nvSpPr>
        <p:spPr>
          <a:xfrm>
            <a:off x="3125958" y="5592315"/>
            <a:ext cx="2088232" cy="400110"/>
          </a:xfrm>
          <a:prstGeom prst="rect">
            <a:avLst/>
          </a:prstGeom>
          <a:noFill/>
        </p:spPr>
        <p:txBody>
          <a:bodyPr wrap="square" rtlCol="0">
            <a:spAutoFit/>
          </a:bodyPr>
          <a:lstStyle/>
          <a:p>
            <a:r>
              <a:rPr lang="tr-TR" dirty="0" err="1"/>
              <a:t>Finally</a:t>
            </a:r>
            <a:endParaRPr lang="tr-TR" dirty="0"/>
          </a:p>
        </p:txBody>
      </p:sp>
    </p:spTree>
    <p:extLst>
      <p:ext uri="{BB962C8B-B14F-4D97-AF65-F5344CB8AC3E}">
        <p14:creationId xmlns:p14="http://schemas.microsoft.com/office/powerpoint/2010/main" val="210364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332656"/>
            <a:ext cx="7886700" cy="1325563"/>
          </a:xfrm>
        </p:spPr>
        <p:txBody>
          <a:bodyPr>
            <a:normAutofit/>
          </a:bodyPr>
          <a:lstStyle/>
          <a:p>
            <a:r>
              <a:rPr lang="en-US" altLang="en-US" sz="3600" dirty="0">
                <a:latin typeface="+mn-lt"/>
              </a:rPr>
              <a:t>Recursive Quicksort: Description </a:t>
            </a:r>
          </a:p>
        </p:txBody>
      </p:sp>
      <p:sp>
        <p:nvSpPr>
          <p:cNvPr id="14339" name="Rectangle 3"/>
          <p:cNvSpPr>
            <a:spLocks noGrp="1" noChangeArrowheads="1"/>
          </p:cNvSpPr>
          <p:nvPr>
            <p:ph idx="1"/>
          </p:nvPr>
        </p:nvSpPr>
        <p:spPr>
          <a:xfrm>
            <a:off x="304800" y="1752600"/>
            <a:ext cx="8610600" cy="4191000"/>
          </a:xfrm>
        </p:spPr>
        <p:txBody>
          <a:bodyPr/>
          <a:lstStyle/>
          <a:p>
            <a:pPr marL="0" indent="0">
              <a:buNone/>
            </a:pPr>
            <a:r>
              <a:rPr lang="en-US" altLang="en-US" sz="3200" dirty="0"/>
              <a:t>To sort</a:t>
            </a:r>
            <a:r>
              <a:rPr lang="en-US" altLang="en-US" dirty="0">
                <a:solidFill>
                  <a:srgbClr val="FFFF99"/>
                </a:solidFill>
                <a:latin typeface="Verdana" panose="020B0604030504040204" pitchFamily="34" charset="0"/>
              </a:rPr>
              <a:t> </a:t>
            </a:r>
            <a:r>
              <a:rPr lang="en-US" altLang="en-US" dirty="0">
                <a:latin typeface="Verdana" panose="020B0604030504040204" pitchFamily="34" charset="0"/>
              </a:rPr>
              <a:t>A[left...right]</a:t>
            </a:r>
            <a:r>
              <a:rPr lang="en-US" altLang="en-US" sz="3200" dirty="0"/>
              <a:t>:</a:t>
            </a:r>
          </a:p>
          <a:p>
            <a:pPr>
              <a:buFontTx/>
              <a:buNone/>
            </a:pPr>
            <a:r>
              <a:rPr lang="en-US" altLang="en-US" sz="2400" dirty="0"/>
              <a:t>1. </a:t>
            </a:r>
            <a:r>
              <a:rPr lang="en-US" altLang="en-US" sz="2400" dirty="0">
                <a:latin typeface="Verdana" panose="020B0604030504040204" pitchFamily="34" charset="0"/>
              </a:rPr>
              <a:t>if left &lt; right:</a:t>
            </a:r>
            <a:endParaRPr lang="en-US" altLang="en-US" sz="2400" dirty="0"/>
          </a:p>
          <a:p>
            <a:pPr lvl="1">
              <a:buFontTx/>
              <a:buNone/>
            </a:pPr>
            <a:r>
              <a:rPr lang="en-US" altLang="en-US" dirty="0"/>
              <a:t>1.1. </a:t>
            </a:r>
            <a:r>
              <a:rPr lang="en-US" altLang="en-US" dirty="0">
                <a:latin typeface="Verdana" panose="020B0604030504040204" pitchFamily="34" charset="0"/>
              </a:rPr>
              <a:t>Partition A[left...right] such that:</a:t>
            </a:r>
          </a:p>
          <a:p>
            <a:pPr lvl="1">
              <a:buFontTx/>
              <a:buNone/>
            </a:pPr>
            <a:r>
              <a:rPr lang="en-US" altLang="en-US" dirty="0">
                <a:latin typeface="Verdana" panose="020B0604030504040204" pitchFamily="34" charset="0"/>
              </a:rPr>
              <a:t>		    all A[left...p-1] are less than A[p], and</a:t>
            </a:r>
          </a:p>
          <a:p>
            <a:pPr lvl="1">
              <a:buFontTx/>
              <a:buNone/>
            </a:pPr>
            <a:r>
              <a:rPr lang="en-US" altLang="en-US" dirty="0">
                <a:latin typeface="Verdana" panose="020B0604030504040204" pitchFamily="34" charset="0"/>
              </a:rPr>
              <a:t>        all A[p+1...right] are &gt;= A[p]</a:t>
            </a:r>
          </a:p>
          <a:p>
            <a:pPr lvl="1">
              <a:buFontTx/>
              <a:buNone/>
            </a:pPr>
            <a:r>
              <a:rPr lang="en-US" altLang="en-US" dirty="0"/>
              <a:t>1.2. </a:t>
            </a:r>
            <a:r>
              <a:rPr lang="en-US" altLang="en-US" dirty="0">
                <a:latin typeface="Verdana" panose="020B0604030504040204" pitchFamily="34" charset="0"/>
              </a:rPr>
              <a:t>Quicksort A[left...p-1]</a:t>
            </a:r>
          </a:p>
          <a:p>
            <a:pPr lvl="1">
              <a:buFontTx/>
              <a:buNone/>
            </a:pPr>
            <a:r>
              <a:rPr lang="en-US" altLang="en-US" dirty="0"/>
              <a:t>1.3. </a:t>
            </a:r>
            <a:r>
              <a:rPr lang="en-US" altLang="en-US" dirty="0">
                <a:latin typeface="Verdana" panose="020B0604030504040204" pitchFamily="34" charset="0"/>
              </a:rPr>
              <a:t>Quicksort A[p+1...right]</a:t>
            </a:r>
          </a:p>
          <a:p>
            <a:pPr>
              <a:buFontTx/>
              <a:buNone/>
            </a:pPr>
            <a:r>
              <a:rPr lang="en-US" altLang="en-US" sz="2400" dirty="0"/>
              <a:t>2. </a:t>
            </a:r>
            <a:r>
              <a:rPr lang="en-US" altLang="en-US" sz="2400" dirty="0">
                <a:latin typeface="Verdana" panose="020B0604030504040204" pitchFamily="34" charset="0"/>
              </a:rPr>
              <a:t>Terminate</a:t>
            </a:r>
          </a:p>
        </p:txBody>
      </p:sp>
      <p:sp>
        <p:nvSpPr>
          <p:cNvPr id="5" name="Slide Number Placeholder 5"/>
          <p:cNvSpPr>
            <a:spLocks noGrp="1"/>
          </p:cNvSpPr>
          <p:nvPr>
            <p:ph type="sldNum" sz="quarter" idx="12"/>
          </p:nvPr>
        </p:nvSpPr>
        <p:spPr/>
        <p:txBody>
          <a:bodyPr/>
          <a:lstStyle/>
          <a:p>
            <a:fld id="{B5F7E69D-30E4-46AA-8353-E62E566820CD}" type="slidenum">
              <a:rPr lang="en-US" altLang="en-US">
                <a:solidFill>
                  <a:srgbClr val="FFFFFF"/>
                </a:solidFill>
              </a:rPr>
              <a:pPr/>
              <a:t>24</a:t>
            </a:fld>
            <a:endParaRPr lang="en-US" altLang="en-US">
              <a:solidFill>
                <a:srgbClr val="FFFFFF"/>
              </a:solidFill>
            </a:endParaRPr>
          </a:p>
        </p:txBody>
      </p:sp>
    </p:spTree>
    <p:extLst>
      <p:ext uri="{BB962C8B-B14F-4D97-AF65-F5344CB8AC3E}">
        <p14:creationId xmlns:p14="http://schemas.microsoft.com/office/powerpoint/2010/main" val="200893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0555" y="188640"/>
            <a:ext cx="7886700" cy="834232"/>
          </a:xfrm>
        </p:spPr>
        <p:txBody>
          <a:bodyPr>
            <a:normAutofit/>
          </a:bodyPr>
          <a:lstStyle/>
          <a:p>
            <a:r>
              <a:rPr lang="en-US" altLang="en-US" sz="3600" dirty="0">
                <a:latin typeface="+mn-lt"/>
              </a:rPr>
              <a:t>Recursive Quick Sort: Partitioning</a:t>
            </a:r>
          </a:p>
        </p:txBody>
      </p:sp>
      <p:sp>
        <p:nvSpPr>
          <p:cNvPr id="15363" name="Rectangle 3"/>
          <p:cNvSpPr>
            <a:spLocks noGrp="1" noChangeArrowheads="1"/>
          </p:cNvSpPr>
          <p:nvPr>
            <p:ph type="body" sz="half" idx="1"/>
          </p:nvPr>
        </p:nvSpPr>
        <p:spPr>
          <a:xfrm>
            <a:off x="280556" y="1150199"/>
            <a:ext cx="8061801" cy="3755629"/>
          </a:xfrm>
        </p:spPr>
        <p:txBody>
          <a:bodyPr>
            <a:normAutofit fontScale="92500" lnSpcReduction="20000"/>
          </a:bodyPr>
          <a:lstStyle/>
          <a:p>
            <a:pPr lvl="1"/>
            <a:r>
              <a:rPr lang="en-US" altLang="en-US" sz="2400" dirty="0"/>
              <a:t>Choose an array value (say, the first or last) to use as </a:t>
            </a:r>
            <a:r>
              <a:rPr lang="en-US" altLang="en-US" sz="2400" dirty="0">
                <a:solidFill>
                  <a:srgbClr val="FF0000"/>
                </a:solidFill>
              </a:rPr>
              <a:t>the pivot: p</a:t>
            </a:r>
          </a:p>
          <a:p>
            <a:pPr lvl="1"/>
            <a:r>
              <a:rPr lang="en-US" altLang="en-US" sz="2400" dirty="0"/>
              <a:t>Use two indexes for moves forward from </a:t>
            </a:r>
            <a:r>
              <a:rPr lang="en-US" altLang="en-US" sz="2400" dirty="0">
                <a:solidFill>
                  <a:srgbClr val="FF0000"/>
                </a:solidFill>
              </a:rPr>
              <a:t>left </a:t>
            </a:r>
            <a:r>
              <a:rPr lang="en-US" altLang="en-US" sz="2400" dirty="0"/>
              <a:t>and backward from </a:t>
            </a:r>
            <a:r>
              <a:rPr lang="en-US" altLang="en-US" sz="2400" dirty="0">
                <a:solidFill>
                  <a:srgbClr val="00B0F0"/>
                </a:solidFill>
              </a:rPr>
              <a:t>right.</a:t>
            </a:r>
          </a:p>
          <a:p>
            <a:pPr lvl="1"/>
            <a:r>
              <a:rPr lang="en-US" altLang="en-US" sz="2400" dirty="0"/>
              <a:t>Starting from the left end, find the first element that is </a:t>
            </a:r>
            <a:r>
              <a:rPr lang="en-US" altLang="en-US" sz="2400" dirty="0">
                <a:solidFill>
                  <a:srgbClr val="FF0000"/>
                </a:solidFill>
              </a:rPr>
              <a:t>greater than or equal</a:t>
            </a:r>
            <a:r>
              <a:rPr lang="en-US" altLang="en-US" sz="2400" dirty="0">
                <a:solidFill>
                  <a:srgbClr val="00B0F0"/>
                </a:solidFill>
              </a:rPr>
              <a:t> </a:t>
            </a:r>
            <a:r>
              <a:rPr lang="en-US" altLang="en-US" sz="2400" dirty="0"/>
              <a:t>the pivot</a:t>
            </a:r>
          </a:p>
          <a:p>
            <a:pPr lvl="1"/>
            <a:r>
              <a:rPr lang="en-US" altLang="en-US" sz="2400" dirty="0"/>
              <a:t>Searching backward from the right end, find the first element that is </a:t>
            </a:r>
            <a:r>
              <a:rPr lang="en-US" altLang="en-US" sz="2400" dirty="0">
                <a:solidFill>
                  <a:srgbClr val="00B0F0"/>
                </a:solidFill>
              </a:rPr>
              <a:t>less than </a:t>
            </a:r>
            <a:r>
              <a:rPr lang="en-US" altLang="en-US" sz="2400" dirty="0"/>
              <a:t>the pivot</a:t>
            </a:r>
          </a:p>
          <a:p>
            <a:pPr lvl="1"/>
            <a:r>
              <a:rPr lang="en-US" altLang="en-US" sz="2400" dirty="0">
                <a:solidFill>
                  <a:srgbClr val="FF0000"/>
                </a:solidFill>
              </a:rPr>
              <a:t>Swap these two elements</a:t>
            </a:r>
          </a:p>
          <a:p>
            <a:pPr lvl="1"/>
            <a:r>
              <a:rPr lang="en-US" altLang="en-US" sz="2400" dirty="0"/>
              <a:t>Repeat, searching from where we left off, until the indexes cross(Left&gt;right): Swap the pivot with </a:t>
            </a:r>
            <a:r>
              <a:rPr lang="en-US" altLang="en-US" sz="2400" dirty="0">
                <a:solidFill>
                  <a:srgbClr val="FF0000"/>
                </a:solidFill>
              </a:rPr>
              <a:t>last left index value.</a:t>
            </a:r>
          </a:p>
          <a:p>
            <a:pPr marL="0" indent="0">
              <a:buNone/>
            </a:pPr>
            <a:r>
              <a:rPr lang="en-US" altLang="en-US" dirty="0"/>
              <a:t>            </a:t>
            </a:r>
            <a:r>
              <a:rPr lang="en-US" altLang="en-US" dirty="0">
                <a:sym typeface="Wingdings" panose="05000000000000000000" pitchFamily="2" charset="2"/>
              </a:rPr>
              <a:t>The pivot now is in its correct position</a:t>
            </a:r>
            <a:endParaRPr lang="tr-TR" altLang="en-US" dirty="0">
              <a:sym typeface="Wingdings" panose="05000000000000000000" pitchFamily="2" charset="2"/>
            </a:endParaRPr>
          </a:p>
          <a:p>
            <a:pPr marL="0" indent="0">
              <a:buNone/>
            </a:pPr>
            <a:br>
              <a:rPr lang="en-US" altLang="en-US" dirty="0">
                <a:sym typeface="Wingdings" panose="05000000000000000000" pitchFamily="2" charset="2"/>
              </a:rPr>
            </a:br>
            <a:r>
              <a:rPr lang="en-US" altLang="en-US" dirty="0">
                <a:sym typeface="Wingdings" panose="05000000000000000000" pitchFamily="2" charset="2"/>
              </a:rPr>
              <a:t>  </a:t>
            </a:r>
            <a:r>
              <a:rPr lang="en-US" altLang="en-US" dirty="0">
                <a:solidFill>
                  <a:srgbClr val="FF0000"/>
                </a:solidFill>
                <a:sym typeface="Wingdings" panose="05000000000000000000" pitchFamily="2" charset="2"/>
              </a:rPr>
              <a:t>Left index</a:t>
            </a:r>
            <a:r>
              <a:rPr lang="en-US" altLang="en-US" dirty="0">
                <a:sym typeface="Wingdings" panose="05000000000000000000" pitchFamily="2" charset="2"/>
              </a:rPr>
              <a:t>                                                                                                  </a:t>
            </a:r>
            <a:r>
              <a:rPr lang="en-US" altLang="en-US" dirty="0">
                <a:solidFill>
                  <a:srgbClr val="00B0F0"/>
                </a:solidFill>
                <a:sym typeface="Wingdings" panose="05000000000000000000" pitchFamily="2" charset="2"/>
              </a:rPr>
              <a:t>right index   </a:t>
            </a:r>
            <a:endParaRPr lang="en-US" altLang="en-US" dirty="0">
              <a:solidFill>
                <a:srgbClr val="00B0F0"/>
              </a:solidFill>
            </a:endParaRPr>
          </a:p>
        </p:txBody>
      </p:sp>
      <p:grpSp>
        <p:nvGrpSpPr>
          <p:cNvPr id="15396" name="Group 36"/>
          <p:cNvGrpSpPr>
            <a:grpSpLocks/>
          </p:cNvGrpSpPr>
          <p:nvPr/>
        </p:nvGrpSpPr>
        <p:grpSpPr bwMode="auto">
          <a:xfrm>
            <a:off x="481399" y="4905828"/>
            <a:ext cx="7685856" cy="655712"/>
            <a:chOff x="528" y="2592"/>
            <a:chExt cx="4608" cy="192"/>
          </a:xfrm>
        </p:grpSpPr>
        <p:sp>
          <p:nvSpPr>
            <p:cNvPr id="15365" name="Rectangle 5"/>
            <p:cNvSpPr>
              <a:spLocks noChangeArrowheads="1"/>
            </p:cNvSpPr>
            <p:nvPr/>
          </p:nvSpPr>
          <p:spPr bwMode="auto">
            <a:xfrm>
              <a:off x="528"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p:cNvSpPr>
              <a:spLocks noChangeArrowheads="1"/>
            </p:cNvSpPr>
            <p:nvPr/>
          </p:nvSpPr>
          <p:spPr bwMode="auto">
            <a:xfrm>
              <a:off x="720"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Rectangle 7"/>
            <p:cNvSpPr>
              <a:spLocks noChangeArrowheads="1"/>
            </p:cNvSpPr>
            <p:nvPr/>
          </p:nvSpPr>
          <p:spPr bwMode="auto">
            <a:xfrm>
              <a:off x="912"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Rectangle 8"/>
            <p:cNvSpPr>
              <a:spLocks noChangeArrowheads="1"/>
            </p:cNvSpPr>
            <p:nvPr/>
          </p:nvSpPr>
          <p:spPr bwMode="auto">
            <a:xfrm>
              <a:off x="1104"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Rectangle 9"/>
            <p:cNvSpPr>
              <a:spLocks noChangeArrowheads="1"/>
            </p:cNvSpPr>
            <p:nvPr/>
          </p:nvSpPr>
          <p:spPr bwMode="auto">
            <a:xfrm>
              <a:off x="1296"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0"/>
            <p:cNvSpPr>
              <a:spLocks noChangeArrowheads="1"/>
            </p:cNvSpPr>
            <p:nvPr/>
          </p:nvSpPr>
          <p:spPr bwMode="auto">
            <a:xfrm>
              <a:off x="1488"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Rectangle 11"/>
            <p:cNvSpPr>
              <a:spLocks noChangeArrowheads="1"/>
            </p:cNvSpPr>
            <p:nvPr/>
          </p:nvSpPr>
          <p:spPr bwMode="auto">
            <a:xfrm>
              <a:off x="1680"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12"/>
            <p:cNvSpPr>
              <a:spLocks noChangeArrowheads="1"/>
            </p:cNvSpPr>
            <p:nvPr/>
          </p:nvSpPr>
          <p:spPr bwMode="auto">
            <a:xfrm>
              <a:off x="1872"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Rectangle 13"/>
            <p:cNvSpPr>
              <a:spLocks noChangeArrowheads="1"/>
            </p:cNvSpPr>
            <p:nvPr/>
          </p:nvSpPr>
          <p:spPr bwMode="auto">
            <a:xfrm>
              <a:off x="2064"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dirty="0">
                  <a:solidFill>
                    <a:srgbClr val="FF0000"/>
                  </a:solidFill>
                  <a:latin typeface="Verdana" panose="020B0604030504040204" pitchFamily="34" charset="0"/>
                </a:rPr>
                <a:t>p</a:t>
              </a:r>
              <a:endParaRPr lang="en-US" altLang="en-US" sz="2400" dirty="0">
                <a:solidFill>
                  <a:srgbClr val="FF0000"/>
                </a:solidFill>
              </a:endParaRPr>
            </a:p>
          </p:txBody>
        </p:sp>
        <p:sp>
          <p:nvSpPr>
            <p:cNvPr id="15374" name="Rectangle 14"/>
            <p:cNvSpPr>
              <a:spLocks noChangeArrowheads="1"/>
            </p:cNvSpPr>
            <p:nvPr/>
          </p:nvSpPr>
          <p:spPr bwMode="auto">
            <a:xfrm>
              <a:off x="2256"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Rectangle 15"/>
            <p:cNvSpPr>
              <a:spLocks noChangeArrowheads="1"/>
            </p:cNvSpPr>
            <p:nvPr/>
          </p:nvSpPr>
          <p:spPr bwMode="auto">
            <a:xfrm>
              <a:off x="2448"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Rectangle 16"/>
            <p:cNvSpPr>
              <a:spLocks noChangeArrowheads="1"/>
            </p:cNvSpPr>
            <p:nvPr/>
          </p:nvSpPr>
          <p:spPr bwMode="auto">
            <a:xfrm>
              <a:off x="2640"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Rectangle 17"/>
            <p:cNvSpPr>
              <a:spLocks noChangeArrowheads="1"/>
            </p:cNvSpPr>
            <p:nvPr/>
          </p:nvSpPr>
          <p:spPr bwMode="auto">
            <a:xfrm>
              <a:off x="2832"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Rectangle 18"/>
            <p:cNvSpPr>
              <a:spLocks noChangeArrowheads="1"/>
            </p:cNvSpPr>
            <p:nvPr/>
          </p:nvSpPr>
          <p:spPr bwMode="auto">
            <a:xfrm>
              <a:off x="3024"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Rectangle 19"/>
            <p:cNvSpPr>
              <a:spLocks noChangeArrowheads="1"/>
            </p:cNvSpPr>
            <p:nvPr/>
          </p:nvSpPr>
          <p:spPr bwMode="auto">
            <a:xfrm>
              <a:off x="3216"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Rectangle 20"/>
            <p:cNvSpPr>
              <a:spLocks noChangeArrowheads="1"/>
            </p:cNvSpPr>
            <p:nvPr/>
          </p:nvSpPr>
          <p:spPr bwMode="auto">
            <a:xfrm>
              <a:off x="3408"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Rectangle 21"/>
            <p:cNvSpPr>
              <a:spLocks noChangeArrowheads="1"/>
            </p:cNvSpPr>
            <p:nvPr/>
          </p:nvSpPr>
          <p:spPr bwMode="auto">
            <a:xfrm>
              <a:off x="3600"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Rectangle 22"/>
            <p:cNvSpPr>
              <a:spLocks noChangeArrowheads="1"/>
            </p:cNvSpPr>
            <p:nvPr/>
          </p:nvSpPr>
          <p:spPr bwMode="auto">
            <a:xfrm>
              <a:off x="3792"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Rectangle 23"/>
            <p:cNvSpPr>
              <a:spLocks noChangeArrowheads="1"/>
            </p:cNvSpPr>
            <p:nvPr/>
          </p:nvSpPr>
          <p:spPr bwMode="auto">
            <a:xfrm>
              <a:off x="3984"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Rectangle 24"/>
            <p:cNvSpPr>
              <a:spLocks noChangeArrowheads="1"/>
            </p:cNvSpPr>
            <p:nvPr/>
          </p:nvSpPr>
          <p:spPr bwMode="auto">
            <a:xfrm>
              <a:off x="4176"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Rectangle 25"/>
            <p:cNvSpPr>
              <a:spLocks noChangeArrowheads="1"/>
            </p:cNvSpPr>
            <p:nvPr/>
          </p:nvSpPr>
          <p:spPr bwMode="auto">
            <a:xfrm>
              <a:off x="4368"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6" name="Rectangle 26"/>
            <p:cNvSpPr>
              <a:spLocks noChangeArrowheads="1"/>
            </p:cNvSpPr>
            <p:nvPr/>
          </p:nvSpPr>
          <p:spPr bwMode="auto">
            <a:xfrm>
              <a:off x="4560"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Rectangle 27"/>
            <p:cNvSpPr>
              <a:spLocks noChangeArrowheads="1"/>
            </p:cNvSpPr>
            <p:nvPr/>
          </p:nvSpPr>
          <p:spPr bwMode="auto">
            <a:xfrm>
              <a:off x="4752"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8" name="Rectangle 28"/>
            <p:cNvSpPr>
              <a:spLocks noChangeArrowheads="1"/>
            </p:cNvSpPr>
            <p:nvPr/>
          </p:nvSpPr>
          <p:spPr bwMode="auto">
            <a:xfrm>
              <a:off x="4944" y="2592"/>
              <a:ext cx="192" cy="192"/>
            </a:xfrm>
            <a:prstGeom prst="rect">
              <a:avLst/>
            </a:prstGeom>
            <a:noFill/>
            <a:ln w="158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97" name="Group 37"/>
          <p:cNvGrpSpPr>
            <a:grpSpLocks/>
          </p:cNvGrpSpPr>
          <p:nvPr/>
        </p:nvGrpSpPr>
        <p:grpSpPr bwMode="auto">
          <a:xfrm>
            <a:off x="631188" y="5508326"/>
            <a:ext cx="2362200" cy="1028700"/>
            <a:chOff x="528" y="2832"/>
            <a:chExt cx="1488" cy="648"/>
          </a:xfrm>
        </p:grpSpPr>
        <p:sp>
          <p:nvSpPr>
            <p:cNvPr id="15390" name="AutoShape 30"/>
            <p:cNvSpPr>
              <a:spLocks/>
            </p:cNvSpPr>
            <p:nvPr/>
          </p:nvSpPr>
          <p:spPr bwMode="auto">
            <a:xfrm rot="-5400000">
              <a:off x="1176" y="2184"/>
              <a:ext cx="192" cy="1488"/>
            </a:xfrm>
            <a:prstGeom prst="leftBrace">
              <a:avLst>
                <a:gd name="adj1" fmla="val 64583"/>
                <a:gd name="adj2" fmla="val 50000"/>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3" name="Text Box 33"/>
            <p:cNvSpPr txBox="1">
              <a:spLocks noChangeArrowheads="1"/>
            </p:cNvSpPr>
            <p:nvPr/>
          </p:nvSpPr>
          <p:spPr bwMode="auto">
            <a:xfrm>
              <a:off x="864" y="3034"/>
              <a:ext cx="110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i="1" dirty="0"/>
                <a:t>numbers less than</a:t>
              </a:r>
              <a:r>
                <a:rPr lang="en-US" altLang="en-US" dirty="0"/>
                <a:t> </a:t>
              </a:r>
              <a:r>
                <a:rPr lang="en-US" altLang="en-US" dirty="0">
                  <a:solidFill>
                    <a:srgbClr val="FF0000"/>
                  </a:solidFill>
                  <a:latin typeface="Verdana" panose="020B0604030504040204" pitchFamily="34" charset="0"/>
                </a:rPr>
                <a:t>p</a:t>
              </a:r>
              <a:endParaRPr lang="en-US" altLang="en-US" dirty="0">
                <a:solidFill>
                  <a:srgbClr val="FF0000"/>
                </a:solidFill>
              </a:endParaRPr>
            </a:p>
          </p:txBody>
        </p:sp>
      </p:grpSp>
      <p:grpSp>
        <p:nvGrpSpPr>
          <p:cNvPr id="15399" name="Group 39"/>
          <p:cNvGrpSpPr>
            <a:grpSpLocks/>
          </p:cNvGrpSpPr>
          <p:nvPr/>
        </p:nvGrpSpPr>
        <p:grpSpPr bwMode="auto">
          <a:xfrm>
            <a:off x="3581400" y="5584527"/>
            <a:ext cx="4572000" cy="1012825"/>
            <a:chOff x="2256" y="2832"/>
            <a:chExt cx="2880" cy="638"/>
          </a:xfrm>
        </p:grpSpPr>
        <p:sp>
          <p:nvSpPr>
            <p:cNvPr id="15391" name="AutoShape 31"/>
            <p:cNvSpPr>
              <a:spLocks/>
            </p:cNvSpPr>
            <p:nvPr/>
          </p:nvSpPr>
          <p:spPr bwMode="auto">
            <a:xfrm rot="-5400000">
              <a:off x="3600" y="1488"/>
              <a:ext cx="192" cy="2880"/>
            </a:xfrm>
            <a:prstGeom prst="leftBrace">
              <a:avLst>
                <a:gd name="adj1" fmla="val 125000"/>
                <a:gd name="adj2" fmla="val 50000"/>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Text Box 34"/>
            <p:cNvSpPr txBox="1">
              <a:spLocks noChangeArrowheads="1"/>
            </p:cNvSpPr>
            <p:nvPr/>
          </p:nvSpPr>
          <p:spPr bwMode="auto">
            <a:xfrm>
              <a:off x="2880" y="3024"/>
              <a:ext cx="177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i="1" dirty="0"/>
                <a:t>numbers greater than or equal to</a:t>
              </a:r>
              <a:r>
                <a:rPr lang="en-US" altLang="en-US" dirty="0"/>
                <a:t> </a:t>
              </a:r>
              <a:r>
                <a:rPr lang="en-US" altLang="en-US" dirty="0">
                  <a:solidFill>
                    <a:srgbClr val="FF0000"/>
                  </a:solidFill>
                  <a:latin typeface="Verdana" panose="020B0604030504040204" pitchFamily="34" charset="0"/>
                </a:rPr>
                <a:t>p</a:t>
              </a:r>
              <a:endParaRPr lang="en-US" altLang="en-US" dirty="0">
                <a:solidFill>
                  <a:srgbClr val="FF0000"/>
                </a:solidFill>
              </a:endParaRPr>
            </a:p>
          </p:txBody>
        </p:sp>
      </p:grpSp>
      <p:grpSp>
        <p:nvGrpSpPr>
          <p:cNvPr id="15398" name="Group 38"/>
          <p:cNvGrpSpPr>
            <a:grpSpLocks/>
          </p:cNvGrpSpPr>
          <p:nvPr/>
        </p:nvGrpSpPr>
        <p:grpSpPr bwMode="auto">
          <a:xfrm>
            <a:off x="2931446" y="5546429"/>
            <a:ext cx="533400" cy="685800"/>
            <a:chOff x="1968" y="2832"/>
            <a:chExt cx="336" cy="432"/>
          </a:xfrm>
        </p:grpSpPr>
        <p:sp>
          <p:nvSpPr>
            <p:cNvPr id="15392" name="AutoShape 32"/>
            <p:cNvSpPr>
              <a:spLocks/>
            </p:cNvSpPr>
            <p:nvPr/>
          </p:nvSpPr>
          <p:spPr bwMode="auto">
            <a:xfrm rot="-5400000">
              <a:off x="2040" y="2856"/>
              <a:ext cx="192" cy="144"/>
            </a:xfrm>
            <a:prstGeom prst="leftBrace">
              <a:avLst>
                <a:gd name="adj1" fmla="val 8333"/>
                <a:gd name="adj2" fmla="val 50000"/>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5" name="Text Box 35"/>
            <p:cNvSpPr txBox="1">
              <a:spLocks noChangeArrowheads="1"/>
            </p:cNvSpPr>
            <p:nvPr/>
          </p:nvSpPr>
          <p:spPr bwMode="auto">
            <a:xfrm>
              <a:off x="1968"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dirty="0">
                  <a:solidFill>
                    <a:srgbClr val="FFFF99"/>
                  </a:solidFill>
                  <a:latin typeface="Verdana" panose="020B0604030504040204" pitchFamily="34" charset="0"/>
                </a:rPr>
                <a:t> </a:t>
              </a:r>
              <a:r>
                <a:rPr lang="en-US" altLang="en-US" sz="2400" dirty="0">
                  <a:solidFill>
                    <a:srgbClr val="FF0000"/>
                  </a:solidFill>
                  <a:latin typeface="Verdana" panose="020B0604030504040204" pitchFamily="34" charset="0"/>
                </a:rPr>
                <a:t>p</a:t>
              </a:r>
              <a:r>
                <a:rPr lang="en-US" altLang="en-US" sz="2400" dirty="0">
                  <a:solidFill>
                    <a:srgbClr val="FFFF99"/>
                  </a:solidFill>
                  <a:latin typeface="Verdana" panose="020B0604030504040204" pitchFamily="34" charset="0"/>
                </a:rPr>
                <a:t> </a:t>
              </a:r>
              <a:endParaRPr lang="en-US" altLang="en-US" sz="2400" i="1" dirty="0"/>
            </a:p>
          </p:txBody>
        </p:sp>
      </p:grpSp>
    </p:spTree>
    <p:extLst>
      <p:ext uri="{BB962C8B-B14F-4D97-AF65-F5344CB8AC3E}">
        <p14:creationId xmlns:p14="http://schemas.microsoft.com/office/powerpoint/2010/main" val="786073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512" y="188640"/>
            <a:ext cx="8335838" cy="1446197"/>
          </a:xfrm>
        </p:spPr>
        <p:txBody>
          <a:bodyPr/>
          <a:lstStyle/>
          <a:p>
            <a:r>
              <a:rPr lang="en-US" altLang="en-US" dirty="0">
                <a:latin typeface="+mn-lt"/>
              </a:rPr>
              <a:t>Example of Partitioning</a:t>
            </a:r>
            <a:br>
              <a:rPr lang="en-US" altLang="en-US" dirty="0"/>
            </a:br>
            <a:r>
              <a:rPr lang="en-US" altLang="en-US" sz="2000" dirty="0">
                <a:latin typeface="+mn-lt"/>
              </a:rPr>
              <a:t>Assume we have two indexes:</a:t>
            </a:r>
            <a:br>
              <a:rPr lang="en-US" altLang="en-US" sz="2000" dirty="0">
                <a:latin typeface="+mn-lt"/>
              </a:rPr>
            </a:br>
            <a:r>
              <a:rPr lang="en-US" altLang="en-US" sz="2000" dirty="0">
                <a:solidFill>
                  <a:srgbClr val="FF0000"/>
                </a:solidFill>
                <a:latin typeface="+mn-lt"/>
              </a:rPr>
              <a:t>left</a:t>
            </a:r>
            <a:r>
              <a:rPr lang="en-US" altLang="en-US" sz="2000" dirty="0">
                <a:latin typeface="+mn-lt"/>
              </a:rPr>
              <a:t>:</a:t>
            </a:r>
            <a:r>
              <a:rPr lang="tr-TR" altLang="en-US" sz="2000">
                <a:latin typeface="+mn-lt"/>
              </a:rPr>
              <a:t> </a:t>
            </a:r>
            <a:r>
              <a:rPr lang="en-US" altLang="en-US" sz="2000">
                <a:latin typeface="+mn-lt"/>
              </a:rPr>
              <a:t>Moves </a:t>
            </a:r>
            <a:r>
              <a:rPr lang="en-US" altLang="en-US" sz="2000" dirty="0">
                <a:solidFill>
                  <a:srgbClr val="FF0000"/>
                </a:solidFill>
                <a:latin typeface="+mn-lt"/>
              </a:rPr>
              <a:t>forward </a:t>
            </a:r>
            <a:r>
              <a:rPr lang="en-US" altLang="en-US" sz="2000" dirty="0">
                <a:latin typeface="+mn-lt"/>
              </a:rPr>
              <a:t>from left to right,</a:t>
            </a:r>
            <a:r>
              <a:rPr lang="tr-TR" altLang="en-US" sz="2000" dirty="0">
                <a:latin typeface="+mn-lt"/>
              </a:rPr>
              <a:t> </a:t>
            </a:r>
            <a:r>
              <a:rPr lang="en-US" altLang="en-US" sz="2000" dirty="0">
                <a:solidFill>
                  <a:srgbClr val="00B0F0"/>
                </a:solidFill>
                <a:latin typeface="+mn-lt"/>
              </a:rPr>
              <a:t>right</a:t>
            </a:r>
            <a:r>
              <a:rPr lang="en-US" altLang="en-US" sz="2000" dirty="0">
                <a:latin typeface="+mn-lt"/>
              </a:rPr>
              <a:t>: Moves </a:t>
            </a:r>
            <a:r>
              <a:rPr lang="en-US" altLang="en-US" sz="2000" dirty="0">
                <a:solidFill>
                  <a:srgbClr val="00B0F0"/>
                </a:solidFill>
                <a:latin typeface="+mn-lt"/>
              </a:rPr>
              <a:t>backward</a:t>
            </a:r>
            <a:r>
              <a:rPr lang="en-US" altLang="en-US" sz="2000" dirty="0">
                <a:latin typeface="+mn-lt"/>
              </a:rPr>
              <a:t> from right to left</a:t>
            </a:r>
          </a:p>
        </p:txBody>
      </p:sp>
      <p:sp>
        <p:nvSpPr>
          <p:cNvPr id="19459" name="Rectangle 3"/>
          <p:cNvSpPr>
            <a:spLocks noGrp="1" noChangeArrowheads="1"/>
          </p:cNvSpPr>
          <p:nvPr>
            <p:ph idx="1"/>
          </p:nvPr>
        </p:nvSpPr>
        <p:spPr>
          <a:xfrm>
            <a:off x="457200" y="1556792"/>
            <a:ext cx="8458200" cy="4799559"/>
          </a:xfrm>
        </p:spPr>
        <p:txBody>
          <a:bodyPr/>
          <a:lstStyle/>
          <a:p>
            <a:r>
              <a:rPr lang="en-US" altLang="en-US" sz="2400" dirty="0"/>
              <a:t>choose pivot:	</a:t>
            </a:r>
            <a:r>
              <a:rPr lang="en-US" altLang="en-US" u="sng" dirty="0">
                <a:solidFill>
                  <a:srgbClr val="FF0000"/>
                </a:solidFill>
              </a:rPr>
              <a:t>4</a:t>
            </a:r>
            <a:r>
              <a:rPr lang="en-US" altLang="en-US" dirty="0"/>
              <a:t> 3 6 9 2 4 3 1 2 1 8 9 3 5 6     pivot=4</a:t>
            </a:r>
          </a:p>
          <a:p>
            <a:r>
              <a:rPr lang="en-US" altLang="en-US" sz="2400" dirty="0"/>
              <a:t>search:		</a:t>
            </a:r>
            <a:r>
              <a:rPr lang="en-US" altLang="en-US" u="sng" dirty="0">
                <a:solidFill>
                  <a:srgbClr val="FF0000"/>
                </a:solidFill>
              </a:rPr>
              <a:t>4</a:t>
            </a:r>
            <a:r>
              <a:rPr lang="en-US" altLang="en-US" dirty="0"/>
              <a:t> </a:t>
            </a:r>
            <a:r>
              <a:rPr lang="en-US" altLang="en-US" dirty="0">
                <a:solidFill>
                  <a:schemeClr val="hlink"/>
                </a:solidFill>
              </a:rPr>
              <a:t>3</a:t>
            </a:r>
            <a:r>
              <a:rPr lang="en-US" altLang="en-US" dirty="0"/>
              <a:t> </a:t>
            </a:r>
            <a:r>
              <a:rPr lang="en-US" altLang="en-US" b="1" u="sng" dirty="0">
                <a:solidFill>
                  <a:srgbClr val="7030A0"/>
                </a:solidFill>
              </a:rPr>
              <a:t>6</a:t>
            </a:r>
            <a:r>
              <a:rPr lang="en-US" altLang="en-US" dirty="0"/>
              <a:t> 9 2 4 3 1 2 1 8 9 </a:t>
            </a:r>
            <a:r>
              <a:rPr lang="en-US" altLang="en-US" b="1" u="sng" dirty="0">
                <a:solidFill>
                  <a:srgbClr val="7030A0"/>
                </a:solidFill>
              </a:rPr>
              <a:t>3</a:t>
            </a:r>
            <a:r>
              <a:rPr lang="en-US" altLang="en-US" dirty="0"/>
              <a:t> </a:t>
            </a:r>
            <a:r>
              <a:rPr lang="en-US" altLang="en-US" dirty="0">
                <a:solidFill>
                  <a:schemeClr val="hlink"/>
                </a:solidFill>
              </a:rPr>
              <a:t>5 6  </a:t>
            </a:r>
            <a:r>
              <a:rPr lang="en-US" altLang="en-US" sz="1800" dirty="0"/>
              <a:t>left right moves</a:t>
            </a:r>
            <a:r>
              <a:rPr lang="tr-TR" altLang="en-US" sz="1800" dirty="0"/>
              <a:t>:6 </a:t>
            </a:r>
            <a:r>
              <a:rPr lang="tr-TR" altLang="en-US" sz="1800" dirty="0" err="1"/>
              <a:t>bigger</a:t>
            </a:r>
            <a:r>
              <a:rPr lang="tr-TR" altLang="en-US" sz="1800" dirty="0"/>
              <a:t>, 3 </a:t>
            </a:r>
            <a:r>
              <a:rPr lang="tr-TR" altLang="en-US" sz="1800" dirty="0" err="1"/>
              <a:t>smaller</a:t>
            </a:r>
            <a:endParaRPr lang="en-US" altLang="en-US" sz="1800" dirty="0"/>
          </a:p>
          <a:p>
            <a:r>
              <a:rPr lang="en-US" altLang="en-US" sz="2400" dirty="0"/>
              <a:t>Swap (6 and 3)	</a:t>
            </a:r>
            <a:r>
              <a:rPr lang="en-US" altLang="en-US" u="sng" dirty="0">
                <a:solidFill>
                  <a:srgbClr val="FF0000"/>
                </a:solidFill>
              </a:rPr>
              <a:t>4</a:t>
            </a:r>
            <a:r>
              <a:rPr lang="en-US" altLang="en-US" dirty="0"/>
              <a:t> </a:t>
            </a:r>
            <a:r>
              <a:rPr lang="en-US" altLang="en-US" dirty="0">
                <a:solidFill>
                  <a:schemeClr val="hlink"/>
                </a:solidFill>
              </a:rPr>
              <a:t>3</a:t>
            </a:r>
            <a:r>
              <a:rPr lang="en-US" altLang="en-US" dirty="0"/>
              <a:t> </a:t>
            </a:r>
            <a:r>
              <a:rPr lang="en-US" altLang="en-US" b="1" dirty="0">
                <a:solidFill>
                  <a:srgbClr val="7030A0"/>
                </a:solidFill>
              </a:rPr>
              <a:t>3</a:t>
            </a:r>
            <a:r>
              <a:rPr lang="en-US" altLang="en-US" b="1" dirty="0"/>
              <a:t> </a:t>
            </a:r>
            <a:r>
              <a:rPr lang="en-US" altLang="en-US" dirty="0"/>
              <a:t>9 2 4 3 1 2 1 8 9 </a:t>
            </a:r>
            <a:r>
              <a:rPr lang="en-US" altLang="en-US" b="1" dirty="0">
                <a:solidFill>
                  <a:srgbClr val="7030A0"/>
                </a:solidFill>
              </a:rPr>
              <a:t>6</a:t>
            </a:r>
            <a:r>
              <a:rPr lang="en-US" altLang="en-US" dirty="0"/>
              <a:t> </a:t>
            </a:r>
            <a:r>
              <a:rPr lang="en-US" altLang="en-US" dirty="0">
                <a:solidFill>
                  <a:schemeClr val="hlink"/>
                </a:solidFill>
              </a:rPr>
              <a:t>5 6   </a:t>
            </a:r>
            <a:r>
              <a:rPr lang="en-US" altLang="en-US" dirty="0"/>
              <a:t>swap(exchange) 6 and 3</a:t>
            </a:r>
          </a:p>
          <a:p>
            <a:r>
              <a:rPr lang="en-US" altLang="en-US" sz="2400" dirty="0"/>
              <a:t>search:		</a:t>
            </a:r>
            <a:r>
              <a:rPr lang="en-US" altLang="en-US" u="sng" dirty="0">
                <a:solidFill>
                  <a:srgbClr val="FF0000"/>
                </a:solidFill>
              </a:rPr>
              <a:t>4</a:t>
            </a:r>
            <a:r>
              <a:rPr lang="en-US" altLang="en-US" dirty="0"/>
              <a:t> </a:t>
            </a:r>
            <a:r>
              <a:rPr lang="en-US" altLang="en-US" dirty="0">
                <a:solidFill>
                  <a:schemeClr val="hlink"/>
                </a:solidFill>
              </a:rPr>
              <a:t>3</a:t>
            </a:r>
            <a:r>
              <a:rPr lang="en-US" altLang="en-US" dirty="0">
                <a:solidFill>
                  <a:srgbClr val="3366FF"/>
                </a:solidFill>
              </a:rPr>
              <a:t> 3</a:t>
            </a:r>
            <a:r>
              <a:rPr lang="en-US" altLang="en-US" dirty="0"/>
              <a:t> </a:t>
            </a:r>
            <a:r>
              <a:rPr lang="en-US" altLang="en-US" b="1" u="sng" dirty="0">
                <a:solidFill>
                  <a:srgbClr val="7030A0"/>
                </a:solidFill>
              </a:rPr>
              <a:t>9</a:t>
            </a:r>
            <a:r>
              <a:rPr lang="en-US" altLang="en-US" dirty="0"/>
              <a:t> 2 4 3 1 2 </a:t>
            </a:r>
            <a:r>
              <a:rPr lang="en-US" altLang="en-US" b="1" u="sng" dirty="0">
                <a:solidFill>
                  <a:srgbClr val="7030A0"/>
                </a:solidFill>
              </a:rPr>
              <a:t>1</a:t>
            </a:r>
            <a:r>
              <a:rPr lang="en-US" altLang="en-US" dirty="0"/>
              <a:t> </a:t>
            </a:r>
            <a:r>
              <a:rPr lang="en-US" altLang="en-US" dirty="0">
                <a:solidFill>
                  <a:srgbClr val="3366FF"/>
                </a:solidFill>
              </a:rPr>
              <a:t>8 9 6</a:t>
            </a:r>
            <a:r>
              <a:rPr lang="en-US" altLang="en-US" dirty="0"/>
              <a:t> </a:t>
            </a:r>
            <a:r>
              <a:rPr lang="en-US" altLang="en-US" dirty="0">
                <a:solidFill>
                  <a:schemeClr val="hlink"/>
                </a:solidFill>
              </a:rPr>
              <a:t>5 6</a:t>
            </a:r>
            <a:r>
              <a:rPr lang="tr-TR" altLang="en-US" dirty="0">
                <a:solidFill>
                  <a:schemeClr val="hlink"/>
                </a:solidFill>
              </a:rPr>
              <a:t>  </a:t>
            </a:r>
            <a:r>
              <a:rPr lang="tr-TR" altLang="en-US" sz="1800" dirty="0"/>
              <a:t>9 is </a:t>
            </a:r>
            <a:r>
              <a:rPr lang="tr-TR" altLang="en-US" sz="1800" dirty="0" err="1"/>
              <a:t>bigger</a:t>
            </a:r>
            <a:r>
              <a:rPr lang="tr-TR" altLang="en-US" sz="1800" dirty="0"/>
              <a:t>, 1 is </a:t>
            </a:r>
            <a:r>
              <a:rPr lang="tr-TR" altLang="en-US" sz="1800" dirty="0" err="1"/>
              <a:t>smaller</a:t>
            </a:r>
            <a:endParaRPr lang="en-US" altLang="en-US" sz="1800" dirty="0"/>
          </a:p>
          <a:p>
            <a:r>
              <a:rPr lang="en-US" altLang="en-US" sz="2400" dirty="0"/>
              <a:t>Swap (9 and 1)	</a:t>
            </a:r>
            <a:r>
              <a:rPr lang="en-US" altLang="en-US" u="sng" dirty="0">
                <a:solidFill>
                  <a:srgbClr val="FF0000"/>
                </a:solidFill>
              </a:rPr>
              <a:t>4</a:t>
            </a:r>
            <a:r>
              <a:rPr lang="en-US" altLang="en-US" dirty="0"/>
              <a:t> </a:t>
            </a:r>
            <a:r>
              <a:rPr lang="en-US" altLang="en-US" dirty="0">
                <a:solidFill>
                  <a:schemeClr val="hlink"/>
                </a:solidFill>
              </a:rPr>
              <a:t>3</a:t>
            </a:r>
            <a:r>
              <a:rPr lang="en-US" altLang="en-US" dirty="0">
                <a:solidFill>
                  <a:srgbClr val="3366FF"/>
                </a:solidFill>
              </a:rPr>
              <a:t> 3</a:t>
            </a:r>
            <a:r>
              <a:rPr lang="en-US" altLang="en-US" dirty="0"/>
              <a:t> </a:t>
            </a:r>
            <a:r>
              <a:rPr lang="en-US" altLang="en-US" b="1" dirty="0">
                <a:solidFill>
                  <a:srgbClr val="7030A0"/>
                </a:solidFill>
              </a:rPr>
              <a:t>1</a:t>
            </a:r>
            <a:r>
              <a:rPr lang="en-US" altLang="en-US" b="1" dirty="0"/>
              <a:t> </a:t>
            </a:r>
            <a:r>
              <a:rPr lang="en-US" altLang="en-US" dirty="0"/>
              <a:t>2 4 3 1 2 </a:t>
            </a:r>
            <a:r>
              <a:rPr lang="en-US" altLang="en-US" b="1" dirty="0">
                <a:solidFill>
                  <a:srgbClr val="7030A0"/>
                </a:solidFill>
              </a:rPr>
              <a:t>9</a:t>
            </a:r>
            <a:r>
              <a:rPr lang="en-US" altLang="en-US" b="1" dirty="0"/>
              <a:t> </a:t>
            </a:r>
            <a:r>
              <a:rPr lang="en-US" altLang="en-US" dirty="0">
                <a:solidFill>
                  <a:srgbClr val="3366FF"/>
                </a:solidFill>
              </a:rPr>
              <a:t>8 9 6</a:t>
            </a:r>
            <a:r>
              <a:rPr lang="en-US" altLang="en-US" dirty="0"/>
              <a:t> </a:t>
            </a:r>
            <a:r>
              <a:rPr lang="en-US" altLang="en-US" dirty="0">
                <a:solidFill>
                  <a:schemeClr val="hlink"/>
                </a:solidFill>
              </a:rPr>
              <a:t>5 6</a:t>
            </a:r>
          </a:p>
          <a:p>
            <a:r>
              <a:rPr lang="en-US" altLang="en-US" sz="2400" dirty="0"/>
              <a:t>search:		</a:t>
            </a:r>
            <a:r>
              <a:rPr lang="en-US" altLang="en-US" u="sng" dirty="0">
                <a:solidFill>
                  <a:srgbClr val="FF0000"/>
                </a:solidFill>
              </a:rPr>
              <a:t>4</a:t>
            </a:r>
            <a:r>
              <a:rPr lang="en-US" altLang="en-US" dirty="0"/>
              <a:t> </a:t>
            </a:r>
            <a:r>
              <a:rPr lang="en-US" altLang="en-US" dirty="0">
                <a:solidFill>
                  <a:schemeClr val="hlink"/>
                </a:solidFill>
              </a:rPr>
              <a:t>3</a:t>
            </a:r>
            <a:r>
              <a:rPr lang="en-US" altLang="en-US" dirty="0">
                <a:solidFill>
                  <a:srgbClr val="3366FF"/>
                </a:solidFill>
              </a:rPr>
              <a:t> 3</a:t>
            </a:r>
            <a:r>
              <a:rPr lang="en-US" altLang="en-US" dirty="0"/>
              <a:t> </a:t>
            </a:r>
            <a:r>
              <a:rPr lang="en-US" altLang="en-US" dirty="0">
                <a:solidFill>
                  <a:srgbClr val="3366FF"/>
                </a:solidFill>
              </a:rPr>
              <a:t>1 2</a:t>
            </a:r>
            <a:r>
              <a:rPr lang="en-US" altLang="en-US" dirty="0"/>
              <a:t> </a:t>
            </a:r>
            <a:r>
              <a:rPr lang="en-US" altLang="en-US" b="1" u="sng" dirty="0">
                <a:solidFill>
                  <a:srgbClr val="7030A0"/>
                </a:solidFill>
              </a:rPr>
              <a:t>4</a:t>
            </a:r>
            <a:r>
              <a:rPr lang="en-US" altLang="en-US" dirty="0"/>
              <a:t> 3 1 </a:t>
            </a:r>
            <a:r>
              <a:rPr lang="en-US" altLang="en-US" b="1" u="sng" dirty="0">
                <a:solidFill>
                  <a:srgbClr val="7030A0"/>
                </a:solidFill>
              </a:rPr>
              <a:t>2</a:t>
            </a:r>
            <a:r>
              <a:rPr lang="en-US" altLang="en-US" dirty="0"/>
              <a:t> </a:t>
            </a:r>
            <a:r>
              <a:rPr lang="en-US" altLang="en-US" dirty="0">
                <a:solidFill>
                  <a:srgbClr val="3366FF"/>
                </a:solidFill>
              </a:rPr>
              <a:t>9</a:t>
            </a:r>
            <a:r>
              <a:rPr lang="en-US" altLang="en-US" dirty="0"/>
              <a:t> </a:t>
            </a:r>
            <a:r>
              <a:rPr lang="en-US" altLang="en-US" dirty="0">
                <a:solidFill>
                  <a:srgbClr val="3366FF"/>
                </a:solidFill>
              </a:rPr>
              <a:t>8 9 6</a:t>
            </a:r>
            <a:r>
              <a:rPr lang="en-US" altLang="en-US" dirty="0"/>
              <a:t> </a:t>
            </a:r>
            <a:r>
              <a:rPr lang="en-US" altLang="en-US" dirty="0">
                <a:solidFill>
                  <a:schemeClr val="hlink"/>
                </a:solidFill>
              </a:rPr>
              <a:t>5 6</a:t>
            </a:r>
          </a:p>
          <a:p>
            <a:r>
              <a:rPr lang="en-US" altLang="en-US" sz="2400" dirty="0"/>
              <a:t>Swap (2 and 4)	</a:t>
            </a:r>
            <a:r>
              <a:rPr lang="en-US" altLang="en-US" u="sng" dirty="0">
                <a:solidFill>
                  <a:srgbClr val="FF0000"/>
                </a:solidFill>
              </a:rPr>
              <a:t>4</a:t>
            </a:r>
            <a:r>
              <a:rPr lang="en-US" altLang="en-US" dirty="0"/>
              <a:t> </a:t>
            </a:r>
            <a:r>
              <a:rPr lang="en-US" altLang="en-US" dirty="0">
                <a:solidFill>
                  <a:schemeClr val="hlink"/>
                </a:solidFill>
              </a:rPr>
              <a:t>3</a:t>
            </a:r>
            <a:r>
              <a:rPr lang="en-US" altLang="en-US" dirty="0">
                <a:solidFill>
                  <a:srgbClr val="3366FF"/>
                </a:solidFill>
              </a:rPr>
              <a:t> 3</a:t>
            </a:r>
            <a:r>
              <a:rPr lang="en-US" altLang="en-US" dirty="0"/>
              <a:t> </a:t>
            </a:r>
            <a:r>
              <a:rPr lang="en-US" altLang="en-US" dirty="0">
                <a:solidFill>
                  <a:srgbClr val="3366FF"/>
                </a:solidFill>
              </a:rPr>
              <a:t>1 2</a:t>
            </a:r>
            <a:r>
              <a:rPr lang="en-US" altLang="en-US" dirty="0"/>
              <a:t> </a:t>
            </a:r>
            <a:r>
              <a:rPr lang="en-US" altLang="en-US" dirty="0">
                <a:solidFill>
                  <a:srgbClr val="7030A0"/>
                </a:solidFill>
              </a:rPr>
              <a:t>2 </a:t>
            </a:r>
            <a:r>
              <a:rPr lang="en-US" altLang="en-US" dirty="0"/>
              <a:t>3 1 </a:t>
            </a:r>
            <a:r>
              <a:rPr lang="en-US" altLang="en-US" dirty="0">
                <a:solidFill>
                  <a:srgbClr val="7030A0"/>
                </a:solidFill>
              </a:rPr>
              <a:t>4</a:t>
            </a:r>
            <a:r>
              <a:rPr lang="en-US" altLang="en-US" dirty="0"/>
              <a:t> </a:t>
            </a:r>
            <a:r>
              <a:rPr lang="en-US" altLang="en-US" dirty="0">
                <a:solidFill>
                  <a:srgbClr val="3366FF"/>
                </a:solidFill>
              </a:rPr>
              <a:t>9</a:t>
            </a:r>
            <a:r>
              <a:rPr lang="en-US" altLang="en-US" dirty="0"/>
              <a:t> </a:t>
            </a:r>
            <a:r>
              <a:rPr lang="en-US" altLang="en-US" dirty="0">
                <a:solidFill>
                  <a:srgbClr val="3366FF"/>
                </a:solidFill>
              </a:rPr>
              <a:t>8 9 6</a:t>
            </a:r>
            <a:r>
              <a:rPr lang="en-US" altLang="en-US" dirty="0"/>
              <a:t> </a:t>
            </a:r>
            <a:r>
              <a:rPr lang="en-US" altLang="en-US" dirty="0">
                <a:solidFill>
                  <a:schemeClr val="hlink"/>
                </a:solidFill>
              </a:rPr>
              <a:t>5 6</a:t>
            </a:r>
          </a:p>
          <a:p>
            <a:r>
              <a:rPr lang="en-US" altLang="en-US" sz="2400" dirty="0"/>
              <a:t>search:		</a:t>
            </a:r>
            <a:r>
              <a:rPr lang="en-US" altLang="en-US" u="sng" dirty="0">
                <a:solidFill>
                  <a:srgbClr val="FF0000"/>
                </a:solidFill>
              </a:rPr>
              <a:t>4</a:t>
            </a:r>
            <a:r>
              <a:rPr lang="en-US" altLang="en-US" dirty="0"/>
              <a:t> </a:t>
            </a:r>
            <a:r>
              <a:rPr lang="en-US" altLang="en-US" dirty="0">
                <a:solidFill>
                  <a:schemeClr val="hlink"/>
                </a:solidFill>
              </a:rPr>
              <a:t>3</a:t>
            </a:r>
            <a:r>
              <a:rPr lang="en-US" altLang="en-US" dirty="0">
                <a:solidFill>
                  <a:srgbClr val="3366FF"/>
                </a:solidFill>
              </a:rPr>
              <a:t> 3</a:t>
            </a:r>
            <a:r>
              <a:rPr lang="en-US" altLang="en-US" dirty="0"/>
              <a:t> </a:t>
            </a:r>
            <a:r>
              <a:rPr lang="en-US" altLang="en-US" dirty="0">
                <a:solidFill>
                  <a:srgbClr val="3366FF"/>
                </a:solidFill>
              </a:rPr>
              <a:t>1 2</a:t>
            </a:r>
            <a:r>
              <a:rPr lang="en-US" altLang="en-US" dirty="0"/>
              <a:t> </a:t>
            </a:r>
            <a:r>
              <a:rPr lang="en-US" altLang="en-US" dirty="0">
                <a:solidFill>
                  <a:srgbClr val="3366FF"/>
                </a:solidFill>
              </a:rPr>
              <a:t>2 3</a:t>
            </a:r>
            <a:r>
              <a:rPr lang="en-US" altLang="en-US" dirty="0"/>
              <a:t> </a:t>
            </a:r>
            <a:r>
              <a:rPr lang="en-US" altLang="en-US" b="1" u="sng" dirty="0">
                <a:solidFill>
                  <a:srgbClr val="7030A0"/>
                </a:solidFill>
              </a:rPr>
              <a:t>1</a:t>
            </a:r>
            <a:r>
              <a:rPr lang="en-US" altLang="en-US" dirty="0"/>
              <a:t> </a:t>
            </a:r>
            <a:r>
              <a:rPr lang="en-US" altLang="en-US" b="1" u="sng" dirty="0">
                <a:solidFill>
                  <a:srgbClr val="7030A0"/>
                </a:solidFill>
              </a:rPr>
              <a:t>4</a:t>
            </a:r>
            <a:r>
              <a:rPr lang="en-US" altLang="en-US" dirty="0"/>
              <a:t> </a:t>
            </a:r>
            <a:r>
              <a:rPr lang="en-US" altLang="en-US" dirty="0">
                <a:solidFill>
                  <a:srgbClr val="3366FF"/>
                </a:solidFill>
              </a:rPr>
              <a:t>9</a:t>
            </a:r>
            <a:r>
              <a:rPr lang="en-US" altLang="en-US" dirty="0"/>
              <a:t> </a:t>
            </a:r>
            <a:r>
              <a:rPr lang="en-US" altLang="en-US" dirty="0">
                <a:solidFill>
                  <a:srgbClr val="3366FF"/>
                </a:solidFill>
              </a:rPr>
              <a:t>8 9 6</a:t>
            </a:r>
            <a:r>
              <a:rPr lang="en-US" altLang="en-US" dirty="0"/>
              <a:t> </a:t>
            </a:r>
            <a:r>
              <a:rPr lang="en-US" altLang="en-US" dirty="0">
                <a:solidFill>
                  <a:schemeClr val="hlink"/>
                </a:solidFill>
              </a:rPr>
              <a:t>5 6</a:t>
            </a:r>
            <a:r>
              <a:rPr lang="en-US" altLang="en-US" sz="2000" dirty="0"/>
              <a:t>  (left &gt; right:</a:t>
            </a:r>
            <a:r>
              <a:rPr lang="tr-TR" altLang="en-US" sz="2000" dirty="0"/>
              <a:t> </a:t>
            </a:r>
            <a:r>
              <a:rPr lang="en-US" altLang="en-US" sz="2000"/>
              <a:t>Stop</a:t>
            </a:r>
            <a:r>
              <a:rPr lang="en-US" altLang="en-US" sz="2000" dirty="0"/>
              <a:t>)</a:t>
            </a:r>
          </a:p>
          <a:p>
            <a:r>
              <a:rPr lang="en-US" altLang="en-US" sz="2400" dirty="0"/>
              <a:t>swap with pivot	</a:t>
            </a:r>
            <a:r>
              <a:rPr lang="en-US" altLang="en-US" b="1" dirty="0">
                <a:solidFill>
                  <a:srgbClr val="0070C0"/>
                </a:solidFill>
              </a:rPr>
              <a:t>1 </a:t>
            </a:r>
            <a:r>
              <a:rPr lang="en-US" altLang="en-US" dirty="0">
                <a:solidFill>
                  <a:schemeClr val="hlink"/>
                </a:solidFill>
              </a:rPr>
              <a:t>3</a:t>
            </a:r>
            <a:r>
              <a:rPr lang="en-US" altLang="en-US" dirty="0">
                <a:solidFill>
                  <a:srgbClr val="3366FF"/>
                </a:solidFill>
              </a:rPr>
              <a:t> 3</a:t>
            </a:r>
            <a:r>
              <a:rPr lang="en-US" altLang="en-US" dirty="0"/>
              <a:t> </a:t>
            </a:r>
            <a:r>
              <a:rPr lang="en-US" altLang="en-US" dirty="0">
                <a:solidFill>
                  <a:srgbClr val="3366FF"/>
                </a:solidFill>
              </a:rPr>
              <a:t>1 2</a:t>
            </a:r>
            <a:r>
              <a:rPr lang="en-US" altLang="en-US" dirty="0"/>
              <a:t> </a:t>
            </a:r>
            <a:r>
              <a:rPr lang="en-US" altLang="en-US" dirty="0">
                <a:solidFill>
                  <a:srgbClr val="3366FF"/>
                </a:solidFill>
              </a:rPr>
              <a:t>2 3</a:t>
            </a:r>
            <a:r>
              <a:rPr lang="en-US" altLang="en-US" dirty="0"/>
              <a:t> </a:t>
            </a:r>
            <a:r>
              <a:rPr lang="en-US" altLang="en-US" sz="2800" u="sng" dirty="0">
                <a:solidFill>
                  <a:srgbClr val="FF0000"/>
                </a:solidFill>
              </a:rPr>
              <a:t>4</a:t>
            </a:r>
            <a:r>
              <a:rPr lang="en-US" altLang="en-US" dirty="0"/>
              <a:t> </a:t>
            </a:r>
            <a:r>
              <a:rPr lang="en-US" altLang="en-US" dirty="0">
                <a:solidFill>
                  <a:srgbClr val="008000"/>
                </a:solidFill>
              </a:rPr>
              <a:t>4 9 8 9 6 5 6</a:t>
            </a:r>
            <a:br>
              <a:rPr lang="en-US" altLang="en-US" dirty="0">
                <a:solidFill>
                  <a:srgbClr val="008000"/>
                </a:solidFill>
              </a:rPr>
            </a:br>
            <a:r>
              <a:rPr lang="en-US" altLang="en-US" dirty="0"/>
              <a:t>(1 and 4)</a:t>
            </a:r>
            <a:r>
              <a:rPr lang="tr-TR" altLang="en-US"/>
              <a:t>                                                         </a:t>
            </a:r>
            <a:endParaRPr lang="en-US" altLang="en-US" dirty="0">
              <a:solidFill>
                <a:srgbClr val="00B050"/>
              </a:solidFill>
            </a:endParaRPr>
          </a:p>
        </p:txBody>
      </p:sp>
      <p:sp>
        <p:nvSpPr>
          <p:cNvPr id="5" name="Slide Number Placeholder 5"/>
          <p:cNvSpPr>
            <a:spLocks noGrp="1"/>
          </p:cNvSpPr>
          <p:nvPr>
            <p:ph type="sldNum" sz="quarter" idx="12"/>
          </p:nvPr>
        </p:nvSpPr>
        <p:spPr/>
        <p:txBody>
          <a:bodyPr/>
          <a:lstStyle/>
          <a:p>
            <a:fld id="{3145DBA1-491D-49CB-BB6F-30DB995647C4}" type="slidenum">
              <a:rPr lang="en-US" altLang="en-US">
                <a:solidFill>
                  <a:srgbClr val="FFFFFF"/>
                </a:solidFill>
              </a:rPr>
              <a:pPr/>
              <a:t>26</a:t>
            </a:fld>
            <a:endParaRPr lang="en-US" altLang="en-US">
              <a:solidFill>
                <a:srgbClr val="FFFFFF"/>
              </a:solidFill>
            </a:endParaRPr>
          </a:p>
        </p:txBody>
      </p:sp>
      <p:sp>
        <p:nvSpPr>
          <p:cNvPr id="2" name="TextBox 1"/>
          <p:cNvSpPr txBox="1"/>
          <p:nvPr/>
        </p:nvSpPr>
        <p:spPr>
          <a:xfrm>
            <a:off x="0" y="5733256"/>
            <a:ext cx="8515350" cy="707886"/>
          </a:xfrm>
          <a:prstGeom prst="rect">
            <a:avLst/>
          </a:prstGeom>
          <a:noFill/>
        </p:spPr>
        <p:txBody>
          <a:bodyPr wrap="square" rtlCol="0">
            <a:spAutoFit/>
          </a:bodyPr>
          <a:lstStyle/>
          <a:p>
            <a:r>
              <a:rPr lang="en-US" dirty="0"/>
              <a:t>     The pivot,</a:t>
            </a:r>
            <a:r>
              <a:rPr lang="tr-TR"/>
              <a:t> </a:t>
            </a:r>
            <a:r>
              <a:rPr lang="en-US"/>
              <a:t>4</a:t>
            </a:r>
            <a:r>
              <a:rPr lang="en-US" dirty="0"/>
              <a:t>, is now in its correct position.</a:t>
            </a:r>
          </a:p>
          <a:p>
            <a:r>
              <a:rPr lang="en-US" dirty="0"/>
              <a:t>     For sorting recursively: Continue on left and right partitions. </a:t>
            </a:r>
          </a:p>
        </p:txBody>
      </p:sp>
      <p:cxnSp>
        <p:nvCxnSpPr>
          <p:cNvPr id="6" name="Straight Arrow Connector 5"/>
          <p:cNvCxnSpPr/>
          <p:nvPr/>
        </p:nvCxnSpPr>
        <p:spPr>
          <a:xfrm flipH="1">
            <a:off x="2987824" y="2060848"/>
            <a:ext cx="2088232" cy="0"/>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627784" y="4653136"/>
            <a:ext cx="1404156"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268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15131" y="260648"/>
            <a:ext cx="7886700" cy="1286025"/>
          </a:xfrm>
        </p:spPr>
        <p:txBody>
          <a:bodyPr>
            <a:normAutofit fontScale="90000"/>
          </a:bodyPr>
          <a:lstStyle/>
          <a:p>
            <a:r>
              <a:rPr lang="en-US" altLang="en-US" sz="4000" dirty="0">
                <a:latin typeface="+mn-lt"/>
              </a:rPr>
              <a:t>Pseudocode for </a:t>
            </a:r>
            <a:r>
              <a:rPr lang="tr-TR" altLang="en-US" sz="4000" dirty="0">
                <a:latin typeface="+mn-lt"/>
              </a:rPr>
              <a:t>P</a:t>
            </a:r>
            <a:r>
              <a:rPr lang="en-US" altLang="en-US" sz="4000" dirty="0" err="1">
                <a:latin typeface="+mn-lt"/>
              </a:rPr>
              <a:t>artitioning</a:t>
            </a:r>
            <a:br>
              <a:rPr lang="en-US" altLang="en-US" sz="4000" dirty="0"/>
            </a:br>
            <a:r>
              <a:rPr lang="en-US" altLang="en-US" sz="2700" dirty="0">
                <a:latin typeface="+mn-lt"/>
              </a:rPr>
              <a:t>i: left index, j: right index.</a:t>
            </a:r>
            <a:br>
              <a:rPr lang="en-US" altLang="en-US" sz="2700" dirty="0">
                <a:latin typeface="+mn-lt"/>
              </a:rPr>
            </a:br>
            <a:r>
              <a:rPr lang="en-US" altLang="en-US" sz="2700" dirty="0">
                <a:latin typeface="+mn-lt"/>
              </a:rPr>
              <a:t>x: pivot (</a:t>
            </a:r>
            <a:r>
              <a:rPr lang="en-US" altLang="en-US" sz="2700" dirty="0">
                <a:solidFill>
                  <a:srgbClr val="FF0000"/>
                </a:solidFill>
                <a:latin typeface="+mn-lt"/>
              </a:rPr>
              <a:t>last </a:t>
            </a:r>
            <a:r>
              <a:rPr lang="en-US" altLang="en-US" sz="2700" dirty="0">
                <a:latin typeface="+mn-lt"/>
              </a:rPr>
              <a:t>element,</a:t>
            </a:r>
            <a:r>
              <a:rPr lang="tr-TR" altLang="en-US" sz="2700" dirty="0">
                <a:latin typeface="+mn-lt"/>
              </a:rPr>
              <a:t> </a:t>
            </a:r>
            <a:r>
              <a:rPr lang="en-US" altLang="en-US" sz="2700" dirty="0">
                <a:latin typeface="+mn-lt"/>
              </a:rPr>
              <a:t>could be another)</a:t>
            </a:r>
            <a:br>
              <a:rPr lang="en-US" altLang="en-US" sz="2700" dirty="0">
                <a:latin typeface="+mn-lt"/>
              </a:rPr>
            </a:br>
            <a:r>
              <a:rPr lang="en-US" altLang="en-US" sz="2700" dirty="0">
                <a:latin typeface="+mn-lt"/>
              </a:rPr>
              <a:t>Output: </a:t>
            </a:r>
            <a:r>
              <a:rPr lang="en-US" altLang="en-US" sz="2700" dirty="0">
                <a:solidFill>
                  <a:srgbClr val="FF0000"/>
                </a:solidFill>
                <a:latin typeface="+mn-lt"/>
              </a:rPr>
              <a:t>Final position of the pivot </a:t>
            </a:r>
            <a:r>
              <a:rPr lang="en-US" altLang="en-US" sz="2700" dirty="0">
                <a:latin typeface="+mn-lt"/>
              </a:rPr>
              <a:t>in the array </a:t>
            </a:r>
            <a:endParaRPr lang="en-US" altLang="en-US" sz="2700" dirty="0">
              <a:latin typeface="+mn-lt"/>
              <a:cs typeface="Arial" panose="020B0604020202020204" pitchFamily="34" charset="0"/>
            </a:endParaRPr>
          </a:p>
        </p:txBody>
      </p:sp>
      <p:pic>
        <p:nvPicPr>
          <p:cNvPr id="19463"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rcRect l="-16930" r="-16930"/>
          <a:stretch>
            <a:fillRect/>
          </a:stretch>
        </p:blipFill>
        <p:spPr>
          <a:xfrm>
            <a:off x="302539" y="1670224"/>
            <a:ext cx="7215811" cy="3970559"/>
          </a:xfrm>
        </p:spPr>
      </p:pic>
      <p:sp>
        <p:nvSpPr>
          <p:cNvPr id="2" name="TextBox 1"/>
          <p:cNvSpPr txBox="1"/>
          <p:nvPr/>
        </p:nvSpPr>
        <p:spPr>
          <a:xfrm>
            <a:off x="1259632" y="5671367"/>
            <a:ext cx="6840760" cy="400110"/>
          </a:xfrm>
          <a:prstGeom prst="rect">
            <a:avLst/>
          </a:prstGeom>
          <a:noFill/>
        </p:spPr>
        <p:txBody>
          <a:bodyPr wrap="square" rtlCol="0">
            <a:spAutoFit/>
          </a:bodyPr>
          <a:lstStyle/>
          <a:p>
            <a:r>
              <a:rPr lang="en-US" dirty="0"/>
              <a:t>Running time : O(n) for n elements.</a:t>
            </a:r>
          </a:p>
        </p:txBody>
      </p:sp>
    </p:spTree>
    <p:extLst>
      <p:ext uri="{BB962C8B-B14F-4D97-AF65-F5344CB8AC3E}">
        <p14:creationId xmlns:p14="http://schemas.microsoft.com/office/powerpoint/2010/main" val="342512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CC10B3E-EEBB-4980-A747-228C2271B3BA}"/>
              </a:ext>
            </a:extLst>
          </p:cNvPr>
          <p:cNvSpPr>
            <a:spLocks noGrp="1"/>
          </p:cNvSpPr>
          <p:nvPr>
            <p:ph type="title"/>
          </p:nvPr>
        </p:nvSpPr>
        <p:spPr>
          <a:xfrm>
            <a:off x="251520" y="365127"/>
            <a:ext cx="8496944" cy="399577"/>
          </a:xfrm>
        </p:spPr>
        <p:txBody>
          <a:bodyPr>
            <a:normAutofit fontScale="90000"/>
          </a:bodyPr>
          <a:lstStyle/>
          <a:p>
            <a:r>
              <a:rPr lang="en-US" altLang="en-US" sz="3600" dirty="0">
                <a:latin typeface="+mn-lt"/>
              </a:rPr>
              <a:t>Pseudocode for </a:t>
            </a:r>
            <a:r>
              <a:rPr lang="tr-TR" altLang="en-US" sz="3600" dirty="0">
                <a:latin typeface="+mn-lt"/>
              </a:rPr>
              <a:t>P</a:t>
            </a:r>
            <a:r>
              <a:rPr lang="en-US" altLang="en-US" sz="3600" dirty="0" err="1">
                <a:latin typeface="+mn-lt"/>
              </a:rPr>
              <a:t>artitioning</a:t>
            </a:r>
            <a:r>
              <a:rPr lang="tr-TR" altLang="en-US" sz="3600" dirty="0">
                <a:latin typeface="+mn-lt"/>
              </a:rPr>
              <a:t> (</a:t>
            </a:r>
            <a:r>
              <a:rPr lang="tr-TR" altLang="en-US" sz="3600" dirty="0" err="1">
                <a:latin typeface="+mn-lt"/>
              </a:rPr>
              <a:t>More</a:t>
            </a:r>
            <a:r>
              <a:rPr lang="tr-TR" altLang="en-US" sz="3600" dirty="0">
                <a:latin typeface="+mn-lt"/>
              </a:rPr>
              <a:t> </a:t>
            </a:r>
            <a:r>
              <a:rPr lang="tr-TR" altLang="en-US" sz="3600" dirty="0" err="1">
                <a:latin typeface="+mn-lt"/>
              </a:rPr>
              <a:t>detailed</a:t>
            </a:r>
            <a:r>
              <a:rPr lang="tr-TR" altLang="en-US" sz="3600" dirty="0">
                <a:latin typeface="+mn-lt"/>
              </a:rPr>
              <a:t> form)</a:t>
            </a:r>
            <a:endParaRPr lang="tr-TR" dirty="0">
              <a:latin typeface="+mn-lt"/>
            </a:endParaRPr>
          </a:p>
        </p:txBody>
      </p:sp>
      <p:sp>
        <p:nvSpPr>
          <p:cNvPr id="3" name="İçerik Yer Tutucusu 2">
            <a:extLst>
              <a:ext uri="{FF2B5EF4-FFF2-40B4-BE49-F238E27FC236}">
                <a16:creationId xmlns:a16="http://schemas.microsoft.com/office/drawing/2014/main" id="{11032386-8E19-4E87-A875-9386B12499D9}"/>
              </a:ext>
            </a:extLst>
          </p:cNvPr>
          <p:cNvSpPr>
            <a:spLocks noGrp="1"/>
          </p:cNvSpPr>
          <p:nvPr>
            <p:ph idx="1"/>
          </p:nvPr>
        </p:nvSpPr>
        <p:spPr>
          <a:xfrm>
            <a:off x="395536" y="908720"/>
            <a:ext cx="8352928" cy="5832648"/>
          </a:xfrm>
        </p:spPr>
        <p:txBody>
          <a:bodyPr>
            <a:normAutofit lnSpcReduction="10000"/>
          </a:bodyPr>
          <a:lstStyle/>
          <a:p>
            <a:pPr marL="0" indent="0" fontAlgn="base">
              <a:buNone/>
            </a:pPr>
            <a:r>
              <a:rPr lang="en-US" sz="2200" dirty="0">
                <a:solidFill>
                  <a:srgbClr val="273239"/>
                </a:solidFill>
              </a:rPr>
              <a:t>/* Th</a:t>
            </a:r>
            <a:r>
              <a:rPr lang="tr-TR" sz="2200" dirty="0">
                <a:solidFill>
                  <a:srgbClr val="273239"/>
                </a:solidFill>
              </a:rPr>
              <a:t>e </a:t>
            </a:r>
            <a:r>
              <a:rPr lang="tr-TR" sz="2200" dirty="0" err="1">
                <a:solidFill>
                  <a:srgbClr val="273239"/>
                </a:solidFill>
              </a:rPr>
              <a:t>function</a:t>
            </a:r>
            <a:r>
              <a:rPr lang="tr-TR" sz="2200" dirty="0">
                <a:solidFill>
                  <a:srgbClr val="273239"/>
                </a:solidFill>
              </a:rPr>
              <a:t> t</a:t>
            </a:r>
            <a:r>
              <a:rPr lang="en-US" sz="2200" dirty="0" err="1">
                <a:solidFill>
                  <a:srgbClr val="273239"/>
                </a:solidFill>
              </a:rPr>
              <a:t>akes</a:t>
            </a:r>
            <a:r>
              <a:rPr lang="en-US" sz="2200" dirty="0">
                <a:solidFill>
                  <a:srgbClr val="273239"/>
                </a:solidFill>
              </a:rPr>
              <a:t> last element as pivot, places the pivot element at its correct position in sorted array, places all smaller to left of pivot and all greater elements to right of pivot */</a:t>
            </a:r>
          </a:p>
          <a:p>
            <a:pPr marL="0" indent="0" fontAlgn="base">
              <a:buNone/>
            </a:pPr>
            <a:r>
              <a:rPr lang="en-US" sz="2200" dirty="0">
                <a:solidFill>
                  <a:srgbClr val="273239"/>
                </a:solidFill>
              </a:rPr>
              <a:t>partition (</a:t>
            </a:r>
            <a:r>
              <a:rPr lang="en-US" sz="2200" dirty="0" err="1">
                <a:solidFill>
                  <a:srgbClr val="273239"/>
                </a:solidFill>
              </a:rPr>
              <a:t>arr</a:t>
            </a:r>
            <a:r>
              <a:rPr lang="en-US" sz="2200" dirty="0">
                <a:solidFill>
                  <a:srgbClr val="273239"/>
                </a:solidFill>
              </a:rPr>
              <a:t>[], low, high)</a:t>
            </a:r>
            <a:br>
              <a:rPr lang="en-US" sz="2200" dirty="0">
                <a:solidFill>
                  <a:srgbClr val="273239"/>
                </a:solidFill>
              </a:rPr>
            </a:br>
            <a:r>
              <a:rPr lang="en-US" sz="2200" dirty="0">
                <a:solidFill>
                  <a:srgbClr val="273239"/>
                </a:solidFill>
              </a:rPr>
              <a:t>{</a:t>
            </a:r>
            <a:br>
              <a:rPr lang="en-US" sz="2200" dirty="0">
                <a:solidFill>
                  <a:srgbClr val="273239"/>
                </a:solidFill>
              </a:rPr>
            </a:br>
            <a:r>
              <a:rPr lang="en-US" sz="2200" dirty="0">
                <a:solidFill>
                  <a:srgbClr val="273239"/>
                </a:solidFill>
              </a:rPr>
              <a:t>       pivot = </a:t>
            </a:r>
            <a:r>
              <a:rPr lang="en-US" sz="2200" dirty="0" err="1">
                <a:solidFill>
                  <a:srgbClr val="273239"/>
                </a:solidFill>
              </a:rPr>
              <a:t>arr</a:t>
            </a:r>
            <a:r>
              <a:rPr lang="en-US" sz="2200" dirty="0">
                <a:solidFill>
                  <a:srgbClr val="273239"/>
                </a:solidFill>
              </a:rPr>
              <a:t>[high];  </a:t>
            </a:r>
          </a:p>
          <a:p>
            <a:pPr marL="0" indent="0" fontAlgn="base">
              <a:buNone/>
            </a:pPr>
            <a:r>
              <a:rPr lang="en-US" sz="2200" dirty="0">
                <a:solidFill>
                  <a:srgbClr val="273239"/>
                </a:solidFill>
              </a:rPr>
              <a:t>    </a:t>
            </a:r>
            <a:r>
              <a:rPr lang="tr-TR" sz="2200" dirty="0">
                <a:solidFill>
                  <a:srgbClr val="273239"/>
                </a:solidFill>
              </a:rPr>
              <a:t>   </a:t>
            </a:r>
            <a:r>
              <a:rPr lang="en-US" sz="2200" dirty="0" err="1">
                <a:solidFill>
                  <a:srgbClr val="273239"/>
                </a:solidFill>
              </a:rPr>
              <a:t>i</a:t>
            </a:r>
            <a:r>
              <a:rPr lang="en-US" sz="2200" dirty="0">
                <a:solidFill>
                  <a:srgbClr val="273239"/>
                </a:solidFill>
              </a:rPr>
              <a:t> = (low – 1)  // Index of smaller element  </a:t>
            </a:r>
            <a:br>
              <a:rPr lang="en-US" sz="2200" dirty="0">
                <a:solidFill>
                  <a:srgbClr val="273239"/>
                </a:solidFill>
              </a:rPr>
            </a:br>
            <a:r>
              <a:rPr lang="en-US" sz="2200" dirty="0">
                <a:solidFill>
                  <a:srgbClr val="273239"/>
                </a:solidFill>
              </a:rPr>
              <a:t>       for (j = low; j </a:t>
            </a:r>
            <a:r>
              <a:rPr lang="en-US" sz="2200">
                <a:solidFill>
                  <a:srgbClr val="273239"/>
                </a:solidFill>
              </a:rPr>
              <a:t>&lt;= high-1</a:t>
            </a:r>
            <a:r>
              <a:rPr lang="en-US" sz="2200" dirty="0">
                <a:solidFill>
                  <a:srgbClr val="273239"/>
                </a:solidFill>
              </a:rPr>
              <a:t>; </a:t>
            </a:r>
            <a:r>
              <a:rPr lang="en-US" sz="2200" dirty="0" err="1">
                <a:solidFill>
                  <a:srgbClr val="273239"/>
                </a:solidFill>
              </a:rPr>
              <a:t>j++</a:t>
            </a:r>
            <a:r>
              <a:rPr lang="en-US" sz="2200" dirty="0">
                <a:solidFill>
                  <a:srgbClr val="273239"/>
                </a:solidFill>
              </a:rPr>
              <a:t>)</a:t>
            </a:r>
            <a:endParaRPr lang="tr-TR" sz="2200" dirty="0">
              <a:solidFill>
                <a:srgbClr val="273239"/>
              </a:solidFill>
            </a:endParaRPr>
          </a:p>
          <a:p>
            <a:pPr marL="0" indent="0" fontAlgn="base">
              <a:buNone/>
            </a:pPr>
            <a:r>
              <a:rPr lang="tr-TR" sz="2200" dirty="0">
                <a:solidFill>
                  <a:srgbClr val="273239"/>
                </a:solidFill>
              </a:rPr>
              <a:t>       </a:t>
            </a:r>
            <a:r>
              <a:rPr lang="en-US" sz="2200" dirty="0">
                <a:solidFill>
                  <a:srgbClr val="273239"/>
                </a:solidFill>
              </a:rPr>
              <a:t>{</a:t>
            </a:r>
          </a:p>
          <a:p>
            <a:pPr marL="0" indent="0" fontAlgn="base">
              <a:buNone/>
            </a:pPr>
            <a:r>
              <a:rPr lang="en-US" sz="2200" dirty="0">
                <a:solidFill>
                  <a:srgbClr val="273239"/>
                </a:solidFill>
              </a:rPr>
              <a:t>        </a:t>
            </a:r>
            <a:r>
              <a:rPr lang="tr-TR" sz="2200">
                <a:solidFill>
                  <a:srgbClr val="273239"/>
                </a:solidFill>
              </a:rPr>
              <a:t>    </a:t>
            </a:r>
            <a:r>
              <a:rPr lang="en-US" sz="2200">
                <a:solidFill>
                  <a:srgbClr val="273239"/>
                </a:solidFill>
              </a:rPr>
              <a:t>// </a:t>
            </a:r>
            <a:r>
              <a:rPr lang="en-US" sz="2200" dirty="0">
                <a:solidFill>
                  <a:srgbClr val="273239"/>
                </a:solidFill>
              </a:rPr>
              <a:t>If current element is smaller than the pivot</a:t>
            </a:r>
            <a:br>
              <a:rPr lang="en-US" sz="2200" dirty="0">
                <a:solidFill>
                  <a:srgbClr val="273239"/>
                </a:solidFill>
              </a:rPr>
            </a:br>
            <a:r>
              <a:rPr lang="en-US" sz="2200" dirty="0">
                <a:solidFill>
                  <a:srgbClr val="273239"/>
                </a:solidFill>
              </a:rPr>
              <a:t>       </a:t>
            </a:r>
            <a:r>
              <a:rPr lang="tr-TR" sz="2200">
                <a:solidFill>
                  <a:srgbClr val="273239"/>
                </a:solidFill>
              </a:rPr>
              <a:t>    </a:t>
            </a:r>
            <a:r>
              <a:rPr lang="en-US" sz="2200">
                <a:solidFill>
                  <a:srgbClr val="273239"/>
                </a:solidFill>
              </a:rPr>
              <a:t> </a:t>
            </a:r>
            <a:r>
              <a:rPr lang="en-US" sz="2200" dirty="0">
                <a:solidFill>
                  <a:srgbClr val="273239"/>
                </a:solidFill>
              </a:rPr>
              <a:t>if (</a:t>
            </a:r>
            <a:r>
              <a:rPr lang="en-US" sz="2200" dirty="0" err="1">
                <a:solidFill>
                  <a:srgbClr val="273239"/>
                </a:solidFill>
              </a:rPr>
              <a:t>arr</a:t>
            </a:r>
            <a:r>
              <a:rPr lang="en-US" sz="2200" dirty="0">
                <a:solidFill>
                  <a:srgbClr val="273239"/>
                </a:solidFill>
              </a:rPr>
              <a:t>[j] &lt; pivot)</a:t>
            </a:r>
            <a:endParaRPr lang="tr-TR" sz="2200" dirty="0">
              <a:solidFill>
                <a:srgbClr val="273239"/>
              </a:solidFill>
            </a:endParaRPr>
          </a:p>
          <a:p>
            <a:pPr marL="0" indent="0" fontAlgn="base">
              <a:buNone/>
            </a:pPr>
            <a:r>
              <a:rPr lang="tr-TR" sz="2200">
                <a:solidFill>
                  <a:srgbClr val="273239"/>
                </a:solidFill>
              </a:rPr>
              <a:t>           </a:t>
            </a:r>
            <a:r>
              <a:rPr lang="en-US" sz="2200">
                <a:solidFill>
                  <a:srgbClr val="273239"/>
                </a:solidFill>
              </a:rPr>
              <a:t>{</a:t>
            </a:r>
            <a:br>
              <a:rPr lang="en-US" sz="2200" dirty="0">
                <a:solidFill>
                  <a:srgbClr val="273239"/>
                </a:solidFill>
              </a:rPr>
            </a:br>
            <a:r>
              <a:rPr lang="en-US" sz="2200" dirty="0">
                <a:solidFill>
                  <a:srgbClr val="273239"/>
                </a:solidFill>
              </a:rPr>
              <a:t>            </a:t>
            </a:r>
            <a:r>
              <a:rPr lang="tr-TR" sz="2200">
                <a:solidFill>
                  <a:srgbClr val="273239"/>
                </a:solidFill>
              </a:rPr>
              <a:t>   </a:t>
            </a:r>
            <a:r>
              <a:rPr lang="en-US" sz="2200">
                <a:solidFill>
                  <a:srgbClr val="273239"/>
                </a:solidFill>
              </a:rPr>
              <a:t>i</a:t>
            </a:r>
            <a:r>
              <a:rPr lang="en-US" sz="2200" dirty="0">
                <a:solidFill>
                  <a:srgbClr val="273239"/>
                </a:solidFill>
              </a:rPr>
              <a:t>++;    // increment index of smaller element</a:t>
            </a:r>
            <a:br>
              <a:rPr lang="en-US" sz="2200" dirty="0">
                <a:solidFill>
                  <a:srgbClr val="273239"/>
                </a:solidFill>
              </a:rPr>
            </a:br>
            <a:r>
              <a:rPr lang="en-US" sz="2200" dirty="0">
                <a:solidFill>
                  <a:srgbClr val="273239"/>
                </a:solidFill>
              </a:rPr>
              <a:t>          </a:t>
            </a:r>
            <a:r>
              <a:rPr lang="en-US" sz="2200">
                <a:solidFill>
                  <a:srgbClr val="273239"/>
                </a:solidFill>
              </a:rPr>
              <a:t> </a:t>
            </a:r>
            <a:r>
              <a:rPr lang="tr-TR" sz="2200">
                <a:solidFill>
                  <a:srgbClr val="273239"/>
                </a:solidFill>
              </a:rPr>
              <a:t>   </a:t>
            </a:r>
            <a:r>
              <a:rPr lang="en-US" sz="2200">
                <a:solidFill>
                  <a:srgbClr val="273239"/>
                </a:solidFill>
              </a:rPr>
              <a:t> </a:t>
            </a:r>
            <a:r>
              <a:rPr lang="en-US" sz="2200" dirty="0">
                <a:solidFill>
                  <a:srgbClr val="273239"/>
                </a:solidFill>
              </a:rPr>
              <a:t>swap </a:t>
            </a:r>
            <a:r>
              <a:rPr lang="en-US" sz="2200" dirty="0" err="1">
                <a:solidFill>
                  <a:srgbClr val="273239"/>
                </a:solidFill>
              </a:rPr>
              <a:t>arr</a:t>
            </a:r>
            <a:r>
              <a:rPr lang="en-US" sz="2200" dirty="0">
                <a:solidFill>
                  <a:srgbClr val="273239"/>
                </a:solidFill>
              </a:rPr>
              <a:t>[</a:t>
            </a:r>
            <a:r>
              <a:rPr lang="en-US" sz="2200" dirty="0" err="1">
                <a:solidFill>
                  <a:srgbClr val="273239"/>
                </a:solidFill>
              </a:rPr>
              <a:t>i</a:t>
            </a:r>
            <a:r>
              <a:rPr lang="en-US" sz="2200" dirty="0">
                <a:solidFill>
                  <a:srgbClr val="273239"/>
                </a:solidFill>
              </a:rPr>
              <a:t>] and </a:t>
            </a:r>
            <a:r>
              <a:rPr lang="en-US" sz="2200" dirty="0" err="1">
                <a:solidFill>
                  <a:srgbClr val="273239"/>
                </a:solidFill>
              </a:rPr>
              <a:t>arr</a:t>
            </a:r>
            <a:r>
              <a:rPr lang="en-US" sz="2200" dirty="0">
                <a:solidFill>
                  <a:srgbClr val="273239"/>
                </a:solidFill>
              </a:rPr>
              <a:t>[j]</a:t>
            </a:r>
            <a:r>
              <a:rPr lang="tr-TR" sz="2200" dirty="0">
                <a:solidFill>
                  <a:srgbClr val="273239"/>
                </a:solidFill>
              </a:rPr>
              <a:t>  //Exchange</a:t>
            </a:r>
            <a:br>
              <a:rPr lang="en-US" sz="2200" dirty="0">
                <a:solidFill>
                  <a:srgbClr val="273239"/>
                </a:solidFill>
              </a:rPr>
            </a:br>
            <a:r>
              <a:rPr lang="en-US" sz="2200" dirty="0">
                <a:solidFill>
                  <a:srgbClr val="273239"/>
                </a:solidFill>
              </a:rPr>
              <a:t>       </a:t>
            </a:r>
            <a:r>
              <a:rPr lang="tr-TR" sz="2200" dirty="0">
                <a:solidFill>
                  <a:srgbClr val="273239"/>
                </a:solidFill>
              </a:rPr>
              <a:t>   </a:t>
            </a:r>
            <a:r>
              <a:rPr lang="en-US" sz="2200" dirty="0">
                <a:solidFill>
                  <a:srgbClr val="273239"/>
                </a:solidFill>
              </a:rPr>
              <a:t> </a:t>
            </a:r>
            <a:r>
              <a:rPr lang="tr-TR" sz="2200" dirty="0">
                <a:solidFill>
                  <a:srgbClr val="273239"/>
                </a:solidFill>
              </a:rPr>
              <a:t> </a:t>
            </a:r>
            <a:r>
              <a:rPr lang="en-US" sz="2200" dirty="0">
                <a:solidFill>
                  <a:srgbClr val="273239"/>
                </a:solidFill>
              </a:rPr>
              <a:t>}</a:t>
            </a:r>
            <a:br>
              <a:rPr lang="en-US" sz="2200" dirty="0">
                <a:solidFill>
                  <a:srgbClr val="273239"/>
                </a:solidFill>
              </a:rPr>
            </a:br>
            <a:r>
              <a:rPr lang="en-US" sz="2200" dirty="0">
                <a:solidFill>
                  <a:srgbClr val="273239"/>
                </a:solidFill>
              </a:rPr>
              <a:t>    </a:t>
            </a:r>
            <a:r>
              <a:rPr lang="tr-TR" sz="2200" dirty="0">
                <a:solidFill>
                  <a:srgbClr val="273239"/>
                </a:solidFill>
              </a:rPr>
              <a:t>   </a:t>
            </a:r>
            <a:r>
              <a:rPr lang="en-US" sz="2200" dirty="0">
                <a:solidFill>
                  <a:srgbClr val="273239"/>
                </a:solidFill>
              </a:rPr>
              <a:t>}</a:t>
            </a:r>
            <a:br>
              <a:rPr lang="en-US" sz="2200" dirty="0">
                <a:solidFill>
                  <a:srgbClr val="273239"/>
                </a:solidFill>
              </a:rPr>
            </a:br>
            <a:r>
              <a:rPr lang="en-US" sz="2200" dirty="0">
                <a:solidFill>
                  <a:srgbClr val="273239"/>
                </a:solidFill>
              </a:rPr>
              <a:t>   </a:t>
            </a:r>
            <a:r>
              <a:rPr lang="tr-TR" sz="2200" dirty="0">
                <a:solidFill>
                  <a:srgbClr val="273239"/>
                </a:solidFill>
              </a:rPr>
              <a:t>   </a:t>
            </a:r>
            <a:r>
              <a:rPr lang="en-US" sz="2200" dirty="0">
                <a:solidFill>
                  <a:srgbClr val="273239"/>
                </a:solidFill>
              </a:rPr>
              <a:t> swap </a:t>
            </a:r>
            <a:r>
              <a:rPr lang="en-US" sz="2200" dirty="0" err="1">
                <a:solidFill>
                  <a:srgbClr val="273239"/>
                </a:solidFill>
              </a:rPr>
              <a:t>arr</a:t>
            </a:r>
            <a:r>
              <a:rPr lang="en-US" sz="2200" dirty="0">
                <a:solidFill>
                  <a:srgbClr val="273239"/>
                </a:solidFill>
              </a:rPr>
              <a:t>[</a:t>
            </a:r>
            <a:r>
              <a:rPr lang="en-US" sz="2200" dirty="0" err="1">
                <a:solidFill>
                  <a:srgbClr val="273239"/>
                </a:solidFill>
              </a:rPr>
              <a:t>i</a:t>
            </a:r>
            <a:r>
              <a:rPr lang="en-US" sz="2200" dirty="0">
                <a:solidFill>
                  <a:srgbClr val="273239"/>
                </a:solidFill>
              </a:rPr>
              <a:t> + 1] and </a:t>
            </a:r>
            <a:r>
              <a:rPr lang="en-US" sz="2200" dirty="0" err="1">
                <a:solidFill>
                  <a:srgbClr val="273239"/>
                </a:solidFill>
              </a:rPr>
              <a:t>arr</a:t>
            </a:r>
            <a:r>
              <a:rPr lang="en-US" sz="2200" dirty="0">
                <a:solidFill>
                  <a:srgbClr val="273239"/>
                </a:solidFill>
              </a:rPr>
              <a:t>[high])</a:t>
            </a:r>
            <a:r>
              <a:rPr lang="tr-TR" sz="2200" dirty="0">
                <a:solidFill>
                  <a:srgbClr val="273239"/>
                </a:solidFill>
              </a:rPr>
              <a:t> //Pivot in </a:t>
            </a:r>
            <a:r>
              <a:rPr lang="tr-TR" sz="2200" dirty="0" err="1">
                <a:solidFill>
                  <a:srgbClr val="273239"/>
                </a:solidFill>
              </a:rPr>
              <a:t>its</a:t>
            </a:r>
            <a:r>
              <a:rPr lang="tr-TR" sz="2200" dirty="0">
                <a:solidFill>
                  <a:srgbClr val="273239"/>
                </a:solidFill>
              </a:rPr>
              <a:t> final </a:t>
            </a:r>
            <a:r>
              <a:rPr lang="tr-TR" sz="2200" dirty="0" err="1">
                <a:solidFill>
                  <a:srgbClr val="273239"/>
                </a:solidFill>
              </a:rPr>
              <a:t>position</a:t>
            </a:r>
            <a:br>
              <a:rPr lang="en-US" sz="2200" dirty="0">
                <a:solidFill>
                  <a:srgbClr val="273239"/>
                </a:solidFill>
              </a:rPr>
            </a:br>
            <a:r>
              <a:rPr lang="en-US" sz="2200" dirty="0">
                <a:solidFill>
                  <a:srgbClr val="273239"/>
                </a:solidFill>
              </a:rPr>
              <a:t>   return (</a:t>
            </a:r>
            <a:r>
              <a:rPr lang="en-US" sz="2200" dirty="0" err="1">
                <a:solidFill>
                  <a:srgbClr val="273239"/>
                </a:solidFill>
              </a:rPr>
              <a:t>i</a:t>
            </a:r>
            <a:r>
              <a:rPr lang="en-US" sz="2200" dirty="0">
                <a:solidFill>
                  <a:srgbClr val="273239"/>
                </a:solidFill>
              </a:rPr>
              <a:t> + 1)</a:t>
            </a:r>
            <a:br>
              <a:rPr lang="en-US" sz="2200" dirty="0">
                <a:solidFill>
                  <a:srgbClr val="273239"/>
                </a:solidFill>
              </a:rPr>
            </a:br>
            <a:r>
              <a:rPr lang="en-US" sz="2200" dirty="0">
                <a:solidFill>
                  <a:srgbClr val="273239"/>
                </a:solidFill>
              </a:rPr>
              <a:t>}</a:t>
            </a:r>
          </a:p>
          <a:p>
            <a:endParaRPr lang="tr-TR" dirty="0"/>
          </a:p>
        </p:txBody>
      </p:sp>
    </p:spTree>
    <p:extLst>
      <p:ext uri="{BB962C8B-B14F-4D97-AF65-F5344CB8AC3E}">
        <p14:creationId xmlns:p14="http://schemas.microsoft.com/office/powerpoint/2010/main" val="74615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en-US" sz="3600" dirty="0">
                <a:latin typeface="+mn-lt"/>
              </a:rPr>
              <a:t>Recursive</a:t>
            </a:r>
            <a:r>
              <a:rPr lang="en-US" altLang="en-US" sz="3600" b="1" dirty="0">
                <a:latin typeface="+mn-lt"/>
              </a:rPr>
              <a:t> </a:t>
            </a:r>
            <a:r>
              <a:rPr lang="tr-TR" altLang="en-US" sz="3600" dirty="0" err="1">
                <a:latin typeface="+mn-lt"/>
              </a:rPr>
              <a:t>Pseudo</a:t>
            </a:r>
            <a:r>
              <a:rPr lang="tr-TR" altLang="en-US" sz="3600" b="1" dirty="0">
                <a:latin typeface="+mn-lt"/>
              </a:rPr>
              <a:t> </a:t>
            </a:r>
            <a:r>
              <a:rPr lang="en-US" altLang="en-US" sz="3600" dirty="0" err="1">
                <a:latin typeface="+mn-lt"/>
              </a:rPr>
              <a:t>C</a:t>
            </a:r>
            <a:r>
              <a:rPr lang="tr-TR" altLang="en-US" sz="3600" dirty="0" err="1">
                <a:latin typeface="+mn-lt"/>
              </a:rPr>
              <a:t>ode</a:t>
            </a:r>
            <a:r>
              <a:rPr lang="tr-TR" altLang="en-US" sz="3600" b="1" dirty="0">
                <a:latin typeface="+mn-lt"/>
              </a:rPr>
              <a:t> </a:t>
            </a:r>
            <a:r>
              <a:rPr lang="tr-TR" altLang="en-US" sz="3600" dirty="0" err="1">
                <a:latin typeface="+mn-lt"/>
              </a:rPr>
              <a:t>for</a:t>
            </a:r>
            <a:r>
              <a:rPr lang="tr-TR" altLang="en-US" sz="3600" b="1" dirty="0">
                <a:latin typeface="+mn-lt"/>
              </a:rPr>
              <a:t> </a:t>
            </a:r>
            <a:r>
              <a:rPr lang="tr-TR" altLang="en-US" sz="3600" dirty="0" err="1">
                <a:latin typeface="+mn-lt"/>
              </a:rPr>
              <a:t>Quicksort</a:t>
            </a:r>
            <a:endParaRPr lang="en-US" altLang="en-US" sz="3600" dirty="0">
              <a:latin typeface="+mn-lt"/>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63" y="1690689"/>
            <a:ext cx="6145832" cy="406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229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31032" y="404664"/>
            <a:ext cx="8712968" cy="471586"/>
          </a:xfrm>
        </p:spPr>
        <p:txBody>
          <a:bodyPr>
            <a:noAutofit/>
          </a:bodyPr>
          <a:lstStyle/>
          <a:p>
            <a:r>
              <a:rPr lang="en-US" altLang="en-US" sz="3200" dirty="0">
                <a:latin typeface="+mn-lt"/>
              </a:rPr>
              <a:t>A Solution Design Strategy: Divide-and-Conquer</a:t>
            </a:r>
          </a:p>
        </p:txBody>
      </p:sp>
      <p:sp>
        <p:nvSpPr>
          <p:cNvPr id="234499" name="Rectangle 3"/>
          <p:cNvSpPr>
            <a:spLocks noGrp="1" noChangeArrowheads="1"/>
          </p:cNvSpPr>
          <p:nvPr>
            <p:ph type="body" idx="1"/>
          </p:nvPr>
        </p:nvSpPr>
        <p:spPr>
          <a:xfrm>
            <a:off x="215516" y="1124744"/>
            <a:ext cx="8712968" cy="5231607"/>
          </a:xfrm>
        </p:spPr>
        <p:txBody>
          <a:bodyPr>
            <a:noAutofit/>
          </a:bodyPr>
          <a:lstStyle/>
          <a:p>
            <a:pPr>
              <a:lnSpc>
                <a:spcPct val="100000"/>
              </a:lnSpc>
            </a:pPr>
            <a:r>
              <a:rPr lang="en-US" altLang="en-US" sz="2400" dirty="0"/>
              <a:t>Very important algorithm design strategy in computer science:</a:t>
            </a:r>
          </a:p>
          <a:p>
            <a:pPr>
              <a:lnSpc>
                <a:spcPct val="100000"/>
              </a:lnSpc>
            </a:pPr>
            <a:r>
              <a:rPr lang="en-US" altLang="en-US" sz="2400" dirty="0">
                <a:solidFill>
                  <a:srgbClr val="FF0000"/>
                </a:solidFill>
              </a:rPr>
              <a:t>Divide</a:t>
            </a:r>
            <a:r>
              <a:rPr lang="en-US" altLang="en-US" sz="2400" dirty="0"/>
              <a:t> the problem into a number of sub-problems</a:t>
            </a:r>
          </a:p>
          <a:p>
            <a:pPr lvl="1">
              <a:lnSpc>
                <a:spcPct val="100000"/>
              </a:lnSpc>
            </a:pPr>
            <a:r>
              <a:rPr lang="en-US" altLang="en-US" sz="2400" dirty="0"/>
              <a:t>Obtain similar sub-problems of smaller size</a:t>
            </a:r>
          </a:p>
          <a:p>
            <a:pPr>
              <a:lnSpc>
                <a:spcPct val="100000"/>
              </a:lnSpc>
            </a:pPr>
            <a:r>
              <a:rPr lang="en-US" altLang="en-US" sz="2400" dirty="0">
                <a:solidFill>
                  <a:srgbClr val="FF0000"/>
                </a:solidFill>
              </a:rPr>
              <a:t>Conquer </a:t>
            </a:r>
            <a:r>
              <a:rPr lang="en-US" altLang="en-US" sz="2400" dirty="0"/>
              <a:t>the sub-problems</a:t>
            </a:r>
          </a:p>
          <a:p>
            <a:pPr lvl="1">
              <a:lnSpc>
                <a:spcPct val="100000"/>
              </a:lnSpc>
            </a:pPr>
            <a:r>
              <a:rPr lang="en-US" altLang="en-US" sz="2400" dirty="0"/>
              <a:t>Solve the sub-problems </a:t>
            </a:r>
            <a:r>
              <a:rPr lang="en-US" altLang="en-US" sz="2400" u="sng" dirty="0"/>
              <a:t>recursively</a:t>
            </a:r>
          </a:p>
          <a:p>
            <a:pPr lvl="1">
              <a:lnSpc>
                <a:spcPct val="100000"/>
              </a:lnSpc>
            </a:pPr>
            <a:r>
              <a:rPr lang="tr-TR" altLang="en-US" sz="2400" dirty="0" err="1"/>
              <a:t>When</a:t>
            </a:r>
            <a:r>
              <a:rPr lang="tr-TR" altLang="en-US" sz="2400" dirty="0"/>
              <a:t> </a:t>
            </a:r>
            <a:r>
              <a:rPr lang="en-US" altLang="en-US" sz="2400" dirty="0"/>
              <a:t>Sub-problem size small enough</a:t>
            </a:r>
          </a:p>
          <a:p>
            <a:pPr marL="342900" lvl="1" indent="0">
              <a:lnSpc>
                <a:spcPct val="100000"/>
              </a:lnSpc>
              <a:buNone/>
            </a:pPr>
            <a:r>
              <a:rPr lang="en-US" altLang="en-US" sz="2400" dirty="0"/>
              <a:t> </a:t>
            </a:r>
            <a:r>
              <a:rPr lang="en-US" altLang="en-US" sz="2400" dirty="0">
                <a:sym typeface="Symbol" panose="05050102010706020507" pitchFamily="18" charset="2"/>
              </a:rPr>
              <a:t> solve the problems in straightforward manner</a:t>
            </a:r>
          </a:p>
          <a:p>
            <a:pPr>
              <a:lnSpc>
                <a:spcPct val="100000"/>
              </a:lnSpc>
            </a:pPr>
            <a:r>
              <a:rPr lang="en-US" altLang="en-US" sz="2400" dirty="0">
                <a:solidFill>
                  <a:srgbClr val="FF0000"/>
                </a:solidFill>
              </a:rPr>
              <a:t>Combine</a:t>
            </a:r>
            <a:r>
              <a:rPr lang="en-US" altLang="en-US" sz="2400" dirty="0"/>
              <a:t> the solutions of the sub-problems</a:t>
            </a:r>
          </a:p>
          <a:p>
            <a:pPr lvl="1">
              <a:lnSpc>
                <a:spcPct val="100000"/>
              </a:lnSpc>
            </a:pPr>
            <a:r>
              <a:rPr lang="en-US" altLang="en-US" sz="2400" dirty="0"/>
              <a:t>Obtain the solution for the original problem</a:t>
            </a:r>
          </a:p>
        </p:txBody>
      </p:sp>
    </p:spTree>
    <p:extLst>
      <p:ext uri="{BB962C8B-B14F-4D97-AF65-F5344CB8AC3E}">
        <p14:creationId xmlns:p14="http://schemas.microsoft.com/office/powerpoint/2010/main" val="874705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67544" y="214313"/>
            <a:ext cx="8676456" cy="1462087"/>
          </a:xfrm>
        </p:spPr>
        <p:txBody>
          <a:bodyPr>
            <a:normAutofit fontScale="90000"/>
          </a:bodyPr>
          <a:lstStyle/>
          <a:p>
            <a:r>
              <a:rPr lang="tr-TR" altLang="en-US" sz="4000" dirty="0" err="1">
                <a:latin typeface="+mn-lt"/>
              </a:rPr>
              <a:t>Illustration</a:t>
            </a:r>
            <a:r>
              <a:rPr lang="en-US" altLang="en-US" sz="4000" dirty="0">
                <a:latin typeface="+mn-lt"/>
              </a:rPr>
              <a:t>: Recursive Quick Sort</a:t>
            </a:r>
            <a:br>
              <a:rPr lang="en-US" altLang="en-US" sz="4000" dirty="0"/>
            </a:br>
            <a:r>
              <a:rPr lang="en-US" altLang="en-US" sz="2400" dirty="0"/>
              <a:t>A=2 8 7 1 3 5 6 4 ,</a:t>
            </a:r>
            <a:r>
              <a:rPr lang="en-US" altLang="en-US" sz="2400" dirty="0">
                <a:latin typeface="+mn-lt"/>
              </a:rPr>
              <a:t> p=1,</a:t>
            </a:r>
            <a:r>
              <a:rPr lang="tr-TR" altLang="en-US" sz="2400" dirty="0">
                <a:latin typeface="+mn-lt"/>
              </a:rPr>
              <a:t> </a:t>
            </a:r>
            <a:r>
              <a:rPr lang="en-US" altLang="en-US" sz="2400" dirty="0">
                <a:latin typeface="+mn-lt"/>
              </a:rPr>
              <a:t>r=8. Assume</a:t>
            </a:r>
            <a:r>
              <a:rPr lang="tr-TR" altLang="en-US" sz="4000" dirty="0">
                <a:latin typeface="+mn-lt"/>
              </a:rPr>
              <a:t> </a:t>
            </a:r>
            <a:r>
              <a:rPr lang="en-US" altLang="en-US" sz="2400" dirty="0">
                <a:solidFill>
                  <a:srgbClr val="FF0000"/>
                </a:solidFill>
                <a:latin typeface="+mn-lt"/>
              </a:rPr>
              <a:t>pivot is the last element.</a:t>
            </a:r>
            <a:br>
              <a:rPr lang="en-US" altLang="en-US" sz="2400" dirty="0">
                <a:solidFill>
                  <a:srgbClr val="FF0000"/>
                </a:solidFill>
                <a:latin typeface="+mn-lt"/>
              </a:rPr>
            </a:br>
            <a:r>
              <a:rPr lang="en-US" altLang="en-US" sz="2400" dirty="0">
                <a:latin typeface="+mn-lt"/>
              </a:rPr>
              <a:t>Initial call: Quicksort(A,1,8).</a:t>
            </a:r>
            <a:r>
              <a:rPr lang="tr-TR" altLang="en-US" sz="2400" dirty="0">
                <a:latin typeface="+mn-lt"/>
              </a:rPr>
              <a:t> </a:t>
            </a:r>
            <a:r>
              <a:rPr lang="en-US" altLang="en-US" sz="2400" dirty="0">
                <a:latin typeface="+mn-lt"/>
              </a:rPr>
              <a:t>In each call,</a:t>
            </a:r>
            <a:r>
              <a:rPr lang="tr-TR" altLang="en-US" sz="2400" dirty="0">
                <a:latin typeface="+mn-lt"/>
              </a:rPr>
              <a:t> </a:t>
            </a:r>
            <a:r>
              <a:rPr lang="en-US" altLang="en-US" sz="2400" dirty="0">
                <a:latin typeface="+mn-lt"/>
              </a:rPr>
              <a:t>find the final position of pivot</a:t>
            </a:r>
            <a:endParaRPr lang="tr-TR" altLang="en-US" sz="2400" dirty="0">
              <a:latin typeface="+mn-lt"/>
            </a:endParaRPr>
          </a:p>
        </p:txBody>
      </p:sp>
      <p:graphicFrame>
        <p:nvGraphicFramePr>
          <p:cNvPr id="5" name="Table 4"/>
          <p:cNvGraphicFramePr>
            <a:graphicFrameLocks noGrp="1"/>
          </p:cNvGraphicFramePr>
          <p:nvPr/>
        </p:nvGraphicFramePr>
        <p:xfrm>
          <a:off x="1714500" y="2143125"/>
          <a:ext cx="34290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tblGrid>
              <a:tr h="334963">
                <a:tc>
                  <a:txBody>
                    <a:bodyPr/>
                    <a:lstStyle/>
                    <a:p>
                      <a:pPr algn="ctr"/>
                      <a:r>
                        <a:rPr lang="tr-TR" sz="1600" dirty="0">
                          <a:solidFill>
                            <a:srgbClr val="006600"/>
                          </a:solidFill>
                        </a:rPr>
                        <a:t>2</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7</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1</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5</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4</a:t>
                      </a:r>
                      <a:endParaRPr lang="en-US" sz="1600" dirty="0">
                        <a:solidFill>
                          <a:srgbClr val="006600"/>
                        </a:solidFill>
                      </a:endParaRPr>
                    </a:p>
                  </a:txBody>
                  <a:tcPr marL="91439" marR="91439" marT="45677" marB="45677">
                    <a:solidFill>
                      <a:srgbClr val="FFFF00"/>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1714500" y="2643188"/>
          <a:ext cx="34290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tblGrid>
              <a:tr h="334962">
                <a:tc>
                  <a:txBody>
                    <a:bodyPr/>
                    <a:lstStyle/>
                    <a:p>
                      <a:pPr algn="ctr"/>
                      <a:r>
                        <a:rPr lang="tr-TR" sz="1600" dirty="0">
                          <a:solidFill>
                            <a:srgbClr val="006600"/>
                          </a:solidFill>
                        </a:rPr>
                        <a:t>2</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1</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4</a:t>
                      </a:r>
                      <a:endParaRPr lang="en-US" sz="1600" dirty="0">
                        <a:solidFill>
                          <a:srgbClr val="006600"/>
                        </a:solidFill>
                      </a:endParaRPr>
                    </a:p>
                  </a:txBody>
                  <a:tcPr marL="91439" marR="91439" marT="45677" marB="45677">
                    <a:solidFill>
                      <a:srgbClr val="FFFF00"/>
                    </a:solidFill>
                  </a:tcPr>
                </a:tc>
                <a:tc>
                  <a:txBody>
                    <a:bodyPr/>
                    <a:lstStyle/>
                    <a:p>
                      <a:pPr algn="ctr"/>
                      <a:r>
                        <a:rPr lang="tr-TR" sz="1600" dirty="0">
                          <a:solidFill>
                            <a:srgbClr val="006600"/>
                          </a:solidFill>
                        </a:rPr>
                        <a:t>7</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5</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1692275" y="3143250"/>
          <a:ext cx="34290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tblGrid>
              <a:tr h="334963">
                <a:tc>
                  <a:txBody>
                    <a:bodyPr/>
                    <a:lstStyle/>
                    <a:p>
                      <a:pPr algn="ctr"/>
                      <a:r>
                        <a:rPr lang="tr-TR" sz="1600" dirty="0">
                          <a:solidFill>
                            <a:srgbClr val="006600"/>
                          </a:solidFill>
                        </a:rPr>
                        <a:t>2</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1</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solidFill>
                      <a:srgbClr val="FFFF00"/>
                    </a:solidFill>
                  </a:tcPr>
                </a:tc>
                <a:tc>
                  <a:txBody>
                    <a:bodyPr/>
                    <a:lstStyle/>
                    <a:p>
                      <a:pPr algn="ctr"/>
                      <a:r>
                        <a:rPr lang="tr-TR" sz="1600" dirty="0">
                          <a:solidFill>
                            <a:srgbClr val="006600"/>
                          </a:solidFill>
                        </a:rPr>
                        <a:t>4</a:t>
                      </a:r>
                      <a:endParaRPr lang="en-US" sz="1600" dirty="0">
                        <a:solidFill>
                          <a:srgbClr val="006600"/>
                        </a:solidFill>
                      </a:endParaRPr>
                    </a:p>
                  </a:txBody>
                  <a:tcPr marL="91439" marR="91439" marT="45677" marB="45677">
                    <a:solidFill>
                      <a:schemeClr val="bg1"/>
                    </a:solidFill>
                  </a:tcPr>
                </a:tc>
                <a:tc>
                  <a:txBody>
                    <a:bodyPr/>
                    <a:lstStyle/>
                    <a:p>
                      <a:pPr algn="ctr"/>
                      <a:r>
                        <a:rPr lang="tr-TR" sz="1600" dirty="0">
                          <a:solidFill>
                            <a:srgbClr val="006600"/>
                          </a:solidFill>
                        </a:rPr>
                        <a:t>7</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5</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714500" y="3643313"/>
          <a:ext cx="34290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tblGrid>
              <a:tr h="334962">
                <a:tc>
                  <a:txBody>
                    <a:bodyPr/>
                    <a:lstStyle/>
                    <a:p>
                      <a:pPr algn="ctr"/>
                      <a:r>
                        <a:rPr lang="tr-TR" sz="1600" dirty="0">
                          <a:solidFill>
                            <a:srgbClr val="006600"/>
                          </a:solidFill>
                        </a:rPr>
                        <a:t>1</a:t>
                      </a:r>
                      <a:endParaRPr lang="en-US" sz="1600" dirty="0">
                        <a:solidFill>
                          <a:srgbClr val="006600"/>
                        </a:solidFill>
                      </a:endParaRPr>
                    </a:p>
                  </a:txBody>
                  <a:tcPr marL="91439" marR="91439" marT="45677" marB="45677">
                    <a:solidFill>
                      <a:srgbClr val="FFFF00"/>
                    </a:solidFill>
                  </a:tcPr>
                </a:tc>
                <a:tc>
                  <a:txBody>
                    <a:bodyPr/>
                    <a:lstStyle/>
                    <a:p>
                      <a:pPr algn="ctr"/>
                      <a:r>
                        <a:rPr lang="tr-TR" sz="1600" dirty="0">
                          <a:solidFill>
                            <a:srgbClr val="006600"/>
                          </a:solidFill>
                        </a:rPr>
                        <a:t>2</a:t>
                      </a:r>
                      <a:endParaRPr lang="en-US" sz="1600" dirty="0">
                        <a:solidFill>
                          <a:srgbClr val="006600"/>
                        </a:solidFill>
                      </a:endParaRPr>
                    </a:p>
                  </a:txBody>
                  <a:tcPr marL="91439" marR="91439" marT="45677" marB="45677">
                    <a:solidFill>
                      <a:srgbClr val="D6EEFC"/>
                    </a:solid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4</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7</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5</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1714500" y="4165600"/>
          <a:ext cx="1285875"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334963">
                <a:tc>
                  <a:txBody>
                    <a:bodyPr/>
                    <a:lstStyle/>
                    <a:p>
                      <a:pPr algn="ctr"/>
                      <a:r>
                        <a:rPr lang="tr-TR" sz="1600" dirty="0">
                          <a:solidFill>
                            <a:srgbClr val="006600"/>
                          </a:solidFill>
                        </a:rPr>
                        <a:t>1</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2</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no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429000" y="4143375"/>
          <a:ext cx="17145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tblGrid>
              <a:tr h="334963">
                <a:tc>
                  <a:txBody>
                    <a:bodyPr/>
                    <a:lstStyle/>
                    <a:p>
                      <a:pPr algn="ctr"/>
                      <a:r>
                        <a:rPr lang="tr-TR" sz="1600" dirty="0">
                          <a:solidFill>
                            <a:srgbClr val="006600"/>
                          </a:solidFill>
                        </a:rPr>
                        <a:t>7</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5</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1716088" y="4651375"/>
          <a:ext cx="1285875"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334963">
                <a:tc>
                  <a:txBody>
                    <a:bodyPr/>
                    <a:lstStyle/>
                    <a:p>
                      <a:pPr algn="ctr"/>
                      <a:r>
                        <a:rPr lang="tr-TR" sz="1600" dirty="0">
                          <a:solidFill>
                            <a:srgbClr val="006600"/>
                          </a:solidFill>
                        </a:rPr>
                        <a:t>1  </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2</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noFill/>
                  </a:tcPr>
                </a:tc>
                <a:extLst>
                  <a:ext uri="{0D108BD9-81ED-4DB2-BD59-A6C34878D82A}">
                    <a16:rowId xmlns:a16="http://schemas.microsoft.com/office/drawing/2014/main" val="10000"/>
                  </a:ext>
                </a:extLst>
              </a:tr>
            </a:tbl>
          </a:graphicData>
        </a:graphic>
      </p:graphicFrame>
      <p:sp>
        <p:nvSpPr>
          <p:cNvPr id="18547" name="Rectangle 16"/>
          <p:cNvSpPr>
            <a:spLocks noChangeArrowheads="1"/>
          </p:cNvSpPr>
          <p:nvPr/>
        </p:nvSpPr>
        <p:spPr bwMode="auto">
          <a:xfrm>
            <a:off x="3054350" y="4160838"/>
            <a:ext cx="315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tr-TR" altLang="en-US" sz="1600" b="1">
                <a:solidFill>
                  <a:srgbClr val="006600"/>
                </a:solidFill>
              </a:rPr>
              <a:t>4</a:t>
            </a:r>
            <a:endParaRPr lang="en-US" altLang="en-US" sz="1600" b="1">
              <a:solidFill>
                <a:srgbClr val="006600"/>
              </a:solidFill>
            </a:endParaRPr>
          </a:p>
        </p:txBody>
      </p:sp>
      <p:graphicFrame>
        <p:nvGraphicFramePr>
          <p:cNvPr id="20" name="Table 19"/>
          <p:cNvGraphicFramePr>
            <a:graphicFrameLocks noGrp="1"/>
          </p:cNvGraphicFramePr>
          <p:nvPr/>
        </p:nvGraphicFramePr>
        <p:xfrm>
          <a:off x="3429000" y="4643438"/>
          <a:ext cx="17145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tblGrid>
              <a:tr h="334962">
                <a:tc>
                  <a:txBody>
                    <a:bodyPr/>
                    <a:lstStyle/>
                    <a:p>
                      <a:pPr algn="ctr"/>
                      <a:r>
                        <a:rPr lang="tr-TR" sz="1600" dirty="0">
                          <a:solidFill>
                            <a:srgbClr val="006600"/>
                          </a:solidFill>
                        </a:rPr>
                        <a:t>7</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5</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solidFill>
                      <a:schemeClr val="accent1">
                        <a:lumMod val="20000"/>
                        <a:lumOff val="80000"/>
                      </a:schemeClr>
                    </a:solid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solidFill>
                      <a:srgbClr val="FFFF00"/>
                    </a:solidFill>
                  </a:tcPr>
                </a:tc>
                <a:extLst>
                  <a:ext uri="{0D108BD9-81ED-4DB2-BD59-A6C34878D82A}">
                    <a16:rowId xmlns:a16="http://schemas.microsoft.com/office/drawing/2014/main" val="10000"/>
                  </a:ext>
                </a:extLst>
              </a:tr>
            </a:tbl>
          </a:graphicData>
        </a:graphic>
      </p:graphicFrame>
      <p:sp>
        <p:nvSpPr>
          <p:cNvPr id="18560" name="Rectangle 20"/>
          <p:cNvSpPr>
            <a:spLocks noChangeArrowheads="1"/>
          </p:cNvSpPr>
          <p:nvPr/>
        </p:nvSpPr>
        <p:spPr bwMode="auto">
          <a:xfrm>
            <a:off x="3071813" y="4643438"/>
            <a:ext cx="315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tr-TR" altLang="en-US" sz="1600" b="1">
                <a:solidFill>
                  <a:srgbClr val="006600"/>
                </a:solidFill>
              </a:rPr>
              <a:t>4</a:t>
            </a:r>
            <a:endParaRPr lang="en-US" altLang="en-US" sz="1600" b="1">
              <a:solidFill>
                <a:srgbClr val="006600"/>
              </a:solidFill>
            </a:endParaRPr>
          </a:p>
        </p:txBody>
      </p:sp>
      <p:graphicFrame>
        <p:nvGraphicFramePr>
          <p:cNvPr id="22" name="Table 21"/>
          <p:cNvGraphicFramePr>
            <a:graphicFrameLocks noGrp="1"/>
          </p:cNvGraphicFramePr>
          <p:nvPr/>
        </p:nvGraphicFramePr>
        <p:xfrm>
          <a:off x="1714500" y="5143500"/>
          <a:ext cx="1285875"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334963">
                <a:tc>
                  <a:txBody>
                    <a:bodyPr/>
                    <a:lstStyle/>
                    <a:p>
                      <a:pPr algn="ctr"/>
                      <a:r>
                        <a:rPr lang="tr-TR" sz="1600" dirty="0">
                          <a:solidFill>
                            <a:srgbClr val="006600"/>
                          </a:solidFill>
                        </a:rPr>
                        <a:t>1  </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2</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noFill/>
                  </a:tcPr>
                </a:tc>
                <a:extLst>
                  <a:ext uri="{0D108BD9-81ED-4DB2-BD59-A6C34878D82A}">
                    <a16:rowId xmlns:a16="http://schemas.microsoft.com/office/drawing/2014/main" val="10000"/>
                  </a:ext>
                </a:extLst>
              </a:tr>
            </a:tbl>
          </a:graphicData>
        </a:graphic>
      </p:graphicFrame>
      <p:sp>
        <p:nvSpPr>
          <p:cNvPr id="18571" name="Rectangle 22"/>
          <p:cNvSpPr>
            <a:spLocks noChangeArrowheads="1"/>
          </p:cNvSpPr>
          <p:nvPr/>
        </p:nvSpPr>
        <p:spPr bwMode="auto">
          <a:xfrm>
            <a:off x="3000375" y="5143500"/>
            <a:ext cx="3159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tr-TR" altLang="en-US" sz="1600" b="1">
                <a:solidFill>
                  <a:srgbClr val="006600"/>
                </a:solidFill>
              </a:rPr>
              <a:t>4</a:t>
            </a:r>
            <a:endParaRPr lang="en-US" altLang="en-US" sz="1600" b="1">
              <a:solidFill>
                <a:srgbClr val="006600"/>
              </a:solidFill>
            </a:endParaRPr>
          </a:p>
        </p:txBody>
      </p:sp>
      <p:graphicFrame>
        <p:nvGraphicFramePr>
          <p:cNvPr id="24" name="Table 23"/>
          <p:cNvGraphicFramePr>
            <a:graphicFrameLocks noGrp="1"/>
          </p:cNvGraphicFramePr>
          <p:nvPr/>
        </p:nvGraphicFramePr>
        <p:xfrm>
          <a:off x="3429000" y="5143500"/>
          <a:ext cx="17145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tblGrid>
              <a:tr h="334963">
                <a:tc>
                  <a:txBody>
                    <a:bodyPr/>
                    <a:lstStyle/>
                    <a:p>
                      <a:pPr algn="ctr"/>
                      <a:r>
                        <a:rPr lang="tr-TR" sz="1600" dirty="0">
                          <a:solidFill>
                            <a:srgbClr val="006600"/>
                          </a:solidFill>
                        </a:rPr>
                        <a:t>5</a:t>
                      </a:r>
                      <a:endParaRPr lang="en-US" sz="1600" dirty="0">
                        <a:solidFill>
                          <a:srgbClr val="006600"/>
                        </a:solidFill>
                      </a:endParaRPr>
                    </a:p>
                  </a:txBody>
                  <a:tcPr marL="91439" marR="91439" marT="45677" marB="45677">
                    <a:solidFill>
                      <a:srgbClr val="D6EEFC"/>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solidFill>
                      <a:srgbClr val="FFFF00"/>
                    </a:solidFill>
                  </a:tcPr>
                </a:tc>
                <a:tc>
                  <a:txBody>
                    <a:bodyPr/>
                    <a:lstStyle/>
                    <a:p>
                      <a:pPr algn="ctr"/>
                      <a:r>
                        <a:rPr lang="tr-TR" sz="1600" dirty="0">
                          <a:solidFill>
                            <a:srgbClr val="006600"/>
                          </a:solidFill>
                        </a:rPr>
                        <a:t>7</a:t>
                      </a:r>
                      <a:endParaRPr lang="en-US" sz="1600" dirty="0">
                        <a:solidFill>
                          <a:srgbClr val="006600"/>
                        </a:solidFill>
                      </a:endParaRPr>
                    </a:p>
                  </a:txBody>
                  <a:tcPr marL="91439" marR="91439" marT="45677" marB="45677">
                    <a:solidFill>
                      <a:srgbClr val="D6EEFC"/>
                    </a:solid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noFill/>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467400298"/>
              </p:ext>
            </p:extLst>
          </p:nvPr>
        </p:nvGraphicFramePr>
        <p:xfrm>
          <a:off x="3419475" y="5589588"/>
          <a:ext cx="1714500"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tblGrid>
              <a:tr h="334962">
                <a:tc>
                  <a:txBody>
                    <a:bodyPr/>
                    <a:lstStyle/>
                    <a:p>
                      <a:pPr algn="ctr"/>
                      <a:r>
                        <a:rPr lang="tr-TR" sz="1600" dirty="0">
                          <a:solidFill>
                            <a:schemeClr val="tx1"/>
                          </a:solidFill>
                        </a:rPr>
                        <a:t>5</a:t>
                      </a:r>
                      <a:endParaRPr lang="en-US" sz="1600" dirty="0">
                        <a:solidFill>
                          <a:schemeClr val="tx1"/>
                        </a:solidFill>
                      </a:endParaRPr>
                    </a:p>
                  </a:txBody>
                  <a:tcPr marL="91439" marR="91439" marT="45677" marB="45677">
                    <a:solidFill>
                      <a:srgbClr val="FFFF00"/>
                    </a:solidFill>
                  </a:tcPr>
                </a:tc>
                <a:tc>
                  <a:txBody>
                    <a:bodyPr/>
                    <a:lstStyle/>
                    <a:p>
                      <a:pPr algn="ctr"/>
                      <a:r>
                        <a:rPr lang="tr-TR" sz="1600" dirty="0">
                          <a:solidFill>
                            <a:srgbClr val="006600"/>
                          </a:solidFill>
                        </a:rPr>
                        <a:t>6</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7</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8</a:t>
                      </a:r>
                      <a:endParaRPr lang="en-US" sz="1600" dirty="0">
                        <a:solidFill>
                          <a:srgbClr val="006600"/>
                        </a:solidFill>
                      </a:endParaRPr>
                    </a:p>
                  </a:txBody>
                  <a:tcPr marL="91439" marR="91439" marT="45677" marB="45677">
                    <a:noFill/>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nvGraphicFramePr>
        <p:xfrm>
          <a:off x="1704975" y="5589588"/>
          <a:ext cx="1285875" cy="335194"/>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334962">
                <a:tc>
                  <a:txBody>
                    <a:bodyPr/>
                    <a:lstStyle/>
                    <a:p>
                      <a:pPr algn="ctr"/>
                      <a:r>
                        <a:rPr lang="tr-TR" sz="1600" dirty="0">
                          <a:solidFill>
                            <a:srgbClr val="006600"/>
                          </a:solidFill>
                        </a:rPr>
                        <a:t>1  </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2</a:t>
                      </a:r>
                      <a:endParaRPr lang="en-US" sz="1600" dirty="0">
                        <a:solidFill>
                          <a:srgbClr val="006600"/>
                        </a:solidFill>
                      </a:endParaRPr>
                    </a:p>
                  </a:txBody>
                  <a:tcPr marL="91439" marR="91439" marT="45677" marB="45677">
                    <a:noFill/>
                  </a:tcPr>
                </a:tc>
                <a:tc>
                  <a:txBody>
                    <a:bodyPr/>
                    <a:lstStyle/>
                    <a:p>
                      <a:pPr algn="ctr"/>
                      <a:r>
                        <a:rPr lang="tr-TR" sz="1600" dirty="0">
                          <a:solidFill>
                            <a:srgbClr val="006600"/>
                          </a:solidFill>
                        </a:rPr>
                        <a:t>3</a:t>
                      </a:r>
                      <a:endParaRPr lang="en-US" sz="1600" dirty="0">
                        <a:solidFill>
                          <a:srgbClr val="006600"/>
                        </a:solidFill>
                      </a:endParaRPr>
                    </a:p>
                  </a:txBody>
                  <a:tcPr marL="91439" marR="91439" marT="45677" marB="45677">
                    <a:noFill/>
                  </a:tcPr>
                </a:tc>
                <a:extLst>
                  <a:ext uri="{0D108BD9-81ED-4DB2-BD59-A6C34878D82A}">
                    <a16:rowId xmlns:a16="http://schemas.microsoft.com/office/drawing/2014/main" val="10000"/>
                  </a:ext>
                </a:extLst>
              </a:tr>
            </a:tbl>
          </a:graphicData>
        </a:graphic>
      </p:graphicFrame>
      <p:sp>
        <p:nvSpPr>
          <p:cNvPr id="18606" name="Rectangle 29"/>
          <p:cNvSpPr>
            <a:spLocks noChangeArrowheads="1"/>
          </p:cNvSpPr>
          <p:nvPr/>
        </p:nvSpPr>
        <p:spPr bwMode="auto">
          <a:xfrm>
            <a:off x="3062288" y="5589588"/>
            <a:ext cx="315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tr-TR" altLang="en-US" sz="1600" b="1">
                <a:solidFill>
                  <a:srgbClr val="006600"/>
                </a:solidFill>
              </a:rPr>
              <a:t>4</a:t>
            </a:r>
            <a:endParaRPr lang="en-US" altLang="en-US" sz="1600" b="1">
              <a:solidFill>
                <a:srgbClr val="006600"/>
              </a:solidFill>
            </a:endParaRPr>
          </a:p>
        </p:txBody>
      </p:sp>
      <p:sp>
        <p:nvSpPr>
          <p:cNvPr id="2" name="TextBox 1"/>
          <p:cNvSpPr txBox="1"/>
          <p:nvPr/>
        </p:nvSpPr>
        <p:spPr>
          <a:xfrm flipH="1">
            <a:off x="5243527" y="2643188"/>
            <a:ext cx="1800200" cy="3293209"/>
          </a:xfrm>
          <a:prstGeom prst="rect">
            <a:avLst/>
          </a:prstGeom>
          <a:noFill/>
        </p:spPr>
        <p:txBody>
          <a:bodyPr wrap="square" rtlCol="0">
            <a:spAutoFit/>
          </a:bodyPr>
          <a:lstStyle/>
          <a:p>
            <a:r>
              <a:rPr lang="en-US" sz="1600" dirty="0"/>
              <a:t>First partitioning</a:t>
            </a:r>
            <a:endParaRPr lang="tr-TR" sz="1600" dirty="0"/>
          </a:p>
          <a:p>
            <a:endParaRPr lang="tr-TR" sz="1600" dirty="0"/>
          </a:p>
          <a:p>
            <a:r>
              <a:rPr lang="tr-TR" sz="1600" dirty="0" err="1"/>
              <a:t>Sort</a:t>
            </a:r>
            <a:r>
              <a:rPr lang="tr-TR" sz="1600" dirty="0"/>
              <a:t> </a:t>
            </a:r>
            <a:r>
              <a:rPr lang="tr-TR" sz="1600" dirty="0" err="1"/>
              <a:t>left</a:t>
            </a:r>
            <a:r>
              <a:rPr lang="tr-TR" sz="1600" dirty="0"/>
              <a:t> </a:t>
            </a:r>
            <a:r>
              <a:rPr lang="tr-TR" sz="1600" dirty="0" err="1"/>
              <a:t>side</a:t>
            </a:r>
            <a:endParaRPr lang="tr-TR" sz="1600" dirty="0"/>
          </a:p>
          <a:p>
            <a:endParaRPr lang="tr-TR" sz="1600" dirty="0"/>
          </a:p>
          <a:p>
            <a:endParaRPr lang="tr-TR" sz="1600" dirty="0"/>
          </a:p>
          <a:p>
            <a:endParaRPr lang="tr-TR" sz="1600" dirty="0"/>
          </a:p>
          <a:p>
            <a:endParaRPr lang="tr-TR" sz="1600" dirty="0"/>
          </a:p>
          <a:p>
            <a:endParaRPr lang="tr-TR" sz="1600" dirty="0"/>
          </a:p>
          <a:p>
            <a:r>
              <a:rPr lang="tr-TR" sz="1600" dirty="0" err="1"/>
              <a:t>Sort</a:t>
            </a:r>
            <a:r>
              <a:rPr lang="tr-TR" sz="1600" dirty="0"/>
              <a:t> </a:t>
            </a:r>
            <a:r>
              <a:rPr lang="tr-TR" sz="1600" dirty="0" err="1"/>
              <a:t>right</a:t>
            </a:r>
            <a:r>
              <a:rPr lang="tr-TR" sz="1600" dirty="0"/>
              <a:t> </a:t>
            </a:r>
            <a:r>
              <a:rPr lang="tr-TR" sz="1600" dirty="0" err="1"/>
              <a:t>side</a:t>
            </a:r>
            <a:endParaRPr lang="tr-TR" sz="1600" dirty="0"/>
          </a:p>
          <a:p>
            <a:endParaRPr lang="tr-TR" sz="1600" dirty="0"/>
          </a:p>
          <a:p>
            <a:endParaRPr lang="tr-TR" sz="1600" dirty="0"/>
          </a:p>
          <a:p>
            <a:endParaRPr lang="tr-TR" sz="1600" dirty="0"/>
          </a:p>
          <a:p>
            <a:r>
              <a:rPr lang="tr-TR" sz="1600" dirty="0" err="1"/>
              <a:t>Sorted</a:t>
            </a:r>
            <a:endParaRPr lang="en-US" sz="1600" dirty="0"/>
          </a:p>
        </p:txBody>
      </p:sp>
    </p:spTree>
    <p:extLst>
      <p:ext uri="{BB962C8B-B14F-4D97-AF65-F5344CB8AC3E}">
        <p14:creationId xmlns:p14="http://schemas.microsoft.com/office/powerpoint/2010/main" val="1337473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23528" y="365127"/>
            <a:ext cx="8191822" cy="759618"/>
          </a:xfrm>
        </p:spPr>
        <p:txBody>
          <a:bodyPr>
            <a:normAutofit/>
          </a:bodyPr>
          <a:lstStyle/>
          <a:p>
            <a:r>
              <a:rPr lang="en-US" altLang="en-US" sz="3600" dirty="0">
                <a:latin typeface="+mn-lt"/>
              </a:rPr>
              <a:t>Time Complexity of Quicksort:</a:t>
            </a:r>
            <a:r>
              <a:rPr lang="tr-TR" altLang="en-US" sz="3600" dirty="0">
                <a:latin typeface="+mn-lt"/>
              </a:rPr>
              <a:t> </a:t>
            </a:r>
            <a:r>
              <a:rPr lang="en-US" altLang="en-US" sz="3600" dirty="0">
                <a:latin typeface="+mn-lt"/>
              </a:rPr>
              <a:t>Worst case</a:t>
            </a:r>
            <a:endParaRPr lang="en-US" sz="3600" dirty="0">
              <a:latin typeface="+mn-lt"/>
            </a:endParaRPr>
          </a:p>
        </p:txBody>
      </p:sp>
      <p:sp>
        <p:nvSpPr>
          <p:cNvPr id="36867" name="Rectangle 3"/>
          <p:cNvSpPr>
            <a:spLocks noGrp="1" noChangeArrowheads="1"/>
          </p:cNvSpPr>
          <p:nvPr>
            <p:ph idx="1"/>
          </p:nvPr>
        </p:nvSpPr>
        <p:spPr>
          <a:xfrm>
            <a:off x="323528" y="1412776"/>
            <a:ext cx="7920880" cy="4351338"/>
          </a:xfrm>
        </p:spPr>
        <p:txBody>
          <a:bodyPr>
            <a:normAutofit fontScale="85000" lnSpcReduction="20000"/>
          </a:bodyPr>
          <a:lstStyle/>
          <a:p>
            <a:r>
              <a:rPr lang="en-US" sz="2600" dirty="0"/>
              <a:t>In the worst case, partitioning always divides the size</a:t>
            </a:r>
            <a:r>
              <a:rPr lang="en-US" sz="2600" dirty="0">
                <a:solidFill>
                  <a:srgbClr val="FFFF99"/>
                </a:solidFill>
                <a:latin typeface="Verdana" pitchFamily="34" charset="0"/>
              </a:rPr>
              <a:t> </a:t>
            </a:r>
            <a:r>
              <a:rPr lang="en-US" sz="2600" dirty="0">
                <a:solidFill>
                  <a:schemeClr val="accent2"/>
                </a:solidFill>
                <a:latin typeface="Verdana" pitchFamily="34" charset="0"/>
              </a:rPr>
              <a:t>n</a:t>
            </a:r>
            <a:r>
              <a:rPr lang="en-US" sz="2600" dirty="0">
                <a:solidFill>
                  <a:srgbClr val="FFFF99"/>
                </a:solidFill>
                <a:latin typeface="Verdana" pitchFamily="34" charset="0"/>
              </a:rPr>
              <a:t> </a:t>
            </a:r>
            <a:r>
              <a:rPr lang="en-US" sz="2600" dirty="0"/>
              <a:t>array into  three parts:</a:t>
            </a:r>
          </a:p>
          <a:p>
            <a:pPr lvl="1"/>
            <a:r>
              <a:rPr lang="en-US" sz="2600" dirty="0"/>
              <a:t>A length one part, containing the pivot itself</a:t>
            </a:r>
          </a:p>
          <a:p>
            <a:pPr lvl="1"/>
            <a:r>
              <a:rPr lang="en-US" sz="2600" dirty="0"/>
              <a:t>A length zero part, and</a:t>
            </a:r>
          </a:p>
          <a:p>
            <a:pPr lvl="1"/>
            <a:r>
              <a:rPr lang="en-US" sz="2600" dirty="0"/>
              <a:t>A length</a:t>
            </a:r>
            <a:r>
              <a:rPr lang="en-US" sz="2600" dirty="0">
                <a:solidFill>
                  <a:srgbClr val="FFFF99"/>
                </a:solidFill>
                <a:latin typeface="Verdana" pitchFamily="34" charset="0"/>
              </a:rPr>
              <a:t> </a:t>
            </a:r>
            <a:r>
              <a:rPr lang="en-US" sz="2600" dirty="0">
                <a:solidFill>
                  <a:schemeClr val="accent2"/>
                </a:solidFill>
                <a:latin typeface="Verdana" pitchFamily="34" charset="0"/>
              </a:rPr>
              <a:t>n-1</a:t>
            </a:r>
            <a:r>
              <a:rPr lang="en-US" sz="2600" dirty="0">
                <a:solidFill>
                  <a:srgbClr val="FFFF99"/>
                </a:solidFill>
                <a:latin typeface="Verdana" pitchFamily="34" charset="0"/>
              </a:rPr>
              <a:t> </a:t>
            </a:r>
            <a:r>
              <a:rPr lang="en-US" sz="2600" dirty="0"/>
              <a:t>part, containing everything else</a:t>
            </a:r>
          </a:p>
          <a:p>
            <a:r>
              <a:rPr lang="en-US" sz="2600" dirty="0"/>
              <a:t>We don’t recur on the zero-length part</a:t>
            </a:r>
          </a:p>
          <a:p>
            <a:r>
              <a:rPr lang="en-US" sz="2600" dirty="0"/>
              <a:t>Recurring on the length</a:t>
            </a:r>
            <a:r>
              <a:rPr lang="en-US" sz="2600" dirty="0">
                <a:solidFill>
                  <a:srgbClr val="FFFF99"/>
                </a:solidFill>
                <a:latin typeface="Verdana" pitchFamily="34" charset="0"/>
              </a:rPr>
              <a:t> </a:t>
            </a:r>
            <a:r>
              <a:rPr lang="en-US" sz="2600" dirty="0">
                <a:solidFill>
                  <a:schemeClr val="accent2"/>
                </a:solidFill>
                <a:latin typeface="Verdana" pitchFamily="34" charset="0"/>
              </a:rPr>
              <a:t>n-1</a:t>
            </a:r>
            <a:r>
              <a:rPr lang="en-US" sz="2600" dirty="0">
                <a:solidFill>
                  <a:srgbClr val="FFFF99"/>
                </a:solidFill>
                <a:latin typeface="Verdana" pitchFamily="34" charset="0"/>
              </a:rPr>
              <a:t> </a:t>
            </a:r>
            <a:r>
              <a:rPr lang="en-US" sz="2600" dirty="0"/>
              <a:t>parts require handling </a:t>
            </a:r>
            <a:r>
              <a:rPr lang="en-US" sz="2600" dirty="0" err="1"/>
              <a:t>sublists</a:t>
            </a:r>
            <a:r>
              <a:rPr lang="en-US" sz="2600" dirty="0"/>
              <a:t> of size n-1 each time.</a:t>
            </a:r>
          </a:p>
          <a:p>
            <a:r>
              <a:rPr lang="en-US" sz="2600" dirty="0"/>
              <a:t>When does this happen?</a:t>
            </a:r>
          </a:p>
          <a:p>
            <a:pPr lvl="2"/>
            <a:r>
              <a:rPr lang="en-US" sz="2600" dirty="0"/>
              <a:t>When the array is </a:t>
            </a:r>
            <a:r>
              <a:rPr lang="en-US" sz="2600" dirty="0">
                <a:solidFill>
                  <a:srgbClr val="FF0000"/>
                </a:solidFill>
              </a:rPr>
              <a:t>already sorted</a:t>
            </a:r>
          </a:p>
          <a:p>
            <a:pPr lvl="2"/>
            <a:r>
              <a:rPr lang="en-US" sz="2600" dirty="0"/>
              <a:t>When the array is </a:t>
            </a:r>
            <a:r>
              <a:rPr lang="en-US" sz="2600" i="1" dirty="0">
                <a:solidFill>
                  <a:srgbClr val="FF0000"/>
                </a:solidFill>
              </a:rPr>
              <a:t>inversely</a:t>
            </a:r>
            <a:r>
              <a:rPr lang="en-US" sz="2600" dirty="0">
                <a:solidFill>
                  <a:srgbClr val="FF0000"/>
                </a:solidFill>
              </a:rPr>
              <a:t> sorted </a:t>
            </a:r>
            <a:r>
              <a:rPr lang="en-US" sz="2600" dirty="0"/>
              <a:t>(sorted in the opposite order)</a:t>
            </a:r>
          </a:p>
          <a:p>
            <a:endParaRPr lang="en-US" sz="2400" dirty="0"/>
          </a:p>
          <a:p>
            <a:r>
              <a:rPr lang="en-US" sz="2400" dirty="0">
                <a:solidFill>
                  <a:srgbClr val="FFFF99"/>
                </a:solidFill>
                <a:latin typeface="Verdana" pitchFamily="34" charset="0"/>
              </a:rPr>
              <a:t> </a:t>
            </a:r>
            <a:endParaRPr lang="en-US" sz="2400" dirty="0"/>
          </a:p>
          <a:p>
            <a:endParaRPr lang="en-US" dirty="0"/>
          </a:p>
        </p:txBody>
      </p:sp>
    </p:spTree>
    <p:extLst>
      <p:ext uri="{BB962C8B-B14F-4D97-AF65-F5344CB8AC3E}">
        <p14:creationId xmlns:p14="http://schemas.microsoft.com/office/powerpoint/2010/main" val="1704398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08013" y="-122944"/>
            <a:ext cx="7886700" cy="1325563"/>
          </a:xfrm>
        </p:spPr>
        <p:txBody>
          <a:bodyPr/>
          <a:lstStyle/>
          <a:p>
            <a:r>
              <a:rPr lang="en-US" altLang="en-US" dirty="0">
                <a:latin typeface="+mn-lt"/>
              </a:rPr>
              <a:t>Time Complexity of Quicksort:</a:t>
            </a:r>
            <a:r>
              <a:rPr lang="tr-TR" altLang="en-US" dirty="0">
                <a:latin typeface="+mn-lt"/>
              </a:rPr>
              <a:t> </a:t>
            </a:r>
            <a:r>
              <a:rPr lang="en-US" altLang="en-US" dirty="0">
                <a:latin typeface="+mn-lt"/>
              </a:rPr>
              <a:t>Worst case</a:t>
            </a:r>
          </a:p>
        </p:txBody>
      </p:sp>
      <p:sp>
        <p:nvSpPr>
          <p:cNvPr id="161795" name="Rectangle 3" descr="Rectangle: Click to edit Master text styles&#10;Second level&#10;Third level&#10;Fourth level&#10;Fifth level"/>
          <p:cNvSpPr>
            <a:spLocks noGrp="1" noChangeArrowheads="1"/>
          </p:cNvSpPr>
          <p:nvPr>
            <p:ph type="body" idx="1"/>
          </p:nvPr>
        </p:nvSpPr>
        <p:spPr>
          <a:xfrm>
            <a:off x="608013" y="875739"/>
            <a:ext cx="8001000" cy="2286000"/>
          </a:xfrm>
        </p:spPr>
        <p:txBody>
          <a:bodyPr/>
          <a:lstStyle/>
          <a:p>
            <a:r>
              <a:rPr lang="en-US" altLang="en-US" sz="2000" dirty="0"/>
              <a:t>The worst case for quick-sort occurs when the pivot is always the unique minimum or maximum element</a:t>
            </a:r>
          </a:p>
          <a:p>
            <a:r>
              <a:rPr lang="en-US" altLang="en-US" sz="2000" dirty="0"/>
              <a:t>One of </a:t>
            </a:r>
            <a:r>
              <a:rPr lang="en-US" altLang="en-US" sz="2000" b="1" i="1" dirty="0">
                <a:latin typeface="Times New Roman" panose="02020603050405020304" pitchFamily="18" charset="0"/>
              </a:rPr>
              <a:t>partitions </a:t>
            </a:r>
            <a:r>
              <a:rPr lang="en-US" altLang="en-US" sz="2000" dirty="0"/>
              <a:t>has size </a:t>
            </a:r>
            <a:r>
              <a:rPr lang="en-US" altLang="en-US" sz="2000" b="1" i="1" dirty="0">
                <a:latin typeface="Times New Roman" panose="02020603050405020304" pitchFamily="18" charset="0"/>
              </a:rPr>
              <a:t>n </a:t>
            </a:r>
            <a:r>
              <a:rPr lang="en-US" altLang="en-US" sz="2000" dirty="0">
                <a:latin typeface="Symbol" panose="05050102010706020507" pitchFamily="18" charset="2"/>
              </a:rPr>
              <a:t>- </a:t>
            </a:r>
            <a:r>
              <a:rPr lang="en-US" altLang="en-US" sz="2000" dirty="0">
                <a:latin typeface="Times New Roman" panose="02020603050405020304" pitchFamily="18" charset="0"/>
              </a:rPr>
              <a:t>1 </a:t>
            </a:r>
            <a:r>
              <a:rPr lang="en-US" altLang="en-US" sz="2000" dirty="0"/>
              <a:t>and the other has size </a:t>
            </a:r>
            <a:r>
              <a:rPr lang="en-US" altLang="en-US" sz="2000" dirty="0">
                <a:latin typeface="Times New Roman" panose="02020603050405020304" pitchFamily="18" charset="0"/>
              </a:rPr>
              <a:t>0</a:t>
            </a:r>
          </a:p>
          <a:p>
            <a:pPr marL="0" indent="0">
              <a:buNone/>
            </a:pPr>
            <a:r>
              <a:rPr lang="en-US" altLang="en-US" sz="2000" dirty="0">
                <a:sym typeface="Wingdings" panose="05000000000000000000" pitchFamily="2" charset="2"/>
              </a:rPr>
              <a:t></a:t>
            </a:r>
            <a:r>
              <a:rPr lang="en-US" altLang="en-US" sz="2000" dirty="0"/>
              <a:t>The running time is proportional to the sum</a:t>
            </a:r>
          </a:p>
          <a:p>
            <a:pPr marL="0" indent="0">
              <a:buNone/>
            </a:pPr>
            <a:r>
              <a:rPr lang="en-US" altLang="en-US" sz="2000" b="1" i="1" dirty="0">
                <a:latin typeface="Times New Roman" panose="02020603050405020304" pitchFamily="18" charset="0"/>
                <a:sym typeface="Symbol" panose="05050102010706020507" pitchFamily="18" charset="2"/>
              </a:rPr>
              <a:t>    T(n)= n</a:t>
            </a:r>
            <a:r>
              <a:rPr lang="en-US" altLang="en-US" sz="2000" dirty="0">
                <a:latin typeface="Times New Roman" panose="02020603050405020304" pitchFamily="18" charset="0"/>
                <a:sym typeface="Symbol" panose="05050102010706020507" pitchFamily="18" charset="2"/>
              </a:rPr>
              <a:t> </a:t>
            </a:r>
            <a:r>
              <a:rPr lang="en-US" altLang="en-US" sz="2000" dirty="0">
                <a:latin typeface="Symbol" panose="05050102010706020507" pitchFamily="18" charset="2"/>
                <a:sym typeface="Symbol" panose="05050102010706020507" pitchFamily="18" charset="2"/>
              </a:rPr>
              <a:t>+</a:t>
            </a:r>
            <a:r>
              <a:rPr lang="en-US" altLang="en-US" sz="2000" dirty="0">
                <a:latin typeface="Times New Roman" panose="02020603050405020304" pitchFamily="18" charset="0"/>
                <a:sym typeface="Symbol" panose="05050102010706020507" pitchFamily="18" charset="2"/>
              </a:rPr>
              <a:t> (</a:t>
            </a:r>
            <a:r>
              <a:rPr lang="en-US" altLang="en-US" sz="2000" b="1" i="1" dirty="0">
                <a:latin typeface="Times New Roman" panose="02020603050405020304" pitchFamily="18" charset="0"/>
                <a:sym typeface="Symbol" panose="05050102010706020507" pitchFamily="18" charset="2"/>
              </a:rPr>
              <a:t>n</a:t>
            </a:r>
            <a:r>
              <a:rPr lang="en-US" altLang="en-US" sz="2000" dirty="0">
                <a:latin typeface="Times New Roman" panose="02020603050405020304" pitchFamily="18" charset="0"/>
                <a:sym typeface="Symbol" panose="05050102010706020507" pitchFamily="18" charset="2"/>
              </a:rPr>
              <a:t> </a:t>
            </a:r>
            <a:r>
              <a:rPr lang="en-US" altLang="en-US" sz="2000" dirty="0">
                <a:latin typeface="Symbol" panose="05050102010706020507" pitchFamily="18" charset="2"/>
                <a:sym typeface="Symbol" panose="05050102010706020507" pitchFamily="18" charset="2"/>
              </a:rPr>
              <a:t>-</a:t>
            </a:r>
            <a:r>
              <a:rPr lang="en-US" altLang="en-US" sz="2000" dirty="0">
                <a:latin typeface="Times New Roman" panose="02020603050405020304" pitchFamily="18" charset="0"/>
                <a:sym typeface="Symbol" panose="05050102010706020507" pitchFamily="18" charset="2"/>
              </a:rPr>
              <a:t> 1) </a:t>
            </a:r>
            <a:r>
              <a:rPr lang="en-US" altLang="en-US" sz="2000" dirty="0">
                <a:latin typeface="Symbol" panose="05050102010706020507" pitchFamily="18" charset="2"/>
                <a:sym typeface="Symbol" panose="05050102010706020507" pitchFamily="18" charset="2"/>
              </a:rPr>
              <a:t>+ </a:t>
            </a:r>
            <a:r>
              <a:rPr lang="en-US" altLang="en-US" sz="2000" dirty="0">
                <a:latin typeface="Times New Roman" panose="02020603050405020304" pitchFamily="18" charset="0"/>
                <a:sym typeface="Symbol" panose="05050102010706020507" pitchFamily="18" charset="2"/>
              </a:rPr>
              <a:t>… </a:t>
            </a:r>
            <a:r>
              <a:rPr lang="en-US" altLang="en-US" sz="2000" dirty="0">
                <a:latin typeface="Symbol" panose="05050102010706020507" pitchFamily="18" charset="2"/>
                <a:sym typeface="Symbol" panose="05050102010706020507" pitchFamily="18" charset="2"/>
              </a:rPr>
              <a:t>+</a:t>
            </a:r>
            <a:r>
              <a:rPr lang="en-US" altLang="en-US" sz="2000" dirty="0">
                <a:latin typeface="Times New Roman" panose="02020603050405020304" pitchFamily="18" charset="0"/>
                <a:sym typeface="Symbol" panose="05050102010706020507" pitchFamily="18" charset="2"/>
              </a:rPr>
              <a:t> 2 </a:t>
            </a:r>
            <a:r>
              <a:rPr lang="en-US" altLang="en-US" sz="2000" dirty="0">
                <a:latin typeface="Symbol" panose="05050102010706020507" pitchFamily="18" charset="2"/>
                <a:sym typeface="Symbol" panose="05050102010706020507" pitchFamily="18" charset="2"/>
              </a:rPr>
              <a:t>+ 1 =</a:t>
            </a:r>
            <a:r>
              <a:rPr lang="en-US" altLang="en-US" sz="2000" b="1" i="1" dirty="0">
                <a:latin typeface="Times New Roman" panose="02020603050405020304" pitchFamily="18" charset="0"/>
                <a:sym typeface="Symbol" panose="05050102010706020507" pitchFamily="18" charset="2"/>
              </a:rPr>
              <a:t> n(n+1)/2 </a:t>
            </a:r>
            <a:endParaRPr lang="en-US" altLang="en-US" sz="2000" dirty="0"/>
          </a:p>
          <a:p>
            <a:r>
              <a:rPr lang="en-US" altLang="en-US" sz="2000" dirty="0"/>
              <a:t>Thus, the worst-case complexity of quick-sort is </a:t>
            </a:r>
            <a:r>
              <a:rPr lang="en-US" altLang="en-US" sz="2000" b="1" i="1" dirty="0">
                <a:latin typeface="Times New Roman" panose="02020603050405020304" pitchFamily="18" charset="0"/>
              </a:rPr>
              <a:t>O</a:t>
            </a:r>
            <a:r>
              <a:rPr lang="en-US" altLang="en-US" sz="2000" dirty="0">
                <a:latin typeface="Times New Roman" panose="02020603050405020304" pitchFamily="18" charset="0"/>
              </a:rPr>
              <a:t>(</a:t>
            </a:r>
            <a:r>
              <a:rPr lang="en-US" altLang="en-US" sz="2000" b="1" i="1" dirty="0">
                <a:latin typeface="Times New Roman" panose="02020603050405020304" pitchFamily="18" charset="0"/>
              </a:rPr>
              <a:t>n</a:t>
            </a:r>
            <a:r>
              <a:rPr lang="en-US" altLang="en-US" sz="2000" baseline="30000" dirty="0">
                <a:latin typeface="Times New Roman" panose="02020603050405020304" pitchFamily="18" charset="0"/>
              </a:rPr>
              <a:t>2</a:t>
            </a:r>
            <a:r>
              <a:rPr lang="en-US" altLang="en-US" sz="2000" dirty="0">
                <a:latin typeface="Times New Roman" panose="02020603050405020304" pitchFamily="18" charset="0"/>
              </a:rPr>
              <a:t>)</a:t>
            </a:r>
          </a:p>
        </p:txBody>
      </p:sp>
      <p:sp>
        <p:nvSpPr>
          <p:cNvPr id="161803" name="AutoShape 11"/>
          <p:cNvSpPr>
            <a:spLocks noChangeArrowheads="1"/>
          </p:cNvSpPr>
          <p:nvPr/>
        </p:nvSpPr>
        <p:spPr bwMode="auto">
          <a:xfrm>
            <a:off x="5992813" y="4791075"/>
            <a:ext cx="1304925" cy="217488"/>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chemeClr val="accent1"/>
              </a:solidFill>
            </a:endParaRPr>
          </a:p>
        </p:txBody>
      </p:sp>
      <p:sp>
        <p:nvSpPr>
          <p:cNvPr id="161808" name="AutoShape 16"/>
          <p:cNvSpPr>
            <a:spLocks noChangeArrowheads="1"/>
          </p:cNvSpPr>
          <p:nvPr/>
        </p:nvSpPr>
        <p:spPr bwMode="auto">
          <a:xfrm>
            <a:off x="7340600" y="5600700"/>
            <a:ext cx="762000" cy="217488"/>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chemeClr val="accent1"/>
              </a:solidFill>
            </a:endParaRPr>
          </a:p>
        </p:txBody>
      </p:sp>
      <p:sp>
        <p:nvSpPr>
          <p:cNvPr id="161812" name="AutoShape 20"/>
          <p:cNvSpPr>
            <a:spLocks noChangeArrowheads="1"/>
          </p:cNvSpPr>
          <p:nvPr/>
        </p:nvSpPr>
        <p:spPr bwMode="auto">
          <a:xfrm>
            <a:off x="4191000" y="4791075"/>
            <a:ext cx="360363" cy="217488"/>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chemeClr val="folHlink"/>
              </a:solidFill>
            </a:endParaRPr>
          </a:p>
        </p:txBody>
      </p:sp>
      <p:sp>
        <p:nvSpPr>
          <p:cNvPr id="161815" name="AutoShape 23"/>
          <p:cNvSpPr>
            <a:spLocks noChangeArrowheads="1"/>
          </p:cNvSpPr>
          <p:nvPr/>
        </p:nvSpPr>
        <p:spPr bwMode="auto">
          <a:xfrm>
            <a:off x="5943600" y="5327650"/>
            <a:ext cx="352425" cy="217488"/>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chemeClr val="folHlink"/>
              </a:solidFill>
            </a:endParaRPr>
          </a:p>
        </p:txBody>
      </p:sp>
      <p:sp>
        <p:nvSpPr>
          <p:cNvPr id="161816" name="AutoShape 24"/>
          <p:cNvSpPr>
            <a:spLocks noChangeArrowheads="1"/>
          </p:cNvSpPr>
          <p:nvPr/>
        </p:nvSpPr>
        <p:spPr bwMode="auto">
          <a:xfrm>
            <a:off x="7297738" y="6107113"/>
            <a:ext cx="358775" cy="217487"/>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chemeClr val="folHlink"/>
              </a:solidFill>
            </a:endParaRPr>
          </a:p>
        </p:txBody>
      </p:sp>
      <p:sp>
        <p:nvSpPr>
          <p:cNvPr id="161817" name="AutoShape 25"/>
          <p:cNvSpPr>
            <a:spLocks noChangeArrowheads="1"/>
          </p:cNvSpPr>
          <p:nvPr/>
        </p:nvSpPr>
        <p:spPr bwMode="auto">
          <a:xfrm>
            <a:off x="7802563" y="6107113"/>
            <a:ext cx="350837" cy="217487"/>
          </a:xfrm>
          <a:prstGeom prst="roundRect">
            <a:avLst>
              <a:gd name="adj" fmla="val 16667"/>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chemeClr val="folHlink"/>
              </a:solidFill>
            </a:endParaRPr>
          </a:p>
        </p:txBody>
      </p:sp>
      <p:cxnSp>
        <p:nvCxnSpPr>
          <p:cNvPr id="161818" name="AutoShape 26"/>
          <p:cNvCxnSpPr>
            <a:cxnSpLocks noChangeShapeType="1"/>
            <a:stCxn id="161815" idx="0"/>
            <a:endCxn id="161803" idx="2"/>
          </p:cNvCxnSpPr>
          <p:nvPr/>
        </p:nvCxnSpPr>
        <p:spPr bwMode="auto">
          <a:xfrm flipV="1">
            <a:off x="6119813" y="5008563"/>
            <a:ext cx="525462" cy="319087"/>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19" name="AutoShape 27"/>
          <p:cNvCxnSpPr>
            <a:cxnSpLocks noChangeShapeType="1"/>
            <a:endCxn id="161803" idx="2"/>
          </p:cNvCxnSpPr>
          <p:nvPr/>
        </p:nvCxnSpPr>
        <p:spPr bwMode="auto">
          <a:xfrm flipH="1" flipV="1">
            <a:off x="6645275" y="5008563"/>
            <a:ext cx="593725" cy="27781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1" name="AutoShape 29"/>
          <p:cNvCxnSpPr>
            <a:cxnSpLocks noChangeShapeType="1"/>
            <a:stCxn id="161816" idx="0"/>
            <a:endCxn id="161808" idx="2"/>
          </p:cNvCxnSpPr>
          <p:nvPr/>
        </p:nvCxnSpPr>
        <p:spPr bwMode="auto">
          <a:xfrm flipV="1">
            <a:off x="7477125" y="5818188"/>
            <a:ext cx="244475" cy="2889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3" name="AutoShape 31"/>
          <p:cNvCxnSpPr>
            <a:cxnSpLocks noChangeShapeType="1"/>
            <a:stCxn id="161808" idx="2"/>
            <a:endCxn id="161817" idx="0"/>
          </p:cNvCxnSpPr>
          <p:nvPr/>
        </p:nvCxnSpPr>
        <p:spPr bwMode="auto">
          <a:xfrm>
            <a:off x="7721600" y="5818188"/>
            <a:ext cx="257175" cy="2889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1824" name="AutoShape 32"/>
          <p:cNvSpPr>
            <a:spLocks noChangeArrowheads="1"/>
          </p:cNvSpPr>
          <p:nvPr/>
        </p:nvSpPr>
        <p:spPr bwMode="auto">
          <a:xfrm>
            <a:off x="4283075" y="4267200"/>
            <a:ext cx="2482850" cy="219075"/>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chemeClr val="accent1"/>
              </a:solidFill>
            </a:endParaRPr>
          </a:p>
        </p:txBody>
      </p:sp>
      <p:cxnSp>
        <p:nvCxnSpPr>
          <p:cNvPr id="161825" name="AutoShape 33"/>
          <p:cNvCxnSpPr>
            <a:cxnSpLocks noChangeShapeType="1"/>
            <a:stCxn id="161812" idx="0"/>
            <a:endCxn id="161824" idx="2"/>
          </p:cNvCxnSpPr>
          <p:nvPr/>
        </p:nvCxnSpPr>
        <p:spPr bwMode="auto">
          <a:xfrm flipV="1">
            <a:off x="4371975" y="4486275"/>
            <a:ext cx="1152525" cy="3048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826" name="AutoShape 34"/>
          <p:cNvCxnSpPr>
            <a:cxnSpLocks noChangeShapeType="1"/>
            <a:stCxn id="161803" idx="0"/>
            <a:endCxn id="161824" idx="2"/>
          </p:cNvCxnSpPr>
          <p:nvPr/>
        </p:nvCxnSpPr>
        <p:spPr bwMode="auto">
          <a:xfrm flipH="1" flipV="1">
            <a:off x="5524500" y="4486275"/>
            <a:ext cx="1120775" cy="3048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62010" name="Group 218"/>
          <p:cNvGraphicFramePr>
            <a:graphicFrameLocks noGrp="1"/>
          </p:cNvGraphicFramePr>
          <p:nvPr>
            <p:extLst>
              <p:ext uri="{D42A27DB-BD31-4B8C-83A1-F6EECF244321}">
                <p14:modId xmlns:p14="http://schemas.microsoft.com/office/powerpoint/2010/main" val="976146848"/>
              </p:ext>
            </p:extLst>
          </p:nvPr>
        </p:nvGraphicFramePr>
        <p:xfrm>
          <a:off x="2438400" y="3810000"/>
          <a:ext cx="1371600" cy="2590802"/>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07975">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ahoma" panose="020B0604030504040204" pitchFamily="34" charset="0"/>
                        </a:rPr>
                        <a:t>depth</a:t>
                      </a:r>
                    </a:p>
                  </a:txBody>
                  <a:tcPr marL="0" marR="0" marT="0" marB="0" horzOverflow="overflow">
                    <a:lnL cap="flat">
                      <a:noFill/>
                    </a:lnL>
                    <a:lnR>
                      <a:noFill/>
                    </a:lnR>
                    <a:lnT cap="flat">
                      <a:noFill/>
                    </a:lnT>
                    <a:lnB>
                      <a:noFill/>
                    </a:lnB>
                    <a:lnTlToBr>
                      <a:noFill/>
                    </a:lnTlToBr>
                    <a:lnBlToTr>
                      <a:noFill/>
                    </a:lnBlToTr>
                    <a:noFill/>
                  </a:tcPr>
                </a:tc>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ahoma" panose="020B0604030504040204" pitchFamily="34" charset="0"/>
                        </a:rPr>
                        <a:t>Size</a:t>
                      </a:r>
                    </a:p>
                  </a:txBody>
                  <a:tcPr marL="0" marR="0" marT="0" marB="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2763">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0</a:t>
                      </a:r>
                    </a:p>
                  </a:txBody>
                  <a:tcPr marL="0" marR="0" marT="0" marB="0" anchor="ctr" horzOverflow="overflow">
                    <a:lnL cap="flat">
                      <a:noFill/>
                    </a:lnL>
                    <a:lnR>
                      <a:noFill/>
                    </a:lnR>
                    <a:lnT>
                      <a:noFill/>
                    </a:lnT>
                    <a:lnB>
                      <a:noFill/>
                    </a:lnB>
                    <a:lnTlToBr>
                      <a:noFill/>
                    </a:lnTlToBr>
                    <a:lnBlToTr>
                      <a:noFill/>
                    </a:lnBlToTr>
                    <a:noFill/>
                  </a:tcPr>
                </a:tc>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n</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50863">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1</a:t>
                      </a:r>
                    </a:p>
                  </a:txBody>
                  <a:tcPr marL="0" marR="0" marT="0" marB="0" anchor="ctr" horzOverflow="overflow">
                    <a:lnL cap="flat">
                      <a:noFill/>
                    </a:lnL>
                    <a:lnR>
                      <a:noFill/>
                    </a:lnR>
                    <a:lnT>
                      <a:noFill/>
                    </a:lnT>
                    <a:lnB>
                      <a:noFill/>
                    </a:lnB>
                    <a:lnTlToBr>
                      <a:noFill/>
                    </a:lnTlToBr>
                    <a:lnBlToTr>
                      <a:noFill/>
                    </a:lnBlToTr>
                    <a:noFill/>
                  </a:tcPr>
                </a:tc>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1" i="1" u="none" strike="noStrike" cap="none" normalizeH="0" baseline="0">
                          <a:ln>
                            <a:noFill/>
                          </a:ln>
                          <a:solidFill>
                            <a:schemeClr val="tx1"/>
                          </a:solidFill>
                          <a:effectLst/>
                          <a:latin typeface="Times New Roman" panose="02020603050405020304" pitchFamily="18" charset="0"/>
                          <a:sym typeface="Symbol" panose="05050102010706020507" pitchFamily="18" charset="2"/>
                        </a:rPr>
                        <a:t>n</a:t>
                      </a:r>
                      <a:r>
                        <a:rPr kumimoji="0" lang="en-US" altLang="en-US" sz="1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 </a:t>
                      </a:r>
                      <a:r>
                        <a:rPr kumimoji="0" lang="en-US" altLang="en-US" sz="1800" b="0" i="0" u="none" strike="noStrike" cap="none" normalizeH="0" baseline="0">
                          <a:ln>
                            <a:noFill/>
                          </a:ln>
                          <a:solidFill>
                            <a:schemeClr val="tx1"/>
                          </a:solidFill>
                          <a:effectLst/>
                          <a:latin typeface="Symbol" panose="05050102010706020507" pitchFamily="18" charset="2"/>
                          <a:sym typeface="Symbol" panose="05050102010706020507" pitchFamily="18" charset="2"/>
                        </a:rPr>
                        <a:t>-</a:t>
                      </a:r>
                      <a:r>
                        <a:rPr kumimoji="0" lang="en-US" altLang="en-US" sz="1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 1</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92163">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t>
                      </a:r>
                    </a:p>
                  </a:txBody>
                  <a:tcPr marL="0" marR="0" marT="0" marB="0" anchor="ctr" horzOverflow="overflow">
                    <a:lnL cap="flat">
                      <a:noFill/>
                    </a:lnL>
                    <a:lnR>
                      <a:noFill/>
                    </a:lnR>
                    <a:lnT>
                      <a:noFill/>
                    </a:lnT>
                    <a:lnB>
                      <a:noFill/>
                    </a:lnB>
                    <a:lnTlToBr>
                      <a:noFill/>
                    </a:lnTlToBr>
                    <a:lnBlToTr>
                      <a:noFill/>
                    </a:lnBlToTr>
                    <a:noFill/>
                  </a:tcPr>
                </a:tc>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1" i="1" u="none" strike="noStrike" cap="none" normalizeH="0" baseline="0">
                          <a:ln>
                            <a:noFill/>
                          </a:ln>
                          <a:solidFill>
                            <a:schemeClr val="tx1"/>
                          </a:solidFill>
                          <a:effectLst/>
                          <a:latin typeface="Times New Roman" panose="02020603050405020304" pitchFamily="18" charset="0"/>
                        </a:rPr>
                        <a:t>…</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7038">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1" i="1" u="none" strike="noStrike" cap="none" normalizeH="0" baseline="0">
                          <a:ln>
                            <a:noFill/>
                          </a:ln>
                          <a:solidFill>
                            <a:schemeClr val="tx1"/>
                          </a:solidFill>
                          <a:effectLst/>
                          <a:latin typeface="Times New Roman" panose="02020603050405020304" pitchFamily="18" charset="0"/>
                          <a:sym typeface="Symbol" panose="05050102010706020507" pitchFamily="18" charset="2"/>
                        </a:rPr>
                        <a:t>n</a:t>
                      </a:r>
                      <a:r>
                        <a:rPr kumimoji="0" lang="en-US" altLang="en-US" sz="1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 </a:t>
                      </a:r>
                      <a:r>
                        <a:rPr kumimoji="0" lang="en-US" altLang="en-US" sz="1800" b="0" i="0" u="none" strike="noStrike" cap="none" normalizeH="0" baseline="0">
                          <a:ln>
                            <a:noFill/>
                          </a:ln>
                          <a:solidFill>
                            <a:schemeClr val="tx1"/>
                          </a:solidFill>
                          <a:effectLst/>
                          <a:latin typeface="Symbol" panose="05050102010706020507" pitchFamily="18" charset="2"/>
                          <a:sym typeface="Symbol" panose="05050102010706020507" pitchFamily="18" charset="2"/>
                        </a:rPr>
                        <a:t>-</a:t>
                      </a:r>
                      <a:r>
                        <a:rPr kumimoji="0" lang="en-US" altLang="en-US" sz="18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 1</a:t>
                      </a:r>
                    </a:p>
                  </a:txBody>
                  <a:tcPr marL="0" marR="0" marT="0" marB="0" anchor="ctr" horzOverflow="overflow">
                    <a:lnL cap="flat">
                      <a:noFill/>
                    </a:lnL>
                    <a:lnR>
                      <a:noFill/>
                    </a:lnR>
                    <a:lnT>
                      <a:noFill/>
                    </a:lnT>
                    <a:lnB cap="flat">
                      <a:noFill/>
                    </a:lnB>
                    <a:lnTlToBr>
                      <a:noFill/>
                    </a:lnTlToBr>
                    <a:lnBlToTr>
                      <a:noFill/>
                    </a:lnBlToTr>
                    <a:noFill/>
                  </a:tcPr>
                </a:tc>
                <a:tc>
                  <a:txBody>
                    <a:bodyPr/>
                    <a:lstStyle>
                      <a:lvl1pPr algn="l">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algn="l">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algn="l">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algn="l">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rPr>
                        <a:t>1</a:t>
                      </a: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1959" name="Text Box 167"/>
          <p:cNvSpPr txBox="1">
            <a:spLocks noChangeArrowheads="1"/>
          </p:cNvSpPr>
          <p:nvPr/>
        </p:nvSpPr>
        <p:spPr bwMode="auto">
          <a:xfrm rot="2305880">
            <a:off x="7250113" y="5138738"/>
            <a:ext cx="43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Tree>
    <p:extLst>
      <p:ext uri="{BB962C8B-B14F-4D97-AF65-F5344CB8AC3E}">
        <p14:creationId xmlns:p14="http://schemas.microsoft.com/office/powerpoint/2010/main" val="2912266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7544" y="208871"/>
            <a:ext cx="7886700" cy="975642"/>
          </a:xfrm>
        </p:spPr>
        <p:txBody>
          <a:bodyPr/>
          <a:lstStyle/>
          <a:p>
            <a:r>
              <a:rPr lang="en-US" dirty="0">
                <a:latin typeface="+mn-lt"/>
              </a:rPr>
              <a:t>Time Complexity of Quicksort:</a:t>
            </a:r>
            <a:r>
              <a:rPr lang="tr-TR" dirty="0">
                <a:latin typeface="+mn-lt"/>
              </a:rPr>
              <a:t> </a:t>
            </a:r>
            <a:r>
              <a:rPr lang="en-US" dirty="0">
                <a:latin typeface="+mn-lt"/>
              </a:rPr>
              <a:t>Best case</a:t>
            </a:r>
          </a:p>
        </p:txBody>
      </p:sp>
      <p:sp>
        <p:nvSpPr>
          <p:cNvPr id="24579" name="Rectangle 3"/>
          <p:cNvSpPr>
            <a:spLocks noGrp="1" noChangeArrowheads="1"/>
          </p:cNvSpPr>
          <p:nvPr>
            <p:ph type="body" idx="1"/>
          </p:nvPr>
        </p:nvSpPr>
        <p:spPr>
          <a:xfrm>
            <a:off x="395536" y="1340769"/>
            <a:ext cx="8748464" cy="4351338"/>
          </a:xfrm>
        </p:spPr>
        <p:txBody>
          <a:bodyPr>
            <a:normAutofit/>
          </a:bodyPr>
          <a:lstStyle/>
          <a:p>
            <a:r>
              <a:rPr lang="en-US" sz="2400" dirty="0"/>
              <a:t>We cut the array size in half each time</a:t>
            </a:r>
          </a:p>
          <a:p>
            <a:r>
              <a:rPr lang="en-US" sz="2400" dirty="0"/>
              <a:t>So the depth of the recursion in </a:t>
            </a:r>
            <a:r>
              <a:rPr lang="en-US" sz="2400" dirty="0">
                <a:solidFill>
                  <a:schemeClr val="accent2"/>
                </a:solidFill>
                <a:latin typeface="Verdana" pitchFamily="34" charset="0"/>
              </a:rPr>
              <a:t>log</a:t>
            </a:r>
            <a:r>
              <a:rPr lang="en-US" sz="2400" baseline="-25000" dirty="0">
                <a:solidFill>
                  <a:schemeClr val="accent2"/>
                </a:solidFill>
                <a:latin typeface="Verdana" pitchFamily="34" charset="0"/>
              </a:rPr>
              <a:t>2</a:t>
            </a:r>
            <a:r>
              <a:rPr lang="en-US" sz="2400" dirty="0">
                <a:solidFill>
                  <a:schemeClr val="accent2"/>
                </a:solidFill>
                <a:latin typeface="Verdana" pitchFamily="34" charset="0"/>
              </a:rPr>
              <a:t>n</a:t>
            </a:r>
          </a:p>
          <a:p>
            <a:r>
              <a:rPr lang="en-US" sz="2400" dirty="0"/>
              <a:t>At each level of the recursion, all the partitions at that level do work (comparisons,</a:t>
            </a:r>
            <a:r>
              <a:rPr lang="tr-TR" sz="2400"/>
              <a:t> </a:t>
            </a:r>
            <a:r>
              <a:rPr lang="en-US" sz="2400"/>
              <a:t>swaps</a:t>
            </a:r>
            <a:r>
              <a:rPr lang="en-US" sz="2400" dirty="0"/>
              <a:t>) that is linear in </a:t>
            </a:r>
            <a:r>
              <a:rPr lang="en-US" sz="2400" dirty="0">
                <a:solidFill>
                  <a:schemeClr val="accent2"/>
                </a:solidFill>
                <a:latin typeface="Verdana" pitchFamily="34" charset="0"/>
              </a:rPr>
              <a:t>n</a:t>
            </a:r>
          </a:p>
          <a:p>
            <a:pPr marL="0" indent="0">
              <a:buNone/>
            </a:pPr>
            <a:r>
              <a:rPr lang="en-US" sz="2400" dirty="0">
                <a:solidFill>
                  <a:schemeClr val="accent2"/>
                </a:solidFill>
                <a:latin typeface="Verdana" pitchFamily="34" charset="0"/>
              </a:rPr>
              <a:t>   T(n)=log</a:t>
            </a:r>
            <a:r>
              <a:rPr lang="en-US" sz="2400" baseline="-25000" dirty="0">
                <a:solidFill>
                  <a:schemeClr val="accent2"/>
                </a:solidFill>
                <a:latin typeface="Verdana" pitchFamily="34" charset="0"/>
              </a:rPr>
              <a:t>2</a:t>
            </a:r>
            <a:r>
              <a:rPr lang="en-US" sz="2400" dirty="0">
                <a:solidFill>
                  <a:schemeClr val="accent2"/>
                </a:solidFill>
                <a:latin typeface="Verdana" pitchFamily="34" charset="0"/>
              </a:rPr>
              <a:t>n * n</a:t>
            </a:r>
          </a:p>
          <a:p>
            <a:pPr marL="0" indent="0">
              <a:buNone/>
            </a:pPr>
            <a:r>
              <a:rPr lang="en-US" sz="2400" dirty="0">
                <a:solidFill>
                  <a:schemeClr val="accent2"/>
                </a:solidFill>
                <a:latin typeface="Verdana" pitchFamily="34" charset="0"/>
              </a:rPr>
              <a:t>         = O(n log</a:t>
            </a:r>
            <a:r>
              <a:rPr lang="en-US" sz="2400" baseline="-25000" dirty="0">
                <a:solidFill>
                  <a:schemeClr val="accent2"/>
                </a:solidFill>
                <a:latin typeface="Verdana" pitchFamily="34" charset="0"/>
              </a:rPr>
              <a:t>2</a:t>
            </a:r>
            <a:r>
              <a:rPr lang="en-US" sz="2400" dirty="0">
                <a:solidFill>
                  <a:schemeClr val="accent2"/>
                </a:solidFill>
                <a:latin typeface="Verdana" pitchFamily="34" charset="0"/>
              </a:rPr>
              <a:t>n)</a:t>
            </a:r>
            <a:r>
              <a:rPr lang="en-US" sz="2400" dirty="0">
                <a:solidFill>
                  <a:schemeClr val="accent2"/>
                </a:solidFill>
              </a:rPr>
              <a:t> </a:t>
            </a:r>
          </a:p>
          <a:p>
            <a:r>
              <a:rPr lang="en-US" sz="2400" dirty="0"/>
              <a:t>Hence in the best case, quicksort has time complexity</a:t>
            </a:r>
            <a:r>
              <a:rPr lang="en-US" sz="2400" dirty="0">
                <a:solidFill>
                  <a:schemeClr val="accent2"/>
                </a:solidFill>
              </a:rPr>
              <a:t> </a:t>
            </a:r>
            <a:r>
              <a:rPr lang="en-US" sz="2400" dirty="0">
                <a:solidFill>
                  <a:schemeClr val="accent2"/>
                </a:solidFill>
                <a:latin typeface="Verdana" pitchFamily="34" charset="0"/>
              </a:rPr>
              <a:t>O(n log</a:t>
            </a:r>
            <a:r>
              <a:rPr lang="en-US" sz="2400" baseline="-25000" dirty="0">
                <a:solidFill>
                  <a:schemeClr val="accent2"/>
                </a:solidFill>
                <a:latin typeface="Verdana" pitchFamily="34" charset="0"/>
              </a:rPr>
              <a:t>2</a:t>
            </a:r>
            <a:r>
              <a:rPr lang="en-US" sz="2400" dirty="0">
                <a:solidFill>
                  <a:schemeClr val="accent2"/>
                </a:solidFill>
                <a:latin typeface="Verdana" pitchFamily="34" charset="0"/>
              </a:rPr>
              <a:t>n)</a:t>
            </a:r>
          </a:p>
          <a:p>
            <a:r>
              <a:rPr lang="en-US" sz="2400" dirty="0"/>
              <a:t>This can also be seen from the recursion tree</a:t>
            </a:r>
          </a:p>
        </p:txBody>
      </p:sp>
    </p:spTree>
    <p:extLst>
      <p:ext uri="{BB962C8B-B14F-4D97-AF65-F5344CB8AC3E}">
        <p14:creationId xmlns:p14="http://schemas.microsoft.com/office/powerpoint/2010/main" val="510110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67544" y="228600"/>
            <a:ext cx="7772400" cy="914400"/>
          </a:xfrm>
          <a:noFill/>
          <a:ln/>
        </p:spPr>
        <p:txBody>
          <a:bodyPr>
            <a:normAutofit/>
          </a:bodyPr>
          <a:lstStyle/>
          <a:p>
            <a:pPr eaLnBrk="0" hangingPunct="0"/>
            <a:r>
              <a:rPr lang="en-US" altLang="en-US" sz="3600" dirty="0">
                <a:latin typeface="+mn-lt"/>
              </a:rPr>
              <a:t>Recursion Tree for Best Case</a:t>
            </a:r>
          </a:p>
        </p:txBody>
      </p:sp>
      <p:sp>
        <p:nvSpPr>
          <p:cNvPr id="166915" name="Rectangle 3"/>
          <p:cNvSpPr>
            <a:spLocks noChangeArrowheads="1"/>
          </p:cNvSpPr>
          <p:nvPr/>
        </p:nvSpPr>
        <p:spPr bwMode="auto">
          <a:xfrm>
            <a:off x="3935274" y="1682389"/>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dirty="0">
                <a:latin typeface="Courier New" panose="02070309020205020404" pitchFamily="49" charset="0"/>
              </a:rPr>
              <a:t>n</a:t>
            </a:r>
          </a:p>
        </p:txBody>
      </p:sp>
      <p:sp>
        <p:nvSpPr>
          <p:cNvPr id="166916" name="Line 4"/>
          <p:cNvSpPr>
            <a:spLocks noChangeShapeType="1"/>
          </p:cNvSpPr>
          <p:nvPr/>
        </p:nvSpPr>
        <p:spPr bwMode="auto">
          <a:xfrm flipH="1">
            <a:off x="3107754" y="2122488"/>
            <a:ext cx="1063625" cy="5302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7" name="Line 5"/>
          <p:cNvSpPr>
            <a:spLocks noChangeShapeType="1"/>
          </p:cNvSpPr>
          <p:nvPr/>
        </p:nvSpPr>
        <p:spPr bwMode="auto">
          <a:xfrm>
            <a:off x="4174554" y="2122488"/>
            <a:ext cx="1063625" cy="5302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8" name="Rectangle 6"/>
          <p:cNvSpPr>
            <a:spLocks noChangeArrowheads="1"/>
          </p:cNvSpPr>
          <p:nvPr/>
        </p:nvSpPr>
        <p:spPr bwMode="auto">
          <a:xfrm>
            <a:off x="1945704" y="2667000"/>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n/2</a:t>
            </a:r>
          </a:p>
        </p:txBody>
      </p:sp>
      <p:sp>
        <p:nvSpPr>
          <p:cNvPr id="166919" name="Rectangle 7"/>
          <p:cNvSpPr>
            <a:spLocks noChangeArrowheads="1"/>
          </p:cNvSpPr>
          <p:nvPr/>
        </p:nvSpPr>
        <p:spPr bwMode="auto">
          <a:xfrm>
            <a:off x="4841304" y="2667000"/>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n/2</a:t>
            </a:r>
          </a:p>
        </p:txBody>
      </p:sp>
      <p:sp>
        <p:nvSpPr>
          <p:cNvPr id="166920" name="Line 8"/>
          <p:cNvSpPr>
            <a:spLocks noChangeShapeType="1"/>
          </p:cNvSpPr>
          <p:nvPr/>
        </p:nvSpPr>
        <p:spPr bwMode="auto">
          <a:xfrm flipH="1">
            <a:off x="4784154" y="3124200"/>
            <a:ext cx="590550" cy="2905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1" name="Line 9"/>
          <p:cNvSpPr>
            <a:spLocks noChangeShapeType="1"/>
          </p:cNvSpPr>
          <p:nvPr/>
        </p:nvSpPr>
        <p:spPr bwMode="auto">
          <a:xfrm>
            <a:off x="5374704" y="3124200"/>
            <a:ext cx="701675" cy="2905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2" name="Rectangle 10"/>
          <p:cNvSpPr>
            <a:spLocks noChangeArrowheads="1"/>
          </p:cNvSpPr>
          <p:nvPr/>
        </p:nvSpPr>
        <p:spPr bwMode="auto">
          <a:xfrm>
            <a:off x="4384104" y="3429000"/>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n/4</a:t>
            </a:r>
          </a:p>
        </p:txBody>
      </p:sp>
      <p:sp>
        <p:nvSpPr>
          <p:cNvPr id="166923" name="Rectangle 11"/>
          <p:cNvSpPr>
            <a:spLocks noChangeArrowheads="1"/>
          </p:cNvSpPr>
          <p:nvPr/>
        </p:nvSpPr>
        <p:spPr bwMode="auto">
          <a:xfrm>
            <a:off x="5831904" y="3429000"/>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n/4</a:t>
            </a:r>
          </a:p>
        </p:txBody>
      </p:sp>
      <p:sp>
        <p:nvSpPr>
          <p:cNvPr id="166924" name="Line 12"/>
          <p:cNvSpPr>
            <a:spLocks noChangeShapeType="1"/>
          </p:cNvSpPr>
          <p:nvPr/>
        </p:nvSpPr>
        <p:spPr bwMode="auto">
          <a:xfrm>
            <a:off x="4615879" y="2057400"/>
            <a:ext cx="3044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5" name="Line 13"/>
          <p:cNvSpPr>
            <a:spLocks noChangeShapeType="1"/>
          </p:cNvSpPr>
          <p:nvPr/>
        </p:nvSpPr>
        <p:spPr bwMode="auto">
          <a:xfrm>
            <a:off x="5682679" y="2895600"/>
            <a:ext cx="2282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6" name="Line 14"/>
          <p:cNvSpPr>
            <a:spLocks noChangeShapeType="1"/>
          </p:cNvSpPr>
          <p:nvPr/>
        </p:nvSpPr>
        <p:spPr bwMode="auto">
          <a:xfrm>
            <a:off x="6765354" y="3719513"/>
            <a:ext cx="9874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7" name="Line 15"/>
          <p:cNvSpPr>
            <a:spLocks noChangeShapeType="1"/>
          </p:cNvSpPr>
          <p:nvPr/>
        </p:nvSpPr>
        <p:spPr bwMode="auto">
          <a:xfrm>
            <a:off x="7359079" y="4557713"/>
            <a:ext cx="6826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8" name="Rectangle 16"/>
          <p:cNvSpPr>
            <a:spLocks noChangeArrowheads="1"/>
          </p:cNvSpPr>
          <p:nvPr/>
        </p:nvSpPr>
        <p:spPr bwMode="auto">
          <a:xfrm>
            <a:off x="8025829" y="1828800"/>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a:t>
            </a:r>
          </a:p>
        </p:txBody>
      </p:sp>
      <p:sp>
        <p:nvSpPr>
          <p:cNvPr id="166929" name="Rectangle 17"/>
          <p:cNvSpPr>
            <a:spLocks noChangeArrowheads="1"/>
          </p:cNvSpPr>
          <p:nvPr/>
        </p:nvSpPr>
        <p:spPr bwMode="auto">
          <a:xfrm>
            <a:off x="8102029" y="2514600"/>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a:t>
            </a:r>
          </a:p>
        </p:txBody>
      </p:sp>
      <p:sp>
        <p:nvSpPr>
          <p:cNvPr id="166930" name="Rectangle 18"/>
          <p:cNvSpPr>
            <a:spLocks noChangeArrowheads="1"/>
          </p:cNvSpPr>
          <p:nvPr/>
        </p:nvSpPr>
        <p:spPr bwMode="auto">
          <a:xfrm>
            <a:off x="8102029" y="3429000"/>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a:t>
            </a:r>
          </a:p>
        </p:txBody>
      </p:sp>
      <p:sp>
        <p:nvSpPr>
          <p:cNvPr id="166931" name="Rectangle 19"/>
          <p:cNvSpPr>
            <a:spLocks noChangeArrowheads="1"/>
          </p:cNvSpPr>
          <p:nvPr/>
        </p:nvSpPr>
        <p:spPr bwMode="auto">
          <a:xfrm>
            <a:off x="8102029" y="4267200"/>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a:t>
            </a:r>
          </a:p>
        </p:txBody>
      </p:sp>
      <p:sp>
        <p:nvSpPr>
          <p:cNvPr id="166932" name="Line 20"/>
          <p:cNvSpPr>
            <a:spLocks noChangeShapeType="1"/>
          </p:cNvSpPr>
          <p:nvPr/>
        </p:nvSpPr>
        <p:spPr bwMode="auto">
          <a:xfrm flipH="1">
            <a:off x="1736154" y="3124200"/>
            <a:ext cx="590550" cy="2905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3" name="Line 21"/>
          <p:cNvSpPr>
            <a:spLocks noChangeShapeType="1"/>
          </p:cNvSpPr>
          <p:nvPr/>
        </p:nvSpPr>
        <p:spPr bwMode="auto">
          <a:xfrm>
            <a:off x="2326704" y="3124200"/>
            <a:ext cx="701675" cy="2905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4" name="Rectangle 22"/>
          <p:cNvSpPr>
            <a:spLocks noChangeArrowheads="1"/>
          </p:cNvSpPr>
          <p:nvPr/>
        </p:nvSpPr>
        <p:spPr bwMode="auto">
          <a:xfrm>
            <a:off x="1047179" y="3444874"/>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dirty="0">
                <a:latin typeface="Courier New" panose="02070309020205020404" pitchFamily="49" charset="0"/>
              </a:rPr>
              <a:t>n/4</a:t>
            </a:r>
          </a:p>
        </p:txBody>
      </p:sp>
      <p:sp>
        <p:nvSpPr>
          <p:cNvPr id="166935" name="Rectangle 23"/>
          <p:cNvSpPr>
            <a:spLocks noChangeArrowheads="1"/>
          </p:cNvSpPr>
          <p:nvPr/>
        </p:nvSpPr>
        <p:spPr bwMode="auto">
          <a:xfrm>
            <a:off x="2707704" y="3429000"/>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n/4</a:t>
            </a:r>
          </a:p>
        </p:txBody>
      </p:sp>
      <p:sp>
        <p:nvSpPr>
          <p:cNvPr id="166936" name="Line 24"/>
          <p:cNvSpPr>
            <a:spLocks noChangeShapeType="1"/>
          </p:cNvSpPr>
          <p:nvPr/>
        </p:nvSpPr>
        <p:spPr bwMode="auto">
          <a:xfrm flipH="1">
            <a:off x="5927154" y="3813175"/>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7" name="Line 25"/>
          <p:cNvSpPr>
            <a:spLocks noChangeShapeType="1"/>
          </p:cNvSpPr>
          <p:nvPr/>
        </p:nvSpPr>
        <p:spPr bwMode="auto">
          <a:xfrm>
            <a:off x="6308154" y="3813175"/>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38" name="Rectangle 26"/>
          <p:cNvSpPr>
            <a:spLocks noChangeArrowheads="1"/>
          </p:cNvSpPr>
          <p:nvPr/>
        </p:nvSpPr>
        <p:spPr bwMode="auto">
          <a:xfrm>
            <a:off x="6517704" y="4281488"/>
            <a:ext cx="822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2800" b="0">
                <a:latin typeface="Courier New" panose="02070309020205020404" pitchFamily="49" charset="0"/>
              </a:rPr>
              <a:t>n/8</a:t>
            </a:r>
          </a:p>
        </p:txBody>
      </p:sp>
      <p:sp>
        <p:nvSpPr>
          <p:cNvPr id="166939" name="Rectangle 27"/>
          <p:cNvSpPr>
            <a:spLocks noChangeArrowheads="1"/>
          </p:cNvSpPr>
          <p:nvPr/>
        </p:nvSpPr>
        <p:spPr bwMode="auto">
          <a:xfrm>
            <a:off x="6746304" y="4586288"/>
            <a:ext cx="2413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800" b="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&gt;</a:t>
            </a:r>
          </a:p>
        </p:txBody>
      </p:sp>
      <p:sp>
        <p:nvSpPr>
          <p:cNvPr id="166940" name="Rectangle 28"/>
          <p:cNvSpPr>
            <a:spLocks noChangeArrowheads="1"/>
          </p:cNvSpPr>
          <p:nvPr/>
        </p:nvSpPr>
        <p:spPr bwMode="auto">
          <a:xfrm>
            <a:off x="5677917" y="4267200"/>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n/8</a:t>
            </a:r>
          </a:p>
        </p:txBody>
      </p:sp>
      <p:sp>
        <p:nvSpPr>
          <p:cNvPr id="166941" name="Line 29"/>
          <p:cNvSpPr>
            <a:spLocks noChangeShapeType="1"/>
          </p:cNvSpPr>
          <p:nvPr/>
        </p:nvSpPr>
        <p:spPr bwMode="auto">
          <a:xfrm flipH="1">
            <a:off x="4326954" y="3875088"/>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2" name="Line 30"/>
          <p:cNvSpPr>
            <a:spLocks noChangeShapeType="1"/>
          </p:cNvSpPr>
          <p:nvPr/>
        </p:nvSpPr>
        <p:spPr bwMode="auto">
          <a:xfrm>
            <a:off x="4707954" y="3875088"/>
            <a:ext cx="377825" cy="301625"/>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3" name="Rectangle 31"/>
          <p:cNvSpPr>
            <a:spLocks noChangeArrowheads="1"/>
          </p:cNvSpPr>
          <p:nvPr/>
        </p:nvSpPr>
        <p:spPr bwMode="auto">
          <a:xfrm>
            <a:off x="4841304" y="4281488"/>
            <a:ext cx="822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n/8</a:t>
            </a:r>
          </a:p>
        </p:txBody>
      </p:sp>
      <p:sp>
        <p:nvSpPr>
          <p:cNvPr id="166944" name="Rectangle 32"/>
          <p:cNvSpPr>
            <a:spLocks noChangeArrowheads="1"/>
          </p:cNvSpPr>
          <p:nvPr/>
        </p:nvSpPr>
        <p:spPr bwMode="auto">
          <a:xfrm>
            <a:off x="5146104" y="4648200"/>
            <a:ext cx="2413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800" b="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&gt;</a:t>
            </a:r>
          </a:p>
        </p:txBody>
      </p:sp>
      <p:sp>
        <p:nvSpPr>
          <p:cNvPr id="166945" name="Rectangle 33"/>
          <p:cNvSpPr>
            <a:spLocks noChangeArrowheads="1"/>
          </p:cNvSpPr>
          <p:nvPr/>
        </p:nvSpPr>
        <p:spPr bwMode="auto">
          <a:xfrm>
            <a:off x="4003104" y="4267200"/>
            <a:ext cx="82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n/8</a:t>
            </a:r>
          </a:p>
        </p:txBody>
      </p:sp>
      <p:grpSp>
        <p:nvGrpSpPr>
          <p:cNvPr id="166946" name="Group 34"/>
          <p:cNvGrpSpPr>
            <a:grpSpLocks/>
          </p:cNvGrpSpPr>
          <p:nvPr/>
        </p:nvGrpSpPr>
        <p:grpSpPr bwMode="auto">
          <a:xfrm>
            <a:off x="2205338" y="3956711"/>
            <a:ext cx="1720850" cy="1231900"/>
            <a:chOff x="1231" y="2249"/>
            <a:chExt cx="1084" cy="776"/>
          </a:xfrm>
        </p:grpSpPr>
        <p:sp>
          <p:nvSpPr>
            <p:cNvPr id="166947" name="Line 35"/>
            <p:cNvSpPr>
              <a:spLocks noChangeShapeType="1"/>
            </p:cNvSpPr>
            <p:nvPr/>
          </p:nvSpPr>
          <p:spPr bwMode="auto">
            <a:xfrm flipH="1">
              <a:off x="1500" y="2249"/>
              <a:ext cx="238" cy="19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8" name="Line 36"/>
            <p:cNvSpPr>
              <a:spLocks noChangeShapeType="1"/>
            </p:cNvSpPr>
            <p:nvPr/>
          </p:nvSpPr>
          <p:spPr bwMode="auto">
            <a:xfrm>
              <a:off x="1740" y="2249"/>
              <a:ext cx="238" cy="19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49" name="Rectangle 37"/>
            <p:cNvSpPr>
              <a:spLocks noChangeArrowheads="1"/>
            </p:cNvSpPr>
            <p:nvPr/>
          </p:nvSpPr>
          <p:spPr bwMode="auto">
            <a:xfrm>
              <a:off x="1797" y="2440"/>
              <a:ext cx="5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dirty="0">
                  <a:latin typeface="Courier New" panose="02070309020205020404" pitchFamily="49" charset="0"/>
                </a:rPr>
                <a:t>n/8</a:t>
              </a:r>
            </a:p>
          </p:txBody>
        </p:sp>
        <p:sp>
          <p:nvSpPr>
            <p:cNvPr id="166950" name="Rectangle 38"/>
            <p:cNvSpPr>
              <a:spLocks noChangeArrowheads="1"/>
            </p:cNvSpPr>
            <p:nvPr/>
          </p:nvSpPr>
          <p:spPr bwMode="auto">
            <a:xfrm>
              <a:off x="2016" y="2736"/>
              <a:ext cx="15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800" b="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&gt;</a:t>
              </a:r>
            </a:p>
          </p:txBody>
        </p:sp>
        <p:sp>
          <p:nvSpPr>
            <p:cNvPr id="166951" name="Rectangle 39"/>
            <p:cNvSpPr>
              <a:spLocks noChangeArrowheads="1"/>
            </p:cNvSpPr>
            <p:nvPr/>
          </p:nvSpPr>
          <p:spPr bwMode="auto">
            <a:xfrm>
              <a:off x="1231" y="2449"/>
              <a:ext cx="5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n/8</a:t>
              </a:r>
            </a:p>
          </p:txBody>
        </p:sp>
      </p:grpSp>
      <p:grpSp>
        <p:nvGrpSpPr>
          <p:cNvPr id="166952" name="Group 40"/>
          <p:cNvGrpSpPr>
            <a:grpSpLocks/>
          </p:cNvGrpSpPr>
          <p:nvPr/>
        </p:nvGrpSpPr>
        <p:grpSpPr bwMode="auto">
          <a:xfrm>
            <a:off x="486810" y="3991667"/>
            <a:ext cx="1736725" cy="1231900"/>
            <a:chOff x="288" y="2297"/>
            <a:chExt cx="1094" cy="776"/>
          </a:xfrm>
        </p:grpSpPr>
        <p:sp>
          <p:nvSpPr>
            <p:cNvPr id="166953" name="Line 41"/>
            <p:cNvSpPr>
              <a:spLocks noChangeShapeType="1"/>
            </p:cNvSpPr>
            <p:nvPr/>
          </p:nvSpPr>
          <p:spPr bwMode="auto">
            <a:xfrm flipH="1">
              <a:off x="492" y="2297"/>
              <a:ext cx="238" cy="19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4" name="Line 42"/>
            <p:cNvSpPr>
              <a:spLocks noChangeShapeType="1"/>
            </p:cNvSpPr>
            <p:nvPr/>
          </p:nvSpPr>
          <p:spPr bwMode="auto">
            <a:xfrm>
              <a:off x="732" y="2297"/>
              <a:ext cx="238" cy="19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5" name="Rectangle 43"/>
            <p:cNvSpPr>
              <a:spLocks noChangeArrowheads="1"/>
            </p:cNvSpPr>
            <p:nvPr/>
          </p:nvSpPr>
          <p:spPr bwMode="auto">
            <a:xfrm>
              <a:off x="864" y="2496"/>
              <a:ext cx="5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dirty="0">
                  <a:latin typeface="Courier New" panose="02070309020205020404" pitchFamily="49" charset="0"/>
                </a:rPr>
                <a:t>n/8</a:t>
              </a:r>
            </a:p>
          </p:txBody>
        </p:sp>
        <p:sp>
          <p:nvSpPr>
            <p:cNvPr id="166956" name="Rectangle 44"/>
            <p:cNvSpPr>
              <a:spLocks noChangeArrowheads="1"/>
            </p:cNvSpPr>
            <p:nvPr/>
          </p:nvSpPr>
          <p:spPr bwMode="auto">
            <a:xfrm>
              <a:off x="1008" y="2784"/>
              <a:ext cx="15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800" b="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a:t>
              </a:r>
              <a:br>
                <a:rPr lang="en-US" altLang="en-US" sz="800">
                  <a:latin typeface="Times New Roman" panose="02020603050405020304" pitchFamily="18" charset="0"/>
                </a:rPr>
              </a:br>
              <a:r>
                <a:rPr lang="en-US" altLang="en-US" sz="800">
                  <a:latin typeface="Times New Roman" panose="02020603050405020304" pitchFamily="18" charset="0"/>
                </a:rPr>
                <a:t>&gt;</a:t>
              </a:r>
            </a:p>
          </p:txBody>
        </p:sp>
        <p:sp>
          <p:nvSpPr>
            <p:cNvPr id="166957" name="Rectangle 45"/>
            <p:cNvSpPr>
              <a:spLocks noChangeArrowheads="1"/>
            </p:cNvSpPr>
            <p:nvPr/>
          </p:nvSpPr>
          <p:spPr bwMode="auto">
            <a:xfrm>
              <a:off x="288" y="2544"/>
              <a:ext cx="5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b="0">
                  <a:latin typeface="Courier New" panose="02070309020205020404" pitchFamily="49" charset="0"/>
                </a:rPr>
                <a:t>n/8</a:t>
              </a:r>
            </a:p>
          </p:txBody>
        </p:sp>
      </p:grpSp>
      <p:sp>
        <p:nvSpPr>
          <p:cNvPr id="166958" name="Text Box 46"/>
          <p:cNvSpPr txBox="1">
            <a:spLocks noChangeArrowheads="1"/>
          </p:cNvSpPr>
          <p:nvPr/>
        </p:nvSpPr>
        <p:spPr bwMode="auto">
          <a:xfrm>
            <a:off x="6654229" y="5668097"/>
            <a:ext cx="23839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0" dirty="0"/>
              <a:t>T(n)= n log</a:t>
            </a:r>
            <a:r>
              <a:rPr lang="en-US" altLang="en-US" sz="2400" b="0" baseline="-25000" dirty="0"/>
              <a:t>2</a:t>
            </a:r>
            <a:r>
              <a:rPr lang="en-US" altLang="en-US" sz="2400" b="0" dirty="0"/>
              <a:t>n</a:t>
            </a:r>
          </a:p>
          <a:p>
            <a:r>
              <a:rPr lang="en-US" altLang="en-US" sz="2400" b="0" dirty="0"/>
              <a:t>      = O(n </a:t>
            </a:r>
            <a:r>
              <a:rPr lang="en-US" altLang="en-US" sz="2400" b="0" dirty="0" err="1"/>
              <a:t>logn</a:t>
            </a:r>
            <a:r>
              <a:rPr lang="en-US" altLang="en-US" sz="2400" b="0" dirty="0"/>
              <a:t>)</a:t>
            </a:r>
          </a:p>
        </p:txBody>
      </p:sp>
      <p:sp>
        <p:nvSpPr>
          <p:cNvPr id="166959" name="Text Box 47"/>
          <p:cNvSpPr txBox="1">
            <a:spLocks noChangeArrowheads="1"/>
          </p:cNvSpPr>
          <p:nvPr/>
        </p:nvSpPr>
        <p:spPr bwMode="auto">
          <a:xfrm>
            <a:off x="624327" y="1749965"/>
            <a:ext cx="300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0" dirty="0"/>
              <a:t>Nodes contain problem size</a:t>
            </a:r>
            <a:endParaRPr lang="en-US" altLang="en-US" b="0" dirty="0"/>
          </a:p>
        </p:txBody>
      </p:sp>
      <p:sp>
        <p:nvSpPr>
          <p:cNvPr id="166960" name="Text Box 48"/>
          <p:cNvSpPr txBox="1">
            <a:spLocks noChangeArrowheads="1"/>
          </p:cNvSpPr>
          <p:nvPr/>
        </p:nvSpPr>
        <p:spPr bwMode="auto">
          <a:xfrm>
            <a:off x="3451526" y="1354693"/>
            <a:ext cx="54156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0" dirty="0"/>
              <a:t>  Partition       </a:t>
            </a:r>
            <a:r>
              <a:rPr lang="tr-TR" altLang="en-US" sz="1800" b="0"/>
              <a:t>                                 </a:t>
            </a:r>
            <a:r>
              <a:rPr lang="en-US" altLang="en-US" sz="1800" b="0"/>
              <a:t>Comparisons</a:t>
            </a:r>
            <a:endParaRPr lang="en-US" altLang="en-US" b="0" dirty="0"/>
          </a:p>
        </p:txBody>
      </p:sp>
      <p:sp>
        <p:nvSpPr>
          <p:cNvPr id="2" name="TextBox 1"/>
          <p:cNvSpPr txBox="1"/>
          <p:nvPr/>
        </p:nvSpPr>
        <p:spPr>
          <a:xfrm>
            <a:off x="475679" y="5023512"/>
            <a:ext cx="7848600" cy="400110"/>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782248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8650" y="116632"/>
            <a:ext cx="7886700" cy="1325563"/>
          </a:xfrm>
        </p:spPr>
        <p:txBody>
          <a:bodyPr>
            <a:normAutofit/>
          </a:bodyPr>
          <a:lstStyle/>
          <a:p>
            <a:r>
              <a:rPr lang="en-US" altLang="en-US" sz="3600" dirty="0">
                <a:latin typeface="+mn-lt"/>
              </a:rPr>
              <a:t>Average (Typical) Case </a:t>
            </a:r>
          </a:p>
        </p:txBody>
      </p:sp>
      <p:sp>
        <p:nvSpPr>
          <p:cNvPr id="37891" name="Rectangle 3"/>
          <p:cNvSpPr>
            <a:spLocks noGrp="1" noChangeArrowheads="1"/>
          </p:cNvSpPr>
          <p:nvPr>
            <p:ph type="body" idx="1"/>
          </p:nvPr>
        </p:nvSpPr>
        <p:spPr>
          <a:xfrm>
            <a:off x="634833" y="1442195"/>
            <a:ext cx="7992888" cy="4572000"/>
          </a:xfrm>
        </p:spPr>
        <p:txBody>
          <a:bodyPr>
            <a:normAutofit/>
          </a:bodyPr>
          <a:lstStyle/>
          <a:p>
            <a:r>
              <a:rPr lang="en-US" altLang="en-US" sz="2800" dirty="0"/>
              <a:t>If the array is sorted or nearly sorted to begin with, Quicksort is no better than </a:t>
            </a:r>
            <a:r>
              <a:rPr lang="tr-TR" altLang="en-US" sz="2800" dirty="0"/>
              <a:t>an </a:t>
            </a:r>
            <a:r>
              <a:rPr lang="tr-TR" altLang="en-US" sz="2800" dirty="0" err="1"/>
              <a:t>inefficient</a:t>
            </a:r>
            <a:r>
              <a:rPr lang="tr-TR" altLang="en-US" sz="2800" dirty="0"/>
              <a:t> </a:t>
            </a:r>
            <a:r>
              <a:rPr lang="en-US" altLang="en-US" sz="2800" dirty="0"/>
              <a:t>sort: </a:t>
            </a:r>
            <a:r>
              <a:rPr lang="en-US" altLang="en-US" sz="2800" dirty="0">
                <a:latin typeface="Verdana" panose="020B0604030504040204" pitchFamily="34" charset="0"/>
              </a:rPr>
              <a:t>O(n</a:t>
            </a:r>
            <a:r>
              <a:rPr lang="en-US" altLang="en-US" sz="2800" baseline="30000" dirty="0">
                <a:latin typeface="Verdana" panose="020B0604030504040204" pitchFamily="34" charset="0"/>
              </a:rPr>
              <a:t>2</a:t>
            </a:r>
            <a:r>
              <a:rPr lang="en-US" altLang="en-US" sz="2800" dirty="0">
                <a:latin typeface="Verdana" panose="020B0604030504040204" pitchFamily="34" charset="0"/>
              </a:rPr>
              <a:t>)</a:t>
            </a:r>
            <a:endParaRPr lang="en-US" altLang="en-US" sz="2800" dirty="0"/>
          </a:p>
          <a:p>
            <a:r>
              <a:rPr lang="en-US" altLang="en-US" sz="2800" dirty="0"/>
              <a:t>It is possible to construct other bad cases,</a:t>
            </a:r>
            <a:r>
              <a:rPr lang="tr-TR" altLang="en-US" sz="2800" dirty="0"/>
              <a:t> </a:t>
            </a:r>
            <a:r>
              <a:rPr lang="en-US" altLang="en-US" sz="2800" dirty="0"/>
              <a:t>but </a:t>
            </a:r>
            <a:r>
              <a:rPr lang="tr-TR" altLang="en-US" sz="2800" dirty="0"/>
              <a:t>it can be </a:t>
            </a:r>
            <a:r>
              <a:rPr lang="tr-TR" altLang="en-US" sz="2800" dirty="0" err="1"/>
              <a:t>shown</a:t>
            </a:r>
            <a:r>
              <a:rPr lang="tr-TR" altLang="en-US" sz="2800" dirty="0"/>
              <a:t> </a:t>
            </a:r>
            <a:r>
              <a:rPr lang="tr-TR" altLang="en-US" sz="2800" dirty="0" err="1"/>
              <a:t>that</a:t>
            </a:r>
            <a:r>
              <a:rPr lang="tr-TR" altLang="en-US" sz="2800" dirty="0"/>
              <a:t> </a:t>
            </a:r>
            <a:r>
              <a:rPr lang="en-US" altLang="en-US" sz="2800" dirty="0">
                <a:solidFill>
                  <a:srgbClr val="FF0000"/>
                </a:solidFill>
              </a:rPr>
              <a:t>the average case running time is close to the best case</a:t>
            </a:r>
            <a:r>
              <a:rPr lang="en-US" altLang="en-US" sz="2800" dirty="0"/>
              <a:t>:</a:t>
            </a:r>
          </a:p>
          <a:p>
            <a:pPr marL="0" indent="0">
              <a:buNone/>
            </a:pPr>
            <a:r>
              <a:rPr lang="tr-TR" altLang="en-US" sz="2800">
                <a:latin typeface="Verdana" panose="020B0604030504040204" pitchFamily="34" charset="0"/>
              </a:rPr>
              <a:t>     </a:t>
            </a:r>
            <a:r>
              <a:rPr lang="en-US" altLang="en-US" sz="2800">
                <a:latin typeface="Verdana" panose="020B0604030504040204" pitchFamily="34" charset="0"/>
              </a:rPr>
              <a:t>~</a:t>
            </a:r>
            <a:r>
              <a:rPr lang="en-US" altLang="en-US" sz="2800" dirty="0">
                <a:latin typeface="Verdana" panose="020B0604030504040204" pitchFamily="34" charset="0"/>
              </a:rPr>
              <a:t>O(</a:t>
            </a:r>
            <a:r>
              <a:rPr lang="en-US" altLang="en-US" sz="2800" dirty="0" err="1">
                <a:latin typeface="Verdana" panose="020B0604030504040204" pitchFamily="34" charset="0"/>
              </a:rPr>
              <a:t>nlogn</a:t>
            </a:r>
            <a:r>
              <a:rPr lang="en-US" altLang="en-US" sz="2800" dirty="0">
                <a:latin typeface="Verdana" panose="020B0604030504040204" pitchFamily="34" charset="0"/>
              </a:rPr>
              <a:t>)</a:t>
            </a:r>
            <a:endParaRPr lang="en-US" altLang="en-US" sz="2800" dirty="0"/>
          </a:p>
          <a:p>
            <a:r>
              <a:rPr lang="en-US" altLang="en-US" sz="2800" dirty="0"/>
              <a:t>The constants in the complexity equation are so good that Quicksort is the fastest algorithm for average case.</a:t>
            </a:r>
            <a:endParaRPr lang="tr-TR" altLang="en-US" sz="2800"/>
          </a:p>
          <a:p>
            <a:r>
              <a:rPr lang="en-US" altLang="en-US" sz="2800"/>
              <a:t>Most </a:t>
            </a:r>
            <a:r>
              <a:rPr lang="en-US" altLang="en-US" sz="2800" dirty="0"/>
              <a:t>real-world sorting is done by Quicksort</a:t>
            </a:r>
          </a:p>
        </p:txBody>
      </p:sp>
    </p:spTree>
    <p:extLst>
      <p:ext uri="{BB962C8B-B14F-4D97-AF65-F5344CB8AC3E}">
        <p14:creationId xmlns:p14="http://schemas.microsoft.com/office/powerpoint/2010/main" val="58662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44624"/>
            <a:ext cx="7886700" cy="1325563"/>
          </a:xfrm>
        </p:spPr>
        <p:txBody>
          <a:bodyPr>
            <a:normAutofit/>
          </a:bodyPr>
          <a:lstStyle/>
          <a:p>
            <a:r>
              <a:rPr lang="en-US" sz="3600" dirty="0">
                <a:latin typeface="+mn-lt"/>
              </a:rPr>
              <a:t>Quicksort for Small Arrays</a:t>
            </a:r>
          </a:p>
        </p:txBody>
      </p:sp>
      <p:sp>
        <p:nvSpPr>
          <p:cNvPr id="28675" name="Rectangle 3"/>
          <p:cNvSpPr>
            <a:spLocks noGrp="1" noChangeArrowheads="1"/>
          </p:cNvSpPr>
          <p:nvPr>
            <p:ph type="body" idx="1"/>
          </p:nvPr>
        </p:nvSpPr>
        <p:spPr>
          <a:xfrm>
            <a:off x="467544" y="1556792"/>
            <a:ext cx="8208912" cy="4351338"/>
          </a:xfrm>
        </p:spPr>
        <p:txBody>
          <a:bodyPr>
            <a:normAutofit/>
          </a:bodyPr>
          <a:lstStyle/>
          <a:p>
            <a:r>
              <a:rPr lang="en-US" sz="2400" dirty="0"/>
              <a:t>For </a:t>
            </a:r>
            <a:r>
              <a:rPr lang="en-US" sz="2400" dirty="0">
                <a:solidFill>
                  <a:srgbClr val="FF0000"/>
                </a:solidFill>
              </a:rPr>
              <a:t>small arrays</a:t>
            </a:r>
            <a:r>
              <a:rPr lang="en-US" altLang="zh-CN" sz="2400" dirty="0">
                <a:ea typeface="宋体" pitchFamily="2" charset="-122"/>
              </a:rPr>
              <a:t>, quicksort does not perform as well as insertion sort</a:t>
            </a:r>
          </a:p>
          <a:p>
            <a:pPr lvl="1"/>
            <a:r>
              <a:rPr lang="en-US" altLang="zh-CN" sz="2400" dirty="0">
                <a:ea typeface="SimSun" panose="02010600030101010101" pitchFamily="2" charset="-122"/>
              </a:rPr>
              <a:t>How small depends on many factors, such as the time spent making a recursive call, the compiler, etc.</a:t>
            </a:r>
          </a:p>
          <a:p>
            <a:r>
              <a:rPr lang="en-US" altLang="zh-CN" sz="2400" dirty="0">
                <a:ea typeface="SimSun" panose="02010600030101010101" pitchFamily="2" charset="-122"/>
              </a:rPr>
              <a:t>Do not use quicksort recursively for small </a:t>
            </a:r>
            <a:r>
              <a:rPr lang="tr-TR" altLang="zh-CN" sz="2400" dirty="0">
                <a:ea typeface="SimSun" panose="02010600030101010101" pitchFamily="2" charset="-122"/>
              </a:rPr>
              <a:t>data </a:t>
            </a:r>
            <a:r>
              <a:rPr lang="tr-TR" altLang="zh-CN" sz="2400" dirty="0" err="1">
                <a:ea typeface="SimSun" panose="02010600030101010101" pitchFamily="2" charset="-122"/>
              </a:rPr>
              <a:t>sets</a:t>
            </a:r>
            <a:r>
              <a:rPr lang="tr-TR" altLang="zh-CN" sz="2400" dirty="0">
                <a:ea typeface="SimSun" panose="02010600030101010101" pitchFamily="2" charset="-122"/>
              </a:rPr>
              <a:t>.</a:t>
            </a:r>
            <a:endParaRPr lang="en-US" altLang="zh-CN" sz="2400" dirty="0">
              <a:ea typeface="SimSun" panose="02010600030101010101" pitchFamily="2" charset="-122"/>
            </a:endParaRPr>
          </a:p>
          <a:p>
            <a:pPr lvl="1"/>
            <a:r>
              <a:rPr lang="en-US" altLang="en-US" sz="2400" dirty="0"/>
              <a:t>Quicksort has too much overhead for small array sizes</a:t>
            </a:r>
          </a:p>
          <a:p>
            <a:pPr lvl="1"/>
            <a:r>
              <a:rPr lang="en-US" altLang="zh-CN" sz="2400" dirty="0">
                <a:ea typeface="SimSun" panose="02010600030101010101" pitchFamily="2" charset="-122"/>
              </a:rPr>
              <a:t>Instead, use a sorting algorithm that is efficient for small arrays, such as insertion sort.</a:t>
            </a:r>
          </a:p>
          <a:p>
            <a:r>
              <a:rPr lang="en-US" altLang="zh-CN" sz="2400" dirty="0">
                <a:ea typeface="宋体" pitchFamily="2" charset="-122"/>
              </a:rPr>
              <a:t>Switching to insertion sort for small arrays can save about 15% in the running time</a:t>
            </a:r>
            <a:endParaRPr lang="en-US" sz="2400" dirty="0"/>
          </a:p>
        </p:txBody>
      </p:sp>
    </p:spTree>
    <p:extLst>
      <p:ext uri="{BB962C8B-B14F-4D97-AF65-F5344CB8AC3E}">
        <p14:creationId xmlns:p14="http://schemas.microsoft.com/office/powerpoint/2010/main" val="326019614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28650" y="365127"/>
            <a:ext cx="7886700" cy="687610"/>
          </a:xfrm>
        </p:spPr>
        <p:txBody>
          <a:bodyPr>
            <a:normAutofit/>
          </a:bodyPr>
          <a:lstStyle/>
          <a:p>
            <a:pPr eaLnBrk="1" hangingPunct="1"/>
            <a:r>
              <a:rPr lang="en-US" altLang="en-US" sz="3600" dirty="0">
                <a:latin typeface="+mn-lt"/>
              </a:rPr>
              <a:t>Improving  Quicksort</a:t>
            </a:r>
          </a:p>
        </p:txBody>
      </p:sp>
      <p:sp>
        <p:nvSpPr>
          <p:cNvPr id="19460" name="Rectangle 3"/>
          <p:cNvSpPr>
            <a:spLocks noGrp="1" noChangeArrowheads="1"/>
          </p:cNvSpPr>
          <p:nvPr>
            <p:ph type="body" idx="1"/>
          </p:nvPr>
        </p:nvSpPr>
        <p:spPr>
          <a:xfrm>
            <a:off x="685800" y="1268760"/>
            <a:ext cx="8062664" cy="5208240"/>
          </a:xfrm>
        </p:spPr>
        <p:txBody>
          <a:bodyPr/>
          <a:lstStyle/>
          <a:p>
            <a:pPr eaLnBrk="1" hangingPunct="1"/>
            <a:r>
              <a:rPr lang="en-US" altLang="en-US" sz="2400" dirty="0"/>
              <a:t>Almost anything you can try to “improve” Quicksort will actually </a:t>
            </a:r>
            <a:r>
              <a:rPr lang="en-US" altLang="en-US" sz="2400" dirty="0">
                <a:solidFill>
                  <a:srgbClr val="FF0000"/>
                </a:solidFill>
              </a:rPr>
              <a:t>slow it down.</a:t>
            </a:r>
          </a:p>
          <a:p>
            <a:r>
              <a:rPr lang="en-US" altLang="en-US" sz="2400" dirty="0"/>
              <a:t>One possibility is to </a:t>
            </a:r>
            <a:r>
              <a:rPr lang="en-US" altLang="en-US" sz="2400" dirty="0">
                <a:solidFill>
                  <a:srgbClr val="FF0000"/>
                </a:solidFill>
              </a:rPr>
              <a:t>pick a better Pivot</a:t>
            </a:r>
            <a:r>
              <a:rPr lang="en-US" altLang="en-US" sz="2400" dirty="0"/>
              <a:t>. </a:t>
            </a:r>
            <a:r>
              <a:rPr lang="en-US" altLang="en-US" sz="2400"/>
              <a:t>But how?</a:t>
            </a:r>
            <a:endParaRPr lang="en-US" altLang="en-US" sz="2400" dirty="0"/>
          </a:p>
          <a:p>
            <a:r>
              <a:rPr lang="en-US" altLang="en-US" sz="2400" dirty="0"/>
              <a:t>If we can always pick a pivot value that </a:t>
            </a:r>
            <a:r>
              <a:rPr lang="en-US" altLang="en-US" sz="2400" dirty="0">
                <a:solidFill>
                  <a:srgbClr val="FF0000"/>
                </a:solidFill>
              </a:rPr>
              <a:t>exactly cuts the array in half:</a:t>
            </a:r>
          </a:p>
          <a:p>
            <a:pPr lvl="1"/>
            <a:r>
              <a:rPr lang="tr-TR" altLang="en-US" sz="2400" dirty="0" err="1"/>
              <a:t>This</a:t>
            </a:r>
            <a:r>
              <a:rPr lang="en-US" altLang="en-US" sz="2400" dirty="0"/>
              <a:t> value is called the </a:t>
            </a:r>
            <a:r>
              <a:rPr lang="en-US" altLang="en-US" sz="2400" dirty="0">
                <a:solidFill>
                  <a:srgbClr val="FF0000"/>
                </a:solidFill>
              </a:rPr>
              <a:t>median</a:t>
            </a:r>
            <a:r>
              <a:rPr lang="en-US" altLang="en-US" sz="2400" dirty="0"/>
              <a:t>: half of the values in the array are larger, half are smaller</a:t>
            </a:r>
          </a:p>
          <a:p>
            <a:pPr lvl="1"/>
            <a:r>
              <a:rPr lang="en-US" altLang="en-US" sz="2400" dirty="0"/>
              <a:t>The easiest way to find the median is to </a:t>
            </a:r>
            <a:r>
              <a:rPr lang="en-US" altLang="en-US" sz="2400" i="1" dirty="0">
                <a:solidFill>
                  <a:srgbClr val="FF0000"/>
                </a:solidFill>
              </a:rPr>
              <a:t>sort</a:t>
            </a:r>
            <a:r>
              <a:rPr lang="en-US" altLang="en-US" sz="2400" dirty="0">
                <a:solidFill>
                  <a:srgbClr val="FF0000"/>
                </a:solidFill>
              </a:rPr>
              <a:t> the array </a:t>
            </a:r>
            <a:r>
              <a:rPr lang="en-US" altLang="en-US" sz="2400" dirty="0"/>
              <a:t>and pick the value in the middle (!)</a:t>
            </a:r>
          </a:p>
          <a:p>
            <a:pPr marL="0" indent="0" eaLnBrk="1" hangingPunct="1">
              <a:buNone/>
            </a:pPr>
            <a:endParaRPr lang="en-US" altLang="en-US" dirty="0"/>
          </a:p>
        </p:txBody>
      </p:sp>
    </p:spTree>
    <p:extLst>
      <p:ext uri="{BB962C8B-B14F-4D97-AF65-F5344CB8AC3E}">
        <p14:creationId xmlns:p14="http://schemas.microsoft.com/office/powerpoint/2010/main" val="1252848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28650" y="365127"/>
            <a:ext cx="7886700" cy="990598"/>
          </a:xfrm>
        </p:spPr>
        <p:txBody>
          <a:bodyPr>
            <a:normAutofit/>
          </a:bodyPr>
          <a:lstStyle/>
          <a:p>
            <a:pPr eaLnBrk="1" hangingPunct="1"/>
            <a:r>
              <a:rPr lang="en-US" altLang="en-US" sz="4000" dirty="0">
                <a:latin typeface="+mn-lt"/>
              </a:rPr>
              <a:t>Median of Three</a:t>
            </a:r>
          </a:p>
        </p:txBody>
      </p:sp>
      <p:sp>
        <p:nvSpPr>
          <p:cNvPr id="21508" name="Rectangle 3"/>
          <p:cNvSpPr>
            <a:spLocks noGrp="1" noChangeArrowheads="1"/>
          </p:cNvSpPr>
          <p:nvPr>
            <p:ph type="body" idx="1"/>
          </p:nvPr>
        </p:nvSpPr>
        <p:spPr>
          <a:xfrm>
            <a:off x="685800" y="1447800"/>
            <a:ext cx="7990656" cy="5181600"/>
          </a:xfrm>
        </p:spPr>
        <p:txBody>
          <a:bodyPr>
            <a:normAutofit/>
          </a:bodyPr>
          <a:lstStyle/>
          <a:p>
            <a:pPr eaLnBrk="1" hangingPunct="1">
              <a:lnSpc>
                <a:spcPct val="90000"/>
              </a:lnSpc>
            </a:pPr>
            <a:r>
              <a:rPr lang="en-US" altLang="en-US" sz="2400" dirty="0"/>
              <a:t>Obviously, it doesn’t make sense to sort the array in order to find the median to use as a pivot.</a:t>
            </a:r>
          </a:p>
          <a:p>
            <a:pPr eaLnBrk="1" hangingPunct="1">
              <a:lnSpc>
                <a:spcPct val="90000"/>
              </a:lnSpc>
            </a:pPr>
            <a:r>
              <a:rPr lang="en-US" altLang="en-US" sz="2400" dirty="0"/>
              <a:t>Instead, </a:t>
            </a:r>
            <a:r>
              <a:rPr lang="en-US" altLang="en-US" sz="2400" dirty="0">
                <a:solidFill>
                  <a:srgbClr val="FF0000"/>
                </a:solidFill>
              </a:rPr>
              <a:t>compare just </a:t>
            </a:r>
            <a:r>
              <a:rPr lang="en-US" altLang="en-US" sz="2400" i="1" dirty="0">
                <a:solidFill>
                  <a:srgbClr val="FF0000"/>
                </a:solidFill>
              </a:rPr>
              <a:t>three</a:t>
            </a:r>
            <a:r>
              <a:rPr lang="en-US" altLang="en-US" sz="2400" dirty="0">
                <a:solidFill>
                  <a:srgbClr val="FF0000"/>
                </a:solidFill>
              </a:rPr>
              <a:t> elements of our (sub)arrays</a:t>
            </a:r>
            <a:r>
              <a:rPr lang="en-US" altLang="en-US" sz="2400" dirty="0"/>
              <a:t>:  First, last, and middle</a:t>
            </a:r>
          </a:p>
          <a:p>
            <a:pPr lvl="1" eaLnBrk="1" hangingPunct="1">
              <a:lnSpc>
                <a:spcPct val="90000"/>
              </a:lnSpc>
            </a:pPr>
            <a:r>
              <a:rPr lang="en-US" altLang="en-US" sz="2400" dirty="0"/>
              <a:t>Take the </a:t>
            </a:r>
            <a:r>
              <a:rPr lang="en-US" altLang="en-US" sz="2400" i="1" dirty="0"/>
              <a:t>median</a:t>
            </a:r>
            <a:r>
              <a:rPr lang="en-US" altLang="en-US" sz="2400" dirty="0"/>
              <a:t> of these three as pivot</a:t>
            </a:r>
          </a:p>
          <a:p>
            <a:pPr eaLnBrk="1" hangingPunct="1">
              <a:lnSpc>
                <a:spcPct val="90000"/>
              </a:lnSpc>
            </a:pPr>
            <a:r>
              <a:rPr lang="en-US" altLang="en-US" sz="2400" dirty="0"/>
              <a:t>Suppose we rearrange (sort) these three numbers so that the smallest is in the first position, the largest in the last position, and the other in the middle</a:t>
            </a:r>
          </a:p>
          <a:p>
            <a:pPr lvl="1" eaLnBrk="1" hangingPunct="1">
              <a:lnSpc>
                <a:spcPct val="90000"/>
              </a:lnSpc>
            </a:pPr>
            <a:r>
              <a:rPr lang="en-US" altLang="en-US" sz="2400" dirty="0"/>
              <a:t>This simplifies and speeds up the partition loop.</a:t>
            </a:r>
          </a:p>
        </p:txBody>
      </p:sp>
    </p:spTree>
    <p:extLst>
      <p:ext uri="{BB962C8B-B14F-4D97-AF65-F5344CB8AC3E}">
        <p14:creationId xmlns:p14="http://schemas.microsoft.com/office/powerpoint/2010/main" val="1353079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3600" dirty="0">
                <a:latin typeface="+mn-lt"/>
              </a:rPr>
              <a:t>Comments </a:t>
            </a:r>
          </a:p>
        </p:txBody>
      </p:sp>
      <p:sp>
        <p:nvSpPr>
          <p:cNvPr id="45059" name="Rectangle 3"/>
          <p:cNvSpPr>
            <a:spLocks noGrp="1" noChangeArrowheads="1"/>
          </p:cNvSpPr>
          <p:nvPr>
            <p:ph idx="1"/>
          </p:nvPr>
        </p:nvSpPr>
        <p:spPr>
          <a:xfrm>
            <a:off x="628650" y="1556792"/>
            <a:ext cx="7886700" cy="4620171"/>
          </a:xfrm>
        </p:spPr>
        <p:txBody>
          <a:bodyPr>
            <a:normAutofit/>
          </a:bodyPr>
          <a:lstStyle/>
          <a:p>
            <a:r>
              <a:rPr lang="en-US" altLang="en-US" sz="2400" dirty="0"/>
              <a:t>Quicksort is the fastest known sorting algorithm</a:t>
            </a:r>
          </a:p>
          <a:p>
            <a:r>
              <a:rPr lang="en-US" altLang="en-US" sz="2400" dirty="0"/>
              <a:t>For optimum efficiency, the pivot must be chosen carefully</a:t>
            </a:r>
          </a:p>
          <a:p>
            <a:r>
              <a:rPr lang="en-US" altLang="en-US" sz="2400" dirty="0"/>
              <a:t>Median value is a good choice for pivot</a:t>
            </a:r>
          </a:p>
          <a:p>
            <a:pPr lvl="1"/>
            <a:r>
              <a:rPr lang="en-US" altLang="en-US" sz="2100" dirty="0"/>
              <a:t>However there will be </a:t>
            </a:r>
            <a:r>
              <a:rPr lang="en-US" altLang="en-US" sz="2100" dirty="0">
                <a:solidFill>
                  <a:srgbClr val="FF0000"/>
                </a:solidFill>
              </a:rPr>
              <a:t>additional overhead </a:t>
            </a:r>
            <a:r>
              <a:rPr lang="en-US" altLang="en-US" sz="2100" dirty="0"/>
              <a:t>for finding the median each time.</a:t>
            </a:r>
          </a:p>
          <a:p>
            <a:r>
              <a:rPr lang="en-US" altLang="en-US" sz="2400" dirty="0"/>
              <a:t>On the other hand,</a:t>
            </a:r>
            <a:r>
              <a:rPr lang="tr-TR" altLang="en-US" sz="2400" dirty="0"/>
              <a:t> </a:t>
            </a:r>
            <a:r>
              <a:rPr lang="en-US" altLang="en-US" sz="2400" dirty="0"/>
              <a:t>although rare,</a:t>
            </a:r>
            <a:r>
              <a:rPr lang="tr-TR" altLang="en-US" sz="2400" dirty="0"/>
              <a:t> </a:t>
            </a:r>
            <a:r>
              <a:rPr lang="en-US" altLang="en-US" sz="2400" dirty="0"/>
              <a:t>there will be some cases where Quicksort runs in nearly </a:t>
            </a:r>
            <a:r>
              <a:rPr lang="en-US" altLang="en-US" sz="2400" dirty="0">
                <a:latin typeface="Trebuchet MS" panose="020B0603020202020204" pitchFamily="34" charset="0"/>
              </a:rPr>
              <a:t>O(n</a:t>
            </a:r>
            <a:r>
              <a:rPr lang="en-US" altLang="en-US" sz="2400" baseline="30000" dirty="0">
                <a:latin typeface="Trebuchet MS" panose="020B0603020202020204" pitchFamily="34" charset="0"/>
              </a:rPr>
              <a:t>2</a:t>
            </a:r>
            <a:r>
              <a:rPr lang="en-US" altLang="en-US" sz="2400" dirty="0">
                <a:latin typeface="Trebuchet MS" panose="020B0603020202020204" pitchFamily="34" charset="0"/>
              </a:rPr>
              <a:t>)</a:t>
            </a:r>
            <a:r>
              <a:rPr lang="en-US" altLang="en-US" sz="2400" dirty="0">
                <a:solidFill>
                  <a:srgbClr val="FFFF99"/>
                </a:solidFill>
                <a:latin typeface="Trebuchet MS" panose="020B0603020202020204" pitchFamily="34" charset="0"/>
              </a:rPr>
              <a:t> </a:t>
            </a:r>
            <a:r>
              <a:rPr lang="en-US" altLang="en-US" sz="2400" dirty="0"/>
              <a:t>time</a:t>
            </a:r>
          </a:p>
          <a:p>
            <a:r>
              <a:rPr lang="en-US" altLang="en-US" sz="2400" dirty="0"/>
              <a:t>Remember that we have to repeat this for every subarray!</a:t>
            </a:r>
          </a:p>
          <a:p>
            <a:pPr marL="0" indent="0">
              <a:buNone/>
            </a:pPr>
            <a:r>
              <a:rPr lang="en-US" altLang="en-US" sz="2400" dirty="0">
                <a:sym typeface="Wingdings" panose="05000000000000000000" pitchFamily="2" charset="2"/>
              </a:rPr>
              <a:t>Costly</a:t>
            </a:r>
            <a:endParaRPr lang="en-US" altLang="en-US" sz="2400" dirty="0"/>
          </a:p>
        </p:txBody>
      </p:sp>
      <p:sp>
        <p:nvSpPr>
          <p:cNvPr id="5" name="Slide Number Placeholder 5"/>
          <p:cNvSpPr>
            <a:spLocks noGrp="1"/>
          </p:cNvSpPr>
          <p:nvPr>
            <p:ph type="sldNum" sz="quarter" idx="12"/>
          </p:nvPr>
        </p:nvSpPr>
        <p:spPr/>
        <p:txBody>
          <a:bodyPr/>
          <a:lstStyle/>
          <a:p>
            <a:fld id="{4960E0AB-4136-46F0-9E84-D35F629ABFFD}" type="slidenum">
              <a:rPr lang="en-US" altLang="en-US">
                <a:solidFill>
                  <a:srgbClr val="FFFFFF"/>
                </a:solidFill>
              </a:rPr>
              <a:pPr/>
              <a:t>39</a:t>
            </a:fld>
            <a:endParaRPr lang="en-US" altLang="en-US">
              <a:solidFill>
                <a:srgbClr val="FFFFFF"/>
              </a:solidFill>
            </a:endParaRPr>
          </a:p>
        </p:txBody>
      </p:sp>
    </p:spTree>
    <p:extLst>
      <p:ext uri="{BB962C8B-B14F-4D97-AF65-F5344CB8AC3E}">
        <p14:creationId xmlns:p14="http://schemas.microsoft.com/office/powerpoint/2010/main" val="236999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454474" y="495300"/>
            <a:ext cx="7698926" cy="685800"/>
          </a:xfrm>
        </p:spPr>
        <p:txBody>
          <a:bodyPr>
            <a:normAutofit/>
          </a:bodyPr>
          <a:lstStyle/>
          <a:p>
            <a:r>
              <a:rPr lang="en-US" altLang="en-US" sz="3600" dirty="0">
                <a:latin typeface="+mn-lt"/>
              </a:rPr>
              <a:t>Sorting by Divide and Conquer</a:t>
            </a:r>
          </a:p>
        </p:txBody>
      </p:sp>
      <p:sp>
        <p:nvSpPr>
          <p:cNvPr id="312323" name="Rectangle 3"/>
          <p:cNvSpPr>
            <a:spLocks noGrp="1" noChangeArrowheads="1"/>
          </p:cNvSpPr>
          <p:nvPr>
            <p:ph idx="1"/>
          </p:nvPr>
        </p:nvSpPr>
        <p:spPr>
          <a:xfrm>
            <a:off x="432656" y="1484784"/>
            <a:ext cx="8531832" cy="4577680"/>
          </a:xfrm>
        </p:spPr>
        <p:txBody>
          <a:bodyPr>
            <a:normAutofit/>
          </a:bodyPr>
          <a:lstStyle/>
          <a:p>
            <a:pPr marL="0" indent="0">
              <a:buNone/>
            </a:pPr>
            <a:r>
              <a:rPr lang="en-US" altLang="en-US" sz="2400" dirty="0"/>
              <a:t>Sorting an array:</a:t>
            </a:r>
          </a:p>
          <a:p>
            <a:pPr marL="800100" lvl="1" indent="-457200"/>
            <a:r>
              <a:rPr lang="en-US" altLang="en-US" sz="2400" dirty="0"/>
              <a:t>Divide array into two halves,</a:t>
            </a:r>
          </a:p>
          <a:p>
            <a:pPr marL="800100" lvl="1" indent="-457200"/>
            <a:r>
              <a:rPr lang="en-US" altLang="en-US" sz="2400" i="1" dirty="0"/>
              <a:t>recursively </a:t>
            </a:r>
            <a:r>
              <a:rPr lang="en-US" altLang="en-US" sz="2400" dirty="0"/>
              <a:t>sort left and right halves, </a:t>
            </a:r>
          </a:p>
          <a:p>
            <a:pPr marL="800100" lvl="1" indent="-457200"/>
            <a:r>
              <a:rPr lang="en-US" altLang="en-US" sz="2400" dirty="0"/>
              <a:t>Then c</a:t>
            </a:r>
            <a:r>
              <a:rPr lang="en-US" altLang="en-US" sz="2400" i="1" dirty="0"/>
              <a:t>ombine</a:t>
            </a:r>
            <a:r>
              <a:rPr lang="en-US" altLang="en-US" sz="2400" dirty="0"/>
              <a:t> two halves </a:t>
            </a:r>
          </a:p>
          <a:p>
            <a:pPr marL="342900" lvl="1" indent="0">
              <a:buNone/>
            </a:pPr>
            <a:endParaRPr lang="tr-TR" altLang="en-US" sz="2400" dirty="0">
              <a:solidFill>
                <a:srgbClr val="FF0000"/>
              </a:solidFill>
              <a:sym typeface="Wingdings" panose="05000000000000000000" pitchFamily="2" charset="2"/>
            </a:endParaRPr>
          </a:p>
          <a:p>
            <a:pPr marL="0" indent="0">
              <a:buNone/>
            </a:pPr>
            <a:r>
              <a:rPr lang="en-US" altLang="en-US" sz="2400" dirty="0">
                <a:solidFill>
                  <a:srgbClr val="FF0000"/>
                </a:solidFill>
                <a:sym typeface="Wingdings" panose="05000000000000000000" pitchFamily="2" charset="2"/>
              </a:rPr>
              <a:t>Examples: </a:t>
            </a:r>
            <a:r>
              <a:rPr lang="en-US" altLang="en-US" sz="2400" dirty="0" err="1">
                <a:solidFill>
                  <a:srgbClr val="FF0000"/>
                </a:solidFill>
                <a:sym typeface="Wingdings" panose="05000000000000000000" pitchFamily="2" charset="2"/>
              </a:rPr>
              <a:t>Mergesort</a:t>
            </a:r>
            <a:r>
              <a:rPr lang="en-US" altLang="en-US" sz="2400" dirty="0">
                <a:solidFill>
                  <a:srgbClr val="FF0000"/>
                </a:solidFill>
                <a:sym typeface="Wingdings" panose="05000000000000000000" pitchFamily="2" charset="2"/>
              </a:rPr>
              <a:t> and Quicksort</a:t>
            </a:r>
          </a:p>
          <a:p>
            <a:pPr marL="0" indent="0">
              <a:buNone/>
            </a:pPr>
            <a:r>
              <a:rPr lang="en-US" altLang="en-US" sz="2400" dirty="0">
                <a:sym typeface="Wingdings" panose="05000000000000000000" pitchFamily="2" charset="2"/>
              </a:rPr>
              <a:t>Both are sub-quadratic (</a:t>
            </a:r>
            <a:r>
              <a:rPr lang="en-US" altLang="en-US" sz="2400" dirty="0"/>
              <a:t>better than O(n</a:t>
            </a:r>
            <a:r>
              <a:rPr lang="en-US" altLang="en-US" sz="2400" baseline="30000" dirty="0"/>
              <a:t>2</a:t>
            </a:r>
            <a:r>
              <a:rPr lang="en-US" altLang="en-US" sz="2400" dirty="0"/>
              <a:t>)</a:t>
            </a:r>
            <a:r>
              <a:rPr lang="en-US" altLang="en-US" sz="2400" dirty="0">
                <a:sym typeface="Wingdings" panose="05000000000000000000" pitchFamily="2" charset="2"/>
              </a:rPr>
              <a:t>) sort algorithms.</a:t>
            </a:r>
          </a:p>
          <a:p>
            <a:pPr marL="342900" lvl="1" indent="0">
              <a:buNone/>
            </a:pPr>
            <a:endParaRPr lang="en-US" altLang="en-US" sz="2400" dirty="0">
              <a:sym typeface="Wingdings" panose="05000000000000000000" pitchFamily="2" charset="2"/>
            </a:endParaRPr>
          </a:p>
          <a:p>
            <a:pPr marL="0" indent="0">
              <a:buNone/>
            </a:pPr>
            <a:r>
              <a:rPr lang="en-US" altLang="en-US" sz="2400" dirty="0"/>
              <a:t> </a:t>
            </a:r>
          </a:p>
        </p:txBody>
      </p:sp>
      <p:sp>
        <p:nvSpPr>
          <p:cNvPr id="312324" name="Rectangle 4"/>
          <p:cNvSpPr>
            <a:spLocks noChangeArrowheads="1"/>
          </p:cNvSpPr>
          <p:nvPr/>
        </p:nvSpPr>
        <p:spPr bwMode="auto">
          <a:xfrm>
            <a:off x="990600" y="609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en-US" b="0"/>
          </a:p>
        </p:txBody>
      </p:sp>
      <p:sp>
        <p:nvSpPr>
          <p:cNvPr id="312342" name="Rectangle 22"/>
          <p:cNvSpPr>
            <a:spLocks noChangeArrowheads="1"/>
          </p:cNvSpPr>
          <p:nvPr/>
        </p:nvSpPr>
        <p:spPr bwMode="auto">
          <a:xfrm>
            <a:off x="1433513" y="5100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en-US" b="0"/>
          </a:p>
        </p:txBody>
      </p:sp>
    </p:spTree>
    <p:extLst>
      <p:ext uri="{BB962C8B-B14F-4D97-AF65-F5344CB8AC3E}">
        <p14:creationId xmlns:p14="http://schemas.microsoft.com/office/powerpoint/2010/main" val="414583261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sz="3600" dirty="0">
                <a:latin typeface="+mn-lt"/>
              </a:rPr>
              <a:t>Which sort method ?</a:t>
            </a:r>
          </a:p>
        </p:txBody>
      </p:sp>
      <p:sp>
        <p:nvSpPr>
          <p:cNvPr id="30723" name="Rectangle 3"/>
          <p:cNvSpPr>
            <a:spLocks noGrp="1" noChangeArrowheads="1"/>
          </p:cNvSpPr>
          <p:nvPr>
            <p:ph type="body" idx="1"/>
          </p:nvPr>
        </p:nvSpPr>
        <p:spPr/>
        <p:txBody>
          <a:bodyPr/>
          <a:lstStyle/>
          <a:p>
            <a:r>
              <a:rPr lang="en-US" sz="2400" dirty="0"/>
              <a:t>For </a:t>
            </a:r>
            <a:r>
              <a:rPr lang="en-US" sz="2400" dirty="0">
                <a:solidFill>
                  <a:srgbClr val="FF0000"/>
                </a:solidFill>
              </a:rPr>
              <a:t>very small arrays</a:t>
            </a:r>
            <a:r>
              <a:rPr lang="en-US" altLang="zh-CN" sz="2400" dirty="0"/>
              <a:t>, quicksort does not perform as well as insertion sort.</a:t>
            </a:r>
          </a:p>
          <a:p>
            <a:r>
              <a:rPr lang="en-US" altLang="zh-CN" sz="2400" dirty="0"/>
              <a:t>Switching to insertion sort for small data sets is a better option.</a:t>
            </a:r>
          </a:p>
          <a:p>
            <a:r>
              <a:rPr lang="en-US" sz="2400" dirty="0"/>
              <a:t>In C++</a:t>
            </a:r>
            <a:r>
              <a:rPr lang="en-US" sz="2400" dirty="0">
                <a:ea typeface="宋体" pitchFamily="2" charset="-122"/>
              </a:rPr>
              <a:t>,</a:t>
            </a:r>
            <a:r>
              <a:rPr lang="en-US" altLang="zh-CN" sz="2400" dirty="0">
                <a:ea typeface="宋体" pitchFamily="2" charset="-122"/>
              </a:rPr>
              <a:t> copying objects can be expensive while comparing objects often is relatively cheap. Therefore, quicksort is the sorting routine commonly used in C++ libraries.</a:t>
            </a:r>
          </a:p>
          <a:p>
            <a:r>
              <a:rPr lang="en-US" altLang="zh-CN" sz="2400" dirty="0">
                <a:ea typeface="宋体" pitchFamily="2" charset="-122"/>
              </a:rPr>
              <a:t>Commercial Database Management systems like Oracle, MS </a:t>
            </a:r>
            <a:r>
              <a:rPr lang="en-US" altLang="zh-CN" sz="2400" dirty="0" err="1">
                <a:ea typeface="宋体" pitchFamily="2" charset="-122"/>
              </a:rPr>
              <a:t>SQLServer</a:t>
            </a:r>
            <a:r>
              <a:rPr lang="en-US" altLang="zh-CN" sz="2400" dirty="0">
                <a:ea typeface="宋体" pitchFamily="2" charset="-122"/>
              </a:rPr>
              <a:t>… use variations of quick sort for sorting large files. </a:t>
            </a:r>
          </a:p>
        </p:txBody>
      </p:sp>
    </p:spTree>
    <p:extLst>
      <p:ext uri="{BB962C8B-B14F-4D97-AF65-F5344CB8AC3E}">
        <p14:creationId xmlns:p14="http://schemas.microsoft.com/office/powerpoint/2010/main" val="314275531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23528" y="404665"/>
            <a:ext cx="7886700" cy="720080"/>
          </a:xfrm>
        </p:spPr>
        <p:txBody>
          <a:bodyPr/>
          <a:lstStyle/>
          <a:p>
            <a:pPr eaLnBrk="1" hangingPunct="1"/>
            <a:r>
              <a:rPr lang="en-US" altLang="en-US" sz="4000" dirty="0">
                <a:latin typeface="+mn-lt"/>
              </a:rPr>
              <a:t>Complexity Lower Bound for Sorting</a:t>
            </a:r>
            <a:endParaRPr lang="tr-TR" altLang="en-US" sz="4000" dirty="0">
              <a:latin typeface="+mn-lt"/>
            </a:endParaRPr>
          </a:p>
        </p:txBody>
      </p:sp>
      <p:sp>
        <p:nvSpPr>
          <p:cNvPr id="20483" name="Rectangle 3"/>
          <p:cNvSpPr>
            <a:spLocks noGrp="1" noChangeArrowheads="1"/>
          </p:cNvSpPr>
          <p:nvPr>
            <p:ph type="body" idx="4294967295"/>
          </p:nvPr>
        </p:nvSpPr>
        <p:spPr>
          <a:xfrm>
            <a:off x="467544" y="1130809"/>
            <a:ext cx="8208912" cy="5052218"/>
          </a:xfrm>
        </p:spPr>
        <p:txBody>
          <a:bodyPr>
            <a:normAutofit/>
          </a:bodyPr>
          <a:lstStyle/>
          <a:p>
            <a:r>
              <a:rPr lang="tr-TR" altLang="ko-KR" sz="2400" dirty="0" err="1"/>
              <a:t>All</a:t>
            </a:r>
            <a:r>
              <a:rPr lang="tr-TR" altLang="ko-KR" sz="2400" dirty="0"/>
              <a:t> </a:t>
            </a:r>
            <a:r>
              <a:rPr lang="en-US" altLang="ko-KR" sz="2400" dirty="0"/>
              <a:t>sort </a:t>
            </a:r>
            <a:r>
              <a:rPr lang="tr-TR" altLang="ko-KR" sz="2400" dirty="0" err="1"/>
              <a:t>algorithms</a:t>
            </a:r>
            <a:r>
              <a:rPr lang="tr-TR" altLang="ko-KR" sz="2400" dirty="0"/>
              <a:t> </a:t>
            </a:r>
            <a:r>
              <a:rPr lang="tr-TR" altLang="ko-KR" sz="2400" dirty="0" err="1"/>
              <a:t>introduced</a:t>
            </a:r>
            <a:r>
              <a:rPr lang="tr-TR" altLang="ko-KR" sz="2400" dirty="0"/>
              <a:t> </a:t>
            </a:r>
            <a:r>
              <a:rPr lang="tr-TR" altLang="ko-KR" sz="2400" dirty="0" err="1"/>
              <a:t>so</a:t>
            </a:r>
            <a:r>
              <a:rPr lang="tr-TR" altLang="ko-KR" sz="2400" dirty="0"/>
              <a:t> far </a:t>
            </a:r>
            <a:r>
              <a:rPr lang="tr-TR" altLang="ko-KR" sz="2400" dirty="0" err="1"/>
              <a:t>are</a:t>
            </a:r>
            <a:r>
              <a:rPr lang="tr-TR" altLang="ko-KR" sz="2400" dirty="0"/>
              <a:t> </a:t>
            </a:r>
            <a:r>
              <a:rPr lang="tr-TR" altLang="ko-KR" sz="2400" dirty="0" err="1">
                <a:solidFill>
                  <a:srgbClr val="FF0000"/>
                </a:solidFill>
              </a:rPr>
              <a:t>comparison</a:t>
            </a:r>
            <a:r>
              <a:rPr lang="tr-TR" altLang="ko-KR" sz="2400" dirty="0">
                <a:solidFill>
                  <a:srgbClr val="FF0000"/>
                </a:solidFill>
              </a:rPr>
              <a:t> </a:t>
            </a:r>
            <a:r>
              <a:rPr lang="tr-TR" altLang="ko-KR" sz="2400" dirty="0" err="1">
                <a:solidFill>
                  <a:srgbClr val="FF0000"/>
                </a:solidFill>
              </a:rPr>
              <a:t>based</a:t>
            </a:r>
            <a:r>
              <a:rPr lang="tr-TR" altLang="ko-KR" sz="2400" dirty="0"/>
              <a:t> </a:t>
            </a:r>
            <a:r>
              <a:rPr lang="tr-TR" altLang="ko-KR" sz="2400" dirty="0" err="1"/>
              <a:t>algorithms</a:t>
            </a:r>
            <a:r>
              <a:rPr lang="tr-TR" altLang="ko-KR" sz="2400" dirty="0"/>
              <a:t>.</a:t>
            </a:r>
          </a:p>
          <a:p>
            <a:r>
              <a:rPr lang="tr-TR" altLang="ko-KR" sz="2400" dirty="0"/>
              <a:t>Under general </a:t>
            </a:r>
            <a:r>
              <a:rPr lang="tr-TR" altLang="ko-KR" sz="2400" dirty="0" err="1"/>
              <a:t>conditions</a:t>
            </a:r>
            <a:r>
              <a:rPr lang="tr-TR" altLang="ko-KR" sz="2400" dirty="0"/>
              <a:t> t</a:t>
            </a:r>
            <a:r>
              <a:rPr lang="en-US" altLang="ko-KR" sz="2400" dirty="0">
                <a:ea typeface="굴림" panose="020B0600000101010101" pitchFamily="34" charset="-127"/>
              </a:rPr>
              <a:t>he best sorting algorithms have an asymptotic running time of </a:t>
            </a:r>
            <a:r>
              <a:rPr lang="en-US" altLang="ko-KR" sz="2400" i="1" dirty="0">
                <a:solidFill>
                  <a:srgbClr val="FF0000"/>
                </a:solidFill>
                <a:ea typeface="굴림" panose="020B0600000101010101" pitchFamily="34" charset="-127"/>
              </a:rPr>
              <a:t>O</a:t>
            </a:r>
            <a:r>
              <a:rPr lang="en-US" altLang="ko-KR" sz="2400" dirty="0">
                <a:solidFill>
                  <a:srgbClr val="FF0000"/>
                </a:solidFill>
                <a:ea typeface="굴림" panose="020B0600000101010101" pitchFamily="34" charset="-127"/>
              </a:rPr>
              <a:t>(</a:t>
            </a:r>
            <a:r>
              <a:rPr lang="tr-TR" altLang="ko-KR" sz="2400" i="1" dirty="0">
                <a:solidFill>
                  <a:srgbClr val="FF0000"/>
                </a:solidFill>
              </a:rPr>
              <a:t>n</a:t>
            </a:r>
            <a:r>
              <a:rPr lang="en-US" altLang="ko-KR" sz="2400" dirty="0">
                <a:solidFill>
                  <a:srgbClr val="FF0000"/>
                </a:solidFill>
                <a:ea typeface="굴림" panose="020B0600000101010101" pitchFamily="34" charset="-127"/>
              </a:rPr>
              <a:t> log </a:t>
            </a:r>
            <a:r>
              <a:rPr lang="tr-TR" altLang="ko-KR" sz="2400" i="1" dirty="0">
                <a:solidFill>
                  <a:srgbClr val="FF0000"/>
                </a:solidFill>
              </a:rPr>
              <a:t>n</a:t>
            </a:r>
            <a:r>
              <a:rPr lang="en-US" altLang="ko-KR" sz="2400" dirty="0">
                <a:solidFill>
                  <a:srgbClr val="FF0000"/>
                </a:solidFill>
                <a:ea typeface="굴림" panose="020B0600000101010101" pitchFamily="34" charset="-127"/>
              </a:rPr>
              <a:t>)</a:t>
            </a:r>
          </a:p>
          <a:p>
            <a:r>
              <a:rPr lang="tr-TR" altLang="ko-KR" sz="2400" dirty="0">
                <a:ea typeface="굴림" panose="020B0600000101010101" pitchFamily="34" charset="-127"/>
              </a:rPr>
              <a:t>T</a:t>
            </a:r>
            <a:r>
              <a:rPr lang="en-US" altLang="ko-KR" sz="2400" dirty="0">
                <a:ea typeface="굴림" panose="020B0600000101010101" pitchFamily="34" charset="-127"/>
              </a:rPr>
              <a:t>his is the </a:t>
            </a:r>
            <a:r>
              <a:rPr lang="en-US" altLang="ko-KR" sz="2400" dirty="0">
                <a:solidFill>
                  <a:srgbClr val="FF0000"/>
                </a:solidFill>
                <a:ea typeface="굴림" panose="020B0600000101010101" pitchFamily="34" charset="-127"/>
              </a:rPr>
              <a:t>lower bound </a:t>
            </a:r>
            <a:r>
              <a:rPr lang="en-US" altLang="ko-KR" sz="2400" dirty="0">
                <a:ea typeface="굴림" panose="020B0600000101010101" pitchFamily="34" charset="-127"/>
              </a:rPr>
              <a:t>for </a:t>
            </a:r>
            <a:r>
              <a:rPr lang="tr-TR" altLang="ko-KR" sz="2400" dirty="0" err="1">
                <a:solidFill>
                  <a:srgbClr val="FF0000"/>
                </a:solidFill>
                <a:ea typeface="굴림" panose="020B0600000101010101" pitchFamily="34" charset="-127"/>
              </a:rPr>
              <a:t>comparison</a:t>
            </a:r>
            <a:r>
              <a:rPr lang="tr-TR" altLang="ko-KR" sz="2400" dirty="0">
                <a:solidFill>
                  <a:srgbClr val="FF0000"/>
                </a:solidFill>
                <a:ea typeface="굴림" panose="020B0600000101010101" pitchFamily="34" charset="-127"/>
              </a:rPr>
              <a:t> </a:t>
            </a:r>
            <a:r>
              <a:rPr lang="tr-TR" altLang="ko-KR" sz="2400" dirty="0" err="1">
                <a:solidFill>
                  <a:srgbClr val="FF0000"/>
                </a:solidFill>
                <a:ea typeface="굴림" panose="020B0600000101010101" pitchFamily="34" charset="-127"/>
              </a:rPr>
              <a:t>based</a:t>
            </a:r>
            <a:r>
              <a:rPr lang="tr-TR" altLang="ko-KR" sz="2400" dirty="0">
                <a:solidFill>
                  <a:srgbClr val="FF0000"/>
                </a:solidFill>
                <a:ea typeface="굴림" panose="020B0600000101010101" pitchFamily="34" charset="-127"/>
              </a:rPr>
              <a:t> </a:t>
            </a:r>
            <a:r>
              <a:rPr lang="tr-TR" altLang="ko-KR" sz="2400" dirty="0" err="1">
                <a:ea typeface="굴림" panose="020B0600000101010101" pitchFamily="34" charset="-127"/>
              </a:rPr>
              <a:t>sorting</a:t>
            </a:r>
            <a:r>
              <a:rPr lang="tr-TR" altLang="ko-KR" sz="2400" dirty="0">
                <a:ea typeface="굴림" panose="020B0600000101010101" pitchFamily="34" charset="-127"/>
              </a:rPr>
              <a:t>!</a:t>
            </a:r>
            <a:endParaRPr lang="en-US" altLang="ko-KR" sz="2400" dirty="0">
              <a:ea typeface="굴림" panose="020B0600000101010101" pitchFamily="34" charset="-127"/>
            </a:endParaRPr>
          </a:p>
          <a:p>
            <a:r>
              <a:rPr lang="en-US" altLang="ko-KR" sz="2400" dirty="0">
                <a:ea typeface="굴림" panose="020B0600000101010101" pitchFamily="34" charset="-127"/>
              </a:rPr>
              <a:t>Although bad algorithms have O(n</a:t>
            </a:r>
            <a:r>
              <a:rPr lang="en-US" altLang="ko-KR" sz="2400" baseline="30000" dirty="0">
                <a:ea typeface="굴림" panose="020B0600000101010101" pitchFamily="34" charset="-127"/>
              </a:rPr>
              <a:t>2</a:t>
            </a:r>
            <a:r>
              <a:rPr lang="en-US" altLang="ko-KR" sz="2400" dirty="0">
                <a:ea typeface="굴림" panose="020B0600000101010101" pitchFamily="34" charset="-127"/>
              </a:rPr>
              <a:t>) complexities, difference is not appreciable for small (a few thousand) input sizes.</a:t>
            </a:r>
          </a:p>
          <a:p>
            <a:r>
              <a:rPr lang="en-US" altLang="ko-KR" sz="2400" dirty="0">
                <a:ea typeface="굴림" panose="020B0600000101010101" pitchFamily="34" charset="-127"/>
              </a:rPr>
              <a:t>Quick sort is the common choice  for computational problems and software that require sorting.</a:t>
            </a:r>
            <a:endParaRPr lang="tr-TR" altLang="ko-KR" sz="2400" dirty="0">
              <a:ea typeface="굴림" panose="020B0600000101010101" pitchFamily="34" charset="-127"/>
            </a:endParaRPr>
          </a:p>
        </p:txBody>
      </p:sp>
    </p:spTree>
    <p:extLst>
      <p:ext uri="{BB962C8B-B14F-4D97-AF65-F5344CB8AC3E}">
        <p14:creationId xmlns:p14="http://schemas.microsoft.com/office/powerpoint/2010/main" val="1912484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572FC84-5958-43F3-8E28-9C6371DDBBFE}"/>
              </a:ext>
            </a:extLst>
          </p:cNvPr>
          <p:cNvSpPr>
            <a:spLocks noGrp="1"/>
          </p:cNvSpPr>
          <p:nvPr>
            <p:ph type="title"/>
          </p:nvPr>
        </p:nvSpPr>
        <p:spPr>
          <a:xfrm>
            <a:off x="628650" y="365127"/>
            <a:ext cx="7886700" cy="831626"/>
          </a:xfrm>
        </p:spPr>
        <p:txBody>
          <a:bodyPr>
            <a:normAutofit/>
          </a:bodyPr>
          <a:lstStyle/>
          <a:p>
            <a:r>
              <a:rPr lang="tr-TR" sz="3600" dirty="0" err="1">
                <a:latin typeface="+mn-lt"/>
              </a:rPr>
              <a:t>Linear</a:t>
            </a:r>
            <a:r>
              <a:rPr lang="tr-TR" sz="3600" dirty="0">
                <a:latin typeface="+mn-lt"/>
              </a:rPr>
              <a:t> Time </a:t>
            </a:r>
            <a:r>
              <a:rPr lang="tr-TR" sz="3600" dirty="0" err="1">
                <a:latin typeface="+mn-lt"/>
              </a:rPr>
              <a:t>Sorting</a:t>
            </a:r>
            <a:endParaRPr lang="tr-TR" sz="3600" dirty="0">
              <a:latin typeface="+mn-lt"/>
            </a:endParaRPr>
          </a:p>
        </p:txBody>
      </p:sp>
      <p:sp>
        <p:nvSpPr>
          <p:cNvPr id="3" name="İçerik Yer Tutucusu 2">
            <a:extLst>
              <a:ext uri="{FF2B5EF4-FFF2-40B4-BE49-F238E27FC236}">
                <a16:creationId xmlns:a16="http://schemas.microsoft.com/office/drawing/2014/main" id="{A3E4C0E6-9CBD-40E1-AD1F-AAD640E2277D}"/>
              </a:ext>
            </a:extLst>
          </p:cNvPr>
          <p:cNvSpPr>
            <a:spLocks noGrp="1"/>
          </p:cNvSpPr>
          <p:nvPr>
            <p:ph idx="1"/>
          </p:nvPr>
        </p:nvSpPr>
        <p:spPr>
          <a:xfrm>
            <a:off x="628650" y="1412776"/>
            <a:ext cx="8191822" cy="4764187"/>
          </a:xfrm>
        </p:spPr>
        <p:txBody>
          <a:bodyPr/>
          <a:lstStyle/>
          <a:p>
            <a:r>
              <a:rPr lang="tr-TR" altLang="ko-KR" sz="2800" dirty="0">
                <a:ea typeface="굴림" panose="020B0600000101010101" pitchFamily="34" charset="-127"/>
              </a:rPr>
              <a:t>Is it </a:t>
            </a:r>
            <a:r>
              <a:rPr lang="tr-TR" altLang="ko-KR" sz="2800" dirty="0" err="1">
                <a:ea typeface="굴림" panose="020B0600000101010101" pitchFamily="34" charset="-127"/>
              </a:rPr>
              <a:t>possible</a:t>
            </a:r>
            <a:r>
              <a:rPr lang="tr-TR" altLang="ko-KR" sz="2800" dirty="0">
                <a:ea typeface="굴림" panose="020B0600000101010101" pitchFamily="34" charset="-127"/>
              </a:rPr>
              <a:t> </a:t>
            </a:r>
            <a:r>
              <a:rPr lang="tr-TR" altLang="ko-KR" sz="2800" dirty="0" err="1">
                <a:ea typeface="굴림" panose="020B0600000101010101" pitchFamily="34" charset="-127"/>
              </a:rPr>
              <a:t>to</a:t>
            </a:r>
            <a:r>
              <a:rPr lang="tr-TR" altLang="ko-KR" sz="2800" dirty="0">
                <a:ea typeface="굴림" panose="020B0600000101010101" pitchFamily="34" charset="-127"/>
              </a:rPr>
              <a:t> </a:t>
            </a:r>
            <a:r>
              <a:rPr lang="tr-TR" altLang="ko-KR" sz="2800" dirty="0" err="1">
                <a:ea typeface="굴림" panose="020B0600000101010101" pitchFamily="34" charset="-127"/>
              </a:rPr>
              <a:t>sort</a:t>
            </a:r>
            <a:r>
              <a:rPr lang="tr-TR" altLang="ko-KR" sz="2800" dirty="0">
                <a:ea typeface="굴림" panose="020B0600000101010101" pitchFamily="34" charset="-127"/>
              </a:rPr>
              <a:t> in </a:t>
            </a:r>
            <a:r>
              <a:rPr lang="tr-TR" altLang="ko-KR" sz="2800" dirty="0" err="1">
                <a:ea typeface="굴림" panose="020B0600000101010101" pitchFamily="34" charset="-127"/>
              </a:rPr>
              <a:t>linear</a:t>
            </a:r>
            <a:r>
              <a:rPr lang="tr-TR" altLang="ko-KR" sz="2800" dirty="0">
                <a:ea typeface="굴림" panose="020B0600000101010101" pitchFamily="34" charset="-127"/>
              </a:rPr>
              <a:t> time O(n)?</a:t>
            </a:r>
            <a:endParaRPr lang="tr-TR" altLang="ko-KR" sz="2800" dirty="0"/>
          </a:p>
          <a:p>
            <a:pPr marL="0" indent="0">
              <a:buNone/>
            </a:pPr>
            <a:r>
              <a:rPr lang="tr-TR" sz="2800" dirty="0">
                <a:sym typeface="Wingdings" panose="05000000000000000000" pitchFamily="2" charset="2"/>
              </a:rPr>
              <a:t>    Can </a:t>
            </a:r>
            <a:r>
              <a:rPr lang="tr-TR" sz="2800" dirty="0" err="1">
                <a:sym typeface="Wingdings" panose="05000000000000000000" pitchFamily="2" charset="2"/>
              </a:rPr>
              <a:t>we</a:t>
            </a:r>
            <a:r>
              <a:rPr lang="tr-TR" sz="2800" dirty="0">
                <a:sym typeface="Wingdings" panose="05000000000000000000" pitchFamily="2" charset="2"/>
              </a:rPr>
              <a:t> do </a:t>
            </a:r>
            <a:r>
              <a:rPr lang="tr-TR" sz="2800" dirty="0" err="1">
                <a:sym typeface="Wingdings" panose="05000000000000000000" pitchFamily="2" charset="2"/>
              </a:rPr>
              <a:t>better</a:t>
            </a:r>
            <a:r>
              <a:rPr lang="tr-TR" sz="2800" dirty="0">
                <a:sym typeface="Wingdings" panose="05000000000000000000" pitchFamily="2" charset="2"/>
              </a:rPr>
              <a:t> </a:t>
            </a:r>
            <a:r>
              <a:rPr lang="tr-TR" sz="2800" dirty="0" err="1">
                <a:sym typeface="Wingdings" panose="05000000000000000000" pitchFamily="2" charset="2"/>
              </a:rPr>
              <a:t>than</a:t>
            </a:r>
            <a:r>
              <a:rPr lang="tr-TR" sz="2800" dirty="0">
                <a:sym typeface="Wingdings" panose="05000000000000000000" pitchFamily="2" charset="2"/>
              </a:rPr>
              <a:t> O(</a:t>
            </a:r>
            <a:r>
              <a:rPr lang="tr-TR" sz="2800" dirty="0" err="1">
                <a:sym typeface="Wingdings" panose="05000000000000000000" pitchFamily="2" charset="2"/>
              </a:rPr>
              <a:t>nlogn</a:t>
            </a:r>
            <a:r>
              <a:rPr lang="tr-TR" sz="2800" dirty="0">
                <a:sym typeface="Wingdings" panose="05000000000000000000" pitchFamily="2" charset="2"/>
              </a:rPr>
              <a:t>)?</a:t>
            </a:r>
          </a:p>
          <a:p>
            <a:r>
              <a:rPr lang="tr-TR" sz="2800" dirty="0" err="1">
                <a:sym typeface="Wingdings" panose="05000000000000000000" pitchFamily="2" charset="2"/>
              </a:rPr>
              <a:t>For</a:t>
            </a:r>
            <a:r>
              <a:rPr lang="tr-TR" sz="2800" dirty="0">
                <a:sym typeface="Wingdings" panose="05000000000000000000" pitchFamily="2" charset="2"/>
              </a:rPr>
              <a:t> </a:t>
            </a:r>
            <a:r>
              <a:rPr lang="tr-TR" sz="2800" dirty="0" err="1">
                <a:sym typeface="Wingdings" panose="05000000000000000000" pitchFamily="2" charset="2"/>
              </a:rPr>
              <a:t>small</a:t>
            </a:r>
            <a:r>
              <a:rPr lang="tr-TR" sz="2800" dirty="0">
                <a:sym typeface="Wingdings" panose="05000000000000000000" pitchFamily="2" charset="2"/>
              </a:rPr>
              <a:t> </a:t>
            </a:r>
            <a:r>
              <a:rPr lang="tr-TR" sz="2800" dirty="0" err="1">
                <a:sym typeface="Wingdings" panose="05000000000000000000" pitchFamily="2" charset="2"/>
              </a:rPr>
              <a:t>numbers</a:t>
            </a:r>
            <a:r>
              <a:rPr lang="tr-TR" sz="2800" dirty="0">
                <a:sym typeface="Wingdings" panose="05000000000000000000" pitchFamily="2" charset="2"/>
              </a:rPr>
              <a:t> of </a:t>
            </a:r>
            <a:r>
              <a:rPr lang="tr-TR" sz="2800" dirty="0" err="1">
                <a:sym typeface="Wingdings" panose="05000000000000000000" pitchFamily="2" charset="2"/>
              </a:rPr>
              <a:t>inputs</a:t>
            </a:r>
            <a:r>
              <a:rPr lang="tr-TR" sz="2800" dirty="0">
                <a:sym typeface="Wingdings" panose="05000000000000000000" pitchFamily="2" charset="2"/>
              </a:rPr>
              <a:t> </a:t>
            </a:r>
            <a:r>
              <a:rPr lang="tr-TR" sz="2800" dirty="0" err="1">
                <a:sym typeface="Wingdings" panose="05000000000000000000" pitchFamily="2" charset="2"/>
              </a:rPr>
              <a:t>the</a:t>
            </a:r>
            <a:r>
              <a:rPr lang="tr-TR" sz="2800" dirty="0">
                <a:sym typeface="Wingdings" panose="05000000000000000000" pitchFamily="2" charset="2"/>
              </a:rPr>
              <a:t> </a:t>
            </a:r>
            <a:r>
              <a:rPr lang="tr-TR" sz="2800" dirty="0" err="1">
                <a:sym typeface="Wingdings" panose="05000000000000000000" pitchFamily="2" charset="2"/>
              </a:rPr>
              <a:t>answer</a:t>
            </a:r>
            <a:r>
              <a:rPr lang="tr-TR" sz="2800" dirty="0">
                <a:sym typeface="Wingdings" panose="05000000000000000000" pitchFamily="2" charset="2"/>
              </a:rPr>
              <a:t> is YES !</a:t>
            </a:r>
          </a:p>
          <a:p>
            <a:r>
              <a:rPr lang="tr-TR" sz="2800" dirty="0" err="1">
                <a:sym typeface="Wingdings" panose="05000000000000000000" pitchFamily="2" charset="2"/>
              </a:rPr>
              <a:t>There</a:t>
            </a:r>
            <a:r>
              <a:rPr lang="tr-TR" sz="2800" dirty="0">
                <a:sym typeface="Wingdings" panose="05000000000000000000" pitchFamily="2" charset="2"/>
              </a:rPr>
              <a:t> </a:t>
            </a:r>
            <a:r>
              <a:rPr lang="tr-TR" sz="2800" dirty="0" err="1">
                <a:sym typeface="Wingdings" panose="05000000000000000000" pitchFamily="2" charset="2"/>
              </a:rPr>
              <a:t>are</a:t>
            </a:r>
            <a:r>
              <a:rPr lang="tr-TR" sz="2800" dirty="0">
                <a:sym typeface="Wingdings" panose="05000000000000000000" pitchFamily="2" charset="2"/>
              </a:rPr>
              <a:t> a </a:t>
            </a:r>
            <a:r>
              <a:rPr lang="tr-TR" sz="2800" dirty="0" err="1">
                <a:sym typeface="Wingdings" panose="05000000000000000000" pitchFamily="2" charset="2"/>
              </a:rPr>
              <a:t>few</a:t>
            </a:r>
            <a:r>
              <a:rPr lang="tr-TR" sz="2800" dirty="0">
                <a:sym typeface="Wingdings" panose="05000000000000000000" pitchFamily="2" charset="2"/>
              </a:rPr>
              <a:t> O(n) time </a:t>
            </a:r>
            <a:r>
              <a:rPr lang="tr-TR" sz="2800" dirty="0" err="1">
                <a:sym typeface="Wingdings" panose="05000000000000000000" pitchFamily="2" charset="2"/>
              </a:rPr>
              <a:t>algorithms</a:t>
            </a:r>
            <a:r>
              <a:rPr lang="tr-TR" sz="2800" dirty="0">
                <a:sym typeface="Wingdings" panose="05000000000000000000" pitchFamily="2" charset="2"/>
              </a:rPr>
              <a:t> </a:t>
            </a:r>
            <a:r>
              <a:rPr lang="tr-TR" sz="2800" dirty="0" err="1">
                <a:sym typeface="Wingdings" panose="05000000000000000000" pitchFamily="2" charset="2"/>
              </a:rPr>
              <a:t>for</a:t>
            </a:r>
            <a:r>
              <a:rPr lang="tr-TR" sz="2800" dirty="0">
                <a:sym typeface="Wingdings" panose="05000000000000000000" pitchFamily="2" charset="2"/>
              </a:rPr>
              <a:t> </a:t>
            </a:r>
            <a:r>
              <a:rPr lang="tr-TR" sz="2800" dirty="0" err="1">
                <a:solidFill>
                  <a:srgbClr val="FF0000"/>
                </a:solidFill>
                <a:sym typeface="Wingdings" panose="05000000000000000000" pitchFamily="2" charset="2"/>
              </a:rPr>
              <a:t>specific</a:t>
            </a:r>
            <a:r>
              <a:rPr lang="tr-TR" sz="2800" dirty="0">
                <a:solidFill>
                  <a:srgbClr val="FF0000"/>
                </a:solidFill>
                <a:sym typeface="Wingdings" panose="05000000000000000000" pitchFamily="2" charset="2"/>
              </a:rPr>
              <a:t> data </a:t>
            </a:r>
            <a:r>
              <a:rPr lang="tr-TR" sz="2800" dirty="0" err="1">
                <a:solidFill>
                  <a:srgbClr val="FF0000"/>
                </a:solidFill>
                <a:sym typeface="Wingdings" panose="05000000000000000000" pitchFamily="2" charset="2"/>
              </a:rPr>
              <a:t>sets</a:t>
            </a:r>
            <a:r>
              <a:rPr lang="tr-TR" sz="2800" dirty="0">
                <a:solidFill>
                  <a:srgbClr val="FF0000"/>
                </a:solidFill>
                <a:sym typeface="Wingdings" panose="05000000000000000000" pitchFamily="2" charset="2"/>
              </a:rPr>
              <a:t>.</a:t>
            </a:r>
          </a:p>
          <a:p>
            <a:r>
              <a:rPr lang="tr-TR" sz="2800" dirty="0" err="1">
                <a:sym typeface="Wingdings" panose="05000000000000000000" pitchFamily="2" charset="2"/>
              </a:rPr>
              <a:t>We</a:t>
            </a:r>
            <a:r>
              <a:rPr lang="tr-TR" sz="2800" dirty="0">
                <a:sym typeface="Wingdings" panose="05000000000000000000" pitchFamily="2" charset="2"/>
              </a:rPr>
              <a:t> </a:t>
            </a:r>
            <a:r>
              <a:rPr lang="tr-TR" sz="2800" dirty="0" err="1">
                <a:sym typeface="Wingdings" panose="05000000000000000000" pitchFamily="2" charset="2"/>
              </a:rPr>
              <a:t>are</a:t>
            </a:r>
            <a:r>
              <a:rPr lang="tr-TR" sz="2800" dirty="0">
                <a:sym typeface="Wingdings" panose="05000000000000000000" pitchFamily="2" charset="2"/>
              </a:rPr>
              <a:t> </a:t>
            </a:r>
            <a:r>
              <a:rPr lang="tr-TR" sz="2800" dirty="0" err="1">
                <a:sym typeface="Wingdings" panose="05000000000000000000" pitchFamily="2" charset="2"/>
              </a:rPr>
              <a:t>going</a:t>
            </a:r>
            <a:r>
              <a:rPr lang="tr-TR" sz="2800" dirty="0">
                <a:sym typeface="Wingdings" panose="05000000000000000000" pitchFamily="2" charset="2"/>
              </a:rPr>
              <a:t> </a:t>
            </a:r>
            <a:r>
              <a:rPr lang="tr-TR" sz="2800" dirty="0" err="1">
                <a:sym typeface="Wingdings" panose="05000000000000000000" pitchFamily="2" charset="2"/>
              </a:rPr>
              <a:t>to</a:t>
            </a:r>
            <a:r>
              <a:rPr lang="tr-TR" sz="2800" dirty="0">
                <a:sym typeface="Wingdings" panose="05000000000000000000" pitchFamily="2" charset="2"/>
              </a:rPr>
              <a:t> </a:t>
            </a:r>
            <a:r>
              <a:rPr lang="tr-TR" sz="2800" dirty="0" err="1">
                <a:sym typeface="Wingdings" panose="05000000000000000000" pitchFamily="2" charset="2"/>
              </a:rPr>
              <a:t>consider</a:t>
            </a:r>
            <a:r>
              <a:rPr lang="tr-TR" sz="2800" dirty="0">
                <a:sym typeface="Wingdings" panose="05000000000000000000" pitchFamily="2" charset="2"/>
              </a:rPr>
              <a:t> </a:t>
            </a:r>
            <a:r>
              <a:rPr lang="tr-TR" sz="2800" dirty="0" err="1">
                <a:solidFill>
                  <a:srgbClr val="FF0000"/>
                </a:solidFill>
                <a:sym typeface="Wingdings" panose="05000000000000000000" pitchFamily="2" charset="2"/>
              </a:rPr>
              <a:t>counting</a:t>
            </a:r>
            <a:r>
              <a:rPr lang="tr-TR" sz="2800" dirty="0">
                <a:solidFill>
                  <a:srgbClr val="FF0000"/>
                </a:solidFill>
                <a:sym typeface="Wingdings" panose="05000000000000000000" pitchFamily="2" charset="2"/>
              </a:rPr>
              <a:t> </a:t>
            </a:r>
            <a:r>
              <a:rPr lang="tr-TR" sz="2800" dirty="0" err="1">
                <a:solidFill>
                  <a:srgbClr val="FF0000"/>
                </a:solidFill>
                <a:sym typeface="Wingdings" panose="05000000000000000000" pitchFamily="2" charset="2"/>
              </a:rPr>
              <a:t>sort</a:t>
            </a:r>
            <a:r>
              <a:rPr lang="tr-TR" sz="2800" dirty="0">
                <a:solidFill>
                  <a:srgbClr val="FF0000"/>
                </a:solidFill>
                <a:sym typeface="Wingdings" panose="05000000000000000000" pitchFamily="2" charset="2"/>
              </a:rPr>
              <a:t> </a:t>
            </a:r>
            <a:r>
              <a:rPr lang="tr-TR" sz="2800" dirty="0">
                <a:sym typeface="Wingdings" panose="05000000000000000000" pitchFamily="2" charset="2"/>
              </a:rPr>
              <a:t>as an </a:t>
            </a:r>
            <a:r>
              <a:rPr lang="tr-TR" sz="2800" dirty="0" err="1">
                <a:sym typeface="Wingdings" panose="05000000000000000000" pitchFamily="2" charset="2"/>
              </a:rPr>
              <a:t>example</a:t>
            </a:r>
            <a:r>
              <a:rPr lang="tr-TR" sz="2800" dirty="0">
                <a:sym typeface="Wingdings" panose="05000000000000000000" pitchFamily="2" charset="2"/>
              </a:rPr>
              <a:t>.</a:t>
            </a:r>
            <a:endParaRPr lang="tr-TR" sz="2800" dirty="0"/>
          </a:p>
        </p:txBody>
      </p:sp>
    </p:spTree>
    <p:extLst>
      <p:ext uri="{BB962C8B-B14F-4D97-AF65-F5344CB8AC3E}">
        <p14:creationId xmlns:p14="http://schemas.microsoft.com/office/powerpoint/2010/main" val="4280313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321A675-98C2-4910-85DF-93E11C6F8AF6}"/>
              </a:ext>
            </a:extLst>
          </p:cNvPr>
          <p:cNvSpPr>
            <a:spLocks noGrp="1" noChangeArrowheads="1"/>
          </p:cNvSpPr>
          <p:nvPr>
            <p:ph type="title"/>
          </p:nvPr>
        </p:nvSpPr>
        <p:spPr>
          <a:xfrm>
            <a:off x="628650" y="365127"/>
            <a:ext cx="7886700" cy="687610"/>
          </a:xfrm>
        </p:spPr>
        <p:txBody>
          <a:bodyPr>
            <a:normAutofit/>
          </a:bodyPr>
          <a:lstStyle/>
          <a:p>
            <a:r>
              <a:rPr lang="en-US" altLang="tr-TR" sz="3600" dirty="0">
                <a:latin typeface="+mn-lt"/>
              </a:rPr>
              <a:t>Counting Sort </a:t>
            </a:r>
          </a:p>
        </p:txBody>
      </p:sp>
      <p:sp>
        <p:nvSpPr>
          <p:cNvPr id="84995" name="Rectangle 3">
            <a:extLst>
              <a:ext uri="{FF2B5EF4-FFF2-40B4-BE49-F238E27FC236}">
                <a16:creationId xmlns:a16="http://schemas.microsoft.com/office/drawing/2014/main" id="{B65E8711-2A4E-4D2A-AFC6-CD399D08FCBF}"/>
              </a:ext>
            </a:extLst>
          </p:cNvPr>
          <p:cNvSpPr>
            <a:spLocks noGrp="1" noChangeArrowheads="1"/>
          </p:cNvSpPr>
          <p:nvPr>
            <p:ph type="body" idx="1"/>
          </p:nvPr>
        </p:nvSpPr>
        <p:spPr>
          <a:xfrm>
            <a:off x="394023" y="1179835"/>
            <a:ext cx="8498457" cy="4951512"/>
          </a:xfrm>
        </p:spPr>
        <p:txBody>
          <a:bodyPr>
            <a:normAutofit/>
          </a:bodyPr>
          <a:lstStyle/>
          <a:p>
            <a:r>
              <a:rPr lang="tr-TR" altLang="tr-TR" sz="2400" dirty="0" err="1"/>
              <a:t>Linear</a:t>
            </a:r>
            <a:r>
              <a:rPr lang="tr-TR" altLang="tr-TR" sz="2400" dirty="0"/>
              <a:t> time </a:t>
            </a:r>
            <a:r>
              <a:rPr lang="tr-TR" altLang="tr-TR" sz="2400" dirty="0" err="1"/>
              <a:t>sort</a:t>
            </a:r>
            <a:r>
              <a:rPr lang="tr-TR" altLang="tr-TR" sz="2400" dirty="0"/>
              <a:t> </a:t>
            </a:r>
            <a:r>
              <a:rPr lang="tr-TR" altLang="tr-TR" sz="2400" dirty="0" err="1"/>
              <a:t>method</a:t>
            </a:r>
            <a:r>
              <a:rPr lang="tr-TR" altLang="tr-TR" sz="2400" dirty="0"/>
              <a:t> </a:t>
            </a:r>
            <a:r>
              <a:rPr lang="tr-TR" altLang="tr-TR" sz="2400" dirty="0" err="1"/>
              <a:t>for</a:t>
            </a:r>
            <a:r>
              <a:rPr lang="tr-TR" altLang="tr-TR" sz="2400" dirty="0"/>
              <a:t> </a:t>
            </a:r>
            <a:r>
              <a:rPr lang="tr-TR" altLang="tr-TR" sz="2400" dirty="0" err="1"/>
              <a:t>relatively</a:t>
            </a:r>
            <a:r>
              <a:rPr lang="tr-TR" altLang="tr-TR" sz="2400" dirty="0"/>
              <a:t> </a:t>
            </a:r>
            <a:r>
              <a:rPr lang="tr-TR" altLang="tr-TR" sz="2400" dirty="0" err="1"/>
              <a:t>small</a:t>
            </a:r>
            <a:r>
              <a:rPr lang="tr-TR" altLang="tr-TR" sz="2400" dirty="0"/>
              <a:t> </a:t>
            </a:r>
            <a:r>
              <a:rPr lang="tr-TR" altLang="tr-TR" sz="2400" dirty="0" err="1"/>
              <a:t>numbers</a:t>
            </a:r>
            <a:r>
              <a:rPr lang="tr-TR" altLang="tr-TR" sz="2400" dirty="0"/>
              <a:t> of </a:t>
            </a:r>
            <a:r>
              <a:rPr lang="tr-TR" altLang="tr-TR" sz="2400" dirty="0" err="1"/>
              <a:t>inputs</a:t>
            </a:r>
            <a:r>
              <a:rPr lang="tr-TR" altLang="tr-TR" sz="2400" dirty="0"/>
              <a:t>.</a:t>
            </a:r>
          </a:p>
          <a:p>
            <a:r>
              <a:rPr lang="en-US" altLang="tr-TR" sz="2400" dirty="0"/>
              <a:t> </a:t>
            </a:r>
            <a:r>
              <a:rPr lang="tr-TR" altLang="tr-TR" sz="2400" dirty="0" err="1"/>
              <a:t>It</a:t>
            </a:r>
            <a:r>
              <a:rPr lang="tr-TR" altLang="tr-TR" sz="2400" dirty="0"/>
              <a:t> i</a:t>
            </a:r>
            <a:r>
              <a:rPr lang="en-US" altLang="tr-TR" sz="2400" dirty="0"/>
              <a:t>s not a comparison </a:t>
            </a:r>
            <a:r>
              <a:rPr lang="en-US" altLang="tr-TR" sz="2400" dirty="0" err="1"/>
              <a:t>sor</a:t>
            </a:r>
            <a:r>
              <a:rPr lang="tr-TR" altLang="tr-TR" sz="2400" dirty="0"/>
              <a:t>t</a:t>
            </a:r>
            <a:endParaRPr lang="en-US" altLang="tr-TR" sz="2400" dirty="0"/>
          </a:p>
          <a:p>
            <a:pPr lvl="1"/>
            <a:r>
              <a:rPr lang="en-US" altLang="tr-TR" sz="2400" dirty="0"/>
              <a:t>Assumption: input </a:t>
            </a:r>
            <a:r>
              <a:rPr lang="tr-TR" altLang="tr-TR" sz="2400" dirty="0" err="1"/>
              <a:t>are</a:t>
            </a:r>
            <a:r>
              <a:rPr lang="tr-TR" altLang="tr-TR" sz="2400" dirty="0"/>
              <a:t> </a:t>
            </a:r>
            <a:r>
              <a:rPr lang="en-US" altLang="tr-TR" sz="2400" dirty="0"/>
              <a:t>integers in the </a:t>
            </a:r>
            <a:r>
              <a:rPr lang="en-US" altLang="tr-TR" sz="2400" dirty="0">
                <a:solidFill>
                  <a:srgbClr val="FF0000"/>
                </a:solidFill>
              </a:rPr>
              <a:t>range 0..k</a:t>
            </a:r>
          </a:p>
          <a:p>
            <a:pPr lvl="1"/>
            <a:r>
              <a:rPr lang="en-US" altLang="tr-TR" sz="2400" dirty="0"/>
              <a:t>No comparisons made!</a:t>
            </a:r>
          </a:p>
          <a:p>
            <a:r>
              <a:rPr lang="en-US" altLang="tr-TR" sz="2400" dirty="0"/>
              <a:t>Basic idea: </a:t>
            </a:r>
          </a:p>
          <a:p>
            <a:pPr lvl="1"/>
            <a:r>
              <a:rPr lang="tr-TR" altLang="tr-TR" sz="2400" dirty="0"/>
              <a:t>D</a:t>
            </a:r>
            <a:r>
              <a:rPr lang="en-US" altLang="tr-TR" sz="2400" dirty="0" err="1"/>
              <a:t>etermine</a:t>
            </a:r>
            <a:r>
              <a:rPr lang="en-US" altLang="tr-TR" sz="2400" dirty="0"/>
              <a:t> for each input element</a:t>
            </a:r>
            <a:r>
              <a:rPr lang="en-US" altLang="tr-TR" sz="2400" i="1" dirty="0"/>
              <a:t> x </a:t>
            </a:r>
            <a:r>
              <a:rPr lang="en-US" altLang="tr-TR" sz="2400" dirty="0"/>
              <a:t>its</a:t>
            </a:r>
            <a:r>
              <a:rPr lang="en-US" altLang="tr-TR" sz="2400" i="1" dirty="0"/>
              <a:t> </a:t>
            </a:r>
            <a:r>
              <a:rPr lang="en-US" altLang="tr-TR" sz="2400" i="1" dirty="0">
                <a:solidFill>
                  <a:srgbClr val="FF0000"/>
                </a:solidFill>
              </a:rPr>
              <a:t>rank: </a:t>
            </a:r>
            <a:r>
              <a:rPr lang="en-US" altLang="tr-TR" sz="2400" dirty="0">
                <a:solidFill>
                  <a:srgbClr val="FF0000"/>
                </a:solidFill>
              </a:rPr>
              <a:t>the </a:t>
            </a:r>
            <a:r>
              <a:rPr lang="en-US" altLang="tr-TR" sz="2400" i="1" dirty="0">
                <a:solidFill>
                  <a:srgbClr val="FF0000"/>
                </a:solidFill>
              </a:rPr>
              <a:t>number of elements less</a:t>
            </a:r>
            <a:r>
              <a:rPr lang="en-US" altLang="tr-TR" sz="2400" dirty="0">
                <a:solidFill>
                  <a:srgbClr val="FF0000"/>
                </a:solidFill>
              </a:rPr>
              <a:t> than </a:t>
            </a:r>
            <a:r>
              <a:rPr lang="en-US" altLang="tr-TR" sz="2400" i="1" dirty="0">
                <a:solidFill>
                  <a:srgbClr val="FF0000"/>
                </a:solidFill>
              </a:rPr>
              <a:t>x.</a:t>
            </a:r>
          </a:p>
          <a:p>
            <a:pPr lvl="1"/>
            <a:r>
              <a:rPr lang="tr-TR" altLang="tr-TR" sz="2400" dirty="0"/>
              <a:t>O</a:t>
            </a:r>
            <a:r>
              <a:rPr lang="en-US" altLang="tr-TR" sz="2400" dirty="0" err="1"/>
              <a:t>nce</a:t>
            </a:r>
            <a:r>
              <a:rPr lang="en-US" altLang="tr-TR" sz="2400" dirty="0"/>
              <a:t> we know the rank </a:t>
            </a:r>
            <a:r>
              <a:rPr lang="en-US" altLang="tr-TR" sz="2400" i="1" dirty="0"/>
              <a:t>r</a:t>
            </a:r>
            <a:r>
              <a:rPr lang="en-US" altLang="tr-TR" sz="2400" dirty="0"/>
              <a:t> of </a:t>
            </a:r>
            <a:r>
              <a:rPr lang="en-US" altLang="tr-TR" sz="2400" i="1" dirty="0"/>
              <a:t>x</a:t>
            </a:r>
            <a:r>
              <a:rPr lang="en-US" altLang="tr-TR" sz="2400" dirty="0"/>
              <a:t>, we can </a:t>
            </a:r>
            <a:r>
              <a:rPr lang="tr-TR" altLang="tr-TR" sz="2400" dirty="0" err="1"/>
              <a:t>move</a:t>
            </a:r>
            <a:r>
              <a:rPr lang="tr-TR" altLang="tr-TR" sz="2400" dirty="0"/>
              <a:t> </a:t>
            </a:r>
            <a:r>
              <a:rPr lang="en-US" altLang="tr-TR" sz="2400" dirty="0"/>
              <a:t>it in </a:t>
            </a:r>
            <a:r>
              <a:rPr lang="tr-TR" altLang="tr-TR" sz="2400" dirty="0" err="1"/>
              <a:t>its</a:t>
            </a:r>
            <a:r>
              <a:rPr lang="tr-TR" altLang="tr-TR" sz="2400" dirty="0"/>
              <a:t> </a:t>
            </a:r>
            <a:r>
              <a:rPr lang="tr-TR" altLang="tr-TR" sz="2400" dirty="0" err="1"/>
              <a:t>correct</a:t>
            </a:r>
            <a:r>
              <a:rPr lang="tr-TR" altLang="tr-TR" sz="2400" dirty="0"/>
              <a:t> </a:t>
            </a:r>
            <a:r>
              <a:rPr lang="en-US" altLang="tr-TR" sz="2400" dirty="0"/>
              <a:t>position</a:t>
            </a:r>
            <a:r>
              <a:rPr lang="tr-TR" altLang="tr-TR" sz="2400" dirty="0"/>
              <a:t>.</a:t>
            </a:r>
            <a:endParaRPr lang="en-US" altLang="tr-TR" sz="2400" dirty="0">
              <a:solidFill>
                <a:schemeClr val="accen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E40C612-0F48-4608-8CFB-FED54C24BFE3}"/>
              </a:ext>
            </a:extLst>
          </p:cNvPr>
          <p:cNvSpPr>
            <a:spLocks noGrp="1"/>
          </p:cNvSpPr>
          <p:nvPr>
            <p:ph type="title"/>
          </p:nvPr>
        </p:nvSpPr>
        <p:spPr/>
        <p:txBody>
          <a:bodyPr/>
          <a:lstStyle/>
          <a:p>
            <a:r>
              <a:rPr lang="tr-TR" dirty="0"/>
              <a:t>  </a:t>
            </a:r>
            <a:r>
              <a:rPr lang="tr-TR" sz="3600" dirty="0" err="1">
                <a:latin typeface="+mn-lt"/>
              </a:rPr>
              <a:t>Counting</a:t>
            </a:r>
            <a:r>
              <a:rPr lang="tr-TR" sz="3600" dirty="0">
                <a:latin typeface="+mn-lt"/>
              </a:rPr>
              <a:t> </a:t>
            </a:r>
            <a:r>
              <a:rPr lang="tr-TR" sz="3600" dirty="0" err="1">
                <a:latin typeface="+mn-lt"/>
              </a:rPr>
              <a:t>Sort</a:t>
            </a:r>
            <a:r>
              <a:rPr lang="tr-TR" sz="3600" dirty="0">
                <a:latin typeface="+mn-lt"/>
              </a:rPr>
              <a:t>: </a:t>
            </a:r>
            <a:r>
              <a:rPr lang="tr-TR" sz="3600" dirty="0" err="1">
                <a:latin typeface="Calibri" panose="020F0502020204030204" pitchFamily="34" charset="0"/>
                <a:cs typeface="Calibri" panose="020F0502020204030204" pitchFamily="34" charset="0"/>
              </a:rPr>
              <a:t>De</a:t>
            </a:r>
            <a:r>
              <a:rPr lang="tr-TR" dirty="0" err="1">
                <a:latin typeface="Calibri" panose="020F0502020204030204" pitchFamily="34" charset="0"/>
                <a:cs typeface="Calibri" panose="020F0502020204030204" pitchFamily="34" charset="0"/>
              </a:rPr>
              <a:t>scription</a:t>
            </a:r>
            <a:endParaRPr lang="tr-TR" dirty="0">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FFE064EE-FEB7-402C-A67B-4BC9C0FD2BF0}"/>
              </a:ext>
            </a:extLst>
          </p:cNvPr>
          <p:cNvSpPr>
            <a:spLocks noGrp="1"/>
          </p:cNvSpPr>
          <p:nvPr>
            <p:ph idx="1"/>
          </p:nvPr>
        </p:nvSpPr>
        <p:spPr>
          <a:xfrm>
            <a:off x="628650" y="1825625"/>
            <a:ext cx="7183710" cy="4351338"/>
          </a:xfrm>
        </p:spPr>
        <p:txBody>
          <a:bodyPr/>
          <a:lstStyle/>
          <a:p>
            <a:pPr lvl="1"/>
            <a:r>
              <a:rPr lang="en-US" sz="2800" dirty="0"/>
              <a:t>Input: A[1..</a:t>
            </a:r>
            <a:r>
              <a:rPr lang="en-US" sz="2800" i="1" dirty="0"/>
              <a:t>n</a:t>
            </a:r>
            <a:r>
              <a:rPr lang="en-US" sz="2800" dirty="0"/>
              <a:t>], where A[j] </a:t>
            </a:r>
            <a:r>
              <a:rPr lang="en-US" sz="2800" dirty="0">
                <a:sym typeface="Symbol" pitchFamily="13" charset="2"/>
              </a:rPr>
              <a:t> {1, 2, 3, …, </a:t>
            </a:r>
            <a:r>
              <a:rPr lang="en-US" sz="2800" i="1" dirty="0">
                <a:sym typeface="Symbol" pitchFamily="13" charset="2"/>
              </a:rPr>
              <a:t>k</a:t>
            </a:r>
            <a:r>
              <a:rPr lang="en-US" sz="2800" dirty="0">
                <a:sym typeface="Symbol" pitchFamily="13" charset="2"/>
              </a:rPr>
              <a:t>}</a:t>
            </a:r>
          </a:p>
          <a:p>
            <a:pPr lvl="1"/>
            <a:r>
              <a:rPr lang="en-US" sz="2800" dirty="0"/>
              <a:t>Output</a:t>
            </a:r>
            <a:r>
              <a:rPr lang="tr-TR" sz="2800" dirty="0"/>
              <a:t>:</a:t>
            </a:r>
            <a:r>
              <a:rPr lang="en-US" sz="2800" dirty="0"/>
              <a:t> sorted</a:t>
            </a:r>
            <a:r>
              <a:rPr lang="tr-TR" sz="2800" dirty="0"/>
              <a:t> </a:t>
            </a:r>
            <a:r>
              <a:rPr lang="tr-TR" sz="2800" dirty="0" err="1"/>
              <a:t>array</a:t>
            </a:r>
            <a:r>
              <a:rPr lang="tr-TR" sz="2800" dirty="0"/>
              <a:t> B</a:t>
            </a:r>
            <a:r>
              <a:rPr lang="en-US" sz="2800" dirty="0"/>
              <a:t> (not sorted in place)</a:t>
            </a:r>
          </a:p>
          <a:p>
            <a:pPr lvl="1"/>
            <a:r>
              <a:rPr lang="en-US" sz="2800" dirty="0"/>
              <a:t>Also: Array C[1..</a:t>
            </a:r>
            <a:r>
              <a:rPr lang="en-US" sz="2800" i="1" dirty="0"/>
              <a:t>k</a:t>
            </a:r>
            <a:r>
              <a:rPr lang="en-US" sz="2800" dirty="0"/>
              <a:t>] </a:t>
            </a:r>
            <a:r>
              <a:rPr lang="tr-TR" sz="2800" dirty="0"/>
              <a:t>is </a:t>
            </a:r>
            <a:r>
              <a:rPr lang="tr-TR" sz="2800" dirty="0" err="1"/>
              <a:t>needed</a:t>
            </a:r>
            <a:r>
              <a:rPr lang="tr-TR" sz="2800" dirty="0"/>
              <a:t> </a:t>
            </a:r>
            <a:r>
              <a:rPr lang="en-US" sz="2800" dirty="0"/>
              <a:t>for auxiliary storage</a:t>
            </a:r>
          </a:p>
          <a:p>
            <a:pPr marL="342900" lvl="1" indent="0">
              <a:buNone/>
            </a:pPr>
            <a:endParaRPr lang="tr-TR" dirty="0"/>
          </a:p>
        </p:txBody>
      </p:sp>
    </p:spTree>
    <p:extLst>
      <p:ext uri="{BB962C8B-B14F-4D97-AF65-F5344CB8AC3E}">
        <p14:creationId xmlns:p14="http://schemas.microsoft.com/office/powerpoint/2010/main" val="2525982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FDD5A38-C2F3-4072-996A-70336356B537}"/>
              </a:ext>
            </a:extLst>
          </p:cNvPr>
          <p:cNvSpPr>
            <a:spLocks noGrp="1"/>
          </p:cNvSpPr>
          <p:nvPr>
            <p:ph type="title"/>
          </p:nvPr>
        </p:nvSpPr>
        <p:spPr>
          <a:xfrm>
            <a:off x="628650" y="365127"/>
            <a:ext cx="7886700" cy="831626"/>
          </a:xfrm>
        </p:spPr>
        <p:txBody>
          <a:bodyPr/>
          <a:lstStyle/>
          <a:p>
            <a:r>
              <a:rPr lang="en-US" altLang="tr-TR" sz="3600" dirty="0">
                <a:latin typeface="Calibri" panose="020F0502020204030204" pitchFamily="34" charset="0"/>
                <a:cs typeface="Calibri" panose="020F0502020204030204" pitchFamily="34" charset="0"/>
              </a:rPr>
              <a:t>Counting Sort</a:t>
            </a:r>
            <a:r>
              <a:rPr lang="tr-TR" altLang="tr-TR" sz="3600" dirty="0">
                <a:latin typeface="Calibri" panose="020F0502020204030204" pitchFamily="34" charset="0"/>
                <a:cs typeface="Calibri" panose="020F0502020204030204" pitchFamily="34" charset="0"/>
              </a:rPr>
              <a:t>: </a:t>
            </a:r>
            <a:r>
              <a:rPr lang="tr-TR" altLang="tr-TR" sz="3600" dirty="0" err="1">
                <a:latin typeface="Calibri" panose="020F0502020204030204" pitchFamily="34" charset="0"/>
                <a:cs typeface="Calibri" panose="020F0502020204030204" pitchFamily="34" charset="0"/>
              </a:rPr>
              <a:t>Algorithm</a:t>
            </a:r>
            <a:endParaRPr lang="tr-TR" dirty="0">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3D470E9D-7611-400E-B3CB-C8D163B8C3D7}"/>
              </a:ext>
            </a:extLst>
          </p:cNvPr>
          <p:cNvSpPr>
            <a:spLocks noGrp="1"/>
          </p:cNvSpPr>
          <p:nvPr>
            <p:ph idx="1"/>
          </p:nvPr>
        </p:nvSpPr>
        <p:spPr>
          <a:xfrm>
            <a:off x="628650" y="1196753"/>
            <a:ext cx="7886700" cy="4980211"/>
          </a:xfrm>
        </p:spPr>
        <p:txBody>
          <a:bodyPr>
            <a:normAutofit fontScale="92500" lnSpcReduction="10000"/>
          </a:bodyPr>
          <a:lstStyle/>
          <a:p>
            <a:pPr marL="0" indent="0">
              <a:buNone/>
            </a:pPr>
            <a:r>
              <a:rPr lang="en-US" sz="2800" dirty="0" err="1">
                <a:solidFill>
                  <a:srgbClr val="00B0F0"/>
                </a:solidFill>
              </a:rPr>
              <a:t>countingSort</a:t>
            </a:r>
            <a:r>
              <a:rPr lang="en-US" sz="2400" dirty="0"/>
              <a:t>(array, </a:t>
            </a:r>
            <a:r>
              <a:rPr lang="tr-TR" sz="2400" dirty="0"/>
              <a:t>n</a:t>
            </a:r>
            <a:r>
              <a:rPr lang="en-US" sz="2400" dirty="0"/>
              <a:t>)</a:t>
            </a:r>
          </a:p>
          <a:p>
            <a:pPr marL="0" indent="0">
              <a:buNone/>
            </a:pPr>
            <a:r>
              <a:rPr lang="en-US" sz="2400" dirty="0"/>
              <a:t>  find</a:t>
            </a:r>
            <a:r>
              <a:rPr lang="tr-TR" sz="2400" dirty="0"/>
              <a:t> </a:t>
            </a:r>
            <a:r>
              <a:rPr lang="en-US" sz="2400" dirty="0"/>
              <a:t>max in array</a:t>
            </a:r>
          </a:p>
          <a:p>
            <a:pPr marL="0" indent="0">
              <a:buNone/>
            </a:pPr>
            <a:r>
              <a:rPr lang="en-US" sz="2400" dirty="0"/>
              <a:t>  </a:t>
            </a:r>
            <a:r>
              <a:rPr lang="tr-TR" sz="2400" dirty="0"/>
              <a:t>//</a:t>
            </a:r>
            <a:r>
              <a:rPr lang="tr-TR" sz="2400" dirty="0" err="1"/>
              <a:t>Declare</a:t>
            </a:r>
            <a:r>
              <a:rPr lang="tr-TR" sz="2400" dirty="0"/>
              <a:t> </a:t>
            </a:r>
            <a:r>
              <a:rPr lang="tr-TR" sz="2400" dirty="0" err="1"/>
              <a:t>and</a:t>
            </a:r>
            <a:r>
              <a:rPr lang="tr-TR" sz="2400" dirty="0"/>
              <a:t> </a:t>
            </a:r>
            <a:r>
              <a:rPr lang="en-US" sz="2400" dirty="0"/>
              <a:t>initialize count array with all zeros</a:t>
            </a:r>
            <a:endParaRPr lang="tr-TR" sz="2400" dirty="0"/>
          </a:p>
          <a:p>
            <a:pPr marL="0" indent="0">
              <a:buNone/>
            </a:pPr>
            <a:r>
              <a:rPr lang="tr-TR" sz="2400" dirty="0"/>
              <a:t> </a:t>
            </a:r>
            <a:r>
              <a:rPr lang="en-US" sz="2400" dirty="0"/>
              <a:t> for </a:t>
            </a:r>
            <a:r>
              <a:rPr lang="en-US" sz="2400" dirty="0" err="1"/>
              <a:t>i</a:t>
            </a:r>
            <a:r>
              <a:rPr lang="en-US" sz="2400" dirty="0"/>
              <a:t> = 0 to </a:t>
            </a:r>
            <a:r>
              <a:rPr lang="tr-TR" sz="2400" dirty="0" err="1"/>
              <a:t>max</a:t>
            </a:r>
            <a:r>
              <a:rPr lang="en-US" sz="2400" dirty="0"/>
              <a:t> do</a:t>
            </a:r>
          </a:p>
          <a:p>
            <a:pPr marL="0" indent="0">
              <a:buNone/>
            </a:pPr>
            <a:r>
              <a:rPr lang="en-US" sz="2400" dirty="0"/>
              <a:t> </a:t>
            </a:r>
            <a:r>
              <a:rPr lang="tr-TR" sz="2400" dirty="0"/>
              <a:t>   </a:t>
            </a:r>
            <a:r>
              <a:rPr lang="en-US" sz="2400" dirty="0"/>
              <a:t> </a:t>
            </a:r>
            <a:r>
              <a:rPr lang="tr-TR" sz="2400" dirty="0"/>
              <a:t>   </a:t>
            </a:r>
            <a:r>
              <a:rPr lang="en-US" sz="2400" dirty="0"/>
              <a:t>c</a:t>
            </a:r>
            <a:r>
              <a:rPr lang="tr-TR" sz="2400" dirty="0" err="1"/>
              <a:t>ount</a:t>
            </a:r>
            <a:r>
              <a:rPr lang="en-US" sz="2400" dirty="0"/>
              <a:t>[</a:t>
            </a:r>
            <a:r>
              <a:rPr lang="en-US" sz="2400" dirty="0" err="1"/>
              <a:t>i</a:t>
            </a:r>
            <a:r>
              <a:rPr lang="en-US" sz="2400" dirty="0"/>
              <a:t>] = 0</a:t>
            </a:r>
          </a:p>
          <a:p>
            <a:pPr marL="0" indent="0">
              <a:buNone/>
            </a:pPr>
            <a:r>
              <a:rPr lang="en-US" sz="2400" dirty="0"/>
              <a:t> </a:t>
            </a:r>
            <a:r>
              <a:rPr lang="tr-TR" sz="2400" dirty="0"/>
              <a:t> </a:t>
            </a:r>
            <a:r>
              <a:rPr lang="pt-BR" sz="2400" dirty="0"/>
              <a:t>for j = 0 to </a:t>
            </a:r>
            <a:r>
              <a:rPr lang="tr-TR" sz="2400" dirty="0"/>
              <a:t>n</a:t>
            </a:r>
            <a:r>
              <a:rPr lang="pt-BR" sz="2400" dirty="0"/>
              <a:t> do</a:t>
            </a:r>
            <a:r>
              <a:rPr lang="tr-TR" sz="2400" dirty="0"/>
              <a:t>  //</a:t>
            </a:r>
            <a:r>
              <a:rPr lang="tr-TR" sz="2400" dirty="0" err="1"/>
              <a:t>Counts</a:t>
            </a:r>
            <a:endParaRPr lang="tr-TR" sz="2400" dirty="0"/>
          </a:p>
          <a:p>
            <a:pPr marL="0" indent="0">
              <a:buNone/>
            </a:pPr>
            <a:r>
              <a:rPr lang="tr-TR" sz="2400" dirty="0"/>
              <a:t>       </a:t>
            </a:r>
            <a:r>
              <a:rPr lang="pt-BR" sz="2400" dirty="0"/>
              <a:t>c</a:t>
            </a:r>
            <a:r>
              <a:rPr lang="tr-TR" sz="2400" dirty="0" err="1"/>
              <a:t>ount</a:t>
            </a:r>
            <a:r>
              <a:rPr lang="pt-BR" sz="2400" dirty="0"/>
              <a:t>[</a:t>
            </a:r>
            <a:r>
              <a:rPr lang="tr-TR" sz="2400" dirty="0" err="1"/>
              <a:t>array</a:t>
            </a:r>
            <a:r>
              <a:rPr lang="pt-BR" sz="2400" dirty="0"/>
              <a:t>[j]] = c</a:t>
            </a:r>
            <a:r>
              <a:rPr lang="tr-TR" sz="2400" dirty="0" err="1"/>
              <a:t>ount</a:t>
            </a:r>
            <a:r>
              <a:rPr lang="pt-BR" sz="2400" dirty="0"/>
              <a:t>[</a:t>
            </a:r>
            <a:r>
              <a:rPr lang="tr-TR" sz="2400" dirty="0" err="1"/>
              <a:t>array</a:t>
            </a:r>
            <a:r>
              <a:rPr lang="pt-BR" sz="2400" dirty="0"/>
              <a:t>[j]] + 1 </a:t>
            </a:r>
            <a:r>
              <a:rPr lang="tr-TR" sz="2400" dirty="0"/>
              <a:t>//</a:t>
            </a:r>
            <a:r>
              <a:rPr lang="tr-TR" sz="2400" dirty="0" err="1"/>
              <a:t>Histogram</a:t>
            </a:r>
            <a:r>
              <a:rPr lang="tr-TR" sz="2400" dirty="0"/>
              <a:t> !</a:t>
            </a:r>
            <a:endParaRPr lang="pt-BR" sz="2400" dirty="0"/>
          </a:p>
          <a:p>
            <a:pPr marL="0" indent="0">
              <a:buNone/>
            </a:pPr>
            <a:r>
              <a:rPr lang="tr-TR" sz="2400" dirty="0"/>
              <a:t> </a:t>
            </a:r>
            <a:r>
              <a:rPr lang="en-US" sz="2400" dirty="0"/>
              <a:t>for </a:t>
            </a:r>
            <a:r>
              <a:rPr lang="en-US" sz="2400" dirty="0" err="1"/>
              <a:t>i</a:t>
            </a:r>
            <a:r>
              <a:rPr lang="en-US" sz="2400" dirty="0"/>
              <a:t> </a:t>
            </a:r>
            <a:r>
              <a:rPr lang="tr-TR" sz="2400" dirty="0"/>
              <a:t>=</a:t>
            </a:r>
            <a:r>
              <a:rPr lang="en-US" sz="2400" dirty="0"/>
              <a:t>1 to max</a:t>
            </a:r>
          </a:p>
          <a:p>
            <a:pPr marL="0" indent="0">
              <a:buNone/>
            </a:pPr>
            <a:r>
              <a:rPr lang="en-US" sz="2400" dirty="0"/>
              <a:t>   </a:t>
            </a:r>
            <a:r>
              <a:rPr lang="tr-TR" sz="2400" dirty="0"/>
              <a:t>//</a:t>
            </a:r>
            <a:r>
              <a:rPr lang="en-US" sz="2400" dirty="0"/>
              <a:t> find the cumulative sum and store it in count array</a:t>
            </a:r>
            <a:endParaRPr lang="tr-TR" sz="2400" dirty="0"/>
          </a:p>
          <a:p>
            <a:pPr marL="0" indent="0">
              <a:buNone/>
            </a:pPr>
            <a:r>
              <a:rPr lang="tr-TR" sz="2400" dirty="0"/>
              <a:t>      </a:t>
            </a:r>
            <a:r>
              <a:rPr lang="en-US" sz="2400" dirty="0"/>
              <a:t>count[</a:t>
            </a:r>
            <a:r>
              <a:rPr lang="en-US" sz="2400" dirty="0" err="1"/>
              <a:t>i</a:t>
            </a:r>
            <a:r>
              <a:rPr lang="en-US" sz="2400" dirty="0"/>
              <a:t>] =</a:t>
            </a:r>
            <a:r>
              <a:rPr lang="tr-TR" sz="2400" dirty="0" err="1"/>
              <a:t>count</a:t>
            </a:r>
            <a:r>
              <a:rPr lang="tr-TR" sz="2400" dirty="0"/>
              <a:t>[i]+</a:t>
            </a:r>
            <a:r>
              <a:rPr lang="en-US" sz="2400" dirty="0"/>
              <a:t> count[</a:t>
            </a:r>
            <a:r>
              <a:rPr lang="en-US" sz="2400" dirty="0" err="1"/>
              <a:t>i</a:t>
            </a:r>
            <a:r>
              <a:rPr lang="en-US" sz="2400" dirty="0"/>
              <a:t> - 1]</a:t>
            </a:r>
          </a:p>
          <a:p>
            <a:pPr marL="0" indent="0">
              <a:buNone/>
            </a:pPr>
            <a:r>
              <a:rPr lang="en-US" sz="2400" dirty="0"/>
              <a:t> for j </a:t>
            </a:r>
            <a:r>
              <a:rPr lang="tr-TR" sz="2400" dirty="0"/>
              <a:t>=n</a:t>
            </a:r>
            <a:r>
              <a:rPr lang="en-US" sz="2400" dirty="0"/>
              <a:t> down to 1</a:t>
            </a:r>
            <a:endParaRPr lang="tr-TR" sz="2400" dirty="0"/>
          </a:p>
          <a:p>
            <a:pPr marL="0" indent="0">
              <a:buNone/>
            </a:pPr>
            <a:r>
              <a:rPr lang="tr-TR" sz="2400" dirty="0"/>
              <a:t>    </a:t>
            </a:r>
            <a:r>
              <a:rPr lang="en-US" sz="2400" dirty="0"/>
              <a:t>restore the elements to array</a:t>
            </a:r>
          </a:p>
          <a:p>
            <a:pPr marL="0" indent="0">
              <a:buNone/>
            </a:pPr>
            <a:r>
              <a:rPr lang="en-US" sz="2400" dirty="0"/>
              <a:t>    decrease count by 1</a:t>
            </a:r>
            <a:r>
              <a:rPr lang="tr-TR" sz="2400" dirty="0"/>
              <a:t> </a:t>
            </a:r>
            <a:r>
              <a:rPr lang="en-US" sz="2400" dirty="0"/>
              <a:t>of each element restored</a:t>
            </a:r>
            <a:endParaRPr lang="tr-TR" sz="2400" dirty="0"/>
          </a:p>
        </p:txBody>
      </p:sp>
    </p:spTree>
    <p:extLst>
      <p:ext uri="{BB962C8B-B14F-4D97-AF65-F5344CB8AC3E}">
        <p14:creationId xmlns:p14="http://schemas.microsoft.com/office/powerpoint/2010/main" val="366781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0C03DFD-64B4-4AED-9BD2-826A339C02B0}"/>
              </a:ext>
            </a:extLst>
          </p:cNvPr>
          <p:cNvSpPr>
            <a:spLocks noGrp="1"/>
          </p:cNvSpPr>
          <p:nvPr>
            <p:ph type="title"/>
          </p:nvPr>
        </p:nvSpPr>
        <p:spPr>
          <a:xfrm>
            <a:off x="628650" y="365127"/>
            <a:ext cx="7886700" cy="831626"/>
          </a:xfrm>
        </p:spPr>
        <p:txBody>
          <a:bodyPr/>
          <a:lstStyle/>
          <a:p>
            <a:r>
              <a:rPr lang="tr-TR" dirty="0" err="1">
                <a:latin typeface="+mn-lt"/>
              </a:rPr>
              <a:t>Counting</a:t>
            </a:r>
            <a:r>
              <a:rPr lang="tr-TR" dirty="0">
                <a:latin typeface="+mn-lt"/>
              </a:rPr>
              <a:t> </a:t>
            </a:r>
            <a:r>
              <a:rPr lang="tr-TR" dirty="0" err="1">
                <a:latin typeface="+mn-lt"/>
              </a:rPr>
              <a:t>Sort</a:t>
            </a:r>
            <a:r>
              <a:rPr lang="tr-TR" dirty="0">
                <a:latin typeface="+mn-lt"/>
              </a:rPr>
              <a:t>: </a:t>
            </a:r>
            <a:r>
              <a:rPr lang="tr-TR" dirty="0" err="1">
                <a:latin typeface="+mn-lt"/>
              </a:rPr>
              <a:t>Example</a:t>
            </a:r>
            <a:endParaRPr lang="tr-TR" dirty="0">
              <a:latin typeface="+mn-lt"/>
            </a:endParaRPr>
          </a:p>
        </p:txBody>
      </p:sp>
      <p:pic>
        <p:nvPicPr>
          <p:cNvPr id="4" name="İçerik Yer Tutucusu 3">
            <a:extLst>
              <a:ext uri="{FF2B5EF4-FFF2-40B4-BE49-F238E27FC236}">
                <a16:creationId xmlns:a16="http://schemas.microsoft.com/office/drawing/2014/main" id="{1F9F60A6-8D27-4B9F-91AE-BBA4BDCFBE53}"/>
              </a:ext>
            </a:extLst>
          </p:cNvPr>
          <p:cNvPicPr>
            <a:picLocks noGrp="1" noChangeAspect="1"/>
          </p:cNvPicPr>
          <p:nvPr>
            <p:ph idx="1"/>
          </p:nvPr>
        </p:nvPicPr>
        <p:blipFill>
          <a:blip r:embed="rId3"/>
          <a:stretch>
            <a:fillRect/>
          </a:stretch>
        </p:blipFill>
        <p:spPr>
          <a:xfrm>
            <a:off x="251520" y="2708647"/>
            <a:ext cx="7886700" cy="1440705"/>
          </a:xfrm>
          <a:prstGeom prst="rect">
            <a:avLst/>
          </a:prstGeom>
        </p:spPr>
      </p:pic>
      <p:sp>
        <p:nvSpPr>
          <p:cNvPr id="5" name="Dikdörtgen 4">
            <a:extLst>
              <a:ext uri="{FF2B5EF4-FFF2-40B4-BE49-F238E27FC236}">
                <a16:creationId xmlns:a16="http://schemas.microsoft.com/office/drawing/2014/main" id="{F694442C-D82A-4A98-9598-F82F44AC1D00}"/>
              </a:ext>
            </a:extLst>
          </p:cNvPr>
          <p:cNvSpPr/>
          <p:nvPr/>
        </p:nvSpPr>
        <p:spPr>
          <a:xfrm>
            <a:off x="467544" y="1340768"/>
            <a:ext cx="7886700" cy="1200329"/>
          </a:xfrm>
          <a:prstGeom prst="rect">
            <a:avLst/>
          </a:prstGeom>
        </p:spPr>
        <p:txBody>
          <a:bodyPr wrap="square">
            <a:spAutoFit/>
          </a:bodyPr>
          <a:lstStyle/>
          <a:p>
            <a:r>
              <a:rPr lang="tr-TR" sz="2400" dirty="0" err="1">
                <a:latin typeface="+mj-lt"/>
              </a:rPr>
              <a:t>Array</a:t>
            </a:r>
            <a:r>
              <a:rPr lang="tr-TR" sz="2400" dirty="0">
                <a:latin typeface="+mj-lt"/>
              </a:rPr>
              <a:t> </a:t>
            </a:r>
            <a:r>
              <a:rPr lang="tr-TR" sz="2400" dirty="0" err="1">
                <a:latin typeface="+mj-lt"/>
              </a:rPr>
              <a:t>contents</a:t>
            </a:r>
            <a:r>
              <a:rPr lang="tr-TR" sz="2400" dirty="0">
                <a:latin typeface="+mj-lt"/>
              </a:rPr>
              <a:t> :  4  2  2  8  3  3  1</a:t>
            </a:r>
          </a:p>
          <a:p>
            <a:endParaRPr lang="tr-TR" sz="2400" dirty="0">
              <a:latin typeface="+mj-lt"/>
            </a:endParaRPr>
          </a:p>
          <a:p>
            <a:r>
              <a:rPr lang="tr-TR" sz="2400" dirty="0">
                <a:latin typeface="+mj-lt"/>
              </a:rPr>
              <a:t>Step-1: </a:t>
            </a:r>
            <a:r>
              <a:rPr lang="en-US" sz="2400" dirty="0">
                <a:latin typeface="+mj-lt"/>
              </a:rPr>
              <a:t>Find the maximum element from the given array</a:t>
            </a:r>
            <a:endParaRPr lang="tr-TR" sz="2400" dirty="0">
              <a:latin typeface="+mj-lt"/>
            </a:endParaRPr>
          </a:p>
        </p:txBody>
      </p:sp>
    </p:spTree>
    <p:extLst>
      <p:ext uri="{BB962C8B-B14F-4D97-AF65-F5344CB8AC3E}">
        <p14:creationId xmlns:p14="http://schemas.microsoft.com/office/powerpoint/2010/main" val="3611831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9ED07A5-171A-4EA2-80AB-EC79D7A6564D}"/>
              </a:ext>
            </a:extLst>
          </p:cNvPr>
          <p:cNvSpPr>
            <a:spLocks noGrp="1"/>
          </p:cNvSpPr>
          <p:nvPr>
            <p:ph type="title"/>
          </p:nvPr>
        </p:nvSpPr>
        <p:spPr/>
        <p:txBody>
          <a:bodyPr/>
          <a:lstStyle/>
          <a:p>
            <a:r>
              <a:rPr lang="tr-TR" sz="3600" dirty="0" err="1">
                <a:latin typeface="Calibri" panose="020F0502020204030204" pitchFamily="34" charset="0"/>
                <a:cs typeface="Calibri" panose="020F0502020204030204" pitchFamily="34" charset="0"/>
              </a:rPr>
              <a:t>Counting</a:t>
            </a:r>
            <a:r>
              <a:rPr lang="tr-TR" sz="3600" dirty="0">
                <a:latin typeface="Calibri" panose="020F0502020204030204" pitchFamily="34" charset="0"/>
                <a:cs typeface="Calibri" panose="020F0502020204030204" pitchFamily="34" charset="0"/>
              </a:rPr>
              <a:t> </a:t>
            </a:r>
            <a:r>
              <a:rPr lang="tr-TR" sz="3600" dirty="0" err="1">
                <a:latin typeface="Calibri" panose="020F0502020204030204" pitchFamily="34" charset="0"/>
                <a:cs typeface="Calibri" panose="020F0502020204030204" pitchFamily="34" charset="0"/>
              </a:rPr>
              <a:t>Sort</a:t>
            </a:r>
            <a:r>
              <a:rPr lang="tr-TR" sz="3600" dirty="0">
                <a:latin typeface="Calibri" panose="020F0502020204030204" pitchFamily="34" charset="0"/>
                <a:cs typeface="Calibri" panose="020F0502020204030204" pitchFamily="34" charset="0"/>
              </a:rPr>
              <a:t>: </a:t>
            </a:r>
            <a:r>
              <a:rPr lang="tr-TR" sz="3600" dirty="0" err="1">
                <a:latin typeface="Calibri" panose="020F0502020204030204" pitchFamily="34" charset="0"/>
                <a:cs typeface="Calibri" panose="020F0502020204030204" pitchFamily="34" charset="0"/>
              </a:rPr>
              <a:t>Examp</a:t>
            </a:r>
            <a:r>
              <a:rPr lang="tr-TR" dirty="0" err="1"/>
              <a:t>le</a:t>
            </a:r>
            <a:endParaRPr lang="tr-TR" dirty="0"/>
          </a:p>
        </p:txBody>
      </p:sp>
      <p:pic>
        <p:nvPicPr>
          <p:cNvPr id="4" name="İçerik Yer Tutucusu 3">
            <a:extLst>
              <a:ext uri="{FF2B5EF4-FFF2-40B4-BE49-F238E27FC236}">
                <a16:creationId xmlns:a16="http://schemas.microsoft.com/office/drawing/2014/main" id="{11E7F89C-62BD-4F1F-BDC5-6FEF8B313CE2}"/>
              </a:ext>
            </a:extLst>
          </p:cNvPr>
          <p:cNvPicPr>
            <a:picLocks noGrp="1" noChangeAspect="1"/>
          </p:cNvPicPr>
          <p:nvPr>
            <p:ph idx="1"/>
          </p:nvPr>
        </p:nvPicPr>
        <p:blipFill>
          <a:blip r:embed="rId3"/>
          <a:stretch>
            <a:fillRect/>
          </a:stretch>
        </p:blipFill>
        <p:spPr>
          <a:xfrm>
            <a:off x="340618" y="3501008"/>
            <a:ext cx="7886700" cy="1429464"/>
          </a:xfrm>
          <a:prstGeom prst="rect">
            <a:avLst/>
          </a:prstGeom>
        </p:spPr>
      </p:pic>
      <p:sp>
        <p:nvSpPr>
          <p:cNvPr id="5" name="Dikdörtgen 4">
            <a:extLst>
              <a:ext uri="{FF2B5EF4-FFF2-40B4-BE49-F238E27FC236}">
                <a16:creationId xmlns:a16="http://schemas.microsoft.com/office/drawing/2014/main" id="{0743D2EA-4DAB-4934-A9EE-B1AA1A5B3E6E}"/>
              </a:ext>
            </a:extLst>
          </p:cNvPr>
          <p:cNvSpPr/>
          <p:nvPr/>
        </p:nvSpPr>
        <p:spPr>
          <a:xfrm>
            <a:off x="539552" y="1712407"/>
            <a:ext cx="7488832" cy="1938992"/>
          </a:xfrm>
          <a:prstGeom prst="rect">
            <a:avLst/>
          </a:prstGeom>
        </p:spPr>
        <p:txBody>
          <a:bodyPr wrap="square">
            <a:spAutoFit/>
          </a:bodyPr>
          <a:lstStyle/>
          <a:p>
            <a:r>
              <a:rPr lang="tr-TR" sz="2400" dirty="0">
                <a:latin typeface="+mj-lt"/>
              </a:rPr>
              <a:t>Step-2: </a:t>
            </a:r>
            <a:r>
              <a:rPr lang="en-US" sz="2400" dirty="0">
                <a:latin typeface="+mj-lt"/>
              </a:rPr>
              <a:t>Initialize an array of length </a:t>
            </a:r>
            <a:r>
              <a:rPr lang="en-US" sz="2400" dirty="0">
                <a:solidFill>
                  <a:srgbClr val="FF0000"/>
                </a:solidFill>
                <a:latin typeface="+mj-lt"/>
              </a:rPr>
              <a:t>max+1</a:t>
            </a:r>
            <a:r>
              <a:rPr lang="en-US" sz="2400" dirty="0">
                <a:latin typeface="+mj-lt"/>
              </a:rPr>
              <a:t> with all elements 0. This array is used for storing the count of the elements in the array.</a:t>
            </a:r>
            <a:endParaRPr lang="tr-TR" sz="2400" dirty="0">
              <a:latin typeface="+mj-lt"/>
            </a:endParaRPr>
          </a:p>
          <a:p>
            <a:endParaRPr lang="tr-TR" sz="2400" dirty="0">
              <a:latin typeface="+mj-lt"/>
            </a:endParaRPr>
          </a:p>
          <a:p>
            <a:r>
              <a:rPr lang="tr-TR" sz="2400" dirty="0" err="1">
                <a:latin typeface="+mj-lt"/>
              </a:rPr>
              <a:t>Count</a:t>
            </a:r>
            <a:r>
              <a:rPr lang="tr-TR" sz="2400" dirty="0">
                <a:latin typeface="+mj-lt"/>
              </a:rPr>
              <a:t> </a:t>
            </a:r>
            <a:r>
              <a:rPr lang="tr-TR" sz="2400" dirty="0" err="1">
                <a:latin typeface="+mj-lt"/>
              </a:rPr>
              <a:t>array</a:t>
            </a:r>
            <a:r>
              <a:rPr lang="tr-TR" sz="2400" dirty="0">
                <a:latin typeface="+mj-lt"/>
              </a:rPr>
              <a:t>:</a:t>
            </a:r>
          </a:p>
        </p:txBody>
      </p:sp>
    </p:spTree>
    <p:extLst>
      <p:ext uri="{BB962C8B-B14F-4D97-AF65-F5344CB8AC3E}">
        <p14:creationId xmlns:p14="http://schemas.microsoft.com/office/powerpoint/2010/main" val="307629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BF4E272-CB07-442A-9F6B-CD9BB8CD1C50}"/>
              </a:ext>
            </a:extLst>
          </p:cNvPr>
          <p:cNvSpPr>
            <a:spLocks noGrp="1"/>
          </p:cNvSpPr>
          <p:nvPr>
            <p:ph type="title"/>
          </p:nvPr>
        </p:nvSpPr>
        <p:spPr>
          <a:xfrm>
            <a:off x="628650" y="365127"/>
            <a:ext cx="7886700" cy="975642"/>
          </a:xfrm>
        </p:spPr>
        <p:txBody>
          <a:bodyPr>
            <a:normAutofit/>
          </a:bodyPr>
          <a:lstStyle/>
          <a:p>
            <a:r>
              <a:rPr lang="tr-TR" sz="3600" dirty="0" err="1">
                <a:latin typeface="Calibri" panose="020F0502020204030204" pitchFamily="34" charset="0"/>
                <a:cs typeface="Calibri" panose="020F0502020204030204" pitchFamily="34" charset="0"/>
              </a:rPr>
              <a:t>Counting</a:t>
            </a:r>
            <a:r>
              <a:rPr lang="tr-TR" sz="3600" dirty="0">
                <a:latin typeface="Calibri" panose="020F0502020204030204" pitchFamily="34" charset="0"/>
                <a:cs typeface="Calibri" panose="020F0502020204030204" pitchFamily="34" charset="0"/>
              </a:rPr>
              <a:t> </a:t>
            </a:r>
            <a:r>
              <a:rPr lang="tr-TR" sz="3600" dirty="0" err="1">
                <a:latin typeface="Calibri" panose="020F0502020204030204" pitchFamily="34" charset="0"/>
                <a:cs typeface="Calibri" panose="020F0502020204030204" pitchFamily="34" charset="0"/>
              </a:rPr>
              <a:t>Sort</a:t>
            </a:r>
            <a:r>
              <a:rPr lang="tr-TR" sz="3600" dirty="0">
                <a:latin typeface="Calibri" panose="020F0502020204030204" pitchFamily="34" charset="0"/>
                <a:cs typeface="Calibri" panose="020F0502020204030204" pitchFamily="34" charset="0"/>
              </a:rPr>
              <a:t>: </a:t>
            </a:r>
            <a:r>
              <a:rPr lang="tr-TR" sz="3600" dirty="0" err="1">
                <a:latin typeface="Calibri" panose="020F0502020204030204" pitchFamily="34" charset="0"/>
                <a:cs typeface="Calibri" panose="020F0502020204030204" pitchFamily="34" charset="0"/>
              </a:rPr>
              <a:t>Example</a:t>
            </a:r>
            <a:endParaRPr lang="tr-TR" sz="3600" dirty="0">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7B962771-250E-47BE-960A-BE247958AC00}"/>
              </a:ext>
            </a:extLst>
          </p:cNvPr>
          <p:cNvSpPr>
            <a:spLocks noGrp="1"/>
          </p:cNvSpPr>
          <p:nvPr>
            <p:ph idx="1"/>
          </p:nvPr>
        </p:nvSpPr>
        <p:spPr>
          <a:xfrm>
            <a:off x="628650" y="1455043"/>
            <a:ext cx="7886700" cy="4721920"/>
          </a:xfrm>
        </p:spPr>
        <p:txBody>
          <a:bodyPr>
            <a:normAutofit/>
          </a:bodyPr>
          <a:lstStyle/>
          <a:p>
            <a:r>
              <a:rPr lang="tr-TR" sz="2400" dirty="0" err="1">
                <a:latin typeface="+mj-lt"/>
              </a:rPr>
              <a:t>Find</a:t>
            </a:r>
            <a:r>
              <a:rPr lang="tr-TR" sz="2400" dirty="0">
                <a:latin typeface="+mj-lt"/>
              </a:rPr>
              <a:t> </a:t>
            </a:r>
            <a:r>
              <a:rPr lang="tr-TR" sz="2400" dirty="0" err="1">
                <a:latin typeface="+mj-lt"/>
              </a:rPr>
              <a:t>and</a:t>
            </a:r>
            <a:r>
              <a:rPr lang="tr-TR" sz="2400" dirty="0">
                <a:latin typeface="+mj-lt"/>
              </a:rPr>
              <a:t> s</a:t>
            </a:r>
            <a:r>
              <a:rPr lang="en-US" sz="2400" dirty="0">
                <a:latin typeface="+mj-lt"/>
              </a:rPr>
              <a:t>tore the count of each element at their respective index in count array</a:t>
            </a:r>
            <a:r>
              <a:rPr lang="tr-TR" sz="2400" dirty="0">
                <a:latin typeface="+mj-lt"/>
              </a:rPr>
              <a:t>.</a:t>
            </a:r>
          </a:p>
          <a:p>
            <a:r>
              <a:rPr lang="en-US" sz="2400" dirty="0">
                <a:latin typeface="+mj-lt"/>
              </a:rPr>
              <a:t>For example: if the count of element 3 is 2 then, 2 is stored in the 3rd position of count array. If element "5" is not present in the array, then 0 is stored in 5th position.</a:t>
            </a:r>
            <a:endParaRPr lang="tr-TR" sz="2400" dirty="0">
              <a:latin typeface="+mj-lt"/>
            </a:endParaRPr>
          </a:p>
          <a:p>
            <a:pPr marL="0" indent="0">
              <a:buNone/>
            </a:pPr>
            <a:r>
              <a:rPr lang="en-US" sz="2400" dirty="0">
                <a:latin typeface="+mj-lt"/>
              </a:rPr>
              <a:t>Count of each element stored</a:t>
            </a:r>
            <a:r>
              <a:rPr lang="tr-TR" sz="2400" dirty="0">
                <a:latin typeface="+mj-lt"/>
              </a:rPr>
              <a:t>:</a:t>
            </a:r>
          </a:p>
          <a:p>
            <a:pPr marL="0" indent="0">
              <a:buNone/>
            </a:pPr>
            <a:endParaRPr lang="tr-TR" sz="2400" dirty="0">
              <a:latin typeface="+mj-lt"/>
            </a:endParaRPr>
          </a:p>
        </p:txBody>
      </p:sp>
      <p:pic>
        <p:nvPicPr>
          <p:cNvPr id="5" name="Resim 4">
            <a:extLst>
              <a:ext uri="{FF2B5EF4-FFF2-40B4-BE49-F238E27FC236}">
                <a16:creationId xmlns:a16="http://schemas.microsoft.com/office/drawing/2014/main" id="{66B48662-0EA4-4561-9600-38E6B128E481}"/>
              </a:ext>
            </a:extLst>
          </p:cNvPr>
          <p:cNvPicPr>
            <a:picLocks noChangeAspect="1"/>
          </p:cNvPicPr>
          <p:nvPr/>
        </p:nvPicPr>
        <p:blipFill>
          <a:blip r:embed="rId3"/>
          <a:stretch>
            <a:fillRect/>
          </a:stretch>
        </p:blipFill>
        <p:spPr>
          <a:xfrm>
            <a:off x="395536" y="3817599"/>
            <a:ext cx="7471742" cy="1377603"/>
          </a:xfrm>
          <a:prstGeom prst="rect">
            <a:avLst/>
          </a:prstGeom>
        </p:spPr>
      </p:pic>
    </p:spTree>
    <p:extLst>
      <p:ext uri="{BB962C8B-B14F-4D97-AF65-F5344CB8AC3E}">
        <p14:creationId xmlns:p14="http://schemas.microsoft.com/office/powerpoint/2010/main" val="4289983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67B6636-C27C-4552-B258-35EFE79344F5}"/>
              </a:ext>
            </a:extLst>
          </p:cNvPr>
          <p:cNvSpPr>
            <a:spLocks noGrp="1"/>
          </p:cNvSpPr>
          <p:nvPr>
            <p:ph type="title"/>
          </p:nvPr>
        </p:nvSpPr>
        <p:spPr>
          <a:xfrm>
            <a:off x="628650" y="365127"/>
            <a:ext cx="7759774" cy="1047650"/>
          </a:xfrm>
        </p:spPr>
        <p:txBody>
          <a:bodyPr/>
          <a:lstStyle/>
          <a:p>
            <a:r>
              <a:rPr lang="tr-TR" dirty="0" err="1">
                <a:solidFill>
                  <a:prstClr val="black"/>
                </a:solidFill>
                <a:latin typeface="Calibri" panose="020F0502020204030204"/>
              </a:rPr>
              <a:t>Counting</a:t>
            </a:r>
            <a:r>
              <a:rPr lang="tr-TR" dirty="0">
                <a:solidFill>
                  <a:prstClr val="black"/>
                </a:solidFill>
                <a:latin typeface="Calibri" panose="020F0502020204030204"/>
              </a:rPr>
              <a:t> </a:t>
            </a:r>
            <a:r>
              <a:rPr lang="tr-TR" dirty="0" err="1">
                <a:solidFill>
                  <a:prstClr val="black"/>
                </a:solidFill>
                <a:latin typeface="Calibri" panose="020F0502020204030204"/>
              </a:rPr>
              <a:t>Sort</a:t>
            </a:r>
            <a:r>
              <a:rPr lang="tr-TR" dirty="0">
                <a:solidFill>
                  <a:prstClr val="black"/>
                </a:solidFill>
                <a:latin typeface="Calibri" panose="020F0502020204030204"/>
              </a:rPr>
              <a:t>: </a:t>
            </a:r>
            <a:r>
              <a:rPr lang="tr-TR" dirty="0" err="1">
                <a:solidFill>
                  <a:prstClr val="black"/>
                </a:solidFill>
                <a:latin typeface="Calibri" panose="020F0502020204030204"/>
              </a:rPr>
              <a:t>Example</a:t>
            </a:r>
            <a:endParaRPr lang="tr-TR" dirty="0"/>
          </a:p>
        </p:txBody>
      </p:sp>
      <p:sp>
        <p:nvSpPr>
          <p:cNvPr id="3" name="İçerik Yer Tutucusu 2">
            <a:extLst>
              <a:ext uri="{FF2B5EF4-FFF2-40B4-BE49-F238E27FC236}">
                <a16:creationId xmlns:a16="http://schemas.microsoft.com/office/drawing/2014/main" id="{2DB81059-AD6F-4280-AC7B-B69998AEAAA1}"/>
              </a:ext>
            </a:extLst>
          </p:cNvPr>
          <p:cNvSpPr>
            <a:spLocks noGrp="1"/>
          </p:cNvSpPr>
          <p:nvPr>
            <p:ph idx="1"/>
          </p:nvPr>
        </p:nvSpPr>
        <p:spPr/>
        <p:txBody>
          <a:bodyPr>
            <a:normAutofit/>
          </a:bodyPr>
          <a:lstStyle/>
          <a:p>
            <a:r>
              <a:rPr lang="en-US" sz="2400" dirty="0">
                <a:latin typeface="+mj-lt"/>
              </a:rPr>
              <a:t>Store cumulative sum of the elements of the count array. </a:t>
            </a:r>
            <a:r>
              <a:rPr lang="tr-TR" sz="2400" dirty="0" err="1">
                <a:latin typeface="+mj-lt"/>
              </a:rPr>
              <a:t>This</a:t>
            </a:r>
            <a:r>
              <a:rPr lang="en-US" sz="2400" dirty="0">
                <a:latin typeface="+mj-lt"/>
              </a:rPr>
              <a:t> helps in placing the elements into the correct index of the sorted array.</a:t>
            </a:r>
            <a:endParaRPr lang="tr-TR" sz="2400" dirty="0">
              <a:latin typeface="+mj-lt"/>
            </a:endParaRPr>
          </a:p>
          <a:p>
            <a:pPr marL="0" indent="0">
              <a:buNone/>
            </a:pPr>
            <a:r>
              <a:rPr lang="tr-TR" sz="2400" dirty="0" err="1">
                <a:latin typeface="+mj-lt"/>
              </a:rPr>
              <a:t>Cumulative</a:t>
            </a:r>
            <a:r>
              <a:rPr lang="tr-TR" sz="2400" dirty="0">
                <a:latin typeface="+mj-lt"/>
              </a:rPr>
              <a:t> </a:t>
            </a:r>
            <a:r>
              <a:rPr lang="tr-TR" sz="2400" dirty="0" err="1">
                <a:latin typeface="+mj-lt"/>
              </a:rPr>
              <a:t>counts</a:t>
            </a:r>
            <a:r>
              <a:rPr lang="tr-TR" sz="2400" dirty="0">
                <a:latin typeface="+mj-lt"/>
              </a:rPr>
              <a:t> :</a:t>
            </a:r>
            <a:endParaRPr lang="en-US" sz="2400" dirty="0">
              <a:latin typeface="+mj-lt"/>
            </a:endParaRPr>
          </a:p>
          <a:p>
            <a:pPr marL="0" indent="0">
              <a:buNone/>
            </a:pPr>
            <a:endParaRPr lang="tr-TR" sz="2400" dirty="0">
              <a:latin typeface="+mj-lt"/>
            </a:endParaRPr>
          </a:p>
          <a:p>
            <a:pPr marL="0" indent="0">
              <a:buNone/>
            </a:pPr>
            <a:endParaRPr lang="tr-TR" sz="2400" dirty="0">
              <a:latin typeface="+mj-lt"/>
            </a:endParaRPr>
          </a:p>
        </p:txBody>
      </p:sp>
      <p:pic>
        <p:nvPicPr>
          <p:cNvPr id="4" name="Resim 3">
            <a:extLst>
              <a:ext uri="{FF2B5EF4-FFF2-40B4-BE49-F238E27FC236}">
                <a16:creationId xmlns:a16="http://schemas.microsoft.com/office/drawing/2014/main" id="{0AB63945-9089-4DFA-A446-C88F8C59F2A4}"/>
              </a:ext>
            </a:extLst>
          </p:cNvPr>
          <p:cNvPicPr>
            <a:picLocks noChangeAspect="1"/>
          </p:cNvPicPr>
          <p:nvPr/>
        </p:nvPicPr>
        <p:blipFill>
          <a:blip r:embed="rId3"/>
          <a:stretch>
            <a:fillRect/>
          </a:stretch>
        </p:blipFill>
        <p:spPr>
          <a:xfrm>
            <a:off x="467544" y="3364841"/>
            <a:ext cx="6429250" cy="1272906"/>
          </a:xfrm>
          <a:prstGeom prst="rect">
            <a:avLst/>
          </a:prstGeom>
        </p:spPr>
      </p:pic>
    </p:spTree>
    <p:extLst>
      <p:ext uri="{BB962C8B-B14F-4D97-AF65-F5344CB8AC3E}">
        <p14:creationId xmlns:p14="http://schemas.microsoft.com/office/powerpoint/2010/main" val="323523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Merge Sort</a:t>
            </a:r>
          </a:p>
        </p:txBody>
      </p:sp>
      <p:sp>
        <p:nvSpPr>
          <p:cNvPr id="3" name="Content Placeholder 2"/>
          <p:cNvSpPr>
            <a:spLocks noGrp="1"/>
          </p:cNvSpPr>
          <p:nvPr>
            <p:ph idx="1"/>
          </p:nvPr>
        </p:nvSpPr>
        <p:spPr>
          <a:xfrm>
            <a:off x="628650" y="1825625"/>
            <a:ext cx="7886700" cy="4351338"/>
          </a:xfrm>
        </p:spPr>
        <p:txBody>
          <a:bodyPr/>
          <a:lstStyle/>
          <a:p>
            <a:r>
              <a:rPr lang="en-US" sz="2400" dirty="0">
                <a:solidFill>
                  <a:srgbClr val="FF0000"/>
                </a:solidFill>
              </a:rPr>
              <a:t>Divide </a:t>
            </a:r>
            <a:r>
              <a:rPr lang="en-US" sz="2400" dirty="0"/>
              <a:t>the unsorted array into 2 halves until each sub-array contains only one element</a:t>
            </a:r>
          </a:p>
          <a:p>
            <a:r>
              <a:rPr lang="en-US" sz="2400" dirty="0"/>
              <a:t>Then </a:t>
            </a:r>
            <a:r>
              <a:rPr lang="en-US" sz="2400" dirty="0">
                <a:solidFill>
                  <a:srgbClr val="FF0000"/>
                </a:solidFill>
              </a:rPr>
              <a:t>merge</a:t>
            </a:r>
            <a:r>
              <a:rPr lang="en-US" sz="2400" dirty="0"/>
              <a:t> the sub-arrays together:</a:t>
            </a:r>
          </a:p>
          <a:p>
            <a:pPr marL="0" indent="0">
              <a:buNone/>
            </a:pPr>
            <a:endParaRPr lang="tr-TR" sz="2400" dirty="0">
              <a:solidFill>
                <a:srgbClr val="FF0000"/>
              </a:solidFill>
            </a:endParaRPr>
          </a:p>
          <a:p>
            <a:pPr marL="0" indent="0">
              <a:buNone/>
            </a:pPr>
            <a:r>
              <a:rPr lang="en-US" sz="2400" dirty="0">
                <a:solidFill>
                  <a:srgbClr val="FF0000"/>
                </a:solidFill>
              </a:rPr>
              <a:t>Merging</a:t>
            </a:r>
            <a:r>
              <a:rPr lang="en-US" sz="2400" dirty="0"/>
              <a:t> sub-arrays of an array:</a:t>
            </a:r>
          </a:p>
          <a:p>
            <a:pPr lvl="1"/>
            <a:r>
              <a:rPr lang="en-US" sz="2400" dirty="0"/>
              <a:t>Compare first elements of two sub-arrays</a:t>
            </a:r>
          </a:p>
          <a:p>
            <a:pPr lvl="1"/>
            <a:r>
              <a:rPr lang="en-US" sz="2400" dirty="0"/>
              <a:t>Remove the smallest element and put it into first sort position of the array</a:t>
            </a:r>
          </a:p>
          <a:p>
            <a:pPr lvl="1"/>
            <a:r>
              <a:rPr lang="en-US" sz="2400" dirty="0"/>
              <a:t>Continue the process until all elements of sub arrays have been sorted.</a:t>
            </a:r>
          </a:p>
          <a:p>
            <a:pPr marL="0" indent="0">
              <a:buNone/>
            </a:pPr>
            <a:endParaRPr lang="en-US" dirty="0"/>
          </a:p>
        </p:txBody>
      </p:sp>
    </p:spTree>
    <p:extLst>
      <p:ext uri="{BB962C8B-B14F-4D97-AF65-F5344CB8AC3E}">
        <p14:creationId xmlns:p14="http://schemas.microsoft.com/office/powerpoint/2010/main" val="3085827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286ACB-CC51-4765-ADFE-C84DA806A342}"/>
              </a:ext>
            </a:extLst>
          </p:cNvPr>
          <p:cNvSpPr>
            <a:spLocks noGrp="1"/>
          </p:cNvSpPr>
          <p:nvPr>
            <p:ph type="title"/>
          </p:nvPr>
        </p:nvSpPr>
        <p:spPr>
          <a:xfrm>
            <a:off x="628650" y="365127"/>
            <a:ext cx="7886700" cy="768900"/>
          </a:xfrm>
        </p:spPr>
        <p:txBody>
          <a:bodyPr/>
          <a:lstStyle/>
          <a:p>
            <a:r>
              <a:rPr lang="tr-TR" dirty="0" err="1">
                <a:solidFill>
                  <a:prstClr val="black"/>
                </a:solidFill>
                <a:latin typeface="Calibri" panose="020F0502020204030204"/>
              </a:rPr>
              <a:t>Counting</a:t>
            </a:r>
            <a:r>
              <a:rPr lang="tr-TR" dirty="0">
                <a:solidFill>
                  <a:prstClr val="black"/>
                </a:solidFill>
                <a:latin typeface="Calibri" panose="020F0502020204030204"/>
              </a:rPr>
              <a:t> </a:t>
            </a:r>
            <a:r>
              <a:rPr lang="tr-TR" dirty="0" err="1">
                <a:solidFill>
                  <a:prstClr val="black"/>
                </a:solidFill>
                <a:latin typeface="Calibri" panose="020F0502020204030204"/>
              </a:rPr>
              <a:t>Sort</a:t>
            </a:r>
            <a:r>
              <a:rPr lang="tr-TR" dirty="0">
                <a:solidFill>
                  <a:prstClr val="black"/>
                </a:solidFill>
                <a:latin typeface="Calibri" panose="020F0502020204030204"/>
              </a:rPr>
              <a:t>: </a:t>
            </a:r>
            <a:r>
              <a:rPr lang="tr-TR" dirty="0" err="1">
                <a:solidFill>
                  <a:prstClr val="black"/>
                </a:solidFill>
                <a:latin typeface="Calibri" panose="020F0502020204030204"/>
              </a:rPr>
              <a:t>Example</a:t>
            </a:r>
            <a:endParaRPr lang="tr-TR" dirty="0"/>
          </a:p>
        </p:txBody>
      </p:sp>
      <p:sp>
        <p:nvSpPr>
          <p:cNvPr id="3" name="İçerik Yer Tutucusu 2">
            <a:extLst>
              <a:ext uri="{FF2B5EF4-FFF2-40B4-BE49-F238E27FC236}">
                <a16:creationId xmlns:a16="http://schemas.microsoft.com/office/drawing/2014/main" id="{D95C4475-E1D2-4F2F-8A7C-ABF37E004741}"/>
              </a:ext>
            </a:extLst>
          </p:cNvPr>
          <p:cNvSpPr>
            <a:spLocks noGrp="1"/>
          </p:cNvSpPr>
          <p:nvPr>
            <p:ph idx="1"/>
          </p:nvPr>
        </p:nvSpPr>
        <p:spPr>
          <a:xfrm>
            <a:off x="628650" y="1268760"/>
            <a:ext cx="7886700" cy="4908203"/>
          </a:xfrm>
        </p:spPr>
        <p:txBody>
          <a:bodyPr>
            <a:normAutofit/>
          </a:bodyPr>
          <a:lstStyle/>
          <a:p>
            <a:r>
              <a:rPr lang="en-US" sz="2400" dirty="0">
                <a:latin typeface="+mj-lt"/>
              </a:rPr>
              <a:t>Find the index of each element of the original array in the count array. This gives the cumulative count. Place the element at the index calculated as shown in figure below.</a:t>
            </a:r>
            <a:endParaRPr lang="tr-TR" sz="2400" dirty="0">
              <a:latin typeface="+mj-lt"/>
            </a:endParaRPr>
          </a:p>
          <a:p>
            <a:r>
              <a:rPr lang="en-US" sz="2400" dirty="0">
                <a:latin typeface="+mj-lt"/>
              </a:rPr>
              <a:t>After placing each element at its correct position, decrease its count by one</a:t>
            </a:r>
            <a:r>
              <a:rPr lang="tr-TR" sz="2400" dirty="0">
                <a:latin typeface="+mj-lt"/>
              </a:rPr>
              <a:t> (</a:t>
            </a:r>
            <a:r>
              <a:rPr lang="tr-TR" sz="2400" dirty="0" err="1">
                <a:latin typeface="+mj-lt"/>
              </a:rPr>
              <a:t>Because</a:t>
            </a:r>
            <a:r>
              <a:rPr lang="tr-TR" sz="2400" dirty="0">
                <a:latin typeface="+mj-lt"/>
              </a:rPr>
              <a:t> size is max+1)</a:t>
            </a:r>
            <a:r>
              <a:rPr lang="en-US" sz="2400" dirty="0">
                <a:latin typeface="+mj-lt"/>
              </a:rPr>
              <a:t>.</a:t>
            </a:r>
            <a:r>
              <a:rPr lang="tr-TR" sz="2400" dirty="0">
                <a:latin typeface="+mj-lt"/>
              </a:rPr>
              <a:t> New </a:t>
            </a:r>
            <a:r>
              <a:rPr lang="tr-TR" sz="2400" dirty="0" err="1">
                <a:latin typeface="+mj-lt"/>
              </a:rPr>
              <a:t>array</a:t>
            </a:r>
            <a:r>
              <a:rPr lang="tr-TR" sz="2400" dirty="0">
                <a:latin typeface="+mj-lt"/>
              </a:rPr>
              <a:t> is </a:t>
            </a:r>
            <a:r>
              <a:rPr lang="tr-TR" sz="2400" dirty="0" err="1">
                <a:latin typeface="+mj-lt"/>
              </a:rPr>
              <a:t>the</a:t>
            </a:r>
            <a:r>
              <a:rPr lang="tr-TR" sz="2400" dirty="0">
                <a:latin typeface="+mj-lt"/>
              </a:rPr>
              <a:t> </a:t>
            </a:r>
            <a:r>
              <a:rPr lang="tr-TR" sz="2400" dirty="0" err="1">
                <a:latin typeface="+mj-lt"/>
              </a:rPr>
              <a:t>output</a:t>
            </a:r>
            <a:r>
              <a:rPr lang="tr-TR" sz="2400" dirty="0">
                <a:latin typeface="+mj-lt"/>
              </a:rPr>
              <a:t> .</a:t>
            </a:r>
          </a:p>
          <a:p>
            <a:pPr marL="0" indent="0">
              <a:buNone/>
            </a:pPr>
            <a:endParaRPr lang="tr-TR" sz="2400" dirty="0">
              <a:latin typeface="+mj-lt"/>
            </a:endParaRPr>
          </a:p>
        </p:txBody>
      </p:sp>
      <p:pic>
        <p:nvPicPr>
          <p:cNvPr id="5" name="Resim 4">
            <a:extLst>
              <a:ext uri="{FF2B5EF4-FFF2-40B4-BE49-F238E27FC236}">
                <a16:creationId xmlns:a16="http://schemas.microsoft.com/office/drawing/2014/main" id="{48603328-A6EE-4C7C-B78C-B26F687ECB1B}"/>
              </a:ext>
            </a:extLst>
          </p:cNvPr>
          <p:cNvPicPr>
            <a:picLocks noChangeAspect="1"/>
          </p:cNvPicPr>
          <p:nvPr/>
        </p:nvPicPr>
        <p:blipFill>
          <a:blip r:embed="rId3"/>
          <a:stretch>
            <a:fillRect/>
          </a:stretch>
        </p:blipFill>
        <p:spPr>
          <a:xfrm>
            <a:off x="628650" y="3354674"/>
            <a:ext cx="6948264" cy="3503326"/>
          </a:xfrm>
          <a:prstGeom prst="rect">
            <a:avLst/>
          </a:prstGeom>
        </p:spPr>
      </p:pic>
    </p:spTree>
    <p:extLst>
      <p:ext uri="{BB962C8B-B14F-4D97-AF65-F5344CB8AC3E}">
        <p14:creationId xmlns:p14="http://schemas.microsoft.com/office/powerpoint/2010/main" val="1505500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E1CC622-85B1-494A-B05D-781A5F0EE1AE}"/>
              </a:ext>
            </a:extLst>
          </p:cNvPr>
          <p:cNvSpPr>
            <a:spLocks noGrp="1" noChangeArrowheads="1"/>
          </p:cNvSpPr>
          <p:nvPr>
            <p:ph type="title"/>
          </p:nvPr>
        </p:nvSpPr>
        <p:spPr>
          <a:xfrm>
            <a:off x="628650" y="365127"/>
            <a:ext cx="7886700" cy="687610"/>
          </a:xfrm>
        </p:spPr>
        <p:txBody>
          <a:bodyPr>
            <a:normAutofit/>
          </a:bodyPr>
          <a:lstStyle/>
          <a:p>
            <a:r>
              <a:rPr lang="en-US" altLang="tr-TR" sz="3600" dirty="0">
                <a:latin typeface="+mn-lt"/>
              </a:rPr>
              <a:t>Counting Sort</a:t>
            </a:r>
            <a:r>
              <a:rPr lang="tr-TR" altLang="tr-TR" sz="3600" dirty="0">
                <a:latin typeface="+mn-lt"/>
              </a:rPr>
              <a:t> </a:t>
            </a:r>
            <a:r>
              <a:rPr lang="tr-TR" altLang="tr-TR" sz="3600" dirty="0" err="1">
                <a:latin typeface="+mn-lt"/>
              </a:rPr>
              <a:t>Complexity</a:t>
            </a:r>
            <a:endParaRPr lang="en-US" altLang="tr-TR" sz="3600" dirty="0">
              <a:latin typeface="+mn-lt"/>
            </a:endParaRPr>
          </a:p>
        </p:txBody>
      </p:sp>
      <p:sp>
        <p:nvSpPr>
          <p:cNvPr id="94211" name="Rectangle 3">
            <a:extLst>
              <a:ext uri="{FF2B5EF4-FFF2-40B4-BE49-F238E27FC236}">
                <a16:creationId xmlns:a16="http://schemas.microsoft.com/office/drawing/2014/main" id="{793EBD2D-EBA0-466D-8AA5-47566F06C18C}"/>
              </a:ext>
            </a:extLst>
          </p:cNvPr>
          <p:cNvSpPr>
            <a:spLocks noGrp="1" noChangeArrowheads="1"/>
          </p:cNvSpPr>
          <p:nvPr>
            <p:ph type="body" idx="1"/>
          </p:nvPr>
        </p:nvSpPr>
        <p:spPr>
          <a:xfrm>
            <a:off x="628650" y="1196752"/>
            <a:ext cx="7886700" cy="4980211"/>
          </a:xfrm>
        </p:spPr>
        <p:txBody>
          <a:bodyPr/>
          <a:lstStyle/>
          <a:p>
            <a:r>
              <a:rPr lang="tr-TR" altLang="tr-TR" sz="2400" dirty="0" err="1"/>
              <a:t>There</a:t>
            </a:r>
            <a:r>
              <a:rPr lang="tr-TR" altLang="tr-TR" sz="2400" dirty="0"/>
              <a:t> </a:t>
            </a:r>
            <a:r>
              <a:rPr lang="tr-TR" altLang="tr-TR" sz="2400" dirty="0" err="1"/>
              <a:t>are</a:t>
            </a:r>
            <a:r>
              <a:rPr lang="tr-TR" altLang="tr-TR" sz="2400" dirty="0"/>
              <a:t> 4 </a:t>
            </a:r>
            <a:r>
              <a:rPr lang="tr-TR" altLang="tr-TR" sz="2400" dirty="0" err="1"/>
              <a:t>for</a:t>
            </a:r>
            <a:r>
              <a:rPr lang="tr-TR" altLang="tr-TR" sz="2400" dirty="0"/>
              <a:t> </a:t>
            </a:r>
            <a:r>
              <a:rPr lang="tr-TR" altLang="tr-TR" sz="2400" dirty="0" err="1"/>
              <a:t>loops</a:t>
            </a:r>
            <a:r>
              <a:rPr lang="tr-TR" altLang="tr-TR" sz="2400" dirty="0"/>
              <a:t>. </a:t>
            </a:r>
            <a:r>
              <a:rPr lang="tr-TR" altLang="tr-TR" sz="2400" dirty="0" err="1"/>
              <a:t>Let</a:t>
            </a:r>
            <a:r>
              <a:rPr lang="tr-TR" altLang="tr-TR" sz="2400" dirty="0"/>
              <a:t> us </a:t>
            </a:r>
            <a:r>
              <a:rPr lang="tr-TR" altLang="tr-TR" sz="2400" dirty="0" err="1"/>
              <a:t>take</a:t>
            </a:r>
            <a:r>
              <a:rPr lang="tr-TR" altLang="tr-TR" sz="2400" dirty="0"/>
              <a:t> </a:t>
            </a:r>
            <a:r>
              <a:rPr lang="tr-TR" altLang="tr-TR" sz="2400" dirty="0" err="1"/>
              <a:t>max</a:t>
            </a:r>
            <a:r>
              <a:rPr lang="tr-TR" altLang="tr-TR" sz="2400" dirty="0"/>
              <a:t>=k</a:t>
            </a:r>
          </a:p>
          <a:p>
            <a:pPr marL="0" indent="0">
              <a:buNone/>
            </a:pPr>
            <a:r>
              <a:rPr lang="tr-TR" altLang="tr-TR" sz="2400" dirty="0"/>
              <a:t> </a:t>
            </a:r>
            <a:r>
              <a:rPr lang="tr-TR" altLang="tr-TR" sz="2400" dirty="0">
                <a:sym typeface="Wingdings" panose="05000000000000000000" pitchFamily="2" charset="2"/>
              </a:rPr>
              <a:t></a:t>
            </a:r>
            <a:r>
              <a:rPr lang="tr-TR" altLang="tr-TR" sz="2400" dirty="0" err="1"/>
              <a:t>Complexities</a:t>
            </a:r>
            <a:r>
              <a:rPr lang="tr-TR" altLang="tr-TR" sz="2400" dirty="0"/>
              <a:t> of </a:t>
            </a:r>
            <a:r>
              <a:rPr lang="tr-TR" altLang="tr-TR" sz="2400" dirty="0" err="1"/>
              <a:t>loops</a:t>
            </a:r>
            <a:r>
              <a:rPr lang="tr-TR" altLang="tr-TR" sz="2400" dirty="0"/>
              <a:t>: O(k), O(n), O(k), O(n)</a:t>
            </a:r>
          </a:p>
          <a:p>
            <a:r>
              <a:rPr lang="en-US" altLang="tr-TR" sz="2400" dirty="0"/>
              <a:t>Total time: O(</a:t>
            </a:r>
            <a:r>
              <a:rPr lang="en-US" altLang="tr-TR" sz="2400" i="1" dirty="0"/>
              <a:t>n</a:t>
            </a:r>
            <a:r>
              <a:rPr lang="en-US" altLang="tr-TR" sz="2400" dirty="0"/>
              <a:t> + </a:t>
            </a:r>
            <a:r>
              <a:rPr lang="en-US" altLang="tr-TR" sz="2400" i="1" dirty="0"/>
              <a:t>k</a:t>
            </a:r>
            <a:r>
              <a:rPr lang="en-US" altLang="tr-TR" sz="2400" dirty="0"/>
              <a:t>)</a:t>
            </a:r>
            <a:r>
              <a:rPr lang="tr-TR" altLang="tr-TR" sz="2400" dirty="0"/>
              <a:t> </a:t>
            </a:r>
            <a:r>
              <a:rPr lang="tr-TR" altLang="tr-TR" sz="2400" dirty="0" err="1"/>
              <a:t>for</a:t>
            </a:r>
            <a:r>
              <a:rPr lang="tr-TR" altLang="tr-TR" sz="2400" dirty="0"/>
              <a:t> </a:t>
            </a:r>
            <a:r>
              <a:rPr lang="tr-TR" altLang="tr-TR" sz="2400" dirty="0" err="1"/>
              <a:t>best</a:t>
            </a:r>
            <a:r>
              <a:rPr lang="tr-TR" altLang="tr-TR" sz="2400" dirty="0"/>
              <a:t>, </a:t>
            </a:r>
            <a:r>
              <a:rPr lang="tr-TR" altLang="tr-TR" sz="2400" dirty="0" err="1"/>
              <a:t>average</a:t>
            </a:r>
            <a:r>
              <a:rPr lang="tr-TR" altLang="tr-TR" sz="2400" dirty="0"/>
              <a:t> </a:t>
            </a:r>
            <a:r>
              <a:rPr lang="tr-TR" altLang="tr-TR" sz="2400" dirty="0" err="1"/>
              <a:t>and</a:t>
            </a:r>
            <a:r>
              <a:rPr lang="tr-TR" altLang="tr-TR" sz="2400" dirty="0"/>
              <a:t> </a:t>
            </a:r>
            <a:r>
              <a:rPr lang="tr-TR" altLang="tr-TR" sz="2400" dirty="0" err="1"/>
              <a:t>worst</a:t>
            </a:r>
            <a:r>
              <a:rPr lang="tr-TR" altLang="tr-TR" sz="2400" dirty="0"/>
              <a:t> </a:t>
            </a:r>
            <a:r>
              <a:rPr lang="tr-TR" altLang="tr-TR" sz="2400" dirty="0" err="1"/>
              <a:t>cases</a:t>
            </a:r>
            <a:r>
              <a:rPr lang="tr-TR" altLang="tr-TR" sz="2400" dirty="0"/>
              <a:t>.</a:t>
            </a:r>
            <a:endParaRPr lang="en-US" altLang="tr-TR" sz="2400" dirty="0"/>
          </a:p>
          <a:p>
            <a:pPr lvl="1"/>
            <a:r>
              <a:rPr lang="en-US" altLang="tr-TR" sz="2400" dirty="0"/>
              <a:t>Usually, </a:t>
            </a:r>
            <a:r>
              <a:rPr lang="en-US" altLang="tr-TR" sz="2400" i="1" dirty="0"/>
              <a:t>k = </a:t>
            </a:r>
            <a:r>
              <a:rPr lang="en-US" altLang="tr-TR" sz="2400" dirty="0"/>
              <a:t>O(</a:t>
            </a:r>
            <a:r>
              <a:rPr lang="en-US" altLang="tr-TR" sz="2400" i="1" dirty="0"/>
              <a:t>n</a:t>
            </a:r>
            <a:r>
              <a:rPr lang="en-US" altLang="tr-TR" sz="2400" dirty="0"/>
              <a:t>)</a:t>
            </a:r>
          </a:p>
          <a:p>
            <a:pPr lvl="1"/>
            <a:r>
              <a:rPr lang="en-US" altLang="tr-TR" sz="2400" dirty="0"/>
              <a:t>Thus </a:t>
            </a:r>
            <a:r>
              <a:rPr lang="tr-TR" altLang="tr-TR" sz="2400" dirty="0" err="1"/>
              <a:t>we</a:t>
            </a:r>
            <a:r>
              <a:rPr lang="tr-TR" altLang="tr-TR" sz="2400" dirty="0"/>
              <a:t> can say </a:t>
            </a:r>
            <a:r>
              <a:rPr lang="tr-TR" altLang="tr-TR" sz="2400" dirty="0" err="1"/>
              <a:t>that</a:t>
            </a:r>
            <a:r>
              <a:rPr lang="tr-TR" altLang="tr-TR" sz="2400" dirty="0"/>
              <a:t> </a:t>
            </a:r>
            <a:r>
              <a:rPr lang="en-US" altLang="tr-TR" sz="2400" dirty="0"/>
              <a:t>counting sort runs in O(</a:t>
            </a:r>
            <a:r>
              <a:rPr lang="en-US" altLang="tr-TR" sz="2400" i="1" dirty="0"/>
              <a:t>n</a:t>
            </a:r>
            <a:r>
              <a:rPr lang="en-US" altLang="tr-TR" sz="2400" dirty="0"/>
              <a:t>) time</a:t>
            </a:r>
            <a:r>
              <a:rPr lang="tr-TR" altLang="tr-TR" sz="2400" dirty="0"/>
              <a:t>.</a:t>
            </a:r>
          </a:p>
          <a:p>
            <a:pPr lvl="1"/>
            <a:r>
              <a:rPr lang="tr-TR" sz="2400" dirty="0"/>
              <a:t>But, r</a:t>
            </a:r>
            <a:r>
              <a:rPr lang="en-US" sz="2400" dirty="0" err="1"/>
              <a:t>equires</a:t>
            </a:r>
            <a:r>
              <a:rPr lang="en-US" sz="2400" dirty="0"/>
              <a:t> O(</a:t>
            </a:r>
            <a:r>
              <a:rPr lang="en-US" sz="2400" i="1" dirty="0" err="1"/>
              <a:t>n+k</a:t>
            </a:r>
            <a:r>
              <a:rPr lang="en-US" sz="2400" dirty="0"/>
              <a:t>) extra storage</a:t>
            </a:r>
            <a:r>
              <a:rPr lang="tr-TR" sz="2400" dirty="0"/>
              <a:t>.</a:t>
            </a:r>
            <a:endParaRPr lang="en-US" altLang="tr-TR" sz="2400" dirty="0"/>
          </a:p>
          <a:p>
            <a:r>
              <a:rPr lang="tr-TR" altLang="tr-TR" sz="2400" dirty="0" err="1"/>
              <a:t>Remember</a:t>
            </a:r>
            <a:r>
              <a:rPr lang="tr-TR" altLang="tr-TR" sz="2400" dirty="0"/>
              <a:t> </a:t>
            </a:r>
            <a:r>
              <a:rPr lang="tr-TR" altLang="tr-TR" sz="2400" dirty="0" err="1"/>
              <a:t>comparison</a:t>
            </a:r>
            <a:r>
              <a:rPr lang="tr-TR" altLang="tr-TR" sz="2400" dirty="0"/>
              <a:t> </a:t>
            </a:r>
            <a:r>
              <a:rPr lang="en-US" altLang="tr-TR" sz="2400" dirty="0"/>
              <a:t>sorting is </a:t>
            </a:r>
            <a:r>
              <a:rPr lang="tr-TR" altLang="tr-TR" sz="2400" dirty="0">
                <a:sym typeface="Symbol" panose="05050102010706020507" pitchFamily="18" charset="2"/>
              </a:rPr>
              <a:t>O</a:t>
            </a:r>
            <a:r>
              <a:rPr lang="en-US" altLang="tr-TR" sz="2400" dirty="0">
                <a:sym typeface="Symbol" panose="05050102010706020507" pitchFamily="18" charset="2"/>
              </a:rPr>
              <a:t>(</a:t>
            </a:r>
            <a:r>
              <a:rPr lang="en-US" altLang="tr-TR" sz="2400" i="1" dirty="0">
                <a:sym typeface="Symbol" panose="05050102010706020507" pitchFamily="18" charset="2"/>
              </a:rPr>
              <a:t>n</a:t>
            </a:r>
            <a:r>
              <a:rPr lang="en-US" altLang="tr-TR" sz="2400" dirty="0">
                <a:sym typeface="Symbol" panose="05050102010706020507" pitchFamily="18" charset="2"/>
              </a:rPr>
              <a:t> lg </a:t>
            </a:r>
            <a:r>
              <a:rPr lang="en-US" altLang="tr-TR" sz="2400" i="1" dirty="0">
                <a:sym typeface="Symbol" panose="05050102010706020507" pitchFamily="18" charset="2"/>
              </a:rPr>
              <a:t>n</a:t>
            </a:r>
            <a:r>
              <a:rPr lang="en-US" altLang="tr-TR" sz="2400" dirty="0">
                <a:sym typeface="Symbol" panose="05050102010706020507" pitchFamily="18" charset="2"/>
              </a:rPr>
              <a:t>)</a:t>
            </a:r>
          </a:p>
          <a:p>
            <a:pPr lvl="1"/>
            <a:r>
              <a:rPr lang="en-US" altLang="tr-TR" sz="2400" dirty="0">
                <a:sym typeface="Symbol" panose="05050102010706020507" pitchFamily="18" charset="2"/>
              </a:rPr>
              <a:t>No contradiction--this is not a comparison sort (in fact, there are </a:t>
            </a:r>
            <a:r>
              <a:rPr lang="en-US" altLang="tr-TR" sz="2400" i="1" dirty="0">
                <a:sym typeface="Symbol" panose="05050102010706020507" pitchFamily="18" charset="2"/>
              </a:rPr>
              <a:t>no</a:t>
            </a:r>
            <a:r>
              <a:rPr lang="en-US" altLang="tr-TR" sz="2400" dirty="0">
                <a:sym typeface="Symbol" panose="05050102010706020507" pitchFamily="18" charset="2"/>
              </a:rPr>
              <a:t> comparisons at all!)</a:t>
            </a:r>
            <a:endParaRPr lang="tr-TR" altLang="tr-TR" sz="2400" dirty="0">
              <a:sym typeface="Symbol" panose="05050102010706020507" pitchFamily="18" charset="2"/>
            </a:endParaRPr>
          </a:p>
          <a:p>
            <a:pPr lvl="1"/>
            <a:r>
              <a:rPr lang="en-US" altLang="tr-TR" sz="2400" dirty="0">
                <a:sym typeface="Symbol" panose="05050102010706020507" pitchFamily="18" charset="2"/>
              </a:rPr>
              <a:t>Notice </a:t>
            </a:r>
            <a:r>
              <a:rPr lang="tr-TR" altLang="tr-TR" sz="2400" dirty="0" err="1">
                <a:sym typeface="Symbol" panose="05050102010706020507" pitchFamily="18" charset="2"/>
              </a:rPr>
              <a:t>also</a:t>
            </a:r>
            <a:r>
              <a:rPr lang="tr-TR" altLang="tr-TR" sz="2400" dirty="0">
                <a:sym typeface="Symbol" panose="05050102010706020507" pitchFamily="18" charset="2"/>
              </a:rPr>
              <a:t> </a:t>
            </a:r>
            <a:r>
              <a:rPr lang="en-US" altLang="tr-TR" sz="2400" dirty="0">
                <a:sym typeface="Symbol" panose="05050102010706020507" pitchFamily="18" charset="2"/>
              </a:rPr>
              <a:t>that this algorithm is </a:t>
            </a:r>
            <a:r>
              <a:rPr lang="en-US" altLang="tr-TR" sz="2400" i="1" dirty="0">
                <a:solidFill>
                  <a:schemeClr val="tx2"/>
                </a:solidFill>
                <a:sym typeface="Symbol" panose="05050102010706020507" pitchFamily="18" charset="2"/>
              </a:rPr>
              <a:t>stable</a:t>
            </a:r>
            <a:r>
              <a:rPr lang="en-US" altLang="tr-TR" sz="2400" dirty="0">
                <a:sym typeface="Symbol" panose="05050102010706020507" pitchFamily="18" charset="2"/>
              </a:rPr>
              <a:t> </a:t>
            </a:r>
          </a:p>
          <a:p>
            <a:pPr lvl="2"/>
            <a:r>
              <a:rPr lang="en-US" altLang="tr-TR" sz="2000" dirty="0">
                <a:sym typeface="Symbol" panose="05050102010706020507" pitchFamily="18" charset="2"/>
              </a:rPr>
              <a:t>If numbers have the same value, they keep their original order</a:t>
            </a:r>
            <a:r>
              <a:rPr lang="tr-TR" altLang="tr-TR" sz="2000" dirty="0">
                <a:sym typeface="Symbol" panose="05050102010706020507" pitchFamily="18" charset="2"/>
              </a:rPr>
              <a:t> in </a:t>
            </a:r>
            <a:r>
              <a:rPr lang="tr-TR" altLang="tr-TR" sz="2000" dirty="0" err="1">
                <a:sym typeface="Symbol" panose="05050102010706020507" pitchFamily="18" charset="2"/>
              </a:rPr>
              <a:t>sorting</a:t>
            </a:r>
            <a:r>
              <a:rPr lang="tr-TR" altLang="tr-TR" sz="2000" dirty="0">
                <a:sym typeface="Symbol" panose="05050102010706020507" pitchFamily="18" charset="2"/>
              </a:rPr>
              <a:t>.</a:t>
            </a:r>
            <a:endParaRPr lang="en-US" altLang="tr-TR" sz="2000" dirty="0">
              <a:sym typeface="Symbol" panose="05050102010706020507" pitchFamily="18" charset="2"/>
            </a:endParaRPr>
          </a:p>
          <a:p>
            <a:pPr lvl="1"/>
            <a:endParaRPr lang="en-US" altLang="tr-TR" dirty="0">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BE5C1E8-9B95-4E67-A457-7E0BB1DB697E}"/>
              </a:ext>
            </a:extLst>
          </p:cNvPr>
          <p:cNvSpPr>
            <a:spLocks noGrp="1" noChangeArrowheads="1"/>
          </p:cNvSpPr>
          <p:nvPr>
            <p:ph type="title"/>
          </p:nvPr>
        </p:nvSpPr>
        <p:spPr>
          <a:xfrm>
            <a:off x="628650" y="365127"/>
            <a:ext cx="7886700" cy="1119658"/>
          </a:xfrm>
        </p:spPr>
        <p:txBody>
          <a:bodyPr>
            <a:normAutofit/>
          </a:bodyPr>
          <a:lstStyle/>
          <a:p>
            <a:r>
              <a:rPr lang="en-US" altLang="tr-TR" sz="3600" dirty="0">
                <a:latin typeface="+mn-lt"/>
              </a:rPr>
              <a:t>Counting Sort</a:t>
            </a:r>
            <a:r>
              <a:rPr lang="tr-TR" altLang="tr-TR" sz="3600" dirty="0">
                <a:latin typeface="+mn-lt"/>
              </a:rPr>
              <a:t>: </a:t>
            </a:r>
            <a:r>
              <a:rPr lang="tr-TR" altLang="tr-TR" sz="3600" dirty="0" err="1">
                <a:latin typeface="+mn-lt"/>
              </a:rPr>
              <a:t>Discussion</a:t>
            </a:r>
            <a:endParaRPr lang="en-US" altLang="tr-TR" sz="3600" dirty="0">
              <a:latin typeface="+mn-lt"/>
            </a:endParaRPr>
          </a:p>
        </p:txBody>
      </p:sp>
      <p:sp>
        <p:nvSpPr>
          <p:cNvPr id="91139" name="Rectangle 3">
            <a:extLst>
              <a:ext uri="{FF2B5EF4-FFF2-40B4-BE49-F238E27FC236}">
                <a16:creationId xmlns:a16="http://schemas.microsoft.com/office/drawing/2014/main" id="{8CDF7BE6-85C5-4FE7-AECC-71E02E464C6D}"/>
              </a:ext>
            </a:extLst>
          </p:cNvPr>
          <p:cNvSpPr>
            <a:spLocks noGrp="1" noChangeArrowheads="1"/>
          </p:cNvSpPr>
          <p:nvPr>
            <p:ph type="body" idx="1"/>
          </p:nvPr>
        </p:nvSpPr>
        <p:spPr>
          <a:xfrm>
            <a:off x="628650" y="1484784"/>
            <a:ext cx="7886700" cy="4692179"/>
          </a:xfrm>
        </p:spPr>
        <p:txBody>
          <a:bodyPr>
            <a:normAutofit/>
          </a:bodyPr>
          <a:lstStyle/>
          <a:p>
            <a:pPr>
              <a:lnSpc>
                <a:spcPct val="90000"/>
              </a:lnSpc>
            </a:pPr>
            <a:r>
              <a:rPr lang="en-US" altLang="tr-TR" sz="2800" dirty="0"/>
              <a:t>Linear </a:t>
            </a:r>
            <a:r>
              <a:rPr lang="tr-TR" altLang="tr-TR" sz="2800" dirty="0"/>
              <a:t>time s</a:t>
            </a:r>
            <a:r>
              <a:rPr lang="en-US" altLang="tr-TR" sz="2800" dirty="0"/>
              <a:t>ort! Cool!  </a:t>
            </a:r>
            <a:endParaRPr lang="tr-TR" altLang="tr-TR" sz="2800" dirty="0"/>
          </a:p>
          <a:p>
            <a:pPr marL="0" indent="0">
              <a:lnSpc>
                <a:spcPct val="90000"/>
              </a:lnSpc>
              <a:buNone/>
            </a:pPr>
            <a:r>
              <a:rPr lang="tr-TR" altLang="tr-TR" sz="2800" i="1" dirty="0"/>
              <a:t>	</a:t>
            </a:r>
            <a:r>
              <a:rPr lang="tr-TR" altLang="tr-TR" sz="2800" i="1" dirty="0" err="1">
                <a:solidFill>
                  <a:srgbClr val="FF0000"/>
                </a:solidFill>
              </a:rPr>
              <a:t>then</a:t>
            </a:r>
            <a:r>
              <a:rPr lang="tr-TR" altLang="tr-TR" sz="2800" i="1" dirty="0">
                <a:solidFill>
                  <a:srgbClr val="FF0000"/>
                </a:solidFill>
              </a:rPr>
              <a:t> w</a:t>
            </a:r>
            <a:r>
              <a:rPr lang="en-US" altLang="tr-TR" sz="2800" i="1" dirty="0" err="1">
                <a:solidFill>
                  <a:srgbClr val="FF0000"/>
                </a:solidFill>
              </a:rPr>
              <a:t>hy</a:t>
            </a:r>
            <a:r>
              <a:rPr lang="en-US" altLang="tr-TR" sz="2800" i="1" dirty="0">
                <a:solidFill>
                  <a:srgbClr val="FF0000"/>
                </a:solidFill>
              </a:rPr>
              <a:t> don’t we always use counting sort?</a:t>
            </a:r>
            <a:endParaRPr lang="en-US" altLang="tr-TR" sz="2800" dirty="0">
              <a:solidFill>
                <a:srgbClr val="FF0000"/>
              </a:solidFill>
            </a:endParaRPr>
          </a:p>
          <a:p>
            <a:pPr>
              <a:lnSpc>
                <a:spcPct val="90000"/>
              </a:lnSpc>
            </a:pPr>
            <a:r>
              <a:rPr lang="en-US" altLang="tr-TR" sz="2800" dirty="0"/>
              <a:t>Because </a:t>
            </a:r>
            <a:r>
              <a:rPr lang="en-US" altLang="tr-TR" sz="2800" dirty="0">
                <a:solidFill>
                  <a:srgbClr val="FF0000"/>
                </a:solidFill>
              </a:rPr>
              <a:t>it depends on </a:t>
            </a:r>
            <a:r>
              <a:rPr lang="tr-TR" altLang="tr-TR" sz="2800" dirty="0" err="1">
                <a:solidFill>
                  <a:srgbClr val="FF0000"/>
                </a:solidFill>
              </a:rPr>
              <a:t>the</a:t>
            </a:r>
            <a:r>
              <a:rPr lang="tr-TR" altLang="tr-TR" sz="2800" dirty="0">
                <a:solidFill>
                  <a:srgbClr val="FF0000"/>
                </a:solidFill>
              </a:rPr>
              <a:t> </a:t>
            </a:r>
            <a:r>
              <a:rPr lang="en-US" altLang="tr-TR" sz="2800" dirty="0">
                <a:solidFill>
                  <a:srgbClr val="FF0000"/>
                </a:solidFill>
              </a:rPr>
              <a:t>range</a:t>
            </a:r>
            <a:r>
              <a:rPr lang="en-US" altLang="tr-TR" sz="2800" i="1" dirty="0">
                <a:solidFill>
                  <a:srgbClr val="FF0000"/>
                </a:solidFill>
              </a:rPr>
              <a:t> </a:t>
            </a:r>
            <a:r>
              <a:rPr lang="en-US" altLang="tr-TR" sz="2800" dirty="0"/>
              <a:t>of elements</a:t>
            </a:r>
          </a:p>
          <a:p>
            <a:pPr marL="0" indent="0">
              <a:lnSpc>
                <a:spcPct val="90000"/>
              </a:lnSpc>
              <a:buNone/>
            </a:pPr>
            <a:endParaRPr lang="tr-TR" altLang="tr-TR" sz="2400" dirty="0"/>
          </a:p>
          <a:p>
            <a:pPr marL="0" indent="0">
              <a:lnSpc>
                <a:spcPct val="90000"/>
              </a:lnSpc>
              <a:buNone/>
            </a:pPr>
            <a:r>
              <a:rPr lang="tr-TR" altLang="tr-TR" sz="2400" dirty="0" err="1"/>
              <a:t>Example</a:t>
            </a:r>
            <a:r>
              <a:rPr lang="tr-TR" altLang="tr-TR" sz="2400" dirty="0"/>
              <a:t>: </a:t>
            </a:r>
            <a:r>
              <a:rPr lang="en-US" altLang="tr-TR" sz="2400" dirty="0"/>
              <a:t>Could we use counting sort to sort </a:t>
            </a:r>
            <a:r>
              <a:rPr lang="tr-TR" altLang="tr-TR" sz="2400" dirty="0" err="1"/>
              <a:t>random</a:t>
            </a:r>
            <a:r>
              <a:rPr lang="tr-TR" altLang="tr-TR" sz="2400" dirty="0"/>
              <a:t> </a:t>
            </a:r>
            <a:r>
              <a:rPr lang="en-US" altLang="tr-TR" sz="2400" dirty="0"/>
              <a:t>32 bit integers? Why or why not?</a:t>
            </a:r>
          </a:p>
          <a:p>
            <a:pPr marL="0" indent="0">
              <a:lnSpc>
                <a:spcPct val="90000"/>
              </a:lnSpc>
              <a:buNone/>
            </a:pPr>
            <a:r>
              <a:rPr lang="tr-TR" altLang="tr-TR" sz="2400" dirty="0"/>
              <a:t>     </a:t>
            </a:r>
            <a:r>
              <a:rPr lang="en-US" altLang="tr-TR" sz="2400" dirty="0"/>
              <a:t>Answer: no, </a:t>
            </a:r>
            <a:r>
              <a:rPr lang="en-US" altLang="tr-TR" sz="2400" i="1" dirty="0"/>
              <a:t>k</a:t>
            </a:r>
            <a:r>
              <a:rPr lang="en-US" altLang="tr-TR" sz="2400" dirty="0"/>
              <a:t> </a:t>
            </a:r>
            <a:r>
              <a:rPr lang="tr-TR" altLang="tr-TR" sz="2400" dirty="0"/>
              <a:t>is </a:t>
            </a:r>
            <a:r>
              <a:rPr lang="en-US" altLang="tr-TR" sz="2400" dirty="0"/>
              <a:t>too large </a:t>
            </a:r>
            <a:r>
              <a:rPr lang="tr-TR" altLang="tr-TR" sz="2400" dirty="0"/>
              <a:t>: </a:t>
            </a:r>
            <a:r>
              <a:rPr lang="en-US" altLang="tr-TR" sz="2400" dirty="0"/>
              <a:t>2</a:t>
            </a:r>
            <a:r>
              <a:rPr lang="en-US" altLang="tr-TR" sz="2400" baseline="30000" dirty="0"/>
              <a:t>32</a:t>
            </a:r>
            <a:r>
              <a:rPr lang="en-US" altLang="tr-TR" sz="2400" dirty="0"/>
              <a:t> = 4,294,967,296</a:t>
            </a:r>
            <a:endParaRPr lang="tr-TR" altLang="tr-TR" sz="2400" dirty="0"/>
          </a:p>
          <a:p>
            <a:pPr marL="0" indent="0">
              <a:buNone/>
            </a:pPr>
            <a:r>
              <a:rPr lang="tr-TR" altLang="tr-TR" sz="2400" dirty="0">
                <a:sym typeface="Wingdings" panose="05000000000000000000" pitchFamily="2" charset="2"/>
              </a:rPr>
              <a:t></a:t>
            </a:r>
            <a:r>
              <a:rPr lang="en-US" altLang="tr-TR" sz="2400" dirty="0"/>
              <a:t> </a:t>
            </a:r>
            <a:r>
              <a:rPr lang="tr-TR" altLang="tr-TR" sz="2400" dirty="0" err="1"/>
              <a:t>It</a:t>
            </a:r>
            <a:r>
              <a:rPr lang="tr-TR" altLang="tr-TR" sz="2400" dirty="0"/>
              <a:t> </a:t>
            </a:r>
            <a:r>
              <a:rPr lang="tr-TR" altLang="tr-TR" sz="2400" dirty="0" err="1"/>
              <a:t>may</a:t>
            </a:r>
            <a:r>
              <a:rPr lang="tr-TR" altLang="tr-TR" sz="2400" dirty="0"/>
              <a:t> </a:t>
            </a:r>
            <a:r>
              <a:rPr lang="tr-TR" altLang="tr-TR" sz="2400" dirty="0" err="1"/>
              <a:t>perform</a:t>
            </a:r>
            <a:r>
              <a:rPr lang="en-US" altLang="tr-TR" sz="2400" dirty="0"/>
              <a:t> better than comparison based sorting techniques</a:t>
            </a:r>
            <a:r>
              <a:rPr lang="tr-TR" altLang="tr-TR" sz="2400" dirty="0"/>
              <a:t> </a:t>
            </a:r>
            <a:r>
              <a:rPr lang="tr-TR" altLang="tr-TR" sz="2400" dirty="0" err="1"/>
              <a:t>for</a:t>
            </a:r>
            <a:r>
              <a:rPr lang="tr-TR" altLang="tr-TR" sz="2400" dirty="0"/>
              <a:t> </a:t>
            </a:r>
            <a:r>
              <a:rPr lang="tr-TR" altLang="tr-TR" sz="2400" dirty="0" err="1"/>
              <a:t>small</a:t>
            </a:r>
            <a:r>
              <a:rPr lang="tr-TR" altLang="tr-TR" sz="2400" dirty="0"/>
              <a:t> </a:t>
            </a:r>
            <a:r>
              <a:rPr lang="tr-TR" altLang="tr-TR" sz="2400" dirty="0" err="1"/>
              <a:t>integers</a:t>
            </a:r>
            <a:r>
              <a:rPr lang="en-US" altLang="tr-TR" sz="2400" dirty="0"/>
              <a:t>. But, it is bad if the integers are very large because array</a:t>
            </a:r>
            <a:r>
              <a:rPr lang="tr-TR" altLang="tr-TR" sz="2400" dirty="0"/>
              <a:t>s</a:t>
            </a:r>
            <a:r>
              <a:rPr lang="en-US" altLang="tr-TR" sz="2400" dirty="0"/>
              <a:t> of that size should be</a:t>
            </a:r>
            <a:r>
              <a:rPr lang="tr-TR" altLang="tr-TR" sz="2400" dirty="0"/>
              <a:t> </a:t>
            </a:r>
            <a:r>
              <a:rPr lang="tr-TR" altLang="tr-TR" sz="2400" dirty="0" err="1"/>
              <a:t>used</a:t>
            </a:r>
            <a:r>
              <a:rPr lang="en-US" altLang="tr-TR"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1D9740DB-2484-413C-AE01-F893F2B92916}"/>
              </a:ext>
            </a:extLst>
          </p:cNvPr>
          <p:cNvSpPr/>
          <p:nvPr/>
        </p:nvSpPr>
        <p:spPr>
          <a:xfrm>
            <a:off x="935596" y="688622"/>
            <a:ext cx="7272808" cy="6124754"/>
          </a:xfrm>
          <a:prstGeom prst="rect">
            <a:avLst/>
          </a:prstGeom>
        </p:spPr>
        <p:txBody>
          <a:bodyPr wrap="square">
            <a:spAutoFit/>
          </a:bodyPr>
          <a:lstStyle/>
          <a:p>
            <a:r>
              <a:rPr lang="en-US" sz="1400" dirty="0"/>
              <a:t>#include &lt;iostream&gt;</a:t>
            </a:r>
          </a:p>
          <a:p>
            <a:r>
              <a:rPr lang="en-US" sz="1400" dirty="0"/>
              <a:t>using namespace std;</a:t>
            </a:r>
          </a:p>
          <a:p>
            <a:r>
              <a:rPr lang="en-US" sz="1400" dirty="0"/>
              <a:t>void </a:t>
            </a:r>
            <a:r>
              <a:rPr lang="en-US" sz="1400" dirty="0" err="1"/>
              <a:t>countSort</a:t>
            </a:r>
            <a:r>
              <a:rPr lang="en-US" sz="1400" dirty="0"/>
              <a:t>(int array[], int size) {</a:t>
            </a:r>
          </a:p>
          <a:p>
            <a:r>
              <a:rPr lang="en-US" sz="1400" dirty="0"/>
              <a:t>int output[10];</a:t>
            </a:r>
          </a:p>
          <a:p>
            <a:r>
              <a:rPr lang="en-US" sz="1400" dirty="0"/>
              <a:t>  int count[10];</a:t>
            </a:r>
          </a:p>
          <a:p>
            <a:r>
              <a:rPr lang="en-US" sz="1400" dirty="0"/>
              <a:t>  int max = array[0];</a:t>
            </a:r>
          </a:p>
          <a:p>
            <a:r>
              <a:rPr lang="en-US" sz="1400" dirty="0"/>
              <a:t>  // Find the largest element of the array</a:t>
            </a:r>
          </a:p>
          <a:p>
            <a:r>
              <a:rPr lang="en-US" sz="1400" dirty="0"/>
              <a:t>  for (int </a:t>
            </a:r>
            <a:r>
              <a:rPr lang="en-US" sz="1400" dirty="0" err="1"/>
              <a:t>i</a:t>
            </a:r>
            <a:r>
              <a:rPr lang="en-US" sz="1400" dirty="0"/>
              <a:t> = 1; </a:t>
            </a:r>
            <a:r>
              <a:rPr lang="en-US" sz="1400" dirty="0" err="1"/>
              <a:t>i</a:t>
            </a:r>
            <a:r>
              <a:rPr lang="en-US" sz="1400" dirty="0"/>
              <a:t> &lt; size; </a:t>
            </a:r>
            <a:r>
              <a:rPr lang="en-US" sz="1400" dirty="0" err="1"/>
              <a:t>i</a:t>
            </a:r>
            <a:r>
              <a:rPr lang="en-US" sz="1400" dirty="0"/>
              <a:t>++) {</a:t>
            </a:r>
          </a:p>
          <a:p>
            <a:r>
              <a:rPr lang="en-US" sz="1400" dirty="0"/>
              <a:t>    if (array[</a:t>
            </a:r>
            <a:r>
              <a:rPr lang="en-US" sz="1400" dirty="0" err="1"/>
              <a:t>i</a:t>
            </a:r>
            <a:r>
              <a:rPr lang="en-US" sz="1400" dirty="0"/>
              <a:t>] &gt; max)</a:t>
            </a:r>
          </a:p>
          <a:p>
            <a:r>
              <a:rPr lang="en-US" sz="1400" dirty="0"/>
              <a:t>      max = array[</a:t>
            </a:r>
            <a:r>
              <a:rPr lang="en-US" sz="1400" dirty="0" err="1"/>
              <a:t>i</a:t>
            </a:r>
            <a:r>
              <a:rPr lang="en-US" sz="1400" dirty="0"/>
              <a:t>];  }</a:t>
            </a:r>
          </a:p>
          <a:p>
            <a:r>
              <a:rPr lang="en-US" sz="1400" dirty="0"/>
              <a:t>  // Initialize count array with all zeros.</a:t>
            </a:r>
          </a:p>
          <a:p>
            <a:r>
              <a:rPr lang="en-US" sz="1400" dirty="0"/>
              <a:t>  for (int </a:t>
            </a:r>
            <a:r>
              <a:rPr lang="en-US" sz="1400" dirty="0" err="1"/>
              <a:t>i</a:t>
            </a:r>
            <a:r>
              <a:rPr lang="en-US" sz="1400" dirty="0"/>
              <a:t> = 0; </a:t>
            </a:r>
            <a:r>
              <a:rPr lang="en-US" sz="1400" dirty="0" err="1"/>
              <a:t>i</a:t>
            </a:r>
            <a:r>
              <a:rPr lang="en-US" sz="1400" dirty="0"/>
              <a:t> &lt;= max; ++</a:t>
            </a:r>
            <a:r>
              <a:rPr lang="en-US" sz="1400" dirty="0" err="1"/>
              <a:t>i</a:t>
            </a:r>
            <a:r>
              <a:rPr lang="en-US" sz="1400" dirty="0"/>
              <a:t>) {</a:t>
            </a:r>
          </a:p>
          <a:p>
            <a:r>
              <a:rPr lang="en-US" sz="1400" dirty="0"/>
              <a:t>    count[</a:t>
            </a:r>
            <a:r>
              <a:rPr lang="en-US" sz="1400" dirty="0" err="1"/>
              <a:t>i</a:t>
            </a:r>
            <a:r>
              <a:rPr lang="en-US" sz="1400" dirty="0"/>
              <a:t>] = 0;  </a:t>
            </a:r>
          </a:p>
          <a:p>
            <a:r>
              <a:rPr lang="en-US" sz="1400" dirty="0"/>
              <a:t>  // Store the count of each element</a:t>
            </a:r>
          </a:p>
          <a:p>
            <a:r>
              <a:rPr lang="en-US" sz="1400" dirty="0"/>
              <a:t>  for (int </a:t>
            </a:r>
            <a:r>
              <a:rPr lang="en-US" sz="1400" dirty="0" err="1"/>
              <a:t>i</a:t>
            </a:r>
            <a:r>
              <a:rPr lang="en-US" sz="1400" dirty="0"/>
              <a:t> = 0; </a:t>
            </a:r>
            <a:r>
              <a:rPr lang="en-US" sz="1400" dirty="0" err="1"/>
              <a:t>i</a:t>
            </a:r>
            <a:r>
              <a:rPr lang="en-US" sz="1400" dirty="0"/>
              <a:t> &lt; size; </a:t>
            </a:r>
            <a:r>
              <a:rPr lang="en-US" sz="1400" dirty="0" err="1"/>
              <a:t>i</a:t>
            </a:r>
            <a:r>
              <a:rPr lang="en-US" sz="1400" dirty="0"/>
              <a:t>++) {</a:t>
            </a:r>
          </a:p>
          <a:p>
            <a:r>
              <a:rPr lang="en-US" sz="1400" dirty="0"/>
              <a:t>    count[array[</a:t>
            </a:r>
            <a:r>
              <a:rPr lang="en-US" sz="1400" dirty="0" err="1"/>
              <a:t>i</a:t>
            </a:r>
            <a:r>
              <a:rPr lang="en-US" sz="1400" dirty="0"/>
              <a:t>]]++;  }</a:t>
            </a:r>
          </a:p>
          <a:p>
            <a:r>
              <a:rPr lang="en-US" sz="1400" dirty="0"/>
              <a:t>  // Store the </a:t>
            </a:r>
            <a:r>
              <a:rPr lang="en-US" sz="1400" dirty="0" err="1"/>
              <a:t>cummulative</a:t>
            </a:r>
            <a:r>
              <a:rPr lang="en-US" sz="1400" dirty="0"/>
              <a:t> count of each array</a:t>
            </a:r>
          </a:p>
          <a:p>
            <a:r>
              <a:rPr lang="en-US" sz="1400" dirty="0"/>
              <a:t>  for (int </a:t>
            </a:r>
            <a:r>
              <a:rPr lang="en-US" sz="1400" dirty="0" err="1"/>
              <a:t>i</a:t>
            </a:r>
            <a:r>
              <a:rPr lang="en-US" sz="1400" dirty="0"/>
              <a:t> = 1; </a:t>
            </a:r>
            <a:r>
              <a:rPr lang="en-US" sz="1400" dirty="0" err="1"/>
              <a:t>i</a:t>
            </a:r>
            <a:r>
              <a:rPr lang="en-US" sz="1400" dirty="0"/>
              <a:t> &lt;= max; </a:t>
            </a:r>
            <a:r>
              <a:rPr lang="en-US" sz="1400" dirty="0" err="1"/>
              <a:t>i</a:t>
            </a:r>
            <a:r>
              <a:rPr lang="en-US" sz="1400" dirty="0"/>
              <a:t>++) {</a:t>
            </a:r>
          </a:p>
          <a:p>
            <a:r>
              <a:rPr lang="en-US" sz="1400" dirty="0"/>
              <a:t>    count[</a:t>
            </a:r>
            <a:r>
              <a:rPr lang="en-US" sz="1400" dirty="0" err="1"/>
              <a:t>i</a:t>
            </a:r>
            <a:r>
              <a:rPr lang="en-US" sz="1400" dirty="0"/>
              <a:t>] += count[</a:t>
            </a:r>
            <a:r>
              <a:rPr lang="en-US" sz="1400" dirty="0" err="1"/>
              <a:t>i</a:t>
            </a:r>
            <a:r>
              <a:rPr lang="en-US" sz="1400" dirty="0"/>
              <a:t> - 1];  }</a:t>
            </a:r>
          </a:p>
          <a:p>
            <a:r>
              <a:rPr lang="en-US" sz="1400" dirty="0"/>
              <a:t>  // Find the index of each element  in count array, and</a:t>
            </a:r>
          </a:p>
          <a:p>
            <a:r>
              <a:rPr lang="en-US" sz="1400" dirty="0"/>
              <a:t>  // place the elements in output array</a:t>
            </a:r>
          </a:p>
          <a:p>
            <a:r>
              <a:rPr lang="en-US" sz="1400" dirty="0"/>
              <a:t>  for (int </a:t>
            </a:r>
            <a:r>
              <a:rPr lang="en-US" sz="1400" dirty="0" err="1"/>
              <a:t>i</a:t>
            </a:r>
            <a:r>
              <a:rPr lang="en-US" sz="1400" dirty="0"/>
              <a:t> = size - 1; </a:t>
            </a:r>
            <a:r>
              <a:rPr lang="en-US" sz="1400" dirty="0" err="1"/>
              <a:t>i</a:t>
            </a:r>
            <a:r>
              <a:rPr lang="en-US" sz="1400" dirty="0"/>
              <a:t> &gt;= 0; </a:t>
            </a:r>
            <a:r>
              <a:rPr lang="en-US" sz="1400" dirty="0" err="1"/>
              <a:t>i</a:t>
            </a:r>
            <a:r>
              <a:rPr lang="en-US" sz="1400" dirty="0"/>
              <a:t>--) {</a:t>
            </a:r>
          </a:p>
          <a:p>
            <a:r>
              <a:rPr lang="en-US" sz="1400" dirty="0"/>
              <a:t>    output[count[array[</a:t>
            </a:r>
            <a:r>
              <a:rPr lang="en-US" sz="1400" dirty="0" err="1"/>
              <a:t>i</a:t>
            </a:r>
            <a:r>
              <a:rPr lang="en-US" sz="1400" dirty="0"/>
              <a:t>]] - 1] = array[</a:t>
            </a:r>
            <a:r>
              <a:rPr lang="en-US" sz="1400" dirty="0" err="1"/>
              <a:t>i</a:t>
            </a:r>
            <a:r>
              <a:rPr lang="en-US" sz="1400" dirty="0"/>
              <a:t>];</a:t>
            </a:r>
          </a:p>
          <a:p>
            <a:r>
              <a:rPr lang="en-US" sz="1400" dirty="0"/>
              <a:t>    count[array[</a:t>
            </a:r>
            <a:r>
              <a:rPr lang="en-US" sz="1400" dirty="0" err="1"/>
              <a:t>i</a:t>
            </a:r>
            <a:r>
              <a:rPr lang="en-US" sz="1400" dirty="0"/>
              <a:t>]]--; }</a:t>
            </a:r>
          </a:p>
          <a:p>
            <a:r>
              <a:rPr lang="en-US" sz="1400" dirty="0"/>
              <a:t>  // Copy the sorted elements into original array</a:t>
            </a:r>
          </a:p>
          <a:p>
            <a:r>
              <a:rPr lang="en-US" sz="1400" dirty="0"/>
              <a:t>  for (int </a:t>
            </a:r>
            <a:r>
              <a:rPr lang="en-US" sz="1400" dirty="0" err="1"/>
              <a:t>i</a:t>
            </a:r>
            <a:r>
              <a:rPr lang="en-US" sz="1400" dirty="0"/>
              <a:t> = 0; </a:t>
            </a:r>
            <a:r>
              <a:rPr lang="en-US" sz="1400" dirty="0" err="1"/>
              <a:t>i</a:t>
            </a:r>
            <a:r>
              <a:rPr lang="en-US" sz="1400" dirty="0"/>
              <a:t> &lt; size; </a:t>
            </a:r>
            <a:r>
              <a:rPr lang="en-US" sz="1400" dirty="0" err="1"/>
              <a:t>i</a:t>
            </a:r>
            <a:r>
              <a:rPr lang="en-US" sz="1400" dirty="0"/>
              <a:t>++) {</a:t>
            </a:r>
          </a:p>
          <a:p>
            <a:r>
              <a:rPr lang="en-US" sz="1400" dirty="0"/>
              <a:t>    array[</a:t>
            </a:r>
            <a:r>
              <a:rPr lang="en-US" sz="1400" dirty="0" err="1"/>
              <a:t>i</a:t>
            </a:r>
            <a:r>
              <a:rPr lang="en-US" sz="1400" dirty="0"/>
              <a:t>] = output[</a:t>
            </a:r>
            <a:r>
              <a:rPr lang="en-US" sz="1400" dirty="0" err="1"/>
              <a:t>i</a:t>
            </a:r>
            <a:r>
              <a:rPr lang="en-US" sz="1400" dirty="0"/>
              <a:t>];  }</a:t>
            </a:r>
          </a:p>
          <a:p>
            <a:r>
              <a:rPr lang="en-US" sz="1400" dirty="0"/>
              <a:t>}</a:t>
            </a:r>
            <a:endParaRPr lang="tr-TR" sz="1400" dirty="0"/>
          </a:p>
        </p:txBody>
      </p:sp>
      <p:sp>
        <p:nvSpPr>
          <p:cNvPr id="3" name="Metin kutusu 2">
            <a:extLst>
              <a:ext uri="{FF2B5EF4-FFF2-40B4-BE49-F238E27FC236}">
                <a16:creationId xmlns:a16="http://schemas.microsoft.com/office/drawing/2014/main" id="{CFA3FFDD-7BE0-429E-9D4E-324FA7B102B7}"/>
              </a:ext>
            </a:extLst>
          </p:cNvPr>
          <p:cNvSpPr txBox="1"/>
          <p:nvPr/>
        </p:nvSpPr>
        <p:spPr>
          <a:xfrm>
            <a:off x="935596" y="188640"/>
            <a:ext cx="5184576" cy="400110"/>
          </a:xfrm>
          <a:prstGeom prst="rect">
            <a:avLst/>
          </a:prstGeom>
          <a:noFill/>
        </p:spPr>
        <p:txBody>
          <a:bodyPr wrap="square" rtlCol="0">
            <a:spAutoFit/>
          </a:bodyPr>
          <a:lstStyle/>
          <a:p>
            <a:r>
              <a:rPr lang="tr-TR" dirty="0" err="1"/>
              <a:t>Counting</a:t>
            </a:r>
            <a:r>
              <a:rPr lang="tr-TR" dirty="0"/>
              <a:t> </a:t>
            </a:r>
            <a:r>
              <a:rPr lang="tr-TR" dirty="0" err="1"/>
              <a:t>sort</a:t>
            </a:r>
            <a:r>
              <a:rPr lang="tr-TR" dirty="0"/>
              <a:t> </a:t>
            </a:r>
            <a:r>
              <a:rPr lang="tr-TR" dirty="0" err="1"/>
              <a:t>function</a:t>
            </a:r>
            <a:r>
              <a:rPr lang="tr-TR" dirty="0"/>
              <a:t> in C+</a:t>
            </a:r>
          </a:p>
        </p:txBody>
      </p:sp>
    </p:spTree>
    <p:extLst>
      <p:ext uri="{BB962C8B-B14F-4D97-AF65-F5344CB8AC3E}">
        <p14:creationId xmlns:p14="http://schemas.microsoft.com/office/powerpoint/2010/main" val="990800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ABE2CDA5-7440-47AE-AF3E-9B5A4A108CC9}"/>
              </a:ext>
            </a:extLst>
          </p:cNvPr>
          <p:cNvSpPr>
            <a:spLocks noGrp="1" noChangeArrowheads="1"/>
          </p:cNvSpPr>
          <p:nvPr>
            <p:ph type="body" idx="1"/>
          </p:nvPr>
        </p:nvSpPr>
        <p:spPr>
          <a:xfrm>
            <a:off x="457647" y="1600647"/>
            <a:ext cx="8290817" cy="1036265"/>
          </a:xfrm>
          <a:noFill/>
        </p:spPr>
        <p:txBody>
          <a:bodyPr>
            <a:noAutofit/>
          </a:bodyPr>
          <a:lstStyle/>
          <a:p>
            <a:pPr>
              <a:tabLst>
                <a:tab pos="741138" algn="l"/>
              </a:tabLst>
            </a:pPr>
            <a:r>
              <a:rPr lang="en-US" altLang="tr-TR" sz="2000" dirty="0"/>
              <a:t>A sorting algorithms is </a:t>
            </a:r>
            <a:r>
              <a:rPr lang="en-US" altLang="tr-TR" sz="2000" dirty="0">
                <a:solidFill>
                  <a:srgbClr val="FF0000"/>
                </a:solidFill>
              </a:rPr>
              <a:t>stable</a:t>
            </a:r>
            <a:r>
              <a:rPr lang="en-US" altLang="tr-TR" sz="2000" dirty="0"/>
              <a:t> if for any two indices </a:t>
            </a:r>
            <a:r>
              <a:rPr lang="en-US" altLang="tr-TR" sz="2000" i="1" dirty="0" err="1"/>
              <a:t>i</a:t>
            </a:r>
            <a:r>
              <a:rPr lang="en-US" altLang="tr-TR" sz="2000" dirty="0"/>
              <a:t> and </a:t>
            </a:r>
            <a:r>
              <a:rPr lang="en-US" altLang="tr-TR" sz="2000" i="1" dirty="0"/>
              <a:t>j</a:t>
            </a:r>
            <a:r>
              <a:rPr lang="en-US" altLang="tr-TR" sz="2000" dirty="0"/>
              <a:t> with </a:t>
            </a:r>
            <a:r>
              <a:rPr lang="en-US" altLang="tr-TR" sz="2000" i="1" dirty="0" err="1"/>
              <a:t>i</a:t>
            </a:r>
            <a:r>
              <a:rPr lang="en-US" altLang="tr-TR" sz="2000" dirty="0"/>
              <a:t> &lt; </a:t>
            </a:r>
            <a:r>
              <a:rPr lang="en-US" altLang="tr-TR" sz="2000" i="1" dirty="0"/>
              <a:t>j</a:t>
            </a:r>
            <a:r>
              <a:rPr lang="en-US" altLang="tr-TR" sz="2000" dirty="0"/>
              <a:t> and </a:t>
            </a:r>
            <a:r>
              <a:rPr lang="en-US" altLang="tr-TR" sz="2000" i="1" dirty="0"/>
              <a:t>a</a:t>
            </a:r>
            <a:r>
              <a:rPr lang="en-US" altLang="tr-TR" sz="2000" i="1" baseline="-33000" dirty="0"/>
              <a:t>i</a:t>
            </a:r>
            <a:r>
              <a:rPr lang="en-US" altLang="tr-TR" sz="2000" dirty="0"/>
              <a:t> = </a:t>
            </a:r>
            <a:r>
              <a:rPr lang="en-US" altLang="tr-TR" sz="2000" i="1" dirty="0" err="1"/>
              <a:t>a</a:t>
            </a:r>
            <a:r>
              <a:rPr lang="en-US" altLang="tr-TR" sz="2000" i="1" baseline="-33000" dirty="0" err="1"/>
              <a:t>j</a:t>
            </a:r>
            <a:r>
              <a:rPr lang="en-US" altLang="tr-TR" sz="2000" dirty="0"/>
              <a:t>, element </a:t>
            </a:r>
            <a:r>
              <a:rPr lang="en-US" altLang="tr-TR" sz="2000" i="1"/>
              <a:t>a</a:t>
            </a:r>
            <a:r>
              <a:rPr lang="en-US" altLang="tr-TR" sz="2000" i="1" baseline="-33000"/>
              <a:t>i</a:t>
            </a:r>
            <a:r>
              <a:rPr lang="en-US" altLang="tr-TR" sz="2000"/>
              <a:t> precedes</a:t>
            </a:r>
            <a:r>
              <a:rPr lang="tr-TR" altLang="tr-TR" sz="2000"/>
              <a:t> (</a:t>
            </a:r>
            <a:r>
              <a:rPr lang="tr-TR" altLang="tr-TR" sz="2000" dirty="0" err="1"/>
              <a:t>comes</a:t>
            </a:r>
            <a:r>
              <a:rPr lang="tr-TR" altLang="tr-TR" sz="2000" dirty="0"/>
              <a:t> </a:t>
            </a:r>
            <a:r>
              <a:rPr lang="tr-TR" altLang="tr-TR" sz="2000" dirty="0" err="1"/>
              <a:t>before</a:t>
            </a:r>
            <a:r>
              <a:rPr lang="tr-TR" altLang="tr-TR" sz="2000" dirty="0"/>
              <a:t>)</a:t>
            </a:r>
            <a:r>
              <a:rPr lang="en-US" altLang="tr-TR" sz="2000" dirty="0"/>
              <a:t> element </a:t>
            </a:r>
            <a:r>
              <a:rPr lang="en-US" altLang="tr-TR" sz="2000" i="1" dirty="0" err="1"/>
              <a:t>a</a:t>
            </a:r>
            <a:r>
              <a:rPr lang="en-US" altLang="tr-TR" sz="2000" i="1" baseline="-33000" dirty="0" err="1"/>
              <a:t>j</a:t>
            </a:r>
            <a:r>
              <a:rPr lang="en-US" altLang="tr-TR" sz="2000" dirty="0"/>
              <a:t> in the output sequence.</a:t>
            </a:r>
            <a:endParaRPr lang="tr-TR" altLang="tr-TR" sz="2000" dirty="0"/>
          </a:p>
          <a:p>
            <a:pPr marL="0" indent="0">
              <a:buNone/>
              <a:tabLst>
                <a:tab pos="741138" algn="l"/>
              </a:tabLst>
            </a:pPr>
            <a:r>
              <a:rPr lang="tr-TR" altLang="tr-TR" sz="2000" dirty="0">
                <a:sym typeface="Wingdings" panose="05000000000000000000" pitchFamily="2" charset="2"/>
              </a:rPr>
              <a:t></a:t>
            </a:r>
            <a:r>
              <a:rPr lang="en-US" altLang="tr-TR" sz="2000" dirty="0"/>
              <a:t>Stable sorting algorithms preserve the relative order of equal elements</a:t>
            </a:r>
          </a:p>
        </p:txBody>
      </p:sp>
      <p:sp>
        <p:nvSpPr>
          <p:cNvPr id="19458" name="Text Box 2">
            <a:extLst>
              <a:ext uri="{FF2B5EF4-FFF2-40B4-BE49-F238E27FC236}">
                <a16:creationId xmlns:a16="http://schemas.microsoft.com/office/drawing/2014/main" id="{DD277887-8C8C-42CD-8BE9-151279AC2881}"/>
              </a:ext>
            </a:extLst>
          </p:cNvPr>
          <p:cNvSpPr txBox="1">
            <a:spLocks noChangeArrowheads="1"/>
          </p:cNvSpPr>
          <p:nvPr/>
        </p:nvSpPr>
        <p:spPr bwMode="auto">
          <a:xfrm>
            <a:off x="299195" y="5742627"/>
            <a:ext cx="869401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r>
              <a:rPr lang="tr-TR" altLang="tr-TR" sz="2000" dirty="0">
                <a:solidFill>
                  <a:srgbClr val="FF0000"/>
                </a:solidFill>
                <a:latin typeface="Calibri" panose="020F0502020204030204" pitchFamily="34" charset="0"/>
                <a:cs typeface="Calibri" panose="020F0502020204030204" pitchFamily="34" charset="0"/>
              </a:rPr>
              <a:t>   </a:t>
            </a:r>
            <a:r>
              <a:rPr lang="en-US" altLang="tr-TR" sz="2000" dirty="0">
                <a:solidFill>
                  <a:srgbClr val="FF0000"/>
                </a:solidFill>
                <a:latin typeface="Calibri" panose="020F0502020204030204" pitchFamily="34" charset="0"/>
                <a:cs typeface="Calibri" panose="020F0502020204030204" pitchFamily="34" charset="0"/>
              </a:rPr>
              <a:t>Observation:</a:t>
            </a:r>
            <a:r>
              <a:rPr lang="en-US" altLang="tr-TR" sz="2000" dirty="0">
                <a:latin typeface="Calibri" panose="020F0502020204030204" pitchFamily="34" charset="0"/>
                <a:cs typeface="Calibri" panose="020F0502020204030204" pitchFamily="34" charset="0"/>
              </a:rPr>
              <a:t> Insertion</a:t>
            </a:r>
            <a:r>
              <a:rPr lang="tr-TR" altLang="tr-TR" sz="2000" dirty="0">
                <a:latin typeface="Calibri" panose="020F0502020204030204" pitchFamily="34" charset="0"/>
                <a:cs typeface="Calibri" panose="020F0502020204030204" pitchFamily="34" charset="0"/>
              </a:rPr>
              <a:t>, </a:t>
            </a:r>
            <a:r>
              <a:rPr lang="en-US" altLang="tr-TR" sz="2000" dirty="0">
                <a:latin typeface="Calibri" panose="020F0502020204030204" pitchFamily="34" charset="0"/>
                <a:cs typeface="Calibri" panose="020F0502020204030204" pitchFamily="34" charset="0"/>
              </a:rPr>
              <a:t>Bubble</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Merge</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and</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counting</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sort</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are</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stable</a:t>
            </a:r>
            <a:r>
              <a:rPr lang="tr-TR" altLang="tr-TR" sz="2000" dirty="0">
                <a:latin typeface="Calibri" panose="020F0502020204030204" pitchFamily="34" charset="0"/>
                <a:cs typeface="Calibri" panose="020F0502020204030204" pitchFamily="34" charset="0"/>
              </a:rPr>
              <a:t>. </a:t>
            </a:r>
          </a:p>
          <a:p>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Selection</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sort</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and</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quick</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sort</a:t>
            </a:r>
            <a:r>
              <a:rPr lang="tr-TR" altLang="tr-TR" sz="2000" dirty="0">
                <a:latin typeface="Calibri" panose="020F0502020204030204" pitchFamily="34" charset="0"/>
                <a:cs typeface="Calibri" panose="020F0502020204030204" pitchFamily="34" charset="0"/>
              </a:rPr>
              <a:t> </a:t>
            </a:r>
            <a:r>
              <a:rPr lang="tr-TR" altLang="tr-TR" sz="2000" dirty="0" err="1">
                <a:latin typeface="Calibri" panose="020F0502020204030204" pitchFamily="34" charset="0"/>
                <a:cs typeface="Calibri" panose="020F0502020204030204" pitchFamily="34" charset="0"/>
              </a:rPr>
              <a:t>are</a:t>
            </a:r>
            <a:r>
              <a:rPr lang="tr-TR" altLang="tr-TR" sz="2000" dirty="0">
                <a:latin typeface="Calibri" panose="020F0502020204030204" pitchFamily="34" charset="0"/>
                <a:cs typeface="Calibri" panose="020F0502020204030204" pitchFamily="34" charset="0"/>
              </a:rPr>
              <a:t> not </a:t>
            </a:r>
            <a:r>
              <a:rPr lang="tr-TR" altLang="tr-TR" sz="2000" dirty="0" err="1">
                <a:latin typeface="Calibri" panose="020F0502020204030204" pitchFamily="34" charset="0"/>
                <a:cs typeface="Calibri" panose="020F0502020204030204" pitchFamily="34" charset="0"/>
              </a:rPr>
              <a:t>stable</a:t>
            </a:r>
            <a:r>
              <a:rPr lang="tr-TR" altLang="tr-TR" sz="2000" dirty="0">
                <a:latin typeface="Calibri" panose="020F0502020204030204" pitchFamily="34" charset="0"/>
                <a:cs typeface="Calibri" panose="020F0502020204030204" pitchFamily="34" charset="0"/>
              </a:rPr>
              <a:t>!</a:t>
            </a:r>
            <a:endParaRPr lang="en-US" altLang="tr-TR" sz="2000" dirty="0">
              <a:latin typeface="Calibri" panose="020F0502020204030204" pitchFamily="34" charset="0"/>
              <a:cs typeface="Calibri" panose="020F0502020204030204" pitchFamily="34" charset="0"/>
            </a:endParaRPr>
          </a:p>
        </p:txBody>
      </p:sp>
      <p:sp>
        <p:nvSpPr>
          <p:cNvPr id="19459" name="Rectangle 3">
            <a:extLst>
              <a:ext uri="{FF2B5EF4-FFF2-40B4-BE49-F238E27FC236}">
                <a16:creationId xmlns:a16="http://schemas.microsoft.com/office/drawing/2014/main" id="{42F625A5-FB50-4D39-AEFD-8718957B4D71}"/>
              </a:ext>
            </a:extLst>
          </p:cNvPr>
          <p:cNvSpPr>
            <a:spLocks noGrp="1" noChangeArrowheads="1"/>
          </p:cNvSpPr>
          <p:nvPr>
            <p:ph type="title"/>
          </p:nvPr>
        </p:nvSpPr>
        <p:spPr>
          <a:xfrm>
            <a:off x="457647" y="68477"/>
            <a:ext cx="7886700" cy="1325563"/>
          </a:xfrm>
          <a:noFill/>
        </p:spPr>
        <p:txBody>
          <a:bodyPr>
            <a:normAutofit/>
          </a:bodyPr>
          <a:lstStyle/>
          <a:p>
            <a:pPr>
              <a:tabLst>
                <a:tab pos="1081570" algn="l"/>
              </a:tabLst>
            </a:pPr>
            <a:r>
              <a:rPr lang="en-US" altLang="tr-TR" sz="3600" dirty="0">
                <a:latin typeface="+mn-lt"/>
              </a:rPr>
              <a:t>Stable Sorting Algorithms</a:t>
            </a:r>
          </a:p>
        </p:txBody>
      </p:sp>
      <p:grpSp>
        <p:nvGrpSpPr>
          <p:cNvPr id="19460" name="Group 4">
            <a:extLst>
              <a:ext uri="{FF2B5EF4-FFF2-40B4-BE49-F238E27FC236}">
                <a16:creationId xmlns:a16="http://schemas.microsoft.com/office/drawing/2014/main" id="{71889FB0-CAF5-4410-AB70-491DC009B8DD}"/>
              </a:ext>
            </a:extLst>
          </p:cNvPr>
          <p:cNvGrpSpPr>
            <a:grpSpLocks/>
          </p:cNvGrpSpPr>
          <p:nvPr/>
        </p:nvGrpSpPr>
        <p:grpSpPr bwMode="auto">
          <a:xfrm>
            <a:off x="2773785" y="4369966"/>
            <a:ext cx="3579688" cy="885155"/>
            <a:chOff x="2173" y="3426"/>
            <a:chExt cx="3208" cy="792"/>
          </a:xfrm>
        </p:grpSpPr>
        <p:sp>
          <p:nvSpPr>
            <p:cNvPr id="19461" name="Text Box 5">
              <a:extLst>
                <a:ext uri="{FF2B5EF4-FFF2-40B4-BE49-F238E27FC236}">
                  <a16:creationId xmlns:a16="http://schemas.microsoft.com/office/drawing/2014/main" id="{22517EB8-5C19-44DA-8CFA-B5277D49431A}"/>
                </a:ext>
              </a:extLst>
            </p:cNvPr>
            <p:cNvSpPr txBox="1">
              <a:spLocks noChangeArrowheads="1"/>
            </p:cNvSpPr>
            <p:nvPr/>
          </p:nvSpPr>
          <p:spPr bwMode="auto">
            <a:xfrm>
              <a:off x="3374" y="3426"/>
              <a:ext cx="806"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Output</a:t>
              </a:r>
            </a:p>
          </p:txBody>
        </p:sp>
        <p:grpSp>
          <p:nvGrpSpPr>
            <p:cNvPr id="19462" name="Group 6">
              <a:extLst>
                <a:ext uri="{FF2B5EF4-FFF2-40B4-BE49-F238E27FC236}">
                  <a16:creationId xmlns:a16="http://schemas.microsoft.com/office/drawing/2014/main" id="{5C205EDF-96F2-4883-AA8F-114365C03F82}"/>
                </a:ext>
              </a:extLst>
            </p:cNvPr>
            <p:cNvGrpSpPr>
              <a:grpSpLocks/>
            </p:cNvGrpSpPr>
            <p:nvPr/>
          </p:nvGrpSpPr>
          <p:grpSpPr bwMode="auto">
            <a:xfrm>
              <a:off x="2173" y="3802"/>
              <a:ext cx="3208" cy="416"/>
              <a:chOff x="2173" y="3755"/>
              <a:chExt cx="3208" cy="416"/>
            </a:xfrm>
          </p:grpSpPr>
          <p:pic>
            <p:nvPicPr>
              <p:cNvPr id="19463" name="Picture 7">
                <a:extLst>
                  <a:ext uri="{FF2B5EF4-FFF2-40B4-BE49-F238E27FC236}">
                    <a16:creationId xmlns:a16="http://schemas.microsoft.com/office/drawing/2014/main" id="{CEAEFB8F-0980-4099-BF3F-69177AB27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 y="3763"/>
                <a:ext cx="32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4" name="Text Box 8">
                <a:extLst>
                  <a:ext uri="{FF2B5EF4-FFF2-40B4-BE49-F238E27FC236}">
                    <a16:creationId xmlns:a16="http://schemas.microsoft.com/office/drawing/2014/main" id="{A2524D2D-4817-4BDA-9D41-D1820D709247}"/>
                  </a:ext>
                </a:extLst>
              </p:cNvPr>
              <p:cNvSpPr txBox="1">
                <a:spLocks noChangeArrowheads="1"/>
              </p:cNvSpPr>
              <p:nvPr/>
            </p:nvSpPr>
            <p:spPr bwMode="auto">
              <a:xfrm>
                <a:off x="22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2</a:t>
                </a:r>
                <a:r>
                  <a:rPr lang="en-US" altLang="tr-TR" sz="2812" baseline="-33000">
                    <a:solidFill>
                      <a:srgbClr val="BF0000"/>
                    </a:solidFill>
                  </a:rPr>
                  <a:t>1</a:t>
                </a:r>
              </a:p>
            </p:txBody>
          </p:sp>
          <p:sp>
            <p:nvSpPr>
              <p:cNvPr id="19465" name="Text Box 9">
                <a:extLst>
                  <a:ext uri="{FF2B5EF4-FFF2-40B4-BE49-F238E27FC236}">
                    <a16:creationId xmlns:a16="http://schemas.microsoft.com/office/drawing/2014/main" id="{3A7FAB7B-FEAE-42E8-8266-D2D8208AC328}"/>
                  </a:ext>
                </a:extLst>
              </p:cNvPr>
              <p:cNvSpPr txBox="1">
                <a:spLocks noChangeArrowheads="1"/>
              </p:cNvSpPr>
              <p:nvPr/>
            </p:nvSpPr>
            <p:spPr bwMode="auto">
              <a:xfrm>
                <a:off x="42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5</a:t>
                </a:r>
                <a:r>
                  <a:rPr lang="en-US" altLang="tr-TR" sz="2812" baseline="-33000">
                    <a:solidFill>
                      <a:srgbClr val="BF0000"/>
                    </a:solidFill>
                  </a:rPr>
                  <a:t>1</a:t>
                </a:r>
              </a:p>
            </p:txBody>
          </p:sp>
          <p:sp>
            <p:nvSpPr>
              <p:cNvPr id="19466" name="Text Box 10">
                <a:extLst>
                  <a:ext uri="{FF2B5EF4-FFF2-40B4-BE49-F238E27FC236}">
                    <a16:creationId xmlns:a16="http://schemas.microsoft.com/office/drawing/2014/main" id="{44E5D0A2-BE3A-49E0-B7CA-737DB3C67D17}"/>
                  </a:ext>
                </a:extLst>
              </p:cNvPr>
              <p:cNvSpPr txBox="1">
                <a:spLocks noChangeArrowheads="1"/>
              </p:cNvSpPr>
              <p:nvPr/>
            </p:nvSpPr>
            <p:spPr bwMode="auto">
              <a:xfrm>
                <a:off x="46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6</a:t>
                </a:r>
                <a:r>
                  <a:rPr lang="en-US" altLang="tr-TR" sz="2812" baseline="-33000">
                    <a:solidFill>
                      <a:srgbClr val="BF0000"/>
                    </a:solidFill>
                  </a:rPr>
                  <a:t>1</a:t>
                </a:r>
              </a:p>
            </p:txBody>
          </p:sp>
          <p:sp>
            <p:nvSpPr>
              <p:cNvPr id="19467" name="Text Box 11">
                <a:extLst>
                  <a:ext uri="{FF2B5EF4-FFF2-40B4-BE49-F238E27FC236}">
                    <a16:creationId xmlns:a16="http://schemas.microsoft.com/office/drawing/2014/main" id="{049C883F-2709-4B67-BBA6-990C1B9C5A08}"/>
                  </a:ext>
                </a:extLst>
              </p:cNvPr>
              <p:cNvSpPr txBox="1">
                <a:spLocks noChangeArrowheads="1"/>
              </p:cNvSpPr>
              <p:nvPr/>
            </p:nvSpPr>
            <p:spPr bwMode="auto">
              <a:xfrm>
                <a:off x="50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7</a:t>
                </a:r>
                <a:r>
                  <a:rPr lang="en-US" altLang="tr-TR" sz="2812" baseline="-33000">
                    <a:solidFill>
                      <a:srgbClr val="BF0000"/>
                    </a:solidFill>
                  </a:rPr>
                  <a:t>1</a:t>
                </a:r>
              </a:p>
            </p:txBody>
          </p:sp>
          <p:sp>
            <p:nvSpPr>
              <p:cNvPr id="19468" name="Text Box 12">
                <a:extLst>
                  <a:ext uri="{FF2B5EF4-FFF2-40B4-BE49-F238E27FC236}">
                    <a16:creationId xmlns:a16="http://schemas.microsoft.com/office/drawing/2014/main" id="{DD59C424-122D-4A8C-BD9E-E1D160DE3FC8}"/>
                  </a:ext>
                </a:extLst>
              </p:cNvPr>
              <p:cNvSpPr txBox="1">
                <a:spLocks noChangeArrowheads="1"/>
              </p:cNvSpPr>
              <p:nvPr/>
            </p:nvSpPr>
            <p:spPr bwMode="auto">
              <a:xfrm>
                <a:off x="26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2</a:t>
                </a:r>
                <a:r>
                  <a:rPr lang="en-US" altLang="tr-TR" sz="2812" baseline="-33000">
                    <a:solidFill>
                      <a:srgbClr val="BF0000"/>
                    </a:solidFill>
                  </a:rPr>
                  <a:t>2</a:t>
                </a:r>
              </a:p>
            </p:txBody>
          </p:sp>
          <p:sp>
            <p:nvSpPr>
              <p:cNvPr id="19469" name="Text Box 13">
                <a:extLst>
                  <a:ext uri="{FF2B5EF4-FFF2-40B4-BE49-F238E27FC236}">
                    <a16:creationId xmlns:a16="http://schemas.microsoft.com/office/drawing/2014/main" id="{FE8530B4-4CC9-472A-9AFC-F524585A726E}"/>
                  </a:ext>
                </a:extLst>
              </p:cNvPr>
              <p:cNvSpPr txBox="1">
                <a:spLocks noChangeArrowheads="1"/>
              </p:cNvSpPr>
              <p:nvPr/>
            </p:nvSpPr>
            <p:spPr bwMode="auto">
              <a:xfrm>
                <a:off x="3067"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2</a:t>
                </a:r>
                <a:r>
                  <a:rPr lang="en-US" altLang="tr-TR" sz="2812" baseline="-33000">
                    <a:solidFill>
                      <a:srgbClr val="BF0000"/>
                    </a:solidFill>
                  </a:rPr>
                  <a:t>3</a:t>
                </a:r>
              </a:p>
            </p:txBody>
          </p:sp>
          <p:sp>
            <p:nvSpPr>
              <p:cNvPr id="19470" name="Text Box 14">
                <a:extLst>
                  <a:ext uri="{FF2B5EF4-FFF2-40B4-BE49-F238E27FC236}">
                    <a16:creationId xmlns:a16="http://schemas.microsoft.com/office/drawing/2014/main" id="{8A480CD7-E7F5-4296-946A-12779E3EBC00}"/>
                  </a:ext>
                </a:extLst>
              </p:cNvPr>
              <p:cNvSpPr txBox="1">
                <a:spLocks noChangeArrowheads="1"/>
              </p:cNvSpPr>
              <p:nvPr/>
            </p:nvSpPr>
            <p:spPr bwMode="auto">
              <a:xfrm>
                <a:off x="34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4</a:t>
                </a:r>
                <a:r>
                  <a:rPr lang="en-US" altLang="tr-TR" sz="2812" baseline="-33000">
                    <a:solidFill>
                      <a:srgbClr val="BF0000"/>
                    </a:solidFill>
                  </a:rPr>
                  <a:t>1</a:t>
                </a:r>
              </a:p>
            </p:txBody>
          </p:sp>
          <p:sp>
            <p:nvSpPr>
              <p:cNvPr id="19471" name="Text Box 15">
                <a:extLst>
                  <a:ext uri="{FF2B5EF4-FFF2-40B4-BE49-F238E27FC236}">
                    <a16:creationId xmlns:a16="http://schemas.microsoft.com/office/drawing/2014/main" id="{A1011D0F-F26E-4C90-93B2-F6114EA991E1}"/>
                  </a:ext>
                </a:extLst>
              </p:cNvPr>
              <p:cNvSpPr txBox="1">
                <a:spLocks noChangeArrowheads="1"/>
              </p:cNvSpPr>
              <p:nvPr/>
            </p:nvSpPr>
            <p:spPr bwMode="auto">
              <a:xfrm>
                <a:off x="38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4</a:t>
                </a:r>
                <a:r>
                  <a:rPr lang="en-US" altLang="tr-TR" sz="2812" baseline="-33000">
                    <a:solidFill>
                      <a:srgbClr val="BF0000"/>
                    </a:solidFill>
                  </a:rPr>
                  <a:t>2</a:t>
                </a:r>
              </a:p>
            </p:txBody>
          </p:sp>
        </p:grpSp>
      </p:grpSp>
      <p:grpSp>
        <p:nvGrpSpPr>
          <p:cNvPr id="19472" name="Group 16">
            <a:extLst>
              <a:ext uri="{FF2B5EF4-FFF2-40B4-BE49-F238E27FC236}">
                <a16:creationId xmlns:a16="http://schemas.microsoft.com/office/drawing/2014/main" id="{258A9E8F-971D-42C9-938D-140D1664EC6A}"/>
              </a:ext>
            </a:extLst>
          </p:cNvPr>
          <p:cNvGrpSpPr>
            <a:grpSpLocks/>
          </p:cNvGrpSpPr>
          <p:nvPr/>
        </p:nvGrpSpPr>
        <p:grpSpPr bwMode="auto">
          <a:xfrm>
            <a:off x="2773785" y="3120926"/>
            <a:ext cx="3579688" cy="882923"/>
            <a:chOff x="2173" y="2446"/>
            <a:chExt cx="3208" cy="792"/>
          </a:xfrm>
        </p:grpSpPr>
        <p:sp>
          <p:nvSpPr>
            <p:cNvPr id="19473" name="Text Box 17">
              <a:extLst>
                <a:ext uri="{FF2B5EF4-FFF2-40B4-BE49-F238E27FC236}">
                  <a16:creationId xmlns:a16="http://schemas.microsoft.com/office/drawing/2014/main" id="{603CF9CC-0668-44B4-88CA-1DB186941124}"/>
                </a:ext>
              </a:extLst>
            </p:cNvPr>
            <p:cNvSpPr txBox="1">
              <a:spLocks noChangeArrowheads="1"/>
            </p:cNvSpPr>
            <p:nvPr/>
          </p:nvSpPr>
          <p:spPr bwMode="auto">
            <a:xfrm>
              <a:off x="3470" y="2446"/>
              <a:ext cx="6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Input</a:t>
              </a:r>
            </a:p>
          </p:txBody>
        </p:sp>
        <p:grpSp>
          <p:nvGrpSpPr>
            <p:cNvPr id="19474" name="Group 18">
              <a:extLst>
                <a:ext uri="{FF2B5EF4-FFF2-40B4-BE49-F238E27FC236}">
                  <a16:creationId xmlns:a16="http://schemas.microsoft.com/office/drawing/2014/main" id="{579B1D81-D804-48A3-BE76-68183D604F23}"/>
                </a:ext>
              </a:extLst>
            </p:cNvPr>
            <p:cNvGrpSpPr>
              <a:grpSpLocks/>
            </p:cNvGrpSpPr>
            <p:nvPr/>
          </p:nvGrpSpPr>
          <p:grpSpPr bwMode="auto">
            <a:xfrm>
              <a:off x="2173" y="2822"/>
              <a:ext cx="3208" cy="416"/>
              <a:chOff x="2173" y="2775"/>
              <a:chExt cx="3208" cy="416"/>
            </a:xfrm>
          </p:grpSpPr>
          <p:pic>
            <p:nvPicPr>
              <p:cNvPr id="19475" name="Picture 19">
                <a:extLst>
                  <a:ext uri="{FF2B5EF4-FFF2-40B4-BE49-F238E27FC236}">
                    <a16:creationId xmlns:a16="http://schemas.microsoft.com/office/drawing/2014/main" id="{1C2B4D1B-1F2C-43E8-9AE2-5EDB53B3D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 y="2783"/>
                <a:ext cx="32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76" name="Text Box 20">
                <a:extLst>
                  <a:ext uri="{FF2B5EF4-FFF2-40B4-BE49-F238E27FC236}">
                    <a16:creationId xmlns:a16="http://schemas.microsoft.com/office/drawing/2014/main" id="{CF0B5E3B-0085-4692-B261-29C7D491C02E}"/>
                  </a:ext>
                </a:extLst>
              </p:cNvPr>
              <p:cNvSpPr txBox="1">
                <a:spLocks noChangeArrowheads="1"/>
              </p:cNvSpPr>
              <p:nvPr/>
            </p:nvSpPr>
            <p:spPr bwMode="auto">
              <a:xfrm>
                <a:off x="22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dirty="0"/>
                  <a:t>2</a:t>
                </a:r>
                <a:r>
                  <a:rPr lang="en-US" altLang="tr-TR" sz="2812" baseline="-33000" dirty="0">
                    <a:solidFill>
                      <a:srgbClr val="BF0000"/>
                    </a:solidFill>
                  </a:rPr>
                  <a:t>1</a:t>
                </a:r>
              </a:p>
            </p:txBody>
          </p:sp>
          <p:sp>
            <p:nvSpPr>
              <p:cNvPr id="19477" name="Text Box 21">
                <a:extLst>
                  <a:ext uri="{FF2B5EF4-FFF2-40B4-BE49-F238E27FC236}">
                    <a16:creationId xmlns:a16="http://schemas.microsoft.com/office/drawing/2014/main" id="{BC79562B-8526-412B-A419-A66AE1059DD9}"/>
                  </a:ext>
                </a:extLst>
              </p:cNvPr>
              <p:cNvSpPr txBox="1">
                <a:spLocks noChangeArrowheads="1"/>
              </p:cNvSpPr>
              <p:nvPr/>
            </p:nvSpPr>
            <p:spPr bwMode="auto">
              <a:xfrm>
                <a:off x="42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5</a:t>
                </a:r>
                <a:r>
                  <a:rPr lang="en-US" altLang="tr-TR" sz="2812" baseline="-33000">
                    <a:solidFill>
                      <a:srgbClr val="BF0000"/>
                    </a:solidFill>
                  </a:rPr>
                  <a:t>1</a:t>
                </a:r>
              </a:p>
            </p:txBody>
          </p:sp>
          <p:sp>
            <p:nvSpPr>
              <p:cNvPr id="19478" name="Text Box 22">
                <a:extLst>
                  <a:ext uri="{FF2B5EF4-FFF2-40B4-BE49-F238E27FC236}">
                    <a16:creationId xmlns:a16="http://schemas.microsoft.com/office/drawing/2014/main" id="{795614F6-5E43-4B01-848F-3721D9EA243A}"/>
                  </a:ext>
                </a:extLst>
              </p:cNvPr>
              <p:cNvSpPr txBox="1">
                <a:spLocks noChangeArrowheads="1"/>
              </p:cNvSpPr>
              <p:nvPr/>
            </p:nvSpPr>
            <p:spPr bwMode="auto">
              <a:xfrm>
                <a:off x="46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2</a:t>
                </a:r>
                <a:r>
                  <a:rPr lang="en-US" altLang="tr-TR" sz="2812" baseline="-33000">
                    <a:solidFill>
                      <a:srgbClr val="BF0000"/>
                    </a:solidFill>
                  </a:rPr>
                  <a:t>3</a:t>
                </a:r>
              </a:p>
            </p:txBody>
          </p:sp>
          <p:sp>
            <p:nvSpPr>
              <p:cNvPr id="19479" name="Text Box 23">
                <a:extLst>
                  <a:ext uri="{FF2B5EF4-FFF2-40B4-BE49-F238E27FC236}">
                    <a16:creationId xmlns:a16="http://schemas.microsoft.com/office/drawing/2014/main" id="{63EB83FE-AE56-4D8A-9AAB-E1C0525D3446}"/>
                  </a:ext>
                </a:extLst>
              </p:cNvPr>
              <p:cNvSpPr txBox="1">
                <a:spLocks noChangeArrowheads="1"/>
              </p:cNvSpPr>
              <p:nvPr/>
            </p:nvSpPr>
            <p:spPr bwMode="auto">
              <a:xfrm>
                <a:off x="50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6</a:t>
                </a:r>
                <a:r>
                  <a:rPr lang="en-US" altLang="tr-TR" sz="2812" baseline="-33000">
                    <a:solidFill>
                      <a:srgbClr val="BF0000"/>
                    </a:solidFill>
                  </a:rPr>
                  <a:t>1</a:t>
                </a:r>
              </a:p>
            </p:txBody>
          </p:sp>
          <p:sp>
            <p:nvSpPr>
              <p:cNvPr id="19480" name="Text Box 24">
                <a:extLst>
                  <a:ext uri="{FF2B5EF4-FFF2-40B4-BE49-F238E27FC236}">
                    <a16:creationId xmlns:a16="http://schemas.microsoft.com/office/drawing/2014/main" id="{CCD50BB0-5CBA-4546-899C-9863109A66D3}"/>
                  </a:ext>
                </a:extLst>
              </p:cNvPr>
              <p:cNvSpPr txBox="1">
                <a:spLocks noChangeArrowheads="1"/>
              </p:cNvSpPr>
              <p:nvPr/>
            </p:nvSpPr>
            <p:spPr bwMode="auto">
              <a:xfrm>
                <a:off x="26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7</a:t>
                </a:r>
                <a:r>
                  <a:rPr lang="en-US" altLang="tr-TR" sz="2812" baseline="-33000">
                    <a:solidFill>
                      <a:srgbClr val="BF0000"/>
                    </a:solidFill>
                  </a:rPr>
                  <a:t>1</a:t>
                </a:r>
              </a:p>
            </p:txBody>
          </p:sp>
          <p:sp>
            <p:nvSpPr>
              <p:cNvPr id="19481" name="Text Box 25">
                <a:extLst>
                  <a:ext uri="{FF2B5EF4-FFF2-40B4-BE49-F238E27FC236}">
                    <a16:creationId xmlns:a16="http://schemas.microsoft.com/office/drawing/2014/main" id="{8749EDA3-B6FD-459B-9885-D992EF1781E3}"/>
                  </a:ext>
                </a:extLst>
              </p:cNvPr>
              <p:cNvSpPr txBox="1">
                <a:spLocks noChangeArrowheads="1"/>
              </p:cNvSpPr>
              <p:nvPr/>
            </p:nvSpPr>
            <p:spPr bwMode="auto">
              <a:xfrm>
                <a:off x="3067"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4</a:t>
                </a:r>
                <a:r>
                  <a:rPr lang="en-US" altLang="tr-TR" sz="2812" baseline="-33000">
                    <a:solidFill>
                      <a:srgbClr val="BF0000"/>
                    </a:solidFill>
                  </a:rPr>
                  <a:t>1</a:t>
                </a:r>
              </a:p>
            </p:txBody>
          </p:sp>
          <p:sp>
            <p:nvSpPr>
              <p:cNvPr id="19482" name="Text Box 26">
                <a:extLst>
                  <a:ext uri="{FF2B5EF4-FFF2-40B4-BE49-F238E27FC236}">
                    <a16:creationId xmlns:a16="http://schemas.microsoft.com/office/drawing/2014/main" id="{41FCF6AF-E309-4D1F-90DE-8CBA8981F8AE}"/>
                  </a:ext>
                </a:extLst>
              </p:cNvPr>
              <p:cNvSpPr txBox="1">
                <a:spLocks noChangeArrowheads="1"/>
              </p:cNvSpPr>
              <p:nvPr/>
            </p:nvSpPr>
            <p:spPr bwMode="auto">
              <a:xfrm>
                <a:off x="34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4</a:t>
                </a:r>
                <a:r>
                  <a:rPr lang="en-US" altLang="tr-TR" sz="2812" baseline="-33000">
                    <a:solidFill>
                      <a:srgbClr val="BF0000"/>
                    </a:solidFill>
                  </a:rPr>
                  <a:t>2</a:t>
                </a:r>
              </a:p>
            </p:txBody>
          </p:sp>
          <p:sp>
            <p:nvSpPr>
              <p:cNvPr id="19483" name="Text Box 27">
                <a:extLst>
                  <a:ext uri="{FF2B5EF4-FFF2-40B4-BE49-F238E27FC236}">
                    <a16:creationId xmlns:a16="http://schemas.microsoft.com/office/drawing/2014/main" id="{1A72D5C9-0D1F-4365-94ED-C7FCCF23A75A}"/>
                  </a:ext>
                </a:extLst>
              </p:cNvPr>
              <p:cNvSpPr txBox="1">
                <a:spLocks noChangeArrowheads="1"/>
              </p:cNvSpPr>
              <p:nvPr/>
            </p:nvSpPr>
            <p:spPr bwMode="auto">
              <a:xfrm>
                <a:off x="38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tr-TR" sz="2531"/>
                  <a:t>2</a:t>
                </a:r>
                <a:r>
                  <a:rPr lang="en-US" altLang="tr-TR" sz="2812" baseline="-33000">
                    <a:solidFill>
                      <a:srgbClr val="BF0000"/>
                    </a:solidFill>
                  </a:rPr>
                  <a:t>2</a:t>
                </a:r>
              </a:p>
            </p:txBody>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3075057"/>
            <a:ext cx="7704856" cy="400110"/>
          </a:xfrm>
          <a:prstGeom prst="rect">
            <a:avLst/>
          </a:prstGeom>
        </p:spPr>
        <p:txBody>
          <a:bodyPr wrap="square">
            <a:spAutoFit/>
          </a:bodyPr>
          <a:lstStyle/>
          <a:p>
            <a:r>
              <a:rPr lang="en-US" dirty="0">
                <a:hlinkClick r:id="rId3"/>
              </a:rPr>
              <a:t>https://www.toptal.com/developers/sorting-algorithms</a:t>
            </a:r>
            <a:endParaRPr lang="en-US" dirty="0"/>
          </a:p>
        </p:txBody>
      </p:sp>
      <p:sp>
        <p:nvSpPr>
          <p:cNvPr id="5" name="Rectangle 4"/>
          <p:cNvSpPr/>
          <p:nvPr/>
        </p:nvSpPr>
        <p:spPr>
          <a:xfrm>
            <a:off x="539552" y="1955884"/>
            <a:ext cx="7632848" cy="707886"/>
          </a:xfrm>
          <a:prstGeom prst="rect">
            <a:avLst/>
          </a:prstGeom>
        </p:spPr>
        <p:txBody>
          <a:bodyPr wrap="square">
            <a:spAutoFit/>
          </a:bodyPr>
          <a:lstStyle/>
          <a:p>
            <a:endParaRPr lang="en-US" dirty="0"/>
          </a:p>
          <a:p>
            <a:r>
              <a:rPr lang="en-US" dirty="0"/>
              <a:t>   http://math.hws.edu/eck/js/sorting/xSortLab.html</a:t>
            </a:r>
          </a:p>
        </p:txBody>
      </p:sp>
      <p:sp>
        <p:nvSpPr>
          <p:cNvPr id="6" name="TextBox 5"/>
          <p:cNvSpPr txBox="1"/>
          <p:nvPr/>
        </p:nvSpPr>
        <p:spPr>
          <a:xfrm>
            <a:off x="539552" y="2492896"/>
            <a:ext cx="264816" cy="400110"/>
          </a:xfrm>
          <a:prstGeom prst="rect">
            <a:avLst/>
          </a:prstGeom>
          <a:noFill/>
        </p:spPr>
        <p:txBody>
          <a:bodyPr wrap="none" rtlCol="0">
            <a:spAutoFit/>
          </a:bodyPr>
          <a:lstStyle/>
          <a:p>
            <a:r>
              <a:rPr lang="en-US" dirty="0"/>
              <a:t> </a:t>
            </a:r>
          </a:p>
        </p:txBody>
      </p:sp>
      <p:sp>
        <p:nvSpPr>
          <p:cNvPr id="7" name="TextBox 6"/>
          <p:cNvSpPr txBox="1"/>
          <p:nvPr/>
        </p:nvSpPr>
        <p:spPr>
          <a:xfrm>
            <a:off x="395536" y="1340768"/>
            <a:ext cx="6480720" cy="400110"/>
          </a:xfrm>
          <a:prstGeom prst="rect">
            <a:avLst/>
          </a:prstGeom>
          <a:noFill/>
        </p:spPr>
        <p:txBody>
          <a:bodyPr wrap="square" rtlCol="0">
            <a:spAutoFit/>
          </a:bodyPr>
          <a:lstStyle/>
          <a:p>
            <a:r>
              <a:rPr lang="en-US" dirty="0"/>
              <a:t>GOOD DEMO SITES for SORTING</a:t>
            </a:r>
          </a:p>
        </p:txBody>
      </p:sp>
    </p:spTree>
    <p:extLst>
      <p:ext uri="{BB962C8B-B14F-4D97-AF65-F5344CB8AC3E}">
        <p14:creationId xmlns:p14="http://schemas.microsoft.com/office/powerpoint/2010/main" val="151636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6198" y="18255"/>
            <a:ext cx="7886700" cy="1325563"/>
          </a:xfrm>
        </p:spPr>
        <p:txBody>
          <a:bodyPr>
            <a:normAutofit/>
          </a:bodyPr>
          <a:lstStyle/>
          <a:p>
            <a:r>
              <a:rPr lang="en-US" altLang="en-US" sz="3600" dirty="0">
                <a:latin typeface="+mn-lt"/>
                <a:cs typeface="Arial" charset="0"/>
              </a:rPr>
              <a:t>Merge Operation</a:t>
            </a:r>
          </a:p>
        </p:txBody>
      </p:sp>
      <p:sp>
        <p:nvSpPr>
          <p:cNvPr id="9219" name="Rectangle 3"/>
          <p:cNvSpPr>
            <a:spLocks noGrp="1" noChangeArrowheads="1"/>
          </p:cNvSpPr>
          <p:nvPr>
            <p:ph idx="1"/>
          </p:nvPr>
        </p:nvSpPr>
        <p:spPr>
          <a:xfrm>
            <a:off x="395536" y="1340768"/>
            <a:ext cx="8119814" cy="4836195"/>
          </a:xfrm>
        </p:spPr>
        <p:txBody>
          <a:bodyPr/>
          <a:lstStyle/>
          <a:p>
            <a:pPr>
              <a:buFont typeface="Arial" charset="0"/>
              <a:buNone/>
            </a:pPr>
            <a:r>
              <a:rPr lang="en-US" altLang="en-US" dirty="0">
                <a:latin typeface="Arial" charset="0"/>
                <a:cs typeface="Arial" charset="0"/>
              </a:rPr>
              <a:t>Consider </a:t>
            </a:r>
            <a:r>
              <a:rPr lang="en-US" altLang="en-US" dirty="0">
                <a:solidFill>
                  <a:srgbClr val="FF0000"/>
                </a:solidFill>
                <a:latin typeface="Arial" charset="0"/>
                <a:cs typeface="Arial" charset="0"/>
              </a:rPr>
              <a:t>two already sorted </a:t>
            </a:r>
            <a:r>
              <a:rPr lang="en-US" altLang="en-US" dirty="0">
                <a:latin typeface="Arial" charset="0"/>
                <a:cs typeface="Arial" charset="0"/>
              </a:rPr>
              <a:t>arrays and an empty array(Result)</a:t>
            </a:r>
          </a:p>
          <a:p>
            <a:pPr>
              <a:buFont typeface="Arial" charset="0"/>
              <a:buNone/>
            </a:pPr>
            <a:r>
              <a:rPr lang="en-US" altLang="en-US" dirty="0">
                <a:latin typeface="Arial" charset="0"/>
                <a:cs typeface="Arial" charset="0"/>
              </a:rPr>
              <a:t>Assume array sizes are n1, n2</a:t>
            </a:r>
            <a:endParaRPr lang="tr-TR" altLang="en-US" dirty="0">
              <a:latin typeface="Arial" charset="0"/>
              <a:cs typeface="Arial" charset="0"/>
            </a:endParaRPr>
          </a:p>
          <a:p>
            <a:pPr>
              <a:buFont typeface="Arial" charset="0"/>
              <a:buNone/>
            </a:pPr>
            <a:r>
              <a:rPr lang="tr-TR" altLang="en-US" dirty="0">
                <a:latin typeface="Arial" charset="0"/>
                <a:cs typeface="Arial" charset="0"/>
              </a:rPr>
              <a:t>   </a:t>
            </a:r>
            <a:r>
              <a:rPr lang="en-US" altLang="en-US" dirty="0">
                <a:latin typeface="Arial" charset="0"/>
                <a:cs typeface="Arial" charset="0"/>
              </a:rPr>
              <a:t> </a:t>
            </a:r>
            <a:r>
              <a:rPr lang="tr-TR" altLang="en-US" dirty="0">
                <a:latin typeface="Arial" charset="0"/>
                <a:cs typeface="Arial" charset="0"/>
                <a:sym typeface="Wingdings" panose="05000000000000000000" pitchFamily="2" charset="2"/>
              </a:rPr>
              <a:t></a:t>
            </a:r>
            <a:r>
              <a:rPr lang="en-US" altLang="en-US" dirty="0">
                <a:latin typeface="Arial" charset="0"/>
                <a:cs typeface="Arial" charset="0"/>
              </a:rPr>
              <a:t> n</a:t>
            </a:r>
            <a:r>
              <a:rPr lang="tr-TR" altLang="en-US" dirty="0">
                <a:latin typeface="Arial" charset="0"/>
                <a:cs typeface="Arial" charset="0"/>
              </a:rPr>
              <a:t> </a:t>
            </a:r>
            <a:r>
              <a:rPr lang="en-US" altLang="en-US" dirty="0">
                <a:latin typeface="Arial" charset="0"/>
                <a:cs typeface="Arial" charset="0"/>
              </a:rPr>
              <a:t>=</a:t>
            </a:r>
            <a:r>
              <a:rPr lang="tr-TR" altLang="en-US" dirty="0">
                <a:latin typeface="Arial" charset="0"/>
                <a:cs typeface="Arial" charset="0"/>
              </a:rPr>
              <a:t> </a:t>
            </a:r>
            <a:r>
              <a:rPr lang="en-US" altLang="en-US" dirty="0">
                <a:latin typeface="Arial" charset="0"/>
                <a:cs typeface="Arial" charset="0"/>
              </a:rPr>
              <a:t>n1+n2</a:t>
            </a:r>
            <a:endParaRPr lang="tr-TR" altLang="en-US" dirty="0">
              <a:latin typeface="Arial" charset="0"/>
              <a:cs typeface="Arial" charset="0"/>
            </a:endParaRPr>
          </a:p>
          <a:p>
            <a:pPr>
              <a:buFont typeface="Arial" charset="0"/>
              <a:buNone/>
            </a:pPr>
            <a:endParaRPr lang="tr-TR" altLang="en-US" dirty="0">
              <a:latin typeface="Arial" charset="0"/>
              <a:cs typeface="Arial" charset="0"/>
            </a:endParaRPr>
          </a:p>
          <a:p>
            <a:pPr>
              <a:buFont typeface="Arial" charset="0"/>
              <a:buNone/>
            </a:pPr>
            <a:r>
              <a:rPr lang="en-US" altLang="en-US" dirty="0">
                <a:latin typeface="Arial" charset="0"/>
                <a:cs typeface="Arial" charset="0"/>
              </a:rPr>
              <a:t>Define three indices at the start of each array</a:t>
            </a:r>
          </a:p>
        </p:txBody>
      </p:sp>
      <p:pic>
        <p:nvPicPr>
          <p:cNvPr id="9220" name="Picture 6" descr="mergesort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861048"/>
            <a:ext cx="4536503" cy="251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09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1832" y="56502"/>
            <a:ext cx="7886700" cy="1325563"/>
          </a:xfrm>
        </p:spPr>
        <p:txBody>
          <a:bodyPr>
            <a:normAutofit/>
          </a:bodyPr>
          <a:lstStyle/>
          <a:p>
            <a:r>
              <a:rPr lang="en-US" altLang="en-US" sz="3600" dirty="0">
                <a:latin typeface="+mn-lt"/>
                <a:cs typeface="Arial" charset="0"/>
              </a:rPr>
              <a:t>Merging Example</a:t>
            </a:r>
          </a:p>
        </p:txBody>
      </p:sp>
      <p:sp>
        <p:nvSpPr>
          <p:cNvPr id="10243"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We compare 2 and 3: 2 &lt; 3</a:t>
            </a:r>
          </a:p>
          <a:p>
            <a:pPr lvl="1"/>
            <a:r>
              <a:rPr lang="en-US" altLang="en-US" dirty="0">
                <a:latin typeface="Arial" charset="0"/>
                <a:cs typeface="Arial" charset="0"/>
              </a:rPr>
              <a:t>Copy 2 down to the result array</a:t>
            </a:r>
          </a:p>
          <a:p>
            <a:pPr lvl="1"/>
            <a:r>
              <a:rPr lang="en-US" altLang="en-US" dirty="0">
                <a:latin typeface="Arial" charset="0"/>
                <a:cs typeface="Arial" charset="0"/>
              </a:rPr>
              <a:t>Increment the corresponding indices</a:t>
            </a:r>
          </a:p>
        </p:txBody>
      </p:sp>
      <p:pic>
        <p:nvPicPr>
          <p:cNvPr id="10244" name="Picture 19" descr="mergesor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956" y="3068960"/>
            <a:ext cx="4778275"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4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602357" y="1386458"/>
            <a:ext cx="7642051" cy="3837783"/>
          </a:xfrm>
        </p:spPr>
        <p:txBody>
          <a:bodyPr/>
          <a:lstStyle/>
          <a:p>
            <a:pPr>
              <a:buFont typeface="Arial" charset="0"/>
              <a:buNone/>
            </a:pPr>
            <a:r>
              <a:rPr lang="en-US" altLang="en-US" dirty="0">
                <a:latin typeface="Arial" charset="0"/>
                <a:cs typeface="Arial" charset="0"/>
              </a:rPr>
              <a:t>	We compare 3 and 7</a:t>
            </a:r>
          </a:p>
          <a:p>
            <a:pPr lvl="1"/>
            <a:r>
              <a:rPr lang="en-US" altLang="en-US" dirty="0">
                <a:latin typeface="Arial" charset="0"/>
                <a:cs typeface="Arial" charset="0"/>
              </a:rPr>
              <a:t>Copy 3 down</a:t>
            </a:r>
          </a:p>
          <a:p>
            <a:pPr lvl="1"/>
            <a:r>
              <a:rPr lang="en-US" altLang="en-US" dirty="0">
                <a:latin typeface="Arial" charset="0"/>
                <a:cs typeface="Arial" charset="0"/>
              </a:rPr>
              <a:t>Increment the corresponding indices</a:t>
            </a:r>
          </a:p>
        </p:txBody>
      </p:sp>
      <p:pic>
        <p:nvPicPr>
          <p:cNvPr id="11268" name="Picture 4" descr="mergesor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878" y="2694881"/>
            <a:ext cx="3524250" cy="25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5536" y="5224241"/>
            <a:ext cx="8119814" cy="1015663"/>
          </a:xfrm>
          <a:prstGeom prst="rect">
            <a:avLst/>
          </a:prstGeom>
          <a:noFill/>
        </p:spPr>
        <p:txBody>
          <a:bodyPr wrap="square" rtlCol="0">
            <a:spAutoFit/>
          </a:bodyPr>
          <a:lstStyle/>
          <a:p>
            <a:r>
              <a:rPr lang="en-US" dirty="0"/>
              <a:t>Continue until both lists have been transferred into the result array.</a:t>
            </a:r>
          </a:p>
          <a:p>
            <a:r>
              <a:rPr lang="en-US" dirty="0"/>
              <a:t>Time complexity of merging: T(n)</a:t>
            </a:r>
            <a:r>
              <a:rPr lang="tr-TR" dirty="0"/>
              <a:t> </a:t>
            </a:r>
            <a:r>
              <a:rPr lang="en-US" dirty="0"/>
              <a:t>=</a:t>
            </a:r>
            <a:r>
              <a:rPr lang="tr-TR" dirty="0"/>
              <a:t> </a:t>
            </a:r>
            <a:r>
              <a:rPr lang="en-US" dirty="0"/>
              <a:t>n1+n2</a:t>
            </a:r>
          </a:p>
          <a:p>
            <a:r>
              <a:rPr lang="en-US" dirty="0"/>
              <a:t>                                                </a:t>
            </a:r>
            <a:r>
              <a:rPr lang="tr-TR" dirty="0"/>
              <a:t> </a:t>
            </a:r>
            <a:r>
              <a:rPr lang="en-US" dirty="0"/>
              <a:t>= O(n) </a:t>
            </a:r>
          </a:p>
        </p:txBody>
      </p:sp>
      <p:sp>
        <p:nvSpPr>
          <p:cNvPr id="8" name="Rectangle 2">
            <a:extLst>
              <a:ext uri="{FF2B5EF4-FFF2-40B4-BE49-F238E27FC236}">
                <a16:creationId xmlns:a16="http://schemas.microsoft.com/office/drawing/2014/main" id="{36F39A26-8214-4BC7-BFEB-5D284B1F75F5}"/>
              </a:ext>
            </a:extLst>
          </p:cNvPr>
          <p:cNvSpPr>
            <a:spLocks noGrp="1" noChangeArrowheads="1"/>
          </p:cNvSpPr>
          <p:nvPr>
            <p:ph type="title"/>
          </p:nvPr>
        </p:nvSpPr>
        <p:spPr>
          <a:xfrm>
            <a:off x="601832" y="56502"/>
            <a:ext cx="7886700" cy="1325563"/>
          </a:xfrm>
        </p:spPr>
        <p:txBody>
          <a:bodyPr>
            <a:normAutofit/>
          </a:bodyPr>
          <a:lstStyle/>
          <a:p>
            <a:r>
              <a:rPr lang="en-US" altLang="en-US" sz="3600" dirty="0">
                <a:latin typeface="+mn-lt"/>
                <a:cs typeface="Arial" charset="0"/>
              </a:rPr>
              <a:t>Merging Example</a:t>
            </a:r>
          </a:p>
        </p:txBody>
      </p:sp>
    </p:spTree>
    <p:extLst>
      <p:ext uri="{BB962C8B-B14F-4D97-AF65-F5344CB8AC3E}">
        <p14:creationId xmlns:p14="http://schemas.microsoft.com/office/powerpoint/2010/main" val="410176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87610"/>
          </a:xfrm>
        </p:spPr>
        <p:txBody>
          <a:bodyPr>
            <a:normAutofit/>
          </a:bodyPr>
          <a:lstStyle/>
          <a:p>
            <a:r>
              <a:rPr lang="en-US" sz="3600" dirty="0">
                <a:latin typeface="+mn-lt"/>
              </a:rPr>
              <a:t>Merge Algorithm</a:t>
            </a:r>
          </a:p>
        </p:txBody>
      </p:sp>
      <p:sp>
        <p:nvSpPr>
          <p:cNvPr id="3" name="Content Placeholder 2"/>
          <p:cNvSpPr>
            <a:spLocks noGrp="1"/>
          </p:cNvSpPr>
          <p:nvPr>
            <p:ph idx="1"/>
          </p:nvPr>
        </p:nvSpPr>
        <p:spPr>
          <a:xfrm>
            <a:off x="600075" y="1196752"/>
            <a:ext cx="7886700" cy="4968552"/>
          </a:xfrm>
        </p:spPr>
        <p:txBody>
          <a:bodyPr>
            <a:normAutofit/>
          </a:bodyPr>
          <a:lstStyle/>
          <a:p>
            <a:r>
              <a:rPr lang="en-US" altLang="en-US" sz="2400" dirty="0">
                <a:latin typeface="Courier New" panose="02070309020205020404" pitchFamily="49" charset="0"/>
              </a:rPr>
              <a:t>MERGE</a:t>
            </a:r>
            <a:r>
              <a:rPr lang="en-US" altLang="en-US" sz="2400" dirty="0"/>
              <a:t>(A, p, q, r) merges two subarrays of </a:t>
            </a:r>
            <a:r>
              <a:rPr lang="en-US" altLang="en-US" sz="2400" dirty="0">
                <a:solidFill>
                  <a:srgbClr val="FF0000"/>
                </a:solidFill>
              </a:rPr>
              <a:t>a given array</a:t>
            </a:r>
            <a:r>
              <a:rPr lang="en-US" altLang="en-US" sz="2400" dirty="0"/>
              <a:t>:</a:t>
            </a:r>
          </a:p>
          <a:p>
            <a:pPr marL="0" indent="0">
              <a:buNone/>
            </a:pPr>
            <a:r>
              <a:rPr lang="en-US" altLang="en-US" sz="2400" dirty="0"/>
              <a:t>   </a:t>
            </a:r>
            <a:endParaRPr lang="tr-TR" altLang="en-US" sz="2400" dirty="0"/>
          </a:p>
          <a:p>
            <a:pPr marL="0" indent="0">
              <a:buNone/>
            </a:pPr>
            <a:r>
              <a:rPr lang="en-US" altLang="en-US" sz="2400" dirty="0"/>
              <a:t>A: </a:t>
            </a:r>
            <a:r>
              <a:rPr lang="en-US" altLang="en-US" sz="2400" dirty="0">
                <a:solidFill>
                  <a:srgbClr val="009900"/>
                </a:solidFill>
              </a:rPr>
              <a:t>A[p…q]</a:t>
            </a:r>
            <a:r>
              <a:rPr lang="en-US" altLang="en-US" sz="2400" dirty="0"/>
              <a:t> and </a:t>
            </a:r>
            <a:r>
              <a:rPr lang="en-US" altLang="en-US" sz="2400" dirty="0">
                <a:solidFill>
                  <a:srgbClr val="00B0F0"/>
                </a:solidFill>
              </a:rPr>
              <a:t>A[q+1…r]</a:t>
            </a:r>
            <a:r>
              <a:rPr lang="en-US" altLang="en-US" sz="2400" dirty="0"/>
              <a:t>, p</a:t>
            </a:r>
            <a:r>
              <a:rPr lang="en-US" altLang="en-US" sz="2400" dirty="0">
                <a:solidFill>
                  <a:srgbClr val="008000"/>
                </a:solidFill>
              </a:rPr>
              <a:t>……………….</a:t>
            </a:r>
            <a:r>
              <a:rPr lang="en-US" altLang="en-US" sz="2400" dirty="0"/>
              <a:t>q  q+1</a:t>
            </a:r>
            <a:r>
              <a:rPr lang="en-US" altLang="en-US" sz="2400" dirty="0">
                <a:solidFill>
                  <a:srgbClr val="00B0F0"/>
                </a:solidFill>
              </a:rPr>
              <a:t>…………</a:t>
            </a:r>
            <a:r>
              <a:rPr lang="en-US" altLang="en-US" sz="2400" dirty="0"/>
              <a:t>r</a:t>
            </a:r>
            <a:br>
              <a:rPr lang="en-US" altLang="en-US" sz="2400" dirty="0"/>
            </a:br>
            <a:r>
              <a:rPr lang="en-US" altLang="en-US" sz="2400" dirty="0"/>
              <a:t>assuming that they are already sorted.</a:t>
            </a:r>
            <a:endParaRPr lang="tr-TR" altLang="en-US" sz="2400" dirty="0"/>
          </a:p>
          <a:p>
            <a:pPr marL="0" indent="0">
              <a:buNone/>
            </a:pPr>
            <a:endParaRPr lang="en-US" altLang="en-US" sz="2400" dirty="0"/>
          </a:p>
          <a:p>
            <a:pPr marL="0" indent="0">
              <a:buNone/>
            </a:pPr>
            <a:r>
              <a:rPr lang="en-US" altLang="en-US" sz="2400" dirty="0">
                <a:solidFill>
                  <a:srgbClr val="009900"/>
                </a:solidFill>
              </a:rPr>
              <a:t>Green</a:t>
            </a:r>
            <a:r>
              <a:rPr lang="en-US" altLang="en-US" sz="2400" dirty="0"/>
              <a:t> and </a:t>
            </a:r>
            <a:r>
              <a:rPr lang="en-US" altLang="en-US" sz="2400" dirty="0">
                <a:solidFill>
                  <a:srgbClr val="00B0F0"/>
                </a:solidFill>
              </a:rPr>
              <a:t>blue</a:t>
            </a:r>
            <a:r>
              <a:rPr lang="en-US" altLang="en-US" sz="2400" dirty="0"/>
              <a:t> parts below are already sorted:</a:t>
            </a:r>
            <a:br>
              <a:rPr lang="en-US" altLang="en-US" sz="2400" dirty="0"/>
            </a:br>
            <a:r>
              <a:rPr lang="en-US" altLang="en-US" sz="2400" dirty="0"/>
              <a:t>A = (…</a:t>
            </a:r>
            <a:r>
              <a:rPr lang="en-US" altLang="en-US" sz="2400" dirty="0">
                <a:solidFill>
                  <a:srgbClr val="00B050"/>
                </a:solidFill>
              </a:rPr>
              <a:t>A[p],….,A[q], </a:t>
            </a:r>
            <a:r>
              <a:rPr lang="en-US" altLang="en-US" sz="2400" dirty="0">
                <a:solidFill>
                  <a:srgbClr val="00B0F0"/>
                </a:solidFill>
              </a:rPr>
              <a:t>A[q+1],…A[r]</a:t>
            </a:r>
            <a:r>
              <a:rPr lang="en-US" altLang="en-US" sz="2400" dirty="0"/>
              <a:t>…)</a:t>
            </a:r>
          </a:p>
          <a:p>
            <a:pPr marL="0" indent="0">
              <a:buNone/>
            </a:pPr>
            <a:r>
              <a:rPr lang="en-US" sz="2400" dirty="0">
                <a:sym typeface="Wingdings" panose="05000000000000000000" pitchFamily="2" charset="2"/>
              </a:rPr>
              <a:t></a:t>
            </a:r>
            <a:r>
              <a:rPr lang="en-US" sz="2400" dirty="0"/>
              <a:t>Merge </a:t>
            </a:r>
            <a:r>
              <a:rPr lang="en-US" sz="2400" dirty="0">
                <a:solidFill>
                  <a:srgbClr val="00B050"/>
                </a:solidFill>
              </a:rPr>
              <a:t>green</a:t>
            </a:r>
            <a:r>
              <a:rPr lang="en-US" sz="2400" dirty="0"/>
              <a:t> and </a:t>
            </a:r>
            <a:r>
              <a:rPr lang="en-US" sz="2400" dirty="0">
                <a:solidFill>
                  <a:srgbClr val="00B0F0"/>
                </a:solidFill>
              </a:rPr>
              <a:t>blue</a:t>
            </a:r>
            <a:r>
              <a:rPr lang="en-US" sz="2400" dirty="0"/>
              <a:t> parts.</a:t>
            </a:r>
          </a:p>
          <a:p>
            <a:pPr marL="0" indent="0">
              <a:buNone/>
            </a:pPr>
            <a:r>
              <a:rPr lang="en-US" sz="2400" dirty="0"/>
              <a:t> Example : </a:t>
            </a:r>
            <a:r>
              <a:rPr lang="en-US" sz="2400" dirty="0">
                <a:solidFill>
                  <a:srgbClr val="FF0000"/>
                </a:solidFill>
              </a:rPr>
              <a:t>p=9</a:t>
            </a:r>
            <a:r>
              <a:rPr lang="en-US" sz="2400" dirty="0"/>
              <a:t>, </a:t>
            </a:r>
            <a:r>
              <a:rPr lang="en-US" sz="2400" dirty="0">
                <a:solidFill>
                  <a:srgbClr val="7030A0"/>
                </a:solidFill>
              </a:rPr>
              <a:t>q=12</a:t>
            </a:r>
            <a:r>
              <a:rPr lang="en-US" sz="2400" dirty="0"/>
              <a:t>, r=16</a:t>
            </a:r>
          </a:p>
          <a:p>
            <a:pPr marL="0" indent="0">
              <a:buNone/>
            </a:pPr>
            <a:r>
              <a:rPr lang="en-US" sz="2400" dirty="0"/>
              <a:t> indexes : </a:t>
            </a:r>
            <a:r>
              <a:rPr lang="en-US" sz="2400" dirty="0">
                <a:solidFill>
                  <a:srgbClr val="009900"/>
                </a:solidFill>
              </a:rPr>
              <a:t>9……12  </a:t>
            </a:r>
            <a:r>
              <a:rPr lang="en-US" sz="2400" dirty="0">
                <a:solidFill>
                  <a:srgbClr val="00B0F0"/>
                </a:solidFill>
              </a:rPr>
              <a:t>13…..16</a:t>
            </a:r>
          </a:p>
          <a:p>
            <a:pPr marL="0" indent="0">
              <a:buNone/>
            </a:pPr>
            <a:r>
              <a:rPr lang="en-US" sz="2400" dirty="0"/>
              <a:t>  A= (…</a:t>
            </a:r>
            <a:r>
              <a:rPr lang="tr-TR" sz="2400" dirty="0"/>
              <a:t>,</a:t>
            </a:r>
            <a:r>
              <a:rPr lang="en-US" sz="2400" dirty="0">
                <a:solidFill>
                  <a:srgbClr val="009900"/>
                </a:solidFill>
              </a:rPr>
              <a:t>2,4,5,7</a:t>
            </a:r>
            <a:r>
              <a:rPr lang="en-US" sz="2400" dirty="0"/>
              <a:t>,  </a:t>
            </a:r>
            <a:r>
              <a:rPr lang="en-US" sz="2400" dirty="0">
                <a:solidFill>
                  <a:srgbClr val="00B0F0"/>
                </a:solidFill>
              </a:rPr>
              <a:t>1,2,3,6</a:t>
            </a:r>
            <a:r>
              <a:rPr lang="tr-TR" sz="2400" dirty="0">
                <a:solidFill>
                  <a:srgbClr val="00B0F0"/>
                </a:solidFill>
              </a:rPr>
              <a:t>,</a:t>
            </a:r>
            <a:r>
              <a:rPr lang="en-US" sz="2400" dirty="0"/>
              <a:t>… )</a:t>
            </a:r>
          </a:p>
          <a:p>
            <a:pPr>
              <a:buFont typeface="Wingdings" panose="05000000000000000000" pitchFamily="2" charset="2"/>
              <a:buChar char="à"/>
            </a:pPr>
            <a:r>
              <a:rPr lang="en-US" sz="2400" dirty="0">
                <a:sym typeface="Wingdings" panose="05000000000000000000" pitchFamily="2" charset="2"/>
              </a:rPr>
              <a:t>MERGE (A,</a:t>
            </a:r>
            <a:r>
              <a:rPr lang="en-US" sz="2400" dirty="0">
                <a:solidFill>
                  <a:srgbClr val="008000"/>
                </a:solidFill>
                <a:sym typeface="Wingdings" panose="05000000000000000000" pitchFamily="2" charset="2"/>
              </a:rPr>
              <a:t>9,12</a:t>
            </a:r>
            <a:r>
              <a:rPr lang="en-US" sz="2400" dirty="0">
                <a:sym typeface="Wingdings" panose="05000000000000000000" pitchFamily="2" charset="2"/>
              </a:rPr>
              <a:t>, </a:t>
            </a:r>
            <a:r>
              <a:rPr lang="en-US" sz="2400" dirty="0">
                <a:solidFill>
                  <a:srgbClr val="00B0F0"/>
                </a:solidFill>
                <a:sym typeface="Wingdings" panose="05000000000000000000" pitchFamily="2" charset="2"/>
              </a:rPr>
              <a:t>13,16</a:t>
            </a:r>
            <a:r>
              <a:rPr lang="en-US" sz="2400" dirty="0">
                <a:sym typeface="Wingdings" panose="05000000000000000000" pitchFamily="2" charset="2"/>
              </a:rPr>
              <a:t>)       </a:t>
            </a:r>
          </a:p>
        </p:txBody>
      </p:sp>
    </p:spTree>
    <p:extLst>
      <p:ext uri="{BB962C8B-B14F-4D97-AF65-F5344CB8AC3E}">
        <p14:creationId xmlns:p14="http://schemas.microsoft.com/office/powerpoint/2010/main" val="194167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16621</TotalTime>
  <Words>4657</Words>
  <Application>Microsoft Office PowerPoint</Application>
  <PresentationFormat>Ekran Gösterisi (4:3)</PresentationFormat>
  <Paragraphs>866</Paragraphs>
  <Slides>55</Slides>
  <Notes>52</Notes>
  <HiddenSlides>0</HiddenSlides>
  <MMClips>0</MMClips>
  <ScaleCrop>false</ScaleCrop>
  <HeadingPairs>
    <vt:vector size="8" baseType="variant">
      <vt:variant>
        <vt:lpstr>Kullanılan Yazı Tipleri</vt:lpstr>
      </vt:variant>
      <vt:variant>
        <vt:i4>18</vt:i4>
      </vt:variant>
      <vt:variant>
        <vt:lpstr>Tema</vt:lpstr>
      </vt:variant>
      <vt:variant>
        <vt:i4>1</vt:i4>
      </vt:variant>
      <vt:variant>
        <vt:lpstr>Eklenmiş OLE Hizmet Programları</vt:lpstr>
      </vt:variant>
      <vt:variant>
        <vt:i4>2</vt:i4>
      </vt:variant>
      <vt:variant>
        <vt:lpstr>Slayt Başlıkları</vt:lpstr>
      </vt:variant>
      <vt:variant>
        <vt:i4>55</vt:i4>
      </vt:variant>
    </vt:vector>
  </HeadingPairs>
  <TitlesOfParts>
    <vt:vector size="76" baseType="lpstr">
      <vt:lpstr>굴림</vt:lpstr>
      <vt:lpstr>맑은 고딕</vt:lpstr>
      <vt:lpstr>ＭＳ Ｐゴシック</vt:lpstr>
      <vt:lpstr>宋体</vt:lpstr>
      <vt:lpstr>宋体</vt:lpstr>
      <vt:lpstr>Arial</vt:lpstr>
      <vt:lpstr>Calibri</vt:lpstr>
      <vt:lpstr>Calibri Light</vt:lpstr>
      <vt:lpstr>Comic Sans MS</vt:lpstr>
      <vt:lpstr>Courier New</vt:lpstr>
      <vt:lpstr>Monotype Corsiva</vt:lpstr>
      <vt:lpstr>Symbol</vt:lpstr>
      <vt:lpstr>Tahoma</vt:lpstr>
      <vt:lpstr>Times</vt:lpstr>
      <vt:lpstr>Times New Roman</vt:lpstr>
      <vt:lpstr>Trebuchet MS</vt:lpstr>
      <vt:lpstr>Verdana</vt:lpstr>
      <vt:lpstr>Wingdings</vt:lpstr>
      <vt:lpstr>Office Theme</vt:lpstr>
      <vt:lpstr>Equation</vt:lpstr>
      <vt:lpstr>Paint Shop Pro Image</vt:lpstr>
      <vt:lpstr>PowerPoint Sunusu</vt:lpstr>
      <vt:lpstr>How Fast Can We Sort?</vt:lpstr>
      <vt:lpstr>A Solution Design Strategy: Divide-and-Conquer</vt:lpstr>
      <vt:lpstr>Sorting by Divide and Conquer</vt:lpstr>
      <vt:lpstr>Merge Sort</vt:lpstr>
      <vt:lpstr>Merge Operation</vt:lpstr>
      <vt:lpstr>Merging Example</vt:lpstr>
      <vt:lpstr>Merging Example</vt:lpstr>
      <vt:lpstr>Merge Algorithm</vt:lpstr>
      <vt:lpstr>Merge Algorithm</vt:lpstr>
      <vt:lpstr>Example: MERGE(A, 9, 12, 13,16)</vt:lpstr>
      <vt:lpstr>Example: Array A After merging </vt:lpstr>
      <vt:lpstr>Merge Algorithm for Subarrays MERGE(A, p, q, r) merges subarrays A[p..q] and A[q+1..r] so that this part of A becomes sorted. </vt:lpstr>
      <vt:lpstr>Merge Sort</vt:lpstr>
      <vt:lpstr>PowerPoint Sunusu</vt:lpstr>
      <vt:lpstr>Mergesort Example 2: n=11, not a Power of 2</vt:lpstr>
      <vt:lpstr>Example 2: n Not a Power of 2</vt:lpstr>
      <vt:lpstr>Recursive Merge Sort Algorithm</vt:lpstr>
      <vt:lpstr>PowerPoint Sunusu</vt:lpstr>
      <vt:lpstr> Merge Sort Complexity: Recursion Tree Method                                                                                                                      Sublist sizes                                                  Total List Sizes</vt:lpstr>
      <vt:lpstr>Merge Sort: Complexity</vt:lpstr>
      <vt:lpstr>Quick Sort</vt:lpstr>
      <vt:lpstr>Quick Sort: How it works ?</vt:lpstr>
      <vt:lpstr>Recursive Quicksort: Description </vt:lpstr>
      <vt:lpstr>Recursive Quick Sort: Partitioning</vt:lpstr>
      <vt:lpstr>Example of Partitioning Assume we have two indexes: left: Moves forward from left to right, right: Moves backward from right to left</vt:lpstr>
      <vt:lpstr>Pseudocode for Partitioning i: left index, j: right index. x: pivot (last element, could be another) Output: Final position of the pivot in the array </vt:lpstr>
      <vt:lpstr>Pseudocode for Partitioning (More detailed form)</vt:lpstr>
      <vt:lpstr>Recursive Pseudo Code for Quicksort</vt:lpstr>
      <vt:lpstr>Illustration: Recursive Quick Sort A=2 8 7 1 3 5 6 4 , p=1, r=8. Assume pivot is the last element. Initial call: Quicksort(A,1,8). In each call, find the final position of pivot</vt:lpstr>
      <vt:lpstr>Time Complexity of Quicksort: Worst case</vt:lpstr>
      <vt:lpstr>Time Complexity of Quicksort: Worst case</vt:lpstr>
      <vt:lpstr>Time Complexity of Quicksort: Best case</vt:lpstr>
      <vt:lpstr>Recursion Tree for Best Case</vt:lpstr>
      <vt:lpstr>Average (Typical) Case </vt:lpstr>
      <vt:lpstr>Quicksort for Small Arrays</vt:lpstr>
      <vt:lpstr>Improving  Quicksort</vt:lpstr>
      <vt:lpstr>Median of Three</vt:lpstr>
      <vt:lpstr>Comments </vt:lpstr>
      <vt:lpstr>Which sort method ?</vt:lpstr>
      <vt:lpstr>Complexity Lower Bound for Sorting</vt:lpstr>
      <vt:lpstr>Linear Time Sorting</vt:lpstr>
      <vt:lpstr>Counting Sort </vt:lpstr>
      <vt:lpstr>  Counting Sort: Description</vt:lpstr>
      <vt:lpstr>Counting Sort: Algorithm</vt:lpstr>
      <vt:lpstr>Counting Sort: Example</vt:lpstr>
      <vt:lpstr>Counting Sort: Example</vt:lpstr>
      <vt:lpstr>Counting Sort: Example</vt:lpstr>
      <vt:lpstr>Counting Sort: Example</vt:lpstr>
      <vt:lpstr>Counting Sort: Example</vt:lpstr>
      <vt:lpstr>Counting Sort Complexity</vt:lpstr>
      <vt:lpstr>Counting Sort: Discussion</vt:lpstr>
      <vt:lpstr>PowerPoint Sunusu</vt:lpstr>
      <vt:lpstr>Stable Sorting Algorithms</vt:lpstr>
      <vt:lpstr>PowerPoint Sunusu</vt:lpstr>
    </vt:vector>
  </TitlesOfParts>
  <Company>EGE Üniv.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dc:title>
  <dc:creator>Aydin</dc:creator>
  <cp:lastModifiedBy>Umut Avcı</cp:lastModifiedBy>
  <cp:revision>556</cp:revision>
  <dcterms:created xsi:type="dcterms:W3CDTF">2003-09-08T08:07:00Z</dcterms:created>
  <dcterms:modified xsi:type="dcterms:W3CDTF">2023-12-22T11:06:58Z</dcterms:modified>
</cp:coreProperties>
</file>