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4"/>
  </p:notesMasterIdLst>
  <p:sldIdLst>
    <p:sldId id="657" r:id="rId2"/>
    <p:sldId id="388" r:id="rId3"/>
    <p:sldId id="356" r:id="rId4"/>
    <p:sldId id="259" r:id="rId5"/>
    <p:sldId id="261" r:id="rId6"/>
    <p:sldId id="347" r:id="rId7"/>
    <p:sldId id="270" r:id="rId8"/>
    <p:sldId id="268" r:id="rId9"/>
    <p:sldId id="267" r:id="rId10"/>
    <p:sldId id="271" r:id="rId11"/>
    <p:sldId id="378" r:id="rId12"/>
    <p:sldId id="387" r:id="rId13"/>
    <p:sldId id="358" r:id="rId14"/>
    <p:sldId id="341" r:id="rId15"/>
    <p:sldId id="602" r:id="rId16"/>
    <p:sldId id="403" r:id="rId17"/>
    <p:sldId id="404" r:id="rId18"/>
    <p:sldId id="342" r:id="rId19"/>
    <p:sldId id="402" r:id="rId20"/>
    <p:sldId id="399" r:id="rId21"/>
    <p:sldId id="276" r:id="rId22"/>
    <p:sldId id="333" r:id="rId23"/>
    <p:sldId id="277" r:id="rId24"/>
    <p:sldId id="345" r:id="rId25"/>
    <p:sldId id="389" r:id="rId26"/>
    <p:sldId id="281" r:id="rId27"/>
    <p:sldId id="294" r:id="rId28"/>
    <p:sldId id="350" r:id="rId29"/>
    <p:sldId id="278" r:id="rId30"/>
    <p:sldId id="284" r:id="rId31"/>
    <p:sldId id="344" r:id="rId32"/>
    <p:sldId id="286" r:id="rId33"/>
    <p:sldId id="285" r:id="rId34"/>
    <p:sldId id="346" r:id="rId35"/>
    <p:sldId id="359" r:id="rId36"/>
    <p:sldId id="391" r:id="rId37"/>
    <p:sldId id="392" r:id="rId38"/>
    <p:sldId id="593" r:id="rId39"/>
    <p:sldId id="360" r:id="rId40"/>
    <p:sldId id="361" r:id="rId41"/>
    <p:sldId id="398" r:id="rId42"/>
    <p:sldId id="365" r:id="rId43"/>
    <p:sldId id="395" r:id="rId44"/>
    <p:sldId id="366" r:id="rId45"/>
    <p:sldId id="393" r:id="rId46"/>
    <p:sldId id="394" r:id="rId47"/>
    <p:sldId id="397" r:id="rId48"/>
    <p:sldId id="367" r:id="rId49"/>
    <p:sldId id="368" r:id="rId50"/>
    <p:sldId id="371" r:id="rId51"/>
    <p:sldId id="376" r:id="rId52"/>
    <p:sldId id="405" r:id="rId5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7" autoAdjust="0"/>
    <p:restoredTop sz="93682" autoAdjust="0"/>
  </p:normalViewPr>
  <p:slideViewPr>
    <p:cSldViewPr>
      <p:cViewPr varScale="1">
        <p:scale>
          <a:sx n="78" d="100"/>
          <a:sy n="78" d="100"/>
        </p:scale>
        <p:origin x="1584" y="6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5F68C7-7DD4-4CD5-8ACF-F81589461FBB}" type="datetimeFigureOut">
              <a:rPr lang="tr-TR" smtClean="0"/>
              <a:pPr/>
              <a:t>28.12.2023</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784A9C-822E-43B7-A1D9-0061DE13F4B7}" type="slidenum">
              <a:rPr lang="tr-TR" smtClean="0"/>
              <a:pPr/>
              <a:t>‹#›</a:t>
            </a:fld>
            <a:endParaRPr lang="tr-TR"/>
          </a:p>
        </p:txBody>
      </p:sp>
    </p:spTree>
    <p:extLst>
      <p:ext uri="{BB962C8B-B14F-4D97-AF65-F5344CB8AC3E}">
        <p14:creationId xmlns:p14="http://schemas.microsoft.com/office/powerpoint/2010/main" val="2437556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3906B-77C5-4FBE-8B9F-FCA2E5802D59}" type="slidenum">
              <a:rPr lang="en-US"/>
              <a:pPr/>
              <a:t>8</a:t>
            </a:fld>
            <a:endParaRPr lang="en-US"/>
          </a:p>
        </p:txBody>
      </p:sp>
      <p:sp>
        <p:nvSpPr>
          <p:cNvPr id="144386" name="Rectangle 2"/>
          <p:cNvSpPr>
            <a:spLocks noGrp="1" noRot="1" noChangeAspect="1" noChangeArrowheads="1" noTextEdit="1"/>
          </p:cNvSpPr>
          <p:nvPr>
            <p:ph type="sldImg"/>
          </p:nvPr>
        </p:nvSpPr>
        <p:spPr>
          <a:xfrm>
            <a:off x="1143000" y="685800"/>
            <a:ext cx="4572000" cy="3429000"/>
          </a:xfrm>
          <a:ln/>
        </p:spPr>
      </p:sp>
      <p:sp>
        <p:nvSpPr>
          <p:cNvPr id="14438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1794539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Christo Wilson</a:t>
            </a:r>
          </a:p>
        </p:txBody>
      </p:sp>
      <p:sp>
        <p:nvSpPr>
          <p:cNvPr id="5" name="Date Placeholder 4"/>
          <p:cNvSpPr>
            <a:spLocks noGrp="1"/>
          </p:cNvSpPr>
          <p:nvPr>
            <p:ph type="dt" idx="11"/>
          </p:nvPr>
        </p:nvSpPr>
        <p:spPr/>
        <p:txBody>
          <a:bodyPr/>
          <a:lstStyle/>
          <a:p>
            <a:r>
              <a:rPr lang="en-US"/>
              <a:t>8/22/2012</a:t>
            </a:r>
          </a:p>
        </p:txBody>
      </p:sp>
      <p:sp>
        <p:nvSpPr>
          <p:cNvPr id="6" name="Footer Placeholder 5"/>
          <p:cNvSpPr>
            <a:spLocks noGrp="1"/>
          </p:cNvSpPr>
          <p:nvPr>
            <p:ph type="ftr" sz="quarter" idx="12"/>
          </p:nvPr>
        </p:nvSpPr>
        <p:spPr/>
        <p:txBody>
          <a:bodyPr/>
          <a:lstStyle/>
          <a:p>
            <a:r>
              <a:rPr lang="en-US"/>
              <a:t>Defense</a:t>
            </a:r>
          </a:p>
        </p:txBody>
      </p:sp>
      <p:sp>
        <p:nvSpPr>
          <p:cNvPr id="7" name="Slide Number Placeholder 6"/>
          <p:cNvSpPr>
            <a:spLocks noGrp="1"/>
          </p:cNvSpPr>
          <p:nvPr>
            <p:ph type="sldNum" sz="quarter" idx="13"/>
          </p:nvPr>
        </p:nvSpPr>
        <p:spPr/>
        <p:txBody>
          <a:bodyPr/>
          <a:lstStyle/>
          <a:p>
            <a:fld id="{77FBF96E-C445-4FF1-86A3-96F5585B6DBD}" type="slidenum">
              <a:rPr lang="en-US" smtClean="0"/>
              <a:t>15</a:t>
            </a:fld>
            <a:endParaRPr lang="en-US"/>
          </a:p>
        </p:txBody>
      </p:sp>
    </p:spTree>
    <p:extLst>
      <p:ext uri="{BB962C8B-B14F-4D97-AF65-F5344CB8AC3E}">
        <p14:creationId xmlns:p14="http://schemas.microsoft.com/office/powerpoint/2010/main" val="1866253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2BB693F-1B52-4B35-AC44-5D4BA0CAFE1A}" type="slidenum">
              <a:rPr lang="en-US"/>
              <a:pPr/>
              <a:t>26</a:t>
            </a:fld>
            <a:endParaRPr lang="en-US"/>
          </a:p>
        </p:txBody>
      </p:sp>
      <p:sp>
        <p:nvSpPr>
          <p:cNvPr id="36867" name="Rectangle 2"/>
          <p:cNvSpPr>
            <a:spLocks noGrp="1" noRot="1" noChangeAspect="1" noChangeArrowheads="1" noTextEdit="1"/>
          </p:cNvSpPr>
          <p:nvPr>
            <p:ph type="sldImg"/>
          </p:nvPr>
        </p:nvSpPr>
        <p:spPr>
          <a:xfrm>
            <a:off x="1143000" y="685800"/>
            <a:ext cx="4572000" cy="3429000"/>
          </a:xfrm>
          <a:ln/>
        </p:spPr>
      </p:sp>
      <p:sp>
        <p:nvSpPr>
          <p:cNvPr id="36868" name="Rectangle 3"/>
          <p:cNvSpPr>
            <a:spLocks noGrp="1" noChangeArrowheads="1"/>
          </p:cNvSpPr>
          <p:nvPr>
            <p:ph type="body" idx="1"/>
          </p:nvPr>
        </p:nvSpPr>
        <p:spPr>
          <a:noFill/>
          <a:ln/>
        </p:spPr>
        <p:txBody>
          <a:bodyPr/>
          <a:lstStyle/>
          <a:p>
            <a:endParaRPr lang="tr-TR">
              <a:latin typeface="Times New Roman" pitchFamily="18" charset="0"/>
            </a:endParaRPr>
          </a:p>
        </p:txBody>
      </p:sp>
    </p:spTree>
    <p:extLst>
      <p:ext uri="{BB962C8B-B14F-4D97-AF65-F5344CB8AC3E}">
        <p14:creationId xmlns:p14="http://schemas.microsoft.com/office/powerpoint/2010/main" val="1707175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D54988-BF5F-4035-AD4F-D6A27B9D1C8B}" type="slidenum">
              <a:rPr lang="en-US" altLang="tr-TR"/>
              <a:pPr/>
              <a:t>31</a:t>
            </a:fld>
            <a:endParaRPr lang="en-US" altLang="tr-TR"/>
          </a:p>
        </p:txBody>
      </p:sp>
      <p:sp>
        <p:nvSpPr>
          <p:cNvPr id="119810" name="Rectangle 2"/>
          <p:cNvSpPr>
            <a:spLocks noGrp="1" noRot="1" noChangeAspect="1" noChangeArrowheads="1" noTextEdit="1"/>
          </p:cNvSpPr>
          <p:nvPr>
            <p:ph type="sldImg"/>
          </p:nvPr>
        </p:nvSpPr>
        <p:spPr>
          <a:xfrm>
            <a:off x="1143000" y="685800"/>
            <a:ext cx="4572000" cy="3429000"/>
          </a:xfrm>
          <a:ln/>
        </p:spPr>
      </p:sp>
      <p:sp>
        <p:nvSpPr>
          <p:cNvPr id="119811" name="Rectangle 3"/>
          <p:cNvSpPr>
            <a:spLocks noGrp="1" noChangeArrowheads="1"/>
          </p:cNvSpPr>
          <p:nvPr>
            <p:ph type="body" idx="1"/>
          </p:nvPr>
        </p:nvSpPr>
        <p:spPr/>
        <p:txBody>
          <a:bodyPr/>
          <a:lstStyle/>
          <a:p>
            <a:endParaRPr lang="tr-TR" altLang="tr-TR"/>
          </a:p>
        </p:txBody>
      </p:sp>
    </p:spTree>
    <p:extLst>
      <p:ext uri="{BB962C8B-B14F-4D97-AF65-F5344CB8AC3E}">
        <p14:creationId xmlns:p14="http://schemas.microsoft.com/office/powerpoint/2010/main" val="740199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FCB3862-1F5A-4E1A-93A0-8FD412CF5A03}" type="slidenum">
              <a:rPr lang="en-US"/>
              <a:pPr/>
              <a:t>32</a:t>
            </a:fld>
            <a:endParaRPr lang="en-US"/>
          </a:p>
        </p:txBody>
      </p:sp>
      <p:sp>
        <p:nvSpPr>
          <p:cNvPr id="43011" name="Rectangle 2"/>
          <p:cNvSpPr>
            <a:spLocks noGrp="1" noRot="1" noChangeAspect="1" noChangeArrowheads="1" noTextEdit="1"/>
          </p:cNvSpPr>
          <p:nvPr>
            <p:ph type="sldImg"/>
          </p:nvPr>
        </p:nvSpPr>
        <p:spPr>
          <a:xfrm>
            <a:off x="1143000" y="685800"/>
            <a:ext cx="4572000" cy="3429000"/>
          </a:xfrm>
          <a:ln/>
        </p:spPr>
      </p:sp>
      <p:sp>
        <p:nvSpPr>
          <p:cNvPr id="43012" name="Rectangle 3"/>
          <p:cNvSpPr>
            <a:spLocks noGrp="1" noChangeArrowheads="1"/>
          </p:cNvSpPr>
          <p:nvPr>
            <p:ph type="body" idx="1"/>
          </p:nvPr>
        </p:nvSpPr>
        <p:spPr>
          <a:noFill/>
          <a:ln/>
        </p:spPr>
        <p:txBody>
          <a:bodyPr/>
          <a:lstStyle/>
          <a:p>
            <a:endParaRPr lang="tr-TR">
              <a:latin typeface="Times New Roman" pitchFamily="18" charset="0"/>
            </a:endParaRPr>
          </a:p>
        </p:txBody>
      </p:sp>
    </p:spTree>
    <p:extLst>
      <p:ext uri="{BB962C8B-B14F-4D97-AF65-F5344CB8AC3E}">
        <p14:creationId xmlns:p14="http://schemas.microsoft.com/office/powerpoint/2010/main" val="4257514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A7784A9C-822E-43B7-A1D9-0061DE13F4B7}" type="slidenum">
              <a:rPr lang="tr-TR" smtClean="0">
                <a:solidFill>
                  <a:prstClr val="black"/>
                </a:solidFill>
              </a:rPr>
              <a:pPr/>
              <a:t>39</a:t>
            </a:fld>
            <a:endParaRPr lang="tr-TR">
              <a:solidFill>
                <a:prstClr val="black"/>
              </a:solidFill>
            </a:endParaRPr>
          </a:p>
        </p:txBody>
      </p:sp>
    </p:spTree>
    <p:extLst>
      <p:ext uri="{BB962C8B-B14F-4D97-AF65-F5344CB8AC3E}">
        <p14:creationId xmlns:p14="http://schemas.microsoft.com/office/powerpoint/2010/main" val="937217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1B78D3-193F-4C49-9BB5-069B82B46EBB}" type="slidenum">
              <a:rPr lang="en-CA" altLang="en-US"/>
              <a:pPr/>
              <a:t>41</a:t>
            </a:fld>
            <a:endParaRPr lang="en-CA" altLang="en-US"/>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6208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031"/>
          <p:cNvSpPr>
            <a:spLocks noGrp="1" noChangeArrowheads="1"/>
          </p:cNvSpPr>
          <p:nvPr>
            <p:ph type="sldNum" sz="quarter" idx="5"/>
          </p:nvPr>
        </p:nvSpPr>
        <p:spPr>
          <a:noFill/>
        </p:spPr>
        <p:txBody>
          <a:bodyPr/>
          <a:lstStyle/>
          <a:p>
            <a:fld id="{22383A51-C880-4CB4-95E5-5CF409EB4716}" type="slidenum">
              <a:rPr lang="en-US"/>
              <a:pPr/>
              <a:t>48</a:t>
            </a:fld>
            <a:endParaRPr lang="en-US"/>
          </a:p>
        </p:txBody>
      </p:sp>
      <p:sp>
        <p:nvSpPr>
          <p:cNvPr id="153603" name="Rectangle 2"/>
          <p:cNvSpPr>
            <a:spLocks noGrp="1" noRot="1" noChangeAspect="1" noChangeArrowheads="1" noTextEdit="1"/>
          </p:cNvSpPr>
          <p:nvPr>
            <p:ph type="sldImg"/>
          </p:nvPr>
        </p:nvSpPr>
        <p:spPr>
          <a:xfrm>
            <a:off x="1143000" y="685800"/>
            <a:ext cx="4572000" cy="3429000"/>
          </a:xfrm>
          <a:ln/>
        </p:spPr>
      </p:sp>
      <p:sp>
        <p:nvSpPr>
          <p:cNvPr id="153604" name="Rectangle 3"/>
          <p:cNvSpPr>
            <a:spLocks noGrp="1" noChangeArrowheads="1"/>
          </p:cNvSpPr>
          <p:nvPr>
            <p:ph type="body" idx="1"/>
          </p:nvPr>
        </p:nvSpPr>
        <p:spPr>
          <a:noFill/>
          <a:ln/>
        </p:spPr>
        <p:txBody>
          <a:bodyPr/>
          <a:lstStyle/>
          <a:p>
            <a:pPr eaLnBrk="1" hangingPunct="1"/>
            <a:endParaRPr lang="tr-TR"/>
          </a:p>
        </p:txBody>
      </p:sp>
    </p:spTree>
    <p:extLst>
      <p:ext uri="{BB962C8B-B14F-4D97-AF65-F5344CB8AC3E}">
        <p14:creationId xmlns:p14="http://schemas.microsoft.com/office/powerpoint/2010/main" val="3859532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8C0C4D2-FC4B-4A59-B8E7-D5533CBD218C}" type="slidenum">
              <a:rPr lang="en-US"/>
              <a:pPr/>
              <a:t>49</a:t>
            </a:fld>
            <a:endParaRPr lang="en-US"/>
          </a:p>
        </p:txBody>
      </p:sp>
      <p:sp>
        <p:nvSpPr>
          <p:cNvPr id="22530" name="Rectangle 2"/>
          <p:cNvSpPr>
            <a:spLocks noChangeArrowheads="1"/>
          </p:cNvSpPr>
          <p:nvPr/>
        </p:nvSpPr>
        <p:spPr bwMode="auto">
          <a:xfrm>
            <a:off x="3885887" y="1"/>
            <a:ext cx="2972114" cy="457200"/>
          </a:xfrm>
          <a:prstGeom prst="rect">
            <a:avLst/>
          </a:prstGeom>
          <a:noFill/>
          <a:ln w="9525">
            <a:noFill/>
            <a:miter lim="800000"/>
            <a:headEnd/>
            <a:tailEnd/>
          </a:ln>
          <a:effectLst/>
        </p:spPr>
        <p:txBody>
          <a:bodyPr wrap="none" anchor="ctr"/>
          <a:lstStyle/>
          <a:p>
            <a:endParaRPr lang="tr-TR"/>
          </a:p>
        </p:txBody>
      </p:sp>
      <p:sp>
        <p:nvSpPr>
          <p:cNvPr id="22531" name="Rectangle 3"/>
          <p:cNvSpPr>
            <a:spLocks noChangeArrowheads="1"/>
          </p:cNvSpPr>
          <p:nvPr/>
        </p:nvSpPr>
        <p:spPr bwMode="auto">
          <a:xfrm>
            <a:off x="3885887" y="8686801"/>
            <a:ext cx="2972114" cy="457200"/>
          </a:xfrm>
          <a:prstGeom prst="rect">
            <a:avLst/>
          </a:prstGeom>
          <a:noFill/>
          <a:ln w="9525">
            <a:noFill/>
            <a:miter lim="800000"/>
            <a:headEnd/>
            <a:tailEnd/>
          </a:ln>
          <a:effectLst/>
        </p:spPr>
        <p:txBody>
          <a:bodyPr lIns="19022" tIns="0" rIns="19022" bIns="0" anchor="b"/>
          <a:lstStyle/>
          <a:p>
            <a:pPr algn="r" defTabSz="912813" eaLnBrk="0" hangingPunct="0"/>
            <a:r>
              <a:rPr lang="en-US" sz="1000" i="1"/>
              <a:t>4</a:t>
            </a:r>
          </a:p>
        </p:txBody>
      </p:sp>
      <p:sp>
        <p:nvSpPr>
          <p:cNvPr id="22532" name="Rectangle 4"/>
          <p:cNvSpPr>
            <a:spLocks noChangeArrowheads="1"/>
          </p:cNvSpPr>
          <p:nvPr/>
        </p:nvSpPr>
        <p:spPr bwMode="auto">
          <a:xfrm>
            <a:off x="0" y="8686801"/>
            <a:ext cx="2972115" cy="457200"/>
          </a:xfrm>
          <a:prstGeom prst="rect">
            <a:avLst/>
          </a:prstGeom>
          <a:noFill/>
          <a:ln w="9525">
            <a:noFill/>
            <a:miter lim="800000"/>
            <a:headEnd/>
            <a:tailEnd/>
          </a:ln>
          <a:effectLst/>
        </p:spPr>
        <p:txBody>
          <a:bodyPr wrap="none" anchor="ctr"/>
          <a:lstStyle/>
          <a:p>
            <a:endParaRPr lang="tr-TR"/>
          </a:p>
        </p:txBody>
      </p:sp>
      <p:sp>
        <p:nvSpPr>
          <p:cNvPr id="22533" name="Rectangle 5"/>
          <p:cNvSpPr>
            <a:spLocks noChangeArrowheads="1"/>
          </p:cNvSpPr>
          <p:nvPr/>
        </p:nvSpPr>
        <p:spPr bwMode="auto">
          <a:xfrm>
            <a:off x="0" y="1"/>
            <a:ext cx="2972115" cy="457200"/>
          </a:xfrm>
          <a:prstGeom prst="rect">
            <a:avLst/>
          </a:prstGeom>
          <a:noFill/>
          <a:ln w="9525">
            <a:noFill/>
            <a:miter lim="800000"/>
            <a:headEnd/>
            <a:tailEnd/>
          </a:ln>
          <a:effectLst/>
        </p:spPr>
        <p:txBody>
          <a:bodyPr wrap="none" anchor="ctr"/>
          <a:lstStyle/>
          <a:p>
            <a:endParaRPr lang="tr-TR"/>
          </a:p>
        </p:txBody>
      </p:sp>
      <p:sp>
        <p:nvSpPr>
          <p:cNvPr id="22534" name="Rectangle 6"/>
          <p:cNvSpPr>
            <a:spLocks noGrp="1" noRot="1" noChangeAspect="1" noChangeArrowheads="1"/>
          </p:cNvSpPr>
          <p:nvPr>
            <p:ph type="sldImg"/>
          </p:nvPr>
        </p:nvSpPr>
        <p:spPr bwMode="auto">
          <a:xfrm>
            <a:off x="1154113" y="692150"/>
            <a:ext cx="4554537" cy="3416300"/>
          </a:xfrm>
          <a:prstGeom prst="rect">
            <a:avLst/>
          </a:prstGeom>
          <a:noFill/>
          <a:ln w="12700" cap="flat">
            <a:solidFill>
              <a:schemeClr val="tx1"/>
            </a:solidFill>
            <a:miter lim="800000"/>
            <a:headEnd/>
            <a:tailEnd/>
          </a:ln>
        </p:spPr>
      </p:sp>
      <p:sp>
        <p:nvSpPr>
          <p:cNvPr id="22535" name="Rectangle 7"/>
          <p:cNvSpPr>
            <a:spLocks noGrp="1" noChangeArrowheads="1"/>
          </p:cNvSpPr>
          <p:nvPr>
            <p:ph type="body" idx="1"/>
          </p:nvPr>
        </p:nvSpPr>
        <p:spPr bwMode="auto">
          <a:xfrm>
            <a:off x="912203" y="4343401"/>
            <a:ext cx="5033596" cy="4114800"/>
          </a:xfrm>
          <a:prstGeom prst="rect">
            <a:avLst/>
          </a:prstGeom>
          <a:noFill/>
          <a:ln>
            <a:miter lim="800000"/>
            <a:headEnd/>
            <a:tailEnd/>
          </a:ln>
        </p:spPr>
        <p:txBody>
          <a:bodyPr lIns="91940" tIns="45970" rIns="91940" bIns="45970"/>
          <a:lstStyle/>
          <a:p>
            <a:endParaRPr lang="tr-TR"/>
          </a:p>
        </p:txBody>
      </p:sp>
    </p:spTree>
    <p:extLst>
      <p:ext uri="{BB962C8B-B14F-4D97-AF65-F5344CB8AC3E}">
        <p14:creationId xmlns:p14="http://schemas.microsoft.com/office/powerpoint/2010/main" val="2441149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tr-TR"/>
          </a:p>
        </p:txBody>
      </p:sp>
      <p:sp>
        <p:nvSpPr>
          <p:cNvPr id="4" name="Date Placeholder 3"/>
          <p:cNvSpPr>
            <a:spLocks noGrp="1"/>
          </p:cNvSpPr>
          <p:nvPr>
            <p:ph type="dt" sz="half" idx="10"/>
          </p:nvPr>
        </p:nvSpPr>
        <p:spPr/>
        <p:txBody>
          <a:bodyPr/>
          <a:lstStyle/>
          <a:p>
            <a:fld id="{0E077462-6E3C-4566-B0D4-52974D314CF0}" type="datetime1">
              <a:rPr lang="tr-TR" smtClean="0"/>
              <a:t>28.12.2023</a:t>
            </a:fld>
            <a:endParaRPr lang="tr-TR"/>
          </a:p>
        </p:txBody>
      </p:sp>
      <p:sp>
        <p:nvSpPr>
          <p:cNvPr id="5" name="Footer Placeholder 4"/>
          <p:cNvSpPr>
            <a:spLocks noGrp="1"/>
          </p:cNvSpPr>
          <p:nvPr>
            <p:ph type="ftr" sz="quarter" idx="11"/>
          </p:nvPr>
        </p:nvSpPr>
        <p:spPr/>
        <p:txBody>
          <a:bodyPr/>
          <a:lstStyle/>
          <a:p>
            <a:r>
              <a:rPr lang="en-US"/>
              <a:t>M C OKUR-DATA MANAGEMENT AND FILE STRUCTURES</a:t>
            </a:r>
            <a:endParaRPr lang="tr-TR"/>
          </a:p>
        </p:txBody>
      </p:sp>
      <p:sp>
        <p:nvSpPr>
          <p:cNvPr id="6" name="Slide Number Placeholder 5"/>
          <p:cNvSpPr>
            <a:spLocks noGrp="1"/>
          </p:cNvSpPr>
          <p:nvPr>
            <p:ph type="sldNum" sz="quarter" idx="12"/>
          </p:nvPr>
        </p:nvSpPr>
        <p:spPr/>
        <p:txBody>
          <a:bodyPr/>
          <a:lstStyle/>
          <a:p>
            <a:fld id="{4671B791-43E4-40E2-AA00-CBB8B91FF836}"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6004F017-B5D9-4DE2-882B-266CAB1D5C04}" type="datetime1">
              <a:rPr lang="tr-TR" smtClean="0"/>
              <a:t>28.12.2023</a:t>
            </a:fld>
            <a:endParaRPr lang="tr-TR"/>
          </a:p>
        </p:txBody>
      </p:sp>
      <p:sp>
        <p:nvSpPr>
          <p:cNvPr id="5" name="Footer Placeholder 4"/>
          <p:cNvSpPr>
            <a:spLocks noGrp="1"/>
          </p:cNvSpPr>
          <p:nvPr>
            <p:ph type="ftr" sz="quarter" idx="11"/>
          </p:nvPr>
        </p:nvSpPr>
        <p:spPr/>
        <p:txBody>
          <a:bodyPr/>
          <a:lstStyle/>
          <a:p>
            <a:r>
              <a:rPr lang="en-US"/>
              <a:t>M C OKUR-DATA MANAGEMENT AND FILE STRUCTURES</a:t>
            </a:r>
            <a:endParaRPr lang="tr-TR"/>
          </a:p>
        </p:txBody>
      </p:sp>
      <p:sp>
        <p:nvSpPr>
          <p:cNvPr id="6" name="Slide Number Placeholder 5"/>
          <p:cNvSpPr>
            <a:spLocks noGrp="1"/>
          </p:cNvSpPr>
          <p:nvPr>
            <p:ph type="sldNum" sz="quarter" idx="12"/>
          </p:nvPr>
        </p:nvSpPr>
        <p:spPr/>
        <p:txBody>
          <a:bodyPr/>
          <a:lstStyle/>
          <a:p>
            <a:fld id="{4671B791-43E4-40E2-AA00-CBB8B91FF836}"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92F5C784-7905-4D9E-9DDC-233E7464F385}" type="datetime1">
              <a:rPr lang="tr-TR" smtClean="0"/>
              <a:t>28.12.2023</a:t>
            </a:fld>
            <a:endParaRPr lang="tr-TR"/>
          </a:p>
        </p:txBody>
      </p:sp>
      <p:sp>
        <p:nvSpPr>
          <p:cNvPr id="5" name="Footer Placeholder 4"/>
          <p:cNvSpPr>
            <a:spLocks noGrp="1"/>
          </p:cNvSpPr>
          <p:nvPr>
            <p:ph type="ftr" sz="quarter" idx="11"/>
          </p:nvPr>
        </p:nvSpPr>
        <p:spPr/>
        <p:txBody>
          <a:bodyPr/>
          <a:lstStyle/>
          <a:p>
            <a:r>
              <a:rPr lang="en-US"/>
              <a:t>M C OKUR-DATA MANAGEMENT AND FILE STRUCTURES</a:t>
            </a:r>
            <a:endParaRPr lang="tr-TR"/>
          </a:p>
        </p:txBody>
      </p:sp>
      <p:sp>
        <p:nvSpPr>
          <p:cNvPr id="6" name="Slide Number Placeholder 5"/>
          <p:cNvSpPr>
            <a:spLocks noGrp="1"/>
          </p:cNvSpPr>
          <p:nvPr>
            <p:ph type="sldNum" sz="quarter" idx="12"/>
          </p:nvPr>
        </p:nvSpPr>
        <p:spPr/>
        <p:txBody>
          <a:bodyPr/>
          <a:lstStyle/>
          <a:p>
            <a:fld id="{4671B791-43E4-40E2-AA00-CBB8B91FF836}"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3F138D11-12B3-408C-BF41-80AF9D044C76}" type="datetime1">
              <a:rPr lang="tr-TR" smtClean="0"/>
              <a:t>28.12.2023</a:t>
            </a:fld>
            <a:endParaRPr lang="tr-TR"/>
          </a:p>
        </p:txBody>
      </p:sp>
      <p:sp>
        <p:nvSpPr>
          <p:cNvPr id="5" name="Footer Placeholder 4"/>
          <p:cNvSpPr>
            <a:spLocks noGrp="1"/>
          </p:cNvSpPr>
          <p:nvPr>
            <p:ph type="ftr" sz="quarter" idx="11"/>
          </p:nvPr>
        </p:nvSpPr>
        <p:spPr/>
        <p:txBody>
          <a:bodyPr/>
          <a:lstStyle/>
          <a:p>
            <a:r>
              <a:rPr lang="en-US"/>
              <a:t>M C OKUR-DATA MANAGEMENT AND FILE STRUCTURES</a:t>
            </a:r>
            <a:endParaRPr lang="tr-TR"/>
          </a:p>
        </p:txBody>
      </p:sp>
      <p:sp>
        <p:nvSpPr>
          <p:cNvPr id="6" name="Slide Number Placeholder 5"/>
          <p:cNvSpPr>
            <a:spLocks noGrp="1"/>
          </p:cNvSpPr>
          <p:nvPr>
            <p:ph type="sldNum" sz="quarter" idx="12"/>
          </p:nvPr>
        </p:nvSpPr>
        <p:spPr/>
        <p:txBody>
          <a:bodyPr/>
          <a:lstStyle/>
          <a:p>
            <a:fld id="{4671B791-43E4-40E2-AA00-CBB8B91FF836}"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87965-892D-4820-951D-852F3EFDE92F}" type="datetime1">
              <a:rPr lang="tr-TR" smtClean="0"/>
              <a:t>28.12.2023</a:t>
            </a:fld>
            <a:endParaRPr lang="tr-TR"/>
          </a:p>
        </p:txBody>
      </p:sp>
      <p:sp>
        <p:nvSpPr>
          <p:cNvPr id="5" name="Footer Placeholder 4"/>
          <p:cNvSpPr>
            <a:spLocks noGrp="1"/>
          </p:cNvSpPr>
          <p:nvPr>
            <p:ph type="ftr" sz="quarter" idx="11"/>
          </p:nvPr>
        </p:nvSpPr>
        <p:spPr/>
        <p:txBody>
          <a:bodyPr/>
          <a:lstStyle/>
          <a:p>
            <a:r>
              <a:rPr lang="en-US"/>
              <a:t>M C OKUR-DATA MANAGEMENT AND FILE STRUCTURES</a:t>
            </a:r>
            <a:endParaRPr lang="tr-TR"/>
          </a:p>
        </p:txBody>
      </p:sp>
      <p:sp>
        <p:nvSpPr>
          <p:cNvPr id="6" name="Slide Number Placeholder 5"/>
          <p:cNvSpPr>
            <a:spLocks noGrp="1"/>
          </p:cNvSpPr>
          <p:nvPr>
            <p:ph type="sldNum" sz="quarter" idx="12"/>
          </p:nvPr>
        </p:nvSpPr>
        <p:spPr/>
        <p:txBody>
          <a:bodyPr/>
          <a:lstStyle/>
          <a:p>
            <a:fld id="{4671B791-43E4-40E2-AA00-CBB8B91FF836}"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p:txBody>
          <a:bodyPr/>
          <a:lstStyle/>
          <a:p>
            <a:fld id="{AF6EE8B4-C317-4F2D-9E3E-77861B73D907}" type="datetime1">
              <a:rPr lang="tr-TR" smtClean="0"/>
              <a:t>28.12.2023</a:t>
            </a:fld>
            <a:endParaRPr lang="tr-TR"/>
          </a:p>
        </p:txBody>
      </p:sp>
      <p:sp>
        <p:nvSpPr>
          <p:cNvPr id="6" name="Footer Placeholder 5"/>
          <p:cNvSpPr>
            <a:spLocks noGrp="1"/>
          </p:cNvSpPr>
          <p:nvPr>
            <p:ph type="ftr" sz="quarter" idx="11"/>
          </p:nvPr>
        </p:nvSpPr>
        <p:spPr/>
        <p:txBody>
          <a:bodyPr/>
          <a:lstStyle/>
          <a:p>
            <a:r>
              <a:rPr lang="en-US"/>
              <a:t>M C OKUR-DATA MANAGEMENT AND FILE STRUCTURES</a:t>
            </a:r>
            <a:endParaRPr lang="tr-TR"/>
          </a:p>
        </p:txBody>
      </p:sp>
      <p:sp>
        <p:nvSpPr>
          <p:cNvPr id="7" name="Slide Number Placeholder 6"/>
          <p:cNvSpPr>
            <a:spLocks noGrp="1"/>
          </p:cNvSpPr>
          <p:nvPr>
            <p:ph type="sldNum" sz="quarter" idx="12"/>
          </p:nvPr>
        </p:nvSpPr>
        <p:spPr/>
        <p:txBody>
          <a:bodyPr/>
          <a:lstStyle/>
          <a:p>
            <a:fld id="{4671B791-43E4-40E2-AA00-CBB8B91FF836}"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p:txBody>
          <a:bodyPr/>
          <a:lstStyle/>
          <a:p>
            <a:fld id="{787CBD74-E254-4353-8574-AA471907C00F}" type="datetime1">
              <a:rPr lang="tr-TR" smtClean="0"/>
              <a:t>28.12.2023</a:t>
            </a:fld>
            <a:endParaRPr lang="tr-TR"/>
          </a:p>
        </p:txBody>
      </p:sp>
      <p:sp>
        <p:nvSpPr>
          <p:cNvPr id="8" name="Footer Placeholder 7"/>
          <p:cNvSpPr>
            <a:spLocks noGrp="1"/>
          </p:cNvSpPr>
          <p:nvPr>
            <p:ph type="ftr" sz="quarter" idx="11"/>
          </p:nvPr>
        </p:nvSpPr>
        <p:spPr/>
        <p:txBody>
          <a:bodyPr/>
          <a:lstStyle/>
          <a:p>
            <a:r>
              <a:rPr lang="en-US"/>
              <a:t>M C OKUR-DATA MANAGEMENT AND FILE STRUCTURES</a:t>
            </a:r>
            <a:endParaRPr lang="tr-TR"/>
          </a:p>
        </p:txBody>
      </p:sp>
      <p:sp>
        <p:nvSpPr>
          <p:cNvPr id="9" name="Slide Number Placeholder 8"/>
          <p:cNvSpPr>
            <a:spLocks noGrp="1"/>
          </p:cNvSpPr>
          <p:nvPr>
            <p:ph type="sldNum" sz="quarter" idx="12"/>
          </p:nvPr>
        </p:nvSpPr>
        <p:spPr/>
        <p:txBody>
          <a:bodyPr/>
          <a:lstStyle/>
          <a:p>
            <a:fld id="{4671B791-43E4-40E2-AA00-CBB8B91FF836}"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p>
            <a:fld id="{D1786314-4792-4311-9D37-3A3C41D94AD5}" type="datetime1">
              <a:rPr lang="tr-TR" smtClean="0"/>
              <a:t>28.12.2023</a:t>
            </a:fld>
            <a:endParaRPr lang="tr-TR"/>
          </a:p>
        </p:txBody>
      </p:sp>
      <p:sp>
        <p:nvSpPr>
          <p:cNvPr id="4" name="Footer Placeholder 3"/>
          <p:cNvSpPr>
            <a:spLocks noGrp="1"/>
          </p:cNvSpPr>
          <p:nvPr>
            <p:ph type="ftr" sz="quarter" idx="11"/>
          </p:nvPr>
        </p:nvSpPr>
        <p:spPr/>
        <p:txBody>
          <a:bodyPr/>
          <a:lstStyle/>
          <a:p>
            <a:r>
              <a:rPr lang="en-US"/>
              <a:t>M C OKUR-DATA MANAGEMENT AND FILE STRUCTURES</a:t>
            </a:r>
            <a:endParaRPr lang="tr-TR"/>
          </a:p>
        </p:txBody>
      </p:sp>
      <p:sp>
        <p:nvSpPr>
          <p:cNvPr id="5" name="Slide Number Placeholder 4"/>
          <p:cNvSpPr>
            <a:spLocks noGrp="1"/>
          </p:cNvSpPr>
          <p:nvPr>
            <p:ph type="sldNum" sz="quarter" idx="12"/>
          </p:nvPr>
        </p:nvSpPr>
        <p:spPr/>
        <p:txBody>
          <a:bodyPr/>
          <a:lstStyle/>
          <a:p>
            <a:fld id="{4671B791-43E4-40E2-AA00-CBB8B91FF836}"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BFB82B-C40A-4DB6-A9C5-DBBC856CA6B7}" type="datetime1">
              <a:rPr lang="tr-TR" smtClean="0"/>
              <a:t>28.12.2023</a:t>
            </a:fld>
            <a:endParaRPr lang="tr-TR"/>
          </a:p>
        </p:txBody>
      </p:sp>
      <p:sp>
        <p:nvSpPr>
          <p:cNvPr id="3" name="Footer Placeholder 2"/>
          <p:cNvSpPr>
            <a:spLocks noGrp="1"/>
          </p:cNvSpPr>
          <p:nvPr>
            <p:ph type="ftr" sz="quarter" idx="11"/>
          </p:nvPr>
        </p:nvSpPr>
        <p:spPr/>
        <p:txBody>
          <a:bodyPr/>
          <a:lstStyle/>
          <a:p>
            <a:r>
              <a:rPr lang="en-US"/>
              <a:t>M C OKUR-DATA MANAGEMENT AND FILE STRUCTURES</a:t>
            </a:r>
            <a:endParaRPr lang="tr-TR"/>
          </a:p>
        </p:txBody>
      </p:sp>
      <p:sp>
        <p:nvSpPr>
          <p:cNvPr id="4" name="Slide Number Placeholder 3"/>
          <p:cNvSpPr>
            <a:spLocks noGrp="1"/>
          </p:cNvSpPr>
          <p:nvPr>
            <p:ph type="sldNum" sz="quarter" idx="12"/>
          </p:nvPr>
        </p:nvSpPr>
        <p:spPr/>
        <p:txBody>
          <a:bodyPr/>
          <a:lstStyle/>
          <a:p>
            <a:fld id="{4671B791-43E4-40E2-AA00-CBB8B91FF836}"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468D9-0DCD-46D2-BDCF-96DE222792AA}" type="datetime1">
              <a:rPr lang="tr-TR" smtClean="0"/>
              <a:t>28.12.2023</a:t>
            </a:fld>
            <a:endParaRPr lang="tr-TR"/>
          </a:p>
        </p:txBody>
      </p:sp>
      <p:sp>
        <p:nvSpPr>
          <p:cNvPr id="6" name="Footer Placeholder 5"/>
          <p:cNvSpPr>
            <a:spLocks noGrp="1"/>
          </p:cNvSpPr>
          <p:nvPr>
            <p:ph type="ftr" sz="quarter" idx="11"/>
          </p:nvPr>
        </p:nvSpPr>
        <p:spPr/>
        <p:txBody>
          <a:bodyPr/>
          <a:lstStyle/>
          <a:p>
            <a:r>
              <a:rPr lang="en-US"/>
              <a:t>M C OKUR-DATA MANAGEMENT AND FILE STRUCTURES</a:t>
            </a:r>
            <a:endParaRPr lang="tr-TR"/>
          </a:p>
        </p:txBody>
      </p:sp>
      <p:sp>
        <p:nvSpPr>
          <p:cNvPr id="7" name="Slide Number Placeholder 6"/>
          <p:cNvSpPr>
            <a:spLocks noGrp="1"/>
          </p:cNvSpPr>
          <p:nvPr>
            <p:ph type="sldNum" sz="quarter" idx="12"/>
          </p:nvPr>
        </p:nvSpPr>
        <p:spPr/>
        <p:txBody>
          <a:bodyPr/>
          <a:lstStyle/>
          <a:p>
            <a:fld id="{4671B791-43E4-40E2-AA00-CBB8B91FF836}"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37FE5-C8D1-4113-A2BE-1DC7761C3ACA}" type="datetime1">
              <a:rPr lang="tr-TR" smtClean="0"/>
              <a:t>28.12.2023</a:t>
            </a:fld>
            <a:endParaRPr lang="tr-TR"/>
          </a:p>
        </p:txBody>
      </p:sp>
      <p:sp>
        <p:nvSpPr>
          <p:cNvPr id="6" name="Footer Placeholder 5"/>
          <p:cNvSpPr>
            <a:spLocks noGrp="1"/>
          </p:cNvSpPr>
          <p:nvPr>
            <p:ph type="ftr" sz="quarter" idx="11"/>
          </p:nvPr>
        </p:nvSpPr>
        <p:spPr/>
        <p:txBody>
          <a:bodyPr/>
          <a:lstStyle/>
          <a:p>
            <a:r>
              <a:rPr lang="en-US"/>
              <a:t>M C OKUR-DATA MANAGEMENT AND FILE STRUCTURES</a:t>
            </a:r>
            <a:endParaRPr lang="tr-TR"/>
          </a:p>
        </p:txBody>
      </p:sp>
      <p:sp>
        <p:nvSpPr>
          <p:cNvPr id="7" name="Slide Number Placeholder 6"/>
          <p:cNvSpPr>
            <a:spLocks noGrp="1"/>
          </p:cNvSpPr>
          <p:nvPr>
            <p:ph type="sldNum" sz="quarter" idx="12"/>
          </p:nvPr>
        </p:nvSpPr>
        <p:spPr/>
        <p:txBody>
          <a:bodyPr/>
          <a:lstStyle/>
          <a:p>
            <a:fld id="{4671B791-43E4-40E2-AA00-CBB8B91FF836}"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7F5BB-88FA-4A45-9990-A3CFD995B784}" type="datetime1">
              <a:rPr lang="tr-TR" smtClean="0"/>
              <a:t>28.12.2023</a:t>
            </a:fld>
            <a:endParaRPr lang="tr-T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 C OKUR-DATA MANAGEMENT AND FILE STRUCTURES</a:t>
            </a:r>
            <a:endParaRPr lang="tr-T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1B791-43E4-40E2-AA00-CBB8B91FF836}"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A93DA5-99EF-4023-BE1F-31343729C800}"/>
              </a:ext>
            </a:extLst>
          </p:cNvPr>
          <p:cNvSpPr txBox="1">
            <a:spLocks/>
          </p:cNvSpPr>
          <p:nvPr/>
        </p:nvSpPr>
        <p:spPr>
          <a:xfrm>
            <a:off x="648494" y="1052736"/>
            <a:ext cx="7847012" cy="1223913"/>
          </a:xfrm>
          <a:prstGeom prst="rect">
            <a:avLst/>
          </a:prstGeom>
        </p:spPr>
        <p:txBody>
          <a:bodyPr>
            <a:noAutofit/>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eaLnBrk="1" hangingPunct="1"/>
            <a:r>
              <a:rPr lang="en-US" altLang="en-US" sz="4400" dirty="0"/>
              <a:t>COMP 2310</a:t>
            </a:r>
            <a:br>
              <a:rPr lang="en-US" altLang="en-US" sz="4400" dirty="0"/>
            </a:br>
            <a:r>
              <a:rPr lang="en-US" altLang="en-US" sz="4400" dirty="0"/>
              <a:t>Data Structures and Algorithms</a:t>
            </a:r>
            <a:br>
              <a:rPr lang="en-US" altLang="en-US" sz="4400" dirty="0"/>
            </a:br>
            <a:endParaRPr lang="en-US" altLang="en-US" sz="4400" dirty="0"/>
          </a:p>
        </p:txBody>
      </p:sp>
      <p:sp>
        <p:nvSpPr>
          <p:cNvPr id="6" name="Subtitle 2">
            <a:extLst>
              <a:ext uri="{FF2B5EF4-FFF2-40B4-BE49-F238E27FC236}">
                <a16:creationId xmlns:a16="http://schemas.microsoft.com/office/drawing/2014/main" id="{CC63C7F2-65F7-4190-8303-AEEB1DFE13EF}"/>
              </a:ext>
            </a:extLst>
          </p:cNvPr>
          <p:cNvSpPr txBox="1">
            <a:spLocks/>
          </p:cNvSpPr>
          <p:nvPr/>
        </p:nvSpPr>
        <p:spPr>
          <a:xfrm>
            <a:off x="1371600" y="3080184"/>
            <a:ext cx="6400800" cy="1932992"/>
          </a:xfrm>
          <a:prstGeom prst="rect">
            <a:avLst/>
          </a:prstGeom>
        </p:spPr>
        <p:txBody>
          <a:bodyPr>
            <a:no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eaLnBrk="1" hangingPunct="1">
              <a:buNone/>
            </a:pPr>
            <a:r>
              <a:rPr lang="tr-TR" altLang="en-US" sz="3200" dirty="0" err="1">
                <a:latin typeface="+mj-lt"/>
              </a:rPr>
              <a:t>Lecture</a:t>
            </a:r>
            <a:r>
              <a:rPr lang="tr-TR" altLang="en-US" sz="3200" dirty="0">
                <a:latin typeface="+mj-lt"/>
              </a:rPr>
              <a:t> 13</a:t>
            </a:r>
          </a:p>
          <a:p>
            <a:pPr marL="0" indent="0" algn="ctr">
              <a:lnSpc>
                <a:spcPct val="80000"/>
              </a:lnSpc>
              <a:buNone/>
            </a:pPr>
            <a:r>
              <a:rPr lang="en-US" sz="3200" dirty="0"/>
              <a:t>Data Storage Basics</a:t>
            </a:r>
            <a:endParaRPr lang="en-US" altLang="en-US" sz="3200" dirty="0">
              <a:latin typeface="+mj-lt"/>
            </a:endParaRPr>
          </a:p>
          <a:p>
            <a:pPr marL="0" indent="0" algn="ctr">
              <a:buNone/>
            </a:pPr>
            <a:endParaRPr lang="en-US" altLang="en-US" sz="3200" dirty="0">
              <a:latin typeface="+mj-lt"/>
            </a:endParaRPr>
          </a:p>
          <a:p>
            <a:pPr marL="0" indent="0" algn="ctr">
              <a:buNone/>
            </a:pPr>
            <a:endParaRPr lang="en-US" altLang="en-US" sz="3200" dirty="0">
              <a:latin typeface="+mj-lt"/>
            </a:endParaRPr>
          </a:p>
          <a:p>
            <a:pPr marL="0" indent="0" algn="ctr" eaLnBrk="1" hangingPunct="1">
              <a:buNone/>
            </a:pPr>
            <a:endParaRPr lang="en-US" altLang="en-US" sz="3200" dirty="0">
              <a:latin typeface="+mj-lt"/>
            </a:endParaRPr>
          </a:p>
        </p:txBody>
      </p:sp>
    </p:spTree>
    <p:extLst>
      <p:ext uri="{BB962C8B-B14F-4D97-AF65-F5344CB8AC3E}">
        <p14:creationId xmlns:p14="http://schemas.microsoft.com/office/powerpoint/2010/main" val="2766274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868346"/>
          </a:xfrm>
        </p:spPr>
        <p:txBody>
          <a:bodyPr/>
          <a:lstStyle/>
          <a:p>
            <a:r>
              <a:rPr lang="tr-TR" dirty="0"/>
              <a:t>Storage Media: </a:t>
            </a:r>
            <a:r>
              <a:rPr lang="tr-TR" dirty="0" err="1"/>
              <a:t>Secondary</a:t>
            </a:r>
            <a:endParaRPr lang="tr-TR" dirty="0"/>
          </a:p>
        </p:txBody>
      </p:sp>
      <p:sp>
        <p:nvSpPr>
          <p:cNvPr id="3" name="Content Placeholder 2"/>
          <p:cNvSpPr>
            <a:spLocks noGrp="1"/>
          </p:cNvSpPr>
          <p:nvPr>
            <p:ph idx="1"/>
          </p:nvPr>
        </p:nvSpPr>
        <p:spPr>
          <a:xfrm>
            <a:off x="457200" y="1196752"/>
            <a:ext cx="8229600" cy="5661247"/>
          </a:xfrm>
        </p:spPr>
        <p:txBody>
          <a:bodyPr>
            <a:normAutofit fontScale="77500" lnSpcReduction="20000"/>
          </a:bodyPr>
          <a:lstStyle/>
          <a:p>
            <a:r>
              <a:rPr lang="en-US" b="1" dirty="0">
                <a:solidFill>
                  <a:srgbClr val="000099"/>
                </a:solidFill>
              </a:rPr>
              <a:t>Magnetic-disk</a:t>
            </a:r>
          </a:p>
          <a:p>
            <a:pPr lvl="1"/>
            <a:r>
              <a:rPr lang="en-US" sz="3100" dirty="0"/>
              <a:t>Data is stored on spinning disk</a:t>
            </a:r>
            <a:r>
              <a:rPr lang="tr-TR" sz="3100" dirty="0"/>
              <a:t>s</a:t>
            </a:r>
            <a:r>
              <a:rPr lang="en-US" sz="3100" dirty="0"/>
              <a:t>, and read/written magnetically</a:t>
            </a:r>
          </a:p>
          <a:p>
            <a:pPr lvl="1"/>
            <a:r>
              <a:rPr lang="en-US" sz="3100" dirty="0"/>
              <a:t>Primary medium for the long-term storage of data; </a:t>
            </a:r>
            <a:r>
              <a:rPr lang="tr-TR" sz="3100" dirty="0"/>
              <a:t>can</a:t>
            </a:r>
            <a:r>
              <a:rPr lang="en-US" sz="3100" dirty="0"/>
              <a:t> store</a:t>
            </a:r>
            <a:r>
              <a:rPr lang="tr-TR" sz="3100" dirty="0"/>
              <a:t> large volumes of data</a:t>
            </a:r>
            <a:r>
              <a:rPr lang="en-US" sz="3100" dirty="0"/>
              <a:t>.</a:t>
            </a:r>
          </a:p>
          <a:p>
            <a:pPr lvl="1"/>
            <a:r>
              <a:rPr lang="en-US" sz="3100" dirty="0"/>
              <a:t>Data must be moved from disk to main memory for access, and written back for storage</a:t>
            </a:r>
          </a:p>
          <a:p>
            <a:pPr lvl="2"/>
            <a:r>
              <a:rPr lang="en-US" sz="3100" dirty="0"/>
              <a:t>Much slower access than main memory</a:t>
            </a:r>
          </a:p>
          <a:p>
            <a:pPr lvl="1"/>
            <a:r>
              <a:rPr lang="en-US" sz="3100" b="1" dirty="0">
                <a:solidFill>
                  <a:srgbClr val="000099"/>
                </a:solidFill>
              </a:rPr>
              <a:t>direct-access</a:t>
            </a:r>
            <a:r>
              <a:rPr lang="en-US" sz="3100" dirty="0"/>
              <a:t> –  possible to read data on disk in any order</a:t>
            </a:r>
            <a:endParaRPr lang="en-US" sz="3100" dirty="0">
              <a:solidFill>
                <a:schemeClr val="tx2"/>
              </a:solidFill>
            </a:endParaRPr>
          </a:p>
          <a:p>
            <a:pPr lvl="1"/>
            <a:r>
              <a:rPr lang="en-US" sz="3100" dirty="0"/>
              <a:t>Capacities range </a:t>
            </a:r>
            <a:r>
              <a:rPr lang="tr-TR" sz="3100" dirty="0" err="1"/>
              <a:t>around</a:t>
            </a:r>
            <a:r>
              <a:rPr lang="tr-TR" sz="3100" dirty="0"/>
              <a:t> a </a:t>
            </a:r>
            <a:r>
              <a:rPr lang="tr-TR" sz="3100" dirty="0" err="1"/>
              <a:t>few</a:t>
            </a:r>
            <a:r>
              <a:rPr lang="tr-TR" sz="3100" dirty="0"/>
              <a:t> TB</a:t>
            </a:r>
            <a:r>
              <a:rPr lang="en-US" sz="3100" dirty="0"/>
              <a:t> currently</a:t>
            </a:r>
          </a:p>
          <a:p>
            <a:pPr lvl="2"/>
            <a:r>
              <a:rPr lang="en-US" sz="3100" dirty="0"/>
              <a:t>Much larger capacity and </a:t>
            </a:r>
            <a:r>
              <a:rPr lang="tr-TR" sz="3100" dirty="0" err="1"/>
              <a:t>lower</a:t>
            </a:r>
            <a:r>
              <a:rPr lang="tr-TR" sz="3100" dirty="0"/>
              <a:t> </a:t>
            </a:r>
            <a:r>
              <a:rPr lang="en-US" sz="3100" dirty="0"/>
              <a:t>cost/byte than main/flash memory</a:t>
            </a:r>
          </a:p>
          <a:p>
            <a:pPr lvl="2"/>
            <a:r>
              <a:rPr lang="en-US" sz="3100" dirty="0"/>
              <a:t>Growing constantly and rapidly with technology improvements</a:t>
            </a:r>
          </a:p>
          <a:p>
            <a:pPr lvl="1"/>
            <a:r>
              <a:rPr lang="tr-TR" sz="3100" dirty="0" err="1"/>
              <a:t>Non-volatile</a:t>
            </a:r>
            <a:r>
              <a:rPr lang="tr-TR" sz="3100" dirty="0"/>
              <a:t>: </a:t>
            </a:r>
            <a:r>
              <a:rPr lang="en-US" sz="3100" dirty="0"/>
              <a:t>Survives power failures and system crashes</a:t>
            </a:r>
          </a:p>
          <a:p>
            <a:pPr lvl="2"/>
            <a:r>
              <a:rPr lang="en-US" sz="3100" dirty="0"/>
              <a:t>disk failure can destroy data, but is rare</a:t>
            </a:r>
            <a:endParaRPr lang="tr-TR" sz="3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Storage Media: </a:t>
            </a:r>
            <a:r>
              <a:rPr lang="tr-TR" dirty="0" err="1"/>
              <a:t>Tertiary</a:t>
            </a:r>
            <a:endParaRPr lang="tr-TR" dirty="0"/>
          </a:p>
        </p:txBody>
      </p:sp>
      <p:sp>
        <p:nvSpPr>
          <p:cNvPr id="3" name="Content Placeholder 2"/>
          <p:cNvSpPr>
            <a:spLocks noGrp="1"/>
          </p:cNvSpPr>
          <p:nvPr>
            <p:ph idx="1"/>
          </p:nvPr>
        </p:nvSpPr>
        <p:spPr/>
        <p:txBody>
          <a:bodyPr>
            <a:normAutofit lnSpcReduction="10000"/>
          </a:bodyPr>
          <a:lstStyle/>
          <a:p>
            <a:r>
              <a:rPr lang="en-US" b="1" dirty="0">
                <a:solidFill>
                  <a:srgbClr val="000099"/>
                </a:solidFill>
              </a:rPr>
              <a:t>Tape storage</a:t>
            </a:r>
            <a:r>
              <a:rPr lang="en-US" dirty="0">
                <a:solidFill>
                  <a:schemeClr val="tx2"/>
                </a:solidFill>
              </a:rPr>
              <a:t> </a:t>
            </a:r>
          </a:p>
          <a:p>
            <a:pPr lvl="1"/>
            <a:r>
              <a:rPr lang="en-US" dirty="0"/>
              <a:t>non-volatile, used primarily for backup (to recover from disk failure), and for archival data</a:t>
            </a:r>
          </a:p>
          <a:p>
            <a:pPr lvl="1"/>
            <a:r>
              <a:rPr lang="en-US" b="1" dirty="0">
                <a:solidFill>
                  <a:srgbClr val="000099"/>
                </a:solidFill>
              </a:rPr>
              <a:t>sequential-access</a:t>
            </a:r>
            <a:r>
              <a:rPr lang="en-US" b="1" dirty="0"/>
              <a:t> </a:t>
            </a:r>
            <a:r>
              <a:rPr lang="en-US" dirty="0"/>
              <a:t>– much slower than disk </a:t>
            </a:r>
          </a:p>
          <a:p>
            <a:pPr lvl="1"/>
            <a:r>
              <a:rPr lang="en-US" dirty="0"/>
              <a:t>very high </a:t>
            </a:r>
            <a:r>
              <a:rPr lang="en-US" dirty="0" err="1"/>
              <a:t>capacit</a:t>
            </a:r>
            <a:r>
              <a:rPr lang="tr-TR" dirty="0"/>
              <a:t>ies</a:t>
            </a:r>
            <a:endParaRPr lang="en-US" dirty="0"/>
          </a:p>
          <a:p>
            <a:pPr lvl="1"/>
            <a:r>
              <a:rPr lang="en-US" dirty="0"/>
              <a:t>tape can be removed from drive </a:t>
            </a:r>
            <a:r>
              <a:rPr lang="en-US" dirty="0">
                <a:sym typeface="Symbol" pitchFamily="18" charset="2"/>
              </a:rPr>
              <a:t> storage costs much cheaper than disk, but drives are expensive</a:t>
            </a:r>
          </a:p>
          <a:p>
            <a:pPr lvl="1"/>
            <a:r>
              <a:rPr lang="en-US" dirty="0"/>
              <a:t>Tape jukeboxes available for storing massive amounts of data </a:t>
            </a:r>
          </a:p>
          <a:p>
            <a:pPr lvl="2"/>
            <a:r>
              <a:rPr lang="en-US" dirty="0"/>
              <a:t>hundreds of terabytes to even petabyte</a:t>
            </a:r>
            <a:r>
              <a:rPr lang="tr-TR" dirty="0"/>
              <a:t>s</a:t>
            </a:r>
            <a:endParaRPr lang="en-US" sz="2000" baseline="30000" dirty="0"/>
          </a:p>
          <a:p>
            <a:endParaRPr lang="tr-TR" dirty="0"/>
          </a:p>
        </p:txBody>
      </p:sp>
    </p:spTree>
    <p:extLst>
      <p:ext uri="{BB962C8B-B14F-4D97-AF65-F5344CB8AC3E}">
        <p14:creationId xmlns:p14="http://schemas.microsoft.com/office/powerpoint/2010/main" val="3301644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853"/>
            <a:ext cx="8229600" cy="1143000"/>
          </a:xfrm>
        </p:spPr>
        <p:txBody>
          <a:bodyPr>
            <a:noAutofit/>
          </a:bodyPr>
          <a:lstStyle/>
          <a:p>
            <a:br>
              <a:rPr lang="en-US" sz="3600" dirty="0"/>
            </a:br>
            <a:r>
              <a:rPr lang="en-US" sz="3600" dirty="0"/>
              <a:t>LTO-12: 192 TB capacity Tape System</a:t>
            </a:r>
            <a:br>
              <a:rPr lang="en-US" sz="3600" dirty="0"/>
            </a:br>
            <a:r>
              <a:rPr lang="en-US" sz="2400" dirty="0"/>
              <a:t>( 480 TB compressed)</a:t>
            </a:r>
            <a:br>
              <a:rPr lang="en-US" sz="2400" dirty="0"/>
            </a:br>
            <a:endParaRPr lang="en-US" sz="2400" dirty="0"/>
          </a:p>
        </p:txBody>
      </p:sp>
      <p:pic>
        <p:nvPicPr>
          <p:cNvPr id="6" name="Content Placeholder 5"/>
          <p:cNvPicPr>
            <a:picLocks noGrp="1" noChangeAspect="1"/>
          </p:cNvPicPr>
          <p:nvPr>
            <p:ph idx="1"/>
          </p:nvPr>
        </p:nvPicPr>
        <p:blipFill>
          <a:blip r:embed="rId2"/>
          <a:stretch>
            <a:fillRect/>
          </a:stretch>
        </p:blipFill>
        <p:spPr>
          <a:xfrm>
            <a:off x="457200" y="1600200"/>
            <a:ext cx="7609047" cy="5121276"/>
          </a:xfrm>
          <a:prstGeom prst="rect">
            <a:avLst/>
          </a:prstGeom>
        </p:spPr>
      </p:pic>
    </p:spTree>
    <p:extLst>
      <p:ext uri="{BB962C8B-B14F-4D97-AF65-F5344CB8AC3E}">
        <p14:creationId xmlns:p14="http://schemas.microsoft.com/office/powerpoint/2010/main" val="2130769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Tape Capacity Record</a:t>
            </a:r>
          </a:p>
        </p:txBody>
      </p:sp>
      <p:sp>
        <p:nvSpPr>
          <p:cNvPr id="3" name="Content Placeholder 2"/>
          <p:cNvSpPr>
            <a:spLocks noGrp="1"/>
          </p:cNvSpPr>
          <p:nvPr>
            <p:ph idx="1"/>
          </p:nvPr>
        </p:nvSpPr>
        <p:spPr>
          <a:xfrm>
            <a:off x="457200" y="1600201"/>
            <a:ext cx="8003232" cy="4525963"/>
          </a:xfrm>
        </p:spPr>
        <p:txBody>
          <a:bodyPr>
            <a:normAutofit/>
          </a:bodyPr>
          <a:lstStyle/>
          <a:p>
            <a:r>
              <a:rPr lang="en-US" sz="2800" dirty="0">
                <a:solidFill>
                  <a:srgbClr val="FF0000"/>
                </a:solidFill>
              </a:rPr>
              <a:t>IBM </a:t>
            </a:r>
            <a:r>
              <a:rPr lang="en-US" sz="2800" dirty="0"/>
              <a:t>Sets New Capacity Record For Tape At </a:t>
            </a:r>
            <a:r>
              <a:rPr lang="tr-TR" sz="2800" dirty="0">
                <a:solidFill>
                  <a:srgbClr val="FF0000"/>
                </a:solidFill>
              </a:rPr>
              <a:t>580 </a:t>
            </a:r>
            <a:r>
              <a:rPr lang="en-US" sz="2800" dirty="0">
                <a:solidFill>
                  <a:srgbClr val="FF0000"/>
                </a:solidFill>
              </a:rPr>
              <a:t>TB </a:t>
            </a:r>
            <a:r>
              <a:rPr lang="tr-TR" sz="2800" dirty="0"/>
              <a:t>(</a:t>
            </a:r>
            <a:r>
              <a:rPr lang="tr-TR" sz="2800" dirty="0" err="1"/>
              <a:t>December</a:t>
            </a:r>
            <a:r>
              <a:rPr lang="en-US" sz="2800" dirty="0"/>
              <a:t> 20</a:t>
            </a:r>
            <a:r>
              <a:rPr lang="tr-TR" sz="2800" dirty="0"/>
              <a:t>20</a:t>
            </a:r>
            <a:r>
              <a:rPr lang="en-US" sz="2800" dirty="0"/>
              <a:t>)</a:t>
            </a:r>
            <a:endParaRPr lang="tr-TR" sz="2800" dirty="0">
              <a:solidFill>
                <a:srgbClr val="FF0000"/>
              </a:solidFill>
            </a:endParaRPr>
          </a:p>
          <a:p>
            <a:r>
              <a:rPr lang="en-US" sz="2800" dirty="0"/>
              <a:t>580 TB is equivalent to </a:t>
            </a:r>
            <a:r>
              <a:rPr lang="en-US" sz="2800" dirty="0">
                <a:solidFill>
                  <a:srgbClr val="FF0000"/>
                </a:solidFill>
              </a:rPr>
              <a:t>786,977 CDs </a:t>
            </a:r>
            <a:r>
              <a:rPr lang="en-US" sz="2800" dirty="0"/>
              <a:t>stacked 3100 ft (944 mt) high, which is taller than Burj K</a:t>
            </a:r>
            <a:r>
              <a:rPr lang="tr-TR" sz="2800" dirty="0"/>
              <a:t>h</a:t>
            </a:r>
            <a:r>
              <a:rPr lang="en-US" sz="2800" dirty="0" err="1"/>
              <a:t>alifa</a:t>
            </a:r>
            <a:r>
              <a:rPr lang="en-US" sz="2800" dirty="0"/>
              <a:t>, the world’s tallest building. </a:t>
            </a:r>
            <a:endParaRPr lang="tr-TR" sz="2800" dirty="0"/>
          </a:p>
          <a:p>
            <a:r>
              <a:rPr lang="en-US" sz="2800" dirty="0"/>
              <a:t>That’s a </a:t>
            </a:r>
            <a:r>
              <a:rPr lang="tr-TR" sz="2800" dirty="0" err="1"/>
              <a:t>huge</a:t>
            </a:r>
            <a:r>
              <a:rPr lang="en-US" sz="2800" dirty="0"/>
              <a:t> amount of data! All fitting on a tape cartridge on the palm of your hand</a:t>
            </a:r>
            <a:r>
              <a:rPr lang="tr-TR" sz="2800" dirty="0"/>
              <a:t>!</a:t>
            </a:r>
          </a:p>
          <a:p>
            <a:pPr marL="0" indent="0">
              <a:buNone/>
            </a:pPr>
            <a:r>
              <a:rPr lang="tr-TR" sz="2800" dirty="0"/>
              <a:t>   </a:t>
            </a:r>
            <a:endParaRPr lang="en-US" sz="2800" dirty="0"/>
          </a:p>
        </p:txBody>
      </p:sp>
    </p:spTree>
    <p:extLst>
      <p:ext uri="{BB962C8B-B14F-4D97-AF65-F5344CB8AC3E}">
        <p14:creationId xmlns:p14="http://schemas.microsoft.com/office/powerpoint/2010/main" val="3944503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922114"/>
          </a:xfrm>
        </p:spPr>
        <p:txBody>
          <a:bodyPr/>
          <a:lstStyle/>
          <a:p>
            <a:r>
              <a:rPr lang="tr-TR" dirty="0"/>
              <a:t>Storage Media: Solid </a:t>
            </a:r>
            <a:r>
              <a:rPr lang="tr-TR" dirty="0" err="1"/>
              <a:t>State</a:t>
            </a:r>
            <a:endParaRPr lang="tr-TR" dirty="0"/>
          </a:p>
        </p:txBody>
      </p:sp>
      <p:sp>
        <p:nvSpPr>
          <p:cNvPr id="3" name="İçerik Yer Tutucusu 2"/>
          <p:cNvSpPr>
            <a:spLocks noGrp="1"/>
          </p:cNvSpPr>
          <p:nvPr>
            <p:ph idx="1"/>
          </p:nvPr>
        </p:nvSpPr>
        <p:spPr>
          <a:xfrm>
            <a:off x="457200" y="1268761"/>
            <a:ext cx="8229600" cy="4857404"/>
          </a:xfrm>
        </p:spPr>
        <p:txBody>
          <a:bodyPr>
            <a:normAutofit fontScale="85000" lnSpcReduction="10000"/>
          </a:bodyPr>
          <a:lstStyle/>
          <a:p>
            <a:r>
              <a:rPr lang="tr-TR" dirty="0"/>
              <a:t>A</a:t>
            </a:r>
            <a:r>
              <a:rPr lang="en-US" dirty="0"/>
              <a:t> </a:t>
            </a:r>
            <a:r>
              <a:rPr lang="en-US" dirty="0">
                <a:solidFill>
                  <a:srgbClr val="FF0000"/>
                </a:solidFill>
              </a:rPr>
              <a:t>new form of storage </a:t>
            </a:r>
            <a:r>
              <a:rPr lang="en-US" dirty="0"/>
              <a:t>that is designed to replace hard drives</a:t>
            </a:r>
            <a:r>
              <a:rPr lang="tr-TR" dirty="0"/>
              <a:t>.</a:t>
            </a:r>
          </a:p>
          <a:p>
            <a:r>
              <a:rPr lang="en-US" dirty="0"/>
              <a:t>Rather than a magnetic disk to store data, the </a:t>
            </a:r>
            <a:r>
              <a:rPr lang="tr-TR" dirty="0" err="1"/>
              <a:t>solid</a:t>
            </a:r>
            <a:r>
              <a:rPr lang="tr-TR" dirty="0"/>
              <a:t> </a:t>
            </a:r>
            <a:r>
              <a:rPr lang="tr-TR" dirty="0" err="1"/>
              <a:t>state</a:t>
            </a:r>
            <a:r>
              <a:rPr lang="en-US" dirty="0"/>
              <a:t> uses</a:t>
            </a:r>
            <a:r>
              <a:rPr lang="tr-TR" dirty="0"/>
              <a:t> </a:t>
            </a:r>
            <a:r>
              <a:rPr lang="tr-TR" dirty="0" err="1"/>
              <a:t>semiconductor</a:t>
            </a:r>
            <a:r>
              <a:rPr lang="tr-TR" dirty="0"/>
              <a:t> </a:t>
            </a:r>
            <a:r>
              <a:rPr lang="en-US" dirty="0"/>
              <a:t>flash memory modules</a:t>
            </a:r>
            <a:r>
              <a:rPr lang="tr-TR" dirty="0"/>
              <a:t>.</a:t>
            </a:r>
          </a:p>
          <a:p>
            <a:r>
              <a:rPr lang="en-US" dirty="0"/>
              <a:t>They offer higher data transfer rates than hard drives</a:t>
            </a:r>
            <a:r>
              <a:rPr lang="tr-TR" dirty="0"/>
              <a:t>,</a:t>
            </a:r>
            <a:r>
              <a:rPr lang="en-US" dirty="0"/>
              <a:t> </a:t>
            </a:r>
            <a:r>
              <a:rPr lang="en-US" dirty="0" err="1"/>
              <a:t>consum</a:t>
            </a:r>
            <a:r>
              <a:rPr lang="tr-TR" dirty="0"/>
              <a:t>e</a:t>
            </a:r>
            <a:r>
              <a:rPr lang="en-US" dirty="0"/>
              <a:t> much less energy</a:t>
            </a:r>
            <a:r>
              <a:rPr lang="tr-TR" dirty="0"/>
              <a:t> and </a:t>
            </a:r>
            <a:r>
              <a:rPr lang="tr-TR" dirty="0" err="1"/>
              <a:t>have</a:t>
            </a:r>
            <a:r>
              <a:rPr lang="tr-TR" dirty="0"/>
              <a:t> n</a:t>
            </a:r>
            <a:r>
              <a:rPr lang="en-US" dirty="0"/>
              <a:t>o moving parts.</a:t>
            </a:r>
            <a:endParaRPr lang="tr-TR" dirty="0"/>
          </a:p>
          <a:p>
            <a:r>
              <a:rPr lang="en-US" dirty="0"/>
              <a:t>These attributes make them extremely attractive </a:t>
            </a:r>
            <a:r>
              <a:rPr lang="tr-TR" dirty="0" err="1"/>
              <a:t>for</a:t>
            </a:r>
            <a:r>
              <a:rPr lang="tr-TR" dirty="0"/>
              <a:t> </a:t>
            </a:r>
            <a:r>
              <a:rPr lang="en-US" dirty="0"/>
              <a:t>mobile computers but they are also starting to make their way into high performance desktops as well.</a:t>
            </a:r>
            <a:endParaRPr lang="tr-TR" dirty="0"/>
          </a:p>
          <a:p>
            <a:r>
              <a:rPr lang="tr-TR" dirty="0"/>
              <a:t>But</a:t>
            </a:r>
            <a:r>
              <a:rPr lang="en-US" dirty="0"/>
              <a:t> </a:t>
            </a:r>
            <a:r>
              <a:rPr lang="tr-TR" dirty="0"/>
              <a:t>t</a:t>
            </a:r>
            <a:r>
              <a:rPr lang="en-US" dirty="0"/>
              <a:t>he overall capacity is still significantly less than what can be achieved with traditional hard drives. </a:t>
            </a:r>
            <a:endParaRPr lang="tr-TR" dirty="0"/>
          </a:p>
          <a:p>
            <a:endParaRPr lang="tr-TR" dirty="0"/>
          </a:p>
        </p:txBody>
      </p:sp>
    </p:spTree>
    <p:extLst>
      <p:ext uri="{BB962C8B-B14F-4D97-AF65-F5344CB8AC3E}">
        <p14:creationId xmlns:p14="http://schemas.microsoft.com/office/powerpoint/2010/main" val="63615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 State Drives</a:t>
            </a:r>
          </a:p>
        </p:txBody>
      </p:sp>
      <p:sp>
        <p:nvSpPr>
          <p:cNvPr id="3" name="Content Placeholder 2"/>
          <p:cNvSpPr>
            <a:spLocks noGrp="1"/>
          </p:cNvSpPr>
          <p:nvPr>
            <p:ph idx="1"/>
          </p:nvPr>
        </p:nvSpPr>
        <p:spPr>
          <a:xfrm>
            <a:off x="457200" y="1180532"/>
            <a:ext cx="8229600" cy="2320120"/>
          </a:xfrm>
        </p:spPr>
        <p:txBody>
          <a:bodyPr/>
          <a:lstStyle/>
          <a:p>
            <a:r>
              <a:rPr lang="en-US" dirty="0"/>
              <a:t>NAND flash memory-based drives</a:t>
            </a:r>
          </a:p>
          <a:p>
            <a:pPr lvl="1"/>
            <a:r>
              <a:rPr lang="en-US" dirty="0"/>
              <a:t>High voltage is able to change the configuration of a floating-gate transistor</a:t>
            </a:r>
          </a:p>
          <a:p>
            <a:pPr lvl="1"/>
            <a:r>
              <a:rPr lang="en-US" dirty="0"/>
              <a:t>State of the transistor interpreted as binary data</a:t>
            </a:r>
          </a:p>
        </p:txBody>
      </p:sp>
      <p:pic>
        <p:nvPicPr>
          <p:cNvPr id="5" name="Picture 2" descr="D:\Classes\5600\assets\InsideanSS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908" y="3269430"/>
            <a:ext cx="5367572" cy="35643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627797" y="5090613"/>
            <a:ext cx="1963617" cy="846162"/>
          </a:xfrm>
          <a:prstGeom prst="wedgeRectCallout">
            <a:avLst>
              <a:gd name="adj1" fmla="val 79572"/>
              <a:gd name="adj2" fmla="val -39376"/>
            </a:avLst>
          </a:prstGeom>
          <a:solidFill>
            <a:schemeClr val="accent2"/>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Flash memory chip</a:t>
            </a:r>
          </a:p>
        </p:txBody>
      </p:sp>
      <p:sp>
        <p:nvSpPr>
          <p:cNvPr id="8" name="Right Brace 7"/>
          <p:cNvSpPr/>
          <p:nvPr/>
        </p:nvSpPr>
        <p:spPr>
          <a:xfrm>
            <a:off x="5501778" y="3678077"/>
            <a:ext cx="391886" cy="2839235"/>
          </a:xfrm>
          <a:prstGeom prst="rightBrace">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ular Callout 9"/>
          <p:cNvSpPr/>
          <p:nvPr/>
        </p:nvSpPr>
        <p:spPr>
          <a:xfrm>
            <a:off x="6457666" y="4539981"/>
            <a:ext cx="2392907" cy="1101264"/>
          </a:xfrm>
          <a:prstGeom prst="wedgeRectCallout">
            <a:avLst>
              <a:gd name="adj1" fmla="val -68147"/>
              <a:gd name="adj2" fmla="val 1520"/>
            </a:avLst>
          </a:prstGeom>
          <a:solidFill>
            <a:schemeClr val="accent2"/>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 is striped across all chips</a:t>
            </a:r>
          </a:p>
        </p:txBody>
      </p:sp>
    </p:spTree>
    <p:extLst>
      <p:ext uri="{BB962C8B-B14F-4D97-AF65-F5344CB8AC3E}">
        <p14:creationId xmlns:p14="http://schemas.microsoft.com/office/powerpoint/2010/main" val="687902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41A670D-4C1F-42B7-9A5D-B99670519E8F}"/>
              </a:ext>
            </a:extLst>
          </p:cNvPr>
          <p:cNvSpPr>
            <a:spLocks noGrp="1"/>
          </p:cNvSpPr>
          <p:nvPr>
            <p:ph type="title"/>
          </p:nvPr>
        </p:nvSpPr>
        <p:spPr/>
        <p:txBody>
          <a:bodyPr/>
          <a:lstStyle/>
          <a:p>
            <a:r>
              <a:rPr lang="en-US" dirty="0"/>
              <a:t>SSD layout </a:t>
            </a:r>
            <a:endParaRPr lang="tr-TR" dirty="0"/>
          </a:p>
        </p:txBody>
      </p:sp>
      <p:sp>
        <p:nvSpPr>
          <p:cNvPr id="3" name="İçerik Yer Tutucusu 2">
            <a:extLst>
              <a:ext uri="{FF2B5EF4-FFF2-40B4-BE49-F238E27FC236}">
                <a16:creationId xmlns:a16="http://schemas.microsoft.com/office/drawing/2014/main" id="{845C3C16-C5A2-462D-99C1-AACD8DA01AD3}"/>
              </a:ext>
            </a:extLst>
          </p:cNvPr>
          <p:cNvSpPr>
            <a:spLocks noGrp="1"/>
          </p:cNvSpPr>
          <p:nvPr>
            <p:ph idx="1"/>
          </p:nvPr>
        </p:nvSpPr>
        <p:spPr>
          <a:xfrm>
            <a:off x="457200" y="1124745"/>
            <a:ext cx="8229600" cy="5001420"/>
          </a:xfrm>
        </p:spPr>
        <p:txBody>
          <a:bodyPr>
            <a:normAutofit lnSpcReduction="10000"/>
          </a:bodyPr>
          <a:lstStyle/>
          <a:p>
            <a:r>
              <a:rPr lang="en-US" sz="2800" dirty="0"/>
              <a:t>In contrast to the hard disk, a SSD consists of semiconductor memory building blocks</a:t>
            </a:r>
            <a:r>
              <a:rPr lang="tr-TR" sz="2800" dirty="0"/>
              <a:t>.</a:t>
            </a:r>
          </a:p>
          <a:p>
            <a:r>
              <a:rPr lang="tr-TR" sz="2800" dirty="0"/>
              <a:t>I</a:t>
            </a:r>
            <a:r>
              <a:rPr lang="en-US" sz="2800" dirty="0"/>
              <a:t>t contains no mechanical parts. The smallest unit of an SSD is a </a:t>
            </a:r>
            <a:r>
              <a:rPr lang="en-US" sz="2800" dirty="0">
                <a:solidFill>
                  <a:srgbClr val="FF0000"/>
                </a:solidFill>
              </a:rPr>
              <a:t>page</a:t>
            </a:r>
            <a:r>
              <a:rPr lang="en-US" sz="2800" dirty="0"/>
              <a:t>, which is composed of several memory cells, and is usually </a:t>
            </a:r>
            <a:r>
              <a:rPr lang="en-US" sz="2800" dirty="0">
                <a:solidFill>
                  <a:srgbClr val="FF0000"/>
                </a:solidFill>
              </a:rPr>
              <a:t>4 KB </a:t>
            </a:r>
            <a:r>
              <a:rPr lang="en-US" sz="2800" dirty="0"/>
              <a:t>in size. </a:t>
            </a:r>
            <a:endParaRPr lang="tr-TR" sz="2800" dirty="0"/>
          </a:p>
          <a:p>
            <a:r>
              <a:rPr lang="en-US" sz="2800" dirty="0"/>
              <a:t>Several pages on the SSD </a:t>
            </a:r>
            <a:r>
              <a:rPr lang="tr-TR" sz="2800" dirty="0"/>
              <a:t>form</a:t>
            </a:r>
            <a:r>
              <a:rPr lang="en-US" sz="2800" dirty="0"/>
              <a:t> a </a:t>
            </a:r>
            <a:r>
              <a:rPr lang="en-US" sz="2800" dirty="0">
                <a:solidFill>
                  <a:srgbClr val="FF0000"/>
                </a:solidFill>
              </a:rPr>
              <a:t>block</a:t>
            </a:r>
            <a:r>
              <a:rPr lang="en-US" sz="2800" dirty="0"/>
              <a:t>. A block is the smallest unit of access on a SSD. </a:t>
            </a:r>
            <a:endParaRPr lang="tr-TR" sz="2800" dirty="0"/>
          </a:p>
          <a:p>
            <a:r>
              <a:rPr lang="en-US" sz="2800" dirty="0"/>
              <a:t>Currently, </a:t>
            </a:r>
            <a:r>
              <a:rPr lang="en-US" sz="2800" dirty="0">
                <a:solidFill>
                  <a:srgbClr val="FF0000"/>
                </a:solidFill>
              </a:rPr>
              <a:t>128 pages </a:t>
            </a:r>
            <a:r>
              <a:rPr lang="en-US" sz="2800" dirty="0"/>
              <a:t>are mostly combined into one block; therefore, a block contains 512 KB.</a:t>
            </a:r>
            <a:endParaRPr lang="tr-TR" sz="2800" dirty="0"/>
          </a:p>
          <a:p>
            <a:r>
              <a:rPr lang="tr-TR" sz="2800" dirty="0" err="1"/>
              <a:t>Bigger</a:t>
            </a:r>
            <a:r>
              <a:rPr lang="tr-TR" sz="2800" dirty="0"/>
              <a:t> </a:t>
            </a:r>
            <a:r>
              <a:rPr lang="tr-TR" sz="2800" dirty="0" err="1"/>
              <a:t>block</a:t>
            </a:r>
            <a:r>
              <a:rPr lang="tr-TR" sz="2800" dirty="0"/>
              <a:t> </a:t>
            </a:r>
            <a:r>
              <a:rPr lang="tr-TR" sz="2800" dirty="0" err="1"/>
              <a:t>sizes</a:t>
            </a:r>
            <a:r>
              <a:rPr lang="tr-TR" sz="2800" dirty="0"/>
              <a:t> </a:t>
            </a:r>
            <a:r>
              <a:rPr lang="tr-TR" sz="2800" dirty="0" err="1"/>
              <a:t>are</a:t>
            </a:r>
            <a:r>
              <a:rPr lang="tr-TR" sz="2800" dirty="0"/>
              <a:t> </a:t>
            </a:r>
            <a:r>
              <a:rPr lang="tr-TR" sz="2800" dirty="0" err="1"/>
              <a:t>possible</a:t>
            </a:r>
            <a:r>
              <a:rPr lang="tr-TR" sz="2800" dirty="0"/>
              <a:t> as </a:t>
            </a:r>
            <a:r>
              <a:rPr lang="tr-TR" sz="2800" dirty="0" err="1"/>
              <a:t>powers</a:t>
            </a:r>
            <a:r>
              <a:rPr lang="tr-TR" sz="2800" dirty="0"/>
              <a:t> of 2: 1KB,</a:t>
            </a:r>
          </a:p>
          <a:p>
            <a:pPr marL="0" indent="0">
              <a:buNone/>
            </a:pPr>
            <a:r>
              <a:rPr lang="tr-TR" sz="2800" dirty="0"/>
              <a:t>    2KB,…</a:t>
            </a:r>
          </a:p>
        </p:txBody>
      </p:sp>
    </p:spTree>
    <p:extLst>
      <p:ext uri="{BB962C8B-B14F-4D97-AF65-F5344CB8AC3E}">
        <p14:creationId xmlns:p14="http://schemas.microsoft.com/office/powerpoint/2010/main" val="2709711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457CFD-146E-4516-B48D-FE2A5325A0D7}"/>
              </a:ext>
            </a:extLst>
          </p:cNvPr>
          <p:cNvSpPr>
            <a:spLocks noGrp="1"/>
          </p:cNvSpPr>
          <p:nvPr>
            <p:ph type="title"/>
          </p:nvPr>
        </p:nvSpPr>
        <p:spPr>
          <a:xfrm>
            <a:off x="457200" y="274638"/>
            <a:ext cx="8229600" cy="691929"/>
          </a:xfrm>
        </p:spPr>
        <p:txBody>
          <a:bodyPr>
            <a:normAutofit fontScale="90000"/>
          </a:bodyPr>
          <a:lstStyle/>
          <a:p>
            <a:r>
              <a:rPr lang="tr-TR" dirty="0"/>
              <a:t>SSD Controller</a:t>
            </a:r>
          </a:p>
        </p:txBody>
      </p:sp>
      <p:sp>
        <p:nvSpPr>
          <p:cNvPr id="3" name="İçerik Yer Tutucusu 2">
            <a:extLst>
              <a:ext uri="{FF2B5EF4-FFF2-40B4-BE49-F238E27FC236}">
                <a16:creationId xmlns:a16="http://schemas.microsoft.com/office/drawing/2014/main" id="{2B469AD1-0801-43CA-8209-90525EDCDDFC}"/>
              </a:ext>
            </a:extLst>
          </p:cNvPr>
          <p:cNvSpPr>
            <a:spLocks noGrp="1"/>
          </p:cNvSpPr>
          <p:nvPr>
            <p:ph idx="1"/>
          </p:nvPr>
        </p:nvSpPr>
        <p:spPr>
          <a:xfrm>
            <a:off x="457200" y="966567"/>
            <a:ext cx="8229600" cy="5159598"/>
          </a:xfrm>
        </p:spPr>
        <p:txBody>
          <a:bodyPr>
            <a:normAutofit/>
          </a:bodyPr>
          <a:lstStyle/>
          <a:p>
            <a:r>
              <a:rPr lang="tr-TR" sz="2400" dirty="0"/>
              <a:t>SSD</a:t>
            </a:r>
            <a:r>
              <a:rPr lang="en-US" sz="2400" dirty="0"/>
              <a:t> controller is a</a:t>
            </a:r>
            <a:r>
              <a:rPr lang="tr-TR" sz="2400" dirty="0"/>
              <a:t>n</a:t>
            </a:r>
            <a:r>
              <a:rPr lang="en-US" sz="2400" dirty="0"/>
              <a:t> embedded microchip (such as CPU in the computer), whose function is like </a:t>
            </a:r>
            <a:r>
              <a:rPr lang="tr-TR" sz="2400" dirty="0"/>
              <a:t>a c</a:t>
            </a:r>
            <a:r>
              <a:rPr lang="en-US" sz="2400" dirty="0" err="1"/>
              <a:t>ommand</a:t>
            </a:r>
            <a:r>
              <a:rPr lang="en-US" sz="2400" dirty="0"/>
              <a:t> center</a:t>
            </a:r>
            <a:r>
              <a:rPr lang="tr-TR" sz="2400" dirty="0"/>
              <a:t>.</a:t>
            </a:r>
          </a:p>
          <a:p>
            <a:pPr lvl="1">
              <a:buFont typeface="Arial" panose="020B0604020202020204" pitchFamily="34" charset="0"/>
              <a:buChar char="•"/>
            </a:pPr>
            <a:r>
              <a:rPr lang="tr-TR" sz="2400" dirty="0" err="1"/>
              <a:t>It</a:t>
            </a:r>
            <a:r>
              <a:rPr lang="tr-TR" sz="2400" dirty="0"/>
              <a:t> </a:t>
            </a:r>
            <a:r>
              <a:rPr lang="tr-TR" sz="2400" dirty="0" err="1"/>
              <a:t>handles</a:t>
            </a:r>
            <a:r>
              <a:rPr lang="en-US" sz="2400" dirty="0"/>
              <a:t> all the operation requests of SSD</a:t>
            </a:r>
            <a:r>
              <a:rPr lang="tr-TR" sz="2400" dirty="0"/>
              <a:t>:  </a:t>
            </a:r>
          </a:p>
          <a:p>
            <a:pPr lvl="2" indent="-336550"/>
            <a:r>
              <a:rPr lang="tr-TR" dirty="0"/>
              <a:t>      r</a:t>
            </a:r>
            <a:r>
              <a:rPr lang="en-US" dirty="0" err="1"/>
              <a:t>eading</a:t>
            </a:r>
            <a:r>
              <a:rPr lang="en-US" dirty="0"/>
              <a:t> and writing data </a:t>
            </a:r>
            <a:endParaRPr lang="tr-TR" dirty="0"/>
          </a:p>
          <a:p>
            <a:pPr lvl="2" indent="-342900"/>
            <a:r>
              <a:rPr lang="tr-TR" dirty="0"/>
              <a:t>      </a:t>
            </a:r>
            <a:r>
              <a:rPr lang="en-US" dirty="0"/>
              <a:t>executing garbage collection</a:t>
            </a:r>
            <a:endParaRPr lang="tr-TR" dirty="0"/>
          </a:p>
          <a:p>
            <a:pPr marL="1257300" lvl="2" indent="-457200"/>
            <a:r>
              <a:rPr lang="tr-TR" dirty="0"/>
              <a:t>    </a:t>
            </a:r>
            <a:r>
              <a:rPr lang="en-US" dirty="0"/>
              <a:t>guarantee the speed and cleanliness of SSD</a:t>
            </a:r>
          </a:p>
          <a:p>
            <a:pPr marL="800100" lvl="2" indent="0">
              <a:buNone/>
            </a:pPr>
            <a:endParaRPr lang="tr-TR" dirty="0"/>
          </a:p>
        </p:txBody>
      </p:sp>
      <p:pic>
        <p:nvPicPr>
          <p:cNvPr id="4098" name="Picture 2" descr="SSD Controller">
            <a:extLst>
              <a:ext uri="{FF2B5EF4-FFF2-40B4-BE49-F238E27FC236}">
                <a16:creationId xmlns:a16="http://schemas.microsoft.com/office/drawing/2014/main" id="{F2EC194A-FBDC-4EAD-9754-B0B2F1EF0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546366"/>
            <a:ext cx="5472608"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747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715200" cy="706090"/>
          </a:xfrm>
        </p:spPr>
        <p:txBody>
          <a:bodyPr>
            <a:normAutofit fontScale="90000"/>
          </a:bodyPr>
          <a:lstStyle/>
          <a:p>
            <a:r>
              <a:rPr lang="tr-TR" dirty="0"/>
              <a:t>Solid </a:t>
            </a:r>
            <a:r>
              <a:rPr lang="tr-TR" dirty="0" err="1"/>
              <a:t>State</a:t>
            </a:r>
            <a:r>
              <a:rPr lang="tr-TR" dirty="0"/>
              <a:t> Drive </a:t>
            </a:r>
            <a:r>
              <a:rPr lang="tr-TR" dirty="0" err="1"/>
              <a:t>Example</a:t>
            </a:r>
            <a:endParaRPr lang="tr-TR" dirty="0"/>
          </a:p>
        </p:txBody>
      </p:sp>
      <p:sp>
        <p:nvSpPr>
          <p:cNvPr id="3" name="İçerik Yer Tutucusu 2"/>
          <p:cNvSpPr>
            <a:spLocks noGrp="1"/>
          </p:cNvSpPr>
          <p:nvPr>
            <p:ph idx="1"/>
          </p:nvPr>
        </p:nvSpPr>
        <p:spPr/>
        <p:txBody>
          <a:bodyPr/>
          <a:lstStyle/>
          <a:p>
            <a:pPr marL="0" indent="0">
              <a:buNone/>
            </a:pPr>
            <a:r>
              <a:rPr lang="tr-TR" dirty="0"/>
              <a:t> </a:t>
            </a:r>
          </a:p>
          <a:p>
            <a:pPr marL="0" indent="0">
              <a:buNone/>
            </a:pPr>
            <a:endParaRPr lang="tr-TR" dirty="0"/>
          </a:p>
        </p:txBody>
      </p:sp>
      <p:pic>
        <p:nvPicPr>
          <p:cNvPr id="7" name="Resim 6">
            <a:extLst>
              <a:ext uri="{FF2B5EF4-FFF2-40B4-BE49-F238E27FC236}">
                <a16:creationId xmlns:a16="http://schemas.microsoft.com/office/drawing/2014/main" id="{3A8DDF05-2608-43D1-92C5-F378FEED087C}"/>
              </a:ext>
            </a:extLst>
          </p:cNvPr>
          <p:cNvPicPr>
            <a:picLocks noChangeAspect="1"/>
          </p:cNvPicPr>
          <p:nvPr/>
        </p:nvPicPr>
        <p:blipFill>
          <a:blip r:embed="rId2"/>
          <a:stretch>
            <a:fillRect/>
          </a:stretch>
        </p:blipFill>
        <p:spPr>
          <a:xfrm>
            <a:off x="539552" y="1124744"/>
            <a:ext cx="6408712" cy="4100172"/>
          </a:xfrm>
          <a:prstGeom prst="rect">
            <a:avLst/>
          </a:prstGeom>
        </p:spPr>
      </p:pic>
      <p:sp>
        <p:nvSpPr>
          <p:cNvPr id="8" name="Dikdörtgen 7">
            <a:extLst>
              <a:ext uri="{FF2B5EF4-FFF2-40B4-BE49-F238E27FC236}">
                <a16:creationId xmlns:a16="http://schemas.microsoft.com/office/drawing/2014/main" id="{1905967A-EF28-4A91-BEE7-F41BEF315B75}"/>
              </a:ext>
            </a:extLst>
          </p:cNvPr>
          <p:cNvSpPr/>
          <p:nvPr/>
        </p:nvSpPr>
        <p:spPr>
          <a:xfrm>
            <a:off x="899592" y="5352374"/>
            <a:ext cx="5616624" cy="830997"/>
          </a:xfrm>
          <a:prstGeom prst="rect">
            <a:avLst/>
          </a:prstGeom>
        </p:spPr>
        <p:txBody>
          <a:bodyPr wrap="square">
            <a:spAutoFit/>
          </a:bodyPr>
          <a:lstStyle/>
          <a:p>
            <a:r>
              <a:rPr lang="en-US" sz="2400" dirty="0"/>
              <a:t>Crucial MX500 1TB 3D NAND SATA 2.5 Inch Internal SSD, up to 560MB/s</a:t>
            </a:r>
            <a:r>
              <a:rPr lang="tr-TR" sz="2400" dirty="0"/>
              <a:t>.</a:t>
            </a:r>
            <a:r>
              <a:rPr lang="tr-TR" sz="2400" dirty="0" err="1"/>
              <a:t>Price</a:t>
            </a:r>
            <a:r>
              <a:rPr lang="tr-TR" sz="2400" dirty="0"/>
              <a:t> ~ $100.</a:t>
            </a:r>
            <a:r>
              <a:rPr lang="en-US" sz="2400" dirty="0"/>
              <a:t> </a:t>
            </a:r>
            <a:endParaRPr lang="tr-TR" sz="2400" dirty="0"/>
          </a:p>
        </p:txBody>
      </p:sp>
    </p:spTree>
    <p:extLst>
      <p:ext uri="{BB962C8B-B14F-4D97-AF65-F5344CB8AC3E}">
        <p14:creationId xmlns:p14="http://schemas.microsoft.com/office/powerpoint/2010/main" val="4216391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E73A136-A06F-44FB-B90A-808EC4EABA4A}"/>
              </a:ext>
            </a:extLst>
          </p:cNvPr>
          <p:cNvSpPr>
            <a:spLocks noGrp="1"/>
          </p:cNvSpPr>
          <p:nvPr>
            <p:ph type="title"/>
          </p:nvPr>
        </p:nvSpPr>
        <p:spPr>
          <a:xfrm>
            <a:off x="457200" y="274638"/>
            <a:ext cx="8229600" cy="634082"/>
          </a:xfrm>
        </p:spPr>
        <p:txBody>
          <a:bodyPr>
            <a:normAutofit fontScale="90000"/>
          </a:bodyPr>
          <a:lstStyle/>
          <a:p>
            <a:r>
              <a:rPr lang="tr-TR" dirty="0"/>
              <a:t>Storage </a:t>
            </a:r>
            <a:r>
              <a:rPr lang="tr-TR" dirty="0" err="1"/>
              <a:t>Hierarchy</a:t>
            </a:r>
            <a:endParaRPr lang="tr-TR" dirty="0"/>
          </a:p>
        </p:txBody>
      </p:sp>
      <p:pic>
        <p:nvPicPr>
          <p:cNvPr id="3074" name="Picture 2" descr="https://media.geeksforgeeks.org/wp-content/uploads/Untitled-drawing-4-4.png">
            <a:extLst>
              <a:ext uri="{FF2B5EF4-FFF2-40B4-BE49-F238E27FC236}">
                <a16:creationId xmlns:a16="http://schemas.microsoft.com/office/drawing/2014/main" id="{81A019D8-D134-4E22-B93A-0DA46D9066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5784" y="1340769"/>
            <a:ext cx="7896580" cy="5015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59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a:t>
            </a:r>
          </a:p>
        </p:txBody>
      </p:sp>
      <p:sp>
        <p:nvSpPr>
          <p:cNvPr id="3" name="Content Placeholder 2"/>
          <p:cNvSpPr>
            <a:spLocks noGrp="1"/>
          </p:cNvSpPr>
          <p:nvPr>
            <p:ph idx="1"/>
          </p:nvPr>
        </p:nvSpPr>
        <p:spPr/>
        <p:txBody>
          <a:bodyPr/>
          <a:lstStyle/>
          <a:p>
            <a:r>
              <a:rPr lang="en-US" altLang="en-US" sz="3000" dirty="0"/>
              <a:t>Where the data is stored and how to access it?</a:t>
            </a:r>
          </a:p>
          <a:p>
            <a:r>
              <a:rPr lang="en-US" altLang="en-US" sz="3000" dirty="0"/>
              <a:t>Data processing from a computer science perspective:</a:t>
            </a:r>
          </a:p>
          <a:p>
            <a:pPr marL="849313" lvl="1"/>
            <a:r>
              <a:rPr lang="en-US" altLang="en-US" dirty="0"/>
              <a:t>	Storage of data</a:t>
            </a:r>
          </a:p>
          <a:p>
            <a:pPr marL="849313" lvl="1"/>
            <a:r>
              <a:rPr lang="en-US" altLang="en-US" dirty="0"/>
              <a:t>	Organization of data</a:t>
            </a:r>
          </a:p>
          <a:p>
            <a:pPr marL="849313" lvl="1"/>
            <a:r>
              <a:rPr lang="en-US" altLang="en-US" dirty="0"/>
              <a:t>	</a:t>
            </a:r>
            <a:r>
              <a:rPr lang="tr-TR" altLang="en-US" dirty="0" err="1"/>
              <a:t>Retrieval</a:t>
            </a:r>
            <a:r>
              <a:rPr lang="tr-TR" altLang="en-US" dirty="0"/>
              <a:t> (</a:t>
            </a:r>
            <a:r>
              <a:rPr lang="en-US" altLang="en-US" dirty="0"/>
              <a:t>Access</a:t>
            </a:r>
            <a:r>
              <a:rPr lang="tr-TR" altLang="en-US" dirty="0"/>
              <a:t>) of</a:t>
            </a:r>
            <a:r>
              <a:rPr lang="en-US" altLang="en-US" dirty="0"/>
              <a:t> data</a:t>
            </a:r>
          </a:p>
          <a:p>
            <a:pPr marL="849313" lvl="1"/>
            <a:r>
              <a:rPr lang="en-US" altLang="en-US" dirty="0"/>
              <a:t>	Processing of data</a:t>
            </a:r>
          </a:p>
        </p:txBody>
      </p:sp>
    </p:spTree>
    <p:extLst>
      <p:ext uri="{BB962C8B-B14F-4D97-AF65-F5344CB8AC3E}">
        <p14:creationId xmlns:p14="http://schemas.microsoft.com/office/powerpoint/2010/main" val="338702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Text Box 4"/>
          <p:cNvSpPr txBox="1">
            <a:spLocks noGrp="1" noChangeArrowheads="1"/>
          </p:cNvSpPr>
          <p:nvPr>
            <p:ph type="title"/>
          </p:nvPr>
        </p:nvSpPr>
        <p:spPr>
          <a:xfrm>
            <a:off x="533400" y="533400"/>
            <a:ext cx="8229600" cy="639763"/>
          </a:xfrm>
          <a:noFill/>
          <a:ln/>
          <a:extLst>
            <a:ext uri="{91240B29-F687-4F45-9708-019B960494DF}">
              <a14:hiddenLine xmlns:a14="http://schemas.microsoft.com/office/drawing/2010/main" w="9525" algn="ctr">
                <a:solidFill>
                  <a:schemeClr val="tx1"/>
                </a:solidFill>
                <a:miter lim="800000"/>
                <a:headEnd/>
                <a:tailEnd/>
              </a14:hiddenLine>
            </a:ext>
          </a:extLst>
        </p:spPr>
        <p:txBody>
          <a:bodyPr>
            <a:normAutofit fontScale="90000"/>
          </a:bodyPr>
          <a:lstStyle/>
          <a:p>
            <a:pPr>
              <a:spcBef>
                <a:spcPct val="50000"/>
              </a:spcBef>
            </a:pPr>
            <a:r>
              <a:rPr lang="en-US" altLang="en-US"/>
              <a:t>Sequential vs. Random Access Storage</a:t>
            </a:r>
          </a:p>
        </p:txBody>
      </p:sp>
      <p:sp>
        <p:nvSpPr>
          <p:cNvPr id="124933" name="Text Box 5"/>
          <p:cNvSpPr txBox="1">
            <a:spLocks noGrp="1" noChangeArrowheads="1"/>
          </p:cNvSpPr>
          <p:nvPr>
            <p:ph type="body" idx="1"/>
          </p:nvPr>
        </p:nvSpPr>
        <p:spPr>
          <a:xfrm>
            <a:off x="457200" y="3429000"/>
            <a:ext cx="8229600" cy="2667000"/>
          </a:xfrm>
          <a:noFill/>
          <a:ln/>
          <a:extLst>
            <a:ext uri="{91240B29-F687-4F45-9708-019B960494DF}">
              <a14:hiddenLine xmlns:a14="http://schemas.microsoft.com/office/drawing/2010/main" w="9525" algn="ctr">
                <a:solidFill>
                  <a:schemeClr val="tx1"/>
                </a:solidFill>
                <a:miter lim="800000"/>
                <a:headEnd/>
                <a:tailEnd/>
              </a14:hiddenLine>
            </a:ext>
          </a:extLst>
        </p:spPr>
        <p:txBody>
          <a:bodyPr>
            <a:normAutofit fontScale="92500"/>
          </a:bodyPr>
          <a:lstStyle/>
          <a:p>
            <a:pPr marL="341313" indent="-341313">
              <a:spcBef>
                <a:spcPct val="50000"/>
              </a:spcBef>
            </a:pPr>
            <a:r>
              <a:rPr lang="en-US" altLang="en-US" b="1"/>
              <a:t>Sequential </a:t>
            </a:r>
            <a:r>
              <a:rPr lang="en-US" altLang="en-US">
                <a:cs typeface="Arial" panose="020B0604020202020204" pitchFamily="34" charset="0"/>
              </a:rPr>
              <a:t>–</a:t>
            </a:r>
            <a:r>
              <a:rPr lang="en-US" altLang="en-US"/>
              <a:t> Storage devices that read and write data in a serial (one after the other) fashion</a:t>
            </a:r>
          </a:p>
          <a:p>
            <a:pPr marL="341313" indent="-341313">
              <a:spcBef>
                <a:spcPct val="50000"/>
              </a:spcBef>
            </a:pPr>
            <a:r>
              <a:rPr lang="en-US" altLang="en-US" b="1"/>
              <a:t>Random-Access </a:t>
            </a:r>
            <a:r>
              <a:rPr lang="en-US" altLang="en-US"/>
              <a:t>– Storage devices that read and write data without going through a sequence of locations</a:t>
            </a:r>
          </a:p>
        </p:txBody>
      </p:sp>
      <p:pic>
        <p:nvPicPr>
          <p:cNvPr id="124934" name="Picture 6" descr="tape drive"/>
          <p:cNvPicPr>
            <a:picLocks noChangeAspect="1" noChangeArrowheads="1"/>
          </p:cNvPicPr>
          <p:nvPr/>
        </p:nvPicPr>
        <p:blipFill>
          <a:blip r:embed="rId2">
            <a:extLst>
              <a:ext uri="{28A0092B-C50C-407E-A947-70E740481C1C}">
                <a14:useLocalDpi xmlns:a14="http://schemas.microsoft.com/office/drawing/2010/main" val="0"/>
              </a:ext>
            </a:extLst>
          </a:blip>
          <a:srcRect t="20000" b="16000"/>
          <a:stretch>
            <a:fillRect/>
          </a:stretch>
        </p:blipFill>
        <p:spPr bwMode="auto">
          <a:xfrm>
            <a:off x="838200" y="1981200"/>
            <a:ext cx="2133600" cy="1365250"/>
          </a:xfrm>
          <a:prstGeom prst="rect">
            <a:avLst/>
          </a:prstGeom>
          <a:noFill/>
          <a:extLst>
            <a:ext uri="{909E8E84-426E-40DD-AFC4-6F175D3DCCD1}">
              <a14:hiddenFill xmlns:a14="http://schemas.microsoft.com/office/drawing/2010/main">
                <a:solidFill>
                  <a:srgbClr val="FFFFFF"/>
                </a:solidFill>
              </a14:hiddenFill>
            </a:ext>
          </a:extLst>
        </p:spPr>
      </p:pic>
      <p:sp>
        <p:nvSpPr>
          <p:cNvPr id="124935" name="Text Box 7"/>
          <p:cNvSpPr txBox="1">
            <a:spLocks noChangeArrowheads="1"/>
          </p:cNvSpPr>
          <p:nvPr/>
        </p:nvSpPr>
        <p:spPr bwMode="auto">
          <a:xfrm>
            <a:off x="838200" y="1371600"/>
            <a:ext cx="220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A50021"/>
                </a:solidFill>
                <a:latin typeface="Times New Roman" panose="02020603050405020304" pitchFamily="18" charset="0"/>
              </a:rPr>
              <a:t>Tape Drive – sequential storage</a:t>
            </a:r>
          </a:p>
        </p:txBody>
      </p:sp>
      <p:pic>
        <p:nvPicPr>
          <p:cNvPr id="124936" name="Picture 8" descr="hard_dr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9050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24937" name="Text Box 9"/>
          <p:cNvSpPr txBox="1">
            <a:spLocks noChangeArrowheads="1"/>
          </p:cNvSpPr>
          <p:nvPr/>
        </p:nvSpPr>
        <p:spPr bwMode="auto">
          <a:xfrm>
            <a:off x="6172200" y="1295400"/>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A50021"/>
                </a:solidFill>
                <a:latin typeface="Times New Roman" panose="02020603050405020304" pitchFamily="18" charset="0"/>
              </a:rPr>
              <a:t>Hard Disk –      random-access storage</a:t>
            </a:r>
          </a:p>
        </p:txBody>
      </p:sp>
      <p:pic>
        <p:nvPicPr>
          <p:cNvPr id="124938" name="Picture 10" descr="floppy"/>
          <p:cNvPicPr>
            <a:picLocks noChangeAspect="1" noChangeArrowheads="1"/>
          </p:cNvPicPr>
          <p:nvPr/>
        </p:nvPicPr>
        <p:blipFill>
          <a:blip r:embed="rId4">
            <a:extLst>
              <a:ext uri="{28A0092B-C50C-407E-A947-70E740481C1C}">
                <a14:useLocalDpi xmlns:a14="http://schemas.microsoft.com/office/drawing/2010/main" val="0"/>
              </a:ext>
            </a:extLst>
          </a:blip>
          <a:srcRect t="13333" b="14667"/>
          <a:stretch>
            <a:fillRect/>
          </a:stretch>
        </p:blipFill>
        <p:spPr bwMode="auto">
          <a:xfrm>
            <a:off x="3733800" y="2057400"/>
            <a:ext cx="1828800" cy="1316038"/>
          </a:xfrm>
          <a:prstGeom prst="rect">
            <a:avLst/>
          </a:prstGeom>
          <a:noFill/>
          <a:extLst>
            <a:ext uri="{909E8E84-426E-40DD-AFC4-6F175D3DCCD1}">
              <a14:hiddenFill xmlns:a14="http://schemas.microsoft.com/office/drawing/2010/main">
                <a:solidFill>
                  <a:srgbClr val="FFFFFF"/>
                </a:solidFill>
              </a14:hiddenFill>
            </a:ext>
          </a:extLst>
        </p:spPr>
      </p:pic>
      <p:sp>
        <p:nvSpPr>
          <p:cNvPr id="124939" name="Text Box 11"/>
          <p:cNvSpPr txBox="1">
            <a:spLocks noChangeArrowheads="1"/>
          </p:cNvSpPr>
          <p:nvPr/>
        </p:nvSpPr>
        <p:spPr bwMode="auto">
          <a:xfrm>
            <a:off x="3276600" y="1371600"/>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rgbClr val="A50021"/>
                </a:solidFill>
                <a:latin typeface="Times New Roman" panose="02020603050405020304" pitchFamily="18" charset="0"/>
              </a:rPr>
              <a:t>Floppy Disk Drive – random-access storage</a:t>
            </a:r>
            <a:endParaRPr lang="en-US" altLang="en-US"/>
          </a:p>
        </p:txBody>
      </p:sp>
    </p:spTree>
    <p:extLst>
      <p:ext uri="{BB962C8B-B14F-4D97-AF65-F5344CB8AC3E}">
        <p14:creationId xmlns:p14="http://schemas.microsoft.com/office/powerpoint/2010/main" val="30007647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4933">
                                            <p:txEl>
                                              <p:pRg st="0" end="0"/>
                                            </p:txEl>
                                          </p:spTgt>
                                        </p:tgtEl>
                                        <p:attrNameLst>
                                          <p:attrName>style.visibility</p:attrName>
                                        </p:attrNameLst>
                                      </p:cBhvr>
                                      <p:to>
                                        <p:strVal val="visible"/>
                                      </p:to>
                                    </p:set>
                                    <p:animEffect transition="in" filter="wipe(left)">
                                      <p:cBhvr>
                                        <p:cTn id="7" dur="1000"/>
                                        <p:tgtEl>
                                          <p:spTgt spid="1249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4933">
                                            <p:txEl>
                                              <p:pRg st="1" end="1"/>
                                            </p:txEl>
                                          </p:spTgt>
                                        </p:tgtEl>
                                        <p:attrNameLst>
                                          <p:attrName>style.visibility</p:attrName>
                                        </p:attrNameLst>
                                      </p:cBhvr>
                                      <p:to>
                                        <p:strVal val="visible"/>
                                      </p:to>
                                    </p:set>
                                    <p:animEffect transition="in" filter="wipe(left)">
                                      <p:cBhvr>
                                        <p:cTn id="12" dur="1000"/>
                                        <p:tgtEl>
                                          <p:spTgt spid="1249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kern="0" dirty="0">
                <a:solidFill>
                  <a:srgbClr val="000000"/>
                </a:solidFill>
                <a:latin typeface="Arial"/>
              </a:rPr>
              <a:t>Magnetic Disks</a:t>
            </a:r>
            <a:endParaRPr lang="tr-TR" dirty="0"/>
          </a:p>
        </p:txBody>
      </p:sp>
      <p:sp>
        <p:nvSpPr>
          <p:cNvPr id="3" name="Content Placeholder 2"/>
          <p:cNvSpPr>
            <a:spLocks noGrp="1"/>
          </p:cNvSpPr>
          <p:nvPr>
            <p:ph idx="1"/>
          </p:nvPr>
        </p:nvSpPr>
        <p:spPr>
          <a:xfrm>
            <a:off x="457200" y="1340769"/>
            <a:ext cx="8229600" cy="4785396"/>
          </a:xfrm>
        </p:spPr>
        <p:txBody>
          <a:bodyPr>
            <a:normAutofit fontScale="92500" lnSpcReduction="10000"/>
          </a:bodyPr>
          <a:lstStyle/>
          <a:p>
            <a:pPr lvl="0" eaLnBrk="0" fontAlgn="base" hangingPunct="0">
              <a:spcAft>
                <a:spcPct val="0"/>
              </a:spcAft>
              <a:buClr>
                <a:srgbClr val="336699"/>
              </a:buClr>
              <a:buSzPct val="80000"/>
              <a:buFont typeface="Wingdings" pitchFamily="2" charset="2"/>
              <a:buChar char="l"/>
            </a:pPr>
            <a:r>
              <a:rPr kumimoji="1" lang="en-US" sz="2800" b="0" i="0" u="none" strike="noStrike" kern="0" cap="none" spc="0" normalizeH="0" baseline="0" noProof="0" dirty="0">
                <a:ln>
                  <a:noFill/>
                </a:ln>
                <a:solidFill>
                  <a:srgbClr val="000000"/>
                </a:solidFill>
                <a:effectLst/>
                <a:uLnTx/>
                <a:uFillTx/>
                <a:latin typeface="Arial"/>
                <a:ea typeface="+mn-ea"/>
                <a:cs typeface="+mn-cs"/>
              </a:rPr>
              <a:t>Bits of data (0’s and 1’s) are stored on circular magnetic platters called disks</a:t>
            </a:r>
            <a:r>
              <a:rPr kumimoji="1" lang="tr-TR" sz="2800" b="0" i="0" u="none" strike="noStrike" kern="0" cap="none" spc="0" normalizeH="0" baseline="0" noProof="0" dirty="0">
                <a:ln>
                  <a:noFill/>
                </a:ln>
                <a:solidFill>
                  <a:srgbClr val="000000"/>
                </a:solidFill>
                <a:effectLst/>
                <a:uLnTx/>
                <a:uFillTx/>
                <a:latin typeface="Arial"/>
                <a:ea typeface="+mn-ea"/>
                <a:cs typeface="+mn-cs"/>
              </a:rPr>
              <a:t>.</a:t>
            </a:r>
            <a:endParaRPr kumimoji="1" lang="en-US" sz="2800" b="0" i="0" u="none" strike="noStrike" kern="0" cap="none" spc="0" normalizeH="0" baseline="0" noProof="0" dirty="0">
              <a:ln>
                <a:noFill/>
              </a:ln>
              <a:solidFill>
                <a:srgbClr val="000000"/>
              </a:solidFill>
              <a:effectLst/>
              <a:uLnTx/>
              <a:uFillTx/>
              <a:latin typeface="Arial"/>
              <a:ea typeface="+mn-ea"/>
              <a:cs typeface="+mn-cs"/>
            </a:endParaRPr>
          </a:p>
          <a:p>
            <a:pPr lvl="0" eaLnBrk="0" fontAlgn="base" hangingPunct="0">
              <a:spcAft>
                <a:spcPct val="0"/>
              </a:spcAft>
              <a:buClr>
                <a:srgbClr val="336699"/>
              </a:buClr>
              <a:buSzPct val="80000"/>
              <a:buFont typeface="Wingdings" pitchFamily="2" charset="2"/>
              <a:buChar char="l"/>
            </a:pPr>
            <a:r>
              <a:rPr kumimoji="1" lang="en-US" sz="2800" b="0" i="0" u="none" strike="noStrike" kern="0" cap="none" spc="0" normalizeH="0" baseline="0" noProof="0" dirty="0">
                <a:ln>
                  <a:noFill/>
                </a:ln>
                <a:solidFill>
                  <a:srgbClr val="000000"/>
                </a:solidFill>
                <a:effectLst/>
                <a:uLnTx/>
                <a:uFillTx/>
                <a:latin typeface="Arial"/>
                <a:ea typeface="+mn-ea"/>
                <a:cs typeface="+mn-cs"/>
              </a:rPr>
              <a:t>A disk head reads and writes bits of data as they pass under the head</a:t>
            </a:r>
          </a:p>
          <a:p>
            <a:pPr lvl="0" eaLnBrk="0" fontAlgn="base" hangingPunct="0">
              <a:spcAft>
                <a:spcPct val="0"/>
              </a:spcAft>
              <a:buClr>
                <a:srgbClr val="336699"/>
              </a:buClr>
              <a:buSzPct val="80000"/>
              <a:buFont typeface="Wingdings" pitchFamily="2" charset="2"/>
              <a:buChar char="l"/>
            </a:pPr>
            <a:r>
              <a:rPr kumimoji="1" lang="en-US" sz="2800" b="0" i="0" u="none" strike="noStrike" kern="0" cap="none" spc="0" normalizeH="0" baseline="0" noProof="0" dirty="0">
                <a:ln>
                  <a:noFill/>
                </a:ln>
                <a:solidFill>
                  <a:srgbClr val="000000"/>
                </a:solidFill>
                <a:effectLst/>
                <a:uLnTx/>
                <a:uFillTx/>
                <a:latin typeface="Arial"/>
                <a:ea typeface="+mn-ea"/>
                <a:cs typeface="+mn-cs"/>
              </a:rPr>
              <a:t>Often several platters are organized into a disk pack</a:t>
            </a:r>
          </a:p>
          <a:p>
            <a:pPr lvl="0" eaLnBrk="0" fontAlgn="base" hangingPunct="0">
              <a:spcAft>
                <a:spcPct val="0"/>
              </a:spcAft>
              <a:buClr>
                <a:srgbClr val="336699"/>
              </a:buClr>
              <a:buSzPct val="80000"/>
              <a:buFont typeface="Wingdings" pitchFamily="2" charset="2"/>
              <a:buChar char="l"/>
            </a:pPr>
            <a:r>
              <a:rPr kumimoji="1" lang="en-US" sz="2800" b="0" i="0" u="none" strike="noStrike" kern="0" cap="none" spc="0" normalizeH="0" baseline="0" noProof="0" dirty="0">
                <a:ln>
                  <a:noFill/>
                </a:ln>
                <a:solidFill>
                  <a:srgbClr val="000000"/>
                </a:solidFill>
                <a:effectLst/>
                <a:uLnTx/>
                <a:uFillTx/>
                <a:latin typeface="Arial"/>
                <a:ea typeface="+mn-ea"/>
                <a:cs typeface="+mn-cs"/>
              </a:rPr>
              <a:t>They have </a:t>
            </a:r>
            <a:r>
              <a:rPr kumimoji="1" lang="tr-TR" sz="2800" b="0" i="0" u="none" strike="noStrike" kern="0" cap="none" spc="0" normalizeH="0" baseline="0" noProof="0" dirty="0">
                <a:ln>
                  <a:noFill/>
                </a:ln>
                <a:solidFill>
                  <a:srgbClr val="000000"/>
                </a:solidFill>
                <a:effectLst/>
                <a:uLnTx/>
                <a:uFillTx/>
                <a:latin typeface="Arial"/>
                <a:ea typeface="+mn-ea"/>
                <a:cs typeface="+mn-cs"/>
              </a:rPr>
              <a:t>very</a:t>
            </a:r>
            <a:r>
              <a:rPr kumimoji="1" lang="tr-TR" sz="2800" b="0" i="0" u="none" strike="noStrike" kern="0" cap="none" spc="0" normalizeH="0" noProof="0" dirty="0">
                <a:ln>
                  <a:noFill/>
                </a:ln>
                <a:solidFill>
                  <a:srgbClr val="000000"/>
                </a:solidFill>
                <a:effectLst/>
                <a:uLnTx/>
                <a:uFillTx/>
                <a:latin typeface="Arial"/>
                <a:ea typeface="+mn-ea"/>
                <a:cs typeface="+mn-cs"/>
              </a:rPr>
              <a:t> high</a:t>
            </a:r>
            <a:r>
              <a:rPr kumimoji="1" lang="en-US" sz="2800" b="0" i="0" u="none" strike="noStrike" kern="0" cap="none" spc="0" normalizeH="0" baseline="0" noProof="0" dirty="0">
                <a:ln>
                  <a:noFill/>
                </a:ln>
                <a:solidFill>
                  <a:srgbClr val="000000"/>
                </a:solidFill>
                <a:effectLst/>
                <a:uLnTx/>
                <a:uFillTx/>
                <a:latin typeface="Arial"/>
                <a:ea typeface="+mn-ea"/>
                <a:cs typeface="+mn-cs"/>
              </a:rPr>
              <a:t> capacity (about 1000 times more than RAM)</a:t>
            </a:r>
          </a:p>
          <a:p>
            <a:pPr lvl="0" eaLnBrk="0" fontAlgn="base" hangingPunct="0">
              <a:spcAft>
                <a:spcPct val="0"/>
              </a:spcAft>
              <a:buClr>
                <a:srgbClr val="336699"/>
              </a:buClr>
              <a:buSzPct val="80000"/>
              <a:buFont typeface="Wingdings" pitchFamily="2" charset="2"/>
              <a:buChar char="l"/>
            </a:pPr>
            <a:r>
              <a:rPr kumimoji="1" lang="en-US" sz="2800" b="0" i="0" u="none" strike="noStrike" kern="0" cap="none" spc="0" normalizeH="0" baseline="0" noProof="0" dirty="0">
                <a:ln>
                  <a:noFill/>
                </a:ln>
                <a:solidFill>
                  <a:srgbClr val="000000"/>
                </a:solidFill>
                <a:effectLst/>
                <a:uLnTx/>
                <a:uFillTx/>
                <a:latin typeface="Arial"/>
                <a:ea typeface="+mn-ea"/>
                <a:cs typeface="+mn-cs"/>
              </a:rPr>
              <a:t>Much cheaper than RAM </a:t>
            </a:r>
            <a:r>
              <a:rPr kumimoji="1" lang="en-US" sz="2800" kern="0" dirty="0">
                <a:solidFill>
                  <a:srgbClr val="000000"/>
                </a:solidFill>
                <a:latin typeface="Arial"/>
              </a:rPr>
              <a:t>(</a:t>
            </a:r>
            <a:r>
              <a:rPr kumimoji="1" lang="en-US" sz="2800" b="0" i="0" u="none" strike="noStrike" kern="0" cap="none" spc="0" normalizeH="0" baseline="0" noProof="0" dirty="0">
                <a:ln>
                  <a:noFill/>
                </a:ln>
                <a:solidFill>
                  <a:srgbClr val="000000"/>
                </a:solidFill>
                <a:effectLst/>
                <a:uLnTx/>
                <a:uFillTx/>
                <a:latin typeface="Arial"/>
                <a:ea typeface="+mn-ea"/>
                <a:cs typeface="+mn-cs"/>
              </a:rPr>
              <a:t>~40 times cheaper per Meg</a:t>
            </a:r>
            <a:r>
              <a:rPr kumimoji="1" lang="tr-TR" sz="2800" b="0" i="0" u="none" strike="noStrike" kern="0" cap="none" spc="0" normalizeH="0" baseline="0" noProof="0" dirty="0" err="1">
                <a:ln>
                  <a:noFill/>
                </a:ln>
                <a:solidFill>
                  <a:srgbClr val="000000"/>
                </a:solidFill>
                <a:effectLst/>
                <a:uLnTx/>
                <a:uFillTx/>
                <a:latin typeface="Arial"/>
                <a:ea typeface="+mn-ea"/>
                <a:cs typeface="+mn-cs"/>
              </a:rPr>
              <a:t>abyte</a:t>
            </a:r>
            <a:r>
              <a:rPr kumimoji="1" lang="en-US" sz="2800" kern="0" dirty="0">
                <a:solidFill>
                  <a:srgbClr val="000000"/>
                </a:solidFill>
                <a:latin typeface="Arial"/>
              </a:rPr>
              <a:t>)</a:t>
            </a:r>
            <a:endParaRPr kumimoji="1" lang="tr-TR" sz="2800" kern="0" dirty="0">
              <a:solidFill>
                <a:srgbClr val="000000"/>
              </a:solidFill>
              <a:latin typeface="Arial"/>
            </a:endParaRPr>
          </a:p>
          <a:p>
            <a:pPr lvl="0" eaLnBrk="0" fontAlgn="base" hangingPunct="0">
              <a:spcAft>
                <a:spcPct val="0"/>
              </a:spcAft>
              <a:buClr>
                <a:srgbClr val="336699"/>
              </a:buClr>
              <a:buSzPct val="80000"/>
              <a:buFont typeface="Wingdings" pitchFamily="2" charset="2"/>
              <a:buChar char="l"/>
            </a:pPr>
            <a:r>
              <a:rPr kumimoji="1" lang="en-US" sz="2800" kern="0" dirty="0">
                <a:solidFill>
                  <a:srgbClr val="000000"/>
                </a:solidFill>
                <a:latin typeface="Arial"/>
              </a:rPr>
              <a:t>In a typical computer, the hard disk drive is used to store the operating system, application programs and user data</a:t>
            </a:r>
            <a:r>
              <a:rPr kumimoji="1" lang="tr-TR" sz="2800" kern="0" dirty="0">
                <a:solidFill>
                  <a:srgbClr val="000000"/>
                </a:solidFill>
                <a:latin typeface="Arial"/>
              </a:rPr>
              <a:t>.</a:t>
            </a:r>
            <a:endParaRPr kumimoji="1" lang="tr-TR" sz="2800" b="0" i="0" u="none" strike="noStrike" kern="0" cap="none" spc="0" normalizeH="0" baseline="0" noProof="0" dirty="0">
              <a:ln>
                <a:noFill/>
              </a:ln>
              <a:solidFill>
                <a:srgbClr val="000000"/>
              </a:solidFill>
              <a:effectLst/>
              <a:uLnTx/>
              <a:uFillTx/>
              <a:latin typeface="Arial"/>
              <a:ea typeface="+mn-ea"/>
              <a:cs typeface="+mn-cs"/>
            </a:endParaRPr>
          </a:p>
          <a:p>
            <a:pPr lvl="0" eaLnBrk="0" fontAlgn="base" hangingPunct="0">
              <a:spcAft>
                <a:spcPct val="0"/>
              </a:spcAft>
              <a:buClr>
                <a:srgbClr val="336699"/>
              </a:buClr>
              <a:buSzPct val="80000"/>
              <a:buFont typeface="Wingdings" pitchFamily="2" charset="2"/>
              <a:buChar char="l"/>
            </a:pPr>
            <a:endParaRPr kumimoji="1" lang="en-US" sz="2800" b="0" i="0" u="none" strike="noStrike" kern="0" cap="none" spc="0" normalizeH="0" baseline="0" noProof="0" dirty="0">
              <a:ln>
                <a:noFill/>
              </a:ln>
              <a:solidFill>
                <a:srgbClr val="000000"/>
              </a:solidFill>
              <a:effectLst/>
              <a:uLnTx/>
              <a:uFillTx/>
              <a:latin typeface="Arial"/>
              <a:ea typeface="+mn-ea"/>
              <a:cs typeface="+mn-cs"/>
            </a:endParaRPr>
          </a:p>
          <a:p>
            <a:pPr>
              <a:buNone/>
            </a:pPr>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Storage System Characteristics</a:t>
            </a:r>
          </a:p>
        </p:txBody>
      </p:sp>
      <p:sp>
        <p:nvSpPr>
          <p:cNvPr id="3" name="Content Placeholder 2"/>
          <p:cNvSpPr>
            <a:spLocks noGrp="1"/>
          </p:cNvSpPr>
          <p:nvPr>
            <p:ph idx="1"/>
          </p:nvPr>
        </p:nvSpPr>
        <p:spPr/>
        <p:txBody>
          <a:bodyPr>
            <a:normAutofit/>
          </a:bodyPr>
          <a:lstStyle/>
          <a:p>
            <a:r>
              <a:rPr lang="tr-TR" dirty="0"/>
              <a:t>Storage system specifications are based on parameters about: </a:t>
            </a:r>
            <a:br>
              <a:rPr lang="tr-TR" dirty="0"/>
            </a:br>
            <a:r>
              <a:rPr lang="tr-TR" dirty="0"/>
              <a:t>1.Storage </a:t>
            </a:r>
            <a:r>
              <a:rPr lang="tr-TR" dirty="0">
                <a:solidFill>
                  <a:srgbClr val="FF0000"/>
                </a:solidFill>
              </a:rPr>
              <a:t>capacities</a:t>
            </a:r>
            <a:br>
              <a:rPr lang="tr-TR" dirty="0"/>
            </a:br>
            <a:r>
              <a:rPr lang="tr-TR" dirty="0"/>
              <a:t>2.</a:t>
            </a:r>
            <a:r>
              <a:rPr lang="tr-TR" dirty="0">
                <a:solidFill>
                  <a:srgbClr val="FF0000"/>
                </a:solidFill>
              </a:rPr>
              <a:t>Access Times</a:t>
            </a:r>
            <a:br>
              <a:rPr lang="tr-TR" dirty="0"/>
            </a:br>
            <a:r>
              <a:rPr lang="tr-TR" dirty="0"/>
              <a:t>3.Data</a:t>
            </a:r>
            <a:r>
              <a:rPr lang="tr-TR" dirty="0">
                <a:solidFill>
                  <a:srgbClr val="FF0000"/>
                </a:solidFill>
              </a:rPr>
              <a:t> Transfer rates</a:t>
            </a:r>
            <a:br>
              <a:rPr lang="tr-TR" dirty="0"/>
            </a:br>
            <a:r>
              <a:rPr lang="tr-TR" dirty="0"/>
              <a:t>4.</a:t>
            </a:r>
            <a:r>
              <a:rPr lang="tr-TR" dirty="0">
                <a:solidFill>
                  <a:srgbClr val="FF0000"/>
                </a:solidFill>
              </a:rPr>
              <a:t>Reliability</a:t>
            </a:r>
            <a:r>
              <a:rPr lang="tr-TR" dirty="0"/>
              <a:t>:</a:t>
            </a:r>
            <a:r>
              <a:rPr lang="en-US" dirty="0"/>
              <a:t> </a:t>
            </a:r>
            <a:r>
              <a:rPr lang="tr-TR" dirty="0" err="1"/>
              <a:t>Failure</a:t>
            </a:r>
            <a:r>
              <a:rPr lang="tr-TR" dirty="0"/>
              <a:t> and error rates.</a:t>
            </a:r>
          </a:p>
          <a:p>
            <a:pPr>
              <a:buNone/>
            </a:pPr>
            <a:br>
              <a:rPr lang="tr-TR" dirty="0"/>
            </a:br>
            <a:endParaRPr lang="tr-T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Hard Disk </a:t>
            </a:r>
            <a:r>
              <a:rPr lang="tr-TR" dirty="0" err="1"/>
              <a:t>Organization</a:t>
            </a:r>
            <a:r>
              <a:rPr lang="tr-TR" dirty="0"/>
              <a:t>: </a:t>
            </a:r>
            <a:r>
              <a:rPr lang="tr-TR" dirty="0" err="1"/>
              <a:t>Physical</a:t>
            </a:r>
            <a:endParaRPr lang="tr-TR" dirty="0"/>
          </a:p>
        </p:txBody>
      </p:sp>
      <p:sp>
        <p:nvSpPr>
          <p:cNvPr id="3" name="Content Placeholder 2"/>
          <p:cNvSpPr>
            <a:spLocks noGrp="1"/>
          </p:cNvSpPr>
          <p:nvPr>
            <p:ph idx="1"/>
          </p:nvPr>
        </p:nvSpPr>
        <p:spPr/>
        <p:txBody>
          <a:bodyPr>
            <a:normAutofit/>
          </a:bodyPr>
          <a:lstStyle/>
          <a:p>
            <a:pPr lvl="0" eaLnBrk="0" fontAlgn="base" hangingPunct="0">
              <a:lnSpc>
                <a:spcPct val="90000"/>
              </a:lnSpc>
              <a:spcAft>
                <a:spcPct val="0"/>
              </a:spcAft>
              <a:buClr>
                <a:srgbClr val="336699"/>
              </a:buClr>
              <a:buSzPct val="80000"/>
              <a:buFont typeface="Wingdings" pitchFamily="2" charset="2"/>
              <a:buChar char="l"/>
            </a:pPr>
            <a:r>
              <a:rPr kumimoji="1" lang="en-US" sz="2800" b="0" i="0" u="none" strike="noStrike" kern="0" cap="none" spc="0" normalizeH="0" baseline="0" noProof="0" dirty="0">
                <a:ln>
                  <a:noFill/>
                </a:ln>
                <a:solidFill>
                  <a:srgbClr val="000000"/>
                </a:solidFill>
                <a:effectLst/>
                <a:uLnTx/>
                <a:uFillTx/>
                <a:latin typeface="Arial"/>
                <a:ea typeface="+mn-ea"/>
                <a:cs typeface="+mn-cs"/>
              </a:rPr>
              <a:t>Disks are direct access storage devices</a:t>
            </a:r>
          </a:p>
          <a:p>
            <a:pPr lvl="0" eaLnBrk="0" fontAlgn="base" hangingPunct="0">
              <a:lnSpc>
                <a:spcPct val="90000"/>
              </a:lnSpc>
              <a:spcAft>
                <a:spcPct val="0"/>
              </a:spcAft>
              <a:buClr>
                <a:srgbClr val="336699"/>
              </a:buClr>
              <a:buSzPct val="80000"/>
              <a:buFont typeface="Wingdings" pitchFamily="2" charset="2"/>
              <a:buChar char="l"/>
            </a:pPr>
            <a:r>
              <a:rPr kumimoji="1" lang="en-US" sz="2800" b="0" i="0" u="none" strike="noStrike" kern="0" cap="none" spc="0" normalizeH="0" baseline="0" noProof="0" dirty="0">
                <a:ln>
                  <a:noFill/>
                </a:ln>
                <a:solidFill>
                  <a:srgbClr val="000000"/>
                </a:solidFill>
                <a:effectLst/>
                <a:uLnTx/>
                <a:uFillTx/>
                <a:latin typeface="Arial"/>
                <a:ea typeface="+mn-ea"/>
                <a:cs typeface="+mn-cs"/>
              </a:rPr>
              <a:t>A disk is composed of a </a:t>
            </a:r>
            <a:r>
              <a:rPr kumimoji="1" lang="en-US" sz="2800" b="0" i="0" u="none" strike="noStrike" kern="0" cap="none" spc="0" normalizeH="0" baseline="0" noProof="0" dirty="0">
                <a:ln>
                  <a:noFill/>
                </a:ln>
                <a:solidFill>
                  <a:srgbClr val="FF0000"/>
                </a:solidFill>
                <a:effectLst/>
                <a:uLnTx/>
                <a:uFillTx/>
                <a:latin typeface="Arial"/>
                <a:ea typeface="+mn-ea"/>
                <a:cs typeface="+mn-cs"/>
              </a:rPr>
              <a:t>disk assembly </a:t>
            </a:r>
            <a:r>
              <a:rPr kumimoji="1" lang="en-US" sz="2800" b="0" i="0" u="none" strike="noStrike" kern="0" cap="none" spc="0" normalizeH="0" baseline="0" noProof="0" dirty="0">
                <a:ln>
                  <a:noFill/>
                </a:ln>
                <a:solidFill>
                  <a:srgbClr val="000000"/>
                </a:solidFill>
                <a:effectLst/>
                <a:uLnTx/>
                <a:uFillTx/>
                <a:latin typeface="Arial"/>
                <a:ea typeface="+mn-ea"/>
                <a:cs typeface="+mn-cs"/>
              </a:rPr>
              <a:t>and a </a:t>
            </a:r>
            <a:r>
              <a:rPr kumimoji="1" lang="en-US" sz="2800" b="0" i="0" u="none" strike="noStrike" kern="0" cap="none" spc="0" normalizeH="0" baseline="0" noProof="0" dirty="0">
                <a:ln>
                  <a:noFill/>
                </a:ln>
                <a:solidFill>
                  <a:srgbClr val="FF0000"/>
                </a:solidFill>
                <a:effectLst/>
                <a:uLnTx/>
                <a:uFillTx/>
                <a:latin typeface="Arial"/>
                <a:ea typeface="+mn-ea"/>
                <a:cs typeface="+mn-cs"/>
              </a:rPr>
              <a:t>head assembly</a:t>
            </a:r>
          </a:p>
          <a:p>
            <a:pPr lvl="1" eaLnBrk="0" fontAlgn="base" hangingPunct="0">
              <a:lnSpc>
                <a:spcPct val="90000"/>
              </a:lnSpc>
              <a:spcAft>
                <a:spcPct val="0"/>
              </a:spcAft>
              <a:buClr>
                <a:srgbClr val="336699"/>
              </a:buClr>
              <a:buFontTx/>
              <a:buChar char="–"/>
            </a:pPr>
            <a:r>
              <a:rPr kumimoji="1" lang="en-US" sz="2400" b="0" i="0" u="none" strike="noStrike" kern="0" cap="none" spc="0" normalizeH="0" baseline="0" noProof="0" dirty="0">
                <a:ln>
                  <a:noFill/>
                </a:ln>
                <a:solidFill>
                  <a:srgbClr val="000000"/>
                </a:solidFill>
                <a:effectLst/>
                <a:uLnTx/>
                <a:uFillTx/>
                <a:latin typeface="Arial"/>
              </a:rPr>
              <a:t>A disk assembly is a collection of one or more platters with a common spindle (axle)</a:t>
            </a:r>
          </a:p>
          <a:p>
            <a:pPr lvl="1" eaLnBrk="0" fontAlgn="base" hangingPunct="0">
              <a:lnSpc>
                <a:spcPct val="90000"/>
              </a:lnSpc>
              <a:spcAft>
                <a:spcPct val="0"/>
              </a:spcAft>
              <a:buClr>
                <a:srgbClr val="336699"/>
              </a:buClr>
              <a:buFontTx/>
              <a:buChar char="–"/>
            </a:pPr>
            <a:r>
              <a:rPr kumimoji="1" lang="en-US" sz="2400" b="0" i="0" u="none" strike="noStrike" kern="0" cap="none" spc="0" normalizeH="0" baseline="0" noProof="0" dirty="0">
                <a:ln>
                  <a:noFill/>
                </a:ln>
                <a:solidFill>
                  <a:srgbClr val="000000"/>
                </a:solidFill>
                <a:effectLst/>
                <a:uLnTx/>
                <a:uFillTx/>
                <a:latin typeface="Arial"/>
              </a:rPr>
              <a:t>A head assembly consists of several disk arms ending in disk heads</a:t>
            </a:r>
          </a:p>
          <a:p>
            <a:pPr lvl="1" eaLnBrk="0" fontAlgn="base" hangingPunct="0">
              <a:lnSpc>
                <a:spcPct val="90000"/>
              </a:lnSpc>
              <a:spcAft>
                <a:spcPct val="0"/>
              </a:spcAft>
              <a:buClr>
                <a:srgbClr val="336699"/>
              </a:buClr>
              <a:buFontTx/>
              <a:buChar char="–"/>
            </a:pPr>
            <a:r>
              <a:rPr kumimoji="1" lang="en-US" sz="2400" b="0" i="0" u="none" strike="noStrike" kern="0" cap="none" spc="0" normalizeH="0" baseline="0" noProof="0" dirty="0">
                <a:ln>
                  <a:noFill/>
                </a:ln>
                <a:solidFill>
                  <a:srgbClr val="000000"/>
                </a:solidFill>
                <a:effectLst/>
                <a:uLnTx/>
                <a:uFillTx/>
                <a:latin typeface="Arial"/>
              </a:rPr>
              <a:t>The arm can move outwards or inwards towards the spindle</a:t>
            </a:r>
          </a:p>
          <a:p>
            <a:pPr lvl="0" eaLnBrk="0" fontAlgn="base" hangingPunct="0">
              <a:lnSpc>
                <a:spcPct val="90000"/>
              </a:lnSpc>
              <a:spcAft>
                <a:spcPct val="0"/>
              </a:spcAft>
              <a:buClr>
                <a:srgbClr val="336699"/>
              </a:buClr>
              <a:buSzPct val="80000"/>
              <a:buFont typeface="Wingdings" pitchFamily="2" charset="2"/>
              <a:buChar char="l"/>
            </a:pPr>
            <a:r>
              <a:rPr kumimoji="1" lang="en-US" sz="2800" b="0" i="0" u="none" strike="noStrike" kern="0" cap="none" spc="0" normalizeH="0" baseline="0" noProof="0" dirty="0">
                <a:ln>
                  <a:noFill/>
                </a:ln>
                <a:solidFill>
                  <a:srgbClr val="000000"/>
                </a:solidFill>
                <a:effectLst/>
                <a:uLnTx/>
                <a:uFillTx/>
                <a:latin typeface="Arial"/>
                <a:ea typeface="+mn-ea"/>
                <a:cs typeface="+mn-cs"/>
              </a:rPr>
              <a:t>Information is stored </a:t>
            </a:r>
            <a:r>
              <a:rPr kumimoji="1" lang="tr-TR" sz="2800" b="0" i="0" u="none" strike="noStrike" kern="0" cap="none" spc="0" normalizeH="0" baseline="0" noProof="0" dirty="0">
                <a:ln>
                  <a:noFill/>
                </a:ln>
                <a:solidFill>
                  <a:srgbClr val="000000"/>
                </a:solidFill>
                <a:effectLst/>
                <a:uLnTx/>
                <a:uFillTx/>
                <a:latin typeface="Arial"/>
                <a:ea typeface="+mn-ea"/>
                <a:cs typeface="+mn-cs"/>
              </a:rPr>
              <a:t>o</a:t>
            </a:r>
            <a:r>
              <a:rPr kumimoji="1" lang="en-US" sz="2800" b="0" i="0" u="none" strike="noStrike" kern="0" cap="none" spc="0" normalizeH="0" baseline="0" noProof="0" dirty="0">
                <a:ln>
                  <a:noFill/>
                </a:ln>
                <a:solidFill>
                  <a:srgbClr val="000000"/>
                </a:solidFill>
                <a:effectLst/>
                <a:uLnTx/>
                <a:uFillTx/>
                <a:latin typeface="Arial"/>
                <a:ea typeface="+mn-ea"/>
                <a:cs typeface="+mn-cs"/>
              </a:rPr>
              <a:t>n the surface of the platters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764704"/>
            <a:ext cx="6408712"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ikdörtgen 3"/>
          <p:cNvSpPr/>
          <p:nvPr/>
        </p:nvSpPr>
        <p:spPr>
          <a:xfrm>
            <a:off x="1043608" y="188640"/>
            <a:ext cx="6768752" cy="584775"/>
          </a:xfrm>
          <a:prstGeom prst="rect">
            <a:avLst/>
          </a:prstGeom>
        </p:spPr>
        <p:txBody>
          <a:bodyPr wrap="square">
            <a:spAutoFit/>
          </a:bodyPr>
          <a:lstStyle/>
          <a:p>
            <a:r>
              <a:rPr lang="en-US" sz="3200" dirty="0"/>
              <a:t>Tracks and sectors on a surface</a:t>
            </a:r>
          </a:p>
        </p:txBody>
      </p:sp>
    </p:spTree>
    <p:extLst>
      <p:ext uri="{BB962C8B-B14F-4D97-AF65-F5344CB8AC3E}">
        <p14:creationId xmlns:p14="http://schemas.microsoft.com/office/powerpoint/2010/main" val="4250838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71" name="Group 27"/>
          <p:cNvGrpSpPr>
            <a:grpSpLocks/>
          </p:cNvGrpSpPr>
          <p:nvPr/>
        </p:nvGrpSpPr>
        <p:grpSpPr bwMode="auto">
          <a:xfrm>
            <a:off x="403225" y="177800"/>
            <a:ext cx="2749550" cy="2749550"/>
            <a:chOff x="192" y="1056"/>
            <a:chExt cx="2448" cy="2448"/>
          </a:xfrm>
        </p:grpSpPr>
        <p:sp>
          <p:nvSpPr>
            <p:cNvPr id="82958" name="Oval 14"/>
            <p:cNvSpPr>
              <a:spLocks noChangeArrowheads="1"/>
            </p:cNvSpPr>
            <p:nvPr/>
          </p:nvSpPr>
          <p:spPr bwMode="auto">
            <a:xfrm>
              <a:off x="480" y="1344"/>
              <a:ext cx="1872" cy="1872"/>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56" name="Oval 12"/>
            <p:cNvSpPr>
              <a:spLocks noChangeArrowheads="1"/>
            </p:cNvSpPr>
            <p:nvPr/>
          </p:nvSpPr>
          <p:spPr bwMode="auto">
            <a:xfrm>
              <a:off x="720" y="1584"/>
              <a:ext cx="1392" cy="13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50" name="Oval 6"/>
            <p:cNvSpPr>
              <a:spLocks noChangeArrowheads="1"/>
            </p:cNvSpPr>
            <p:nvPr/>
          </p:nvSpPr>
          <p:spPr bwMode="auto">
            <a:xfrm>
              <a:off x="192" y="1056"/>
              <a:ext cx="2448" cy="24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57" name="Oval 13"/>
            <p:cNvSpPr>
              <a:spLocks noChangeArrowheads="1"/>
            </p:cNvSpPr>
            <p:nvPr/>
          </p:nvSpPr>
          <p:spPr bwMode="auto">
            <a:xfrm>
              <a:off x="1008" y="1920"/>
              <a:ext cx="768" cy="76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51" name="Line 7"/>
            <p:cNvSpPr>
              <a:spLocks noChangeShapeType="1"/>
            </p:cNvSpPr>
            <p:nvPr/>
          </p:nvSpPr>
          <p:spPr bwMode="auto">
            <a:xfrm>
              <a:off x="192" y="2304"/>
              <a:ext cx="24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2" name="Line 8"/>
            <p:cNvSpPr>
              <a:spLocks noChangeShapeType="1"/>
            </p:cNvSpPr>
            <p:nvPr/>
          </p:nvSpPr>
          <p:spPr bwMode="auto">
            <a:xfrm>
              <a:off x="1392" y="1056"/>
              <a:ext cx="0" cy="24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3" name="Line 9"/>
            <p:cNvSpPr>
              <a:spLocks noChangeShapeType="1"/>
            </p:cNvSpPr>
            <p:nvPr/>
          </p:nvSpPr>
          <p:spPr bwMode="auto">
            <a:xfrm>
              <a:off x="528" y="1440"/>
              <a:ext cx="1728"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Line 10"/>
            <p:cNvSpPr>
              <a:spLocks noChangeShapeType="1"/>
            </p:cNvSpPr>
            <p:nvPr/>
          </p:nvSpPr>
          <p:spPr bwMode="auto">
            <a:xfrm flipV="1">
              <a:off x="624" y="1344"/>
              <a:ext cx="1584" cy="18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Oval 15"/>
            <p:cNvSpPr>
              <a:spLocks noChangeArrowheads="1"/>
            </p:cNvSpPr>
            <p:nvPr/>
          </p:nvSpPr>
          <p:spPr bwMode="auto">
            <a:xfrm>
              <a:off x="1248" y="2160"/>
              <a:ext cx="288" cy="288"/>
            </a:xfrm>
            <a:prstGeom prst="ellipse">
              <a:avLst/>
            </a:prstGeom>
            <a:solidFill>
              <a:srgbClr val="969696"/>
            </a:soli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973" name="Text Box 29"/>
          <p:cNvSpPr txBox="1">
            <a:spLocks noChangeArrowheads="1"/>
          </p:cNvSpPr>
          <p:nvPr/>
        </p:nvSpPr>
        <p:spPr bwMode="auto">
          <a:xfrm>
            <a:off x="266700" y="2933700"/>
            <a:ext cx="293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Track</a:t>
            </a:r>
            <a:r>
              <a:rPr lang="en-US" altLang="en-US"/>
              <a:t>: The green ring</a:t>
            </a:r>
          </a:p>
        </p:txBody>
      </p:sp>
      <p:grpSp>
        <p:nvGrpSpPr>
          <p:cNvPr id="82975" name="Group 31"/>
          <p:cNvGrpSpPr>
            <a:grpSpLocks/>
          </p:cNvGrpSpPr>
          <p:nvPr/>
        </p:nvGrpSpPr>
        <p:grpSpPr bwMode="auto">
          <a:xfrm>
            <a:off x="5287963" y="2541588"/>
            <a:ext cx="3571875" cy="2992437"/>
            <a:chOff x="154" y="1160"/>
            <a:chExt cx="2448" cy="2051"/>
          </a:xfrm>
        </p:grpSpPr>
        <p:sp>
          <p:nvSpPr>
            <p:cNvPr id="82976" name="Oval 32"/>
            <p:cNvSpPr>
              <a:spLocks noChangeArrowheads="1"/>
            </p:cNvSpPr>
            <p:nvPr/>
          </p:nvSpPr>
          <p:spPr bwMode="auto">
            <a:xfrm>
              <a:off x="1209" y="2776"/>
              <a:ext cx="288" cy="96"/>
            </a:xfrm>
            <a:prstGeom prst="ellipse">
              <a:avLst/>
            </a:prstGeom>
            <a:solidFill>
              <a:srgbClr val="C0C0C0"/>
            </a:solidFill>
            <a:ln w="9525">
              <a:round/>
              <a:headEnd/>
              <a:tailEnd/>
            </a:ln>
            <a:effectLst/>
            <a:scene3d>
              <a:camera prst="legacyObliqueTop">
                <a:rot lat="18600000" lon="0" rev="0"/>
              </a:camera>
              <a:lightRig rig="legacyFlat3" dir="t"/>
            </a:scene3d>
            <a:sp3d extrusionH="18018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nvGrpSpPr>
            <p:cNvPr id="82977" name="Group 33"/>
            <p:cNvGrpSpPr>
              <a:grpSpLocks/>
            </p:cNvGrpSpPr>
            <p:nvPr/>
          </p:nvGrpSpPr>
          <p:grpSpPr bwMode="auto">
            <a:xfrm>
              <a:off x="154" y="2278"/>
              <a:ext cx="2448" cy="933"/>
              <a:chOff x="144" y="1227"/>
              <a:chExt cx="2448" cy="933"/>
            </a:xfrm>
          </p:grpSpPr>
          <p:grpSp>
            <p:nvGrpSpPr>
              <p:cNvPr id="82978" name="Group 34"/>
              <p:cNvGrpSpPr>
                <a:grpSpLocks/>
              </p:cNvGrpSpPr>
              <p:nvPr/>
            </p:nvGrpSpPr>
            <p:grpSpPr bwMode="auto">
              <a:xfrm>
                <a:off x="144" y="1392"/>
                <a:ext cx="2448" cy="768"/>
                <a:chOff x="192" y="1056"/>
                <a:chExt cx="2448" cy="768"/>
              </a:xfrm>
            </p:grpSpPr>
            <p:sp>
              <p:nvSpPr>
                <p:cNvPr id="82979" name="Oval 35"/>
                <p:cNvSpPr>
                  <a:spLocks noChangeArrowheads="1"/>
                </p:cNvSpPr>
                <p:nvPr/>
              </p:nvSpPr>
              <p:spPr bwMode="auto">
                <a:xfrm>
                  <a:off x="192" y="1056"/>
                  <a:ext cx="2448" cy="76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0" name="Oval 36"/>
                <p:cNvSpPr>
                  <a:spLocks noChangeArrowheads="1"/>
                </p:cNvSpPr>
                <p:nvPr/>
              </p:nvSpPr>
              <p:spPr bwMode="auto">
                <a:xfrm>
                  <a:off x="480" y="1146"/>
                  <a:ext cx="1872" cy="58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1" name="Oval 37"/>
                <p:cNvSpPr>
                  <a:spLocks noChangeArrowheads="1"/>
                </p:cNvSpPr>
                <p:nvPr/>
              </p:nvSpPr>
              <p:spPr bwMode="auto">
                <a:xfrm>
                  <a:off x="720" y="1222"/>
                  <a:ext cx="1392" cy="4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2" name="Oval 38"/>
                <p:cNvSpPr>
                  <a:spLocks noChangeArrowheads="1"/>
                </p:cNvSpPr>
                <p:nvPr/>
              </p:nvSpPr>
              <p:spPr bwMode="auto">
                <a:xfrm>
                  <a:off x="1008" y="1327"/>
                  <a:ext cx="768" cy="24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83" name="Line 39"/>
                <p:cNvSpPr>
                  <a:spLocks noChangeShapeType="1"/>
                </p:cNvSpPr>
                <p:nvPr/>
              </p:nvSpPr>
              <p:spPr bwMode="auto">
                <a:xfrm>
                  <a:off x="192" y="1448"/>
                  <a:ext cx="24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84" name="Line 40"/>
                <p:cNvSpPr>
                  <a:spLocks noChangeShapeType="1"/>
                </p:cNvSpPr>
                <p:nvPr/>
              </p:nvSpPr>
              <p:spPr bwMode="auto">
                <a:xfrm>
                  <a:off x="1392" y="1056"/>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85" name="Line 41"/>
                <p:cNvSpPr>
                  <a:spLocks noChangeShapeType="1"/>
                </p:cNvSpPr>
                <p:nvPr/>
              </p:nvSpPr>
              <p:spPr bwMode="auto">
                <a:xfrm>
                  <a:off x="528" y="1176"/>
                  <a:ext cx="1728" cy="5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86" name="Line 42"/>
                <p:cNvSpPr>
                  <a:spLocks noChangeShapeType="1"/>
                </p:cNvSpPr>
                <p:nvPr/>
              </p:nvSpPr>
              <p:spPr bwMode="auto">
                <a:xfrm flipV="1">
                  <a:off x="624" y="1146"/>
                  <a:ext cx="1584" cy="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87" name="Oval 43"/>
                <p:cNvSpPr>
                  <a:spLocks noChangeArrowheads="1"/>
                </p:cNvSpPr>
                <p:nvPr/>
              </p:nvSpPr>
              <p:spPr bwMode="auto">
                <a:xfrm>
                  <a:off x="1248" y="1402"/>
                  <a:ext cx="288" cy="91"/>
                </a:xfrm>
                <a:prstGeom prst="ellipse">
                  <a:avLst/>
                </a:prstGeom>
                <a:solidFill>
                  <a:srgbClr val="969696"/>
                </a:soli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988" name="Oval 44"/>
              <p:cNvSpPr>
                <a:spLocks noChangeArrowheads="1"/>
              </p:cNvSpPr>
              <p:nvPr/>
            </p:nvSpPr>
            <p:spPr bwMode="auto">
              <a:xfrm>
                <a:off x="1206" y="1227"/>
                <a:ext cx="288" cy="96"/>
              </a:xfrm>
              <a:prstGeom prst="ellipse">
                <a:avLst/>
              </a:prstGeom>
              <a:solidFill>
                <a:srgbClr val="C0C0C0"/>
              </a:solidFill>
              <a:ln w="9525">
                <a:round/>
                <a:headEnd/>
                <a:tailEnd/>
              </a:ln>
              <a:effectLst/>
              <a:scene3d>
                <a:camera prst="legacyObliqueTop">
                  <a:rot lat="18600000" lon="0" rev="0"/>
                </a:camera>
                <a:lightRig rig="legacyFlat3" dir="t"/>
              </a:scene3d>
              <a:sp3d extrusionH="18018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grpSp>
          <p:nvGrpSpPr>
            <p:cNvPr id="82989" name="Group 45"/>
            <p:cNvGrpSpPr>
              <a:grpSpLocks/>
            </p:cNvGrpSpPr>
            <p:nvPr/>
          </p:nvGrpSpPr>
          <p:grpSpPr bwMode="auto">
            <a:xfrm>
              <a:off x="154" y="1719"/>
              <a:ext cx="2448" cy="933"/>
              <a:chOff x="144" y="1227"/>
              <a:chExt cx="2448" cy="933"/>
            </a:xfrm>
          </p:grpSpPr>
          <p:grpSp>
            <p:nvGrpSpPr>
              <p:cNvPr id="82990" name="Group 46"/>
              <p:cNvGrpSpPr>
                <a:grpSpLocks/>
              </p:cNvGrpSpPr>
              <p:nvPr/>
            </p:nvGrpSpPr>
            <p:grpSpPr bwMode="auto">
              <a:xfrm>
                <a:off x="144" y="1392"/>
                <a:ext cx="2448" cy="768"/>
                <a:chOff x="192" y="1056"/>
                <a:chExt cx="2448" cy="768"/>
              </a:xfrm>
            </p:grpSpPr>
            <p:sp>
              <p:nvSpPr>
                <p:cNvPr id="82991" name="Oval 47"/>
                <p:cNvSpPr>
                  <a:spLocks noChangeArrowheads="1"/>
                </p:cNvSpPr>
                <p:nvPr/>
              </p:nvSpPr>
              <p:spPr bwMode="auto">
                <a:xfrm>
                  <a:off x="192" y="1056"/>
                  <a:ext cx="2448" cy="76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92" name="Oval 48"/>
                <p:cNvSpPr>
                  <a:spLocks noChangeArrowheads="1"/>
                </p:cNvSpPr>
                <p:nvPr/>
              </p:nvSpPr>
              <p:spPr bwMode="auto">
                <a:xfrm>
                  <a:off x="480" y="1146"/>
                  <a:ext cx="1872" cy="58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93" name="Oval 49"/>
                <p:cNvSpPr>
                  <a:spLocks noChangeArrowheads="1"/>
                </p:cNvSpPr>
                <p:nvPr/>
              </p:nvSpPr>
              <p:spPr bwMode="auto">
                <a:xfrm>
                  <a:off x="720" y="1222"/>
                  <a:ext cx="1392" cy="4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94" name="Oval 50"/>
                <p:cNvSpPr>
                  <a:spLocks noChangeArrowheads="1"/>
                </p:cNvSpPr>
                <p:nvPr/>
              </p:nvSpPr>
              <p:spPr bwMode="auto">
                <a:xfrm>
                  <a:off x="1008" y="1327"/>
                  <a:ext cx="768" cy="24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95" name="Line 51"/>
                <p:cNvSpPr>
                  <a:spLocks noChangeShapeType="1"/>
                </p:cNvSpPr>
                <p:nvPr/>
              </p:nvSpPr>
              <p:spPr bwMode="auto">
                <a:xfrm>
                  <a:off x="192" y="1448"/>
                  <a:ext cx="24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96" name="Line 52"/>
                <p:cNvSpPr>
                  <a:spLocks noChangeShapeType="1"/>
                </p:cNvSpPr>
                <p:nvPr/>
              </p:nvSpPr>
              <p:spPr bwMode="auto">
                <a:xfrm>
                  <a:off x="1392" y="1056"/>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97" name="Line 53"/>
                <p:cNvSpPr>
                  <a:spLocks noChangeShapeType="1"/>
                </p:cNvSpPr>
                <p:nvPr/>
              </p:nvSpPr>
              <p:spPr bwMode="auto">
                <a:xfrm>
                  <a:off x="528" y="1176"/>
                  <a:ext cx="1728" cy="5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98" name="Line 54"/>
                <p:cNvSpPr>
                  <a:spLocks noChangeShapeType="1"/>
                </p:cNvSpPr>
                <p:nvPr/>
              </p:nvSpPr>
              <p:spPr bwMode="auto">
                <a:xfrm flipV="1">
                  <a:off x="624" y="1146"/>
                  <a:ext cx="1584" cy="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99" name="Oval 55"/>
                <p:cNvSpPr>
                  <a:spLocks noChangeArrowheads="1"/>
                </p:cNvSpPr>
                <p:nvPr/>
              </p:nvSpPr>
              <p:spPr bwMode="auto">
                <a:xfrm>
                  <a:off x="1248" y="1402"/>
                  <a:ext cx="288" cy="91"/>
                </a:xfrm>
                <a:prstGeom prst="ellipse">
                  <a:avLst/>
                </a:prstGeom>
                <a:solidFill>
                  <a:srgbClr val="969696"/>
                </a:soli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3000" name="Oval 56"/>
              <p:cNvSpPr>
                <a:spLocks noChangeArrowheads="1"/>
              </p:cNvSpPr>
              <p:nvPr/>
            </p:nvSpPr>
            <p:spPr bwMode="auto">
              <a:xfrm>
                <a:off x="1206" y="1227"/>
                <a:ext cx="288" cy="96"/>
              </a:xfrm>
              <a:prstGeom prst="ellipse">
                <a:avLst/>
              </a:prstGeom>
              <a:solidFill>
                <a:srgbClr val="C0C0C0"/>
              </a:solidFill>
              <a:ln w="9525">
                <a:round/>
                <a:headEnd/>
                <a:tailEnd/>
              </a:ln>
              <a:effectLst/>
              <a:scene3d>
                <a:camera prst="legacyObliqueTop">
                  <a:rot lat="18600000" lon="0" rev="0"/>
                </a:camera>
                <a:lightRig rig="legacyFlat3" dir="t"/>
              </a:scene3d>
              <a:sp3d extrusionH="18018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grpSp>
          <p:nvGrpSpPr>
            <p:cNvPr id="83001" name="Group 57"/>
            <p:cNvGrpSpPr>
              <a:grpSpLocks/>
            </p:cNvGrpSpPr>
            <p:nvPr/>
          </p:nvGrpSpPr>
          <p:grpSpPr bwMode="auto">
            <a:xfrm>
              <a:off x="154" y="1160"/>
              <a:ext cx="2448" cy="933"/>
              <a:chOff x="144" y="1227"/>
              <a:chExt cx="2448" cy="933"/>
            </a:xfrm>
          </p:grpSpPr>
          <p:grpSp>
            <p:nvGrpSpPr>
              <p:cNvPr id="83002" name="Group 58"/>
              <p:cNvGrpSpPr>
                <a:grpSpLocks/>
              </p:cNvGrpSpPr>
              <p:nvPr/>
            </p:nvGrpSpPr>
            <p:grpSpPr bwMode="auto">
              <a:xfrm>
                <a:off x="144" y="1392"/>
                <a:ext cx="2448" cy="768"/>
                <a:chOff x="192" y="1056"/>
                <a:chExt cx="2448" cy="768"/>
              </a:xfrm>
            </p:grpSpPr>
            <p:sp>
              <p:nvSpPr>
                <p:cNvPr id="83003" name="Oval 59"/>
                <p:cNvSpPr>
                  <a:spLocks noChangeArrowheads="1"/>
                </p:cNvSpPr>
                <p:nvPr/>
              </p:nvSpPr>
              <p:spPr bwMode="auto">
                <a:xfrm>
                  <a:off x="192" y="1056"/>
                  <a:ext cx="2448" cy="76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04" name="Oval 60"/>
                <p:cNvSpPr>
                  <a:spLocks noChangeArrowheads="1"/>
                </p:cNvSpPr>
                <p:nvPr/>
              </p:nvSpPr>
              <p:spPr bwMode="auto">
                <a:xfrm>
                  <a:off x="480" y="1146"/>
                  <a:ext cx="1872" cy="58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05" name="Oval 61"/>
                <p:cNvSpPr>
                  <a:spLocks noChangeArrowheads="1"/>
                </p:cNvSpPr>
                <p:nvPr/>
              </p:nvSpPr>
              <p:spPr bwMode="auto">
                <a:xfrm>
                  <a:off x="720" y="1222"/>
                  <a:ext cx="1392" cy="4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06" name="Oval 62"/>
                <p:cNvSpPr>
                  <a:spLocks noChangeArrowheads="1"/>
                </p:cNvSpPr>
                <p:nvPr/>
              </p:nvSpPr>
              <p:spPr bwMode="auto">
                <a:xfrm>
                  <a:off x="1008" y="1327"/>
                  <a:ext cx="768" cy="24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07" name="Line 63"/>
                <p:cNvSpPr>
                  <a:spLocks noChangeShapeType="1"/>
                </p:cNvSpPr>
                <p:nvPr/>
              </p:nvSpPr>
              <p:spPr bwMode="auto">
                <a:xfrm>
                  <a:off x="192" y="1448"/>
                  <a:ext cx="24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008" name="Line 64"/>
                <p:cNvSpPr>
                  <a:spLocks noChangeShapeType="1"/>
                </p:cNvSpPr>
                <p:nvPr/>
              </p:nvSpPr>
              <p:spPr bwMode="auto">
                <a:xfrm>
                  <a:off x="1392" y="1056"/>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009" name="Line 65"/>
                <p:cNvSpPr>
                  <a:spLocks noChangeShapeType="1"/>
                </p:cNvSpPr>
                <p:nvPr/>
              </p:nvSpPr>
              <p:spPr bwMode="auto">
                <a:xfrm>
                  <a:off x="528" y="1176"/>
                  <a:ext cx="1728" cy="5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010" name="Line 66"/>
                <p:cNvSpPr>
                  <a:spLocks noChangeShapeType="1"/>
                </p:cNvSpPr>
                <p:nvPr/>
              </p:nvSpPr>
              <p:spPr bwMode="auto">
                <a:xfrm flipV="1">
                  <a:off x="624" y="1146"/>
                  <a:ext cx="1584" cy="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011" name="Oval 67"/>
                <p:cNvSpPr>
                  <a:spLocks noChangeArrowheads="1"/>
                </p:cNvSpPr>
                <p:nvPr/>
              </p:nvSpPr>
              <p:spPr bwMode="auto">
                <a:xfrm>
                  <a:off x="1248" y="1402"/>
                  <a:ext cx="288" cy="91"/>
                </a:xfrm>
                <a:prstGeom prst="ellipse">
                  <a:avLst/>
                </a:prstGeom>
                <a:solidFill>
                  <a:srgbClr val="969696"/>
                </a:soli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3012" name="Oval 68"/>
              <p:cNvSpPr>
                <a:spLocks noChangeArrowheads="1"/>
              </p:cNvSpPr>
              <p:nvPr/>
            </p:nvSpPr>
            <p:spPr bwMode="auto">
              <a:xfrm>
                <a:off x="1206" y="1227"/>
                <a:ext cx="288" cy="96"/>
              </a:xfrm>
              <a:prstGeom prst="ellipse">
                <a:avLst/>
              </a:prstGeom>
              <a:solidFill>
                <a:srgbClr val="C0C0C0"/>
              </a:solidFill>
              <a:ln w="9525">
                <a:round/>
                <a:headEnd/>
                <a:tailEnd/>
              </a:ln>
              <a:effectLst/>
              <a:scene3d>
                <a:camera prst="legacyObliqueTop">
                  <a:rot lat="18600000" lon="0" rev="0"/>
                </a:camera>
                <a:lightRig rig="legacyFlat3" dir="t"/>
              </a:scene3d>
              <a:sp3d extrusionH="18018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grpSp>
      <p:sp>
        <p:nvSpPr>
          <p:cNvPr id="83013" name="Text Box 69"/>
          <p:cNvSpPr txBox="1">
            <a:spLocks noChangeArrowheads="1"/>
          </p:cNvSpPr>
          <p:nvPr/>
        </p:nvSpPr>
        <p:spPr bwMode="auto">
          <a:xfrm>
            <a:off x="5259388" y="6070600"/>
            <a:ext cx="3743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Cylinder</a:t>
            </a:r>
            <a:r>
              <a:rPr lang="en-US" altLang="en-US"/>
              <a:t>: The yellow “tube”</a:t>
            </a:r>
          </a:p>
        </p:txBody>
      </p:sp>
      <p:pic>
        <p:nvPicPr>
          <p:cNvPr id="83014" name="Picture 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911" y="217527"/>
            <a:ext cx="1260475"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74" name="Text Box 30"/>
          <p:cNvSpPr txBox="1">
            <a:spLocks noChangeArrowheads="1"/>
          </p:cNvSpPr>
          <p:nvPr/>
        </p:nvSpPr>
        <p:spPr bwMode="auto">
          <a:xfrm>
            <a:off x="4556125" y="454602"/>
            <a:ext cx="326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Sector</a:t>
            </a:r>
            <a:r>
              <a:rPr lang="en-US" altLang="en-US"/>
              <a:t>: The “pizza slice”</a:t>
            </a:r>
          </a:p>
        </p:txBody>
      </p:sp>
      <p:pic>
        <p:nvPicPr>
          <p:cNvPr id="83015" name="Picture 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963" y="4433888"/>
            <a:ext cx="13716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016" name="Text Box 72"/>
          <p:cNvSpPr txBox="1">
            <a:spLocks noChangeArrowheads="1"/>
          </p:cNvSpPr>
          <p:nvPr/>
        </p:nvSpPr>
        <p:spPr bwMode="auto">
          <a:xfrm>
            <a:off x="152400" y="4114800"/>
            <a:ext cx="31623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Block</a:t>
            </a:r>
            <a:r>
              <a:rPr lang="en-US" altLang="en-US"/>
              <a:t>: The blue intersection of a track and sector</a:t>
            </a:r>
          </a:p>
        </p:txBody>
      </p:sp>
      <p:sp>
        <p:nvSpPr>
          <p:cNvPr id="83018" name="Rectangle 74"/>
          <p:cNvSpPr>
            <a:spLocks noChangeArrowheads="1"/>
          </p:cNvSpPr>
          <p:nvPr/>
        </p:nvSpPr>
        <p:spPr bwMode="auto">
          <a:xfrm>
            <a:off x="152400" y="5715000"/>
            <a:ext cx="27432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buClr>
                <a:schemeClr val="tx1"/>
              </a:buClr>
              <a:buSzPct val="75000"/>
              <a:buFont typeface="Wingdings" panose="05000000000000000000" pitchFamily="2" charset="2"/>
              <a:buNone/>
            </a:pPr>
            <a:r>
              <a:rPr lang="en-US" altLang="en-US" sz="1400">
                <a:latin typeface="Book Antiqua" panose="02040602050305030304" pitchFamily="18" charset="0"/>
              </a:rPr>
              <a:t>Block size is a multiple of sector size, (which is fixed) in this example the multiple is one </a:t>
            </a:r>
          </a:p>
        </p:txBody>
      </p:sp>
    </p:spTree>
    <p:extLst>
      <p:ext uri="{BB962C8B-B14F-4D97-AF65-F5344CB8AC3E}">
        <p14:creationId xmlns:p14="http://schemas.microsoft.com/office/powerpoint/2010/main" val="335977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57200" y="0"/>
            <a:ext cx="8229600" cy="857232"/>
          </a:xfrm>
        </p:spPr>
        <p:txBody>
          <a:bodyPr>
            <a:normAutofit/>
          </a:bodyPr>
          <a:lstStyle/>
          <a:p>
            <a:pPr>
              <a:defRPr/>
            </a:pPr>
            <a:r>
              <a:rPr lang="en-US" dirty="0">
                <a:ea typeface="+mj-ea"/>
              </a:rPr>
              <a:t>Magnetic Hard Disk Mechanism</a:t>
            </a:r>
          </a:p>
        </p:txBody>
      </p:sp>
      <p:sp>
        <p:nvSpPr>
          <p:cNvPr id="35843" name="Text Box 7"/>
          <p:cNvSpPr txBox="1">
            <a:spLocks noChangeArrowheads="1"/>
          </p:cNvSpPr>
          <p:nvPr/>
        </p:nvSpPr>
        <p:spPr bwMode="auto">
          <a:xfrm>
            <a:off x="492126" y="5715016"/>
            <a:ext cx="7519751" cy="369332"/>
          </a:xfrm>
          <a:prstGeom prst="rect">
            <a:avLst/>
          </a:prstGeom>
          <a:noFill/>
          <a:ln w="9525">
            <a:noFill/>
            <a:miter lim="800000"/>
            <a:headEnd/>
            <a:tailEnd/>
          </a:ln>
        </p:spPr>
        <p:txBody>
          <a:bodyPr wrap="square">
            <a:spAutoFit/>
          </a:bodyPr>
          <a:lstStyle/>
          <a:p>
            <a:r>
              <a:rPr lang="tr-TR" b="1" dirty="0"/>
              <a:t>Pictures:  (Silberschatz,Korth,Sudarshan :Database System Concepts)</a:t>
            </a:r>
            <a:endParaRPr lang="en-US" b="1" dirty="0"/>
          </a:p>
        </p:txBody>
      </p:sp>
      <p:pic>
        <p:nvPicPr>
          <p:cNvPr id="35844" name="Picture 10"/>
          <p:cNvPicPr>
            <a:picLocks noChangeAspect="1" noChangeArrowheads="1"/>
          </p:cNvPicPr>
          <p:nvPr/>
        </p:nvPicPr>
        <p:blipFill>
          <a:blip r:embed="rId3" cstate="print"/>
          <a:srcRect/>
          <a:stretch>
            <a:fillRect/>
          </a:stretch>
        </p:blipFill>
        <p:spPr bwMode="auto">
          <a:xfrm>
            <a:off x="1463676" y="860426"/>
            <a:ext cx="6613525" cy="4854591"/>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Documents and Settings\mehmet.okur.YUSTAFF\My Documents\My Pictures\2vkyikl.jpg"/>
          <p:cNvPicPr>
            <a:picLocks noChangeAspect="1" noChangeArrowheads="1"/>
          </p:cNvPicPr>
          <p:nvPr/>
        </p:nvPicPr>
        <p:blipFill>
          <a:blip r:embed="rId2" cstate="print"/>
          <a:srcRect/>
          <a:stretch>
            <a:fillRect/>
          </a:stretch>
        </p:blipFill>
        <p:spPr bwMode="auto">
          <a:xfrm>
            <a:off x="642911" y="214290"/>
            <a:ext cx="7715304" cy="6215106"/>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4"/>
          <p:cNvSpPr txBox="1">
            <a:spLocks noChangeArrowheads="1"/>
          </p:cNvSpPr>
          <p:nvPr/>
        </p:nvSpPr>
        <p:spPr bwMode="auto">
          <a:xfrm>
            <a:off x="251520" y="5334000"/>
            <a:ext cx="805428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000" dirty="0">
                <a:solidFill>
                  <a:srgbClr val="000000"/>
                </a:solidFill>
              </a:rPr>
              <a:t>Top view of IBM SCSI server hard disk, with its top cover removed.</a:t>
            </a:r>
            <a:br>
              <a:rPr lang="en-US" altLang="en-US" sz="2000" dirty="0">
                <a:solidFill>
                  <a:srgbClr val="000000"/>
                </a:solidFill>
              </a:rPr>
            </a:br>
            <a:r>
              <a:rPr lang="en-US" altLang="en-US" sz="2000" dirty="0">
                <a:solidFill>
                  <a:srgbClr val="000000"/>
                </a:solidFill>
              </a:rPr>
              <a:t>Note the height of the drive and the 10 stacked platters.</a:t>
            </a:r>
          </a:p>
          <a:p>
            <a:pPr algn="ctr" eaLnBrk="1" hangingPunct="1">
              <a:spcBef>
                <a:spcPct val="50000"/>
              </a:spcBef>
              <a:buFontTx/>
              <a:buNone/>
            </a:pPr>
            <a:r>
              <a:rPr lang="en-US" altLang="en-US" sz="2000" dirty="0">
                <a:solidFill>
                  <a:srgbClr val="000000"/>
                </a:solidFill>
              </a:rPr>
              <a:t>https://www.youtube.com/watch?v=9eMWG3fwiEU</a:t>
            </a:r>
            <a:br>
              <a:rPr lang="en-US" altLang="en-US" sz="2000" dirty="0">
                <a:solidFill>
                  <a:srgbClr val="000000"/>
                </a:solidFill>
              </a:rPr>
            </a:br>
            <a:endParaRPr lang="en-US" altLang="en-US" sz="2000" dirty="0"/>
          </a:p>
        </p:txBody>
      </p:sp>
      <p:pic>
        <p:nvPicPr>
          <p:cNvPr id="6148" name="Picture 5" descr="F:\CLASS\Cecs335\Presentation\dis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8600"/>
            <a:ext cx="6172200"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1071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On a Surface...</a:t>
            </a:r>
          </a:p>
        </p:txBody>
      </p:sp>
      <p:sp>
        <p:nvSpPr>
          <p:cNvPr id="3" name="Content Placeholder 2"/>
          <p:cNvSpPr>
            <a:spLocks noGrp="1"/>
          </p:cNvSpPr>
          <p:nvPr>
            <p:ph idx="1"/>
          </p:nvPr>
        </p:nvSpPr>
        <p:spPr/>
        <p:txBody>
          <a:bodyPr>
            <a:normAutofit fontScale="92500" lnSpcReduction="10000"/>
          </a:bodyPr>
          <a:lstStyle/>
          <a:p>
            <a:pPr lvl="0" eaLnBrk="0" fontAlgn="base" hangingPunct="0">
              <a:spcAft>
                <a:spcPct val="0"/>
              </a:spcAft>
              <a:buClr>
                <a:srgbClr val="336699"/>
              </a:buClr>
              <a:buSzPct val="80000"/>
              <a:buFont typeface="Wingdings" pitchFamily="2" charset="2"/>
              <a:buChar char="l"/>
            </a:pPr>
            <a:r>
              <a:rPr kumimoji="1" lang="en-US" sz="2800" b="0" i="0" u="none" strike="noStrike" kern="0" cap="none" spc="0" normalizeH="0" baseline="0" noProof="0" dirty="0">
                <a:ln>
                  <a:noFill/>
                </a:ln>
                <a:solidFill>
                  <a:srgbClr val="000000"/>
                </a:solidFill>
                <a:effectLst/>
                <a:uLnTx/>
                <a:uFillTx/>
                <a:latin typeface="Arial"/>
                <a:ea typeface="+mn-ea"/>
                <a:cs typeface="+mn-cs"/>
              </a:rPr>
              <a:t>Each platter has </a:t>
            </a:r>
            <a:r>
              <a:rPr kumimoji="1" lang="en-US" sz="2800" b="0" i="0" u="none" strike="noStrike" kern="0" cap="none" spc="0" normalizeH="0" baseline="0" noProof="0" dirty="0">
                <a:ln>
                  <a:noFill/>
                </a:ln>
                <a:solidFill>
                  <a:srgbClr val="FF0000"/>
                </a:solidFill>
                <a:effectLst/>
                <a:uLnTx/>
                <a:uFillTx/>
                <a:latin typeface="Arial"/>
                <a:ea typeface="+mn-ea"/>
                <a:cs typeface="+mn-cs"/>
              </a:rPr>
              <a:t>two surfaces </a:t>
            </a:r>
            <a:r>
              <a:rPr kumimoji="1" lang="en-US" sz="2800" b="0" i="0" u="none" strike="noStrike" kern="0" cap="none" spc="0" normalizeH="0" baseline="0" noProof="0" dirty="0">
                <a:ln>
                  <a:noFill/>
                </a:ln>
                <a:solidFill>
                  <a:srgbClr val="000000"/>
                </a:solidFill>
                <a:effectLst/>
                <a:uLnTx/>
                <a:uFillTx/>
                <a:latin typeface="Arial"/>
                <a:ea typeface="+mn-ea"/>
                <a:cs typeface="+mn-cs"/>
              </a:rPr>
              <a:t>to put data</a:t>
            </a:r>
          </a:p>
          <a:p>
            <a:pPr eaLnBrk="0" fontAlgn="base" hangingPunct="0">
              <a:spcAft>
                <a:spcPct val="0"/>
              </a:spcAft>
              <a:buClr>
                <a:srgbClr val="336699"/>
              </a:buClr>
              <a:buSzPct val="80000"/>
              <a:buFont typeface="Wingdings" pitchFamily="2" charset="2"/>
              <a:buChar char="l"/>
            </a:pPr>
            <a:r>
              <a:rPr kumimoji="1" lang="en-US" sz="2800" b="0" i="0" u="none" strike="noStrike" kern="0" cap="none" spc="0" normalizeH="0" baseline="0" noProof="0" dirty="0">
                <a:ln>
                  <a:noFill/>
                </a:ln>
                <a:solidFill>
                  <a:srgbClr val="000000"/>
                </a:solidFill>
                <a:effectLst/>
                <a:uLnTx/>
                <a:uFillTx/>
                <a:latin typeface="Arial"/>
                <a:ea typeface="+mn-ea"/>
                <a:cs typeface="+mn-cs"/>
              </a:rPr>
              <a:t>Each surface is divided into </a:t>
            </a:r>
            <a:r>
              <a:rPr kumimoji="1" lang="en-US" sz="2800" b="0" i="0" u="none" strike="noStrike" kern="0" cap="none" spc="0" normalizeH="0" baseline="0" noProof="0" dirty="0">
                <a:ln>
                  <a:noFill/>
                </a:ln>
                <a:solidFill>
                  <a:srgbClr val="FF0000"/>
                </a:solidFill>
                <a:effectLst/>
                <a:uLnTx/>
                <a:uFillTx/>
                <a:latin typeface="Arial"/>
                <a:ea typeface="+mn-ea"/>
                <a:cs typeface="+mn-cs"/>
              </a:rPr>
              <a:t>tracks</a:t>
            </a:r>
            <a:r>
              <a:rPr kumimoji="1" lang="en-US" sz="2800" b="0" i="0" u="none" strike="noStrike" kern="0" cap="none" spc="0" normalizeH="0" baseline="0" noProof="0" dirty="0">
                <a:ln>
                  <a:noFill/>
                </a:ln>
                <a:solidFill>
                  <a:srgbClr val="000000"/>
                </a:solidFill>
                <a:effectLst/>
                <a:uLnTx/>
                <a:uFillTx/>
                <a:latin typeface="Arial"/>
                <a:ea typeface="+mn-ea"/>
                <a:cs typeface="+mn-cs"/>
              </a:rPr>
              <a:t> (concentric circles</a:t>
            </a:r>
            <a:r>
              <a:rPr kumimoji="1" lang="en-US" sz="2800" kern="0" dirty="0">
                <a:solidFill>
                  <a:srgbClr val="000000"/>
                </a:solidFill>
                <a:latin typeface="Arial"/>
              </a:rPr>
              <a:t>)</a:t>
            </a:r>
          </a:p>
          <a:p>
            <a:pPr eaLnBrk="0" fontAlgn="base" hangingPunct="0">
              <a:spcAft>
                <a:spcPct val="0"/>
              </a:spcAft>
              <a:buClr>
                <a:srgbClr val="336699"/>
              </a:buClr>
              <a:buSzPct val="80000"/>
              <a:buFont typeface="Wingdings" pitchFamily="2" charset="2"/>
              <a:buChar char="l"/>
            </a:pPr>
            <a:r>
              <a:rPr kumimoji="1" lang="en-US" sz="2800" kern="0" dirty="0">
                <a:solidFill>
                  <a:srgbClr val="000000"/>
                </a:solidFill>
                <a:latin typeface="Arial"/>
              </a:rPr>
              <a:t>Each track is divided into </a:t>
            </a:r>
            <a:r>
              <a:rPr kumimoji="1" lang="en-US" sz="2800" kern="0" dirty="0">
                <a:solidFill>
                  <a:srgbClr val="FF0000"/>
                </a:solidFill>
                <a:latin typeface="Arial"/>
              </a:rPr>
              <a:t>sectors</a:t>
            </a:r>
          </a:p>
          <a:p>
            <a:pPr eaLnBrk="0" fontAlgn="base" hangingPunct="0">
              <a:spcAft>
                <a:spcPct val="0"/>
              </a:spcAft>
              <a:buClr>
                <a:srgbClr val="336699"/>
              </a:buClr>
              <a:buSzPct val="80000"/>
              <a:buFont typeface="Wingdings" pitchFamily="2" charset="2"/>
              <a:buChar char="l"/>
            </a:pPr>
            <a:r>
              <a:rPr kumimoji="1" lang="en-US" sz="2800" kern="0" dirty="0">
                <a:solidFill>
                  <a:srgbClr val="000000"/>
                </a:solidFill>
                <a:latin typeface="Arial"/>
              </a:rPr>
              <a:t>A sector is the smallest addressable unit</a:t>
            </a:r>
            <a:endParaRPr kumimoji="1" lang="tr-TR" sz="2800" kern="0" dirty="0">
              <a:solidFill>
                <a:srgbClr val="000000"/>
              </a:solidFill>
              <a:latin typeface="Arial"/>
            </a:endParaRPr>
          </a:p>
          <a:p>
            <a:pPr lvl="0" eaLnBrk="0" fontAlgn="base" hangingPunct="0">
              <a:spcAft>
                <a:spcPct val="0"/>
              </a:spcAft>
              <a:buClr>
                <a:srgbClr val="336699"/>
              </a:buClr>
              <a:buSzPct val="80000"/>
              <a:buFont typeface="Wingdings" pitchFamily="2" charset="2"/>
              <a:buChar char="l"/>
            </a:pPr>
            <a:r>
              <a:rPr kumimoji="1" lang="en-US" sz="2800" b="0" i="0" u="none" strike="noStrike" kern="0" cap="none" spc="0" normalizeH="0" baseline="0" noProof="0" dirty="0">
                <a:ln>
                  <a:noFill/>
                </a:ln>
                <a:effectLst/>
                <a:uLnTx/>
                <a:uFillTx/>
                <a:latin typeface="Arial"/>
                <a:ea typeface="+mn-ea"/>
                <a:cs typeface="+mn-cs"/>
              </a:rPr>
              <a:t>Tracks directly above and below </a:t>
            </a:r>
            <a:r>
              <a:rPr kumimoji="1" lang="en-US" sz="2800" b="0" i="0" u="none" strike="noStrike" kern="0" cap="none" spc="0" normalizeH="0" baseline="0" noProof="0" dirty="0">
                <a:ln>
                  <a:noFill/>
                </a:ln>
                <a:solidFill>
                  <a:srgbClr val="000000"/>
                </a:solidFill>
                <a:effectLst/>
                <a:uLnTx/>
                <a:uFillTx/>
                <a:latin typeface="Arial"/>
                <a:ea typeface="+mn-ea"/>
                <a:cs typeface="+mn-cs"/>
              </a:rPr>
              <a:t>one another form a </a:t>
            </a:r>
            <a:r>
              <a:rPr kumimoji="1" lang="en-US" sz="2800" b="0" i="0" u="none" strike="noStrike" kern="0" cap="none" spc="0" normalizeH="0" baseline="0" noProof="0" dirty="0">
                <a:ln>
                  <a:noFill/>
                </a:ln>
                <a:solidFill>
                  <a:srgbClr val="FF0000"/>
                </a:solidFill>
                <a:effectLst/>
                <a:uLnTx/>
                <a:uFillTx/>
                <a:latin typeface="Arial"/>
                <a:ea typeface="+mn-ea"/>
                <a:cs typeface="+mn-cs"/>
              </a:rPr>
              <a:t>cylinder</a:t>
            </a:r>
          </a:p>
          <a:p>
            <a:pPr lvl="0" eaLnBrk="0" fontAlgn="base" hangingPunct="0">
              <a:spcAft>
                <a:spcPct val="0"/>
              </a:spcAft>
              <a:buClr>
                <a:srgbClr val="336699"/>
              </a:buClr>
              <a:buSzPct val="80000"/>
              <a:buFont typeface="Wingdings" pitchFamily="2" charset="2"/>
              <a:buChar char="l"/>
            </a:pPr>
            <a:r>
              <a:rPr kumimoji="1" lang="en-US" kern="0" dirty="0">
                <a:solidFill>
                  <a:srgbClr val="000000"/>
                </a:solidFill>
                <a:latin typeface="Arial"/>
              </a:rPr>
              <a:t>Each </a:t>
            </a:r>
            <a:r>
              <a:rPr kumimoji="1" lang="tr-TR" kern="0" dirty="0">
                <a:solidFill>
                  <a:srgbClr val="000000"/>
                </a:solidFill>
                <a:latin typeface="Arial"/>
              </a:rPr>
              <a:t>unit </a:t>
            </a:r>
            <a:r>
              <a:rPr kumimoji="1" lang="en-US" kern="0" dirty="0">
                <a:solidFill>
                  <a:srgbClr val="000000"/>
                </a:solidFill>
                <a:latin typeface="Arial"/>
              </a:rPr>
              <a:t>of data is addressed by its track, sector, and surface numbers</a:t>
            </a:r>
          </a:p>
          <a:p>
            <a:pPr lvl="1" eaLnBrk="0" fontAlgn="base" hangingPunct="0">
              <a:spcAft>
                <a:spcPct val="0"/>
              </a:spcAft>
              <a:buClr>
                <a:srgbClr val="336699"/>
              </a:buClr>
              <a:buFontTx/>
              <a:buChar char="–"/>
            </a:pPr>
            <a:r>
              <a:rPr kumimoji="1" lang="en-US" sz="3200" b="0" i="0" u="none" strike="noStrike" kern="0" cap="none" spc="0" normalizeH="0" baseline="0" noProof="0" dirty="0">
                <a:ln>
                  <a:noFill/>
                </a:ln>
                <a:solidFill>
                  <a:srgbClr val="000000"/>
                </a:solidFill>
                <a:effectLst/>
                <a:uLnTx/>
                <a:uFillTx/>
                <a:latin typeface="Arial"/>
              </a:rPr>
              <a:t>e.g. </a:t>
            </a:r>
            <a:r>
              <a:rPr kumimoji="1" lang="en-US" sz="3200" kern="0" dirty="0">
                <a:solidFill>
                  <a:srgbClr val="000000"/>
                </a:solidFill>
                <a:latin typeface="Arial"/>
              </a:rPr>
              <a:t>surface 3</a:t>
            </a:r>
            <a:r>
              <a:rPr kumimoji="1" lang="tr-TR" sz="3200" kern="0" dirty="0">
                <a:solidFill>
                  <a:srgbClr val="000000"/>
                </a:solidFill>
                <a:latin typeface="Arial"/>
              </a:rPr>
              <a:t>, </a:t>
            </a:r>
            <a:r>
              <a:rPr kumimoji="1" lang="en-US" sz="3200" b="0" i="0" u="none" strike="noStrike" kern="0" cap="none" spc="0" normalizeH="0" baseline="0" noProof="0" dirty="0">
                <a:ln>
                  <a:noFill/>
                </a:ln>
                <a:solidFill>
                  <a:srgbClr val="000000"/>
                </a:solidFill>
                <a:effectLst/>
                <a:uLnTx/>
                <a:uFillTx/>
                <a:latin typeface="Arial"/>
              </a:rPr>
              <a:t>track 126, sector 4</a:t>
            </a:r>
            <a:r>
              <a:rPr kumimoji="1" lang="tr-TR" sz="3200" kern="0" dirty="0">
                <a:solidFill>
                  <a:srgbClr val="000000"/>
                </a:solidFill>
                <a:latin typeface="Arial"/>
              </a:rPr>
              <a:t>...</a:t>
            </a:r>
            <a:endParaRPr kumimoji="1" lang="en-US" sz="3200" b="0" i="0" u="none" strike="noStrike" kern="0" cap="none" spc="0" normalizeH="0" baseline="0" noProof="0" dirty="0">
              <a:ln>
                <a:noFill/>
              </a:ln>
              <a:solidFill>
                <a:srgbClr val="000000"/>
              </a:solidFill>
              <a:effectLst/>
              <a:uLnTx/>
              <a:uFillTx/>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2174" y="1104568"/>
            <a:ext cx="7771746" cy="5008450"/>
          </a:xfrm>
          <a:prstGeom prst="rect">
            <a:avLst/>
          </a:prstGeom>
        </p:spPr>
      </p:pic>
      <p:pic>
        <p:nvPicPr>
          <p:cNvPr id="6" name="Picture 5"/>
          <p:cNvPicPr>
            <a:picLocks noChangeAspect="1"/>
          </p:cNvPicPr>
          <p:nvPr/>
        </p:nvPicPr>
        <p:blipFill>
          <a:blip r:embed="rId3"/>
          <a:stretch>
            <a:fillRect/>
          </a:stretch>
        </p:blipFill>
        <p:spPr>
          <a:xfrm>
            <a:off x="395536" y="548680"/>
            <a:ext cx="8676456" cy="595251"/>
          </a:xfrm>
          <a:prstGeom prst="rect">
            <a:avLst/>
          </a:prstGeom>
        </p:spPr>
      </p:pic>
      <p:sp>
        <p:nvSpPr>
          <p:cNvPr id="5" name="TextBox 4"/>
          <p:cNvSpPr txBox="1"/>
          <p:nvPr/>
        </p:nvSpPr>
        <p:spPr>
          <a:xfrm>
            <a:off x="652174" y="6113018"/>
            <a:ext cx="8347810" cy="923330"/>
          </a:xfrm>
          <a:prstGeom prst="rect">
            <a:avLst/>
          </a:prstGeom>
          <a:noFill/>
        </p:spPr>
        <p:txBody>
          <a:bodyPr wrap="square" rtlCol="0">
            <a:spAutoFit/>
          </a:bodyPr>
          <a:lstStyle/>
          <a:p>
            <a:r>
              <a:rPr lang="en-US" dirty="0">
                <a:solidFill>
                  <a:srgbClr val="FF0000"/>
                </a:solidFill>
              </a:rPr>
              <a:t>By the end of 2022, there will be </a:t>
            </a:r>
            <a:r>
              <a:rPr lang="tr-TR" dirty="0">
                <a:solidFill>
                  <a:srgbClr val="FF0000"/>
                </a:solidFill>
              </a:rPr>
              <a:t>~</a:t>
            </a:r>
            <a:r>
              <a:rPr lang="en-US" dirty="0">
                <a:solidFill>
                  <a:srgbClr val="FF0000"/>
                </a:solidFill>
              </a:rPr>
              <a:t>97 zettabytes of data in the world</a:t>
            </a:r>
          </a:p>
          <a:p>
            <a:br>
              <a:rPr lang="en-US" dirty="0"/>
            </a:br>
            <a:endParaRPr lang="en-US" dirty="0"/>
          </a:p>
        </p:txBody>
      </p:sp>
    </p:spTree>
    <p:extLst>
      <p:ext uri="{BB962C8B-B14F-4D97-AF65-F5344CB8AC3E}">
        <p14:creationId xmlns:p14="http://schemas.microsoft.com/office/powerpoint/2010/main" val="3267567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928694"/>
          </a:xfrm>
        </p:spPr>
        <p:txBody>
          <a:bodyPr/>
          <a:lstStyle/>
          <a:p>
            <a:r>
              <a:rPr lang="tr-TR" dirty="0"/>
              <a:t>Cylinders</a:t>
            </a:r>
          </a:p>
        </p:txBody>
      </p:sp>
      <p:sp>
        <p:nvSpPr>
          <p:cNvPr id="3" name="Content Placeholder 2"/>
          <p:cNvSpPr>
            <a:spLocks noGrp="1"/>
          </p:cNvSpPr>
          <p:nvPr>
            <p:ph idx="1"/>
          </p:nvPr>
        </p:nvSpPr>
        <p:spPr>
          <a:xfrm>
            <a:off x="457200" y="1142985"/>
            <a:ext cx="8229600" cy="4983179"/>
          </a:xfrm>
        </p:spPr>
        <p:txBody>
          <a:bodyPr>
            <a:normAutofit lnSpcReduction="10000"/>
          </a:bodyPr>
          <a:lstStyle/>
          <a:p>
            <a:pPr lvl="0" eaLnBrk="0" fontAlgn="base" hangingPunct="0">
              <a:lnSpc>
                <a:spcPct val="90000"/>
              </a:lnSpc>
              <a:spcAft>
                <a:spcPct val="0"/>
              </a:spcAft>
              <a:buClr>
                <a:srgbClr val="336699"/>
              </a:buClr>
              <a:buSzPct val="80000"/>
              <a:buFont typeface="Wingdings" pitchFamily="2" charset="2"/>
              <a:buChar char="l"/>
            </a:pPr>
            <a:r>
              <a:rPr kumimoji="1" lang="tr-TR" sz="2800" b="0" i="0" u="none" strike="noStrike" kern="0" cap="none" spc="0" normalizeH="0" baseline="0" noProof="0" dirty="0" err="1">
                <a:ln>
                  <a:noFill/>
                </a:ln>
                <a:solidFill>
                  <a:srgbClr val="000000"/>
                </a:solidFill>
                <a:effectLst/>
                <a:uLnTx/>
                <a:uFillTx/>
                <a:latin typeface="Arial"/>
                <a:ea typeface="+mn-ea"/>
                <a:cs typeface="+mn-cs"/>
              </a:rPr>
              <a:t>Cylinder</a:t>
            </a:r>
            <a:r>
              <a:rPr kumimoji="1" lang="tr-TR" sz="2800" b="0" i="0" u="none" strike="noStrike" kern="0" cap="none" spc="0" normalizeH="0" baseline="0" noProof="0" dirty="0">
                <a:ln>
                  <a:noFill/>
                </a:ln>
                <a:solidFill>
                  <a:srgbClr val="000000"/>
                </a:solidFill>
                <a:effectLst/>
                <a:uLnTx/>
                <a:uFillTx/>
                <a:latin typeface="Arial"/>
                <a:ea typeface="+mn-ea"/>
                <a:cs typeface="+mn-cs"/>
              </a:rPr>
              <a:t>: </a:t>
            </a:r>
            <a:r>
              <a:rPr kumimoji="1" lang="en-US" sz="2800" b="0" i="0" u="none" strike="noStrike" kern="0" cap="none" spc="0" normalizeH="0" baseline="0" noProof="0" dirty="0">
                <a:ln>
                  <a:noFill/>
                </a:ln>
                <a:solidFill>
                  <a:srgbClr val="000000"/>
                </a:solidFill>
                <a:effectLst/>
                <a:uLnTx/>
                <a:uFillTx/>
                <a:latin typeface="Arial"/>
                <a:ea typeface="+mn-ea"/>
                <a:cs typeface="+mn-cs"/>
              </a:rPr>
              <a:t>The </a:t>
            </a:r>
            <a:r>
              <a:rPr kumimoji="1" lang="en-US" sz="2800" b="0" i="0" u="none" strike="noStrike" kern="0" cap="none" spc="0" normalizeH="0" baseline="0" noProof="0" dirty="0">
                <a:ln>
                  <a:noFill/>
                </a:ln>
                <a:solidFill>
                  <a:srgbClr val="FF0000"/>
                </a:solidFill>
                <a:effectLst/>
                <a:uLnTx/>
                <a:uFillTx/>
                <a:latin typeface="Arial"/>
                <a:ea typeface="+mn-ea"/>
                <a:cs typeface="+mn-cs"/>
              </a:rPr>
              <a:t>set of tracks at a given radius</a:t>
            </a:r>
            <a:r>
              <a:rPr kumimoji="1" lang="en-US" sz="2800" b="0" i="0" u="none" strike="noStrike" kern="0" cap="none" spc="0" normalizeH="0" baseline="0" noProof="0" dirty="0">
                <a:ln>
                  <a:noFill/>
                </a:ln>
                <a:solidFill>
                  <a:srgbClr val="000000"/>
                </a:solidFill>
                <a:effectLst/>
                <a:uLnTx/>
                <a:uFillTx/>
                <a:latin typeface="Arial"/>
                <a:ea typeface="+mn-ea"/>
                <a:cs typeface="+mn-cs"/>
              </a:rPr>
              <a:t> of a disk pack</a:t>
            </a:r>
            <a:r>
              <a:rPr kumimoji="1" lang="tr-TR" sz="2800" b="0" i="0" u="none" strike="noStrike" kern="0" cap="none" spc="0" normalizeH="0" baseline="0" noProof="0" dirty="0">
                <a:ln>
                  <a:noFill/>
                </a:ln>
                <a:solidFill>
                  <a:srgbClr val="000000"/>
                </a:solidFill>
                <a:effectLst/>
                <a:uLnTx/>
                <a:uFillTx/>
                <a:latin typeface="Arial"/>
                <a:ea typeface="+mn-ea"/>
                <a:cs typeface="+mn-cs"/>
              </a:rPr>
              <a:t> </a:t>
            </a:r>
            <a:r>
              <a:rPr kumimoji="1" lang="tr-TR" sz="2800" b="0" i="0" u="none" strike="noStrike" kern="0" cap="none" spc="0" normalizeH="0" baseline="0" noProof="0" dirty="0">
                <a:ln>
                  <a:noFill/>
                </a:ln>
                <a:solidFill>
                  <a:srgbClr val="000000"/>
                </a:solidFill>
                <a:effectLst/>
                <a:uLnTx/>
                <a:uFillTx/>
                <a:latin typeface="Arial"/>
                <a:ea typeface="+mn-ea"/>
                <a:cs typeface="+mn-cs"/>
                <a:sym typeface="Wingdings" pitchFamily="2" charset="2"/>
              </a:rPr>
              <a:t></a:t>
            </a:r>
            <a:r>
              <a:rPr kumimoji="1" lang="en-US" sz="2800" b="0" i="0" u="none" strike="noStrike" kern="0" cap="none" spc="0" normalizeH="0" noProof="0" dirty="0">
                <a:ln>
                  <a:noFill/>
                </a:ln>
                <a:solidFill>
                  <a:srgbClr val="000000"/>
                </a:solidFill>
                <a:effectLst/>
                <a:uLnTx/>
                <a:uFillTx/>
                <a:latin typeface="Arial"/>
                <a:ea typeface="+mn-ea"/>
                <a:cs typeface="+mn-cs"/>
                <a:sym typeface="Wingdings" pitchFamily="2" charset="2"/>
              </a:rPr>
              <a:t> </a:t>
            </a:r>
            <a:r>
              <a:rPr kumimoji="1" lang="en-US" sz="2800" kern="0" dirty="0" err="1">
                <a:solidFill>
                  <a:srgbClr val="000000"/>
                </a:solidFill>
                <a:latin typeface="Arial"/>
                <a:sym typeface="Wingdings" pitchFamily="2" charset="2"/>
              </a:rPr>
              <a:t>i</a:t>
            </a:r>
            <a:r>
              <a:rPr kumimoji="1" lang="tr-TR" sz="2800" b="0" i="0" u="none" strike="noStrike" kern="0" cap="none" spc="0" normalizeH="0" baseline="0" noProof="0" dirty="0" err="1">
                <a:ln>
                  <a:noFill/>
                </a:ln>
                <a:solidFill>
                  <a:srgbClr val="000000"/>
                </a:solidFill>
                <a:effectLst/>
                <a:uLnTx/>
                <a:uFillTx/>
                <a:latin typeface="Arial"/>
                <a:ea typeface="+mn-ea"/>
                <a:cs typeface="+mn-cs"/>
                <a:sym typeface="Wingdings" pitchFamily="2" charset="2"/>
              </a:rPr>
              <a:t>th</a:t>
            </a:r>
            <a:r>
              <a:rPr kumimoji="1" lang="tr-TR" sz="2800" b="0" i="0" u="none" strike="noStrike" kern="0" cap="none" spc="0" normalizeH="0" baseline="0" noProof="0" dirty="0">
                <a:ln>
                  <a:noFill/>
                </a:ln>
                <a:solidFill>
                  <a:srgbClr val="000000"/>
                </a:solidFill>
                <a:effectLst/>
                <a:uLnTx/>
                <a:uFillTx/>
                <a:latin typeface="Arial"/>
                <a:ea typeface="+mn-ea"/>
                <a:cs typeface="+mn-cs"/>
                <a:sym typeface="Wingdings" pitchFamily="2" charset="2"/>
              </a:rPr>
              <a:t> tracks on all </a:t>
            </a:r>
            <a:r>
              <a:rPr kumimoji="1" lang="tr-TR" sz="2800" b="0" i="0" u="none" strike="noStrike" kern="0" cap="none" spc="0" normalizeH="0" baseline="0" noProof="0" dirty="0" err="1">
                <a:ln>
                  <a:noFill/>
                </a:ln>
                <a:solidFill>
                  <a:srgbClr val="000000"/>
                </a:solidFill>
                <a:effectLst/>
                <a:uLnTx/>
                <a:uFillTx/>
                <a:latin typeface="Arial"/>
                <a:ea typeface="+mn-ea"/>
                <a:cs typeface="+mn-cs"/>
                <a:sym typeface="Wingdings" pitchFamily="2" charset="2"/>
              </a:rPr>
              <a:t>surfaces</a:t>
            </a:r>
            <a:r>
              <a:rPr kumimoji="1" lang="tr-TR" sz="2800" b="0" i="0" u="none" strike="noStrike" kern="0" cap="none" spc="0" normalizeH="0" baseline="0" noProof="0" dirty="0">
                <a:ln>
                  <a:noFill/>
                </a:ln>
                <a:solidFill>
                  <a:srgbClr val="000000"/>
                </a:solidFill>
                <a:effectLst/>
                <a:uLnTx/>
                <a:uFillTx/>
                <a:latin typeface="Arial"/>
                <a:ea typeface="+mn-ea"/>
                <a:cs typeface="+mn-cs"/>
                <a:sym typeface="Wingdings" pitchFamily="2" charset="2"/>
              </a:rPr>
              <a:t>: </a:t>
            </a:r>
            <a:r>
              <a:rPr kumimoji="1" lang="tr-TR" sz="2800" b="0" i="0" u="none" strike="noStrike" kern="0" cap="none" spc="0" normalizeH="0" baseline="0" noProof="0" dirty="0" err="1">
                <a:ln>
                  <a:noFill/>
                </a:ln>
                <a:solidFill>
                  <a:srgbClr val="000000"/>
                </a:solidFill>
                <a:effectLst/>
                <a:uLnTx/>
                <a:uFillTx/>
                <a:latin typeface="Arial"/>
                <a:ea typeface="+mn-ea"/>
                <a:cs typeface="+mn-cs"/>
                <a:sym typeface="Wingdings" pitchFamily="2" charset="2"/>
              </a:rPr>
              <a:t>Cylinder</a:t>
            </a:r>
            <a:r>
              <a:rPr kumimoji="1" lang="tr-TR" sz="2800" b="0" i="0" u="none" strike="noStrike" kern="0" cap="none" spc="0" normalizeH="0" noProof="0" dirty="0">
                <a:ln>
                  <a:noFill/>
                </a:ln>
                <a:solidFill>
                  <a:srgbClr val="000000"/>
                </a:solidFill>
                <a:effectLst/>
                <a:uLnTx/>
                <a:uFillTx/>
                <a:latin typeface="Arial"/>
                <a:ea typeface="+mn-ea"/>
                <a:cs typeface="+mn-cs"/>
                <a:sym typeface="Wingdings" pitchFamily="2" charset="2"/>
              </a:rPr>
              <a:t> i</a:t>
            </a:r>
            <a:r>
              <a:rPr kumimoji="1" lang="tr-TR" sz="2800" b="0" i="0" u="none" strike="noStrike" kern="0" cap="none" spc="0" normalizeH="0" baseline="0" noProof="0" dirty="0">
                <a:ln>
                  <a:noFill/>
                </a:ln>
                <a:solidFill>
                  <a:srgbClr val="000000"/>
                </a:solidFill>
                <a:effectLst/>
                <a:uLnTx/>
                <a:uFillTx/>
                <a:latin typeface="Arial"/>
                <a:ea typeface="+mn-ea"/>
                <a:cs typeface="+mn-cs"/>
                <a:sym typeface="Wingdings" pitchFamily="2" charset="2"/>
              </a:rPr>
              <a:t> </a:t>
            </a:r>
          </a:p>
          <a:p>
            <a:pPr lvl="0" eaLnBrk="0" fontAlgn="base" hangingPunct="0">
              <a:spcAft>
                <a:spcPct val="0"/>
              </a:spcAft>
              <a:buClr>
                <a:srgbClr val="336699"/>
              </a:buClr>
              <a:buSzPct val="80000"/>
              <a:buFont typeface="Wingdings" pitchFamily="2" charset="2"/>
              <a:buChar char="l"/>
            </a:pPr>
            <a:r>
              <a:rPr kumimoji="1" lang="en-US" sz="2800" b="0" i="0" u="none" strike="noStrike" kern="0" cap="none" spc="0" normalizeH="0" baseline="0" noProof="0" dirty="0">
                <a:ln>
                  <a:noFill/>
                </a:ln>
                <a:solidFill>
                  <a:srgbClr val="000000"/>
                </a:solidFill>
                <a:effectLst/>
                <a:uLnTx/>
                <a:uFillTx/>
                <a:latin typeface="Arial"/>
                <a:ea typeface="+mn-ea"/>
                <a:cs typeface="+mn-cs"/>
              </a:rPr>
              <a:t>The number of cylinders </a:t>
            </a:r>
            <a:r>
              <a:rPr kumimoji="1" lang="tr-TR" sz="2800" b="0" i="0" u="none" strike="noStrike" kern="0" cap="none" spc="0" normalizeH="0" baseline="0" noProof="0" dirty="0">
                <a:ln>
                  <a:noFill/>
                </a:ln>
                <a:solidFill>
                  <a:srgbClr val="000000"/>
                </a:solidFill>
                <a:effectLst/>
                <a:uLnTx/>
                <a:uFillTx/>
                <a:latin typeface="Arial"/>
                <a:ea typeface="+mn-ea"/>
                <a:cs typeface="+mn-cs"/>
              </a:rPr>
              <a:t>= T</a:t>
            </a:r>
            <a:r>
              <a:rPr kumimoji="1" lang="en-US" sz="2800" b="0" i="0" u="none" strike="noStrike" kern="0" cap="none" spc="0" normalizeH="0" baseline="0" noProof="0" dirty="0">
                <a:ln>
                  <a:noFill/>
                </a:ln>
                <a:solidFill>
                  <a:srgbClr val="000000"/>
                </a:solidFill>
                <a:effectLst/>
                <a:uLnTx/>
                <a:uFillTx/>
                <a:latin typeface="Arial"/>
                <a:ea typeface="+mn-ea"/>
                <a:cs typeface="+mn-cs"/>
              </a:rPr>
              <a:t>he number of tracks on </a:t>
            </a:r>
            <a:r>
              <a:rPr kumimoji="1" lang="tr-TR" sz="2800" kern="0" dirty="0">
                <a:solidFill>
                  <a:srgbClr val="000000"/>
                </a:solidFill>
                <a:latin typeface="Arial"/>
              </a:rPr>
              <a:t>a</a:t>
            </a:r>
            <a:r>
              <a:rPr kumimoji="1" lang="en-US" sz="2800" b="0" i="0" u="none" strike="noStrike" kern="0" cap="none" spc="0" normalizeH="0" baseline="0" noProof="0" dirty="0">
                <a:ln>
                  <a:noFill/>
                </a:ln>
                <a:solidFill>
                  <a:srgbClr val="000000"/>
                </a:solidFill>
                <a:effectLst/>
                <a:uLnTx/>
                <a:uFillTx/>
                <a:latin typeface="Arial"/>
                <a:ea typeface="+mn-ea"/>
                <a:cs typeface="+mn-cs"/>
              </a:rPr>
              <a:t> single surface.</a:t>
            </a:r>
          </a:p>
          <a:p>
            <a:pPr lvl="0" eaLnBrk="0" fontAlgn="base" hangingPunct="0">
              <a:lnSpc>
                <a:spcPct val="90000"/>
              </a:lnSpc>
              <a:spcAft>
                <a:spcPct val="0"/>
              </a:spcAft>
              <a:buClr>
                <a:srgbClr val="336699"/>
              </a:buClr>
              <a:buSzPct val="80000"/>
              <a:buFont typeface="Wingdings" pitchFamily="2" charset="2"/>
              <a:buChar char="l"/>
            </a:pPr>
            <a:r>
              <a:rPr kumimoji="1" lang="en-US" sz="2800" b="0" i="0" u="none" strike="noStrike" kern="0" cap="none" spc="0" normalizeH="0" baseline="0" noProof="0" dirty="0">
                <a:ln>
                  <a:noFill/>
                </a:ln>
                <a:solidFill>
                  <a:srgbClr val="000000"/>
                </a:solidFill>
                <a:effectLst/>
                <a:uLnTx/>
                <a:uFillTx/>
                <a:latin typeface="Arial"/>
                <a:ea typeface="+mn-ea"/>
                <a:cs typeface="+mn-cs"/>
              </a:rPr>
              <a:t>The set of tracks that can be accessed without moving the disk arm</a:t>
            </a:r>
          </a:p>
          <a:p>
            <a:pPr lvl="1" eaLnBrk="0" fontAlgn="base" hangingPunct="0">
              <a:lnSpc>
                <a:spcPct val="90000"/>
              </a:lnSpc>
              <a:spcAft>
                <a:spcPct val="0"/>
              </a:spcAft>
              <a:buClr>
                <a:srgbClr val="336699"/>
              </a:buClr>
              <a:buFontTx/>
              <a:buChar char="–"/>
            </a:pPr>
            <a:r>
              <a:rPr kumimoji="1" lang="en-US" sz="2400" b="0" i="0" u="none" strike="noStrike" kern="0" cap="none" spc="0" normalizeH="0" baseline="0" noProof="0" dirty="0">
                <a:ln>
                  <a:noFill/>
                </a:ln>
                <a:solidFill>
                  <a:srgbClr val="000000"/>
                </a:solidFill>
                <a:effectLst/>
                <a:uLnTx/>
                <a:uFillTx/>
                <a:latin typeface="Arial"/>
              </a:rPr>
              <a:t>Moving the disk arm is relatively slow</a:t>
            </a:r>
          </a:p>
          <a:p>
            <a:pPr lvl="0" eaLnBrk="0" fontAlgn="base" hangingPunct="0">
              <a:lnSpc>
                <a:spcPct val="90000"/>
              </a:lnSpc>
              <a:spcAft>
                <a:spcPct val="0"/>
              </a:spcAft>
              <a:buClr>
                <a:srgbClr val="336699"/>
              </a:buClr>
              <a:buSzPct val="80000"/>
              <a:buFont typeface="Wingdings" pitchFamily="2" charset="2"/>
              <a:buChar char="l"/>
            </a:pPr>
            <a:r>
              <a:rPr kumimoji="1" lang="en-US" sz="2800" b="0" i="0" u="none" strike="noStrike" kern="0" cap="none" spc="0" normalizeH="0" baseline="0" noProof="0" dirty="0">
                <a:ln>
                  <a:noFill/>
                </a:ln>
                <a:solidFill>
                  <a:srgbClr val="000000"/>
                </a:solidFill>
                <a:effectLst/>
                <a:uLnTx/>
                <a:uFillTx/>
                <a:latin typeface="Arial"/>
                <a:ea typeface="+mn-ea"/>
                <a:cs typeface="+mn-cs"/>
              </a:rPr>
              <a:t>Once the heads are positioned at a cylinder, data in that cylinder can be accessed more quickly than data in other cylinders</a:t>
            </a:r>
          </a:p>
          <a:p>
            <a:pPr lvl="1" eaLnBrk="0" fontAlgn="base" hangingPunct="0">
              <a:lnSpc>
                <a:spcPct val="90000"/>
              </a:lnSpc>
              <a:spcAft>
                <a:spcPct val="0"/>
              </a:spcAft>
              <a:buClr>
                <a:srgbClr val="336699"/>
              </a:buClr>
              <a:buFontTx/>
              <a:buChar char="–"/>
            </a:pPr>
            <a:r>
              <a:rPr kumimoji="1" lang="en-US" sz="2400" b="0" i="0" u="none" strike="noStrike" kern="0" cap="none" spc="0" normalizeH="0" baseline="0" noProof="0" dirty="0">
                <a:ln>
                  <a:noFill/>
                </a:ln>
                <a:solidFill>
                  <a:srgbClr val="000000"/>
                </a:solidFill>
                <a:effectLst/>
                <a:uLnTx/>
                <a:uFillTx/>
                <a:latin typeface="Arial"/>
              </a:rPr>
              <a:t>We try </a:t>
            </a:r>
            <a:r>
              <a:rPr kumimoji="1" lang="en-US" sz="2400" b="0" i="0" u="none" strike="noStrike" kern="0" cap="none" spc="0" normalizeH="0" baseline="0" noProof="0" dirty="0">
                <a:ln>
                  <a:noFill/>
                </a:ln>
                <a:solidFill>
                  <a:srgbClr val="FF0000"/>
                </a:solidFill>
                <a:effectLst/>
                <a:uLnTx/>
                <a:uFillTx/>
                <a:latin typeface="Arial"/>
              </a:rPr>
              <a:t>to store related data on the same cylinder</a:t>
            </a:r>
          </a:p>
          <a:p>
            <a:pPr marL="457200" lvl="1" indent="0" eaLnBrk="0" fontAlgn="base" hangingPunct="0">
              <a:lnSpc>
                <a:spcPct val="90000"/>
              </a:lnSpc>
              <a:spcAft>
                <a:spcPct val="0"/>
              </a:spcAft>
              <a:buClr>
                <a:srgbClr val="336699"/>
              </a:buClr>
              <a:buNone/>
            </a:pPr>
            <a:r>
              <a:rPr kumimoji="1" lang="en-US" sz="2400" kern="0" dirty="0">
                <a:solidFill>
                  <a:srgbClr val="000000"/>
                </a:solidFill>
                <a:latin typeface="Arial"/>
              </a:rPr>
              <a:t>(e.g. a file) </a:t>
            </a:r>
            <a:endParaRPr kumimoji="1" lang="en-US" sz="2400" b="0" i="0" u="none" strike="noStrike" kern="0" cap="none" spc="0" normalizeH="0" baseline="0" noProof="0" dirty="0">
              <a:ln>
                <a:noFill/>
              </a:ln>
              <a:solidFill>
                <a:srgbClr val="FF0000"/>
              </a:solidFill>
              <a:effectLst/>
              <a:uLnTx/>
              <a:uFillTx/>
              <a:latin typeface="Arial"/>
            </a:endParaRPr>
          </a:p>
          <a:p>
            <a:pPr>
              <a:buNone/>
            </a:pPr>
            <a:endParaRPr lang="tr-T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778098"/>
          </a:xfrm>
        </p:spPr>
        <p:txBody>
          <a:bodyPr/>
          <a:lstStyle/>
          <a:p>
            <a:r>
              <a:rPr lang="en-US" altLang="tr-TR" dirty="0"/>
              <a:t>Two Cylinders</a:t>
            </a:r>
          </a:p>
        </p:txBody>
      </p:sp>
      <p:sp>
        <p:nvSpPr>
          <p:cNvPr id="24592" name="AutoShape 16"/>
          <p:cNvSpPr>
            <a:spLocks noChangeArrowheads="1"/>
          </p:cNvSpPr>
          <p:nvPr/>
        </p:nvSpPr>
        <p:spPr bwMode="auto">
          <a:xfrm>
            <a:off x="3048000" y="4191000"/>
            <a:ext cx="2743200" cy="11430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4593" name="AutoShape 17"/>
          <p:cNvSpPr>
            <a:spLocks noChangeArrowheads="1"/>
          </p:cNvSpPr>
          <p:nvPr/>
        </p:nvSpPr>
        <p:spPr bwMode="auto">
          <a:xfrm>
            <a:off x="3048000" y="3352800"/>
            <a:ext cx="2743200" cy="11430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4594" name="AutoShape 18"/>
          <p:cNvSpPr>
            <a:spLocks noChangeArrowheads="1"/>
          </p:cNvSpPr>
          <p:nvPr/>
        </p:nvSpPr>
        <p:spPr bwMode="auto">
          <a:xfrm>
            <a:off x="3048000" y="2438400"/>
            <a:ext cx="2743200" cy="11430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4595" name="AutoShape 19"/>
          <p:cNvSpPr>
            <a:spLocks noChangeArrowheads="1"/>
          </p:cNvSpPr>
          <p:nvPr/>
        </p:nvSpPr>
        <p:spPr bwMode="auto">
          <a:xfrm>
            <a:off x="3048000" y="1524000"/>
            <a:ext cx="2743200" cy="11430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4596" name="Rectangle 20"/>
          <p:cNvSpPr>
            <a:spLocks noChangeArrowheads="1"/>
          </p:cNvSpPr>
          <p:nvPr/>
        </p:nvSpPr>
        <p:spPr bwMode="auto">
          <a:xfrm>
            <a:off x="4267200" y="1295400"/>
            <a:ext cx="381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4599" name="Rectangle 23"/>
          <p:cNvSpPr>
            <a:spLocks noChangeArrowheads="1"/>
          </p:cNvSpPr>
          <p:nvPr/>
        </p:nvSpPr>
        <p:spPr bwMode="auto">
          <a:xfrm>
            <a:off x="4267200" y="2667000"/>
            <a:ext cx="3810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4601" name="Rectangle 25"/>
          <p:cNvSpPr>
            <a:spLocks noChangeArrowheads="1"/>
          </p:cNvSpPr>
          <p:nvPr/>
        </p:nvSpPr>
        <p:spPr bwMode="auto">
          <a:xfrm>
            <a:off x="4267200" y="3581400"/>
            <a:ext cx="3810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4602" name="Rectangle 26"/>
          <p:cNvSpPr>
            <a:spLocks noChangeArrowheads="1"/>
          </p:cNvSpPr>
          <p:nvPr/>
        </p:nvSpPr>
        <p:spPr bwMode="auto">
          <a:xfrm>
            <a:off x="4267200" y="4495800"/>
            <a:ext cx="3810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4603" name="Rectangle 27"/>
          <p:cNvSpPr>
            <a:spLocks noChangeArrowheads="1"/>
          </p:cNvSpPr>
          <p:nvPr/>
        </p:nvSpPr>
        <p:spPr bwMode="auto">
          <a:xfrm>
            <a:off x="4267200" y="5334000"/>
            <a:ext cx="3810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4604" name="Line 28"/>
          <p:cNvSpPr>
            <a:spLocks noChangeShapeType="1"/>
          </p:cNvSpPr>
          <p:nvPr/>
        </p:nvSpPr>
        <p:spPr bwMode="auto">
          <a:xfrm>
            <a:off x="5105400" y="2057400"/>
            <a:ext cx="0" cy="2743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4605" name="Line 29"/>
          <p:cNvSpPr>
            <a:spLocks noChangeShapeType="1"/>
          </p:cNvSpPr>
          <p:nvPr/>
        </p:nvSpPr>
        <p:spPr bwMode="auto">
          <a:xfrm>
            <a:off x="3733800" y="2133600"/>
            <a:ext cx="0" cy="2743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4606" name="Line 30"/>
          <p:cNvSpPr>
            <a:spLocks noChangeShapeType="1"/>
          </p:cNvSpPr>
          <p:nvPr/>
        </p:nvSpPr>
        <p:spPr bwMode="auto">
          <a:xfrm>
            <a:off x="5791200" y="2133600"/>
            <a:ext cx="0" cy="2743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4607" name="Line 31"/>
          <p:cNvSpPr>
            <a:spLocks noChangeShapeType="1"/>
          </p:cNvSpPr>
          <p:nvPr/>
        </p:nvSpPr>
        <p:spPr bwMode="auto">
          <a:xfrm>
            <a:off x="3048000" y="2133600"/>
            <a:ext cx="0" cy="2743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extLst>
      <p:ext uri="{BB962C8B-B14F-4D97-AF65-F5344CB8AC3E}">
        <p14:creationId xmlns:p14="http://schemas.microsoft.com/office/powerpoint/2010/main" val="1109310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142900"/>
            <a:ext cx="8229600" cy="1143008"/>
          </a:xfrm>
        </p:spPr>
        <p:txBody>
          <a:bodyPr/>
          <a:lstStyle/>
          <a:p>
            <a:pPr>
              <a:defRPr/>
            </a:pPr>
            <a:r>
              <a:rPr lang="tr-TR" dirty="0">
                <a:ea typeface="+mj-ea"/>
              </a:rPr>
              <a:t>Hard </a:t>
            </a:r>
            <a:r>
              <a:rPr lang="en-US" dirty="0">
                <a:ea typeface="+mj-ea"/>
              </a:rPr>
              <a:t>Disk Subsystem</a:t>
            </a:r>
          </a:p>
        </p:txBody>
      </p:sp>
      <p:sp>
        <p:nvSpPr>
          <p:cNvPr id="41987" name="Rectangle 7"/>
          <p:cNvSpPr>
            <a:spLocks noGrp="1" noChangeArrowheads="1"/>
          </p:cNvSpPr>
          <p:nvPr>
            <p:ph type="body" idx="1"/>
          </p:nvPr>
        </p:nvSpPr>
        <p:spPr>
          <a:xfrm>
            <a:off x="914400" y="3375026"/>
            <a:ext cx="7832725" cy="2913063"/>
          </a:xfrm>
        </p:spPr>
        <p:txBody>
          <a:bodyPr>
            <a:normAutofit fontScale="70000" lnSpcReduction="20000"/>
          </a:bodyPr>
          <a:lstStyle/>
          <a:p>
            <a:r>
              <a:rPr lang="en-US" dirty="0"/>
              <a:t>Multiple disks connected to a computer system through a controller</a:t>
            </a:r>
          </a:p>
          <a:p>
            <a:r>
              <a:rPr lang="en-US" dirty="0"/>
              <a:t>Disk interface standards families</a:t>
            </a:r>
          </a:p>
          <a:p>
            <a:pPr lvl="1"/>
            <a:r>
              <a:rPr lang="en-US" sz="3200" b="1" dirty="0">
                <a:solidFill>
                  <a:srgbClr val="000099"/>
                </a:solidFill>
              </a:rPr>
              <a:t>ATA</a:t>
            </a:r>
            <a:r>
              <a:rPr lang="en-US" sz="3200" dirty="0"/>
              <a:t> (AT adaptor) range of standards</a:t>
            </a:r>
          </a:p>
          <a:p>
            <a:pPr lvl="1"/>
            <a:r>
              <a:rPr lang="en-US" sz="3200" b="1" dirty="0">
                <a:solidFill>
                  <a:srgbClr val="000099"/>
                </a:solidFill>
              </a:rPr>
              <a:t>SATA</a:t>
            </a:r>
            <a:r>
              <a:rPr lang="en-US" sz="3200" dirty="0"/>
              <a:t> (Serial ATA) </a:t>
            </a:r>
          </a:p>
          <a:p>
            <a:pPr lvl="1"/>
            <a:r>
              <a:rPr lang="en-US" sz="3200" b="1" dirty="0">
                <a:solidFill>
                  <a:srgbClr val="000099"/>
                </a:solidFill>
              </a:rPr>
              <a:t>SCSI</a:t>
            </a:r>
            <a:r>
              <a:rPr lang="en-US" sz="3200" dirty="0"/>
              <a:t> (Small Computer System Interconnect) range of standards</a:t>
            </a:r>
          </a:p>
          <a:p>
            <a:pPr lvl="1"/>
            <a:r>
              <a:rPr lang="en-US" sz="3200" dirty="0"/>
              <a:t>Several variants of each standard (different speeds and capabilities</a:t>
            </a:r>
            <a:r>
              <a:rPr lang="en-US" dirty="0"/>
              <a:t>)</a:t>
            </a:r>
          </a:p>
        </p:txBody>
      </p:sp>
      <p:pic>
        <p:nvPicPr>
          <p:cNvPr id="41988" name="Picture 9"/>
          <p:cNvPicPr>
            <a:picLocks noChangeAspect="1" noChangeArrowheads="1"/>
          </p:cNvPicPr>
          <p:nvPr/>
        </p:nvPicPr>
        <p:blipFill>
          <a:blip r:embed="rId3" cstate="print"/>
          <a:srcRect/>
          <a:stretch>
            <a:fillRect/>
          </a:stretch>
        </p:blipFill>
        <p:spPr bwMode="auto">
          <a:xfrm>
            <a:off x="1357291" y="1142986"/>
            <a:ext cx="6429420" cy="210027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14380"/>
          </a:xfrm>
        </p:spPr>
        <p:txBody>
          <a:bodyPr>
            <a:normAutofit fontScale="90000"/>
          </a:bodyPr>
          <a:lstStyle/>
          <a:p>
            <a:r>
              <a:rPr lang="tr-TR" dirty="0"/>
              <a:t>Hard </a:t>
            </a:r>
            <a:r>
              <a:rPr lang="en-US" dirty="0"/>
              <a:t>Disk controller</a:t>
            </a:r>
            <a:endParaRPr lang="tr-TR" dirty="0"/>
          </a:p>
        </p:txBody>
      </p:sp>
      <p:sp>
        <p:nvSpPr>
          <p:cNvPr id="3" name="Content Placeholder 2"/>
          <p:cNvSpPr>
            <a:spLocks noGrp="1"/>
          </p:cNvSpPr>
          <p:nvPr>
            <p:ph idx="1"/>
          </p:nvPr>
        </p:nvSpPr>
        <p:spPr>
          <a:xfrm>
            <a:off x="457200" y="1071547"/>
            <a:ext cx="8363272" cy="5597813"/>
          </a:xfrm>
        </p:spPr>
        <p:txBody>
          <a:bodyPr>
            <a:normAutofit fontScale="85000" lnSpcReduction="10000"/>
          </a:bodyPr>
          <a:lstStyle/>
          <a:p>
            <a:pPr>
              <a:lnSpc>
                <a:spcPct val="80000"/>
              </a:lnSpc>
            </a:pPr>
            <a:r>
              <a:rPr lang="en-US" sz="3000" dirty="0">
                <a:solidFill>
                  <a:srgbClr val="000099"/>
                </a:solidFill>
              </a:rPr>
              <a:t>Disk controller</a:t>
            </a:r>
            <a:r>
              <a:rPr lang="en-US" sz="3000" dirty="0"/>
              <a:t> – interfaces between the computer system and the disk drive hardware.</a:t>
            </a:r>
          </a:p>
          <a:p>
            <a:pPr lvl="1">
              <a:lnSpc>
                <a:spcPct val="80000"/>
              </a:lnSpc>
            </a:pPr>
            <a:r>
              <a:rPr lang="en-US" dirty="0"/>
              <a:t>accepts high-level commands to read or write a sector </a:t>
            </a:r>
          </a:p>
          <a:p>
            <a:pPr lvl="1">
              <a:lnSpc>
                <a:spcPct val="80000"/>
              </a:lnSpc>
            </a:pPr>
            <a:r>
              <a:rPr lang="en-US" dirty="0"/>
              <a:t>initiates actions such as moving the disk arm to the right track and actually reading or writing the data</a:t>
            </a:r>
          </a:p>
          <a:p>
            <a:pPr lvl="1">
              <a:lnSpc>
                <a:spcPct val="80000"/>
              </a:lnSpc>
            </a:pPr>
            <a:r>
              <a:rPr lang="en-US" dirty="0"/>
              <a:t>Computes and attaches </a:t>
            </a:r>
            <a:r>
              <a:rPr lang="en-US" dirty="0">
                <a:solidFill>
                  <a:srgbClr val="000099"/>
                </a:solidFill>
              </a:rPr>
              <a:t>checksums</a:t>
            </a:r>
            <a:r>
              <a:rPr lang="en-US" dirty="0"/>
              <a:t> to each sector to verify that data is </a:t>
            </a:r>
            <a:r>
              <a:rPr lang="tr-TR" dirty="0"/>
              <a:t>read </a:t>
            </a:r>
            <a:r>
              <a:rPr lang="en-US" dirty="0"/>
              <a:t> correctly</a:t>
            </a:r>
          </a:p>
          <a:p>
            <a:pPr lvl="1">
              <a:lnSpc>
                <a:spcPct val="80000"/>
              </a:lnSpc>
            </a:pPr>
            <a:r>
              <a:rPr lang="en-US" dirty="0"/>
              <a:t>Ensures successful writing by </a:t>
            </a:r>
            <a:r>
              <a:rPr lang="en-US" dirty="0">
                <a:solidFill>
                  <a:srgbClr val="0070C0"/>
                </a:solidFill>
              </a:rPr>
              <a:t>reading back sector after writing </a:t>
            </a:r>
            <a:r>
              <a:rPr lang="en-US" dirty="0"/>
              <a:t>it</a:t>
            </a:r>
          </a:p>
          <a:p>
            <a:r>
              <a:rPr lang="en-US" sz="3000" dirty="0">
                <a:cs typeface="Times New Roman" pitchFamily="18" charset="0"/>
              </a:rPr>
              <a:t>The controller has an </a:t>
            </a:r>
            <a:r>
              <a:rPr lang="en-US" sz="3000" dirty="0">
                <a:solidFill>
                  <a:srgbClr val="CF0E30"/>
                </a:solidFill>
              </a:rPr>
              <a:t>internal cache</a:t>
            </a:r>
            <a:r>
              <a:rPr lang="en-US" sz="3000" dirty="0">
                <a:cs typeface="Times New Roman" pitchFamily="18" charset="0"/>
              </a:rPr>
              <a:t> (a number of MBs) that it uses to </a:t>
            </a:r>
            <a:r>
              <a:rPr lang="en-US" sz="3000" dirty="0">
                <a:solidFill>
                  <a:srgbClr val="CF0E30"/>
                </a:solidFill>
              </a:rPr>
              <a:t>buffer</a:t>
            </a:r>
            <a:r>
              <a:rPr lang="en-US" sz="3000" dirty="0">
                <a:cs typeface="Times New Roman" pitchFamily="18" charset="0"/>
              </a:rPr>
              <a:t> data for read/write requests.</a:t>
            </a:r>
          </a:p>
          <a:p>
            <a:r>
              <a:rPr lang="en-US" sz="3000" dirty="0">
                <a:cs typeface="Times New Roman" pitchFamily="18" charset="0"/>
              </a:rPr>
              <a:t>Modern disk controllers are integrated into the disk drive. For example, "SCSI disks" have built-in SCSI controllers.</a:t>
            </a:r>
          </a:p>
          <a:p>
            <a:r>
              <a:rPr lang="en-US" sz="3000" dirty="0"/>
              <a:t>Some  Controller functionality (checksum, bad sector remapping) often carried out by individual disks which reduces load on controller</a:t>
            </a:r>
          </a:p>
          <a:p>
            <a:pPr marL="0" indent="0">
              <a:buNone/>
            </a:pPr>
            <a:endParaRPr lang="tr-TR" dirty="0">
              <a:cs typeface="Times New Roman" pitchFamily="18" charset="0"/>
            </a:endParaRPr>
          </a:p>
          <a:p>
            <a:pPr>
              <a:buNone/>
            </a:pPr>
            <a:endParaRPr lang="tr-T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850106"/>
          </a:xfrm>
        </p:spPr>
        <p:txBody>
          <a:bodyPr/>
          <a:lstStyle/>
          <a:p>
            <a:r>
              <a:rPr lang="it-IT" dirty="0"/>
              <a:t>A SCSI PCI-X storage controller card</a:t>
            </a:r>
            <a:endParaRPr lang="tr-TR" dirty="0"/>
          </a:p>
        </p:txBody>
      </p:sp>
      <p:sp>
        <p:nvSpPr>
          <p:cNvPr id="3" name="İçerik Yer Tutucusu 2"/>
          <p:cNvSpPr>
            <a:spLocks noGrp="1"/>
          </p:cNvSpPr>
          <p:nvPr>
            <p:ph idx="1"/>
          </p:nvPr>
        </p:nvSpPr>
        <p:spPr/>
        <p:txBody>
          <a:bodyPr/>
          <a:lstStyle/>
          <a:p>
            <a:pPr marL="0" indent="0">
              <a:buNone/>
            </a:pPr>
            <a:r>
              <a:rPr lang="tr-TR"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96752"/>
            <a:ext cx="7535426"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263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Current Disk </a:t>
            </a:r>
            <a:r>
              <a:rPr lang="tr-TR" dirty="0" err="1"/>
              <a:t>Technology</a:t>
            </a:r>
            <a:r>
              <a:rPr lang="tr-TR" dirty="0"/>
              <a:t> </a:t>
            </a:r>
            <a:r>
              <a:rPr lang="en-US" dirty="0"/>
              <a:t>Examples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dirty="0">
                <a:solidFill>
                  <a:srgbClr val="FF0000"/>
                </a:solidFill>
                <a:latin typeface="Open Sans"/>
              </a:rPr>
              <a:t>Toshiba X300</a:t>
            </a:r>
          </a:p>
          <a:p>
            <a:pPr marL="0" indent="0" fontAlgn="base">
              <a:buNone/>
            </a:pPr>
            <a:r>
              <a:rPr lang="en-US" sz="2600" dirty="0">
                <a:solidFill>
                  <a:srgbClr val="333333"/>
                </a:solidFill>
                <a:latin typeface="inherit"/>
              </a:rPr>
              <a:t>Interface: </a:t>
            </a:r>
            <a:r>
              <a:rPr lang="en-US" sz="2600" dirty="0">
                <a:solidFill>
                  <a:srgbClr val="333333"/>
                </a:solidFill>
                <a:latin typeface="Open Sans"/>
              </a:rPr>
              <a:t>SATA 6Gbps</a:t>
            </a:r>
          </a:p>
          <a:p>
            <a:pPr marL="0" indent="0" fontAlgn="base">
              <a:buNone/>
            </a:pPr>
            <a:r>
              <a:rPr lang="en-US" sz="2600" dirty="0">
                <a:solidFill>
                  <a:srgbClr val="333333"/>
                </a:solidFill>
                <a:latin typeface="inherit"/>
              </a:rPr>
              <a:t>Capacity</a:t>
            </a:r>
            <a:r>
              <a:rPr lang="en-US" sz="2600" b="1" dirty="0">
                <a:solidFill>
                  <a:srgbClr val="333333"/>
                </a:solidFill>
                <a:latin typeface="inherit"/>
              </a:rPr>
              <a:t>: </a:t>
            </a:r>
            <a:r>
              <a:rPr lang="en-US" sz="2600" dirty="0">
                <a:solidFill>
                  <a:srgbClr val="333333"/>
                </a:solidFill>
                <a:latin typeface="Open Sans"/>
              </a:rPr>
              <a:t>4 – 10TB  </a:t>
            </a:r>
          </a:p>
          <a:p>
            <a:pPr marL="0" indent="0" fontAlgn="base">
              <a:buNone/>
            </a:pPr>
            <a:r>
              <a:rPr lang="en-US" sz="2600" dirty="0">
                <a:solidFill>
                  <a:srgbClr val="333333"/>
                </a:solidFill>
                <a:latin typeface="inherit"/>
              </a:rPr>
              <a:t>Cache</a:t>
            </a:r>
            <a:r>
              <a:rPr lang="en-US" sz="2600" b="1" dirty="0">
                <a:solidFill>
                  <a:srgbClr val="333333"/>
                </a:solidFill>
                <a:latin typeface="inherit"/>
              </a:rPr>
              <a:t>: </a:t>
            </a:r>
            <a:r>
              <a:rPr lang="en-US" sz="2600" dirty="0">
                <a:solidFill>
                  <a:srgbClr val="333333"/>
                </a:solidFill>
                <a:latin typeface="Open Sans"/>
              </a:rPr>
              <a:t>128MB </a:t>
            </a:r>
          </a:p>
          <a:p>
            <a:pPr marL="0" indent="0" fontAlgn="base">
              <a:buNone/>
            </a:pPr>
            <a:r>
              <a:rPr lang="en-US" sz="2600" dirty="0">
                <a:solidFill>
                  <a:srgbClr val="333333"/>
                </a:solidFill>
                <a:latin typeface="inherit"/>
              </a:rPr>
              <a:t>RPM(Speed): </a:t>
            </a:r>
            <a:r>
              <a:rPr lang="en-US" sz="2600" dirty="0">
                <a:solidFill>
                  <a:srgbClr val="333333"/>
                </a:solidFill>
                <a:latin typeface="Open Sans"/>
              </a:rPr>
              <a:t>7,200</a:t>
            </a:r>
          </a:p>
          <a:p>
            <a:pPr marL="0" indent="0" fontAlgn="base">
              <a:buNone/>
            </a:pPr>
            <a:r>
              <a:rPr lang="en-US" dirty="0">
                <a:solidFill>
                  <a:srgbClr val="FF0000"/>
                </a:solidFill>
                <a:latin typeface="Open Sans"/>
              </a:rPr>
              <a:t>Seagate </a:t>
            </a:r>
            <a:r>
              <a:rPr lang="en-US" dirty="0" err="1">
                <a:solidFill>
                  <a:srgbClr val="FF0000"/>
                </a:solidFill>
                <a:latin typeface="Open Sans"/>
              </a:rPr>
              <a:t>BarraCuda</a:t>
            </a:r>
            <a:endParaRPr lang="en-US" dirty="0">
              <a:solidFill>
                <a:srgbClr val="FF0000"/>
              </a:solidFill>
              <a:latin typeface="Open Sans"/>
            </a:endParaRPr>
          </a:p>
          <a:p>
            <a:pPr marL="0" indent="0" fontAlgn="base">
              <a:buNone/>
            </a:pPr>
            <a:r>
              <a:rPr lang="en-US" sz="2600" dirty="0">
                <a:solidFill>
                  <a:srgbClr val="333333"/>
                </a:solidFill>
                <a:latin typeface="inherit"/>
              </a:rPr>
              <a:t>Interface</a:t>
            </a:r>
            <a:r>
              <a:rPr lang="en-US" sz="2600" b="1" dirty="0">
                <a:solidFill>
                  <a:srgbClr val="333333"/>
                </a:solidFill>
                <a:latin typeface="inherit"/>
              </a:rPr>
              <a:t>: </a:t>
            </a:r>
            <a:r>
              <a:rPr lang="en-US" sz="2600" dirty="0">
                <a:solidFill>
                  <a:srgbClr val="333333"/>
                </a:solidFill>
                <a:latin typeface="Open Sans"/>
              </a:rPr>
              <a:t>SATA 6Gbps </a:t>
            </a:r>
          </a:p>
          <a:p>
            <a:pPr marL="0" indent="0" fontAlgn="base">
              <a:buNone/>
            </a:pPr>
            <a:r>
              <a:rPr lang="en-US" sz="2600" dirty="0">
                <a:solidFill>
                  <a:srgbClr val="333333"/>
                </a:solidFill>
                <a:latin typeface="inherit"/>
              </a:rPr>
              <a:t>Capacity</a:t>
            </a:r>
            <a:r>
              <a:rPr lang="en-US" sz="2600" b="1" dirty="0">
                <a:solidFill>
                  <a:srgbClr val="333333"/>
                </a:solidFill>
                <a:latin typeface="inherit"/>
              </a:rPr>
              <a:t>: </a:t>
            </a:r>
            <a:r>
              <a:rPr lang="en-US" sz="2600" dirty="0">
                <a:solidFill>
                  <a:srgbClr val="333333"/>
                </a:solidFill>
                <a:latin typeface="Open Sans"/>
              </a:rPr>
              <a:t>2 – 3TB </a:t>
            </a:r>
          </a:p>
          <a:p>
            <a:pPr marL="0" indent="0" fontAlgn="base">
              <a:buNone/>
            </a:pPr>
            <a:r>
              <a:rPr lang="en-US" sz="2600" dirty="0">
                <a:solidFill>
                  <a:srgbClr val="333333"/>
                </a:solidFill>
                <a:latin typeface="inherit"/>
              </a:rPr>
              <a:t>Cache:</a:t>
            </a:r>
            <a:r>
              <a:rPr lang="en-US" sz="2600" b="1" dirty="0">
                <a:solidFill>
                  <a:srgbClr val="333333"/>
                </a:solidFill>
                <a:latin typeface="inherit"/>
              </a:rPr>
              <a:t> </a:t>
            </a:r>
            <a:r>
              <a:rPr lang="en-US" sz="2600" dirty="0">
                <a:solidFill>
                  <a:srgbClr val="333333"/>
                </a:solidFill>
                <a:latin typeface="Open Sans"/>
              </a:rPr>
              <a:t>64MB  </a:t>
            </a:r>
          </a:p>
          <a:p>
            <a:pPr marL="0" indent="0" fontAlgn="base">
              <a:buNone/>
            </a:pPr>
            <a:r>
              <a:rPr lang="en-US" sz="2600" dirty="0">
                <a:solidFill>
                  <a:srgbClr val="333333"/>
                </a:solidFill>
                <a:latin typeface="inherit"/>
              </a:rPr>
              <a:t>RPM</a:t>
            </a:r>
            <a:r>
              <a:rPr lang="en-US" sz="2600" b="1" dirty="0">
                <a:solidFill>
                  <a:srgbClr val="333333"/>
                </a:solidFill>
                <a:latin typeface="inherit"/>
              </a:rPr>
              <a:t>: </a:t>
            </a:r>
            <a:r>
              <a:rPr lang="en-US" sz="2600" dirty="0">
                <a:solidFill>
                  <a:srgbClr val="333333"/>
                </a:solidFill>
                <a:latin typeface="Open Sans"/>
              </a:rPr>
              <a:t>7,200</a:t>
            </a:r>
          </a:p>
          <a:p>
            <a:endParaRPr lang="en-US" dirty="0"/>
          </a:p>
        </p:txBody>
      </p:sp>
      <p:pic>
        <p:nvPicPr>
          <p:cNvPr id="6" name="Picture 5"/>
          <p:cNvPicPr>
            <a:picLocks noChangeAspect="1"/>
          </p:cNvPicPr>
          <p:nvPr/>
        </p:nvPicPr>
        <p:blipFill>
          <a:blip r:embed="rId2"/>
          <a:stretch>
            <a:fillRect/>
          </a:stretch>
        </p:blipFill>
        <p:spPr>
          <a:xfrm>
            <a:off x="5148064" y="1600201"/>
            <a:ext cx="3727134" cy="2765533"/>
          </a:xfrm>
          <a:prstGeom prst="rect">
            <a:avLst/>
          </a:prstGeom>
        </p:spPr>
      </p:pic>
    </p:spTree>
    <p:extLst>
      <p:ext uri="{BB962C8B-B14F-4D97-AF65-F5344CB8AC3E}">
        <p14:creationId xmlns:p14="http://schemas.microsoft.com/office/powerpoint/2010/main" val="2702087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r>
              <a:rPr lang="en-US" altLang="en-US">
                <a:effectLst>
                  <a:outerShdw blurRad="38100" dist="38100" dir="2700000" algn="tl">
                    <a:srgbClr val="C0C0C0"/>
                  </a:outerShdw>
                </a:effectLst>
              </a:rPr>
              <a:t>Performance Measures of Disks</a:t>
            </a:r>
          </a:p>
        </p:txBody>
      </p:sp>
      <p:sp>
        <p:nvSpPr>
          <p:cNvPr id="16387" name="Rectangle 3"/>
          <p:cNvSpPr>
            <a:spLocks noGrp="1" noChangeArrowheads="1"/>
          </p:cNvSpPr>
          <p:nvPr>
            <p:ph type="body" idx="1"/>
          </p:nvPr>
        </p:nvSpPr>
        <p:spPr>
          <a:xfrm>
            <a:off x="0" y="1143000"/>
            <a:ext cx="8991600" cy="6299200"/>
          </a:xfrm>
        </p:spPr>
        <p:txBody>
          <a:bodyPr/>
          <a:lstStyle/>
          <a:p>
            <a:r>
              <a:rPr lang="en-US" altLang="en-US" sz="2400" b="1" dirty="0">
                <a:solidFill>
                  <a:schemeClr val="tx2"/>
                </a:solidFill>
              </a:rPr>
              <a:t>Access time</a:t>
            </a:r>
            <a:r>
              <a:rPr lang="en-US" altLang="en-US" sz="2400" dirty="0"/>
              <a:t> – the time it takes from when a read or write request is issued to when data transfer begins. Consists of: </a:t>
            </a:r>
          </a:p>
          <a:p>
            <a:pPr lvl="1"/>
            <a:r>
              <a:rPr lang="en-US" altLang="en-US" sz="2000" b="1" dirty="0">
                <a:solidFill>
                  <a:schemeClr val="tx2"/>
                </a:solidFill>
              </a:rPr>
              <a:t>Seek time</a:t>
            </a:r>
            <a:r>
              <a:rPr lang="en-US" altLang="en-US" sz="2000" dirty="0"/>
              <a:t> – time it takes to reposition the arm over the correct track. </a:t>
            </a:r>
          </a:p>
          <a:p>
            <a:pPr marL="1085850" lvl="2"/>
            <a:r>
              <a:rPr lang="en-US" altLang="en-US" sz="1800" dirty="0"/>
              <a:t> Average seek time is 1/2 the worst case seek time.</a:t>
            </a:r>
          </a:p>
          <a:p>
            <a:pPr marL="1085850" lvl="2"/>
            <a:r>
              <a:rPr lang="en-US" altLang="en-US" sz="1800" dirty="0"/>
              <a:t> 4 to 10 milliseconds on typical disks</a:t>
            </a:r>
          </a:p>
          <a:p>
            <a:pPr lvl="1"/>
            <a:r>
              <a:rPr lang="en-US" altLang="en-US" sz="2000" b="1" dirty="0">
                <a:solidFill>
                  <a:schemeClr val="tx2"/>
                </a:solidFill>
              </a:rPr>
              <a:t>Rotational delay </a:t>
            </a:r>
            <a:r>
              <a:rPr lang="en-US" altLang="en-US" sz="2000" dirty="0"/>
              <a:t>(</a:t>
            </a:r>
            <a:r>
              <a:rPr lang="en-US" altLang="en-US" sz="2000" b="1" dirty="0">
                <a:solidFill>
                  <a:schemeClr val="tx2"/>
                </a:solidFill>
              </a:rPr>
              <a:t>Rotational latency)</a:t>
            </a:r>
            <a:r>
              <a:rPr lang="en-US" altLang="en-US" sz="2000" dirty="0"/>
              <a:t> – time it takes for the sector to be accessed to appear under the head. </a:t>
            </a:r>
          </a:p>
          <a:p>
            <a:pPr marL="1085850" lvl="2"/>
            <a:r>
              <a:rPr lang="en-US" altLang="en-US" sz="1800" dirty="0"/>
              <a:t>Average latency is 1/2 of the worst case latency.</a:t>
            </a:r>
          </a:p>
          <a:p>
            <a:pPr marL="1085850" lvl="2"/>
            <a:r>
              <a:rPr lang="en-US" altLang="en-US" sz="1800" dirty="0"/>
              <a:t>4 to 11 milliseconds on typical disks (5400 to 15000 </a:t>
            </a:r>
            <a:r>
              <a:rPr lang="en-US" altLang="en-US" sz="1800" dirty="0" err="1"/>
              <a:t>r.p.m</a:t>
            </a:r>
            <a:r>
              <a:rPr lang="en-US" altLang="en-US" sz="1800" dirty="0"/>
              <a:t>.)</a:t>
            </a:r>
          </a:p>
          <a:p>
            <a:pPr lvl="1"/>
            <a:r>
              <a:rPr lang="en-US" altLang="en-US" sz="2000" b="1" dirty="0">
                <a:solidFill>
                  <a:schemeClr val="tx2"/>
                </a:solidFill>
              </a:rPr>
              <a:t>Transfer time </a:t>
            </a:r>
            <a:r>
              <a:rPr lang="en-US" altLang="en-US" sz="2000" dirty="0"/>
              <a:t>– the rate at which data can be retrieved from or stored to the disk.</a:t>
            </a:r>
          </a:p>
          <a:p>
            <a:pPr marL="1085850" lvl="2"/>
            <a:r>
              <a:rPr lang="en-US" altLang="en-US" sz="1800" dirty="0"/>
              <a:t>4 to 8 MB per second is typical</a:t>
            </a:r>
          </a:p>
          <a:p>
            <a:pPr marL="1085850" lvl="2">
              <a:buFontTx/>
              <a:buNone/>
            </a:pPr>
            <a:endParaRPr lang="en-US" altLang="en-US" sz="1800" dirty="0"/>
          </a:p>
          <a:p>
            <a:pPr lvl="1">
              <a:buFontTx/>
              <a:buNone/>
            </a:pPr>
            <a:r>
              <a:rPr lang="en-US" altLang="en-US" sz="2000" dirty="0"/>
              <a:t>	Seek time and rotational delay dominate, and we can do some things to help (in the context of databases). Transfer time is less important, and in any case, there is nothing we can really do about it.</a:t>
            </a:r>
          </a:p>
        </p:txBody>
      </p:sp>
    </p:spTree>
    <p:extLst>
      <p:ext uri="{BB962C8B-B14F-4D97-AF65-F5344CB8AC3E}">
        <p14:creationId xmlns:p14="http://schemas.microsoft.com/office/powerpoint/2010/main" val="625333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143000"/>
          </a:xfrm>
        </p:spPr>
        <p:txBody>
          <a:bodyPr/>
          <a:lstStyle/>
          <a:p>
            <a:r>
              <a:rPr lang="en-US" altLang="en-US">
                <a:effectLst>
                  <a:outerShdw blurRad="38100" dist="38100" dir="2700000" algn="tl">
                    <a:srgbClr val="C0C0C0"/>
                  </a:outerShdw>
                </a:effectLst>
              </a:rPr>
              <a:t>Performance Measures (Cont.)</a:t>
            </a:r>
          </a:p>
        </p:txBody>
      </p:sp>
      <p:sp>
        <p:nvSpPr>
          <p:cNvPr id="17411" name="Rectangle 3"/>
          <p:cNvSpPr>
            <a:spLocks noGrp="1" noChangeArrowheads="1"/>
          </p:cNvSpPr>
          <p:nvPr>
            <p:ph type="body" idx="1"/>
          </p:nvPr>
        </p:nvSpPr>
        <p:spPr>
          <a:xfrm>
            <a:off x="304800" y="980728"/>
            <a:ext cx="8229600" cy="5343872"/>
          </a:xfrm>
        </p:spPr>
        <p:txBody>
          <a:bodyPr/>
          <a:lstStyle/>
          <a:p>
            <a:pPr>
              <a:lnSpc>
                <a:spcPct val="90000"/>
              </a:lnSpc>
            </a:pPr>
            <a:r>
              <a:rPr lang="en-US" altLang="en-US" sz="2800" b="1" dirty="0">
                <a:solidFill>
                  <a:schemeClr val="tx2"/>
                </a:solidFill>
              </a:rPr>
              <a:t>Mean time to failure (MTTF)</a:t>
            </a:r>
            <a:r>
              <a:rPr lang="en-US" altLang="en-US" sz="2800" dirty="0"/>
              <a:t> – the average time the disk is expected to run continuously without any failure.</a:t>
            </a:r>
          </a:p>
          <a:p>
            <a:pPr lvl="1">
              <a:lnSpc>
                <a:spcPct val="90000"/>
              </a:lnSpc>
            </a:pPr>
            <a:r>
              <a:rPr lang="en-US" altLang="en-US" dirty="0"/>
              <a:t>Typically 3 to 5 years</a:t>
            </a:r>
          </a:p>
          <a:p>
            <a:pPr lvl="1">
              <a:lnSpc>
                <a:spcPct val="90000"/>
              </a:lnSpc>
            </a:pPr>
            <a:r>
              <a:rPr lang="en-US" altLang="en-US" dirty="0"/>
              <a:t>Probability of failure of new disks is quite low, corresponding to a</a:t>
            </a:r>
            <a:r>
              <a:rPr lang="tr-TR" altLang="en-US" dirty="0"/>
              <a:t> </a:t>
            </a:r>
            <a:r>
              <a:rPr lang="en-US" altLang="en-US" dirty="0"/>
              <a:t>“theoretical MTTF” of 30,000 to 1,200,000 hours for a new disk</a:t>
            </a:r>
          </a:p>
          <a:p>
            <a:pPr lvl="2">
              <a:lnSpc>
                <a:spcPct val="90000"/>
              </a:lnSpc>
            </a:pPr>
            <a:r>
              <a:rPr lang="en-US" altLang="en-US" dirty="0"/>
              <a:t>E.g., an MTTF of 1,200,000 hours for a new disk means that given 1000 relatively new disks, on an average one will fail every 1200 hours</a:t>
            </a:r>
          </a:p>
          <a:p>
            <a:pPr lvl="1">
              <a:lnSpc>
                <a:spcPct val="90000"/>
              </a:lnSpc>
            </a:pPr>
            <a:r>
              <a:rPr lang="en-US" altLang="en-US" dirty="0"/>
              <a:t>MTTF decreases as disk ages!!</a:t>
            </a:r>
          </a:p>
          <a:p>
            <a:pPr lvl="1">
              <a:lnSpc>
                <a:spcPct val="90000"/>
              </a:lnSpc>
              <a:buFontTx/>
              <a:buNone/>
            </a:pPr>
            <a:endParaRPr lang="en-US" altLang="en-US" dirty="0"/>
          </a:p>
          <a:p>
            <a:pPr>
              <a:lnSpc>
                <a:spcPct val="90000"/>
              </a:lnSpc>
            </a:pPr>
            <a:endParaRPr lang="en-US" altLang="en-US" dirty="0"/>
          </a:p>
        </p:txBody>
      </p:sp>
    </p:spTree>
    <p:extLst>
      <p:ext uri="{BB962C8B-B14F-4D97-AF65-F5344CB8AC3E}">
        <p14:creationId xmlns:p14="http://schemas.microsoft.com/office/powerpoint/2010/main" val="956108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8345"/>
          </a:xfrm>
        </p:spPr>
        <p:txBody>
          <a:bodyPr>
            <a:normAutofit fontScale="90000"/>
          </a:bodyPr>
          <a:lstStyle/>
          <a:p>
            <a:r>
              <a:rPr lang="en-US" dirty="0"/>
              <a:t>Types of Delay With Disks</a:t>
            </a:r>
          </a:p>
        </p:txBody>
      </p:sp>
      <p:sp>
        <p:nvSpPr>
          <p:cNvPr id="80" name="Content Placeholder 2"/>
          <p:cNvSpPr>
            <a:spLocks noGrp="1"/>
          </p:cNvSpPr>
          <p:nvPr>
            <p:ph idx="1"/>
          </p:nvPr>
        </p:nvSpPr>
        <p:spPr>
          <a:xfrm>
            <a:off x="4110445" y="1071347"/>
            <a:ext cx="5033556" cy="5786653"/>
          </a:xfrm>
        </p:spPr>
        <p:txBody>
          <a:bodyPr>
            <a:normAutofit/>
          </a:bodyPr>
          <a:lstStyle/>
          <a:p>
            <a:pPr marL="0" indent="0" algn="ctr">
              <a:buNone/>
            </a:pPr>
            <a:r>
              <a:rPr lang="en-US" u="sng" dirty="0"/>
              <a:t>Three types of delay</a:t>
            </a:r>
          </a:p>
          <a:p>
            <a:pPr marL="514350" indent="-514350">
              <a:buFont typeface="+mj-lt"/>
              <a:buAutoNum type="arabicPeriod"/>
            </a:pPr>
            <a:r>
              <a:rPr lang="en-US" dirty="0"/>
              <a:t>Rotational Delay</a:t>
            </a:r>
          </a:p>
          <a:p>
            <a:pPr marL="914400" lvl="1" indent="-514350"/>
            <a:r>
              <a:rPr lang="en-US" dirty="0"/>
              <a:t>Time to rotate the desired sector to the read head</a:t>
            </a:r>
          </a:p>
          <a:p>
            <a:pPr marL="914400" lvl="1" indent="-514350"/>
            <a:r>
              <a:rPr lang="en-US" dirty="0"/>
              <a:t>Related to RPM</a:t>
            </a:r>
          </a:p>
          <a:p>
            <a:pPr marL="514350" indent="-514350">
              <a:buFont typeface="+mj-lt"/>
              <a:buAutoNum type="arabicPeriod"/>
            </a:pPr>
            <a:r>
              <a:rPr lang="en-US" dirty="0"/>
              <a:t>Seek delay</a:t>
            </a:r>
          </a:p>
          <a:p>
            <a:pPr marL="914400" lvl="1" indent="-514350"/>
            <a:r>
              <a:rPr lang="en-US" dirty="0"/>
              <a:t>Time to move the read head to a different track</a:t>
            </a:r>
          </a:p>
          <a:p>
            <a:pPr marL="514350" indent="-514350">
              <a:buFont typeface="+mj-lt"/>
              <a:buAutoNum type="arabicPeriod"/>
            </a:pPr>
            <a:r>
              <a:rPr lang="en-US" dirty="0"/>
              <a:t>Transfer time</a:t>
            </a:r>
          </a:p>
          <a:p>
            <a:pPr marL="914400" lvl="1" indent="-514350"/>
            <a:r>
              <a:rPr lang="en-US" dirty="0"/>
              <a:t>Time to read or write bytes</a:t>
            </a:r>
          </a:p>
        </p:txBody>
      </p:sp>
      <p:grpSp>
        <p:nvGrpSpPr>
          <p:cNvPr id="67" name="Group 66"/>
          <p:cNvGrpSpPr/>
          <p:nvPr/>
        </p:nvGrpSpPr>
        <p:grpSpPr>
          <a:xfrm>
            <a:off x="128881" y="1711857"/>
            <a:ext cx="3452884" cy="3473356"/>
            <a:chOff x="675564" y="3295933"/>
            <a:chExt cx="3452884" cy="3473356"/>
          </a:xfrm>
        </p:grpSpPr>
        <p:sp>
          <p:nvSpPr>
            <p:cNvPr id="68" name="Oval 67"/>
            <p:cNvSpPr/>
            <p:nvPr/>
          </p:nvSpPr>
          <p:spPr>
            <a:xfrm>
              <a:off x="675564" y="3316405"/>
              <a:ext cx="3452884" cy="3452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017327" y="3658168"/>
              <a:ext cx="2769359" cy="2769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00885" y="4041726"/>
              <a:ext cx="2002241" cy="2002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833917" y="4474758"/>
              <a:ext cx="1136179" cy="1136179"/>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2267801" y="4908642"/>
              <a:ext cx="268410" cy="2684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3786686" y="4863865"/>
              <a:ext cx="301686" cy="369332"/>
            </a:xfrm>
            <a:prstGeom prst="rect">
              <a:avLst/>
            </a:prstGeom>
            <a:noFill/>
          </p:spPr>
          <p:txBody>
            <a:bodyPr wrap="none" rtlCol="0">
              <a:spAutoFit/>
            </a:bodyPr>
            <a:lstStyle/>
            <a:p>
              <a:pPr algn="ctr"/>
              <a:r>
                <a:rPr lang="en-US" b="1" dirty="0">
                  <a:solidFill>
                    <a:schemeClr val="bg1"/>
                  </a:solidFill>
                </a:rPr>
                <a:t>0</a:t>
              </a:r>
            </a:p>
          </p:txBody>
        </p:sp>
        <p:sp>
          <p:nvSpPr>
            <p:cNvPr id="79" name="TextBox 78"/>
            <p:cNvSpPr txBox="1"/>
            <p:nvPr/>
          </p:nvSpPr>
          <p:spPr>
            <a:xfrm>
              <a:off x="3693426" y="5474605"/>
              <a:ext cx="301686" cy="369332"/>
            </a:xfrm>
            <a:prstGeom prst="rect">
              <a:avLst/>
            </a:prstGeom>
            <a:noFill/>
          </p:spPr>
          <p:txBody>
            <a:bodyPr wrap="none" rtlCol="0">
              <a:spAutoFit/>
            </a:bodyPr>
            <a:lstStyle/>
            <a:p>
              <a:pPr algn="ctr"/>
              <a:r>
                <a:rPr lang="en-US" b="1" dirty="0">
                  <a:solidFill>
                    <a:schemeClr val="bg1"/>
                  </a:solidFill>
                </a:rPr>
                <a:t>1</a:t>
              </a:r>
            </a:p>
          </p:txBody>
        </p:sp>
        <p:sp>
          <p:nvSpPr>
            <p:cNvPr id="82" name="TextBox 81"/>
            <p:cNvSpPr txBox="1"/>
            <p:nvPr/>
          </p:nvSpPr>
          <p:spPr>
            <a:xfrm>
              <a:off x="2257987" y="6399957"/>
              <a:ext cx="301685" cy="369332"/>
            </a:xfrm>
            <a:prstGeom prst="rect">
              <a:avLst/>
            </a:prstGeom>
            <a:noFill/>
          </p:spPr>
          <p:txBody>
            <a:bodyPr wrap="none" rtlCol="0">
              <a:spAutoFit/>
            </a:bodyPr>
            <a:lstStyle/>
            <a:p>
              <a:pPr algn="ctr"/>
              <a:r>
                <a:rPr lang="en-US" b="1" dirty="0">
                  <a:solidFill>
                    <a:schemeClr val="bg1"/>
                  </a:solidFill>
                </a:rPr>
                <a:t>4</a:t>
              </a:r>
            </a:p>
          </p:txBody>
        </p:sp>
        <p:sp>
          <p:nvSpPr>
            <p:cNvPr id="85" name="TextBox 84"/>
            <p:cNvSpPr txBox="1"/>
            <p:nvPr/>
          </p:nvSpPr>
          <p:spPr>
            <a:xfrm>
              <a:off x="708819" y="4863865"/>
              <a:ext cx="301686" cy="369332"/>
            </a:xfrm>
            <a:prstGeom prst="rect">
              <a:avLst/>
            </a:prstGeom>
            <a:noFill/>
          </p:spPr>
          <p:txBody>
            <a:bodyPr wrap="none" rtlCol="0">
              <a:spAutoFit/>
            </a:bodyPr>
            <a:lstStyle/>
            <a:p>
              <a:pPr algn="ctr"/>
              <a:r>
                <a:rPr lang="en-US" b="1" dirty="0">
                  <a:solidFill>
                    <a:schemeClr val="bg1"/>
                  </a:solidFill>
                </a:rPr>
                <a:t>8</a:t>
              </a:r>
            </a:p>
          </p:txBody>
        </p:sp>
        <p:sp>
          <p:nvSpPr>
            <p:cNvPr id="87" name="TextBox 86"/>
            <p:cNvSpPr txBox="1"/>
            <p:nvPr/>
          </p:nvSpPr>
          <p:spPr>
            <a:xfrm>
              <a:off x="2199478" y="3295933"/>
              <a:ext cx="418704" cy="369332"/>
            </a:xfrm>
            <a:prstGeom prst="rect">
              <a:avLst/>
            </a:prstGeom>
            <a:noFill/>
          </p:spPr>
          <p:txBody>
            <a:bodyPr wrap="none" rtlCol="0">
              <a:spAutoFit/>
            </a:bodyPr>
            <a:lstStyle/>
            <a:p>
              <a:pPr algn="ctr"/>
              <a:r>
                <a:rPr lang="en-US" b="1" dirty="0">
                  <a:solidFill>
                    <a:schemeClr val="bg1"/>
                  </a:solidFill>
                </a:rPr>
                <a:t>12</a:t>
              </a:r>
            </a:p>
          </p:txBody>
        </p:sp>
        <p:sp>
          <p:nvSpPr>
            <p:cNvPr id="88" name="TextBox 87"/>
            <p:cNvSpPr txBox="1"/>
            <p:nvPr/>
          </p:nvSpPr>
          <p:spPr>
            <a:xfrm>
              <a:off x="2958513" y="4863865"/>
              <a:ext cx="418704" cy="369332"/>
            </a:xfrm>
            <a:prstGeom prst="rect">
              <a:avLst/>
            </a:prstGeom>
            <a:noFill/>
          </p:spPr>
          <p:txBody>
            <a:bodyPr wrap="none" rtlCol="0">
              <a:spAutoFit/>
            </a:bodyPr>
            <a:lstStyle/>
            <a:p>
              <a:pPr algn="ctr"/>
              <a:r>
                <a:rPr lang="en-US" b="1" dirty="0">
                  <a:solidFill>
                    <a:schemeClr val="bg1"/>
                  </a:solidFill>
                </a:rPr>
                <a:t>34</a:t>
              </a:r>
            </a:p>
          </p:txBody>
        </p:sp>
        <p:sp>
          <p:nvSpPr>
            <p:cNvPr id="90" name="TextBox 89"/>
            <p:cNvSpPr txBox="1"/>
            <p:nvPr/>
          </p:nvSpPr>
          <p:spPr>
            <a:xfrm>
              <a:off x="2199478" y="5610937"/>
              <a:ext cx="418704" cy="369332"/>
            </a:xfrm>
            <a:prstGeom prst="rect">
              <a:avLst/>
            </a:prstGeom>
            <a:noFill/>
          </p:spPr>
          <p:txBody>
            <a:bodyPr wrap="none" rtlCol="0">
              <a:spAutoFit/>
            </a:bodyPr>
            <a:lstStyle/>
            <a:p>
              <a:pPr algn="ctr"/>
              <a:r>
                <a:rPr lang="en-US" b="1" dirty="0">
                  <a:solidFill>
                    <a:schemeClr val="bg1"/>
                  </a:solidFill>
                </a:rPr>
                <a:t>28</a:t>
              </a:r>
            </a:p>
          </p:txBody>
        </p:sp>
        <p:sp>
          <p:nvSpPr>
            <p:cNvPr id="91" name="TextBox 90"/>
            <p:cNvSpPr txBox="1"/>
            <p:nvPr/>
          </p:nvSpPr>
          <p:spPr>
            <a:xfrm>
              <a:off x="2199478" y="4105426"/>
              <a:ext cx="418704" cy="369332"/>
            </a:xfrm>
            <a:prstGeom prst="rect">
              <a:avLst/>
            </a:prstGeom>
            <a:noFill/>
          </p:spPr>
          <p:txBody>
            <a:bodyPr wrap="none" rtlCol="0">
              <a:spAutoFit/>
            </a:bodyPr>
            <a:lstStyle/>
            <a:p>
              <a:pPr algn="ctr"/>
              <a:r>
                <a:rPr lang="en-US" b="1" dirty="0">
                  <a:solidFill>
                    <a:schemeClr val="bg1"/>
                  </a:solidFill>
                </a:rPr>
                <a:t>32</a:t>
              </a:r>
            </a:p>
          </p:txBody>
        </p:sp>
        <p:sp>
          <p:nvSpPr>
            <p:cNvPr id="92" name="TextBox 91"/>
            <p:cNvSpPr txBox="1"/>
            <p:nvPr/>
          </p:nvSpPr>
          <p:spPr>
            <a:xfrm>
              <a:off x="1428840" y="4863865"/>
              <a:ext cx="418704" cy="369332"/>
            </a:xfrm>
            <a:prstGeom prst="rect">
              <a:avLst/>
            </a:prstGeom>
            <a:noFill/>
          </p:spPr>
          <p:txBody>
            <a:bodyPr wrap="none" rtlCol="0">
              <a:spAutoFit/>
            </a:bodyPr>
            <a:lstStyle/>
            <a:p>
              <a:pPr algn="ctr"/>
              <a:r>
                <a:rPr lang="en-US" b="1" dirty="0">
                  <a:solidFill>
                    <a:schemeClr val="bg1"/>
                  </a:solidFill>
                </a:rPr>
                <a:t>30</a:t>
              </a:r>
            </a:p>
          </p:txBody>
        </p:sp>
        <p:sp>
          <p:nvSpPr>
            <p:cNvPr id="93" name="TextBox 92"/>
            <p:cNvSpPr txBox="1"/>
            <p:nvPr/>
          </p:nvSpPr>
          <p:spPr>
            <a:xfrm>
              <a:off x="2774392" y="5390443"/>
              <a:ext cx="418704" cy="369332"/>
            </a:xfrm>
            <a:prstGeom prst="rect">
              <a:avLst/>
            </a:prstGeom>
            <a:noFill/>
          </p:spPr>
          <p:txBody>
            <a:bodyPr wrap="none" rtlCol="0">
              <a:spAutoFit/>
            </a:bodyPr>
            <a:lstStyle/>
            <a:p>
              <a:pPr algn="ctr"/>
              <a:r>
                <a:rPr lang="en-US" b="1" dirty="0">
                  <a:solidFill>
                    <a:schemeClr val="bg1"/>
                  </a:solidFill>
                </a:rPr>
                <a:t>35</a:t>
              </a:r>
            </a:p>
          </p:txBody>
        </p:sp>
        <p:sp>
          <p:nvSpPr>
            <p:cNvPr id="94" name="TextBox 93"/>
            <p:cNvSpPr txBox="1"/>
            <p:nvPr/>
          </p:nvSpPr>
          <p:spPr>
            <a:xfrm>
              <a:off x="1687458" y="5390443"/>
              <a:ext cx="418704" cy="369332"/>
            </a:xfrm>
            <a:prstGeom prst="rect">
              <a:avLst/>
            </a:prstGeom>
            <a:noFill/>
          </p:spPr>
          <p:txBody>
            <a:bodyPr wrap="none" rtlCol="0">
              <a:spAutoFit/>
            </a:bodyPr>
            <a:lstStyle/>
            <a:p>
              <a:pPr algn="ctr"/>
              <a:r>
                <a:rPr lang="en-US" b="1" dirty="0">
                  <a:solidFill>
                    <a:schemeClr val="bg1"/>
                  </a:solidFill>
                </a:rPr>
                <a:t>29</a:t>
              </a:r>
            </a:p>
          </p:txBody>
        </p:sp>
        <p:sp>
          <p:nvSpPr>
            <p:cNvPr id="95" name="TextBox 94"/>
            <p:cNvSpPr txBox="1"/>
            <p:nvPr/>
          </p:nvSpPr>
          <p:spPr>
            <a:xfrm>
              <a:off x="2760744" y="4290092"/>
              <a:ext cx="418704" cy="369332"/>
            </a:xfrm>
            <a:prstGeom prst="rect">
              <a:avLst/>
            </a:prstGeom>
            <a:noFill/>
          </p:spPr>
          <p:txBody>
            <a:bodyPr wrap="none" rtlCol="0">
              <a:spAutoFit/>
            </a:bodyPr>
            <a:lstStyle/>
            <a:p>
              <a:pPr algn="ctr"/>
              <a:r>
                <a:rPr lang="en-US" b="1" dirty="0">
                  <a:solidFill>
                    <a:schemeClr val="bg1"/>
                  </a:solidFill>
                </a:rPr>
                <a:t>33</a:t>
              </a:r>
            </a:p>
          </p:txBody>
        </p:sp>
        <p:sp>
          <p:nvSpPr>
            <p:cNvPr id="96" name="TextBox 95"/>
            <p:cNvSpPr txBox="1"/>
            <p:nvPr/>
          </p:nvSpPr>
          <p:spPr>
            <a:xfrm>
              <a:off x="1687458" y="4290092"/>
              <a:ext cx="418704" cy="369332"/>
            </a:xfrm>
            <a:prstGeom prst="rect">
              <a:avLst/>
            </a:prstGeom>
            <a:noFill/>
          </p:spPr>
          <p:txBody>
            <a:bodyPr wrap="none" rtlCol="0">
              <a:spAutoFit/>
            </a:bodyPr>
            <a:lstStyle/>
            <a:p>
              <a:pPr algn="ctr"/>
              <a:r>
                <a:rPr lang="en-US" b="1" dirty="0">
                  <a:solidFill>
                    <a:schemeClr val="bg1"/>
                  </a:solidFill>
                </a:rPr>
                <a:t>31</a:t>
              </a:r>
            </a:p>
          </p:txBody>
        </p:sp>
        <p:sp>
          <p:nvSpPr>
            <p:cNvPr id="97" name="TextBox 96"/>
            <p:cNvSpPr txBox="1"/>
            <p:nvPr/>
          </p:nvSpPr>
          <p:spPr>
            <a:xfrm>
              <a:off x="3403895" y="4863865"/>
              <a:ext cx="418704" cy="369332"/>
            </a:xfrm>
            <a:prstGeom prst="rect">
              <a:avLst/>
            </a:prstGeom>
            <a:noFill/>
          </p:spPr>
          <p:txBody>
            <a:bodyPr wrap="none" rtlCol="0">
              <a:spAutoFit/>
            </a:bodyPr>
            <a:lstStyle/>
            <a:p>
              <a:pPr algn="ctr"/>
              <a:r>
                <a:rPr lang="en-US" b="1" dirty="0">
                  <a:solidFill>
                    <a:schemeClr val="bg1"/>
                  </a:solidFill>
                </a:rPr>
                <a:t>27</a:t>
              </a:r>
            </a:p>
          </p:txBody>
        </p:sp>
        <p:sp>
          <p:nvSpPr>
            <p:cNvPr id="98" name="TextBox 97"/>
            <p:cNvSpPr txBox="1"/>
            <p:nvPr/>
          </p:nvSpPr>
          <p:spPr>
            <a:xfrm>
              <a:off x="2199478" y="3685737"/>
              <a:ext cx="418704" cy="369332"/>
            </a:xfrm>
            <a:prstGeom prst="rect">
              <a:avLst/>
            </a:prstGeom>
            <a:noFill/>
          </p:spPr>
          <p:txBody>
            <a:bodyPr wrap="none" rtlCol="0">
              <a:spAutoFit/>
            </a:bodyPr>
            <a:lstStyle/>
            <a:p>
              <a:pPr algn="ctr"/>
              <a:r>
                <a:rPr lang="en-US" b="1" dirty="0">
                  <a:solidFill>
                    <a:schemeClr val="bg1"/>
                  </a:solidFill>
                </a:rPr>
                <a:t>24</a:t>
              </a:r>
            </a:p>
          </p:txBody>
        </p:sp>
        <p:sp>
          <p:nvSpPr>
            <p:cNvPr id="99" name="TextBox 98"/>
            <p:cNvSpPr txBox="1"/>
            <p:nvPr/>
          </p:nvSpPr>
          <p:spPr>
            <a:xfrm>
              <a:off x="1031742" y="4863865"/>
              <a:ext cx="418704" cy="369332"/>
            </a:xfrm>
            <a:prstGeom prst="rect">
              <a:avLst/>
            </a:prstGeom>
            <a:noFill/>
          </p:spPr>
          <p:txBody>
            <a:bodyPr wrap="none" rtlCol="0">
              <a:spAutoFit/>
            </a:bodyPr>
            <a:lstStyle/>
            <a:p>
              <a:pPr algn="ctr"/>
              <a:r>
                <a:rPr lang="en-US" b="1" dirty="0">
                  <a:solidFill>
                    <a:schemeClr val="bg1"/>
                  </a:solidFill>
                </a:rPr>
                <a:t>21</a:t>
              </a:r>
            </a:p>
          </p:txBody>
        </p:sp>
        <p:sp>
          <p:nvSpPr>
            <p:cNvPr id="100" name="TextBox 99"/>
            <p:cNvSpPr txBox="1"/>
            <p:nvPr/>
          </p:nvSpPr>
          <p:spPr>
            <a:xfrm>
              <a:off x="2199478" y="6058195"/>
              <a:ext cx="418704" cy="369332"/>
            </a:xfrm>
            <a:prstGeom prst="rect">
              <a:avLst/>
            </a:prstGeom>
            <a:noFill/>
          </p:spPr>
          <p:txBody>
            <a:bodyPr wrap="none" rtlCol="0">
              <a:spAutoFit/>
            </a:bodyPr>
            <a:lstStyle/>
            <a:p>
              <a:pPr algn="ctr"/>
              <a:r>
                <a:rPr lang="en-US" b="1" dirty="0">
                  <a:solidFill>
                    <a:schemeClr val="bg1"/>
                  </a:solidFill>
                </a:rPr>
                <a:t>18</a:t>
              </a:r>
            </a:p>
          </p:txBody>
        </p:sp>
        <p:sp>
          <p:nvSpPr>
            <p:cNvPr id="101" name="TextBox 100"/>
            <p:cNvSpPr txBox="1"/>
            <p:nvPr/>
          </p:nvSpPr>
          <p:spPr>
            <a:xfrm>
              <a:off x="2774392" y="3797931"/>
              <a:ext cx="418704" cy="369332"/>
            </a:xfrm>
            <a:prstGeom prst="rect">
              <a:avLst/>
            </a:prstGeom>
            <a:noFill/>
          </p:spPr>
          <p:txBody>
            <a:bodyPr wrap="none" rtlCol="0">
              <a:spAutoFit/>
            </a:bodyPr>
            <a:lstStyle/>
            <a:p>
              <a:pPr algn="ctr"/>
              <a:r>
                <a:rPr lang="en-US" b="1" dirty="0">
                  <a:solidFill>
                    <a:schemeClr val="bg1"/>
                  </a:solidFill>
                </a:rPr>
                <a:t>25</a:t>
              </a:r>
            </a:p>
          </p:txBody>
        </p:sp>
        <p:sp>
          <p:nvSpPr>
            <p:cNvPr id="102" name="TextBox 101"/>
            <p:cNvSpPr txBox="1"/>
            <p:nvPr/>
          </p:nvSpPr>
          <p:spPr>
            <a:xfrm>
              <a:off x="3260199" y="4290092"/>
              <a:ext cx="418704" cy="369332"/>
            </a:xfrm>
            <a:prstGeom prst="rect">
              <a:avLst/>
            </a:prstGeom>
            <a:noFill/>
          </p:spPr>
          <p:txBody>
            <a:bodyPr wrap="none" rtlCol="0">
              <a:spAutoFit/>
            </a:bodyPr>
            <a:lstStyle/>
            <a:p>
              <a:pPr algn="ctr"/>
              <a:r>
                <a:rPr lang="en-US" b="1" dirty="0">
                  <a:solidFill>
                    <a:schemeClr val="bg1"/>
                  </a:solidFill>
                </a:rPr>
                <a:t>26</a:t>
              </a:r>
            </a:p>
          </p:txBody>
        </p:sp>
        <p:sp>
          <p:nvSpPr>
            <p:cNvPr id="103" name="TextBox 102"/>
            <p:cNvSpPr txBox="1"/>
            <p:nvPr/>
          </p:nvSpPr>
          <p:spPr>
            <a:xfrm>
              <a:off x="2842632" y="5894001"/>
              <a:ext cx="418704" cy="369332"/>
            </a:xfrm>
            <a:prstGeom prst="rect">
              <a:avLst/>
            </a:prstGeom>
            <a:noFill/>
          </p:spPr>
          <p:txBody>
            <a:bodyPr wrap="none" rtlCol="0">
              <a:spAutoFit/>
            </a:bodyPr>
            <a:lstStyle/>
            <a:p>
              <a:pPr algn="ctr"/>
              <a:r>
                <a:rPr lang="en-US" b="1" dirty="0">
                  <a:solidFill>
                    <a:schemeClr val="bg1"/>
                  </a:solidFill>
                </a:rPr>
                <a:t>17</a:t>
              </a:r>
            </a:p>
          </p:txBody>
        </p:sp>
        <p:sp>
          <p:nvSpPr>
            <p:cNvPr id="104" name="TextBox 103"/>
            <p:cNvSpPr txBox="1"/>
            <p:nvPr/>
          </p:nvSpPr>
          <p:spPr>
            <a:xfrm>
              <a:off x="3193774" y="5456407"/>
              <a:ext cx="418704" cy="369332"/>
            </a:xfrm>
            <a:prstGeom prst="rect">
              <a:avLst/>
            </a:prstGeom>
            <a:noFill/>
          </p:spPr>
          <p:txBody>
            <a:bodyPr wrap="none" rtlCol="0">
              <a:spAutoFit/>
            </a:bodyPr>
            <a:lstStyle/>
            <a:p>
              <a:pPr algn="ctr"/>
              <a:r>
                <a:rPr lang="en-US" b="1" dirty="0">
                  <a:solidFill>
                    <a:schemeClr val="bg1"/>
                  </a:solidFill>
                </a:rPr>
                <a:t>16</a:t>
              </a:r>
            </a:p>
          </p:txBody>
        </p:sp>
        <p:sp>
          <p:nvSpPr>
            <p:cNvPr id="105" name="TextBox 104"/>
            <p:cNvSpPr txBox="1"/>
            <p:nvPr/>
          </p:nvSpPr>
          <p:spPr>
            <a:xfrm>
              <a:off x="1616510" y="3784283"/>
              <a:ext cx="418704" cy="369332"/>
            </a:xfrm>
            <a:prstGeom prst="rect">
              <a:avLst/>
            </a:prstGeom>
            <a:noFill/>
          </p:spPr>
          <p:txBody>
            <a:bodyPr wrap="none" rtlCol="0">
              <a:spAutoFit/>
            </a:bodyPr>
            <a:lstStyle/>
            <a:p>
              <a:pPr algn="ctr"/>
              <a:r>
                <a:rPr lang="en-US" b="1" dirty="0">
                  <a:solidFill>
                    <a:schemeClr val="bg1"/>
                  </a:solidFill>
                </a:rPr>
                <a:t>23</a:t>
              </a:r>
            </a:p>
          </p:txBody>
        </p:sp>
        <p:sp>
          <p:nvSpPr>
            <p:cNvPr id="106" name="TextBox 105"/>
            <p:cNvSpPr txBox="1"/>
            <p:nvPr/>
          </p:nvSpPr>
          <p:spPr>
            <a:xfrm>
              <a:off x="1173637" y="4257826"/>
              <a:ext cx="418704" cy="369332"/>
            </a:xfrm>
            <a:prstGeom prst="rect">
              <a:avLst/>
            </a:prstGeom>
            <a:noFill/>
          </p:spPr>
          <p:txBody>
            <a:bodyPr wrap="none" rtlCol="0">
              <a:spAutoFit/>
            </a:bodyPr>
            <a:lstStyle/>
            <a:p>
              <a:pPr algn="ctr"/>
              <a:r>
                <a:rPr lang="en-US" b="1" dirty="0">
                  <a:solidFill>
                    <a:schemeClr val="bg1"/>
                  </a:solidFill>
                </a:rPr>
                <a:t>22</a:t>
              </a:r>
            </a:p>
          </p:txBody>
        </p:sp>
        <p:sp>
          <p:nvSpPr>
            <p:cNvPr id="107" name="TextBox 106"/>
            <p:cNvSpPr txBox="1"/>
            <p:nvPr/>
          </p:nvSpPr>
          <p:spPr>
            <a:xfrm>
              <a:off x="1131854" y="5426271"/>
              <a:ext cx="418704" cy="369332"/>
            </a:xfrm>
            <a:prstGeom prst="rect">
              <a:avLst/>
            </a:prstGeom>
            <a:noFill/>
          </p:spPr>
          <p:txBody>
            <a:bodyPr wrap="none" rtlCol="0">
              <a:spAutoFit/>
            </a:bodyPr>
            <a:lstStyle/>
            <a:p>
              <a:pPr algn="ctr"/>
              <a:r>
                <a:rPr lang="en-US" b="1" dirty="0">
                  <a:solidFill>
                    <a:schemeClr val="bg1"/>
                  </a:solidFill>
                </a:rPr>
                <a:t>20</a:t>
              </a:r>
            </a:p>
          </p:txBody>
        </p:sp>
        <p:sp>
          <p:nvSpPr>
            <p:cNvPr id="108" name="TextBox 107"/>
            <p:cNvSpPr txBox="1"/>
            <p:nvPr/>
          </p:nvSpPr>
          <p:spPr>
            <a:xfrm>
              <a:off x="1572859" y="5905353"/>
              <a:ext cx="418704" cy="369332"/>
            </a:xfrm>
            <a:prstGeom prst="rect">
              <a:avLst/>
            </a:prstGeom>
            <a:noFill/>
          </p:spPr>
          <p:txBody>
            <a:bodyPr wrap="none" rtlCol="0">
              <a:spAutoFit/>
            </a:bodyPr>
            <a:lstStyle/>
            <a:p>
              <a:pPr algn="ctr"/>
              <a:r>
                <a:rPr lang="en-US" b="1" dirty="0">
                  <a:solidFill>
                    <a:schemeClr val="bg1"/>
                  </a:solidFill>
                </a:rPr>
                <a:t>19</a:t>
              </a:r>
            </a:p>
          </p:txBody>
        </p:sp>
        <p:sp>
          <p:nvSpPr>
            <p:cNvPr id="109" name="TextBox 108"/>
            <p:cNvSpPr txBox="1"/>
            <p:nvPr/>
          </p:nvSpPr>
          <p:spPr>
            <a:xfrm>
              <a:off x="2842632" y="3428599"/>
              <a:ext cx="418704" cy="369332"/>
            </a:xfrm>
            <a:prstGeom prst="rect">
              <a:avLst/>
            </a:prstGeom>
            <a:noFill/>
          </p:spPr>
          <p:txBody>
            <a:bodyPr wrap="none" rtlCol="0">
              <a:spAutoFit/>
            </a:bodyPr>
            <a:lstStyle/>
            <a:p>
              <a:pPr algn="ctr"/>
              <a:r>
                <a:rPr lang="en-US" b="1" dirty="0">
                  <a:solidFill>
                    <a:schemeClr val="bg1"/>
                  </a:solidFill>
                </a:rPr>
                <a:t>13</a:t>
              </a:r>
            </a:p>
          </p:txBody>
        </p:sp>
        <p:sp>
          <p:nvSpPr>
            <p:cNvPr id="110" name="TextBox 109"/>
            <p:cNvSpPr txBox="1"/>
            <p:nvPr/>
          </p:nvSpPr>
          <p:spPr>
            <a:xfrm>
              <a:off x="3376600" y="3822256"/>
              <a:ext cx="418704" cy="369332"/>
            </a:xfrm>
            <a:prstGeom prst="rect">
              <a:avLst/>
            </a:prstGeom>
            <a:noFill/>
          </p:spPr>
          <p:txBody>
            <a:bodyPr wrap="none" rtlCol="0">
              <a:spAutoFit/>
            </a:bodyPr>
            <a:lstStyle/>
            <a:p>
              <a:pPr algn="ctr"/>
              <a:r>
                <a:rPr lang="en-US" b="1" dirty="0">
                  <a:solidFill>
                    <a:schemeClr val="bg1"/>
                  </a:solidFill>
                </a:rPr>
                <a:t>14</a:t>
              </a:r>
            </a:p>
          </p:txBody>
        </p:sp>
        <p:sp>
          <p:nvSpPr>
            <p:cNvPr id="111" name="TextBox 110"/>
            <p:cNvSpPr txBox="1"/>
            <p:nvPr/>
          </p:nvSpPr>
          <p:spPr>
            <a:xfrm>
              <a:off x="3634917" y="4290092"/>
              <a:ext cx="418704" cy="369332"/>
            </a:xfrm>
            <a:prstGeom prst="rect">
              <a:avLst/>
            </a:prstGeom>
            <a:noFill/>
          </p:spPr>
          <p:txBody>
            <a:bodyPr wrap="none" rtlCol="0">
              <a:spAutoFit/>
            </a:bodyPr>
            <a:lstStyle/>
            <a:p>
              <a:pPr algn="ctr"/>
              <a:r>
                <a:rPr lang="en-US" b="1" dirty="0">
                  <a:solidFill>
                    <a:schemeClr val="bg1"/>
                  </a:solidFill>
                </a:rPr>
                <a:t>15</a:t>
              </a:r>
            </a:p>
          </p:txBody>
        </p:sp>
        <p:sp>
          <p:nvSpPr>
            <p:cNvPr id="112" name="TextBox 111"/>
            <p:cNvSpPr txBox="1"/>
            <p:nvPr/>
          </p:nvSpPr>
          <p:spPr>
            <a:xfrm>
              <a:off x="3300907" y="5997770"/>
              <a:ext cx="301686" cy="369332"/>
            </a:xfrm>
            <a:prstGeom prst="rect">
              <a:avLst/>
            </a:prstGeom>
            <a:noFill/>
          </p:spPr>
          <p:txBody>
            <a:bodyPr wrap="none" rtlCol="0">
              <a:spAutoFit/>
            </a:bodyPr>
            <a:lstStyle/>
            <a:p>
              <a:pPr algn="ctr"/>
              <a:r>
                <a:rPr lang="en-US" b="1" dirty="0">
                  <a:solidFill>
                    <a:schemeClr val="bg1"/>
                  </a:solidFill>
                </a:rPr>
                <a:t>2</a:t>
              </a:r>
            </a:p>
          </p:txBody>
        </p:sp>
        <p:sp>
          <p:nvSpPr>
            <p:cNvPr id="113" name="TextBox 112"/>
            <p:cNvSpPr txBox="1"/>
            <p:nvPr/>
          </p:nvSpPr>
          <p:spPr>
            <a:xfrm>
              <a:off x="2819253" y="6312237"/>
              <a:ext cx="301686" cy="369332"/>
            </a:xfrm>
            <a:prstGeom prst="rect">
              <a:avLst/>
            </a:prstGeom>
            <a:noFill/>
          </p:spPr>
          <p:txBody>
            <a:bodyPr wrap="none" rtlCol="0">
              <a:spAutoFit/>
            </a:bodyPr>
            <a:lstStyle/>
            <a:p>
              <a:pPr algn="ctr"/>
              <a:r>
                <a:rPr lang="en-US" b="1" dirty="0">
                  <a:solidFill>
                    <a:schemeClr val="bg1"/>
                  </a:solidFill>
                </a:rPr>
                <a:t>3</a:t>
              </a:r>
            </a:p>
          </p:txBody>
        </p:sp>
        <p:sp>
          <p:nvSpPr>
            <p:cNvPr id="114" name="TextBox 113"/>
            <p:cNvSpPr txBox="1"/>
            <p:nvPr/>
          </p:nvSpPr>
          <p:spPr>
            <a:xfrm>
              <a:off x="1533498" y="3432452"/>
              <a:ext cx="418704" cy="369332"/>
            </a:xfrm>
            <a:prstGeom prst="rect">
              <a:avLst/>
            </a:prstGeom>
            <a:noFill/>
          </p:spPr>
          <p:txBody>
            <a:bodyPr wrap="none" rtlCol="0">
              <a:spAutoFit/>
            </a:bodyPr>
            <a:lstStyle/>
            <a:p>
              <a:pPr algn="ctr"/>
              <a:r>
                <a:rPr lang="en-US" b="1" dirty="0">
                  <a:solidFill>
                    <a:schemeClr val="bg1"/>
                  </a:solidFill>
                </a:rPr>
                <a:t>11</a:t>
              </a:r>
            </a:p>
          </p:txBody>
        </p:sp>
        <p:sp>
          <p:nvSpPr>
            <p:cNvPr id="115" name="TextBox 114"/>
            <p:cNvSpPr txBox="1"/>
            <p:nvPr/>
          </p:nvSpPr>
          <p:spPr>
            <a:xfrm>
              <a:off x="1031742" y="3801784"/>
              <a:ext cx="418704" cy="369332"/>
            </a:xfrm>
            <a:prstGeom prst="rect">
              <a:avLst/>
            </a:prstGeom>
            <a:noFill/>
          </p:spPr>
          <p:txBody>
            <a:bodyPr wrap="none" rtlCol="0">
              <a:spAutoFit/>
            </a:bodyPr>
            <a:lstStyle/>
            <a:p>
              <a:pPr algn="ctr"/>
              <a:r>
                <a:rPr lang="en-US" b="1" dirty="0">
                  <a:solidFill>
                    <a:schemeClr val="bg1"/>
                  </a:solidFill>
                </a:rPr>
                <a:t>10</a:t>
              </a:r>
            </a:p>
          </p:txBody>
        </p:sp>
        <p:sp>
          <p:nvSpPr>
            <p:cNvPr id="116" name="TextBox 115"/>
            <p:cNvSpPr txBox="1"/>
            <p:nvPr/>
          </p:nvSpPr>
          <p:spPr>
            <a:xfrm>
              <a:off x="791911" y="4264059"/>
              <a:ext cx="301686" cy="369332"/>
            </a:xfrm>
            <a:prstGeom prst="rect">
              <a:avLst/>
            </a:prstGeom>
            <a:noFill/>
          </p:spPr>
          <p:txBody>
            <a:bodyPr wrap="none" rtlCol="0">
              <a:spAutoFit/>
            </a:bodyPr>
            <a:lstStyle/>
            <a:p>
              <a:pPr algn="ctr"/>
              <a:r>
                <a:rPr lang="en-US" b="1" dirty="0">
                  <a:solidFill>
                    <a:schemeClr val="bg1"/>
                  </a:solidFill>
                </a:rPr>
                <a:t>9</a:t>
              </a:r>
            </a:p>
          </p:txBody>
        </p:sp>
        <p:sp>
          <p:nvSpPr>
            <p:cNvPr id="117" name="TextBox 116"/>
            <p:cNvSpPr txBox="1"/>
            <p:nvPr/>
          </p:nvSpPr>
          <p:spPr>
            <a:xfrm>
              <a:off x="1128298" y="5934795"/>
              <a:ext cx="301686" cy="369332"/>
            </a:xfrm>
            <a:prstGeom prst="rect">
              <a:avLst/>
            </a:prstGeom>
            <a:noFill/>
          </p:spPr>
          <p:txBody>
            <a:bodyPr wrap="none" rtlCol="0">
              <a:spAutoFit/>
            </a:bodyPr>
            <a:lstStyle/>
            <a:p>
              <a:pPr algn="ctr"/>
              <a:r>
                <a:rPr lang="en-US" b="1" dirty="0">
                  <a:solidFill>
                    <a:schemeClr val="bg1"/>
                  </a:solidFill>
                </a:rPr>
                <a:t>6</a:t>
              </a:r>
            </a:p>
          </p:txBody>
        </p:sp>
        <p:sp>
          <p:nvSpPr>
            <p:cNvPr id="118" name="TextBox 117"/>
            <p:cNvSpPr txBox="1"/>
            <p:nvPr/>
          </p:nvSpPr>
          <p:spPr>
            <a:xfrm>
              <a:off x="1675019" y="6274685"/>
              <a:ext cx="301686" cy="369332"/>
            </a:xfrm>
            <a:prstGeom prst="rect">
              <a:avLst/>
            </a:prstGeom>
            <a:noFill/>
          </p:spPr>
          <p:txBody>
            <a:bodyPr wrap="none" rtlCol="0">
              <a:spAutoFit/>
            </a:bodyPr>
            <a:lstStyle/>
            <a:p>
              <a:pPr algn="ctr"/>
              <a:r>
                <a:rPr lang="en-US" b="1" dirty="0">
                  <a:solidFill>
                    <a:schemeClr val="bg1"/>
                  </a:solidFill>
                </a:rPr>
                <a:t>5</a:t>
              </a:r>
            </a:p>
          </p:txBody>
        </p:sp>
        <p:sp>
          <p:nvSpPr>
            <p:cNvPr id="119" name="TextBox 118"/>
            <p:cNvSpPr txBox="1"/>
            <p:nvPr/>
          </p:nvSpPr>
          <p:spPr>
            <a:xfrm>
              <a:off x="826612" y="5456407"/>
              <a:ext cx="301686" cy="369332"/>
            </a:xfrm>
            <a:prstGeom prst="rect">
              <a:avLst/>
            </a:prstGeom>
            <a:noFill/>
          </p:spPr>
          <p:txBody>
            <a:bodyPr wrap="none" rtlCol="0">
              <a:spAutoFit/>
            </a:bodyPr>
            <a:lstStyle/>
            <a:p>
              <a:pPr algn="ctr"/>
              <a:r>
                <a:rPr lang="en-US" b="1" dirty="0">
                  <a:solidFill>
                    <a:schemeClr val="bg1"/>
                  </a:solidFill>
                </a:rPr>
                <a:t>7</a:t>
              </a:r>
            </a:p>
          </p:txBody>
        </p:sp>
      </p:grpSp>
      <p:cxnSp>
        <p:nvCxnSpPr>
          <p:cNvPr id="120" name="Straight Arrow Connector 119"/>
          <p:cNvCxnSpPr/>
          <p:nvPr/>
        </p:nvCxnSpPr>
        <p:spPr>
          <a:xfrm rot="3266656">
            <a:off x="771252" y="1331583"/>
            <a:ext cx="0" cy="102588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rot="19466656">
            <a:off x="123748" y="1401569"/>
            <a:ext cx="1098634" cy="400110"/>
          </a:xfrm>
          <a:prstGeom prst="rect">
            <a:avLst/>
          </a:prstGeom>
          <a:noFill/>
        </p:spPr>
        <p:txBody>
          <a:bodyPr wrap="none" rtlCol="0">
            <a:spAutoFit/>
          </a:bodyPr>
          <a:lstStyle/>
          <a:p>
            <a:pPr algn="ctr"/>
            <a:r>
              <a:rPr lang="en-US" sz="2000" b="1" dirty="0"/>
              <a:t>Rotation</a:t>
            </a:r>
          </a:p>
        </p:txBody>
      </p:sp>
      <p:grpSp>
        <p:nvGrpSpPr>
          <p:cNvPr id="132" name="Group 131"/>
          <p:cNvGrpSpPr/>
          <p:nvPr/>
        </p:nvGrpSpPr>
        <p:grpSpPr>
          <a:xfrm>
            <a:off x="2983248" y="3233854"/>
            <a:ext cx="815196" cy="3889070"/>
            <a:chOff x="7196298" y="1776595"/>
            <a:chExt cx="815196" cy="3889070"/>
          </a:xfrm>
        </p:grpSpPr>
        <p:sp>
          <p:nvSpPr>
            <p:cNvPr id="133" name="Trapezoid 132"/>
            <p:cNvSpPr/>
            <p:nvPr/>
          </p:nvSpPr>
          <p:spPr>
            <a:xfrm>
              <a:off x="7199452" y="1776595"/>
              <a:ext cx="812042" cy="1941406"/>
            </a:xfrm>
            <a:prstGeom prst="trapezoid">
              <a:avLst>
                <a:gd name="adj" fmla="val 34874"/>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7336554" y="3267603"/>
              <a:ext cx="537837" cy="5378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p:cNvGrpSpPr/>
            <p:nvPr/>
          </p:nvGrpSpPr>
          <p:grpSpPr>
            <a:xfrm>
              <a:off x="7434516" y="1821656"/>
              <a:ext cx="341912" cy="369332"/>
              <a:chOff x="7183568" y="4004199"/>
              <a:chExt cx="341912" cy="369332"/>
            </a:xfrm>
          </p:grpSpPr>
          <p:sp>
            <p:nvSpPr>
              <p:cNvPr id="137" name="Oval 136"/>
              <p:cNvSpPr/>
              <p:nvPr/>
            </p:nvSpPr>
            <p:spPr>
              <a:xfrm>
                <a:off x="7183568" y="4017909"/>
                <a:ext cx="341912" cy="34191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8" name="TextBox 137"/>
              <p:cNvSpPr txBox="1"/>
              <p:nvPr/>
            </p:nvSpPr>
            <p:spPr>
              <a:xfrm>
                <a:off x="7262158" y="4004199"/>
                <a:ext cx="184730" cy="369332"/>
              </a:xfrm>
              <a:prstGeom prst="rect">
                <a:avLst/>
              </a:prstGeom>
              <a:noFill/>
            </p:spPr>
            <p:txBody>
              <a:bodyPr wrap="none" rtlCol="0">
                <a:spAutoFit/>
              </a:bodyPr>
              <a:lstStyle/>
              <a:p>
                <a:pPr algn="ctr"/>
                <a:endParaRPr lang="en-US" dirty="0">
                  <a:solidFill>
                    <a:schemeClr val="bg1"/>
                  </a:solidFill>
                </a:endParaRPr>
              </a:p>
            </p:txBody>
          </p:sp>
        </p:grpSp>
        <p:sp>
          <p:nvSpPr>
            <p:cNvPr id="136" name="Rectangle 135"/>
            <p:cNvSpPr/>
            <p:nvPr/>
          </p:nvSpPr>
          <p:spPr>
            <a:xfrm>
              <a:off x="7196298" y="3724259"/>
              <a:ext cx="812042" cy="1941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0" name="Rectangle 139"/>
          <p:cNvSpPr/>
          <p:nvPr/>
        </p:nvSpPr>
        <p:spPr>
          <a:xfrm>
            <a:off x="2170931" y="4729803"/>
            <a:ext cx="510184" cy="368489"/>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ular Callout 140"/>
          <p:cNvSpPr/>
          <p:nvPr/>
        </p:nvSpPr>
        <p:spPr>
          <a:xfrm>
            <a:off x="828097" y="5399364"/>
            <a:ext cx="1595316" cy="532261"/>
          </a:xfrm>
          <a:prstGeom prst="wedgeRectCallout">
            <a:avLst>
              <a:gd name="adj1" fmla="val 49892"/>
              <a:gd name="adj2" fmla="val -91031"/>
            </a:avLst>
          </a:prstGeom>
          <a:solidFill>
            <a:schemeClr val="accent2"/>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Short delay</a:t>
            </a:r>
          </a:p>
        </p:txBody>
      </p:sp>
      <p:sp>
        <p:nvSpPr>
          <p:cNvPr id="142" name="Rectangle 141"/>
          <p:cNvSpPr/>
          <p:nvPr/>
        </p:nvSpPr>
        <p:spPr>
          <a:xfrm>
            <a:off x="3057694" y="2705718"/>
            <a:ext cx="510184" cy="368489"/>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ular Callout 142"/>
          <p:cNvSpPr/>
          <p:nvPr/>
        </p:nvSpPr>
        <p:spPr>
          <a:xfrm>
            <a:off x="2032876" y="1013990"/>
            <a:ext cx="1595316" cy="532261"/>
          </a:xfrm>
          <a:prstGeom prst="wedgeRectCallout">
            <a:avLst>
              <a:gd name="adj1" fmla="val 37915"/>
              <a:gd name="adj2" fmla="val 244867"/>
            </a:avLst>
          </a:prstGeom>
          <a:solidFill>
            <a:schemeClr val="accent2"/>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Long delay</a:t>
            </a:r>
          </a:p>
        </p:txBody>
      </p:sp>
      <p:cxnSp>
        <p:nvCxnSpPr>
          <p:cNvPr id="54" name="Straight Arrow Connector 53"/>
          <p:cNvCxnSpPr>
            <a:endCxn id="104" idx="3"/>
          </p:cNvCxnSpPr>
          <p:nvPr/>
        </p:nvCxnSpPr>
        <p:spPr>
          <a:xfrm flipH="1">
            <a:off x="3065795" y="3075348"/>
            <a:ext cx="298438" cy="981649"/>
          </a:xfrm>
          <a:prstGeom prst="straightConnector1">
            <a:avLst/>
          </a:prstGeom>
          <a:ln w="57150">
            <a:solidFill>
              <a:schemeClr val="accent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endCxn id="90" idx="3"/>
          </p:cNvCxnSpPr>
          <p:nvPr/>
        </p:nvCxnSpPr>
        <p:spPr>
          <a:xfrm flipH="1">
            <a:off x="2071499" y="3641361"/>
            <a:ext cx="920656" cy="570166"/>
          </a:xfrm>
          <a:prstGeom prst="straightConnector1">
            <a:avLst/>
          </a:prstGeom>
          <a:ln w="57150">
            <a:solidFill>
              <a:schemeClr val="accent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49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repeatCount="4000" fill="hold" nodeType="clickEffect">
                                  <p:stCondLst>
                                    <p:cond delay="0"/>
                                  </p:stCondLst>
                                  <p:childTnLst>
                                    <p:animRot by="-21600000">
                                      <p:cBhvr>
                                        <p:cTn id="6" dur="1000" fill="hold"/>
                                        <p:tgtEl>
                                          <p:spTgt spid="67"/>
                                        </p:tgtEl>
                                        <p:attrNameLst>
                                          <p:attrName>r</p:attrName>
                                        </p:attrNameLst>
                                      </p:cBhvr>
                                    </p:animRot>
                                  </p:childTnLst>
                                </p:cTn>
                              </p:par>
                            </p:childTnLst>
                          </p:cTn>
                        </p:par>
                        <p:par>
                          <p:cTn id="7" fill="hold">
                            <p:stCondLst>
                              <p:cond delay="4000"/>
                            </p:stCondLst>
                            <p:childTnLst>
                              <p:par>
                                <p:cTn id="8" presetID="16" presetClass="entr" presetSubtype="21" fill="hold" grpId="0" nodeType="afterEffect">
                                  <p:stCondLst>
                                    <p:cond delay="0"/>
                                  </p:stCondLst>
                                  <p:childTnLst>
                                    <p:set>
                                      <p:cBhvr>
                                        <p:cTn id="9" dur="1" fill="hold">
                                          <p:stCondLst>
                                            <p:cond delay="0"/>
                                          </p:stCondLst>
                                        </p:cTn>
                                        <p:tgtEl>
                                          <p:spTgt spid="140"/>
                                        </p:tgtEl>
                                        <p:attrNameLst>
                                          <p:attrName>style.visibility</p:attrName>
                                        </p:attrNameLst>
                                      </p:cBhvr>
                                      <p:to>
                                        <p:strVal val="visible"/>
                                      </p:to>
                                    </p:set>
                                    <p:animEffect transition="in" filter="barn(inVertical)">
                                      <p:cBhvr>
                                        <p:cTn id="10" dur="500"/>
                                        <p:tgtEl>
                                          <p:spTgt spid="14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1"/>
                                        </p:tgtEl>
                                        <p:attrNameLst>
                                          <p:attrName>style.visibility</p:attrName>
                                        </p:attrNameLst>
                                      </p:cBhvr>
                                      <p:to>
                                        <p:strVal val="visible"/>
                                      </p:to>
                                    </p:set>
                                    <p:animEffect transition="in" filter="barn(inVertical)">
                                      <p:cBhvr>
                                        <p:cTn id="13" dur="500"/>
                                        <p:tgtEl>
                                          <p:spTgt spid="141"/>
                                        </p:tgtEl>
                                      </p:cBhvr>
                                    </p:animEffect>
                                  </p:childTnLst>
                                </p:cTn>
                              </p:par>
                            </p:childTnLst>
                          </p:cTn>
                        </p:par>
                        <p:par>
                          <p:cTn id="14" fill="hold">
                            <p:stCondLst>
                              <p:cond delay="4500"/>
                            </p:stCondLst>
                            <p:childTnLst>
                              <p:par>
                                <p:cTn id="15" presetID="16" presetClass="entr" presetSubtype="21" fill="hold" grpId="0" nodeType="after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barn(inVertical)">
                                      <p:cBhvr>
                                        <p:cTn id="17" dur="500"/>
                                        <p:tgtEl>
                                          <p:spTgt spid="142"/>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43"/>
                                        </p:tgtEl>
                                        <p:attrNameLst>
                                          <p:attrName>style.visibility</p:attrName>
                                        </p:attrNameLst>
                                      </p:cBhvr>
                                      <p:to>
                                        <p:strVal val="visible"/>
                                      </p:to>
                                    </p:set>
                                    <p:animEffect transition="in" filter="barn(inVertical)">
                                      <p:cBhvr>
                                        <p:cTn id="20" dur="500"/>
                                        <p:tgtEl>
                                          <p:spTgt spid="14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0">
                                            <p:txEl>
                                              <p:pRg st="4" end="4"/>
                                            </p:txEl>
                                          </p:spTgt>
                                        </p:tgtEl>
                                        <p:attrNameLst>
                                          <p:attrName>style.visibility</p:attrName>
                                        </p:attrNameLst>
                                      </p:cBhvr>
                                      <p:to>
                                        <p:strVal val="visible"/>
                                      </p:to>
                                    </p:set>
                                    <p:animEffect transition="in" filter="fade">
                                      <p:cBhvr>
                                        <p:cTn id="25" dur="500"/>
                                        <p:tgtEl>
                                          <p:spTgt spid="80">
                                            <p:txEl>
                                              <p:pRg st="4" end="4"/>
                                            </p:txEl>
                                          </p:spTgt>
                                        </p:tgtEl>
                                      </p:cBhvr>
                                    </p:animEffect>
                                    <p:anim calcmode="lin" valueType="num">
                                      <p:cBhvr>
                                        <p:cTn id="26" dur="500" fill="hold"/>
                                        <p:tgtEl>
                                          <p:spTgt spid="80">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80">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80">
                                            <p:txEl>
                                              <p:pRg st="5" end="5"/>
                                            </p:txEl>
                                          </p:spTgt>
                                        </p:tgtEl>
                                        <p:attrNameLst>
                                          <p:attrName>style.visibility</p:attrName>
                                        </p:attrNameLst>
                                      </p:cBhvr>
                                      <p:to>
                                        <p:strVal val="visible"/>
                                      </p:to>
                                    </p:set>
                                    <p:animEffect transition="in" filter="fade">
                                      <p:cBhvr>
                                        <p:cTn id="30" dur="500"/>
                                        <p:tgtEl>
                                          <p:spTgt spid="80">
                                            <p:txEl>
                                              <p:pRg st="5" end="5"/>
                                            </p:txEl>
                                          </p:spTgt>
                                        </p:tgtEl>
                                      </p:cBhvr>
                                    </p:animEffect>
                                    <p:anim calcmode="lin" valueType="num">
                                      <p:cBhvr>
                                        <p:cTn id="31" dur="500" fill="hold"/>
                                        <p:tgtEl>
                                          <p:spTgt spid="80">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8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800000">
                                      <p:cBhvr>
                                        <p:cTn id="36" dur="500" fill="hold"/>
                                        <p:tgtEl>
                                          <p:spTgt spid="132"/>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80">
                                            <p:txEl>
                                              <p:pRg st="6" end="6"/>
                                            </p:txEl>
                                          </p:spTgt>
                                        </p:tgtEl>
                                        <p:attrNameLst>
                                          <p:attrName>style.visibility</p:attrName>
                                        </p:attrNameLst>
                                      </p:cBhvr>
                                      <p:to>
                                        <p:strVal val="visible"/>
                                      </p:to>
                                    </p:set>
                                    <p:animEffect transition="in" filter="fade">
                                      <p:cBhvr>
                                        <p:cTn id="41" dur="500"/>
                                        <p:tgtEl>
                                          <p:spTgt spid="80">
                                            <p:txEl>
                                              <p:pRg st="6" end="6"/>
                                            </p:txEl>
                                          </p:spTgt>
                                        </p:tgtEl>
                                      </p:cBhvr>
                                    </p:animEffect>
                                    <p:anim calcmode="lin" valueType="num">
                                      <p:cBhvr>
                                        <p:cTn id="42" dur="500" fill="hold"/>
                                        <p:tgtEl>
                                          <p:spTgt spid="80">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80">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0">
                                            <p:txEl>
                                              <p:pRg st="7" end="7"/>
                                            </p:txEl>
                                          </p:spTgt>
                                        </p:tgtEl>
                                        <p:attrNameLst>
                                          <p:attrName>style.visibility</p:attrName>
                                        </p:attrNameLst>
                                      </p:cBhvr>
                                      <p:to>
                                        <p:strVal val="visible"/>
                                      </p:to>
                                    </p:set>
                                    <p:animEffect transition="in" filter="fade">
                                      <p:cBhvr>
                                        <p:cTn id="46" dur="500"/>
                                        <p:tgtEl>
                                          <p:spTgt spid="80">
                                            <p:txEl>
                                              <p:pRg st="7" end="7"/>
                                            </p:txEl>
                                          </p:spTgt>
                                        </p:tgtEl>
                                      </p:cBhvr>
                                    </p:animEffect>
                                    <p:anim calcmode="lin" valueType="num">
                                      <p:cBhvr>
                                        <p:cTn id="47" dur="500" fill="hold"/>
                                        <p:tgtEl>
                                          <p:spTgt spid="80">
                                            <p:txEl>
                                              <p:pRg st="7" end="7"/>
                                            </p:txEl>
                                          </p:spTgt>
                                        </p:tgtEl>
                                        <p:attrNameLst>
                                          <p:attrName>ppt_x</p:attrName>
                                        </p:attrNameLst>
                                      </p:cBhvr>
                                      <p:tavLst>
                                        <p:tav tm="0">
                                          <p:val>
                                            <p:strVal val="#ppt_x"/>
                                          </p:val>
                                        </p:tav>
                                        <p:tav tm="100000">
                                          <p:val>
                                            <p:strVal val="#ppt_x"/>
                                          </p:val>
                                        </p:tav>
                                      </p:tavLst>
                                    </p:anim>
                                    <p:anim calcmode="lin" valueType="num">
                                      <p:cBhvr>
                                        <p:cTn id="48" dur="500" fill="hold"/>
                                        <p:tgtEl>
                                          <p:spTgt spid="8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140"/>
                                        </p:tgtEl>
                                      </p:cBhvr>
                                    </p:animEffect>
                                    <p:set>
                                      <p:cBhvr>
                                        <p:cTn id="53" dur="1" fill="hold">
                                          <p:stCondLst>
                                            <p:cond delay="499"/>
                                          </p:stCondLst>
                                        </p:cTn>
                                        <p:tgtEl>
                                          <p:spTgt spid="14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41"/>
                                        </p:tgtEl>
                                      </p:cBhvr>
                                    </p:animEffect>
                                    <p:set>
                                      <p:cBhvr>
                                        <p:cTn id="56" dur="1" fill="hold">
                                          <p:stCondLst>
                                            <p:cond delay="499"/>
                                          </p:stCondLst>
                                        </p:cTn>
                                        <p:tgtEl>
                                          <p:spTgt spid="141"/>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42"/>
                                        </p:tgtEl>
                                      </p:cBhvr>
                                    </p:animEffect>
                                    <p:set>
                                      <p:cBhvr>
                                        <p:cTn id="59" dur="1" fill="hold">
                                          <p:stCondLst>
                                            <p:cond delay="499"/>
                                          </p:stCondLst>
                                        </p:cTn>
                                        <p:tgtEl>
                                          <p:spTgt spid="142"/>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43"/>
                                        </p:tgtEl>
                                      </p:cBhvr>
                                    </p:animEffect>
                                    <p:set>
                                      <p:cBhvr>
                                        <p:cTn id="62" dur="1" fill="hold">
                                          <p:stCondLst>
                                            <p:cond delay="499"/>
                                          </p:stCondLst>
                                        </p:cTn>
                                        <p:tgtEl>
                                          <p:spTgt spid="143"/>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32"/>
                                        </p:tgtEl>
                                      </p:cBhvr>
                                    </p:animEffect>
                                    <p:set>
                                      <p:cBhvr>
                                        <p:cTn id="65" dur="1" fill="hold">
                                          <p:stCondLst>
                                            <p:cond delay="499"/>
                                          </p:stCondLst>
                                        </p:cTn>
                                        <p:tgtEl>
                                          <p:spTgt spid="132"/>
                                        </p:tgtEl>
                                        <p:attrNameLst>
                                          <p:attrName>style.visibility</p:attrName>
                                        </p:attrNameLst>
                                      </p:cBhvr>
                                      <p:to>
                                        <p:strVal val="hidden"/>
                                      </p:to>
                                    </p:set>
                                  </p:childTnLst>
                                </p:cTn>
                              </p:par>
                            </p:childTnLst>
                          </p:cTn>
                        </p:par>
                        <p:par>
                          <p:cTn id="66" fill="hold">
                            <p:stCondLst>
                              <p:cond delay="500"/>
                            </p:stCondLst>
                            <p:childTnLst>
                              <p:par>
                                <p:cTn id="67" presetID="22" presetClass="entr" presetSubtype="1" fill="hold" nodeType="after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up)">
                                      <p:cBhvr>
                                        <p:cTn id="69" dur="500"/>
                                        <p:tgtEl>
                                          <p:spTgt spid="54"/>
                                        </p:tgtEl>
                                      </p:cBhvr>
                                    </p:animEffect>
                                  </p:childTnLst>
                                </p:cTn>
                              </p:par>
                              <p:par>
                                <p:cTn id="70" presetID="22" presetClass="entr" presetSubtype="1" fill="hold" nodeType="with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wipe(up)">
                                      <p:cBhvr>
                                        <p:cTn id="7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0" grpId="1" animBg="1"/>
      <p:bldP spid="141" grpId="0" animBg="1"/>
      <p:bldP spid="141" grpId="1" animBg="1"/>
      <p:bldP spid="142" grpId="0" animBg="1"/>
      <p:bldP spid="142" grpId="1" animBg="1"/>
      <p:bldP spid="143" grpId="0" animBg="1"/>
      <p:bldP spid="143"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tr-TR" dirty="0"/>
              <a:t>Disk Access </a:t>
            </a:r>
            <a:r>
              <a:rPr lang="tr-TR" dirty="0" err="1"/>
              <a:t>Performance</a:t>
            </a:r>
            <a:r>
              <a:rPr lang="tr-TR" dirty="0"/>
              <a:t>: W/R Times</a:t>
            </a:r>
          </a:p>
        </p:txBody>
      </p:sp>
      <p:sp>
        <p:nvSpPr>
          <p:cNvPr id="3" name="Content Placeholder 2"/>
          <p:cNvSpPr>
            <a:spLocks noGrp="1"/>
          </p:cNvSpPr>
          <p:nvPr>
            <p:ph idx="1"/>
          </p:nvPr>
        </p:nvSpPr>
        <p:spPr>
          <a:xfrm>
            <a:off x="357158" y="1000109"/>
            <a:ext cx="8643999" cy="5669251"/>
          </a:xfrm>
        </p:spPr>
        <p:txBody>
          <a:bodyPr>
            <a:normAutofit/>
          </a:bodyPr>
          <a:lstStyle/>
          <a:p>
            <a:pPr>
              <a:buNone/>
            </a:pPr>
            <a:r>
              <a:rPr kumimoji="1" lang="tr-TR" sz="2400" kern="0" dirty="0">
                <a:solidFill>
                  <a:srgbClr val="FF0000"/>
                </a:solidFill>
                <a:latin typeface="Arial"/>
                <a:sym typeface="Wingdings" pitchFamily="2" charset="2"/>
              </a:rPr>
              <a:t> </a:t>
            </a:r>
          </a:p>
          <a:p>
            <a:pPr>
              <a:buNone/>
            </a:pPr>
            <a:r>
              <a:rPr kumimoji="1" lang="tr-TR" sz="2400" kern="0" dirty="0">
                <a:latin typeface="Arial"/>
                <a:sym typeface="Wingdings" pitchFamily="2" charset="2"/>
              </a:rPr>
              <a:t>Given </a:t>
            </a:r>
            <a:r>
              <a:rPr kumimoji="1" lang="tr-TR" sz="2400" kern="0" dirty="0" err="1">
                <a:latin typeface="Arial"/>
                <a:sym typeface="Wingdings" pitchFamily="2" charset="2"/>
              </a:rPr>
              <a:t>the</a:t>
            </a:r>
            <a:r>
              <a:rPr kumimoji="1" lang="tr-TR" sz="2400" kern="0" dirty="0">
                <a:latin typeface="Arial"/>
                <a:sym typeface="Wingdings" pitchFamily="2" charset="2"/>
              </a:rPr>
              <a:t> </a:t>
            </a:r>
            <a:r>
              <a:rPr kumimoji="1" lang="tr-TR" sz="2400" kern="0" dirty="0" err="1">
                <a:latin typeface="Arial"/>
                <a:sym typeface="Wingdings" pitchFamily="2" charset="2"/>
              </a:rPr>
              <a:t>address</a:t>
            </a:r>
            <a:r>
              <a:rPr kumimoji="1" lang="tr-TR" sz="2400" kern="0" dirty="0">
                <a:latin typeface="Arial"/>
                <a:sym typeface="Wingdings" pitchFamily="2" charset="2"/>
              </a:rPr>
              <a:t>, R/W</a:t>
            </a:r>
            <a:r>
              <a:rPr lang="en-US" sz="2800" dirty="0"/>
              <a:t> from a disk involves</a:t>
            </a:r>
            <a:r>
              <a:rPr lang="en-US" sz="2400" dirty="0"/>
              <a:t>:</a:t>
            </a:r>
            <a:endParaRPr lang="tr-TR" sz="2400" dirty="0"/>
          </a:p>
          <a:p>
            <a:pPr>
              <a:buNone/>
            </a:pPr>
            <a:r>
              <a:rPr lang="tr-TR" sz="2400" dirty="0">
                <a:solidFill>
                  <a:schemeClr val="tx2"/>
                </a:solidFill>
              </a:rPr>
              <a:t>   </a:t>
            </a:r>
            <a:r>
              <a:rPr lang="tr-TR" sz="2400" dirty="0">
                <a:solidFill>
                  <a:srgbClr val="FF0000"/>
                </a:solidFill>
              </a:rPr>
              <a:t>1.S</a:t>
            </a:r>
            <a:r>
              <a:rPr lang="en-US" sz="2400" dirty="0">
                <a:solidFill>
                  <a:srgbClr val="FF0000"/>
                </a:solidFill>
              </a:rPr>
              <a:t>eek time </a:t>
            </a:r>
            <a:r>
              <a:rPr lang="en-US" sz="2400" dirty="0"/>
              <a:t>-- </a:t>
            </a:r>
            <a:r>
              <a:rPr lang="tr-TR" sz="2400" dirty="0"/>
              <a:t>Position</a:t>
            </a:r>
            <a:r>
              <a:rPr lang="en-US" sz="2400" dirty="0"/>
              <a:t> heads to the correct track/cylinder</a:t>
            </a:r>
            <a:r>
              <a:rPr lang="tr-TR" sz="2400" dirty="0"/>
              <a:t>  (</a:t>
            </a:r>
            <a:r>
              <a:rPr lang="tr-TR" sz="2400" dirty="0">
                <a:solidFill>
                  <a:srgbClr val="FF0000"/>
                </a:solidFill>
              </a:rPr>
              <a:t>s</a:t>
            </a:r>
            <a:r>
              <a:rPr lang="tr-TR" sz="2400" dirty="0"/>
              <a:t>)</a:t>
            </a:r>
          </a:p>
          <a:p>
            <a:pPr>
              <a:buNone/>
            </a:pPr>
            <a:r>
              <a:rPr lang="tr-TR" sz="2400" dirty="0"/>
              <a:t>                            </a:t>
            </a:r>
            <a:r>
              <a:rPr lang="en-US" sz="2400" dirty="0">
                <a:solidFill>
                  <a:srgbClr val="FF0000"/>
                </a:solidFill>
              </a:rPr>
              <a:t>4 to 10 milliseconds on typical disks</a:t>
            </a:r>
            <a:r>
              <a:rPr lang="tr-TR" sz="2400" dirty="0">
                <a:solidFill>
                  <a:srgbClr val="FF0000"/>
                </a:solidFill>
              </a:rPr>
              <a:t>.</a:t>
            </a:r>
          </a:p>
          <a:p>
            <a:pPr>
              <a:buNone/>
            </a:pPr>
            <a:r>
              <a:rPr lang="tr-TR" sz="2400" dirty="0">
                <a:solidFill>
                  <a:schemeClr val="tx2"/>
                </a:solidFill>
              </a:rPr>
              <a:t>   </a:t>
            </a:r>
            <a:r>
              <a:rPr lang="tr-TR" sz="2400" dirty="0">
                <a:solidFill>
                  <a:srgbClr val="FF0000"/>
                </a:solidFill>
              </a:rPr>
              <a:t>2.R</a:t>
            </a:r>
            <a:r>
              <a:rPr lang="en-US" sz="2400" dirty="0" err="1">
                <a:solidFill>
                  <a:srgbClr val="FF0000"/>
                </a:solidFill>
              </a:rPr>
              <a:t>otational</a:t>
            </a:r>
            <a:r>
              <a:rPr lang="en-US" sz="2400" dirty="0">
                <a:solidFill>
                  <a:srgbClr val="FF0000"/>
                </a:solidFill>
              </a:rPr>
              <a:t> latency </a:t>
            </a:r>
            <a:r>
              <a:rPr lang="en-US" sz="2400" dirty="0"/>
              <a:t>-- </a:t>
            </a:r>
            <a:r>
              <a:rPr lang="tr-TR" sz="2400" dirty="0"/>
              <a:t>W</a:t>
            </a:r>
            <a:r>
              <a:rPr lang="en-US" sz="2400" dirty="0" err="1"/>
              <a:t>ait</a:t>
            </a:r>
            <a:r>
              <a:rPr lang="en-US" sz="2400" dirty="0"/>
              <a:t> until the required </a:t>
            </a:r>
            <a:r>
              <a:rPr lang="en-US" sz="2400" dirty="0" err="1"/>
              <a:t>da</a:t>
            </a:r>
            <a:r>
              <a:rPr lang="tr-TR" sz="2400" dirty="0"/>
              <a:t>ta</a:t>
            </a:r>
            <a:r>
              <a:rPr lang="en-US" sz="2400" dirty="0"/>
              <a:t> </a:t>
            </a:r>
            <a:r>
              <a:rPr lang="tr-TR" sz="2400" dirty="0"/>
              <a:t>is</a:t>
            </a:r>
            <a:r>
              <a:rPr lang="en-US" sz="2400" dirty="0"/>
              <a:t> under the read/write heads</a:t>
            </a:r>
            <a:r>
              <a:rPr lang="tr-TR" sz="2400" dirty="0"/>
              <a:t>  (</a:t>
            </a:r>
            <a:r>
              <a:rPr lang="tr-TR" sz="2400" dirty="0">
                <a:solidFill>
                  <a:srgbClr val="FF0000"/>
                </a:solidFill>
              </a:rPr>
              <a:t>r</a:t>
            </a:r>
            <a:r>
              <a:rPr lang="tr-TR" sz="2400" dirty="0"/>
              <a:t>)</a:t>
            </a:r>
          </a:p>
          <a:p>
            <a:pPr>
              <a:buNone/>
            </a:pPr>
            <a:r>
              <a:rPr lang="tr-TR" sz="2400" dirty="0"/>
              <a:t>                           </a:t>
            </a:r>
            <a:r>
              <a:rPr lang="tr-TR" sz="2400" dirty="0">
                <a:solidFill>
                  <a:srgbClr val="FF0000"/>
                </a:solidFill>
              </a:rPr>
              <a:t>4</a:t>
            </a:r>
            <a:r>
              <a:rPr lang="en-US" sz="2400" dirty="0">
                <a:solidFill>
                  <a:srgbClr val="FF0000"/>
                </a:solidFill>
              </a:rPr>
              <a:t> to </a:t>
            </a:r>
            <a:r>
              <a:rPr lang="tr-TR" sz="2400" dirty="0">
                <a:solidFill>
                  <a:srgbClr val="FF0000"/>
                </a:solidFill>
              </a:rPr>
              <a:t>8</a:t>
            </a:r>
            <a:r>
              <a:rPr lang="en-US" sz="2400" dirty="0">
                <a:solidFill>
                  <a:srgbClr val="FF0000"/>
                </a:solidFill>
              </a:rPr>
              <a:t> milliseconds on typical disks</a:t>
            </a:r>
            <a:endParaRPr lang="tr-TR" sz="2400" dirty="0">
              <a:solidFill>
                <a:srgbClr val="FF0000"/>
              </a:solidFill>
            </a:endParaRPr>
          </a:p>
          <a:p>
            <a:pPr marL="609600" indent="-609600">
              <a:lnSpc>
                <a:spcPct val="80000"/>
              </a:lnSpc>
              <a:buClr>
                <a:schemeClr val="tx1"/>
              </a:buClr>
              <a:buFont typeface="Wingdings" pitchFamily="2" charset="2"/>
              <a:buNone/>
            </a:pPr>
            <a:r>
              <a:rPr lang="tr-TR" sz="2400" dirty="0">
                <a:solidFill>
                  <a:schemeClr val="tx2"/>
                </a:solidFill>
              </a:rPr>
              <a:t>    </a:t>
            </a:r>
            <a:r>
              <a:rPr lang="tr-TR" sz="2400" dirty="0">
                <a:solidFill>
                  <a:srgbClr val="FF0000"/>
                </a:solidFill>
              </a:rPr>
              <a:t>3.T</a:t>
            </a:r>
            <a:r>
              <a:rPr lang="en-US" sz="2400" dirty="0" err="1">
                <a:solidFill>
                  <a:srgbClr val="FF0000"/>
                </a:solidFill>
              </a:rPr>
              <a:t>ransfer</a:t>
            </a:r>
            <a:r>
              <a:rPr lang="en-US" sz="2400" dirty="0">
                <a:solidFill>
                  <a:srgbClr val="FF0000"/>
                </a:solidFill>
              </a:rPr>
              <a:t> time</a:t>
            </a:r>
            <a:r>
              <a:rPr lang="tr-TR" sz="2400" dirty="0">
                <a:solidFill>
                  <a:srgbClr val="FF0000"/>
                </a:solidFill>
              </a:rPr>
              <a:t> </a:t>
            </a:r>
            <a:r>
              <a:rPr lang="tr-TR" sz="2400" dirty="0"/>
              <a:t>--</a:t>
            </a:r>
            <a:r>
              <a:rPr lang="en-US" sz="2400" dirty="0"/>
              <a:t> </a:t>
            </a:r>
            <a:r>
              <a:rPr lang="tr-TR" sz="2400" dirty="0"/>
              <a:t>Read/Write time of </a:t>
            </a:r>
            <a:r>
              <a:rPr lang="en-US" sz="2400" dirty="0"/>
              <a:t>the required data</a:t>
            </a:r>
            <a:r>
              <a:rPr lang="tr-TR" sz="2400" dirty="0"/>
              <a:t>   (</a:t>
            </a:r>
            <a:r>
              <a:rPr lang="tr-TR" sz="2400" dirty="0">
                <a:solidFill>
                  <a:srgbClr val="FF0000"/>
                </a:solidFill>
              </a:rPr>
              <a:t>t</a:t>
            </a:r>
            <a:r>
              <a:rPr lang="tr-TR" sz="2400" dirty="0"/>
              <a:t>) </a:t>
            </a:r>
            <a:br>
              <a:rPr lang="tr-TR" sz="2400" dirty="0"/>
            </a:br>
            <a:br>
              <a:rPr lang="tr-TR" sz="2400" dirty="0"/>
            </a:br>
            <a:r>
              <a:rPr lang="tr-TR" sz="2400" dirty="0"/>
              <a:t>=&gt;</a:t>
            </a:r>
            <a:r>
              <a:rPr lang="tr-TR" sz="2400" dirty="0">
                <a:latin typeface="Helvetica" charset="0"/>
                <a:sym typeface="Symbol" pitchFamily="18" charset="2"/>
              </a:rPr>
              <a:t> </a:t>
            </a:r>
            <a:r>
              <a:rPr lang="en-US" sz="2400" dirty="0">
                <a:solidFill>
                  <a:srgbClr val="FF0000"/>
                </a:solidFill>
                <a:latin typeface="Helvetica" charset="0"/>
                <a:sym typeface="Symbol" pitchFamily="18" charset="2"/>
              </a:rPr>
              <a:t>Time for data to move under the I/O head</a:t>
            </a:r>
            <a:r>
              <a:rPr lang="en-US" sz="2400" dirty="0">
                <a:solidFill>
                  <a:srgbClr val="00B0F0"/>
                </a:solidFill>
                <a:latin typeface="Helvetica" charset="0"/>
                <a:sym typeface="Symbol" pitchFamily="18" charset="2"/>
              </a:rPr>
              <a:t>.</a:t>
            </a:r>
          </a:p>
          <a:p>
            <a:pPr>
              <a:buNone/>
            </a:pPr>
            <a:endParaRPr kumimoji="1" lang="tr-TR" sz="2000" kern="0" dirty="0">
              <a:latin typeface="Arial"/>
              <a:sym typeface="Wingdings" pitchFamily="2" charset="2"/>
            </a:endParaRPr>
          </a:p>
          <a:p>
            <a:pPr>
              <a:buNone/>
            </a:pPr>
            <a:r>
              <a:rPr kumimoji="1" lang="tr-TR" sz="2000" kern="0" dirty="0">
                <a:latin typeface="Arial"/>
                <a:sym typeface="Wingdings" pitchFamily="2" charset="2"/>
              </a:rPr>
              <a:t> </a:t>
            </a:r>
            <a:r>
              <a:rPr kumimoji="1" lang="tr-TR" sz="2000" kern="0" dirty="0">
                <a:solidFill>
                  <a:srgbClr val="00B050"/>
                </a:solidFill>
                <a:latin typeface="Arial"/>
                <a:sym typeface="Wingdings" pitchFamily="2" charset="2"/>
              </a:rPr>
              <a:t>Total Disk Access Time</a:t>
            </a:r>
            <a:r>
              <a:rPr kumimoji="1" lang="tr-TR" sz="2000" kern="0" dirty="0">
                <a:latin typeface="Arial"/>
                <a:sym typeface="Wingdings" pitchFamily="2" charset="2"/>
              </a:rPr>
              <a:t>= Seek Time+Rotational Latency +Transfer Time                                          </a:t>
            </a:r>
            <a:br>
              <a:rPr kumimoji="1" lang="tr-TR" sz="2400" kern="0" dirty="0">
                <a:latin typeface="Arial"/>
                <a:sym typeface="Wingdings" pitchFamily="2" charset="2"/>
              </a:rPr>
            </a:br>
            <a:r>
              <a:rPr kumimoji="1" lang="tr-TR" sz="2800" kern="0" dirty="0">
                <a:latin typeface="Arial"/>
                <a:sym typeface="Wingdings" pitchFamily="2" charset="2"/>
              </a:rPr>
              <a:t>                            = </a:t>
            </a:r>
            <a:r>
              <a:rPr kumimoji="1" lang="tr-TR" sz="2800" kern="0" dirty="0">
                <a:solidFill>
                  <a:srgbClr val="FF0000"/>
                </a:solidFill>
                <a:latin typeface="Arial"/>
                <a:sym typeface="Wingdings" pitchFamily="2" charset="2"/>
              </a:rPr>
              <a:t>s + r + t</a:t>
            </a:r>
          </a:p>
          <a:p>
            <a:pPr lvl="0" eaLnBrk="0" fontAlgn="base" hangingPunct="0">
              <a:lnSpc>
                <a:spcPct val="90000"/>
              </a:lnSpc>
              <a:spcAft>
                <a:spcPct val="0"/>
              </a:spcAft>
              <a:buClr>
                <a:srgbClr val="336699"/>
              </a:buClr>
              <a:buSzPct val="80000"/>
              <a:buNone/>
            </a:pPr>
            <a:endParaRPr kumimoji="1" lang="en-US" kern="0" dirty="0">
              <a:solidFill>
                <a:srgbClr val="000000"/>
              </a:solidFill>
              <a:latin typeface="Arial"/>
            </a:endParaRPr>
          </a:p>
          <a:p>
            <a:pPr lvl="0" eaLnBrk="0" fontAlgn="base" hangingPunct="0">
              <a:lnSpc>
                <a:spcPct val="90000"/>
              </a:lnSpc>
              <a:spcAft>
                <a:spcPct val="0"/>
              </a:spcAft>
              <a:buClr>
                <a:srgbClr val="336699"/>
              </a:buClr>
              <a:buSzPct val="80000"/>
              <a:buNone/>
            </a:pPr>
            <a:endParaRPr kumimoji="1" lang="en-US" kern="0" dirty="0">
              <a:solidFill>
                <a:srgbClr val="000000"/>
              </a:solidFill>
              <a:latin typeface="Arial"/>
            </a:endParaRPr>
          </a:p>
          <a:p>
            <a:pPr lvl="0" eaLnBrk="0" fontAlgn="base" hangingPunct="0">
              <a:spcAft>
                <a:spcPct val="0"/>
              </a:spcAft>
              <a:buClr>
                <a:srgbClr val="336699"/>
              </a:buClr>
              <a:buSzPct val="80000"/>
              <a:buNone/>
            </a:pPr>
            <a:endParaRPr kumimoji="1" lang="en-US" kern="0" dirty="0">
              <a:solidFill>
                <a:srgbClr val="000000"/>
              </a:solidFill>
              <a:latin typeface="Arial"/>
            </a:endParaRPr>
          </a:p>
        </p:txBody>
      </p:sp>
    </p:spTree>
    <p:extLst>
      <p:ext uri="{BB962C8B-B14F-4D97-AF65-F5344CB8AC3E}">
        <p14:creationId xmlns:p14="http://schemas.microsoft.com/office/powerpoint/2010/main" val="242924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Mili, Micro, </a:t>
            </a:r>
            <a:r>
              <a:rPr lang="tr-TR" dirty="0" err="1"/>
              <a:t>Nano</a:t>
            </a:r>
            <a:r>
              <a:rPr lang="tr-TR" dirty="0"/>
              <a:t>...</a:t>
            </a:r>
          </a:p>
        </p:txBody>
      </p:sp>
      <p:sp>
        <p:nvSpPr>
          <p:cNvPr id="3" name="Content Placeholder 2"/>
          <p:cNvSpPr>
            <a:spLocks noGrp="1"/>
          </p:cNvSpPr>
          <p:nvPr>
            <p:ph idx="1"/>
          </p:nvPr>
        </p:nvSpPr>
        <p:spPr>
          <a:xfrm>
            <a:off x="323528" y="1628800"/>
            <a:ext cx="8686800" cy="4525963"/>
          </a:xfrm>
        </p:spPr>
        <p:txBody>
          <a:bodyPr>
            <a:normAutofit lnSpcReduction="10000"/>
          </a:bodyPr>
          <a:lstStyle/>
          <a:p>
            <a:r>
              <a:rPr lang="tr-TR" dirty="0" err="1"/>
              <a:t>Frequently</a:t>
            </a:r>
            <a:r>
              <a:rPr lang="tr-TR" dirty="0"/>
              <a:t> </a:t>
            </a:r>
            <a:r>
              <a:rPr lang="tr-TR" dirty="0" err="1"/>
              <a:t>used</a:t>
            </a:r>
            <a:r>
              <a:rPr lang="tr-TR" dirty="0"/>
              <a:t> time </a:t>
            </a:r>
            <a:r>
              <a:rPr lang="tr-TR" dirty="0" err="1"/>
              <a:t>measures</a:t>
            </a:r>
            <a:r>
              <a:rPr lang="tr-TR" dirty="0"/>
              <a:t> in </a:t>
            </a:r>
            <a:r>
              <a:rPr lang="tr-TR" dirty="0">
                <a:solidFill>
                  <a:srgbClr val="FF0000"/>
                </a:solidFill>
              </a:rPr>
              <a:t>data transfer:</a:t>
            </a:r>
            <a:br>
              <a:rPr lang="tr-TR" dirty="0"/>
            </a:br>
            <a:r>
              <a:rPr lang="tr-TR" dirty="0"/>
              <a:t>  </a:t>
            </a:r>
            <a:r>
              <a:rPr lang="en-US" u="sng" dirty="0"/>
              <a:t>Name</a:t>
            </a:r>
            <a:r>
              <a:rPr lang="tr-TR" u="sng" dirty="0"/>
              <a:t>   </a:t>
            </a:r>
            <a:r>
              <a:rPr lang="tr-TR" dirty="0"/>
              <a:t>              </a:t>
            </a:r>
            <a:r>
              <a:rPr lang="en-US" u="sng" dirty="0" err="1"/>
              <a:t>Abbr</a:t>
            </a:r>
            <a:r>
              <a:rPr lang="tr-TR" u="sng" dirty="0"/>
              <a:t>.</a:t>
            </a:r>
            <a:r>
              <a:rPr lang="tr-TR" dirty="0"/>
              <a:t>            </a:t>
            </a:r>
            <a:r>
              <a:rPr lang="tr-TR" u="sng" dirty="0"/>
              <a:t>Value</a:t>
            </a:r>
            <a:br>
              <a:rPr lang="tr-TR" dirty="0"/>
            </a:br>
            <a:r>
              <a:rPr lang="tr-TR" dirty="0"/>
              <a:t>  </a:t>
            </a:r>
            <a:r>
              <a:rPr lang="tr-TR" dirty="0" err="1"/>
              <a:t>Milisecond</a:t>
            </a:r>
            <a:r>
              <a:rPr lang="tr-TR" dirty="0"/>
              <a:t>        </a:t>
            </a:r>
            <a:r>
              <a:rPr lang="tr-TR" dirty="0" err="1"/>
              <a:t>msec</a:t>
            </a:r>
            <a:r>
              <a:rPr lang="tr-TR" dirty="0"/>
              <a:t>            10^-3 </a:t>
            </a:r>
            <a:r>
              <a:rPr lang="tr-TR" dirty="0" err="1"/>
              <a:t>sec</a:t>
            </a:r>
            <a:r>
              <a:rPr lang="tr-TR" dirty="0"/>
              <a:t>.</a:t>
            </a:r>
            <a:br>
              <a:rPr lang="tr-TR" dirty="0"/>
            </a:br>
            <a:r>
              <a:rPr lang="tr-TR" dirty="0"/>
              <a:t>  </a:t>
            </a:r>
            <a:r>
              <a:rPr lang="tr-TR" dirty="0" err="1"/>
              <a:t>Microsecond</a:t>
            </a:r>
            <a:r>
              <a:rPr lang="tr-TR" dirty="0"/>
              <a:t>     µ</a:t>
            </a:r>
            <a:r>
              <a:rPr lang="tr-TR" dirty="0" err="1"/>
              <a:t>sec</a:t>
            </a:r>
            <a:r>
              <a:rPr lang="tr-TR" dirty="0"/>
              <a:t>             10^-3 </a:t>
            </a:r>
            <a:r>
              <a:rPr lang="tr-TR" dirty="0" err="1"/>
              <a:t>msec</a:t>
            </a:r>
            <a:r>
              <a:rPr lang="tr-TR" dirty="0"/>
              <a:t>.</a:t>
            </a:r>
            <a:br>
              <a:rPr lang="tr-TR" dirty="0"/>
            </a:br>
            <a:r>
              <a:rPr lang="tr-TR" dirty="0"/>
              <a:t>  </a:t>
            </a:r>
            <a:r>
              <a:rPr lang="tr-TR" dirty="0" err="1"/>
              <a:t>Nanosecond</a:t>
            </a:r>
            <a:r>
              <a:rPr lang="tr-TR" dirty="0"/>
              <a:t>      </a:t>
            </a:r>
            <a:r>
              <a:rPr lang="tr-TR" dirty="0" err="1"/>
              <a:t>nsec</a:t>
            </a:r>
            <a:r>
              <a:rPr lang="tr-TR" dirty="0"/>
              <a:t>             10^-3 µ</a:t>
            </a:r>
            <a:r>
              <a:rPr lang="tr-TR" dirty="0" err="1"/>
              <a:t>sec</a:t>
            </a:r>
            <a:r>
              <a:rPr lang="tr-TR" dirty="0"/>
              <a:t>.</a:t>
            </a:r>
            <a:br>
              <a:rPr lang="tr-TR" dirty="0"/>
            </a:br>
            <a:endParaRPr lang="tr-TR" dirty="0"/>
          </a:p>
          <a:p>
            <a:r>
              <a:rPr lang="tr-TR" dirty="0">
                <a:sym typeface="Wingdings" pitchFamily="2" charset="2"/>
              </a:rPr>
              <a:t>1 </a:t>
            </a:r>
            <a:r>
              <a:rPr lang="tr-TR" dirty="0" err="1">
                <a:sym typeface="Wingdings" pitchFamily="2" charset="2"/>
              </a:rPr>
              <a:t>msec</a:t>
            </a:r>
            <a:r>
              <a:rPr lang="tr-TR" dirty="0">
                <a:sym typeface="Wingdings" pitchFamily="2" charset="2"/>
              </a:rPr>
              <a:t> = 0.001 </a:t>
            </a:r>
            <a:r>
              <a:rPr lang="tr-TR" dirty="0" err="1">
                <a:sym typeface="Wingdings" pitchFamily="2" charset="2"/>
              </a:rPr>
              <a:t>sec</a:t>
            </a:r>
            <a:br>
              <a:rPr lang="tr-TR" dirty="0">
                <a:sym typeface="Wingdings" pitchFamily="2" charset="2"/>
              </a:rPr>
            </a:br>
            <a:r>
              <a:rPr lang="tr-TR" dirty="0">
                <a:sym typeface="Wingdings" pitchFamily="2" charset="2"/>
              </a:rPr>
              <a:t>1 </a:t>
            </a:r>
            <a:r>
              <a:rPr lang="tr-TR" dirty="0"/>
              <a:t>µ</a:t>
            </a:r>
            <a:r>
              <a:rPr lang="tr-TR" dirty="0" err="1"/>
              <a:t>sec</a:t>
            </a:r>
            <a:r>
              <a:rPr lang="tr-TR" dirty="0"/>
              <a:t>  = 0.001 </a:t>
            </a:r>
            <a:r>
              <a:rPr lang="tr-TR" dirty="0" err="1"/>
              <a:t>msec</a:t>
            </a:r>
            <a:r>
              <a:rPr lang="tr-TR" dirty="0"/>
              <a:t> = 0.000001 </a:t>
            </a:r>
            <a:r>
              <a:rPr lang="tr-TR" dirty="0" err="1"/>
              <a:t>sec</a:t>
            </a:r>
            <a:br>
              <a:rPr lang="tr-TR" dirty="0"/>
            </a:br>
            <a:r>
              <a:rPr lang="tr-TR" dirty="0">
                <a:sym typeface="Wingdings" pitchFamily="2" charset="2"/>
              </a:rPr>
              <a:t>1 </a:t>
            </a:r>
            <a:r>
              <a:rPr lang="tr-TR" dirty="0" err="1">
                <a:sym typeface="Wingdings" pitchFamily="2" charset="2"/>
              </a:rPr>
              <a:t>nsec</a:t>
            </a:r>
            <a:r>
              <a:rPr lang="tr-TR" dirty="0">
                <a:sym typeface="Wingdings" pitchFamily="2" charset="2"/>
              </a:rPr>
              <a:t> =</a:t>
            </a:r>
            <a:r>
              <a:rPr lang="tr-TR" dirty="0"/>
              <a:t> 10^-9 </a:t>
            </a:r>
            <a:r>
              <a:rPr lang="tr-TR" dirty="0" err="1"/>
              <a:t>sec</a:t>
            </a:r>
            <a:endParaRPr lang="tr-T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868346"/>
          </a:xfrm>
        </p:spPr>
        <p:txBody>
          <a:bodyPr/>
          <a:lstStyle/>
          <a:p>
            <a:r>
              <a:rPr lang="tr-TR" dirty="0"/>
              <a:t>Reading and Writing Data</a:t>
            </a:r>
          </a:p>
        </p:txBody>
      </p:sp>
      <p:sp>
        <p:nvSpPr>
          <p:cNvPr id="3" name="Content Placeholder 2"/>
          <p:cNvSpPr>
            <a:spLocks noGrp="1"/>
          </p:cNvSpPr>
          <p:nvPr>
            <p:ph idx="1"/>
          </p:nvPr>
        </p:nvSpPr>
        <p:spPr>
          <a:xfrm>
            <a:off x="457200" y="1214423"/>
            <a:ext cx="8229600" cy="4911741"/>
          </a:xfrm>
        </p:spPr>
        <p:txBody>
          <a:bodyPr>
            <a:normAutofit/>
          </a:bodyPr>
          <a:lstStyle/>
          <a:p>
            <a:pPr lvl="0" eaLnBrk="0" fontAlgn="base" hangingPunct="0">
              <a:lnSpc>
                <a:spcPct val="90000"/>
              </a:lnSpc>
              <a:spcAft>
                <a:spcPct val="0"/>
              </a:spcAft>
              <a:buClr>
                <a:srgbClr val="336699"/>
              </a:buClr>
              <a:buSzPct val="80000"/>
              <a:buFont typeface="Wingdings" pitchFamily="2" charset="2"/>
              <a:buChar char="l"/>
            </a:pPr>
            <a:r>
              <a:rPr kumimoji="1" lang="en-US" sz="2400" kern="0" dirty="0">
                <a:solidFill>
                  <a:srgbClr val="000000"/>
                </a:solidFill>
                <a:latin typeface="Arial"/>
              </a:rPr>
              <a:t>It takes a </a:t>
            </a:r>
            <a:r>
              <a:rPr kumimoji="1" lang="en-US" sz="2400" kern="0" dirty="0">
                <a:solidFill>
                  <a:srgbClr val="FF0000"/>
                </a:solidFill>
                <a:latin typeface="Arial"/>
              </a:rPr>
              <a:t>long time</a:t>
            </a:r>
            <a:r>
              <a:rPr kumimoji="1" lang="tr-TR" sz="2400" kern="0" dirty="0">
                <a:solidFill>
                  <a:srgbClr val="FF0000"/>
                </a:solidFill>
                <a:latin typeface="Arial"/>
              </a:rPr>
              <a:t> </a:t>
            </a:r>
            <a:r>
              <a:rPr kumimoji="1" lang="tr-TR" sz="2400" kern="0" dirty="0">
                <a:solidFill>
                  <a:srgbClr val="000000"/>
                </a:solidFill>
                <a:latin typeface="Arial"/>
              </a:rPr>
              <a:t>(Relatively)</a:t>
            </a:r>
            <a:r>
              <a:rPr kumimoji="1" lang="en-US" sz="2400" kern="0" dirty="0">
                <a:solidFill>
                  <a:srgbClr val="000000"/>
                </a:solidFill>
                <a:latin typeface="Arial"/>
              </a:rPr>
              <a:t> for the disk head</a:t>
            </a:r>
            <a:r>
              <a:rPr kumimoji="1" lang="tr-TR" sz="2400" kern="0" dirty="0">
                <a:solidFill>
                  <a:srgbClr val="000000"/>
                </a:solidFill>
                <a:latin typeface="Arial"/>
              </a:rPr>
              <a:t>s</a:t>
            </a:r>
            <a:r>
              <a:rPr kumimoji="1" lang="en-US" sz="2400" kern="0" dirty="0">
                <a:solidFill>
                  <a:srgbClr val="000000"/>
                </a:solidFill>
                <a:latin typeface="Arial"/>
              </a:rPr>
              <a:t> to move to </a:t>
            </a:r>
            <a:r>
              <a:rPr kumimoji="1" lang="tr-TR" sz="2400" kern="0" dirty="0">
                <a:solidFill>
                  <a:srgbClr val="000000"/>
                </a:solidFill>
                <a:latin typeface="Arial"/>
              </a:rPr>
              <a:t>a</a:t>
            </a:r>
            <a:r>
              <a:rPr kumimoji="1" lang="en-US" sz="2400" kern="0" dirty="0">
                <a:solidFill>
                  <a:srgbClr val="000000"/>
                </a:solidFill>
                <a:latin typeface="Arial"/>
              </a:rPr>
              <a:t> given track</a:t>
            </a:r>
          </a:p>
          <a:p>
            <a:pPr lvl="0" eaLnBrk="0" fontAlgn="base" hangingPunct="0">
              <a:lnSpc>
                <a:spcPct val="90000"/>
              </a:lnSpc>
              <a:spcAft>
                <a:spcPct val="0"/>
              </a:spcAft>
              <a:buClr>
                <a:srgbClr val="336699"/>
              </a:buClr>
              <a:buSzPct val="80000"/>
              <a:buFont typeface="Wingdings" pitchFamily="2" charset="2"/>
              <a:buChar char="l"/>
            </a:pPr>
            <a:r>
              <a:rPr kumimoji="1" lang="en-US" sz="2400" kern="0" dirty="0">
                <a:solidFill>
                  <a:srgbClr val="000000"/>
                </a:solidFill>
                <a:latin typeface="Arial"/>
              </a:rPr>
              <a:t>But once in position, the </a:t>
            </a:r>
            <a:r>
              <a:rPr kumimoji="1" lang="tr-TR" sz="2400" kern="0" dirty="0">
                <a:solidFill>
                  <a:srgbClr val="000000"/>
                </a:solidFill>
                <a:latin typeface="Arial"/>
              </a:rPr>
              <a:t>sectors</a:t>
            </a:r>
            <a:r>
              <a:rPr kumimoji="1" lang="en-US" sz="2400" kern="0" dirty="0">
                <a:solidFill>
                  <a:srgbClr val="000000"/>
                </a:solidFill>
                <a:latin typeface="Arial"/>
              </a:rPr>
              <a:t> rotate under the head very </a:t>
            </a:r>
            <a:r>
              <a:rPr kumimoji="1" lang="tr-TR" sz="2400" kern="0" dirty="0" err="1">
                <a:solidFill>
                  <a:srgbClr val="000000"/>
                </a:solidFill>
                <a:latin typeface="Arial"/>
              </a:rPr>
              <a:t>fast</a:t>
            </a:r>
            <a:endParaRPr kumimoji="1" lang="tr-TR" sz="2400" kern="0" dirty="0">
              <a:solidFill>
                <a:srgbClr val="000000"/>
              </a:solidFill>
              <a:latin typeface="Arial"/>
            </a:endParaRPr>
          </a:p>
          <a:p>
            <a:pPr eaLnBrk="0" fontAlgn="base" hangingPunct="0">
              <a:lnSpc>
                <a:spcPct val="90000"/>
              </a:lnSpc>
              <a:spcAft>
                <a:spcPct val="0"/>
              </a:spcAft>
              <a:buClr>
                <a:srgbClr val="336699"/>
              </a:buClr>
              <a:buSzPct val="80000"/>
              <a:buFont typeface="Wingdings" pitchFamily="2" charset="2"/>
              <a:buChar char="l"/>
            </a:pPr>
            <a:r>
              <a:rPr lang="en-US" sz="2400" dirty="0">
                <a:solidFill>
                  <a:srgbClr val="FF0000"/>
                </a:solidFill>
                <a:latin typeface="Arial" pitchFamily="34" charset="0"/>
                <a:cs typeface="Arial" pitchFamily="34" charset="0"/>
              </a:rPr>
              <a:t>Only one head reads/writes </a:t>
            </a:r>
            <a:r>
              <a:rPr lang="en-US" sz="2400" dirty="0">
                <a:latin typeface="Arial" pitchFamily="34" charset="0"/>
                <a:cs typeface="Arial" pitchFamily="34" charset="0"/>
              </a:rPr>
              <a:t>at any one time.</a:t>
            </a:r>
          </a:p>
          <a:p>
            <a:pPr lvl="0" eaLnBrk="0" fontAlgn="base" hangingPunct="0">
              <a:lnSpc>
                <a:spcPct val="90000"/>
              </a:lnSpc>
              <a:spcAft>
                <a:spcPct val="0"/>
              </a:spcAft>
              <a:buClr>
                <a:srgbClr val="336699"/>
              </a:buClr>
              <a:buSzPct val="80000"/>
              <a:buFont typeface="Wingdings" pitchFamily="2" charset="2"/>
              <a:buChar char="l"/>
            </a:pPr>
            <a:r>
              <a:rPr kumimoji="1" lang="tr-TR" sz="2400" kern="0" dirty="0">
                <a:solidFill>
                  <a:srgbClr val="000000"/>
                </a:solidFill>
                <a:latin typeface="Arial"/>
              </a:rPr>
              <a:t>Average </a:t>
            </a:r>
            <a:r>
              <a:rPr kumimoji="1" lang="tr-TR" sz="2400" kern="0" dirty="0" err="1">
                <a:solidFill>
                  <a:srgbClr val="000000"/>
                </a:solidFill>
                <a:latin typeface="Arial"/>
              </a:rPr>
              <a:t>seek</a:t>
            </a:r>
            <a:r>
              <a:rPr kumimoji="1" lang="tr-TR" sz="2400" kern="0" dirty="0">
                <a:solidFill>
                  <a:srgbClr val="000000"/>
                </a:solidFill>
                <a:latin typeface="Arial"/>
              </a:rPr>
              <a:t> time: ½ worst case time.</a:t>
            </a:r>
          </a:p>
          <a:p>
            <a:pPr lvl="0" eaLnBrk="0" fontAlgn="base" hangingPunct="0">
              <a:lnSpc>
                <a:spcPct val="90000"/>
              </a:lnSpc>
              <a:spcAft>
                <a:spcPct val="0"/>
              </a:spcAft>
              <a:buClr>
                <a:srgbClr val="336699"/>
              </a:buClr>
              <a:buSzPct val="80000"/>
              <a:buFont typeface="Wingdings" pitchFamily="2" charset="2"/>
              <a:buChar char="l"/>
            </a:pPr>
            <a:r>
              <a:rPr kumimoji="1" lang="tr-TR" sz="2400" kern="0" dirty="0">
                <a:solidFill>
                  <a:srgbClr val="000000"/>
                </a:solidFill>
                <a:latin typeface="Arial"/>
              </a:rPr>
              <a:t>Average rotational latency: ½ full rotation time.</a:t>
            </a:r>
          </a:p>
          <a:p>
            <a:pPr lvl="0" eaLnBrk="0" fontAlgn="base" hangingPunct="0">
              <a:lnSpc>
                <a:spcPct val="90000"/>
              </a:lnSpc>
              <a:spcAft>
                <a:spcPct val="0"/>
              </a:spcAft>
              <a:buClr>
                <a:srgbClr val="336699"/>
              </a:buClr>
              <a:buSzPct val="80000"/>
              <a:buFont typeface="Wingdings" pitchFamily="2" charset="2"/>
              <a:buChar char="l"/>
            </a:pPr>
            <a:r>
              <a:rPr kumimoji="1" lang="tr-TR" sz="2400" kern="0" dirty="0">
                <a:solidFill>
                  <a:srgbClr val="000000"/>
                </a:solidFill>
                <a:latin typeface="Arial"/>
              </a:rPr>
              <a:t>Common disk </a:t>
            </a:r>
            <a:r>
              <a:rPr kumimoji="1" lang="tr-TR" sz="2400" kern="0" dirty="0" err="1">
                <a:solidFill>
                  <a:srgbClr val="000000"/>
                </a:solidFill>
                <a:latin typeface="Arial"/>
              </a:rPr>
              <a:t>parameter</a:t>
            </a:r>
            <a:r>
              <a:rPr kumimoji="1" lang="tr-TR" sz="2400" kern="0" dirty="0">
                <a:solidFill>
                  <a:srgbClr val="000000"/>
                </a:solidFill>
                <a:latin typeface="Arial"/>
              </a:rPr>
              <a:t>: # of rotations per minute </a:t>
            </a:r>
            <a:br>
              <a:rPr kumimoji="1" lang="tr-TR" sz="2400" kern="0" dirty="0">
                <a:solidFill>
                  <a:srgbClr val="000000"/>
                </a:solidFill>
                <a:latin typeface="Arial"/>
              </a:rPr>
            </a:br>
            <a:r>
              <a:rPr kumimoji="1" lang="tr-TR" sz="2400" kern="0" dirty="0">
                <a:solidFill>
                  <a:srgbClr val="000000"/>
                </a:solidFill>
                <a:latin typeface="Arial"/>
              </a:rPr>
              <a:t>     </a:t>
            </a:r>
            <a:r>
              <a:rPr kumimoji="1" lang="tr-TR" sz="2400" kern="0" dirty="0" err="1">
                <a:solidFill>
                  <a:srgbClr val="FF0000"/>
                </a:solidFill>
                <a:latin typeface="Arial"/>
              </a:rPr>
              <a:t>r</a:t>
            </a:r>
            <a:r>
              <a:rPr kumimoji="1" lang="tr-TR" sz="2400" kern="0" dirty="0" err="1">
                <a:solidFill>
                  <a:srgbClr val="000000"/>
                </a:solidFill>
                <a:latin typeface="Arial"/>
              </a:rPr>
              <a:t>evolution</a:t>
            </a:r>
            <a:r>
              <a:rPr kumimoji="1" lang="tr-TR" sz="2400" kern="0" dirty="0">
                <a:solidFill>
                  <a:srgbClr val="000000"/>
                </a:solidFill>
                <a:latin typeface="Arial"/>
              </a:rPr>
              <a:t> </a:t>
            </a:r>
            <a:r>
              <a:rPr kumimoji="1" lang="tr-TR" sz="2400" kern="0" dirty="0" err="1">
                <a:solidFill>
                  <a:srgbClr val="FF0000"/>
                </a:solidFill>
                <a:latin typeface="Arial"/>
              </a:rPr>
              <a:t>p</a:t>
            </a:r>
            <a:r>
              <a:rPr kumimoji="1" lang="tr-TR" sz="2400" kern="0" dirty="0" err="1">
                <a:solidFill>
                  <a:srgbClr val="000000"/>
                </a:solidFill>
                <a:latin typeface="Arial"/>
              </a:rPr>
              <a:t>er</a:t>
            </a:r>
            <a:r>
              <a:rPr kumimoji="1" lang="tr-TR" sz="2400" kern="0" dirty="0">
                <a:solidFill>
                  <a:srgbClr val="000000"/>
                </a:solidFill>
                <a:latin typeface="Arial"/>
              </a:rPr>
              <a:t> </a:t>
            </a:r>
            <a:r>
              <a:rPr kumimoji="1" lang="tr-TR" sz="2400" kern="0" dirty="0" err="1">
                <a:solidFill>
                  <a:srgbClr val="FF0000"/>
                </a:solidFill>
                <a:latin typeface="Arial"/>
              </a:rPr>
              <a:t>m</a:t>
            </a:r>
            <a:r>
              <a:rPr kumimoji="1" lang="tr-TR" sz="2400" kern="0" dirty="0" err="1">
                <a:solidFill>
                  <a:srgbClr val="000000"/>
                </a:solidFill>
                <a:latin typeface="Arial"/>
              </a:rPr>
              <a:t>inute</a:t>
            </a:r>
            <a:r>
              <a:rPr kumimoji="1" lang="tr-TR" sz="2400" kern="0" dirty="0">
                <a:solidFill>
                  <a:srgbClr val="000000"/>
                </a:solidFill>
                <a:latin typeface="Arial"/>
              </a:rPr>
              <a:t>: </a:t>
            </a:r>
            <a:r>
              <a:rPr kumimoji="1" lang="tr-TR" sz="2400" kern="0" dirty="0" err="1">
                <a:solidFill>
                  <a:srgbClr val="FF0000"/>
                </a:solidFill>
                <a:latin typeface="Arial"/>
              </a:rPr>
              <a:t>rpm</a:t>
            </a:r>
            <a:r>
              <a:rPr kumimoji="1" lang="tr-TR" sz="2400" kern="0" dirty="0">
                <a:solidFill>
                  <a:srgbClr val="000000"/>
                </a:solidFill>
                <a:latin typeface="Arial"/>
              </a:rPr>
              <a:t> or </a:t>
            </a:r>
            <a:r>
              <a:rPr kumimoji="1" lang="tr-TR" sz="2400" kern="0" dirty="0">
                <a:solidFill>
                  <a:srgbClr val="FF0000"/>
                </a:solidFill>
                <a:latin typeface="Arial"/>
              </a:rPr>
              <a:t>RPM</a:t>
            </a:r>
            <a:br>
              <a:rPr kumimoji="1" lang="tr-TR" sz="2400" kern="0" dirty="0">
                <a:solidFill>
                  <a:srgbClr val="000000"/>
                </a:solidFill>
                <a:latin typeface="Arial"/>
              </a:rPr>
            </a:br>
            <a:r>
              <a:rPr kumimoji="1" lang="tr-TR" sz="2400" kern="0" dirty="0">
                <a:solidFill>
                  <a:srgbClr val="000000"/>
                </a:solidFill>
                <a:latin typeface="Arial"/>
              </a:rPr>
              <a:t>     </a:t>
            </a:r>
            <a:r>
              <a:rPr kumimoji="1" lang="tr-TR" sz="2400" kern="0" dirty="0" err="1">
                <a:solidFill>
                  <a:srgbClr val="000000"/>
                </a:solidFill>
                <a:latin typeface="Arial"/>
              </a:rPr>
              <a:t>Typical</a:t>
            </a:r>
            <a:r>
              <a:rPr kumimoji="1" lang="tr-TR" sz="2400" kern="0" dirty="0">
                <a:solidFill>
                  <a:srgbClr val="000000"/>
                </a:solidFill>
                <a:latin typeface="Arial"/>
              </a:rPr>
              <a:t> </a:t>
            </a:r>
            <a:r>
              <a:rPr kumimoji="1" lang="tr-TR" sz="2400" kern="0" dirty="0" err="1">
                <a:solidFill>
                  <a:srgbClr val="000000"/>
                </a:solidFill>
                <a:latin typeface="Arial"/>
              </a:rPr>
              <a:t>values</a:t>
            </a:r>
            <a:r>
              <a:rPr kumimoji="1" lang="tr-TR" sz="2400" kern="0" dirty="0">
                <a:solidFill>
                  <a:srgbClr val="000000"/>
                </a:solidFill>
                <a:latin typeface="Arial"/>
              </a:rPr>
              <a:t>: 5400, 7200,...,15000 rpm</a:t>
            </a:r>
          </a:p>
          <a:p>
            <a:pPr lvl="0" eaLnBrk="0" fontAlgn="base" hangingPunct="0">
              <a:lnSpc>
                <a:spcPct val="90000"/>
              </a:lnSpc>
              <a:spcAft>
                <a:spcPct val="0"/>
              </a:spcAft>
              <a:buClr>
                <a:srgbClr val="336699"/>
              </a:buClr>
              <a:buSzPct val="80000"/>
              <a:buNone/>
            </a:pPr>
            <a:endParaRPr kumimoji="1" lang="tr-TR" kern="0" dirty="0">
              <a:solidFill>
                <a:srgbClr val="000000"/>
              </a:solidFill>
              <a:latin typeface="Arial"/>
            </a:endParaRPr>
          </a:p>
        </p:txBody>
      </p:sp>
    </p:spTree>
    <p:extLst>
      <p:ext uri="{BB962C8B-B14F-4D97-AF65-F5344CB8AC3E}">
        <p14:creationId xmlns:p14="http://schemas.microsoft.com/office/powerpoint/2010/main" val="3300741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6" name="Rectangle 6"/>
          <p:cNvSpPr>
            <a:spLocks noGrp="1" noChangeArrowheads="1"/>
          </p:cNvSpPr>
          <p:nvPr>
            <p:ph type="title"/>
          </p:nvPr>
        </p:nvSpPr>
        <p:spPr/>
        <p:txBody>
          <a:bodyPr/>
          <a:lstStyle/>
          <a:p>
            <a:r>
              <a:rPr lang="en-US" altLang="en-US"/>
              <a:t>Blocking</a:t>
            </a:r>
          </a:p>
        </p:txBody>
      </p:sp>
      <p:sp>
        <p:nvSpPr>
          <p:cNvPr id="686087" name="Rectangle 7"/>
          <p:cNvSpPr>
            <a:spLocks noGrp="1" noChangeArrowheads="1"/>
          </p:cNvSpPr>
          <p:nvPr>
            <p:ph type="body" idx="1"/>
          </p:nvPr>
        </p:nvSpPr>
        <p:spPr/>
        <p:txBody>
          <a:bodyPr>
            <a:normAutofit/>
          </a:bodyPr>
          <a:lstStyle/>
          <a:p>
            <a:pPr>
              <a:lnSpc>
                <a:spcPct val="90000"/>
              </a:lnSpc>
            </a:pPr>
            <a:r>
              <a:rPr lang="en-US" altLang="en-US" dirty="0"/>
              <a:t>Blocking: </a:t>
            </a:r>
          </a:p>
          <a:p>
            <a:pPr lvl="1">
              <a:lnSpc>
                <a:spcPct val="90000"/>
              </a:lnSpc>
            </a:pPr>
            <a:r>
              <a:rPr lang="en-US" altLang="en-US" dirty="0"/>
              <a:t>Refers to storing a number of records in one block on the disk.</a:t>
            </a:r>
          </a:p>
          <a:p>
            <a:pPr>
              <a:lnSpc>
                <a:spcPct val="90000"/>
              </a:lnSpc>
            </a:pPr>
            <a:r>
              <a:rPr lang="en-US" altLang="en-US" dirty="0"/>
              <a:t>Blocking factor (</a:t>
            </a:r>
            <a:r>
              <a:rPr lang="en-US" altLang="en-US" dirty="0" err="1"/>
              <a:t>bfr</a:t>
            </a:r>
            <a:r>
              <a:rPr lang="en-US" altLang="en-US" dirty="0"/>
              <a:t>) refers to the number of records per block. </a:t>
            </a:r>
          </a:p>
          <a:p>
            <a:pPr>
              <a:lnSpc>
                <a:spcPct val="90000"/>
              </a:lnSpc>
            </a:pPr>
            <a:r>
              <a:rPr lang="en-US" altLang="en-US" dirty="0"/>
              <a:t>There may be empty space in a block if an integral number of records do not fit in one block.</a:t>
            </a:r>
          </a:p>
        </p:txBody>
      </p:sp>
    </p:spTree>
    <p:extLst>
      <p:ext uri="{BB962C8B-B14F-4D97-AF65-F5344CB8AC3E}">
        <p14:creationId xmlns:p14="http://schemas.microsoft.com/office/powerpoint/2010/main" val="458167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941"/>
            <a:ext cx="8229600" cy="846499"/>
          </a:xfrm>
        </p:spPr>
        <p:txBody>
          <a:bodyPr>
            <a:normAutofit/>
          </a:bodyPr>
          <a:lstStyle/>
          <a:p>
            <a:r>
              <a:rPr lang="tr-TR" dirty="0"/>
              <a:t>Blocking</a:t>
            </a:r>
          </a:p>
        </p:txBody>
      </p:sp>
      <p:sp>
        <p:nvSpPr>
          <p:cNvPr id="3" name="Content Placeholder 2"/>
          <p:cNvSpPr>
            <a:spLocks noGrp="1"/>
          </p:cNvSpPr>
          <p:nvPr>
            <p:ph idx="1"/>
          </p:nvPr>
        </p:nvSpPr>
        <p:spPr>
          <a:xfrm>
            <a:off x="179512" y="977283"/>
            <a:ext cx="8507288" cy="5880717"/>
          </a:xfrm>
          <a:ln>
            <a:solidFill>
              <a:schemeClr val="bg1"/>
            </a:solidFill>
          </a:ln>
        </p:spPr>
        <p:txBody>
          <a:bodyPr>
            <a:normAutofit fontScale="32500" lnSpcReduction="20000"/>
          </a:bodyPr>
          <a:lstStyle/>
          <a:p>
            <a:pPr>
              <a:lnSpc>
                <a:spcPct val="90000"/>
              </a:lnSpc>
            </a:pPr>
            <a:endParaRPr lang="en-US" sz="4200" dirty="0"/>
          </a:p>
          <a:p>
            <a:pPr>
              <a:lnSpc>
                <a:spcPct val="90000"/>
              </a:lnSpc>
            </a:pPr>
            <a:r>
              <a:rPr lang="en-US" sz="7400" dirty="0"/>
              <a:t>A </a:t>
            </a:r>
            <a:r>
              <a:rPr lang="en-US" sz="7400" i="1" dirty="0"/>
              <a:t>sector</a:t>
            </a:r>
            <a:r>
              <a:rPr lang="en-US" sz="7400" dirty="0"/>
              <a:t> is the basic </a:t>
            </a:r>
            <a:r>
              <a:rPr lang="tr-TR" sz="7400" dirty="0">
                <a:solidFill>
                  <a:srgbClr val="FF0000"/>
                </a:solidFill>
              </a:rPr>
              <a:t>physical </a:t>
            </a:r>
            <a:r>
              <a:rPr lang="en-US" sz="7400" dirty="0">
                <a:solidFill>
                  <a:srgbClr val="FF0000"/>
                </a:solidFill>
              </a:rPr>
              <a:t>unit </a:t>
            </a:r>
            <a:r>
              <a:rPr lang="en-US" sz="7400" dirty="0"/>
              <a:t>of data storage on a hard disk</a:t>
            </a:r>
            <a:r>
              <a:rPr lang="tr-TR" sz="7400" dirty="0"/>
              <a:t>. </a:t>
            </a:r>
            <a:r>
              <a:rPr lang="tr-TR" sz="7400" dirty="0" err="1"/>
              <a:t>Sizes</a:t>
            </a:r>
            <a:r>
              <a:rPr lang="tr-TR" sz="7400" dirty="0"/>
              <a:t>:</a:t>
            </a:r>
            <a:r>
              <a:rPr lang="en-US" sz="7400" dirty="0"/>
              <a:t> </a:t>
            </a:r>
            <a:r>
              <a:rPr lang="tr-TR" sz="7400" dirty="0"/>
              <a:t>512, 1024, 2048, 4096....</a:t>
            </a:r>
            <a:r>
              <a:rPr lang="tr-TR" sz="7400" dirty="0" err="1"/>
              <a:t>Bytes</a:t>
            </a:r>
            <a:endParaRPr lang="tr-TR" sz="7400" dirty="0"/>
          </a:p>
          <a:p>
            <a:pPr marL="0" indent="0">
              <a:lnSpc>
                <a:spcPct val="90000"/>
              </a:lnSpc>
              <a:buNone/>
            </a:pPr>
            <a:endParaRPr lang="tr-TR" sz="7400" dirty="0"/>
          </a:p>
          <a:p>
            <a:pPr>
              <a:lnSpc>
                <a:spcPct val="90000"/>
              </a:lnSpc>
            </a:pPr>
            <a:r>
              <a:rPr lang="en-US" sz="7400" dirty="0"/>
              <a:t>Disk tracks </a:t>
            </a:r>
            <a:r>
              <a:rPr lang="tr-TR" sz="7400" dirty="0"/>
              <a:t>are also </a:t>
            </a:r>
            <a:r>
              <a:rPr lang="en-US" sz="7400" dirty="0"/>
              <a:t>divided into </a:t>
            </a:r>
            <a:r>
              <a:rPr lang="tr-TR" sz="7400" dirty="0">
                <a:solidFill>
                  <a:srgbClr val="FF0000"/>
                </a:solidFill>
              </a:rPr>
              <a:t>logical </a:t>
            </a:r>
            <a:r>
              <a:rPr lang="en-US" sz="7400" dirty="0"/>
              <a:t>blocks</a:t>
            </a:r>
            <a:r>
              <a:rPr lang="tr-TR" sz="7400" dirty="0"/>
              <a:t>/Clusters</a:t>
            </a:r>
          </a:p>
          <a:p>
            <a:pPr lvl="1">
              <a:lnSpc>
                <a:spcPct val="90000"/>
              </a:lnSpc>
            </a:pPr>
            <a:r>
              <a:rPr lang="en-US" sz="7000" dirty="0"/>
              <a:t>A block </a:t>
            </a:r>
            <a:r>
              <a:rPr lang="tr-TR" sz="7000" dirty="0"/>
              <a:t>usually</a:t>
            </a:r>
            <a:r>
              <a:rPr lang="en-US" sz="7000" dirty="0"/>
              <a:t> hold</a:t>
            </a:r>
            <a:r>
              <a:rPr lang="tr-TR" sz="7000" dirty="0"/>
              <a:t>s</a:t>
            </a:r>
            <a:r>
              <a:rPr lang="en-US" sz="7000" dirty="0"/>
              <a:t> an integral number of </a:t>
            </a:r>
            <a:r>
              <a:rPr lang="tr-TR" sz="7000" dirty="0"/>
              <a:t>sectors like 2, 4, 8...</a:t>
            </a:r>
          </a:p>
          <a:p>
            <a:pPr lvl="1">
              <a:lnSpc>
                <a:spcPct val="90000"/>
              </a:lnSpc>
            </a:pPr>
            <a:r>
              <a:rPr lang="tr-TR" sz="7000" dirty="0" err="1">
                <a:solidFill>
                  <a:srgbClr val="FF0000"/>
                </a:solidFill>
              </a:rPr>
              <a:t>Block</a:t>
            </a:r>
            <a:r>
              <a:rPr lang="tr-TR" sz="7000" dirty="0">
                <a:solidFill>
                  <a:srgbClr val="FF0000"/>
                </a:solidFill>
              </a:rPr>
              <a:t> Transfer time</a:t>
            </a:r>
            <a:r>
              <a:rPr lang="tr-TR" sz="7000" dirty="0"/>
              <a:t>= #</a:t>
            </a:r>
            <a:r>
              <a:rPr lang="tr-TR" sz="7000" dirty="0" err="1"/>
              <a:t>sectors</a:t>
            </a:r>
            <a:r>
              <a:rPr lang="tr-TR" sz="7000" dirty="0"/>
              <a:t> in a </a:t>
            </a:r>
            <a:r>
              <a:rPr lang="tr-TR" sz="7000" dirty="0" err="1"/>
              <a:t>block</a:t>
            </a:r>
            <a:r>
              <a:rPr lang="tr-TR" sz="7000" dirty="0"/>
              <a:t> * </a:t>
            </a:r>
            <a:r>
              <a:rPr lang="tr-TR" sz="7000"/>
              <a:t>secto</a:t>
            </a:r>
            <a:r>
              <a:rPr lang="tr-TR" sz="7000" dirty="0"/>
              <a:t>r</a:t>
            </a:r>
            <a:r>
              <a:rPr lang="tr-TR" sz="7000"/>
              <a:t> </a:t>
            </a:r>
            <a:r>
              <a:rPr lang="tr-TR" sz="7000" dirty="0"/>
              <a:t>Trans. Time</a:t>
            </a:r>
          </a:p>
          <a:p>
            <a:pPr lvl="1">
              <a:lnSpc>
                <a:spcPct val="90000"/>
              </a:lnSpc>
            </a:pPr>
            <a:r>
              <a:rPr lang="tr-TR" sz="7000" dirty="0" err="1"/>
              <a:t>Assume</a:t>
            </a:r>
            <a:r>
              <a:rPr lang="tr-TR" sz="7000" dirty="0"/>
              <a:t> 4 </a:t>
            </a:r>
            <a:r>
              <a:rPr lang="tr-TR" sz="7000" dirty="0" err="1"/>
              <a:t>sectors</a:t>
            </a:r>
            <a:r>
              <a:rPr lang="tr-TR" sz="7000" dirty="0"/>
              <a:t> in a </a:t>
            </a:r>
            <a:r>
              <a:rPr lang="tr-TR" sz="7000" dirty="0" err="1"/>
              <a:t>block</a:t>
            </a:r>
            <a:r>
              <a:rPr lang="en-US" sz="7000" dirty="0"/>
              <a:t> and sector transfer time = 0.04 </a:t>
            </a:r>
            <a:r>
              <a:rPr lang="en-US" sz="7000" dirty="0" err="1"/>
              <a:t>msec</a:t>
            </a:r>
            <a:r>
              <a:rPr lang="tr-TR" sz="7000" dirty="0"/>
              <a:t>:</a:t>
            </a:r>
          </a:p>
          <a:p>
            <a:pPr marL="457200" lvl="1" indent="0">
              <a:lnSpc>
                <a:spcPct val="90000"/>
              </a:lnSpc>
              <a:buNone/>
            </a:pPr>
            <a:r>
              <a:rPr lang="tr-TR" sz="7000" dirty="0">
                <a:sym typeface="Wingdings" panose="05000000000000000000" pitchFamily="2" charset="2"/>
              </a:rPr>
              <a:t>    </a:t>
            </a:r>
            <a:r>
              <a:rPr lang="tr-TR" sz="7000" dirty="0" err="1">
                <a:sym typeface="Wingdings" panose="05000000000000000000" pitchFamily="2" charset="2"/>
              </a:rPr>
              <a:t>Btt</a:t>
            </a:r>
            <a:r>
              <a:rPr lang="tr-TR" sz="7000" dirty="0">
                <a:sym typeface="Wingdings" panose="05000000000000000000" pitchFamily="2" charset="2"/>
              </a:rPr>
              <a:t>= 4*0.0</a:t>
            </a:r>
            <a:r>
              <a:rPr lang="en-US" sz="7000" dirty="0">
                <a:sym typeface="Wingdings" panose="05000000000000000000" pitchFamily="2" charset="2"/>
              </a:rPr>
              <a:t>4</a:t>
            </a:r>
            <a:r>
              <a:rPr lang="tr-TR" sz="7000" dirty="0">
                <a:sym typeface="Wingdings" panose="05000000000000000000" pitchFamily="2" charset="2"/>
              </a:rPr>
              <a:t>= 0.1</a:t>
            </a:r>
            <a:r>
              <a:rPr lang="en-US" sz="7000" dirty="0">
                <a:sym typeface="Wingdings" panose="05000000000000000000" pitchFamily="2" charset="2"/>
              </a:rPr>
              <a:t>6</a:t>
            </a:r>
            <a:r>
              <a:rPr lang="tr-TR" sz="7000" dirty="0">
                <a:sym typeface="Wingdings" panose="05000000000000000000" pitchFamily="2" charset="2"/>
              </a:rPr>
              <a:t> </a:t>
            </a:r>
            <a:r>
              <a:rPr lang="tr-TR" sz="7000" dirty="0" err="1">
                <a:sym typeface="Wingdings" panose="05000000000000000000" pitchFamily="2" charset="2"/>
              </a:rPr>
              <a:t>msec</a:t>
            </a:r>
            <a:r>
              <a:rPr lang="tr-TR" sz="7000" dirty="0">
                <a:sym typeface="Wingdings" panose="05000000000000000000" pitchFamily="2" charset="2"/>
              </a:rPr>
              <a:t>.</a:t>
            </a:r>
          </a:p>
          <a:p>
            <a:pPr marL="457200" lvl="1" indent="0">
              <a:lnSpc>
                <a:spcPct val="90000"/>
              </a:lnSpc>
              <a:buNone/>
            </a:pPr>
            <a:endParaRPr lang="tr-TR" sz="7000" dirty="0"/>
          </a:p>
          <a:p>
            <a:pPr>
              <a:lnSpc>
                <a:spcPct val="90000"/>
              </a:lnSpc>
            </a:pPr>
            <a:r>
              <a:rPr lang="tr-TR" sz="7400" dirty="0" err="1"/>
              <a:t>The</a:t>
            </a:r>
            <a:r>
              <a:rPr lang="en-US" sz="7400" dirty="0"/>
              <a:t> </a:t>
            </a:r>
            <a:r>
              <a:rPr lang="tr-TR" sz="7400" dirty="0"/>
              <a:t>#</a:t>
            </a:r>
            <a:r>
              <a:rPr lang="en-US" sz="7400" dirty="0"/>
              <a:t> of records</a:t>
            </a:r>
            <a:r>
              <a:rPr lang="tr-TR" sz="7400" dirty="0"/>
              <a:t> that can be</a:t>
            </a:r>
            <a:r>
              <a:rPr lang="en-US" sz="7400" dirty="0"/>
              <a:t> stored in a block</a:t>
            </a:r>
            <a:r>
              <a:rPr lang="tr-TR" sz="7400" dirty="0"/>
              <a:t> :</a:t>
            </a:r>
          </a:p>
          <a:p>
            <a:pPr>
              <a:lnSpc>
                <a:spcPct val="90000"/>
              </a:lnSpc>
              <a:buNone/>
            </a:pPr>
            <a:r>
              <a:rPr lang="tr-TR" sz="7400" b="1" dirty="0">
                <a:solidFill>
                  <a:srgbClr val="FF0000"/>
                </a:solidFill>
              </a:rPr>
              <a:t>    </a:t>
            </a:r>
            <a:r>
              <a:rPr lang="en-US" sz="7400" b="1" dirty="0">
                <a:solidFill>
                  <a:srgbClr val="FF0000"/>
                </a:solidFill>
              </a:rPr>
              <a:t> </a:t>
            </a:r>
            <a:r>
              <a:rPr lang="en-US" sz="7400" dirty="0">
                <a:solidFill>
                  <a:srgbClr val="FF0000"/>
                </a:solidFill>
              </a:rPr>
              <a:t>Blocking Factor</a:t>
            </a:r>
            <a:r>
              <a:rPr lang="tr-TR" sz="7400" dirty="0">
                <a:solidFill>
                  <a:srgbClr val="FF0000"/>
                </a:solidFill>
              </a:rPr>
              <a:t> </a:t>
            </a:r>
            <a:r>
              <a:rPr lang="tr-TR" sz="7400" dirty="0"/>
              <a:t>= ⌊ </a:t>
            </a:r>
            <a:r>
              <a:rPr lang="tr-TR" sz="7400" dirty="0">
                <a:solidFill>
                  <a:srgbClr val="00B050"/>
                </a:solidFill>
              </a:rPr>
              <a:t>Block size/Record size </a:t>
            </a:r>
            <a:r>
              <a:rPr lang="tr-TR" sz="7400" dirty="0"/>
              <a:t>⌋ </a:t>
            </a:r>
          </a:p>
          <a:p>
            <a:pPr>
              <a:lnSpc>
                <a:spcPct val="90000"/>
              </a:lnSpc>
              <a:buNone/>
            </a:pPr>
            <a:endParaRPr lang="tr-TR" sz="7400" dirty="0"/>
          </a:p>
          <a:p>
            <a:pPr>
              <a:lnSpc>
                <a:spcPct val="90000"/>
              </a:lnSpc>
              <a:buNone/>
            </a:pPr>
            <a:r>
              <a:rPr lang="tr-TR" sz="7400" dirty="0"/>
              <a:t>     </a:t>
            </a:r>
            <a:r>
              <a:rPr lang="tr-TR" sz="7400" dirty="0" err="1"/>
              <a:t>Ex</a:t>
            </a:r>
            <a:r>
              <a:rPr lang="tr-TR" sz="7400" dirty="0"/>
              <a:t>: Record size </a:t>
            </a:r>
            <a:r>
              <a:rPr lang="en-US" sz="7400" dirty="0"/>
              <a:t>36</a:t>
            </a:r>
            <a:r>
              <a:rPr lang="tr-TR" sz="7400" dirty="0"/>
              <a:t>0 B,</a:t>
            </a:r>
            <a:r>
              <a:rPr lang="en-US" sz="7400" dirty="0"/>
              <a:t> </a:t>
            </a:r>
            <a:r>
              <a:rPr lang="tr-TR" sz="7400" dirty="0" err="1"/>
              <a:t>block</a:t>
            </a:r>
            <a:r>
              <a:rPr lang="tr-TR" sz="7400" dirty="0"/>
              <a:t> size </a:t>
            </a:r>
            <a:r>
              <a:rPr lang="en-US" sz="7400" dirty="0"/>
              <a:t>4</a:t>
            </a:r>
            <a:r>
              <a:rPr lang="tr-TR" sz="7400" dirty="0"/>
              <a:t>KB</a:t>
            </a:r>
            <a:r>
              <a:rPr lang="en-US" sz="7400" dirty="0"/>
              <a:t>.</a:t>
            </a:r>
            <a:r>
              <a:rPr lang="tr-TR" sz="7400" dirty="0"/>
              <a:t> </a:t>
            </a:r>
            <a:r>
              <a:rPr lang="en-US" sz="7400" dirty="0"/>
              <a:t>Find blocking factor.</a:t>
            </a:r>
            <a:br>
              <a:rPr lang="en-US" sz="7400" dirty="0"/>
            </a:br>
            <a:br>
              <a:rPr lang="tr-TR" sz="7400" dirty="0"/>
            </a:br>
            <a:r>
              <a:rPr lang="tr-TR" sz="7400" dirty="0"/>
              <a:t>     bf = ⌊ </a:t>
            </a:r>
            <a:r>
              <a:rPr lang="en-US" sz="7400" dirty="0">
                <a:solidFill>
                  <a:srgbClr val="00B050"/>
                </a:solidFill>
              </a:rPr>
              <a:t>4096</a:t>
            </a:r>
            <a:r>
              <a:rPr lang="tr-TR" sz="7400" dirty="0">
                <a:solidFill>
                  <a:srgbClr val="00B050"/>
                </a:solidFill>
              </a:rPr>
              <a:t>/</a:t>
            </a:r>
            <a:r>
              <a:rPr lang="en-US" sz="7400" dirty="0">
                <a:solidFill>
                  <a:srgbClr val="00B050"/>
                </a:solidFill>
              </a:rPr>
              <a:t>360</a:t>
            </a:r>
            <a:r>
              <a:rPr lang="tr-TR" sz="7400" dirty="0"/>
              <a:t> ⌋ </a:t>
            </a:r>
            <a:br>
              <a:rPr lang="en-US" sz="7400" dirty="0"/>
            </a:br>
            <a:br>
              <a:rPr lang="tr-TR" sz="7400" dirty="0"/>
            </a:br>
            <a:r>
              <a:rPr lang="tr-TR" sz="7400" dirty="0"/>
              <a:t>          = 1</a:t>
            </a:r>
            <a:r>
              <a:rPr lang="en-US" sz="7400" dirty="0"/>
              <a:t>1</a:t>
            </a:r>
            <a:endParaRPr lang="tr-TR" sz="7400" dirty="0"/>
          </a:p>
          <a:p>
            <a:pPr>
              <a:lnSpc>
                <a:spcPct val="90000"/>
              </a:lnSpc>
              <a:buNone/>
            </a:pPr>
            <a:endParaRPr lang="en-US" sz="5100" dirty="0"/>
          </a:p>
        </p:txBody>
      </p:sp>
    </p:spTree>
    <p:extLst>
      <p:ext uri="{BB962C8B-B14F-4D97-AF65-F5344CB8AC3E}">
        <p14:creationId xmlns:p14="http://schemas.microsoft.com/office/powerpoint/2010/main" val="3370429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0"/>
            <a:ext cx="7772400" cy="1143000"/>
          </a:xfrm>
        </p:spPr>
        <p:txBody>
          <a:bodyPr/>
          <a:lstStyle/>
          <a:p>
            <a:r>
              <a:rPr lang="en-US" altLang="en-US">
                <a:effectLst>
                  <a:outerShdw blurRad="38100" dist="38100" dir="2700000" algn="tl">
                    <a:srgbClr val="C0C0C0"/>
                  </a:outerShdw>
                </a:effectLst>
              </a:rPr>
              <a:t>Storage Access</a:t>
            </a:r>
          </a:p>
        </p:txBody>
      </p:sp>
      <p:sp>
        <p:nvSpPr>
          <p:cNvPr id="36867" name="Rectangle 3"/>
          <p:cNvSpPr>
            <a:spLocks noGrp="1" noChangeArrowheads="1"/>
          </p:cNvSpPr>
          <p:nvPr>
            <p:ph type="body" idx="1"/>
          </p:nvPr>
        </p:nvSpPr>
        <p:spPr>
          <a:xfrm>
            <a:off x="152400" y="990600"/>
            <a:ext cx="8382000" cy="3374504"/>
          </a:xfrm>
        </p:spPr>
        <p:txBody>
          <a:bodyPr/>
          <a:lstStyle/>
          <a:p>
            <a:r>
              <a:rPr lang="en-US" altLang="en-US" sz="2000" dirty="0"/>
              <a:t>A database file is partitioned into fixed-length storage units called </a:t>
            </a:r>
            <a:r>
              <a:rPr lang="en-US" altLang="en-US" sz="2000" b="1" dirty="0">
                <a:solidFill>
                  <a:schemeClr val="tx2"/>
                </a:solidFill>
              </a:rPr>
              <a:t>blocks</a:t>
            </a:r>
            <a:r>
              <a:rPr lang="en-US" altLang="en-US" sz="2000" dirty="0"/>
              <a:t>.  Blocks are units of both storage allocation and data transfer.</a:t>
            </a:r>
          </a:p>
          <a:p>
            <a:r>
              <a:rPr lang="en-US" altLang="en-US" sz="2000" dirty="0"/>
              <a:t>Database system seeks to minimize the number of block transfers between the disk and memory.  We can reduce the number of disk accesses by keeping as many blocks as possible in main memory.</a:t>
            </a:r>
          </a:p>
          <a:p>
            <a:r>
              <a:rPr lang="en-US" altLang="en-US" sz="2000" b="1" dirty="0">
                <a:solidFill>
                  <a:schemeClr val="tx2"/>
                </a:solidFill>
              </a:rPr>
              <a:t>Buffer</a:t>
            </a:r>
            <a:r>
              <a:rPr lang="en-US" altLang="en-US" sz="2000" b="1" dirty="0"/>
              <a:t> </a:t>
            </a:r>
            <a:r>
              <a:rPr lang="en-US" altLang="en-US" sz="2000" dirty="0"/>
              <a:t>– portion of main memory available to store copies of disk blocks.</a:t>
            </a:r>
          </a:p>
          <a:p>
            <a:r>
              <a:rPr lang="en-US" altLang="en-US" sz="2000" b="1" dirty="0">
                <a:solidFill>
                  <a:schemeClr val="tx2"/>
                </a:solidFill>
              </a:rPr>
              <a:t>Buffer manager</a:t>
            </a:r>
            <a:r>
              <a:rPr lang="en-US" altLang="en-US" sz="2000" dirty="0"/>
              <a:t> – subsystem responsible for allocating buffer space in main memory.</a:t>
            </a:r>
          </a:p>
        </p:txBody>
      </p:sp>
      <p:sp>
        <p:nvSpPr>
          <p:cNvPr id="36869" name="Text Box 5"/>
          <p:cNvSpPr txBox="1">
            <a:spLocks noChangeArrowheads="1"/>
          </p:cNvSpPr>
          <p:nvPr/>
        </p:nvSpPr>
        <p:spPr bwMode="auto">
          <a:xfrm>
            <a:off x="3581400" y="5105400"/>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Buffer</a:t>
            </a:r>
          </a:p>
        </p:txBody>
      </p:sp>
      <p:grpSp>
        <p:nvGrpSpPr>
          <p:cNvPr id="36870" name="Group 6"/>
          <p:cNvGrpSpPr>
            <a:grpSpLocks/>
          </p:cNvGrpSpPr>
          <p:nvPr/>
        </p:nvGrpSpPr>
        <p:grpSpPr bwMode="auto">
          <a:xfrm>
            <a:off x="5486400" y="4038600"/>
            <a:ext cx="3505200" cy="2598738"/>
            <a:chOff x="1872" y="715"/>
            <a:chExt cx="2208" cy="1637"/>
          </a:xfrm>
        </p:grpSpPr>
        <p:sp>
          <p:nvSpPr>
            <p:cNvPr id="36871" name="Rectangle 7"/>
            <p:cNvSpPr>
              <a:spLocks noChangeArrowheads="1"/>
            </p:cNvSpPr>
            <p:nvPr/>
          </p:nvSpPr>
          <p:spPr bwMode="auto">
            <a:xfrm>
              <a:off x="1872" y="2064"/>
              <a:ext cx="2208" cy="288"/>
            </a:xfrm>
            <a:prstGeom prst="rect">
              <a:avLst/>
            </a:prstGeom>
            <a:solidFill>
              <a:schemeClr val="bg1"/>
            </a:solidFill>
            <a:ln w="22225">
              <a:solidFill>
                <a:schemeClr val="tx1"/>
              </a:solidFill>
              <a:miter lim="800000"/>
              <a:headEnd/>
              <a:tailEnd/>
            </a:ln>
            <a:effectLst>
              <a:outerShdw dist="107763" dir="18900000" algn="ctr" rotWithShape="0">
                <a:schemeClr val="bg2"/>
              </a:outerShdw>
            </a:effectLst>
          </p:spPr>
          <p:txBody>
            <a:bodyPr wrap="none" anchor="ctr"/>
            <a:lstStyle/>
            <a:p>
              <a:endParaRPr lang="en-US"/>
            </a:p>
          </p:txBody>
        </p:sp>
        <p:sp>
          <p:nvSpPr>
            <p:cNvPr id="36872" name="Text Box 8"/>
            <p:cNvSpPr txBox="1">
              <a:spLocks noChangeArrowheads="1"/>
            </p:cNvSpPr>
            <p:nvPr/>
          </p:nvSpPr>
          <p:spPr bwMode="auto">
            <a:xfrm>
              <a:off x="2784" y="2064"/>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Disk</a:t>
              </a:r>
            </a:p>
          </p:txBody>
        </p:sp>
        <p:sp>
          <p:nvSpPr>
            <p:cNvPr id="36873" name="Rectangle 9"/>
            <p:cNvSpPr>
              <a:spLocks noChangeArrowheads="1"/>
            </p:cNvSpPr>
            <p:nvPr/>
          </p:nvSpPr>
          <p:spPr bwMode="auto">
            <a:xfrm>
              <a:off x="2160" y="1387"/>
              <a:ext cx="1680" cy="288"/>
            </a:xfrm>
            <a:prstGeom prst="rect">
              <a:avLst/>
            </a:prstGeom>
            <a:solidFill>
              <a:schemeClr val="bg1"/>
            </a:solidFill>
            <a:ln w="22225">
              <a:solidFill>
                <a:schemeClr val="tx1"/>
              </a:solidFill>
              <a:miter lim="800000"/>
              <a:headEnd/>
              <a:tailEnd/>
            </a:ln>
            <a:effectLst>
              <a:outerShdw dist="107763" dir="18900000" algn="ctr" rotWithShape="0">
                <a:schemeClr val="bg2"/>
              </a:outerShdw>
            </a:effectLst>
          </p:spPr>
          <p:txBody>
            <a:bodyPr wrap="none" anchor="ctr"/>
            <a:lstStyle/>
            <a:p>
              <a:endParaRPr lang="en-US"/>
            </a:p>
          </p:txBody>
        </p:sp>
        <p:sp>
          <p:nvSpPr>
            <p:cNvPr id="36874" name="AutoShape 10"/>
            <p:cNvSpPr>
              <a:spLocks noChangeArrowheads="1"/>
            </p:cNvSpPr>
            <p:nvPr/>
          </p:nvSpPr>
          <p:spPr bwMode="auto">
            <a:xfrm>
              <a:off x="2720" y="1676"/>
              <a:ext cx="96" cy="384"/>
            </a:xfrm>
            <a:prstGeom prst="upArrow">
              <a:avLst>
                <a:gd name="adj1" fmla="val 39583"/>
                <a:gd name="adj2" fmla="val 72926"/>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5" name="AutoShape 11"/>
            <p:cNvSpPr>
              <a:spLocks noChangeArrowheads="1"/>
            </p:cNvSpPr>
            <p:nvPr/>
          </p:nvSpPr>
          <p:spPr bwMode="auto">
            <a:xfrm flipV="1">
              <a:off x="3247" y="1679"/>
              <a:ext cx="96" cy="384"/>
            </a:xfrm>
            <a:prstGeom prst="upArrow">
              <a:avLst>
                <a:gd name="adj1" fmla="val 39583"/>
                <a:gd name="adj2" fmla="val 72926"/>
              </a:avLst>
            </a:prstGeom>
            <a:solidFill>
              <a:srgbClr val="96969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6" name="Text Box 12"/>
            <p:cNvSpPr txBox="1">
              <a:spLocks noChangeArrowheads="1"/>
            </p:cNvSpPr>
            <p:nvPr/>
          </p:nvSpPr>
          <p:spPr bwMode="auto">
            <a:xfrm>
              <a:off x="2496" y="1392"/>
              <a:ext cx="1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Main Memory</a:t>
              </a:r>
            </a:p>
          </p:txBody>
        </p:sp>
        <p:sp>
          <p:nvSpPr>
            <p:cNvPr id="36877" name="Rectangle 13"/>
            <p:cNvSpPr>
              <a:spLocks noChangeArrowheads="1"/>
            </p:cNvSpPr>
            <p:nvPr/>
          </p:nvSpPr>
          <p:spPr bwMode="auto">
            <a:xfrm>
              <a:off x="2582" y="715"/>
              <a:ext cx="912" cy="288"/>
            </a:xfrm>
            <a:prstGeom prst="rect">
              <a:avLst/>
            </a:prstGeom>
            <a:solidFill>
              <a:schemeClr val="bg1"/>
            </a:solidFill>
            <a:ln w="22225">
              <a:solidFill>
                <a:schemeClr val="tx1"/>
              </a:solidFill>
              <a:miter lim="800000"/>
              <a:headEnd/>
              <a:tailEnd/>
            </a:ln>
            <a:effectLst>
              <a:outerShdw dist="107763" dir="18900000" algn="ctr" rotWithShape="0">
                <a:schemeClr val="bg2"/>
              </a:outerShdw>
            </a:effectLst>
          </p:spPr>
          <p:txBody>
            <a:bodyPr wrap="none" anchor="ctr"/>
            <a:lstStyle/>
            <a:p>
              <a:endParaRPr lang="en-US"/>
            </a:p>
          </p:txBody>
        </p:sp>
        <p:sp>
          <p:nvSpPr>
            <p:cNvPr id="36878" name="AutoShape 14"/>
            <p:cNvSpPr>
              <a:spLocks noChangeArrowheads="1"/>
            </p:cNvSpPr>
            <p:nvPr/>
          </p:nvSpPr>
          <p:spPr bwMode="auto">
            <a:xfrm>
              <a:off x="2720" y="1004"/>
              <a:ext cx="96" cy="384"/>
            </a:xfrm>
            <a:prstGeom prst="upArrow">
              <a:avLst>
                <a:gd name="adj1" fmla="val 39583"/>
                <a:gd name="adj2" fmla="val 72926"/>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9" name="AutoShape 15"/>
            <p:cNvSpPr>
              <a:spLocks noChangeArrowheads="1"/>
            </p:cNvSpPr>
            <p:nvPr/>
          </p:nvSpPr>
          <p:spPr bwMode="auto">
            <a:xfrm flipV="1">
              <a:off x="3247" y="1007"/>
              <a:ext cx="96" cy="384"/>
            </a:xfrm>
            <a:prstGeom prst="upArrow">
              <a:avLst>
                <a:gd name="adj1" fmla="val 39583"/>
                <a:gd name="adj2" fmla="val 72926"/>
              </a:avLst>
            </a:prstGeom>
            <a:solidFill>
              <a:srgbClr val="96969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0" name="Text Box 16"/>
            <p:cNvSpPr txBox="1">
              <a:spLocks noChangeArrowheads="1"/>
            </p:cNvSpPr>
            <p:nvPr/>
          </p:nvSpPr>
          <p:spPr bwMode="auto">
            <a:xfrm>
              <a:off x="2784" y="720"/>
              <a:ext cx="4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CPU</a:t>
              </a:r>
            </a:p>
          </p:txBody>
        </p:sp>
      </p:grpSp>
      <p:sp>
        <p:nvSpPr>
          <p:cNvPr id="36881" name="AutoShape 17"/>
          <p:cNvSpPr>
            <a:spLocks noChangeArrowheads="1"/>
          </p:cNvSpPr>
          <p:nvPr/>
        </p:nvSpPr>
        <p:spPr bwMode="auto">
          <a:xfrm>
            <a:off x="4648200" y="5181600"/>
            <a:ext cx="685800" cy="304800"/>
          </a:xfrm>
          <a:prstGeom prst="right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39278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00133"/>
          </a:xfrm>
        </p:spPr>
        <p:txBody>
          <a:bodyPr/>
          <a:lstStyle/>
          <a:p>
            <a:r>
              <a:rPr lang="tr-TR" dirty="0"/>
              <a:t>Reading Data</a:t>
            </a:r>
          </a:p>
        </p:txBody>
      </p:sp>
      <p:sp>
        <p:nvSpPr>
          <p:cNvPr id="3" name="Content Placeholder 2"/>
          <p:cNvSpPr>
            <a:spLocks noGrp="1"/>
          </p:cNvSpPr>
          <p:nvPr>
            <p:ph idx="1"/>
          </p:nvPr>
        </p:nvSpPr>
        <p:spPr>
          <a:xfrm>
            <a:off x="457200" y="1428736"/>
            <a:ext cx="8003232" cy="4697428"/>
          </a:xfrm>
        </p:spPr>
        <p:txBody>
          <a:bodyPr>
            <a:noAutofit/>
          </a:bodyPr>
          <a:lstStyle/>
          <a:p>
            <a:pPr eaLnBrk="0" fontAlgn="base" hangingPunct="0">
              <a:spcAft>
                <a:spcPct val="0"/>
              </a:spcAft>
              <a:buClr>
                <a:srgbClr val="336699"/>
              </a:buClr>
              <a:buSzPct val="80000"/>
            </a:pPr>
            <a:r>
              <a:rPr kumimoji="1" lang="tr-TR" sz="2400" kern="0" dirty="0">
                <a:solidFill>
                  <a:srgbClr val="000000"/>
                </a:solidFill>
              </a:rPr>
              <a:t>Disk acces is a </a:t>
            </a:r>
            <a:r>
              <a:rPr kumimoji="1" lang="tr-TR" sz="2400" kern="0" dirty="0">
                <a:solidFill>
                  <a:srgbClr val="FF0000"/>
                </a:solidFill>
              </a:rPr>
              <a:t>very </a:t>
            </a:r>
            <a:r>
              <a:rPr kumimoji="1" lang="tr-TR" sz="2400" kern="0" dirty="0" err="1">
                <a:solidFill>
                  <a:srgbClr val="FF0000"/>
                </a:solidFill>
              </a:rPr>
              <a:t>slow</a:t>
            </a:r>
            <a:r>
              <a:rPr kumimoji="1" lang="tr-TR" sz="2400" kern="0" dirty="0">
                <a:solidFill>
                  <a:srgbClr val="FF0000"/>
                </a:solidFill>
              </a:rPr>
              <a:t> </a:t>
            </a:r>
            <a:r>
              <a:rPr kumimoji="1" lang="tr-TR" sz="2400" kern="0" dirty="0" err="1">
                <a:solidFill>
                  <a:srgbClr val="000000"/>
                </a:solidFill>
              </a:rPr>
              <a:t>operation</a:t>
            </a:r>
            <a:r>
              <a:rPr kumimoji="1" lang="tr-TR" sz="2400" kern="0" dirty="0">
                <a:solidFill>
                  <a:srgbClr val="000000"/>
                </a:solidFill>
              </a:rPr>
              <a:t>. </a:t>
            </a:r>
            <a:r>
              <a:rPr lang="en-US" altLang="en-US" sz="2400" dirty="0"/>
              <a:t>Reading or writing a disk block is time consuming because of the seek time and rotational latency.</a:t>
            </a:r>
            <a:endParaRPr kumimoji="1" lang="tr-TR" sz="2400" kern="0" dirty="0">
              <a:solidFill>
                <a:srgbClr val="000000"/>
              </a:solidFill>
            </a:endParaRPr>
          </a:p>
          <a:p>
            <a:pPr eaLnBrk="0" fontAlgn="base" hangingPunct="0">
              <a:spcAft>
                <a:spcPct val="0"/>
              </a:spcAft>
              <a:buClr>
                <a:srgbClr val="336699"/>
              </a:buClr>
              <a:buSzPct val="80000"/>
            </a:pPr>
            <a:r>
              <a:rPr kumimoji="1" lang="en-US" sz="2400" kern="0" dirty="0">
                <a:solidFill>
                  <a:srgbClr val="000000"/>
                </a:solidFill>
              </a:rPr>
              <a:t>For this reason,</a:t>
            </a:r>
            <a:r>
              <a:rPr kumimoji="1" lang="tr-TR" sz="2400" kern="0" dirty="0">
                <a:solidFill>
                  <a:srgbClr val="000000"/>
                </a:solidFill>
              </a:rPr>
              <a:t> </a:t>
            </a:r>
            <a:r>
              <a:rPr kumimoji="1" lang="en-US" sz="2400" kern="0" dirty="0">
                <a:solidFill>
                  <a:srgbClr val="000000"/>
                </a:solidFill>
              </a:rPr>
              <a:t>disk</a:t>
            </a:r>
            <a:r>
              <a:rPr kumimoji="1" lang="tr-TR" sz="2400" kern="0" dirty="0">
                <a:solidFill>
                  <a:srgbClr val="000000"/>
                </a:solidFill>
              </a:rPr>
              <a:t> system</a:t>
            </a:r>
            <a:r>
              <a:rPr kumimoji="1" lang="en-US" sz="2400" kern="0" dirty="0">
                <a:solidFill>
                  <a:srgbClr val="000000"/>
                </a:solidFill>
              </a:rPr>
              <a:t> reads/writes an </a:t>
            </a:r>
            <a:r>
              <a:rPr kumimoji="1" lang="en-US" sz="2400" kern="0" dirty="0">
                <a:solidFill>
                  <a:srgbClr val="FF0000"/>
                </a:solidFill>
              </a:rPr>
              <a:t>entire</a:t>
            </a:r>
            <a:r>
              <a:rPr kumimoji="1" lang="en-US" sz="2400" kern="0" dirty="0">
                <a:solidFill>
                  <a:srgbClr val="000000"/>
                </a:solidFill>
              </a:rPr>
              <a:t> </a:t>
            </a:r>
            <a:r>
              <a:rPr kumimoji="1" lang="en-US" sz="2400" kern="0" dirty="0">
                <a:solidFill>
                  <a:srgbClr val="FF0000"/>
                </a:solidFill>
              </a:rPr>
              <a:t>block</a:t>
            </a:r>
            <a:r>
              <a:rPr kumimoji="1" lang="en-US" sz="2400" kern="0" dirty="0">
                <a:solidFill>
                  <a:srgbClr val="000000"/>
                </a:solidFill>
              </a:rPr>
              <a:t> of data at a time, not just a single record or byte</a:t>
            </a:r>
          </a:p>
          <a:p>
            <a:pPr eaLnBrk="0" fontAlgn="base" hangingPunct="0">
              <a:spcAft>
                <a:spcPct val="0"/>
              </a:spcAft>
              <a:buClr>
                <a:srgbClr val="336699"/>
              </a:buClr>
              <a:buSzPct val="80000"/>
            </a:pPr>
            <a:r>
              <a:rPr kumimoji="1" lang="en-US" sz="2400" kern="0" dirty="0">
                <a:solidFill>
                  <a:srgbClr val="000000"/>
                </a:solidFill>
              </a:rPr>
              <a:t>Typically, only one head can read/write at a given time. All heads move together, they are all at the same Radius</a:t>
            </a:r>
            <a:r>
              <a:rPr kumimoji="1" lang="tr-TR" sz="2400" kern="0" dirty="0">
                <a:solidFill>
                  <a:srgbClr val="000000"/>
                </a:solidFill>
              </a:rPr>
              <a:t> (On a specific cylinder)</a:t>
            </a:r>
          </a:p>
          <a:p>
            <a:pPr eaLnBrk="0" fontAlgn="base" hangingPunct="0">
              <a:spcAft>
                <a:spcPct val="0"/>
              </a:spcAft>
              <a:buClr>
                <a:srgbClr val="336699"/>
              </a:buClr>
              <a:buSzPct val="80000"/>
            </a:pPr>
            <a:r>
              <a:rPr kumimoji="1" lang="tr-TR" sz="2400" kern="0" dirty="0">
                <a:solidFill>
                  <a:srgbClr val="000000"/>
                </a:solidFill>
              </a:rPr>
              <a:t>The most important bottleneck in data transfer is </a:t>
            </a:r>
            <a:r>
              <a:rPr kumimoji="1" lang="tr-TR" sz="2400" kern="0" dirty="0">
                <a:solidFill>
                  <a:srgbClr val="FF0000"/>
                </a:solidFill>
              </a:rPr>
              <a:t>the #of disk accesses</a:t>
            </a:r>
          </a:p>
          <a:p>
            <a:pPr marL="0" indent="0" eaLnBrk="0" fontAlgn="base" hangingPunct="0">
              <a:spcAft>
                <a:spcPct val="0"/>
              </a:spcAft>
              <a:buClr>
                <a:srgbClr val="336699"/>
              </a:buClr>
              <a:buSzPct val="80000"/>
              <a:buNone/>
            </a:pPr>
            <a:r>
              <a:rPr kumimoji="1" lang="tr-TR" sz="2400" kern="0" dirty="0">
                <a:solidFill>
                  <a:srgbClr val="000000"/>
                </a:solidFill>
              </a:rPr>
              <a:t>      </a:t>
            </a:r>
            <a:r>
              <a:rPr kumimoji="1" lang="tr-TR" sz="2400" kern="0" dirty="0">
                <a:solidFill>
                  <a:srgbClr val="000000"/>
                </a:solidFill>
                <a:sym typeface="Wingdings" pitchFamily="2" charset="2"/>
              </a:rPr>
              <a:t> Should be as few as </a:t>
            </a:r>
            <a:r>
              <a:rPr kumimoji="1" lang="tr-TR" sz="2400" kern="0" dirty="0" err="1">
                <a:solidFill>
                  <a:srgbClr val="000000"/>
                </a:solidFill>
                <a:sym typeface="Wingdings" pitchFamily="2" charset="2"/>
              </a:rPr>
              <a:t>possible</a:t>
            </a:r>
            <a:r>
              <a:rPr kumimoji="1" lang="tr-TR" sz="2400" kern="0" dirty="0">
                <a:solidFill>
                  <a:srgbClr val="000000"/>
                </a:solidFill>
                <a:sym typeface="Wingdings" pitchFamily="2" charset="2"/>
              </a:rPr>
              <a:t>!</a:t>
            </a:r>
            <a:endParaRPr kumimoji="1" lang="en-US" sz="2400" kern="0" dirty="0">
              <a:solidFill>
                <a:srgbClr val="000000"/>
              </a:solidFill>
              <a:sym typeface="Wingdings" pitchFamily="2" charset="2"/>
            </a:endParaRPr>
          </a:p>
          <a:p>
            <a:pPr>
              <a:lnSpc>
                <a:spcPct val="80000"/>
              </a:lnSpc>
            </a:pPr>
            <a:r>
              <a:rPr lang="en-US" altLang="en-US" sz="2400" dirty="0"/>
              <a:t>Buffering is used to speed up the transfer of contiguous  blocks from disk to RAM.</a:t>
            </a:r>
          </a:p>
          <a:p>
            <a:pPr lvl="0" eaLnBrk="0" fontAlgn="base" hangingPunct="0">
              <a:spcAft>
                <a:spcPct val="0"/>
              </a:spcAft>
              <a:buClr>
                <a:srgbClr val="336699"/>
              </a:buClr>
              <a:buSzPct val="80000"/>
              <a:buNone/>
            </a:pPr>
            <a:endParaRPr kumimoji="1" lang="tr-TR" sz="2400" kern="0" dirty="0">
              <a:solidFill>
                <a:srgbClr val="000000"/>
              </a:solidFill>
              <a:latin typeface="Arial"/>
              <a:sym typeface="Wingdings" pitchFamily="2" charset="2"/>
            </a:endParaRPr>
          </a:p>
          <a:p>
            <a:pPr lvl="0" eaLnBrk="0" fontAlgn="base" hangingPunct="0">
              <a:spcAft>
                <a:spcPct val="0"/>
              </a:spcAft>
              <a:buClr>
                <a:srgbClr val="336699"/>
              </a:buClr>
              <a:buSzPct val="80000"/>
              <a:buNone/>
            </a:pPr>
            <a:r>
              <a:rPr kumimoji="1" lang="en-US" sz="2400" kern="0" dirty="0">
                <a:solidFill>
                  <a:srgbClr val="000000"/>
                </a:solidFill>
                <a:latin typeface="Arial"/>
              </a:rPr>
              <a:t> </a:t>
            </a:r>
            <a:r>
              <a:rPr kumimoji="1" lang="tr-TR" sz="2400" kern="0" dirty="0">
                <a:solidFill>
                  <a:srgbClr val="000000"/>
                </a:solidFill>
                <a:latin typeface="Arial"/>
              </a:rPr>
              <a:t> </a:t>
            </a:r>
            <a:endParaRPr kumimoji="1" lang="en-US" sz="2400" kern="0" dirty="0">
              <a:solidFill>
                <a:srgbClr val="000000"/>
              </a:solidFill>
              <a:latin typeface="Arial"/>
            </a:endParaRPr>
          </a:p>
        </p:txBody>
      </p:sp>
    </p:spTree>
    <p:extLst>
      <p:ext uri="{BB962C8B-B14F-4D97-AF65-F5344CB8AC3E}">
        <p14:creationId xmlns:p14="http://schemas.microsoft.com/office/powerpoint/2010/main" val="39805250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0"/>
            <a:ext cx="8305800" cy="1143000"/>
          </a:xfrm>
        </p:spPr>
        <p:txBody>
          <a:bodyPr/>
          <a:lstStyle/>
          <a:p>
            <a:r>
              <a:rPr lang="en-US" altLang="en-US">
                <a:effectLst>
                  <a:outerShdw blurRad="38100" dist="38100" dir="2700000" algn="tl">
                    <a:srgbClr val="C0C0C0"/>
                  </a:outerShdw>
                </a:effectLst>
              </a:rPr>
              <a:t>Optimization of Disk-Block Access</a:t>
            </a:r>
          </a:p>
        </p:txBody>
      </p:sp>
      <p:sp>
        <p:nvSpPr>
          <p:cNvPr id="18435" name="Rectangle 3"/>
          <p:cNvSpPr>
            <a:spLocks noGrp="1" noChangeArrowheads="1"/>
          </p:cNvSpPr>
          <p:nvPr>
            <p:ph type="body" idx="1"/>
          </p:nvPr>
        </p:nvSpPr>
        <p:spPr>
          <a:xfrm>
            <a:off x="152400" y="914400"/>
            <a:ext cx="8234363" cy="5824538"/>
          </a:xfrm>
        </p:spPr>
        <p:txBody>
          <a:bodyPr/>
          <a:lstStyle/>
          <a:p>
            <a:r>
              <a:rPr lang="en-US" altLang="en-US" sz="2800" b="1" dirty="0">
                <a:solidFill>
                  <a:schemeClr val="tx2"/>
                </a:solidFill>
              </a:rPr>
              <a:t>Block </a:t>
            </a:r>
            <a:r>
              <a:rPr lang="en-US" altLang="en-US" sz="2800" dirty="0"/>
              <a:t>– a contiguous sequence of sectors from a single track </a:t>
            </a:r>
          </a:p>
          <a:p>
            <a:pPr lvl="1"/>
            <a:r>
              <a:rPr lang="en-US" altLang="en-US" sz="2400" dirty="0"/>
              <a:t>data is transferred between disk and main memory in blocks </a:t>
            </a:r>
            <a:r>
              <a:rPr lang="en-US" altLang="en-US" sz="2400" dirty="0">
                <a:solidFill>
                  <a:srgbClr val="FF0000"/>
                </a:solidFill>
              </a:rPr>
              <a:t>(</a:t>
            </a:r>
            <a:r>
              <a:rPr lang="en-US" altLang="en-US" sz="2400" dirty="0" err="1">
                <a:solidFill>
                  <a:srgbClr val="FF0000"/>
                </a:solidFill>
              </a:rPr>
              <a:t>i.e</a:t>
            </a:r>
            <a:r>
              <a:rPr lang="en-US" altLang="en-US" sz="2400" dirty="0">
                <a:solidFill>
                  <a:srgbClr val="FF0000"/>
                </a:solidFill>
              </a:rPr>
              <a:t>, you can’t ask for a single bit</a:t>
            </a:r>
            <a:r>
              <a:rPr lang="tr-TR" altLang="en-US" sz="2400" dirty="0">
                <a:solidFill>
                  <a:srgbClr val="FF0000"/>
                </a:solidFill>
              </a:rPr>
              <a:t> </a:t>
            </a:r>
            <a:r>
              <a:rPr lang="tr-TR" altLang="en-US" sz="2400" dirty="0" err="1">
                <a:solidFill>
                  <a:srgbClr val="FF0000"/>
                </a:solidFill>
              </a:rPr>
              <a:t>or</a:t>
            </a:r>
            <a:r>
              <a:rPr lang="tr-TR" altLang="en-US" sz="2400" dirty="0">
                <a:solidFill>
                  <a:srgbClr val="FF0000"/>
                </a:solidFill>
              </a:rPr>
              <a:t> </a:t>
            </a:r>
            <a:r>
              <a:rPr lang="tr-TR" altLang="en-US" sz="2400" dirty="0" err="1">
                <a:solidFill>
                  <a:srgbClr val="FF0000"/>
                </a:solidFill>
              </a:rPr>
              <a:t>byte</a:t>
            </a:r>
            <a:r>
              <a:rPr lang="en-US" altLang="en-US" sz="2400" dirty="0">
                <a:solidFill>
                  <a:srgbClr val="FF0000"/>
                </a:solidFill>
              </a:rPr>
              <a:t>)</a:t>
            </a:r>
          </a:p>
          <a:p>
            <a:pPr lvl="2"/>
            <a:r>
              <a:rPr lang="en-US" altLang="en-US" sz="2000" dirty="0"/>
              <a:t>Smaller blocks: more transfers from disk</a:t>
            </a:r>
          </a:p>
          <a:p>
            <a:pPr lvl="2"/>
            <a:r>
              <a:rPr lang="en-US" altLang="en-US" sz="2000" dirty="0"/>
              <a:t>Larger blocks: more space wasted due to partially filled blocks</a:t>
            </a:r>
          </a:p>
          <a:p>
            <a:pPr lvl="2"/>
            <a:r>
              <a:rPr lang="en-US" altLang="en-US" sz="2000" dirty="0"/>
              <a:t>Typical block sizes today range from 4 to 16 kilobytes</a:t>
            </a:r>
          </a:p>
          <a:p>
            <a:r>
              <a:rPr lang="en-US" altLang="en-US" sz="2800" b="1" dirty="0">
                <a:solidFill>
                  <a:schemeClr val="tx2"/>
                </a:solidFill>
              </a:rPr>
              <a:t>Disk-arm-scheduling</a:t>
            </a:r>
            <a:r>
              <a:rPr lang="en-US" altLang="en-US" sz="2800" dirty="0"/>
              <a:t> algorithms order pending accesses to tracks so that disk arm movement is minimized </a:t>
            </a:r>
          </a:p>
          <a:p>
            <a:pPr lvl="1"/>
            <a:r>
              <a:rPr lang="en-US" altLang="en-US" sz="2400" b="1" dirty="0">
                <a:solidFill>
                  <a:schemeClr val="tx2"/>
                </a:solidFill>
              </a:rPr>
              <a:t>elevator algorithm</a:t>
            </a:r>
            <a:r>
              <a:rPr lang="en-US" altLang="en-US" sz="2400" dirty="0"/>
              <a:t>: move disk arm in one direction (from outer to inner tracks or vice versa), processing next request in that direction, till no more requests in that direction, then reverse direction and repeat</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1371600"/>
            <a:ext cx="9779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211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1143000"/>
          </a:xfrm>
        </p:spPr>
        <p:txBody>
          <a:bodyPr/>
          <a:lstStyle/>
          <a:p>
            <a:r>
              <a:rPr lang="en-US" altLang="en-US" sz="4000" dirty="0">
                <a:effectLst>
                  <a:outerShdw blurRad="38100" dist="38100" dir="2700000" algn="tl">
                    <a:srgbClr val="C0C0C0"/>
                  </a:outerShdw>
                </a:effectLst>
              </a:rPr>
              <a:t>Optimization of Disk Block Access</a:t>
            </a:r>
          </a:p>
        </p:txBody>
      </p:sp>
      <p:sp>
        <p:nvSpPr>
          <p:cNvPr id="19459" name="Rectangle 3"/>
          <p:cNvSpPr>
            <a:spLocks noGrp="1" noChangeArrowheads="1"/>
          </p:cNvSpPr>
          <p:nvPr>
            <p:ph type="body" idx="1"/>
          </p:nvPr>
        </p:nvSpPr>
        <p:spPr>
          <a:xfrm>
            <a:off x="533400" y="1295400"/>
            <a:ext cx="8077200" cy="5257800"/>
          </a:xfrm>
        </p:spPr>
        <p:txBody>
          <a:bodyPr/>
          <a:lstStyle/>
          <a:p>
            <a:r>
              <a:rPr lang="en-US" altLang="en-US" sz="2800" b="1" dirty="0"/>
              <a:t>File organization</a:t>
            </a:r>
            <a:r>
              <a:rPr lang="en-US" altLang="en-US" sz="2800" dirty="0"/>
              <a:t> – optimize block access time by organizing the blocks to correspond to how data will be accessed</a:t>
            </a:r>
          </a:p>
          <a:p>
            <a:pPr lvl="1"/>
            <a:r>
              <a:rPr lang="en-US" altLang="en-US" sz="2400" dirty="0"/>
              <a:t>E.g.  Store related information on the same or nearby cylinders.</a:t>
            </a:r>
          </a:p>
          <a:p>
            <a:pPr lvl="1"/>
            <a:r>
              <a:rPr lang="en-US" altLang="en-US" sz="2400" dirty="0"/>
              <a:t>Files may get </a:t>
            </a:r>
            <a:r>
              <a:rPr lang="en-US" altLang="en-US" sz="2400" b="1" dirty="0">
                <a:solidFill>
                  <a:schemeClr val="tx2"/>
                </a:solidFill>
              </a:rPr>
              <a:t>fragmented</a:t>
            </a:r>
            <a:r>
              <a:rPr lang="en-US" altLang="en-US" sz="2400" dirty="0"/>
              <a:t> over time</a:t>
            </a:r>
          </a:p>
          <a:p>
            <a:pPr lvl="2"/>
            <a:r>
              <a:rPr lang="en-US" altLang="en-US" sz="2000" dirty="0"/>
              <a:t>E.g. if data is inserted to/deleted from the file</a:t>
            </a:r>
          </a:p>
          <a:p>
            <a:pPr lvl="2"/>
            <a:r>
              <a:rPr lang="en-US" altLang="en-US" sz="2000" dirty="0"/>
              <a:t>Or free blocks on disk are scattered, and newly created file has its blocks scattered over the disk</a:t>
            </a:r>
          </a:p>
          <a:p>
            <a:pPr lvl="2"/>
            <a:r>
              <a:rPr lang="en-US" altLang="en-US" sz="2000" dirty="0"/>
              <a:t>Sequential access to a fragmented file results in increased disk arm movement</a:t>
            </a:r>
          </a:p>
          <a:p>
            <a:pPr lvl="1"/>
            <a:r>
              <a:rPr lang="en-US" altLang="en-US" sz="2400" dirty="0"/>
              <a:t>Some systems have utilities to </a:t>
            </a:r>
            <a:r>
              <a:rPr lang="en-US" altLang="en-US" sz="2400" dirty="0">
                <a:solidFill>
                  <a:schemeClr val="tx2"/>
                </a:solidFill>
              </a:rPr>
              <a:t>defragment</a:t>
            </a:r>
            <a:r>
              <a:rPr lang="en-US" altLang="en-US" sz="2400" dirty="0"/>
              <a:t> the file system, in order to speed up file access</a:t>
            </a:r>
          </a:p>
          <a:p>
            <a:pPr lvl="2"/>
            <a:endParaRPr lang="en-US" altLang="en-US" sz="2000" dirty="0"/>
          </a:p>
          <a:p>
            <a:endParaRPr lang="en-US" altLang="en-US" sz="2800" dirty="0"/>
          </a:p>
        </p:txBody>
      </p:sp>
    </p:spTree>
    <p:extLst>
      <p:ext uri="{BB962C8B-B14F-4D97-AF65-F5344CB8AC3E}">
        <p14:creationId xmlns:p14="http://schemas.microsoft.com/office/powerpoint/2010/main" val="2729336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0"/>
            <a:ext cx="7772400" cy="1143000"/>
          </a:xfrm>
        </p:spPr>
        <p:txBody>
          <a:bodyPr/>
          <a:lstStyle/>
          <a:p>
            <a:r>
              <a:rPr lang="en-US" altLang="en-US">
                <a:effectLst>
                  <a:outerShdw blurRad="38100" dist="38100" dir="2700000" algn="tl">
                    <a:srgbClr val="C0C0C0"/>
                  </a:outerShdw>
                </a:effectLst>
              </a:rPr>
              <a:t>Buffer Manager</a:t>
            </a:r>
          </a:p>
        </p:txBody>
      </p:sp>
      <p:sp>
        <p:nvSpPr>
          <p:cNvPr id="37891" name="Rectangle 3"/>
          <p:cNvSpPr>
            <a:spLocks noGrp="1" noChangeArrowheads="1"/>
          </p:cNvSpPr>
          <p:nvPr>
            <p:ph type="body" idx="1"/>
          </p:nvPr>
        </p:nvSpPr>
        <p:spPr>
          <a:xfrm>
            <a:off x="457200" y="1295400"/>
            <a:ext cx="8219256" cy="5156200"/>
          </a:xfrm>
        </p:spPr>
        <p:txBody>
          <a:bodyPr/>
          <a:lstStyle/>
          <a:p>
            <a:pPr marL="381000" indent="-381000">
              <a:lnSpc>
                <a:spcPct val="90000"/>
              </a:lnSpc>
            </a:pPr>
            <a:r>
              <a:rPr lang="en-US" altLang="en-US" sz="2800" dirty="0"/>
              <a:t>Programs call on the buffer manager when they need a block from disk.</a:t>
            </a:r>
          </a:p>
          <a:p>
            <a:pPr marL="800100" lvl="1" indent="-342900">
              <a:lnSpc>
                <a:spcPct val="90000"/>
              </a:lnSpc>
              <a:buFont typeface="Monotype Sorts" charset="0"/>
              <a:buAutoNum type="arabicPeriod"/>
            </a:pPr>
            <a:r>
              <a:rPr lang="en-US" altLang="en-US" sz="2400" dirty="0"/>
              <a:t>If the block is </a:t>
            </a:r>
            <a:r>
              <a:rPr lang="en-US" altLang="en-US" sz="2400" dirty="0">
                <a:solidFill>
                  <a:srgbClr val="FF0000"/>
                </a:solidFill>
              </a:rPr>
              <a:t>already in the buffer</a:t>
            </a:r>
            <a:r>
              <a:rPr lang="en-US" altLang="en-US" sz="2400" dirty="0"/>
              <a:t>, the requesting program is given the address of the block in main memory</a:t>
            </a:r>
          </a:p>
          <a:p>
            <a:pPr marL="800100" lvl="1" indent="-342900">
              <a:lnSpc>
                <a:spcPct val="90000"/>
              </a:lnSpc>
              <a:buFont typeface="Monotype Sorts" charset="0"/>
              <a:buAutoNum type="arabicPeriod"/>
            </a:pPr>
            <a:r>
              <a:rPr lang="en-US" altLang="en-US" sz="2400" dirty="0"/>
              <a:t>If the </a:t>
            </a:r>
            <a:r>
              <a:rPr lang="en-US" altLang="en-US" sz="2400" dirty="0">
                <a:solidFill>
                  <a:srgbClr val="FF0000"/>
                </a:solidFill>
              </a:rPr>
              <a:t>block is not in the buffer</a:t>
            </a:r>
            <a:r>
              <a:rPr lang="en-US" altLang="en-US" sz="2400" dirty="0"/>
              <a:t>,</a:t>
            </a:r>
          </a:p>
          <a:p>
            <a:pPr marL="1200150" lvl="2" indent="-342900">
              <a:lnSpc>
                <a:spcPct val="90000"/>
              </a:lnSpc>
              <a:buFont typeface="Monotype Sorts" charset="0"/>
              <a:buAutoNum type="arabicPeriod"/>
            </a:pPr>
            <a:r>
              <a:rPr lang="tr-TR" altLang="en-US" sz="2000" dirty="0"/>
              <a:t>T</a:t>
            </a:r>
            <a:r>
              <a:rPr lang="en-US" altLang="en-US" sz="2000" dirty="0"/>
              <a:t>he buffer manager allocates space in the buffer for the block, replacing (throwing out) some other block, if required, to make space for the new block.</a:t>
            </a:r>
          </a:p>
          <a:p>
            <a:pPr marL="1200150" lvl="2" indent="-342900">
              <a:lnSpc>
                <a:spcPct val="90000"/>
              </a:lnSpc>
              <a:buFont typeface="Monotype Sorts" charset="0"/>
              <a:buAutoNum type="arabicPeriod"/>
            </a:pPr>
            <a:r>
              <a:rPr lang="en-US" altLang="en-US" sz="2000" dirty="0"/>
              <a:t>The block that is thrown out is written back to disk only if it was modified since the most recent time that it was written to/fetched from the disk.</a:t>
            </a:r>
          </a:p>
          <a:p>
            <a:pPr marL="1200150" lvl="2" indent="-342900">
              <a:lnSpc>
                <a:spcPct val="90000"/>
              </a:lnSpc>
              <a:buFont typeface="Monotype Sorts" charset="0"/>
              <a:buAutoNum type="arabicPeriod"/>
            </a:pPr>
            <a:r>
              <a:rPr lang="en-US" altLang="en-US" sz="2000" dirty="0"/>
              <a:t>Once space is allocated in the buffer, the buffer manager reads the block from the disk to the buffer, and passes the address of the block in main memory to requester. </a:t>
            </a:r>
          </a:p>
        </p:txBody>
      </p:sp>
    </p:spTree>
    <p:extLst>
      <p:ext uri="{BB962C8B-B14F-4D97-AF65-F5344CB8AC3E}">
        <p14:creationId xmlns:p14="http://schemas.microsoft.com/office/powerpoint/2010/main" val="2207211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p:txBody>
          <a:bodyPr/>
          <a:lstStyle/>
          <a:p>
            <a:pPr eaLnBrk="1" hangingPunct="1"/>
            <a:r>
              <a:rPr lang="en-US" dirty="0"/>
              <a:t>System I/O Buffer</a:t>
            </a:r>
          </a:p>
        </p:txBody>
      </p:sp>
      <p:sp>
        <p:nvSpPr>
          <p:cNvPr id="75781" name="Rectangle 6"/>
          <p:cNvSpPr>
            <a:spLocks noChangeArrowheads="1"/>
          </p:cNvSpPr>
          <p:nvPr/>
        </p:nvSpPr>
        <p:spPr bwMode="auto">
          <a:xfrm>
            <a:off x="914400" y="1981200"/>
            <a:ext cx="2209800" cy="2971800"/>
          </a:xfrm>
          <a:prstGeom prst="rect">
            <a:avLst/>
          </a:prstGeom>
          <a:noFill/>
          <a:ln w="9525">
            <a:solidFill>
              <a:schemeClr val="tx1"/>
            </a:solidFill>
            <a:miter lim="800000"/>
            <a:headEnd/>
            <a:tailEnd/>
          </a:ln>
        </p:spPr>
        <p:txBody>
          <a:bodyPr wrap="none" anchor="ctr"/>
          <a:lstStyle/>
          <a:p>
            <a:endParaRPr lang="tr-TR"/>
          </a:p>
        </p:txBody>
      </p:sp>
      <p:sp>
        <p:nvSpPr>
          <p:cNvPr id="75782" name="Text Box 7"/>
          <p:cNvSpPr txBox="1">
            <a:spLocks noChangeArrowheads="1"/>
          </p:cNvSpPr>
          <p:nvPr/>
        </p:nvSpPr>
        <p:spPr bwMode="auto">
          <a:xfrm>
            <a:off x="1143000" y="2819401"/>
            <a:ext cx="1828800" cy="1061829"/>
          </a:xfrm>
          <a:prstGeom prst="rect">
            <a:avLst/>
          </a:prstGeom>
          <a:solidFill>
            <a:schemeClr val="accent2">
              <a:lumMod val="40000"/>
              <a:lumOff val="60000"/>
            </a:schemeClr>
          </a:solidFill>
          <a:ln w="9525">
            <a:noFill/>
            <a:miter lim="800000"/>
            <a:headEnd/>
            <a:tailEnd/>
          </a:ln>
        </p:spPr>
        <p:txBody>
          <a:bodyPr>
            <a:spAutoFit/>
          </a:bodyPr>
          <a:lstStyle/>
          <a:p>
            <a:pPr algn="ctr">
              <a:spcBef>
                <a:spcPct val="50000"/>
              </a:spcBef>
            </a:pPr>
            <a:r>
              <a:rPr lang="en-US" dirty="0"/>
              <a:t>Secondary</a:t>
            </a:r>
            <a:br>
              <a:rPr lang="en-US" dirty="0"/>
            </a:br>
            <a:r>
              <a:rPr lang="en-US" dirty="0"/>
              <a:t> Storage</a:t>
            </a:r>
            <a:endParaRPr lang="tr-TR" dirty="0"/>
          </a:p>
          <a:p>
            <a:pPr algn="ctr">
              <a:spcBef>
                <a:spcPct val="50000"/>
              </a:spcBef>
            </a:pPr>
            <a:r>
              <a:rPr lang="tr-TR" dirty="0"/>
              <a:t>(File blocks)</a:t>
            </a:r>
            <a:endParaRPr lang="en-US" dirty="0"/>
          </a:p>
        </p:txBody>
      </p:sp>
      <p:sp>
        <p:nvSpPr>
          <p:cNvPr id="75783" name="Rectangle 10"/>
          <p:cNvSpPr>
            <a:spLocks noChangeArrowheads="1"/>
          </p:cNvSpPr>
          <p:nvPr/>
        </p:nvSpPr>
        <p:spPr bwMode="auto">
          <a:xfrm>
            <a:off x="4038600" y="3048000"/>
            <a:ext cx="1600200" cy="685800"/>
          </a:xfrm>
          <a:prstGeom prst="rect">
            <a:avLst/>
          </a:prstGeom>
          <a:noFill/>
          <a:ln w="9525">
            <a:solidFill>
              <a:schemeClr val="tx1"/>
            </a:solidFill>
            <a:miter lim="800000"/>
            <a:headEnd/>
            <a:tailEnd/>
          </a:ln>
        </p:spPr>
        <p:txBody>
          <a:bodyPr wrap="none" anchor="ctr"/>
          <a:lstStyle/>
          <a:p>
            <a:endParaRPr lang="tr-TR"/>
          </a:p>
        </p:txBody>
      </p:sp>
      <p:sp>
        <p:nvSpPr>
          <p:cNvPr id="75784" name="Rectangle 11"/>
          <p:cNvSpPr>
            <a:spLocks noChangeArrowheads="1"/>
          </p:cNvSpPr>
          <p:nvPr/>
        </p:nvSpPr>
        <p:spPr bwMode="auto">
          <a:xfrm>
            <a:off x="6553200" y="2819400"/>
            <a:ext cx="1828800" cy="990600"/>
          </a:xfrm>
          <a:prstGeom prst="rect">
            <a:avLst/>
          </a:prstGeom>
          <a:noFill/>
          <a:ln w="9525">
            <a:solidFill>
              <a:schemeClr val="tx1"/>
            </a:solidFill>
            <a:miter lim="800000"/>
            <a:headEnd/>
            <a:tailEnd/>
          </a:ln>
        </p:spPr>
        <p:txBody>
          <a:bodyPr wrap="none" anchor="ctr"/>
          <a:lstStyle/>
          <a:p>
            <a:endParaRPr lang="tr-TR"/>
          </a:p>
        </p:txBody>
      </p:sp>
      <p:sp>
        <p:nvSpPr>
          <p:cNvPr id="75785" name="Line 12"/>
          <p:cNvSpPr>
            <a:spLocks noChangeShapeType="1"/>
          </p:cNvSpPr>
          <p:nvPr/>
        </p:nvSpPr>
        <p:spPr bwMode="auto">
          <a:xfrm>
            <a:off x="3124200" y="3352800"/>
            <a:ext cx="914400" cy="0"/>
          </a:xfrm>
          <a:prstGeom prst="line">
            <a:avLst/>
          </a:prstGeom>
          <a:noFill/>
          <a:ln w="9525">
            <a:solidFill>
              <a:schemeClr val="tx1"/>
            </a:solidFill>
            <a:round/>
            <a:headEnd type="triangle" w="med" len="med"/>
            <a:tailEnd type="triangle" w="med" len="med"/>
          </a:ln>
        </p:spPr>
        <p:txBody>
          <a:bodyPr/>
          <a:lstStyle/>
          <a:p>
            <a:endParaRPr lang="tr-TR"/>
          </a:p>
        </p:txBody>
      </p:sp>
      <p:sp>
        <p:nvSpPr>
          <p:cNvPr id="75786" name="Line 13"/>
          <p:cNvSpPr>
            <a:spLocks noChangeShapeType="1"/>
          </p:cNvSpPr>
          <p:nvPr/>
        </p:nvSpPr>
        <p:spPr bwMode="auto">
          <a:xfrm>
            <a:off x="5638800" y="3352800"/>
            <a:ext cx="914400" cy="0"/>
          </a:xfrm>
          <a:prstGeom prst="line">
            <a:avLst/>
          </a:prstGeom>
          <a:noFill/>
          <a:ln w="9525">
            <a:solidFill>
              <a:schemeClr val="tx1"/>
            </a:solidFill>
            <a:round/>
            <a:headEnd type="triangle" w="med" len="med"/>
            <a:tailEnd type="triangle" w="med" len="med"/>
          </a:ln>
        </p:spPr>
        <p:txBody>
          <a:bodyPr/>
          <a:lstStyle/>
          <a:p>
            <a:endParaRPr lang="tr-TR"/>
          </a:p>
        </p:txBody>
      </p:sp>
      <p:sp>
        <p:nvSpPr>
          <p:cNvPr id="75787" name="Text Box 14"/>
          <p:cNvSpPr txBox="1">
            <a:spLocks noChangeArrowheads="1"/>
          </p:cNvSpPr>
          <p:nvPr/>
        </p:nvSpPr>
        <p:spPr bwMode="auto">
          <a:xfrm>
            <a:off x="4114800" y="3214686"/>
            <a:ext cx="1524000" cy="369332"/>
          </a:xfrm>
          <a:prstGeom prst="rect">
            <a:avLst/>
          </a:prstGeom>
          <a:solidFill>
            <a:schemeClr val="tx2">
              <a:lumMod val="20000"/>
              <a:lumOff val="80000"/>
            </a:schemeClr>
          </a:solidFill>
          <a:ln w="9525">
            <a:noFill/>
            <a:miter lim="800000"/>
            <a:headEnd/>
            <a:tailEnd/>
          </a:ln>
        </p:spPr>
        <p:txBody>
          <a:bodyPr wrap="square">
            <a:spAutoFit/>
          </a:bodyPr>
          <a:lstStyle/>
          <a:p>
            <a:pPr algn="ctr">
              <a:spcBef>
                <a:spcPct val="50000"/>
              </a:spcBef>
            </a:pPr>
            <a:r>
              <a:rPr lang="en-US" dirty="0"/>
              <a:t>Buffer</a:t>
            </a:r>
          </a:p>
        </p:txBody>
      </p:sp>
      <p:sp>
        <p:nvSpPr>
          <p:cNvPr id="75788" name="Text Box 15"/>
          <p:cNvSpPr txBox="1">
            <a:spLocks noChangeArrowheads="1"/>
          </p:cNvSpPr>
          <p:nvPr/>
        </p:nvSpPr>
        <p:spPr bwMode="auto">
          <a:xfrm>
            <a:off x="6659468" y="3048000"/>
            <a:ext cx="1752600" cy="369332"/>
          </a:xfrm>
          <a:prstGeom prst="rect">
            <a:avLst/>
          </a:prstGeom>
          <a:solidFill>
            <a:srgbClr val="FFC000"/>
          </a:solidFill>
          <a:ln w="9525">
            <a:noFill/>
            <a:miter lim="800000"/>
            <a:headEnd/>
            <a:tailEnd/>
          </a:ln>
        </p:spPr>
        <p:txBody>
          <a:bodyPr>
            <a:spAutoFit/>
          </a:bodyPr>
          <a:lstStyle/>
          <a:p>
            <a:pPr algn="ctr">
              <a:spcBef>
                <a:spcPct val="50000"/>
              </a:spcBef>
            </a:pPr>
            <a:r>
              <a:rPr lang="en-US" dirty="0"/>
              <a:t>Program</a:t>
            </a:r>
          </a:p>
        </p:txBody>
      </p:sp>
      <p:sp>
        <p:nvSpPr>
          <p:cNvPr id="75789" name="Text Box 16"/>
          <p:cNvSpPr txBox="1">
            <a:spLocks noChangeArrowheads="1"/>
          </p:cNvSpPr>
          <p:nvPr/>
        </p:nvSpPr>
        <p:spPr bwMode="auto">
          <a:xfrm>
            <a:off x="3429000" y="1828801"/>
            <a:ext cx="2667000" cy="646331"/>
          </a:xfrm>
          <a:prstGeom prst="rect">
            <a:avLst/>
          </a:prstGeom>
          <a:noFill/>
          <a:ln w="9525">
            <a:noFill/>
            <a:miter lim="800000"/>
            <a:headEnd/>
            <a:tailEnd/>
          </a:ln>
        </p:spPr>
        <p:txBody>
          <a:bodyPr>
            <a:spAutoFit/>
          </a:bodyPr>
          <a:lstStyle/>
          <a:p>
            <a:pPr>
              <a:spcBef>
                <a:spcPct val="50000"/>
              </a:spcBef>
            </a:pPr>
            <a:r>
              <a:rPr lang="en-US" dirty="0"/>
              <a:t>Data transferred </a:t>
            </a:r>
            <a:br>
              <a:rPr lang="en-US" dirty="0"/>
            </a:br>
            <a:r>
              <a:rPr lang="en-US" dirty="0"/>
              <a:t>by blocks</a:t>
            </a:r>
          </a:p>
        </p:txBody>
      </p:sp>
      <p:sp>
        <p:nvSpPr>
          <p:cNvPr id="75790" name="Line 17"/>
          <p:cNvSpPr>
            <a:spLocks noChangeShapeType="1"/>
          </p:cNvSpPr>
          <p:nvPr/>
        </p:nvSpPr>
        <p:spPr bwMode="auto">
          <a:xfrm flipH="1">
            <a:off x="3581400" y="2590800"/>
            <a:ext cx="228600" cy="609600"/>
          </a:xfrm>
          <a:prstGeom prst="line">
            <a:avLst/>
          </a:prstGeom>
          <a:noFill/>
          <a:ln w="9525">
            <a:solidFill>
              <a:schemeClr val="tx1"/>
            </a:solidFill>
            <a:round/>
            <a:headEnd/>
            <a:tailEnd type="triangle" w="med" len="med"/>
          </a:ln>
        </p:spPr>
        <p:txBody>
          <a:bodyPr/>
          <a:lstStyle/>
          <a:p>
            <a:endParaRPr lang="tr-TR"/>
          </a:p>
        </p:txBody>
      </p:sp>
      <p:sp>
        <p:nvSpPr>
          <p:cNvPr id="75791" name="Text Box 18"/>
          <p:cNvSpPr txBox="1">
            <a:spLocks noChangeArrowheads="1"/>
          </p:cNvSpPr>
          <p:nvPr/>
        </p:nvSpPr>
        <p:spPr bwMode="auto">
          <a:xfrm>
            <a:off x="3000364" y="5105401"/>
            <a:ext cx="3071835" cy="646331"/>
          </a:xfrm>
          <a:prstGeom prst="rect">
            <a:avLst/>
          </a:prstGeom>
          <a:noFill/>
          <a:ln w="9525">
            <a:noFill/>
            <a:miter lim="800000"/>
            <a:headEnd/>
            <a:tailEnd/>
          </a:ln>
        </p:spPr>
        <p:txBody>
          <a:bodyPr wrap="square">
            <a:spAutoFit/>
          </a:bodyPr>
          <a:lstStyle/>
          <a:p>
            <a:pPr>
              <a:spcBef>
                <a:spcPct val="50000"/>
              </a:spcBef>
            </a:pPr>
            <a:r>
              <a:rPr lang="en-US" dirty="0"/>
              <a:t>Temporary storage in </a:t>
            </a:r>
            <a:r>
              <a:rPr lang="tr-TR" dirty="0"/>
              <a:t>RAM</a:t>
            </a:r>
            <a:br>
              <a:rPr lang="en-US" dirty="0"/>
            </a:br>
            <a:r>
              <a:rPr lang="en-US" dirty="0"/>
              <a:t>for one</a:t>
            </a:r>
            <a:r>
              <a:rPr lang="tr-TR" dirty="0"/>
              <a:t> or more </a:t>
            </a:r>
            <a:r>
              <a:rPr lang="en-US" dirty="0"/>
              <a:t> block</a:t>
            </a:r>
            <a:r>
              <a:rPr lang="tr-TR" dirty="0"/>
              <a:t>s</a:t>
            </a:r>
            <a:r>
              <a:rPr lang="en-US" dirty="0"/>
              <a:t> of data</a:t>
            </a:r>
          </a:p>
        </p:txBody>
      </p:sp>
      <p:sp>
        <p:nvSpPr>
          <p:cNvPr id="75792" name="Line 19"/>
          <p:cNvSpPr>
            <a:spLocks noChangeShapeType="1"/>
          </p:cNvSpPr>
          <p:nvPr/>
        </p:nvSpPr>
        <p:spPr bwMode="auto">
          <a:xfrm flipV="1">
            <a:off x="4114800" y="3810000"/>
            <a:ext cx="533400" cy="1066800"/>
          </a:xfrm>
          <a:prstGeom prst="line">
            <a:avLst/>
          </a:prstGeom>
          <a:noFill/>
          <a:ln w="9525">
            <a:solidFill>
              <a:schemeClr val="tx1"/>
            </a:solidFill>
            <a:round/>
            <a:headEnd/>
            <a:tailEnd type="triangle" w="med" len="med"/>
          </a:ln>
        </p:spPr>
        <p:txBody>
          <a:bodyPr/>
          <a:lstStyle/>
          <a:p>
            <a:endParaRPr lang="tr-TR"/>
          </a:p>
        </p:txBody>
      </p:sp>
      <p:sp>
        <p:nvSpPr>
          <p:cNvPr id="75793" name="Text Box 20"/>
          <p:cNvSpPr txBox="1">
            <a:spLocks noChangeArrowheads="1"/>
          </p:cNvSpPr>
          <p:nvPr/>
        </p:nvSpPr>
        <p:spPr bwMode="auto">
          <a:xfrm>
            <a:off x="5715000" y="4267201"/>
            <a:ext cx="2438400" cy="646331"/>
          </a:xfrm>
          <a:prstGeom prst="rect">
            <a:avLst/>
          </a:prstGeom>
          <a:noFill/>
          <a:ln w="9525">
            <a:noFill/>
            <a:miter lim="800000"/>
            <a:headEnd/>
            <a:tailEnd/>
          </a:ln>
        </p:spPr>
        <p:txBody>
          <a:bodyPr>
            <a:spAutoFit/>
          </a:bodyPr>
          <a:lstStyle/>
          <a:p>
            <a:pPr>
              <a:spcBef>
                <a:spcPct val="50000"/>
              </a:spcBef>
            </a:pPr>
            <a:r>
              <a:rPr lang="en-US"/>
              <a:t>Data transferred by records</a:t>
            </a:r>
          </a:p>
        </p:txBody>
      </p:sp>
      <p:sp>
        <p:nvSpPr>
          <p:cNvPr id="75794" name="Line 21"/>
          <p:cNvSpPr>
            <a:spLocks noChangeShapeType="1"/>
          </p:cNvSpPr>
          <p:nvPr/>
        </p:nvSpPr>
        <p:spPr bwMode="auto">
          <a:xfrm flipH="1" flipV="1">
            <a:off x="6019800" y="3429000"/>
            <a:ext cx="381000" cy="609600"/>
          </a:xfrm>
          <a:prstGeom prst="line">
            <a:avLst/>
          </a:prstGeom>
          <a:noFill/>
          <a:ln w="9525">
            <a:solidFill>
              <a:schemeClr val="tx1"/>
            </a:solidFill>
            <a:round/>
            <a:headEnd/>
            <a:tailEnd type="triangle" w="med" len="med"/>
          </a:ln>
        </p:spPr>
        <p:txBody>
          <a:bodyPr/>
          <a:lstStyle/>
          <a:p>
            <a:endParaRPr lang="tr-TR"/>
          </a:p>
        </p:txBody>
      </p:sp>
      <p:sp>
        <p:nvSpPr>
          <p:cNvPr id="2" name="TextBox 1"/>
          <p:cNvSpPr txBox="1"/>
          <p:nvPr/>
        </p:nvSpPr>
        <p:spPr>
          <a:xfrm>
            <a:off x="4267201" y="2428407"/>
            <a:ext cx="952872" cy="523220"/>
          </a:xfrm>
          <a:prstGeom prst="rect">
            <a:avLst/>
          </a:prstGeom>
          <a:noFill/>
        </p:spPr>
        <p:txBody>
          <a:bodyPr wrap="square" rtlCol="0">
            <a:spAutoFit/>
          </a:bodyPr>
          <a:lstStyle/>
          <a:p>
            <a:r>
              <a:rPr lang="en-US" sz="2800" dirty="0"/>
              <a:t>RAM</a:t>
            </a:r>
          </a:p>
        </p:txBody>
      </p:sp>
      <p:sp>
        <p:nvSpPr>
          <p:cNvPr id="3" name="Metin kutusu 2">
            <a:extLst>
              <a:ext uri="{FF2B5EF4-FFF2-40B4-BE49-F238E27FC236}">
                <a16:creationId xmlns:a16="http://schemas.microsoft.com/office/drawing/2014/main" id="{D8C646BB-3EBB-49BF-BC67-5EACA765C59B}"/>
              </a:ext>
            </a:extLst>
          </p:cNvPr>
          <p:cNvSpPr txBox="1"/>
          <p:nvPr/>
        </p:nvSpPr>
        <p:spPr>
          <a:xfrm>
            <a:off x="1166308" y="1566644"/>
            <a:ext cx="1331168" cy="523220"/>
          </a:xfrm>
          <a:prstGeom prst="rect">
            <a:avLst/>
          </a:prstGeom>
          <a:noFill/>
        </p:spPr>
        <p:txBody>
          <a:bodyPr wrap="square" rtlCol="0">
            <a:spAutoFit/>
          </a:bodyPr>
          <a:lstStyle/>
          <a:p>
            <a:r>
              <a:rPr lang="tr-TR" sz="2800" dirty="0"/>
              <a:t>DISK</a:t>
            </a:r>
          </a:p>
        </p:txBody>
      </p:sp>
    </p:spTree>
    <p:extLst>
      <p:ext uri="{BB962C8B-B14F-4D97-AF65-F5344CB8AC3E}">
        <p14:creationId xmlns:p14="http://schemas.microsoft.com/office/powerpoint/2010/main" val="245833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2048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20484" name="Rectangle 4"/>
          <p:cNvSpPr>
            <a:spLocks noGrp="1" noChangeArrowheads="1"/>
          </p:cNvSpPr>
          <p:nvPr>
            <p:ph type="title"/>
          </p:nvPr>
        </p:nvSpPr>
        <p:spPr>
          <a:xfrm>
            <a:off x="609600" y="0"/>
            <a:ext cx="7772400" cy="980728"/>
          </a:xfrm>
          <a:noFill/>
          <a:ln/>
        </p:spPr>
        <p:txBody>
          <a:bodyPr lIns="92075" tIns="46038" rIns="92075" bIns="46038"/>
          <a:lstStyle/>
          <a:p>
            <a:r>
              <a:rPr lang="en-US" dirty="0"/>
              <a:t>Buffer Management</a:t>
            </a:r>
          </a:p>
        </p:txBody>
      </p:sp>
      <p:grpSp>
        <p:nvGrpSpPr>
          <p:cNvPr id="2" name="Group 6"/>
          <p:cNvGrpSpPr>
            <a:grpSpLocks/>
          </p:cNvGrpSpPr>
          <p:nvPr/>
        </p:nvGrpSpPr>
        <p:grpSpPr bwMode="auto">
          <a:xfrm>
            <a:off x="2528888" y="1772816"/>
            <a:ext cx="4230687" cy="2043534"/>
            <a:chOff x="1598" y="1518"/>
            <a:chExt cx="2665" cy="1084"/>
          </a:xfrm>
        </p:grpSpPr>
        <p:sp>
          <p:nvSpPr>
            <p:cNvPr id="20487" name="Rectangle 7"/>
            <p:cNvSpPr>
              <a:spLocks noChangeArrowheads="1"/>
            </p:cNvSpPr>
            <p:nvPr/>
          </p:nvSpPr>
          <p:spPr bwMode="auto">
            <a:xfrm>
              <a:off x="1606" y="1526"/>
              <a:ext cx="2649" cy="1068"/>
            </a:xfrm>
            <a:prstGeom prst="rect">
              <a:avLst/>
            </a:prstGeom>
            <a:noFill/>
            <a:ln w="25400">
              <a:solidFill>
                <a:schemeClr val="tx2"/>
              </a:solidFill>
              <a:miter lim="800000"/>
              <a:headEnd/>
              <a:tailEnd/>
            </a:ln>
            <a:effectLst/>
          </p:spPr>
          <p:txBody>
            <a:bodyPr wrap="none" anchor="ctr"/>
            <a:lstStyle/>
            <a:p>
              <a:endParaRPr lang="tr-TR"/>
            </a:p>
          </p:txBody>
        </p:sp>
        <p:sp>
          <p:nvSpPr>
            <p:cNvPr id="20488" name="Rectangle 8"/>
            <p:cNvSpPr>
              <a:spLocks noChangeArrowheads="1"/>
            </p:cNvSpPr>
            <p:nvPr/>
          </p:nvSpPr>
          <p:spPr bwMode="auto">
            <a:xfrm>
              <a:off x="1602" y="1522"/>
              <a:ext cx="428" cy="1076"/>
            </a:xfrm>
            <a:prstGeom prst="rect">
              <a:avLst/>
            </a:prstGeom>
            <a:noFill/>
            <a:ln w="12700">
              <a:solidFill>
                <a:schemeClr val="tx2"/>
              </a:solidFill>
              <a:miter lim="800000"/>
              <a:headEnd/>
              <a:tailEnd/>
            </a:ln>
            <a:effectLst/>
          </p:spPr>
          <p:txBody>
            <a:bodyPr wrap="none" anchor="ctr"/>
            <a:lstStyle/>
            <a:p>
              <a:endParaRPr lang="tr-TR"/>
            </a:p>
          </p:txBody>
        </p:sp>
        <p:sp>
          <p:nvSpPr>
            <p:cNvPr id="20489" name="Rectangle 9"/>
            <p:cNvSpPr>
              <a:spLocks noChangeArrowheads="1"/>
            </p:cNvSpPr>
            <p:nvPr/>
          </p:nvSpPr>
          <p:spPr bwMode="auto">
            <a:xfrm>
              <a:off x="2038" y="1522"/>
              <a:ext cx="430" cy="1076"/>
            </a:xfrm>
            <a:prstGeom prst="rect">
              <a:avLst/>
            </a:prstGeom>
            <a:noFill/>
            <a:ln w="12700">
              <a:solidFill>
                <a:schemeClr val="tx2"/>
              </a:solidFill>
              <a:miter lim="800000"/>
              <a:headEnd/>
              <a:tailEnd/>
            </a:ln>
            <a:effectLst/>
          </p:spPr>
          <p:txBody>
            <a:bodyPr wrap="none" anchor="ctr"/>
            <a:lstStyle/>
            <a:p>
              <a:endParaRPr lang="tr-TR"/>
            </a:p>
          </p:txBody>
        </p:sp>
        <p:sp>
          <p:nvSpPr>
            <p:cNvPr id="20490" name="Rectangle 10"/>
            <p:cNvSpPr>
              <a:spLocks noChangeArrowheads="1"/>
            </p:cNvSpPr>
            <p:nvPr/>
          </p:nvSpPr>
          <p:spPr bwMode="auto">
            <a:xfrm>
              <a:off x="2476" y="1522"/>
              <a:ext cx="429" cy="1076"/>
            </a:xfrm>
            <a:prstGeom prst="rect">
              <a:avLst/>
            </a:prstGeom>
            <a:noFill/>
            <a:ln w="12700">
              <a:solidFill>
                <a:schemeClr val="tx2"/>
              </a:solidFill>
              <a:miter lim="800000"/>
              <a:headEnd/>
              <a:tailEnd/>
            </a:ln>
            <a:effectLst/>
          </p:spPr>
          <p:txBody>
            <a:bodyPr wrap="none" anchor="ctr"/>
            <a:lstStyle/>
            <a:p>
              <a:endParaRPr lang="tr-TR"/>
            </a:p>
          </p:txBody>
        </p:sp>
        <p:sp>
          <p:nvSpPr>
            <p:cNvPr id="20491" name="Rectangle 11"/>
            <p:cNvSpPr>
              <a:spLocks noChangeArrowheads="1"/>
            </p:cNvSpPr>
            <p:nvPr/>
          </p:nvSpPr>
          <p:spPr bwMode="auto">
            <a:xfrm>
              <a:off x="2913" y="1522"/>
              <a:ext cx="428" cy="1076"/>
            </a:xfrm>
            <a:prstGeom prst="rect">
              <a:avLst/>
            </a:prstGeom>
            <a:noFill/>
            <a:ln w="12700">
              <a:solidFill>
                <a:schemeClr val="tx2"/>
              </a:solidFill>
              <a:miter lim="800000"/>
              <a:headEnd/>
              <a:tailEnd/>
            </a:ln>
            <a:effectLst/>
          </p:spPr>
          <p:txBody>
            <a:bodyPr wrap="none" anchor="ctr"/>
            <a:lstStyle/>
            <a:p>
              <a:endParaRPr lang="tr-TR"/>
            </a:p>
          </p:txBody>
        </p:sp>
        <p:sp>
          <p:nvSpPr>
            <p:cNvPr id="20492" name="Rectangle 12"/>
            <p:cNvSpPr>
              <a:spLocks noChangeArrowheads="1"/>
            </p:cNvSpPr>
            <p:nvPr/>
          </p:nvSpPr>
          <p:spPr bwMode="auto">
            <a:xfrm>
              <a:off x="3349" y="1522"/>
              <a:ext cx="429" cy="1076"/>
            </a:xfrm>
            <a:prstGeom prst="rect">
              <a:avLst/>
            </a:prstGeom>
            <a:noFill/>
            <a:ln w="12700">
              <a:solidFill>
                <a:schemeClr val="tx2"/>
              </a:solidFill>
              <a:miter lim="800000"/>
              <a:headEnd/>
              <a:tailEnd/>
            </a:ln>
            <a:effectLst/>
          </p:spPr>
          <p:txBody>
            <a:bodyPr wrap="none" anchor="ctr"/>
            <a:lstStyle/>
            <a:p>
              <a:endParaRPr lang="tr-TR"/>
            </a:p>
          </p:txBody>
        </p:sp>
        <p:sp>
          <p:nvSpPr>
            <p:cNvPr id="20493" name="Line 13"/>
            <p:cNvSpPr>
              <a:spLocks noChangeShapeType="1"/>
            </p:cNvSpPr>
            <p:nvPr/>
          </p:nvSpPr>
          <p:spPr bwMode="auto">
            <a:xfrm>
              <a:off x="1598" y="1865"/>
              <a:ext cx="2665" cy="0"/>
            </a:xfrm>
            <a:prstGeom prst="line">
              <a:avLst/>
            </a:prstGeom>
            <a:noFill/>
            <a:ln w="12700">
              <a:solidFill>
                <a:schemeClr val="tx1"/>
              </a:solidFill>
              <a:round/>
              <a:headEnd type="none" w="sm" len="sm"/>
              <a:tailEnd type="none" w="sm" len="sm"/>
            </a:ln>
            <a:effectLst/>
          </p:spPr>
          <p:txBody>
            <a:bodyPr wrap="none" anchor="ctr"/>
            <a:lstStyle/>
            <a:p>
              <a:endParaRPr lang="tr-TR"/>
            </a:p>
          </p:txBody>
        </p:sp>
        <p:sp>
          <p:nvSpPr>
            <p:cNvPr id="20494" name="Line 14"/>
            <p:cNvSpPr>
              <a:spLocks noChangeShapeType="1"/>
            </p:cNvSpPr>
            <p:nvPr/>
          </p:nvSpPr>
          <p:spPr bwMode="auto">
            <a:xfrm>
              <a:off x="1598" y="2255"/>
              <a:ext cx="2665" cy="0"/>
            </a:xfrm>
            <a:prstGeom prst="line">
              <a:avLst/>
            </a:prstGeom>
            <a:noFill/>
            <a:ln w="12700">
              <a:solidFill>
                <a:schemeClr val="tx1"/>
              </a:solidFill>
              <a:round/>
              <a:headEnd type="none" w="sm" len="sm"/>
              <a:tailEnd type="none" w="sm" len="sm"/>
            </a:ln>
            <a:effectLst/>
          </p:spPr>
          <p:txBody>
            <a:bodyPr wrap="none" anchor="ctr"/>
            <a:lstStyle/>
            <a:p>
              <a:endParaRPr lang="tr-TR"/>
            </a:p>
          </p:txBody>
        </p:sp>
        <p:sp>
          <p:nvSpPr>
            <p:cNvPr id="20495" name="Rectangle 15"/>
            <p:cNvSpPr>
              <a:spLocks noChangeArrowheads="1"/>
            </p:cNvSpPr>
            <p:nvPr/>
          </p:nvSpPr>
          <p:spPr bwMode="auto">
            <a:xfrm>
              <a:off x="1598" y="1518"/>
              <a:ext cx="436" cy="347"/>
            </a:xfrm>
            <a:prstGeom prst="rect">
              <a:avLst/>
            </a:prstGeom>
            <a:solidFill>
              <a:schemeClr val="tx2"/>
            </a:solidFill>
            <a:ln w="9525">
              <a:noFill/>
              <a:miter lim="800000"/>
              <a:headEnd/>
              <a:tailEnd/>
            </a:ln>
            <a:effectLst/>
          </p:spPr>
          <p:txBody>
            <a:bodyPr wrap="none" anchor="ctr"/>
            <a:lstStyle/>
            <a:p>
              <a:endParaRPr lang="tr-TR"/>
            </a:p>
          </p:txBody>
        </p:sp>
        <p:sp>
          <p:nvSpPr>
            <p:cNvPr id="20496" name="Rectangle 16"/>
            <p:cNvSpPr>
              <a:spLocks noChangeArrowheads="1"/>
            </p:cNvSpPr>
            <p:nvPr/>
          </p:nvSpPr>
          <p:spPr bwMode="auto">
            <a:xfrm>
              <a:off x="2472" y="1518"/>
              <a:ext cx="437" cy="347"/>
            </a:xfrm>
            <a:prstGeom prst="rect">
              <a:avLst/>
            </a:prstGeom>
            <a:solidFill>
              <a:schemeClr val="tx2"/>
            </a:solidFill>
            <a:ln w="9525">
              <a:noFill/>
              <a:miter lim="800000"/>
              <a:headEnd/>
              <a:tailEnd/>
            </a:ln>
            <a:effectLst/>
          </p:spPr>
          <p:txBody>
            <a:bodyPr wrap="none" anchor="ctr"/>
            <a:lstStyle/>
            <a:p>
              <a:endParaRPr lang="tr-TR"/>
            </a:p>
          </p:txBody>
        </p:sp>
        <p:sp>
          <p:nvSpPr>
            <p:cNvPr id="20497" name="Rectangle 17"/>
            <p:cNvSpPr>
              <a:spLocks noChangeArrowheads="1"/>
            </p:cNvSpPr>
            <p:nvPr/>
          </p:nvSpPr>
          <p:spPr bwMode="auto">
            <a:xfrm>
              <a:off x="2909" y="2255"/>
              <a:ext cx="436" cy="347"/>
            </a:xfrm>
            <a:prstGeom prst="rect">
              <a:avLst/>
            </a:prstGeom>
            <a:solidFill>
              <a:schemeClr val="tx2"/>
            </a:solidFill>
            <a:ln w="9525">
              <a:noFill/>
              <a:miter lim="800000"/>
              <a:headEnd/>
              <a:tailEnd/>
            </a:ln>
            <a:effectLst/>
          </p:spPr>
          <p:txBody>
            <a:bodyPr wrap="none" anchor="ctr"/>
            <a:lstStyle/>
            <a:p>
              <a:endParaRPr lang="tr-TR"/>
            </a:p>
          </p:txBody>
        </p:sp>
      </p:grpSp>
      <p:grpSp>
        <p:nvGrpSpPr>
          <p:cNvPr id="4" name="Group 19"/>
          <p:cNvGrpSpPr>
            <a:grpSpLocks/>
          </p:cNvGrpSpPr>
          <p:nvPr/>
        </p:nvGrpSpPr>
        <p:grpSpPr bwMode="auto">
          <a:xfrm>
            <a:off x="3563889" y="4365104"/>
            <a:ext cx="1944216" cy="1440160"/>
            <a:chOff x="2472" y="2966"/>
            <a:chExt cx="830" cy="434"/>
          </a:xfrm>
        </p:grpSpPr>
        <p:sp>
          <p:nvSpPr>
            <p:cNvPr id="20500" name="Oval 20"/>
            <p:cNvSpPr>
              <a:spLocks noChangeArrowheads="1"/>
            </p:cNvSpPr>
            <p:nvPr/>
          </p:nvSpPr>
          <p:spPr bwMode="auto">
            <a:xfrm>
              <a:off x="2480" y="2966"/>
              <a:ext cx="814" cy="97"/>
            </a:xfrm>
            <a:prstGeom prst="ellipse">
              <a:avLst/>
            </a:prstGeom>
            <a:noFill/>
            <a:ln w="25400">
              <a:solidFill>
                <a:schemeClr val="tx2"/>
              </a:solidFill>
              <a:round/>
              <a:headEnd/>
              <a:tailEnd/>
            </a:ln>
            <a:effectLst/>
          </p:spPr>
          <p:txBody>
            <a:bodyPr wrap="none" anchor="ctr"/>
            <a:lstStyle/>
            <a:p>
              <a:endParaRPr lang="tr-TR"/>
            </a:p>
          </p:txBody>
        </p:sp>
        <p:sp>
          <p:nvSpPr>
            <p:cNvPr id="20501" name="Oval 21"/>
            <p:cNvSpPr>
              <a:spLocks noChangeArrowheads="1"/>
            </p:cNvSpPr>
            <p:nvPr/>
          </p:nvSpPr>
          <p:spPr bwMode="auto">
            <a:xfrm>
              <a:off x="2480" y="3303"/>
              <a:ext cx="814" cy="97"/>
            </a:xfrm>
            <a:prstGeom prst="ellipse">
              <a:avLst/>
            </a:prstGeom>
            <a:noFill/>
            <a:ln w="25400">
              <a:solidFill>
                <a:schemeClr val="tx2"/>
              </a:solidFill>
              <a:round/>
              <a:headEnd/>
              <a:tailEnd/>
            </a:ln>
            <a:effectLst/>
          </p:spPr>
          <p:txBody>
            <a:bodyPr wrap="none" anchor="ctr"/>
            <a:lstStyle/>
            <a:p>
              <a:endParaRPr lang="tr-TR"/>
            </a:p>
          </p:txBody>
        </p:sp>
        <p:sp>
          <p:nvSpPr>
            <p:cNvPr id="20502" name="Line 22"/>
            <p:cNvSpPr>
              <a:spLocks noChangeShapeType="1"/>
            </p:cNvSpPr>
            <p:nvPr/>
          </p:nvSpPr>
          <p:spPr bwMode="auto">
            <a:xfrm>
              <a:off x="2472" y="3015"/>
              <a:ext cx="0" cy="337"/>
            </a:xfrm>
            <a:prstGeom prst="line">
              <a:avLst/>
            </a:prstGeom>
            <a:noFill/>
            <a:ln w="25400">
              <a:solidFill>
                <a:schemeClr val="tx2"/>
              </a:solidFill>
              <a:round/>
              <a:headEnd type="none" w="sm" len="sm"/>
              <a:tailEnd type="none" w="sm" len="sm"/>
            </a:ln>
            <a:effectLst/>
          </p:spPr>
          <p:txBody>
            <a:bodyPr wrap="none" anchor="ctr"/>
            <a:lstStyle/>
            <a:p>
              <a:endParaRPr lang="tr-TR"/>
            </a:p>
          </p:txBody>
        </p:sp>
        <p:sp>
          <p:nvSpPr>
            <p:cNvPr id="20503" name="Line 23"/>
            <p:cNvSpPr>
              <a:spLocks noChangeShapeType="1"/>
            </p:cNvSpPr>
            <p:nvPr/>
          </p:nvSpPr>
          <p:spPr bwMode="auto">
            <a:xfrm>
              <a:off x="3302" y="3015"/>
              <a:ext cx="0" cy="337"/>
            </a:xfrm>
            <a:prstGeom prst="line">
              <a:avLst/>
            </a:prstGeom>
            <a:noFill/>
            <a:ln w="25400">
              <a:solidFill>
                <a:schemeClr val="tx2"/>
              </a:solidFill>
              <a:round/>
              <a:headEnd type="none" w="sm" len="sm"/>
              <a:tailEnd type="none" w="sm" len="sm"/>
            </a:ln>
            <a:effectLst/>
          </p:spPr>
          <p:txBody>
            <a:bodyPr wrap="none" anchor="ctr"/>
            <a:lstStyle/>
            <a:p>
              <a:endParaRPr lang="tr-TR"/>
            </a:p>
          </p:txBody>
        </p:sp>
      </p:grpSp>
      <p:sp>
        <p:nvSpPr>
          <p:cNvPr id="20505" name="Line 25"/>
          <p:cNvSpPr>
            <a:spLocks noChangeShapeType="1"/>
          </p:cNvSpPr>
          <p:nvPr/>
        </p:nvSpPr>
        <p:spPr bwMode="auto">
          <a:xfrm flipV="1">
            <a:off x="1090613" y="4182268"/>
            <a:ext cx="3481387" cy="21829"/>
          </a:xfrm>
          <a:prstGeom prst="line">
            <a:avLst/>
          </a:prstGeom>
          <a:noFill/>
          <a:ln w="12700">
            <a:solidFill>
              <a:srgbClr val="FF0000"/>
            </a:solidFill>
            <a:round/>
            <a:headEnd type="none" w="sm" len="sm"/>
            <a:tailEnd type="none" w="sm" len="sm"/>
          </a:ln>
          <a:effectLst/>
        </p:spPr>
        <p:txBody>
          <a:bodyPr wrap="none" anchor="ctr"/>
          <a:lstStyle/>
          <a:p>
            <a:endParaRPr lang="tr-TR"/>
          </a:p>
        </p:txBody>
      </p:sp>
      <p:sp>
        <p:nvSpPr>
          <p:cNvPr id="20506" name="Rectangle 26"/>
          <p:cNvSpPr>
            <a:spLocks noChangeArrowheads="1"/>
          </p:cNvSpPr>
          <p:nvPr/>
        </p:nvSpPr>
        <p:spPr bwMode="auto">
          <a:xfrm>
            <a:off x="1090613" y="3790950"/>
            <a:ext cx="1978106" cy="369974"/>
          </a:xfrm>
          <a:prstGeom prst="rect">
            <a:avLst/>
          </a:prstGeom>
          <a:noFill/>
          <a:ln w="9525">
            <a:noFill/>
            <a:miter lim="800000"/>
            <a:headEnd/>
            <a:tailEnd/>
          </a:ln>
          <a:effectLst/>
        </p:spPr>
        <p:txBody>
          <a:bodyPr wrap="none" lIns="92075" tIns="46038" rIns="92075" bIns="46038">
            <a:spAutoFit/>
          </a:bodyPr>
          <a:lstStyle/>
          <a:p>
            <a:pPr eaLnBrk="0" hangingPunct="0"/>
            <a:r>
              <a:rPr lang="en-US" sz="1800" dirty="0">
                <a:solidFill>
                  <a:srgbClr val="00B050"/>
                </a:solidFill>
                <a:latin typeface="Book Antiqua" pitchFamily="18" charset="0"/>
              </a:rPr>
              <a:t>MAIN MEMORY</a:t>
            </a:r>
          </a:p>
        </p:txBody>
      </p:sp>
      <p:sp>
        <p:nvSpPr>
          <p:cNvPr id="20507" name="Rectangle 27"/>
          <p:cNvSpPr>
            <a:spLocks noChangeArrowheads="1"/>
          </p:cNvSpPr>
          <p:nvPr/>
        </p:nvSpPr>
        <p:spPr bwMode="auto">
          <a:xfrm>
            <a:off x="1092200" y="4509120"/>
            <a:ext cx="1319560" cy="369974"/>
          </a:xfrm>
          <a:prstGeom prst="rect">
            <a:avLst/>
          </a:prstGeom>
          <a:noFill/>
          <a:ln w="9525">
            <a:noFill/>
            <a:miter lim="800000"/>
            <a:headEnd/>
            <a:tailEnd/>
          </a:ln>
          <a:effectLst/>
        </p:spPr>
        <p:txBody>
          <a:bodyPr wrap="square" lIns="92075" tIns="46038" rIns="92075" bIns="46038">
            <a:spAutoFit/>
          </a:bodyPr>
          <a:lstStyle/>
          <a:p>
            <a:pPr eaLnBrk="0" hangingPunct="0"/>
            <a:r>
              <a:rPr lang="en-US" sz="1800" dirty="0">
                <a:solidFill>
                  <a:srgbClr val="00B050"/>
                </a:solidFill>
                <a:latin typeface="Book Antiqua" pitchFamily="18" charset="0"/>
              </a:rPr>
              <a:t>DISK</a:t>
            </a:r>
          </a:p>
        </p:txBody>
      </p:sp>
      <p:sp>
        <p:nvSpPr>
          <p:cNvPr id="20508" name="Freeform 28"/>
          <p:cNvSpPr>
            <a:spLocks/>
          </p:cNvSpPr>
          <p:nvPr/>
        </p:nvSpPr>
        <p:spPr bwMode="auto">
          <a:xfrm>
            <a:off x="1454150" y="2270125"/>
            <a:ext cx="1041400" cy="301625"/>
          </a:xfrm>
          <a:custGeom>
            <a:avLst/>
            <a:gdLst/>
            <a:ahLst/>
            <a:cxnLst>
              <a:cxn ang="0">
                <a:pos x="0" y="189"/>
              </a:cxn>
              <a:cxn ang="0">
                <a:pos x="3" y="155"/>
              </a:cxn>
              <a:cxn ang="0">
                <a:pos x="16" y="135"/>
              </a:cxn>
              <a:cxn ang="0">
                <a:pos x="23" y="114"/>
              </a:cxn>
              <a:cxn ang="0">
                <a:pos x="50" y="81"/>
              </a:cxn>
              <a:cxn ang="0">
                <a:pos x="71" y="54"/>
              </a:cxn>
              <a:cxn ang="0">
                <a:pos x="98" y="33"/>
              </a:cxn>
              <a:cxn ang="0">
                <a:pos x="126" y="6"/>
              </a:cxn>
              <a:cxn ang="0">
                <a:pos x="146" y="0"/>
              </a:cxn>
              <a:cxn ang="0">
                <a:pos x="166" y="0"/>
              </a:cxn>
              <a:cxn ang="0">
                <a:pos x="186" y="6"/>
              </a:cxn>
              <a:cxn ang="0">
                <a:pos x="207" y="20"/>
              </a:cxn>
              <a:cxn ang="0">
                <a:pos x="227" y="33"/>
              </a:cxn>
              <a:cxn ang="0">
                <a:pos x="248" y="54"/>
              </a:cxn>
              <a:cxn ang="0">
                <a:pos x="268" y="68"/>
              </a:cxn>
              <a:cxn ang="0">
                <a:pos x="289" y="87"/>
              </a:cxn>
              <a:cxn ang="0">
                <a:pos x="317" y="101"/>
              </a:cxn>
              <a:cxn ang="0">
                <a:pos x="344" y="114"/>
              </a:cxn>
              <a:cxn ang="0">
                <a:pos x="364" y="114"/>
              </a:cxn>
              <a:cxn ang="0">
                <a:pos x="391" y="114"/>
              </a:cxn>
              <a:cxn ang="0">
                <a:pos x="412" y="114"/>
              </a:cxn>
              <a:cxn ang="0">
                <a:pos x="439" y="114"/>
              </a:cxn>
              <a:cxn ang="0">
                <a:pos x="467" y="114"/>
              </a:cxn>
              <a:cxn ang="0">
                <a:pos x="494" y="108"/>
              </a:cxn>
              <a:cxn ang="0">
                <a:pos x="514" y="101"/>
              </a:cxn>
              <a:cxn ang="0">
                <a:pos x="549" y="95"/>
              </a:cxn>
              <a:cxn ang="0">
                <a:pos x="576" y="81"/>
              </a:cxn>
              <a:cxn ang="0">
                <a:pos x="596" y="68"/>
              </a:cxn>
              <a:cxn ang="0">
                <a:pos x="617" y="54"/>
              </a:cxn>
              <a:cxn ang="0">
                <a:pos x="637" y="41"/>
              </a:cxn>
              <a:cxn ang="0">
                <a:pos x="655" y="16"/>
              </a:cxn>
            </a:cxnLst>
            <a:rect l="0" t="0" r="r" b="b"/>
            <a:pathLst>
              <a:path w="656" h="190">
                <a:moveTo>
                  <a:pt x="0" y="189"/>
                </a:moveTo>
                <a:lnTo>
                  <a:pt x="3" y="155"/>
                </a:lnTo>
                <a:lnTo>
                  <a:pt x="16" y="135"/>
                </a:lnTo>
                <a:lnTo>
                  <a:pt x="23" y="114"/>
                </a:lnTo>
                <a:lnTo>
                  <a:pt x="50" y="81"/>
                </a:lnTo>
                <a:lnTo>
                  <a:pt x="71" y="54"/>
                </a:lnTo>
                <a:lnTo>
                  <a:pt x="98" y="33"/>
                </a:lnTo>
                <a:lnTo>
                  <a:pt x="126" y="6"/>
                </a:lnTo>
                <a:lnTo>
                  <a:pt x="146" y="0"/>
                </a:lnTo>
                <a:lnTo>
                  <a:pt x="166" y="0"/>
                </a:lnTo>
                <a:lnTo>
                  <a:pt x="186" y="6"/>
                </a:lnTo>
                <a:lnTo>
                  <a:pt x="207" y="20"/>
                </a:lnTo>
                <a:lnTo>
                  <a:pt x="227" y="33"/>
                </a:lnTo>
                <a:lnTo>
                  <a:pt x="248" y="54"/>
                </a:lnTo>
                <a:lnTo>
                  <a:pt x="268" y="68"/>
                </a:lnTo>
                <a:lnTo>
                  <a:pt x="289" y="87"/>
                </a:lnTo>
                <a:lnTo>
                  <a:pt x="317" y="101"/>
                </a:lnTo>
                <a:lnTo>
                  <a:pt x="344" y="114"/>
                </a:lnTo>
                <a:lnTo>
                  <a:pt x="364" y="114"/>
                </a:lnTo>
                <a:lnTo>
                  <a:pt x="391" y="114"/>
                </a:lnTo>
                <a:lnTo>
                  <a:pt x="412" y="114"/>
                </a:lnTo>
                <a:lnTo>
                  <a:pt x="439" y="114"/>
                </a:lnTo>
                <a:lnTo>
                  <a:pt x="467" y="114"/>
                </a:lnTo>
                <a:lnTo>
                  <a:pt x="494" y="108"/>
                </a:lnTo>
                <a:lnTo>
                  <a:pt x="514" y="101"/>
                </a:lnTo>
                <a:lnTo>
                  <a:pt x="549" y="95"/>
                </a:lnTo>
                <a:lnTo>
                  <a:pt x="576" y="81"/>
                </a:lnTo>
                <a:lnTo>
                  <a:pt x="596" y="68"/>
                </a:lnTo>
                <a:lnTo>
                  <a:pt x="617" y="54"/>
                </a:lnTo>
                <a:lnTo>
                  <a:pt x="637" y="41"/>
                </a:lnTo>
                <a:lnTo>
                  <a:pt x="655" y="16"/>
                </a:lnTo>
              </a:path>
            </a:pathLst>
          </a:custGeom>
          <a:noFill/>
          <a:ln w="12700" cap="rnd" cmpd="sng">
            <a:solidFill>
              <a:schemeClr val="tx2"/>
            </a:solidFill>
            <a:prstDash val="solid"/>
            <a:round/>
            <a:headEnd type="none" w="sm" len="sm"/>
            <a:tailEnd type="stealth" w="med" len="lg"/>
          </a:ln>
          <a:effectLst/>
        </p:spPr>
        <p:txBody>
          <a:bodyPr/>
          <a:lstStyle/>
          <a:p>
            <a:endParaRPr lang="tr-TR"/>
          </a:p>
        </p:txBody>
      </p:sp>
      <p:sp>
        <p:nvSpPr>
          <p:cNvPr id="20509" name="Rectangle 29"/>
          <p:cNvSpPr>
            <a:spLocks noChangeArrowheads="1"/>
          </p:cNvSpPr>
          <p:nvPr/>
        </p:nvSpPr>
        <p:spPr bwMode="auto">
          <a:xfrm>
            <a:off x="1185863" y="2547938"/>
            <a:ext cx="1054100" cy="366712"/>
          </a:xfrm>
          <a:prstGeom prst="rect">
            <a:avLst/>
          </a:prstGeom>
          <a:noFill/>
          <a:ln w="9525">
            <a:noFill/>
            <a:miter lim="800000"/>
            <a:headEnd/>
            <a:tailEnd/>
          </a:ln>
          <a:effectLst/>
        </p:spPr>
        <p:txBody>
          <a:bodyPr wrap="none" lIns="92075" tIns="46038" rIns="92075" bIns="46038">
            <a:spAutoFit/>
          </a:bodyPr>
          <a:lstStyle/>
          <a:p>
            <a:pPr eaLnBrk="0" hangingPunct="0"/>
            <a:r>
              <a:rPr lang="en-US" sz="1800">
                <a:latin typeface="Book Antiqua" pitchFamily="18" charset="0"/>
              </a:rPr>
              <a:t>disk page</a:t>
            </a:r>
          </a:p>
        </p:txBody>
      </p:sp>
      <p:sp>
        <p:nvSpPr>
          <p:cNvPr id="20510" name="Freeform 30"/>
          <p:cNvSpPr>
            <a:spLocks/>
          </p:cNvSpPr>
          <p:nvPr/>
        </p:nvSpPr>
        <p:spPr bwMode="auto">
          <a:xfrm>
            <a:off x="1697038" y="2967038"/>
            <a:ext cx="1039812" cy="300037"/>
          </a:xfrm>
          <a:custGeom>
            <a:avLst/>
            <a:gdLst/>
            <a:ahLst/>
            <a:cxnLst>
              <a:cxn ang="0">
                <a:pos x="0" y="188"/>
              </a:cxn>
              <a:cxn ang="0">
                <a:pos x="3" y="154"/>
              </a:cxn>
              <a:cxn ang="0">
                <a:pos x="16" y="134"/>
              </a:cxn>
              <a:cxn ang="0">
                <a:pos x="23" y="114"/>
              </a:cxn>
              <a:cxn ang="0">
                <a:pos x="50" y="81"/>
              </a:cxn>
              <a:cxn ang="0">
                <a:pos x="71" y="54"/>
              </a:cxn>
              <a:cxn ang="0">
                <a:pos x="98" y="33"/>
              </a:cxn>
              <a:cxn ang="0">
                <a:pos x="125" y="6"/>
              </a:cxn>
              <a:cxn ang="0">
                <a:pos x="145" y="0"/>
              </a:cxn>
              <a:cxn ang="0">
                <a:pos x="166" y="0"/>
              </a:cxn>
              <a:cxn ang="0">
                <a:pos x="186" y="6"/>
              </a:cxn>
              <a:cxn ang="0">
                <a:pos x="207" y="20"/>
              </a:cxn>
              <a:cxn ang="0">
                <a:pos x="227" y="33"/>
              </a:cxn>
              <a:cxn ang="0">
                <a:pos x="248" y="54"/>
              </a:cxn>
              <a:cxn ang="0">
                <a:pos x="268" y="67"/>
              </a:cxn>
              <a:cxn ang="0">
                <a:pos x="289" y="87"/>
              </a:cxn>
              <a:cxn ang="0">
                <a:pos x="316" y="100"/>
              </a:cxn>
              <a:cxn ang="0">
                <a:pos x="343" y="114"/>
              </a:cxn>
              <a:cxn ang="0">
                <a:pos x="363" y="114"/>
              </a:cxn>
              <a:cxn ang="0">
                <a:pos x="391" y="114"/>
              </a:cxn>
              <a:cxn ang="0">
                <a:pos x="411" y="114"/>
              </a:cxn>
              <a:cxn ang="0">
                <a:pos x="439" y="114"/>
              </a:cxn>
              <a:cxn ang="0">
                <a:pos x="466" y="114"/>
              </a:cxn>
              <a:cxn ang="0">
                <a:pos x="493" y="107"/>
              </a:cxn>
              <a:cxn ang="0">
                <a:pos x="513" y="100"/>
              </a:cxn>
              <a:cxn ang="0">
                <a:pos x="548" y="94"/>
              </a:cxn>
              <a:cxn ang="0">
                <a:pos x="575" y="81"/>
              </a:cxn>
              <a:cxn ang="0">
                <a:pos x="595" y="67"/>
              </a:cxn>
              <a:cxn ang="0">
                <a:pos x="616" y="54"/>
              </a:cxn>
              <a:cxn ang="0">
                <a:pos x="636" y="40"/>
              </a:cxn>
              <a:cxn ang="0">
                <a:pos x="654" y="16"/>
              </a:cxn>
            </a:cxnLst>
            <a:rect l="0" t="0" r="r" b="b"/>
            <a:pathLst>
              <a:path w="655" h="189">
                <a:moveTo>
                  <a:pt x="0" y="188"/>
                </a:moveTo>
                <a:lnTo>
                  <a:pt x="3" y="154"/>
                </a:lnTo>
                <a:lnTo>
                  <a:pt x="16" y="134"/>
                </a:lnTo>
                <a:lnTo>
                  <a:pt x="23" y="114"/>
                </a:lnTo>
                <a:lnTo>
                  <a:pt x="50" y="81"/>
                </a:lnTo>
                <a:lnTo>
                  <a:pt x="71" y="54"/>
                </a:lnTo>
                <a:lnTo>
                  <a:pt x="98" y="33"/>
                </a:lnTo>
                <a:lnTo>
                  <a:pt x="125" y="6"/>
                </a:lnTo>
                <a:lnTo>
                  <a:pt x="145" y="0"/>
                </a:lnTo>
                <a:lnTo>
                  <a:pt x="166" y="0"/>
                </a:lnTo>
                <a:lnTo>
                  <a:pt x="186" y="6"/>
                </a:lnTo>
                <a:lnTo>
                  <a:pt x="207" y="20"/>
                </a:lnTo>
                <a:lnTo>
                  <a:pt x="227" y="33"/>
                </a:lnTo>
                <a:lnTo>
                  <a:pt x="248" y="54"/>
                </a:lnTo>
                <a:lnTo>
                  <a:pt x="268" y="67"/>
                </a:lnTo>
                <a:lnTo>
                  <a:pt x="289" y="87"/>
                </a:lnTo>
                <a:lnTo>
                  <a:pt x="316" y="100"/>
                </a:lnTo>
                <a:lnTo>
                  <a:pt x="343" y="114"/>
                </a:lnTo>
                <a:lnTo>
                  <a:pt x="363" y="114"/>
                </a:lnTo>
                <a:lnTo>
                  <a:pt x="391" y="114"/>
                </a:lnTo>
                <a:lnTo>
                  <a:pt x="411" y="114"/>
                </a:lnTo>
                <a:lnTo>
                  <a:pt x="439" y="114"/>
                </a:lnTo>
                <a:lnTo>
                  <a:pt x="466" y="114"/>
                </a:lnTo>
                <a:lnTo>
                  <a:pt x="493" y="107"/>
                </a:lnTo>
                <a:lnTo>
                  <a:pt x="513" y="100"/>
                </a:lnTo>
                <a:lnTo>
                  <a:pt x="548" y="94"/>
                </a:lnTo>
                <a:lnTo>
                  <a:pt x="575" y="81"/>
                </a:lnTo>
                <a:lnTo>
                  <a:pt x="595" y="67"/>
                </a:lnTo>
                <a:lnTo>
                  <a:pt x="616" y="54"/>
                </a:lnTo>
                <a:lnTo>
                  <a:pt x="636" y="40"/>
                </a:lnTo>
                <a:lnTo>
                  <a:pt x="654" y="16"/>
                </a:lnTo>
              </a:path>
            </a:pathLst>
          </a:custGeom>
          <a:noFill/>
          <a:ln w="12700" cap="rnd" cmpd="sng">
            <a:solidFill>
              <a:schemeClr val="tx2"/>
            </a:solidFill>
            <a:prstDash val="solid"/>
            <a:round/>
            <a:headEnd type="none" w="sm" len="sm"/>
            <a:tailEnd type="stealth" w="med" len="lg"/>
          </a:ln>
          <a:effectLst/>
        </p:spPr>
        <p:txBody>
          <a:bodyPr/>
          <a:lstStyle/>
          <a:p>
            <a:endParaRPr lang="tr-TR"/>
          </a:p>
        </p:txBody>
      </p:sp>
      <p:sp>
        <p:nvSpPr>
          <p:cNvPr id="20511" name="Rectangle 31"/>
          <p:cNvSpPr>
            <a:spLocks noChangeArrowheads="1"/>
          </p:cNvSpPr>
          <p:nvPr/>
        </p:nvSpPr>
        <p:spPr bwMode="auto">
          <a:xfrm>
            <a:off x="1257300" y="3241675"/>
            <a:ext cx="1130300" cy="366713"/>
          </a:xfrm>
          <a:prstGeom prst="rect">
            <a:avLst/>
          </a:prstGeom>
          <a:noFill/>
          <a:ln w="9525">
            <a:noFill/>
            <a:miter lim="800000"/>
            <a:headEnd/>
            <a:tailEnd/>
          </a:ln>
          <a:effectLst/>
        </p:spPr>
        <p:txBody>
          <a:bodyPr wrap="none" lIns="92075" tIns="46038" rIns="92075" bIns="46038">
            <a:spAutoFit/>
          </a:bodyPr>
          <a:lstStyle/>
          <a:p>
            <a:pPr eaLnBrk="0" hangingPunct="0"/>
            <a:r>
              <a:rPr lang="en-US" sz="1800" dirty="0">
                <a:latin typeface="Book Antiqua" pitchFamily="18" charset="0"/>
              </a:rPr>
              <a:t>free frame</a:t>
            </a:r>
          </a:p>
        </p:txBody>
      </p:sp>
      <p:sp>
        <p:nvSpPr>
          <p:cNvPr id="20512" name="Line 32"/>
          <p:cNvSpPr>
            <a:spLocks noChangeShapeType="1"/>
          </p:cNvSpPr>
          <p:nvPr/>
        </p:nvSpPr>
        <p:spPr bwMode="auto">
          <a:xfrm>
            <a:off x="4624070" y="1138139"/>
            <a:ext cx="0" cy="549275"/>
          </a:xfrm>
          <a:prstGeom prst="line">
            <a:avLst/>
          </a:prstGeom>
          <a:noFill/>
          <a:ln w="25400">
            <a:solidFill>
              <a:schemeClr val="folHlink"/>
            </a:solidFill>
            <a:round/>
            <a:headEnd type="stealth" w="med" len="lg"/>
            <a:tailEnd type="stealth" w="med" len="lg"/>
          </a:ln>
          <a:effectLst/>
        </p:spPr>
        <p:txBody>
          <a:bodyPr wrap="none" anchor="ctr"/>
          <a:lstStyle/>
          <a:p>
            <a:endParaRPr lang="tr-TR"/>
          </a:p>
        </p:txBody>
      </p:sp>
      <p:sp>
        <p:nvSpPr>
          <p:cNvPr id="20513" name="Rectangle 33"/>
          <p:cNvSpPr>
            <a:spLocks noChangeArrowheads="1"/>
          </p:cNvSpPr>
          <p:nvPr/>
        </p:nvSpPr>
        <p:spPr bwMode="auto">
          <a:xfrm>
            <a:off x="1619674" y="764705"/>
            <a:ext cx="6762326" cy="462307"/>
          </a:xfrm>
          <a:prstGeom prst="rect">
            <a:avLst/>
          </a:prstGeom>
          <a:noFill/>
          <a:ln w="9525">
            <a:noFill/>
            <a:miter lim="800000"/>
            <a:headEnd/>
            <a:tailEnd/>
          </a:ln>
          <a:effectLst/>
        </p:spPr>
        <p:txBody>
          <a:bodyPr wrap="square" lIns="92075" tIns="46038" rIns="92075" bIns="46038">
            <a:spAutoFit/>
          </a:bodyPr>
          <a:lstStyle/>
          <a:p>
            <a:pPr eaLnBrk="0" hangingPunct="0"/>
            <a:r>
              <a:rPr lang="en-US" sz="2400" dirty="0">
                <a:solidFill>
                  <a:srgbClr val="FF0000"/>
                </a:solidFill>
                <a:latin typeface="Calibri" panose="020F0502020204030204" pitchFamily="34" charset="0"/>
                <a:cs typeface="Calibri" panose="020F0502020204030204" pitchFamily="34" charset="0"/>
              </a:rPr>
              <a:t>Data Requests from Higher Levels</a:t>
            </a:r>
            <a:r>
              <a:rPr lang="tr-TR" sz="2400" dirty="0">
                <a:solidFill>
                  <a:srgbClr val="FF0000"/>
                </a:solidFill>
                <a:latin typeface="Calibri" panose="020F0502020204030204" pitchFamily="34" charset="0"/>
                <a:cs typeface="Calibri" panose="020F0502020204030204" pitchFamily="34" charset="0"/>
              </a:rPr>
              <a:t>(Programs)</a:t>
            </a:r>
            <a:endParaRPr lang="en-US" sz="2400" dirty="0">
              <a:solidFill>
                <a:schemeClr val="folHlink"/>
              </a:solidFill>
              <a:latin typeface="Calibri" panose="020F0502020204030204" pitchFamily="34" charset="0"/>
              <a:cs typeface="Calibri" panose="020F0502020204030204" pitchFamily="34" charset="0"/>
            </a:endParaRPr>
          </a:p>
        </p:txBody>
      </p:sp>
      <p:sp>
        <p:nvSpPr>
          <p:cNvPr id="20514" name="Rectangle 34"/>
          <p:cNvSpPr>
            <a:spLocks noChangeArrowheads="1"/>
          </p:cNvSpPr>
          <p:nvPr/>
        </p:nvSpPr>
        <p:spPr bwMode="auto">
          <a:xfrm>
            <a:off x="2433638" y="1412777"/>
            <a:ext cx="2066354" cy="369974"/>
          </a:xfrm>
          <a:prstGeom prst="rect">
            <a:avLst/>
          </a:prstGeom>
          <a:noFill/>
          <a:ln w="9525">
            <a:noFill/>
            <a:miter lim="800000"/>
            <a:headEnd/>
            <a:tailEnd/>
          </a:ln>
          <a:effectLst/>
        </p:spPr>
        <p:txBody>
          <a:bodyPr wrap="square" lIns="92075" tIns="46038" rIns="92075" bIns="46038">
            <a:spAutoFit/>
          </a:bodyPr>
          <a:lstStyle/>
          <a:p>
            <a:pPr eaLnBrk="0" hangingPunct="0"/>
            <a:r>
              <a:rPr lang="en-US" sz="1800" dirty="0">
                <a:latin typeface="Book Antiqua" pitchFamily="18" charset="0"/>
              </a:rPr>
              <a:t>BUFFER POOL</a:t>
            </a:r>
          </a:p>
        </p:txBody>
      </p:sp>
      <p:sp>
        <p:nvSpPr>
          <p:cNvPr id="20515" name="Freeform 35"/>
          <p:cNvSpPr>
            <a:spLocks/>
          </p:cNvSpPr>
          <p:nvPr/>
        </p:nvSpPr>
        <p:spPr bwMode="auto">
          <a:xfrm>
            <a:off x="4762500" y="4105275"/>
            <a:ext cx="1022350" cy="153988"/>
          </a:xfrm>
          <a:custGeom>
            <a:avLst/>
            <a:gdLst/>
            <a:ahLst/>
            <a:cxnLst>
              <a:cxn ang="0">
                <a:pos x="643" y="96"/>
              </a:cxn>
              <a:cxn ang="0">
                <a:pos x="640" y="79"/>
              </a:cxn>
              <a:cxn ang="0">
                <a:pos x="627" y="69"/>
              </a:cxn>
              <a:cxn ang="0">
                <a:pos x="621" y="58"/>
              </a:cxn>
              <a:cxn ang="0">
                <a:pos x="594" y="41"/>
              </a:cxn>
              <a:cxn ang="0">
                <a:pos x="573" y="27"/>
              </a:cxn>
              <a:cxn ang="0">
                <a:pos x="547" y="17"/>
              </a:cxn>
              <a:cxn ang="0">
                <a:pos x="520" y="3"/>
              </a:cxn>
              <a:cxn ang="0">
                <a:pos x="500" y="0"/>
              </a:cxn>
              <a:cxn ang="0">
                <a:pos x="480" y="0"/>
              </a:cxn>
              <a:cxn ang="0">
                <a:pos x="460" y="3"/>
              </a:cxn>
              <a:cxn ang="0">
                <a:pos x="439" y="10"/>
              </a:cxn>
              <a:cxn ang="0">
                <a:pos x="420" y="17"/>
              </a:cxn>
              <a:cxn ang="0">
                <a:pos x="399" y="27"/>
              </a:cxn>
              <a:cxn ang="0">
                <a:pos x="380" y="34"/>
              </a:cxn>
              <a:cxn ang="0">
                <a:pos x="359" y="44"/>
              </a:cxn>
              <a:cxn ang="0">
                <a:pos x="332" y="51"/>
              </a:cxn>
              <a:cxn ang="0">
                <a:pos x="305" y="58"/>
              </a:cxn>
              <a:cxn ang="0">
                <a:pos x="286" y="58"/>
              </a:cxn>
              <a:cxn ang="0">
                <a:pos x="259" y="58"/>
              </a:cxn>
              <a:cxn ang="0">
                <a:pos x="238" y="58"/>
              </a:cxn>
              <a:cxn ang="0">
                <a:pos x="212" y="58"/>
              </a:cxn>
              <a:cxn ang="0">
                <a:pos x="185" y="58"/>
              </a:cxn>
              <a:cxn ang="0">
                <a:pos x="158" y="55"/>
              </a:cxn>
              <a:cxn ang="0">
                <a:pos x="138" y="51"/>
              </a:cxn>
              <a:cxn ang="0">
                <a:pos x="104" y="48"/>
              </a:cxn>
              <a:cxn ang="0">
                <a:pos x="78" y="41"/>
              </a:cxn>
              <a:cxn ang="0">
                <a:pos x="58" y="34"/>
              </a:cxn>
              <a:cxn ang="0">
                <a:pos x="38" y="27"/>
              </a:cxn>
              <a:cxn ang="0">
                <a:pos x="18" y="21"/>
              </a:cxn>
              <a:cxn ang="0">
                <a:pos x="0" y="8"/>
              </a:cxn>
            </a:cxnLst>
            <a:rect l="0" t="0" r="r" b="b"/>
            <a:pathLst>
              <a:path w="644" h="97">
                <a:moveTo>
                  <a:pt x="643" y="96"/>
                </a:moveTo>
                <a:lnTo>
                  <a:pt x="640" y="79"/>
                </a:lnTo>
                <a:lnTo>
                  <a:pt x="627" y="69"/>
                </a:lnTo>
                <a:lnTo>
                  <a:pt x="621" y="58"/>
                </a:lnTo>
                <a:lnTo>
                  <a:pt x="594" y="41"/>
                </a:lnTo>
                <a:lnTo>
                  <a:pt x="573" y="27"/>
                </a:lnTo>
                <a:lnTo>
                  <a:pt x="547" y="17"/>
                </a:lnTo>
                <a:lnTo>
                  <a:pt x="520" y="3"/>
                </a:lnTo>
                <a:lnTo>
                  <a:pt x="500" y="0"/>
                </a:lnTo>
                <a:lnTo>
                  <a:pt x="480" y="0"/>
                </a:lnTo>
                <a:lnTo>
                  <a:pt x="460" y="3"/>
                </a:lnTo>
                <a:lnTo>
                  <a:pt x="439" y="10"/>
                </a:lnTo>
                <a:lnTo>
                  <a:pt x="420" y="17"/>
                </a:lnTo>
                <a:lnTo>
                  <a:pt x="399" y="27"/>
                </a:lnTo>
                <a:lnTo>
                  <a:pt x="380" y="34"/>
                </a:lnTo>
                <a:lnTo>
                  <a:pt x="359" y="44"/>
                </a:lnTo>
                <a:lnTo>
                  <a:pt x="332" y="51"/>
                </a:lnTo>
                <a:lnTo>
                  <a:pt x="305" y="58"/>
                </a:lnTo>
                <a:lnTo>
                  <a:pt x="286" y="58"/>
                </a:lnTo>
                <a:lnTo>
                  <a:pt x="259" y="58"/>
                </a:lnTo>
                <a:lnTo>
                  <a:pt x="238" y="58"/>
                </a:lnTo>
                <a:lnTo>
                  <a:pt x="212" y="58"/>
                </a:lnTo>
                <a:lnTo>
                  <a:pt x="185" y="58"/>
                </a:lnTo>
                <a:lnTo>
                  <a:pt x="158" y="55"/>
                </a:lnTo>
                <a:lnTo>
                  <a:pt x="138" y="51"/>
                </a:lnTo>
                <a:lnTo>
                  <a:pt x="104" y="48"/>
                </a:lnTo>
                <a:lnTo>
                  <a:pt x="78" y="41"/>
                </a:lnTo>
                <a:lnTo>
                  <a:pt x="58" y="34"/>
                </a:lnTo>
                <a:lnTo>
                  <a:pt x="38" y="27"/>
                </a:lnTo>
                <a:lnTo>
                  <a:pt x="18" y="21"/>
                </a:lnTo>
                <a:lnTo>
                  <a:pt x="0" y="8"/>
                </a:lnTo>
              </a:path>
            </a:pathLst>
          </a:custGeom>
          <a:noFill/>
          <a:ln w="12700" cap="rnd" cmpd="sng">
            <a:solidFill>
              <a:schemeClr val="folHlink"/>
            </a:solidFill>
            <a:prstDash val="solid"/>
            <a:round/>
            <a:headEnd type="none" w="sm" len="sm"/>
            <a:tailEnd type="stealth" w="med" len="lg"/>
          </a:ln>
          <a:effectLst/>
        </p:spPr>
        <p:txBody>
          <a:bodyPr/>
          <a:lstStyle/>
          <a:p>
            <a:endParaRPr lang="tr-TR"/>
          </a:p>
        </p:txBody>
      </p:sp>
      <p:sp>
        <p:nvSpPr>
          <p:cNvPr id="20516" name="Rectangle 36"/>
          <p:cNvSpPr>
            <a:spLocks noChangeArrowheads="1"/>
          </p:cNvSpPr>
          <p:nvPr/>
        </p:nvSpPr>
        <p:spPr bwMode="auto">
          <a:xfrm>
            <a:off x="5486400" y="4343400"/>
            <a:ext cx="2856551" cy="646973"/>
          </a:xfrm>
          <a:prstGeom prst="rect">
            <a:avLst/>
          </a:prstGeom>
          <a:noFill/>
          <a:ln w="9525">
            <a:noFill/>
            <a:miter lim="800000"/>
            <a:headEnd/>
            <a:tailEnd/>
          </a:ln>
          <a:effectLst/>
        </p:spPr>
        <p:txBody>
          <a:bodyPr wrap="none" lIns="92075" tIns="46038" rIns="92075" bIns="46038">
            <a:spAutoFit/>
          </a:bodyPr>
          <a:lstStyle/>
          <a:p>
            <a:pPr eaLnBrk="0" hangingPunct="0"/>
            <a:r>
              <a:rPr lang="en-US" sz="1800" dirty="0">
                <a:solidFill>
                  <a:srgbClr val="FF0000"/>
                </a:solidFill>
                <a:latin typeface="Book Antiqua" pitchFamily="18" charset="0"/>
              </a:rPr>
              <a:t>choice of frame </a:t>
            </a:r>
            <a:r>
              <a:rPr lang="tr-TR" sz="1800" dirty="0">
                <a:solidFill>
                  <a:srgbClr val="FF0000"/>
                </a:solidFill>
                <a:latin typeface="Book Antiqua" pitchFamily="18" charset="0"/>
              </a:rPr>
              <a:t>is </a:t>
            </a:r>
            <a:r>
              <a:rPr lang="en-US" sz="1800" dirty="0">
                <a:solidFill>
                  <a:srgbClr val="FF0000"/>
                </a:solidFill>
                <a:latin typeface="Book Antiqua" pitchFamily="18" charset="0"/>
              </a:rPr>
              <a:t>dictated</a:t>
            </a:r>
          </a:p>
          <a:p>
            <a:pPr eaLnBrk="0" hangingPunct="0"/>
            <a:r>
              <a:rPr lang="en-US" sz="1800" dirty="0">
                <a:solidFill>
                  <a:srgbClr val="FF0000"/>
                </a:solidFill>
                <a:latin typeface="Book Antiqua" pitchFamily="18" charset="0"/>
              </a:rPr>
              <a:t>by </a:t>
            </a:r>
            <a:r>
              <a:rPr lang="en-US" sz="1800" b="1" dirty="0">
                <a:solidFill>
                  <a:srgbClr val="FF0000"/>
                </a:solidFill>
                <a:latin typeface="Book Antiqua" pitchFamily="18" charset="0"/>
              </a:rPr>
              <a:t>replacement policy</a:t>
            </a:r>
            <a:endParaRPr lang="en-US" sz="1800" b="1" dirty="0">
              <a:solidFill>
                <a:schemeClr val="folHlink"/>
              </a:solidFill>
              <a:latin typeface="Book Antiqua" pitchFamily="18" charset="0"/>
            </a:endParaRPr>
          </a:p>
        </p:txBody>
      </p:sp>
      <p:sp>
        <p:nvSpPr>
          <p:cNvPr id="20517" name="Line 37"/>
          <p:cNvSpPr>
            <a:spLocks noChangeShapeType="1"/>
          </p:cNvSpPr>
          <p:nvPr/>
        </p:nvSpPr>
        <p:spPr bwMode="auto">
          <a:xfrm>
            <a:off x="4610100" y="3840163"/>
            <a:ext cx="0" cy="549275"/>
          </a:xfrm>
          <a:prstGeom prst="line">
            <a:avLst/>
          </a:prstGeom>
          <a:noFill/>
          <a:ln w="25400">
            <a:solidFill>
              <a:schemeClr val="folHlink"/>
            </a:solidFill>
            <a:round/>
            <a:headEnd type="stealth" w="med" len="lg"/>
            <a:tailEnd type="stealth" w="med" len="lg"/>
          </a:ln>
          <a:effectLst/>
        </p:spPr>
        <p:txBody>
          <a:bodyPr wrap="none" anchor="ctr"/>
          <a:lstStyle/>
          <a:p>
            <a:endParaRPr lang="tr-TR"/>
          </a:p>
        </p:txBody>
      </p:sp>
    </p:spTree>
    <p:extLst>
      <p:ext uri="{BB962C8B-B14F-4D97-AF65-F5344CB8AC3E}">
        <p14:creationId xmlns:p14="http://schemas.microsoft.com/office/powerpoint/2010/main" val="4263221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868346"/>
          </a:xfrm>
        </p:spPr>
        <p:txBody>
          <a:bodyPr/>
          <a:lstStyle/>
          <a:p>
            <a:r>
              <a:rPr lang="tr-TR" dirty="0"/>
              <a:t>The World In Bytes</a:t>
            </a:r>
          </a:p>
        </p:txBody>
      </p:sp>
      <p:sp>
        <p:nvSpPr>
          <p:cNvPr id="3" name="Content Placeholder 2"/>
          <p:cNvSpPr>
            <a:spLocks noGrp="1"/>
          </p:cNvSpPr>
          <p:nvPr>
            <p:ph idx="1"/>
          </p:nvPr>
        </p:nvSpPr>
        <p:spPr>
          <a:xfrm>
            <a:off x="433184" y="1114817"/>
            <a:ext cx="8099256" cy="5606659"/>
          </a:xfrm>
        </p:spPr>
        <p:txBody>
          <a:bodyPr>
            <a:normAutofit/>
          </a:bodyPr>
          <a:lstStyle/>
          <a:p>
            <a:pPr>
              <a:buNone/>
            </a:pPr>
            <a:r>
              <a:rPr lang="tr-TR" sz="2800" dirty="0">
                <a:solidFill>
                  <a:schemeClr val="accent5"/>
                </a:solidFill>
              </a:rPr>
              <a:t>H</a:t>
            </a:r>
            <a:r>
              <a:rPr lang="en-US" sz="2800" dirty="0" err="1">
                <a:solidFill>
                  <a:schemeClr val="accent5"/>
                </a:solidFill>
              </a:rPr>
              <a:t>ow</a:t>
            </a:r>
            <a:r>
              <a:rPr lang="en-US" sz="2800" dirty="0">
                <a:solidFill>
                  <a:schemeClr val="accent5"/>
                </a:solidFill>
              </a:rPr>
              <a:t> many bytes are required</a:t>
            </a:r>
            <a:r>
              <a:rPr lang="tr-TR" sz="2800" dirty="0">
                <a:solidFill>
                  <a:schemeClr val="accent5"/>
                </a:solidFill>
              </a:rPr>
              <a:t> ?</a:t>
            </a:r>
          </a:p>
          <a:p>
            <a:pPr>
              <a:buNone/>
            </a:pPr>
            <a:r>
              <a:rPr lang="tr-TR" sz="2800" dirty="0"/>
              <a:t>    A single text </a:t>
            </a:r>
            <a:r>
              <a:rPr lang="tr-TR" sz="2800" dirty="0" err="1"/>
              <a:t>character</a:t>
            </a:r>
            <a:r>
              <a:rPr lang="tr-TR" sz="2800" dirty="0"/>
              <a:t>      </a:t>
            </a:r>
            <a:r>
              <a:rPr lang="tr-TR" sz="2800" dirty="0">
                <a:solidFill>
                  <a:srgbClr val="FF0000"/>
                </a:solidFill>
              </a:rPr>
              <a:t>1 B</a:t>
            </a:r>
            <a:br>
              <a:rPr lang="tr-TR" sz="2800" dirty="0"/>
            </a:br>
            <a:r>
              <a:rPr lang="tr-TR" sz="2800" dirty="0"/>
              <a:t>A typical text </a:t>
            </a:r>
            <a:r>
              <a:rPr lang="tr-TR" sz="2800" dirty="0" err="1"/>
              <a:t>word</a:t>
            </a:r>
            <a:r>
              <a:rPr lang="tr-TR" sz="2800" dirty="0"/>
              <a:t>          </a:t>
            </a:r>
            <a:r>
              <a:rPr lang="tr-TR" sz="2800" dirty="0">
                <a:solidFill>
                  <a:srgbClr val="FF0000"/>
                </a:solidFill>
              </a:rPr>
              <a:t>10 B</a:t>
            </a:r>
            <a:br>
              <a:rPr lang="tr-TR" sz="2800" dirty="0"/>
            </a:br>
            <a:r>
              <a:rPr lang="tr-TR" sz="2800" dirty="0"/>
              <a:t>A typewritten </a:t>
            </a:r>
            <a:r>
              <a:rPr lang="tr-TR" sz="2800" dirty="0" err="1"/>
              <a:t>page</a:t>
            </a:r>
            <a:r>
              <a:rPr lang="tr-TR" sz="2800" dirty="0"/>
              <a:t>           </a:t>
            </a:r>
            <a:r>
              <a:rPr lang="tr-TR" sz="2800" dirty="0">
                <a:solidFill>
                  <a:srgbClr val="FF0000"/>
                </a:solidFill>
              </a:rPr>
              <a:t>2 KB   </a:t>
            </a:r>
            <a:br>
              <a:rPr lang="tr-TR" sz="2800" dirty="0"/>
            </a:br>
            <a:r>
              <a:rPr lang="tr-TR" sz="2800" dirty="0"/>
              <a:t>A low-resolution photograph </a:t>
            </a:r>
            <a:r>
              <a:rPr lang="tr-TR" sz="2800" dirty="0">
                <a:solidFill>
                  <a:srgbClr val="FF0000"/>
                </a:solidFill>
              </a:rPr>
              <a:t>100 KB</a:t>
            </a:r>
            <a:br>
              <a:rPr lang="tr-TR" sz="2800" dirty="0"/>
            </a:br>
            <a:r>
              <a:rPr lang="tr-TR" sz="2800" dirty="0"/>
              <a:t>A high-resolution photograph </a:t>
            </a:r>
            <a:r>
              <a:rPr lang="tr-TR" sz="2800" dirty="0">
                <a:solidFill>
                  <a:srgbClr val="FF0000"/>
                </a:solidFill>
              </a:rPr>
              <a:t>2 MB</a:t>
            </a:r>
            <a:endParaRPr lang="en-US" sz="2800" dirty="0">
              <a:solidFill>
                <a:srgbClr val="FF0000"/>
              </a:solidFill>
            </a:endParaRPr>
          </a:p>
          <a:p>
            <a:pPr>
              <a:buNone/>
            </a:pPr>
            <a:r>
              <a:rPr lang="en-US" sz="2800" dirty="0"/>
              <a:t>    One meter of shelved books</a:t>
            </a:r>
            <a:r>
              <a:rPr lang="tr-TR" sz="2800" dirty="0"/>
              <a:t>    </a:t>
            </a:r>
            <a:r>
              <a:rPr lang="tr-TR" sz="2800" dirty="0">
                <a:solidFill>
                  <a:srgbClr val="FF0000"/>
                </a:solidFill>
              </a:rPr>
              <a:t>100 MB</a:t>
            </a:r>
            <a:br>
              <a:rPr lang="tr-TR" sz="2800" dirty="0">
                <a:solidFill>
                  <a:srgbClr val="FF0000"/>
                </a:solidFill>
              </a:rPr>
            </a:br>
            <a:r>
              <a:rPr lang="en-US" sz="2800" dirty="0"/>
              <a:t>A pickup truck filled with books</a:t>
            </a:r>
            <a:r>
              <a:rPr lang="tr-TR" sz="2800" dirty="0"/>
              <a:t> </a:t>
            </a:r>
            <a:r>
              <a:rPr lang="tr-TR" sz="2800" dirty="0">
                <a:solidFill>
                  <a:srgbClr val="FF0000"/>
                </a:solidFill>
              </a:rPr>
              <a:t>10 GB</a:t>
            </a:r>
            <a:br>
              <a:rPr lang="tr-TR" sz="2800" dirty="0"/>
            </a:br>
            <a:r>
              <a:rPr lang="tr-TR" sz="2800" dirty="0"/>
              <a:t>An academic research </a:t>
            </a:r>
            <a:r>
              <a:rPr lang="tr-TR" sz="2800" dirty="0" err="1"/>
              <a:t>library</a:t>
            </a:r>
            <a:r>
              <a:rPr lang="tr-TR" sz="2800" dirty="0"/>
              <a:t>  </a:t>
            </a:r>
            <a:r>
              <a:rPr lang="tr-TR" sz="2800" dirty="0">
                <a:solidFill>
                  <a:srgbClr val="FF0000"/>
                </a:solidFill>
              </a:rPr>
              <a:t>5 TB</a:t>
            </a:r>
            <a:endParaRPr lang="en-US" sz="2800" dirty="0">
              <a:solidFill>
                <a:srgbClr val="FF0000"/>
              </a:solidFill>
            </a:endParaRPr>
          </a:p>
          <a:p>
            <a:pPr>
              <a:buNone/>
            </a:pPr>
            <a:r>
              <a:rPr lang="en-US" sz="2800" dirty="0"/>
              <a:t>    Data stored in Google data centers </a:t>
            </a:r>
            <a:r>
              <a:rPr lang="en-US" sz="2800" dirty="0">
                <a:solidFill>
                  <a:srgbClr val="FF0000"/>
                </a:solidFill>
              </a:rPr>
              <a:t>12 EB</a:t>
            </a:r>
          </a:p>
          <a:p>
            <a:pPr>
              <a:buNone/>
            </a:pPr>
            <a:endParaRPr lang="tr-TR" sz="2800" dirty="0">
              <a:solidFill>
                <a:srgbClr val="FF0000"/>
              </a:solidFill>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 Management</a:t>
            </a:r>
          </a:p>
        </p:txBody>
      </p:sp>
      <p:sp>
        <p:nvSpPr>
          <p:cNvPr id="3" name="Content Placeholder 2"/>
          <p:cNvSpPr>
            <a:spLocks noGrp="1"/>
          </p:cNvSpPr>
          <p:nvPr>
            <p:ph idx="1"/>
          </p:nvPr>
        </p:nvSpPr>
        <p:spPr>
          <a:xfrm>
            <a:off x="457200" y="1600201"/>
            <a:ext cx="7427168" cy="4525963"/>
          </a:xfrm>
        </p:spPr>
        <p:txBody>
          <a:bodyPr/>
          <a:lstStyle/>
          <a:p>
            <a:pPr>
              <a:lnSpc>
                <a:spcPct val="90000"/>
              </a:lnSpc>
            </a:pPr>
            <a:r>
              <a:rPr lang="en-US" altLang="en-US" sz="3000" dirty="0"/>
              <a:t>Buffer manager controls main memory.</a:t>
            </a:r>
          </a:p>
          <a:p>
            <a:pPr>
              <a:lnSpc>
                <a:spcPct val="90000"/>
              </a:lnSpc>
            </a:pPr>
            <a:r>
              <a:rPr lang="en-US" sz="2800" dirty="0"/>
              <a:t>When a new page is to be placed in the pool: </a:t>
            </a:r>
          </a:p>
          <a:p>
            <a:pPr lvl="1">
              <a:lnSpc>
                <a:spcPct val="90000"/>
              </a:lnSpc>
            </a:pPr>
            <a:r>
              <a:rPr lang="en-US" altLang="en-US" sz="2400" dirty="0">
                <a:ea typeface="ＭＳ Ｐゴシック" panose="020B0600070205080204" pitchFamily="34" charset="-128"/>
              </a:rPr>
              <a:t>If request exceed available space, it has to select a buffer to returning its contents to disk.</a:t>
            </a:r>
          </a:p>
          <a:p>
            <a:pPr lvl="2">
              <a:lnSpc>
                <a:spcPct val="90000"/>
              </a:lnSpc>
            </a:pPr>
            <a:r>
              <a:rPr lang="en-US" altLang="en-US" dirty="0">
                <a:ea typeface="ＭＳ Ｐゴシック" panose="020B0600070205080204" pitchFamily="34" charset="-128"/>
              </a:rPr>
              <a:t>If buffered block has not been changed, buffer manager erases the block from main memory.</a:t>
            </a:r>
          </a:p>
          <a:p>
            <a:pPr lvl="2">
              <a:lnSpc>
                <a:spcPct val="90000"/>
              </a:lnSpc>
            </a:pPr>
            <a:r>
              <a:rPr lang="en-US" altLang="en-US" dirty="0">
                <a:ea typeface="ＭＳ Ｐゴシック" panose="020B0600070205080204" pitchFamily="34" charset="-128"/>
              </a:rPr>
              <a:t>If changed,</a:t>
            </a:r>
            <a:r>
              <a:rPr lang="tr-TR" altLang="en-US" dirty="0">
                <a:ea typeface="ＭＳ Ｐゴシック" panose="020B0600070205080204" pitchFamily="34" charset="-128"/>
              </a:rPr>
              <a:t> </a:t>
            </a:r>
            <a:r>
              <a:rPr lang="en-US" altLang="en-US" dirty="0">
                <a:ea typeface="ＭＳ Ｐゴシック" panose="020B0600070205080204" pitchFamily="34" charset="-128"/>
              </a:rPr>
              <a:t>writes the buffered block to disk.</a:t>
            </a:r>
          </a:p>
        </p:txBody>
      </p:sp>
    </p:spTree>
    <p:extLst>
      <p:ext uri="{BB962C8B-B14F-4D97-AF65-F5344CB8AC3E}">
        <p14:creationId xmlns:p14="http://schemas.microsoft.com/office/powerpoint/2010/main" val="1907949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09600" y="381000"/>
            <a:ext cx="7848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dirty="0"/>
              <a:t>Hard Disk Fragmentation</a:t>
            </a:r>
          </a:p>
        </p:txBody>
      </p:sp>
      <p:sp>
        <p:nvSpPr>
          <p:cNvPr id="19460" name="Text Box 4"/>
          <p:cNvSpPr txBox="1">
            <a:spLocks noChangeArrowheads="1"/>
          </p:cNvSpPr>
          <p:nvPr/>
        </p:nvSpPr>
        <p:spPr bwMode="auto">
          <a:xfrm>
            <a:off x="304800" y="1143000"/>
            <a:ext cx="8382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buFontTx/>
              <a:buChar char="•"/>
            </a:pPr>
            <a:r>
              <a:rPr lang="en-US" altLang="en-US" sz="2400" dirty="0"/>
              <a:t> </a:t>
            </a:r>
            <a:r>
              <a:rPr lang="en-US" altLang="en-US" sz="2800" dirty="0"/>
              <a:t>When files are deleted, the blocks occupied will be  </a:t>
            </a:r>
            <a:r>
              <a:rPr lang="en-US" altLang="en-US" sz="2800" dirty="0">
                <a:solidFill>
                  <a:srgbClr val="FF0000"/>
                </a:solidFill>
              </a:rPr>
              <a:t>open for writing</a:t>
            </a:r>
            <a:r>
              <a:rPr lang="en-US" altLang="en-US" sz="2800" dirty="0"/>
              <a:t>.</a:t>
            </a:r>
          </a:p>
          <a:p>
            <a:pPr algn="l">
              <a:buFontTx/>
              <a:buChar char="•"/>
            </a:pPr>
            <a:r>
              <a:rPr lang="en-US" altLang="en-US" sz="2800" dirty="0"/>
              <a:t> What if the next file which is </a:t>
            </a:r>
            <a:r>
              <a:rPr lang="tr-TR" altLang="en-US" sz="2800" dirty="0" err="1"/>
              <a:t>to</a:t>
            </a:r>
            <a:r>
              <a:rPr lang="tr-TR" altLang="en-US" sz="2800" dirty="0"/>
              <a:t> be </a:t>
            </a:r>
            <a:r>
              <a:rPr lang="en-US" altLang="en-US" sz="2800" dirty="0"/>
              <a:t>written in the same blocks is larger than the space?</a:t>
            </a:r>
          </a:p>
          <a:p>
            <a:pPr lvl="1" algn="l">
              <a:buFontTx/>
              <a:buChar char="•"/>
            </a:pPr>
            <a:r>
              <a:rPr lang="en-US" altLang="en-US" sz="2800" dirty="0"/>
              <a:t> The system has to </a:t>
            </a:r>
            <a:r>
              <a:rPr lang="en-US" altLang="en-US" sz="2800" dirty="0">
                <a:solidFill>
                  <a:srgbClr val="FF0000"/>
                </a:solidFill>
              </a:rPr>
              <a:t>break the file up into pieces </a:t>
            </a:r>
            <a:r>
              <a:rPr lang="en-US" altLang="en-US" sz="2800" dirty="0"/>
              <a:t>throughout the </a:t>
            </a:r>
            <a:r>
              <a:rPr lang="en-US" altLang="en-US" sz="2800" dirty="0" err="1"/>
              <a:t>filesystem</a:t>
            </a:r>
            <a:endParaRPr lang="en-US" altLang="en-US" sz="2800" dirty="0"/>
          </a:p>
          <a:p>
            <a:pPr>
              <a:buFontTx/>
              <a:buChar char="•"/>
            </a:pPr>
            <a:r>
              <a:rPr lang="en-US" altLang="en-US" sz="2800" dirty="0"/>
              <a:t> This is called </a:t>
            </a:r>
            <a:r>
              <a:rPr lang="en-US" altLang="en-US" sz="2800" dirty="0">
                <a:solidFill>
                  <a:srgbClr val="FF0000"/>
                </a:solidFill>
              </a:rPr>
              <a:t>fragmentation</a:t>
            </a:r>
            <a:r>
              <a:rPr lang="en-US" altLang="en-US" sz="2800" dirty="0"/>
              <a:t>. It considerably slows the file access</a:t>
            </a:r>
          </a:p>
          <a:p>
            <a:pPr algn="l">
              <a:buFontTx/>
              <a:buChar char="•"/>
            </a:pPr>
            <a:r>
              <a:rPr lang="en-US" altLang="en-US" sz="2800" dirty="0"/>
              <a:t> Most modern filesystems contain </a:t>
            </a:r>
            <a:r>
              <a:rPr lang="en-US" altLang="en-US" sz="2800" dirty="0">
                <a:solidFill>
                  <a:srgbClr val="FF0000"/>
                </a:solidFill>
              </a:rPr>
              <a:t>automatic defragmentation</a:t>
            </a:r>
            <a:r>
              <a:rPr lang="en-US" altLang="en-US" sz="2800" dirty="0"/>
              <a:t> utilities to compact the storage area.</a:t>
            </a:r>
          </a:p>
        </p:txBody>
      </p:sp>
    </p:spTree>
    <p:extLst>
      <p:ext uri="{BB962C8B-B14F-4D97-AF65-F5344CB8AC3E}">
        <p14:creationId xmlns:p14="http://schemas.microsoft.com/office/powerpoint/2010/main" val="15647918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AECF7CB-A022-47F6-984F-EB46486C6952}"/>
              </a:ext>
            </a:extLst>
          </p:cNvPr>
          <p:cNvSpPr>
            <a:spLocks noGrp="1"/>
          </p:cNvSpPr>
          <p:nvPr>
            <p:ph type="title"/>
          </p:nvPr>
        </p:nvSpPr>
        <p:spPr>
          <a:xfrm>
            <a:off x="457200" y="274638"/>
            <a:ext cx="8229600" cy="706090"/>
          </a:xfrm>
        </p:spPr>
        <p:txBody>
          <a:bodyPr>
            <a:normAutofit fontScale="90000"/>
          </a:bodyPr>
          <a:lstStyle/>
          <a:p>
            <a:r>
              <a:rPr lang="tr-TR" dirty="0"/>
              <a:t>SSD </a:t>
            </a:r>
            <a:r>
              <a:rPr lang="tr-TR" dirty="0" err="1"/>
              <a:t>or</a:t>
            </a:r>
            <a:r>
              <a:rPr lang="tr-TR" dirty="0"/>
              <a:t> Hard Disk ?</a:t>
            </a:r>
          </a:p>
        </p:txBody>
      </p:sp>
      <p:sp>
        <p:nvSpPr>
          <p:cNvPr id="3" name="İçerik Yer Tutucusu 2">
            <a:extLst>
              <a:ext uri="{FF2B5EF4-FFF2-40B4-BE49-F238E27FC236}">
                <a16:creationId xmlns:a16="http://schemas.microsoft.com/office/drawing/2014/main" id="{6F3B6F0B-FA74-4882-A92E-50AA0F95F0A3}"/>
              </a:ext>
            </a:extLst>
          </p:cNvPr>
          <p:cNvSpPr>
            <a:spLocks noGrp="1"/>
          </p:cNvSpPr>
          <p:nvPr>
            <p:ph idx="1"/>
          </p:nvPr>
        </p:nvSpPr>
        <p:spPr>
          <a:xfrm>
            <a:off x="457200" y="980728"/>
            <a:ext cx="8229600" cy="5145437"/>
          </a:xfrm>
        </p:spPr>
        <p:txBody>
          <a:bodyPr>
            <a:normAutofit lnSpcReduction="10000"/>
          </a:bodyPr>
          <a:lstStyle/>
          <a:p>
            <a:r>
              <a:rPr lang="tr-TR" sz="2800" dirty="0"/>
              <a:t>S</a:t>
            </a:r>
            <a:r>
              <a:rPr lang="en-US" sz="2800" dirty="0" err="1"/>
              <a:t>torage</a:t>
            </a:r>
            <a:r>
              <a:rPr lang="en-US" sz="2800" dirty="0"/>
              <a:t> requirements are growing exponentially</a:t>
            </a:r>
            <a:r>
              <a:rPr lang="tr-TR" sz="2800" dirty="0"/>
              <a:t> and </a:t>
            </a:r>
            <a:r>
              <a:rPr lang="en-US" sz="2800" dirty="0"/>
              <a:t>new technologies are constantly being developed</a:t>
            </a:r>
            <a:r>
              <a:rPr lang="tr-TR" sz="2800" dirty="0"/>
              <a:t>.</a:t>
            </a:r>
          </a:p>
          <a:p>
            <a:r>
              <a:rPr lang="en-US" sz="2800" dirty="0"/>
              <a:t>Large capacity  hard disk drives</a:t>
            </a:r>
            <a:r>
              <a:rPr lang="tr-TR" sz="2800" dirty="0"/>
              <a:t> </a:t>
            </a:r>
            <a:r>
              <a:rPr lang="tr-TR" sz="2800" dirty="0" err="1"/>
              <a:t>are</a:t>
            </a:r>
            <a:r>
              <a:rPr lang="tr-TR" sz="2800" dirty="0"/>
              <a:t> </a:t>
            </a:r>
            <a:r>
              <a:rPr lang="en-US" sz="2800" dirty="0"/>
              <a:t>popular in data cent</a:t>
            </a:r>
            <a:r>
              <a:rPr lang="tr-TR" sz="2800" dirty="0"/>
              <a:t>er</a:t>
            </a:r>
            <a:r>
              <a:rPr lang="en-US" sz="2800" dirty="0"/>
              <a:t>s</a:t>
            </a:r>
            <a:r>
              <a:rPr lang="tr-TR" sz="2800" dirty="0"/>
              <a:t>,</a:t>
            </a:r>
            <a:r>
              <a:rPr lang="en-US" sz="2800" dirty="0"/>
              <a:t> web hosting, cloud backup or cloud storage applications</a:t>
            </a:r>
            <a:r>
              <a:rPr lang="tr-TR" sz="2800" dirty="0"/>
              <a:t>.</a:t>
            </a:r>
          </a:p>
          <a:p>
            <a:r>
              <a:rPr lang="tr-TR" sz="2800" dirty="0" err="1"/>
              <a:t>Very</a:t>
            </a:r>
            <a:r>
              <a:rPr lang="tr-TR" sz="2800" dirty="0"/>
              <a:t> </a:t>
            </a:r>
            <a:r>
              <a:rPr lang="tr-TR" sz="2800" dirty="0" err="1"/>
              <a:t>high</a:t>
            </a:r>
            <a:r>
              <a:rPr lang="tr-TR" sz="2800" dirty="0"/>
              <a:t> disk </a:t>
            </a:r>
            <a:r>
              <a:rPr lang="tr-TR" sz="2800" dirty="0" err="1"/>
              <a:t>capacities</a:t>
            </a:r>
            <a:r>
              <a:rPr lang="tr-TR" sz="2800" dirty="0"/>
              <a:t> </a:t>
            </a:r>
            <a:r>
              <a:rPr lang="tr-TR" sz="2800" dirty="0" err="1"/>
              <a:t>are</a:t>
            </a:r>
            <a:r>
              <a:rPr lang="tr-TR" sz="2800" dirty="0"/>
              <a:t> </a:t>
            </a:r>
            <a:r>
              <a:rPr lang="tr-TR" sz="2800" dirty="0" err="1"/>
              <a:t>expected</a:t>
            </a:r>
            <a:r>
              <a:rPr lang="tr-TR" sz="2800" dirty="0"/>
              <a:t>: </a:t>
            </a:r>
          </a:p>
          <a:p>
            <a:pPr marL="0" indent="0">
              <a:buNone/>
            </a:pPr>
            <a:r>
              <a:rPr lang="tr-TR" sz="2800" dirty="0"/>
              <a:t>       ~30TB in 2023.</a:t>
            </a:r>
          </a:p>
          <a:p>
            <a:r>
              <a:rPr lang="en-US" sz="2800" dirty="0"/>
              <a:t>SSDs are often more suitable for use in portable devices such as smartphones and laptops.</a:t>
            </a:r>
            <a:endParaRPr lang="tr-TR" sz="2800" dirty="0"/>
          </a:p>
          <a:p>
            <a:r>
              <a:rPr lang="tr-TR" sz="2800" dirty="0" err="1"/>
              <a:t>However</a:t>
            </a:r>
            <a:r>
              <a:rPr lang="tr-TR" sz="2800" dirty="0"/>
              <a:t>, </a:t>
            </a:r>
            <a:r>
              <a:rPr lang="en-US" sz="2800" dirty="0"/>
              <a:t>SSD</a:t>
            </a:r>
            <a:r>
              <a:rPr lang="tr-TR" sz="2800" dirty="0"/>
              <a:t>s </a:t>
            </a:r>
            <a:r>
              <a:rPr lang="tr-TR" sz="2800" dirty="0" err="1"/>
              <a:t>are</a:t>
            </a:r>
            <a:r>
              <a:rPr lang="tr-TR" sz="2800" dirty="0"/>
              <a:t> </a:t>
            </a:r>
            <a:r>
              <a:rPr lang="tr-TR" sz="2800" dirty="0" err="1"/>
              <a:t>also</a:t>
            </a:r>
            <a:r>
              <a:rPr lang="tr-TR" sz="2800" dirty="0"/>
              <a:t> </a:t>
            </a:r>
            <a:r>
              <a:rPr lang="tr-TR" sz="2800" dirty="0" err="1"/>
              <a:t>rapidly</a:t>
            </a:r>
            <a:r>
              <a:rPr lang="tr-TR" sz="2800" dirty="0"/>
              <a:t> </a:t>
            </a:r>
            <a:r>
              <a:rPr lang="tr-TR" sz="2800" dirty="0" err="1"/>
              <a:t>entering</a:t>
            </a:r>
            <a:r>
              <a:rPr lang="tr-TR" sz="2800" dirty="0"/>
              <a:t> data </a:t>
            </a:r>
            <a:r>
              <a:rPr lang="tr-TR" sz="2800" dirty="0" err="1"/>
              <a:t>centers</a:t>
            </a:r>
            <a:r>
              <a:rPr lang="tr-TR" sz="2800" dirty="0"/>
              <a:t> and servers as </a:t>
            </a:r>
            <a:r>
              <a:rPr lang="tr-TR" sz="2800" dirty="0" err="1"/>
              <a:t>they</a:t>
            </a:r>
            <a:r>
              <a:rPr lang="tr-TR" sz="2800" dirty="0"/>
              <a:t> </a:t>
            </a:r>
            <a:r>
              <a:rPr lang="en-US" sz="2800" dirty="0"/>
              <a:t>allow</a:t>
            </a:r>
            <a:r>
              <a:rPr lang="tr-TR" sz="2800" dirty="0"/>
              <a:t> </a:t>
            </a:r>
            <a:r>
              <a:rPr lang="en-US" sz="2800" dirty="0"/>
              <a:t>reliable, high storage </a:t>
            </a:r>
            <a:r>
              <a:rPr lang="en-US" sz="2800" dirty="0" err="1"/>
              <a:t>capacit</a:t>
            </a:r>
            <a:r>
              <a:rPr lang="tr-TR" sz="2800" dirty="0" err="1"/>
              <a:t>ies</a:t>
            </a:r>
            <a:r>
              <a:rPr lang="tr-TR" sz="2800" dirty="0"/>
              <a:t> and </a:t>
            </a:r>
            <a:r>
              <a:rPr lang="tr-TR" sz="2800" dirty="0" err="1"/>
              <a:t>higher</a:t>
            </a:r>
            <a:r>
              <a:rPr lang="tr-TR" sz="2800" dirty="0"/>
              <a:t> </a:t>
            </a:r>
            <a:r>
              <a:rPr lang="tr-TR" sz="2800"/>
              <a:t>performance.</a:t>
            </a:r>
            <a:endParaRPr lang="tr-TR" dirty="0"/>
          </a:p>
        </p:txBody>
      </p:sp>
    </p:spTree>
    <p:extLst>
      <p:ext uri="{BB962C8B-B14F-4D97-AF65-F5344CB8AC3E}">
        <p14:creationId xmlns:p14="http://schemas.microsoft.com/office/powerpoint/2010/main" val="165640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778099"/>
          </a:xfrm>
        </p:spPr>
        <p:txBody>
          <a:bodyPr/>
          <a:lstStyle/>
          <a:p>
            <a:r>
              <a:rPr lang="tr-TR" dirty="0"/>
              <a:t>Data </a:t>
            </a:r>
            <a:r>
              <a:rPr lang="tr-TR" dirty="0" err="1"/>
              <a:t>Hierarcy</a:t>
            </a:r>
            <a:endParaRPr lang="en-US" dirty="0"/>
          </a:p>
        </p:txBody>
      </p:sp>
      <p:sp>
        <p:nvSpPr>
          <p:cNvPr id="3" name="İçerik Yer Tutucusu 2"/>
          <p:cNvSpPr>
            <a:spLocks noGrp="1"/>
          </p:cNvSpPr>
          <p:nvPr>
            <p:ph idx="1"/>
          </p:nvPr>
        </p:nvSpPr>
        <p:spPr>
          <a:xfrm>
            <a:off x="457200" y="1163884"/>
            <a:ext cx="8229600" cy="5419478"/>
          </a:xfrm>
        </p:spPr>
        <p:txBody>
          <a:bodyPr>
            <a:normAutofit fontScale="77500" lnSpcReduction="20000"/>
          </a:bodyPr>
          <a:lstStyle/>
          <a:p>
            <a:r>
              <a:rPr lang="en-US" dirty="0">
                <a:solidFill>
                  <a:srgbClr val="FF0000"/>
                </a:solidFill>
              </a:rPr>
              <a:t>Character:</a:t>
            </a:r>
            <a:r>
              <a:rPr lang="en-US" dirty="0"/>
              <a:t> A character is the smallest unit of information. It includes letters, digits</a:t>
            </a:r>
            <a:r>
              <a:rPr lang="tr-TR" dirty="0"/>
              <a:t> </a:t>
            </a:r>
            <a:r>
              <a:rPr lang="en-US" dirty="0"/>
              <a:t>and special characters such as; +, -, = *, %, &amp;, etc.</a:t>
            </a:r>
          </a:p>
          <a:p>
            <a:r>
              <a:rPr lang="en-US" dirty="0">
                <a:solidFill>
                  <a:srgbClr val="FF0000"/>
                </a:solidFill>
              </a:rPr>
              <a:t>Field:</a:t>
            </a:r>
            <a:r>
              <a:rPr lang="en-US" dirty="0"/>
              <a:t> A field is made up of characters, or simply defined as a combination of</a:t>
            </a:r>
            <a:r>
              <a:rPr lang="tr-TR" dirty="0"/>
              <a:t> </a:t>
            </a:r>
            <a:r>
              <a:rPr lang="en-US" dirty="0"/>
              <a:t>characters. It’s an attribute that can be assigned values. </a:t>
            </a:r>
            <a:endParaRPr lang="tr-TR" dirty="0"/>
          </a:p>
          <a:p>
            <a:pPr marL="0" indent="0">
              <a:buNone/>
            </a:pPr>
            <a:r>
              <a:rPr lang="tr-TR" dirty="0"/>
              <a:t>          E</a:t>
            </a:r>
            <a:r>
              <a:rPr lang="en-US" dirty="0" err="1"/>
              <a:t>xample</a:t>
            </a:r>
            <a:r>
              <a:rPr lang="tr-TR" dirty="0"/>
              <a:t>:</a:t>
            </a:r>
            <a:r>
              <a:rPr lang="en-US" dirty="0"/>
              <a:t> First</a:t>
            </a:r>
            <a:r>
              <a:rPr lang="tr-TR" dirty="0"/>
              <a:t> </a:t>
            </a:r>
            <a:r>
              <a:rPr lang="en-US" dirty="0"/>
              <a:t>name, Age, Gender, Date of birth, etc.</a:t>
            </a:r>
          </a:p>
          <a:p>
            <a:r>
              <a:rPr lang="en-US" dirty="0">
                <a:solidFill>
                  <a:srgbClr val="FF0000"/>
                </a:solidFill>
              </a:rPr>
              <a:t>Record:</a:t>
            </a:r>
            <a:r>
              <a:rPr lang="en-US" dirty="0"/>
              <a:t> Record is the collection of organize</a:t>
            </a:r>
            <a:r>
              <a:rPr lang="tr-TR" dirty="0"/>
              <a:t>d</a:t>
            </a:r>
            <a:r>
              <a:rPr lang="en-US" dirty="0"/>
              <a:t> and related fields.</a:t>
            </a:r>
          </a:p>
          <a:p>
            <a:r>
              <a:rPr lang="en-US" dirty="0">
                <a:solidFill>
                  <a:srgbClr val="FF0000"/>
                </a:solidFill>
              </a:rPr>
              <a:t>File</a:t>
            </a:r>
            <a:r>
              <a:rPr lang="tr-TR" b="1" dirty="0"/>
              <a:t>: </a:t>
            </a:r>
            <a:r>
              <a:rPr lang="en-US" dirty="0"/>
              <a:t>File is the collection of organized and related records.</a:t>
            </a:r>
            <a:r>
              <a:rPr lang="tr-TR" dirty="0"/>
              <a:t> </a:t>
            </a:r>
          </a:p>
          <a:p>
            <a:r>
              <a:rPr lang="en-US" dirty="0">
                <a:solidFill>
                  <a:srgbClr val="FF0000"/>
                </a:solidFill>
              </a:rPr>
              <a:t>Database</a:t>
            </a:r>
            <a:r>
              <a:rPr lang="en-US" dirty="0"/>
              <a:t>: Is the collection of organized and related files. </a:t>
            </a:r>
          </a:p>
          <a:p>
            <a:r>
              <a:rPr lang="en-US" dirty="0">
                <a:solidFill>
                  <a:srgbClr val="FF0000"/>
                </a:solidFill>
              </a:rPr>
              <a:t>Data warehouse:</a:t>
            </a:r>
            <a:r>
              <a:rPr lang="en-US" dirty="0"/>
              <a:t> the collection of related files and databases.</a:t>
            </a:r>
            <a:br>
              <a:rPr lang="en-US" dirty="0"/>
            </a:br>
            <a:endParaRPr lang="en-US" dirty="0"/>
          </a:p>
          <a:p>
            <a:pPr marL="0" indent="0">
              <a:buNone/>
            </a:pPr>
            <a:r>
              <a:rPr lang="tr-TR" dirty="0"/>
              <a:t> </a:t>
            </a:r>
            <a:r>
              <a:rPr lang="tr-TR" dirty="0">
                <a:solidFill>
                  <a:srgbClr val="FF0000"/>
                </a:solidFill>
              </a:rPr>
              <a:t>But, </a:t>
            </a:r>
            <a:r>
              <a:rPr lang="tr-TR" dirty="0" err="1">
                <a:solidFill>
                  <a:srgbClr val="FF0000"/>
                </a:solidFill>
              </a:rPr>
              <a:t>every</a:t>
            </a:r>
            <a:r>
              <a:rPr lang="tr-TR" dirty="0">
                <a:solidFill>
                  <a:srgbClr val="FF0000"/>
                </a:solidFill>
              </a:rPr>
              <a:t> </a:t>
            </a:r>
            <a:r>
              <a:rPr lang="tr-TR" dirty="0" err="1">
                <a:solidFill>
                  <a:srgbClr val="FF0000"/>
                </a:solidFill>
              </a:rPr>
              <a:t>object</a:t>
            </a:r>
            <a:r>
              <a:rPr lang="tr-TR" dirty="0">
                <a:solidFill>
                  <a:srgbClr val="FF0000"/>
                </a:solidFill>
              </a:rPr>
              <a:t> </a:t>
            </a:r>
            <a:r>
              <a:rPr lang="tr-TR" dirty="0" err="1">
                <a:solidFill>
                  <a:srgbClr val="FF0000"/>
                </a:solidFill>
              </a:rPr>
              <a:t>above</a:t>
            </a:r>
            <a:r>
              <a:rPr lang="tr-TR" dirty="0">
                <a:solidFill>
                  <a:srgbClr val="FF0000"/>
                </a:solidFill>
              </a:rPr>
              <a:t> is </a:t>
            </a:r>
            <a:r>
              <a:rPr lang="tr-TR" dirty="0" err="1">
                <a:solidFill>
                  <a:srgbClr val="FF0000"/>
                </a:solidFill>
              </a:rPr>
              <a:t>always</a:t>
            </a:r>
            <a:r>
              <a:rPr lang="tr-TR" dirty="0">
                <a:solidFill>
                  <a:srgbClr val="FF0000"/>
                </a:solidFill>
              </a:rPr>
              <a:t> a </a:t>
            </a:r>
            <a:r>
              <a:rPr lang="tr-TR" dirty="0" err="1">
                <a:solidFill>
                  <a:srgbClr val="FF0000"/>
                </a:solidFill>
              </a:rPr>
              <a:t>sequence</a:t>
            </a:r>
            <a:r>
              <a:rPr lang="tr-TR" dirty="0">
                <a:solidFill>
                  <a:srgbClr val="FF0000"/>
                </a:solidFill>
              </a:rPr>
              <a:t> of </a:t>
            </a:r>
            <a:r>
              <a:rPr lang="tr-TR" dirty="0" err="1">
                <a:solidFill>
                  <a:srgbClr val="FF0000"/>
                </a:solidFill>
              </a:rPr>
              <a:t>bits</a:t>
            </a:r>
            <a:r>
              <a:rPr lang="tr-TR" dirty="0">
                <a:solidFill>
                  <a:srgbClr val="FF0000"/>
                </a:solidFill>
              </a:rPr>
              <a:t>!</a:t>
            </a:r>
            <a:endParaRPr lang="en-US" dirty="0"/>
          </a:p>
        </p:txBody>
      </p:sp>
    </p:spTree>
    <p:extLst>
      <p:ext uri="{BB962C8B-B14F-4D97-AF65-F5344CB8AC3E}">
        <p14:creationId xmlns:p14="http://schemas.microsoft.com/office/powerpoint/2010/main" val="242973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Data </a:t>
            </a:r>
            <a:r>
              <a:rPr lang="tr-TR" dirty="0" err="1"/>
              <a:t>example</a:t>
            </a:r>
            <a:r>
              <a:rPr lang="tr-TR" dirty="0"/>
              <a:t>:</a:t>
            </a:r>
            <a:r>
              <a:rPr lang="en-US" dirty="0"/>
              <a:t> </a:t>
            </a:r>
            <a:r>
              <a:rPr lang="tr-TR" dirty="0" err="1"/>
              <a:t>Student</a:t>
            </a:r>
            <a:r>
              <a:rPr lang="tr-TR" dirty="0"/>
              <a:t> record </a:t>
            </a:r>
          </a:p>
        </p:txBody>
      </p:sp>
      <p:sp>
        <p:nvSpPr>
          <p:cNvPr id="3" name="Content Placeholder 2"/>
          <p:cNvSpPr>
            <a:spLocks noGrp="1"/>
          </p:cNvSpPr>
          <p:nvPr>
            <p:ph idx="1"/>
          </p:nvPr>
        </p:nvSpPr>
        <p:spPr/>
        <p:txBody>
          <a:bodyPr>
            <a:normAutofit lnSpcReduction="10000"/>
          </a:bodyPr>
          <a:lstStyle/>
          <a:p>
            <a:pPr>
              <a:buNone/>
            </a:pPr>
            <a:r>
              <a:rPr lang="tr-TR" dirty="0"/>
              <a:t> Data for a student is a record of fields:</a:t>
            </a:r>
          </a:p>
          <a:p>
            <a:pPr>
              <a:buNone/>
            </a:pPr>
            <a:r>
              <a:rPr lang="tr-TR" dirty="0"/>
              <a:t> </a:t>
            </a:r>
            <a:r>
              <a:rPr lang="tr-TR" dirty="0" err="1"/>
              <a:t>struct</a:t>
            </a:r>
            <a:r>
              <a:rPr lang="tr-TR" dirty="0"/>
              <a:t> </a:t>
            </a:r>
            <a:r>
              <a:rPr lang="en-US" dirty="0"/>
              <a:t> Student { </a:t>
            </a:r>
            <a:endParaRPr lang="tr-TR" dirty="0">
              <a:solidFill>
                <a:schemeClr val="tx2">
                  <a:lumMod val="60000"/>
                  <a:lumOff val="40000"/>
                </a:schemeClr>
              </a:solidFill>
            </a:endParaRPr>
          </a:p>
          <a:p>
            <a:pPr>
              <a:buNone/>
            </a:pPr>
            <a:r>
              <a:rPr lang="tr-TR" dirty="0">
                <a:solidFill>
                  <a:schemeClr val="tx2">
                    <a:lumMod val="60000"/>
                    <a:lumOff val="40000"/>
                  </a:schemeClr>
                </a:solidFill>
              </a:rPr>
              <a:t>      </a:t>
            </a:r>
            <a:r>
              <a:rPr lang="en-US" dirty="0">
                <a:solidFill>
                  <a:schemeClr val="tx2">
                    <a:lumMod val="60000"/>
                    <a:lumOff val="40000"/>
                  </a:schemeClr>
                </a:solidFill>
              </a:rPr>
              <a:t>char name[20];</a:t>
            </a:r>
            <a:endParaRPr lang="tr-TR" dirty="0">
              <a:solidFill>
                <a:schemeClr val="tx2">
                  <a:lumMod val="60000"/>
                  <a:lumOff val="40000"/>
                </a:schemeClr>
              </a:solidFill>
            </a:endParaRPr>
          </a:p>
          <a:p>
            <a:pPr>
              <a:buNone/>
            </a:pPr>
            <a:r>
              <a:rPr lang="tr-TR" dirty="0">
                <a:solidFill>
                  <a:schemeClr val="tx2">
                    <a:lumMod val="60000"/>
                    <a:lumOff val="40000"/>
                  </a:schemeClr>
                </a:solidFill>
              </a:rPr>
              <a:t>      </a:t>
            </a:r>
            <a:r>
              <a:rPr lang="en-US" dirty="0">
                <a:solidFill>
                  <a:schemeClr val="tx2">
                    <a:lumMod val="60000"/>
                    <a:lumOff val="40000"/>
                  </a:schemeClr>
                </a:solidFill>
              </a:rPr>
              <a:t>char SID[10];</a:t>
            </a:r>
            <a:endParaRPr lang="tr-TR" dirty="0">
              <a:solidFill>
                <a:schemeClr val="tx2">
                  <a:lumMod val="60000"/>
                  <a:lumOff val="40000"/>
                </a:schemeClr>
              </a:solidFill>
            </a:endParaRPr>
          </a:p>
          <a:p>
            <a:pPr>
              <a:buNone/>
            </a:pPr>
            <a:r>
              <a:rPr lang="tr-TR" dirty="0">
                <a:solidFill>
                  <a:schemeClr val="tx2">
                    <a:lumMod val="60000"/>
                    <a:lumOff val="40000"/>
                  </a:schemeClr>
                </a:solidFill>
              </a:rPr>
              <a:t>      </a:t>
            </a:r>
            <a:r>
              <a:rPr lang="en-US" dirty="0">
                <a:solidFill>
                  <a:schemeClr val="tx2">
                    <a:lumMod val="60000"/>
                    <a:lumOff val="40000"/>
                  </a:schemeClr>
                </a:solidFill>
              </a:rPr>
              <a:t>char address[30];</a:t>
            </a:r>
            <a:endParaRPr lang="tr-TR" dirty="0">
              <a:solidFill>
                <a:schemeClr val="tx2">
                  <a:lumMod val="60000"/>
                  <a:lumOff val="40000"/>
                </a:schemeClr>
              </a:solidFill>
            </a:endParaRPr>
          </a:p>
          <a:p>
            <a:pPr>
              <a:buNone/>
            </a:pPr>
            <a:r>
              <a:rPr lang="tr-TR" dirty="0">
                <a:solidFill>
                  <a:schemeClr val="tx2">
                    <a:lumMod val="60000"/>
                    <a:lumOff val="40000"/>
                  </a:schemeClr>
                </a:solidFill>
              </a:rPr>
              <a:t>      </a:t>
            </a:r>
            <a:r>
              <a:rPr lang="en-US" dirty="0">
                <a:solidFill>
                  <a:schemeClr val="tx2">
                    <a:lumMod val="60000"/>
                    <a:lumOff val="40000"/>
                  </a:schemeClr>
                </a:solidFill>
              </a:rPr>
              <a:t>float age;</a:t>
            </a:r>
            <a:endParaRPr lang="tr-TR" dirty="0">
              <a:solidFill>
                <a:schemeClr val="tx2">
                  <a:lumMod val="60000"/>
                  <a:lumOff val="40000"/>
                </a:schemeClr>
              </a:solidFill>
            </a:endParaRPr>
          </a:p>
          <a:p>
            <a:pPr>
              <a:buNone/>
            </a:pPr>
            <a:r>
              <a:rPr lang="tr-TR" dirty="0">
                <a:solidFill>
                  <a:schemeClr val="tx2">
                    <a:lumMod val="60000"/>
                    <a:lumOff val="40000"/>
                  </a:schemeClr>
                </a:solidFill>
              </a:rPr>
              <a:t>      </a:t>
            </a:r>
            <a:r>
              <a:rPr lang="en-US" dirty="0">
                <a:solidFill>
                  <a:schemeClr val="tx2">
                    <a:lumMod val="60000"/>
                    <a:lumOff val="40000"/>
                  </a:schemeClr>
                </a:solidFill>
              </a:rPr>
              <a:t>char GPA; </a:t>
            </a:r>
            <a:r>
              <a:rPr lang="en-US" dirty="0"/>
              <a:t>};</a:t>
            </a:r>
            <a:endParaRPr lang="tr-TR" dirty="0"/>
          </a:p>
          <a:p>
            <a:pPr>
              <a:buNone/>
            </a:pPr>
            <a:r>
              <a:rPr lang="tr-TR" dirty="0"/>
              <a:t>Data about </a:t>
            </a:r>
            <a:r>
              <a:rPr lang="tr-TR" dirty="0">
                <a:solidFill>
                  <a:srgbClr val="FF0000"/>
                </a:solidFill>
              </a:rPr>
              <a:t>n</a:t>
            </a:r>
            <a:r>
              <a:rPr lang="tr-TR" dirty="0"/>
              <a:t> students may be stored in a file.</a:t>
            </a:r>
          </a:p>
          <a:p>
            <a:pPr>
              <a:buNone/>
            </a:pPr>
            <a:endParaRPr lang="tr-TR" dirty="0"/>
          </a:p>
          <a:p>
            <a:pPr>
              <a:buNone/>
            </a:pPr>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260648"/>
            <a:ext cx="7772400" cy="648072"/>
          </a:xfrm>
        </p:spPr>
        <p:txBody>
          <a:bodyPr>
            <a:normAutofit/>
          </a:bodyPr>
          <a:lstStyle/>
          <a:p>
            <a:r>
              <a:rPr lang="en-US" sz="3600" dirty="0"/>
              <a:t>Computer Architecture</a:t>
            </a:r>
            <a:r>
              <a:rPr lang="tr-TR" sz="3600" dirty="0"/>
              <a:t>: Storage Media</a:t>
            </a:r>
            <a:endParaRPr lang="en-US" sz="3600" dirty="0"/>
          </a:p>
        </p:txBody>
      </p:sp>
      <p:sp>
        <p:nvSpPr>
          <p:cNvPr id="9230" name="Text Box 14"/>
          <p:cNvSpPr txBox="1">
            <a:spLocks noChangeArrowheads="1"/>
          </p:cNvSpPr>
          <p:nvPr/>
        </p:nvSpPr>
        <p:spPr bwMode="auto">
          <a:xfrm>
            <a:off x="3071803" y="1428736"/>
            <a:ext cx="2571768" cy="707886"/>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p>
            <a:pPr algn="ctr">
              <a:spcBef>
                <a:spcPct val="50000"/>
              </a:spcBef>
            </a:pPr>
            <a:r>
              <a:rPr lang="en-US" sz="2000" dirty="0">
                <a:cs typeface="Times New Roman" pitchFamily="18" charset="0"/>
              </a:rPr>
              <a:t>Main Memory (RAM)</a:t>
            </a:r>
            <a:br>
              <a:rPr lang="tr-TR" sz="2000" dirty="0">
                <a:cs typeface="Times New Roman" pitchFamily="18" charset="0"/>
              </a:rPr>
            </a:br>
            <a:r>
              <a:rPr lang="tr-TR" sz="2000" dirty="0">
                <a:cs typeface="Times New Roman" pitchFamily="18" charset="0"/>
              </a:rPr>
              <a:t>Cache </a:t>
            </a:r>
            <a:endParaRPr lang="en-US" sz="2000" dirty="0"/>
          </a:p>
        </p:txBody>
      </p:sp>
      <p:sp>
        <p:nvSpPr>
          <p:cNvPr id="9233" name="Text Box 17"/>
          <p:cNvSpPr txBox="1">
            <a:spLocks noChangeArrowheads="1"/>
          </p:cNvSpPr>
          <p:nvPr/>
        </p:nvSpPr>
        <p:spPr bwMode="auto">
          <a:xfrm>
            <a:off x="3714744" y="2819400"/>
            <a:ext cx="2457456" cy="400110"/>
          </a:xfrm>
          <a:prstGeom prst="rect">
            <a:avLst/>
          </a:prstGeom>
          <a:noFill/>
          <a:ln w="9525">
            <a:noFill/>
            <a:miter lim="800000"/>
            <a:headEnd/>
            <a:tailEnd/>
          </a:ln>
          <a:effectLst/>
        </p:spPr>
        <p:txBody>
          <a:bodyPr wrap="square">
            <a:spAutoFit/>
          </a:bodyPr>
          <a:lstStyle/>
          <a:p>
            <a:pPr>
              <a:spcBef>
                <a:spcPct val="50000"/>
              </a:spcBef>
            </a:pPr>
            <a:r>
              <a:rPr lang="tr-TR" dirty="0"/>
              <a:t>d</a:t>
            </a:r>
            <a:r>
              <a:rPr lang="en-US" sz="2000" dirty="0" err="1"/>
              <a:t>ata</a:t>
            </a:r>
            <a:r>
              <a:rPr lang="en-US" sz="2000" dirty="0"/>
              <a:t> transfer</a:t>
            </a:r>
          </a:p>
        </p:txBody>
      </p:sp>
      <p:sp>
        <p:nvSpPr>
          <p:cNvPr id="9234" name="Text Box 18"/>
          <p:cNvSpPr txBox="1">
            <a:spLocks noChangeArrowheads="1"/>
          </p:cNvSpPr>
          <p:nvPr/>
        </p:nvSpPr>
        <p:spPr bwMode="auto">
          <a:xfrm>
            <a:off x="990600" y="1435230"/>
            <a:ext cx="2286000" cy="707886"/>
          </a:xfrm>
          <a:prstGeom prst="rect">
            <a:avLst/>
          </a:prstGeom>
          <a:noFill/>
          <a:ln w="9525">
            <a:noFill/>
            <a:miter lim="800000"/>
            <a:headEnd/>
            <a:tailEnd/>
          </a:ln>
          <a:effectLst/>
        </p:spPr>
        <p:txBody>
          <a:bodyPr>
            <a:spAutoFit/>
          </a:bodyPr>
          <a:lstStyle/>
          <a:p>
            <a:pPr>
              <a:spcBef>
                <a:spcPct val="50000"/>
              </a:spcBef>
            </a:pPr>
            <a:r>
              <a:rPr lang="en-US" sz="2000" dirty="0">
                <a:cs typeface="Times New Roman" pitchFamily="18" charset="0"/>
              </a:rPr>
              <a:t>data </a:t>
            </a:r>
            <a:r>
              <a:rPr lang="tr-TR" sz="2000" dirty="0" err="1">
                <a:cs typeface="Times New Roman" pitchFamily="18" charset="0"/>
              </a:rPr>
              <a:t>are</a:t>
            </a:r>
            <a:r>
              <a:rPr lang="tr-TR" sz="2000" dirty="0">
                <a:cs typeface="Times New Roman" pitchFamily="18" charset="0"/>
              </a:rPr>
              <a:t> </a:t>
            </a:r>
            <a:r>
              <a:rPr lang="en-US" sz="2000" dirty="0">
                <a:cs typeface="Times New Roman" pitchFamily="18" charset="0"/>
              </a:rPr>
              <a:t>manipulated here</a:t>
            </a:r>
            <a:endParaRPr lang="en-US" sz="2000" dirty="0"/>
          </a:p>
        </p:txBody>
      </p:sp>
      <p:sp>
        <p:nvSpPr>
          <p:cNvPr id="9235" name="Text Box 19"/>
          <p:cNvSpPr txBox="1">
            <a:spLocks noChangeArrowheads="1"/>
          </p:cNvSpPr>
          <p:nvPr/>
        </p:nvSpPr>
        <p:spPr bwMode="auto">
          <a:xfrm>
            <a:off x="285721" y="4114801"/>
            <a:ext cx="1571636" cy="707886"/>
          </a:xfrm>
          <a:prstGeom prst="rect">
            <a:avLst/>
          </a:prstGeom>
          <a:noFill/>
          <a:ln w="9525">
            <a:noFill/>
            <a:miter lim="800000"/>
            <a:headEnd/>
            <a:tailEnd/>
          </a:ln>
          <a:effectLst/>
        </p:spPr>
        <p:txBody>
          <a:bodyPr wrap="square">
            <a:spAutoFit/>
          </a:bodyPr>
          <a:lstStyle/>
          <a:p>
            <a:pPr>
              <a:spcBef>
                <a:spcPct val="50000"/>
              </a:spcBef>
            </a:pPr>
            <a:r>
              <a:rPr lang="en-US" sz="2000" dirty="0">
                <a:cs typeface="Times New Roman" pitchFamily="18" charset="0"/>
              </a:rPr>
              <a:t>data </a:t>
            </a:r>
            <a:r>
              <a:rPr lang="tr-TR" sz="2000" dirty="0">
                <a:cs typeface="Times New Roman" pitchFamily="18" charset="0"/>
              </a:rPr>
              <a:t>are</a:t>
            </a:r>
            <a:r>
              <a:rPr lang="en-US" sz="2000" dirty="0">
                <a:cs typeface="Times New Roman" pitchFamily="18" charset="0"/>
              </a:rPr>
              <a:t> </a:t>
            </a:r>
            <a:br>
              <a:rPr lang="en-US" sz="2000" dirty="0">
                <a:cs typeface="Times New Roman" pitchFamily="18" charset="0"/>
              </a:rPr>
            </a:br>
            <a:r>
              <a:rPr lang="en-US" sz="2000" dirty="0">
                <a:cs typeface="Times New Roman" pitchFamily="18" charset="0"/>
              </a:rPr>
              <a:t>stored here</a:t>
            </a:r>
            <a:endParaRPr lang="en-US" sz="2000" dirty="0"/>
          </a:p>
        </p:txBody>
      </p:sp>
      <p:sp>
        <p:nvSpPr>
          <p:cNvPr id="9236" name="Line 20"/>
          <p:cNvSpPr>
            <a:spLocks noChangeShapeType="1"/>
          </p:cNvSpPr>
          <p:nvPr/>
        </p:nvSpPr>
        <p:spPr bwMode="auto">
          <a:xfrm flipH="1">
            <a:off x="3500430" y="2143116"/>
            <a:ext cx="71439" cy="1662114"/>
          </a:xfrm>
          <a:prstGeom prst="line">
            <a:avLst/>
          </a:prstGeom>
          <a:noFill/>
          <a:ln w="12700">
            <a:solidFill>
              <a:schemeClr val="tx1"/>
            </a:solidFill>
            <a:round/>
            <a:headEnd type="triangle" w="med" len="med"/>
            <a:tailEnd type="triangle" w="med" len="med"/>
          </a:ln>
          <a:effectLst/>
        </p:spPr>
        <p:txBody>
          <a:bodyPr/>
          <a:lstStyle/>
          <a:p>
            <a:endParaRPr lang="tr-TR"/>
          </a:p>
        </p:txBody>
      </p:sp>
      <p:sp>
        <p:nvSpPr>
          <p:cNvPr id="9237" name="Text Box 21"/>
          <p:cNvSpPr txBox="1">
            <a:spLocks noChangeArrowheads="1"/>
          </p:cNvSpPr>
          <p:nvPr/>
        </p:nvSpPr>
        <p:spPr bwMode="auto">
          <a:xfrm>
            <a:off x="5715000" y="1447800"/>
            <a:ext cx="2438400" cy="1785104"/>
          </a:xfrm>
          <a:prstGeom prst="rect">
            <a:avLst/>
          </a:prstGeom>
          <a:noFill/>
          <a:ln w="9525">
            <a:noFill/>
            <a:miter lim="800000"/>
            <a:headEnd/>
            <a:tailEnd/>
          </a:ln>
          <a:effectLst/>
        </p:spPr>
        <p:txBody>
          <a:bodyPr>
            <a:spAutoFit/>
          </a:bodyPr>
          <a:lstStyle/>
          <a:p>
            <a:pPr>
              <a:spcBef>
                <a:spcPct val="50000"/>
              </a:spcBef>
            </a:pPr>
            <a:r>
              <a:rPr lang="en-US" dirty="0">
                <a:cs typeface="Times New Roman" pitchFamily="18" charset="0"/>
              </a:rPr>
              <a:t>- </a:t>
            </a:r>
            <a:r>
              <a:rPr lang="en-US" sz="2000" dirty="0">
                <a:cs typeface="Times New Roman" pitchFamily="18" charset="0"/>
              </a:rPr>
              <a:t>type: Semiconductors</a:t>
            </a:r>
            <a:r>
              <a:rPr lang="en-US" sz="2000" dirty="0"/>
              <a:t> </a:t>
            </a:r>
          </a:p>
          <a:p>
            <a:pPr>
              <a:spcBef>
                <a:spcPct val="50000"/>
              </a:spcBef>
            </a:pPr>
            <a:r>
              <a:rPr lang="en-US" sz="2000" dirty="0">
                <a:cs typeface="Times New Roman" pitchFamily="18" charset="0"/>
              </a:rPr>
              <a:t>- Properties: Fast, expensive, volatile, small</a:t>
            </a:r>
            <a:r>
              <a:rPr lang="en-US" sz="2000" dirty="0"/>
              <a:t> </a:t>
            </a:r>
          </a:p>
        </p:txBody>
      </p:sp>
      <p:sp>
        <p:nvSpPr>
          <p:cNvPr id="14" name="Rectangle 13"/>
          <p:cNvSpPr/>
          <p:nvPr/>
        </p:nvSpPr>
        <p:spPr>
          <a:xfrm>
            <a:off x="4788024" y="3839627"/>
            <a:ext cx="3240360" cy="2516724"/>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600" kern="0" dirty="0">
                <a:solidFill>
                  <a:srgbClr val="000000"/>
                </a:solidFill>
                <a:latin typeface="Arial"/>
              </a:rPr>
              <a:t>Tertiary</a:t>
            </a:r>
            <a:r>
              <a:rPr kumimoji="1" lang="tr-TR" sz="1600" kern="0" dirty="0">
                <a:solidFill>
                  <a:srgbClr val="000000"/>
                </a:solidFill>
                <a:latin typeface="Arial"/>
              </a:rPr>
              <a:t> </a:t>
            </a:r>
            <a:r>
              <a:rPr kumimoji="1" lang="en-US" sz="1600" kern="0" dirty="0">
                <a:solidFill>
                  <a:srgbClr val="000000"/>
                </a:solidFill>
                <a:latin typeface="Arial"/>
              </a:rPr>
              <a:t>Storage </a:t>
            </a:r>
            <a:r>
              <a:rPr kumimoji="1" lang="tr-TR" sz="1600" kern="0" dirty="0">
                <a:solidFill>
                  <a:srgbClr val="000000"/>
                </a:solidFill>
                <a:latin typeface="Arial"/>
              </a:rPr>
              <a:t>(CD, USB...)</a:t>
            </a:r>
          </a:p>
          <a:p>
            <a:pPr algn="ctr"/>
            <a:r>
              <a:rPr kumimoji="1" lang="tr-TR" sz="1600" kern="0" dirty="0" err="1">
                <a:solidFill>
                  <a:srgbClr val="000000"/>
                </a:solidFill>
                <a:latin typeface="Arial"/>
              </a:rPr>
              <a:t>Slower</a:t>
            </a:r>
            <a:r>
              <a:rPr kumimoji="1" lang="tr-TR" sz="1600" kern="0" dirty="0">
                <a:solidFill>
                  <a:srgbClr val="000000"/>
                </a:solidFill>
                <a:latin typeface="Arial"/>
              </a:rPr>
              <a:t>, </a:t>
            </a:r>
            <a:r>
              <a:rPr kumimoji="1" lang="tr-TR" sz="1600" kern="0" dirty="0" err="1">
                <a:solidFill>
                  <a:srgbClr val="000000"/>
                </a:solidFill>
                <a:latin typeface="Arial"/>
              </a:rPr>
              <a:t>stable</a:t>
            </a:r>
            <a:r>
              <a:rPr kumimoji="1" lang="tr-TR" sz="1600" kern="0" dirty="0">
                <a:solidFill>
                  <a:srgbClr val="000000"/>
                </a:solidFill>
                <a:latin typeface="Arial"/>
              </a:rPr>
              <a:t>,</a:t>
            </a:r>
          </a:p>
          <a:p>
            <a:pPr algn="ctr"/>
            <a:r>
              <a:rPr kumimoji="1" lang="tr-TR" sz="1600" kern="0" dirty="0" err="1">
                <a:solidFill>
                  <a:srgbClr val="000000"/>
                </a:solidFill>
                <a:latin typeface="Arial"/>
              </a:rPr>
              <a:t>Cheaper</a:t>
            </a:r>
            <a:r>
              <a:rPr kumimoji="1" lang="tr-TR" sz="1600" kern="0" dirty="0">
                <a:solidFill>
                  <a:srgbClr val="000000"/>
                </a:solidFill>
                <a:latin typeface="Arial"/>
              </a:rPr>
              <a:t>, </a:t>
            </a:r>
            <a:r>
              <a:rPr kumimoji="1" lang="tr-TR" sz="1600" kern="0" dirty="0" err="1">
                <a:solidFill>
                  <a:srgbClr val="000000"/>
                </a:solidFill>
                <a:latin typeface="Arial"/>
              </a:rPr>
              <a:t>large</a:t>
            </a:r>
            <a:br>
              <a:rPr kumimoji="1" lang="tr-TR" sz="1600" kern="0" dirty="0">
                <a:solidFill>
                  <a:srgbClr val="000000"/>
                </a:solidFill>
                <a:latin typeface="Arial"/>
              </a:rPr>
            </a:br>
            <a:endParaRPr lang="tr-TR" dirty="0">
              <a:solidFill>
                <a:srgbClr val="FF0000"/>
              </a:solidFill>
            </a:endParaRPr>
          </a:p>
        </p:txBody>
      </p:sp>
      <p:sp>
        <p:nvSpPr>
          <p:cNvPr id="20" name="Line 20"/>
          <p:cNvSpPr>
            <a:spLocks noChangeShapeType="1"/>
          </p:cNvSpPr>
          <p:nvPr/>
        </p:nvSpPr>
        <p:spPr bwMode="auto">
          <a:xfrm>
            <a:off x="5364088" y="2132856"/>
            <a:ext cx="71439" cy="1643074"/>
          </a:xfrm>
          <a:prstGeom prst="line">
            <a:avLst/>
          </a:prstGeom>
          <a:noFill/>
          <a:ln w="12700">
            <a:solidFill>
              <a:schemeClr val="tx1"/>
            </a:solidFill>
            <a:round/>
            <a:headEnd type="triangle" w="med" len="med"/>
            <a:tailEnd type="triangle" w="med" len="med"/>
          </a:ln>
          <a:effectLst/>
        </p:spPr>
        <p:txBody>
          <a:bodyPr/>
          <a:lstStyle/>
          <a:p>
            <a:endParaRPr lang="tr-TR"/>
          </a:p>
        </p:txBody>
      </p:sp>
      <p:sp>
        <p:nvSpPr>
          <p:cNvPr id="17" name="TextBox 16"/>
          <p:cNvSpPr txBox="1"/>
          <p:nvPr/>
        </p:nvSpPr>
        <p:spPr>
          <a:xfrm>
            <a:off x="1857356" y="4214818"/>
            <a:ext cx="2000264" cy="369332"/>
          </a:xfrm>
          <a:prstGeom prst="rect">
            <a:avLst/>
          </a:prstGeom>
          <a:noFill/>
        </p:spPr>
        <p:txBody>
          <a:bodyPr wrap="square" rtlCol="0">
            <a:spAutoFit/>
          </a:bodyPr>
          <a:lstStyle/>
          <a:p>
            <a:r>
              <a:rPr lang="tr-TR" dirty="0"/>
              <a:t>Secolndary Storage</a:t>
            </a:r>
          </a:p>
        </p:txBody>
      </p:sp>
      <p:sp>
        <p:nvSpPr>
          <p:cNvPr id="18" name="Text Box 15"/>
          <p:cNvSpPr txBox="1">
            <a:spLocks noChangeArrowheads="1"/>
          </p:cNvSpPr>
          <p:nvPr/>
        </p:nvSpPr>
        <p:spPr bwMode="auto">
          <a:xfrm>
            <a:off x="1673719" y="3841775"/>
            <a:ext cx="2826274" cy="1615827"/>
          </a:xfrm>
          <a:prstGeom prst="rect">
            <a:avLst/>
          </a:prstGeom>
          <a:solidFill>
            <a:schemeClr val="accent3">
              <a:lumMod val="60000"/>
              <a:lumOff val="40000"/>
            </a:schemeClr>
          </a:solidFill>
          <a:ln w="9525">
            <a:solidFill>
              <a:schemeClr val="tx2"/>
            </a:solidFill>
            <a:miter lim="800000"/>
            <a:headEnd/>
            <a:tailEnd/>
          </a:ln>
          <a:effectLst/>
        </p:spPr>
        <p:txBody>
          <a:bodyPr wrap="square">
            <a:spAutoFit/>
          </a:bodyPr>
          <a:lstStyle/>
          <a:p>
            <a:pPr algn="ctr">
              <a:spcBef>
                <a:spcPct val="50000"/>
              </a:spcBef>
            </a:pPr>
            <a:endParaRPr lang="en-US" dirty="0"/>
          </a:p>
          <a:p>
            <a:pPr algn="ctr">
              <a:spcBef>
                <a:spcPct val="50000"/>
              </a:spcBef>
            </a:pPr>
            <a:r>
              <a:rPr lang="tr-TR" dirty="0" err="1"/>
              <a:t>Secondary</a:t>
            </a:r>
            <a:r>
              <a:rPr lang="tr-TR" dirty="0"/>
              <a:t> Stotage</a:t>
            </a:r>
            <a:br>
              <a:rPr lang="tr-TR" dirty="0"/>
            </a:br>
            <a:r>
              <a:rPr lang="tr-TR" dirty="0"/>
              <a:t>(Magnetic and optical disks)</a:t>
            </a:r>
            <a:br>
              <a:rPr lang="tr-TR" dirty="0"/>
            </a:br>
            <a:r>
              <a:rPr lang="tr-TR" dirty="0"/>
              <a:t> </a:t>
            </a:r>
            <a:r>
              <a:rPr lang="en-US" dirty="0">
                <a:cs typeface="Times New Roman" pitchFamily="18" charset="0"/>
              </a:rPr>
              <a:t>cheap, stable, large</a:t>
            </a:r>
            <a:br>
              <a:rPr lang="tr-TR" dirty="0">
                <a:cs typeface="Times New Roman" pitchFamily="18" charset="0"/>
              </a:rPr>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Storage Media: </a:t>
            </a:r>
            <a:r>
              <a:rPr lang="tr-TR" dirty="0" err="1"/>
              <a:t>Primary</a:t>
            </a:r>
            <a:endParaRPr lang="tr-TR" dirty="0"/>
          </a:p>
        </p:txBody>
      </p:sp>
      <p:sp>
        <p:nvSpPr>
          <p:cNvPr id="3" name="Content Placeholder 2"/>
          <p:cNvSpPr>
            <a:spLocks noGrp="1"/>
          </p:cNvSpPr>
          <p:nvPr>
            <p:ph idx="1"/>
          </p:nvPr>
        </p:nvSpPr>
        <p:spPr>
          <a:xfrm>
            <a:off x="457200" y="1600201"/>
            <a:ext cx="8435280" cy="4525963"/>
          </a:xfrm>
        </p:spPr>
        <p:txBody>
          <a:bodyPr>
            <a:normAutofit fontScale="92500"/>
          </a:bodyPr>
          <a:lstStyle/>
          <a:p>
            <a:r>
              <a:rPr lang="en-US" sz="3000" b="1" dirty="0">
                <a:solidFill>
                  <a:srgbClr val="000099"/>
                </a:solidFill>
              </a:rPr>
              <a:t>Cache</a:t>
            </a:r>
            <a:r>
              <a:rPr lang="en-US" sz="3000" dirty="0"/>
              <a:t> – fastest and most costly form of storage; volatile; managed by the computer system hardware.</a:t>
            </a:r>
          </a:p>
          <a:p>
            <a:r>
              <a:rPr lang="en-US" sz="3000" b="1" dirty="0">
                <a:solidFill>
                  <a:srgbClr val="000099"/>
                </a:solidFill>
              </a:rPr>
              <a:t>Main memory</a:t>
            </a:r>
            <a:r>
              <a:rPr lang="en-US" sz="3000" dirty="0"/>
              <a:t>:</a:t>
            </a:r>
          </a:p>
          <a:p>
            <a:pPr lvl="1"/>
            <a:r>
              <a:rPr lang="en-US" dirty="0"/>
              <a:t>fast access (</a:t>
            </a:r>
            <a:r>
              <a:rPr lang="tr-TR" dirty="0"/>
              <a:t>in</a:t>
            </a:r>
            <a:r>
              <a:rPr lang="en-US" dirty="0"/>
              <a:t> nanoseconds</a:t>
            </a:r>
            <a:r>
              <a:rPr lang="tr-TR" dirty="0"/>
              <a:t>)</a:t>
            </a:r>
            <a:r>
              <a:rPr lang="en-US" dirty="0"/>
              <a:t>; </a:t>
            </a:r>
            <a:endParaRPr lang="tr-TR" dirty="0"/>
          </a:p>
          <a:p>
            <a:pPr lvl="1"/>
            <a:r>
              <a:rPr lang="en-US" dirty="0"/>
              <a:t>generally too small </a:t>
            </a:r>
            <a:r>
              <a:rPr lang="tr-TR" dirty="0"/>
              <a:t>/ </a:t>
            </a:r>
            <a:r>
              <a:rPr lang="en-US" dirty="0"/>
              <a:t>too expensive to store </a:t>
            </a:r>
            <a:r>
              <a:rPr lang="tr-TR" dirty="0"/>
              <a:t>large</a:t>
            </a:r>
            <a:r>
              <a:rPr lang="en-US" dirty="0"/>
              <a:t> </a:t>
            </a:r>
            <a:r>
              <a:rPr lang="tr-TR" dirty="0"/>
              <a:t>files</a:t>
            </a:r>
            <a:endParaRPr lang="en-US" dirty="0"/>
          </a:p>
          <a:p>
            <a:pPr lvl="2"/>
            <a:r>
              <a:rPr lang="en-US" dirty="0"/>
              <a:t>Capacities of  </a:t>
            </a:r>
            <a:r>
              <a:rPr lang="tr-TR" dirty="0"/>
              <a:t>8</a:t>
            </a:r>
            <a:r>
              <a:rPr lang="en-US" dirty="0"/>
              <a:t>-</a:t>
            </a:r>
            <a:r>
              <a:rPr lang="tr-TR" dirty="0"/>
              <a:t>64</a:t>
            </a:r>
            <a:r>
              <a:rPr lang="en-US" dirty="0"/>
              <a:t> gigabytes </a:t>
            </a:r>
            <a:r>
              <a:rPr lang="tr-TR" dirty="0"/>
              <a:t>are </a:t>
            </a:r>
            <a:r>
              <a:rPr lang="en-US" dirty="0"/>
              <a:t>widely used currently</a:t>
            </a:r>
          </a:p>
          <a:p>
            <a:pPr lvl="2"/>
            <a:r>
              <a:rPr lang="en-US" dirty="0"/>
              <a:t>Capacities have gone up and per-byte costs have decreased steadily and rapidly</a:t>
            </a:r>
          </a:p>
          <a:p>
            <a:pPr lvl="1"/>
            <a:r>
              <a:rPr lang="en-US" b="1" dirty="0">
                <a:solidFill>
                  <a:srgbClr val="000099"/>
                </a:solidFill>
              </a:rPr>
              <a:t>Volatile</a:t>
            </a:r>
            <a:r>
              <a:rPr lang="en-US" dirty="0"/>
              <a:t> — contents of main memory are usually lost if a power failure or system crash occurs.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9846</TotalTime>
  <Words>3665</Words>
  <Application>Microsoft Office PowerPoint</Application>
  <PresentationFormat>Ekran Gösterisi (4:3)</PresentationFormat>
  <Paragraphs>389</Paragraphs>
  <Slides>52</Slides>
  <Notes>9</Notes>
  <HiddenSlides>0</HiddenSlides>
  <MMClips>0</MMClips>
  <ScaleCrop>false</ScaleCrop>
  <HeadingPairs>
    <vt:vector size="6" baseType="variant">
      <vt:variant>
        <vt:lpstr>Kullanılan Yazı Tipleri</vt:lpstr>
      </vt:variant>
      <vt:variant>
        <vt:i4>11</vt:i4>
      </vt:variant>
      <vt:variant>
        <vt:lpstr>Tema</vt:lpstr>
      </vt:variant>
      <vt:variant>
        <vt:i4>1</vt:i4>
      </vt:variant>
      <vt:variant>
        <vt:lpstr>Slayt Başlıkları</vt:lpstr>
      </vt:variant>
      <vt:variant>
        <vt:i4>52</vt:i4>
      </vt:variant>
    </vt:vector>
  </HeadingPairs>
  <TitlesOfParts>
    <vt:vector size="64" baseType="lpstr">
      <vt:lpstr>ＭＳ Ｐゴシック</vt:lpstr>
      <vt:lpstr>Arial</vt:lpstr>
      <vt:lpstr>Book Antiqua</vt:lpstr>
      <vt:lpstr>Calibri</vt:lpstr>
      <vt:lpstr>Helvetica</vt:lpstr>
      <vt:lpstr>inherit</vt:lpstr>
      <vt:lpstr>Monotype Sorts</vt:lpstr>
      <vt:lpstr>Open Sans</vt:lpstr>
      <vt:lpstr>Symbol</vt:lpstr>
      <vt:lpstr>Times New Roman</vt:lpstr>
      <vt:lpstr>Wingdings</vt:lpstr>
      <vt:lpstr>Office Theme</vt:lpstr>
      <vt:lpstr>PowerPoint Sunusu</vt:lpstr>
      <vt:lpstr>Data Processing</vt:lpstr>
      <vt:lpstr>PowerPoint Sunusu</vt:lpstr>
      <vt:lpstr>Mili, Micro, Nano...</vt:lpstr>
      <vt:lpstr>The World In Bytes</vt:lpstr>
      <vt:lpstr>Data Hierarcy</vt:lpstr>
      <vt:lpstr>Data example: Student record </vt:lpstr>
      <vt:lpstr>Computer Architecture: Storage Media</vt:lpstr>
      <vt:lpstr>Storage Media: Primary</vt:lpstr>
      <vt:lpstr>Storage Media: Secondary</vt:lpstr>
      <vt:lpstr>Storage Media: Tertiary</vt:lpstr>
      <vt:lpstr> LTO-12: 192 TB capacity Tape System ( 480 TB compressed) </vt:lpstr>
      <vt:lpstr>Tape Capacity Record</vt:lpstr>
      <vt:lpstr>Storage Media: Solid State</vt:lpstr>
      <vt:lpstr>Solid State Drives</vt:lpstr>
      <vt:lpstr>SSD layout </vt:lpstr>
      <vt:lpstr>SSD Controller</vt:lpstr>
      <vt:lpstr>Solid State Drive Example</vt:lpstr>
      <vt:lpstr>Storage Hierarchy</vt:lpstr>
      <vt:lpstr>Sequential vs. Random Access Storage</vt:lpstr>
      <vt:lpstr>Magnetic Disks</vt:lpstr>
      <vt:lpstr>Storage System Characteristics</vt:lpstr>
      <vt:lpstr>Hard Disk Organization: Physical</vt:lpstr>
      <vt:lpstr>PowerPoint Sunusu</vt:lpstr>
      <vt:lpstr>PowerPoint Sunusu</vt:lpstr>
      <vt:lpstr>Magnetic Hard Disk Mechanism</vt:lpstr>
      <vt:lpstr>PowerPoint Sunusu</vt:lpstr>
      <vt:lpstr>PowerPoint Sunusu</vt:lpstr>
      <vt:lpstr>On a Surface...</vt:lpstr>
      <vt:lpstr>Cylinders</vt:lpstr>
      <vt:lpstr>Two Cylinders</vt:lpstr>
      <vt:lpstr>Hard Disk Subsystem</vt:lpstr>
      <vt:lpstr>Hard Disk controller</vt:lpstr>
      <vt:lpstr>A SCSI PCI-X storage controller card</vt:lpstr>
      <vt:lpstr>Current Disk Technology Examples </vt:lpstr>
      <vt:lpstr>Performance Measures of Disks</vt:lpstr>
      <vt:lpstr>Performance Measures (Cont.)</vt:lpstr>
      <vt:lpstr>Types of Delay With Disks</vt:lpstr>
      <vt:lpstr>Disk Access Performance: W/R Times</vt:lpstr>
      <vt:lpstr>Reading and Writing Data</vt:lpstr>
      <vt:lpstr>Blocking</vt:lpstr>
      <vt:lpstr>Blocking</vt:lpstr>
      <vt:lpstr>Storage Access</vt:lpstr>
      <vt:lpstr>Reading Data</vt:lpstr>
      <vt:lpstr>Optimization of Disk-Block Access</vt:lpstr>
      <vt:lpstr>Optimization of Disk Block Access</vt:lpstr>
      <vt:lpstr>Buffer Manager</vt:lpstr>
      <vt:lpstr>System I/O Buffer</vt:lpstr>
      <vt:lpstr>Buffer Management</vt:lpstr>
      <vt:lpstr>Buffer Management</vt:lpstr>
      <vt:lpstr>PowerPoint Sunusu</vt:lpstr>
      <vt:lpstr>SSD or Hard Disk ?</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AND FILE STRUCTURES  Introductıon</dc:title>
  <dc:creator>Mehmet Okur</dc:creator>
  <cp:lastModifiedBy>Umut Avcı</cp:lastModifiedBy>
  <cp:revision>571</cp:revision>
  <dcterms:created xsi:type="dcterms:W3CDTF">2010-02-05T14:36:13Z</dcterms:created>
  <dcterms:modified xsi:type="dcterms:W3CDTF">2023-12-29T06:09:53Z</dcterms:modified>
</cp:coreProperties>
</file>