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94"/>
  </p:notesMasterIdLst>
  <p:sldIdLst>
    <p:sldId id="577" r:id="rId2"/>
    <p:sldId id="256" r:id="rId3"/>
    <p:sldId id="409" r:id="rId4"/>
    <p:sldId id="550" r:id="rId5"/>
    <p:sldId id="405" r:id="rId6"/>
    <p:sldId id="406" r:id="rId7"/>
    <p:sldId id="414" r:id="rId8"/>
    <p:sldId id="511" r:id="rId9"/>
    <p:sldId id="512" r:id="rId10"/>
    <p:sldId id="497" r:id="rId11"/>
    <p:sldId id="496" r:id="rId12"/>
    <p:sldId id="413" r:id="rId13"/>
    <p:sldId id="508" r:id="rId14"/>
    <p:sldId id="412" r:id="rId15"/>
    <p:sldId id="263" r:id="rId16"/>
    <p:sldId id="507" r:id="rId17"/>
    <p:sldId id="493" r:id="rId18"/>
    <p:sldId id="510" r:id="rId19"/>
    <p:sldId id="420" r:id="rId20"/>
    <p:sldId id="422" r:id="rId21"/>
    <p:sldId id="492" r:id="rId22"/>
    <p:sldId id="336" r:id="rId23"/>
    <p:sldId id="337" r:id="rId24"/>
    <p:sldId id="555" r:id="rId25"/>
    <p:sldId id="346" r:id="rId26"/>
    <p:sldId id="339" r:id="rId27"/>
    <p:sldId id="494" r:id="rId28"/>
    <p:sldId id="424" r:id="rId29"/>
    <p:sldId id="595" r:id="rId30"/>
    <p:sldId id="426" r:id="rId31"/>
    <p:sldId id="283" r:id="rId32"/>
    <p:sldId id="427" r:id="rId33"/>
    <p:sldId id="428" r:id="rId34"/>
    <p:sldId id="430" r:id="rId35"/>
    <p:sldId id="429" r:id="rId36"/>
    <p:sldId id="431" r:id="rId37"/>
    <p:sldId id="432" r:id="rId38"/>
    <p:sldId id="490" r:id="rId39"/>
    <p:sldId id="433" r:id="rId40"/>
    <p:sldId id="509" r:id="rId41"/>
    <p:sldId id="437" r:id="rId42"/>
    <p:sldId id="498" r:id="rId43"/>
    <p:sldId id="499" r:id="rId44"/>
    <p:sldId id="515" r:id="rId45"/>
    <p:sldId id="516" r:id="rId46"/>
    <p:sldId id="596" r:id="rId47"/>
    <p:sldId id="597" r:id="rId48"/>
    <p:sldId id="535" r:id="rId49"/>
    <p:sldId id="536" r:id="rId50"/>
    <p:sldId id="537" r:id="rId51"/>
    <p:sldId id="538" r:id="rId52"/>
    <p:sldId id="539" r:id="rId53"/>
    <p:sldId id="541" r:id="rId54"/>
    <p:sldId id="548" r:id="rId55"/>
    <p:sldId id="544" r:id="rId56"/>
    <p:sldId id="545" r:id="rId57"/>
    <p:sldId id="546" r:id="rId58"/>
    <p:sldId id="547" r:id="rId59"/>
    <p:sldId id="549" r:id="rId60"/>
    <p:sldId id="534" r:id="rId61"/>
    <p:sldId id="502" r:id="rId62"/>
    <p:sldId id="578" r:id="rId63"/>
    <p:sldId id="581" r:id="rId64"/>
    <p:sldId id="582" r:id="rId65"/>
    <p:sldId id="583" r:id="rId66"/>
    <p:sldId id="584" r:id="rId67"/>
    <p:sldId id="585" r:id="rId68"/>
    <p:sldId id="586" r:id="rId69"/>
    <p:sldId id="587" r:id="rId70"/>
    <p:sldId id="588" r:id="rId71"/>
    <p:sldId id="589" r:id="rId72"/>
    <p:sldId id="590" r:id="rId73"/>
    <p:sldId id="591" r:id="rId74"/>
    <p:sldId id="592" r:id="rId75"/>
    <p:sldId id="593" r:id="rId76"/>
    <p:sldId id="594" r:id="rId77"/>
    <p:sldId id="504" r:id="rId78"/>
    <p:sldId id="579" r:id="rId79"/>
    <p:sldId id="500" r:id="rId80"/>
    <p:sldId id="501" r:id="rId81"/>
    <p:sldId id="503" r:id="rId82"/>
    <p:sldId id="505" r:id="rId83"/>
    <p:sldId id="418" r:id="rId84"/>
    <p:sldId id="450" r:id="rId85"/>
    <p:sldId id="451" r:id="rId86"/>
    <p:sldId id="452" r:id="rId87"/>
    <p:sldId id="453" r:id="rId88"/>
    <p:sldId id="354" r:id="rId89"/>
    <p:sldId id="551" r:id="rId90"/>
    <p:sldId id="580" r:id="rId91"/>
    <p:sldId id="338" r:id="rId92"/>
    <p:sldId id="513" r:id="rId9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BFFE9"/>
    <a:srgbClr val="FF0000"/>
    <a:srgbClr val="00FFFF"/>
    <a:srgbClr val="FF9900"/>
    <a:srgbClr val="006600"/>
    <a:srgbClr val="7A5128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8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598A42E-AF00-4A3B-AA8E-789C3258C877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91E0973A-4A0E-4CD1-BA20-E4B2FFAFE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F0722F-D833-458E-BCF1-32C8002EC3E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84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6C505D-DD05-4644-9453-771609DD5A53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0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776D198-3010-DE4C-B0FB-816242208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fld id="{373124D7-4704-4B7C-98C2-86E8B96EDAF0}" type="slidenum">
              <a:rPr lang="en-US" altLang="tr-TR" sz="1200"/>
              <a:pPr>
                <a:defRPr/>
              </a:pPr>
              <a:t>15</a:t>
            </a:fld>
            <a:endParaRPr lang="en-US" altLang="tr-T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33CD0D-2F6D-494F-BC3D-03B6818F6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147771-49F6-9943-9FC4-D07CAEEF4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229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A77AD-6959-43CA-B4FF-E44E044168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9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732E8F-97E3-4E3F-9474-BFFC6803AB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754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34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98CBA1-0DBF-4AE1-B802-914E5E2E0B9F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9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E600C8-06AF-4F1C-A594-79FCB9E58668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8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6D4A29-47A1-4EB8-8035-D5D07FFE61DB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34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>
            <a:extLst>
              <a:ext uri="{FF2B5EF4-FFF2-40B4-BE49-F238E27FC236}">
                <a16:creationId xmlns:a16="http://schemas.microsoft.com/office/drawing/2014/main" id="{EAAF966F-D54E-4041-ABC5-26F31A666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85302C-C573-416D-8F02-DA1933619D98}" type="slidenum">
              <a:rPr lang="en-US" altLang="tr-TR"/>
              <a:pPr eaLnBrk="1" hangingPunct="1"/>
              <a:t>22</a:t>
            </a:fld>
            <a:endParaRPr lang="en-US" altLang="tr-T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1359123-87B0-40B9-80CA-BFE4438C1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B232D86-DAE1-48B2-A208-278620E6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47B906-AAEB-4B0C-B19D-112617A9A0FA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>
            <a:extLst>
              <a:ext uri="{FF2B5EF4-FFF2-40B4-BE49-F238E27FC236}">
                <a16:creationId xmlns:a16="http://schemas.microsoft.com/office/drawing/2014/main" id="{89337613-2D22-4D55-BF22-0EB75C41D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88137B-9E34-4C06-9E49-4CEAEC86C09E}" type="slidenum">
              <a:rPr lang="en-US" altLang="tr-TR"/>
              <a:pPr eaLnBrk="1" hangingPunct="1"/>
              <a:t>23</a:t>
            </a:fld>
            <a:endParaRPr lang="en-US" altLang="tr-T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A20E169-8A40-41B9-9018-2B715F1F8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8FDFAFA-31E2-4F91-B99D-5311662FE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>
            <a:extLst>
              <a:ext uri="{FF2B5EF4-FFF2-40B4-BE49-F238E27FC236}">
                <a16:creationId xmlns:a16="http://schemas.microsoft.com/office/drawing/2014/main" id="{AB3FB077-6510-4099-BC31-985CA10CD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CD40EF-F75C-4CCA-84DD-295E3AF6CED2}" type="slidenum">
              <a:rPr lang="en-US" altLang="tr-TR"/>
              <a:pPr eaLnBrk="1" hangingPunct="1"/>
              <a:t>25</a:t>
            </a:fld>
            <a:endParaRPr lang="en-US" altLang="tr-T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861C3E5-08C6-44FA-AA39-7F3C0C4BA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EEDC6C1-ECB9-4BE8-906F-BEAEBA756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>
            <a:extLst>
              <a:ext uri="{FF2B5EF4-FFF2-40B4-BE49-F238E27FC236}">
                <a16:creationId xmlns:a16="http://schemas.microsoft.com/office/drawing/2014/main" id="{C49FFC15-2D13-4595-896C-C8C0724F7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169BF4-3418-4883-8F7C-38FEC0BD6274}" type="slidenum">
              <a:rPr lang="en-US" altLang="tr-TR"/>
              <a:pPr eaLnBrk="1" hangingPunct="1"/>
              <a:t>26</a:t>
            </a:fld>
            <a:endParaRPr lang="en-US" altLang="tr-T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CA00C73-C633-4857-B84E-C17FD9EC7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737129E-DA8E-4500-B85E-966026A3A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E5CFD7-83AB-44E6-8875-6C716F639645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05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E5CFD7-83AB-44E6-8875-6C716F639645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73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7B0E7F-4CC3-4581-99E0-83C029BA5DE6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41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B35A4C-75BE-4A22-A734-22E5B15E2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707AC-10FC-48F1-B157-31947A099686}" type="slidenum">
              <a:rPr lang="en-US" altLang="tr-TR"/>
              <a:pPr/>
              <a:t>31</a:t>
            </a:fld>
            <a:endParaRPr lang="en-US" altLang="tr-T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A73D0ACD-7DF6-4B48-A258-B7BD1585C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E1670AB-5252-40BC-B9AE-FC08A80FD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95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E4B910-BD3F-4B33-81B5-0D4EFFA5C117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33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42E00D-3EE9-41AB-9A90-E274ECA9118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22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CD4504-73C3-4AC7-82A6-83FECEC78AFD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4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B74ECE-DAE0-4B8E-8D96-A14D14752184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15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FF207F-B671-4CD5-8DE4-0DE58D4CCEE0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31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36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B60E44-8F77-4E44-9E12-DA3DB8AD783F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1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F8C8F8-DFF7-49B8-9D47-FDA1EFEBC459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3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D21E2F-A3D2-412E-9361-77E41162B08E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97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1B1DB3-94CB-4446-8A38-9BF58BCA9934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79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123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87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B352BD-CD2A-4766-BC04-E1AA8B529CFD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78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198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1735152-7C7B-4D42-9547-D9E178628179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56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18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637316-73D9-46DA-9A61-444E936E5CDB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31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E5CFD7-83AB-44E6-8875-6C716F639645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9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D729D9-9DE3-47D9-BBC7-19B7F9CA0172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83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E5CFD7-83AB-44E6-8875-6C716F639645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13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00DBAA-7350-4F2D-A63E-1B2B5C71458C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2B2AE-D755-4BD4-A930-2E882281DE6E}" type="slidenum">
              <a:rPr lang="en-US" altLang="en-US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97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4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89BBCD-C6FA-4B08-8646-886B670F6A2C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97B2-852A-45BE-8F29-36346A24CCE7}" type="slidenum">
              <a:rPr lang="en-US" altLang="en-US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735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2D4170-BAA4-4A01-9CCB-53DA0B751BBD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D44A7-3994-4C51-A08B-25C62C368C46}" type="slidenum">
              <a:rPr lang="en-US" altLang="en-US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33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2360A0-596C-4036-972B-B3959459E671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C5EB0-2204-42D8-9402-2B06C7BF1892}" type="slidenum">
              <a:rPr lang="en-US" altLang="en-US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058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CA9FBB-4E8D-4350-89DE-370F55507C7A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6A242-79F6-4663-A77F-C493F834275F}" type="slidenum">
              <a:rPr lang="en-US" altLang="en-US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2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727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0A0427-135E-49E7-9219-E9E73CCF50F5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36AFB-BDCA-4A9F-80CE-8624F6CAE51F}" type="slidenum">
              <a:rPr lang="en-US" altLang="en-US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6747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C12F7-F265-4C56-A8B5-84D04E88C083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4E14A-B6F3-4060-B381-31D089B4BE81}" type="slidenum">
              <a:rPr lang="en-US" altLang="en-US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69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E1372F-FE06-48F6-8A95-8A9170A7FCCF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47347-9B91-44BC-8B6F-2CE8A5D15952}" type="slidenum">
              <a:rPr lang="en-US" altLang="en-US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4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55F2ED-E81A-4E0F-8E28-6FD29583C324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708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25DDDC-6208-40A1-9A9F-F870A254E31A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26845-0E75-49B9-B55C-D00145AE61F5}" type="slidenum">
              <a:rPr lang="en-US" altLang="en-US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86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D7DE36-8CE2-4303-9477-1B511D2FC7D4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94F3-486F-41FC-AA6E-90964B282137}" type="slidenum">
              <a:rPr lang="en-US" altLang="en-US">
                <a:solidFill>
                  <a:srgbClr val="000000"/>
                </a:solidFill>
              </a:rPr>
              <a:pPr/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5203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212E4E2-76E9-4E6D-A1F5-7841E7BE968F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C3591-5D51-477E-AB9A-35E4E138E4C5}" type="slidenum">
              <a:rPr lang="en-US" altLang="en-US">
                <a:solidFill>
                  <a:srgbClr val="000000"/>
                </a:solidFill>
              </a:rPr>
              <a:pPr/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0735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362073-845F-42B4-8CD5-2B4E69130EB9}" type="datetime1">
              <a:rPr lang="en-US" altLang="en-US"/>
              <a:pPr/>
              <a:t>11/20/2023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92574-F532-4904-8042-B8904773E73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0223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390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97BC71-EFAF-4CCE-9A80-7E98DA232019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688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7611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2670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10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056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2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280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33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876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088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803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1990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421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592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27A66E-0099-43AE-9019-8DB3554DF6F2}" type="datetime1">
              <a:rPr lang="en-US" altLang="en-US">
                <a:solidFill>
                  <a:srgbClr val="000000"/>
                </a:solidFill>
              </a:rPr>
              <a:pPr/>
              <a:t>11/20/2023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B46AF-9E6E-4F2C-B711-C4E943088849}" type="slidenum">
              <a:rPr lang="en-US" altLang="en-US">
                <a:solidFill>
                  <a:srgbClr val="000000"/>
                </a:solidFill>
              </a:rPr>
              <a:pPr/>
              <a:t>75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5733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362073-845F-42B4-8CD5-2B4E69130EB9}" type="datetime1">
              <a:rPr lang="en-US" altLang="en-US"/>
              <a:pPr/>
              <a:t>11/20/2023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2000, Kevin Wayne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92574-F532-4904-8042-B8904773E737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1038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59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0BC6A-302E-4E74-80B8-B03BE1A6D661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5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064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28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8CD607-8D69-4C62-88F8-F9D935F2CB4C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3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49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542445-9280-40F6-88C8-BED69C10C9F5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305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269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0BC7D0-3366-4165-845D-2CB706EB4463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949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5A785B-69E8-43A3-B04F-21F5A235C564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404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517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2E0B7E-9FD4-4DD7-BCA1-887FAD4FB048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521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61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18EF43-461E-4405-8DAA-AFE52D722A33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793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72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5E67D6-8E26-48CD-BEC1-F8681F383A5E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408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382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A1C9E0-2E53-4F35-938B-5F824426F26F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009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>
            <a:extLst>
              <a:ext uri="{FF2B5EF4-FFF2-40B4-BE49-F238E27FC236}">
                <a16:creationId xmlns:a16="http://schemas.microsoft.com/office/drawing/2014/main" id="{4B597770-A4A2-4E01-8859-731E5C84E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F8D28B-E3BD-4CAF-BF47-41FDFB34547D}" type="slidenum">
              <a:rPr lang="en-US" altLang="tr-TR"/>
              <a:pPr eaLnBrk="1" hangingPunct="1"/>
              <a:t>91</a:t>
            </a:fld>
            <a:endParaRPr lang="en-US" altLang="tr-T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4525014-A84D-48D5-B263-AC31F6171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E2A22C7-BFA5-4A79-85B7-9BBD11DD4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0881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57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21DC27-CA5A-4900-9CD5-76071EFC60B3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87128-4942-4705-A333-1E58664A8C52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7DC-6323-40FF-8836-442904411B1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280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D427E-23AA-4830-914F-B0A91113CFDF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D834-340A-403D-8C5D-F6AA2A82EBD6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11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4DD7E-F4DE-4403-AFFD-F81D6BFFA3B4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B850-25BD-4AD1-A2C2-ECC45E842B2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622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7D2B3-A418-47EF-886A-F926A46C59DE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3AF4-C708-4DE5-B314-376A1FA57FB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33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51817-2E69-4EB4-B6FC-734083B132DF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E68B-BAD9-4719-B92B-CE19262ADCF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232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FD63E-E80A-4406-912F-52D9BED34EA9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77B-895B-48FE-B626-7A36D3EBA429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20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09FA8-BD71-422F-94EF-4D8299781F85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53E9-5910-4B3B-A87D-65941C636E8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299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BF825-1E69-4333-B1A7-AC7A62AFCDB5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7071-8D9A-461A-90DD-D6005B5D3B0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8227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EB93EA-064F-4CE8-BC9B-E92A90AFEB0C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B7B9-781F-4213-8B92-53EC5A6A3DE0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8591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40CE03-F281-4A1C-AB41-406995F88EBE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DC96-5D36-4537-8606-348C934ACE8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14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432E2-5175-4CA2-8014-8F5C17B5D51C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B302-6D52-4F79-86F9-2A7572A78A24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756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894ED0-5D54-426A-8917-DA03071BCA20}" type="datetimeFigureOut">
              <a:rPr lang="tr-TR" smtClean="0"/>
              <a:pPr>
                <a:defRPr/>
              </a:pPr>
              <a:t>20.11.2023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9B5A-7182-46F9-8526-C8C02C9D2C6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16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wmf"/><Relationship Id="rId4" Type="http://schemas.openxmlformats.org/officeDocument/2006/relationships/image" Target="../media/image18.jpeg"/><Relationship Id="rId9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22391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7</a:t>
            </a:r>
          </a:p>
          <a:p>
            <a:pPr marL="0" indent="0" algn="ctr">
              <a:buNone/>
            </a:pPr>
            <a:r>
              <a:rPr lang="tr-TR" altLang="en-US" sz="3200" dirty="0" err="1">
                <a:latin typeface="+mj-lt"/>
              </a:rPr>
              <a:t>Tree</a:t>
            </a:r>
            <a:r>
              <a:rPr lang="en-US" altLang="en-US" sz="3200" dirty="0">
                <a:latin typeface="+mj-lt"/>
              </a:rPr>
              <a:t> Structures</a:t>
            </a:r>
            <a:r>
              <a:rPr lang="tr-TR" altLang="en-US" sz="3200" dirty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–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Part</a:t>
            </a:r>
            <a:r>
              <a:rPr lang="tr-TR" altLang="en-US" sz="3200" dirty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1</a:t>
            </a: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structure tree image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5" y="980728"/>
            <a:ext cx="6264696" cy="43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24943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terminology: Node Relationships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50195F8-65BE-402C-8355-E658C4BEDA9C}"/>
              </a:ext>
            </a:extLst>
          </p:cNvPr>
          <p:cNvSpPr txBox="1"/>
          <p:nvPr/>
        </p:nvSpPr>
        <p:spPr>
          <a:xfrm>
            <a:off x="873445" y="5750354"/>
            <a:ext cx="7803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is a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: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subtree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a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A </a:t>
            </a:r>
            <a:r>
              <a:rPr lang="tr-TR" dirty="0" err="1">
                <a:sym typeface="Wingdings" panose="05000000000000000000" pitchFamily="2" charset="2"/>
              </a:rPr>
              <a:t>tree</a:t>
            </a:r>
            <a:r>
              <a:rPr lang="tr-TR" dirty="0">
                <a:sym typeface="Wingdings" panose="05000000000000000000" pitchFamily="2" charset="2"/>
              </a:rPr>
              <a:t> is </a:t>
            </a:r>
            <a:r>
              <a:rPr lang="tr-TR" dirty="0" err="1">
                <a:sym typeface="Wingdings" panose="05000000000000000000" pitchFamily="2" charset="2"/>
              </a:rPr>
              <a:t>composed</a:t>
            </a:r>
            <a:r>
              <a:rPr lang="tr-TR" dirty="0">
                <a:sym typeface="Wingdings" panose="05000000000000000000" pitchFamily="2" charset="2"/>
              </a:rPr>
              <a:t> of </a:t>
            </a:r>
            <a:r>
              <a:rPr lang="tr-TR" dirty="0" err="1">
                <a:sym typeface="Wingdings" panose="05000000000000000000" pitchFamily="2" charset="2"/>
              </a:rPr>
              <a:t>trees</a:t>
            </a:r>
            <a:r>
              <a:rPr lang="tr-TR" dirty="0">
                <a:sym typeface="Wingdings" panose="05000000000000000000" pitchFamily="2" charset="2"/>
              </a:rPr>
              <a:t>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79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03" y="2796035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41840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Arial" charset="0"/>
                <a:cs typeface="Arial" charset="0"/>
              </a:rPr>
              <a:t>Basic terminology: 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78" y="137045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cs typeface="Arial" charset="0"/>
              </a:rPr>
              <a:t>For each node in a tree, there exists a unique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path</a:t>
            </a:r>
            <a:r>
              <a:rPr lang="en-US" altLang="en-US" sz="2400" dirty="0">
                <a:cs typeface="Arial" charset="0"/>
              </a:rPr>
              <a:t> from the root to that node</a:t>
            </a:r>
            <a:r>
              <a:rPr lang="tr-TR" altLang="en-US" sz="2400" dirty="0">
                <a:cs typeface="Arial" charset="0"/>
              </a:rPr>
              <a:t>.</a:t>
            </a:r>
            <a:endParaRPr lang="en-US" altLang="en-US" sz="2400" i="1" dirty="0">
              <a:cs typeface="Arial" charset="0"/>
            </a:endParaRPr>
          </a:p>
          <a:p>
            <a:r>
              <a:rPr lang="en-US" altLang="en-US" sz="2400" dirty="0">
                <a:cs typeface="Arial" charset="0"/>
              </a:rPr>
              <a:t>A path is a sequence of nodes</a:t>
            </a:r>
          </a:p>
          <a:p>
            <a:pPr lvl="1">
              <a:buFontTx/>
              <a:buNone/>
            </a:pPr>
            <a:r>
              <a:rPr lang="en-US" altLang="en-US" sz="2400" dirty="0">
                <a:cs typeface="Arial" charset="0"/>
              </a:rPr>
              <a:t>      (</a:t>
            </a:r>
            <a:r>
              <a:rPr lang="en-US" altLang="en-US" sz="2400" i="1" dirty="0">
                <a:cs typeface="Arial" charset="0"/>
              </a:rPr>
              <a:t>a</a:t>
            </a:r>
            <a:r>
              <a:rPr lang="en-US" altLang="en-US" sz="2400" baseline="-25000" dirty="0">
                <a:cs typeface="Arial" charset="0"/>
              </a:rPr>
              <a:t>0</a:t>
            </a:r>
            <a:r>
              <a:rPr lang="en-US" altLang="en-US" sz="2400" dirty="0">
                <a:cs typeface="Arial" charset="0"/>
              </a:rPr>
              <a:t>, </a:t>
            </a:r>
            <a:r>
              <a:rPr lang="en-US" altLang="en-US" sz="2400" i="1" dirty="0">
                <a:cs typeface="Arial" charset="0"/>
              </a:rPr>
              <a:t>a</a:t>
            </a:r>
            <a:r>
              <a:rPr lang="en-US" altLang="en-US" sz="2400" baseline="-25000" dirty="0">
                <a:cs typeface="Arial" charset="0"/>
              </a:rPr>
              <a:t>1</a:t>
            </a:r>
            <a:r>
              <a:rPr lang="en-US" altLang="en-US" sz="2400" dirty="0">
                <a:cs typeface="Arial" charset="0"/>
              </a:rPr>
              <a:t>, ..., </a:t>
            </a:r>
            <a:r>
              <a:rPr lang="en-US" altLang="en-US" sz="2400" i="1" dirty="0">
                <a:cs typeface="Arial" charset="0"/>
              </a:rPr>
              <a:t>a</a:t>
            </a:r>
            <a:r>
              <a:rPr lang="en-US" altLang="en-US" sz="2400" i="1" baseline="-25000" dirty="0">
                <a:cs typeface="Arial" charset="0"/>
              </a:rPr>
              <a:t>n</a:t>
            </a:r>
            <a:r>
              <a:rPr lang="en-US" altLang="en-US" sz="2400" dirty="0"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400" i="1" dirty="0"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where </a:t>
            </a:r>
            <a:r>
              <a:rPr lang="en-US" altLang="en-US" sz="2400" i="1" dirty="0" err="1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altLang="en-US" sz="2400" i="1" baseline="-25000" dirty="0" err="1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altLang="en-US" sz="2400" baseline="-25000" dirty="0">
                <a:solidFill>
                  <a:srgbClr val="FF0000"/>
                </a:solidFill>
                <a:cs typeface="Arial" charset="0"/>
              </a:rPr>
              <a:t> + 1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 is a child of </a:t>
            </a:r>
            <a:r>
              <a:rPr lang="en-US" altLang="en-US" sz="2400" i="1" dirty="0" err="1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altLang="en-US" sz="2400" i="1" baseline="-25000" dirty="0" err="1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 </a:t>
            </a:r>
            <a:endParaRPr lang="en-US" altLang="en-US" sz="2400" dirty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	The length of this path is </a:t>
            </a:r>
            <a:r>
              <a:rPr lang="en-US" altLang="en-US" sz="2400" i="1" dirty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en-US" sz="2400" i="1" dirty="0">
                <a:cs typeface="Arial" charset="0"/>
              </a:rPr>
              <a:t>     </a:t>
            </a:r>
            <a:endParaRPr lang="en-US" altLang="en-US" sz="2400" dirty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2400" i="1" dirty="0">
                <a:cs typeface="Arial" charset="0"/>
              </a:rPr>
              <a:t>	E</a:t>
            </a:r>
            <a:r>
              <a:rPr lang="en-US" altLang="en-US" sz="2400" dirty="0">
                <a:cs typeface="Arial" charset="0"/>
              </a:rPr>
              <a:t>x: the path (B, E, G)</a:t>
            </a:r>
            <a:br>
              <a:rPr lang="en-US" altLang="en-US" sz="2400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has length 2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  The length of path (A,H,I,L)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  is 3.</a:t>
            </a:r>
          </a:p>
        </p:txBody>
      </p:sp>
    </p:spTree>
    <p:extLst>
      <p:ext uri="{BB962C8B-B14F-4D97-AF65-F5344CB8AC3E}">
        <p14:creationId xmlns:p14="http://schemas.microsoft.com/office/powerpoint/2010/main" val="12232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69440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3600" dirty="0">
                <a:latin typeface="+mn-lt"/>
              </a:rPr>
              <a:t>Basic </a:t>
            </a:r>
            <a:r>
              <a:rPr lang="tr-TR" altLang="en-US" sz="3600" dirty="0" err="1">
                <a:latin typeface="+mn-lt"/>
              </a:rPr>
              <a:t>terminology</a:t>
            </a:r>
            <a:r>
              <a:rPr lang="en-US" altLang="en-US" sz="3600" dirty="0">
                <a:latin typeface="+mn-lt"/>
              </a:rPr>
              <a:t>: Depth and He</a:t>
            </a:r>
            <a:r>
              <a:rPr lang="en-US" altLang="en-US" sz="4000" dirty="0">
                <a:latin typeface="+mn-lt"/>
              </a:rPr>
              <a:t>ight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6792"/>
            <a:ext cx="5701184" cy="540000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C0000"/>
                </a:solidFill>
              </a:rPr>
              <a:t>depth</a:t>
            </a:r>
            <a:r>
              <a:rPr lang="tr-TR" altLang="en-US" sz="2400" dirty="0">
                <a:solidFill>
                  <a:srgbClr val="CC0000"/>
                </a:solidFill>
              </a:rPr>
              <a:t> of a </a:t>
            </a:r>
            <a:r>
              <a:rPr lang="tr-TR" altLang="en-US" sz="2400" dirty="0" err="1">
                <a:solidFill>
                  <a:srgbClr val="CC0000"/>
                </a:solidFill>
              </a:rPr>
              <a:t>node</a:t>
            </a:r>
            <a:r>
              <a:rPr lang="tr-TR" altLang="en-US" sz="2400" dirty="0"/>
              <a:t> </a:t>
            </a:r>
            <a:r>
              <a:rPr lang="tr-TR" altLang="en-US" sz="2400" b="1" dirty="0"/>
              <a:t>X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length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path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root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C0000"/>
                </a:solidFill>
              </a:rPr>
              <a:t>height</a:t>
            </a:r>
            <a:r>
              <a:rPr lang="tr-TR" altLang="en-US" sz="2400" dirty="0">
                <a:solidFill>
                  <a:srgbClr val="CC0000"/>
                </a:solidFill>
              </a:rPr>
              <a:t> of a </a:t>
            </a:r>
            <a:r>
              <a:rPr lang="tr-TR" altLang="en-US" sz="2400" dirty="0" err="1">
                <a:solidFill>
                  <a:srgbClr val="CC0000"/>
                </a:solidFill>
              </a:rPr>
              <a:t>node</a:t>
            </a:r>
            <a:r>
              <a:rPr lang="tr-TR" altLang="en-US" sz="2400" dirty="0"/>
              <a:t> </a:t>
            </a:r>
            <a:r>
              <a:rPr lang="tr-TR" altLang="en-US" sz="2400" b="1" dirty="0"/>
              <a:t>X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length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longest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path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leaf</a:t>
            </a:r>
            <a:r>
              <a:rPr lang="tr-TR" altLang="en-US" sz="24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all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leaves</a:t>
            </a:r>
            <a:r>
              <a:rPr lang="tr-TR" altLang="en-US" sz="2400" dirty="0"/>
              <a:t> is 0.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a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equal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root</a:t>
            </a:r>
            <a:r>
              <a:rPr lang="tr-TR" altLang="en-US" sz="24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there</a:t>
            </a:r>
            <a:r>
              <a:rPr lang="tr-TR" altLang="en-US" sz="2400" dirty="0"/>
              <a:t> is a </a:t>
            </a:r>
            <a:r>
              <a:rPr lang="tr-TR" altLang="en-US" sz="2400" dirty="0" err="1"/>
              <a:t>path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b="1" dirty="0"/>
              <a:t>X</a:t>
            </a:r>
            <a:r>
              <a:rPr lang="tr-TR" altLang="en-US" sz="2400" dirty="0"/>
              <a:t> to </a:t>
            </a:r>
            <a:r>
              <a:rPr lang="tr-TR" altLang="en-US" sz="2400" b="1" dirty="0"/>
              <a:t>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b="1" dirty="0"/>
              <a:t>X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greather</a:t>
            </a:r>
            <a:r>
              <a:rPr lang="tr-TR" altLang="en-US" sz="2400" dirty="0"/>
              <a:t> than </a:t>
            </a:r>
            <a:r>
              <a:rPr lang="tr-TR" altLang="en-US" sz="2400" dirty="0" err="1"/>
              <a:t>height</a:t>
            </a:r>
            <a:r>
              <a:rPr lang="tr-TR" altLang="en-US" sz="2400" dirty="0"/>
              <a:t> of </a:t>
            </a:r>
            <a:r>
              <a:rPr lang="tr-TR" altLang="en-US" sz="2400" b="1" dirty="0"/>
              <a:t>Y </a:t>
            </a:r>
            <a:r>
              <a:rPr lang="tr-TR" altLang="en-US" sz="2400" dirty="0" err="1"/>
              <a:t>then</a:t>
            </a:r>
            <a:r>
              <a:rPr lang="tr-TR" altLang="en-US" sz="2400" dirty="0"/>
              <a:t> </a:t>
            </a:r>
            <a:r>
              <a:rPr lang="tr-TR" altLang="en-US" sz="2400" b="1" dirty="0"/>
              <a:t>X </a:t>
            </a:r>
            <a:r>
              <a:rPr lang="tr-TR" altLang="en-US" sz="2400" dirty="0"/>
              <a:t>is an </a:t>
            </a:r>
            <a:r>
              <a:rPr lang="tr-TR" altLang="en-US" sz="2400" dirty="0" err="1">
                <a:solidFill>
                  <a:srgbClr val="CC0000"/>
                </a:solidFill>
              </a:rPr>
              <a:t>ancestor</a:t>
            </a:r>
            <a:r>
              <a:rPr lang="tr-TR" altLang="en-US" sz="2400" dirty="0">
                <a:solidFill>
                  <a:srgbClr val="CC0000"/>
                </a:solidFill>
              </a:rPr>
              <a:t> </a:t>
            </a:r>
            <a:r>
              <a:rPr lang="tr-TR" altLang="en-US" sz="2400" dirty="0"/>
              <a:t>of </a:t>
            </a:r>
            <a:r>
              <a:rPr lang="tr-TR" altLang="en-US" sz="2400" b="1" dirty="0"/>
              <a:t>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b="1" dirty="0"/>
              <a:t>Y</a:t>
            </a:r>
            <a:r>
              <a:rPr lang="tr-TR" altLang="en-US" sz="2400" dirty="0"/>
              <a:t> is </a:t>
            </a:r>
            <a:r>
              <a:rPr lang="tr-TR" altLang="en-US" sz="2400" dirty="0" err="1">
                <a:solidFill>
                  <a:srgbClr val="CC0000"/>
                </a:solidFill>
              </a:rPr>
              <a:t>descendant</a:t>
            </a:r>
            <a:r>
              <a:rPr lang="tr-TR" altLang="en-US" sz="2400" dirty="0"/>
              <a:t> of </a:t>
            </a:r>
            <a:r>
              <a:rPr lang="tr-TR" altLang="en-US" sz="2400" b="1" dirty="0"/>
              <a:t>X</a:t>
            </a:r>
            <a:r>
              <a:rPr lang="tr-TR" altLang="en-US" sz="2400" dirty="0"/>
              <a:t>.</a:t>
            </a:r>
            <a:endParaRPr lang="en-US" altLang="en-US" sz="2400" dirty="0"/>
          </a:p>
        </p:txBody>
      </p:sp>
      <p:pic>
        <p:nvPicPr>
          <p:cNvPr id="14340" name="Picture 5" descr="Pictur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00" y="1988840"/>
            <a:ext cx="336744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17833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latin typeface="Arial" charset="0"/>
                <a:cs typeface="Arial" charset="0"/>
              </a:rPr>
              <a:t>Basic Terminology:</a:t>
            </a:r>
            <a:r>
              <a:rPr lang="tr-TR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>
                <a:latin typeface="Arial" charset="0"/>
                <a:cs typeface="Arial" charset="0"/>
              </a:rPr>
              <a:t>Descendent / Ancestor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40660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88913"/>
            <a:ext cx="7793037" cy="10287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/>
              <a:t>Basic </a:t>
            </a:r>
            <a:r>
              <a:rPr lang="tr-TR" altLang="en-US" sz="4000" dirty="0" err="1"/>
              <a:t>terminology</a:t>
            </a:r>
            <a:r>
              <a:rPr lang="en-US" altLang="en-US" sz="4000" dirty="0"/>
              <a:t>: Example</a:t>
            </a:r>
            <a:endParaRPr lang="tr-TR" altLang="en-US" sz="4000" dirty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95288" y="3141663"/>
            <a:ext cx="504825" cy="504825"/>
            <a:chOff x="2426" y="2069"/>
            <a:chExt cx="318" cy="318"/>
          </a:xfrm>
        </p:grpSpPr>
        <p:sp>
          <p:nvSpPr>
            <p:cNvPr id="19524" name="Oval 4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25" name="Text Box 5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B</a:t>
              </a:r>
            </a:p>
          </p:txBody>
        </p:sp>
      </p:grpSp>
      <p:sp>
        <p:nvSpPr>
          <p:cNvPr id="19460" name="Line 6"/>
          <p:cNvSpPr>
            <a:spLocks noChangeShapeType="1"/>
          </p:cNvSpPr>
          <p:nvPr/>
        </p:nvSpPr>
        <p:spPr bwMode="auto">
          <a:xfrm flipH="1">
            <a:off x="841375" y="2119313"/>
            <a:ext cx="3240088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 flipH="1">
            <a:off x="2540000" y="2162175"/>
            <a:ext cx="1585913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4284663" y="2276475"/>
            <a:ext cx="1587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4498975" y="2205038"/>
            <a:ext cx="1584325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4541838" y="2090738"/>
            <a:ext cx="3457575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Group 11"/>
          <p:cNvGrpSpPr>
            <a:grpSpLocks/>
          </p:cNvGrpSpPr>
          <p:nvPr/>
        </p:nvGrpSpPr>
        <p:grpSpPr bwMode="auto">
          <a:xfrm>
            <a:off x="4067175" y="1773238"/>
            <a:ext cx="504825" cy="504825"/>
            <a:chOff x="2426" y="2069"/>
            <a:chExt cx="318" cy="318"/>
          </a:xfrm>
        </p:grpSpPr>
        <p:sp>
          <p:nvSpPr>
            <p:cNvPr id="19522" name="Oval 12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23" name="Text Box 13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>
                  <a:solidFill>
                    <a:srgbClr val="800080"/>
                  </a:solidFill>
                </a:rPr>
                <a:t>A</a:t>
              </a:r>
            </a:p>
          </p:txBody>
        </p:sp>
      </p:grpSp>
      <p:grpSp>
        <p:nvGrpSpPr>
          <p:cNvPr id="19466" name="Group 14"/>
          <p:cNvGrpSpPr>
            <a:grpSpLocks/>
          </p:cNvGrpSpPr>
          <p:nvPr/>
        </p:nvGrpSpPr>
        <p:grpSpPr bwMode="auto">
          <a:xfrm>
            <a:off x="2195513" y="3141663"/>
            <a:ext cx="504825" cy="504825"/>
            <a:chOff x="2426" y="2069"/>
            <a:chExt cx="318" cy="318"/>
          </a:xfrm>
        </p:grpSpPr>
        <p:sp>
          <p:nvSpPr>
            <p:cNvPr id="19520" name="Oval 15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21" name="Text Box 16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C</a:t>
              </a:r>
            </a:p>
          </p:txBody>
        </p:sp>
      </p:grpSp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4067175" y="3141663"/>
            <a:ext cx="504825" cy="504825"/>
            <a:chOff x="2426" y="2069"/>
            <a:chExt cx="318" cy="318"/>
          </a:xfrm>
        </p:grpSpPr>
        <p:sp>
          <p:nvSpPr>
            <p:cNvPr id="19518" name="Oval 18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19" name="Text Box 19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19468" name="Group 20"/>
          <p:cNvGrpSpPr>
            <a:grpSpLocks/>
          </p:cNvGrpSpPr>
          <p:nvPr/>
        </p:nvGrpSpPr>
        <p:grpSpPr bwMode="auto">
          <a:xfrm>
            <a:off x="6011863" y="3141663"/>
            <a:ext cx="504825" cy="504825"/>
            <a:chOff x="2426" y="2069"/>
            <a:chExt cx="318" cy="318"/>
          </a:xfrm>
        </p:grpSpPr>
        <p:sp>
          <p:nvSpPr>
            <p:cNvPr id="19516" name="Oval 21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17" name="Text Box 22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E</a:t>
              </a:r>
            </a:p>
          </p:txBody>
        </p:sp>
      </p:grpSp>
      <p:grpSp>
        <p:nvGrpSpPr>
          <p:cNvPr id="19469" name="Group 23"/>
          <p:cNvGrpSpPr>
            <a:grpSpLocks/>
          </p:cNvGrpSpPr>
          <p:nvPr/>
        </p:nvGrpSpPr>
        <p:grpSpPr bwMode="auto">
          <a:xfrm>
            <a:off x="7954963" y="3141663"/>
            <a:ext cx="504825" cy="504825"/>
            <a:chOff x="2426" y="2069"/>
            <a:chExt cx="318" cy="318"/>
          </a:xfrm>
        </p:grpSpPr>
        <p:sp>
          <p:nvSpPr>
            <p:cNvPr id="19514" name="Oval 24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15" name="Text Box 25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F</a:t>
              </a:r>
            </a:p>
          </p:txBody>
        </p:sp>
      </p:grpSp>
      <p:grpSp>
        <p:nvGrpSpPr>
          <p:cNvPr id="19470" name="Group 26"/>
          <p:cNvGrpSpPr>
            <a:grpSpLocks/>
          </p:cNvGrpSpPr>
          <p:nvPr/>
        </p:nvGrpSpPr>
        <p:grpSpPr bwMode="auto">
          <a:xfrm>
            <a:off x="3203575" y="4365625"/>
            <a:ext cx="504825" cy="504825"/>
            <a:chOff x="2426" y="2069"/>
            <a:chExt cx="318" cy="318"/>
          </a:xfrm>
        </p:grpSpPr>
        <p:sp>
          <p:nvSpPr>
            <p:cNvPr id="19512" name="Oval 27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13" name="Text Box 28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H</a:t>
              </a:r>
            </a:p>
          </p:txBody>
        </p:sp>
      </p:grpSp>
      <p:grpSp>
        <p:nvGrpSpPr>
          <p:cNvPr id="19471" name="Group 29"/>
          <p:cNvGrpSpPr>
            <a:grpSpLocks/>
          </p:cNvGrpSpPr>
          <p:nvPr/>
        </p:nvGrpSpPr>
        <p:grpSpPr bwMode="auto">
          <a:xfrm>
            <a:off x="4425950" y="4365625"/>
            <a:ext cx="504825" cy="504825"/>
            <a:chOff x="2426" y="2069"/>
            <a:chExt cx="318" cy="318"/>
          </a:xfrm>
        </p:grpSpPr>
        <p:sp>
          <p:nvSpPr>
            <p:cNvPr id="19510" name="Oval 30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11" name="Text Box 31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I</a:t>
              </a:r>
            </a:p>
          </p:txBody>
        </p:sp>
      </p:grpSp>
      <p:grpSp>
        <p:nvGrpSpPr>
          <p:cNvPr id="19472" name="Group 32"/>
          <p:cNvGrpSpPr>
            <a:grpSpLocks/>
          </p:cNvGrpSpPr>
          <p:nvPr/>
        </p:nvGrpSpPr>
        <p:grpSpPr bwMode="auto">
          <a:xfrm>
            <a:off x="5507038" y="4365625"/>
            <a:ext cx="504825" cy="504825"/>
            <a:chOff x="2426" y="2069"/>
            <a:chExt cx="318" cy="318"/>
          </a:xfrm>
        </p:grpSpPr>
        <p:sp>
          <p:nvSpPr>
            <p:cNvPr id="19508" name="Oval 33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09" name="Text Box 34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J</a:t>
              </a:r>
            </a:p>
          </p:txBody>
        </p:sp>
      </p:grpSp>
      <p:grpSp>
        <p:nvGrpSpPr>
          <p:cNvPr id="19473" name="Group 35"/>
          <p:cNvGrpSpPr>
            <a:grpSpLocks/>
          </p:cNvGrpSpPr>
          <p:nvPr/>
        </p:nvGrpSpPr>
        <p:grpSpPr bwMode="auto">
          <a:xfrm>
            <a:off x="6154738" y="4365625"/>
            <a:ext cx="504825" cy="504825"/>
            <a:chOff x="2426" y="2069"/>
            <a:chExt cx="318" cy="318"/>
          </a:xfrm>
        </p:grpSpPr>
        <p:sp>
          <p:nvSpPr>
            <p:cNvPr id="19506" name="Oval 36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07" name="Text Box 37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K</a:t>
              </a:r>
            </a:p>
          </p:txBody>
        </p:sp>
      </p:grpSp>
      <p:grpSp>
        <p:nvGrpSpPr>
          <p:cNvPr id="19474" name="Group 38"/>
          <p:cNvGrpSpPr>
            <a:grpSpLocks/>
          </p:cNvGrpSpPr>
          <p:nvPr/>
        </p:nvGrpSpPr>
        <p:grpSpPr bwMode="auto">
          <a:xfrm>
            <a:off x="6802438" y="4365625"/>
            <a:ext cx="504825" cy="504825"/>
            <a:chOff x="2426" y="2069"/>
            <a:chExt cx="318" cy="318"/>
          </a:xfrm>
        </p:grpSpPr>
        <p:sp>
          <p:nvSpPr>
            <p:cNvPr id="19504" name="Oval 39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05" name="Text Box 40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L</a:t>
              </a:r>
            </a:p>
          </p:txBody>
        </p:sp>
      </p:grpSp>
      <p:grpSp>
        <p:nvGrpSpPr>
          <p:cNvPr id="19475" name="Group 41"/>
          <p:cNvGrpSpPr>
            <a:grpSpLocks/>
          </p:cNvGrpSpPr>
          <p:nvPr/>
        </p:nvGrpSpPr>
        <p:grpSpPr bwMode="auto">
          <a:xfrm>
            <a:off x="1619250" y="4365625"/>
            <a:ext cx="504825" cy="504825"/>
            <a:chOff x="2426" y="2069"/>
            <a:chExt cx="318" cy="318"/>
          </a:xfrm>
        </p:grpSpPr>
        <p:sp>
          <p:nvSpPr>
            <p:cNvPr id="19502" name="Oval 42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03" name="Text Box 43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G</a:t>
              </a:r>
            </a:p>
          </p:txBody>
        </p:sp>
      </p:grpSp>
      <p:grpSp>
        <p:nvGrpSpPr>
          <p:cNvPr id="19476" name="Group 44"/>
          <p:cNvGrpSpPr>
            <a:grpSpLocks/>
          </p:cNvGrpSpPr>
          <p:nvPr/>
        </p:nvGrpSpPr>
        <p:grpSpPr bwMode="auto">
          <a:xfrm>
            <a:off x="3492500" y="5445125"/>
            <a:ext cx="504825" cy="504825"/>
            <a:chOff x="2426" y="2069"/>
            <a:chExt cx="318" cy="318"/>
          </a:xfrm>
        </p:grpSpPr>
        <p:sp>
          <p:nvSpPr>
            <p:cNvPr id="19500" name="Oval 45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501" name="Text Box 46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O</a:t>
              </a:r>
            </a:p>
          </p:txBody>
        </p:sp>
      </p:grpSp>
      <p:grpSp>
        <p:nvGrpSpPr>
          <p:cNvPr id="19477" name="Group 47"/>
          <p:cNvGrpSpPr>
            <a:grpSpLocks/>
          </p:cNvGrpSpPr>
          <p:nvPr/>
        </p:nvGrpSpPr>
        <p:grpSpPr bwMode="auto">
          <a:xfrm>
            <a:off x="2843213" y="5445125"/>
            <a:ext cx="504825" cy="504825"/>
            <a:chOff x="2426" y="2069"/>
            <a:chExt cx="318" cy="318"/>
          </a:xfrm>
        </p:grpSpPr>
        <p:sp>
          <p:nvSpPr>
            <p:cNvPr id="19498" name="Oval 48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499" name="Text Box 49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9478" name="Line 50"/>
          <p:cNvSpPr>
            <a:spLocks noChangeShapeType="1"/>
          </p:cNvSpPr>
          <p:nvPr/>
        </p:nvSpPr>
        <p:spPr bwMode="auto">
          <a:xfrm flipH="1">
            <a:off x="3562350" y="3573463"/>
            <a:ext cx="576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51"/>
          <p:cNvSpPr>
            <a:spLocks noChangeShapeType="1"/>
          </p:cNvSpPr>
          <p:nvPr/>
        </p:nvSpPr>
        <p:spPr bwMode="auto">
          <a:xfrm>
            <a:off x="4427538" y="3646488"/>
            <a:ext cx="215900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 flipH="1">
            <a:off x="1906588" y="3646488"/>
            <a:ext cx="431800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81" name="Group 53"/>
          <p:cNvGrpSpPr>
            <a:grpSpLocks/>
          </p:cNvGrpSpPr>
          <p:nvPr/>
        </p:nvGrpSpPr>
        <p:grpSpPr bwMode="auto">
          <a:xfrm>
            <a:off x="8350250" y="4365625"/>
            <a:ext cx="504825" cy="504825"/>
            <a:chOff x="2426" y="2069"/>
            <a:chExt cx="318" cy="318"/>
          </a:xfrm>
        </p:grpSpPr>
        <p:sp>
          <p:nvSpPr>
            <p:cNvPr id="19496" name="Oval 54"/>
            <p:cNvSpPr>
              <a:spLocks noChangeArrowheads="1"/>
            </p:cNvSpPr>
            <p:nvPr/>
          </p:nvSpPr>
          <p:spPr bwMode="auto">
            <a:xfrm>
              <a:off x="2426" y="2069"/>
              <a:ext cx="318" cy="3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9497" name="Text Box 55"/>
            <p:cNvSpPr txBox="1">
              <a:spLocks noChangeArrowheads="1"/>
            </p:cNvSpPr>
            <p:nvPr/>
          </p:nvSpPr>
          <p:spPr bwMode="auto">
            <a:xfrm>
              <a:off x="2471" y="209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/>
                <a:t>M</a:t>
              </a:r>
            </a:p>
          </p:txBody>
        </p:sp>
      </p:grpSp>
      <p:sp>
        <p:nvSpPr>
          <p:cNvPr id="19482" name="Line 56"/>
          <p:cNvSpPr>
            <a:spLocks noChangeShapeType="1"/>
          </p:cNvSpPr>
          <p:nvPr/>
        </p:nvSpPr>
        <p:spPr bwMode="auto">
          <a:xfrm>
            <a:off x="6384925" y="3644900"/>
            <a:ext cx="576263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57"/>
          <p:cNvSpPr>
            <a:spLocks noChangeShapeType="1"/>
          </p:cNvSpPr>
          <p:nvPr/>
        </p:nvSpPr>
        <p:spPr bwMode="auto">
          <a:xfrm flipH="1">
            <a:off x="5795963" y="3646488"/>
            <a:ext cx="358775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58"/>
          <p:cNvSpPr>
            <a:spLocks noChangeShapeType="1"/>
          </p:cNvSpPr>
          <p:nvPr/>
        </p:nvSpPr>
        <p:spPr bwMode="auto">
          <a:xfrm>
            <a:off x="6299200" y="3646488"/>
            <a:ext cx="71438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59"/>
          <p:cNvSpPr>
            <a:spLocks noChangeShapeType="1"/>
          </p:cNvSpPr>
          <p:nvPr/>
        </p:nvSpPr>
        <p:spPr bwMode="auto">
          <a:xfrm flipH="1">
            <a:off x="3130550" y="487045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60"/>
          <p:cNvSpPr>
            <a:spLocks noChangeShapeType="1"/>
          </p:cNvSpPr>
          <p:nvPr/>
        </p:nvSpPr>
        <p:spPr bwMode="auto">
          <a:xfrm>
            <a:off x="3490913" y="487045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Line 61"/>
          <p:cNvSpPr>
            <a:spLocks noChangeShapeType="1"/>
          </p:cNvSpPr>
          <p:nvPr/>
        </p:nvSpPr>
        <p:spPr bwMode="auto">
          <a:xfrm>
            <a:off x="8243888" y="3644900"/>
            <a:ext cx="287337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Text Box 65"/>
          <p:cNvSpPr txBox="1">
            <a:spLocks noChangeArrowheads="1"/>
          </p:cNvSpPr>
          <p:nvPr/>
        </p:nvSpPr>
        <p:spPr bwMode="auto">
          <a:xfrm>
            <a:off x="8404225" y="5300663"/>
            <a:ext cx="48895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8465" name="Text Box 66"/>
          <p:cNvSpPr txBox="1">
            <a:spLocks noChangeArrowheads="1"/>
          </p:cNvSpPr>
          <p:nvPr/>
        </p:nvSpPr>
        <p:spPr bwMode="auto">
          <a:xfrm>
            <a:off x="34925" y="5084762"/>
            <a:ext cx="1965325" cy="630942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/>
              <a:t>Depth of </a:t>
            </a:r>
            <a:r>
              <a:rPr lang="tr-TR" altLang="en-US" sz="1400" dirty="0" err="1"/>
              <a:t>node</a:t>
            </a:r>
            <a:r>
              <a:rPr lang="tr-TR" altLang="en-US" sz="1400" dirty="0"/>
              <a:t> D is 1</a:t>
            </a:r>
          </a:p>
          <a:p>
            <a:pPr eaLnBrk="1" hangingPunct="1"/>
            <a:r>
              <a:rPr lang="tr-TR" altLang="en-US" sz="1400" dirty="0" err="1"/>
              <a:t>Height</a:t>
            </a:r>
            <a:r>
              <a:rPr lang="tr-TR" altLang="en-US" sz="1400" dirty="0"/>
              <a:t> of </a:t>
            </a:r>
            <a:r>
              <a:rPr lang="tr-TR" altLang="en-US" sz="1400" dirty="0" err="1"/>
              <a:t>node</a:t>
            </a:r>
            <a:r>
              <a:rPr lang="tr-TR" altLang="en-US" sz="1400" dirty="0"/>
              <a:t> D is 2</a:t>
            </a:r>
          </a:p>
        </p:txBody>
      </p:sp>
      <p:sp>
        <p:nvSpPr>
          <p:cNvPr id="18466" name="Text Box 67"/>
          <p:cNvSpPr txBox="1">
            <a:spLocks noChangeArrowheads="1"/>
          </p:cNvSpPr>
          <p:nvPr/>
        </p:nvSpPr>
        <p:spPr bwMode="auto">
          <a:xfrm>
            <a:off x="6873876" y="5300663"/>
            <a:ext cx="1984374" cy="954107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/>
              <a:t>Depth of </a:t>
            </a:r>
            <a:r>
              <a:rPr lang="tr-TR" altLang="en-US" sz="1400" dirty="0" err="1"/>
              <a:t>node</a:t>
            </a:r>
            <a:r>
              <a:rPr lang="tr-TR" altLang="en-US" sz="1400" dirty="0"/>
              <a:t> A is 0</a:t>
            </a:r>
          </a:p>
          <a:p>
            <a:pPr eaLnBrk="1" hangingPunct="1"/>
            <a:r>
              <a:rPr lang="tr-TR" altLang="en-US" sz="1400" dirty="0" err="1"/>
              <a:t>Height</a:t>
            </a:r>
            <a:r>
              <a:rPr lang="tr-TR" altLang="en-US" sz="1400" dirty="0"/>
              <a:t> of </a:t>
            </a:r>
            <a:r>
              <a:rPr lang="tr-TR" altLang="en-US" sz="1400" dirty="0" err="1"/>
              <a:t>node</a:t>
            </a:r>
            <a:r>
              <a:rPr lang="tr-TR" altLang="en-US" sz="1400" dirty="0"/>
              <a:t> A is 3</a:t>
            </a:r>
          </a:p>
          <a:p>
            <a:pPr eaLnBrk="1" hangingPunct="1"/>
            <a:r>
              <a:rPr lang="tr-TR" altLang="en-US" sz="1400" dirty="0" err="1"/>
              <a:t>Height</a:t>
            </a:r>
            <a:r>
              <a:rPr lang="tr-TR" altLang="en-US" sz="1400" dirty="0"/>
              <a:t> of </a:t>
            </a:r>
            <a:r>
              <a:rPr lang="tr-TR" altLang="en-US" sz="1400" dirty="0" err="1"/>
              <a:t>the</a:t>
            </a:r>
            <a:r>
              <a:rPr lang="tr-TR" altLang="en-US" sz="1400" dirty="0"/>
              <a:t> </a:t>
            </a:r>
            <a:r>
              <a:rPr lang="tr-TR" altLang="en-US" sz="1400" dirty="0" err="1"/>
              <a:t>tree</a:t>
            </a:r>
            <a:r>
              <a:rPr lang="tr-TR" altLang="en-US" sz="1400" dirty="0"/>
              <a:t> is 3</a:t>
            </a:r>
          </a:p>
        </p:txBody>
      </p:sp>
      <p:sp>
        <p:nvSpPr>
          <p:cNvPr id="18467" name="Text Box 68"/>
          <p:cNvSpPr txBox="1">
            <a:spLocks noChangeArrowheads="1"/>
          </p:cNvSpPr>
          <p:nvPr/>
        </p:nvSpPr>
        <p:spPr bwMode="auto">
          <a:xfrm>
            <a:off x="5929313" y="1857375"/>
            <a:ext cx="3000375" cy="630238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/>
              <a:t>Node D is an ancestor of node N</a:t>
            </a:r>
          </a:p>
          <a:p>
            <a:pPr eaLnBrk="1" hangingPunct="1"/>
            <a:r>
              <a:rPr lang="tr-TR" altLang="en-US" sz="1400"/>
              <a:t>Node N is an descendant of node D</a:t>
            </a:r>
          </a:p>
        </p:txBody>
      </p:sp>
      <p:sp>
        <p:nvSpPr>
          <p:cNvPr id="18468" name="Text Box 67"/>
          <p:cNvSpPr txBox="1">
            <a:spLocks noChangeArrowheads="1"/>
          </p:cNvSpPr>
          <p:nvPr/>
        </p:nvSpPr>
        <p:spPr bwMode="auto">
          <a:xfrm>
            <a:off x="2259013" y="4000500"/>
            <a:ext cx="1027112" cy="461963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/>
              <a:t>H is the left child of D</a:t>
            </a:r>
          </a:p>
        </p:txBody>
      </p:sp>
      <p:sp>
        <p:nvSpPr>
          <p:cNvPr id="18469" name="Text Box 67"/>
          <p:cNvSpPr txBox="1">
            <a:spLocks noChangeArrowheads="1"/>
          </p:cNvSpPr>
          <p:nvPr/>
        </p:nvSpPr>
        <p:spPr bwMode="auto">
          <a:xfrm>
            <a:off x="4660900" y="3962400"/>
            <a:ext cx="1054100" cy="461963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/>
              <a:t>I is the right child of D</a:t>
            </a:r>
          </a:p>
        </p:txBody>
      </p:sp>
      <p:sp>
        <p:nvSpPr>
          <p:cNvPr id="18470" name="Text Box 67"/>
          <p:cNvSpPr txBox="1">
            <a:spLocks noChangeArrowheads="1"/>
          </p:cNvSpPr>
          <p:nvPr/>
        </p:nvSpPr>
        <p:spPr bwMode="auto">
          <a:xfrm>
            <a:off x="3751051" y="4870450"/>
            <a:ext cx="1214438" cy="461962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 dirty="0"/>
              <a:t>H is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parent</a:t>
            </a:r>
            <a:r>
              <a:rPr lang="tr-TR" altLang="en-US" sz="1200" dirty="0"/>
              <a:t> of </a:t>
            </a:r>
            <a:r>
              <a:rPr lang="en-US" altLang="en-US" sz="1200" dirty="0"/>
              <a:t>N </a:t>
            </a:r>
            <a:r>
              <a:rPr lang="tr-TR" altLang="en-US" sz="1200" dirty="0" err="1"/>
              <a:t>and</a:t>
            </a:r>
            <a:r>
              <a:rPr lang="tr-TR" altLang="en-US" sz="1200" dirty="0"/>
              <a:t> </a:t>
            </a:r>
            <a:r>
              <a:rPr lang="en-US" altLang="en-US" sz="1200" dirty="0"/>
              <a:t>O</a:t>
            </a:r>
            <a:endParaRPr lang="tr-TR" altLang="en-US" sz="1200" dirty="0"/>
          </a:p>
        </p:txBody>
      </p:sp>
      <p:sp>
        <p:nvSpPr>
          <p:cNvPr id="18471" name="Text Box 67"/>
          <p:cNvSpPr txBox="1">
            <a:spLocks noChangeArrowheads="1"/>
          </p:cNvSpPr>
          <p:nvPr/>
        </p:nvSpPr>
        <p:spPr bwMode="auto">
          <a:xfrm>
            <a:off x="2714625" y="1857375"/>
            <a:ext cx="1214438" cy="276225"/>
          </a:xfrm>
          <a:prstGeom prst="rect">
            <a:avLst/>
          </a:prstGeom>
          <a:solidFill>
            <a:srgbClr val="C5FFC5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 dirty="0"/>
              <a:t>A is </a:t>
            </a:r>
            <a:r>
              <a:rPr lang="tr-TR" altLang="en-US" sz="1200" dirty="0" err="1"/>
              <a:t>the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root</a:t>
            </a:r>
            <a:endParaRPr lang="tr-T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145445" y="5065439"/>
            <a:ext cx="179863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degree of E is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nimBg="1"/>
      <p:bldP spid="18466" grpId="0" animBg="1"/>
      <p:bldP spid="18467" grpId="0" animBg="1"/>
      <p:bldP spid="18468" grpId="0" animBg="1"/>
      <p:bldP spid="18469" grpId="0" animBg="1"/>
      <p:bldP spid="18470" grpId="0" animBg="1"/>
      <p:bldP spid="18471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17D899EC-2BC5-E141-B751-4543AFC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14300"/>
            <a:ext cx="8890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dirty="0">
                <a:latin typeface="TimesNewRomanPS" charset="0"/>
              </a:rPr>
              <a:t>A tree, with height and depth information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F976D9E9-442C-4AD6-8849-73F48F6A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92225"/>
            <a:ext cx="87249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495550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495550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" charset="0"/>
                <a:cs typeface="Arial" charset="0"/>
              </a:rPr>
              <a:t>Ordered /</a:t>
            </a:r>
            <a:r>
              <a:rPr lang="tr-TR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>
                <a:latin typeface="Arial" charset="0"/>
                <a:cs typeface="Arial" charset="0"/>
              </a:rPr>
              <a:t>Unordered Trees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4784"/>
            <a:ext cx="7886700" cy="469217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</a:t>
            </a:r>
            <a:r>
              <a:rPr lang="tr-TR" altLang="en-US" dirty="0">
                <a:latin typeface="Arial" charset="0"/>
                <a:cs typeface="Arial" charset="0"/>
              </a:rPr>
              <a:t>se</a:t>
            </a:r>
            <a:r>
              <a:rPr lang="en-US" altLang="en-US" dirty="0">
                <a:latin typeface="Arial" charset="0"/>
                <a:cs typeface="Arial" charset="0"/>
              </a:rPr>
              <a:t> trees are equal if the order of the children is ignored</a:t>
            </a:r>
          </a:p>
          <a:p>
            <a:pPr lvl="1"/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tr-TR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tr-TR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They are different if order is relevant:</a:t>
            </a:r>
            <a:r>
              <a:rPr lang="tr-TR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ordered trees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</a:t>
            </a:r>
            <a:r>
              <a:rPr lang="tr-TR" altLang="en-US" dirty="0">
                <a:latin typeface="Arial" charset="0"/>
                <a:cs typeface="Arial" charset="0"/>
              </a:rPr>
              <a:t>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8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altLang="en-US" dirty="0"/>
              <a:t>Tree Properties: Find </a:t>
            </a:r>
            <a:r>
              <a:rPr lang="tr-TR" altLang="en-US" dirty="0"/>
              <a:t>Operations</a:t>
            </a:r>
            <a:endParaRPr lang="en-US" altLang="en-US" dirty="0"/>
          </a:p>
        </p:txBody>
      </p:sp>
      <p:sp>
        <p:nvSpPr>
          <p:cNvPr id="371715" name="Freeform 3"/>
          <p:cNvSpPr>
            <a:spLocks/>
          </p:cNvSpPr>
          <p:nvPr/>
        </p:nvSpPr>
        <p:spPr bwMode="auto">
          <a:xfrm>
            <a:off x="6473825" y="2689225"/>
            <a:ext cx="2335213" cy="2574925"/>
          </a:xfrm>
          <a:custGeom>
            <a:avLst/>
            <a:gdLst>
              <a:gd name="T0" fmla="*/ 666 w 1471"/>
              <a:gd name="T1" fmla="*/ 33 h 1622"/>
              <a:gd name="T2" fmla="*/ 576 w 1471"/>
              <a:gd name="T3" fmla="*/ 41 h 1622"/>
              <a:gd name="T4" fmla="*/ 487 w 1471"/>
              <a:gd name="T5" fmla="*/ 130 h 1622"/>
              <a:gd name="T6" fmla="*/ 317 w 1471"/>
              <a:gd name="T7" fmla="*/ 300 h 1622"/>
              <a:gd name="T8" fmla="*/ 131 w 1471"/>
              <a:gd name="T9" fmla="*/ 527 h 1622"/>
              <a:gd name="T10" fmla="*/ 74 w 1471"/>
              <a:gd name="T11" fmla="*/ 657 h 1622"/>
              <a:gd name="T12" fmla="*/ 41 w 1471"/>
              <a:gd name="T13" fmla="*/ 730 h 1622"/>
              <a:gd name="T14" fmla="*/ 1 w 1471"/>
              <a:gd name="T15" fmla="*/ 892 h 1622"/>
              <a:gd name="T16" fmla="*/ 41 w 1471"/>
              <a:gd name="T17" fmla="*/ 1200 h 1622"/>
              <a:gd name="T18" fmla="*/ 122 w 1471"/>
              <a:gd name="T19" fmla="*/ 1314 h 1622"/>
              <a:gd name="T20" fmla="*/ 236 w 1471"/>
              <a:gd name="T21" fmla="*/ 1436 h 1622"/>
              <a:gd name="T22" fmla="*/ 390 w 1471"/>
              <a:gd name="T23" fmla="*/ 1517 h 1622"/>
              <a:gd name="T24" fmla="*/ 447 w 1471"/>
              <a:gd name="T25" fmla="*/ 1533 h 1622"/>
              <a:gd name="T26" fmla="*/ 747 w 1471"/>
              <a:gd name="T27" fmla="*/ 1622 h 1622"/>
              <a:gd name="T28" fmla="*/ 941 w 1471"/>
              <a:gd name="T29" fmla="*/ 1614 h 1622"/>
              <a:gd name="T30" fmla="*/ 1104 w 1471"/>
              <a:gd name="T31" fmla="*/ 1533 h 1622"/>
              <a:gd name="T32" fmla="*/ 1168 w 1471"/>
              <a:gd name="T33" fmla="*/ 1476 h 1622"/>
              <a:gd name="T34" fmla="*/ 1225 w 1471"/>
              <a:gd name="T35" fmla="*/ 1419 h 1622"/>
              <a:gd name="T36" fmla="*/ 1258 w 1471"/>
              <a:gd name="T37" fmla="*/ 1371 h 1622"/>
              <a:gd name="T38" fmla="*/ 1323 w 1471"/>
              <a:gd name="T39" fmla="*/ 1257 h 1622"/>
              <a:gd name="T40" fmla="*/ 1412 w 1471"/>
              <a:gd name="T41" fmla="*/ 1006 h 1622"/>
              <a:gd name="T42" fmla="*/ 1444 w 1471"/>
              <a:gd name="T43" fmla="*/ 836 h 1622"/>
              <a:gd name="T44" fmla="*/ 1436 w 1471"/>
              <a:gd name="T45" fmla="*/ 406 h 1622"/>
              <a:gd name="T46" fmla="*/ 1274 w 1471"/>
              <a:gd name="T47" fmla="*/ 98 h 1622"/>
              <a:gd name="T48" fmla="*/ 1241 w 1471"/>
              <a:gd name="T49" fmla="*/ 73 h 1622"/>
              <a:gd name="T50" fmla="*/ 1225 w 1471"/>
              <a:gd name="T51" fmla="*/ 49 h 1622"/>
              <a:gd name="T52" fmla="*/ 1120 w 1471"/>
              <a:gd name="T53" fmla="*/ 25 h 1622"/>
              <a:gd name="T54" fmla="*/ 925 w 1471"/>
              <a:gd name="T55" fmla="*/ 0 h 1622"/>
              <a:gd name="T56" fmla="*/ 714 w 1471"/>
              <a:gd name="T57" fmla="*/ 9 h 1622"/>
              <a:gd name="T58" fmla="*/ 666 w 1471"/>
              <a:gd name="T59" fmla="*/ 33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16" name="Oval 4"/>
          <p:cNvSpPr>
            <a:spLocks noChangeArrowheads="1"/>
          </p:cNvSpPr>
          <p:nvPr/>
        </p:nvSpPr>
        <p:spPr bwMode="auto">
          <a:xfrm>
            <a:off x="6400800" y="27432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17" name="Freeform 5"/>
          <p:cNvSpPr>
            <a:spLocks/>
          </p:cNvSpPr>
          <p:nvPr/>
        </p:nvSpPr>
        <p:spPr bwMode="auto">
          <a:xfrm>
            <a:off x="4416425" y="2765425"/>
            <a:ext cx="2335213" cy="2574925"/>
          </a:xfrm>
          <a:custGeom>
            <a:avLst/>
            <a:gdLst>
              <a:gd name="T0" fmla="*/ 666 w 1471"/>
              <a:gd name="T1" fmla="*/ 33 h 1622"/>
              <a:gd name="T2" fmla="*/ 576 w 1471"/>
              <a:gd name="T3" fmla="*/ 41 h 1622"/>
              <a:gd name="T4" fmla="*/ 487 w 1471"/>
              <a:gd name="T5" fmla="*/ 130 h 1622"/>
              <a:gd name="T6" fmla="*/ 317 w 1471"/>
              <a:gd name="T7" fmla="*/ 300 h 1622"/>
              <a:gd name="T8" fmla="*/ 131 w 1471"/>
              <a:gd name="T9" fmla="*/ 527 h 1622"/>
              <a:gd name="T10" fmla="*/ 74 w 1471"/>
              <a:gd name="T11" fmla="*/ 657 h 1622"/>
              <a:gd name="T12" fmla="*/ 41 w 1471"/>
              <a:gd name="T13" fmla="*/ 730 h 1622"/>
              <a:gd name="T14" fmla="*/ 1 w 1471"/>
              <a:gd name="T15" fmla="*/ 892 h 1622"/>
              <a:gd name="T16" fmla="*/ 41 w 1471"/>
              <a:gd name="T17" fmla="*/ 1200 h 1622"/>
              <a:gd name="T18" fmla="*/ 122 w 1471"/>
              <a:gd name="T19" fmla="*/ 1314 h 1622"/>
              <a:gd name="T20" fmla="*/ 236 w 1471"/>
              <a:gd name="T21" fmla="*/ 1436 h 1622"/>
              <a:gd name="T22" fmla="*/ 390 w 1471"/>
              <a:gd name="T23" fmla="*/ 1517 h 1622"/>
              <a:gd name="T24" fmla="*/ 447 w 1471"/>
              <a:gd name="T25" fmla="*/ 1533 h 1622"/>
              <a:gd name="T26" fmla="*/ 747 w 1471"/>
              <a:gd name="T27" fmla="*/ 1622 h 1622"/>
              <a:gd name="T28" fmla="*/ 941 w 1471"/>
              <a:gd name="T29" fmla="*/ 1614 h 1622"/>
              <a:gd name="T30" fmla="*/ 1104 w 1471"/>
              <a:gd name="T31" fmla="*/ 1533 h 1622"/>
              <a:gd name="T32" fmla="*/ 1168 w 1471"/>
              <a:gd name="T33" fmla="*/ 1476 h 1622"/>
              <a:gd name="T34" fmla="*/ 1225 w 1471"/>
              <a:gd name="T35" fmla="*/ 1419 h 1622"/>
              <a:gd name="T36" fmla="*/ 1258 w 1471"/>
              <a:gd name="T37" fmla="*/ 1371 h 1622"/>
              <a:gd name="T38" fmla="*/ 1323 w 1471"/>
              <a:gd name="T39" fmla="*/ 1257 h 1622"/>
              <a:gd name="T40" fmla="*/ 1412 w 1471"/>
              <a:gd name="T41" fmla="*/ 1006 h 1622"/>
              <a:gd name="T42" fmla="*/ 1444 w 1471"/>
              <a:gd name="T43" fmla="*/ 836 h 1622"/>
              <a:gd name="T44" fmla="*/ 1436 w 1471"/>
              <a:gd name="T45" fmla="*/ 406 h 1622"/>
              <a:gd name="T46" fmla="*/ 1274 w 1471"/>
              <a:gd name="T47" fmla="*/ 98 h 1622"/>
              <a:gd name="T48" fmla="*/ 1241 w 1471"/>
              <a:gd name="T49" fmla="*/ 73 h 1622"/>
              <a:gd name="T50" fmla="*/ 1225 w 1471"/>
              <a:gd name="T51" fmla="*/ 49 h 1622"/>
              <a:gd name="T52" fmla="*/ 1120 w 1471"/>
              <a:gd name="T53" fmla="*/ 25 h 1622"/>
              <a:gd name="T54" fmla="*/ 925 w 1471"/>
              <a:gd name="T55" fmla="*/ 0 h 1622"/>
              <a:gd name="T56" fmla="*/ 714 w 1471"/>
              <a:gd name="T57" fmla="*/ 9 h 1622"/>
              <a:gd name="T58" fmla="*/ 666 w 1471"/>
              <a:gd name="T59" fmla="*/ 33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18" name="Freeform 6"/>
          <p:cNvSpPr>
            <a:spLocks/>
          </p:cNvSpPr>
          <p:nvPr/>
        </p:nvSpPr>
        <p:spPr bwMode="auto">
          <a:xfrm>
            <a:off x="4672013" y="2800350"/>
            <a:ext cx="2073275" cy="2332038"/>
          </a:xfrm>
          <a:custGeom>
            <a:avLst/>
            <a:gdLst>
              <a:gd name="T0" fmla="*/ 543 w 1306"/>
              <a:gd name="T1" fmla="*/ 68 h 1469"/>
              <a:gd name="T2" fmla="*/ 454 w 1306"/>
              <a:gd name="T3" fmla="*/ 108 h 1469"/>
              <a:gd name="T4" fmla="*/ 341 w 1306"/>
              <a:gd name="T5" fmla="*/ 181 h 1469"/>
              <a:gd name="T6" fmla="*/ 227 w 1306"/>
              <a:gd name="T7" fmla="*/ 287 h 1469"/>
              <a:gd name="T8" fmla="*/ 195 w 1306"/>
              <a:gd name="T9" fmla="*/ 335 h 1469"/>
              <a:gd name="T10" fmla="*/ 130 w 1306"/>
              <a:gd name="T11" fmla="*/ 416 h 1469"/>
              <a:gd name="T12" fmla="*/ 97 w 1306"/>
              <a:gd name="T13" fmla="*/ 465 h 1469"/>
              <a:gd name="T14" fmla="*/ 65 w 1306"/>
              <a:gd name="T15" fmla="*/ 538 h 1469"/>
              <a:gd name="T16" fmla="*/ 32 w 1306"/>
              <a:gd name="T17" fmla="*/ 587 h 1469"/>
              <a:gd name="T18" fmla="*/ 0 w 1306"/>
              <a:gd name="T19" fmla="*/ 716 h 1469"/>
              <a:gd name="T20" fmla="*/ 8 w 1306"/>
              <a:gd name="T21" fmla="*/ 887 h 1469"/>
              <a:gd name="T22" fmla="*/ 73 w 1306"/>
              <a:gd name="T23" fmla="*/ 1057 h 1469"/>
              <a:gd name="T24" fmla="*/ 308 w 1306"/>
              <a:gd name="T25" fmla="*/ 1308 h 1469"/>
              <a:gd name="T26" fmla="*/ 430 w 1306"/>
              <a:gd name="T27" fmla="*/ 1373 h 1469"/>
              <a:gd name="T28" fmla="*/ 600 w 1306"/>
              <a:gd name="T29" fmla="*/ 1438 h 1469"/>
              <a:gd name="T30" fmla="*/ 714 w 1306"/>
              <a:gd name="T31" fmla="*/ 1462 h 1469"/>
              <a:gd name="T32" fmla="*/ 892 w 1306"/>
              <a:gd name="T33" fmla="*/ 1446 h 1469"/>
              <a:gd name="T34" fmla="*/ 1038 w 1306"/>
              <a:gd name="T35" fmla="*/ 1300 h 1469"/>
              <a:gd name="T36" fmla="*/ 1200 w 1306"/>
              <a:gd name="T37" fmla="*/ 1097 h 1469"/>
              <a:gd name="T38" fmla="*/ 1281 w 1306"/>
              <a:gd name="T39" fmla="*/ 919 h 1469"/>
              <a:gd name="T40" fmla="*/ 1306 w 1306"/>
              <a:gd name="T41" fmla="*/ 757 h 1469"/>
              <a:gd name="T42" fmla="*/ 1233 w 1306"/>
              <a:gd name="T43" fmla="*/ 392 h 1469"/>
              <a:gd name="T44" fmla="*/ 1070 w 1306"/>
              <a:gd name="T45" fmla="*/ 165 h 1469"/>
              <a:gd name="T46" fmla="*/ 908 w 1306"/>
              <a:gd name="T47" fmla="*/ 51 h 1469"/>
              <a:gd name="T48" fmla="*/ 730 w 1306"/>
              <a:gd name="T49" fmla="*/ 27 h 1469"/>
              <a:gd name="T50" fmla="*/ 527 w 1306"/>
              <a:gd name="T51" fmla="*/ 43 h 1469"/>
              <a:gd name="T52" fmla="*/ 511 w 1306"/>
              <a:gd name="T53" fmla="*/ 68 h 1469"/>
              <a:gd name="T54" fmla="*/ 430 w 1306"/>
              <a:gd name="T55" fmla="*/ 116 h 1469"/>
              <a:gd name="T56" fmla="*/ 465 w 1306"/>
              <a:gd name="T57" fmla="*/ 60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6669088" y="3119438"/>
            <a:ext cx="2124075" cy="2393950"/>
          </a:xfrm>
          <a:custGeom>
            <a:avLst/>
            <a:gdLst>
              <a:gd name="T0" fmla="*/ 697 w 1338"/>
              <a:gd name="T1" fmla="*/ 8 h 1508"/>
              <a:gd name="T2" fmla="*/ 608 w 1338"/>
              <a:gd name="T3" fmla="*/ 64 h 1508"/>
              <a:gd name="T4" fmla="*/ 543 w 1338"/>
              <a:gd name="T5" fmla="*/ 129 h 1508"/>
              <a:gd name="T6" fmla="*/ 478 w 1338"/>
              <a:gd name="T7" fmla="*/ 186 h 1508"/>
              <a:gd name="T8" fmla="*/ 414 w 1338"/>
              <a:gd name="T9" fmla="*/ 251 h 1508"/>
              <a:gd name="T10" fmla="*/ 349 w 1338"/>
              <a:gd name="T11" fmla="*/ 316 h 1508"/>
              <a:gd name="T12" fmla="*/ 227 w 1338"/>
              <a:gd name="T13" fmla="*/ 437 h 1508"/>
              <a:gd name="T14" fmla="*/ 154 w 1338"/>
              <a:gd name="T15" fmla="*/ 527 h 1508"/>
              <a:gd name="T16" fmla="*/ 105 w 1338"/>
              <a:gd name="T17" fmla="*/ 591 h 1508"/>
              <a:gd name="T18" fmla="*/ 57 w 1338"/>
              <a:gd name="T19" fmla="*/ 689 h 1508"/>
              <a:gd name="T20" fmla="*/ 24 w 1338"/>
              <a:gd name="T21" fmla="*/ 762 h 1508"/>
              <a:gd name="T22" fmla="*/ 0 w 1338"/>
              <a:gd name="T23" fmla="*/ 908 h 1508"/>
              <a:gd name="T24" fmla="*/ 49 w 1338"/>
              <a:gd name="T25" fmla="*/ 1135 h 1508"/>
              <a:gd name="T26" fmla="*/ 357 w 1338"/>
              <a:gd name="T27" fmla="*/ 1378 h 1508"/>
              <a:gd name="T28" fmla="*/ 430 w 1338"/>
              <a:gd name="T29" fmla="*/ 1402 h 1508"/>
              <a:gd name="T30" fmla="*/ 778 w 1338"/>
              <a:gd name="T31" fmla="*/ 1508 h 1508"/>
              <a:gd name="T32" fmla="*/ 949 w 1338"/>
              <a:gd name="T33" fmla="*/ 1483 h 1508"/>
              <a:gd name="T34" fmla="*/ 1022 w 1338"/>
              <a:gd name="T35" fmla="*/ 1443 h 1508"/>
              <a:gd name="T36" fmla="*/ 1168 w 1338"/>
              <a:gd name="T37" fmla="*/ 1305 h 1508"/>
              <a:gd name="T38" fmla="*/ 1241 w 1338"/>
              <a:gd name="T39" fmla="*/ 1208 h 1508"/>
              <a:gd name="T40" fmla="*/ 1273 w 1338"/>
              <a:gd name="T41" fmla="*/ 1151 h 1508"/>
              <a:gd name="T42" fmla="*/ 1314 w 1338"/>
              <a:gd name="T43" fmla="*/ 1070 h 1508"/>
              <a:gd name="T44" fmla="*/ 1338 w 1338"/>
              <a:gd name="T45" fmla="*/ 932 h 1508"/>
              <a:gd name="T46" fmla="*/ 1330 w 1338"/>
              <a:gd name="T47" fmla="*/ 729 h 1508"/>
              <a:gd name="T48" fmla="*/ 1297 w 1338"/>
              <a:gd name="T49" fmla="*/ 518 h 1508"/>
              <a:gd name="T50" fmla="*/ 1176 w 1338"/>
              <a:gd name="T51" fmla="*/ 137 h 1508"/>
              <a:gd name="T52" fmla="*/ 1095 w 1338"/>
              <a:gd name="T53" fmla="*/ 56 h 1508"/>
              <a:gd name="T54" fmla="*/ 997 w 1338"/>
              <a:gd name="T55" fmla="*/ 32 h 1508"/>
              <a:gd name="T56" fmla="*/ 860 w 1338"/>
              <a:gd name="T57" fmla="*/ 0 h 1508"/>
              <a:gd name="T58" fmla="*/ 697 w 1338"/>
              <a:gd name="T59" fmla="*/ 8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20" name="Freeform 8"/>
          <p:cNvSpPr>
            <a:spLocks/>
          </p:cNvSpPr>
          <p:nvPr/>
        </p:nvSpPr>
        <p:spPr bwMode="auto">
          <a:xfrm>
            <a:off x="4929188" y="2908300"/>
            <a:ext cx="579437" cy="771525"/>
          </a:xfrm>
          <a:custGeom>
            <a:avLst/>
            <a:gdLst>
              <a:gd name="T0" fmla="*/ 365 w 365"/>
              <a:gd name="T1" fmla="*/ 0 h 486"/>
              <a:gd name="T2" fmla="*/ 292 w 365"/>
              <a:gd name="T3" fmla="*/ 48 h 486"/>
              <a:gd name="T4" fmla="*/ 203 w 365"/>
              <a:gd name="T5" fmla="*/ 121 h 486"/>
              <a:gd name="T6" fmla="*/ 187 w 365"/>
              <a:gd name="T7" fmla="*/ 146 h 486"/>
              <a:gd name="T8" fmla="*/ 162 w 365"/>
              <a:gd name="T9" fmla="*/ 162 h 486"/>
              <a:gd name="T10" fmla="*/ 154 w 365"/>
              <a:gd name="T11" fmla="*/ 186 h 486"/>
              <a:gd name="T12" fmla="*/ 65 w 365"/>
              <a:gd name="T13" fmla="*/ 348 h 486"/>
              <a:gd name="T14" fmla="*/ 33 w 365"/>
              <a:gd name="T15" fmla="*/ 437 h 486"/>
              <a:gd name="T16" fmla="*/ 0 w 365"/>
              <a:gd name="T17" fmla="*/ 486 h 486"/>
              <a:gd name="T18" fmla="*/ 8 w 365"/>
              <a:gd name="T19" fmla="*/ 446 h 486"/>
              <a:gd name="T20" fmla="*/ 24 w 365"/>
              <a:gd name="T21" fmla="*/ 39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21" name="Freeform 9"/>
          <p:cNvSpPr>
            <a:spLocks/>
          </p:cNvSpPr>
          <p:nvPr/>
        </p:nvSpPr>
        <p:spPr bwMode="auto">
          <a:xfrm>
            <a:off x="4621213" y="2674938"/>
            <a:ext cx="2128837" cy="2486025"/>
          </a:xfrm>
          <a:custGeom>
            <a:avLst/>
            <a:gdLst>
              <a:gd name="T0" fmla="*/ 632 w 1341"/>
              <a:gd name="T1" fmla="*/ 82 h 1566"/>
              <a:gd name="T2" fmla="*/ 502 w 1341"/>
              <a:gd name="T3" fmla="*/ 98 h 1566"/>
              <a:gd name="T4" fmla="*/ 316 w 1341"/>
              <a:gd name="T5" fmla="*/ 244 h 1566"/>
              <a:gd name="T6" fmla="*/ 291 w 1341"/>
              <a:gd name="T7" fmla="*/ 260 h 1566"/>
              <a:gd name="T8" fmla="*/ 178 w 1341"/>
              <a:gd name="T9" fmla="*/ 382 h 1566"/>
              <a:gd name="T10" fmla="*/ 81 w 1341"/>
              <a:gd name="T11" fmla="*/ 520 h 1566"/>
              <a:gd name="T12" fmla="*/ 48 w 1341"/>
              <a:gd name="T13" fmla="*/ 584 h 1566"/>
              <a:gd name="T14" fmla="*/ 16 w 1341"/>
              <a:gd name="T15" fmla="*/ 698 h 1566"/>
              <a:gd name="T16" fmla="*/ 16 w 1341"/>
              <a:gd name="T17" fmla="*/ 966 h 1566"/>
              <a:gd name="T18" fmla="*/ 32 w 1341"/>
              <a:gd name="T19" fmla="*/ 1014 h 1566"/>
              <a:gd name="T20" fmla="*/ 89 w 1341"/>
              <a:gd name="T21" fmla="*/ 1152 h 1566"/>
              <a:gd name="T22" fmla="*/ 413 w 1341"/>
              <a:gd name="T23" fmla="*/ 1484 h 1566"/>
              <a:gd name="T24" fmla="*/ 583 w 1341"/>
              <a:gd name="T25" fmla="*/ 1549 h 1566"/>
              <a:gd name="T26" fmla="*/ 673 w 1341"/>
              <a:gd name="T27" fmla="*/ 1566 h 1566"/>
              <a:gd name="T28" fmla="*/ 851 w 1341"/>
              <a:gd name="T29" fmla="*/ 1557 h 1566"/>
              <a:gd name="T30" fmla="*/ 916 w 1341"/>
              <a:gd name="T31" fmla="*/ 1541 h 1566"/>
              <a:gd name="T32" fmla="*/ 1029 w 1341"/>
              <a:gd name="T33" fmla="*/ 1493 h 1566"/>
              <a:gd name="T34" fmla="*/ 1200 w 1341"/>
              <a:gd name="T35" fmla="*/ 1330 h 1566"/>
              <a:gd name="T36" fmla="*/ 1305 w 1341"/>
              <a:gd name="T37" fmla="*/ 1079 h 1566"/>
              <a:gd name="T38" fmla="*/ 1329 w 1341"/>
              <a:gd name="T39" fmla="*/ 909 h 1566"/>
              <a:gd name="T40" fmla="*/ 1248 w 1341"/>
              <a:gd name="T41" fmla="*/ 414 h 1566"/>
              <a:gd name="T42" fmla="*/ 1200 w 1341"/>
              <a:gd name="T43" fmla="*/ 301 h 1566"/>
              <a:gd name="T44" fmla="*/ 1167 w 1341"/>
              <a:gd name="T45" fmla="*/ 252 h 1566"/>
              <a:gd name="T46" fmla="*/ 1151 w 1341"/>
              <a:gd name="T47" fmla="*/ 228 h 1566"/>
              <a:gd name="T48" fmla="*/ 1054 w 1341"/>
              <a:gd name="T49" fmla="*/ 82 h 1566"/>
              <a:gd name="T50" fmla="*/ 932 w 1341"/>
              <a:gd name="T51" fmla="*/ 9 h 1566"/>
              <a:gd name="T52" fmla="*/ 567 w 1341"/>
              <a:gd name="T53" fmla="*/ 57 h 1566"/>
              <a:gd name="T54" fmla="*/ 535 w 1341"/>
              <a:gd name="T55" fmla="*/ 90 h 1566"/>
              <a:gd name="T56" fmla="*/ 545 w 1341"/>
              <a:gd name="T57" fmla="*/ 43 h 1566"/>
              <a:gd name="T58" fmla="*/ 497 w 1341"/>
              <a:gd name="T59" fmla="*/ 43 h 1566"/>
              <a:gd name="T60" fmla="*/ 545 w 1341"/>
              <a:gd name="T61" fmla="*/ 43 h 1566"/>
              <a:gd name="T62" fmla="*/ 545 w 1341"/>
              <a:gd name="T63" fmla="*/ 91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22" name="Oval 10"/>
          <p:cNvSpPr>
            <a:spLocks noChangeArrowheads="1"/>
          </p:cNvSpPr>
          <p:nvPr/>
        </p:nvSpPr>
        <p:spPr bwMode="auto">
          <a:xfrm>
            <a:off x="4343400" y="28194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23" name="Group 11"/>
          <p:cNvGrpSpPr>
            <a:grpSpLocks/>
          </p:cNvGrpSpPr>
          <p:nvPr/>
        </p:nvGrpSpPr>
        <p:grpSpPr bwMode="auto"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Rectangle 12"/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  <p:sp>
          <p:nvSpPr>
            <p:cNvPr id="371726" name="Rectangle 14"/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  <p:sp>
          <p:nvSpPr>
            <p:cNvPr id="371727" name="Rectangle 15"/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  <p:sp>
          <p:nvSpPr>
            <p:cNvPr id="371728" name="Rectangle 16"/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  <p:sp>
          <p:nvSpPr>
            <p:cNvPr id="371729" name="Rectangle 17"/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  <p:sp>
          <p:nvSpPr>
            <p:cNvPr id="371730" name="Rectangle 18"/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4" name="Line 22"/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5" name="Line 23"/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7" name="Rectangle 25"/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I</a:t>
              </a:r>
            </a:p>
          </p:txBody>
        </p:sp>
        <p:sp>
          <p:nvSpPr>
            <p:cNvPr id="371738" name="Line 26"/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39" name="Rectangle 27"/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4419600" y="1524000"/>
            <a:ext cx="41148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Property</a:t>
            </a:r>
            <a:r>
              <a:rPr lang="tr-TR" altLang="en-US" dirty="0"/>
              <a:t> </a:t>
            </a:r>
            <a:r>
              <a:rPr lang="en-US" altLang="en-US" dirty="0"/>
              <a:t>Value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Number of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Root Node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Leaves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Interior nodes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Ancestors of H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Descendants of B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Siblings of 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Right subtree of A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/>
              <a:t>Depth of E</a:t>
            </a: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 err="1"/>
              <a:t>Hight</a:t>
            </a:r>
            <a:r>
              <a:rPr lang="en-US" altLang="en-US" dirty="0"/>
              <a:t> of the tree</a:t>
            </a:r>
          </a:p>
        </p:txBody>
      </p:sp>
    </p:spTree>
    <p:extLst>
      <p:ext uri="{BB962C8B-B14F-4D97-AF65-F5344CB8AC3E}">
        <p14:creationId xmlns:p14="http://schemas.microsoft.com/office/powerpoint/2010/main" val="302380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Arial" charset="0"/>
                <a:cs typeface="Arial" charset="0"/>
              </a:rPr>
              <a:t>Problems of Using General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772" y="1340768"/>
            <a:ext cx="8676456" cy="4836195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arbitrary number of children in general trees is often unnecessary</a:t>
            </a:r>
            <a:r>
              <a:rPr lang="tr-TR" altLang="en-US" dirty="0">
                <a:latin typeface="Arial" charset="0"/>
                <a:cs typeface="Arial" charset="0"/>
              </a:rPr>
              <a:t> - </a:t>
            </a:r>
            <a:r>
              <a:rPr lang="en-US" altLang="en-US" dirty="0">
                <a:latin typeface="Arial" charset="0"/>
                <a:cs typeface="Arial" charset="0"/>
              </a:rPr>
              <a:t>many real-life trees are restricted to two branches: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Computer operations and logic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Expression trees and binary operators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Ancestral trees </a:t>
            </a:r>
            <a:r>
              <a:rPr lang="en-US" altLang="en-US" dirty="0">
                <a:latin typeface="Arial" charset="0"/>
                <a:cs typeface="Arial" charset="0"/>
              </a:rPr>
              <a:t>of an individual; parents, grandparents, </a:t>
            </a:r>
            <a:r>
              <a:rPr lang="en-US" altLang="en-US" i="1" dirty="0">
                <a:latin typeface="Arial" charset="0"/>
                <a:cs typeface="Arial" charset="0"/>
              </a:rPr>
              <a:t>etc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Encoding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……………………….</a:t>
            </a:r>
          </a:p>
          <a:p>
            <a:pPr marL="3429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342900" lvl="1" indent="0">
              <a:buNone/>
            </a:pPr>
            <a:r>
              <a:rPr lang="en-US" altLang="en-US" sz="2400" dirty="0"/>
              <a:t>How to </a:t>
            </a:r>
            <a:r>
              <a:rPr lang="tr-TR" altLang="en-US" sz="2400" dirty="0"/>
              <a:t>reduce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complexity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required</a:t>
            </a:r>
            <a:r>
              <a:rPr lang="tr-TR" altLang="en-US" sz="2400" dirty="0"/>
              <a:t> </a:t>
            </a:r>
            <a:r>
              <a:rPr lang="en-US" altLang="en-US" sz="2400" dirty="0"/>
              <a:t>tree </a:t>
            </a:r>
            <a:r>
              <a:rPr lang="tr-TR" altLang="en-US" sz="2400" dirty="0" err="1"/>
              <a:t>operation</a:t>
            </a:r>
            <a:r>
              <a:rPr lang="en-US" altLang="en-US" sz="2400" dirty="0"/>
              <a:t>s?</a:t>
            </a:r>
          </a:p>
          <a:p>
            <a:pPr marL="342900" lvl="1" indent="0">
              <a:buNone/>
            </a:pPr>
            <a:r>
              <a:rPr lang="en-US" altLang="en-US" sz="2400" dirty="0"/>
              <a:t>Answer: Use binary trees.</a:t>
            </a:r>
          </a:p>
          <a:p>
            <a:pPr marL="3429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7793037" cy="69440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Binary Trees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40768"/>
            <a:ext cx="8352928" cy="479174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the maximum number of children in any node is m, the tree is called an </a:t>
            </a:r>
            <a:r>
              <a:rPr lang="en-US" altLang="en-US" sz="2400" dirty="0">
                <a:solidFill>
                  <a:srgbClr val="FF0000"/>
                </a:solidFill>
              </a:rPr>
              <a:t>m-</a:t>
            </a:r>
            <a:r>
              <a:rPr lang="en-US" altLang="en-US" sz="2400" dirty="0" err="1">
                <a:solidFill>
                  <a:srgbClr val="FF0000"/>
                </a:solidFill>
              </a:rPr>
              <a:t>ary</a:t>
            </a:r>
            <a:r>
              <a:rPr lang="en-US" altLang="en-US" sz="2400" dirty="0">
                <a:solidFill>
                  <a:srgbClr val="FF0000"/>
                </a:solidFill>
              </a:rPr>
              <a:t> tree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   </a:t>
            </a: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/>
              <a:t>A binary tree is a </a:t>
            </a:r>
            <a:r>
              <a:rPr lang="en-US" altLang="en-US" sz="2400" dirty="0">
                <a:solidFill>
                  <a:srgbClr val="FF0000"/>
                </a:solidFill>
              </a:rPr>
              <a:t>2-ary</a:t>
            </a:r>
            <a:r>
              <a:rPr lang="en-US" altLang="en-US" sz="2400" dirty="0"/>
              <a:t> tree</a:t>
            </a:r>
          </a:p>
          <a:p>
            <a:r>
              <a:rPr lang="en-US" altLang="en-US" sz="2400" dirty="0"/>
              <a:t>Binary tree nodes have </a:t>
            </a:r>
            <a:r>
              <a:rPr lang="en-US" altLang="en-US" sz="2400" dirty="0">
                <a:solidFill>
                  <a:srgbClr val="FF0000"/>
                </a:solidFill>
              </a:rPr>
              <a:t>at most two </a:t>
            </a:r>
            <a:r>
              <a:rPr lang="en-US" altLang="en-US" sz="2400" dirty="0"/>
              <a:t>children: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   </a:t>
            </a: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Zero or 1 or 2 children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 A child is specified to be either </a:t>
            </a:r>
            <a:r>
              <a:rPr lang="en-US" altLang="en-US" sz="2400" dirty="0">
                <a:solidFill>
                  <a:srgbClr val="FF0000"/>
                </a:solidFill>
              </a:rPr>
              <a:t>left or right child </a:t>
            </a:r>
            <a:r>
              <a:rPr lang="en-US" altLang="en-US" sz="2400" dirty="0"/>
              <a:t>of a parent. 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</a:t>
            </a:r>
            <a:r>
              <a:rPr lang="en-US" altLang="en-US" sz="2400" dirty="0"/>
              <a:t>The children of a node is an </a:t>
            </a:r>
            <a:r>
              <a:rPr lang="en-US" altLang="en-US" sz="2400" dirty="0">
                <a:solidFill>
                  <a:srgbClr val="FF0000"/>
                </a:solidFill>
              </a:rPr>
              <a:t>ordered pair.</a:t>
            </a:r>
          </a:p>
          <a:p>
            <a:pPr marL="342900" lvl="1" indent="0">
              <a:buNone/>
            </a:pP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Binary trees are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ordered</a:t>
            </a:r>
            <a:r>
              <a:rPr lang="en-US" altLang="en-US" sz="2400" dirty="0">
                <a:sym typeface="Wingdings" panose="05000000000000000000" pitchFamily="2" charset="2"/>
              </a:rPr>
              <a:t> trees.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It can be proven algebraically that :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“Any general tree can be converted to an equivalent binary tree“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title 3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6858000" cy="1368152"/>
          </a:xfrm>
        </p:spPr>
        <p:txBody>
          <a:bodyPr>
            <a:normAutofit fontScale="40000" lnSpcReduction="20000"/>
          </a:bodyPr>
          <a:lstStyle/>
          <a:p>
            <a:pPr algn="l" eaLnBrk="1" hangingPunct="1"/>
            <a:r>
              <a:rPr lang="tr-TR" altLang="en-US" sz="7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en-US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Structures</a:t>
            </a:r>
            <a:r>
              <a:rPr lang="tr-TR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tr-TR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en-US" sz="7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1:</a:t>
            </a:r>
          </a:p>
          <a:p>
            <a:pPr algn="l" eaLnBrk="1" hangingPunct="1"/>
            <a:r>
              <a:rPr lang="en-US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Basic Terminology, Binary Trees,</a:t>
            </a:r>
            <a:r>
              <a:rPr lang="tr-TR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7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Traversals</a:t>
            </a:r>
            <a:br>
              <a:rPr lang="en-US" altLang="en-US" sz="5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sz="5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altLang="en-US" sz="5000" dirty="0">
                <a:latin typeface="Calibri" panose="020F0502020204030204" pitchFamily="34" charset="0"/>
                <a:cs typeface="Times New Roman" panose="02020603050405020304" pitchFamily="18" charset="0"/>
              </a:rPr>
              <a:t>Trees in computer science grow upside-down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20888"/>
            <a:ext cx="5083001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Line 2"/>
          <p:cNvSpPr>
            <a:spLocks noChangeShapeType="1"/>
          </p:cNvSpPr>
          <p:nvPr/>
        </p:nvSpPr>
        <p:spPr bwMode="auto">
          <a:xfrm flipH="1">
            <a:off x="6372225" y="3068638"/>
            <a:ext cx="720725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7451725" y="3068638"/>
            <a:ext cx="649288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684213" y="29241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2484438" y="2852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6011863" y="37877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7956550" y="37877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30" name="Oval 18"/>
          <p:cNvSpPr>
            <a:spLocks noChangeArrowheads="1"/>
          </p:cNvSpPr>
          <p:nvPr/>
        </p:nvSpPr>
        <p:spPr bwMode="auto">
          <a:xfrm>
            <a:off x="5435600" y="5011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33" name="Oval 21"/>
          <p:cNvSpPr>
            <a:spLocks noChangeArrowheads="1"/>
          </p:cNvSpPr>
          <p:nvPr/>
        </p:nvSpPr>
        <p:spPr bwMode="auto">
          <a:xfrm>
            <a:off x="6657975" y="5011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36" name="Oval 24"/>
          <p:cNvSpPr>
            <a:spLocks noChangeArrowheads="1"/>
          </p:cNvSpPr>
          <p:nvPr/>
        </p:nvSpPr>
        <p:spPr bwMode="auto">
          <a:xfrm>
            <a:off x="7451725" y="5011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39" name="Oval 27"/>
          <p:cNvSpPr>
            <a:spLocks noChangeArrowheads="1"/>
          </p:cNvSpPr>
          <p:nvPr/>
        </p:nvSpPr>
        <p:spPr bwMode="auto">
          <a:xfrm>
            <a:off x="1908175" y="4076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6443663" y="4221163"/>
            <a:ext cx="360362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 flipH="1">
            <a:off x="2268538" y="3357563"/>
            <a:ext cx="358775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4" name="Line 32"/>
          <p:cNvSpPr>
            <a:spLocks noChangeShapeType="1"/>
          </p:cNvSpPr>
          <p:nvPr/>
        </p:nvSpPr>
        <p:spPr bwMode="auto">
          <a:xfrm flipH="1">
            <a:off x="7740650" y="4292600"/>
            <a:ext cx="358775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 flipH="1">
            <a:off x="5724525" y="4222750"/>
            <a:ext cx="360363" cy="790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Rectangle 2"/>
          <p:cNvSpPr>
            <a:spLocks noChangeArrowheads="1"/>
          </p:cNvSpPr>
          <p:nvPr/>
        </p:nvSpPr>
        <p:spPr bwMode="auto">
          <a:xfrm>
            <a:off x="315119" y="70470"/>
            <a:ext cx="7793037" cy="7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en-US" sz="3200" dirty="0" err="1">
                <a:solidFill>
                  <a:schemeClr val="tx2"/>
                </a:solidFill>
              </a:rPr>
              <a:t>Examples</a:t>
            </a:r>
            <a:r>
              <a:rPr lang="tr-TR" altLang="en-US" sz="3200" dirty="0">
                <a:solidFill>
                  <a:schemeClr val="tx2"/>
                </a:solidFill>
              </a:rPr>
              <a:t> of </a:t>
            </a:r>
            <a:r>
              <a:rPr lang="tr-TR" altLang="en-US" sz="3200" dirty="0" err="1">
                <a:solidFill>
                  <a:schemeClr val="tx2"/>
                </a:solidFill>
              </a:rPr>
              <a:t>Binary</a:t>
            </a:r>
            <a:r>
              <a:rPr lang="tr-TR" altLang="en-US" sz="3200" dirty="0">
                <a:solidFill>
                  <a:schemeClr val="tx2"/>
                </a:solidFill>
              </a:rPr>
              <a:t> </a:t>
            </a:r>
            <a:r>
              <a:rPr lang="tr-TR" altLang="en-US" sz="3200" dirty="0" err="1">
                <a:solidFill>
                  <a:schemeClr val="tx2"/>
                </a:solidFill>
              </a:rPr>
              <a:t>Trees</a:t>
            </a:r>
            <a:endParaRPr lang="tr-TR" altLang="en-US" sz="3200" dirty="0">
              <a:solidFill>
                <a:schemeClr val="tx2"/>
              </a:solidFill>
            </a:endParaRPr>
          </a:p>
        </p:txBody>
      </p:sp>
      <p:sp>
        <p:nvSpPr>
          <p:cNvPr id="243781" name="Oval 69"/>
          <p:cNvSpPr>
            <a:spLocks noChangeArrowheads="1"/>
          </p:cNvSpPr>
          <p:nvPr/>
        </p:nvSpPr>
        <p:spPr bwMode="auto">
          <a:xfrm>
            <a:off x="3633788" y="28527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84" name="Oval 72"/>
          <p:cNvSpPr>
            <a:spLocks noChangeArrowheads="1"/>
          </p:cNvSpPr>
          <p:nvPr/>
        </p:nvSpPr>
        <p:spPr bwMode="auto">
          <a:xfrm>
            <a:off x="3994150" y="4076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3786" name="Line 74"/>
          <p:cNvSpPr>
            <a:spLocks noChangeShapeType="1"/>
          </p:cNvSpPr>
          <p:nvPr/>
        </p:nvSpPr>
        <p:spPr bwMode="auto">
          <a:xfrm>
            <a:off x="3995738" y="3357563"/>
            <a:ext cx="215900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88" name="Oval 76"/>
          <p:cNvSpPr>
            <a:spLocks noChangeArrowheads="1"/>
          </p:cNvSpPr>
          <p:nvPr/>
        </p:nvSpPr>
        <p:spPr bwMode="auto">
          <a:xfrm>
            <a:off x="7019925" y="2636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5488" y="1079773"/>
            <a:ext cx="8583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trees are “</a:t>
            </a:r>
            <a:r>
              <a:rPr lang="en-US" sz="2400" dirty="0">
                <a:solidFill>
                  <a:srgbClr val="FF0000"/>
                </a:solidFill>
              </a:rPr>
              <a:t>ordered</a:t>
            </a:r>
            <a:r>
              <a:rPr lang="en-US" sz="2400" dirty="0"/>
              <a:t>” trees: The position of each node and branch is fixed as left or right.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480EF5D-DBCE-4F9E-B313-690D0335411C}"/>
              </a:ext>
            </a:extLst>
          </p:cNvPr>
          <p:cNvSpPr txBox="1"/>
          <p:nvPr/>
        </p:nvSpPr>
        <p:spPr>
          <a:xfrm>
            <a:off x="1800604" y="4829142"/>
            <a:ext cx="292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trees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Complete Binary Trees</a:t>
            </a:r>
            <a:endParaRPr lang="tr-TR" altLang="en-US" sz="40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56792"/>
            <a:ext cx="8280920" cy="18576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complete binary tree </a:t>
            </a:r>
            <a:r>
              <a:rPr lang="en-US" sz="2400" dirty="0"/>
              <a:t>has a restricted shape</a:t>
            </a:r>
            <a:r>
              <a:rPr lang="tr-TR" sz="2400" dirty="0"/>
              <a:t> </a:t>
            </a:r>
            <a:r>
              <a:rPr lang="en-US" sz="2400" dirty="0"/>
              <a:t>obtained by starting at the root and filling the tree levels from left to right.</a:t>
            </a:r>
          </a:p>
          <a:p>
            <a:pPr>
              <a:defRPr/>
            </a:pPr>
            <a:r>
              <a:rPr lang="en-US" sz="2400" dirty="0"/>
              <a:t>All the</a:t>
            </a:r>
            <a:r>
              <a:rPr lang="en-US" sz="2400" dirty="0">
                <a:sym typeface="Wingdings" panose="05000000000000000000" pitchFamily="2" charset="2"/>
              </a:rPr>
              <a:t> levels are full,</a:t>
            </a:r>
            <a:r>
              <a:rPr lang="tr-TR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except possibly the rightmost positions of the last level.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                                           t</a:t>
            </a:r>
          </a:p>
        </p:txBody>
      </p:sp>
      <p:grpSp>
        <p:nvGrpSpPr>
          <p:cNvPr id="15365" name="Group 5716"/>
          <p:cNvGrpSpPr>
            <a:grpSpLocks/>
          </p:cNvGrpSpPr>
          <p:nvPr/>
        </p:nvGrpSpPr>
        <p:grpSpPr bwMode="auto">
          <a:xfrm>
            <a:off x="2263428" y="3226950"/>
            <a:ext cx="2952750" cy="2313716"/>
            <a:chOff x="3923159" y="4084692"/>
            <a:chExt cx="3529161" cy="2233017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>
              <a:off x="5940152" y="4293096"/>
              <a:ext cx="792088" cy="504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3" name="Oval 12"/>
            <p:cNvSpPr>
              <a:spLocks noChangeArrowheads="1"/>
            </p:cNvSpPr>
            <p:nvPr/>
          </p:nvSpPr>
          <p:spPr bwMode="auto">
            <a:xfrm>
              <a:off x="5710508" y="4084692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"/>
            <p:cNvSpPr>
              <a:spLocks noChangeShapeType="1"/>
            </p:cNvSpPr>
            <p:nvPr/>
          </p:nvSpPr>
          <p:spPr bwMode="auto">
            <a:xfrm flipH="1">
              <a:off x="4860032" y="4293096"/>
              <a:ext cx="864096" cy="504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5" name="Oval 12"/>
            <p:cNvSpPr>
              <a:spLocks noChangeArrowheads="1"/>
            </p:cNvSpPr>
            <p:nvPr/>
          </p:nvSpPr>
          <p:spPr bwMode="auto">
            <a:xfrm>
              <a:off x="4644170" y="4724520"/>
              <a:ext cx="288405" cy="28983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96" name="Oval 12"/>
            <p:cNvSpPr>
              <a:spLocks noChangeArrowheads="1"/>
            </p:cNvSpPr>
            <p:nvPr/>
          </p:nvSpPr>
          <p:spPr bwMode="auto">
            <a:xfrm>
              <a:off x="6710437" y="4717229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97" name="Oval 12"/>
            <p:cNvSpPr>
              <a:spLocks noChangeArrowheads="1"/>
            </p:cNvSpPr>
            <p:nvPr/>
          </p:nvSpPr>
          <p:spPr bwMode="auto">
            <a:xfrm>
              <a:off x="4196384" y="5380754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98" name="Oval 12"/>
            <p:cNvSpPr>
              <a:spLocks noChangeArrowheads="1"/>
            </p:cNvSpPr>
            <p:nvPr/>
          </p:nvSpPr>
          <p:spPr bwMode="auto">
            <a:xfrm>
              <a:off x="5291183" y="6029695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99" name="Oval 12"/>
            <p:cNvSpPr>
              <a:spLocks noChangeArrowheads="1"/>
            </p:cNvSpPr>
            <p:nvPr/>
          </p:nvSpPr>
          <p:spPr bwMode="auto">
            <a:xfrm>
              <a:off x="5082469" y="5380754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6" name="Line 2"/>
            <p:cNvSpPr>
              <a:spLocks noChangeShapeType="1"/>
            </p:cNvSpPr>
            <p:nvPr/>
          </p:nvSpPr>
          <p:spPr bwMode="auto">
            <a:xfrm flipH="1">
              <a:off x="4340730" y="4948788"/>
              <a:ext cx="326777" cy="432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4"/>
            <p:cNvSpPr>
              <a:spLocks noChangeShapeType="1"/>
            </p:cNvSpPr>
            <p:nvPr/>
          </p:nvSpPr>
          <p:spPr bwMode="auto">
            <a:xfrm>
              <a:off x="4886315" y="4971648"/>
              <a:ext cx="288032" cy="432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2" name="Oval 12"/>
            <p:cNvSpPr>
              <a:spLocks noChangeArrowheads="1"/>
            </p:cNvSpPr>
            <p:nvPr/>
          </p:nvSpPr>
          <p:spPr bwMode="auto">
            <a:xfrm>
              <a:off x="4858576" y="6029695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9" name="Line 2"/>
            <p:cNvSpPr>
              <a:spLocks noChangeShapeType="1"/>
            </p:cNvSpPr>
            <p:nvPr/>
          </p:nvSpPr>
          <p:spPr bwMode="auto">
            <a:xfrm flipH="1">
              <a:off x="5003278" y="5668868"/>
              <a:ext cx="168284" cy="352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4"/>
            <p:cNvSpPr>
              <a:spLocks noChangeShapeType="1"/>
            </p:cNvSpPr>
            <p:nvPr/>
          </p:nvSpPr>
          <p:spPr bwMode="auto">
            <a:xfrm>
              <a:off x="5276835" y="5668868"/>
              <a:ext cx="158492" cy="352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5" name="Oval 12"/>
            <p:cNvSpPr>
              <a:spLocks noChangeArrowheads="1"/>
            </p:cNvSpPr>
            <p:nvPr/>
          </p:nvSpPr>
          <p:spPr bwMode="auto">
            <a:xfrm>
              <a:off x="4401303" y="6020581"/>
              <a:ext cx="288405" cy="28983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06" name="Oval 12"/>
            <p:cNvSpPr>
              <a:spLocks noChangeArrowheads="1"/>
            </p:cNvSpPr>
            <p:nvPr/>
          </p:nvSpPr>
          <p:spPr bwMode="auto">
            <a:xfrm>
              <a:off x="3923159" y="6020581"/>
              <a:ext cx="288405" cy="28983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3" name="Line 2"/>
            <p:cNvSpPr>
              <a:spLocks noChangeShapeType="1"/>
            </p:cNvSpPr>
            <p:nvPr/>
          </p:nvSpPr>
          <p:spPr bwMode="auto">
            <a:xfrm flipH="1">
              <a:off x="4067174" y="5661248"/>
              <a:ext cx="216024" cy="360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4"/>
            <p:cNvSpPr>
              <a:spLocks noChangeShapeType="1"/>
            </p:cNvSpPr>
            <p:nvPr/>
          </p:nvSpPr>
          <p:spPr bwMode="auto">
            <a:xfrm>
              <a:off x="4355207" y="5661248"/>
              <a:ext cx="144016" cy="360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9" name="Oval 12"/>
            <p:cNvSpPr>
              <a:spLocks noChangeArrowheads="1"/>
            </p:cNvSpPr>
            <p:nvPr/>
          </p:nvSpPr>
          <p:spPr bwMode="auto">
            <a:xfrm>
              <a:off x="6277830" y="5373462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10" name="Oval 12"/>
            <p:cNvSpPr>
              <a:spLocks noChangeArrowheads="1"/>
            </p:cNvSpPr>
            <p:nvPr/>
          </p:nvSpPr>
          <p:spPr bwMode="auto">
            <a:xfrm>
              <a:off x="7163915" y="5373462"/>
              <a:ext cx="288405" cy="28801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7" name="Line 2"/>
            <p:cNvSpPr>
              <a:spLocks noChangeShapeType="1"/>
            </p:cNvSpPr>
            <p:nvPr/>
          </p:nvSpPr>
          <p:spPr bwMode="auto">
            <a:xfrm flipH="1">
              <a:off x="6421347" y="4941168"/>
              <a:ext cx="326777" cy="432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4"/>
            <p:cNvSpPr>
              <a:spLocks noChangeShapeType="1"/>
            </p:cNvSpPr>
            <p:nvPr/>
          </p:nvSpPr>
          <p:spPr bwMode="auto">
            <a:xfrm>
              <a:off x="6966932" y="4964028"/>
              <a:ext cx="288032" cy="432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3" name="Oval 12"/>
            <p:cNvSpPr>
              <a:spLocks noChangeArrowheads="1"/>
            </p:cNvSpPr>
            <p:nvPr/>
          </p:nvSpPr>
          <p:spPr bwMode="auto">
            <a:xfrm>
              <a:off x="6004604" y="5982301"/>
              <a:ext cx="288405" cy="28983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90" name="Line 2"/>
            <p:cNvSpPr>
              <a:spLocks noChangeShapeType="1"/>
            </p:cNvSpPr>
            <p:nvPr/>
          </p:nvSpPr>
          <p:spPr bwMode="auto">
            <a:xfrm flipH="1">
              <a:off x="6149324" y="5623148"/>
              <a:ext cx="168284" cy="352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Rectangle 5718"/>
          <p:cNvSpPr>
            <a:spLocks noChangeArrowheads="1"/>
          </p:cNvSpPr>
          <p:nvPr/>
        </p:nvSpPr>
        <p:spPr bwMode="auto">
          <a:xfrm>
            <a:off x="1803561" y="5852667"/>
            <a:ext cx="4644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dirty="0"/>
              <a:t>A </a:t>
            </a:r>
            <a:r>
              <a:rPr lang="en-US" altLang="en-US" sz="2400" dirty="0"/>
              <a:t>complete b</a:t>
            </a:r>
            <a:r>
              <a:rPr lang="tr-TR" altLang="en-US" sz="2400" dirty="0" err="1"/>
              <a:t>inary</a:t>
            </a:r>
            <a:r>
              <a:rPr lang="en-US" altLang="en-US" sz="2400" dirty="0"/>
              <a:t> tree</a:t>
            </a:r>
            <a:endParaRPr lang="tr-TR" alt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74690" y="3130885"/>
            <a:ext cx="254000" cy="119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B04AAF-A44A-40FC-9257-7CCBAD23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3600" dirty="0">
                <a:latin typeface="+mn-lt"/>
              </a:rPr>
              <a:t>Level </a:t>
            </a:r>
            <a:r>
              <a:rPr lang="tr-TR" altLang="tr-TR" sz="3600" dirty="0" err="1">
                <a:latin typeface="+mn-lt"/>
              </a:rPr>
              <a:t>and</a:t>
            </a:r>
            <a:r>
              <a:rPr lang="tr-TR" altLang="tr-TR" sz="3600" dirty="0">
                <a:latin typeface="+mn-lt"/>
              </a:rPr>
              <a:t> </a:t>
            </a:r>
            <a:r>
              <a:rPr lang="tr-TR" altLang="tr-TR" sz="3600" dirty="0" err="1">
                <a:latin typeface="+mn-lt"/>
              </a:rPr>
              <a:t>Height</a:t>
            </a:r>
            <a:endParaRPr lang="en-US" altLang="tr-TR" sz="3600" dirty="0">
              <a:latin typeface="+mn-lt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EF74B8-C60E-4F4E-A5F6-3810676AF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1891"/>
            <a:ext cx="4322440" cy="5243661"/>
          </a:xfrm>
        </p:spPr>
        <p:txBody>
          <a:bodyPr/>
          <a:lstStyle/>
          <a:p>
            <a:pPr eaLnBrk="1" hangingPunct="1"/>
            <a:r>
              <a:rPr lang="en-US" altLang="tr-TR" sz="2400" dirty="0">
                <a:cs typeface="Times New Roman" panose="02020603050405020304" pitchFamily="18" charset="0"/>
              </a:rPr>
              <a:t>Nodes are organize in levels (indexed from 0).</a:t>
            </a:r>
            <a:endParaRPr lang="en-US" altLang="tr-TR" sz="2400" u="sng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tr-T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Level (or depth) of a node</a:t>
            </a:r>
            <a:r>
              <a:rPr lang="en-US" altLang="tr-TR" sz="2400" dirty="0">
                <a:cs typeface="Times New Roman" panose="02020603050405020304" pitchFamily="18" charset="0"/>
              </a:rPr>
              <a:t>: number of </a:t>
            </a:r>
            <a:r>
              <a:rPr lang="tr-TR" altLang="tr-TR" sz="2400" dirty="0" err="1">
                <a:cs typeface="Times New Roman" panose="02020603050405020304" pitchFamily="18" charset="0"/>
              </a:rPr>
              <a:t>branches</a:t>
            </a:r>
            <a:r>
              <a:rPr lang="en-US" altLang="tr-TR" sz="2400" dirty="0">
                <a:cs typeface="Times New Roman" panose="02020603050405020304" pitchFamily="18" charset="0"/>
              </a:rPr>
              <a:t> in the path from the root to that node.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tr-T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Height of a tree h</a:t>
            </a:r>
            <a:r>
              <a:rPr lang="en-US" altLang="tr-TR" sz="2400" dirty="0">
                <a:cs typeface="Times New Roman" panose="02020603050405020304" pitchFamily="18" charset="0"/>
              </a:rPr>
              <a:t>: #levels = L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cs typeface="Times New Roman" panose="02020603050405020304" pitchFamily="18" charset="0"/>
              </a:rPr>
              <a:t>   (</a:t>
            </a:r>
            <a:r>
              <a:rPr lang="en-US" altLang="tr-TR" sz="2400" dirty="0">
                <a:solidFill>
                  <a:srgbClr val="FF9900"/>
                </a:solidFill>
                <a:cs typeface="Times New Roman" panose="02020603050405020304" pitchFamily="18" charset="0"/>
              </a:rPr>
              <a:t>Warning:</a:t>
            </a:r>
            <a:r>
              <a:rPr lang="en-US" altLang="tr-TR" sz="2400" dirty="0">
                <a:cs typeface="Times New Roman" panose="02020603050405020304" pitchFamily="18" charset="0"/>
              </a:rPr>
              <a:t> some books define h 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cs typeface="Times New Roman" panose="02020603050405020304" pitchFamily="18" charset="0"/>
              </a:rPr>
              <a:t>     as #levels-1).</a:t>
            </a:r>
          </a:p>
          <a:p>
            <a:r>
              <a:rPr lang="en-US" altLang="tr-TR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Full tree: </a:t>
            </a:r>
            <a:r>
              <a:rPr lang="en-US" altLang="tr-TR" sz="2400" dirty="0">
                <a:cs typeface="Times New Roman" panose="02020603050405020304" pitchFamily="18" charset="0"/>
              </a:rPr>
              <a:t>every node has </a:t>
            </a:r>
            <a:r>
              <a:rPr lang="en-US" sz="2400" dirty="0">
                <a:cs typeface="Times New Roman" panose="02020603050405020304" pitchFamily="18" charset="0"/>
              </a:rPr>
              <a:t>either 0 or 2 children</a:t>
            </a:r>
            <a:r>
              <a:rPr lang="en-US" altLang="tr-TR" sz="24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tr-TR" dirty="0"/>
          </a:p>
        </p:txBody>
      </p:sp>
      <p:pic>
        <p:nvPicPr>
          <p:cNvPr id="6148" name="Picture 4" descr="P453a">
            <a:extLst>
              <a:ext uri="{FF2B5EF4-FFF2-40B4-BE49-F238E27FC236}">
                <a16:creationId xmlns:a16="http://schemas.microsoft.com/office/drawing/2014/main" id="{0C1EEF9D-44E7-4614-8B86-D08E6796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9" y="2204864"/>
            <a:ext cx="3581400" cy="27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8A25E877-598A-4744-9BFB-4863436FEEA8}"/>
              </a:ext>
            </a:extLst>
          </p:cNvPr>
          <p:cNvSpPr/>
          <p:nvPr/>
        </p:nvSpPr>
        <p:spPr>
          <a:xfrm>
            <a:off x="5324131" y="2186391"/>
            <a:ext cx="1008112" cy="57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1738" name="Text Box 10">
            <a:extLst>
              <a:ext uri="{FF2B5EF4-FFF2-40B4-BE49-F238E27FC236}">
                <a16:creationId xmlns:a16="http://schemas.microsoft.com/office/drawing/2014/main" id="{CDE399CB-02CC-4DC8-83CE-06A57CCB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39" y="2110299"/>
            <a:ext cx="216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1600" dirty="0"/>
              <a:t>N</a:t>
            </a:r>
            <a:r>
              <a:rPr lang="en-US" altLang="tr-TR" sz="1600" dirty="0" err="1"/>
              <a:t>ot</a:t>
            </a:r>
            <a:r>
              <a:rPr lang="en-US" altLang="tr-TR" sz="1600" dirty="0"/>
              <a:t> full</a:t>
            </a:r>
            <a:r>
              <a:rPr lang="tr-TR" altLang="tr-TR" sz="1600" b="1" dirty="0"/>
              <a:t>, </a:t>
            </a:r>
            <a:r>
              <a:rPr lang="tr-TR" altLang="tr-TR" sz="1600" dirty="0"/>
              <a:t>not </a:t>
            </a:r>
            <a:r>
              <a:rPr lang="tr-TR" altLang="tr-TR" sz="1600" dirty="0" err="1"/>
              <a:t>complete</a:t>
            </a:r>
            <a:endParaRPr lang="en-US" altLang="tr-TR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56EEB0-F4D3-46BD-A810-6883B3FF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dirty="0">
                <a:latin typeface="+mn-lt"/>
              </a:rPr>
              <a:t>What is </a:t>
            </a:r>
            <a:r>
              <a:rPr lang="en-US" altLang="tr-TR" sz="3600" dirty="0" err="1">
                <a:latin typeface="+mn-lt"/>
              </a:rPr>
              <a:t>th</a:t>
            </a:r>
            <a:r>
              <a:rPr lang="tr-TR" altLang="tr-TR" sz="3600" dirty="0">
                <a:latin typeface="+mn-lt"/>
              </a:rPr>
              <a:t>e </a:t>
            </a:r>
            <a:r>
              <a:rPr lang="en-US" altLang="tr-TR" sz="3600" dirty="0">
                <a:latin typeface="+mn-lt"/>
              </a:rPr>
              <a:t>#nodes at some level </a:t>
            </a:r>
            <a:r>
              <a:rPr lang="en-US" altLang="tr-TR" sz="3600" i="1" dirty="0">
                <a:latin typeface="+mn-lt"/>
              </a:rPr>
              <a:t>l</a:t>
            </a:r>
            <a:r>
              <a:rPr lang="en-US" altLang="tr-TR" sz="3600" dirty="0">
                <a:latin typeface="+mn-lt"/>
              </a:rPr>
              <a:t>?</a:t>
            </a:r>
          </a:p>
        </p:txBody>
      </p:sp>
      <p:pic>
        <p:nvPicPr>
          <p:cNvPr id="7174" name="Picture 11" descr="P453a">
            <a:extLst>
              <a:ext uri="{FF2B5EF4-FFF2-40B4-BE49-F238E27FC236}">
                <a16:creationId xmlns:a16="http://schemas.microsoft.com/office/drawing/2014/main" id="{6AACE86C-E07F-45CB-986F-55A7509B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51474"/>
            <a:ext cx="3630810" cy="278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12">
            <a:extLst>
              <a:ext uri="{FF2B5EF4-FFF2-40B4-BE49-F238E27FC236}">
                <a16:creationId xmlns:a16="http://schemas.microsoft.com/office/drawing/2014/main" id="{98E09A1F-4DFB-4427-A27E-42F7114D7CE2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3573016"/>
            <a:ext cx="1206500" cy="2260724"/>
            <a:chOff x="4272" y="2832"/>
            <a:chExt cx="760" cy="1288"/>
          </a:xfrm>
        </p:grpSpPr>
        <p:graphicFrame>
          <p:nvGraphicFramePr>
            <p:cNvPr id="7177" name="Object 13">
              <a:extLst>
                <a:ext uri="{FF2B5EF4-FFF2-40B4-BE49-F238E27FC236}">
                  <a16:creationId xmlns:a16="http://schemas.microsoft.com/office/drawing/2014/main" id="{8F4C69B1-CE47-4025-9651-447A59C906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032874"/>
                </p:ext>
              </p:extLst>
            </p:nvPr>
          </p:nvGraphicFramePr>
          <p:xfrm>
            <a:off x="4272" y="2832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" name="Equation" r:id="rId5" imgW="609600" imgH="368300" progId="Equation.DSMT4">
                    <p:embed/>
                  </p:oleObj>
                </mc:Choice>
                <mc:Fallback>
                  <p:oleObj name="Equation" r:id="rId5" imgW="609600" imgH="368300" progId="Equation.DSMT4">
                    <p:embed/>
                    <p:pic>
                      <p:nvPicPr>
                        <p:cNvPr id="7177" name="Object 13">
                          <a:extLst>
                            <a:ext uri="{FF2B5EF4-FFF2-40B4-BE49-F238E27FC236}">
                              <a16:creationId xmlns:a16="http://schemas.microsoft.com/office/drawing/2014/main" id="{8F4C69B1-CE47-4025-9651-447A59C906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832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4">
              <a:extLst>
                <a:ext uri="{FF2B5EF4-FFF2-40B4-BE49-F238E27FC236}">
                  <a16:creationId xmlns:a16="http://schemas.microsoft.com/office/drawing/2014/main" id="{D1885EC7-6B24-413C-8390-F8257EFB97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168"/>
            <a:ext cx="3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" name="Equation" r:id="rId7" imgW="571500" imgH="368300" progId="Equation.DSMT4">
                    <p:embed/>
                  </p:oleObj>
                </mc:Choice>
                <mc:Fallback>
                  <p:oleObj name="Equation" r:id="rId7" imgW="571500" imgH="368300" progId="Equation.DSMT4">
                    <p:embed/>
                    <p:pic>
                      <p:nvPicPr>
                        <p:cNvPr id="7178" name="Object 14">
                          <a:extLst>
                            <a:ext uri="{FF2B5EF4-FFF2-40B4-BE49-F238E27FC236}">
                              <a16:creationId xmlns:a16="http://schemas.microsoft.com/office/drawing/2014/main" id="{D1885EC7-6B24-413C-8390-F8257EFB97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68"/>
                          <a:ext cx="3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5">
              <a:extLst>
                <a:ext uri="{FF2B5EF4-FFF2-40B4-BE49-F238E27FC236}">
                  <a16:creationId xmlns:a16="http://schemas.microsoft.com/office/drawing/2014/main" id="{BA95EF4B-1264-422E-996B-5227CE28A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504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2" name="Equation" r:id="rId9" imgW="609600" imgH="368300" progId="Equation.DSMT4">
                    <p:embed/>
                  </p:oleObj>
                </mc:Choice>
                <mc:Fallback>
                  <p:oleObj name="Equation" r:id="rId9" imgW="609600" imgH="368300" progId="Equation.DSMT4">
                    <p:embed/>
                    <p:pic>
                      <p:nvPicPr>
                        <p:cNvPr id="7179" name="Object 15">
                          <a:extLst>
                            <a:ext uri="{FF2B5EF4-FFF2-40B4-BE49-F238E27FC236}">
                              <a16:creationId xmlns:a16="http://schemas.microsoft.com/office/drawing/2014/main" id="{BA95EF4B-1264-422E-996B-5227CE28A2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04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6">
              <a:extLst>
                <a:ext uri="{FF2B5EF4-FFF2-40B4-BE49-F238E27FC236}">
                  <a16:creationId xmlns:a16="http://schemas.microsoft.com/office/drawing/2014/main" id="{BAE4AB15-B16D-4E8A-955A-65710D6E5D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888"/>
            <a:ext cx="3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" name="Equation" r:id="rId11" imgW="596900" imgH="368300" progId="Equation.DSMT4">
                    <p:embed/>
                  </p:oleObj>
                </mc:Choice>
                <mc:Fallback>
                  <p:oleObj name="Equation" r:id="rId11" imgW="596900" imgH="368300" progId="Equation.DSMT4">
                    <p:embed/>
                    <p:pic>
                      <p:nvPicPr>
                        <p:cNvPr id="7180" name="Object 16">
                          <a:extLst>
                            <a:ext uri="{FF2B5EF4-FFF2-40B4-BE49-F238E27FC236}">
                              <a16:creationId xmlns:a16="http://schemas.microsoft.com/office/drawing/2014/main" id="{BAE4AB15-B16D-4E8A-955A-65710D6E5D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888"/>
                          <a:ext cx="3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0F42B4A6-2DF7-45C1-9C2C-928874DE0CF1}"/>
              </a:ext>
            </a:extLst>
          </p:cNvPr>
          <p:cNvSpPr txBox="1"/>
          <p:nvPr/>
        </p:nvSpPr>
        <p:spPr>
          <a:xfrm>
            <a:off x="1619672" y="2132856"/>
            <a:ext cx="46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</a:t>
            </a:r>
            <a:r>
              <a:rPr lang="tr-TR" dirty="0" err="1"/>
              <a:t>nodes</a:t>
            </a:r>
            <a:r>
              <a:rPr lang="tr-TR" dirty="0"/>
              <a:t> at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l</a:t>
            </a:r>
            <a:r>
              <a:rPr lang="tr-TR" dirty="0"/>
              <a:t>  ≤ 2</a:t>
            </a:r>
            <a:r>
              <a:rPr lang="tr-TR" baseline="30000" dirty="0">
                <a:solidFill>
                  <a:srgbClr val="FF0000"/>
                </a:solidFill>
              </a:rPr>
              <a:t>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7"/>
            <a:ext cx="8370238" cy="62862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No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 Counts in a Full Binary Tree of Height 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0238" cy="481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2EE304C7-6860-4750-97CF-289CEC62B6EC}"/>
              </a:ext>
            </a:extLst>
          </p:cNvPr>
          <p:cNvSpPr/>
          <p:nvPr/>
        </p:nvSpPr>
        <p:spPr>
          <a:xfrm>
            <a:off x="3779912" y="1916832"/>
            <a:ext cx="792088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37F5D20-E1DB-4088-9881-5B8B1B2EF5F8}"/>
              </a:ext>
            </a:extLst>
          </p:cNvPr>
          <p:cNvSpPr txBox="1"/>
          <p:nvPr/>
        </p:nvSpPr>
        <p:spPr>
          <a:xfrm>
            <a:off x="4012890" y="205361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0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5D4CE50-A8E6-4045-A7F1-CE11148BC1B1}"/>
              </a:ext>
            </a:extLst>
          </p:cNvPr>
          <p:cNvSpPr txBox="1"/>
          <p:nvPr/>
        </p:nvSpPr>
        <p:spPr>
          <a:xfrm>
            <a:off x="4012890" y="256490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F6022CD-0D22-43AD-8F76-7415CEDDD72B}"/>
              </a:ext>
            </a:extLst>
          </p:cNvPr>
          <p:cNvSpPr txBox="1"/>
          <p:nvPr/>
        </p:nvSpPr>
        <p:spPr>
          <a:xfrm>
            <a:off x="4012890" y="31094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2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5B6D6FD-FA84-4822-96EE-43E001C32887}"/>
              </a:ext>
            </a:extLst>
          </p:cNvPr>
          <p:cNvSpPr txBox="1"/>
          <p:nvPr/>
        </p:nvSpPr>
        <p:spPr>
          <a:xfrm>
            <a:off x="4012890" y="362928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3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D717BF8-BAAA-4A80-BD23-8982E026A504}"/>
              </a:ext>
            </a:extLst>
          </p:cNvPr>
          <p:cNvSpPr/>
          <p:nvPr/>
        </p:nvSpPr>
        <p:spPr>
          <a:xfrm>
            <a:off x="5004048" y="5705907"/>
            <a:ext cx="432048" cy="32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D83D27-37B2-478B-85D8-8280E1B70FE2}"/>
              </a:ext>
            </a:extLst>
          </p:cNvPr>
          <p:cNvSpPr txBox="1"/>
          <p:nvPr/>
        </p:nvSpPr>
        <p:spPr>
          <a:xfrm>
            <a:off x="6891047" y="5760883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35163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66BD2C1-B66F-4E73-96A1-531FA02E4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48718"/>
              </p:ext>
            </p:extLst>
          </p:nvPr>
        </p:nvGraphicFramePr>
        <p:xfrm>
          <a:off x="524131" y="3542497"/>
          <a:ext cx="4752528" cy="253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4" imgW="4305300" imgH="2032000" progId="Equation.DSMT4">
                  <p:embed/>
                </p:oleObj>
              </mc:Choice>
              <mc:Fallback>
                <p:oleObj name="Equation" r:id="rId4" imgW="4305300" imgH="2032000" progId="Equation.DSMT4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C78FCE0F-87A7-4E75-A28A-162321CB5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31" y="3542497"/>
                        <a:ext cx="4752528" cy="25390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C78FCE0F-87A7-4E75-A28A-162321CB5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75989"/>
              </p:ext>
            </p:extLst>
          </p:nvPr>
        </p:nvGraphicFramePr>
        <p:xfrm>
          <a:off x="524131" y="749978"/>
          <a:ext cx="4752528" cy="253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6" imgW="4305300" imgH="2032000" progId="Equation.DSMT4">
                  <p:embed/>
                </p:oleObj>
              </mc:Choice>
              <mc:Fallback>
                <p:oleObj name="Equation" r:id="rId6" imgW="4305300" imgH="2032000" progId="Equation.DSMT4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C78FCE0F-87A7-4E75-A28A-162321CB5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31" y="749978"/>
                        <a:ext cx="4752528" cy="25390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8">
            <a:extLst>
              <a:ext uri="{FF2B5EF4-FFF2-40B4-BE49-F238E27FC236}">
                <a16:creationId xmlns:a16="http://schemas.microsoft.com/office/drawing/2014/main" id="{818B0104-45ED-43D9-97E9-04E95DCD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090707"/>
            <a:ext cx="5827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1600" dirty="0">
                <a:solidFill>
                  <a:srgbClr val="FF3300"/>
                </a:solidFill>
              </a:rPr>
              <a:t>l=0</a:t>
            </a: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19429D8B-EF7A-4F98-8D97-72CAC4E4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969" y="4129186"/>
            <a:ext cx="460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1600" dirty="0">
                <a:solidFill>
                  <a:srgbClr val="FF3300"/>
                </a:solidFill>
              </a:rPr>
              <a:t>l=1</a:t>
            </a:r>
          </a:p>
        </p:txBody>
      </p:sp>
      <p:sp>
        <p:nvSpPr>
          <p:cNvPr id="8199" name="Text Box 10">
            <a:extLst>
              <a:ext uri="{FF2B5EF4-FFF2-40B4-BE49-F238E27FC236}">
                <a16:creationId xmlns:a16="http://schemas.microsoft.com/office/drawing/2014/main" id="{2C8788CE-305D-4AEA-9638-39D1703F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382" y="4138078"/>
            <a:ext cx="641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1600" dirty="0">
                <a:solidFill>
                  <a:srgbClr val="FF3300"/>
                </a:solidFill>
              </a:rPr>
              <a:t>l=h-1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379F7FC-285B-4786-AF6E-C485B87B6FC7}"/>
              </a:ext>
            </a:extLst>
          </p:cNvPr>
          <p:cNvSpPr/>
          <p:nvPr/>
        </p:nvSpPr>
        <p:spPr>
          <a:xfrm>
            <a:off x="200095" y="143061"/>
            <a:ext cx="5400600" cy="110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94086B3-13A5-4389-AE98-D544E9330B63}"/>
              </a:ext>
            </a:extLst>
          </p:cNvPr>
          <p:cNvSpPr/>
          <p:nvPr/>
        </p:nvSpPr>
        <p:spPr>
          <a:xfrm>
            <a:off x="331772" y="4944495"/>
            <a:ext cx="5400600" cy="110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D18A1D5-50B1-4DD9-B478-DC6335A8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035" y="2553733"/>
            <a:ext cx="31972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dirty="0" err="1"/>
              <a:t>This</a:t>
            </a:r>
            <a:r>
              <a:rPr lang="tr-TR" altLang="tr-TR" sz="2400" dirty="0"/>
              <a:t> is a</a:t>
            </a:r>
            <a:r>
              <a:rPr lang="en-US" altLang="tr-TR" sz="2400" dirty="0"/>
              <a:t> geometric series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with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term</a:t>
            </a:r>
            <a:r>
              <a:rPr lang="tr-TR" altLang="tr-TR" sz="2400" dirty="0"/>
              <a:t> h.</a:t>
            </a:r>
          </a:p>
          <a:p>
            <a:pPr eaLnBrk="1" hangingPunct="1"/>
            <a:r>
              <a:rPr lang="tr-TR" altLang="tr-TR" sz="2400" dirty="0" err="1"/>
              <a:t>take</a:t>
            </a:r>
            <a:r>
              <a:rPr lang="tr-TR" altLang="tr-TR" sz="2400" dirty="0"/>
              <a:t> x=2 </a:t>
            </a:r>
            <a:r>
              <a:rPr lang="tr-TR" altLang="tr-TR" sz="2400" dirty="0" err="1"/>
              <a:t>and</a:t>
            </a:r>
            <a:r>
              <a:rPr lang="tr-TR" altLang="tr-TR" sz="2400" dirty="0"/>
              <a:t> n=h</a:t>
            </a:r>
            <a:r>
              <a:rPr lang="en-US" altLang="tr-TR" sz="2400" dirty="0"/>
              <a:t>: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EBA6471-4146-41D0-8EEF-9E6BC508A052}"/>
              </a:ext>
            </a:extLst>
          </p:cNvPr>
          <p:cNvSpPr txBox="1"/>
          <p:nvPr/>
        </p:nvSpPr>
        <p:spPr>
          <a:xfrm>
            <a:off x="415324" y="4953387"/>
            <a:ext cx="538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Example</a:t>
            </a:r>
            <a:r>
              <a:rPr lang="tr-TR" sz="2800" dirty="0"/>
              <a:t> : h=2, N= 2</a:t>
            </a:r>
            <a:r>
              <a:rPr lang="tr-TR" sz="2800" baseline="30000" dirty="0"/>
              <a:t>3</a:t>
            </a:r>
            <a:r>
              <a:rPr lang="tr-TR" sz="2800" dirty="0"/>
              <a:t>-1=7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A3BFB99-12AA-4CEC-BD44-E2DBA54FD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324" y="360724"/>
            <a:ext cx="8191822" cy="1119658"/>
          </a:xfrm>
        </p:spPr>
        <p:txBody>
          <a:bodyPr/>
          <a:lstStyle/>
          <a:p>
            <a:pPr eaLnBrk="1" hangingPunct="1"/>
            <a:r>
              <a:rPr lang="en-US" altLang="tr-TR" dirty="0">
                <a:latin typeface="+mn-lt"/>
              </a:rPr>
              <a:t> </a:t>
            </a:r>
            <a:r>
              <a:rPr lang="tr-TR" altLang="tr-TR" sz="3200" dirty="0">
                <a:latin typeface="+mn-lt"/>
              </a:rPr>
              <a:t>T</a:t>
            </a:r>
            <a:r>
              <a:rPr lang="en-US" altLang="tr-TR" sz="3200" dirty="0" err="1">
                <a:latin typeface="+mn-lt"/>
              </a:rPr>
              <a:t>otal</a:t>
            </a:r>
            <a:r>
              <a:rPr lang="en-US" altLang="tr-TR" sz="3200" dirty="0">
                <a:latin typeface="+mn-lt"/>
              </a:rPr>
              <a:t> </a:t>
            </a:r>
            <a:r>
              <a:rPr lang="tr-TR" altLang="tr-TR" sz="3200" dirty="0" err="1">
                <a:latin typeface="+mn-lt"/>
              </a:rPr>
              <a:t>max</a:t>
            </a:r>
            <a:r>
              <a:rPr lang="tr-TR" altLang="tr-TR" sz="3200" dirty="0">
                <a:latin typeface="+mn-lt"/>
              </a:rPr>
              <a:t> </a:t>
            </a:r>
            <a:r>
              <a:rPr lang="en-US" altLang="tr-TR" sz="3200" dirty="0">
                <a:latin typeface="+mn-lt"/>
              </a:rPr>
              <a:t>#nodes of a </a:t>
            </a:r>
            <a:r>
              <a:rPr lang="en-US" altLang="tr-TR" sz="3200" u="sng" dirty="0">
                <a:latin typeface="+mn-lt"/>
              </a:rPr>
              <a:t>full </a:t>
            </a:r>
            <a:r>
              <a:rPr lang="en-US" altLang="tr-TR" sz="3200" dirty="0">
                <a:latin typeface="+mn-lt"/>
              </a:rPr>
              <a:t>tree with</a:t>
            </a:r>
            <a:r>
              <a:rPr lang="en-US" altLang="tr-TR" sz="3200" b="1" dirty="0">
                <a:latin typeface="+mn-lt"/>
              </a:rPr>
              <a:t> </a:t>
            </a:r>
            <a:r>
              <a:rPr lang="en-US" altLang="tr-TR" sz="3200" dirty="0">
                <a:latin typeface="+mn-lt"/>
              </a:rPr>
              <a:t>height</a:t>
            </a:r>
            <a:r>
              <a:rPr lang="en-US" altLang="tr-TR" sz="3200" b="1" dirty="0">
                <a:latin typeface="+mn-lt"/>
              </a:rPr>
              <a:t> </a:t>
            </a:r>
            <a:r>
              <a:rPr lang="en-US" altLang="tr-TR" sz="3200" dirty="0">
                <a:latin typeface="+mn-lt"/>
              </a:rPr>
              <a:t>h</a:t>
            </a:r>
            <a:r>
              <a:rPr lang="tr-TR" altLang="tr-TR" sz="3200" dirty="0">
                <a:latin typeface="+mn-lt"/>
              </a:rPr>
              <a:t>-1</a:t>
            </a:r>
            <a:endParaRPr lang="en-US" altLang="tr-TR" sz="32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455">
            <a:extLst>
              <a:ext uri="{FF2B5EF4-FFF2-40B4-BE49-F238E27FC236}">
                <a16:creationId xmlns:a16="http://schemas.microsoft.com/office/drawing/2014/main" id="{3CE6748F-9323-4C56-9297-81FDAA5C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1594"/>
            <a:ext cx="6984776" cy="567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1BA1BDF-5B09-4392-AC58-CAD1A7B388B3}"/>
              </a:ext>
            </a:extLst>
          </p:cNvPr>
          <p:cNvSpPr txBox="1"/>
          <p:nvPr/>
        </p:nvSpPr>
        <p:spPr>
          <a:xfrm>
            <a:off x="1043608" y="214929"/>
            <a:ext cx="66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Example</a:t>
            </a:r>
            <a:r>
              <a:rPr lang="tr-TR" sz="2800" dirty="0"/>
              <a:t>: </a:t>
            </a:r>
            <a:r>
              <a:rPr lang="tr-TR" sz="2800" dirty="0" err="1"/>
              <a:t>What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max</a:t>
            </a:r>
            <a:r>
              <a:rPr lang="tr-TR" sz="2800" dirty="0"/>
              <a:t> total #</a:t>
            </a:r>
            <a:r>
              <a:rPr lang="tr-TR" sz="2800" dirty="0" err="1"/>
              <a:t>nodes</a:t>
            </a:r>
            <a:r>
              <a:rPr lang="tr-TR" sz="2800" dirty="0"/>
              <a:t>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2DD8E60-BA63-441D-8F28-45BA50C9B65D}"/>
              </a:ext>
            </a:extLst>
          </p:cNvPr>
          <p:cNvSpPr/>
          <p:nvPr/>
        </p:nvSpPr>
        <p:spPr>
          <a:xfrm>
            <a:off x="611560" y="856955"/>
            <a:ext cx="6840760" cy="267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51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Binary Tree Node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3926"/>
            <a:ext cx="7886700" cy="4351338"/>
          </a:xfrm>
        </p:spPr>
        <p:txBody>
          <a:bodyPr/>
          <a:lstStyle/>
          <a:p>
            <a:r>
              <a:rPr lang="en-US" altLang="en-US" sz="2400" dirty="0"/>
              <a:t>Each node of a binary tree contains:</a:t>
            </a:r>
          </a:p>
          <a:p>
            <a:pPr lvl="1"/>
            <a:r>
              <a:rPr lang="tr-TR" altLang="en-US" sz="2000" dirty="0"/>
              <a:t>Data</a:t>
            </a:r>
            <a:endParaRPr lang="en-US" altLang="en-US" sz="2000" dirty="0"/>
          </a:p>
          <a:p>
            <a:pPr lvl="1"/>
            <a:r>
              <a:rPr lang="en-US" altLang="en-US" sz="2000" dirty="0"/>
              <a:t>A reference or pointer to a </a:t>
            </a:r>
            <a:r>
              <a:rPr lang="en-US" altLang="en-US" sz="2000" dirty="0">
                <a:solidFill>
                  <a:schemeClr val="tx2"/>
                </a:solidFill>
              </a:rPr>
              <a:t>left child</a:t>
            </a:r>
            <a:r>
              <a:rPr lang="en-US" altLang="en-US" sz="2000" dirty="0"/>
              <a:t> (may be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 reference or pointer to a </a:t>
            </a:r>
            <a:r>
              <a:rPr lang="en-US" altLang="en-US" sz="2000" dirty="0">
                <a:solidFill>
                  <a:schemeClr val="tx2"/>
                </a:solidFill>
              </a:rPr>
              <a:t>right child</a:t>
            </a:r>
            <a:r>
              <a:rPr lang="en-US" altLang="en-US" sz="2000" dirty="0"/>
              <a:t> (may be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4" y="2996952"/>
            <a:ext cx="6162675" cy="25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Implementation</a:t>
            </a:r>
            <a:r>
              <a:rPr lang="tr-TR" altLang="en-US" sz="4000" dirty="0"/>
              <a:t> of </a:t>
            </a:r>
            <a:r>
              <a:rPr lang="tr-TR" altLang="en-US" sz="4000" dirty="0" err="1"/>
              <a:t>Binary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Trees</a:t>
            </a:r>
            <a:endParaRPr lang="tr-TR" altLang="en-US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460432" cy="41148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Since a </a:t>
            </a:r>
            <a:r>
              <a:rPr lang="tr-TR" altLang="en-US" sz="2400" dirty="0" err="1"/>
              <a:t>binary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has at </a:t>
            </a:r>
            <a:r>
              <a:rPr lang="tr-TR" altLang="en-US" sz="2400" dirty="0" err="1"/>
              <a:t>most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two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children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can </a:t>
            </a:r>
            <a:r>
              <a:rPr lang="tr-TR" altLang="en-US" sz="2400" dirty="0" err="1"/>
              <a:t>establish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direct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links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them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//Data in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tr-T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;//Right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tr-T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r>
              <a:rPr lang="tr-T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-171400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Implementation</a:t>
            </a:r>
            <a:r>
              <a:rPr lang="tr-TR" altLang="en-US" sz="4000" dirty="0"/>
              <a:t> of </a:t>
            </a:r>
            <a:r>
              <a:rPr lang="tr-TR" altLang="en-US" sz="4000" dirty="0" err="1"/>
              <a:t>Binary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Trees</a:t>
            </a:r>
            <a:endParaRPr lang="tr-TR" altLang="en-US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5611" y="908720"/>
            <a:ext cx="8638877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D23F0F3-3E83-44DB-8E61-1580B73A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797152"/>
            <a:ext cx="312463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930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Non-Linear</a:t>
            </a:r>
            <a:r>
              <a:rPr lang="en-US" altLang="en-US" sz="4000" dirty="0"/>
              <a:t> </a:t>
            </a:r>
            <a:r>
              <a:rPr lang="en-US" altLang="en-US" sz="4000" dirty="0">
                <a:latin typeface="+mn-lt"/>
              </a:rPr>
              <a:t>Data Structures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40768"/>
            <a:ext cx="8280920" cy="5302919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400" dirty="0" err="1"/>
              <a:t>Arrays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linked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lists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linear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structures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Linked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lists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usually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provide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greater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flexibility</a:t>
            </a:r>
            <a:r>
              <a:rPr lang="tr-TR" altLang="en-US" sz="2400" dirty="0"/>
              <a:t> than </a:t>
            </a:r>
            <a:r>
              <a:rPr lang="tr-TR" altLang="en-US" sz="2400" dirty="0" err="1"/>
              <a:t>arrays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However</a:t>
            </a:r>
            <a:r>
              <a:rPr lang="tr-TR" altLang="en-US" sz="2400" dirty="0"/>
              <a:t>,</a:t>
            </a:r>
            <a:r>
              <a:rPr lang="en-US" altLang="en-US" sz="2400" dirty="0"/>
              <a:t> since the nodes are in logical linear order,</a:t>
            </a:r>
            <a:r>
              <a:rPr lang="tr-TR" altLang="en-US" sz="2400" dirty="0"/>
              <a:t> it is </a:t>
            </a:r>
            <a:r>
              <a:rPr lang="tr-TR" altLang="en-US" sz="2400" dirty="0" err="1"/>
              <a:t>difficult</a:t>
            </a:r>
            <a:r>
              <a:rPr lang="tr-TR" altLang="en-US" sz="2400" dirty="0"/>
              <a:t> to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</a:t>
            </a:r>
            <a:r>
              <a:rPr lang="en-US" altLang="en-US" sz="2400" dirty="0"/>
              <a:t>them</a:t>
            </a:r>
            <a:r>
              <a:rPr lang="tr-TR" altLang="en-US" sz="2400" dirty="0"/>
              <a:t> to </a:t>
            </a:r>
            <a:r>
              <a:rPr lang="tr-TR" altLang="en-US" sz="2400" dirty="0" err="1"/>
              <a:t>represent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objecs</a:t>
            </a:r>
            <a:r>
              <a:rPr lang="tr-TR" altLang="en-US" sz="2400" dirty="0"/>
              <a:t> </a:t>
            </a:r>
            <a:r>
              <a:rPr lang="en-US" altLang="en-US" sz="2400" dirty="0"/>
              <a:t>that are </a:t>
            </a:r>
            <a:r>
              <a:rPr lang="tr-TR" altLang="en-US" sz="2400" dirty="0"/>
              <a:t>in </a:t>
            </a:r>
            <a:r>
              <a:rPr lang="en-US" altLang="en-US" sz="2400" dirty="0"/>
              <a:t>some </a:t>
            </a:r>
            <a:r>
              <a:rPr lang="en-US" altLang="en-US" sz="2400" dirty="0">
                <a:solidFill>
                  <a:srgbClr val="FF0000"/>
                </a:solidFill>
              </a:rPr>
              <a:t>non</a:t>
            </a:r>
            <a:r>
              <a:rPr lang="tr-TR" altLang="en-US" sz="2400" dirty="0">
                <a:solidFill>
                  <a:srgbClr val="FF0000"/>
                </a:solidFill>
              </a:rPr>
              <a:t>-</a:t>
            </a:r>
            <a:r>
              <a:rPr lang="en-US" altLang="en-US" sz="2400" dirty="0">
                <a:solidFill>
                  <a:srgbClr val="FF0000"/>
                </a:solidFill>
              </a:rPr>
              <a:t>linear </a:t>
            </a:r>
            <a:r>
              <a:rPr lang="tr-TR" altLang="en-US" sz="2400" dirty="0" err="1"/>
              <a:t>order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overcome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difficulty</a:t>
            </a:r>
            <a:r>
              <a:rPr lang="tr-TR" altLang="en-US" sz="2400" dirty="0"/>
              <a:t> </a:t>
            </a:r>
            <a:r>
              <a:rPr lang="en-US" altLang="en-US" sz="2400" dirty="0"/>
              <a:t>we need </a:t>
            </a:r>
            <a:r>
              <a:rPr lang="en-US" altLang="en-US" sz="2400" dirty="0">
                <a:solidFill>
                  <a:srgbClr val="FF0000"/>
                </a:solidFill>
              </a:rPr>
              <a:t>non</a:t>
            </a:r>
            <a:r>
              <a:rPr lang="tr-TR" altLang="en-US" sz="2400" dirty="0">
                <a:solidFill>
                  <a:srgbClr val="FF0000"/>
                </a:solidFill>
              </a:rPr>
              <a:t>-</a:t>
            </a:r>
            <a:r>
              <a:rPr lang="en-US" altLang="en-US" sz="2400" dirty="0">
                <a:solidFill>
                  <a:srgbClr val="FF0000"/>
                </a:solidFill>
              </a:rPr>
              <a:t>linear </a:t>
            </a:r>
            <a:r>
              <a:rPr lang="tr-TR" altLang="en-US" sz="2400" dirty="0"/>
              <a:t>data </a:t>
            </a:r>
            <a:r>
              <a:rPr lang="tr-TR" altLang="en-US" sz="2400" dirty="0" err="1"/>
              <a:t>structure</a:t>
            </a:r>
            <a:r>
              <a:rPr lang="en-US" altLang="en-US" sz="2400" dirty="0"/>
              <a:t>s.</a:t>
            </a:r>
            <a:r>
              <a:rPr lang="tr-TR" altLang="en-US" sz="2400" dirty="0"/>
              <a:t> 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Major types are: trees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en-US" altLang="en-US" sz="2400" dirty="0"/>
              <a:t>graphs.</a:t>
            </a:r>
          </a:p>
          <a:p>
            <a:endParaRPr lang="tr-TR" altLang="en-US" sz="2400" dirty="0"/>
          </a:p>
          <a:p>
            <a:r>
              <a:rPr lang="en-US" altLang="en-US" sz="2400" dirty="0"/>
              <a:t>In this category, first we are going to study </a:t>
            </a:r>
            <a:r>
              <a:rPr lang="en-US" altLang="en-US" sz="2400" dirty="0">
                <a:solidFill>
                  <a:srgbClr val="FF0000"/>
                </a:solidFill>
              </a:rPr>
              <a:t>tree structures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566737"/>
          </a:xfrm>
        </p:spPr>
        <p:txBody>
          <a:bodyPr/>
          <a:lstStyle/>
          <a:p>
            <a:r>
              <a:rPr lang="en-US" sz="3200" dirty="0"/>
              <a:t>Using Binary Trees:</a:t>
            </a:r>
            <a:r>
              <a:rPr lang="tr-TR" sz="3200" dirty="0"/>
              <a:t> </a:t>
            </a:r>
            <a:r>
              <a:rPr lang="tr-TR" altLang="en-US" sz="3200" dirty="0" err="1"/>
              <a:t>Constructing</a:t>
            </a:r>
            <a:r>
              <a:rPr lang="tr-TR" altLang="en-US" sz="3200" dirty="0"/>
              <a:t> </a:t>
            </a:r>
            <a:r>
              <a:rPr lang="tr-TR" altLang="en-US" sz="3200" dirty="0" err="1"/>
              <a:t>Expression</a:t>
            </a:r>
            <a:r>
              <a:rPr lang="tr-TR" altLang="en-US" sz="3200" dirty="0"/>
              <a:t> </a:t>
            </a:r>
            <a:r>
              <a:rPr lang="tr-TR" altLang="en-US" sz="3200" dirty="0" err="1"/>
              <a:t>Tree</a:t>
            </a:r>
            <a:r>
              <a:rPr lang="en-US" altLang="en-US" sz="3200" dirty="0"/>
              <a:t>s</a:t>
            </a:r>
            <a:endParaRPr lang="tr-TR" altLang="en-US" sz="3200" dirty="0"/>
          </a:p>
        </p:txBody>
      </p:sp>
      <p:sp>
        <p:nvSpPr>
          <p:cNvPr id="251907" name="Oval 3"/>
          <p:cNvSpPr>
            <a:spLocks noChangeArrowheads="1"/>
          </p:cNvSpPr>
          <p:nvPr/>
        </p:nvSpPr>
        <p:spPr bwMode="auto">
          <a:xfrm>
            <a:off x="7251700" y="29257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323138" y="29686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+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1547813" y="2119313"/>
            <a:ext cx="2749550" cy="877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787900" y="2060575"/>
            <a:ext cx="244792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283075" y="1773238"/>
            <a:ext cx="504825" cy="5048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356100" y="181927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-</a:t>
            </a:r>
          </a:p>
        </p:txBody>
      </p:sp>
      <p:sp>
        <p:nvSpPr>
          <p:cNvPr id="251913" name="Oval 9"/>
          <p:cNvSpPr>
            <a:spLocks noChangeArrowheads="1"/>
          </p:cNvSpPr>
          <p:nvPr/>
        </p:nvSpPr>
        <p:spPr bwMode="auto">
          <a:xfrm>
            <a:off x="7790095" y="4070312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7870825" y="41481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*</a:t>
            </a:r>
          </a:p>
        </p:txBody>
      </p:sp>
      <p:sp>
        <p:nvSpPr>
          <p:cNvPr id="251915" name="Oval 11"/>
          <p:cNvSpPr>
            <a:spLocks noChangeArrowheads="1"/>
          </p:cNvSpPr>
          <p:nvPr/>
        </p:nvSpPr>
        <p:spPr bwMode="auto">
          <a:xfrm>
            <a:off x="6604000" y="40941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659563" y="4111625"/>
            <a:ext cx="365125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d</a:t>
            </a:r>
          </a:p>
        </p:txBody>
      </p:sp>
      <p:sp>
        <p:nvSpPr>
          <p:cNvPr id="251917" name="Oval 13"/>
          <p:cNvSpPr>
            <a:spLocks noChangeArrowheads="1"/>
          </p:cNvSpPr>
          <p:nvPr/>
        </p:nvSpPr>
        <p:spPr bwMode="auto">
          <a:xfrm>
            <a:off x="1952625" y="5156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024063" y="5199063"/>
            <a:ext cx="3619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c</a:t>
            </a:r>
          </a:p>
        </p:txBody>
      </p:sp>
      <p:sp>
        <p:nvSpPr>
          <p:cNvPr id="251919" name="Oval 15"/>
          <p:cNvSpPr>
            <a:spLocks noChangeArrowheads="1"/>
          </p:cNvSpPr>
          <p:nvPr/>
        </p:nvSpPr>
        <p:spPr bwMode="auto">
          <a:xfrm>
            <a:off x="1303338" y="5156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374775" y="5199063"/>
            <a:ext cx="3619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b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6892925" y="3357563"/>
            <a:ext cx="431800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1590675" y="4581525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1951038" y="4581525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656513" y="3386138"/>
            <a:ext cx="287337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25" name="Oval 21"/>
          <p:cNvSpPr>
            <a:spLocks noChangeArrowheads="1"/>
          </p:cNvSpPr>
          <p:nvPr/>
        </p:nvSpPr>
        <p:spPr bwMode="auto">
          <a:xfrm>
            <a:off x="1116013" y="29257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187450" y="29686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+</a:t>
            </a:r>
          </a:p>
        </p:txBody>
      </p:sp>
      <p:sp>
        <p:nvSpPr>
          <p:cNvPr id="251927" name="Oval 23"/>
          <p:cNvSpPr>
            <a:spLocks noChangeArrowheads="1"/>
          </p:cNvSpPr>
          <p:nvPr/>
        </p:nvSpPr>
        <p:spPr bwMode="auto">
          <a:xfrm>
            <a:off x="1663700" y="4105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735138" y="41481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*</a:t>
            </a:r>
          </a:p>
        </p:txBody>
      </p:sp>
      <p:sp>
        <p:nvSpPr>
          <p:cNvPr id="251929" name="Oval 25"/>
          <p:cNvSpPr>
            <a:spLocks noChangeArrowheads="1"/>
          </p:cNvSpPr>
          <p:nvPr/>
        </p:nvSpPr>
        <p:spPr bwMode="auto">
          <a:xfrm>
            <a:off x="468313" y="40941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39750" y="4149725"/>
            <a:ext cx="3492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757238" y="3357563"/>
            <a:ext cx="431800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520825" y="3386138"/>
            <a:ext cx="287338" cy="719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33" name="Oval 29"/>
          <p:cNvSpPr>
            <a:spLocks noChangeArrowheads="1"/>
          </p:cNvSpPr>
          <p:nvPr/>
        </p:nvSpPr>
        <p:spPr bwMode="auto">
          <a:xfrm>
            <a:off x="8145463" y="51847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8216900" y="5227638"/>
            <a:ext cx="3619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g</a:t>
            </a:r>
          </a:p>
        </p:txBody>
      </p:sp>
      <p:sp>
        <p:nvSpPr>
          <p:cNvPr id="251935" name="Oval 31"/>
          <p:cNvSpPr>
            <a:spLocks noChangeArrowheads="1"/>
          </p:cNvSpPr>
          <p:nvPr/>
        </p:nvSpPr>
        <p:spPr bwMode="auto">
          <a:xfrm>
            <a:off x="7496175" y="51847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7567613" y="52276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*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7783513" y="461010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8143875" y="461010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39" name="Oval 35"/>
          <p:cNvSpPr>
            <a:spLocks noChangeArrowheads="1"/>
          </p:cNvSpPr>
          <p:nvPr/>
        </p:nvSpPr>
        <p:spPr bwMode="auto">
          <a:xfrm>
            <a:off x="7856538" y="6264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927975" y="6307138"/>
            <a:ext cx="3619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f</a:t>
            </a:r>
          </a:p>
        </p:txBody>
      </p:sp>
      <p:sp>
        <p:nvSpPr>
          <p:cNvPr id="251941" name="Oval 37"/>
          <p:cNvSpPr>
            <a:spLocks noChangeArrowheads="1"/>
          </p:cNvSpPr>
          <p:nvPr/>
        </p:nvSpPr>
        <p:spPr bwMode="auto">
          <a:xfrm>
            <a:off x="7207250" y="6264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7278688" y="6307138"/>
            <a:ext cx="361950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e</a:t>
            </a:r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>
            <a:off x="7494588" y="568960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7854950" y="5689600"/>
            <a:ext cx="2159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132138" y="3429000"/>
            <a:ext cx="2735262" cy="40011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(</a:t>
            </a:r>
            <a:r>
              <a:rPr lang="tr-TR" altLang="en-US" dirty="0" err="1"/>
              <a:t>a+b</a:t>
            </a:r>
            <a:r>
              <a:rPr lang="tr-TR" altLang="en-US" dirty="0"/>
              <a:t>*c) - (d+(e*f)*g)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2744788" y="5005387"/>
            <a:ext cx="4279900" cy="707886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Non leaf</a:t>
            </a:r>
            <a:r>
              <a:rPr lang="tr-TR" altLang="en-US" dirty="0"/>
              <a:t> </a:t>
            </a:r>
            <a:r>
              <a:rPr lang="tr-TR" altLang="en-US" dirty="0" err="1"/>
              <a:t>nodes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chemeClr val="accent1"/>
                </a:solidFill>
              </a:rPr>
              <a:t>operators</a:t>
            </a:r>
            <a:r>
              <a:rPr lang="tr-TR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L</a:t>
            </a:r>
            <a:r>
              <a:rPr lang="tr-TR" altLang="en-US" dirty="0" err="1"/>
              <a:t>ea</a:t>
            </a:r>
            <a:r>
              <a:rPr lang="en-US" altLang="en-US" dirty="0"/>
              <a:t>f nodes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operands</a:t>
            </a:r>
            <a:r>
              <a:rPr lang="tr-T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603" y="773539"/>
            <a:ext cx="898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trees can be used to represent and evaluate arithmetic expressions that are composed of binary operations.</a:t>
            </a:r>
            <a:r>
              <a:rPr lang="tr-TR" dirty="0"/>
              <a:t> </a:t>
            </a:r>
            <a:r>
              <a:rPr lang="en-US" dirty="0"/>
              <a:t>Consider E=</a:t>
            </a:r>
            <a:r>
              <a:rPr lang="tr-TR" altLang="en-US" dirty="0"/>
              <a:t>(</a:t>
            </a:r>
            <a:r>
              <a:rPr lang="tr-TR" altLang="en-US" dirty="0" err="1"/>
              <a:t>a+b</a:t>
            </a:r>
            <a:r>
              <a:rPr lang="tr-TR" altLang="en-US" dirty="0"/>
              <a:t>*c) - (d+(e*f)*g)</a:t>
            </a:r>
            <a:br>
              <a:rPr lang="en-US" altLang="en-US" dirty="0"/>
            </a:br>
            <a:r>
              <a:rPr lang="en-US" altLang="en-US" dirty="0"/>
              <a:t>                                            E</a:t>
            </a:r>
            <a:endParaRPr lang="tr-TR" altLang="en-US" dirty="0"/>
          </a:p>
          <a:p>
            <a:r>
              <a:rPr lang="en-US" dirty="0"/>
              <a:t>                             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27825" y="1829521"/>
            <a:ext cx="254000" cy="119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8314" y="6264275"/>
            <a:ext cx="475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tree represents infix form of 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6E56B68-7FA1-4CFA-804F-42DE10D0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00256" cy="12954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tr-TR" altLang="en-US" sz="2800" dirty="0" err="1">
                <a:latin typeface="+mn-lt"/>
              </a:rPr>
              <a:t>Converting</a:t>
            </a:r>
            <a:r>
              <a:rPr lang="tr-TR" altLang="en-US" sz="2800" dirty="0">
                <a:latin typeface="+mn-lt"/>
              </a:rPr>
              <a:t> a </a:t>
            </a:r>
            <a:r>
              <a:rPr lang="tr-TR" altLang="en-US" sz="2800" dirty="0" err="1">
                <a:latin typeface="+mn-lt"/>
              </a:rPr>
              <a:t>Postfix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Expression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into</a:t>
            </a:r>
            <a:r>
              <a:rPr lang="tr-TR" altLang="en-US" sz="2800" dirty="0">
                <a:latin typeface="+mn-lt"/>
              </a:rPr>
              <a:t> an </a:t>
            </a:r>
            <a:r>
              <a:rPr lang="tr-TR" altLang="en-US" sz="2800" dirty="0" err="1">
                <a:latin typeface="+mn-lt"/>
              </a:rPr>
              <a:t>Expression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Tree</a:t>
            </a:r>
            <a:br>
              <a:rPr lang="tr-TR" altLang="en-US" sz="2800" dirty="0">
                <a:latin typeface="+mn-lt"/>
              </a:rPr>
            </a:br>
            <a:r>
              <a:rPr lang="tr-TR" altLang="en-US" sz="2800" dirty="0">
                <a:latin typeface="+mn-lt"/>
              </a:rPr>
              <a:t>in </a:t>
            </a:r>
            <a:r>
              <a:rPr lang="tr-TR" altLang="en-US" sz="2800" dirty="0" err="1">
                <a:latin typeface="+mn-lt"/>
              </a:rPr>
              <a:t>Infix</a:t>
            </a:r>
            <a:r>
              <a:rPr lang="en-US" altLang="en-US" sz="2800" dirty="0">
                <a:latin typeface="+mn-lt"/>
              </a:rPr>
              <a:t> </a:t>
            </a:r>
            <a:endParaRPr lang="en-US" altLang="tr-TR" sz="2800" dirty="0">
              <a:latin typeface="+mn-lt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9246C3A-8F9B-40AD-8FDC-9C9DB25C9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803976" cy="4777011"/>
          </a:xfrm>
          <a:noFill/>
          <a:ln/>
        </p:spPr>
        <p:txBody>
          <a:bodyPr>
            <a:normAutofit/>
          </a:bodyPr>
          <a:lstStyle/>
          <a:p>
            <a:r>
              <a:rPr lang="tr-TR" altLang="tr-TR" dirty="0" err="1"/>
              <a:t>Construct</a:t>
            </a:r>
            <a:r>
              <a:rPr lang="en-US" altLang="tr-TR" dirty="0"/>
              <a:t> an expression tree from a postfix expression</a:t>
            </a:r>
            <a:r>
              <a:rPr lang="tr-TR" altLang="tr-TR" dirty="0"/>
              <a:t> (</a:t>
            </a:r>
            <a:r>
              <a:rPr lang="tr-TR" altLang="tr-TR" dirty="0" err="1"/>
              <a:t>like</a:t>
            </a:r>
            <a:r>
              <a:rPr lang="tr-TR" altLang="tr-TR" dirty="0"/>
              <a:t> </a:t>
            </a:r>
            <a:r>
              <a:rPr lang="tr-TR" altLang="tr-TR" dirty="0" err="1"/>
              <a:t>abc</a:t>
            </a:r>
            <a:r>
              <a:rPr lang="tr-TR" altLang="tr-TR" dirty="0"/>
              <a:t>*+). </a:t>
            </a:r>
          </a:p>
          <a:p>
            <a:pPr marL="0" indent="0">
              <a:buNone/>
            </a:pPr>
            <a:r>
              <a:rPr lang="tr-TR" altLang="tr-TR" dirty="0" err="1">
                <a:solidFill>
                  <a:srgbClr val="00B0F0"/>
                </a:solidFill>
              </a:rPr>
              <a:t>Informal</a:t>
            </a:r>
            <a:r>
              <a:rPr lang="tr-TR" altLang="tr-TR" dirty="0">
                <a:solidFill>
                  <a:srgbClr val="00B0F0"/>
                </a:solidFill>
              </a:rPr>
              <a:t> </a:t>
            </a:r>
            <a:r>
              <a:rPr lang="tr-TR" altLang="tr-TR" dirty="0" err="1">
                <a:solidFill>
                  <a:srgbClr val="00B0F0"/>
                </a:solidFill>
              </a:rPr>
              <a:t>algorithm</a:t>
            </a:r>
            <a:r>
              <a:rPr lang="tr-TR" altLang="tr-TR" dirty="0"/>
              <a:t>: </a:t>
            </a:r>
            <a:r>
              <a:rPr lang="en-US" altLang="tr-TR" dirty="0"/>
              <a:t>An operand is a single character such as 'a' or 'b’.</a:t>
            </a:r>
            <a:r>
              <a:rPr lang="tr-TR" altLang="tr-TR" dirty="0"/>
              <a:t> An </a:t>
            </a:r>
            <a:r>
              <a:rPr lang="tr-TR" altLang="tr-TR" dirty="0" err="1"/>
              <a:t>operator</a:t>
            </a:r>
            <a:r>
              <a:rPr lang="tr-TR" altLang="tr-TR" dirty="0"/>
              <a:t> is *, /, + ,- , …</a:t>
            </a:r>
          </a:p>
          <a:p>
            <a:pPr marL="0" indent="0">
              <a:buNone/>
            </a:pPr>
            <a:r>
              <a:rPr lang="tr-TR" altLang="tr-TR" dirty="0"/>
              <a:t>    </a:t>
            </a:r>
            <a:r>
              <a:rPr lang="tr-TR" altLang="tr-TR" dirty="0" err="1"/>
              <a:t>Repeat</a:t>
            </a:r>
            <a:r>
              <a:rPr lang="tr-TR" altLang="tr-TR" dirty="0"/>
              <a:t> </a:t>
            </a:r>
            <a:r>
              <a:rPr lang="tr-TR" altLang="tr-TR" dirty="0" err="1"/>
              <a:t>for</a:t>
            </a:r>
            <a:r>
              <a:rPr lang="tr-TR" altLang="tr-TR" dirty="0"/>
              <a:t> </a:t>
            </a:r>
            <a:r>
              <a:rPr lang="tr-TR" altLang="tr-TR" dirty="0" err="1"/>
              <a:t>each</a:t>
            </a:r>
            <a:r>
              <a:rPr lang="tr-TR" altLang="tr-TR" dirty="0"/>
              <a:t> </a:t>
            </a:r>
            <a:r>
              <a:rPr lang="tr-TR" altLang="tr-TR" dirty="0" err="1"/>
              <a:t>symbol</a:t>
            </a:r>
            <a:r>
              <a:rPr lang="tr-TR" altLang="tr-TR" dirty="0"/>
              <a:t> in </a:t>
            </a:r>
            <a:r>
              <a:rPr lang="tr-TR" altLang="tr-TR" dirty="0" err="1"/>
              <a:t>postfix</a:t>
            </a:r>
            <a:endParaRPr lang="en-US" altLang="tr-TR" dirty="0"/>
          </a:p>
          <a:p>
            <a:pPr lvl="1"/>
            <a:r>
              <a:rPr lang="en-US" altLang="tr-TR" dirty="0"/>
              <a:t>If </a:t>
            </a:r>
            <a:r>
              <a:rPr lang="tr-TR" altLang="tr-TR" dirty="0" err="1"/>
              <a:t>next</a:t>
            </a:r>
            <a:r>
              <a:rPr lang="tr-TR" altLang="tr-TR" dirty="0"/>
              <a:t> </a:t>
            </a:r>
            <a:r>
              <a:rPr lang="tr-TR" altLang="tr-TR" dirty="0" err="1"/>
              <a:t>symbol</a:t>
            </a:r>
            <a:r>
              <a:rPr lang="tr-TR" altLang="tr-TR" dirty="0"/>
              <a:t> </a:t>
            </a:r>
            <a:r>
              <a:rPr lang="en-US" altLang="tr-TR" dirty="0"/>
              <a:t>is an operand, create a leaf node whose value is the operand and whose left and right subtrees are null. </a:t>
            </a:r>
            <a:endParaRPr lang="tr-TR" altLang="tr-TR" dirty="0"/>
          </a:p>
          <a:p>
            <a:pPr lvl="1"/>
            <a:r>
              <a:rPr lang="en-US" altLang="tr-TR" dirty="0"/>
              <a:t>Push the node</a:t>
            </a:r>
            <a:r>
              <a:rPr lang="tr-TR" altLang="tr-TR" dirty="0"/>
              <a:t> (</a:t>
            </a:r>
            <a:r>
              <a:rPr lang="tr-TR" altLang="tr-TR" dirty="0" err="1"/>
              <a:t>Pointers</a:t>
            </a:r>
            <a:r>
              <a:rPr lang="tr-TR" altLang="tr-TR" dirty="0"/>
              <a:t>)</a:t>
            </a:r>
            <a:r>
              <a:rPr lang="en-US" altLang="tr-TR" dirty="0"/>
              <a:t> onto a stack.</a:t>
            </a:r>
            <a:endParaRPr lang="tr-TR" altLang="tr-TR" dirty="0"/>
          </a:p>
          <a:p>
            <a:pPr lvl="1"/>
            <a:r>
              <a:rPr lang="en-US" altLang="tr-TR" dirty="0"/>
              <a:t>If </a:t>
            </a:r>
            <a:r>
              <a:rPr lang="tr-TR" altLang="tr-TR" dirty="0" err="1"/>
              <a:t>next</a:t>
            </a:r>
            <a:r>
              <a:rPr lang="tr-TR" altLang="tr-TR" dirty="0"/>
              <a:t> </a:t>
            </a:r>
            <a:r>
              <a:rPr lang="tr-TR" altLang="tr-TR" dirty="0" err="1"/>
              <a:t>symbol</a:t>
            </a:r>
            <a:r>
              <a:rPr lang="en-US" altLang="tr-TR" dirty="0"/>
              <a:t> is an operator, create a new node with the operator as its value. </a:t>
            </a:r>
            <a:endParaRPr lang="tr-TR" altLang="tr-TR" dirty="0"/>
          </a:p>
          <a:p>
            <a:pPr lvl="1"/>
            <a:r>
              <a:rPr lang="en-US" altLang="tr-TR" dirty="0"/>
              <a:t>Pop the two child nodes from the stack and attach them to the new node.  </a:t>
            </a:r>
            <a:endParaRPr lang="tr-TR" altLang="tr-TR" dirty="0"/>
          </a:p>
          <a:p>
            <a:pPr lvl="1"/>
            <a:r>
              <a:rPr lang="en-US" altLang="tr-TR" dirty="0"/>
              <a:t>The first child popped from the stack becomes the right subtree of the new node and the second child popped from the stack becomes the left subtree. </a:t>
            </a:r>
          </a:p>
          <a:p>
            <a:pPr marL="0" indent="0" eaLnBrk="0" hangingPunct="0">
              <a:buNone/>
            </a:pPr>
            <a:r>
              <a:rPr lang="tr-TR" altLang="tr-TR" sz="2200" b="1" dirty="0"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tr-TR" sz="2200" dirty="0">
                <a:latin typeface="Courier New" panose="02070309020205020404" pitchFamily="49" charset="0"/>
              </a:rPr>
              <a:t>the root of</a:t>
            </a:r>
            <a:r>
              <a:rPr lang="tr-TR" altLang="tr-TR" sz="2200" dirty="0">
                <a:latin typeface="Courier New" panose="02070309020205020404" pitchFamily="49" charset="0"/>
              </a:rPr>
              <a:t> </a:t>
            </a:r>
            <a:r>
              <a:rPr lang="en-US" altLang="tr-TR" sz="2200" dirty="0">
                <a:latin typeface="Courier New" panose="02070309020205020404" pitchFamily="49" charset="0"/>
              </a:rPr>
              <a:t>the expression tree is on the top of the stack</a:t>
            </a:r>
          </a:p>
          <a:p>
            <a:pPr marL="342900" lvl="1" indent="0"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214313"/>
            <a:ext cx="8964488" cy="1462087"/>
          </a:xfrm>
        </p:spPr>
        <p:txBody>
          <a:bodyPr>
            <a:normAutofit/>
          </a:bodyPr>
          <a:lstStyle/>
          <a:p>
            <a:r>
              <a:rPr lang="tr-TR" altLang="en-US" sz="2800" dirty="0" err="1">
                <a:latin typeface="+mn-lt"/>
              </a:rPr>
              <a:t>Converting</a:t>
            </a:r>
            <a:r>
              <a:rPr lang="tr-TR" altLang="en-US" sz="2800" dirty="0">
                <a:latin typeface="+mn-lt"/>
              </a:rPr>
              <a:t> a </a:t>
            </a:r>
            <a:r>
              <a:rPr lang="tr-TR" altLang="en-US" sz="2800" dirty="0" err="1">
                <a:latin typeface="+mn-lt"/>
              </a:rPr>
              <a:t>Postfix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Expression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into</a:t>
            </a:r>
            <a:r>
              <a:rPr lang="tr-TR" altLang="en-US" sz="2800" dirty="0">
                <a:latin typeface="+mn-lt"/>
              </a:rPr>
              <a:t> an </a:t>
            </a:r>
            <a:r>
              <a:rPr lang="tr-TR" altLang="en-US" sz="2800" dirty="0" err="1">
                <a:latin typeface="+mn-lt"/>
              </a:rPr>
              <a:t>Expression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Tree</a:t>
            </a:r>
            <a:r>
              <a:rPr lang="en-US" altLang="en-US" sz="2800" dirty="0">
                <a:latin typeface="+mn-lt"/>
              </a:rPr>
              <a:t> </a:t>
            </a:r>
            <a:endParaRPr lang="tr-TR" altLang="en-US" sz="2800" dirty="0">
              <a:latin typeface="+mn-lt"/>
            </a:endParaRPr>
          </a:p>
        </p:txBody>
      </p:sp>
      <p:sp>
        <p:nvSpPr>
          <p:cNvPr id="32771" name="Text Box 41"/>
          <p:cNvSpPr txBox="1">
            <a:spLocks noChangeArrowheads="1"/>
          </p:cNvSpPr>
          <p:nvPr/>
        </p:nvSpPr>
        <p:spPr bwMode="auto">
          <a:xfrm>
            <a:off x="2195736" y="1700253"/>
            <a:ext cx="2520727" cy="861774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 dirty="0" err="1"/>
              <a:t>Postfix</a:t>
            </a:r>
            <a:r>
              <a:rPr lang="tr-TR" altLang="en-US" dirty="0"/>
              <a:t> </a:t>
            </a:r>
            <a:r>
              <a:rPr lang="tr-TR" altLang="en-US" dirty="0" err="1"/>
              <a:t>Expression</a:t>
            </a:r>
            <a:endParaRPr lang="tr-TR" altLang="en-US" dirty="0"/>
          </a:p>
          <a:p>
            <a:pPr algn="ctr" eaLnBrk="1" hangingPunct="1"/>
            <a:r>
              <a:rPr lang="tr-TR" altLang="en-US" dirty="0"/>
              <a:t>ab + </a:t>
            </a:r>
            <a:r>
              <a:rPr lang="tr-TR" altLang="en-US" dirty="0" err="1"/>
              <a:t>cde</a:t>
            </a:r>
            <a:r>
              <a:rPr lang="tr-TR" altLang="en-US" dirty="0"/>
              <a:t> + </a:t>
            </a:r>
            <a:r>
              <a:rPr lang="tr-TR" altLang="en-US" b="1" dirty="0"/>
              <a:t>* *</a:t>
            </a:r>
          </a:p>
        </p:txBody>
      </p:sp>
      <p:sp>
        <p:nvSpPr>
          <p:cNvPr id="32772" name="Rectangle 43"/>
          <p:cNvSpPr>
            <a:spLocks noChangeArrowheads="1"/>
          </p:cNvSpPr>
          <p:nvPr/>
        </p:nvSpPr>
        <p:spPr bwMode="auto">
          <a:xfrm>
            <a:off x="53641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  </a:t>
            </a:r>
            <a:r>
              <a:rPr lang="en-US" altLang="en-US" sz="4400" dirty="0"/>
              <a:t>.</a:t>
            </a:r>
            <a:endParaRPr lang="tr-TR" altLang="en-US" sz="4400" dirty="0"/>
          </a:p>
        </p:txBody>
      </p:sp>
      <p:sp>
        <p:nvSpPr>
          <p:cNvPr id="32773" name="Rectangle 44"/>
          <p:cNvSpPr>
            <a:spLocks noChangeArrowheads="1"/>
          </p:cNvSpPr>
          <p:nvPr/>
        </p:nvSpPr>
        <p:spPr bwMode="auto">
          <a:xfrm>
            <a:off x="60118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  </a:t>
            </a:r>
            <a:r>
              <a:rPr lang="en-US" altLang="en-US" sz="4400" dirty="0"/>
              <a:t>.</a:t>
            </a:r>
            <a:endParaRPr lang="tr-TR" altLang="en-US" sz="4400" dirty="0"/>
          </a:p>
        </p:txBody>
      </p:sp>
      <p:sp>
        <p:nvSpPr>
          <p:cNvPr id="32774" name="Rectangle 45"/>
          <p:cNvSpPr>
            <a:spLocks noChangeArrowheads="1"/>
          </p:cNvSpPr>
          <p:nvPr/>
        </p:nvSpPr>
        <p:spPr bwMode="auto">
          <a:xfrm>
            <a:off x="66611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2775" name="Line 47"/>
          <p:cNvSpPr>
            <a:spLocks noChangeShapeType="1"/>
          </p:cNvSpPr>
          <p:nvPr/>
        </p:nvSpPr>
        <p:spPr bwMode="auto">
          <a:xfrm>
            <a:off x="5685631" y="3698875"/>
            <a:ext cx="1588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48"/>
          <p:cNvSpPr>
            <a:spLocks noChangeArrowheads="1"/>
          </p:cNvSpPr>
          <p:nvPr/>
        </p:nvSpPr>
        <p:spPr bwMode="auto">
          <a:xfrm>
            <a:off x="73088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2777" name="Rectangle 49"/>
          <p:cNvSpPr>
            <a:spLocks noChangeArrowheads="1"/>
          </p:cNvSpPr>
          <p:nvPr/>
        </p:nvSpPr>
        <p:spPr bwMode="auto">
          <a:xfrm>
            <a:off x="79565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2778" name="Line 50"/>
          <p:cNvSpPr>
            <a:spLocks noChangeShapeType="1"/>
          </p:cNvSpPr>
          <p:nvPr/>
        </p:nvSpPr>
        <p:spPr bwMode="auto">
          <a:xfrm>
            <a:off x="6333331" y="3690938"/>
            <a:ext cx="1587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3" name="Oval 51"/>
          <p:cNvSpPr>
            <a:spLocks noChangeArrowheads="1"/>
          </p:cNvSpPr>
          <p:nvPr/>
        </p:nvSpPr>
        <p:spPr bwMode="auto">
          <a:xfrm>
            <a:off x="5392738" y="45799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80" name="Text Box 52"/>
          <p:cNvSpPr txBox="1">
            <a:spLocks noChangeArrowheads="1"/>
          </p:cNvSpPr>
          <p:nvPr/>
        </p:nvSpPr>
        <p:spPr bwMode="auto">
          <a:xfrm>
            <a:off x="5464175" y="46355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a</a:t>
            </a:r>
          </a:p>
        </p:txBody>
      </p:sp>
      <p:sp>
        <p:nvSpPr>
          <p:cNvPr id="254005" name="Oval 53"/>
          <p:cNvSpPr>
            <a:spLocks noChangeArrowheads="1"/>
          </p:cNvSpPr>
          <p:nvPr/>
        </p:nvSpPr>
        <p:spPr bwMode="auto">
          <a:xfrm>
            <a:off x="6042025" y="45783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82" name="Text Box 54"/>
          <p:cNvSpPr txBox="1">
            <a:spLocks noChangeArrowheads="1"/>
          </p:cNvSpPr>
          <p:nvPr/>
        </p:nvSpPr>
        <p:spPr bwMode="auto">
          <a:xfrm>
            <a:off x="6113463" y="46212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b</a:t>
            </a:r>
          </a:p>
        </p:txBody>
      </p:sp>
      <p:sp>
        <p:nvSpPr>
          <p:cNvPr id="32783" name="Text Box 55"/>
          <p:cNvSpPr txBox="1">
            <a:spLocks noChangeArrowheads="1"/>
          </p:cNvSpPr>
          <p:nvPr/>
        </p:nvSpPr>
        <p:spPr bwMode="auto">
          <a:xfrm>
            <a:off x="468313" y="3284538"/>
            <a:ext cx="4248150" cy="1320800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latin typeface="Arial" panose="020B0604020202020204" pitchFamily="34" charset="0"/>
              </a:rPr>
              <a:t>Since </a:t>
            </a:r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first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two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symbols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operands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create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one-node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trees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push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their </a:t>
            </a:r>
            <a:r>
              <a:rPr lang="tr-TR" altLang="en-US" dirty="0" err="1">
                <a:latin typeface="Arial" panose="020B0604020202020204" pitchFamily="34" charset="0"/>
              </a:rPr>
              <a:t>corresponding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pointers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onto</a:t>
            </a:r>
            <a:r>
              <a:rPr lang="tr-TR" altLang="en-US" dirty="0">
                <a:latin typeface="Arial" panose="020B0604020202020204" pitchFamily="34" charset="0"/>
              </a:rPr>
              <a:t> a </a:t>
            </a:r>
            <a:r>
              <a:rPr lang="tr-TR" altLang="en-US" dirty="0" err="1">
                <a:latin typeface="Arial" panose="020B0604020202020204" pitchFamily="34" charset="0"/>
              </a:rPr>
              <a:t>stack</a:t>
            </a:r>
            <a:r>
              <a:rPr lang="tr-T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64175" y="2807217"/>
            <a:ext cx="21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>
                <a:latin typeface="+mn-lt"/>
              </a:rPr>
              <a:t>Converting a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into</a:t>
            </a:r>
            <a:r>
              <a:rPr lang="tr-TR" altLang="en-US" sz="3200" dirty="0">
                <a:latin typeface="+mn-lt"/>
              </a:rPr>
              <a:t> an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Tree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419475" y="1989138"/>
            <a:ext cx="2016125" cy="40640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ab + cde + </a:t>
            </a:r>
            <a:r>
              <a:rPr lang="tr-TR" altLang="en-US" b="1"/>
              <a:t>* *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641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  </a:t>
            </a:r>
            <a:r>
              <a:rPr lang="en-US" altLang="en-US" sz="4400" dirty="0"/>
              <a:t>.</a:t>
            </a:r>
            <a:endParaRPr lang="tr-TR" altLang="en-US" sz="4400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0118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6611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684476" y="3698875"/>
            <a:ext cx="1588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73088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9565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5724525" y="508476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4932363" y="57324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003800" y="57880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68988" y="57308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40425" y="5773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68313" y="3284538"/>
            <a:ext cx="4248150" cy="1320800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next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symbol</a:t>
            </a:r>
            <a:r>
              <a:rPr lang="tr-TR" altLang="en-US" dirty="0">
                <a:latin typeface="Arial" panose="020B0604020202020204" pitchFamily="34" charset="0"/>
              </a:rPr>
              <a:t> is a </a:t>
            </a:r>
            <a:r>
              <a:rPr lang="tr-T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tr-TR" altLang="en-US" dirty="0"/>
              <a:t> . </a:t>
            </a:r>
            <a:r>
              <a:rPr lang="tr-TR" altLang="en-US" dirty="0" err="1"/>
              <a:t>We</a:t>
            </a:r>
            <a:r>
              <a:rPr lang="tr-TR" altLang="en-US" dirty="0"/>
              <a:t> pop </a:t>
            </a:r>
            <a:r>
              <a:rPr lang="tr-TR" altLang="en-US" dirty="0" err="1"/>
              <a:t>two</a:t>
            </a:r>
            <a:r>
              <a:rPr lang="tr-TR" altLang="en-US" dirty="0"/>
              <a:t> </a:t>
            </a:r>
            <a:r>
              <a:rPr lang="tr-TR" altLang="en-US" dirty="0" err="1"/>
              <a:t>pointers</a:t>
            </a:r>
            <a:r>
              <a:rPr lang="tr-TR" altLang="en-US" dirty="0"/>
              <a:t> to form a </a:t>
            </a:r>
            <a:r>
              <a:rPr lang="tr-TR" altLang="en-US" dirty="0" err="1"/>
              <a:t>new</a:t>
            </a:r>
            <a:r>
              <a:rPr lang="tr-TR" altLang="en-US" dirty="0"/>
              <a:t> </a:t>
            </a:r>
            <a:r>
              <a:rPr lang="tr-TR" altLang="en-US" dirty="0" err="1"/>
              <a:t>tree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push</a:t>
            </a:r>
            <a:r>
              <a:rPr lang="tr-TR" altLang="en-US" dirty="0"/>
              <a:t> a </a:t>
            </a:r>
            <a:r>
              <a:rPr lang="tr-TR" altLang="en-US" dirty="0" err="1"/>
              <a:t>new</a:t>
            </a:r>
            <a:r>
              <a:rPr lang="tr-TR" altLang="en-US" dirty="0"/>
              <a:t> </a:t>
            </a:r>
            <a:r>
              <a:rPr lang="tr-TR" altLang="en-US" dirty="0" err="1"/>
              <a:t>pointer</a:t>
            </a:r>
            <a:r>
              <a:rPr lang="tr-TR" altLang="en-US" dirty="0"/>
              <a:t> to it </a:t>
            </a:r>
            <a:r>
              <a:rPr lang="tr-TR" altLang="en-US" dirty="0" err="1"/>
              <a:t>onto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.</a:t>
            </a:r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5392738" y="4568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464175" y="46243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5219700" y="50847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07000" y="2839184"/>
            <a:ext cx="795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>
                <a:latin typeface="+mn-lt"/>
              </a:rPr>
              <a:t>Converting a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into</a:t>
            </a:r>
            <a:r>
              <a:rPr lang="tr-TR" altLang="en-US" sz="3200" dirty="0">
                <a:latin typeface="+mn-lt"/>
              </a:rPr>
              <a:t> an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Tree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419475" y="1989138"/>
            <a:ext cx="2016125" cy="40640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ab + cde + </a:t>
            </a:r>
            <a:r>
              <a:rPr lang="tr-TR" altLang="en-US" b="1"/>
              <a:t>* *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641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0118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6611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651500" y="3698875"/>
            <a:ext cx="1588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3088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9565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724525" y="508476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5" name="Oval 11"/>
          <p:cNvSpPr>
            <a:spLocks noChangeArrowheads="1"/>
          </p:cNvSpPr>
          <p:nvPr/>
        </p:nvSpPr>
        <p:spPr bwMode="auto">
          <a:xfrm>
            <a:off x="4932363" y="57324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003800" y="57880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262157" name="Oval 13"/>
          <p:cNvSpPr>
            <a:spLocks noChangeArrowheads="1"/>
          </p:cNvSpPr>
          <p:nvPr/>
        </p:nvSpPr>
        <p:spPr bwMode="auto">
          <a:xfrm>
            <a:off x="5868988" y="57308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940425" y="5773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600450" cy="1785104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Now</a:t>
            </a:r>
            <a:r>
              <a:rPr lang="tr-TR" altLang="en-US" dirty="0">
                <a:latin typeface="Arial" panose="020B0604020202020204" pitchFamily="34" charset="0"/>
              </a:rPr>
              <a:t>, 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c, d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e </a:t>
            </a:r>
            <a:r>
              <a:rPr lang="tr-TR" altLang="en-US" dirty="0" err="1">
                <a:latin typeface="Arial" panose="020B0604020202020204" pitchFamily="34" charset="0"/>
              </a:rPr>
              <a:t>are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read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tr-TR" altLang="en-US" dirty="0">
                <a:latin typeface="Arial" panose="020B0604020202020204" pitchFamily="34" charset="0"/>
              </a:rPr>
              <a:t>A </a:t>
            </a:r>
            <a:r>
              <a:rPr lang="tr-TR" altLang="en-US" dirty="0" err="1">
                <a:latin typeface="Arial" panose="020B0604020202020204" pitchFamily="34" charset="0"/>
              </a:rPr>
              <a:t>tree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with</a:t>
            </a:r>
            <a:r>
              <a:rPr lang="tr-TR" altLang="en-US" dirty="0">
                <a:latin typeface="Arial" panose="020B0604020202020204" pitchFamily="34" charset="0"/>
              </a:rPr>
              <a:t> a </a:t>
            </a:r>
            <a:r>
              <a:rPr lang="tr-TR" altLang="en-US" dirty="0" err="1">
                <a:latin typeface="Arial" panose="020B0604020202020204" pitchFamily="34" charset="0"/>
              </a:rPr>
              <a:t>single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node</a:t>
            </a:r>
            <a:r>
              <a:rPr lang="tr-TR" altLang="en-US" dirty="0">
                <a:latin typeface="Arial" panose="020B0604020202020204" pitchFamily="34" charset="0"/>
              </a:rPr>
              <a:t> is </a:t>
            </a:r>
            <a:r>
              <a:rPr lang="tr-TR" altLang="en-US" dirty="0" err="1">
                <a:latin typeface="Arial" panose="020B0604020202020204" pitchFamily="34" charset="0"/>
              </a:rPr>
              <a:t>created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for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each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operand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corresponding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pointers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pushed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onto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stack</a:t>
            </a:r>
            <a:r>
              <a:rPr lang="tr-TR" altLang="en-US" dirty="0">
                <a:latin typeface="Arial" panose="020B0604020202020204" pitchFamily="34" charset="0"/>
              </a:rPr>
              <a:t>. </a:t>
            </a:r>
            <a:endParaRPr lang="tr-TR" altLang="en-US" dirty="0"/>
          </a:p>
        </p:txBody>
      </p:sp>
      <p:sp>
        <p:nvSpPr>
          <p:cNvPr id="262160" name="Oval 16"/>
          <p:cNvSpPr>
            <a:spLocks noChangeArrowheads="1"/>
          </p:cNvSpPr>
          <p:nvPr/>
        </p:nvSpPr>
        <p:spPr bwMode="auto">
          <a:xfrm>
            <a:off x="5392738" y="4568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464175" y="46243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5219700" y="50847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Oval 19"/>
          <p:cNvSpPr>
            <a:spLocks noChangeArrowheads="1"/>
          </p:cNvSpPr>
          <p:nvPr/>
        </p:nvSpPr>
        <p:spPr bwMode="auto">
          <a:xfrm>
            <a:off x="6659563" y="4583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731000" y="46386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c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6286500" y="3687763"/>
            <a:ext cx="503238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7005638" y="3702050"/>
            <a:ext cx="503237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3" name="Oval 29"/>
          <p:cNvSpPr>
            <a:spLocks noChangeArrowheads="1"/>
          </p:cNvSpPr>
          <p:nvPr/>
        </p:nvSpPr>
        <p:spPr bwMode="auto">
          <a:xfrm>
            <a:off x="7308850" y="45259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40" name="Text Box 30"/>
          <p:cNvSpPr txBox="1">
            <a:spLocks noChangeArrowheads="1"/>
          </p:cNvSpPr>
          <p:nvPr/>
        </p:nvSpPr>
        <p:spPr bwMode="auto">
          <a:xfrm>
            <a:off x="7380288" y="45815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d</a:t>
            </a:r>
          </a:p>
        </p:txBody>
      </p:sp>
      <p:sp>
        <p:nvSpPr>
          <p:cNvPr id="34841" name="Line 31"/>
          <p:cNvSpPr>
            <a:spLocks noChangeShapeType="1"/>
          </p:cNvSpPr>
          <p:nvPr/>
        </p:nvSpPr>
        <p:spPr bwMode="auto">
          <a:xfrm>
            <a:off x="7651750" y="3716338"/>
            <a:ext cx="503238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6" name="Oval 32"/>
          <p:cNvSpPr>
            <a:spLocks noChangeArrowheads="1"/>
          </p:cNvSpPr>
          <p:nvPr/>
        </p:nvSpPr>
        <p:spPr bwMode="auto">
          <a:xfrm>
            <a:off x="7954963" y="4540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43" name="Text Box 33"/>
          <p:cNvSpPr txBox="1">
            <a:spLocks noChangeArrowheads="1"/>
          </p:cNvSpPr>
          <p:nvPr/>
        </p:nvSpPr>
        <p:spPr bwMode="auto">
          <a:xfrm>
            <a:off x="8026400" y="45958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02628" y="2845534"/>
            <a:ext cx="843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>
                <a:latin typeface="+mn-lt"/>
              </a:rPr>
              <a:t>Converting a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into</a:t>
            </a:r>
            <a:r>
              <a:rPr lang="tr-TR" altLang="en-US" sz="3200" dirty="0">
                <a:latin typeface="+mn-lt"/>
              </a:rPr>
              <a:t> an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Tree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419475" y="1989138"/>
            <a:ext cx="2016125" cy="40640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ab + cde + </a:t>
            </a:r>
            <a:r>
              <a:rPr lang="tr-TR" altLang="en-US" b="1"/>
              <a:t>* *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641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011863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6611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651500" y="3698875"/>
            <a:ext cx="1588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73088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956550" y="32670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724525" y="5084763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Oval 11"/>
          <p:cNvSpPr>
            <a:spLocks noChangeArrowheads="1"/>
          </p:cNvSpPr>
          <p:nvPr/>
        </p:nvSpPr>
        <p:spPr bwMode="auto">
          <a:xfrm>
            <a:off x="4932363" y="57324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03800" y="57880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5868988" y="57308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940425" y="577373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600450" cy="1016000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Next, a </a:t>
            </a:r>
            <a:r>
              <a:rPr lang="tr-TR" altLang="en-US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tr-TR" altLang="en-US">
                <a:latin typeface="Arial" panose="020B0604020202020204" pitchFamily="34" charset="0"/>
              </a:rPr>
              <a:t> is read, therefore the preceeding two trees namely </a:t>
            </a:r>
            <a:r>
              <a:rPr lang="tr-TR" altLang="en-US">
                <a:solidFill>
                  <a:srgbClr val="FF0000"/>
                </a:solidFill>
                <a:latin typeface="Arial" panose="020B0604020202020204" pitchFamily="34" charset="0"/>
              </a:rPr>
              <a:t>d </a:t>
            </a:r>
            <a:r>
              <a:rPr lang="tr-TR" altLang="en-US">
                <a:latin typeface="Arial" panose="020B0604020202020204" pitchFamily="34" charset="0"/>
              </a:rPr>
              <a:t>and </a:t>
            </a:r>
            <a:r>
              <a:rPr lang="tr-TR" altLang="en-US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tr-TR" altLang="en-US">
                <a:latin typeface="Arial" panose="020B0604020202020204" pitchFamily="34" charset="0"/>
              </a:rPr>
              <a:t> are merged </a:t>
            </a:r>
            <a:endParaRPr lang="tr-TR" altLang="en-US"/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5392738" y="4568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464175" y="46243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H="1">
            <a:off x="5219700" y="508476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15" name="Oval 19"/>
          <p:cNvSpPr>
            <a:spLocks noChangeArrowheads="1"/>
          </p:cNvSpPr>
          <p:nvPr/>
        </p:nvSpPr>
        <p:spPr bwMode="auto">
          <a:xfrm>
            <a:off x="6659563" y="4583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731000" y="46386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c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286500" y="3687763"/>
            <a:ext cx="503238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7005638" y="3702050"/>
            <a:ext cx="503237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7626350" y="5041900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0" name="Oval 24"/>
          <p:cNvSpPr>
            <a:spLocks noChangeArrowheads="1"/>
          </p:cNvSpPr>
          <p:nvPr/>
        </p:nvSpPr>
        <p:spPr bwMode="auto">
          <a:xfrm>
            <a:off x="6834188" y="56896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905625" y="5745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d</a:t>
            </a:r>
          </a:p>
        </p:txBody>
      </p:sp>
      <p:sp>
        <p:nvSpPr>
          <p:cNvPr id="260122" name="Oval 26"/>
          <p:cNvSpPr>
            <a:spLocks noChangeArrowheads="1"/>
          </p:cNvSpPr>
          <p:nvPr/>
        </p:nvSpPr>
        <p:spPr bwMode="auto">
          <a:xfrm>
            <a:off x="7770813" y="56880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842250" y="57308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H="1">
            <a:off x="7121525" y="50419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25" name="Oval 29"/>
          <p:cNvSpPr>
            <a:spLocks noChangeArrowheads="1"/>
          </p:cNvSpPr>
          <p:nvPr/>
        </p:nvSpPr>
        <p:spPr bwMode="auto">
          <a:xfrm>
            <a:off x="7308850" y="45259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7380288" y="45815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6819" y="2839184"/>
            <a:ext cx="795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>
                <a:latin typeface="+mn-lt"/>
              </a:rPr>
              <a:t>Converting a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into</a:t>
            </a:r>
            <a:r>
              <a:rPr lang="tr-TR" altLang="en-US" sz="3200" dirty="0">
                <a:latin typeface="+mn-lt"/>
              </a:rPr>
              <a:t> an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Tree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19475" y="1989138"/>
            <a:ext cx="2016125" cy="40640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ab + cde + </a:t>
            </a:r>
            <a:r>
              <a:rPr lang="tr-TR" altLang="en-US" b="1"/>
              <a:t>* *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64163" y="2773363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11863" y="2773363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661150" y="2773363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651500" y="3205163"/>
            <a:ext cx="1588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7308850" y="2773363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956550" y="2773363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724525" y="4591050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3" name="Oval 11"/>
          <p:cNvSpPr>
            <a:spLocks noChangeArrowheads="1"/>
          </p:cNvSpPr>
          <p:nvPr/>
        </p:nvSpPr>
        <p:spPr bwMode="auto">
          <a:xfrm>
            <a:off x="4932363" y="52387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003800" y="52943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5868988" y="52371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940425" y="52800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600450" cy="1016000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Similarly</a:t>
            </a:r>
            <a:r>
              <a:rPr lang="tr-TR" altLang="en-US" dirty="0">
                <a:latin typeface="Arial" panose="020B0604020202020204" pitchFamily="34" charset="0"/>
              </a:rPr>
              <a:t>, 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tr-TR" altLang="en-US" dirty="0">
                <a:latin typeface="Arial" panose="020B0604020202020204" pitchFamily="34" charset="0"/>
              </a:rPr>
              <a:t> is </a:t>
            </a:r>
            <a:r>
              <a:rPr lang="tr-TR" altLang="en-US" dirty="0" err="1">
                <a:latin typeface="Arial" panose="020B0604020202020204" pitchFamily="34" charset="0"/>
              </a:rPr>
              <a:t>read</a:t>
            </a:r>
            <a:r>
              <a:rPr lang="tr-TR" altLang="en-US" dirty="0">
                <a:latin typeface="Arial" panose="020B0604020202020204" pitchFamily="34" charset="0"/>
              </a:rPr>
              <a:t>, </a:t>
            </a:r>
            <a:r>
              <a:rPr lang="tr-TR" altLang="en-US" dirty="0" err="1">
                <a:latin typeface="Arial" panose="020B0604020202020204" pitchFamily="34" charset="0"/>
              </a:rPr>
              <a:t>therefore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preceeding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two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trees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namely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merged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endParaRPr lang="tr-TR" altLang="en-US" dirty="0"/>
          </a:p>
        </p:txBody>
      </p:sp>
      <p:sp>
        <p:nvSpPr>
          <p:cNvPr id="264208" name="Oval 16"/>
          <p:cNvSpPr>
            <a:spLocks noChangeArrowheads="1"/>
          </p:cNvSpPr>
          <p:nvPr/>
        </p:nvSpPr>
        <p:spPr bwMode="auto">
          <a:xfrm>
            <a:off x="5392738" y="4075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464175" y="41306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5219700" y="459105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>
            <a:off x="6286500" y="3194050"/>
            <a:ext cx="1093788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3"/>
          <p:cNvSpPr>
            <a:spLocks noChangeShapeType="1"/>
          </p:cNvSpPr>
          <p:nvPr/>
        </p:nvSpPr>
        <p:spPr bwMode="auto">
          <a:xfrm>
            <a:off x="7626350" y="4548188"/>
            <a:ext cx="3603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6" name="Oval 24"/>
          <p:cNvSpPr>
            <a:spLocks noChangeArrowheads="1"/>
          </p:cNvSpPr>
          <p:nvPr/>
        </p:nvSpPr>
        <p:spPr bwMode="auto">
          <a:xfrm>
            <a:off x="6834188" y="51958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86" name="Text Box 25"/>
          <p:cNvSpPr txBox="1">
            <a:spLocks noChangeArrowheads="1"/>
          </p:cNvSpPr>
          <p:nvPr/>
        </p:nvSpPr>
        <p:spPr bwMode="auto">
          <a:xfrm>
            <a:off x="6905625" y="525145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c</a:t>
            </a:r>
          </a:p>
        </p:txBody>
      </p:sp>
      <p:sp>
        <p:nvSpPr>
          <p:cNvPr id="264218" name="Oval 26"/>
          <p:cNvSpPr>
            <a:spLocks noChangeArrowheads="1"/>
          </p:cNvSpPr>
          <p:nvPr/>
        </p:nvSpPr>
        <p:spPr bwMode="auto">
          <a:xfrm>
            <a:off x="7770813" y="51943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88" name="Text Box 27"/>
          <p:cNvSpPr txBox="1">
            <a:spLocks noChangeArrowheads="1"/>
          </p:cNvSpPr>
          <p:nvPr/>
        </p:nvSpPr>
        <p:spPr bwMode="auto">
          <a:xfrm>
            <a:off x="7842250" y="523716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6889" name="Line 28"/>
          <p:cNvSpPr>
            <a:spLocks noChangeShapeType="1"/>
          </p:cNvSpPr>
          <p:nvPr/>
        </p:nvSpPr>
        <p:spPr bwMode="auto">
          <a:xfrm flipH="1">
            <a:off x="7121525" y="454818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21" name="Oval 29"/>
          <p:cNvSpPr>
            <a:spLocks noChangeArrowheads="1"/>
          </p:cNvSpPr>
          <p:nvPr/>
        </p:nvSpPr>
        <p:spPr bwMode="auto">
          <a:xfrm>
            <a:off x="7308850" y="4032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1" name="Text Box 30"/>
          <p:cNvSpPr txBox="1">
            <a:spLocks noChangeArrowheads="1"/>
          </p:cNvSpPr>
          <p:nvPr/>
        </p:nvSpPr>
        <p:spPr bwMode="auto">
          <a:xfrm>
            <a:off x="7380288" y="40878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*</a:t>
            </a:r>
          </a:p>
        </p:txBody>
      </p:sp>
      <p:sp>
        <p:nvSpPr>
          <p:cNvPr id="36892" name="Line 31"/>
          <p:cNvSpPr>
            <a:spLocks noChangeShapeType="1"/>
          </p:cNvSpPr>
          <p:nvPr/>
        </p:nvSpPr>
        <p:spPr bwMode="auto">
          <a:xfrm>
            <a:off x="8101013" y="5661025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24" name="Oval 32"/>
          <p:cNvSpPr>
            <a:spLocks noChangeArrowheads="1"/>
          </p:cNvSpPr>
          <p:nvPr/>
        </p:nvSpPr>
        <p:spPr bwMode="auto">
          <a:xfrm>
            <a:off x="7308850" y="63087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4" name="Text Box 33"/>
          <p:cNvSpPr txBox="1">
            <a:spLocks noChangeArrowheads="1"/>
          </p:cNvSpPr>
          <p:nvPr/>
        </p:nvSpPr>
        <p:spPr bwMode="auto">
          <a:xfrm>
            <a:off x="7380288" y="63642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d</a:t>
            </a:r>
          </a:p>
        </p:txBody>
      </p:sp>
      <p:sp>
        <p:nvSpPr>
          <p:cNvPr id="264226" name="Oval 34"/>
          <p:cNvSpPr>
            <a:spLocks noChangeArrowheads="1"/>
          </p:cNvSpPr>
          <p:nvPr/>
        </p:nvSpPr>
        <p:spPr bwMode="auto">
          <a:xfrm>
            <a:off x="8245475" y="6307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5"/>
          <p:cNvSpPr txBox="1">
            <a:spLocks noChangeArrowheads="1"/>
          </p:cNvSpPr>
          <p:nvPr/>
        </p:nvSpPr>
        <p:spPr bwMode="auto">
          <a:xfrm>
            <a:off x="8316913" y="63500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36897" name="Line 36"/>
          <p:cNvSpPr>
            <a:spLocks noChangeShapeType="1"/>
          </p:cNvSpPr>
          <p:nvPr/>
        </p:nvSpPr>
        <p:spPr bwMode="auto">
          <a:xfrm flipH="1">
            <a:off x="7596188" y="5661025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08981" y="2332724"/>
            <a:ext cx="795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200" dirty="0">
                <a:latin typeface="+mn-lt"/>
              </a:rPr>
              <a:t>Converting a </a:t>
            </a:r>
            <a:r>
              <a:rPr lang="tr-TR" altLang="en-US" sz="3200" dirty="0" err="1">
                <a:latin typeface="+mn-lt"/>
              </a:rPr>
              <a:t>Postfix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into</a:t>
            </a:r>
            <a:r>
              <a:rPr lang="tr-TR" altLang="en-US" sz="3200" dirty="0">
                <a:latin typeface="+mn-lt"/>
              </a:rPr>
              <a:t> an </a:t>
            </a:r>
            <a:r>
              <a:rPr lang="tr-TR" altLang="en-US" sz="3200" dirty="0" err="1">
                <a:latin typeface="+mn-lt"/>
              </a:rPr>
              <a:t>Expression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Tree</a:t>
            </a:r>
            <a:r>
              <a:rPr lang="tr-TR" altLang="en-US" sz="3200" dirty="0">
                <a:latin typeface="+mn-lt"/>
              </a:rPr>
              <a:t>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419475" y="1989138"/>
            <a:ext cx="2016125" cy="406400"/>
          </a:xfrm>
          <a:prstGeom prst="rect">
            <a:avLst/>
          </a:prstGeom>
          <a:solidFill>
            <a:srgbClr val="C5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tr-TR" altLang="en-US"/>
              <a:t>ab + cde + </a:t>
            </a:r>
            <a:r>
              <a:rPr lang="tr-TR" altLang="en-US" b="1"/>
              <a:t>* *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649913" y="24923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  </a:t>
            </a:r>
            <a:r>
              <a:rPr lang="en-US" altLang="en-US" sz="4400" dirty="0"/>
              <a:t>.</a:t>
            </a:r>
            <a:endParaRPr lang="tr-TR" altLang="en-US" sz="4400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297613" y="24923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946900" y="24923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5973762" y="2924175"/>
            <a:ext cx="0" cy="439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594600" y="24923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8242300" y="2492375"/>
            <a:ext cx="64770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570413" y="4600575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auto">
          <a:xfrm>
            <a:off x="3778250" y="52482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849688" y="53038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a</a:t>
            </a:r>
          </a:p>
        </p:txBody>
      </p: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4714875" y="52466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786313" y="528955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b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600450" cy="1685925"/>
          </a:xfrm>
          <a:prstGeom prst="rect">
            <a:avLst/>
          </a:prstGeom>
          <a:solidFill>
            <a:srgbClr val="FED64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last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operator</a:t>
            </a:r>
            <a:r>
              <a:rPr lang="tr-TR" altLang="en-US" dirty="0">
                <a:latin typeface="Arial" panose="020B0604020202020204" pitchFamily="34" charset="0"/>
              </a:rPr>
              <a:t> is </a:t>
            </a:r>
            <a:r>
              <a:rPr lang="tr-TR" altLang="en-US" dirty="0" err="1">
                <a:latin typeface="Arial" panose="020B0604020202020204" pitchFamily="34" charset="0"/>
              </a:rPr>
              <a:t>again</a:t>
            </a:r>
            <a:r>
              <a:rPr lang="tr-TR" altLang="en-US" dirty="0">
                <a:latin typeface="Arial" panose="020B0604020202020204" pitchFamily="34" charset="0"/>
              </a:rPr>
              <a:t>  </a:t>
            </a:r>
            <a:r>
              <a:rPr lang="tr-TR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therefore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preceeding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two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subtrees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with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roots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containing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operators</a:t>
            </a:r>
            <a:r>
              <a:rPr lang="tr-TR" altLang="en-US" dirty="0">
                <a:latin typeface="Arial" panose="020B0604020202020204" pitchFamily="34" charset="0"/>
              </a:rPr>
              <a:t>  </a:t>
            </a:r>
            <a:r>
              <a:rPr lang="tr-T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and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are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merged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endParaRPr lang="tr-TR" altLang="en-US" dirty="0"/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auto">
          <a:xfrm>
            <a:off x="4238625" y="40846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310063" y="41402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4065588" y="4600575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226175" y="3648075"/>
            <a:ext cx="1439863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7912100" y="4587875"/>
            <a:ext cx="360363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1" name="Oval 21"/>
          <p:cNvSpPr>
            <a:spLocks noChangeArrowheads="1"/>
          </p:cNvSpPr>
          <p:nvPr/>
        </p:nvSpPr>
        <p:spPr bwMode="auto">
          <a:xfrm>
            <a:off x="7119938" y="523557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7191375" y="52911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c</a:t>
            </a:r>
          </a:p>
        </p:txBody>
      </p:sp>
      <p:sp>
        <p:nvSpPr>
          <p:cNvPr id="266263" name="Oval 23"/>
          <p:cNvSpPr>
            <a:spLocks noChangeArrowheads="1"/>
          </p:cNvSpPr>
          <p:nvPr/>
        </p:nvSpPr>
        <p:spPr bwMode="auto">
          <a:xfrm>
            <a:off x="8056563" y="523398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8128000" y="527685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+</a:t>
            </a: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7407275" y="4587875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6" name="Oval 26"/>
          <p:cNvSpPr>
            <a:spLocks noChangeArrowheads="1"/>
          </p:cNvSpPr>
          <p:nvPr/>
        </p:nvSpPr>
        <p:spPr bwMode="auto">
          <a:xfrm>
            <a:off x="7594600" y="41068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666038" y="41624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b="1"/>
              <a:t>*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8386763" y="5700713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7594600" y="63484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666038" y="64039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d</a:t>
            </a:r>
          </a:p>
        </p:txBody>
      </p:sp>
      <p:sp>
        <p:nvSpPr>
          <p:cNvPr id="266271" name="Oval 31"/>
          <p:cNvSpPr>
            <a:spLocks noChangeArrowheads="1"/>
          </p:cNvSpPr>
          <p:nvPr/>
        </p:nvSpPr>
        <p:spPr bwMode="auto">
          <a:xfrm>
            <a:off x="8531225" y="63468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8602663" y="6389688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H="1">
            <a:off x="7881938" y="5700713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4" name="Oval 34"/>
          <p:cNvSpPr>
            <a:spLocks noChangeArrowheads="1"/>
          </p:cNvSpPr>
          <p:nvPr/>
        </p:nvSpPr>
        <p:spPr bwMode="auto">
          <a:xfrm>
            <a:off x="5676900" y="33639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748338" y="34194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*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H="1">
            <a:off x="4613275" y="3681413"/>
            <a:ext cx="10795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76057" y="2044592"/>
            <a:ext cx="795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31" y="5571114"/>
            <a:ext cx="44362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Paranthesized</a:t>
            </a:r>
            <a:r>
              <a:rPr lang="en-US" dirty="0"/>
              <a:t> infix expression:</a:t>
            </a:r>
          </a:p>
          <a:p>
            <a:r>
              <a:rPr lang="en-US" dirty="0"/>
              <a:t>E= (</a:t>
            </a:r>
            <a:r>
              <a:rPr lang="en-US" dirty="0" err="1"/>
              <a:t>a+b</a:t>
            </a:r>
            <a:r>
              <a:rPr lang="en-US" dirty="0"/>
              <a:t>)*(c*(</a:t>
            </a:r>
            <a:r>
              <a:rPr lang="en-US" dirty="0" err="1"/>
              <a:t>d+e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Note that,</a:t>
            </a:r>
            <a:r>
              <a:rPr lang="tr-TR" dirty="0"/>
              <a:t> </a:t>
            </a:r>
            <a:r>
              <a:rPr lang="en-US" dirty="0"/>
              <a:t>tree is parenthesis free.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14313"/>
            <a:ext cx="8748464" cy="146208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Tree Traversals</a:t>
            </a:r>
            <a:r>
              <a:rPr lang="tr-TR" altLang="en-US" sz="4000" dirty="0"/>
              <a:t>: Basic </a:t>
            </a:r>
            <a:r>
              <a:rPr lang="tr-TR" altLang="en-US" sz="4000" dirty="0" err="1"/>
              <a:t>terminology</a:t>
            </a:r>
            <a:r>
              <a:rPr lang="en-US" altLang="en-US" sz="4000" dirty="0"/>
              <a:t> </a:t>
            </a:r>
            <a:endParaRPr lang="tr-TR" altLang="en-US" sz="40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2297" y="2305737"/>
            <a:ext cx="5219359" cy="463232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To </a:t>
            </a:r>
            <a:r>
              <a:rPr lang="en-US" altLang="en-US" sz="2400" i="1" dirty="0">
                <a:solidFill>
                  <a:srgbClr val="FF0000"/>
                </a:solidFill>
              </a:rPr>
              <a:t>traverse</a:t>
            </a:r>
            <a:r>
              <a:rPr lang="en-US" altLang="en-US" sz="2400" i="1" dirty="0"/>
              <a:t> </a:t>
            </a:r>
            <a:r>
              <a:rPr lang="en-US" altLang="en-US" sz="2400" dirty="0"/>
              <a:t>a tree means to </a:t>
            </a:r>
            <a:r>
              <a:rPr lang="en-US" altLang="en-US" sz="2400" dirty="0">
                <a:solidFill>
                  <a:srgbClr val="FF0000"/>
                </a:solidFill>
              </a:rPr>
              <a:t>visit </a:t>
            </a:r>
            <a:r>
              <a:rPr lang="en-US" altLang="en-US" sz="2400" dirty="0"/>
              <a:t>all the nodes in </a:t>
            </a:r>
            <a:r>
              <a:rPr lang="en-US" altLang="en-US" sz="2400" dirty="0">
                <a:solidFill>
                  <a:srgbClr val="FF0000"/>
                </a:solidFill>
              </a:rPr>
              <a:t>some specified </a:t>
            </a:r>
            <a:r>
              <a:rPr lang="en-US" altLang="en-US" sz="2400" dirty="0"/>
              <a:t>order.</a:t>
            </a:r>
            <a:endParaRPr lang="tr-TR" altLang="en-US" sz="2400" dirty="0"/>
          </a:p>
          <a:p>
            <a:pPr algn="just"/>
            <a:r>
              <a:rPr lang="en-US" altLang="en-US" sz="2400" dirty="0"/>
              <a:t>A node is </a:t>
            </a:r>
            <a:r>
              <a:rPr lang="en-US" altLang="en-US" sz="2400" i="1" dirty="0">
                <a:solidFill>
                  <a:srgbClr val="FF0000"/>
                </a:solidFill>
              </a:rPr>
              <a:t>visited </a:t>
            </a:r>
            <a:r>
              <a:rPr lang="en-US" altLang="en-US" sz="2400" dirty="0"/>
              <a:t>when program control arrives at the node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perform</a:t>
            </a:r>
            <a:r>
              <a:rPr lang="en-US" altLang="en-US" sz="2400" dirty="0"/>
              <a:t> some operation on the node.</a:t>
            </a:r>
          </a:p>
          <a:p>
            <a:pPr marL="176213" indent="-176213" algn="just">
              <a:buNone/>
            </a:pPr>
            <a:r>
              <a:rPr lang="en-US" altLang="en-US" sz="2400" dirty="0"/>
              <a:t>  Ex: </a:t>
            </a:r>
            <a:r>
              <a:rPr lang="tr-TR" altLang="en-US" sz="2400" dirty="0" err="1"/>
              <a:t>displaying</a:t>
            </a:r>
            <a:r>
              <a:rPr lang="en-US" altLang="en-US" sz="2400" dirty="0"/>
              <a:t> the value of</a:t>
            </a:r>
            <a:r>
              <a:rPr lang="tr-TR" altLang="en-US" sz="2400" dirty="0"/>
              <a:t> </a:t>
            </a:r>
            <a:r>
              <a:rPr lang="en-US" altLang="en-US" sz="2400" dirty="0"/>
              <a:t>one of its </a:t>
            </a:r>
            <a:r>
              <a:rPr lang="tr-TR" altLang="en-US" sz="2400" dirty="0"/>
              <a:t> </a:t>
            </a:r>
            <a:r>
              <a:rPr lang="en-US" altLang="en-US" sz="2400" dirty="0"/>
              <a:t>data members</a:t>
            </a:r>
            <a:r>
              <a:rPr lang="tr-TR" altLang="en-US" sz="2400" dirty="0"/>
              <a:t>.</a:t>
            </a:r>
            <a:r>
              <a:rPr lang="en-US" altLang="en-US" sz="2400" dirty="0"/>
              <a:t> </a:t>
            </a:r>
          </a:p>
        </p:txBody>
      </p:sp>
      <p:pic>
        <p:nvPicPr>
          <p:cNvPr id="16388" name="Picture 5" descr="Pictur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37" y="2392363"/>
            <a:ext cx="3563252" cy="26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93342" y="2085074"/>
            <a:ext cx="53215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t</a:t>
            </a:r>
            <a:endParaRPr lang="tr-TR" alt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79162" y="2305737"/>
            <a:ext cx="254000" cy="119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Tree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Traversals</a:t>
            </a:r>
            <a:endParaRPr lang="tr-TR" altLang="en-US" sz="4000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12776"/>
            <a:ext cx="8604448" cy="51125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Tree traversal: </a:t>
            </a:r>
            <a:r>
              <a:rPr lang="en-US" altLang="en-US" sz="2400" dirty="0">
                <a:solidFill>
                  <a:srgbClr val="FF0000"/>
                </a:solidFill>
              </a:rPr>
              <a:t>Visit and process </a:t>
            </a:r>
            <a:r>
              <a:rPr lang="en-US" altLang="en-US" sz="2400" dirty="0"/>
              <a:t>each node of a tree</a:t>
            </a:r>
          </a:p>
          <a:p>
            <a:pPr eaLnBrk="1" hangingPunct="1"/>
            <a:r>
              <a:rPr lang="tr-TR" altLang="en-US" sz="2400" dirty="0" err="1"/>
              <a:t>The</a:t>
            </a:r>
            <a:r>
              <a:rPr lang="tr-TR" altLang="en-US" sz="2400" dirty="0"/>
              <a:t> main </a:t>
            </a:r>
            <a:r>
              <a:rPr lang="tr-TR" altLang="en-US" sz="2400" dirty="0" err="1"/>
              <a:t>condition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specified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defin</a:t>
            </a:r>
            <a:r>
              <a:rPr lang="en-US" altLang="en-US" sz="2400" dirty="0" err="1"/>
              <a:t>i</a:t>
            </a:r>
            <a:r>
              <a:rPr lang="tr-TR" altLang="en-US" sz="2400" dirty="0" err="1"/>
              <a:t>tion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each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node</a:t>
            </a:r>
            <a:r>
              <a:rPr lang="tr-TR" altLang="en-US" sz="2400" dirty="0">
                <a:solidFill>
                  <a:srgbClr val="FF0000"/>
                </a:solidFill>
              </a:rPr>
              <a:t> is </a:t>
            </a:r>
            <a:r>
              <a:rPr lang="tr-TR" altLang="en-US" sz="2400" dirty="0" err="1">
                <a:solidFill>
                  <a:srgbClr val="FF0000"/>
                </a:solidFill>
              </a:rPr>
              <a:t>visited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only</a:t>
            </a:r>
            <a:r>
              <a:rPr lang="tr-TR" altLang="en-US" sz="2400" dirty="0">
                <a:solidFill>
                  <a:srgbClr val="FF0000"/>
                </a:solidFill>
              </a:rPr>
              <a:t> on</a:t>
            </a:r>
            <a:r>
              <a:rPr lang="en-US" altLang="en-US" sz="2400" dirty="0" err="1">
                <a:solidFill>
                  <a:srgbClr val="FF0000"/>
                </a:solidFill>
              </a:rPr>
              <a:t>ce</a:t>
            </a:r>
            <a:r>
              <a:rPr lang="en-US" altLang="en-US" sz="2400" dirty="0"/>
              <a:t>.</a:t>
            </a:r>
            <a:endParaRPr lang="tr-TR" altLang="en-US" sz="2400" dirty="0"/>
          </a:p>
          <a:p>
            <a:pPr eaLnBrk="1" hangingPunct="1"/>
            <a:r>
              <a:rPr lang="en-US" altLang="en-US" sz="2400" dirty="0"/>
              <a:t>We have also to </a:t>
            </a:r>
            <a:r>
              <a:rPr lang="tr-TR" altLang="en-US" sz="2400" dirty="0"/>
              <a:t>set </a:t>
            </a:r>
            <a:r>
              <a:rPr lang="en-US" altLang="en-US" sz="2400" dirty="0"/>
              <a:t>conditions </a:t>
            </a:r>
            <a:r>
              <a:rPr lang="tr-TR" altLang="en-US" sz="2400" dirty="0"/>
              <a:t>on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order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which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visited</a:t>
            </a:r>
            <a:r>
              <a:rPr lang="tr-TR" altLang="en-US" sz="2400" dirty="0"/>
              <a:t>. </a:t>
            </a:r>
            <a:r>
              <a:rPr lang="en-US" altLang="en-US" sz="2400" dirty="0"/>
              <a:t>Otherwise,</a:t>
            </a:r>
            <a:r>
              <a:rPr lang="tr-TR" altLang="en-US" sz="2400" dirty="0"/>
              <a:t> </a:t>
            </a:r>
            <a:r>
              <a:rPr lang="en-US" altLang="en-US" sz="2400" dirty="0"/>
              <a:t>t</a:t>
            </a:r>
            <a:r>
              <a:rPr lang="tr-TR" altLang="en-US" sz="2400" dirty="0"/>
              <a:t>he total </a:t>
            </a:r>
            <a:r>
              <a:rPr lang="tr-TR" altLang="en-US" sz="2400" dirty="0" err="1"/>
              <a:t>number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different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treversal</a:t>
            </a:r>
            <a:r>
              <a:rPr lang="en-US" altLang="en-US" sz="2400" dirty="0"/>
              <a:t>s</a:t>
            </a:r>
            <a:r>
              <a:rPr lang="tr-TR" altLang="en-US" sz="2400" dirty="0"/>
              <a:t> </a:t>
            </a:r>
            <a:r>
              <a:rPr lang="en-US" altLang="en-US" sz="2400" dirty="0"/>
              <a:t>for n nodes is </a:t>
            </a:r>
            <a:r>
              <a:rPr lang="tr-TR" altLang="en-US" sz="2400" dirty="0"/>
              <a:t>n!</a:t>
            </a:r>
            <a:endParaRPr lang="en-US" altLang="en-US" sz="2400" dirty="0"/>
          </a:p>
          <a:p>
            <a:pPr>
              <a:buNone/>
            </a:pPr>
            <a:endParaRPr lang="tr-TR" altLang="en-US" sz="2400" dirty="0"/>
          </a:p>
          <a:p>
            <a:pPr>
              <a:buNone/>
            </a:pPr>
            <a:r>
              <a:rPr lang="tr-TR" altLang="en-US" sz="2400" dirty="0" err="1"/>
              <a:t>Most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commonly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en-US" altLang="en-US" sz="2400" dirty="0"/>
              <a:t> methods (orders) are:</a:t>
            </a:r>
            <a:endParaRPr lang="tr-TR" altLang="en-US" sz="2400" dirty="0"/>
          </a:p>
          <a:p>
            <a:pPr lvl="1"/>
            <a:r>
              <a:rPr lang="tr-TR" altLang="en-US" sz="2300" dirty="0" err="1">
                <a:solidFill>
                  <a:srgbClr val="C00000"/>
                </a:solidFill>
              </a:rPr>
              <a:t>Breadth</a:t>
            </a:r>
            <a:r>
              <a:rPr lang="tr-TR" altLang="en-US" sz="2300" dirty="0">
                <a:solidFill>
                  <a:srgbClr val="C00000"/>
                </a:solidFill>
              </a:rPr>
              <a:t>-First</a:t>
            </a:r>
            <a:r>
              <a:rPr lang="tr-TR" altLang="en-US" sz="2300" dirty="0">
                <a:solidFill>
                  <a:srgbClr val="FF0000"/>
                </a:solidFill>
              </a:rPr>
              <a:t> </a:t>
            </a:r>
            <a:r>
              <a:rPr lang="tr-TR" altLang="en-US" sz="2300" dirty="0" err="1"/>
              <a:t>Traversal</a:t>
            </a:r>
            <a:endParaRPr lang="tr-TR" altLang="en-US" sz="2300" dirty="0"/>
          </a:p>
          <a:p>
            <a:pPr lvl="1"/>
            <a:r>
              <a:rPr lang="tr-TR" altLang="en-US" sz="2300" dirty="0">
                <a:solidFill>
                  <a:srgbClr val="C00000"/>
                </a:solidFill>
              </a:rPr>
              <a:t>Depth-First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Traversal</a:t>
            </a:r>
            <a:endParaRPr lang="tr-TR" altLang="en-US" sz="2300" dirty="0"/>
          </a:p>
          <a:p>
            <a:pPr lvl="2"/>
            <a:r>
              <a:rPr lang="tr-TR" altLang="en-US" sz="2300" dirty="0" err="1">
                <a:solidFill>
                  <a:srgbClr val="C00000"/>
                </a:solidFill>
              </a:rPr>
              <a:t>Preorder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tree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traversal</a:t>
            </a:r>
            <a:endParaRPr lang="tr-TR" altLang="en-US" sz="2300" dirty="0"/>
          </a:p>
          <a:p>
            <a:pPr lvl="2"/>
            <a:r>
              <a:rPr lang="tr-TR" altLang="en-US" sz="2300" dirty="0" err="1">
                <a:solidFill>
                  <a:srgbClr val="C00000"/>
                </a:solidFill>
              </a:rPr>
              <a:t>Postorder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tree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traversal</a:t>
            </a:r>
            <a:endParaRPr lang="tr-TR" altLang="en-US" sz="2300" dirty="0"/>
          </a:p>
          <a:p>
            <a:pPr lvl="2"/>
            <a:r>
              <a:rPr lang="tr-TR" altLang="en-US" sz="2300" dirty="0" err="1">
                <a:solidFill>
                  <a:srgbClr val="C00000"/>
                </a:solidFill>
              </a:rPr>
              <a:t>Inorder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tree</a:t>
            </a:r>
            <a:r>
              <a:rPr lang="tr-TR" altLang="en-US" sz="2300" dirty="0"/>
              <a:t> </a:t>
            </a:r>
            <a:r>
              <a:rPr lang="tr-TR" altLang="en-US" sz="2300" dirty="0" err="1"/>
              <a:t>traversal</a:t>
            </a:r>
            <a:endParaRPr lang="tr-TR" altLang="en-US" sz="23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764704"/>
            <a:ext cx="82809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        </a:t>
            </a:r>
            <a:r>
              <a:rPr lang="en-US" sz="3600" dirty="0">
                <a:latin typeface="Calibri" panose="020F0502020204030204" pitchFamily="34" charset="0"/>
              </a:rPr>
              <a:t>Tree Structures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Trees are one of the most powerful and common data structures which have numerous applications in science and engineering .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Trees sprout up just about everywhere in computer science…</a:t>
            </a:r>
            <a:r>
              <a:rPr lang="en-US" sz="2800" dirty="0">
                <a:latin typeface="Calibri" panose="020F0502020204030204" pitchFamily="34" charset="0"/>
              </a:rPr>
              <a:t>”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— Donald Knuth</a:t>
            </a:r>
          </a:p>
        </p:txBody>
      </p:sp>
    </p:spTree>
    <p:extLst>
      <p:ext uri="{BB962C8B-B14F-4D97-AF65-F5344CB8AC3E}">
        <p14:creationId xmlns:p14="http://schemas.microsoft.com/office/powerpoint/2010/main" val="330746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Breadth-first traversal(BFT) visits all nodes level by level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be implemented using a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BFT Order in the following tree:  A B H C D G I E F J K</a:t>
            </a:r>
          </a:p>
        </p:txBody>
      </p:sp>
      <p:pic>
        <p:nvPicPr>
          <p:cNvPr id="8196" name="Picture 4" descr="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86125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297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8520" y="178593"/>
            <a:ext cx="8388424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Breadth</a:t>
            </a:r>
            <a:r>
              <a:rPr lang="tr-TR" altLang="en-US" sz="4000" dirty="0"/>
              <a:t>-First</a:t>
            </a:r>
            <a:r>
              <a:rPr lang="tr-TR" altLang="en-US" b="1" dirty="0"/>
              <a:t> </a:t>
            </a:r>
            <a:r>
              <a:rPr lang="tr-TR" altLang="en-US" b="1" dirty="0" err="1"/>
              <a:t>Traversal</a:t>
            </a:r>
            <a:endParaRPr lang="tr-TR" altLang="en-US" b="1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575" y="1833861"/>
            <a:ext cx="4899025" cy="4536926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 err="1"/>
              <a:t>Visit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starting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highest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level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mov</a:t>
            </a:r>
            <a:r>
              <a:rPr lang="en-US" altLang="en-US" sz="2400" dirty="0"/>
              <a:t>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down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level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level</a:t>
            </a:r>
            <a:r>
              <a:rPr lang="en-US" altLang="en-US" sz="2400" dirty="0"/>
              <a:t>,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left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right</a:t>
            </a:r>
            <a:r>
              <a:rPr lang="tr-TR" altLang="en-US" sz="2400" dirty="0"/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(</a:t>
            </a:r>
            <a:r>
              <a:rPr lang="tr-TR" altLang="en-US" sz="2400" dirty="0" err="1"/>
              <a:t>Other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combinations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such</a:t>
            </a:r>
            <a:r>
              <a:rPr lang="tr-TR" altLang="en-US" sz="2400" dirty="0"/>
              <a:t> as </a:t>
            </a:r>
            <a:r>
              <a:rPr lang="tr-TR" altLang="en-US" sz="2400" dirty="0" err="1"/>
              <a:t>rigtht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left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bottom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top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possible</a:t>
            </a:r>
            <a:r>
              <a:rPr lang="tr-TR" altLang="en-US" sz="2400" dirty="0"/>
              <a:t>)</a:t>
            </a:r>
            <a:endParaRPr lang="en-US" altLang="en-US" sz="2400" dirty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7008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2245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7594600" y="4160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666038" y="4216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8602663" y="4202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8" name="Oval 18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1" name="Oval 21"/>
          <p:cNvSpPr>
            <a:spLocks noChangeArrowheads="1"/>
          </p:cNvSpPr>
          <p:nvPr/>
        </p:nvSpPr>
        <p:spPr bwMode="auto">
          <a:xfrm>
            <a:off x="5116513" y="53292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187950" y="5384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276503" name="Oval 23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1326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5403850" y="46815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124994" y="5888038"/>
            <a:ext cx="5976937" cy="466725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Breadth-first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traversal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result</a:t>
            </a:r>
            <a:r>
              <a:rPr lang="tr-TR" altLang="en-US" dirty="0">
                <a:latin typeface="Arial" panose="020B0604020202020204" pitchFamily="34" charset="0"/>
              </a:rPr>
              <a:t>:  </a:t>
            </a:r>
            <a:r>
              <a:rPr lang="tr-TR" altLang="en-US" sz="2400" b="1" dirty="0">
                <a:latin typeface="Arial" panose="020B0604020202020204" pitchFamily="34" charset="0"/>
              </a:rPr>
              <a:t>3 8 5 4 2 6 1 7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7469" y="188640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/>
              <a:t>Depth-First </a:t>
            </a:r>
            <a:r>
              <a:rPr lang="en-US" altLang="en-US" sz="4000" dirty="0"/>
              <a:t>Tree </a:t>
            </a:r>
            <a:r>
              <a:rPr lang="tr-TR" altLang="en-US" sz="4000" dirty="0" err="1"/>
              <a:t>Traversal</a:t>
            </a:r>
            <a:r>
              <a:rPr lang="en-US" altLang="en-US" sz="4000" dirty="0"/>
              <a:t>s</a:t>
            </a:r>
            <a:endParaRPr lang="tr-TR" altLang="en-US" sz="4000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776"/>
            <a:ext cx="8136904" cy="4719737"/>
          </a:xfrm>
        </p:spPr>
        <p:txBody>
          <a:bodyPr>
            <a:normAutofit/>
          </a:bodyPr>
          <a:lstStyle/>
          <a:p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altLang="en-US" sz="2400" dirty="0"/>
              <a:t>Depth-First </a:t>
            </a:r>
            <a:r>
              <a:rPr lang="en-US" altLang="en-US" sz="2400" dirty="0"/>
              <a:t>Tree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, </a:t>
            </a:r>
            <a:r>
              <a:rPr lang="en-US" sz="2400" dirty="0"/>
              <a:t>the deepest node is visited and then backtracks to its parent node if no sibling of that node exists</a:t>
            </a:r>
            <a:r>
              <a:rPr lang="tr-TR" sz="2400" dirty="0"/>
              <a:t>.</a:t>
            </a:r>
          </a:p>
          <a:p>
            <a:endParaRPr lang="tr-TR" altLang="en-US" sz="2400" dirty="0"/>
          </a:p>
          <a:p>
            <a:r>
              <a:rPr lang="tr-TR" altLang="en-US" sz="2400" dirty="0"/>
              <a:t>An </a:t>
            </a:r>
            <a:r>
              <a:rPr lang="tr-TR" altLang="en-US" sz="2400" dirty="0" err="1"/>
              <a:t>important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point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defin</a:t>
            </a:r>
            <a:r>
              <a:rPr lang="en-US" altLang="en-US" sz="2400" dirty="0" err="1"/>
              <a:t>i</a:t>
            </a:r>
            <a:r>
              <a:rPr lang="tr-TR" altLang="en-US" sz="2400" dirty="0" err="1"/>
              <a:t>tion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it </a:t>
            </a:r>
            <a:r>
              <a:rPr lang="tr-TR" altLang="en-US" sz="2400" dirty="0" err="1"/>
              <a:t>does</a:t>
            </a:r>
            <a:r>
              <a:rPr lang="tr-TR" altLang="en-US" sz="2400" dirty="0"/>
              <a:t> not </a:t>
            </a:r>
            <a:r>
              <a:rPr lang="tr-TR" altLang="en-US" sz="2400" dirty="0" err="1"/>
              <a:t>specify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exactly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visited</a:t>
            </a:r>
            <a:r>
              <a:rPr lang="tr-TR" altLang="en-US" sz="2400" dirty="0"/>
              <a:t>. </a:t>
            </a:r>
            <a:r>
              <a:rPr lang="tr-TR" altLang="en-US" sz="2400" dirty="0" err="1"/>
              <a:t>Based</a:t>
            </a:r>
            <a:r>
              <a:rPr lang="tr-TR" altLang="en-US" sz="2400" dirty="0"/>
              <a:t> on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en-US" altLang="en-US" sz="2400" dirty="0"/>
              <a:t>have </a:t>
            </a:r>
            <a:r>
              <a:rPr lang="tr-TR" altLang="en-US" sz="2400" dirty="0" err="1">
                <a:solidFill>
                  <a:srgbClr val="FF0000"/>
                </a:solidFill>
              </a:rPr>
              <a:t>three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different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variations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depth-first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en-US" altLang="en-US" sz="2400" dirty="0"/>
              <a:t>:</a:t>
            </a:r>
            <a:endParaRPr lang="tr-TR" altLang="en-US" sz="2400" dirty="0"/>
          </a:p>
          <a:p>
            <a:pPr marL="342900" lvl="1" indent="0">
              <a:buNone/>
            </a:pPr>
            <a:r>
              <a:rPr lang="en-US" sz="2400" dirty="0"/>
              <a:t>1. Preorder Traversal: root,</a:t>
            </a:r>
            <a:r>
              <a:rPr lang="tr-TR" sz="2400" dirty="0"/>
              <a:t> </a:t>
            </a:r>
            <a:r>
              <a:rPr lang="en-US" sz="2400" dirty="0"/>
              <a:t>left,</a:t>
            </a:r>
            <a:r>
              <a:rPr lang="tr-TR" sz="2400" dirty="0"/>
              <a:t> </a:t>
            </a:r>
            <a:r>
              <a:rPr lang="en-US" sz="2400" dirty="0"/>
              <a:t>right</a:t>
            </a:r>
          </a:p>
          <a:p>
            <a:pPr marL="342900" lvl="1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Inorder</a:t>
            </a:r>
            <a:r>
              <a:rPr lang="en-US" sz="2400" dirty="0"/>
              <a:t> Traversal: left,</a:t>
            </a:r>
            <a:r>
              <a:rPr lang="tr-TR" sz="2400" dirty="0"/>
              <a:t> </a:t>
            </a:r>
            <a:r>
              <a:rPr lang="en-US" sz="2400" dirty="0"/>
              <a:t>root,</a:t>
            </a:r>
            <a:r>
              <a:rPr lang="tr-TR" sz="2400" dirty="0"/>
              <a:t> </a:t>
            </a:r>
            <a:r>
              <a:rPr lang="en-US" sz="2400" dirty="0"/>
              <a:t>right</a:t>
            </a:r>
          </a:p>
          <a:p>
            <a:pPr marL="342900" lvl="1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Postorder</a:t>
            </a:r>
            <a:r>
              <a:rPr lang="en-US" sz="2400" dirty="0"/>
              <a:t> Traversal: left, right, root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442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/>
              <a:t>Depth-First Traversal: Preorder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123" y="1940718"/>
            <a:ext cx="3889375" cy="2016125"/>
          </a:xfrm>
          <a:solidFill>
            <a:srgbClr val="C1FFC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000" dirty="0" err="1"/>
              <a:t>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preorder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tree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traversal</a:t>
            </a:r>
            <a:r>
              <a:rPr lang="tr-TR" altLang="en-US" sz="2000" dirty="0"/>
              <a:t>: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tr-TR" altLang="en-US" sz="2000" dirty="0" err="1"/>
              <a:t>root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visited</a:t>
            </a:r>
            <a:r>
              <a:rPr lang="tr-TR" altLang="en-US" sz="2000" dirty="0"/>
              <a:t>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left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subtree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traversed</a:t>
            </a:r>
            <a:r>
              <a:rPr lang="tr-TR" altLang="en-US" sz="2000" dirty="0"/>
              <a:t> 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right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tree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traversed</a:t>
            </a:r>
            <a:r>
              <a:rPr lang="tr-TR" altLang="en-US" sz="2000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(</a:t>
            </a:r>
            <a:r>
              <a:rPr lang="en-US" altLang="en-US" sz="2000" dirty="0"/>
              <a:t>Root</a:t>
            </a:r>
            <a:r>
              <a:rPr lang="tr-TR" altLang="en-US" sz="2000" dirty="0"/>
              <a:t>-</a:t>
            </a:r>
            <a:r>
              <a:rPr lang="tr-TR" altLang="en-US" sz="2000" dirty="0" err="1"/>
              <a:t>Left</a:t>
            </a:r>
            <a:r>
              <a:rPr lang="tr-TR" altLang="en-US" sz="2000" dirty="0"/>
              <a:t>-Right</a:t>
            </a:r>
            <a:r>
              <a:rPr lang="en-US" altLang="en-US" sz="2000" dirty="0"/>
              <a:t> </a:t>
            </a:r>
            <a:r>
              <a:rPr lang="tr-TR" altLang="en-US" sz="2000" dirty="0"/>
              <a:t>)</a:t>
            </a:r>
            <a:endParaRPr lang="en-US" altLang="en-US" sz="2000" dirty="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280583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7008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280585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2245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9" name="Oval 13"/>
          <p:cNvSpPr>
            <a:spLocks noChangeArrowheads="1"/>
          </p:cNvSpPr>
          <p:nvPr/>
        </p:nvSpPr>
        <p:spPr bwMode="auto">
          <a:xfrm>
            <a:off x="7594600" y="4160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666038" y="4216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280591" name="Oval 15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8602663" y="4202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1</a:t>
            </a: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94" name="Oval 18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97" name="Oval 21"/>
          <p:cNvSpPr>
            <a:spLocks noChangeArrowheads="1"/>
          </p:cNvSpPr>
          <p:nvPr/>
        </p:nvSpPr>
        <p:spPr bwMode="auto">
          <a:xfrm>
            <a:off x="5116513" y="53292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187950" y="5384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280599" name="Oval 23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1326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5403850" y="46815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3132138" y="6237288"/>
            <a:ext cx="5616575" cy="466725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Preorder tree traversal result:  </a:t>
            </a:r>
            <a:r>
              <a:rPr lang="tr-TR" altLang="en-US" sz="2400" b="1">
                <a:latin typeface="Arial" panose="020B0604020202020204" pitchFamily="34" charset="0"/>
              </a:rPr>
              <a:t>3 8 4 7 2 5 6 1</a:t>
            </a:r>
          </a:p>
        </p:txBody>
      </p:sp>
    </p:spTree>
    <p:extLst>
      <p:ext uri="{BB962C8B-B14F-4D97-AF65-F5344CB8AC3E}">
        <p14:creationId xmlns:p14="http://schemas.microsoft.com/office/powerpoint/2010/main" val="1873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0" grpId="0"/>
      <p:bldP spid="44042" grpId="0"/>
      <p:bldP spid="44046" grpId="0"/>
      <p:bldP spid="44048" grpId="0"/>
      <p:bldP spid="44051" grpId="0"/>
      <p:bldP spid="44054" grpId="0"/>
      <p:bldP spid="44056" grpId="0"/>
      <p:bldP spid="450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0000"/>
                </a:solidFill>
                <a:latin typeface="+mn-lt"/>
              </a:rPr>
              <a:t>Stacks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are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needed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to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store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nodes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to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be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visited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later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Informal description:</a:t>
            </a:r>
            <a:endParaRPr lang="tr-TR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1)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Create an empty stack 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and push root node to stack.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solidFill>
                  <a:srgbClr val="000000"/>
                </a:solidFill>
                <a:latin typeface="+mn-lt"/>
              </a:rPr>
              <a:t>2)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Do the following while 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S 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is not empty: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a)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Pop an item from stack and visit (process) it.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b)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Push right child of popped item to stack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c)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Push left child of popped item to stack</a:t>
            </a:r>
          </a:p>
          <a:p>
            <a:r>
              <a:rPr lang="en-US" sz="2400" dirty="0">
                <a:latin typeface="+mn-lt"/>
              </a:rPr>
              <a:t>Right child is pushed before left child to make sure that left subtree is processed first.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Iterative Traversals: PREORDER</a:t>
            </a:r>
          </a:p>
        </p:txBody>
      </p:sp>
    </p:spTree>
    <p:extLst>
      <p:ext uri="{BB962C8B-B14F-4D97-AF65-F5344CB8AC3E}">
        <p14:creationId xmlns:p14="http://schemas.microsoft.com/office/powerpoint/2010/main" val="3468106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7416824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00B0F0"/>
                </a:solidFill>
              </a:rPr>
              <a:t>iterativePreorder</a:t>
            </a:r>
            <a:r>
              <a:rPr lang="en-US" dirty="0"/>
              <a:t> ( p )        // p: the root</a:t>
            </a:r>
          </a:p>
          <a:p>
            <a:pPr>
              <a:spcBef>
                <a:spcPts val="600"/>
              </a:spcBef>
            </a:pPr>
            <a:r>
              <a:rPr lang="en-US" dirty="0"/>
              <a:t>{ </a:t>
            </a:r>
            <a:endParaRPr lang="tr-TR" dirty="0"/>
          </a:p>
          <a:p>
            <a:pPr>
              <a:spcBef>
                <a:spcPts val="600"/>
              </a:spcBef>
            </a:pPr>
            <a:r>
              <a:rPr lang="tr-TR" dirty="0"/>
              <a:t>    </a:t>
            </a:r>
            <a:r>
              <a:rPr lang="en-US" dirty="0"/>
              <a:t>Stack S</a:t>
            </a:r>
            <a:endParaRPr lang="tr-TR" dirty="0"/>
          </a:p>
          <a:p>
            <a:pPr>
              <a:spcBef>
                <a:spcPts val="600"/>
              </a:spcBef>
            </a:pPr>
            <a:r>
              <a:rPr lang="tr-TR" dirty="0"/>
              <a:t>    </a:t>
            </a:r>
            <a:r>
              <a:rPr lang="en-US" dirty="0"/>
              <a:t>if ( p == NULL ) </a:t>
            </a:r>
            <a:endParaRPr lang="tr-TR" dirty="0"/>
          </a:p>
          <a:p>
            <a:pPr>
              <a:spcBef>
                <a:spcPts val="600"/>
              </a:spcBef>
            </a:pPr>
            <a:r>
              <a:rPr lang="tr-TR" dirty="0"/>
              <a:t>        </a:t>
            </a:r>
            <a:r>
              <a:rPr lang="en-US" dirty="0"/>
              <a:t>return</a:t>
            </a:r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  <a:r>
              <a:rPr lang="tr-TR" dirty="0"/>
              <a:t>   </a:t>
            </a:r>
            <a:r>
              <a:rPr lang="en-US" dirty="0"/>
              <a:t>S . push ( p</a:t>
            </a:r>
            <a:r>
              <a:rPr lang="tr-TR" dirty="0"/>
              <a:t>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  <a:r>
              <a:rPr lang="tr-TR" dirty="0"/>
              <a:t>   </a:t>
            </a:r>
            <a:r>
              <a:rPr lang="en-US" dirty="0"/>
              <a:t>while ( ! S . </a:t>
            </a:r>
            <a:r>
              <a:rPr lang="en-US" dirty="0" err="1"/>
              <a:t>isEmpty</a:t>
            </a:r>
            <a:r>
              <a:rPr lang="en-US" dirty="0"/>
              <a:t> ( ) )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    {</a:t>
            </a:r>
            <a:r>
              <a:rPr lang="en-US" dirty="0"/>
              <a:t> </a:t>
            </a:r>
            <a:endParaRPr lang="tr-TR" dirty="0"/>
          </a:p>
          <a:p>
            <a:pPr>
              <a:spcBef>
                <a:spcPts val="600"/>
              </a:spcBef>
            </a:pPr>
            <a:r>
              <a:rPr lang="tr-TR" dirty="0"/>
              <a:t>         </a:t>
            </a:r>
            <a:r>
              <a:rPr lang="en-US" dirty="0"/>
              <a:t>p = S . pop ( ) </a:t>
            </a:r>
          </a:p>
          <a:p>
            <a:pPr>
              <a:spcBef>
                <a:spcPts val="600"/>
              </a:spcBef>
            </a:pPr>
            <a:r>
              <a:rPr lang="en-US" dirty="0"/>
              <a:t>     </a:t>
            </a:r>
            <a:r>
              <a:rPr lang="tr-TR" dirty="0"/>
              <a:t>    </a:t>
            </a:r>
            <a:r>
              <a:rPr lang="en-US" dirty="0"/>
              <a:t>visit ( p ) </a:t>
            </a:r>
          </a:p>
          <a:p>
            <a:pPr>
              <a:spcBef>
                <a:spcPts val="600"/>
              </a:spcBef>
            </a:pPr>
            <a:r>
              <a:rPr lang="en-US" dirty="0"/>
              <a:t>     </a:t>
            </a:r>
            <a:r>
              <a:rPr lang="tr-TR" dirty="0"/>
              <a:t>    </a:t>
            </a:r>
            <a:r>
              <a:rPr lang="en-US" dirty="0"/>
              <a:t>if ( p−&gt;right != NULL) </a:t>
            </a:r>
          </a:p>
          <a:p>
            <a:pPr>
              <a:spcBef>
                <a:spcPts val="600"/>
              </a:spcBef>
            </a:pPr>
            <a:r>
              <a:rPr lang="en-US" dirty="0"/>
              <a:t>      </a:t>
            </a:r>
            <a:r>
              <a:rPr lang="tr-TR" dirty="0"/>
              <a:t>       </a:t>
            </a:r>
            <a:r>
              <a:rPr lang="en-US" dirty="0"/>
              <a:t>S . push ( p−&gt;right ) ; // push right child for later visit</a:t>
            </a:r>
          </a:p>
          <a:p>
            <a:pPr>
              <a:spcBef>
                <a:spcPts val="600"/>
              </a:spcBef>
            </a:pPr>
            <a:r>
              <a:rPr lang="en-US" dirty="0"/>
              <a:t>     </a:t>
            </a:r>
            <a:r>
              <a:rPr lang="tr-TR" dirty="0"/>
              <a:t>    </a:t>
            </a:r>
            <a:r>
              <a:rPr lang="en-US" dirty="0"/>
              <a:t>if ( p−&gt;left != </a:t>
            </a:r>
            <a:r>
              <a:rPr lang="tr-TR" dirty="0"/>
              <a:t>NULL</a:t>
            </a:r>
            <a:r>
              <a:rPr lang="en-US" dirty="0"/>
              <a:t> ) </a:t>
            </a:r>
          </a:p>
          <a:p>
            <a:pPr>
              <a:spcBef>
                <a:spcPts val="600"/>
              </a:spcBef>
            </a:pPr>
            <a:r>
              <a:rPr lang="en-US" dirty="0"/>
              <a:t>      </a:t>
            </a:r>
            <a:r>
              <a:rPr lang="tr-TR" dirty="0"/>
              <a:t>       </a:t>
            </a:r>
            <a:r>
              <a:rPr lang="en-US" dirty="0"/>
              <a:t>S . push ( p−&gt;left ) ;</a:t>
            </a:r>
            <a:r>
              <a:rPr lang="tr-TR" dirty="0"/>
              <a:t> </a:t>
            </a:r>
            <a:r>
              <a:rPr lang="en-US" dirty="0"/>
              <a:t>// push </a:t>
            </a:r>
            <a:r>
              <a:rPr lang="tr-TR" dirty="0"/>
              <a:t>lef</a:t>
            </a:r>
            <a:r>
              <a:rPr lang="en-US" dirty="0"/>
              <a:t>t child for later visit  </a:t>
            </a:r>
            <a:endParaRPr lang="tr-TR" dirty="0"/>
          </a:p>
          <a:p>
            <a:pPr>
              <a:spcBef>
                <a:spcPts val="600"/>
              </a:spcBef>
            </a:pPr>
            <a:r>
              <a:rPr lang="tr-TR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949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611" y="-387424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Implementation</a:t>
            </a:r>
            <a:r>
              <a:rPr lang="tr-TR" altLang="en-US" sz="4000" dirty="0"/>
              <a:t> of </a:t>
            </a:r>
            <a:r>
              <a:rPr lang="tr-TR" altLang="en-US" sz="4000" dirty="0" err="1"/>
              <a:t>Iterative</a:t>
            </a:r>
            <a:r>
              <a:rPr lang="tr-TR" altLang="en-US" sz="4000" dirty="0"/>
              <a:t> </a:t>
            </a:r>
            <a:r>
              <a:rPr lang="tr-TR" altLang="en-US" sz="4000" dirty="0" err="1"/>
              <a:t>Preorder</a:t>
            </a:r>
            <a:endParaRPr lang="tr-TR" altLang="en-US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5611" y="692696"/>
            <a:ext cx="8638877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iterativePreorder</a:t>
            </a:r>
            <a:r>
              <a:rPr lang="tr-T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tr-T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D23F0F3-3E83-44DB-8E61-1580B73A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797152"/>
            <a:ext cx="312463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8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611" y="-171400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Implementation</a:t>
            </a:r>
            <a:r>
              <a:rPr lang="tr-TR" altLang="en-US" sz="4000" dirty="0"/>
              <a:t> of </a:t>
            </a:r>
            <a:r>
              <a:rPr lang="tr-TR" altLang="en-US" sz="4000" dirty="0" err="1"/>
              <a:t>Iterative</a:t>
            </a:r>
            <a:r>
              <a:rPr lang="tr-TR" altLang="en-US" sz="4000" dirty="0"/>
              <a:t> </a:t>
            </a:r>
            <a:r>
              <a:rPr lang="tr-TR" altLang="en-US" sz="4000" dirty="0" err="1"/>
              <a:t>Preorder</a:t>
            </a:r>
            <a:endParaRPr lang="tr-TR" altLang="en-US" sz="4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5611" y="1268760"/>
            <a:ext cx="8638877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iterativePreorder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(node* root)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(root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stack&lt;node*&gt;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nodeStack.empty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== false)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node* node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nodeStack.top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tr-T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node-&gt;data;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(node-&gt;right)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(node-&gt;left)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034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16752" name="Oval 16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16753" name="Oval 17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16754" name="Oval 18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16755" name="Oval 19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16756" name="Oval 20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16789" name="AutoShape 53"/>
          <p:cNvCxnSpPr>
            <a:cxnSpLocks noChangeShapeType="1"/>
            <a:stCxn id="116746" idx="2"/>
            <a:endCxn id="116747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0" name="AutoShape 54"/>
          <p:cNvCxnSpPr>
            <a:cxnSpLocks noChangeShapeType="1"/>
            <a:stCxn id="116747" idx="3"/>
            <a:endCxn id="116749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1" name="AutoShape 55"/>
          <p:cNvCxnSpPr>
            <a:cxnSpLocks noChangeShapeType="1"/>
            <a:stCxn id="116747" idx="5"/>
            <a:endCxn id="116750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2" name="AutoShape 56"/>
          <p:cNvCxnSpPr>
            <a:cxnSpLocks noChangeShapeType="1"/>
            <a:stCxn id="116750" idx="3"/>
            <a:endCxn id="116754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3" name="AutoShape 57"/>
          <p:cNvCxnSpPr>
            <a:cxnSpLocks noChangeShapeType="1"/>
            <a:stCxn id="116750" idx="5"/>
            <a:endCxn id="116755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4" name="AutoShape 58"/>
          <p:cNvCxnSpPr>
            <a:cxnSpLocks noChangeShapeType="1"/>
            <a:stCxn id="116749" idx="5"/>
            <a:endCxn id="116756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5" name="AutoShape 59"/>
          <p:cNvCxnSpPr>
            <a:cxnSpLocks noChangeShapeType="1"/>
            <a:stCxn id="116746" idx="6"/>
            <a:endCxn id="116748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6" name="AutoShape 60"/>
          <p:cNvCxnSpPr>
            <a:cxnSpLocks noChangeShapeType="1"/>
            <a:stCxn id="116752" idx="1"/>
            <a:endCxn id="116748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8" name="AutoShape 62"/>
          <p:cNvCxnSpPr>
            <a:cxnSpLocks noChangeShapeType="1"/>
            <a:stCxn id="116748" idx="3"/>
            <a:endCxn id="116751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799" name="AutoShape 63"/>
          <p:cNvCxnSpPr>
            <a:cxnSpLocks noChangeShapeType="1"/>
            <a:stCxn id="116751" idx="5"/>
            <a:endCxn id="116753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80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653906" y="1093886"/>
            <a:ext cx="78867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Push the root onto the stack.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While the stack is not empty</a:t>
            </a:r>
          </a:p>
          <a:p>
            <a:pPr lvl="1"/>
            <a:r>
              <a:rPr lang="en-US" altLang="en-US" dirty="0"/>
              <a:t>pop the stack and visit it</a:t>
            </a:r>
          </a:p>
          <a:p>
            <a:pPr lvl="1"/>
            <a:r>
              <a:rPr lang="en-US" altLang="en-US" dirty="0"/>
              <a:t>push its two children</a:t>
            </a:r>
          </a:p>
        </p:txBody>
      </p:sp>
      <p:sp>
        <p:nvSpPr>
          <p:cNvPr id="116805" name="Rectangle 69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39A764-9DB7-4863-A461-47F8F7A3519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453748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762000" y="2627462"/>
            <a:ext cx="645048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/>
              <a:t>push its two children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98711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9" y="214313"/>
            <a:ext cx="8460432" cy="8384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Tree Structures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772" y="1052736"/>
            <a:ext cx="8676456" cy="507977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A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imposes</a:t>
            </a:r>
            <a:r>
              <a:rPr lang="tr-TR" altLang="en-US" sz="2400" dirty="0"/>
              <a:t> a </a:t>
            </a:r>
            <a:r>
              <a:rPr lang="tr-TR" altLang="en-US" sz="2400" dirty="0" err="1">
                <a:solidFill>
                  <a:srgbClr val="FF0000"/>
                </a:solidFill>
              </a:rPr>
              <a:t>hierarchical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struc</a:t>
            </a:r>
            <a:r>
              <a:rPr lang="en-US" altLang="en-US" sz="2400" dirty="0">
                <a:solidFill>
                  <a:srgbClr val="FF0000"/>
                </a:solidFill>
              </a:rPr>
              <a:t>t</a:t>
            </a:r>
            <a:r>
              <a:rPr lang="tr-TR" altLang="en-US" sz="2400" dirty="0" err="1">
                <a:solidFill>
                  <a:srgbClr val="FF0000"/>
                </a:solidFill>
              </a:rPr>
              <a:t>ure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on a </a:t>
            </a:r>
            <a:r>
              <a:rPr lang="tr-TR" altLang="en-US" sz="2400" dirty="0" err="1"/>
              <a:t>list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items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(Hierarchical:</a:t>
            </a:r>
            <a:r>
              <a:rPr lang="tr-TR" altLang="en-US" sz="2400" dirty="0"/>
              <a:t> </a:t>
            </a:r>
            <a:r>
              <a:rPr lang="en-US" altLang="en-US" sz="2400" dirty="0"/>
              <a:t>Organized according to rank or authority.)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Some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application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areas</a:t>
            </a:r>
            <a:r>
              <a:rPr lang="tr-TR" altLang="en-US" sz="2400" dirty="0"/>
              <a:t>:</a:t>
            </a:r>
          </a:p>
          <a:p>
            <a:pPr lvl="1"/>
            <a:r>
              <a:rPr lang="tr-TR" altLang="en-US" sz="2400" dirty="0" err="1"/>
              <a:t>Representing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mathematical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expressions</a:t>
            </a:r>
            <a:r>
              <a:rPr lang="tr-TR" altLang="en-US" sz="2400" dirty="0"/>
              <a:t>.</a:t>
            </a:r>
          </a:p>
          <a:p>
            <a:pPr lvl="1"/>
            <a:r>
              <a:rPr lang="tr-TR" altLang="en-US" sz="2400" dirty="0" err="1"/>
              <a:t>Representing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structure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source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programs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compilers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File systems</a:t>
            </a:r>
          </a:p>
          <a:p>
            <a:pPr lvl="1"/>
            <a:r>
              <a:rPr lang="en-US" altLang="en-US" sz="2400" dirty="0"/>
              <a:t>Programming environments</a:t>
            </a:r>
          </a:p>
          <a:p>
            <a:pPr lvl="1"/>
            <a:r>
              <a:rPr lang="tr-TR" altLang="en-US" sz="2400" dirty="0" err="1"/>
              <a:t>Analyzing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electrical</a:t>
            </a:r>
            <a:r>
              <a:rPr lang="tr-TR" altLang="en-US" sz="2400" dirty="0"/>
              <a:t> circuits</a:t>
            </a:r>
            <a:endParaRPr lang="en-US" altLang="en-US" sz="2400" dirty="0"/>
          </a:p>
          <a:p>
            <a:pPr lvl="1"/>
            <a:r>
              <a:rPr lang="tr-TR" altLang="en-US" sz="2400" dirty="0" err="1"/>
              <a:t>Represent</a:t>
            </a:r>
            <a:r>
              <a:rPr lang="en-US" altLang="en-US" sz="2400" dirty="0" err="1"/>
              <a:t>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organizations</a:t>
            </a:r>
            <a:endParaRPr lang="en-US" altLang="en-US" sz="2400" dirty="0"/>
          </a:p>
          <a:p>
            <a:pPr lvl="1"/>
            <a:r>
              <a:rPr lang="en-US" altLang="en-US" sz="2400" dirty="0"/>
              <a:t>……………………………………</a:t>
            </a:r>
            <a:r>
              <a:rPr lang="tr-TR" altLang="en-US" sz="2400" dirty="0"/>
              <a:t>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16764"/>
            <a:ext cx="5028133" cy="31019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79208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79216" name="AutoShape 16"/>
          <p:cNvCxnSpPr>
            <a:cxnSpLocks noChangeShapeType="1"/>
            <a:stCxn id="179203" idx="2"/>
            <a:endCxn id="179204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17" name="AutoShape 17"/>
          <p:cNvCxnSpPr>
            <a:cxnSpLocks noChangeShapeType="1"/>
            <a:stCxn id="179204" idx="3"/>
            <a:endCxn id="179206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18" name="AutoShape 18"/>
          <p:cNvCxnSpPr>
            <a:cxnSpLocks noChangeShapeType="1"/>
            <a:stCxn id="179204" idx="5"/>
            <a:endCxn id="179207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19" name="AutoShape 19"/>
          <p:cNvCxnSpPr>
            <a:cxnSpLocks noChangeShapeType="1"/>
            <a:stCxn id="179207" idx="3"/>
            <a:endCxn id="179211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0" name="AutoShape 20"/>
          <p:cNvCxnSpPr>
            <a:cxnSpLocks noChangeShapeType="1"/>
            <a:stCxn id="179207" idx="5"/>
            <a:endCxn id="179212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1" name="AutoShape 21"/>
          <p:cNvCxnSpPr>
            <a:cxnSpLocks noChangeShapeType="1"/>
            <a:stCxn id="179206" idx="5"/>
            <a:endCxn id="179213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2" name="AutoShape 22"/>
          <p:cNvCxnSpPr>
            <a:cxnSpLocks noChangeShapeType="1"/>
            <a:stCxn id="179203" idx="6"/>
            <a:endCxn id="179205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3" name="AutoShape 23"/>
          <p:cNvCxnSpPr>
            <a:cxnSpLocks noChangeShapeType="1"/>
            <a:stCxn id="179209" idx="1"/>
            <a:endCxn id="179205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5" name="AutoShape 25"/>
          <p:cNvCxnSpPr>
            <a:cxnSpLocks noChangeShapeType="1"/>
            <a:stCxn id="179205" idx="3"/>
            <a:endCxn id="179208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226" name="AutoShape 26"/>
          <p:cNvCxnSpPr>
            <a:cxnSpLocks noChangeShapeType="1"/>
            <a:stCxn id="179208" idx="5"/>
            <a:endCxn id="179210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762000" y="2627462"/>
            <a:ext cx="1058623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33" name="Rectangle 67">
            <a:extLst>
              <a:ext uri="{FF2B5EF4-FFF2-40B4-BE49-F238E27FC236}">
                <a16:creationId xmlns:a16="http://schemas.microsoft.com/office/drawing/2014/main" id="{819D11E0-5FF3-4F3C-A74B-78A6D5CE8DAD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01E328A-6A68-4951-929B-4C2671F16386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2617003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53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7400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7402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7403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7404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7405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7408" name="AutoShape 16"/>
          <p:cNvCxnSpPr>
            <a:cxnSpLocks noChangeShapeType="1"/>
            <a:stCxn id="187395" idx="2"/>
            <a:endCxn id="187396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9" name="AutoShape 17"/>
          <p:cNvCxnSpPr>
            <a:cxnSpLocks noChangeShapeType="1"/>
            <a:stCxn id="187396" idx="3"/>
            <a:endCxn id="187398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0" name="AutoShape 18"/>
          <p:cNvCxnSpPr>
            <a:cxnSpLocks noChangeShapeType="1"/>
            <a:stCxn id="187396" idx="5"/>
            <a:endCxn id="187399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1" name="AutoShape 19"/>
          <p:cNvCxnSpPr>
            <a:cxnSpLocks noChangeShapeType="1"/>
            <a:stCxn id="187399" idx="3"/>
            <a:endCxn id="187403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2" name="AutoShape 20"/>
          <p:cNvCxnSpPr>
            <a:cxnSpLocks noChangeShapeType="1"/>
            <a:stCxn id="187399" idx="5"/>
            <a:endCxn id="187404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3" name="AutoShape 21"/>
          <p:cNvCxnSpPr>
            <a:cxnSpLocks noChangeShapeType="1"/>
            <a:stCxn id="187398" idx="5"/>
            <a:endCxn id="187405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4" name="AutoShape 22"/>
          <p:cNvCxnSpPr>
            <a:cxnSpLocks noChangeShapeType="1"/>
            <a:stCxn id="187395" idx="6"/>
            <a:endCxn id="187397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5" name="AutoShape 23"/>
          <p:cNvCxnSpPr>
            <a:cxnSpLocks noChangeShapeType="1"/>
            <a:stCxn id="187401" idx="1"/>
            <a:endCxn id="187397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5"/>
          <p:cNvCxnSpPr>
            <a:cxnSpLocks noChangeShapeType="1"/>
            <a:stCxn id="187397" idx="3"/>
            <a:endCxn id="187400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8" name="AutoShape 26"/>
          <p:cNvCxnSpPr>
            <a:cxnSpLocks noChangeShapeType="1"/>
            <a:stCxn id="187400" idx="5"/>
            <a:endCxn id="187402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2" name="Rectangle 30"/>
          <p:cNvSpPr>
            <a:spLocks noChangeArrowheads="1"/>
          </p:cNvSpPr>
          <p:nvPr/>
        </p:nvSpPr>
        <p:spPr bwMode="auto">
          <a:xfrm>
            <a:off x="762000" y="2627462"/>
            <a:ext cx="1472198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87424" name="Oval 32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4F8EC019-F212-42E4-9E00-D4EEE464AFA1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4AA734DA-2BF5-4A57-82AC-7523FF72B8F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334380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89443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9456" name="AutoShape 16"/>
          <p:cNvCxnSpPr>
            <a:cxnSpLocks noChangeShapeType="1"/>
            <a:stCxn id="189443" idx="2"/>
            <a:endCxn id="189444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44" idx="3"/>
            <a:endCxn id="189446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44" idx="5"/>
            <a:endCxn id="189447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47" idx="3"/>
            <a:endCxn id="189451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0" name="AutoShape 20"/>
          <p:cNvCxnSpPr>
            <a:cxnSpLocks noChangeShapeType="1"/>
            <a:stCxn id="189447" idx="5"/>
            <a:endCxn id="189452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1" name="AutoShape 21"/>
          <p:cNvCxnSpPr>
            <a:cxnSpLocks noChangeShapeType="1"/>
            <a:stCxn id="189446" idx="5"/>
            <a:endCxn id="189453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2" name="AutoShape 22"/>
          <p:cNvCxnSpPr>
            <a:cxnSpLocks noChangeShapeType="1"/>
            <a:stCxn id="189443" idx="6"/>
            <a:endCxn id="189445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3" name="AutoShape 23"/>
          <p:cNvCxnSpPr>
            <a:cxnSpLocks noChangeShapeType="1"/>
            <a:stCxn id="189449" idx="1"/>
            <a:endCxn id="189445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5" name="AutoShape 25"/>
          <p:cNvCxnSpPr>
            <a:cxnSpLocks noChangeShapeType="1"/>
            <a:stCxn id="189445" idx="3"/>
            <a:endCxn id="189448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6" name="AutoShape 26"/>
          <p:cNvCxnSpPr>
            <a:cxnSpLocks noChangeShapeType="1"/>
            <a:stCxn id="189448" idx="5"/>
            <a:endCxn id="189450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762000" y="2627462"/>
            <a:ext cx="1885773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89472" name="Oval 32"/>
          <p:cNvSpPr>
            <a:spLocks noChangeArrowheads="1"/>
          </p:cNvSpPr>
          <p:nvPr/>
        </p:nvSpPr>
        <p:spPr bwMode="auto">
          <a:xfrm>
            <a:off x="1993900" y="591820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E33E066E-BC6D-4DE6-86B6-582B3B15C4F4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A1615B12-6F91-4E91-8460-9C5697E9AE1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3671056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91491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  <a:endParaRPr lang="en-US" altLang="en-US" sz="1600" b="1" dirty="0">
              <a:solidFill>
                <a:srgbClr val="4D4D4D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91497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91498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91499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91500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91501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91504" name="AutoShape 16"/>
          <p:cNvCxnSpPr>
            <a:cxnSpLocks noChangeShapeType="1"/>
            <a:stCxn id="191491" idx="2"/>
            <a:endCxn id="191492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05" name="AutoShape 17"/>
          <p:cNvCxnSpPr>
            <a:cxnSpLocks noChangeShapeType="1"/>
            <a:stCxn id="191492" idx="3"/>
            <a:endCxn id="191494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06" name="AutoShape 18"/>
          <p:cNvCxnSpPr>
            <a:cxnSpLocks noChangeShapeType="1"/>
            <a:stCxn id="191492" idx="5"/>
            <a:endCxn id="191495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07" name="AutoShape 19"/>
          <p:cNvCxnSpPr>
            <a:cxnSpLocks noChangeShapeType="1"/>
            <a:stCxn id="191495" idx="3"/>
            <a:endCxn id="191499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08" name="AutoShape 20"/>
          <p:cNvCxnSpPr>
            <a:cxnSpLocks noChangeShapeType="1"/>
            <a:stCxn id="191495" idx="5"/>
            <a:endCxn id="191500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09" name="AutoShape 21"/>
          <p:cNvCxnSpPr>
            <a:cxnSpLocks noChangeShapeType="1"/>
            <a:stCxn id="191494" idx="5"/>
            <a:endCxn id="191501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10" name="AutoShape 22"/>
          <p:cNvCxnSpPr>
            <a:cxnSpLocks noChangeShapeType="1"/>
            <a:stCxn id="191491" idx="6"/>
            <a:endCxn id="191493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11" name="AutoShape 23"/>
          <p:cNvCxnSpPr>
            <a:cxnSpLocks noChangeShapeType="1"/>
            <a:stCxn id="191497" idx="1"/>
            <a:endCxn id="191493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13" name="AutoShape 25"/>
          <p:cNvCxnSpPr>
            <a:cxnSpLocks noChangeShapeType="1"/>
            <a:stCxn id="191493" idx="3"/>
            <a:endCxn id="191496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1514" name="AutoShape 26"/>
          <p:cNvCxnSpPr>
            <a:cxnSpLocks noChangeShapeType="1"/>
            <a:stCxn id="191496" idx="5"/>
            <a:endCxn id="191498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762000" y="2627462"/>
            <a:ext cx="2299347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91520" name="Oval 32"/>
          <p:cNvSpPr>
            <a:spLocks noChangeArrowheads="1"/>
          </p:cNvSpPr>
          <p:nvPr/>
        </p:nvSpPr>
        <p:spPr bwMode="auto">
          <a:xfrm>
            <a:off x="3382963" y="5062538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59C520D2-8970-4974-849C-A21B03D3A894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29983E51-05ED-4A49-93D7-9ABB043E205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735216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93539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93546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93547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93548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93549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93552" name="AutoShape 16"/>
          <p:cNvCxnSpPr>
            <a:cxnSpLocks noChangeShapeType="1"/>
            <a:stCxn id="193539" idx="2"/>
            <a:endCxn id="193540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3" name="AutoShape 17"/>
          <p:cNvCxnSpPr>
            <a:cxnSpLocks noChangeShapeType="1"/>
            <a:stCxn id="193540" idx="3"/>
            <a:endCxn id="193542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4" name="AutoShape 18"/>
          <p:cNvCxnSpPr>
            <a:cxnSpLocks noChangeShapeType="1"/>
            <a:stCxn id="193540" idx="5"/>
            <a:endCxn id="193543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5" name="AutoShape 19"/>
          <p:cNvCxnSpPr>
            <a:cxnSpLocks noChangeShapeType="1"/>
            <a:stCxn id="193543" idx="3"/>
            <a:endCxn id="193547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6" name="AutoShape 20"/>
          <p:cNvCxnSpPr>
            <a:cxnSpLocks noChangeShapeType="1"/>
            <a:stCxn id="193543" idx="5"/>
            <a:endCxn id="193548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7" name="AutoShape 21"/>
          <p:cNvCxnSpPr>
            <a:cxnSpLocks noChangeShapeType="1"/>
            <a:stCxn id="193542" idx="5"/>
            <a:endCxn id="193549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8" name="AutoShape 22"/>
          <p:cNvCxnSpPr>
            <a:cxnSpLocks noChangeShapeType="1"/>
            <a:stCxn id="193539" idx="6"/>
            <a:endCxn id="193541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59" name="AutoShape 23"/>
          <p:cNvCxnSpPr>
            <a:cxnSpLocks noChangeShapeType="1"/>
            <a:stCxn id="193545" idx="1"/>
            <a:endCxn id="193541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61" name="AutoShape 25"/>
          <p:cNvCxnSpPr>
            <a:cxnSpLocks noChangeShapeType="1"/>
            <a:stCxn id="193541" idx="3"/>
            <a:endCxn id="193544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3562" name="AutoShape 26"/>
          <p:cNvCxnSpPr>
            <a:cxnSpLocks noChangeShapeType="1"/>
            <a:stCxn id="193544" idx="5"/>
            <a:endCxn id="193546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762000" y="2627462"/>
            <a:ext cx="2712922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93568" name="Oval 32"/>
          <p:cNvSpPr>
            <a:spLocks noChangeArrowheads="1"/>
          </p:cNvSpPr>
          <p:nvPr/>
        </p:nvSpPr>
        <p:spPr bwMode="auto">
          <a:xfrm>
            <a:off x="2840038" y="5911850"/>
            <a:ext cx="411162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348B9DD9-EF43-4BDC-A13D-684EC9F3F4CC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5508B160-FC6E-410A-802D-CC50AB9FFCC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2228900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9558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9559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9559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9559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95600" name="AutoShape 16"/>
          <p:cNvCxnSpPr>
            <a:cxnSpLocks noChangeShapeType="1"/>
            <a:stCxn id="195587" idx="2"/>
            <a:endCxn id="19558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1" name="AutoShape 17"/>
          <p:cNvCxnSpPr>
            <a:cxnSpLocks noChangeShapeType="1"/>
            <a:stCxn id="195588" idx="3"/>
            <a:endCxn id="19559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2" name="AutoShape 18"/>
          <p:cNvCxnSpPr>
            <a:cxnSpLocks noChangeShapeType="1"/>
            <a:stCxn id="195588" idx="5"/>
            <a:endCxn id="19559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3" name="AutoShape 19"/>
          <p:cNvCxnSpPr>
            <a:cxnSpLocks noChangeShapeType="1"/>
            <a:stCxn id="195591" idx="3"/>
            <a:endCxn id="19559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4" name="AutoShape 20"/>
          <p:cNvCxnSpPr>
            <a:cxnSpLocks noChangeShapeType="1"/>
            <a:stCxn id="195591" idx="5"/>
            <a:endCxn id="19559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5" name="AutoShape 21"/>
          <p:cNvCxnSpPr>
            <a:cxnSpLocks noChangeShapeType="1"/>
            <a:stCxn id="195590" idx="5"/>
            <a:endCxn id="19559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6" name="AutoShape 22"/>
          <p:cNvCxnSpPr>
            <a:cxnSpLocks noChangeShapeType="1"/>
            <a:stCxn id="195587" idx="6"/>
            <a:endCxn id="19558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7" name="AutoShape 23"/>
          <p:cNvCxnSpPr>
            <a:cxnSpLocks noChangeShapeType="1"/>
            <a:stCxn id="195593" idx="1"/>
            <a:endCxn id="19558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09" name="AutoShape 25"/>
          <p:cNvCxnSpPr>
            <a:cxnSpLocks noChangeShapeType="1"/>
            <a:stCxn id="195589" idx="3"/>
            <a:endCxn id="19559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5610" name="AutoShape 26"/>
          <p:cNvCxnSpPr>
            <a:cxnSpLocks noChangeShapeType="1"/>
            <a:stCxn id="195592" idx="5"/>
            <a:endCxn id="19559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614" name="Rectangle 30"/>
          <p:cNvSpPr>
            <a:spLocks noChangeArrowheads="1"/>
          </p:cNvSpPr>
          <p:nvPr/>
        </p:nvSpPr>
        <p:spPr bwMode="auto">
          <a:xfrm>
            <a:off x="762000" y="2627462"/>
            <a:ext cx="3126497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14 84 13 53 16 99 72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5615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95616" name="Oval 3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A3991249-E37E-4048-9593-E7494D6A553E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189C2EFA-B40E-4B11-B70B-E78F691FF99F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4164945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</a:p>
        </p:txBody>
      </p:sp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97641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97648" name="AutoShape 16"/>
          <p:cNvCxnSpPr>
            <a:cxnSpLocks noChangeShapeType="1"/>
            <a:stCxn id="197635" idx="2"/>
            <a:endCxn id="197636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49" name="AutoShape 17"/>
          <p:cNvCxnSpPr>
            <a:cxnSpLocks noChangeShapeType="1"/>
            <a:stCxn id="197636" idx="3"/>
            <a:endCxn id="197638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0" name="AutoShape 18"/>
          <p:cNvCxnSpPr>
            <a:cxnSpLocks noChangeShapeType="1"/>
            <a:stCxn id="197636" idx="5"/>
            <a:endCxn id="197639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1" name="AutoShape 19"/>
          <p:cNvCxnSpPr>
            <a:cxnSpLocks noChangeShapeType="1"/>
            <a:stCxn id="197639" idx="3"/>
            <a:endCxn id="197643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2" name="AutoShape 20"/>
          <p:cNvCxnSpPr>
            <a:cxnSpLocks noChangeShapeType="1"/>
            <a:stCxn id="197639" idx="5"/>
            <a:endCxn id="197644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3" name="AutoShape 21"/>
          <p:cNvCxnSpPr>
            <a:cxnSpLocks noChangeShapeType="1"/>
            <a:stCxn id="197638" idx="5"/>
            <a:endCxn id="197645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4" name="AutoShape 22"/>
          <p:cNvCxnSpPr>
            <a:cxnSpLocks noChangeShapeType="1"/>
            <a:stCxn id="197635" idx="6"/>
            <a:endCxn id="197637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5" name="AutoShape 23"/>
          <p:cNvCxnSpPr>
            <a:cxnSpLocks noChangeShapeType="1"/>
            <a:stCxn id="197641" idx="1"/>
            <a:endCxn id="197637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7" name="AutoShape 25"/>
          <p:cNvCxnSpPr>
            <a:cxnSpLocks noChangeShapeType="1"/>
            <a:stCxn id="197637" idx="3"/>
            <a:endCxn id="197640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658" name="AutoShape 26"/>
          <p:cNvCxnSpPr>
            <a:cxnSpLocks noChangeShapeType="1"/>
            <a:stCxn id="197640" idx="5"/>
            <a:endCxn id="197642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762000" y="2627462"/>
            <a:ext cx="3540072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14 84 13 53 16 99 72 43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97664" name="Oval 32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D62E295A-7607-4799-9B9C-9D7E299EBD9B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E2534E9-AEB8-441B-911D-7CEA06FFA7D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413417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</a:p>
        </p:txBody>
      </p:sp>
      <p:sp>
        <p:nvSpPr>
          <p:cNvPr id="199683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99689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99690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99691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99692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99693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99696" name="AutoShape 16"/>
          <p:cNvCxnSpPr>
            <a:cxnSpLocks noChangeShapeType="1"/>
            <a:stCxn id="199683" idx="2"/>
            <a:endCxn id="199684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697" name="AutoShape 17"/>
          <p:cNvCxnSpPr>
            <a:cxnSpLocks noChangeShapeType="1"/>
            <a:stCxn id="199684" idx="3"/>
            <a:endCxn id="199686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698" name="AutoShape 18"/>
          <p:cNvCxnSpPr>
            <a:cxnSpLocks noChangeShapeType="1"/>
            <a:stCxn id="199684" idx="5"/>
            <a:endCxn id="199687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699" name="AutoShape 19"/>
          <p:cNvCxnSpPr>
            <a:cxnSpLocks noChangeShapeType="1"/>
            <a:stCxn id="199687" idx="3"/>
            <a:endCxn id="199691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0" name="AutoShape 20"/>
          <p:cNvCxnSpPr>
            <a:cxnSpLocks noChangeShapeType="1"/>
            <a:stCxn id="199687" idx="5"/>
            <a:endCxn id="199692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1" name="AutoShape 21"/>
          <p:cNvCxnSpPr>
            <a:cxnSpLocks noChangeShapeType="1"/>
            <a:stCxn id="199686" idx="5"/>
            <a:endCxn id="199693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2" name="AutoShape 22"/>
          <p:cNvCxnSpPr>
            <a:cxnSpLocks noChangeShapeType="1"/>
            <a:stCxn id="199683" idx="6"/>
            <a:endCxn id="199685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3" name="AutoShape 23"/>
          <p:cNvCxnSpPr>
            <a:cxnSpLocks noChangeShapeType="1"/>
            <a:stCxn id="199689" idx="1"/>
            <a:endCxn id="199685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5" name="AutoShape 25"/>
          <p:cNvCxnSpPr>
            <a:cxnSpLocks noChangeShapeType="1"/>
            <a:stCxn id="199685" idx="3"/>
            <a:endCxn id="199688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706" name="AutoShape 26"/>
          <p:cNvCxnSpPr>
            <a:cxnSpLocks noChangeShapeType="1"/>
            <a:stCxn id="199688" idx="5"/>
            <a:endCxn id="199690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762000" y="2627462"/>
            <a:ext cx="3953646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14 84 13 53 16 99 72 43 33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9711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199712" name="Oval 32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4F8A24E6-0BE0-4FAB-A8D3-4313C6AE8804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DDC28D41-6AE8-4951-9072-26388C0B153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096813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201740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201744" name="AutoShape 16"/>
          <p:cNvCxnSpPr>
            <a:cxnSpLocks noChangeShapeType="1"/>
            <a:stCxn id="201731" idx="2"/>
            <a:endCxn id="201732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45" name="AutoShape 17"/>
          <p:cNvCxnSpPr>
            <a:cxnSpLocks noChangeShapeType="1"/>
            <a:stCxn id="201732" idx="3"/>
            <a:endCxn id="201734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46" name="AutoShape 18"/>
          <p:cNvCxnSpPr>
            <a:cxnSpLocks noChangeShapeType="1"/>
            <a:stCxn id="201732" idx="5"/>
            <a:endCxn id="201735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47" name="AutoShape 19"/>
          <p:cNvCxnSpPr>
            <a:cxnSpLocks noChangeShapeType="1"/>
            <a:stCxn id="201735" idx="3"/>
            <a:endCxn id="201739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48" name="AutoShape 20"/>
          <p:cNvCxnSpPr>
            <a:cxnSpLocks noChangeShapeType="1"/>
            <a:stCxn id="201735" idx="5"/>
            <a:endCxn id="201740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49" name="AutoShape 21"/>
          <p:cNvCxnSpPr>
            <a:cxnSpLocks noChangeShapeType="1"/>
            <a:stCxn id="201734" idx="5"/>
            <a:endCxn id="201741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50" name="AutoShape 22"/>
          <p:cNvCxnSpPr>
            <a:cxnSpLocks noChangeShapeType="1"/>
            <a:stCxn id="201731" idx="6"/>
            <a:endCxn id="201733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51" name="AutoShape 23"/>
          <p:cNvCxnSpPr>
            <a:cxnSpLocks noChangeShapeType="1"/>
            <a:stCxn id="201737" idx="1"/>
            <a:endCxn id="201733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53" name="AutoShape 25"/>
          <p:cNvCxnSpPr>
            <a:cxnSpLocks noChangeShapeType="1"/>
            <a:stCxn id="201733" idx="3"/>
            <a:endCxn id="201736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754" name="AutoShape 26"/>
          <p:cNvCxnSpPr>
            <a:cxnSpLocks noChangeShapeType="1"/>
            <a:stCxn id="201736" idx="5"/>
            <a:endCxn id="201738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1758" name="Rectangle 30"/>
          <p:cNvSpPr>
            <a:spLocks noChangeArrowheads="1"/>
          </p:cNvSpPr>
          <p:nvPr/>
        </p:nvSpPr>
        <p:spPr bwMode="auto">
          <a:xfrm>
            <a:off x="762000" y="2627462"/>
            <a:ext cx="4505079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14 84 13 53 16 99 72 43 33 64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1759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201760" name="Oval 32"/>
          <p:cNvSpPr>
            <a:spLocks noChangeArrowheads="1"/>
          </p:cNvSpPr>
          <p:nvPr/>
        </p:nvSpPr>
        <p:spPr bwMode="auto">
          <a:xfrm>
            <a:off x="5197475" y="5922963"/>
            <a:ext cx="411163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E1448F25-7084-4D1E-9D22-7DB49AC4A834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6B6178F-EAF6-402D-9C1D-9E8FE0BB07F6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1973729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203784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203788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203789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4D4D4D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203792" name="AutoShape 16"/>
          <p:cNvCxnSpPr>
            <a:cxnSpLocks noChangeShapeType="1"/>
            <a:stCxn id="203779" idx="2"/>
            <a:endCxn id="203780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3" name="AutoShape 17"/>
          <p:cNvCxnSpPr>
            <a:cxnSpLocks noChangeShapeType="1"/>
            <a:stCxn id="203780" idx="3"/>
            <a:endCxn id="203782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4" name="AutoShape 18"/>
          <p:cNvCxnSpPr>
            <a:cxnSpLocks noChangeShapeType="1"/>
            <a:stCxn id="203780" idx="5"/>
            <a:endCxn id="203783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5" name="AutoShape 19"/>
          <p:cNvCxnSpPr>
            <a:cxnSpLocks noChangeShapeType="1"/>
            <a:stCxn id="203783" idx="3"/>
            <a:endCxn id="203787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6" name="AutoShape 20"/>
          <p:cNvCxnSpPr>
            <a:cxnSpLocks noChangeShapeType="1"/>
            <a:stCxn id="203783" idx="5"/>
            <a:endCxn id="203788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7" name="AutoShape 21"/>
          <p:cNvCxnSpPr>
            <a:cxnSpLocks noChangeShapeType="1"/>
            <a:stCxn id="203782" idx="5"/>
            <a:endCxn id="203789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8" name="AutoShape 22"/>
          <p:cNvCxnSpPr>
            <a:cxnSpLocks noChangeShapeType="1"/>
            <a:stCxn id="203779" idx="6"/>
            <a:endCxn id="203781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799" name="AutoShape 23"/>
          <p:cNvCxnSpPr>
            <a:cxnSpLocks noChangeShapeType="1"/>
            <a:stCxn id="203785" idx="1"/>
            <a:endCxn id="203781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801" name="AutoShape 25"/>
          <p:cNvCxnSpPr>
            <a:cxnSpLocks noChangeShapeType="1"/>
            <a:stCxn id="203781" idx="3"/>
            <a:endCxn id="203784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802" name="AutoShape 26"/>
          <p:cNvCxnSpPr>
            <a:cxnSpLocks noChangeShapeType="1"/>
            <a:stCxn id="203784" idx="5"/>
            <a:endCxn id="203786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762000" y="2627462"/>
            <a:ext cx="4780796" cy="4616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91440" rIns="182880" bIns="91440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14 84 13 53 16 99 72 43 33 64 97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203808" name="Oval 32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9BAFDCBA-CA6A-4E08-966A-20769E7A73A8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9C78769A-0BD2-4FC8-896A-D7E03BE900D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29204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>
                <a:latin typeface="+mn-lt"/>
              </a:rPr>
              <a:t>Basic </a:t>
            </a:r>
            <a:r>
              <a:rPr lang="tr-TR" altLang="en-US" sz="4000" dirty="0" err="1">
                <a:latin typeface="+mn-lt"/>
              </a:rPr>
              <a:t>terminology</a:t>
            </a:r>
            <a:r>
              <a:rPr lang="en-US" altLang="en-US" sz="4000" dirty="0">
                <a:latin typeface="+mn-lt"/>
              </a:rPr>
              <a:t>: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Tree Nodes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516" y="1556792"/>
            <a:ext cx="8712968" cy="5301208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400" dirty="0"/>
              <a:t>A </a:t>
            </a:r>
            <a:r>
              <a:rPr lang="tr-TR" altLang="en-US" sz="2400" dirty="0" err="1">
                <a:solidFill>
                  <a:srgbClr val="CC0000"/>
                </a:solidFill>
              </a:rPr>
              <a:t>tree</a:t>
            </a:r>
            <a:r>
              <a:rPr lang="tr-TR" altLang="en-US" sz="2400" dirty="0">
                <a:solidFill>
                  <a:srgbClr val="D23200"/>
                </a:solidFill>
              </a:rPr>
              <a:t> </a:t>
            </a:r>
            <a:r>
              <a:rPr lang="tr-TR" altLang="en-US" sz="2400" dirty="0"/>
              <a:t>is a </a:t>
            </a:r>
            <a:r>
              <a:rPr lang="tr-TR" altLang="en-US" sz="2400" dirty="0" err="1"/>
              <a:t>collection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elements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called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C0000"/>
                </a:solidFill>
              </a:rPr>
              <a:t>nodes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One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distinguished</a:t>
            </a:r>
            <a:r>
              <a:rPr lang="tr-TR" altLang="en-US" sz="2400" dirty="0"/>
              <a:t> as </a:t>
            </a:r>
            <a:r>
              <a:rPr lang="en-US" altLang="en-US" sz="2400" dirty="0"/>
              <a:t>the </a:t>
            </a:r>
            <a:r>
              <a:rPr lang="tr-TR" altLang="en-US" sz="2400" dirty="0" err="1">
                <a:solidFill>
                  <a:srgbClr val="CC0000"/>
                </a:solidFill>
              </a:rPr>
              <a:t>root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which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placed</a:t>
            </a:r>
            <a:r>
              <a:rPr lang="tr-TR" altLang="en-US" sz="2400" dirty="0"/>
              <a:t> at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top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 at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bottom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en-US" altLang="en-US" sz="2400" dirty="0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called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C0000"/>
                </a:solidFill>
              </a:rPr>
              <a:t>leaves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all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others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internal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nodes</a:t>
            </a:r>
            <a:r>
              <a:rPr lang="tr-TR" altLang="en-US" sz="2400" dirty="0"/>
              <a:t>.</a:t>
            </a:r>
          </a:p>
          <a:p>
            <a:pPr marL="989013" indent="-989013" eaLnBrk="1" hangingPunct="1">
              <a:buNone/>
            </a:pPr>
            <a:r>
              <a:rPr lang="tr-TR" altLang="en-US" sz="2400" dirty="0">
                <a:sym typeface="Wingdings" panose="05000000000000000000" pitchFamily="2" charset="2"/>
              </a:rPr>
              <a:t>	</a:t>
            </a:r>
            <a:endParaRPr lang="tr-TR" altLang="en-US" sz="2400" dirty="0"/>
          </a:p>
          <a:p>
            <a:r>
              <a:rPr lang="en-US" altLang="en-US" sz="2400" dirty="0"/>
              <a:t>A tree consists of a root,</a:t>
            </a:r>
            <a:r>
              <a:rPr lang="tr-TR" altLang="en-US" sz="2400" dirty="0"/>
              <a:t> </a:t>
            </a:r>
            <a:r>
              <a:rPr lang="en-US" altLang="en-US" sz="2400" dirty="0"/>
              <a:t>and empty or nonempty </a:t>
            </a:r>
            <a:r>
              <a:rPr lang="en-US" altLang="en-US" sz="2400" dirty="0">
                <a:solidFill>
                  <a:srgbClr val="FF0000"/>
                </a:solidFill>
              </a:rPr>
              <a:t>subtrees </a:t>
            </a:r>
            <a:r>
              <a:rPr lang="en-US" altLang="en-US" sz="2400" dirty="0"/>
              <a:t>each of whose roots are connected to the root by a branch (edge). 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D232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7658100" y="1271588"/>
            <a:ext cx="762000" cy="1851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none" lIns="92075" tIns="46038" rIns="92075" bIns="46038"/>
          <a:lstStyle/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  <a:p>
            <a:pPr algn="ctr"/>
            <a:endParaRPr kumimoji="0"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20582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20582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20582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20583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20583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205838" name="AutoShape 14"/>
          <p:cNvCxnSpPr>
            <a:cxnSpLocks noChangeShapeType="1"/>
            <a:stCxn id="205827" idx="2"/>
            <a:endCxn id="20582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39" name="AutoShape 15"/>
          <p:cNvCxnSpPr>
            <a:cxnSpLocks noChangeShapeType="1"/>
            <a:stCxn id="205828" idx="3"/>
            <a:endCxn id="20583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0" name="AutoShape 16"/>
          <p:cNvCxnSpPr>
            <a:cxnSpLocks noChangeShapeType="1"/>
            <a:stCxn id="205828" idx="5"/>
            <a:endCxn id="20583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1" name="AutoShape 17"/>
          <p:cNvCxnSpPr>
            <a:cxnSpLocks noChangeShapeType="1"/>
            <a:stCxn id="205831" idx="3"/>
            <a:endCxn id="20583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2" name="AutoShape 18"/>
          <p:cNvCxnSpPr>
            <a:cxnSpLocks noChangeShapeType="1"/>
            <a:stCxn id="205831" idx="5"/>
            <a:endCxn id="20583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3" name="AutoShape 19"/>
          <p:cNvCxnSpPr>
            <a:cxnSpLocks noChangeShapeType="1"/>
            <a:stCxn id="205830" idx="5"/>
            <a:endCxn id="20583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4" name="AutoShape 20"/>
          <p:cNvCxnSpPr>
            <a:cxnSpLocks noChangeShapeType="1"/>
            <a:stCxn id="205827" idx="6"/>
            <a:endCxn id="20582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5" name="AutoShape 21"/>
          <p:cNvCxnSpPr>
            <a:cxnSpLocks noChangeShapeType="1"/>
            <a:stCxn id="205833" idx="1"/>
            <a:endCxn id="20582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6" name="AutoShape 22"/>
          <p:cNvCxnSpPr>
            <a:cxnSpLocks noChangeShapeType="1"/>
            <a:stCxn id="205829" idx="3"/>
            <a:endCxn id="20583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7" name="AutoShape 23"/>
          <p:cNvCxnSpPr>
            <a:cxnSpLocks noChangeShapeType="1"/>
            <a:stCxn id="205832" idx="5"/>
            <a:endCxn id="20583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762000" y="2627462"/>
            <a:ext cx="478079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none" lIns="182880" tIns="91440" rIns="182880" bIns="91440" anchor="ctr">
            <a:spAutoFit/>
          </a:bodyPr>
          <a:lstStyle/>
          <a:p>
            <a:r>
              <a:rPr kumimoji="0" lang="en-US" altLang="en-US" sz="1800" b="1" dirty="0">
                <a:latin typeface="Courier New" panose="02070309020205020404" pitchFamily="49" charset="0"/>
              </a:rPr>
              <a:t>14 84 13 53 16 99 72 43 33 64 97</a:t>
            </a:r>
            <a:endParaRPr kumimoji="0"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7715250" y="3227388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Stack</a:t>
            </a: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5E5DFC05-3828-413B-8D25-ED2CB79F67A5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stack and visit it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50089-C50B-4249-A58B-09DE5F0C8D8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Preorder Traversal with a Stack</a:t>
            </a:r>
          </a:p>
        </p:txBody>
      </p:sp>
    </p:spTree>
    <p:extLst>
      <p:ext uri="{BB962C8B-B14F-4D97-AF65-F5344CB8AC3E}">
        <p14:creationId xmlns:p14="http://schemas.microsoft.com/office/powerpoint/2010/main" val="3984005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214313"/>
            <a:ext cx="8820472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/>
              <a:t>Depth-First </a:t>
            </a:r>
            <a:r>
              <a:rPr lang="tr-TR" altLang="en-US" sz="4000" dirty="0" err="1"/>
              <a:t>Traversal</a:t>
            </a:r>
            <a:r>
              <a:rPr lang="tr-TR" altLang="en-US" sz="4000" dirty="0"/>
              <a:t>: </a:t>
            </a:r>
            <a:r>
              <a:rPr lang="tr-TR" altLang="en-US" sz="4000" dirty="0" err="1"/>
              <a:t>Postorder</a:t>
            </a:r>
            <a:endParaRPr lang="tr-TR" alt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844825"/>
            <a:ext cx="4335462" cy="2282244"/>
          </a:xfrm>
          <a:solidFill>
            <a:srgbClr val="C1FFC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tr-TR" altLang="en-US" sz="2000" dirty="0" err="1"/>
              <a:t>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postorder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tree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traversal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work</a:t>
            </a:r>
            <a:r>
              <a:rPr lang="tr-TR" altLang="en-US" sz="2000" dirty="0"/>
              <a:t> at a </a:t>
            </a:r>
            <a:r>
              <a:rPr lang="tr-TR" altLang="en-US" sz="2000" dirty="0" err="1"/>
              <a:t>node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performed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after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its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children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evaluated</a:t>
            </a:r>
            <a:r>
              <a:rPr lang="tr-TR" altLang="en-US" sz="2000" dirty="0"/>
              <a:t>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000" dirty="0"/>
              <a:t>(</a:t>
            </a:r>
            <a:r>
              <a:rPr lang="tr-TR" altLang="en-US" sz="2000" dirty="0" err="1"/>
              <a:t>Left</a:t>
            </a:r>
            <a:r>
              <a:rPr lang="tr-TR" altLang="en-US" sz="2000" dirty="0"/>
              <a:t>-Right-</a:t>
            </a:r>
            <a:r>
              <a:rPr lang="en-US" altLang="en-US" sz="2000" dirty="0"/>
              <a:t>Root</a:t>
            </a:r>
            <a:r>
              <a:rPr lang="tr-TR" altLang="en-US" sz="2000" dirty="0"/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000" dirty="0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008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282633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2245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7" name="Oval 13"/>
          <p:cNvSpPr>
            <a:spLocks noChangeArrowheads="1"/>
          </p:cNvSpPr>
          <p:nvPr/>
        </p:nvSpPr>
        <p:spPr bwMode="auto">
          <a:xfrm>
            <a:off x="7594600" y="4160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666038" y="4216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282639" name="Oval 15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8602663" y="4202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42" name="Oval 18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45" name="Oval 21"/>
          <p:cNvSpPr>
            <a:spLocks noChangeArrowheads="1"/>
          </p:cNvSpPr>
          <p:nvPr/>
        </p:nvSpPr>
        <p:spPr bwMode="auto">
          <a:xfrm>
            <a:off x="5116513" y="53292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187950" y="5384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282647" name="Oval 23"/>
          <p:cNvSpPr>
            <a:spLocks noChangeArrowheads="1"/>
          </p:cNvSpPr>
          <p:nvPr/>
        </p:nvSpPr>
        <p:spPr bwMode="auto">
          <a:xfrm>
            <a:off x="7062788" y="2078039"/>
            <a:ext cx="488950" cy="5318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71326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3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403850" y="46815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3132138" y="6237288"/>
            <a:ext cx="5832475" cy="466725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Postorder tree traversal result:  </a:t>
            </a:r>
            <a:r>
              <a:rPr lang="tr-TR" altLang="en-US" sz="2400" b="1">
                <a:latin typeface="Arial" panose="020B0604020202020204" pitchFamily="34" charset="0"/>
              </a:rPr>
              <a:t>7 4 2 8 6 1 5 3</a:t>
            </a:r>
          </a:p>
        </p:txBody>
      </p:sp>
    </p:spTree>
    <p:extLst>
      <p:ext uri="{BB962C8B-B14F-4D97-AF65-F5344CB8AC3E}">
        <p14:creationId xmlns:p14="http://schemas.microsoft.com/office/powerpoint/2010/main" val="11957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8" grpId="0"/>
      <p:bldP spid="46090" grpId="0"/>
      <p:bldP spid="46094" grpId="0"/>
      <p:bldP spid="46096" grpId="0"/>
      <p:bldP spid="46099" grpId="0"/>
      <p:bldP spid="46102" grpId="0"/>
      <p:bldP spid="46104" grpId="0"/>
      <p:bldP spid="471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340768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0000"/>
                </a:solidFill>
                <a:latin typeface="+mn-lt"/>
              </a:rPr>
              <a:t>Two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stacks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are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needed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Informal description:</a:t>
            </a:r>
            <a:endParaRPr lang="tr-TR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1. Push root to first stack.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2. Loop while first stack is not empty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   2.1 Pop a node from first stack and push it to second stack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   2.2 Push left and right children of the popped node to first stack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3. Print contents of second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Iterative Traversals: P</a:t>
            </a:r>
            <a:r>
              <a:rPr lang="tr-TR" sz="3600" dirty="0">
                <a:latin typeface="Calibri" panose="020F0502020204030204" pitchFamily="34" charset="0"/>
              </a:rPr>
              <a:t>OST</a:t>
            </a:r>
            <a:r>
              <a:rPr lang="en-US" sz="3600" dirty="0">
                <a:latin typeface="Calibri" panose="020F050202020403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4258505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7008504" y="1093886"/>
            <a:ext cx="762000" cy="33766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1E526B0-02DD-432A-A46A-25F22238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721" y="1088666"/>
            <a:ext cx="762000" cy="33766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B63A6376-6EB4-4CCA-ADCD-21776301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71546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B24A08B-892C-4F41-8D56-78A00D66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11C57-F0B6-4934-BAF7-996A772C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7022023-1486-46CA-B49C-49A7728F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81948403-ED99-49B0-B9EB-DA38E66A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04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00569C2-54DB-47C3-96A8-5E985C4A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497F4-A803-4ED2-B4C0-F7393059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EC165EFD-70DC-4DD4-ACA5-F938816A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ABCE7F22-5ED6-4542-8D95-73BC24A1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2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DDF4F19-989F-4179-9815-7879BF67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EA82F8-8EA8-40F9-9EA6-1D29902F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2450AD3-F388-434B-87DA-9FD305DF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090C598D-602E-45D1-87E5-CA3FBAC6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5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781EB1D-200D-43E9-8878-4756E565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7172EF-2977-4903-A51A-7E089269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6F81A15A-3F30-4FA9-8706-1136A4F7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9A7A37B-549D-4033-BDCF-1D72962C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27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01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1" y="404813"/>
            <a:ext cx="8820150" cy="1462087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   </a:t>
            </a:r>
            <a:r>
              <a:rPr lang="tr-TR" altLang="en-US" sz="3600" dirty="0" err="1">
                <a:latin typeface="+mn-lt"/>
              </a:rPr>
              <a:t>Examples</a:t>
            </a:r>
            <a:r>
              <a:rPr lang="tr-TR" altLang="en-US" sz="3600" dirty="0">
                <a:latin typeface="+mn-lt"/>
              </a:rPr>
              <a:t> of </a:t>
            </a:r>
            <a:r>
              <a:rPr lang="en-US" altLang="en-US" sz="3600" dirty="0" err="1">
                <a:latin typeface="+mn-lt"/>
              </a:rPr>
              <a:t>T</a:t>
            </a:r>
            <a:r>
              <a:rPr lang="tr-TR" altLang="en-US" sz="3600" dirty="0" err="1">
                <a:latin typeface="+mn-lt"/>
              </a:rPr>
              <a:t>rees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23850" y="3608388"/>
            <a:ext cx="218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(a) An empty tree</a:t>
            </a: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3059113" y="2349500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2895600" y="3573463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(b) </a:t>
            </a:r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4787900" y="2276475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4787900" y="2276475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2" name="Oval 12"/>
          <p:cNvSpPr>
            <a:spLocks noChangeArrowheads="1"/>
          </p:cNvSpPr>
          <p:nvPr/>
        </p:nvSpPr>
        <p:spPr bwMode="auto">
          <a:xfrm>
            <a:off x="4429125" y="2924175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5078413" y="2925763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4572000" y="2478088"/>
            <a:ext cx="230188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>
            <a:off x="4932363" y="24923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4645025" y="357346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(c) </a:t>
            </a:r>
          </a:p>
        </p:txBody>
      </p:sp>
      <p:sp>
        <p:nvSpPr>
          <p:cNvPr id="225297" name="Oval 17"/>
          <p:cNvSpPr>
            <a:spLocks noChangeArrowheads="1"/>
          </p:cNvSpPr>
          <p:nvPr/>
        </p:nvSpPr>
        <p:spPr bwMode="auto">
          <a:xfrm>
            <a:off x="6688138" y="1630363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8" name="Oval 18"/>
          <p:cNvSpPr>
            <a:spLocks noChangeArrowheads="1"/>
          </p:cNvSpPr>
          <p:nvPr/>
        </p:nvSpPr>
        <p:spPr bwMode="auto">
          <a:xfrm>
            <a:off x="6329363" y="2278063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299" name="Line 19"/>
          <p:cNvSpPr>
            <a:spLocks noChangeShapeType="1"/>
          </p:cNvSpPr>
          <p:nvPr/>
        </p:nvSpPr>
        <p:spPr bwMode="auto">
          <a:xfrm flipH="1">
            <a:off x="6472238" y="1831975"/>
            <a:ext cx="230187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0" name="Oval 20"/>
          <p:cNvSpPr>
            <a:spLocks noChangeArrowheads="1"/>
          </p:cNvSpPr>
          <p:nvPr/>
        </p:nvSpPr>
        <p:spPr bwMode="auto">
          <a:xfrm>
            <a:off x="6011863" y="2925763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01" name="Line 21"/>
          <p:cNvSpPr>
            <a:spLocks noChangeShapeType="1"/>
          </p:cNvSpPr>
          <p:nvPr/>
        </p:nvSpPr>
        <p:spPr bwMode="auto">
          <a:xfrm flipH="1">
            <a:off x="6154738" y="2479675"/>
            <a:ext cx="230187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6207125" y="3573463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(d) </a:t>
            </a:r>
          </a:p>
        </p:txBody>
      </p:sp>
      <p:sp>
        <p:nvSpPr>
          <p:cNvPr id="225303" name="Oval 23"/>
          <p:cNvSpPr>
            <a:spLocks noChangeArrowheads="1"/>
          </p:cNvSpPr>
          <p:nvPr/>
        </p:nvSpPr>
        <p:spPr bwMode="auto">
          <a:xfrm>
            <a:off x="7380288" y="1628775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04" name="Oval 24"/>
          <p:cNvSpPr>
            <a:spLocks noChangeArrowheads="1"/>
          </p:cNvSpPr>
          <p:nvPr/>
        </p:nvSpPr>
        <p:spPr bwMode="auto">
          <a:xfrm>
            <a:off x="7596188" y="2420938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05" name="Line 25"/>
          <p:cNvSpPr>
            <a:spLocks noChangeShapeType="1"/>
          </p:cNvSpPr>
          <p:nvPr/>
        </p:nvSpPr>
        <p:spPr bwMode="auto">
          <a:xfrm>
            <a:off x="7496175" y="1844675"/>
            <a:ext cx="1714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6" name="Oval 26"/>
          <p:cNvSpPr>
            <a:spLocks noChangeArrowheads="1"/>
          </p:cNvSpPr>
          <p:nvPr/>
        </p:nvSpPr>
        <p:spPr bwMode="auto">
          <a:xfrm>
            <a:off x="7812088" y="3068638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07" name="Line 27"/>
          <p:cNvSpPr>
            <a:spLocks noChangeShapeType="1"/>
          </p:cNvSpPr>
          <p:nvPr/>
        </p:nvSpPr>
        <p:spPr bwMode="auto">
          <a:xfrm>
            <a:off x="7740650" y="2636838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7380288" y="3573463"/>
            <a:ext cx="59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(e) </a:t>
            </a:r>
          </a:p>
        </p:txBody>
      </p:sp>
      <p:sp>
        <p:nvSpPr>
          <p:cNvPr id="225309" name="Oval 29"/>
          <p:cNvSpPr>
            <a:spLocks noChangeArrowheads="1"/>
          </p:cNvSpPr>
          <p:nvPr/>
        </p:nvSpPr>
        <p:spPr bwMode="auto">
          <a:xfrm>
            <a:off x="4643438" y="4451350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0" name="Oval 30"/>
          <p:cNvSpPr>
            <a:spLocks noChangeArrowheads="1"/>
          </p:cNvSpPr>
          <p:nvPr/>
        </p:nvSpPr>
        <p:spPr bwMode="auto">
          <a:xfrm>
            <a:off x="4643438" y="4451350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1" name="Oval 31"/>
          <p:cNvSpPr>
            <a:spLocks noChangeArrowheads="1"/>
          </p:cNvSpPr>
          <p:nvPr/>
        </p:nvSpPr>
        <p:spPr bwMode="auto">
          <a:xfrm>
            <a:off x="4284663" y="5099050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2" name="Oval 32"/>
          <p:cNvSpPr>
            <a:spLocks noChangeArrowheads="1"/>
          </p:cNvSpPr>
          <p:nvPr/>
        </p:nvSpPr>
        <p:spPr bwMode="auto">
          <a:xfrm>
            <a:off x="4933950" y="5100638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3" name="Line 33"/>
          <p:cNvSpPr>
            <a:spLocks noChangeShapeType="1"/>
          </p:cNvSpPr>
          <p:nvPr/>
        </p:nvSpPr>
        <p:spPr bwMode="auto">
          <a:xfrm flipH="1">
            <a:off x="4427538" y="4652963"/>
            <a:ext cx="230187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4" name="Line 34"/>
          <p:cNvSpPr>
            <a:spLocks noChangeShapeType="1"/>
          </p:cNvSpPr>
          <p:nvPr/>
        </p:nvSpPr>
        <p:spPr bwMode="auto">
          <a:xfrm>
            <a:off x="4787900" y="4667250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5" name="Oval 35"/>
          <p:cNvSpPr>
            <a:spLocks noChangeArrowheads="1"/>
          </p:cNvSpPr>
          <p:nvPr/>
        </p:nvSpPr>
        <p:spPr bwMode="auto">
          <a:xfrm>
            <a:off x="3562350" y="5589588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6" name="Oval 36"/>
          <p:cNvSpPr>
            <a:spLocks noChangeArrowheads="1"/>
          </p:cNvSpPr>
          <p:nvPr/>
        </p:nvSpPr>
        <p:spPr bwMode="auto">
          <a:xfrm>
            <a:off x="3203575" y="6237288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17" name="Line 37"/>
          <p:cNvSpPr>
            <a:spLocks noChangeShapeType="1"/>
          </p:cNvSpPr>
          <p:nvPr/>
        </p:nvSpPr>
        <p:spPr bwMode="auto">
          <a:xfrm flipH="1">
            <a:off x="3346450" y="5791200"/>
            <a:ext cx="230188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8" name="Line 38"/>
          <p:cNvSpPr>
            <a:spLocks noChangeShapeType="1"/>
          </p:cNvSpPr>
          <p:nvPr/>
        </p:nvSpPr>
        <p:spPr bwMode="auto">
          <a:xfrm flipH="1">
            <a:off x="3708400" y="5300663"/>
            <a:ext cx="5889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9" name="Oval 39"/>
          <p:cNvSpPr>
            <a:spLocks noChangeArrowheads="1"/>
          </p:cNvSpPr>
          <p:nvPr/>
        </p:nvSpPr>
        <p:spPr bwMode="auto">
          <a:xfrm>
            <a:off x="3925888" y="6238875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20" name="Line 40"/>
          <p:cNvSpPr>
            <a:spLocks noChangeShapeType="1"/>
          </p:cNvSpPr>
          <p:nvPr/>
        </p:nvSpPr>
        <p:spPr bwMode="auto">
          <a:xfrm>
            <a:off x="3736975" y="5762625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1" name="Oval 41"/>
          <p:cNvSpPr>
            <a:spLocks noChangeArrowheads="1"/>
          </p:cNvSpPr>
          <p:nvPr/>
        </p:nvSpPr>
        <p:spPr bwMode="auto">
          <a:xfrm>
            <a:off x="3563938" y="6237288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22" name="Line 42"/>
          <p:cNvSpPr>
            <a:spLocks noChangeShapeType="1"/>
          </p:cNvSpPr>
          <p:nvPr/>
        </p:nvSpPr>
        <p:spPr bwMode="auto">
          <a:xfrm flipH="1">
            <a:off x="3678238" y="5805488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7" name="Oval 47"/>
          <p:cNvSpPr>
            <a:spLocks noChangeArrowheads="1"/>
          </p:cNvSpPr>
          <p:nvPr/>
        </p:nvSpPr>
        <p:spPr bwMode="auto">
          <a:xfrm>
            <a:off x="4614863" y="5776913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28" name="Oval 48"/>
          <p:cNvSpPr>
            <a:spLocks noChangeArrowheads="1"/>
          </p:cNvSpPr>
          <p:nvPr/>
        </p:nvSpPr>
        <p:spPr bwMode="auto">
          <a:xfrm>
            <a:off x="5264150" y="5778500"/>
            <a:ext cx="214313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29" name="Line 49"/>
          <p:cNvSpPr>
            <a:spLocks noChangeShapeType="1"/>
          </p:cNvSpPr>
          <p:nvPr/>
        </p:nvSpPr>
        <p:spPr bwMode="auto">
          <a:xfrm flipH="1">
            <a:off x="4757738" y="5330825"/>
            <a:ext cx="230187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0" name="Line 50"/>
          <p:cNvSpPr>
            <a:spLocks noChangeShapeType="1"/>
          </p:cNvSpPr>
          <p:nvPr/>
        </p:nvSpPr>
        <p:spPr bwMode="auto">
          <a:xfrm>
            <a:off x="5118100" y="534511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1" name="Oval 51"/>
          <p:cNvSpPr>
            <a:spLocks noChangeArrowheads="1"/>
          </p:cNvSpPr>
          <p:nvPr/>
        </p:nvSpPr>
        <p:spPr bwMode="auto">
          <a:xfrm>
            <a:off x="5580063" y="6381750"/>
            <a:ext cx="214312" cy="215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25332" name="Line 52"/>
          <p:cNvSpPr>
            <a:spLocks noChangeShapeType="1"/>
          </p:cNvSpPr>
          <p:nvPr/>
        </p:nvSpPr>
        <p:spPr bwMode="auto">
          <a:xfrm>
            <a:off x="5434013" y="594836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3" name="Text Box 53"/>
          <p:cNvSpPr txBox="1">
            <a:spLocks noChangeArrowheads="1"/>
          </p:cNvSpPr>
          <p:nvPr/>
        </p:nvSpPr>
        <p:spPr bwMode="auto">
          <a:xfrm>
            <a:off x="4557713" y="646112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(f) </a:t>
            </a:r>
          </a:p>
        </p:txBody>
      </p:sp>
    </p:spTree>
    <p:extLst>
      <p:ext uri="{BB962C8B-B14F-4D97-AF65-F5344CB8AC3E}">
        <p14:creationId xmlns:p14="http://schemas.microsoft.com/office/powerpoint/2010/main" val="37597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2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2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2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2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2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2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2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  <p:bldP spid="225286" grpId="0" animBg="1"/>
      <p:bldP spid="225288" grpId="0"/>
      <p:bldP spid="225289" grpId="0" animBg="1"/>
      <p:bldP spid="225291" grpId="0" animBg="1"/>
      <p:bldP spid="225292" grpId="0" animBg="1"/>
      <p:bldP spid="225293" grpId="0" animBg="1"/>
      <p:bldP spid="225294" grpId="0" animBg="1"/>
      <p:bldP spid="225295" grpId="0" animBg="1"/>
      <p:bldP spid="225296" grpId="0"/>
      <p:bldP spid="225297" grpId="0" animBg="1"/>
      <p:bldP spid="225298" grpId="0" animBg="1"/>
      <p:bldP spid="225299" grpId="0" animBg="1"/>
      <p:bldP spid="225300" grpId="0" animBg="1"/>
      <p:bldP spid="225301" grpId="0" animBg="1"/>
      <p:bldP spid="225302" grpId="0"/>
      <p:bldP spid="225303" grpId="0" animBg="1"/>
      <p:bldP spid="225304" grpId="0" animBg="1"/>
      <p:bldP spid="225305" grpId="0" animBg="1"/>
      <p:bldP spid="225306" grpId="0" animBg="1"/>
      <p:bldP spid="225307" grpId="0" animBg="1"/>
      <p:bldP spid="225308" grpId="0"/>
      <p:bldP spid="225309" grpId="0" animBg="1"/>
      <p:bldP spid="225310" grpId="0" animBg="1"/>
      <p:bldP spid="225311" grpId="0" animBg="1"/>
      <p:bldP spid="225312" grpId="0" animBg="1"/>
      <p:bldP spid="225313" grpId="0" animBg="1"/>
      <p:bldP spid="225314" grpId="0" animBg="1"/>
      <p:bldP spid="225315" grpId="0" animBg="1"/>
      <p:bldP spid="225316" grpId="0" animBg="1"/>
      <p:bldP spid="225317" grpId="0" animBg="1"/>
      <p:bldP spid="225318" grpId="0" animBg="1"/>
      <p:bldP spid="225319" grpId="0" animBg="1"/>
      <p:bldP spid="225320" grpId="0" animBg="1"/>
      <p:bldP spid="225321" grpId="0" animBg="1"/>
      <p:bldP spid="225322" grpId="0" animBg="1"/>
      <p:bldP spid="225327" grpId="0" animBg="1"/>
      <p:bldP spid="225328" grpId="0" animBg="1"/>
      <p:bldP spid="225329" grpId="0" animBg="1"/>
      <p:bldP spid="225330" grpId="0" animBg="1"/>
      <p:bldP spid="225331" grpId="0" animBg="1"/>
      <p:bldP spid="225332" grpId="0" animBg="1"/>
      <p:bldP spid="22533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627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56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64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640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53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44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>
                <a:solidFill>
                  <a:srgbClr val="FFFF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185360" name="AutoShape 16"/>
          <p:cNvCxnSpPr>
            <a:cxnSpLocks noChangeShapeType="1"/>
            <a:stCxn id="185347" idx="2"/>
            <a:endCxn id="18534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1" name="AutoShape 17"/>
          <p:cNvCxnSpPr>
            <a:cxnSpLocks noChangeShapeType="1"/>
            <a:stCxn id="185348" idx="3"/>
            <a:endCxn id="18535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2" name="AutoShape 18"/>
          <p:cNvCxnSpPr>
            <a:cxnSpLocks noChangeShapeType="1"/>
            <a:stCxn id="185348" idx="5"/>
            <a:endCxn id="18535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51" idx="3"/>
            <a:endCxn id="18535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51" idx="5"/>
            <a:endCxn id="18535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50" idx="5"/>
            <a:endCxn id="18535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6" name="AutoShape 22"/>
          <p:cNvCxnSpPr>
            <a:cxnSpLocks noChangeShapeType="1"/>
            <a:stCxn id="185347" idx="6"/>
            <a:endCxn id="18534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7" name="AutoShape 23"/>
          <p:cNvCxnSpPr>
            <a:cxnSpLocks noChangeShapeType="1"/>
            <a:stCxn id="185353" idx="1"/>
            <a:endCxn id="18534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9" name="AutoShape 25"/>
          <p:cNvCxnSpPr>
            <a:cxnSpLocks noChangeShapeType="1"/>
            <a:stCxn id="185349" idx="3"/>
            <a:endCxn id="18535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0" name="AutoShape 26"/>
          <p:cNvCxnSpPr>
            <a:cxnSpLocks noChangeShapeType="1"/>
            <a:stCxn id="185352" idx="5"/>
            <a:endCxn id="18535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0684F4B4-3EB6-44FE-BD6B-0D5D52A9C746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BD4E79C-8DBE-49DA-9BB2-8A390CA1624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EC27B54-6C2E-4472-95B2-7B307548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6433A-4CB1-49DB-8DE0-D32721CE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3B15FC6-406F-478C-BB57-8B445EC5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F6D01458-5F01-494F-8DD8-A8B6CC4A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53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89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Oval 3"/>
          <p:cNvSpPr>
            <a:spLocks noChangeArrowheads="1"/>
          </p:cNvSpPr>
          <p:nvPr/>
        </p:nvSpPr>
        <p:spPr bwMode="auto">
          <a:xfrm>
            <a:off x="4237038" y="34274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205828" name="Oval 4"/>
          <p:cNvSpPr>
            <a:spLocks noChangeArrowheads="1"/>
          </p:cNvSpPr>
          <p:nvPr/>
        </p:nvSpPr>
        <p:spPr bwMode="auto">
          <a:xfrm>
            <a:off x="2565400" y="4159250"/>
            <a:ext cx="411163" cy="411163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84</a:t>
            </a:r>
          </a:p>
        </p:txBody>
      </p:sp>
      <p:sp>
        <p:nvSpPr>
          <p:cNvPr id="205829" name="Oval 5"/>
          <p:cNvSpPr>
            <a:spLocks noChangeArrowheads="1"/>
          </p:cNvSpPr>
          <p:nvPr/>
        </p:nvSpPr>
        <p:spPr bwMode="auto">
          <a:xfrm>
            <a:off x="5676900" y="41529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43</a:t>
            </a: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1603375" y="5078413"/>
            <a:ext cx="411163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33829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16</a:t>
            </a: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4764088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33</a:t>
            </a: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6697663" y="506571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97</a:t>
            </a:r>
          </a:p>
        </p:txBody>
      </p:sp>
      <p:sp>
        <p:nvSpPr>
          <p:cNvPr id="205834" name="Oval 10"/>
          <p:cNvSpPr>
            <a:spLocks noChangeArrowheads="1"/>
          </p:cNvSpPr>
          <p:nvPr/>
        </p:nvSpPr>
        <p:spPr bwMode="auto">
          <a:xfrm>
            <a:off x="5197475" y="5918200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64</a:t>
            </a:r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2840038" y="5910263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205836" name="Oval 12"/>
          <p:cNvSpPr>
            <a:spLocks noChangeArrowheads="1"/>
          </p:cNvSpPr>
          <p:nvPr/>
        </p:nvSpPr>
        <p:spPr bwMode="auto">
          <a:xfrm>
            <a:off x="3852863" y="5900738"/>
            <a:ext cx="411162" cy="411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72</a:t>
            </a:r>
          </a:p>
        </p:txBody>
      </p:sp>
      <p:sp>
        <p:nvSpPr>
          <p:cNvPr id="205837" name="Oval 13"/>
          <p:cNvSpPr>
            <a:spLocks noChangeArrowheads="1"/>
          </p:cNvSpPr>
          <p:nvPr/>
        </p:nvSpPr>
        <p:spPr bwMode="auto">
          <a:xfrm>
            <a:off x="1993900" y="5908675"/>
            <a:ext cx="411163" cy="4111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</p:txBody>
      </p:sp>
      <p:cxnSp>
        <p:nvCxnSpPr>
          <p:cNvPr id="205838" name="AutoShape 14"/>
          <p:cNvCxnSpPr>
            <a:cxnSpLocks noChangeShapeType="1"/>
            <a:stCxn id="205827" idx="2"/>
            <a:endCxn id="205828" idx="7"/>
          </p:cNvCxnSpPr>
          <p:nvPr/>
        </p:nvCxnSpPr>
        <p:spPr bwMode="auto">
          <a:xfrm flipH="1">
            <a:off x="2916238" y="3633788"/>
            <a:ext cx="13208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39" name="AutoShape 15"/>
          <p:cNvCxnSpPr>
            <a:cxnSpLocks noChangeShapeType="1"/>
            <a:stCxn id="205828" idx="3"/>
            <a:endCxn id="205830" idx="7"/>
          </p:cNvCxnSpPr>
          <p:nvPr/>
        </p:nvCxnSpPr>
        <p:spPr bwMode="auto">
          <a:xfrm flipH="1">
            <a:off x="1954213" y="4510088"/>
            <a:ext cx="671512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0" name="AutoShape 16"/>
          <p:cNvCxnSpPr>
            <a:cxnSpLocks noChangeShapeType="1"/>
            <a:stCxn id="205828" idx="5"/>
            <a:endCxn id="205831" idx="1"/>
          </p:cNvCxnSpPr>
          <p:nvPr/>
        </p:nvCxnSpPr>
        <p:spPr bwMode="auto">
          <a:xfrm>
            <a:off x="2916238" y="4510088"/>
            <a:ext cx="527050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1" name="AutoShape 17"/>
          <p:cNvCxnSpPr>
            <a:cxnSpLocks noChangeShapeType="1"/>
            <a:stCxn id="205831" idx="3"/>
            <a:endCxn id="205835" idx="0"/>
          </p:cNvCxnSpPr>
          <p:nvPr/>
        </p:nvCxnSpPr>
        <p:spPr bwMode="auto">
          <a:xfrm flipH="1">
            <a:off x="3046413" y="5416550"/>
            <a:ext cx="396875" cy="493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2" name="AutoShape 18"/>
          <p:cNvCxnSpPr>
            <a:cxnSpLocks noChangeShapeType="1"/>
            <a:stCxn id="205831" idx="5"/>
            <a:endCxn id="205836" idx="0"/>
          </p:cNvCxnSpPr>
          <p:nvPr/>
        </p:nvCxnSpPr>
        <p:spPr bwMode="auto">
          <a:xfrm>
            <a:off x="3733800" y="5416550"/>
            <a:ext cx="325438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3" name="AutoShape 19"/>
          <p:cNvCxnSpPr>
            <a:cxnSpLocks noChangeShapeType="1"/>
            <a:stCxn id="205830" idx="5"/>
            <a:endCxn id="205837" idx="0"/>
          </p:cNvCxnSpPr>
          <p:nvPr/>
        </p:nvCxnSpPr>
        <p:spPr bwMode="auto">
          <a:xfrm>
            <a:off x="1954213" y="5429250"/>
            <a:ext cx="2460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4" name="AutoShape 20"/>
          <p:cNvCxnSpPr>
            <a:cxnSpLocks noChangeShapeType="1"/>
            <a:stCxn id="205827" idx="6"/>
            <a:endCxn id="205829" idx="1"/>
          </p:cNvCxnSpPr>
          <p:nvPr/>
        </p:nvCxnSpPr>
        <p:spPr bwMode="auto">
          <a:xfrm>
            <a:off x="4648200" y="3633788"/>
            <a:ext cx="1089025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5" name="AutoShape 21"/>
          <p:cNvCxnSpPr>
            <a:cxnSpLocks noChangeShapeType="1"/>
            <a:stCxn id="205833" idx="1"/>
            <a:endCxn id="205829" idx="5"/>
          </p:cNvCxnSpPr>
          <p:nvPr/>
        </p:nvCxnSpPr>
        <p:spPr bwMode="auto">
          <a:xfrm flipH="1" flipV="1">
            <a:off x="6027738" y="4503738"/>
            <a:ext cx="7302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6" name="AutoShape 22"/>
          <p:cNvCxnSpPr>
            <a:cxnSpLocks noChangeShapeType="1"/>
            <a:stCxn id="205829" idx="3"/>
            <a:endCxn id="205832" idx="7"/>
          </p:cNvCxnSpPr>
          <p:nvPr/>
        </p:nvCxnSpPr>
        <p:spPr bwMode="auto">
          <a:xfrm flipH="1">
            <a:off x="5114925" y="4503738"/>
            <a:ext cx="6223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847" name="AutoShape 23"/>
          <p:cNvCxnSpPr>
            <a:cxnSpLocks noChangeShapeType="1"/>
            <a:stCxn id="205832" idx="5"/>
            <a:endCxn id="205834" idx="0"/>
          </p:cNvCxnSpPr>
          <p:nvPr/>
        </p:nvCxnSpPr>
        <p:spPr bwMode="auto">
          <a:xfrm>
            <a:off x="5114925" y="5416550"/>
            <a:ext cx="288925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762000" y="2627462"/>
            <a:ext cx="478079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none" lIns="182880" tIns="91440" rIns="182880" bIns="91440" anchor="ctr">
            <a:spAutoFit/>
          </a:bodyPr>
          <a:lstStyle/>
          <a:p>
            <a:r>
              <a:rPr kumimoji="0" lang="tr-TR" altLang="en-US" sz="1800" b="1" dirty="0">
                <a:latin typeface="Courier New" panose="02070309020205020404" pitchFamily="49" charset="0"/>
              </a:rPr>
              <a:t>53 13 99 72 16 84 64 33 97 43 14</a:t>
            </a:r>
            <a:endParaRPr kumimoji="0"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5E5DFC05-3828-413B-8D25-ED2CB79F67A5}"/>
              </a:ext>
            </a:extLst>
          </p:cNvPr>
          <p:cNvSpPr txBox="1">
            <a:spLocks noChangeArrowheads="1"/>
          </p:cNvSpPr>
          <p:nvPr/>
        </p:nvSpPr>
        <p:spPr>
          <a:xfrm>
            <a:off x="653906" y="1093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Push the root onto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stack.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/>
              <a:t>While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 is not empty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pop the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en-US" altLang="en-US" dirty="0"/>
              <a:t>stack</a:t>
            </a:r>
            <a:r>
              <a:rPr lang="tr-TR" altLang="en-US" dirty="0"/>
              <a:t>, </a:t>
            </a:r>
            <a:r>
              <a:rPr lang="tr-TR" altLang="en-US" dirty="0" err="1"/>
              <a:t>push</a:t>
            </a:r>
            <a:r>
              <a:rPr lang="tr-TR" altLang="en-US" dirty="0"/>
              <a:t> it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second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push its two children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first</a:t>
            </a:r>
            <a:r>
              <a:rPr lang="tr-TR" altLang="en-US" dirty="0"/>
              <a:t> </a:t>
            </a:r>
            <a:r>
              <a:rPr lang="tr-TR" altLang="en-US" dirty="0" err="1"/>
              <a:t>stack</a:t>
            </a:r>
            <a:r>
              <a:rPr lang="tr-TR" altLang="en-US" dirty="0"/>
              <a:t> </a:t>
            </a:r>
            <a:endParaRPr lang="en-US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450089-C50B-4249-A58B-09DE5F0C8D8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-98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P</a:t>
            </a:r>
            <a:r>
              <a:rPr lang="tr-TR" altLang="en-US" dirty="0" err="1"/>
              <a:t>ost</a:t>
            </a:r>
            <a:r>
              <a:rPr lang="en-US" altLang="en-US" dirty="0"/>
              <a:t>order Traversal with a Stack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F1543A1-A338-46D9-BFEF-BC7C2050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04" y="1093886"/>
            <a:ext cx="762000" cy="3476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tr-TR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4C9BFA0-D6E1-45B4-8D0F-54885398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560741"/>
            <a:ext cx="8095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1</a:t>
            </a:r>
            <a:endParaRPr kumimoji="1"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717CD2-A883-48A9-B2D7-4E90F0BE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4555521"/>
            <a:ext cx="83837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Stack</a:t>
            </a:r>
            <a:r>
              <a:rPr kumimoji="1" lang="tr-TR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0C035F7-D361-4D2A-90D4-018D1BD4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553" y="1087536"/>
            <a:ext cx="762000" cy="3476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/>
          <a:lstStyle/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53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84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64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33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97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43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tr-T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04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14313"/>
            <a:ext cx="8748465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/>
              <a:t>Depth-First </a:t>
            </a:r>
            <a:r>
              <a:rPr lang="tr-TR" altLang="en-US" sz="4000" dirty="0" err="1"/>
              <a:t>Traversal</a:t>
            </a:r>
            <a:r>
              <a:rPr lang="tr-TR" altLang="en-US" sz="4000" dirty="0"/>
              <a:t>: </a:t>
            </a:r>
            <a:r>
              <a:rPr lang="tr-TR" altLang="en-US" sz="4000" dirty="0" err="1"/>
              <a:t>Inorder</a:t>
            </a:r>
            <a:endParaRPr lang="tr-TR" altLang="en-US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819" y="1997880"/>
            <a:ext cx="4711700" cy="2303463"/>
          </a:xfrm>
          <a:solidFill>
            <a:srgbClr val="C1FFC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inorder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left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current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first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root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finally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right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</a:t>
            </a:r>
            <a:r>
              <a:rPr lang="tr-TR" altLang="en-US" sz="240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/>
              <a:t>    (</a:t>
            </a:r>
            <a:r>
              <a:rPr lang="tr-TR" altLang="en-US" sz="2400" dirty="0" err="1"/>
              <a:t>Left</a:t>
            </a:r>
            <a:r>
              <a:rPr lang="tr-TR" altLang="en-US" sz="2400" dirty="0"/>
              <a:t>-</a:t>
            </a:r>
            <a:r>
              <a:rPr lang="en-US" altLang="en-US" sz="2400" dirty="0"/>
              <a:t>Root</a:t>
            </a:r>
            <a:r>
              <a:rPr lang="tr-TR" altLang="en-US" sz="2400" dirty="0"/>
              <a:t>-Right)</a:t>
            </a:r>
            <a:endParaRPr lang="en-US" altLang="en-US" sz="2400" dirty="0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77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008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2</a:t>
            </a:r>
          </a:p>
        </p:txBody>
      </p:sp>
      <p:sp>
        <p:nvSpPr>
          <p:cNvPr id="284681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62245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7594600" y="4160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666038" y="4216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6</a:t>
            </a:r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8602663" y="4202113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90" name="Oval 18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93" name="Oval 21"/>
          <p:cNvSpPr>
            <a:spLocks noChangeArrowheads="1"/>
          </p:cNvSpPr>
          <p:nvPr/>
        </p:nvSpPr>
        <p:spPr bwMode="auto">
          <a:xfrm>
            <a:off x="5116513" y="53292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5187950" y="53848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284695" name="Oval 23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71326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403850" y="46815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3132138" y="6237288"/>
            <a:ext cx="5832475" cy="406400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Inorder tree traversal result: </a:t>
            </a:r>
            <a:r>
              <a:rPr lang="tr-TR" altLang="en-US" b="1"/>
              <a:t>7 4 8 2 3 6 5 1</a:t>
            </a:r>
          </a:p>
        </p:txBody>
      </p:sp>
    </p:spTree>
    <p:extLst>
      <p:ext uri="{BB962C8B-B14F-4D97-AF65-F5344CB8AC3E}">
        <p14:creationId xmlns:p14="http://schemas.microsoft.com/office/powerpoint/2010/main" val="11838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6" grpId="0"/>
      <p:bldP spid="48138" grpId="0"/>
      <p:bldP spid="48142" grpId="0"/>
      <p:bldP spid="48144" grpId="0"/>
      <p:bldP spid="48147" grpId="0"/>
      <p:bldP spid="284693" grpId="0" animBg="1"/>
      <p:bldP spid="4815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340768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Informal description:</a:t>
            </a:r>
            <a:endParaRPr lang="tr-TR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Create an empty stack (say 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Initialize the current node as root.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Push the current node to S and set current = current-&gt;left until current is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If current is NULL and the stack is not empty then: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Pop the top item from the stack.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Print the popped item and set current =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popped_item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-&gt;right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Go to step 3.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If current is NULL and the stack is empty then we are done.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Iterative Traversals: </a:t>
            </a:r>
            <a:r>
              <a:rPr lang="tr-TR" sz="3600" dirty="0">
                <a:latin typeface="Calibri" panose="020F0502020204030204" pitchFamily="34" charset="0"/>
              </a:rPr>
              <a:t>IN</a:t>
            </a:r>
            <a:r>
              <a:rPr lang="en-US" sz="3600" dirty="0">
                <a:latin typeface="Calibri" panose="020F050202020403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0458011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Recursive Preorder Traversal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81" y="1679182"/>
            <a:ext cx="833583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Since trees are recursive by definition, we can use recursion for most tree operations.</a:t>
            </a:r>
          </a:p>
          <a:p>
            <a:r>
              <a:rPr lang="en-US" sz="2400" dirty="0"/>
              <a:t>Let x be a node with children left[x] and right[x] and key[x] is the value of this node in a binary tree. </a:t>
            </a:r>
          </a:p>
          <a:p>
            <a:r>
              <a:rPr lang="en-US" sz="2400" dirty="0"/>
              <a:t>The pseudo code for </a:t>
            </a:r>
            <a:r>
              <a:rPr lang="tr-TR" sz="2400" dirty="0"/>
              <a:t>r</a:t>
            </a:r>
            <a:r>
              <a:rPr lang="en-US" sz="2400" dirty="0" err="1"/>
              <a:t>ecursive</a:t>
            </a:r>
            <a:r>
              <a:rPr lang="en-US" sz="2400" dirty="0"/>
              <a:t> preorder traversal </a:t>
            </a:r>
            <a:r>
              <a:rPr lang="tr-TR" sz="2400" dirty="0"/>
              <a:t>is </a:t>
            </a:r>
            <a:r>
              <a:rPr lang="tr-TR" sz="2400" dirty="0" err="1"/>
              <a:t>very</a:t>
            </a:r>
            <a:r>
              <a:rPr lang="tr-TR" sz="2400" dirty="0"/>
              <a:t> </a:t>
            </a:r>
            <a:r>
              <a:rPr lang="tr-TR" sz="2400" dirty="0" err="1"/>
              <a:t>simple</a:t>
            </a:r>
            <a:r>
              <a:rPr lang="tr-TR" sz="2400" dirty="0"/>
              <a:t>:</a:t>
            </a:r>
          </a:p>
          <a:p>
            <a:pPr lvl="1"/>
            <a:r>
              <a:rPr lang="tr-TR" sz="2100" dirty="0"/>
              <a:t>Access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tree</a:t>
            </a:r>
            <a:r>
              <a:rPr lang="tr-TR" sz="2100" dirty="0"/>
              <a:t> </a:t>
            </a:r>
            <a:r>
              <a:rPr lang="tr-TR" sz="2100" dirty="0" err="1"/>
              <a:t>using</a:t>
            </a:r>
            <a:r>
              <a:rPr lang="tr-TR" sz="2100" dirty="0"/>
              <a:t>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root</a:t>
            </a:r>
            <a:r>
              <a:rPr lang="tr-TR" sz="2100" dirty="0"/>
              <a:t> </a:t>
            </a:r>
            <a:r>
              <a:rPr lang="tr-TR" sz="2100" dirty="0" err="1"/>
              <a:t>address</a:t>
            </a:r>
            <a:endParaRPr lang="tr-TR" sz="2100" dirty="0"/>
          </a:p>
          <a:p>
            <a:pPr lvl="1"/>
            <a:r>
              <a:rPr lang="tr-TR" sz="2100" dirty="0" err="1"/>
              <a:t>Display</a:t>
            </a:r>
            <a:r>
              <a:rPr lang="tr-TR" sz="2100" dirty="0"/>
              <a:t>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content</a:t>
            </a:r>
            <a:r>
              <a:rPr lang="tr-TR" sz="2100" dirty="0"/>
              <a:t> of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current</a:t>
            </a:r>
            <a:r>
              <a:rPr lang="tr-TR" sz="2100" dirty="0"/>
              <a:t> </a:t>
            </a:r>
            <a:r>
              <a:rPr lang="tr-TR" sz="2100" dirty="0" err="1"/>
              <a:t>node</a:t>
            </a:r>
            <a:endParaRPr lang="tr-TR" sz="2100" dirty="0"/>
          </a:p>
          <a:p>
            <a:pPr lvl="1"/>
            <a:r>
              <a:rPr lang="tr-TR" sz="2100" dirty="0" err="1"/>
              <a:t>Perform</a:t>
            </a:r>
            <a:r>
              <a:rPr lang="tr-TR" sz="2100" dirty="0"/>
              <a:t> </a:t>
            </a:r>
            <a:r>
              <a:rPr lang="tr-TR" sz="2100" dirty="0" err="1"/>
              <a:t>two</a:t>
            </a:r>
            <a:r>
              <a:rPr lang="tr-TR" sz="2100" dirty="0"/>
              <a:t> </a:t>
            </a:r>
            <a:r>
              <a:rPr lang="tr-TR" sz="2100" dirty="0" err="1"/>
              <a:t>recursive</a:t>
            </a:r>
            <a:r>
              <a:rPr lang="tr-TR" sz="2100" dirty="0"/>
              <a:t> </a:t>
            </a:r>
            <a:r>
              <a:rPr lang="tr-TR" sz="2100" dirty="0" err="1"/>
              <a:t>calls</a:t>
            </a:r>
            <a:r>
              <a:rPr lang="tr-TR" sz="2100" dirty="0"/>
              <a:t> in </a:t>
            </a:r>
            <a:r>
              <a:rPr lang="tr-TR" sz="2100" dirty="0" err="1"/>
              <a:t>preorder</a:t>
            </a:r>
            <a:r>
              <a:rPr lang="tr-TR" sz="2100" dirty="0"/>
              <a:t> </a:t>
            </a:r>
            <a:r>
              <a:rPr lang="tr-TR" sz="2100" dirty="0" err="1"/>
              <a:t>to</a:t>
            </a:r>
            <a:r>
              <a:rPr lang="tr-TR" sz="2100" dirty="0"/>
              <a:t> </a:t>
            </a:r>
            <a:r>
              <a:rPr lang="tr-TR" sz="2100" dirty="0" err="1"/>
              <a:t>left</a:t>
            </a:r>
            <a:r>
              <a:rPr lang="tr-TR" sz="2100" dirty="0"/>
              <a:t> </a:t>
            </a:r>
            <a:r>
              <a:rPr lang="tr-TR" sz="2100" dirty="0" err="1"/>
              <a:t>and</a:t>
            </a:r>
            <a:r>
              <a:rPr lang="tr-TR" sz="2100" dirty="0"/>
              <a:t> </a:t>
            </a:r>
            <a:r>
              <a:rPr lang="tr-TR" sz="2100" dirty="0" err="1"/>
              <a:t>right</a:t>
            </a:r>
            <a:r>
              <a:rPr lang="tr-TR" sz="2100" dirty="0"/>
              <a:t> </a:t>
            </a:r>
            <a:r>
              <a:rPr lang="tr-TR" sz="2100" dirty="0" err="1"/>
              <a:t>subtrees</a:t>
            </a:r>
            <a:r>
              <a:rPr lang="tr-TR" sz="2100" dirty="0"/>
              <a:t>.</a:t>
            </a: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6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71585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 Rooted Tree: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A rooted tree data structure stores information in </a:t>
            </a:r>
            <a:r>
              <a:rPr lang="en-US" altLang="en-US" sz="2400" i="1" dirty="0">
                <a:cs typeface="Arial" charset="0"/>
              </a:rPr>
              <a:t>nodes</a:t>
            </a:r>
            <a:r>
              <a:rPr lang="tr-TR" altLang="en-US" sz="2400" i="1" dirty="0">
                <a:cs typeface="Arial" charset="0"/>
              </a:rPr>
              <a:t>.</a:t>
            </a:r>
            <a:endParaRPr lang="en-US" altLang="en-US" sz="2400" dirty="0">
              <a:cs typeface="Arial" charset="0"/>
            </a:endParaRPr>
          </a:p>
          <a:p>
            <a:pPr lvl="1"/>
            <a:r>
              <a:rPr lang="en-US" altLang="en-US" sz="2400" dirty="0">
                <a:cs typeface="Arial" charset="0"/>
              </a:rPr>
              <a:t>Similar to linked lists:</a:t>
            </a:r>
          </a:p>
          <a:p>
            <a:pPr lvl="2"/>
            <a:r>
              <a:rPr lang="en-US" altLang="en-US" sz="2400" dirty="0">
                <a:cs typeface="Arial" charset="0"/>
              </a:rPr>
              <a:t>There is a first node, or </a:t>
            </a:r>
            <a:r>
              <a:rPr lang="en-US" altLang="en-US" sz="2400" i="1" dirty="0">
                <a:cs typeface="Arial" charset="0"/>
              </a:rPr>
              <a:t>root</a:t>
            </a:r>
            <a:endParaRPr lang="en-US" altLang="en-US" sz="2400" dirty="0">
              <a:cs typeface="Arial" charset="0"/>
            </a:endParaRPr>
          </a:p>
          <a:p>
            <a:pPr lvl="2"/>
            <a:r>
              <a:rPr lang="en-US" altLang="en-US" sz="2400" dirty="0">
                <a:cs typeface="Arial" charset="0"/>
              </a:rPr>
              <a:t>Each node has variable number of references to successors</a:t>
            </a:r>
          </a:p>
          <a:p>
            <a:pPr lvl="2"/>
            <a:r>
              <a:rPr lang="en-US" altLang="en-US" sz="2400" dirty="0">
                <a:cs typeface="Arial" charset="0"/>
              </a:rPr>
              <a:t>Each node, other than the root, has exactly one node pointing to it</a:t>
            </a:r>
            <a:r>
              <a:rPr lang="tr-TR" altLang="en-US" sz="2400" dirty="0">
                <a:cs typeface="Arial" charset="0"/>
              </a:rPr>
              <a:t>.</a:t>
            </a:r>
            <a:endParaRPr lang="en-US" altLang="en-US" sz="2400" i="1" dirty="0"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8304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69440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Recursive </a:t>
            </a:r>
            <a:r>
              <a:rPr lang="tr-TR" altLang="en-US" sz="3600" dirty="0" err="1"/>
              <a:t>Pseudocode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for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Preorder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Traversal</a:t>
            </a:r>
            <a:endParaRPr lang="tr-TR" altLang="en-US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9036496" cy="56274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//Initially x is the root node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PREORDER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x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≠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display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// Visit and process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</a:t>
            </a: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PREORDER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left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PREORDER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right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</a:rPr>
            </a:br>
            <a:endParaRPr lang="tr-TR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</a:rPr>
              <a:t>ow to call ?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Just supply the root address: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RPREORDER_Traversal(root[T])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392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777" y="214313"/>
            <a:ext cx="8694712" cy="1462087"/>
          </a:xfrm>
        </p:spPr>
        <p:txBody>
          <a:bodyPr>
            <a:normAutofit/>
          </a:bodyPr>
          <a:lstStyle/>
          <a:p>
            <a:r>
              <a:rPr lang="en-US" altLang="en-US" sz="3600" dirty="0" err="1"/>
              <a:t>Recursiv</a:t>
            </a:r>
            <a:r>
              <a:rPr lang="tr-TR" altLang="en-US" sz="3600" dirty="0"/>
              <a:t>e </a:t>
            </a:r>
            <a:r>
              <a:rPr lang="tr-TR" altLang="en-US" sz="3600" dirty="0" err="1"/>
              <a:t>Pseudocode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for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Postorder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Traversal</a:t>
            </a:r>
            <a:endParaRPr lang="tr-TR" alt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776" y="1340768"/>
            <a:ext cx="8604448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/>
              <a:t>//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pseudo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code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postorder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 </a:t>
            </a:r>
            <a:r>
              <a:rPr lang="en-US" altLang="en-US" sz="2400" dirty="0"/>
              <a:t>(Recursive)</a:t>
            </a:r>
            <a:r>
              <a:rPr lang="tr-TR" altLang="en-US" sz="2400" dirty="0"/>
              <a:t>: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//Initially x is the root 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POSTORDER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tr-TR" altLang="en-US" sz="2400" b="1" dirty="0">
                <a:latin typeface="Times New Roman" panose="02020603050405020304" pitchFamily="18" charset="0"/>
              </a:rPr>
              <a:t>    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x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≠ 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POSTORDER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left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  </a:t>
            </a: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POSTRDER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right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	</a:t>
            </a:r>
            <a:r>
              <a:rPr lang="tr-TR" altLang="en-US" sz="2400" dirty="0" err="1">
                <a:latin typeface="Times New Roman" panose="02020603050405020304" pitchFamily="18" charset="0"/>
              </a:rPr>
              <a:t>display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key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</a:t>
            </a:r>
            <a:br>
              <a:rPr lang="tr-TR" altLang="en-US" sz="2400" dirty="0">
                <a:latin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Call can be done as in preorder: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RPOSTORDER_Traversal</a:t>
            </a:r>
            <a:r>
              <a:rPr lang="en-US" altLang="en-US" sz="2400" dirty="0">
                <a:latin typeface="Times New Roman" panose="02020603050405020304" pitchFamily="18" charset="0"/>
              </a:rPr>
              <a:t>(root[T])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539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9" y="214313"/>
            <a:ext cx="8820472" cy="1462087"/>
          </a:xfrm>
        </p:spPr>
        <p:txBody>
          <a:bodyPr>
            <a:normAutofit/>
          </a:bodyPr>
          <a:lstStyle/>
          <a:p>
            <a:r>
              <a:rPr lang="en-US" altLang="en-US" sz="3600" dirty="0" err="1"/>
              <a:t>Recursiv</a:t>
            </a:r>
            <a:r>
              <a:rPr lang="tr-TR" altLang="en-US" sz="3600" dirty="0"/>
              <a:t>e </a:t>
            </a:r>
            <a:r>
              <a:rPr lang="tr-TR" altLang="en-US" sz="3600" dirty="0" err="1"/>
              <a:t>Pseudocode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for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Inorder</a:t>
            </a:r>
            <a:r>
              <a:rPr lang="tr-TR" altLang="en-US" sz="3600" dirty="0"/>
              <a:t> </a:t>
            </a:r>
            <a:r>
              <a:rPr lang="tr-TR" altLang="en-US" sz="3600" dirty="0" err="1"/>
              <a:t>Traversal</a:t>
            </a:r>
            <a:endParaRPr lang="tr-TR" altLang="en-US" sz="36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9" y="1676400"/>
            <a:ext cx="8820471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/>
              <a:t>//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pseuodo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code</a:t>
            </a:r>
            <a:r>
              <a:rPr lang="tr-TR" altLang="en-US" sz="2400" dirty="0"/>
              <a:t> of </a:t>
            </a:r>
            <a:r>
              <a:rPr lang="en-US" altLang="en-US" sz="2400" dirty="0"/>
              <a:t>recursive </a:t>
            </a:r>
            <a:r>
              <a:rPr lang="tr-TR" altLang="en-US" sz="2400" dirty="0" err="1"/>
              <a:t>inorder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x is the root initially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INORDER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  </a:t>
            </a:r>
            <a:r>
              <a:rPr lang="tr-TR" altLang="en-US" sz="2400" b="1" dirty="0" err="1">
                <a:latin typeface="Times New Roman" panose="02020603050405020304" pitchFamily="18" charset="0"/>
              </a:rPr>
              <a:t>if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x </a:t>
            </a:r>
            <a:r>
              <a:rPr lang="tr-TR" altLang="en-US" sz="24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≠ NULL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INORDER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left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       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display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key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</a:t>
            </a:r>
            <a:endParaRPr lang="tr-TR" altLang="en-US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tr-TR" altLang="en-US" sz="2400" dirty="0">
                <a:latin typeface="Times New Roman" panose="02020603050405020304" pitchFamily="18" charset="0"/>
              </a:rPr>
              <a:t>INORDER</a:t>
            </a:r>
            <a:r>
              <a:rPr lang="en-US" altLang="en-US" sz="2400" dirty="0">
                <a:latin typeface="Times New Roman" panose="02020603050405020304" pitchFamily="18" charset="0"/>
              </a:rPr>
              <a:t>_</a:t>
            </a:r>
            <a:r>
              <a:rPr lang="tr-TR" altLang="en-US" sz="2400" dirty="0">
                <a:latin typeface="Times New Roman" panose="02020603050405020304" pitchFamily="18" charset="0"/>
              </a:rPr>
              <a:t>TRAVERSAL(</a:t>
            </a:r>
            <a:r>
              <a:rPr lang="tr-TR" altLang="en-US" sz="2400" i="1" dirty="0" err="1">
                <a:latin typeface="Times New Roman" panose="02020603050405020304" pitchFamily="18" charset="0"/>
              </a:rPr>
              <a:t>right</a:t>
            </a:r>
            <a:r>
              <a:rPr lang="tr-TR" altLang="en-US" sz="2400" dirty="0">
                <a:latin typeface="Times New Roman" panose="02020603050405020304" pitchFamily="18" charset="0"/>
              </a:rPr>
              <a:t>[</a:t>
            </a:r>
            <a:r>
              <a:rPr lang="tr-TR" altLang="en-US" sz="2400" i="1" dirty="0">
                <a:latin typeface="Times New Roman" panose="02020603050405020304" pitchFamily="18" charset="0"/>
              </a:rPr>
              <a:t>x</a:t>
            </a:r>
            <a:r>
              <a:rPr lang="tr-TR" altLang="en-US" sz="2400" dirty="0">
                <a:latin typeface="Times New Roman" panose="02020603050405020304" pitchFamily="18" charset="0"/>
              </a:rPr>
              <a:t>])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Call 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RINORDER_Traversal</a:t>
            </a:r>
            <a:r>
              <a:rPr lang="en-US" altLang="en-US" sz="2400" dirty="0">
                <a:latin typeface="Times New Roman" panose="02020603050405020304" pitchFamily="18" charset="0"/>
              </a:rPr>
              <a:t>(root[T])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02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1" y="214313"/>
            <a:ext cx="8892480" cy="11984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latin typeface="+mn-lt"/>
              </a:rPr>
              <a:t>Binary Search Trees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776"/>
            <a:ext cx="8568952" cy="4719737"/>
          </a:xfrm>
        </p:spPr>
        <p:txBody>
          <a:bodyPr/>
          <a:lstStyle/>
          <a:p>
            <a:pPr eaLnBrk="1" hangingPunct="1"/>
            <a:r>
              <a:rPr lang="tr-TR" altLang="en-US" sz="2400" dirty="0" err="1"/>
              <a:t>Hierarchical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provide</a:t>
            </a:r>
            <a:r>
              <a:rPr lang="tr-TR" altLang="en-US" sz="2400" dirty="0"/>
              <a:t> a</a:t>
            </a:r>
            <a:r>
              <a:rPr lang="en-US" altLang="en-US" sz="2400" dirty="0"/>
              <a:t> very useful</a:t>
            </a:r>
            <a:r>
              <a:rPr lang="tr-TR" altLang="en-US" sz="2400" dirty="0"/>
              <a:t> </a:t>
            </a:r>
            <a:r>
              <a:rPr lang="en-US" altLang="en-US" sz="2400" dirty="0"/>
              <a:t>tool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search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 sort operations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altLang="en-US" sz="2400" dirty="0"/>
              <a:t>What is the complexity of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locat</a:t>
            </a:r>
            <a:r>
              <a:rPr lang="en-US" altLang="en-US" sz="2400" dirty="0" err="1"/>
              <a:t>ing</a:t>
            </a:r>
            <a:r>
              <a:rPr lang="tr-TR" altLang="en-US" sz="2400" dirty="0"/>
              <a:t> a</a:t>
            </a:r>
            <a:r>
              <a:rPr lang="en-US" altLang="en-US" sz="2400" dirty="0"/>
              <a:t> data value</a:t>
            </a:r>
            <a:r>
              <a:rPr lang="tr-TR" altLang="en-US" sz="2400" dirty="0"/>
              <a:t> in a </a:t>
            </a:r>
            <a:r>
              <a:rPr lang="tr-TR" altLang="en-US" sz="2400" dirty="0" err="1"/>
              <a:t>linked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list</a:t>
            </a:r>
            <a:r>
              <a:rPr lang="en-US" altLang="en-US" sz="2400" dirty="0"/>
              <a:t>?</a:t>
            </a:r>
            <a:r>
              <a:rPr lang="tr-TR" altLang="en-US" sz="2400" dirty="0"/>
              <a:t>         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tr-TR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W</a:t>
            </a:r>
            <a:r>
              <a:rPr lang="tr-TR" altLang="en-US" sz="2400" dirty="0"/>
              <a:t>e </a:t>
            </a:r>
            <a:r>
              <a:rPr lang="en-US" altLang="en-US" sz="2400" dirty="0"/>
              <a:t>have to </a:t>
            </a:r>
            <a:r>
              <a:rPr lang="tr-TR" altLang="en-US" sz="2400" dirty="0" err="1"/>
              <a:t>scan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list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until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find</a:t>
            </a:r>
            <a:r>
              <a:rPr lang="tr-TR" altLang="en-US" sz="2400" dirty="0"/>
              <a:t> </a:t>
            </a:r>
            <a:r>
              <a:rPr lang="en-US" altLang="en-US" sz="2400" dirty="0"/>
              <a:t>the value</a:t>
            </a:r>
            <a:r>
              <a:rPr lang="tr-TR" altLang="en-US" sz="2400" dirty="0"/>
              <a:t>. </a:t>
            </a:r>
          </a:p>
          <a:p>
            <a:pPr eaLnBrk="1" hangingPunct="1"/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example</a:t>
            </a:r>
            <a:r>
              <a:rPr lang="tr-TR" altLang="en-US" sz="2400" dirty="0"/>
              <a:t>,</a:t>
            </a:r>
            <a:r>
              <a:rPr lang="en-US" altLang="en-US" sz="2400" dirty="0"/>
              <a:t> if the list</a:t>
            </a:r>
            <a:r>
              <a:rPr lang="tr-TR" altLang="en-US" sz="2400" dirty="0"/>
              <a:t> size</a:t>
            </a:r>
            <a:r>
              <a:rPr lang="en-US" altLang="en-US" sz="2400" dirty="0"/>
              <a:t> is</a:t>
            </a:r>
            <a:r>
              <a:rPr lang="tr-TR" altLang="en-US" sz="2400" dirty="0"/>
              <a:t> n=1.000.000</a:t>
            </a:r>
            <a:r>
              <a:rPr lang="en-US" altLang="en-US" sz="2400" dirty="0"/>
              <a:t>,</a:t>
            </a:r>
            <a:r>
              <a:rPr lang="tr-TR" altLang="en-US" sz="2400" dirty="0"/>
              <a:t> </a:t>
            </a:r>
            <a:r>
              <a:rPr lang="en-US" altLang="en-US" sz="2400" dirty="0"/>
              <a:t>in the worst case we have to check the entire list until the end!</a:t>
            </a:r>
          </a:p>
          <a:p>
            <a:pPr marL="534988" indent="0" eaLnBrk="1" hangingPunct="1">
              <a:buFont typeface="Wingdings" panose="05000000000000000000" pitchFamily="2" charset="2"/>
              <a:buChar char="à"/>
            </a:pPr>
            <a:r>
              <a:rPr lang="en-US" altLang="en-US" sz="2400" dirty="0">
                <a:sym typeface="Wingdings" panose="05000000000000000000" pitchFamily="2" charset="2"/>
              </a:rPr>
              <a:t>We have O(n) complexity which is too bad for search operations.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How to reduce this complexity ?</a:t>
            </a:r>
            <a:endParaRPr lang="en-US" altLang="en-US" sz="2400" dirty="0"/>
          </a:p>
          <a:p>
            <a:pPr eaLnBrk="1" hangingPunct="1"/>
            <a:r>
              <a:rPr lang="tr-TR" altLang="en-US" sz="2400" dirty="0" err="1"/>
              <a:t>If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data is </a:t>
            </a:r>
            <a:r>
              <a:rPr lang="tr-TR" altLang="en-US" sz="2400" dirty="0" err="1"/>
              <a:t>organized</a:t>
            </a:r>
            <a:r>
              <a:rPr lang="tr-TR" altLang="en-US" sz="2400" dirty="0"/>
              <a:t> </a:t>
            </a:r>
            <a:r>
              <a:rPr lang="en-US" altLang="en-US" sz="2400" dirty="0"/>
              <a:t>as a </a:t>
            </a:r>
            <a:r>
              <a:rPr lang="en-US" altLang="en-US" sz="2400" dirty="0">
                <a:solidFill>
                  <a:srgbClr val="FF0000"/>
                </a:solidFill>
              </a:rPr>
              <a:t>binary search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tree</a:t>
            </a:r>
            <a:r>
              <a:rPr lang="en-US" altLang="en-US" sz="2400" dirty="0"/>
              <a:t>,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cost</a:t>
            </a:r>
            <a:r>
              <a:rPr lang="tr-TR" altLang="en-US" sz="2400" dirty="0"/>
              <a:t> of  </a:t>
            </a:r>
            <a:r>
              <a:rPr lang="tr-TR" altLang="en-US" sz="2400" dirty="0" err="1"/>
              <a:t>searching</a:t>
            </a:r>
            <a:r>
              <a:rPr lang="tr-TR" altLang="en-US" sz="2400" dirty="0"/>
              <a:t> can be </a:t>
            </a:r>
            <a:r>
              <a:rPr lang="tr-TR" altLang="en-US" sz="2400" dirty="0" err="1"/>
              <a:t>reduced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substantially</a:t>
            </a:r>
            <a:r>
              <a:rPr lang="tr-TR" altLang="en-US" sz="2400" dirty="0"/>
              <a:t>. </a:t>
            </a:r>
          </a:p>
          <a:p>
            <a:r>
              <a:rPr lang="en-US" altLang="en-US" sz="2400" dirty="0"/>
              <a:t>The nodes of a search tree are </a:t>
            </a:r>
            <a:r>
              <a:rPr lang="en-US" altLang="en-US" sz="2400" dirty="0">
                <a:solidFill>
                  <a:srgbClr val="FF0000"/>
                </a:solidFill>
              </a:rPr>
              <a:t>ordered </a:t>
            </a:r>
            <a:r>
              <a:rPr lang="en-US" altLang="en-US" sz="2400" dirty="0"/>
              <a:t>in a specific way.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3" y="214313"/>
            <a:ext cx="8604448" cy="105444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>
                <a:latin typeface="+mn-lt"/>
              </a:rPr>
              <a:t>Binary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4000" dirty="0" err="1">
                <a:latin typeface="+mn-lt"/>
              </a:rPr>
              <a:t>Search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4000" dirty="0" err="1">
                <a:latin typeface="+mn-lt"/>
              </a:rPr>
              <a:t>Trees</a:t>
            </a:r>
            <a:r>
              <a:rPr lang="en-US" altLang="en-US" sz="4000" dirty="0">
                <a:latin typeface="+mn-lt"/>
              </a:rPr>
              <a:t>: Definition</a:t>
            </a:r>
            <a:endParaRPr lang="tr-TR" altLang="en-US" sz="4000" dirty="0">
              <a:latin typeface="+mn-lt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4256" y="1124744"/>
            <a:ext cx="8892480" cy="4647729"/>
          </a:xfrm>
        </p:spPr>
        <p:txBody>
          <a:bodyPr>
            <a:normAutofit/>
          </a:bodyPr>
          <a:lstStyle/>
          <a:p>
            <a:r>
              <a:rPr lang="tr-TR" altLang="en-US" sz="2400" dirty="0" err="1"/>
              <a:t>Values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en-US" altLang="en-US" sz="2400" dirty="0"/>
              <a:t>of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binary</a:t>
            </a:r>
            <a:r>
              <a:rPr lang="tr-TR" altLang="en-US" sz="2400" dirty="0"/>
              <a:t> se</a:t>
            </a:r>
            <a:r>
              <a:rPr lang="en-US" altLang="en-US" sz="2400" dirty="0"/>
              <a:t>a</a:t>
            </a:r>
            <a:r>
              <a:rPr lang="tr-TR" altLang="en-US" sz="2400" dirty="0" err="1"/>
              <a:t>rch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(BST) </a:t>
            </a:r>
            <a:r>
              <a:rPr lang="en-US" altLang="en-US" sz="2400" dirty="0"/>
              <a:t>s</a:t>
            </a:r>
            <a:r>
              <a:rPr lang="tr-TR" altLang="en-US" sz="2400" dirty="0" err="1"/>
              <a:t>atisfy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following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property</a:t>
            </a:r>
            <a:r>
              <a:rPr lang="tr-TR" altLang="en-US" sz="2400" dirty="0"/>
              <a:t>:</a:t>
            </a:r>
            <a:br>
              <a:rPr lang="en-US" altLang="en-US" sz="2400" dirty="0"/>
            </a:br>
            <a:endParaRPr lang="tr-TR" altLang="en-US" sz="2400" dirty="0"/>
          </a:p>
          <a:p>
            <a:pPr lvl="1"/>
            <a:r>
              <a:rPr lang="tr-TR" altLang="en-US" sz="2400" dirty="0" err="1"/>
              <a:t>If</a:t>
            </a:r>
            <a:r>
              <a:rPr lang="tr-TR" altLang="en-US" sz="2400" dirty="0"/>
              <a:t> x </a:t>
            </a:r>
            <a:r>
              <a:rPr lang="tr-TR" altLang="en-US" sz="2400" dirty="0" err="1"/>
              <a:t>represents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in a BST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y is a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left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</a:t>
            </a:r>
            <a:r>
              <a:rPr lang="tr-TR" altLang="en-US" sz="2400" dirty="0"/>
              <a:t> of x, </a:t>
            </a:r>
            <a:r>
              <a:rPr lang="tr-TR" altLang="en-US" sz="2400" dirty="0" err="1"/>
              <a:t>then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 of y is </a:t>
            </a:r>
            <a:r>
              <a:rPr lang="tr-TR" altLang="en-US" sz="2400" dirty="0" err="1">
                <a:solidFill>
                  <a:srgbClr val="FF0000"/>
                </a:solidFill>
              </a:rPr>
              <a:t>less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than or equal to the value</a:t>
            </a:r>
            <a:r>
              <a:rPr lang="tr-TR" altLang="en-US" sz="2400" dirty="0">
                <a:solidFill>
                  <a:srgbClr val="FF0000"/>
                </a:solidFill>
              </a:rPr>
              <a:t> of x</a:t>
            </a:r>
            <a:r>
              <a:rPr lang="tr-TR" altLang="en-US" sz="2400" dirty="0"/>
              <a:t>.</a:t>
            </a:r>
          </a:p>
          <a:p>
            <a:pPr lvl="1"/>
            <a:r>
              <a:rPr lang="tr-TR" altLang="en-US" sz="2400" dirty="0" err="1"/>
              <a:t>If</a:t>
            </a:r>
            <a:r>
              <a:rPr lang="tr-TR" altLang="en-US" sz="2400" dirty="0"/>
              <a:t> y is a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right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subtree</a:t>
            </a:r>
            <a:r>
              <a:rPr lang="tr-TR" altLang="en-US" sz="2400" dirty="0"/>
              <a:t> of x, </a:t>
            </a:r>
            <a:r>
              <a:rPr lang="tr-TR" altLang="en-US" sz="2400" dirty="0" err="1"/>
              <a:t>then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 of </a:t>
            </a:r>
            <a:r>
              <a:rPr lang="en-US" altLang="en-US" sz="2400" dirty="0"/>
              <a:t>y</a:t>
            </a:r>
            <a:r>
              <a:rPr lang="tr-TR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greater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than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the </a:t>
            </a:r>
            <a:r>
              <a:rPr lang="tr-TR" altLang="en-US" sz="2400" dirty="0" err="1">
                <a:solidFill>
                  <a:srgbClr val="FF0000"/>
                </a:solidFill>
              </a:rPr>
              <a:t>value</a:t>
            </a:r>
            <a:r>
              <a:rPr lang="tr-TR" altLang="en-US" sz="2400" dirty="0">
                <a:solidFill>
                  <a:srgbClr val="FF0000"/>
                </a:solidFill>
              </a:rPr>
              <a:t> of </a:t>
            </a:r>
            <a:r>
              <a:rPr lang="en-US" altLang="en-US" sz="2400" dirty="0">
                <a:solidFill>
                  <a:srgbClr val="FF0000"/>
                </a:solidFill>
              </a:rPr>
              <a:t>x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i="1" dirty="0">
                <a:solidFill>
                  <a:srgbClr val="CC3300"/>
                </a:solidFill>
              </a:rPr>
              <a:t>   </a:t>
            </a:r>
            <a:r>
              <a:rPr lang="en-US" altLang="en-US" sz="2800" i="1" dirty="0">
                <a:solidFill>
                  <a:srgbClr val="CC3300"/>
                </a:solidFill>
              </a:rPr>
              <a:t>Binary search tree</a:t>
            </a:r>
            <a:r>
              <a:rPr lang="en-US" altLang="en-US" sz="2800" dirty="0"/>
              <a:t> property:</a:t>
            </a:r>
            <a:br>
              <a:rPr lang="en-US" altLang="en-US" sz="2800" dirty="0"/>
            </a:br>
            <a:r>
              <a:rPr lang="en-US" altLang="en-US" sz="2800" dirty="0"/>
              <a:t>      </a:t>
            </a: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 </a:t>
            </a:r>
            <a:r>
              <a:rPr lang="en-US" altLang="en-US" sz="2400" i="1" dirty="0"/>
              <a:t>y</a:t>
            </a:r>
            <a:r>
              <a:rPr lang="en-US" altLang="en-US" sz="2400" dirty="0"/>
              <a:t> in left subtree of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[</a:t>
            </a:r>
            <a:r>
              <a:rPr lang="en-US" altLang="en-US" sz="2400" i="1" dirty="0"/>
              <a:t>y</a:t>
            </a:r>
            <a:r>
              <a:rPr lang="en-US" altLang="en-US" sz="2400" dirty="0"/>
              <a:t>] ≤ </a:t>
            </a:r>
            <a:r>
              <a:rPr lang="en-US" altLang="en-US" sz="2400" i="1" dirty="0">
                <a:sym typeface="Symbol" panose="05050102010706020507" pitchFamily="18" charset="2"/>
              </a:rPr>
              <a:t>key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] and</a:t>
            </a:r>
          </a:p>
          <a:p>
            <a:pPr marL="342900" lvl="1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</a:t>
            </a:r>
            <a:r>
              <a:rPr lang="en-US" altLang="en-US" sz="2400" dirty="0"/>
              <a:t> </a:t>
            </a:r>
            <a:r>
              <a:rPr lang="en-US" altLang="en-US" sz="2400" i="1" dirty="0"/>
              <a:t>y</a:t>
            </a:r>
            <a:r>
              <a:rPr lang="en-US" altLang="en-US" sz="2400" dirty="0"/>
              <a:t> in right subtree of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[</a:t>
            </a:r>
            <a:r>
              <a:rPr lang="en-US" altLang="en-US" sz="2400" i="1" dirty="0"/>
              <a:t>y</a:t>
            </a:r>
            <a:r>
              <a:rPr lang="en-US" altLang="en-US" sz="2400" dirty="0"/>
              <a:t>] &gt; </a:t>
            </a:r>
            <a:r>
              <a:rPr lang="en-US" altLang="en-US" sz="2400" i="1" dirty="0">
                <a:sym typeface="Symbol" panose="05050102010706020507" pitchFamily="18" charset="2"/>
              </a:rPr>
              <a:t>key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ym typeface="Symbol" panose="05050102010706020507" pitchFamily="18" charset="2"/>
              </a:rPr>
              <a:t>].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In the examples, we will assume that each node stores 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distinct integer item as the Key value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</a:t>
            </a:r>
            <a:r>
              <a:rPr lang="en-US" altLang="en-US" sz="2400" dirty="0"/>
              <a:t>here are no duplicates in BST</a:t>
            </a: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4000" dirty="0" err="1"/>
              <a:t>Binary</a:t>
            </a:r>
            <a:r>
              <a:rPr lang="tr-TR" altLang="en-US" sz="4000" dirty="0"/>
              <a:t> </a:t>
            </a:r>
            <a:r>
              <a:rPr lang="tr-TR" altLang="en-US" sz="4000" dirty="0" err="1"/>
              <a:t>Search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Trees</a:t>
            </a:r>
            <a:endParaRPr lang="tr-TR" altLang="en-US" sz="4000" dirty="0"/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1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11303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67008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62245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9" name="Oval 13"/>
          <p:cNvSpPr>
            <a:spLocks noChangeArrowheads="1"/>
          </p:cNvSpPr>
          <p:nvPr/>
        </p:nvSpPr>
        <p:spPr bwMode="auto">
          <a:xfrm>
            <a:off x="7594600" y="41608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5" name="Text Box 14"/>
          <p:cNvSpPr txBox="1">
            <a:spLocks noChangeArrowheads="1"/>
          </p:cNvSpPr>
          <p:nvPr/>
        </p:nvSpPr>
        <p:spPr bwMode="auto">
          <a:xfrm>
            <a:off x="7666038" y="4216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11311" name="Oval 15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8531225" y="42021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4" name="Oval 18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59411" name="Line 20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9" name="Oval 23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3" name="Text Box 24"/>
          <p:cNvSpPr txBox="1">
            <a:spLocks noChangeArrowheads="1"/>
          </p:cNvSpPr>
          <p:nvPr/>
        </p:nvSpPr>
        <p:spPr bwMode="auto">
          <a:xfrm>
            <a:off x="71326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59414" name="Line 26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Text Box 27"/>
          <p:cNvSpPr txBox="1">
            <a:spLocks noChangeArrowheads="1"/>
          </p:cNvSpPr>
          <p:nvPr/>
        </p:nvSpPr>
        <p:spPr bwMode="auto">
          <a:xfrm>
            <a:off x="900113" y="6237288"/>
            <a:ext cx="3455987" cy="406400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A Binary Search Tree (BST)</a:t>
            </a:r>
            <a:endParaRPr lang="tr-TR" altLang="en-US" b="1"/>
          </a:p>
        </p:txBody>
      </p:sp>
      <p:sp>
        <p:nvSpPr>
          <p:cNvPr id="59416" name="Line 28"/>
          <p:cNvSpPr>
            <a:spLocks noChangeShapeType="1"/>
          </p:cNvSpPr>
          <p:nvPr/>
        </p:nvSpPr>
        <p:spPr bwMode="auto">
          <a:xfrm>
            <a:off x="18367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5" name="Oval 29"/>
          <p:cNvSpPr>
            <a:spLocks noChangeArrowheads="1"/>
          </p:cNvSpPr>
          <p:nvPr/>
        </p:nvSpPr>
        <p:spPr bwMode="auto">
          <a:xfrm>
            <a:off x="10445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8" name="Text Box 30"/>
          <p:cNvSpPr txBox="1">
            <a:spLocks noChangeArrowheads="1"/>
          </p:cNvSpPr>
          <p:nvPr/>
        </p:nvSpPr>
        <p:spPr bwMode="auto">
          <a:xfrm>
            <a:off x="11160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11327" name="Oval 31"/>
          <p:cNvSpPr>
            <a:spLocks noChangeArrowheads="1"/>
          </p:cNvSpPr>
          <p:nvPr/>
        </p:nvSpPr>
        <p:spPr bwMode="auto">
          <a:xfrm>
            <a:off x="19812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0" name="Text Box 32"/>
          <p:cNvSpPr txBox="1">
            <a:spLocks noChangeArrowheads="1"/>
          </p:cNvSpPr>
          <p:nvPr/>
        </p:nvSpPr>
        <p:spPr bwMode="auto">
          <a:xfrm>
            <a:off x="20526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11329" name="Oval 33"/>
          <p:cNvSpPr>
            <a:spLocks noChangeArrowheads="1"/>
          </p:cNvSpPr>
          <p:nvPr/>
        </p:nvSpPr>
        <p:spPr bwMode="auto">
          <a:xfrm>
            <a:off x="15049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2" name="Text Box 34"/>
          <p:cNvSpPr txBox="1">
            <a:spLocks noChangeArrowheads="1"/>
          </p:cNvSpPr>
          <p:nvPr/>
        </p:nvSpPr>
        <p:spPr bwMode="auto">
          <a:xfrm>
            <a:off x="15763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59423" name="Line 35"/>
          <p:cNvSpPr>
            <a:spLocks noChangeShapeType="1"/>
          </p:cNvSpPr>
          <p:nvPr/>
        </p:nvSpPr>
        <p:spPr bwMode="auto">
          <a:xfrm flipH="1">
            <a:off x="13319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Line 36"/>
          <p:cNvSpPr>
            <a:spLocks noChangeShapeType="1"/>
          </p:cNvSpPr>
          <p:nvPr/>
        </p:nvSpPr>
        <p:spPr bwMode="auto">
          <a:xfrm>
            <a:off x="37385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3" name="Oval 37"/>
          <p:cNvSpPr>
            <a:spLocks noChangeArrowheads="1"/>
          </p:cNvSpPr>
          <p:nvPr/>
        </p:nvSpPr>
        <p:spPr bwMode="auto">
          <a:xfrm>
            <a:off x="1403350" y="53006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1335" name="Oval 39"/>
          <p:cNvSpPr>
            <a:spLocks noChangeArrowheads="1"/>
          </p:cNvSpPr>
          <p:nvPr/>
        </p:nvSpPr>
        <p:spPr bwMode="auto">
          <a:xfrm>
            <a:off x="38830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7" name="Text Box 40"/>
          <p:cNvSpPr txBox="1">
            <a:spLocks noChangeArrowheads="1"/>
          </p:cNvSpPr>
          <p:nvPr/>
        </p:nvSpPr>
        <p:spPr bwMode="auto">
          <a:xfrm>
            <a:off x="3894138" y="420211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10</a:t>
            </a:r>
          </a:p>
        </p:txBody>
      </p:sp>
      <p:sp>
        <p:nvSpPr>
          <p:cNvPr id="59428" name="Line 41"/>
          <p:cNvSpPr>
            <a:spLocks noChangeShapeType="1"/>
          </p:cNvSpPr>
          <p:nvPr/>
        </p:nvSpPr>
        <p:spPr bwMode="auto">
          <a:xfrm flipH="1">
            <a:off x="32337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8" name="Oval 42"/>
          <p:cNvSpPr>
            <a:spLocks noChangeArrowheads="1"/>
          </p:cNvSpPr>
          <p:nvPr/>
        </p:nvSpPr>
        <p:spPr bwMode="auto">
          <a:xfrm>
            <a:off x="34210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30" name="Text Box 43"/>
          <p:cNvSpPr txBox="1">
            <a:spLocks noChangeArrowheads="1"/>
          </p:cNvSpPr>
          <p:nvPr/>
        </p:nvSpPr>
        <p:spPr bwMode="auto">
          <a:xfrm>
            <a:off x="34925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59431" name="Line 44"/>
          <p:cNvSpPr>
            <a:spLocks noChangeShapeType="1"/>
          </p:cNvSpPr>
          <p:nvPr/>
        </p:nvSpPr>
        <p:spPr bwMode="auto">
          <a:xfrm flipH="1">
            <a:off x="18367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3" name="Oval 47"/>
          <p:cNvSpPr>
            <a:spLocks noChangeArrowheads="1"/>
          </p:cNvSpPr>
          <p:nvPr/>
        </p:nvSpPr>
        <p:spPr bwMode="auto">
          <a:xfrm>
            <a:off x="23987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33" name="Text Box 48"/>
          <p:cNvSpPr txBox="1">
            <a:spLocks noChangeArrowheads="1"/>
          </p:cNvSpPr>
          <p:nvPr/>
        </p:nvSpPr>
        <p:spPr bwMode="auto">
          <a:xfrm>
            <a:off x="24844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59434" name="Line 50"/>
          <p:cNvSpPr>
            <a:spLocks noChangeShapeType="1"/>
          </p:cNvSpPr>
          <p:nvPr/>
        </p:nvSpPr>
        <p:spPr bwMode="auto">
          <a:xfrm>
            <a:off x="27717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Text Box 52"/>
          <p:cNvSpPr txBox="1">
            <a:spLocks noChangeArrowheads="1"/>
          </p:cNvSpPr>
          <p:nvPr/>
        </p:nvSpPr>
        <p:spPr bwMode="auto">
          <a:xfrm>
            <a:off x="1476375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59436" name="Line 53"/>
          <p:cNvSpPr>
            <a:spLocks noChangeShapeType="1"/>
          </p:cNvSpPr>
          <p:nvPr/>
        </p:nvSpPr>
        <p:spPr bwMode="auto">
          <a:xfrm flipH="1">
            <a:off x="16922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0" name="Oval 54"/>
          <p:cNvSpPr>
            <a:spLocks noChangeArrowheads="1"/>
          </p:cNvSpPr>
          <p:nvPr/>
        </p:nvSpPr>
        <p:spPr bwMode="auto">
          <a:xfrm>
            <a:off x="29146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38" name="Text Box 55"/>
          <p:cNvSpPr txBox="1">
            <a:spLocks noChangeArrowheads="1"/>
          </p:cNvSpPr>
          <p:nvPr/>
        </p:nvSpPr>
        <p:spPr bwMode="auto">
          <a:xfrm>
            <a:off x="29876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311352" name="Oval 56"/>
          <p:cNvSpPr>
            <a:spLocks noChangeArrowheads="1"/>
          </p:cNvSpPr>
          <p:nvPr/>
        </p:nvSpPr>
        <p:spPr bwMode="auto">
          <a:xfrm>
            <a:off x="6156325" y="53181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0" name="Text Box 57"/>
          <p:cNvSpPr txBox="1">
            <a:spLocks noChangeArrowheads="1"/>
          </p:cNvSpPr>
          <p:nvPr/>
        </p:nvSpPr>
        <p:spPr bwMode="auto">
          <a:xfrm>
            <a:off x="6227763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59441" name="Line 58"/>
          <p:cNvSpPr>
            <a:spLocks noChangeShapeType="1"/>
          </p:cNvSpPr>
          <p:nvPr/>
        </p:nvSpPr>
        <p:spPr bwMode="auto">
          <a:xfrm flipH="1">
            <a:off x="6430963" y="4652963"/>
            <a:ext cx="301625" cy="663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2" name="Text Box 59"/>
          <p:cNvSpPr txBox="1">
            <a:spLocks noChangeArrowheads="1"/>
          </p:cNvSpPr>
          <p:nvPr/>
        </p:nvSpPr>
        <p:spPr bwMode="auto">
          <a:xfrm>
            <a:off x="5400675" y="6237288"/>
            <a:ext cx="3635375" cy="406400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>
                <a:latin typeface="Arial" panose="020B0604020202020204" pitchFamily="34" charset="0"/>
              </a:rPr>
              <a:t>A Binary Tree (but not a BST)</a:t>
            </a:r>
            <a:endParaRPr lang="tr-TR" altLang="en-US"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227013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Binary</a:t>
            </a:r>
            <a:r>
              <a:rPr lang="tr-TR" altLang="en-US" sz="4000" dirty="0"/>
              <a:t> </a:t>
            </a:r>
            <a:r>
              <a:rPr lang="tr-TR" altLang="en-US" sz="4000" dirty="0" err="1"/>
              <a:t>Search</a:t>
            </a:r>
            <a:r>
              <a:rPr lang="tr-TR" altLang="en-US" sz="4000" dirty="0"/>
              <a:t> </a:t>
            </a:r>
            <a:r>
              <a:rPr lang="tr-TR" altLang="en-US" sz="4000" dirty="0" err="1"/>
              <a:t>Trees</a:t>
            </a:r>
            <a:endParaRPr lang="tr-TR" altLang="en-US" sz="4000" dirty="0"/>
          </a:p>
        </p:txBody>
      </p:sp>
      <p:sp>
        <p:nvSpPr>
          <p:cNvPr id="60419" name="Line 24"/>
          <p:cNvSpPr>
            <a:spLocks noChangeShapeType="1"/>
          </p:cNvSpPr>
          <p:nvPr/>
        </p:nvSpPr>
        <p:spPr bwMode="auto">
          <a:xfrm>
            <a:off x="18367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69" name="Oval 25"/>
          <p:cNvSpPr>
            <a:spLocks noChangeArrowheads="1"/>
          </p:cNvSpPr>
          <p:nvPr/>
        </p:nvSpPr>
        <p:spPr bwMode="auto">
          <a:xfrm>
            <a:off x="10445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1" name="Text Box 26"/>
          <p:cNvSpPr txBox="1">
            <a:spLocks noChangeArrowheads="1"/>
          </p:cNvSpPr>
          <p:nvPr/>
        </p:nvSpPr>
        <p:spPr bwMode="auto">
          <a:xfrm>
            <a:off x="11160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313371" name="Oval 27"/>
          <p:cNvSpPr>
            <a:spLocks noChangeArrowheads="1"/>
          </p:cNvSpPr>
          <p:nvPr/>
        </p:nvSpPr>
        <p:spPr bwMode="auto">
          <a:xfrm>
            <a:off x="1981200" y="42021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3" name="Text Box 28"/>
          <p:cNvSpPr txBox="1">
            <a:spLocks noChangeArrowheads="1"/>
          </p:cNvSpPr>
          <p:nvPr/>
        </p:nvSpPr>
        <p:spPr bwMode="auto">
          <a:xfrm>
            <a:off x="2052638" y="42449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313373" name="Oval 29"/>
          <p:cNvSpPr>
            <a:spLocks noChangeArrowheads="1"/>
          </p:cNvSpPr>
          <p:nvPr/>
        </p:nvSpPr>
        <p:spPr bwMode="auto">
          <a:xfrm>
            <a:off x="1504950" y="30400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25" name="Text Box 30"/>
          <p:cNvSpPr txBox="1">
            <a:spLocks noChangeArrowheads="1"/>
          </p:cNvSpPr>
          <p:nvPr/>
        </p:nvSpPr>
        <p:spPr bwMode="auto">
          <a:xfrm>
            <a:off x="1576388" y="309562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0426" name="Line 31"/>
          <p:cNvSpPr>
            <a:spLocks noChangeShapeType="1"/>
          </p:cNvSpPr>
          <p:nvPr/>
        </p:nvSpPr>
        <p:spPr bwMode="auto">
          <a:xfrm flipH="1">
            <a:off x="13319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32"/>
          <p:cNvSpPr>
            <a:spLocks noChangeShapeType="1"/>
          </p:cNvSpPr>
          <p:nvPr/>
        </p:nvSpPr>
        <p:spPr bwMode="auto">
          <a:xfrm>
            <a:off x="37385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77" name="Oval 33"/>
          <p:cNvSpPr>
            <a:spLocks noChangeArrowheads="1"/>
          </p:cNvSpPr>
          <p:nvPr/>
        </p:nvSpPr>
        <p:spPr bwMode="auto">
          <a:xfrm>
            <a:off x="1403350" y="530066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3378" name="Oval 34"/>
          <p:cNvSpPr>
            <a:spLocks noChangeArrowheads="1"/>
          </p:cNvSpPr>
          <p:nvPr/>
        </p:nvSpPr>
        <p:spPr bwMode="auto">
          <a:xfrm>
            <a:off x="38830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30" name="Text Box 35"/>
          <p:cNvSpPr txBox="1">
            <a:spLocks noChangeArrowheads="1"/>
          </p:cNvSpPr>
          <p:nvPr/>
        </p:nvSpPr>
        <p:spPr bwMode="auto">
          <a:xfrm>
            <a:off x="3894138" y="420211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0431" name="Line 36"/>
          <p:cNvSpPr>
            <a:spLocks noChangeShapeType="1"/>
          </p:cNvSpPr>
          <p:nvPr/>
        </p:nvSpPr>
        <p:spPr bwMode="auto">
          <a:xfrm flipH="1">
            <a:off x="32337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1" name="Oval 37"/>
          <p:cNvSpPr>
            <a:spLocks noChangeArrowheads="1"/>
          </p:cNvSpPr>
          <p:nvPr/>
        </p:nvSpPr>
        <p:spPr bwMode="auto">
          <a:xfrm>
            <a:off x="34210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33" name="Text Box 38"/>
          <p:cNvSpPr txBox="1">
            <a:spLocks noChangeArrowheads="1"/>
          </p:cNvSpPr>
          <p:nvPr/>
        </p:nvSpPr>
        <p:spPr bwMode="auto">
          <a:xfrm>
            <a:off x="34925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60434" name="Line 39"/>
          <p:cNvSpPr>
            <a:spLocks noChangeShapeType="1"/>
          </p:cNvSpPr>
          <p:nvPr/>
        </p:nvSpPr>
        <p:spPr bwMode="auto">
          <a:xfrm flipH="1">
            <a:off x="18367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4" name="Oval 40"/>
          <p:cNvSpPr>
            <a:spLocks noChangeArrowheads="1"/>
          </p:cNvSpPr>
          <p:nvPr/>
        </p:nvSpPr>
        <p:spPr bwMode="auto">
          <a:xfrm>
            <a:off x="2398713" y="2105025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36" name="Text Box 41"/>
          <p:cNvSpPr txBox="1">
            <a:spLocks noChangeArrowheads="1"/>
          </p:cNvSpPr>
          <p:nvPr/>
        </p:nvSpPr>
        <p:spPr bwMode="auto">
          <a:xfrm>
            <a:off x="2484438" y="21336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0437" name="Line 42"/>
          <p:cNvSpPr>
            <a:spLocks noChangeShapeType="1"/>
          </p:cNvSpPr>
          <p:nvPr/>
        </p:nvSpPr>
        <p:spPr bwMode="auto">
          <a:xfrm>
            <a:off x="27717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Text Box 43"/>
          <p:cNvSpPr txBox="1">
            <a:spLocks noChangeArrowheads="1"/>
          </p:cNvSpPr>
          <p:nvPr/>
        </p:nvSpPr>
        <p:spPr bwMode="auto">
          <a:xfrm>
            <a:off x="1476375" y="537368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0439" name="Line 44"/>
          <p:cNvSpPr>
            <a:spLocks noChangeShapeType="1"/>
          </p:cNvSpPr>
          <p:nvPr/>
        </p:nvSpPr>
        <p:spPr bwMode="auto">
          <a:xfrm flipH="1">
            <a:off x="16922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9" name="Oval 45"/>
          <p:cNvSpPr>
            <a:spLocks noChangeArrowheads="1"/>
          </p:cNvSpPr>
          <p:nvPr/>
        </p:nvSpPr>
        <p:spPr bwMode="auto">
          <a:xfrm>
            <a:off x="29146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441" name="Text Box 46"/>
          <p:cNvSpPr txBox="1">
            <a:spLocks noChangeArrowheads="1"/>
          </p:cNvSpPr>
          <p:nvPr/>
        </p:nvSpPr>
        <p:spPr bwMode="auto">
          <a:xfrm>
            <a:off x="29876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  <p:sp>
        <p:nvSpPr>
          <p:cNvPr id="60442" name="Text Box 50"/>
          <p:cNvSpPr txBox="1">
            <a:spLocks noChangeArrowheads="1"/>
          </p:cNvSpPr>
          <p:nvPr/>
        </p:nvSpPr>
        <p:spPr bwMode="auto">
          <a:xfrm>
            <a:off x="4962525" y="2205038"/>
            <a:ext cx="4073525" cy="1938992"/>
          </a:xfrm>
          <a:prstGeom prst="rect">
            <a:avLst/>
          </a:prstGeom>
          <a:solidFill>
            <a:srgbClr val="C1FFC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If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perform</a:t>
            </a:r>
            <a:r>
              <a:rPr lang="tr-TR" altLang="en-US" dirty="0">
                <a:latin typeface="Arial" panose="020B0604020202020204" pitchFamily="34" charset="0"/>
              </a:rPr>
              <a:t> an </a:t>
            </a:r>
            <a:r>
              <a:rPr lang="tr-TR" altLang="en-US" dirty="0" err="1">
                <a:latin typeface="Arial" panose="020B0604020202020204" pitchFamily="34" charset="0"/>
              </a:rPr>
              <a:t>inorder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traversal </a:t>
            </a:r>
            <a:r>
              <a:rPr lang="tr-TR" altLang="en-US" dirty="0">
                <a:latin typeface="Arial" panose="020B0604020202020204" pitchFamily="34" charset="0"/>
              </a:rPr>
              <a:t>on </a:t>
            </a:r>
            <a:r>
              <a:rPr lang="tr-TR" altLang="en-US" dirty="0" err="1">
                <a:latin typeface="Arial" panose="020B0604020202020204" pitchFamily="34" charset="0"/>
              </a:rPr>
              <a:t>this</a:t>
            </a:r>
            <a:r>
              <a:rPr lang="tr-TR" altLang="en-US" dirty="0">
                <a:latin typeface="Arial" panose="020B0604020202020204" pitchFamily="34" charset="0"/>
              </a:rPr>
              <a:t> BST </a:t>
            </a:r>
            <a:r>
              <a:rPr lang="tr-TR" altLang="en-US" dirty="0" err="1">
                <a:latin typeface="Arial" panose="020B0604020202020204" pitchFamily="34" charset="0"/>
              </a:rPr>
              <a:t>the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result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will</a:t>
            </a:r>
            <a:r>
              <a:rPr lang="tr-TR" altLang="en-US" dirty="0">
                <a:latin typeface="Arial" panose="020B0604020202020204" pitchFamily="34" charset="0"/>
              </a:rPr>
              <a:t> be</a:t>
            </a:r>
          </a:p>
          <a:p>
            <a:pPr eaLnBrk="1" hangingPunct="1"/>
            <a:r>
              <a:rPr lang="tr-TR" altLang="en-US" dirty="0">
                <a:latin typeface="Arial" panose="020B0604020202020204" pitchFamily="34" charset="0"/>
              </a:rPr>
              <a:t>1 3 4 5 7 8 9 10</a:t>
            </a:r>
          </a:p>
          <a:p>
            <a:pPr eaLnBrk="1" hangingPunct="1"/>
            <a:r>
              <a:rPr lang="tr-TR" altLang="en-US" dirty="0" err="1">
                <a:latin typeface="Arial" panose="020B0604020202020204" pitchFamily="34" charset="0"/>
              </a:rPr>
              <a:t>Which</a:t>
            </a:r>
            <a:r>
              <a:rPr lang="tr-TR" altLang="en-US" dirty="0">
                <a:latin typeface="Arial" panose="020B0604020202020204" pitchFamily="34" charset="0"/>
              </a:rPr>
              <a:t> is a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sorted</a:t>
            </a:r>
            <a:r>
              <a:rPr lang="tr-T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sequence</a:t>
            </a:r>
            <a:r>
              <a:rPr lang="tr-TR" altLang="en-US" dirty="0">
                <a:latin typeface="Arial" panose="020B0604020202020204" pitchFamily="34" charset="0"/>
              </a:rPr>
              <a:t> in </a:t>
            </a:r>
            <a:r>
              <a:rPr lang="tr-TR" altLang="en-US" dirty="0" err="1">
                <a:latin typeface="Arial" panose="020B0604020202020204" pitchFamily="34" charset="0"/>
              </a:rPr>
              <a:t>increasing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tr-TR" altLang="en-US" dirty="0" err="1">
                <a:latin typeface="Arial" panose="020B0604020202020204" pitchFamily="34" charset="0"/>
              </a:rPr>
              <a:t>order</a:t>
            </a:r>
            <a:r>
              <a:rPr lang="tr-TR" altLang="en-US" dirty="0">
                <a:latin typeface="Arial" panose="020B0604020202020204" pitchFamily="34" charset="0"/>
              </a:rPr>
              <a:t>.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-24245"/>
            <a:ext cx="7793037" cy="1462087"/>
          </a:xfrm>
        </p:spPr>
        <p:txBody>
          <a:bodyPr/>
          <a:lstStyle/>
          <a:p>
            <a:pPr eaLnBrk="1" hangingPunct="1"/>
            <a:r>
              <a:rPr lang="tr-TR" altLang="en-US" sz="3600" dirty="0">
                <a:latin typeface="+mn-lt"/>
              </a:rPr>
              <a:t>Searching </a:t>
            </a:r>
            <a:r>
              <a:rPr lang="tr-TR" altLang="en-US" sz="3600" dirty="0" err="1">
                <a:latin typeface="+mn-lt"/>
              </a:rPr>
              <a:t>for</a:t>
            </a:r>
            <a:r>
              <a:rPr lang="tr-TR" altLang="en-US" sz="3600" dirty="0">
                <a:latin typeface="+mn-lt"/>
              </a:rPr>
              <a:t> a Value in a BST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2609" y="2099167"/>
            <a:ext cx="4596578" cy="43926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>
                <a:latin typeface="Arial" panose="020B0604020202020204" pitchFamily="34" charset="0"/>
              </a:rPr>
              <a:t>A </a:t>
            </a:r>
            <a:r>
              <a:rPr lang="tr-TR" altLang="en-US" sz="2400" dirty="0" err="1">
                <a:latin typeface="Arial" panose="020B0604020202020204" pitchFamily="34" charset="0"/>
              </a:rPr>
              <a:t>common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operation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performed</a:t>
            </a:r>
            <a:r>
              <a:rPr lang="tr-TR" altLang="en-US" sz="2400" dirty="0">
                <a:latin typeface="Arial" panose="020B0604020202020204" pitchFamily="34" charset="0"/>
              </a:rPr>
              <a:t> on a BST is </a:t>
            </a:r>
            <a:r>
              <a:rPr lang="tr-TR" altLang="en-US" sz="2400" dirty="0" err="1">
                <a:latin typeface="Arial" panose="020B0604020202020204" pitchFamily="34" charset="0"/>
              </a:rPr>
              <a:t>searching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for</a:t>
            </a:r>
            <a:r>
              <a:rPr lang="tr-TR" altLang="en-US" sz="2400" dirty="0">
                <a:latin typeface="Arial" panose="020B0604020202020204" pitchFamily="34" charset="0"/>
              </a:rPr>
              <a:t> a </a:t>
            </a:r>
            <a:r>
              <a:rPr lang="tr-TR" altLang="en-US" sz="2400" dirty="0" err="1">
                <a:latin typeface="Arial" panose="020B0604020202020204" pitchFamily="34" charset="0"/>
              </a:rPr>
              <a:t>given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value</a:t>
            </a:r>
            <a:r>
              <a:rPr lang="tr-TR" altLang="en-US" sz="2400" dirty="0">
                <a:latin typeface="Arial" panose="020B0604020202020204" pitchFamily="34" charset="0"/>
              </a:rPr>
              <a:t> of a </a:t>
            </a:r>
            <a:r>
              <a:rPr lang="tr-TR" altLang="en-US" sz="2400" dirty="0" err="1">
                <a:latin typeface="Arial" panose="020B0604020202020204" pitchFamily="34" charset="0"/>
              </a:rPr>
              <a:t>node</a:t>
            </a:r>
            <a:r>
              <a:rPr lang="tr-TR" altLang="en-US" sz="2400" dirty="0">
                <a:latin typeface="Arial" panose="020B0604020202020204" pitchFamily="34" charset="0"/>
              </a:rPr>
              <a:t> x.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Arial" panose="020B0604020202020204" pitchFamily="34" charset="0"/>
              </a:rPr>
              <a:t>To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search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for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value</a:t>
            </a:r>
            <a:r>
              <a:rPr lang="tr-TR" altLang="en-US" sz="2400" dirty="0">
                <a:latin typeface="Arial" panose="020B0604020202020204" pitchFamily="34" charset="0"/>
              </a:rPr>
              <a:t> 4 in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tree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we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follow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the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 err="1">
                <a:latin typeface="Arial" panose="020B0604020202020204" pitchFamily="34" charset="0"/>
              </a:rPr>
              <a:t>path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b="1" dirty="0">
                <a:latin typeface="Arial" panose="020B0604020202020204" pitchFamily="34" charset="0"/>
              </a:rPr>
              <a:t>7 </a:t>
            </a:r>
            <a:r>
              <a:rPr lang="tr-T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→ 3</a:t>
            </a:r>
            <a:r>
              <a:rPr lang="tr-TR" altLang="en-US" sz="2400" b="1" dirty="0"/>
              <a:t> </a:t>
            </a:r>
            <a:r>
              <a:rPr lang="tr-T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→ 5 → 4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path length 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84938" y="3556000"/>
            <a:ext cx="360362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5692775" y="42037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764213" y="42592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6629400" y="4202113"/>
            <a:ext cx="504825" cy="5048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688138" y="42640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5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153150" y="3040063"/>
            <a:ext cx="504825" cy="5048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227763" y="3068638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3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980113" y="3556000"/>
            <a:ext cx="43180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8386763" y="3513138"/>
            <a:ext cx="360362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6051550" y="5300663"/>
            <a:ext cx="504825" cy="5048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15406" name="Oval 14"/>
          <p:cNvSpPr>
            <a:spLocks noChangeArrowheads="1"/>
          </p:cNvSpPr>
          <p:nvPr/>
        </p:nvSpPr>
        <p:spPr bwMode="auto">
          <a:xfrm>
            <a:off x="8531225" y="415925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8542338" y="420211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10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7881938" y="3513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09" name="Oval 17"/>
          <p:cNvSpPr>
            <a:spLocks noChangeArrowheads="1"/>
          </p:cNvSpPr>
          <p:nvPr/>
        </p:nvSpPr>
        <p:spPr bwMode="auto">
          <a:xfrm>
            <a:off x="8069263" y="2997200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8140700" y="30527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9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6484938" y="2565400"/>
            <a:ext cx="64770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7046913" y="2105025"/>
            <a:ext cx="504825" cy="50482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7134225" y="216217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7</a:t>
            </a: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7419975" y="2565400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6127750" y="5359400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4</a:t>
            </a: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H="1">
            <a:off x="6340475" y="4656138"/>
            <a:ext cx="43180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17" name="Oval 25"/>
          <p:cNvSpPr>
            <a:spLocks noChangeArrowheads="1"/>
          </p:cNvSpPr>
          <p:nvPr/>
        </p:nvSpPr>
        <p:spPr bwMode="auto">
          <a:xfrm>
            <a:off x="7562850" y="4148138"/>
            <a:ext cx="504825" cy="5048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635875" y="422116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8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93338D6-6E83-4588-9A24-99D41ACE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3600" dirty="0">
                <a:latin typeface="+mn-lt"/>
              </a:rPr>
              <a:t>Why is </a:t>
            </a:r>
            <a:r>
              <a:rPr lang="tr-TR" altLang="tr-TR" sz="3600" dirty="0" err="1">
                <a:latin typeface="+mn-lt"/>
              </a:rPr>
              <a:t>the</a:t>
            </a:r>
            <a:r>
              <a:rPr lang="tr-TR" altLang="tr-TR" sz="3600" dirty="0">
                <a:latin typeface="+mn-lt"/>
              </a:rPr>
              <a:t> </a:t>
            </a:r>
            <a:r>
              <a:rPr lang="tr-TR" altLang="tr-TR" sz="3600" dirty="0" err="1">
                <a:latin typeface="+mn-lt"/>
              </a:rPr>
              <a:t>height</a:t>
            </a:r>
            <a:r>
              <a:rPr lang="tr-TR" altLang="tr-TR" sz="3600" dirty="0">
                <a:latin typeface="+mn-lt"/>
              </a:rPr>
              <a:t> </a:t>
            </a:r>
            <a:r>
              <a:rPr lang="en-US" altLang="tr-TR" sz="3600" dirty="0">
                <a:latin typeface="+mn-lt"/>
              </a:rPr>
              <a:t>h important?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73EEBB3-8D22-4F15-AAF9-51674189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4351338"/>
          </a:xfrm>
        </p:spPr>
        <p:txBody>
          <a:bodyPr>
            <a:normAutofit/>
          </a:bodyPr>
          <a:lstStyle/>
          <a:p>
            <a:r>
              <a:rPr lang="en-US" altLang="tr-TR" sz="2800" dirty="0"/>
              <a:t>Tree operations (e.g., insert, delete,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search</a:t>
            </a:r>
            <a:r>
              <a:rPr lang="tr-TR" altLang="tr-TR" sz="2800" dirty="0"/>
              <a:t>,</a:t>
            </a:r>
            <a:r>
              <a:rPr lang="en-US" altLang="tr-TR" sz="2800" dirty="0"/>
              <a:t> retrieve etc.) are typically expressed in terms of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heig</a:t>
            </a:r>
            <a:r>
              <a:rPr lang="en-US" altLang="tr-TR" sz="2800" dirty="0"/>
              <a:t>h</a:t>
            </a:r>
            <a:r>
              <a:rPr lang="tr-TR" altLang="tr-TR" sz="2800" dirty="0"/>
              <a:t>t h of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tree</a:t>
            </a:r>
            <a:r>
              <a:rPr lang="en-US" altLang="tr-TR" sz="2800" dirty="0"/>
              <a:t>.</a:t>
            </a:r>
          </a:p>
          <a:p>
            <a:pPr marL="720725" indent="-720725">
              <a:buNone/>
            </a:pPr>
            <a:r>
              <a:rPr lang="tr-TR" altLang="tr-TR" sz="2800" dirty="0">
                <a:sym typeface="Wingdings" panose="05000000000000000000" pitchFamily="2" charset="2"/>
              </a:rPr>
              <a:t>     </a:t>
            </a:r>
            <a:r>
              <a:rPr lang="en-US" altLang="tr-TR" sz="2800" dirty="0"/>
              <a:t>h determines running time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or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complexity</a:t>
            </a:r>
            <a:r>
              <a:rPr lang="tr-TR" altLang="tr-TR" sz="2800" dirty="0"/>
              <a:t> of </a:t>
            </a:r>
            <a:r>
              <a:rPr lang="tr-TR" altLang="tr-TR" sz="2800" dirty="0" err="1"/>
              <a:t>most</a:t>
            </a:r>
            <a:r>
              <a:rPr lang="tr-TR" altLang="tr-TR" sz="2800" dirty="0"/>
              <a:t>   </a:t>
            </a:r>
            <a:r>
              <a:rPr lang="tr-TR" altLang="tr-TR" sz="2800" dirty="0" err="1"/>
              <a:t>tree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operations</a:t>
            </a:r>
            <a:r>
              <a:rPr lang="en-US" altLang="tr-TR" sz="2800" dirty="0"/>
              <a:t>!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tree anat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03566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8864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Reminder: Height and Depth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540" y="5292497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full binary tree </a:t>
            </a:r>
            <a:r>
              <a:rPr lang="en-US" dirty="0"/>
              <a:t>is a tree in which every node other than the leaves has two children.</a:t>
            </a:r>
          </a:p>
        </p:txBody>
      </p:sp>
    </p:spTree>
    <p:extLst>
      <p:ext uri="{BB962C8B-B14F-4D97-AF65-F5344CB8AC3E}">
        <p14:creationId xmlns:p14="http://schemas.microsoft.com/office/powerpoint/2010/main" val="142672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725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Arial" charset="0"/>
                <a:cs typeface="Arial" charset="0"/>
              </a:rPr>
              <a:t>Basic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5760640" cy="4351338"/>
          </a:xfrm>
        </p:spPr>
        <p:txBody>
          <a:bodyPr/>
          <a:lstStyle/>
          <a:p>
            <a:r>
              <a:rPr lang="en-US" altLang="en-US" dirty="0">
                <a:cs typeface="Arial" charset="0"/>
              </a:rPr>
              <a:t>All nodes will have zero or more child nodes or </a:t>
            </a:r>
            <a:r>
              <a:rPr lang="en-US" altLang="en-US" i="1" dirty="0"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cs typeface="Arial" charset="0"/>
              </a:rPr>
              <a:t>I has three children:  J, K and L	</a:t>
            </a:r>
          </a:p>
          <a:p>
            <a:r>
              <a:rPr lang="en-US" altLang="en-US" dirty="0">
                <a:cs typeface="Arial" charset="0"/>
              </a:rPr>
              <a:t>For all nodes other than the root node, there is one parent node</a:t>
            </a:r>
          </a:p>
          <a:p>
            <a:pPr lvl="1"/>
            <a:r>
              <a:rPr lang="en-US" altLang="en-US" dirty="0">
                <a:cs typeface="Arial" charset="0"/>
              </a:rPr>
              <a:t>H is the parent I</a:t>
            </a:r>
          </a:p>
          <a:p>
            <a:r>
              <a:rPr lang="en-US" altLang="en-US" dirty="0">
                <a:cs typeface="Arial" charset="0"/>
              </a:rPr>
              <a:t>Nodes with the same parent are </a:t>
            </a:r>
            <a:r>
              <a:rPr lang="en-US" altLang="en-US" i="1" dirty="0"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cs typeface="Arial" charset="0"/>
              </a:rPr>
              <a:t>J, K, and L are siblings</a:t>
            </a:r>
          </a:p>
          <a:p>
            <a:r>
              <a:rPr lang="en-US" altLang="en-US" sz="1700" dirty="0">
                <a:latin typeface="Arial" charset="0"/>
                <a:cs typeface="Arial" charset="0"/>
              </a:rPr>
              <a:t>The </a:t>
            </a:r>
            <a:r>
              <a:rPr lang="en-US" altLang="en-US" sz="1700" i="1" dirty="0">
                <a:latin typeface="Arial" charset="0"/>
                <a:cs typeface="Arial" charset="0"/>
              </a:rPr>
              <a:t>degree</a:t>
            </a:r>
            <a:r>
              <a:rPr lang="en-US" altLang="en-US" sz="1700" dirty="0">
                <a:latin typeface="Arial" charset="0"/>
                <a:cs typeface="Arial" charset="0"/>
              </a:rPr>
              <a:t> of a node is defined as the number of its children: </a:t>
            </a:r>
          </a:p>
          <a:p>
            <a:pPr lvl="1"/>
            <a:r>
              <a:rPr lang="en-US" altLang="en-US" sz="2000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000" dirty="0">
                <a:latin typeface="Arial" charset="0"/>
                <a:cs typeface="Arial" charset="0"/>
              </a:rPr>
              <a:t>I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) = 3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1819037" cy="292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316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7"/>
            <a:ext cx="8370238" cy="62862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tr-TR" sz="2800" dirty="0" err="1">
                <a:latin typeface="+mn-lt"/>
              </a:rPr>
              <a:t>Remainder</a:t>
            </a:r>
            <a:r>
              <a:rPr lang="tr-TR" sz="2800" dirty="0">
                <a:latin typeface="+mn-lt"/>
              </a:rPr>
              <a:t>: </a:t>
            </a:r>
            <a:r>
              <a:rPr lang="en-US" sz="2800" dirty="0">
                <a:latin typeface="+mn-lt"/>
              </a:rPr>
              <a:t>No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 Counts in a Full Binary Tree of Height 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0238" cy="481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2EE304C7-6860-4750-97CF-289CEC62B6EC}"/>
              </a:ext>
            </a:extLst>
          </p:cNvPr>
          <p:cNvSpPr/>
          <p:nvPr/>
        </p:nvSpPr>
        <p:spPr>
          <a:xfrm>
            <a:off x="3779912" y="1916832"/>
            <a:ext cx="792088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37F5D20-E1DB-4088-9881-5B8B1B2EF5F8}"/>
              </a:ext>
            </a:extLst>
          </p:cNvPr>
          <p:cNvSpPr txBox="1"/>
          <p:nvPr/>
        </p:nvSpPr>
        <p:spPr>
          <a:xfrm>
            <a:off x="4012890" y="205361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0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5D4CE50-A8E6-4045-A7F1-CE11148BC1B1}"/>
              </a:ext>
            </a:extLst>
          </p:cNvPr>
          <p:cNvSpPr txBox="1"/>
          <p:nvPr/>
        </p:nvSpPr>
        <p:spPr>
          <a:xfrm>
            <a:off x="4012890" y="256490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F6022CD-0D22-43AD-8F76-7415CEDDD72B}"/>
              </a:ext>
            </a:extLst>
          </p:cNvPr>
          <p:cNvSpPr txBox="1"/>
          <p:nvPr/>
        </p:nvSpPr>
        <p:spPr>
          <a:xfrm>
            <a:off x="4012890" y="31094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2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5B6D6FD-FA84-4822-96EE-43E001C32887}"/>
              </a:ext>
            </a:extLst>
          </p:cNvPr>
          <p:cNvSpPr txBox="1"/>
          <p:nvPr/>
        </p:nvSpPr>
        <p:spPr>
          <a:xfrm>
            <a:off x="4012890" y="362928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3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D717BF8-BAAA-4A80-BD23-8982E026A504}"/>
              </a:ext>
            </a:extLst>
          </p:cNvPr>
          <p:cNvSpPr/>
          <p:nvPr/>
        </p:nvSpPr>
        <p:spPr>
          <a:xfrm>
            <a:off x="5004048" y="5705907"/>
            <a:ext cx="432048" cy="32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D83D27-37B2-478B-85D8-8280E1B70FE2}"/>
              </a:ext>
            </a:extLst>
          </p:cNvPr>
          <p:cNvSpPr txBox="1"/>
          <p:nvPr/>
        </p:nvSpPr>
        <p:spPr>
          <a:xfrm>
            <a:off x="6891047" y="5760883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797138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81413C-EFBC-495E-B915-ECB06DD99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365126"/>
            <a:ext cx="8352928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3600" dirty="0">
                <a:latin typeface="+mn-lt"/>
              </a:rPr>
              <a:t>T</a:t>
            </a:r>
            <a:r>
              <a:rPr lang="en-US" altLang="tr-TR" sz="3600" dirty="0">
                <a:latin typeface="+mn-lt"/>
              </a:rPr>
              <a:t>he height </a:t>
            </a:r>
            <a:r>
              <a:rPr lang="tr-TR" altLang="tr-TR" sz="3600" dirty="0" err="1">
                <a:latin typeface="+mn-lt"/>
              </a:rPr>
              <a:t>and</a:t>
            </a:r>
            <a:r>
              <a:rPr lang="tr-TR" altLang="tr-TR" sz="3600" dirty="0">
                <a:latin typeface="+mn-lt"/>
              </a:rPr>
              <a:t> </a:t>
            </a:r>
            <a:r>
              <a:rPr lang="tr-TR" altLang="tr-TR" sz="3600" dirty="0" err="1">
                <a:latin typeface="+mn-lt"/>
              </a:rPr>
              <a:t>Complexity</a:t>
            </a:r>
            <a:endParaRPr lang="en-US" altLang="tr-TR" sz="3600" dirty="0">
              <a:latin typeface="+mn-lt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3BDB3A8-6B71-45A5-A71B-18BB95DB1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tr-TR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tr-TR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tr-TR" dirty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tr-TR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id="{EE401F85-CD87-4F4E-A238-7DC9E3BEE703}"/>
                  </a:ext>
                </a:extLst>
              </p:cNvPr>
              <p:cNvSpPr txBox="1"/>
              <p:nvPr/>
            </p:nvSpPr>
            <p:spPr bwMode="auto">
              <a:xfrm>
                <a:off x="539552" y="3763031"/>
                <a:ext cx="4536504" cy="2808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tr-T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tr-T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+1)−1</m:t>
                      </m:r>
                    </m:oMath>
                  </m:oMathPara>
                </a14:m>
                <a:endParaRPr lang="tr-T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tr-TR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tr-T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+1))−</m:t>
                      </m:r>
                      <m:r>
                        <a:rPr lang="tr-T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9220" name="Object 4">
                <a:extLst>
                  <a:ext uri="{FF2B5EF4-FFF2-40B4-BE49-F238E27FC236}">
                    <a16:creationId xmlns:a16="http://schemas.microsoft.com/office/drawing/2014/main" id="{EE401F85-CD87-4F4E-A238-7DC9E3BE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763031"/>
                <a:ext cx="4536504" cy="2808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>
            <a:extLst>
              <a:ext uri="{FF2B5EF4-FFF2-40B4-BE49-F238E27FC236}">
                <a16:creationId xmlns:a16="http://schemas.microsoft.com/office/drawing/2014/main" id="{F56ED0F7-ABE0-42B6-8535-1D895840D528}"/>
              </a:ext>
            </a:extLst>
          </p:cNvPr>
          <p:cNvSpPr txBox="1"/>
          <p:nvPr/>
        </p:nvSpPr>
        <p:spPr>
          <a:xfrm>
            <a:off x="628650" y="1690689"/>
            <a:ext cx="8191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full binary tree of height (Depth) h, total number of nodes is: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tr-TR" dirty="0"/>
              <a:t>N </a:t>
            </a:r>
            <a:r>
              <a:rPr lang="en-US" dirty="0"/>
              <a:t>= 1 + 2 + 4 + ... +2</a:t>
            </a:r>
            <a:r>
              <a:rPr lang="en-US" baseline="30000" dirty="0"/>
              <a:t>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tr-TR" dirty="0"/>
              <a:t> </a:t>
            </a:r>
            <a:r>
              <a:rPr lang="en-US" dirty="0"/>
              <a:t> = 2</a:t>
            </a:r>
            <a:r>
              <a:rPr lang="en-US" baseline="30000" dirty="0"/>
              <a:t>h</a:t>
            </a:r>
            <a:r>
              <a:rPr lang="tr-TR" baseline="30000" dirty="0"/>
              <a:t>+1</a:t>
            </a:r>
            <a:r>
              <a:rPr lang="en-US" dirty="0"/>
              <a:t> − 1 nodes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as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95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8867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The H</a:t>
            </a:r>
            <a:r>
              <a:rPr lang="tr-TR" sz="3200" dirty="0">
                <a:latin typeface="+mn-lt"/>
              </a:rPr>
              <a:t>e</a:t>
            </a:r>
            <a:r>
              <a:rPr lang="en-US" sz="3200" dirty="0" err="1">
                <a:latin typeface="+mn-lt"/>
              </a:rPr>
              <a:t>ight</a:t>
            </a:r>
            <a:r>
              <a:rPr lang="en-US" sz="3200" dirty="0">
                <a:latin typeface="+mn-lt"/>
              </a:rPr>
              <a:t> and Complexity of Tree Sear</a:t>
            </a:r>
            <a:r>
              <a:rPr lang="en-US" sz="3600" dirty="0"/>
              <a:t>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029655"/>
            <a:ext cx="8568952" cy="479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Running time of full or complete tree search</a:t>
            </a:r>
            <a:r>
              <a:rPr lang="tr-TR" altLang="en-US" sz="28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= h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, which is determined by the height of the tree. This is 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worst case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à"/>
            </a:pPr>
            <a:endParaRPr lang="tr-TR" altLang="en-US" sz="2800" i="1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Searching a value requires at most </a:t>
            </a:r>
            <a:r>
              <a:rPr lang="tr-TR" altLang="en-US" sz="2800" dirty="0">
                <a:cs typeface="Arial" panose="020B0604020202020204" pitchFamily="34" charset="0"/>
              </a:rPr>
              <a:t>log</a:t>
            </a:r>
            <a:r>
              <a:rPr lang="tr-TR" altLang="en-US" sz="2800" baseline="-25000" dirty="0">
                <a:cs typeface="Arial" panose="020B0604020202020204" pitchFamily="34" charset="0"/>
              </a:rPr>
              <a:t>2</a:t>
            </a:r>
            <a:r>
              <a:rPr lang="tr-TR" altLang="en-US" sz="2800" i="1" baseline="-25000" dirty="0">
                <a:cs typeface="Arial" panose="020B0604020202020204" pitchFamily="34" charset="0"/>
              </a:rPr>
              <a:t> </a:t>
            </a:r>
            <a:r>
              <a:rPr lang="tr-TR" altLang="en-US" sz="2800" i="1" dirty="0">
                <a:cs typeface="Arial" panose="020B0604020202020204" pitchFamily="34" charset="0"/>
              </a:rPr>
              <a:t>n</a:t>
            </a:r>
            <a:r>
              <a:rPr lang="en-US" altLang="en-US" sz="2800" i="1" dirty="0">
                <a:cs typeface="Arial" panose="020B0604020202020204" pitchFamily="34" charset="0"/>
              </a:rPr>
              <a:t> comparisons.</a:t>
            </a:r>
          </a:p>
          <a:p>
            <a:pPr marL="0" indent="0">
              <a:buNone/>
            </a:pPr>
            <a:endParaRPr lang="tr-TR" altLang="en-US" sz="2800" i="1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EX: n=8 , log</a:t>
            </a:r>
            <a:r>
              <a:rPr lang="en-US" altLang="en-US" sz="2800" i="1" baseline="-25000" dirty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 8 =</a:t>
            </a:r>
            <a:r>
              <a:rPr lang="en-US" altLang="en-US" sz="2800" i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, n=16 ,log</a:t>
            </a:r>
            <a:r>
              <a:rPr lang="en-US" altLang="en-US" sz="2800" i="1" baseline="-25000" dirty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 16 =</a:t>
            </a:r>
            <a:r>
              <a:rPr lang="en-US" altLang="en-US" sz="2800" i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altLang="en-US" sz="2800" i="1" dirty="0">
                <a:cs typeface="Arial" panose="020B0604020202020204" pitchFamily="34" charset="0"/>
                <a:sym typeface="Wingdings" panose="05000000000000000000" pitchFamily="2" charset="2"/>
              </a:rPr>
              <a:t>,……</a:t>
            </a:r>
            <a:endParaRPr lang="en-US" altLang="en-US" sz="28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endParaRPr lang="tr-TR" altLang="en-US" sz="2800" dirty="0">
              <a:solidFill>
                <a:srgbClr val="C0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 complexity of tree search is logarithmic time!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34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20578</TotalTime>
  <Words>6006</Words>
  <Application>Microsoft Office PowerPoint</Application>
  <PresentationFormat>Ekran Gösterisi (4:3)</PresentationFormat>
  <Paragraphs>1733</Paragraphs>
  <Slides>92</Slides>
  <Notes>78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92</vt:i4>
      </vt:variant>
    </vt:vector>
  </HeadingPairs>
  <TitlesOfParts>
    <vt:vector size="107" baseType="lpstr">
      <vt:lpstr>ＭＳ Ｐゴシック</vt:lpstr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Symbol</vt:lpstr>
      <vt:lpstr>Tahoma</vt:lpstr>
      <vt:lpstr>Times New Roman</vt:lpstr>
      <vt:lpstr>TimesNewRomanPS</vt:lpstr>
      <vt:lpstr>Wingdings</vt:lpstr>
      <vt:lpstr>Office Theme</vt:lpstr>
      <vt:lpstr>Equation</vt:lpstr>
      <vt:lpstr>PowerPoint Sunusu</vt:lpstr>
      <vt:lpstr>PowerPoint Sunusu</vt:lpstr>
      <vt:lpstr>Non-Linear Data Structures</vt:lpstr>
      <vt:lpstr>PowerPoint Sunusu</vt:lpstr>
      <vt:lpstr>Tree Structures</vt:lpstr>
      <vt:lpstr>Basic terminology: Tree Nodes</vt:lpstr>
      <vt:lpstr>   Examples of Trees</vt:lpstr>
      <vt:lpstr> Rooted Tree: Example</vt:lpstr>
      <vt:lpstr>Basic Terminology</vt:lpstr>
      <vt:lpstr>PowerPoint Sunusu</vt:lpstr>
      <vt:lpstr>Basic terminology: Path</vt:lpstr>
      <vt:lpstr>Basic terminology: Depth and Height</vt:lpstr>
      <vt:lpstr>Basic Terminology: Descendent / Ancestor</vt:lpstr>
      <vt:lpstr>Basic terminology: Example</vt:lpstr>
      <vt:lpstr>PowerPoint Sunusu</vt:lpstr>
      <vt:lpstr>Ordered / Unordered Trees</vt:lpstr>
      <vt:lpstr>Tree Properties: Find Operations</vt:lpstr>
      <vt:lpstr>Problems of Using General Trees</vt:lpstr>
      <vt:lpstr>Binary Trees</vt:lpstr>
      <vt:lpstr>PowerPoint Sunusu</vt:lpstr>
      <vt:lpstr>Complete Binary Trees</vt:lpstr>
      <vt:lpstr>Level and Height</vt:lpstr>
      <vt:lpstr>What is the #nodes at some level l?</vt:lpstr>
      <vt:lpstr>Node Counts in a Full Binary Tree of Height h</vt:lpstr>
      <vt:lpstr> Total max #nodes of a full tree with height h-1</vt:lpstr>
      <vt:lpstr>PowerPoint Sunusu</vt:lpstr>
      <vt:lpstr>Binary Tree Node Structure</vt:lpstr>
      <vt:lpstr>Implementation of Binary Trees</vt:lpstr>
      <vt:lpstr>Implementation of Binary Trees</vt:lpstr>
      <vt:lpstr>Using Binary Trees: Constructing Expression Trees</vt:lpstr>
      <vt:lpstr>Converting a Postfix Expression into an Expression Tree in Infix </vt:lpstr>
      <vt:lpstr>Converting a Postfix Expression into an Expression Tree </vt:lpstr>
      <vt:lpstr>Converting a Postfix Expression into an Expression Tree </vt:lpstr>
      <vt:lpstr>Converting a Postfix Expression into an Expression Tree </vt:lpstr>
      <vt:lpstr>Converting a Postfix Expression into an Expression Tree </vt:lpstr>
      <vt:lpstr>Converting a Postfix Expression into an Expression Tree </vt:lpstr>
      <vt:lpstr>Converting a Postfix Expression into an Expression Tree </vt:lpstr>
      <vt:lpstr>Tree Traversals: Basic terminology </vt:lpstr>
      <vt:lpstr>Tree Traversals</vt:lpstr>
      <vt:lpstr>Breadth-First Traversal</vt:lpstr>
      <vt:lpstr>Breadth-First Traversal</vt:lpstr>
      <vt:lpstr>Depth-First Tree Traversals</vt:lpstr>
      <vt:lpstr>Depth-First Traversal: Preorder</vt:lpstr>
      <vt:lpstr>PowerPoint Sunusu</vt:lpstr>
      <vt:lpstr>PowerPoint Sunusu</vt:lpstr>
      <vt:lpstr>Implementation of Iterative Preorder</vt:lpstr>
      <vt:lpstr>Implementation of Iterative Preorder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Depth-First Traversal: Postorder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Depth-First Traversal: Inorder</vt:lpstr>
      <vt:lpstr>PowerPoint Sunusu</vt:lpstr>
      <vt:lpstr>Recursive Preorder Traversal Algorithm</vt:lpstr>
      <vt:lpstr>Recursive Pseudocode for Preorder Traversal</vt:lpstr>
      <vt:lpstr>Recursive Pseudocode for Postorder Traversal</vt:lpstr>
      <vt:lpstr>Recursive Pseudocode for Inorder Traversal</vt:lpstr>
      <vt:lpstr>Binary Search Trees</vt:lpstr>
      <vt:lpstr>Binary Search Trees: Definition</vt:lpstr>
      <vt:lpstr>Binary Search Trees</vt:lpstr>
      <vt:lpstr>Binary Search Trees</vt:lpstr>
      <vt:lpstr>Searching for a Value in a BST</vt:lpstr>
      <vt:lpstr>Why is the height h important?</vt:lpstr>
      <vt:lpstr>PowerPoint Sunusu</vt:lpstr>
      <vt:lpstr>Remainder: Node Counts in a Full Binary Tree of Height h</vt:lpstr>
      <vt:lpstr>The height and Complexity</vt:lpstr>
      <vt:lpstr>The Height and Complexity of Tree Search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Aydin</dc:creator>
  <cp:lastModifiedBy>Umut Avcı</cp:lastModifiedBy>
  <cp:revision>658</cp:revision>
  <dcterms:created xsi:type="dcterms:W3CDTF">2003-09-08T08:07:00Z</dcterms:created>
  <dcterms:modified xsi:type="dcterms:W3CDTF">2023-11-24T10:55:50Z</dcterms:modified>
</cp:coreProperties>
</file>